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306" r:id="rId2"/>
    <p:sldId id="307" r:id="rId3"/>
    <p:sldId id="316" r:id="rId4"/>
    <p:sldId id="285" r:id="rId5"/>
    <p:sldId id="313" r:id="rId6"/>
    <p:sldId id="286" r:id="rId7"/>
    <p:sldId id="287" r:id="rId8"/>
    <p:sldId id="288" r:id="rId9"/>
    <p:sldId id="290" r:id="rId10"/>
    <p:sldId id="291" r:id="rId11"/>
    <p:sldId id="292" r:id="rId12"/>
    <p:sldId id="298" r:id="rId13"/>
    <p:sldId id="299" r:id="rId14"/>
    <p:sldId id="300" r:id="rId15"/>
    <p:sldId id="301" r:id="rId16"/>
    <p:sldId id="312" r:id="rId17"/>
    <p:sldId id="314" r:id="rId18"/>
    <p:sldId id="315" r:id="rId19"/>
    <p:sldId id="311" r:id="rId20"/>
    <p:sldId id="310" r:id="rId21"/>
    <p:sldId id="293" r:id="rId22"/>
    <p:sldId id="294" r:id="rId23"/>
    <p:sldId id="295" r:id="rId24"/>
    <p:sldId id="296" r:id="rId25"/>
    <p:sldId id="304" r:id="rId26"/>
    <p:sldId id="318" r:id="rId27"/>
    <p:sldId id="322" r:id="rId28"/>
    <p:sldId id="321" r:id="rId29"/>
    <p:sldId id="319" r:id="rId30"/>
    <p:sldId id="320" r:id="rId31"/>
    <p:sldId id="323" r:id="rId32"/>
    <p:sldId id="324" r:id="rId33"/>
    <p:sldId id="325" r:id="rId34"/>
    <p:sldId id="327" r:id="rId35"/>
    <p:sldId id="317" r:id="rId36"/>
    <p:sldId id="297" r:id="rId37"/>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940" autoAdjust="0"/>
  </p:normalViewPr>
  <p:slideViewPr>
    <p:cSldViewPr>
      <p:cViewPr varScale="1">
        <p:scale>
          <a:sx n="51" d="100"/>
          <a:sy n="51" d="100"/>
        </p:scale>
        <p:origin x="1720" y="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4629DE-1D31-446C-8933-858D7C0DF966}" type="datetimeFigureOut">
              <a:rPr kumimoji="1" lang="ja-JP" altLang="en-US" smtClean="0"/>
              <a:t>2020/4/27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77C0D6-B6C3-4EF2-B965-C13EA06ADACB}" type="slidenum">
              <a:rPr kumimoji="1" lang="ja-JP" altLang="en-US" smtClean="0"/>
              <a:t>‹#›</a:t>
            </a:fld>
            <a:endParaRPr kumimoji="1" lang="ja-JP" altLang="en-US"/>
          </a:p>
        </p:txBody>
      </p:sp>
    </p:spTree>
    <p:extLst>
      <p:ext uri="{BB962C8B-B14F-4D97-AF65-F5344CB8AC3E}">
        <p14:creationId xmlns:p14="http://schemas.microsoft.com/office/powerpoint/2010/main" val="11790566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前回簡単に紹介した</a:t>
            </a:r>
            <a:r>
              <a:rPr kumimoji="1" lang="en-US" altLang="ja-JP" dirty="0"/>
              <a:t>CMOS</a:t>
            </a:r>
            <a:r>
              <a:rPr kumimoji="1" lang="ja-JP" altLang="en-US" dirty="0"/>
              <a:t>は、</a:t>
            </a:r>
            <a:r>
              <a:rPr kumimoji="1" lang="en-US" altLang="ja-JP" dirty="0" err="1"/>
              <a:t>nMOS</a:t>
            </a:r>
            <a:r>
              <a:rPr kumimoji="1" lang="ja-JP" altLang="en-US" dirty="0"/>
              <a:t>と</a:t>
            </a:r>
            <a:r>
              <a:rPr kumimoji="1" lang="en-US" altLang="ja-JP" dirty="0" err="1"/>
              <a:t>pMOS</a:t>
            </a:r>
            <a:r>
              <a:rPr kumimoji="1" lang="ja-JP" altLang="en-US" dirty="0"/>
              <a:t>を相補的に接続した回路構成です。相補的とは、</a:t>
            </a:r>
            <a:r>
              <a:rPr kumimoji="1" lang="en-US" altLang="ja-JP" dirty="0" err="1"/>
              <a:t>pMOS,nMOS</a:t>
            </a:r>
            <a:r>
              <a:rPr kumimoji="1" lang="ja-JP" altLang="en-US" dirty="0"/>
              <a:t>をペアにして入力を共有し、</a:t>
            </a:r>
            <a:r>
              <a:rPr kumimoji="1" lang="en-US" altLang="ja-JP" dirty="0" err="1"/>
              <a:t>pMOS</a:t>
            </a:r>
            <a:r>
              <a:rPr kumimoji="1" lang="ja-JP" altLang="en-US" dirty="0"/>
              <a:t>が直列接続のときは</a:t>
            </a:r>
            <a:r>
              <a:rPr kumimoji="1" lang="en-US" altLang="ja-JP" dirty="0" err="1"/>
              <a:t>nMOS</a:t>
            </a:r>
            <a:r>
              <a:rPr kumimoji="1" lang="ja-JP" altLang="en-US" dirty="0"/>
              <a:t>は並列接続に、</a:t>
            </a:r>
            <a:r>
              <a:rPr kumimoji="1" lang="en-US" altLang="ja-JP" dirty="0" err="1"/>
              <a:t>pMOS</a:t>
            </a:r>
            <a:r>
              <a:rPr kumimoji="1" lang="ja-JP" altLang="en-US" dirty="0"/>
              <a:t>が並列接続のときは</a:t>
            </a:r>
            <a:r>
              <a:rPr kumimoji="1" lang="en-US" altLang="ja-JP" dirty="0" err="1"/>
              <a:t>nMOS</a:t>
            </a:r>
            <a:r>
              <a:rPr kumimoji="1" lang="ja-JP" altLang="en-US" dirty="0"/>
              <a:t>は直列接続にする方法です。現在使われているディジタル回路の</a:t>
            </a:r>
            <a:r>
              <a:rPr kumimoji="1" lang="en-US" altLang="ja-JP" dirty="0"/>
              <a:t>8-9</a:t>
            </a:r>
            <a:r>
              <a:rPr kumimoji="1" lang="ja-JP" altLang="en-US" dirty="0"/>
              <a:t>割は</a:t>
            </a:r>
            <a:r>
              <a:rPr kumimoji="1" lang="en-US" altLang="ja-JP" dirty="0"/>
              <a:t>CMOS</a:t>
            </a:r>
            <a:r>
              <a:rPr kumimoji="1" lang="ja-JP" altLang="en-US" dirty="0"/>
              <a:t>です。</a:t>
            </a:r>
            <a:r>
              <a:rPr kumimoji="1" lang="en-US" altLang="ja-JP" dirty="0"/>
              <a:t>CMOS</a:t>
            </a:r>
            <a:r>
              <a:rPr kumimoji="1" lang="ja-JP" altLang="en-US" dirty="0"/>
              <a:t>は</a:t>
            </a:r>
            <a:r>
              <a:rPr kumimoji="1" lang="en-US" altLang="ja-JP" dirty="0"/>
              <a:t>1980</a:t>
            </a:r>
            <a:r>
              <a:rPr kumimoji="1" lang="ja-JP" altLang="en-US" dirty="0"/>
              <a:t>年代から急速に発達し、毎年チップ内に格納する素子数が</a:t>
            </a:r>
            <a:r>
              <a:rPr kumimoji="1" lang="en-US" altLang="ja-JP" dirty="0"/>
              <a:t>1.5</a:t>
            </a:r>
            <a:r>
              <a:rPr kumimoji="1" lang="ja-JP" altLang="en-US" dirty="0"/>
              <a:t>倍（</a:t>
            </a:r>
            <a:r>
              <a:rPr kumimoji="1" lang="en-US" altLang="ja-JP" dirty="0"/>
              <a:t>18</a:t>
            </a:r>
            <a:r>
              <a:rPr kumimoji="1" lang="ja-JP" altLang="en-US" dirty="0"/>
              <a:t>ヶ月で倍）になるという急成長を遂げました。この成長率をムーアの法則と呼びます。これによって、コンピュータは大発展を遂げ、ディジタル回路はアナログ回路に置き換わって様々な用途に使われるようになりました。今回はこの</a:t>
            </a:r>
            <a:r>
              <a:rPr kumimoji="1" lang="en-US" altLang="ja-JP" dirty="0"/>
              <a:t>CMOS</a:t>
            </a:r>
            <a:r>
              <a:rPr kumimoji="1" lang="ja-JP" altLang="en-US" dirty="0"/>
              <a:t>回路をやや深く見て行きましょう。</a:t>
            </a:r>
            <a:endParaRPr kumimoji="1" lang="en-US" altLang="ja-JP" dirty="0"/>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1</a:t>
            </a:fld>
            <a:endParaRPr kumimoji="1" lang="ja-JP" altLang="en-US"/>
          </a:p>
        </p:txBody>
      </p:sp>
    </p:spTree>
    <p:extLst>
      <p:ext uri="{BB962C8B-B14F-4D97-AF65-F5344CB8AC3E}">
        <p14:creationId xmlns:p14="http://schemas.microsoft.com/office/powerpoint/2010/main" val="18185240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a:t>
            </a:r>
            <a:r>
              <a:rPr kumimoji="1" lang="en-US" altLang="ja-JP" dirty="0" err="1"/>
              <a:t>nMOS</a:t>
            </a:r>
            <a:r>
              <a:rPr kumimoji="1" lang="ja-JP" altLang="en-US" dirty="0"/>
              <a:t>の部分と逆の接続関係で</a:t>
            </a:r>
            <a:r>
              <a:rPr kumimoji="1" lang="en-US" altLang="ja-JP" dirty="0" err="1"/>
              <a:t>pMOS</a:t>
            </a:r>
            <a:r>
              <a:rPr kumimoji="1" lang="ja-JP" altLang="en-US" dirty="0"/>
              <a:t>部分を作ります。ＡとＢは並列なので、</a:t>
            </a:r>
            <a:r>
              <a:rPr kumimoji="1" lang="en-US" altLang="ja-JP" dirty="0" err="1"/>
              <a:t>pMOS</a:t>
            </a:r>
            <a:r>
              <a:rPr kumimoji="1" lang="ja-JP" altLang="en-US" dirty="0"/>
              <a:t>を直列に接続します。Ｃは直列なので、ＡとＢの直列に対して並列に繋ぎます。入力のバーに対するブール式が与えられた場合は</a:t>
            </a:r>
            <a:r>
              <a:rPr kumimoji="1" lang="en-US" altLang="ja-JP" dirty="0" err="1"/>
              <a:t>pMOS</a:t>
            </a:r>
            <a:r>
              <a:rPr kumimoji="1" lang="ja-JP" altLang="en-US" dirty="0"/>
              <a:t>部分をまず作って、これに対応した</a:t>
            </a:r>
            <a:r>
              <a:rPr kumimoji="1" lang="en-US" altLang="ja-JP" dirty="0" err="1"/>
              <a:t>nMOS</a:t>
            </a:r>
            <a:r>
              <a:rPr kumimoji="1" lang="ja-JP" altLang="en-US" dirty="0"/>
              <a:t>部分を作っていきます。</a:t>
            </a:r>
            <a:endParaRPr kumimoji="1" lang="en-US" altLang="ja-JP" dirty="0"/>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10</a:t>
            </a:fld>
            <a:endParaRPr kumimoji="1" lang="ja-JP" altLang="en-US"/>
          </a:p>
        </p:txBody>
      </p:sp>
    </p:spTree>
    <p:extLst>
      <p:ext uri="{BB962C8B-B14F-4D97-AF65-F5344CB8AC3E}">
        <p14:creationId xmlns:p14="http://schemas.microsoft.com/office/powerpoint/2010/main" val="38855713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ではこの辺で演習をやってみましょう。演習</a:t>
            </a:r>
            <a:r>
              <a:rPr kumimoji="1" lang="en-US" altLang="ja-JP" dirty="0"/>
              <a:t>7-1</a:t>
            </a:r>
            <a:r>
              <a:rPr kumimoji="1" lang="ja-JP" altLang="en-US" dirty="0"/>
              <a:t>は回路からブール式に変換する問題、演習</a:t>
            </a:r>
            <a:r>
              <a:rPr kumimoji="1" lang="en-US" altLang="ja-JP" dirty="0"/>
              <a:t>7-2</a:t>
            </a:r>
            <a:r>
              <a:rPr kumimoji="1" lang="ja-JP" altLang="en-US" dirty="0"/>
              <a:t>はブール式から回路を作る問題です。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11</a:t>
            </a:fld>
            <a:endParaRPr kumimoji="1" lang="ja-JP" altLang="en-US"/>
          </a:p>
        </p:txBody>
      </p:sp>
    </p:spTree>
    <p:extLst>
      <p:ext uri="{BB962C8B-B14F-4D97-AF65-F5344CB8AC3E}">
        <p14:creationId xmlns:p14="http://schemas.microsoft.com/office/powerpoint/2010/main" val="33281722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以降はおまけです。計算機基礎で習ったはずです。忘れた人はスライドを見て思い出してください。</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12</a:t>
            </a:fld>
            <a:endParaRPr kumimoji="1" lang="ja-JP" altLang="en-US"/>
          </a:p>
        </p:txBody>
      </p:sp>
    </p:spTree>
    <p:extLst>
      <p:ext uri="{BB962C8B-B14F-4D97-AF65-F5344CB8AC3E}">
        <p14:creationId xmlns:p14="http://schemas.microsoft.com/office/powerpoint/2010/main" val="25372603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さて、今まで紹介したＣＭＯＳ回路は必ず上半分に</a:t>
            </a:r>
            <a:r>
              <a:rPr kumimoji="1" lang="en-US" altLang="ja-JP" dirty="0" err="1"/>
              <a:t>pMOS</a:t>
            </a:r>
            <a:r>
              <a:rPr kumimoji="1" lang="ja-JP" altLang="en-US" dirty="0"/>
              <a:t>を使い、下半分に</a:t>
            </a:r>
            <a:r>
              <a:rPr kumimoji="1" lang="en-US" altLang="ja-JP" dirty="0" err="1"/>
              <a:t>nMOS</a:t>
            </a:r>
            <a:r>
              <a:rPr kumimoji="1" lang="ja-JP" altLang="en-US" dirty="0"/>
              <a:t>を繋ぎました。このため、入力と出力の関係は必ずＮＯＴが入ることになり、今までの複合ゲートは全体の式にバーが付いた形か、個々の入力にバーが付いた形のどちらかの論理式でなければ実現できませんでした。ＡＮＤ、ＯＲなどは実現できません。これはなぜでしょう？理由は</a:t>
            </a:r>
            <a:r>
              <a:rPr kumimoji="1" lang="en-US" altLang="ja-JP" dirty="0" err="1"/>
              <a:t>pMOS</a:t>
            </a:r>
            <a:r>
              <a:rPr kumimoji="1" lang="ja-JP" altLang="en-US" dirty="0"/>
              <a:t>はＨレベルの伝達、細かく言うとＬからＨへの変化の伝達は得意ですが、ＨからＬの変化の伝達は苦手です。逆に</a:t>
            </a:r>
            <a:r>
              <a:rPr kumimoji="1" lang="en-US" altLang="ja-JP" dirty="0" err="1"/>
              <a:t>nMOS</a:t>
            </a:r>
            <a:r>
              <a:rPr kumimoji="1" lang="ja-JP" altLang="en-US" dirty="0"/>
              <a:t>は、ＬレベルつまりＨからＬへの変化の伝達は得意で、ＬからＨへの伝達が苦手という特徴があるからです。</a:t>
            </a:r>
            <a:endParaRPr kumimoji="1" lang="en-US" altLang="ja-JP" dirty="0"/>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16</a:t>
            </a:fld>
            <a:endParaRPr kumimoji="1" lang="ja-JP" altLang="en-US"/>
          </a:p>
        </p:txBody>
      </p:sp>
    </p:spTree>
    <p:extLst>
      <p:ext uri="{BB962C8B-B14F-4D97-AF65-F5344CB8AC3E}">
        <p14:creationId xmlns:p14="http://schemas.microsoft.com/office/powerpoint/2010/main" val="4980899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これは動作原理を考えると理解できます。</a:t>
            </a:r>
            <a:r>
              <a:rPr kumimoji="1" lang="en-US" altLang="ja-JP" dirty="0" err="1"/>
              <a:t>nMOS</a:t>
            </a:r>
            <a:r>
              <a:rPr kumimoji="1" lang="ja-JP" altLang="en-US" dirty="0"/>
              <a:t>の</a:t>
            </a:r>
            <a:r>
              <a:rPr kumimoji="1" lang="en-US" altLang="ja-JP" dirty="0"/>
              <a:t>p</a:t>
            </a:r>
            <a:r>
              <a:rPr kumimoji="1" lang="ja-JP" altLang="en-US" dirty="0"/>
              <a:t>型サブストレートはＧＮＤレベルになっています。このため、Ｓ－ＤがＬレベルになるときは電位差が生じません。一方、Ｓ－ＤがＨレベルになる際は、電位差が生じます。この時、Ｓ－Ｄとサブストレートの間の容量（コンデンサ）に電荷を充電しなければＳ－Ｄ間はＨレベルになることができず、このために時間が掛かってしまいま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17</a:t>
            </a:fld>
            <a:endParaRPr kumimoji="1" lang="ja-JP" altLang="en-US"/>
          </a:p>
        </p:txBody>
      </p:sp>
    </p:spTree>
    <p:extLst>
      <p:ext uri="{BB962C8B-B14F-4D97-AF65-F5344CB8AC3E}">
        <p14:creationId xmlns:p14="http://schemas.microsoft.com/office/powerpoint/2010/main" val="27011864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pMOS</a:t>
            </a:r>
            <a:r>
              <a:rPr kumimoji="1" lang="ja-JP" altLang="en-US" dirty="0"/>
              <a:t>の場合、</a:t>
            </a:r>
            <a:r>
              <a:rPr kumimoji="1" lang="en-US" altLang="ja-JP" dirty="0" err="1"/>
              <a:t>nMOS</a:t>
            </a:r>
            <a:r>
              <a:rPr kumimoji="1" lang="ja-JP" altLang="en-US" dirty="0"/>
              <a:t>とは逆にサブストレートは電源電位になっているので、Ｓ－Ｄ間がＨレベルのときには電位差が生じません。一方で、Ｓ－Ｄ間がＬレベルになる場合は、容量に充電する必要があり時間が掛かってしまいま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18</a:t>
            </a:fld>
            <a:endParaRPr kumimoji="1" lang="ja-JP" altLang="en-US"/>
          </a:p>
        </p:txBody>
      </p:sp>
    </p:spTree>
    <p:extLst>
      <p:ext uri="{BB962C8B-B14F-4D97-AF65-F5344CB8AC3E}">
        <p14:creationId xmlns:p14="http://schemas.microsoft.com/office/powerpoint/2010/main" val="29713957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したがって、このように</a:t>
            </a:r>
            <a:r>
              <a:rPr kumimoji="1" lang="en-US" altLang="ja-JP" dirty="0" err="1"/>
              <a:t>nMOS</a:t>
            </a:r>
            <a:r>
              <a:rPr kumimoji="1" lang="ja-JP" altLang="en-US" dirty="0"/>
              <a:t>に電源電位を伝達させ、</a:t>
            </a:r>
            <a:r>
              <a:rPr kumimoji="1" lang="en-US" altLang="ja-JP" dirty="0" err="1"/>
              <a:t>pMOS</a:t>
            </a:r>
            <a:r>
              <a:rPr kumimoji="1" lang="ja-JP" altLang="en-US" dirty="0"/>
              <a:t>にＧＮＤ電位を伝達させる</a:t>
            </a:r>
            <a:r>
              <a:rPr kumimoji="1" lang="ja-JP" altLang="en-US"/>
              <a:t>方法は、互いに苦手な電位を伝達することになり動作速度が遅くて使い物になりません。</a:t>
            </a:r>
            <a:endParaRPr kumimoji="1" lang="en-US" altLang="ja-JP" dirty="0"/>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19</a:t>
            </a:fld>
            <a:endParaRPr kumimoji="1" lang="ja-JP" altLang="en-US"/>
          </a:p>
        </p:txBody>
      </p:sp>
    </p:spTree>
    <p:extLst>
      <p:ext uri="{BB962C8B-B14F-4D97-AF65-F5344CB8AC3E}">
        <p14:creationId xmlns:p14="http://schemas.microsoft.com/office/powerpoint/2010/main" val="23800691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では、ＣＭＯＳでＡＮＤやＯＲはどのようにして作れば良いのでしょうか？ＮＡＮＤやＮＯＲの後にＮＯＴゲートを付ければよいのです。ＣＭＯＳのＮＯＴゲートはトランジスタ</a:t>
            </a:r>
            <a:r>
              <a:rPr kumimoji="1" lang="en-US" altLang="ja-JP" dirty="0"/>
              <a:t>2</a:t>
            </a:r>
            <a:r>
              <a:rPr kumimoji="1" lang="ja-JP" altLang="en-US" dirty="0"/>
              <a:t>個でできますし、高速です。このようにＣＭＯＳは、ＮＯＴゲートを惜しげなく使って論理を合わせることで、</a:t>
            </a:r>
            <a:r>
              <a:rPr kumimoji="1" lang="en-US" altLang="ja-JP" dirty="0" err="1"/>
              <a:t>nMOS</a:t>
            </a:r>
            <a:r>
              <a:rPr kumimoji="1" lang="ja-JP" altLang="en-US" dirty="0"/>
              <a:t>でＬレベルを伝達し、</a:t>
            </a:r>
            <a:r>
              <a:rPr kumimoji="1" lang="en-US" altLang="ja-JP" dirty="0" err="1"/>
              <a:t>pMOS</a:t>
            </a:r>
            <a:r>
              <a:rPr kumimoji="1" lang="ja-JP" altLang="en-US" dirty="0"/>
              <a:t>でＨレベルを伝達する原則を維持します。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20</a:t>
            </a:fld>
            <a:endParaRPr kumimoji="1" lang="ja-JP" altLang="en-US"/>
          </a:p>
        </p:txBody>
      </p:sp>
    </p:spTree>
    <p:extLst>
      <p:ext uri="{BB962C8B-B14F-4D97-AF65-F5344CB8AC3E}">
        <p14:creationId xmlns:p14="http://schemas.microsoft.com/office/powerpoint/2010/main" val="37121591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さて、ここまでで通常の相補的な使い方を紹介しました。これと全く逆な利用法があります。</a:t>
            </a:r>
            <a:r>
              <a:rPr kumimoji="1" lang="en-US" altLang="ja-JP" dirty="0" err="1"/>
              <a:t>nMOS</a:t>
            </a:r>
            <a:r>
              <a:rPr kumimoji="1" lang="ja-JP" altLang="en-US" dirty="0"/>
              <a:t>と</a:t>
            </a:r>
            <a:r>
              <a:rPr kumimoji="1" lang="en-US" altLang="ja-JP" dirty="0" err="1"/>
              <a:t>pMOS</a:t>
            </a:r>
            <a:r>
              <a:rPr kumimoji="1" lang="ja-JP" altLang="en-US" dirty="0"/>
              <a:t>のソースードレイン同士を接続し、ゲートには片方にＳを与えたとすると、もう片方にはＳの反転信号を与えます。この場合、</a:t>
            </a:r>
            <a:r>
              <a:rPr kumimoji="1" lang="en-US" altLang="ja-JP" dirty="0" err="1"/>
              <a:t>pMOS</a:t>
            </a:r>
            <a:r>
              <a:rPr kumimoji="1" lang="ja-JP" altLang="en-US" dirty="0"/>
              <a:t>がＯＮのときは</a:t>
            </a:r>
            <a:r>
              <a:rPr kumimoji="1" lang="en-US" altLang="ja-JP" dirty="0" err="1"/>
              <a:t>nMOS</a:t>
            </a:r>
            <a:r>
              <a:rPr kumimoji="1" lang="ja-JP" altLang="en-US" dirty="0"/>
              <a:t>もＯＮになり、</a:t>
            </a:r>
            <a:r>
              <a:rPr kumimoji="1" lang="en-US" altLang="ja-JP" dirty="0" err="1"/>
              <a:t>nMOS</a:t>
            </a:r>
            <a:r>
              <a:rPr kumimoji="1" lang="ja-JP" altLang="en-US" dirty="0"/>
              <a:t>がＯＦＦのときは</a:t>
            </a:r>
            <a:r>
              <a:rPr kumimoji="1" lang="en-US" altLang="ja-JP" dirty="0" err="1"/>
              <a:t>pMOS</a:t>
            </a:r>
            <a:r>
              <a:rPr kumimoji="1" lang="ja-JP" altLang="en-US" dirty="0"/>
              <a:t>もＯＦＦになります。つまり、両方が必ず同じ状態になるのです。このことにより、ＯＮになった時はＡとＹが接続され、ＯＦＦの時は、ＡとＹが切り離されます。これをトランスミッションゲート、あるいはトランスファーゲートと呼びます。なぜ</a:t>
            </a:r>
            <a:r>
              <a:rPr kumimoji="1" lang="en-US" altLang="ja-JP" dirty="0" err="1"/>
              <a:t>nMOS</a:t>
            </a:r>
            <a:r>
              <a:rPr kumimoji="1" lang="ja-JP" altLang="en-US" dirty="0"/>
              <a:t>と</a:t>
            </a:r>
            <a:r>
              <a:rPr kumimoji="1" lang="en-US" altLang="ja-JP" dirty="0" err="1"/>
              <a:t>pMOS</a:t>
            </a:r>
            <a:r>
              <a:rPr kumimoji="1" lang="ja-JP" altLang="en-US" dirty="0"/>
              <a:t>の両方必要か？というと、先ほど解説したとおり、それぞれ通すのが得意なレベルが違うからです。Ｈレベルは</a:t>
            </a:r>
            <a:r>
              <a:rPr kumimoji="1" lang="en-US" altLang="ja-JP" dirty="0" err="1"/>
              <a:t>pMOS</a:t>
            </a:r>
            <a:r>
              <a:rPr kumimoji="1" lang="ja-JP" altLang="en-US" dirty="0"/>
              <a:t>が、</a:t>
            </a:r>
            <a:r>
              <a:rPr kumimoji="1" lang="en-US" altLang="ja-JP" dirty="0"/>
              <a:t>L</a:t>
            </a:r>
            <a:r>
              <a:rPr kumimoji="1" lang="ja-JP" altLang="en-US" dirty="0"/>
              <a:t>レベルは</a:t>
            </a:r>
            <a:r>
              <a:rPr kumimoji="1" lang="en-US" altLang="ja-JP" dirty="0" err="1"/>
              <a:t>nMOS</a:t>
            </a:r>
            <a:r>
              <a:rPr kumimoji="1" lang="ja-JP" altLang="en-US" dirty="0"/>
              <a:t>が主に動作することで、両方のレベルを高速に通すことができます。トランスミッションゲートは、双方向である点にご注意ください。この双方向性を利用してＦＰＧＡの配線用スイッチとして使うことができま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21</a:t>
            </a:fld>
            <a:endParaRPr kumimoji="1" lang="ja-JP" altLang="en-US"/>
          </a:p>
        </p:txBody>
      </p:sp>
    </p:spTree>
    <p:extLst>
      <p:ext uri="{BB962C8B-B14F-4D97-AF65-F5344CB8AC3E}">
        <p14:creationId xmlns:p14="http://schemas.microsoft.com/office/powerpoint/2010/main" val="12371156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トランスミッションゲートを使うとマルチプレクサ（データセレクタ）を簡単に作ることができます。図に示すようにＳをＨにすると上のトランスミッションゲートがＯＮになって、ＡがＹに出力されます。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22</a:t>
            </a:fld>
            <a:endParaRPr kumimoji="1" lang="ja-JP" altLang="en-US"/>
          </a:p>
        </p:txBody>
      </p:sp>
    </p:spTree>
    <p:extLst>
      <p:ext uri="{BB962C8B-B14F-4D97-AF65-F5344CB8AC3E}">
        <p14:creationId xmlns:p14="http://schemas.microsoft.com/office/powerpoint/2010/main" val="3198318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歴史的には、製造のしやすい</a:t>
            </a:r>
            <a:r>
              <a:rPr kumimoji="1" lang="en-US" altLang="ja-JP" dirty="0" err="1"/>
              <a:t>pMOS</a:t>
            </a:r>
            <a:r>
              <a:rPr kumimoji="1" lang="ja-JP" altLang="en-US" dirty="0"/>
              <a:t>のみでできた回路が最初に発達しました。世界初のマイクロプロセッサ</a:t>
            </a:r>
            <a:r>
              <a:rPr kumimoji="1" lang="en-US" altLang="ja-JP" dirty="0"/>
              <a:t>4004</a:t>
            </a:r>
            <a:r>
              <a:rPr kumimoji="1" lang="ja-JP" altLang="en-US" dirty="0"/>
              <a:t>をはじめとする初期のマイクロプロセッサは</a:t>
            </a:r>
            <a:r>
              <a:rPr kumimoji="1" lang="ja-JP" altLang="en-US" dirty="0" err="1"/>
              <a:t>ｐ</a:t>
            </a:r>
            <a:r>
              <a:rPr kumimoji="1" lang="en-US" altLang="ja-JP" dirty="0"/>
              <a:t>MOS</a:t>
            </a:r>
            <a:r>
              <a:rPr kumimoji="1" lang="ja-JP" altLang="en-US" dirty="0" err="1"/>
              <a:t>で</a:t>
            </a:r>
            <a:r>
              <a:rPr kumimoji="1" lang="ja-JP" altLang="en-US" dirty="0"/>
              <a:t>できていました。しかしｐ</a:t>
            </a:r>
            <a:r>
              <a:rPr kumimoji="1" lang="en-US" altLang="ja-JP" dirty="0"/>
              <a:t>MOS</a:t>
            </a:r>
            <a:r>
              <a:rPr kumimoji="1" lang="ja-JP" altLang="en-US" dirty="0"/>
              <a:t>はマイナスの電源電圧を与える必要がありました。また、ホールは電子に比べて易動度といって動かし易さが小さいため、性能が低くなりやるいのです。このため、</a:t>
            </a:r>
            <a:r>
              <a:rPr kumimoji="1" lang="en-US" altLang="ja-JP" dirty="0"/>
              <a:t>70</a:t>
            </a:r>
            <a:r>
              <a:rPr kumimoji="1" lang="ja-JP" altLang="en-US" dirty="0"/>
              <a:t>年代の中ごろには、</a:t>
            </a:r>
            <a:r>
              <a:rPr kumimoji="1" lang="en-US" altLang="ja-JP" dirty="0"/>
              <a:t>LSI</a:t>
            </a:r>
            <a:r>
              <a:rPr kumimoji="1" lang="ja-JP" altLang="en-US" dirty="0"/>
              <a:t>の主流は全てを</a:t>
            </a:r>
            <a:r>
              <a:rPr kumimoji="1" lang="en-US" altLang="ja-JP" dirty="0" err="1"/>
              <a:t>nMOS</a:t>
            </a:r>
            <a:r>
              <a:rPr kumimoji="1" lang="ja-JP" altLang="en-US" dirty="0"/>
              <a:t>で作る方式に移りました。この方式は、エンハンスメント型の</a:t>
            </a:r>
            <a:r>
              <a:rPr kumimoji="1" lang="en-US" altLang="ja-JP" dirty="0" err="1"/>
              <a:t>nMOS</a:t>
            </a:r>
            <a:r>
              <a:rPr kumimoji="1" lang="en-US" altLang="ja-JP" dirty="0"/>
              <a:t> FET</a:t>
            </a:r>
            <a:r>
              <a:rPr kumimoji="1" lang="ja-JP" altLang="en-US" dirty="0"/>
              <a:t>の負荷抵抗にディプリーション型の</a:t>
            </a:r>
            <a:r>
              <a:rPr kumimoji="1" lang="en-US" altLang="ja-JP" dirty="0" err="1"/>
              <a:t>nMOS</a:t>
            </a:r>
            <a:r>
              <a:rPr kumimoji="1" lang="en-US" altLang="ja-JP" dirty="0"/>
              <a:t> FET</a:t>
            </a:r>
            <a:r>
              <a:rPr kumimoji="1" lang="ja-JP" altLang="en-US" dirty="0"/>
              <a:t>を抵抗として使います。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2</a:t>
            </a:fld>
            <a:endParaRPr kumimoji="1" lang="ja-JP" altLang="en-US"/>
          </a:p>
        </p:txBody>
      </p:sp>
    </p:spTree>
    <p:extLst>
      <p:ext uri="{BB962C8B-B14F-4D97-AF65-F5344CB8AC3E}">
        <p14:creationId xmlns:p14="http://schemas.microsoft.com/office/powerpoint/2010/main" val="16778279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一方、ＳをＬにするとＢがＹに出力されます。Ｓの反転信号を作るＮＯＴゲートを含めてもトランジスタ</a:t>
            </a:r>
            <a:r>
              <a:rPr kumimoji="1" lang="en-US" altLang="ja-JP" dirty="0"/>
              <a:t>6</a:t>
            </a:r>
            <a:r>
              <a:rPr kumimoji="1" lang="ja-JP" altLang="en-US" dirty="0"/>
              <a:t>個で実現できるのが特徴です。後の授業で紹介するＤ－ＦＦの中身などに使います。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23</a:t>
            </a:fld>
            <a:endParaRPr kumimoji="1" lang="ja-JP" altLang="en-US"/>
          </a:p>
        </p:txBody>
      </p:sp>
    </p:spTree>
    <p:extLst>
      <p:ext uri="{BB962C8B-B14F-4D97-AF65-F5344CB8AC3E}">
        <p14:creationId xmlns:p14="http://schemas.microsoft.com/office/powerpoint/2010/main" val="20191403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ではここで、テキスト</a:t>
            </a:r>
            <a:r>
              <a:rPr kumimoji="1" lang="en-US" altLang="ja-JP" dirty="0"/>
              <a:t>22</a:t>
            </a:r>
            <a:r>
              <a:rPr kumimoji="1" lang="ja-JP" altLang="en-US" dirty="0"/>
              <a:t>ページの例題をやってみましょう。これは先ほどのマルチプレクサの応用です。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24</a:t>
            </a:fld>
            <a:endParaRPr kumimoji="1" lang="ja-JP" altLang="en-US"/>
          </a:p>
        </p:txBody>
      </p:sp>
    </p:spTree>
    <p:extLst>
      <p:ext uri="{BB962C8B-B14F-4D97-AF65-F5344CB8AC3E}">
        <p14:creationId xmlns:p14="http://schemas.microsoft.com/office/powerpoint/2010/main" val="9037085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Ａ＝Ｈの時にはＹにＢが、Ａ＝Ｌの時にはＹにＢの反転信号が表れます。これを真理値表にしてみると、Ｅｘｃｌｕｓｉｖｅ－ＯＲ（排他的論理和）ができてきることがわかります。排他的論理和は複合ゲートで作ることができず、普通のゲートの組み合わせで作ると多数のゲートが必要であることから、この方法にはメリットがあります。このようにトランスミッションゲートを使って論理回路を作ることをパストランジスタロジックと呼びます。パストランジスタロジックは、排他的論理和の場合はコストの小さいメリットが際立っているため、使われることがありますが、伝達レベルが劣化する問題点があります。通常のＣＭＯＳは、出力には電源、ＧＮＤレベルがトランジスタを通じて表れます。しかし、パストランジスタロジックの出力は入力がそのまま出てくるため、複数段を経過するとレベルが劣化してしまうので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25</a:t>
            </a:fld>
            <a:endParaRPr kumimoji="1" lang="ja-JP" altLang="en-US"/>
          </a:p>
        </p:txBody>
      </p:sp>
    </p:spTree>
    <p:extLst>
      <p:ext uri="{BB962C8B-B14F-4D97-AF65-F5344CB8AC3E}">
        <p14:creationId xmlns:p14="http://schemas.microsoft.com/office/powerpoint/2010/main" val="24575832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トランスミッションゲートの</a:t>
            </a:r>
            <a:r>
              <a:rPr kumimoji="1" lang="en-US" altLang="ja-JP" dirty="0" err="1"/>
              <a:t>pMOS</a:t>
            </a:r>
            <a:r>
              <a:rPr kumimoji="1" lang="en-US" altLang="ja-JP" dirty="0"/>
              <a:t>, </a:t>
            </a:r>
            <a:r>
              <a:rPr kumimoji="1" lang="en-US" altLang="ja-JP" dirty="0" err="1"/>
              <a:t>nMOS</a:t>
            </a:r>
            <a:r>
              <a:rPr kumimoji="1" lang="ja-JP" altLang="en-US" dirty="0"/>
              <a:t>が両方</a:t>
            </a:r>
            <a:r>
              <a:rPr kumimoji="1" lang="en-US" altLang="ja-JP" dirty="0"/>
              <a:t>OFF</a:t>
            </a:r>
            <a:r>
              <a:rPr kumimoji="1" lang="ja-JP" altLang="en-US" dirty="0"/>
              <a:t>の状態では、出力は電気的に浮いた状態になります。この状態は、出力インピーダンスが高くなることからハイインピーダンス状態とも呼びます。にこれは</a:t>
            </a:r>
            <a:r>
              <a:rPr kumimoji="1" lang="en-US" altLang="ja-JP" dirty="0"/>
              <a:t>L</a:t>
            </a:r>
            <a:r>
              <a:rPr kumimoji="1" lang="ja-JP" altLang="en-US" dirty="0"/>
              <a:t>と</a:t>
            </a:r>
            <a:r>
              <a:rPr kumimoji="1" lang="en-US" altLang="ja-JP" dirty="0"/>
              <a:t>H</a:t>
            </a:r>
            <a:r>
              <a:rPr kumimoji="1" lang="ja-JP" altLang="en-US" dirty="0"/>
              <a:t>のほかの第３の出力ということで</a:t>
            </a:r>
            <a:r>
              <a:rPr kumimoji="1" lang="en-US" altLang="ja-JP" dirty="0"/>
              <a:t>3</a:t>
            </a:r>
            <a:r>
              <a:rPr kumimoji="1" lang="ja-JP" altLang="en-US" dirty="0"/>
              <a:t>ステート出力あるいはトライステート出力と呼びます。この図のように</a:t>
            </a:r>
            <a:r>
              <a:rPr kumimoji="1" lang="en-US" altLang="ja-JP" dirty="0"/>
              <a:t>NOT</a:t>
            </a:r>
            <a:r>
              <a:rPr kumimoji="1" lang="ja-JP" altLang="en-US" dirty="0"/>
              <a:t>ゲートの出力にトランスミッションゲートを付けることで、</a:t>
            </a:r>
            <a:r>
              <a:rPr kumimoji="1" lang="en-US" altLang="ja-JP" dirty="0"/>
              <a:t>3</a:t>
            </a:r>
            <a:r>
              <a:rPr kumimoji="1" lang="ja-JP" altLang="en-US" dirty="0"/>
              <a:t>ステートゲートを作ることができます。この例では</a:t>
            </a:r>
            <a:r>
              <a:rPr kumimoji="1" lang="en-US" altLang="ja-JP" dirty="0"/>
              <a:t>B</a:t>
            </a:r>
            <a:r>
              <a:rPr kumimoji="1" lang="ja-JP" altLang="en-US" dirty="0"/>
              <a:t>入力が</a:t>
            </a:r>
            <a:r>
              <a:rPr kumimoji="1" lang="en-US" altLang="ja-JP" dirty="0"/>
              <a:t>L</a:t>
            </a:r>
            <a:r>
              <a:rPr kumimoji="1" lang="ja-JP" altLang="en-US" dirty="0"/>
              <a:t>の場合は、出力はハイインピーダンス（真理値表では</a:t>
            </a:r>
            <a:r>
              <a:rPr kumimoji="1" lang="en-US" altLang="ja-JP" dirty="0"/>
              <a:t>Hi-Z</a:t>
            </a:r>
            <a:r>
              <a:rPr kumimoji="1" lang="ja-JP" altLang="en-US" dirty="0"/>
              <a:t>と表します。</a:t>
            </a:r>
            <a:r>
              <a:rPr kumimoji="1" lang="en-US" altLang="ja-JP" dirty="0"/>
              <a:t>Z</a:t>
            </a:r>
            <a:r>
              <a:rPr kumimoji="1" lang="ja-JP" altLang="en-US" dirty="0"/>
              <a:t>はインピーダンスをしめすことを思い出しましょう）になり、</a:t>
            </a:r>
            <a:r>
              <a:rPr kumimoji="1" lang="en-US" altLang="ja-JP" dirty="0"/>
              <a:t>B</a:t>
            </a:r>
            <a:r>
              <a:rPr kumimoji="1" lang="ja-JP" altLang="en-US" dirty="0"/>
              <a:t>入力が</a:t>
            </a:r>
            <a:r>
              <a:rPr kumimoji="1" lang="en-US" altLang="ja-JP" dirty="0"/>
              <a:t>H</a:t>
            </a:r>
            <a:r>
              <a:rPr kumimoji="1" lang="ja-JP" altLang="en-US" dirty="0"/>
              <a:t>の時は普通の</a:t>
            </a:r>
            <a:r>
              <a:rPr kumimoji="1" lang="en-US" altLang="ja-JP" dirty="0"/>
              <a:t>NOT</a:t>
            </a:r>
            <a:r>
              <a:rPr kumimoji="1" lang="ja-JP" altLang="en-US" dirty="0"/>
              <a:t>ゲートとして働きます。</a:t>
            </a:r>
            <a:r>
              <a:rPr kumimoji="1" lang="en-US" altLang="ja-JP" dirty="0"/>
              <a:t>MIL</a:t>
            </a:r>
            <a:r>
              <a:rPr kumimoji="1" lang="ja-JP" altLang="en-US" dirty="0"/>
              <a:t>記号法ではこのように横から</a:t>
            </a:r>
            <a:r>
              <a:rPr kumimoji="1" lang="en-US" altLang="ja-JP" dirty="0"/>
              <a:t>3</a:t>
            </a:r>
            <a:r>
              <a:rPr kumimoji="1" lang="ja-JP" altLang="en-US" dirty="0"/>
              <a:t>ステート状態にするかどうかを切り換える制御線を付けて示します。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26</a:t>
            </a:fld>
            <a:endParaRPr kumimoji="1" lang="ja-JP" altLang="en-US"/>
          </a:p>
        </p:txBody>
      </p:sp>
    </p:spTree>
    <p:extLst>
      <p:ext uri="{BB962C8B-B14F-4D97-AF65-F5344CB8AC3E}">
        <p14:creationId xmlns:p14="http://schemas.microsoft.com/office/powerpoint/2010/main" val="32587460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様々なスリーステートゲートの例を示します。制御線は</a:t>
            </a:r>
            <a:r>
              <a:rPr kumimoji="1" lang="en-US" altLang="ja-JP" dirty="0"/>
              <a:t>EI</a:t>
            </a:r>
            <a:r>
              <a:rPr kumimoji="1" lang="ja-JP" altLang="en-US" dirty="0"/>
              <a:t>（</a:t>
            </a:r>
            <a:r>
              <a:rPr kumimoji="1" lang="en-US" altLang="ja-JP" dirty="0"/>
              <a:t>Enable</a:t>
            </a:r>
            <a:r>
              <a:rPr kumimoji="1" lang="ja-JP" altLang="en-US" dirty="0"/>
              <a:t> </a:t>
            </a:r>
            <a:r>
              <a:rPr kumimoji="1" lang="en-US" altLang="ja-JP" dirty="0"/>
              <a:t>Input)</a:t>
            </a:r>
            <a:r>
              <a:rPr kumimoji="1" lang="ja-JP" altLang="en-US" dirty="0"/>
              <a:t>という名前を使っています。</a:t>
            </a:r>
            <a:r>
              <a:rPr kumimoji="1" lang="en-US" altLang="ja-JP" dirty="0"/>
              <a:t>EI</a:t>
            </a:r>
            <a:r>
              <a:rPr kumimoji="1" lang="ja-JP" altLang="en-US" dirty="0"/>
              <a:t>をアクティブにするとゲートは働き、そうでない場合は出力がハイインピーダンス状態になります。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27</a:t>
            </a:fld>
            <a:endParaRPr kumimoji="1" lang="ja-JP" altLang="en-US"/>
          </a:p>
        </p:txBody>
      </p:sp>
    </p:spTree>
    <p:extLst>
      <p:ext uri="{BB962C8B-B14F-4D97-AF65-F5344CB8AC3E}">
        <p14:creationId xmlns:p14="http://schemas.microsoft.com/office/powerpoint/2010/main" val="16426482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3</a:t>
            </a:r>
            <a:r>
              <a:rPr kumimoji="1" lang="ja-JP" altLang="en-US" dirty="0"/>
              <a:t>ステートゲートを利用するとバスを作ることができます。通常のディジタル回路は一つの信号線に複数の出力を繋げることはありませんが、場合によっては、複数の出力を繋いで、時分割で信号を載せることにより、信号線を共有して効率良く利用することがあります。このような信号線は通常束にして一定の大きさのデータを載せることが多く、バス（</a:t>
            </a:r>
            <a:r>
              <a:rPr kumimoji="1" lang="en-US" altLang="ja-JP" dirty="0"/>
              <a:t>Bus)</a:t>
            </a:r>
            <a:r>
              <a:rPr kumimoji="1" lang="ja-JP" altLang="en-US" dirty="0"/>
              <a:t>と呼ばれます。</a:t>
            </a:r>
            <a:r>
              <a:rPr kumimoji="1" lang="en-US" altLang="ja-JP" dirty="0"/>
              <a:t>3</a:t>
            </a:r>
            <a:r>
              <a:rPr kumimoji="1" lang="ja-JP" altLang="en-US" dirty="0"/>
              <a:t>ステートゲートの出力を複数接続し、どれか一つを除いて全てハイインピーダンス状態にします。この場合、</a:t>
            </a:r>
            <a:r>
              <a:rPr kumimoji="1" lang="en-US" altLang="ja-JP" dirty="0"/>
              <a:t>A</a:t>
            </a:r>
            <a:r>
              <a:rPr kumimoji="1" lang="ja-JP" altLang="en-US" dirty="0"/>
              <a:t>のみ制御線を</a:t>
            </a:r>
            <a:r>
              <a:rPr kumimoji="1" lang="en-US" altLang="ja-JP" dirty="0"/>
              <a:t>L</a:t>
            </a:r>
            <a:r>
              <a:rPr kumimoji="1" lang="ja-JP" altLang="en-US" dirty="0"/>
              <a:t>にし、</a:t>
            </a:r>
            <a:r>
              <a:rPr kumimoji="1" lang="en-US" altLang="ja-JP" dirty="0"/>
              <a:t>B,C</a:t>
            </a:r>
            <a:r>
              <a:rPr kumimoji="1" lang="ja-JP" altLang="en-US" dirty="0"/>
              <a:t>は</a:t>
            </a:r>
            <a:r>
              <a:rPr kumimoji="1" lang="en-US" altLang="ja-JP" dirty="0"/>
              <a:t>H</a:t>
            </a:r>
            <a:r>
              <a:rPr kumimoji="1" lang="ja-JP" altLang="en-US" dirty="0"/>
              <a:t>にします。このことにより、信号線上には</a:t>
            </a:r>
            <a:r>
              <a:rPr kumimoji="1" lang="en-US" altLang="ja-JP" dirty="0"/>
              <a:t>A</a:t>
            </a:r>
            <a:r>
              <a:rPr kumimoji="1" lang="ja-JP" altLang="en-US" dirty="0"/>
              <a:t>からの信号のみが載ります。今度は</a:t>
            </a:r>
            <a:r>
              <a:rPr kumimoji="1" lang="en-US" altLang="ja-JP" dirty="0"/>
              <a:t>C</a:t>
            </a:r>
            <a:r>
              <a:rPr kumimoji="1" lang="ja-JP" altLang="en-US" dirty="0"/>
              <a:t>の制御線を</a:t>
            </a:r>
            <a:r>
              <a:rPr kumimoji="1" lang="en-US" altLang="ja-JP" dirty="0"/>
              <a:t>L</a:t>
            </a:r>
            <a:r>
              <a:rPr kumimoji="1" lang="ja-JP" altLang="en-US" dirty="0"/>
              <a:t>にして、他を</a:t>
            </a:r>
            <a:r>
              <a:rPr kumimoji="1" lang="en-US" altLang="ja-JP" dirty="0"/>
              <a:t>H</a:t>
            </a:r>
            <a:r>
              <a:rPr kumimoji="1" lang="ja-JP" altLang="en-US" dirty="0"/>
              <a:t>にすれば、</a:t>
            </a:r>
            <a:r>
              <a:rPr kumimoji="1" lang="en-US" altLang="ja-JP" dirty="0"/>
              <a:t>C</a:t>
            </a:r>
            <a:r>
              <a:rPr kumimoji="1" lang="ja-JP" altLang="en-US" dirty="0"/>
              <a:t>の入力がバス上に載ります。このようにバスは</a:t>
            </a:r>
            <a:r>
              <a:rPr kumimoji="1" lang="en-US" altLang="ja-JP" dirty="0"/>
              <a:t>A,B,C</a:t>
            </a:r>
            <a:r>
              <a:rPr kumimoji="1" lang="ja-JP" altLang="en-US" dirty="0"/>
              <a:t>のどの信号を載せることもできるのですが、複数同時に制御線を</a:t>
            </a:r>
            <a:r>
              <a:rPr kumimoji="1" lang="en-US" altLang="ja-JP" dirty="0"/>
              <a:t>L</a:t>
            </a:r>
            <a:r>
              <a:rPr kumimoji="1" lang="ja-JP" altLang="en-US" dirty="0"/>
              <a:t>にすると出力同士が衝突して、トランジスタ間に過電流が流れてしまいますので注意が必要です。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28</a:t>
            </a:fld>
            <a:endParaRPr kumimoji="1" lang="ja-JP" altLang="en-US"/>
          </a:p>
        </p:txBody>
      </p:sp>
    </p:spTree>
    <p:extLst>
      <p:ext uri="{BB962C8B-B14F-4D97-AF65-F5344CB8AC3E}">
        <p14:creationId xmlns:p14="http://schemas.microsoft.com/office/powerpoint/2010/main" val="21312383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3</a:t>
            </a:r>
            <a:r>
              <a:rPr kumimoji="1" lang="ja-JP" altLang="en-US" dirty="0"/>
              <a:t>ステートゲートは、</a:t>
            </a:r>
            <a:r>
              <a:rPr kumimoji="1" lang="en-US" altLang="ja-JP" dirty="0"/>
              <a:t>NAND</a:t>
            </a:r>
            <a:r>
              <a:rPr kumimoji="1" lang="ja-JP" altLang="en-US" dirty="0" err="1"/>
              <a:t>、</a:t>
            </a:r>
            <a:r>
              <a:rPr kumimoji="1" lang="en-US" altLang="ja-JP" dirty="0"/>
              <a:t>NOR</a:t>
            </a:r>
            <a:r>
              <a:rPr kumimoji="1" lang="ja-JP" altLang="en-US" dirty="0" err="1"/>
              <a:t>、</a:t>
            </a:r>
            <a:r>
              <a:rPr kumimoji="1" lang="en-US" altLang="ja-JP" dirty="0"/>
              <a:t>NOT</a:t>
            </a:r>
            <a:r>
              <a:rPr kumimoji="1" lang="ja-JP" altLang="en-US" dirty="0"/>
              <a:t>など通常のゲートを使ってつくることもできます。これがその例です。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29</a:t>
            </a:fld>
            <a:endParaRPr kumimoji="1" lang="ja-JP" altLang="en-US"/>
          </a:p>
        </p:txBody>
      </p:sp>
    </p:spTree>
    <p:extLst>
      <p:ext uri="{BB962C8B-B14F-4D97-AF65-F5344CB8AC3E}">
        <p14:creationId xmlns:p14="http://schemas.microsoft.com/office/powerpoint/2010/main" val="3349407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この例では</a:t>
            </a:r>
            <a:r>
              <a:rPr kumimoji="1" lang="en-US" altLang="ja-JP" dirty="0"/>
              <a:t>EI</a:t>
            </a:r>
            <a:r>
              <a:rPr kumimoji="1" lang="ja-JP" altLang="en-US" dirty="0"/>
              <a:t>＝</a:t>
            </a:r>
            <a:r>
              <a:rPr kumimoji="1" lang="en-US" altLang="ja-JP" dirty="0"/>
              <a:t>L</a:t>
            </a:r>
            <a:r>
              <a:rPr kumimoji="1" lang="ja-JP" altLang="en-US" dirty="0"/>
              <a:t>ならば、</a:t>
            </a:r>
            <a:r>
              <a:rPr kumimoji="1" lang="en-US" altLang="ja-JP" dirty="0"/>
              <a:t>NAND</a:t>
            </a:r>
            <a:r>
              <a:rPr kumimoji="1" lang="ja-JP" altLang="en-US" dirty="0" err="1"/>
              <a:t>、</a:t>
            </a:r>
            <a:r>
              <a:rPr kumimoji="1" lang="en-US" altLang="ja-JP" dirty="0"/>
              <a:t>NOR</a:t>
            </a:r>
            <a:r>
              <a:rPr kumimoji="1" lang="ja-JP" altLang="en-US" dirty="0"/>
              <a:t>は共に</a:t>
            </a:r>
            <a:r>
              <a:rPr kumimoji="1" lang="en-US" altLang="ja-JP" dirty="0"/>
              <a:t>NOT</a:t>
            </a:r>
            <a:r>
              <a:rPr kumimoji="1" lang="ja-JP" altLang="en-US" dirty="0"/>
              <a:t>の働きをするので、</a:t>
            </a:r>
            <a:r>
              <a:rPr kumimoji="1" lang="en-US" altLang="ja-JP" dirty="0"/>
              <a:t>in</a:t>
            </a:r>
            <a:r>
              <a:rPr kumimoji="1" lang="ja-JP" altLang="en-US" dirty="0"/>
              <a:t>のレベルはそのまま</a:t>
            </a:r>
            <a:r>
              <a:rPr kumimoji="1" lang="en-US" altLang="ja-JP" dirty="0"/>
              <a:t>out</a:t>
            </a:r>
            <a:r>
              <a:rPr kumimoji="1" lang="ja-JP" altLang="en-US" dirty="0"/>
              <a:t>に繋がります。一方、</a:t>
            </a:r>
            <a:r>
              <a:rPr kumimoji="1" lang="en-US" altLang="ja-JP" dirty="0"/>
              <a:t>EI</a:t>
            </a:r>
            <a:r>
              <a:rPr kumimoji="1" lang="ja-JP" altLang="en-US" dirty="0"/>
              <a:t>＝</a:t>
            </a:r>
            <a:r>
              <a:rPr kumimoji="1" lang="en-US" altLang="ja-JP" dirty="0"/>
              <a:t>H</a:t>
            </a:r>
            <a:r>
              <a:rPr kumimoji="1" lang="ja-JP" altLang="en-US" dirty="0"/>
              <a:t>の場合、両方のトランジスタが</a:t>
            </a:r>
            <a:r>
              <a:rPr kumimoji="1" lang="en-US" altLang="ja-JP" dirty="0"/>
              <a:t>OFF</a:t>
            </a:r>
            <a:r>
              <a:rPr kumimoji="1" lang="ja-JP" altLang="en-US" dirty="0"/>
              <a:t>になり、電気的に浮いた状態、すなわちハイインピーダンス状態になります。この方式はトランスミッションゲートを使う方法に比べてトランジスタ数が多く必要ですが、出力レベルが電源、</a:t>
            </a:r>
            <a:r>
              <a:rPr kumimoji="1" lang="en-US" altLang="ja-JP" dirty="0"/>
              <a:t>GND</a:t>
            </a:r>
            <a:r>
              <a:rPr kumimoji="1" lang="ja-JP" altLang="en-US" dirty="0"/>
              <a:t>から経由するトランジスタ数が１なので、電気的に強いです。トランスミッションゲートを使うとどうしても複数個のトランジスタを経由することになります。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30</a:t>
            </a:fld>
            <a:endParaRPr kumimoji="1" lang="ja-JP" altLang="en-US"/>
          </a:p>
        </p:txBody>
      </p:sp>
    </p:spTree>
    <p:extLst>
      <p:ext uri="{BB962C8B-B14F-4D97-AF65-F5344CB8AC3E}">
        <p14:creationId xmlns:p14="http://schemas.microsoft.com/office/powerpoint/2010/main" val="32668317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もう一つバスを作る方法を紹介します。</a:t>
            </a:r>
            <a:r>
              <a:rPr kumimoji="1" lang="en-US" altLang="ja-JP" dirty="0"/>
              <a:t>CMOS</a:t>
            </a:r>
            <a:r>
              <a:rPr kumimoji="1" lang="ja-JP" altLang="en-US" dirty="0"/>
              <a:t>の原則を崩して、</a:t>
            </a:r>
            <a:r>
              <a:rPr kumimoji="1" lang="en-US" altLang="ja-JP" dirty="0" err="1"/>
              <a:t>pMOS</a:t>
            </a:r>
            <a:r>
              <a:rPr kumimoji="1" lang="ja-JP" altLang="en-US" dirty="0"/>
              <a:t>を取ってしまって、その代わりに抵抗で電源と接続します。ドレインが空くので、オープンドレインと呼ばれます。複数のドレインを共通の抵抗に繋ぐことにより、複数の出力を繋いでバスを作ることができます。筐体の背面などに使うバックプレーンバスでは、バス上を伝搬するディジタル波形が反射によって乱れるのを防ぐため、抵抗を付けます（この辺の話は分布定数線路という理論があるのですが情報工学科ではやらなくてもいいだろう）。このような抵抗を終端抵抗（ターミナル抵抗）と呼びますが、これを流用することができま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31</a:t>
            </a:fld>
            <a:endParaRPr kumimoji="1" lang="ja-JP" altLang="en-US"/>
          </a:p>
        </p:txBody>
      </p:sp>
    </p:spTree>
    <p:extLst>
      <p:ext uri="{BB962C8B-B14F-4D97-AF65-F5344CB8AC3E}">
        <p14:creationId xmlns:p14="http://schemas.microsoft.com/office/powerpoint/2010/main" val="14391643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オープンドレインのバスは全トランジスタが</a:t>
            </a:r>
            <a:r>
              <a:rPr kumimoji="1" lang="en-US" altLang="ja-JP" dirty="0"/>
              <a:t>OFF</a:t>
            </a:r>
            <a:r>
              <a:rPr kumimoji="1" lang="ja-JP" altLang="en-US" dirty="0"/>
              <a:t>の時は抵抗から電源のレベルが伝わり</a:t>
            </a:r>
            <a:r>
              <a:rPr kumimoji="1" lang="en-US" altLang="ja-JP" dirty="0"/>
              <a:t>H</a:t>
            </a:r>
            <a:r>
              <a:rPr kumimoji="1" lang="ja-JP" altLang="en-US" dirty="0"/>
              <a:t>となります。どれか一つのトランジスタの</a:t>
            </a:r>
            <a:r>
              <a:rPr kumimoji="1" lang="en-US" altLang="ja-JP" dirty="0"/>
              <a:t>ON</a:t>
            </a:r>
            <a:r>
              <a:rPr kumimoji="1" lang="ja-JP" altLang="en-US" dirty="0"/>
              <a:t>になる（つまりゲートが</a:t>
            </a:r>
            <a:r>
              <a:rPr kumimoji="1" lang="en-US" altLang="ja-JP" dirty="0"/>
              <a:t>H</a:t>
            </a:r>
            <a:r>
              <a:rPr kumimoji="1" lang="ja-JP" altLang="en-US" dirty="0"/>
              <a:t>）と、そこに電流が流れてレベルが</a:t>
            </a:r>
            <a:r>
              <a:rPr kumimoji="1" lang="en-US" altLang="ja-JP" dirty="0"/>
              <a:t>L</a:t>
            </a:r>
            <a:r>
              <a:rPr kumimoji="1" lang="ja-JP" altLang="en-US" dirty="0"/>
              <a:t>になります。すなわち、他の全員がゲートを</a:t>
            </a:r>
            <a:r>
              <a:rPr kumimoji="1" lang="en-US" altLang="ja-JP" dirty="0"/>
              <a:t>L</a:t>
            </a:r>
            <a:r>
              <a:rPr kumimoji="1" lang="ja-JP" altLang="en-US" dirty="0"/>
              <a:t>にしておいて、一人だけゲートにレベルを与えると、それがバスに反映されます。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32</a:t>
            </a:fld>
            <a:endParaRPr kumimoji="1" lang="ja-JP" altLang="en-US"/>
          </a:p>
        </p:txBody>
      </p:sp>
    </p:spTree>
    <p:extLst>
      <p:ext uri="{BB962C8B-B14F-4D97-AF65-F5344CB8AC3E}">
        <p14:creationId xmlns:p14="http://schemas.microsoft.com/office/powerpoint/2010/main" val="2746349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ディプリーション型はゲートとソースの電圧が</a:t>
            </a:r>
            <a:r>
              <a:rPr kumimoji="1" lang="en-US" altLang="ja-JP" dirty="0"/>
              <a:t>0V</a:t>
            </a:r>
            <a:r>
              <a:rPr kumimoji="1" lang="ja-JP" altLang="en-US" dirty="0"/>
              <a:t>でもある程度電流が流れるので抵抗として使うことができます。</a:t>
            </a:r>
            <a:r>
              <a:rPr kumimoji="1" lang="en-US" altLang="ja-JP" dirty="0" err="1"/>
              <a:t>nMOS</a:t>
            </a:r>
            <a:r>
              <a:rPr kumimoji="1" lang="ja-JP" altLang="en-US" dirty="0"/>
              <a:t>のみで作るため、作りやすいという利点があり、</a:t>
            </a:r>
            <a:r>
              <a:rPr kumimoji="1" lang="en-US" altLang="ja-JP" dirty="0"/>
              <a:t>80</a:t>
            </a:r>
            <a:r>
              <a:rPr kumimoji="1" lang="ja-JP" altLang="en-US" dirty="0"/>
              <a:t>年代のはじめまで使われました。中でもメモリ回路はかなり後になっても</a:t>
            </a:r>
            <a:r>
              <a:rPr kumimoji="1" lang="en-US" altLang="ja-JP" dirty="0" err="1"/>
              <a:t>nMOS</a:t>
            </a:r>
            <a:r>
              <a:rPr kumimoji="1" lang="ja-JP" altLang="en-US" dirty="0"/>
              <a:t>が使われました。しかし、トランジスタを抵抗と使うために、出力が</a:t>
            </a:r>
            <a:r>
              <a:rPr kumimoji="1" lang="en-US" altLang="ja-JP" dirty="0"/>
              <a:t>L</a:t>
            </a:r>
            <a:r>
              <a:rPr kumimoji="1" lang="ja-JP" altLang="en-US" dirty="0"/>
              <a:t>レベルのときには常に電流が流れてしまいます。また、</a:t>
            </a:r>
            <a:r>
              <a:rPr kumimoji="1" lang="en-US" altLang="ja-JP" dirty="0"/>
              <a:t>L</a:t>
            </a:r>
            <a:r>
              <a:rPr kumimoji="1" lang="ja-JP" altLang="en-US" dirty="0"/>
              <a:t>から</a:t>
            </a:r>
            <a:r>
              <a:rPr kumimoji="1" lang="en-US" altLang="ja-JP" dirty="0"/>
              <a:t>H</a:t>
            </a:r>
            <a:r>
              <a:rPr kumimoji="1" lang="ja-JP" altLang="en-US" dirty="0" err="1"/>
              <a:t>への</a:t>
            </a:r>
            <a:r>
              <a:rPr kumimoji="1" lang="ja-JP" altLang="en-US" dirty="0"/>
              <a:t>変化が遅いという問題もありました。このため、序々に</a:t>
            </a:r>
            <a:r>
              <a:rPr kumimoji="1" lang="en-US" altLang="ja-JP" dirty="0"/>
              <a:t>CMOS</a:t>
            </a:r>
            <a:r>
              <a:rPr kumimoji="1" lang="ja-JP" altLang="en-US" dirty="0"/>
              <a:t>に置き換わりました。</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3</a:t>
            </a:fld>
            <a:endParaRPr kumimoji="1" lang="ja-JP" altLang="en-US"/>
          </a:p>
        </p:txBody>
      </p:sp>
    </p:spTree>
    <p:extLst>
      <p:ext uri="{BB962C8B-B14F-4D97-AF65-F5344CB8AC3E}">
        <p14:creationId xmlns:p14="http://schemas.microsoft.com/office/powerpoint/2010/main" val="41110919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このバスのレベルを</a:t>
            </a:r>
            <a:r>
              <a:rPr kumimoji="1" lang="en-US" altLang="ja-JP" dirty="0"/>
              <a:t>NOT</a:t>
            </a:r>
            <a:r>
              <a:rPr kumimoji="1" lang="ja-JP" altLang="en-US" dirty="0"/>
              <a:t>ゲートを介して受け取る場合は、バス全体が、どれか一つが</a:t>
            </a:r>
            <a:r>
              <a:rPr kumimoji="1" lang="en-US" altLang="ja-JP" dirty="0"/>
              <a:t>H</a:t>
            </a:r>
            <a:r>
              <a:rPr kumimoji="1" lang="ja-JP" altLang="en-US" dirty="0"/>
              <a:t>の時、出力が</a:t>
            </a:r>
            <a:r>
              <a:rPr kumimoji="1" lang="en-US" altLang="ja-JP" dirty="0"/>
              <a:t>H</a:t>
            </a:r>
            <a:r>
              <a:rPr kumimoji="1" lang="ja-JP" altLang="en-US" dirty="0"/>
              <a:t>になる、</a:t>
            </a:r>
            <a:r>
              <a:rPr kumimoji="1" lang="en-US" altLang="ja-JP" dirty="0"/>
              <a:t>OR</a:t>
            </a:r>
            <a:r>
              <a:rPr kumimoji="1" lang="ja-JP" altLang="en-US" dirty="0"/>
              <a:t>ゲートとして働きます。そこで、このようなバスをワイヤード</a:t>
            </a:r>
            <a:r>
              <a:rPr kumimoji="1" lang="en-US" altLang="ja-JP" dirty="0"/>
              <a:t>OR</a:t>
            </a:r>
            <a:r>
              <a:rPr kumimoji="1" lang="ja-JP" altLang="en-US" dirty="0"/>
              <a:t>（または</a:t>
            </a:r>
            <a:r>
              <a:rPr kumimoji="1" lang="en-US" altLang="ja-JP" dirty="0"/>
              <a:t>AND</a:t>
            </a:r>
            <a:r>
              <a:rPr kumimoji="1" lang="ja-JP" altLang="en-US" dirty="0"/>
              <a:t>タイ）と呼びます。ワイヤード</a:t>
            </a:r>
            <a:r>
              <a:rPr kumimoji="1" lang="en-US" altLang="ja-JP" dirty="0"/>
              <a:t>OR</a:t>
            </a:r>
            <a:r>
              <a:rPr kumimoji="1" lang="ja-JP" altLang="en-US" dirty="0"/>
              <a:t>はバスの制御線（ハンドシェーク線）や分散的な優先順位決定回路（アービタ）に用いられます。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33</a:t>
            </a:fld>
            <a:endParaRPr kumimoji="1" lang="ja-JP" altLang="en-US"/>
          </a:p>
        </p:txBody>
      </p:sp>
    </p:spTree>
    <p:extLst>
      <p:ext uri="{BB962C8B-B14F-4D97-AF65-F5344CB8AC3E}">
        <p14:creationId xmlns:p14="http://schemas.microsoft.com/office/powerpoint/2010/main" val="34557889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ではバスを作る際、どちらの方法を使えばいいでしょう？両者の利点をまとめておきます。オープンコレクタの良い所は、制御を誤って出力が競合しても、</a:t>
            </a:r>
            <a:r>
              <a:rPr kumimoji="1" lang="en-US" altLang="ja-JP" dirty="0"/>
              <a:t>OR</a:t>
            </a:r>
            <a:r>
              <a:rPr kumimoji="1" lang="ja-JP" altLang="en-US" dirty="0"/>
              <a:t>が行われるだけで、不具合が生じない点で、これは何が刺さるか分からないバックプレーンバスに向いています。負荷抵抗は必要ですが、終端抵抗と兼用にできるのでバックプレーンバスに有利です。一方、</a:t>
            </a:r>
            <a:r>
              <a:rPr kumimoji="1" lang="en-US" altLang="ja-JP" dirty="0"/>
              <a:t>3</a:t>
            </a:r>
            <a:r>
              <a:rPr kumimoji="1" lang="ja-JP" altLang="en-US" dirty="0"/>
              <a:t>ステートゲートは、</a:t>
            </a:r>
            <a:r>
              <a:rPr kumimoji="1" lang="en-US" altLang="ja-JP" dirty="0" err="1"/>
              <a:t>pMOS</a:t>
            </a:r>
            <a:r>
              <a:rPr kumimoji="1" lang="ja-JP" altLang="en-US" dirty="0"/>
              <a:t>を使って</a:t>
            </a:r>
            <a:r>
              <a:rPr kumimoji="1" lang="en-US" altLang="ja-JP" dirty="0"/>
              <a:t>CMOS</a:t>
            </a:r>
            <a:r>
              <a:rPr kumimoji="1" lang="ja-JP" altLang="en-US" dirty="0"/>
              <a:t>構造にするため、高速で消費電力も小さく、負荷抵抗も必要ないです。ただし、制御を誤って出力を衝突させ、片方が</a:t>
            </a:r>
            <a:r>
              <a:rPr kumimoji="1" lang="en-US" altLang="ja-JP" dirty="0"/>
              <a:t>L</a:t>
            </a:r>
            <a:r>
              <a:rPr kumimoji="1" lang="ja-JP" altLang="en-US" dirty="0"/>
              <a:t>レベル、片方が</a:t>
            </a:r>
            <a:r>
              <a:rPr kumimoji="1" lang="en-US" altLang="ja-JP" dirty="0"/>
              <a:t>H</a:t>
            </a:r>
            <a:r>
              <a:rPr kumimoji="1" lang="ja-JP" altLang="en-US" dirty="0"/>
              <a:t>レベルを出そうとすると過大電流が流れてしまいます。このため、</a:t>
            </a:r>
            <a:r>
              <a:rPr kumimoji="1" lang="en-US" altLang="ja-JP" dirty="0"/>
              <a:t>3</a:t>
            </a:r>
            <a:r>
              <a:rPr kumimoji="1" lang="ja-JP" altLang="en-US" dirty="0"/>
              <a:t>ステートゲートは、基板上のバスなど、動作が完全に制御できる場合に使われます。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34</a:t>
            </a:fld>
            <a:endParaRPr kumimoji="1" lang="ja-JP" altLang="en-US"/>
          </a:p>
        </p:txBody>
      </p:sp>
    </p:spTree>
    <p:extLst>
      <p:ext uri="{BB962C8B-B14F-4D97-AF65-F5344CB8AC3E}">
        <p14:creationId xmlns:p14="http://schemas.microsoft.com/office/powerpoint/2010/main" val="13428053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今日のポイントをインフォ丸が示します。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35</a:t>
            </a:fld>
            <a:endParaRPr lang="ja-JP" altLang="en-US"/>
          </a:p>
        </p:txBody>
      </p:sp>
    </p:spTree>
    <p:extLst>
      <p:ext uri="{BB962C8B-B14F-4D97-AF65-F5344CB8AC3E}">
        <p14:creationId xmlns:p14="http://schemas.microsoft.com/office/powerpoint/2010/main" val="12862234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ではこの演習問題をやってみましょう。</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36</a:t>
            </a:fld>
            <a:endParaRPr kumimoji="1" lang="ja-JP" altLang="en-US"/>
          </a:p>
        </p:txBody>
      </p:sp>
    </p:spTree>
    <p:extLst>
      <p:ext uri="{BB962C8B-B14F-4D97-AF65-F5344CB8AC3E}">
        <p14:creationId xmlns:p14="http://schemas.microsoft.com/office/powerpoint/2010/main" val="479590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a:t>
            </a:r>
            <a:r>
              <a:rPr kumimoji="1" lang="en-US" altLang="ja-JP" dirty="0"/>
              <a:t>CMOS</a:t>
            </a:r>
            <a:r>
              <a:rPr kumimoji="1" lang="ja-JP" altLang="en-US" dirty="0"/>
              <a:t>の回路構成を見て行きましょう。</a:t>
            </a:r>
            <a:r>
              <a:rPr kumimoji="1" lang="en-US" altLang="ja-JP" dirty="0"/>
              <a:t>CMOS</a:t>
            </a:r>
            <a:r>
              <a:rPr kumimoji="1" lang="ja-JP" altLang="en-US" dirty="0"/>
              <a:t>の特徴は、ゲートがＨにするとＯＮになる</a:t>
            </a:r>
            <a:r>
              <a:rPr kumimoji="1" lang="en-US" altLang="ja-JP" dirty="0" err="1"/>
              <a:t>nMOS,L</a:t>
            </a:r>
            <a:r>
              <a:rPr kumimoji="1" lang="ja-JP" altLang="en-US" dirty="0"/>
              <a:t>にするとＯＮになる</a:t>
            </a:r>
            <a:r>
              <a:rPr kumimoji="1" lang="en-US" altLang="ja-JP" dirty="0" err="1"/>
              <a:t>pMOS</a:t>
            </a:r>
            <a:r>
              <a:rPr kumimoji="1" lang="ja-JP" altLang="en-US" dirty="0"/>
              <a:t>という相補的</a:t>
            </a:r>
            <a:r>
              <a:rPr kumimoji="1" lang="en-US" altLang="ja-JP" dirty="0"/>
              <a:t>(Complementary)</a:t>
            </a:r>
            <a:r>
              <a:rPr kumimoji="1" lang="ja-JP" altLang="en-US" dirty="0"/>
              <a:t>なトランジスタを相補的に接続することにあります。まず</a:t>
            </a:r>
            <a:r>
              <a:rPr kumimoji="1" lang="en-US" altLang="ja-JP" dirty="0" err="1"/>
              <a:t>nMOS,pMOS</a:t>
            </a:r>
            <a:r>
              <a:rPr kumimoji="1" lang="ja-JP" altLang="en-US" dirty="0"/>
              <a:t>のペアを入力数分用意して、ゲートを共通にしてそれぞれの入力を与えます。次に回路の下半分に</a:t>
            </a:r>
            <a:r>
              <a:rPr kumimoji="1" lang="en-US" altLang="ja-JP" dirty="0" err="1"/>
              <a:t>nMOS</a:t>
            </a:r>
            <a:r>
              <a:rPr kumimoji="1" lang="ja-JP" altLang="en-US" dirty="0"/>
              <a:t>を、上半分に</a:t>
            </a:r>
            <a:r>
              <a:rPr kumimoji="1" lang="en-US" altLang="ja-JP" dirty="0" err="1"/>
              <a:t>pMOS</a:t>
            </a:r>
            <a:r>
              <a:rPr kumimoji="1" lang="ja-JP" altLang="en-US" dirty="0"/>
              <a:t>を配置し、</a:t>
            </a:r>
            <a:r>
              <a:rPr kumimoji="1" lang="en-US" altLang="ja-JP" dirty="0" err="1"/>
              <a:t>nMOS</a:t>
            </a:r>
            <a:r>
              <a:rPr kumimoji="1" lang="ja-JP" altLang="en-US" dirty="0"/>
              <a:t>が直列の場合、</a:t>
            </a:r>
            <a:r>
              <a:rPr kumimoji="1" lang="en-US" altLang="ja-JP" dirty="0" err="1"/>
              <a:t>pMOS</a:t>
            </a:r>
            <a:r>
              <a:rPr kumimoji="1" lang="ja-JP" altLang="en-US" dirty="0"/>
              <a:t>は並列に、</a:t>
            </a:r>
            <a:r>
              <a:rPr kumimoji="1" lang="en-US" altLang="ja-JP" dirty="0" err="1"/>
              <a:t>nMOS</a:t>
            </a:r>
            <a:r>
              <a:rPr kumimoji="1" lang="ja-JP" altLang="en-US" dirty="0"/>
              <a:t>が並列の場合、</a:t>
            </a:r>
            <a:r>
              <a:rPr kumimoji="1" lang="en-US" altLang="ja-JP" dirty="0" err="1"/>
              <a:t>pMOS</a:t>
            </a:r>
            <a:r>
              <a:rPr kumimoji="1" lang="ja-JP" altLang="en-US" dirty="0"/>
              <a:t>を直列に接続します。このようにすると、出力にはＧＮＤと電源のどちらかがトランジスタを介してつながり、電源からＧＮＤまでの通路のどこかは切れていることになります。前回、ＮＯＴ、ＮＡＮＤ、ＮＯＲを紹介しました。今回はより複雑な回路について紹介しま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4</a:t>
            </a:fld>
            <a:endParaRPr kumimoji="1" lang="ja-JP" altLang="en-US"/>
          </a:p>
        </p:txBody>
      </p:sp>
    </p:spTree>
    <p:extLst>
      <p:ext uri="{BB962C8B-B14F-4D97-AF65-F5344CB8AC3E}">
        <p14:creationId xmlns:p14="http://schemas.microsoft.com/office/powerpoint/2010/main" val="1806626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前回紹介したＮＯＲとＮＡＮＤの回路を見てください。ＮＯＲの方は</a:t>
            </a:r>
            <a:r>
              <a:rPr kumimoji="1" lang="en-US" altLang="ja-JP" dirty="0" err="1"/>
              <a:t>nMOS</a:t>
            </a:r>
            <a:r>
              <a:rPr kumimoji="1" lang="ja-JP" altLang="en-US" dirty="0"/>
              <a:t>が並列に繋がっているので、どちらかの入力がＨになると出力ＹはＧＮＤに繋がってＬが出力されます。両方の入力がＬのときだけＹは電源と繋がってＨが出ます。一方、ＮＡＮＤは</a:t>
            </a:r>
            <a:r>
              <a:rPr kumimoji="1" lang="en-US" altLang="ja-JP" dirty="0" err="1"/>
              <a:t>nMOS</a:t>
            </a:r>
            <a:r>
              <a:rPr kumimoji="1" lang="ja-JP" altLang="en-US" dirty="0"/>
              <a:t>が直列なので、両方ＨのときだけＹがＬになり、</a:t>
            </a:r>
            <a:r>
              <a:rPr kumimoji="1" lang="en-US" altLang="ja-JP" dirty="0" err="1"/>
              <a:t>pMOS</a:t>
            </a:r>
            <a:r>
              <a:rPr kumimoji="1" lang="ja-JP" altLang="en-US" dirty="0"/>
              <a:t>が並列なのでどちらかがＬのときにはＹがＨになります。この方法を利用すればもっと複雑な回路も実現可能なはずです。</a:t>
            </a:r>
            <a:endParaRPr kumimoji="1" lang="en-US" altLang="ja-JP" dirty="0"/>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5</a:t>
            </a:fld>
            <a:endParaRPr kumimoji="1" lang="ja-JP" altLang="en-US"/>
          </a:p>
        </p:txBody>
      </p:sp>
    </p:spTree>
    <p:extLst>
      <p:ext uri="{BB962C8B-B14F-4D97-AF65-F5344CB8AC3E}">
        <p14:creationId xmlns:p14="http://schemas.microsoft.com/office/powerpoint/2010/main" val="26654242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例えば、直並列を組み合わせるとこの図に示すような回路が実現できます。このようなゲートをＣＭＯＳ複合ゲートと呼びます。この種の回路を解析する場合は、下半分の</a:t>
            </a:r>
            <a:r>
              <a:rPr kumimoji="1" lang="en-US" altLang="ja-JP" dirty="0" err="1"/>
              <a:t>nMOS</a:t>
            </a:r>
            <a:r>
              <a:rPr kumimoji="1" lang="ja-JP" altLang="en-US" dirty="0"/>
              <a:t>に着目する方法と、上半分の</a:t>
            </a:r>
            <a:r>
              <a:rPr kumimoji="1" lang="en-US" altLang="ja-JP" dirty="0" err="1"/>
              <a:t>pMOS</a:t>
            </a:r>
            <a:r>
              <a:rPr kumimoji="1" lang="ja-JP" altLang="en-US" dirty="0"/>
              <a:t>に着目する方法があります。ここでは下半分に着目しましょう。ＺがＧＮＤに落ちるためにはどのトランジスタがＯＮになれば良いかを考えます。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6</a:t>
            </a:fld>
            <a:endParaRPr kumimoji="1" lang="ja-JP" altLang="en-US"/>
          </a:p>
        </p:txBody>
      </p:sp>
    </p:spTree>
    <p:extLst>
      <p:ext uri="{BB962C8B-B14F-4D97-AF65-F5344CB8AC3E}">
        <p14:creationId xmlns:p14="http://schemas.microsoft.com/office/powerpoint/2010/main" val="1908238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ＺがＧＮＤに繋がる条件は、以下のように求めます。並列の場合はＯＲと考え、直列の場合はＡＮＤと考えます。この場合、ＢとＣのＯＲで、これに対してＡがＡＮＤされることになります。さらにＤがＯＲされます。この条件が満足されれば、ＺはＧＮＤになります。すなわち論理式は、ここに示すようになりま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7</a:t>
            </a:fld>
            <a:endParaRPr kumimoji="1" lang="ja-JP" altLang="en-US"/>
          </a:p>
        </p:txBody>
      </p:sp>
    </p:spTree>
    <p:extLst>
      <p:ext uri="{BB962C8B-B14F-4D97-AF65-F5344CB8AC3E}">
        <p14:creationId xmlns:p14="http://schemas.microsoft.com/office/powerpoint/2010/main" val="5197152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今度は上半分の</a:t>
            </a:r>
            <a:r>
              <a:rPr kumimoji="1" lang="en-US" altLang="ja-JP" dirty="0" err="1"/>
              <a:t>pMOS</a:t>
            </a:r>
            <a:r>
              <a:rPr kumimoji="1" lang="ja-JP" altLang="en-US" dirty="0"/>
              <a:t>に着目します。</a:t>
            </a:r>
            <a:r>
              <a:rPr kumimoji="1" lang="en-US" altLang="ja-JP" dirty="0" err="1"/>
              <a:t>pMOS</a:t>
            </a:r>
            <a:r>
              <a:rPr kumimoji="1" lang="ja-JP" altLang="en-US" dirty="0"/>
              <a:t>はＬの時ＯＮになるので、入力にバーが付くことになります。あとは同じで、直列がＡＮＤ、並列がＯＲです。出来上がった式はさきほどと違うように見えますが、ドモルガンの法則により同じことがわかりま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8</a:t>
            </a:fld>
            <a:endParaRPr kumimoji="1" lang="ja-JP" altLang="en-US"/>
          </a:p>
        </p:txBody>
      </p:sp>
    </p:spTree>
    <p:extLst>
      <p:ext uri="{BB962C8B-B14F-4D97-AF65-F5344CB8AC3E}">
        <p14:creationId xmlns:p14="http://schemas.microsoft.com/office/powerpoint/2010/main" val="1906702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次にブール式から回路図に変換する方法を紹介しましょう。式の形が全体にバーが付いている場合は、</a:t>
            </a:r>
            <a:r>
              <a:rPr kumimoji="1" lang="en-US" altLang="ja-JP" dirty="0" err="1"/>
              <a:t>nMOS</a:t>
            </a:r>
            <a:r>
              <a:rPr kumimoji="1" lang="ja-JP" altLang="en-US" dirty="0"/>
              <a:t>から作っていきます。ＡとＢはＯＲなので並列に繋ぎます。これにＣがＡＮＤされているので、直列に</a:t>
            </a:r>
            <a:r>
              <a:rPr kumimoji="1" lang="en-US" altLang="ja-JP" dirty="0" err="1"/>
              <a:t>nMOS</a:t>
            </a:r>
            <a:r>
              <a:rPr kumimoji="1" lang="ja-JP" altLang="en-US" dirty="0"/>
              <a:t>を繋ぎます。ここで、ＣとＡ，Ｂの並列接続の上下関係は逆でもかまいません。この図ではＣがＧＮＤに接続されていますが、ＡとＢの並列接続がＧＮＤに接続されていてもかなわないです。</a:t>
            </a:r>
            <a:endParaRPr kumimoji="1" lang="en-US" altLang="ja-JP" dirty="0"/>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9</a:t>
            </a:fld>
            <a:endParaRPr kumimoji="1" lang="ja-JP" altLang="en-US"/>
          </a:p>
        </p:txBody>
      </p:sp>
    </p:spTree>
    <p:extLst>
      <p:ext uri="{BB962C8B-B14F-4D97-AF65-F5344CB8AC3E}">
        <p14:creationId xmlns:p14="http://schemas.microsoft.com/office/powerpoint/2010/main" val="2767860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7FE0CC8A-8DF3-4C29-93FA-C89E56523580}" type="slidenum">
              <a:rPr lang="en-US" altLang="ja-JP"/>
              <a:pPr/>
              <a:t>‹#›</a:t>
            </a:fld>
            <a:endParaRPr lang="en-US" altLang="ja-JP"/>
          </a:p>
        </p:txBody>
      </p:sp>
    </p:spTree>
    <p:extLst>
      <p:ext uri="{BB962C8B-B14F-4D97-AF65-F5344CB8AC3E}">
        <p14:creationId xmlns:p14="http://schemas.microsoft.com/office/powerpoint/2010/main" val="187507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F1663015-486A-4D62-9FD0-294EABCA4F66}" type="slidenum">
              <a:rPr lang="en-US" altLang="ja-JP"/>
              <a:pPr/>
              <a:t>‹#›</a:t>
            </a:fld>
            <a:endParaRPr lang="en-US" altLang="ja-JP"/>
          </a:p>
        </p:txBody>
      </p:sp>
    </p:spTree>
    <p:extLst>
      <p:ext uri="{BB962C8B-B14F-4D97-AF65-F5344CB8AC3E}">
        <p14:creationId xmlns:p14="http://schemas.microsoft.com/office/powerpoint/2010/main" val="2032654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9B52F0F7-C617-472D-8ED9-3A1B148A5680}" type="slidenum">
              <a:rPr lang="en-US" altLang="ja-JP"/>
              <a:pPr/>
              <a:t>‹#›</a:t>
            </a:fld>
            <a:endParaRPr lang="en-US" altLang="ja-JP"/>
          </a:p>
        </p:txBody>
      </p:sp>
    </p:spTree>
    <p:extLst>
      <p:ext uri="{BB962C8B-B14F-4D97-AF65-F5344CB8AC3E}">
        <p14:creationId xmlns:p14="http://schemas.microsoft.com/office/powerpoint/2010/main" val="52679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a:xfrm>
            <a:off x="457200" y="6245225"/>
            <a:ext cx="2133600" cy="476250"/>
          </a:xfrm>
        </p:spPr>
        <p:txBody>
          <a:bodyPr/>
          <a:lstStyle>
            <a:lvl1pPr>
              <a:defRPr/>
            </a:lvl1pPr>
          </a:lstStyle>
          <a:p>
            <a:endParaRPr lang="en-US" altLang="ja-JP"/>
          </a:p>
        </p:txBody>
      </p:sp>
      <p:sp>
        <p:nvSpPr>
          <p:cNvPr id="6" name="フッター プレースホルダー 5"/>
          <p:cNvSpPr>
            <a:spLocks noGrp="1"/>
          </p:cNvSpPr>
          <p:nvPr>
            <p:ph type="ftr" sz="quarter" idx="11"/>
          </p:nvPr>
        </p:nvSpPr>
        <p:spPr>
          <a:xfrm>
            <a:off x="3124200" y="6245225"/>
            <a:ext cx="2895600" cy="476250"/>
          </a:xfrm>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a:xfrm>
            <a:off x="6553200" y="6245225"/>
            <a:ext cx="2133600" cy="476250"/>
          </a:xfrm>
        </p:spPr>
        <p:txBody>
          <a:bodyPr/>
          <a:lstStyle>
            <a:lvl1pPr>
              <a:defRPr/>
            </a:lvl1pPr>
          </a:lstStyle>
          <a:p>
            <a:fld id="{8EE5651F-278C-4640-BC5A-94C97F13FC5F}" type="slidenum">
              <a:rPr lang="en-US" altLang="ja-JP"/>
              <a:pPr/>
              <a:t>‹#›</a:t>
            </a:fld>
            <a:endParaRPr lang="en-US" altLang="ja-JP"/>
          </a:p>
        </p:txBody>
      </p:sp>
    </p:spTree>
    <p:extLst>
      <p:ext uri="{BB962C8B-B14F-4D97-AF65-F5344CB8AC3E}">
        <p14:creationId xmlns:p14="http://schemas.microsoft.com/office/powerpoint/2010/main" val="825244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F1EE8111-0B7C-4526-9D4C-25C99B00167A}" type="slidenum">
              <a:rPr lang="en-US" altLang="ja-JP"/>
              <a:pPr/>
              <a:t>‹#›</a:t>
            </a:fld>
            <a:endParaRPr lang="en-US" altLang="ja-JP"/>
          </a:p>
        </p:txBody>
      </p:sp>
    </p:spTree>
    <p:extLst>
      <p:ext uri="{BB962C8B-B14F-4D97-AF65-F5344CB8AC3E}">
        <p14:creationId xmlns:p14="http://schemas.microsoft.com/office/powerpoint/2010/main" val="347238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E6A25A41-2EEC-44FF-AFA3-55BF194AA72C}" type="slidenum">
              <a:rPr lang="en-US" altLang="ja-JP"/>
              <a:pPr/>
              <a:t>‹#›</a:t>
            </a:fld>
            <a:endParaRPr lang="en-US" altLang="ja-JP"/>
          </a:p>
        </p:txBody>
      </p:sp>
    </p:spTree>
    <p:extLst>
      <p:ext uri="{BB962C8B-B14F-4D97-AF65-F5344CB8AC3E}">
        <p14:creationId xmlns:p14="http://schemas.microsoft.com/office/powerpoint/2010/main" val="1871295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E07605BE-E4EE-4FAD-A62B-9339E634D27B}" type="slidenum">
              <a:rPr lang="en-US" altLang="ja-JP"/>
              <a:pPr/>
              <a:t>‹#›</a:t>
            </a:fld>
            <a:endParaRPr lang="en-US" altLang="ja-JP"/>
          </a:p>
        </p:txBody>
      </p:sp>
    </p:spTree>
    <p:extLst>
      <p:ext uri="{BB962C8B-B14F-4D97-AF65-F5344CB8AC3E}">
        <p14:creationId xmlns:p14="http://schemas.microsoft.com/office/powerpoint/2010/main" val="2057379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D721C14C-0FBE-48E5-B652-15EC9479FE0E}" type="slidenum">
              <a:rPr lang="en-US" altLang="ja-JP"/>
              <a:pPr/>
              <a:t>‹#›</a:t>
            </a:fld>
            <a:endParaRPr lang="en-US" altLang="ja-JP"/>
          </a:p>
        </p:txBody>
      </p:sp>
    </p:spTree>
    <p:extLst>
      <p:ext uri="{BB962C8B-B14F-4D97-AF65-F5344CB8AC3E}">
        <p14:creationId xmlns:p14="http://schemas.microsoft.com/office/powerpoint/2010/main" val="2054344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9890E524-F94C-4ADC-BE1E-E30F884542FB}" type="slidenum">
              <a:rPr lang="en-US" altLang="ja-JP"/>
              <a:pPr/>
              <a:t>‹#›</a:t>
            </a:fld>
            <a:endParaRPr lang="en-US" altLang="ja-JP"/>
          </a:p>
        </p:txBody>
      </p:sp>
    </p:spTree>
    <p:extLst>
      <p:ext uri="{BB962C8B-B14F-4D97-AF65-F5344CB8AC3E}">
        <p14:creationId xmlns:p14="http://schemas.microsoft.com/office/powerpoint/2010/main" val="1103050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B6D4302F-E2E6-4139-A93F-3F94AA07E2D3}" type="slidenum">
              <a:rPr lang="en-US" altLang="ja-JP"/>
              <a:pPr/>
              <a:t>‹#›</a:t>
            </a:fld>
            <a:endParaRPr lang="en-US" altLang="ja-JP"/>
          </a:p>
        </p:txBody>
      </p:sp>
    </p:spTree>
    <p:extLst>
      <p:ext uri="{BB962C8B-B14F-4D97-AF65-F5344CB8AC3E}">
        <p14:creationId xmlns:p14="http://schemas.microsoft.com/office/powerpoint/2010/main" val="1334143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9D83A7F6-DADE-4FF0-94E3-31AC2D9A55B7}" type="slidenum">
              <a:rPr lang="en-US" altLang="ja-JP"/>
              <a:pPr/>
              <a:t>‹#›</a:t>
            </a:fld>
            <a:endParaRPr lang="en-US" altLang="ja-JP"/>
          </a:p>
        </p:txBody>
      </p:sp>
    </p:spTree>
    <p:extLst>
      <p:ext uri="{BB962C8B-B14F-4D97-AF65-F5344CB8AC3E}">
        <p14:creationId xmlns:p14="http://schemas.microsoft.com/office/powerpoint/2010/main" val="4241894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D695592B-CF07-47AC-9D11-11CF78BF410A}" type="slidenum">
              <a:rPr lang="en-US" altLang="ja-JP"/>
              <a:pPr/>
              <a:t>‹#›</a:t>
            </a:fld>
            <a:endParaRPr lang="en-US" altLang="ja-JP"/>
          </a:p>
        </p:txBody>
      </p:sp>
    </p:spTree>
    <p:extLst>
      <p:ext uri="{BB962C8B-B14F-4D97-AF65-F5344CB8AC3E}">
        <p14:creationId xmlns:p14="http://schemas.microsoft.com/office/powerpoint/2010/main" val="590344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9F73E4A-307C-4F63-A9F3-12D2646AD2F9}"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title"/>
          </p:nvPr>
        </p:nvSpPr>
        <p:spPr>
          <a:xfrm>
            <a:off x="457200" y="274638"/>
            <a:ext cx="8435975" cy="1655762"/>
          </a:xfrm>
          <a:solidFill>
            <a:srgbClr val="FFFF66"/>
          </a:solidFill>
        </p:spPr>
        <p:txBody>
          <a:bodyPr/>
          <a:lstStyle/>
          <a:p>
            <a:pPr eaLnBrk="1" hangingPunct="1"/>
            <a:r>
              <a:rPr lang="ja-JP" altLang="en-US" dirty="0"/>
              <a:t>　</a:t>
            </a:r>
            <a:r>
              <a:rPr lang="en-US" altLang="ja-JP" dirty="0"/>
              <a:t>CMOS</a:t>
            </a:r>
            <a:br>
              <a:rPr lang="en-US" altLang="ja-JP" dirty="0"/>
            </a:br>
            <a:r>
              <a:rPr lang="ja-JP" altLang="en-US" sz="2800" dirty="0"/>
              <a:t>貴方が働けば私は休む</a:t>
            </a:r>
            <a:br>
              <a:rPr lang="en-US" altLang="ja-JP" sz="2800" dirty="0"/>
            </a:br>
            <a:r>
              <a:rPr lang="ja-JP" altLang="en-US" sz="2800" dirty="0"/>
              <a:t>貴方がパラなら私はシリ</a:t>
            </a:r>
            <a:endParaRPr lang="ja-JP" altLang="en-US" sz="2800" dirty="0">
              <a:latin typeface="HG丸ｺﾞｼｯｸM-PRO" panose="020F0600000000000000" pitchFamily="50" charset="-128"/>
              <a:ea typeface="HG丸ｺﾞｼｯｸM-PRO" panose="020F0600000000000000" pitchFamily="50" charset="-128"/>
            </a:endParaRPr>
          </a:p>
        </p:txBody>
      </p:sp>
      <p:sp>
        <p:nvSpPr>
          <p:cNvPr id="6147" name="テキスト ボックス 1"/>
          <p:cNvSpPr txBox="1">
            <a:spLocks noChangeArrowheads="1"/>
          </p:cNvSpPr>
          <p:nvPr/>
        </p:nvSpPr>
        <p:spPr bwMode="auto">
          <a:xfrm>
            <a:off x="903288" y="2492375"/>
            <a:ext cx="7832593"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dirty="0"/>
              <a:t>CMOS(Complementary MOS)</a:t>
            </a:r>
            <a:r>
              <a:rPr lang="ja-JP" altLang="en-US" sz="2400" dirty="0"/>
              <a:t>は</a:t>
            </a:r>
            <a:r>
              <a:rPr lang="en-US" altLang="ja-JP" sz="2400" dirty="0"/>
              <a:t>NMOS</a:t>
            </a:r>
            <a:r>
              <a:rPr lang="ja-JP" altLang="en-US" sz="2400" dirty="0"/>
              <a:t>と</a:t>
            </a:r>
            <a:r>
              <a:rPr lang="en-US" altLang="ja-JP" sz="2400" dirty="0"/>
              <a:t>PMOS</a:t>
            </a:r>
            <a:r>
              <a:rPr lang="ja-JP" altLang="en-US" sz="2400" dirty="0"/>
              <a:t>を相補的</a:t>
            </a:r>
            <a:endParaRPr lang="en-US" altLang="ja-JP" sz="2400" dirty="0"/>
          </a:p>
          <a:p>
            <a:pPr eaLnBrk="1" hangingPunct="1">
              <a:spcBef>
                <a:spcPct val="0"/>
              </a:spcBef>
              <a:buFontTx/>
              <a:buNone/>
            </a:pPr>
            <a:r>
              <a:rPr lang="ja-JP" altLang="en-US" sz="2400" dirty="0"/>
              <a:t>に接続する方式</a:t>
            </a:r>
            <a:endParaRPr lang="en-US" altLang="ja-JP" sz="2400" dirty="0"/>
          </a:p>
          <a:p>
            <a:pPr eaLnBrk="1" hangingPunct="1">
              <a:spcBef>
                <a:spcPct val="0"/>
              </a:spcBef>
              <a:buFontTx/>
              <a:buNone/>
            </a:pPr>
            <a:endParaRPr lang="en-US" altLang="ja-JP" sz="2400" dirty="0"/>
          </a:p>
          <a:p>
            <a:pPr eaLnBrk="1" hangingPunct="1">
              <a:spcBef>
                <a:spcPct val="0"/>
              </a:spcBef>
              <a:buFontTx/>
              <a:buNone/>
            </a:pPr>
            <a:r>
              <a:rPr lang="ja-JP" altLang="en-US" sz="2400" dirty="0"/>
              <a:t>現在使われているディジタル回路の</a:t>
            </a:r>
            <a:r>
              <a:rPr lang="en-US" altLang="ja-JP" sz="2400" dirty="0"/>
              <a:t>8-9</a:t>
            </a:r>
            <a:r>
              <a:rPr lang="ja-JP" altLang="en-US" sz="2400" dirty="0"/>
              <a:t>割は</a:t>
            </a:r>
            <a:r>
              <a:rPr lang="en-US" altLang="ja-JP" sz="2400" dirty="0"/>
              <a:t>CMOS</a:t>
            </a:r>
          </a:p>
          <a:p>
            <a:pPr eaLnBrk="1" hangingPunct="1">
              <a:spcBef>
                <a:spcPct val="0"/>
              </a:spcBef>
              <a:buFontTx/>
              <a:buNone/>
            </a:pPr>
            <a:r>
              <a:rPr lang="en-US" altLang="ja-JP" sz="2400" dirty="0"/>
              <a:t>80</a:t>
            </a:r>
            <a:r>
              <a:rPr lang="ja-JP" altLang="en-US" sz="2400" dirty="0"/>
              <a:t>年代に急速に発達し、年間</a:t>
            </a:r>
            <a:r>
              <a:rPr lang="en-US" altLang="ja-JP" sz="2400" dirty="0"/>
              <a:t>1.5</a:t>
            </a:r>
            <a:r>
              <a:rPr lang="ja-JP" altLang="en-US" sz="2400" dirty="0"/>
              <a:t>倍に利用可能な素子数が</a:t>
            </a:r>
            <a:endParaRPr lang="en-US" altLang="ja-JP" sz="2400" dirty="0"/>
          </a:p>
          <a:p>
            <a:pPr eaLnBrk="1" hangingPunct="1">
              <a:spcBef>
                <a:spcPct val="0"/>
              </a:spcBef>
              <a:buFontTx/>
              <a:buNone/>
            </a:pPr>
            <a:r>
              <a:rPr lang="ja-JP" altLang="en-US" sz="2400" dirty="0"/>
              <a:t>増えた→ムーアの法則</a:t>
            </a:r>
            <a:endParaRPr lang="en-US" altLang="ja-JP" sz="2400" dirty="0"/>
          </a:p>
          <a:p>
            <a:pPr eaLnBrk="1" hangingPunct="1">
              <a:spcBef>
                <a:spcPct val="0"/>
              </a:spcBef>
              <a:buFontTx/>
              <a:buNone/>
            </a:pPr>
            <a:r>
              <a:rPr lang="ja-JP" altLang="en-US" sz="2400" dirty="0"/>
              <a:t>これによってコンピュータ、ディジタル機器の大発達時代を</a:t>
            </a:r>
            <a:endParaRPr lang="en-US" altLang="ja-JP" sz="2400" dirty="0"/>
          </a:p>
          <a:p>
            <a:pPr eaLnBrk="1" hangingPunct="1">
              <a:spcBef>
                <a:spcPct val="0"/>
              </a:spcBef>
              <a:buFontTx/>
              <a:buNone/>
            </a:pPr>
            <a:r>
              <a:rPr lang="ja-JP" altLang="en-US" sz="2400" dirty="0"/>
              <a:t>迎えた</a:t>
            </a:r>
            <a:endParaRPr lang="en-US" altLang="ja-JP" sz="2400" dirty="0"/>
          </a:p>
          <a:p>
            <a:pPr eaLnBrk="1" hangingPunct="1">
              <a:spcBef>
                <a:spcPct val="0"/>
              </a:spcBef>
              <a:buFontTx/>
              <a:buNone/>
            </a:pPr>
            <a:endParaRPr lang="en-US" altLang="ja-JP" sz="2400" dirty="0"/>
          </a:p>
        </p:txBody>
      </p:sp>
    </p:spTree>
    <p:extLst>
      <p:ext uri="{BB962C8B-B14F-4D97-AF65-F5344CB8AC3E}">
        <p14:creationId xmlns:p14="http://schemas.microsoft.com/office/powerpoint/2010/main" val="2347380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a:xfrm>
            <a:off x="1476375" y="0"/>
            <a:ext cx="8229600" cy="676275"/>
          </a:xfrm>
        </p:spPr>
        <p:txBody>
          <a:bodyPr/>
          <a:lstStyle/>
          <a:p>
            <a:r>
              <a:rPr lang="ja-JP" altLang="en-US" dirty="0"/>
              <a:t>ブール式から回路図への変換</a:t>
            </a:r>
            <a:r>
              <a:rPr lang="en-US" altLang="ja-JP" dirty="0"/>
              <a:t>(p.20)</a:t>
            </a:r>
          </a:p>
        </p:txBody>
      </p:sp>
      <p:grpSp>
        <p:nvGrpSpPr>
          <p:cNvPr id="45059" name="Group 3"/>
          <p:cNvGrpSpPr>
            <a:grpSpLocks/>
          </p:cNvGrpSpPr>
          <p:nvPr/>
        </p:nvGrpSpPr>
        <p:grpSpPr bwMode="auto">
          <a:xfrm>
            <a:off x="3684588" y="4365625"/>
            <a:ext cx="600075" cy="1079500"/>
            <a:chOff x="2789" y="2746"/>
            <a:chExt cx="514" cy="907"/>
          </a:xfrm>
        </p:grpSpPr>
        <p:sp>
          <p:nvSpPr>
            <p:cNvPr id="45060" name="Line 4"/>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61" name="Line 5"/>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62" name="Line 6"/>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63" name="Line 7"/>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64" name="Line 8"/>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65" name="Line 9"/>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grpSp>
      <p:grpSp>
        <p:nvGrpSpPr>
          <p:cNvPr id="45066" name="Group 10"/>
          <p:cNvGrpSpPr>
            <a:grpSpLocks/>
          </p:cNvGrpSpPr>
          <p:nvPr/>
        </p:nvGrpSpPr>
        <p:grpSpPr bwMode="auto">
          <a:xfrm>
            <a:off x="2652713" y="4364038"/>
            <a:ext cx="600075" cy="1079500"/>
            <a:chOff x="2789" y="2746"/>
            <a:chExt cx="514" cy="907"/>
          </a:xfrm>
        </p:grpSpPr>
        <p:sp>
          <p:nvSpPr>
            <p:cNvPr id="45067" name="Line 11"/>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68" name="Line 12"/>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69" name="Line 13"/>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70" name="Line 14"/>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71" name="Line 15"/>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72" name="Line 16"/>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grpSp>
      <p:grpSp>
        <p:nvGrpSpPr>
          <p:cNvPr id="45073" name="Group 17"/>
          <p:cNvGrpSpPr>
            <a:grpSpLocks/>
          </p:cNvGrpSpPr>
          <p:nvPr/>
        </p:nvGrpSpPr>
        <p:grpSpPr bwMode="auto">
          <a:xfrm>
            <a:off x="3179763" y="5445125"/>
            <a:ext cx="600075" cy="1079500"/>
            <a:chOff x="2789" y="2746"/>
            <a:chExt cx="514" cy="907"/>
          </a:xfrm>
        </p:grpSpPr>
        <p:sp>
          <p:nvSpPr>
            <p:cNvPr id="45074" name="Line 18"/>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75" name="Line 19"/>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76" name="Line 20"/>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77" name="Line 21"/>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78" name="Line 22"/>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79" name="Line 23"/>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grpSp>
      <p:sp>
        <p:nvSpPr>
          <p:cNvPr id="45080" name="Line 24"/>
          <p:cNvSpPr>
            <a:spLocks noChangeShapeType="1"/>
          </p:cNvSpPr>
          <p:nvPr/>
        </p:nvSpPr>
        <p:spPr bwMode="auto">
          <a:xfrm>
            <a:off x="3239293" y="4075431"/>
            <a:ext cx="2124869" cy="126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81" name="Line 25"/>
          <p:cNvSpPr>
            <a:spLocks noChangeShapeType="1"/>
          </p:cNvSpPr>
          <p:nvPr/>
        </p:nvSpPr>
        <p:spPr bwMode="auto">
          <a:xfrm>
            <a:off x="3252788" y="5445125"/>
            <a:ext cx="10080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82" name="Line 26"/>
          <p:cNvSpPr>
            <a:spLocks noChangeShapeType="1"/>
          </p:cNvSpPr>
          <p:nvPr/>
        </p:nvSpPr>
        <p:spPr bwMode="auto">
          <a:xfrm>
            <a:off x="3252788" y="4365625"/>
            <a:ext cx="10080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grpSp>
        <p:nvGrpSpPr>
          <p:cNvPr id="45083" name="Group 27"/>
          <p:cNvGrpSpPr>
            <a:grpSpLocks/>
          </p:cNvGrpSpPr>
          <p:nvPr/>
        </p:nvGrpSpPr>
        <p:grpSpPr bwMode="auto">
          <a:xfrm>
            <a:off x="3563938" y="6669088"/>
            <a:ext cx="431800" cy="144462"/>
            <a:chOff x="2789" y="4019"/>
            <a:chExt cx="272" cy="91"/>
          </a:xfrm>
        </p:grpSpPr>
        <p:sp>
          <p:nvSpPr>
            <p:cNvPr id="45084" name="Line 28"/>
            <p:cNvSpPr>
              <a:spLocks noChangeShapeType="1"/>
            </p:cNvSpPr>
            <p:nvPr/>
          </p:nvSpPr>
          <p:spPr bwMode="auto">
            <a:xfrm>
              <a:off x="2789" y="401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85" name="Line 29"/>
            <p:cNvSpPr>
              <a:spLocks noChangeShapeType="1"/>
            </p:cNvSpPr>
            <p:nvPr/>
          </p:nvSpPr>
          <p:spPr bwMode="auto">
            <a:xfrm flipH="1">
              <a:off x="280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86" name="Line 30"/>
            <p:cNvSpPr>
              <a:spLocks noChangeShapeType="1"/>
            </p:cNvSpPr>
            <p:nvPr/>
          </p:nvSpPr>
          <p:spPr bwMode="auto">
            <a:xfrm flipH="1">
              <a:off x="285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87" name="Line 31"/>
            <p:cNvSpPr>
              <a:spLocks noChangeShapeType="1"/>
            </p:cNvSpPr>
            <p:nvPr/>
          </p:nvSpPr>
          <p:spPr bwMode="auto">
            <a:xfrm flipH="1">
              <a:off x="289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88" name="Line 32"/>
            <p:cNvSpPr>
              <a:spLocks noChangeShapeType="1"/>
            </p:cNvSpPr>
            <p:nvPr/>
          </p:nvSpPr>
          <p:spPr bwMode="auto">
            <a:xfrm flipH="1">
              <a:off x="294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89" name="Line 33"/>
            <p:cNvSpPr>
              <a:spLocks noChangeShapeType="1"/>
            </p:cNvSpPr>
            <p:nvPr/>
          </p:nvSpPr>
          <p:spPr bwMode="auto">
            <a:xfrm flipH="1">
              <a:off x="298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grpSp>
      <p:sp>
        <p:nvSpPr>
          <p:cNvPr id="45090" name="Line 34"/>
          <p:cNvSpPr>
            <a:spLocks noChangeShapeType="1"/>
          </p:cNvSpPr>
          <p:nvPr/>
        </p:nvSpPr>
        <p:spPr bwMode="auto">
          <a:xfrm>
            <a:off x="3779838" y="6524625"/>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91" name="Line 35"/>
          <p:cNvSpPr>
            <a:spLocks noChangeShapeType="1"/>
          </p:cNvSpPr>
          <p:nvPr/>
        </p:nvSpPr>
        <p:spPr bwMode="auto">
          <a:xfrm flipV="1">
            <a:off x="3419475" y="40767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45092" name="Text Box 36"/>
          <p:cNvSpPr txBox="1">
            <a:spLocks noChangeArrowheads="1"/>
          </p:cNvSpPr>
          <p:nvPr/>
        </p:nvSpPr>
        <p:spPr bwMode="auto">
          <a:xfrm>
            <a:off x="2844800" y="56546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C</a:t>
            </a:r>
          </a:p>
        </p:txBody>
      </p:sp>
      <p:sp>
        <p:nvSpPr>
          <p:cNvPr id="45093" name="Text Box 37"/>
          <p:cNvSpPr txBox="1">
            <a:spLocks noChangeArrowheads="1"/>
          </p:cNvSpPr>
          <p:nvPr/>
        </p:nvSpPr>
        <p:spPr bwMode="auto">
          <a:xfrm>
            <a:off x="2316163" y="47196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A</a:t>
            </a:r>
          </a:p>
        </p:txBody>
      </p:sp>
      <p:sp>
        <p:nvSpPr>
          <p:cNvPr id="45094" name="Text Box 38"/>
          <p:cNvSpPr txBox="1">
            <a:spLocks noChangeArrowheads="1"/>
          </p:cNvSpPr>
          <p:nvPr/>
        </p:nvSpPr>
        <p:spPr bwMode="auto">
          <a:xfrm>
            <a:off x="3397250" y="479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B</a:t>
            </a:r>
          </a:p>
        </p:txBody>
      </p:sp>
      <p:sp>
        <p:nvSpPr>
          <p:cNvPr id="45095" name="Text Box 39"/>
          <p:cNvSpPr txBox="1">
            <a:spLocks noChangeArrowheads="1"/>
          </p:cNvSpPr>
          <p:nvPr/>
        </p:nvSpPr>
        <p:spPr bwMode="auto">
          <a:xfrm>
            <a:off x="5651500" y="386080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Z</a:t>
            </a:r>
          </a:p>
        </p:txBody>
      </p:sp>
      <p:sp>
        <p:nvSpPr>
          <p:cNvPr id="45096" name="Text Box 40"/>
          <p:cNvSpPr txBox="1">
            <a:spLocks noChangeArrowheads="1"/>
          </p:cNvSpPr>
          <p:nvPr/>
        </p:nvSpPr>
        <p:spPr bwMode="auto">
          <a:xfrm>
            <a:off x="6156325" y="2060575"/>
            <a:ext cx="2584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err="1"/>
              <a:t>nMOS</a:t>
            </a:r>
            <a:r>
              <a:rPr lang="ja-JP" altLang="en-US" dirty="0"/>
              <a:t>部分と逆の接続で</a:t>
            </a:r>
          </a:p>
          <a:p>
            <a:r>
              <a:rPr lang="en-US" altLang="ja-JP" dirty="0" err="1"/>
              <a:t>pMOS</a:t>
            </a:r>
            <a:r>
              <a:rPr lang="ja-JP" altLang="en-US" dirty="0"/>
              <a:t>部分を作る</a:t>
            </a:r>
          </a:p>
        </p:txBody>
      </p:sp>
      <p:sp>
        <p:nvSpPr>
          <p:cNvPr id="45097" name="Text Box 41"/>
          <p:cNvSpPr txBox="1">
            <a:spLocks noChangeArrowheads="1"/>
          </p:cNvSpPr>
          <p:nvPr/>
        </p:nvSpPr>
        <p:spPr bwMode="auto">
          <a:xfrm>
            <a:off x="3708400" y="36449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t>並列</a:t>
            </a:r>
          </a:p>
        </p:txBody>
      </p:sp>
      <p:sp>
        <p:nvSpPr>
          <p:cNvPr id="45098" name="Text Box 42"/>
          <p:cNvSpPr txBox="1">
            <a:spLocks noChangeArrowheads="1"/>
          </p:cNvSpPr>
          <p:nvPr/>
        </p:nvSpPr>
        <p:spPr bwMode="auto">
          <a:xfrm>
            <a:off x="1835150" y="2852738"/>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直列</a:t>
            </a:r>
          </a:p>
        </p:txBody>
      </p:sp>
      <p:grpSp>
        <p:nvGrpSpPr>
          <p:cNvPr id="45099" name="Group 43"/>
          <p:cNvGrpSpPr>
            <a:grpSpLocks/>
          </p:cNvGrpSpPr>
          <p:nvPr/>
        </p:nvGrpSpPr>
        <p:grpSpPr bwMode="auto">
          <a:xfrm>
            <a:off x="2503245" y="2994344"/>
            <a:ext cx="720725" cy="1081087"/>
            <a:chOff x="1156" y="845"/>
            <a:chExt cx="590" cy="907"/>
          </a:xfrm>
        </p:grpSpPr>
        <p:sp>
          <p:nvSpPr>
            <p:cNvPr id="45100" name="Line 44"/>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01" name="Line 45"/>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02" name="Line 46"/>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03" name="Line 47"/>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04" name="Oval 48"/>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105" name="Line 49"/>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06" name="Line 50"/>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5107" name="Group 51"/>
          <p:cNvGrpSpPr>
            <a:grpSpLocks/>
          </p:cNvGrpSpPr>
          <p:nvPr/>
        </p:nvGrpSpPr>
        <p:grpSpPr bwMode="auto">
          <a:xfrm>
            <a:off x="3635375" y="2276475"/>
            <a:ext cx="792163" cy="1079500"/>
            <a:chOff x="1156" y="845"/>
            <a:chExt cx="590" cy="907"/>
          </a:xfrm>
        </p:grpSpPr>
        <p:sp>
          <p:nvSpPr>
            <p:cNvPr id="45108" name="Line 52"/>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09" name="Line 53"/>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10" name="Line 54"/>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11" name="Line 55"/>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12" name="Oval 56"/>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113" name="Line 57"/>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14" name="Line 58"/>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5115" name="Group 59"/>
          <p:cNvGrpSpPr>
            <a:grpSpLocks/>
          </p:cNvGrpSpPr>
          <p:nvPr/>
        </p:nvGrpSpPr>
        <p:grpSpPr bwMode="auto">
          <a:xfrm>
            <a:off x="2482850" y="1916113"/>
            <a:ext cx="720725" cy="1079500"/>
            <a:chOff x="1156" y="845"/>
            <a:chExt cx="590" cy="907"/>
          </a:xfrm>
        </p:grpSpPr>
        <p:sp>
          <p:nvSpPr>
            <p:cNvPr id="45116" name="Line 60"/>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17" name="Line 61"/>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18" name="Line 62"/>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19" name="Line 63"/>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20" name="Oval 64"/>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121" name="Line 65"/>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22" name="Line 66"/>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5123" name="Line 67"/>
          <p:cNvSpPr>
            <a:spLocks noChangeShapeType="1"/>
          </p:cNvSpPr>
          <p:nvPr/>
        </p:nvSpPr>
        <p:spPr bwMode="auto">
          <a:xfrm>
            <a:off x="3191669" y="1916113"/>
            <a:ext cx="12239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24" name="Line 68"/>
          <p:cNvSpPr>
            <a:spLocks noChangeShapeType="1"/>
          </p:cNvSpPr>
          <p:nvPr/>
        </p:nvSpPr>
        <p:spPr bwMode="auto">
          <a:xfrm>
            <a:off x="4403370" y="191611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25" name="Line 69"/>
          <p:cNvSpPr>
            <a:spLocks noChangeShapeType="1"/>
          </p:cNvSpPr>
          <p:nvPr/>
        </p:nvSpPr>
        <p:spPr bwMode="auto">
          <a:xfrm>
            <a:off x="4427538" y="3357563"/>
            <a:ext cx="0" cy="7191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26" name="Text Box 70"/>
          <p:cNvSpPr txBox="1">
            <a:spLocks noChangeArrowheads="1"/>
          </p:cNvSpPr>
          <p:nvPr/>
        </p:nvSpPr>
        <p:spPr bwMode="auto">
          <a:xfrm>
            <a:off x="3563938" y="25574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C</a:t>
            </a:r>
          </a:p>
        </p:txBody>
      </p:sp>
      <p:sp>
        <p:nvSpPr>
          <p:cNvPr id="45127" name="Text Box 71"/>
          <p:cNvSpPr txBox="1">
            <a:spLocks noChangeArrowheads="1"/>
          </p:cNvSpPr>
          <p:nvPr/>
        </p:nvSpPr>
        <p:spPr bwMode="auto">
          <a:xfrm>
            <a:off x="2074863" y="22764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45128" name="Text Box 72"/>
          <p:cNvSpPr txBox="1">
            <a:spLocks noChangeArrowheads="1"/>
          </p:cNvSpPr>
          <p:nvPr/>
        </p:nvSpPr>
        <p:spPr bwMode="auto">
          <a:xfrm>
            <a:off x="2051050" y="3357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45129" name="Line 73"/>
          <p:cNvSpPr>
            <a:spLocks noChangeShapeType="1"/>
          </p:cNvSpPr>
          <p:nvPr/>
        </p:nvSpPr>
        <p:spPr bwMode="auto">
          <a:xfrm>
            <a:off x="3635375" y="148431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30" name="Line 74"/>
          <p:cNvSpPr>
            <a:spLocks noChangeShapeType="1"/>
          </p:cNvSpPr>
          <p:nvPr/>
        </p:nvSpPr>
        <p:spPr bwMode="auto">
          <a:xfrm>
            <a:off x="3779838" y="1484313"/>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31" name="Text Box 75"/>
          <p:cNvSpPr txBox="1">
            <a:spLocks noChangeArrowheads="1"/>
          </p:cNvSpPr>
          <p:nvPr/>
        </p:nvSpPr>
        <p:spPr bwMode="auto">
          <a:xfrm>
            <a:off x="4211638" y="5445125"/>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直列</a:t>
            </a:r>
          </a:p>
        </p:txBody>
      </p:sp>
      <p:sp>
        <p:nvSpPr>
          <p:cNvPr id="45132" name="Text Box 76"/>
          <p:cNvSpPr txBox="1">
            <a:spLocks noChangeArrowheads="1"/>
          </p:cNvSpPr>
          <p:nvPr/>
        </p:nvSpPr>
        <p:spPr bwMode="auto">
          <a:xfrm>
            <a:off x="3348038" y="4365625"/>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t>並列</a:t>
            </a:r>
          </a:p>
        </p:txBody>
      </p:sp>
      <p:sp>
        <p:nvSpPr>
          <p:cNvPr id="45133" name="Line 77"/>
          <p:cNvSpPr>
            <a:spLocks noChangeShapeType="1"/>
          </p:cNvSpPr>
          <p:nvPr/>
        </p:nvSpPr>
        <p:spPr bwMode="auto">
          <a:xfrm flipH="1" flipV="1">
            <a:off x="2339975" y="3141663"/>
            <a:ext cx="1079500" cy="1295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34" name="Line 78"/>
          <p:cNvSpPr>
            <a:spLocks noChangeShapeType="1"/>
          </p:cNvSpPr>
          <p:nvPr/>
        </p:nvSpPr>
        <p:spPr bwMode="auto">
          <a:xfrm flipH="1" flipV="1">
            <a:off x="4211638" y="3933825"/>
            <a:ext cx="360362" cy="15113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35" name="Text Box 79"/>
          <p:cNvSpPr txBox="1">
            <a:spLocks noChangeArrowheads="1"/>
          </p:cNvSpPr>
          <p:nvPr/>
        </p:nvSpPr>
        <p:spPr bwMode="auto">
          <a:xfrm>
            <a:off x="6227763" y="3349625"/>
            <a:ext cx="2778125"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en-US" dirty="0"/>
          </a:p>
          <a:p>
            <a:endParaRPr lang="ja-JP" altLang="en-US" dirty="0"/>
          </a:p>
          <a:p>
            <a:r>
              <a:rPr lang="en-US" altLang="ja-JP" dirty="0"/>
              <a:t>A</a:t>
            </a:r>
            <a:r>
              <a:rPr lang="ja-JP" altLang="en-US" dirty="0"/>
              <a:t>・</a:t>
            </a:r>
            <a:r>
              <a:rPr lang="en-US" altLang="ja-JP" dirty="0"/>
              <a:t>B</a:t>
            </a:r>
            <a:r>
              <a:rPr lang="ja-JP" altLang="en-US" dirty="0"/>
              <a:t>＋</a:t>
            </a:r>
            <a:r>
              <a:rPr lang="en-US" altLang="ja-JP" dirty="0"/>
              <a:t>C</a:t>
            </a:r>
          </a:p>
          <a:p>
            <a:r>
              <a:rPr lang="ja-JP" altLang="en-US" dirty="0"/>
              <a:t>の場合は</a:t>
            </a:r>
            <a:r>
              <a:rPr lang="en-US" altLang="ja-JP" dirty="0" err="1"/>
              <a:t>pMOS</a:t>
            </a:r>
            <a:r>
              <a:rPr lang="ja-JP" altLang="en-US" dirty="0"/>
              <a:t>から作って</a:t>
            </a:r>
          </a:p>
          <a:p>
            <a:r>
              <a:rPr lang="ja-JP" altLang="en-US" dirty="0"/>
              <a:t>いく</a:t>
            </a:r>
          </a:p>
        </p:txBody>
      </p:sp>
      <p:sp>
        <p:nvSpPr>
          <p:cNvPr id="45136" name="Line 80"/>
          <p:cNvSpPr>
            <a:spLocks noChangeShapeType="1"/>
          </p:cNvSpPr>
          <p:nvPr/>
        </p:nvSpPr>
        <p:spPr bwMode="auto">
          <a:xfrm>
            <a:off x="6300788" y="3933825"/>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37" name="Line 81"/>
          <p:cNvSpPr>
            <a:spLocks noChangeShapeType="1"/>
          </p:cNvSpPr>
          <p:nvPr/>
        </p:nvSpPr>
        <p:spPr bwMode="auto">
          <a:xfrm>
            <a:off x="6588125" y="3933825"/>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138" name="Line 82"/>
          <p:cNvSpPr>
            <a:spLocks noChangeShapeType="1"/>
          </p:cNvSpPr>
          <p:nvPr/>
        </p:nvSpPr>
        <p:spPr bwMode="auto">
          <a:xfrm>
            <a:off x="6948488" y="3933825"/>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3" name="楕円 82"/>
          <p:cNvSpPr/>
          <p:nvPr/>
        </p:nvSpPr>
        <p:spPr>
          <a:xfrm>
            <a:off x="3707904" y="1844824"/>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楕円 83"/>
          <p:cNvSpPr/>
          <p:nvPr/>
        </p:nvSpPr>
        <p:spPr>
          <a:xfrm>
            <a:off x="3707904" y="1412776"/>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楕円 84"/>
          <p:cNvSpPr/>
          <p:nvPr/>
        </p:nvSpPr>
        <p:spPr>
          <a:xfrm>
            <a:off x="3347864" y="4003923"/>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楕円 85"/>
          <p:cNvSpPr/>
          <p:nvPr/>
        </p:nvSpPr>
        <p:spPr>
          <a:xfrm>
            <a:off x="3347864" y="4291955"/>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楕円 86"/>
          <p:cNvSpPr/>
          <p:nvPr/>
        </p:nvSpPr>
        <p:spPr>
          <a:xfrm>
            <a:off x="3708574" y="5372075"/>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楕円 87"/>
          <p:cNvSpPr/>
          <p:nvPr/>
        </p:nvSpPr>
        <p:spPr>
          <a:xfrm>
            <a:off x="4356646" y="4005064"/>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xfrm>
            <a:off x="250825" y="31115"/>
            <a:ext cx="2879725" cy="749300"/>
          </a:xfrm>
        </p:spPr>
        <p:txBody>
          <a:bodyPr/>
          <a:lstStyle/>
          <a:p>
            <a:pPr>
              <a:lnSpc>
                <a:spcPct val="80000"/>
              </a:lnSpc>
              <a:buFontTx/>
              <a:buNone/>
            </a:pPr>
            <a:r>
              <a:rPr lang="ja-JP" altLang="en-US" sz="2400" dirty="0"/>
              <a:t>演習</a:t>
            </a:r>
            <a:r>
              <a:rPr lang="en-US" altLang="ja-JP" sz="2400" dirty="0"/>
              <a:t>2</a:t>
            </a:r>
            <a:r>
              <a:rPr lang="ja-JP" altLang="en-US" sz="2400" dirty="0"/>
              <a:t>．１　下の回路のブール式を書け</a:t>
            </a:r>
          </a:p>
        </p:txBody>
      </p:sp>
      <p:grpSp>
        <p:nvGrpSpPr>
          <p:cNvPr id="46083" name="Group 3"/>
          <p:cNvGrpSpPr>
            <a:grpSpLocks/>
          </p:cNvGrpSpPr>
          <p:nvPr/>
        </p:nvGrpSpPr>
        <p:grpSpPr bwMode="auto">
          <a:xfrm>
            <a:off x="653405" y="2978250"/>
            <a:ext cx="720725" cy="1081087"/>
            <a:chOff x="1156" y="845"/>
            <a:chExt cx="590" cy="907"/>
          </a:xfrm>
        </p:grpSpPr>
        <p:sp>
          <p:nvSpPr>
            <p:cNvPr id="46084" name="Line 4"/>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085" name="Line 5"/>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086" name="Line 6"/>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087" name="Line 7"/>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088" name="Oval 8"/>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089" name="Line 9"/>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090" name="Line 10"/>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6091" name="Group 11"/>
          <p:cNvGrpSpPr>
            <a:grpSpLocks/>
          </p:cNvGrpSpPr>
          <p:nvPr/>
        </p:nvGrpSpPr>
        <p:grpSpPr bwMode="auto">
          <a:xfrm>
            <a:off x="2987675" y="5445125"/>
            <a:ext cx="600075" cy="1079500"/>
            <a:chOff x="2789" y="2746"/>
            <a:chExt cx="514" cy="907"/>
          </a:xfrm>
        </p:grpSpPr>
        <p:sp>
          <p:nvSpPr>
            <p:cNvPr id="46092" name="Line 12"/>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093" name="Line 13"/>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094" name="Line 14"/>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095" name="Line 15"/>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096" name="Line 16"/>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097" name="Line 17"/>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6098" name="Group 18"/>
          <p:cNvGrpSpPr>
            <a:grpSpLocks/>
          </p:cNvGrpSpPr>
          <p:nvPr/>
        </p:nvGrpSpPr>
        <p:grpSpPr bwMode="auto">
          <a:xfrm>
            <a:off x="1619250" y="5445125"/>
            <a:ext cx="600075" cy="1079500"/>
            <a:chOff x="2789" y="2746"/>
            <a:chExt cx="514" cy="907"/>
          </a:xfrm>
        </p:grpSpPr>
        <p:sp>
          <p:nvSpPr>
            <p:cNvPr id="46099" name="Line 19"/>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00" name="Line 20"/>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01" name="Line 21"/>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02" name="Line 22"/>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03" name="Line 23"/>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04" name="Line 24"/>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6105" name="Group 25"/>
          <p:cNvGrpSpPr>
            <a:grpSpLocks/>
          </p:cNvGrpSpPr>
          <p:nvPr/>
        </p:nvGrpSpPr>
        <p:grpSpPr bwMode="auto">
          <a:xfrm>
            <a:off x="587375" y="5443538"/>
            <a:ext cx="600075" cy="1079500"/>
            <a:chOff x="2789" y="2746"/>
            <a:chExt cx="514" cy="907"/>
          </a:xfrm>
        </p:grpSpPr>
        <p:sp>
          <p:nvSpPr>
            <p:cNvPr id="46106" name="Line 26"/>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07" name="Line 27"/>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08" name="Line 28"/>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09" name="Line 29"/>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10" name="Line 30"/>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11" name="Line 31"/>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6112" name="Group 32"/>
          <p:cNvGrpSpPr>
            <a:grpSpLocks/>
          </p:cNvGrpSpPr>
          <p:nvPr/>
        </p:nvGrpSpPr>
        <p:grpSpPr bwMode="auto">
          <a:xfrm>
            <a:off x="1249363" y="4364038"/>
            <a:ext cx="600075" cy="1079500"/>
            <a:chOff x="2789" y="2746"/>
            <a:chExt cx="514" cy="907"/>
          </a:xfrm>
        </p:grpSpPr>
        <p:sp>
          <p:nvSpPr>
            <p:cNvPr id="46113" name="Line 33"/>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14" name="Line 34"/>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15" name="Line 35"/>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16" name="Line 36"/>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17" name="Line 37"/>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18" name="Line 38"/>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6119" name="Group 39"/>
          <p:cNvGrpSpPr>
            <a:grpSpLocks/>
          </p:cNvGrpSpPr>
          <p:nvPr/>
        </p:nvGrpSpPr>
        <p:grpSpPr bwMode="auto">
          <a:xfrm>
            <a:off x="1763713" y="2276475"/>
            <a:ext cx="792162" cy="1079500"/>
            <a:chOff x="1156" y="845"/>
            <a:chExt cx="590" cy="907"/>
          </a:xfrm>
        </p:grpSpPr>
        <p:sp>
          <p:nvSpPr>
            <p:cNvPr id="46120" name="Line 40"/>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21" name="Line 41"/>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22" name="Line 42"/>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23" name="Line 43"/>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24" name="Oval 44"/>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25" name="Line 45"/>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26" name="Line 46"/>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6127" name="Group 47"/>
          <p:cNvGrpSpPr>
            <a:grpSpLocks/>
          </p:cNvGrpSpPr>
          <p:nvPr/>
        </p:nvGrpSpPr>
        <p:grpSpPr bwMode="auto">
          <a:xfrm>
            <a:off x="625309" y="1900722"/>
            <a:ext cx="720725" cy="1079500"/>
            <a:chOff x="1156" y="845"/>
            <a:chExt cx="590" cy="907"/>
          </a:xfrm>
        </p:grpSpPr>
        <p:sp>
          <p:nvSpPr>
            <p:cNvPr id="46128" name="Line 48"/>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29" name="Line 49"/>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30" name="Line 50"/>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31" name="Line 51"/>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32" name="Oval 52"/>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33" name="Line 53"/>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34" name="Line 54"/>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6135" name="Group 55"/>
          <p:cNvGrpSpPr>
            <a:grpSpLocks/>
          </p:cNvGrpSpPr>
          <p:nvPr/>
        </p:nvGrpSpPr>
        <p:grpSpPr bwMode="auto">
          <a:xfrm>
            <a:off x="539750" y="836613"/>
            <a:ext cx="792163" cy="1079500"/>
            <a:chOff x="1156" y="845"/>
            <a:chExt cx="590" cy="907"/>
          </a:xfrm>
        </p:grpSpPr>
        <p:sp>
          <p:nvSpPr>
            <p:cNvPr id="46136" name="Line 56"/>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37" name="Line 57"/>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38" name="Line 58"/>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39" name="Line 59"/>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40" name="Oval 60"/>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141" name="Line 61"/>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42" name="Line 62"/>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6143" name="Line 63"/>
          <p:cNvSpPr>
            <a:spLocks noChangeShapeType="1"/>
          </p:cNvSpPr>
          <p:nvPr/>
        </p:nvSpPr>
        <p:spPr bwMode="auto">
          <a:xfrm>
            <a:off x="1374130" y="4076700"/>
            <a:ext cx="266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44" name="Line 64"/>
          <p:cNvSpPr>
            <a:spLocks noChangeShapeType="1"/>
          </p:cNvSpPr>
          <p:nvPr/>
        </p:nvSpPr>
        <p:spPr bwMode="auto">
          <a:xfrm>
            <a:off x="1187450" y="6524625"/>
            <a:ext cx="10080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45" name="Line 65"/>
          <p:cNvSpPr>
            <a:spLocks noChangeShapeType="1"/>
          </p:cNvSpPr>
          <p:nvPr/>
        </p:nvSpPr>
        <p:spPr bwMode="auto">
          <a:xfrm>
            <a:off x="1187450" y="5445125"/>
            <a:ext cx="10080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6146" name="Group 66"/>
          <p:cNvGrpSpPr>
            <a:grpSpLocks/>
          </p:cNvGrpSpPr>
          <p:nvPr/>
        </p:nvGrpSpPr>
        <p:grpSpPr bwMode="auto">
          <a:xfrm>
            <a:off x="1979613" y="6669088"/>
            <a:ext cx="431800" cy="144462"/>
            <a:chOff x="2789" y="4019"/>
            <a:chExt cx="272" cy="91"/>
          </a:xfrm>
        </p:grpSpPr>
        <p:sp>
          <p:nvSpPr>
            <p:cNvPr id="46147" name="Line 67"/>
            <p:cNvSpPr>
              <a:spLocks noChangeShapeType="1"/>
            </p:cNvSpPr>
            <p:nvPr/>
          </p:nvSpPr>
          <p:spPr bwMode="auto">
            <a:xfrm>
              <a:off x="2789" y="401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48" name="Line 68"/>
            <p:cNvSpPr>
              <a:spLocks noChangeShapeType="1"/>
            </p:cNvSpPr>
            <p:nvPr/>
          </p:nvSpPr>
          <p:spPr bwMode="auto">
            <a:xfrm flipH="1">
              <a:off x="280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49" name="Line 69"/>
            <p:cNvSpPr>
              <a:spLocks noChangeShapeType="1"/>
            </p:cNvSpPr>
            <p:nvPr/>
          </p:nvSpPr>
          <p:spPr bwMode="auto">
            <a:xfrm flipH="1">
              <a:off x="285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50" name="Line 70"/>
            <p:cNvSpPr>
              <a:spLocks noChangeShapeType="1"/>
            </p:cNvSpPr>
            <p:nvPr/>
          </p:nvSpPr>
          <p:spPr bwMode="auto">
            <a:xfrm flipH="1">
              <a:off x="289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51" name="Line 71"/>
            <p:cNvSpPr>
              <a:spLocks noChangeShapeType="1"/>
            </p:cNvSpPr>
            <p:nvPr/>
          </p:nvSpPr>
          <p:spPr bwMode="auto">
            <a:xfrm flipH="1">
              <a:off x="294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52" name="Line 72"/>
            <p:cNvSpPr>
              <a:spLocks noChangeShapeType="1"/>
            </p:cNvSpPr>
            <p:nvPr/>
          </p:nvSpPr>
          <p:spPr bwMode="auto">
            <a:xfrm flipH="1">
              <a:off x="298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6153" name="Line 73"/>
          <p:cNvSpPr>
            <a:spLocks noChangeShapeType="1"/>
          </p:cNvSpPr>
          <p:nvPr/>
        </p:nvSpPr>
        <p:spPr bwMode="auto">
          <a:xfrm>
            <a:off x="2195513" y="6524625"/>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54" name="Line 74"/>
          <p:cNvSpPr>
            <a:spLocks noChangeShapeType="1"/>
          </p:cNvSpPr>
          <p:nvPr/>
        </p:nvSpPr>
        <p:spPr bwMode="auto">
          <a:xfrm>
            <a:off x="2195513" y="6524625"/>
            <a:ext cx="1439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55" name="Line 75"/>
          <p:cNvSpPr>
            <a:spLocks noChangeShapeType="1"/>
          </p:cNvSpPr>
          <p:nvPr/>
        </p:nvSpPr>
        <p:spPr bwMode="auto">
          <a:xfrm flipV="1">
            <a:off x="1835150" y="40767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56" name="Line 76"/>
          <p:cNvSpPr>
            <a:spLocks noChangeShapeType="1"/>
          </p:cNvSpPr>
          <p:nvPr/>
        </p:nvSpPr>
        <p:spPr bwMode="auto">
          <a:xfrm>
            <a:off x="1187450" y="83661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57" name="Line 77"/>
          <p:cNvSpPr>
            <a:spLocks noChangeShapeType="1"/>
          </p:cNvSpPr>
          <p:nvPr/>
        </p:nvSpPr>
        <p:spPr bwMode="auto">
          <a:xfrm>
            <a:off x="1331913" y="1052513"/>
            <a:ext cx="1223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58" name="Line 78"/>
          <p:cNvSpPr>
            <a:spLocks noChangeShapeType="1"/>
          </p:cNvSpPr>
          <p:nvPr/>
        </p:nvSpPr>
        <p:spPr bwMode="auto">
          <a:xfrm>
            <a:off x="2528971" y="1052513"/>
            <a:ext cx="0" cy="12239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59" name="Line 79"/>
          <p:cNvSpPr>
            <a:spLocks noChangeShapeType="1"/>
          </p:cNvSpPr>
          <p:nvPr/>
        </p:nvSpPr>
        <p:spPr bwMode="auto">
          <a:xfrm>
            <a:off x="2555875" y="3357563"/>
            <a:ext cx="0" cy="7191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60" name="Text Box 80"/>
          <p:cNvSpPr txBox="1">
            <a:spLocks noChangeArrowheads="1"/>
          </p:cNvSpPr>
          <p:nvPr/>
        </p:nvSpPr>
        <p:spPr bwMode="auto">
          <a:xfrm>
            <a:off x="1692275" y="25574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D</a:t>
            </a:r>
          </a:p>
        </p:txBody>
      </p:sp>
      <p:sp>
        <p:nvSpPr>
          <p:cNvPr id="46161" name="Text Box 81"/>
          <p:cNvSpPr txBox="1">
            <a:spLocks noChangeArrowheads="1"/>
          </p:cNvSpPr>
          <p:nvPr/>
        </p:nvSpPr>
        <p:spPr bwMode="auto">
          <a:xfrm>
            <a:off x="900113" y="45751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D</a:t>
            </a:r>
          </a:p>
        </p:txBody>
      </p:sp>
      <p:sp>
        <p:nvSpPr>
          <p:cNvPr id="46162" name="Text Box 82"/>
          <p:cNvSpPr txBox="1">
            <a:spLocks noChangeArrowheads="1"/>
          </p:cNvSpPr>
          <p:nvPr/>
        </p:nvSpPr>
        <p:spPr bwMode="auto">
          <a:xfrm>
            <a:off x="203200" y="22764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46163" name="Text Box 83"/>
          <p:cNvSpPr txBox="1">
            <a:spLocks noChangeArrowheads="1"/>
          </p:cNvSpPr>
          <p:nvPr/>
        </p:nvSpPr>
        <p:spPr bwMode="auto">
          <a:xfrm>
            <a:off x="250825" y="57991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46164" name="Text Box 84"/>
          <p:cNvSpPr txBox="1">
            <a:spLocks noChangeArrowheads="1"/>
          </p:cNvSpPr>
          <p:nvPr/>
        </p:nvSpPr>
        <p:spPr bwMode="auto">
          <a:xfrm>
            <a:off x="1331913" y="58705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46165" name="Text Box 85"/>
          <p:cNvSpPr txBox="1">
            <a:spLocks noChangeArrowheads="1"/>
          </p:cNvSpPr>
          <p:nvPr/>
        </p:nvSpPr>
        <p:spPr bwMode="auto">
          <a:xfrm>
            <a:off x="2627313" y="573405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C</a:t>
            </a:r>
          </a:p>
        </p:txBody>
      </p:sp>
      <p:sp>
        <p:nvSpPr>
          <p:cNvPr id="46166" name="Text Box 86"/>
          <p:cNvSpPr txBox="1">
            <a:spLocks noChangeArrowheads="1"/>
          </p:cNvSpPr>
          <p:nvPr/>
        </p:nvSpPr>
        <p:spPr bwMode="auto">
          <a:xfrm>
            <a:off x="179388" y="11969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46167" name="Text Box 87"/>
          <p:cNvSpPr txBox="1">
            <a:spLocks noChangeArrowheads="1"/>
          </p:cNvSpPr>
          <p:nvPr/>
        </p:nvSpPr>
        <p:spPr bwMode="auto">
          <a:xfrm>
            <a:off x="179388" y="33575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C</a:t>
            </a:r>
          </a:p>
        </p:txBody>
      </p:sp>
      <p:sp>
        <p:nvSpPr>
          <p:cNvPr id="46168" name="Text Box 88"/>
          <p:cNvSpPr txBox="1">
            <a:spLocks noChangeArrowheads="1"/>
          </p:cNvSpPr>
          <p:nvPr/>
        </p:nvSpPr>
        <p:spPr bwMode="auto">
          <a:xfrm>
            <a:off x="4067175" y="386080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Z</a:t>
            </a:r>
          </a:p>
        </p:txBody>
      </p:sp>
      <p:sp>
        <p:nvSpPr>
          <p:cNvPr id="46169" name="Line 89"/>
          <p:cNvSpPr>
            <a:spLocks noChangeShapeType="1"/>
          </p:cNvSpPr>
          <p:nvPr/>
        </p:nvSpPr>
        <p:spPr bwMode="auto">
          <a:xfrm>
            <a:off x="2195513" y="5445125"/>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70" name="Rectangle 90"/>
          <p:cNvSpPr>
            <a:spLocks noChangeArrowheads="1"/>
          </p:cNvSpPr>
          <p:nvPr/>
        </p:nvSpPr>
        <p:spPr bwMode="auto">
          <a:xfrm>
            <a:off x="4500563" y="188913"/>
            <a:ext cx="4176712" cy="1223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buFontTx/>
              <a:buNone/>
            </a:pPr>
            <a:r>
              <a:rPr lang="ja-JP" altLang="en-US" dirty="0"/>
              <a:t>演習２．</a:t>
            </a:r>
            <a:r>
              <a:rPr lang="en-US" altLang="ja-JP" dirty="0"/>
              <a:t>2</a:t>
            </a:r>
            <a:r>
              <a:rPr lang="ja-JP" altLang="en-US" dirty="0"/>
              <a:t>　下のブール式の回路を書け</a:t>
            </a:r>
          </a:p>
          <a:p>
            <a:pPr>
              <a:buFontTx/>
              <a:buNone/>
            </a:pPr>
            <a:endParaRPr lang="ja-JP" altLang="en-US" dirty="0"/>
          </a:p>
          <a:p>
            <a:pPr>
              <a:buFontTx/>
              <a:buNone/>
            </a:pPr>
            <a:r>
              <a:rPr lang="en-US" altLang="ja-JP" dirty="0"/>
              <a:t>Z=A</a:t>
            </a:r>
            <a:r>
              <a:rPr lang="ja-JP" altLang="en-US" dirty="0"/>
              <a:t>・</a:t>
            </a:r>
            <a:r>
              <a:rPr lang="en-US" altLang="ja-JP" dirty="0"/>
              <a:t>B</a:t>
            </a:r>
            <a:r>
              <a:rPr lang="ja-JP" altLang="en-US" dirty="0"/>
              <a:t>＋</a:t>
            </a:r>
            <a:r>
              <a:rPr lang="en-US" altLang="ja-JP" dirty="0"/>
              <a:t>C</a:t>
            </a:r>
            <a:r>
              <a:rPr lang="ja-JP" altLang="en-US" dirty="0"/>
              <a:t>・</a:t>
            </a:r>
            <a:r>
              <a:rPr lang="en-US" altLang="ja-JP" dirty="0"/>
              <a:t>D</a:t>
            </a:r>
          </a:p>
        </p:txBody>
      </p:sp>
      <p:sp>
        <p:nvSpPr>
          <p:cNvPr id="46171" name="Line 91"/>
          <p:cNvSpPr>
            <a:spLocks noChangeShapeType="1"/>
          </p:cNvSpPr>
          <p:nvPr/>
        </p:nvSpPr>
        <p:spPr bwMode="auto">
          <a:xfrm>
            <a:off x="5076825" y="1916113"/>
            <a:ext cx="20161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 name="楕円 91"/>
          <p:cNvSpPr/>
          <p:nvPr/>
        </p:nvSpPr>
        <p:spPr>
          <a:xfrm>
            <a:off x="2483768" y="4005064"/>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楕円 93"/>
          <p:cNvSpPr/>
          <p:nvPr/>
        </p:nvSpPr>
        <p:spPr>
          <a:xfrm>
            <a:off x="1763688" y="4005064"/>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楕円 94"/>
          <p:cNvSpPr/>
          <p:nvPr/>
        </p:nvSpPr>
        <p:spPr>
          <a:xfrm>
            <a:off x="1260302" y="980728"/>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楕円 95"/>
          <p:cNvSpPr/>
          <p:nvPr/>
        </p:nvSpPr>
        <p:spPr>
          <a:xfrm>
            <a:off x="1259632" y="764704"/>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楕円 96"/>
          <p:cNvSpPr/>
          <p:nvPr/>
        </p:nvSpPr>
        <p:spPr>
          <a:xfrm>
            <a:off x="1763688" y="5372075"/>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楕円 97"/>
          <p:cNvSpPr/>
          <p:nvPr/>
        </p:nvSpPr>
        <p:spPr>
          <a:xfrm>
            <a:off x="2123728" y="6452195"/>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楕円 98"/>
          <p:cNvSpPr/>
          <p:nvPr/>
        </p:nvSpPr>
        <p:spPr>
          <a:xfrm>
            <a:off x="2123728" y="5373216"/>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ja-JP" altLang="en-US" dirty="0"/>
              <a:t>補足</a:t>
            </a:r>
          </a:p>
        </p:txBody>
      </p:sp>
      <p:sp>
        <p:nvSpPr>
          <p:cNvPr id="52227" name="Rectangle 3"/>
          <p:cNvSpPr>
            <a:spLocks noGrp="1" noChangeArrowheads="1"/>
          </p:cNvSpPr>
          <p:nvPr>
            <p:ph type="body" idx="1"/>
          </p:nvPr>
        </p:nvSpPr>
        <p:spPr>
          <a:xfrm>
            <a:off x="457200" y="1268413"/>
            <a:ext cx="8229600" cy="1181100"/>
          </a:xfrm>
        </p:spPr>
        <p:txBody>
          <a:bodyPr/>
          <a:lstStyle/>
          <a:p>
            <a:r>
              <a:rPr lang="ja-JP" altLang="en-US" dirty="0"/>
              <a:t>基本ゲートと</a:t>
            </a:r>
            <a:r>
              <a:rPr lang="en-US" altLang="ja-JP" dirty="0"/>
              <a:t>MIL</a:t>
            </a:r>
            <a:r>
              <a:rPr lang="ja-JP" altLang="en-US" dirty="0"/>
              <a:t>記号法</a:t>
            </a:r>
          </a:p>
        </p:txBody>
      </p:sp>
      <p:sp>
        <p:nvSpPr>
          <p:cNvPr id="52228" name="Text Box 4"/>
          <p:cNvSpPr txBox="1">
            <a:spLocks noChangeArrowheads="1"/>
          </p:cNvSpPr>
          <p:nvPr/>
        </p:nvSpPr>
        <p:spPr bwMode="auto">
          <a:xfrm>
            <a:off x="2581275" y="2570163"/>
            <a:ext cx="33591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ゲート：論理回路の基本素子</a:t>
            </a:r>
          </a:p>
          <a:p>
            <a:r>
              <a:rPr lang="ja-JP" altLang="en-US" b="1"/>
              <a:t>論理回路は</a:t>
            </a:r>
            <a:r>
              <a:rPr lang="en-US" altLang="ja-JP" b="1"/>
              <a:t>L</a:t>
            </a:r>
            <a:r>
              <a:rPr lang="ja-JP" altLang="en-US" b="1"/>
              <a:t>と</a:t>
            </a:r>
            <a:r>
              <a:rPr lang="en-US" altLang="ja-JP" b="1"/>
              <a:t>H</a:t>
            </a:r>
            <a:r>
              <a:rPr lang="ja-JP" altLang="en-US" b="1"/>
              <a:t>の二値</a:t>
            </a:r>
          </a:p>
          <a:p>
            <a:r>
              <a:rPr lang="ja-JP" altLang="en-US" b="1"/>
              <a:t>ゲートの種類も基本的には</a:t>
            </a:r>
            <a:r>
              <a:rPr lang="en-US" altLang="ja-JP" b="1"/>
              <a:t>2</a:t>
            </a:r>
            <a:r>
              <a:rPr lang="ja-JP" altLang="en-US" b="1"/>
              <a:t>種類</a:t>
            </a:r>
          </a:p>
        </p:txBody>
      </p:sp>
      <p:grpSp>
        <p:nvGrpSpPr>
          <p:cNvPr id="52229" name="Group 5"/>
          <p:cNvGrpSpPr>
            <a:grpSpLocks/>
          </p:cNvGrpSpPr>
          <p:nvPr/>
        </p:nvGrpSpPr>
        <p:grpSpPr bwMode="auto">
          <a:xfrm>
            <a:off x="1646238" y="4076700"/>
            <a:ext cx="684212" cy="504825"/>
            <a:chOff x="1315" y="3521"/>
            <a:chExt cx="431" cy="318"/>
          </a:xfrm>
        </p:grpSpPr>
        <p:sp>
          <p:nvSpPr>
            <p:cNvPr id="52230" name="Line 6"/>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31" name="Line 7"/>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32" name="Freeform 8"/>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Lst>
              <a:ahLst/>
              <a:cxnLst>
                <a:cxn ang="0">
                  <a:pos x="T0" y="T1"/>
                </a:cxn>
                <a:cxn ang="0">
                  <a:pos x="T2" y="T3"/>
                </a:cxn>
                <a:cxn ang="0">
                  <a:pos x="T4" y="T5"/>
                </a:cxn>
                <a:cxn ang="0">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33" name="Line 9"/>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2234" name="Group 10"/>
          <p:cNvGrpSpPr>
            <a:grpSpLocks/>
          </p:cNvGrpSpPr>
          <p:nvPr/>
        </p:nvGrpSpPr>
        <p:grpSpPr bwMode="auto">
          <a:xfrm>
            <a:off x="5003800" y="4100513"/>
            <a:ext cx="792163" cy="695325"/>
            <a:chOff x="3152" y="3536"/>
            <a:chExt cx="499" cy="438"/>
          </a:xfrm>
        </p:grpSpPr>
        <p:sp>
          <p:nvSpPr>
            <p:cNvPr id="52235" name="Freeform 11"/>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36" name="Freeform 12"/>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37" name="Freeform 13"/>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Lst>
              <a:ahLst/>
              <a:cxnLst>
                <a:cxn ang="0">
                  <a:pos x="T0" y="T1"/>
                </a:cxn>
                <a:cxn ang="0">
                  <a:pos x="T2" y="T3"/>
                </a:cxn>
                <a:cxn ang="0">
                  <a:pos x="T4" y="T5"/>
                </a:cxn>
                <a:cxn ang="0">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2238" name="Line 14"/>
          <p:cNvSpPr>
            <a:spLocks noChangeShapeType="1"/>
          </p:cNvSpPr>
          <p:nvPr/>
        </p:nvSpPr>
        <p:spPr bwMode="auto">
          <a:xfrm>
            <a:off x="1465263" y="4221163"/>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39" name="Line 15"/>
          <p:cNvSpPr>
            <a:spLocks noChangeShapeType="1"/>
          </p:cNvSpPr>
          <p:nvPr/>
        </p:nvSpPr>
        <p:spPr bwMode="auto">
          <a:xfrm>
            <a:off x="1465263" y="4437063"/>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40" name="Line 16"/>
          <p:cNvSpPr>
            <a:spLocks noChangeShapeType="1"/>
          </p:cNvSpPr>
          <p:nvPr/>
        </p:nvSpPr>
        <p:spPr bwMode="auto">
          <a:xfrm>
            <a:off x="2328863" y="4292600"/>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41" name="Line 17"/>
          <p:cNvSpPr>
            <a:spLocks noChangeShapeType="1"/>
          </p:cNvSpPr>
          <p:nvPr/>
        </p:nvSpPr>
        <p:spPr bwMode="auto">
          <a:xfrm>
            <a:off x="5795963" y="4437063"/>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42" name="Line 18"/>
          <p:cNvSpPr>
            <a:spLocks noChangeShapeType="1"/>
          </p:cNvSpPr>
          <p:nvPr/>
        </p:nvSpPr>
        <p:spPr bwMode="auto">
          <a:xfrm>
            <a:off x="5075238" y="4365625"/>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43" name="Line 19"/>
          <p:cNvSpPr>
            <a:spLocks noChangeShapeType="1"/>
          </p:cNvSpPr>
          <p:nvPr/>
        </p:nvSpPr>
        <p:spPr bwMode="auto">
          <a:xfrm>
            <a:off x="5075238" y="4581525"/>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44" name="Text Box 20"/>
          <p:cNvSpPr txBox="1">
            <a:spLocks noChangeArrowheads="1"/>
          </p:cNvSpPr>
          <p:nvPr/>
        </p:nvSpPr>
        <p:spPr bwMode="auto">
          <a:xfrm>
            <a:off x="1763713" y="3709988"/>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All</a:t>
            </a:r>
          </a:p>
        </p:txBody>
      </p:sp>
      <p:sp>
        <p:nvSpPr>
          <p:cNvPr id="52245" name="Text Box 21"/>
          <p:cNvSpPr txBox="1">
            <a:spLocks noChangeArrowheads="1"/>
          </p:cNvSpPr>
          <p:nvPr/>
        </p:nvSpPr>
        <p:spPr bwMode="auto">
          <a:xfrm>
            <a:off x="5030788" y="3716338"/>
            <a:ext cx="730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Exist</a:t>
            </a:r>
          </a:p>
        </p:txBody>
      </p:sp>
      <p:sp>
        <p:nvSpPr>
          <p:cNvPr id="52246" name="Text Box 22"/>
          <p:cNvSpPr txBox="1">
            <a:spLocks noChangeArrowheads="1"/>
          </p:cNvSpPr>
          <p:nvPr/>
        </p:nvSpPr>
        <p:spPr bwMode="auto">
          <a:xfrm>
            <a:off x="1404938" y="507047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b="1"/>
          </a:p>
        </p:txBody>
      </p:sp>
      <p:sp>
        <p:nvSpPr>
          <p:cNvPr id="52247" name="AutoShape 23"/>
          <p:cNvSpPr>
            <a:spLocks noChangeArrowheads="1"/>
          </p:cNvSpPr>
          <p:nvPr/>
        </p:nvSpPr>
        <p:spPr bwMode="auto">
          <a:xfrm rot="5400000">
            <a:off x="7560469" y="4148932"/>
            <a:ext cx="323850" cy="468312"/>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48" name="Line 24"/>
          <p:cNvSpPr>
            <a:spLocks noChangeShapeType="1"/>
          </p:cNvSpPr>
          <p:nvPr/>
        </p:nvSpPr>
        <p:spPr bwMode="auto">
          <a:xfrm>
            <a:off x="7307263" y="4365625"/>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49" name="Line 25"/>
          <p:cNvSpPr>
            <a:spLocks noChangeShapeType="1"/>
          </p:cNvSpPr>
          <p:nvPr/>
        </p:nvSpPr>
        <p:spPr bwMode="auto">
          <a:xfrm>
            <a:off x="7956550" y="4365625"/>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50" name="Text Box 26"/>
          <p:cNvSpPr txBox="1">
            <a:spLocks noChangeArrowheads="1"/>
          </p:cNvSpPr>
          <p:nvPr/>
        </p:nvSpPr>
        <p:spPr bwMode="auto">
          <a:xfrm>
            <a:off x="6780213" y="4783138"/>
            <a:ext cx="2184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論理的な意味はない</a:t>
            </a:r>
          </a:p>
          <a:p>
            <a:r>
              <a:rPr lang="ja-JP" altLang="en-US" b="1"/>
              <a:t>論理レベルを伝達</a:t>
            </a:r>
          </a:p>
        </p:txBody>
      </p:sp>
      <p:sp>
        <p:nvSpPr>
          <p:cNvPr id="52251" name="Text Box 27"/>
          <p:cNvSpPr txBox="1">
            <a:spLocks noChangeArrowheads="1"/>
          </p:cNvSpPr>
          <p:nvPr/>
        </p:nvSpPr>
        <p:spPr bwMode="auto">
          <a:xfrm>
            <a:off x="539750" y="5019675"/>
            <a:ext cx="30972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全ての入力がアクティブならば</a:t>
            </a:r>
          </a:p>
          <a:p>
            <a:r>
              <a:rPr lang="ja-JP" altLang="en-US" b="1"/>
              <a:t>出力がアクティブ</a:t>
            </a:r>
          </a:p>
        </p:txBody>
      </p:sp>
      <p:sp>
        <p:nvSpPr>
          <p:cNvPr id="52252" name="Text Box 28"/>
          <p:cNvSpPr txBox="1">
            <a:spLocks noChangeArrowheads="1"/>
          </p:cNvSpPr>
          <p:nvPr/>
        </p:nvSpPr>
        <p:spPr bwMode="auto">
          <a:xfrm>
            <a:off x="3851275" y="4941888"/>
            <a:ext cx="272097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入力のどれか一つでも</a:t>
            </a:r>
          </a:p>
          <a:p>
            <a:r>
              <a:rPr lang="ja-JP" altLang="en-US" b="1"/>
              <a:t>アクティブならば</a:t>
            </a:r>
          </a:p>
          <a:p>
            <a:r>
              <a:rPr lang="ja-JP" altLang="en-US" b="1"/>
              <a:t>（アクティブが存在すれば）</a:t>
            </a:r>
          </a:p>
          <a:p>
            <a:r>
              <a:rPr lang="ja-JP" altLang="en-US" b="1"/>
              <a:t>出力がアクティブ</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ja-JP" altLang="en-US"/>
              <a:t>アクティブ</a:t>
            </a:r>
            <a:r>
              <a:rPr lang="en-US" altLang="ja-JP"/>
              <a:t>L</a:t>
            </a:r>
            <a:r>
              <a:rPr lang="ja-JP" altLang="en-US"/>
              <a:t>とアクティブ</a:t>
            </a:r>
            <a:r>
              <a:rPr lang="en-US" altLang="ja-JP"/>
              <a:t>H</a:t>
            </a:r>
          </a:p>
        </p:txBody>
      </p:sp>
      <p:sp>
        <p:nvSpPr>
          <p:cNvPr id="53251" name="Rectangle 3"/>
          <p:cNvSpPr>
            <a:spLocks noGrp="1" noChangeArrowheads="1"/>
          </p:cNvSpPr>
          <p:nvPr>
            <p:ph type="body" idx="1"/>
          </p:nvPr>
        </p:nvSpPr>
        <p:spPr/>
        <p:txBody>
          <a:bodyPr/>
          <a:lstStyle/>
          <a:p>
            <a:pPr>
              <a:buFontTx/>
              <a:buNone/>
            </a:pPr>
            <a:r>
              <a:rPr lang="ja-JP" altLang="en-US"/>
              <a:t>アクティブ</a:t>
            </a:r>
            <a:r>
              <a:rPr lang="en-US" altLang="ja-JP"/>
              <a:t>L:</a:t>
            </a:r>
            <a:r>
              <a:rPr lang="ja-JP" altLang="en-US"/>
              <a:t>　</a:t>
            </a:r>
            <a:r>
              <a:rPr lang="en-US" altLang="ja-JP"/>
              <a:t>L</a:t>
            </a:r>
            <a:r>
              <a:rPr lang="ja-JP" altLang="en-US"/>
              <a:t>レベルに注目している（意味があると考える）</a:t>
            </a:r>
          </a:p>
          <a:p>
            <a:pPr>
              <a:buFontTx/>
              <a:buNone/>
            </a:pPr>
            <a:r>
              <a:rPr lang="ja-JP" altLang="en-US"/>
              <a:t>アクティブ</a:t>
            </a:r>
            <a:r>
              <a:rPr lang="en-US" altLang="ja-JP"/>
              <a:t>H:</a:t>
            </a:r>
            <a:r>
              <a:rPr lang="ja-JP" altLang="en-US"/>
              <a:t>　</a:t>
            </a:r>
            <a:r>
              <a:rPr lang="en-US" altLang="ja-JP"/>
              <a:t>H</a:t>
            </a:r>
            <a:r>
              <a:rPr lang="ja-JP" altLang="en-US"/>
              <a:t>レベルに注目している（意味があると考える）</a:t>
            </a:r>
          </a:p>
          <a:p>
            <a:pPr>
              <a:buFontTx/>
              <a:buNone/>
            </a:pPr>
            <a:r>
              <a:rPr lang="en-US" altLang="ja-JP"/>
              <a:t>MIL</a:t>
            </a:r>
            <a:r>
              <a:rPr lang="ja-JP" altLang="en-US"/>
              <a:t>記号法ではアクティブ</a:t>
            </a:r>
            <a:r>
              <a:rPr lang="en-US" altLang="ja-JP"/>
              <a:t>L</a:t>
            </a:r>
            <a:r>
              <a:rPr lang="ja-JP" altLang="en-US"/>
              <a:t>の信号線に〇印を付けて示す</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ltLang="ja-JP"/>
              <a:t>MIL</a:t>
            </a:r>
            <a:r>
              <a:rPr lang="ja-JP" altLang="en-US"/>
              <a:t>記号法</a:t>
            </a:r>
          </a:p>
        </p:txBody>
      </p:sp>
      <p:grpSp>
        <p:nvGrpSpPr>
          <p:cNvPr id="54275" name="Group 3"/>
          <p:cNvGrpSpPr>
            <a:grpSpLocks/>
          </p:cNvGrpSpPr>
          <p:nvPr/>
        </p:nvGrpSpPr>
        <p:grpSpPr bwMode="auto">
          <a:xfrm>
            <a:off x="1862138" y="2924175"/>
            <a:ext cx="684212" cy="504825"/>
            <a:chOff x="1315" y="3521"/>
            <a:chExt cx="431" cy="318"/>
          </a:xfrm>
        </p:grpSpPr>
        <p:sp>
          <p:nvSpPr>
            <p:cNvPr id="54276" name="Line 4"/>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277" name="Line 5"/>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278" name="Freeform 6"/>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Lst>
              <a:ahLst/>
              <a:cxnLst>
                <a:cxn ang="0">
                  <a:pos x="T0" y="T1"/>
                </a:cxn>
                <a:cxn ang="0">
                  <a:pos x="T2" y="T3"/>
                </a:cxn>
                <a:cxn ang="0">
                  <a:pos x="T4" y="T5"/>
                </a:cxn>
                <a:cxn ang="0">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279" name="Line 7"/>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4280" name="Group 8"/>
          <p:cNvGrpSpPr>
            <a:grpSpLocks/>
          </p:cNvGrpSpPr>
          <p:nvPr/>
        </p:nvGrpSpPr>
        <p:grpSpPr bwMode="auto">
          <a:xfrm>
            <a:off x="5508625" y="2947988"/>
            <a:ext cx="792163" cy="695325"/>
            <a:chOff x="3152" y="3536"/>
            <a:chExt cx="499" cy="438"/>
          </a:xfrm>
        </p:grpSpPr>
        <p:sp>
          <p:nvSpPr>
            <p:cNvPr id="54281" name="Freeform 9"/>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282" name="Freeform 10"/>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283" name="Freeform 11"/>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Lst>
              <a:ahLst/>
              <a:cxnLst>
                <a:cxn ang="0">
                  <a:pos x="T0" y="T1"/>
                </a:cxn>
                <a:cxn ang="0">
                  <a:pos x="T2" y="T3"/>
                </a:cxn>
                <a:cxn ang="0">
                  <a:pos x="T4" y="T5"/>
                </a:cxn>
                <a:cxn ang="0">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4284" name="Line 12"/>
          <p:cNvSpPr>
            <a:spLocks noChangeShapeType="1"/>
          </p:cNvSpPr>
          <p:nvPr/>
        </p:nvSpPr>
        <p:spPr bwMode="auto">
          <a:xfrm>
            <a:off x="1681163" y="3068638"/>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285" name="Line 13"/>
          <p:cNvSpPr>
            <a:spLocks noChangeShapeType="1"/>
          </p:cNvSpPr>
          <p:nvPr/>
        </p:nvSpPr>
        <p:spPr bwMode="auto">
          <a:xfrm>
            <a:off x="1681163" y="3284538"/>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286" name="Line 14"/>
          <p:cNvSpPr>
            <a:spLocks noChangeShapeType="1"/>
          </p:cNvSpPr>
          <p:nvPr/>
        </p:nvSpPr>
        <p:spPr bwMode="auto">
          <a:xfrm>
            <a:off x="2544763" y="3140075"/>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287" name="Line 15"/>
          <p:cNvSpPr>
            <a:spLocks noChangeShapeType="1"/>
          </p:cNvSpPr>
          <p:nvPr/>
        </p:nvSpPr>
        <p:spPr bwMode="auto">
          <a:xfrm>
            <a:off x="6299200" y="3284538"/>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288" name="Line 16"/>
          <p:cNvSpPr>
            <a:spLocks noChangeShapeType="1"/>
          </p:cNvSpPr>
          <p:nvPr/>
        </p:nvSpPr>
        <p:spPr bwMode="auto">
          <a:xfrm>
            <a:off x="5578475" y="3213100"/>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289" name="Line 17"/>
          <p:cNvSpPr>
            <a:spLocks noChangeShapeType="1"/>
          </p:cNvSpPr>
          <p:nvPr/>
        </p:nvSpPr>
        <p:spPr bwMode="auto">
          <a:xfrm>
            <a:off x="5578475" y="3429000"/>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290" name="Oval 18"/>
          <p:cNvSpPr>
            <a:spLocks noChangeArrowheads="1"/>
          </p:cNvSpPr>
          <p:nvPr/>
        </p:nvSpPr>
        <p:spPr bwMode="auto">
          <a:xfrm flipH="1">
            <a:off x="5651500" y="3141663"/>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4291" name="Oval 19"/>
          <p:cNvSpPr>
            <a:spLocks noChangeArrowheads="1"/>
          </p:cNvSpPr>
          <p:nvPr/>
        </p:nvSpPr>
        <p:spPr bwMode="auto">
          <a:xfrm flipH="1">
            <a:off x="5651500" y="3357563"/>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4292" name="Oval 20"/>
          <p:cNvSpPr>
            <a:spLocks noChangeArrowheads="1"/>
          </p:cNvSpPr>
          <p:nvPr/>
        </p:nvSpPr>
        <p:spPr bwMode="auto">
          <a:xfrm flipH="1">
            <a:off x="2484438" y="3068638"/>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4293" name="Text Box 21"/>
          <p:cNvSpPr txBox="1">
            <a:spLocks noChangeArrowheads="1"/>
          </p:cNvSpPr>
          <p:nvPr/>
        </p:nvSpPr>
        <p:spPr bwMode="auto">
          <a:xfrm>
            <a:off x="971550" y="3716338"/>
            <a:ext cx="28908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入力が共に</a:t>
            </a:r>
            <a:r>
              <a:rPr lang="en-US" altLang="ja-JP" b="1"/>
              <a:t>H</a:t>
            </a:r>
            <a:r>
              <a:rPr lang="ja-JP" altLang="en-US" b="1"/>
              <a:t>ならば</a:t>
            </a:r>
            <a:r>
              <a:rPr lang="en-US" altLang="ja-JP" b="1"/>
              <a:t>L</a:t>
            </a:r>
            <a:r>
              <a:rPr lang="ja-JP" altLang="en-US" b="1"/>
              <a:t>を出力</a:t>
            </a:r>
          </a:p>
        </p:txBody>
      </p:sp>
      <p:sp>
        <p:nvSpPr>
          <p:cNvPr id="54294" name="Text Box 22"/>
          <p:cNvSpPr txBox="1">
            <a:spLocks noChangeArrowheads="1"/>
          </p:cNvSpPr>
          <p:nvPr/>
        </p:nvSpPr>
        <p:spPr bwMode="auto">
          <a:xfrm>
            <a:off x="4751388" y="3716338"/>
            <a:ext cx="3486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入力がどちらかが</a:t>
            </a:r>
            <a:r>
              <a:rPr lang="en-US" altLang="ja-JP" b="1"/>
              <a:t>L</a:t>
            </a:r>
            <a:r>
              <a:rPr lang="ja-JP" altLang="en-US" b="1"/>
              <a:t>ならば</a:t>
            </a:r>
            <a:r>
              <a:rPr lang="en-US" altLang="ja-JP" b="1"/>
              <a:t>H</a:t>
            </a:r>
            <a:r>
              <a:rPr lang="ja-JP" altLang="en-US" b="1"/>
              <a:t>を出力</a:t>
            </a:r>
          </a:p>
        </p:txBody>
      </p:sp>
      <p:sp>
        <p:nvSpPr>
          <p:cNvPr id="54295" name="Line 23"/>
          <p:cNvSpPr>
            <a:spLocks noChangeShapeType="1"/>
          </p:cNvSpPr>
          <p:nvPr/>
        </p:nvSpPr>
        <p:spPr bwMode="auto">
          <a:xfrm flipV="1">
            <a:off x="3132138" y="4652963"/>
            <a:ext cx="1439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296" name="Line 24"/>
          <p:cNvSpPr>
            <a:spLocks noChangeShapeType="1"/>
          </p:cNvSpPr>
          <p:nvPr/>
        </p:nvSpPr>
        <p:spPr bwMode="auto">
          <a:xfrm>
            <a:off x="4427538" y="4221163"/>
            <a:ext cx="0" cy="2232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297" name="Line 25"/>
          <p:cNvSpPr>
            <a:spLocks noChangeShapeType="1"/>
          </p:cNvSpPr>
          <p:nvPr/>
        </p:nvSpPr>
        <p:spPr bwMode="auto">
          <a:xfrm>
            <a:off x="3995738" y="4221163"/>
            <a:ext cx="0" cy="2232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298" name="Line 26"/>
          <p:cNvSpPr>
            <a:spLocks noChangeShapeType="1"/>
          </p:cNvSpPr>
          <p:nvPr/>
        </p:nvSpPr>
        <p:spPr bwMode="auto">
          <a:xfrm>
            <a:off x="3563938" y="4221163"/>
            <a:ext cx="0" cy="2232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299" name="Line 27"/>
          <p:cNvSpPr>
            <a:spLocks noChangeShapeType="1"/>
          </p:cNvSpPr>
          <p:nvPr/>
        </p:nvSpPr>
        <p:spPr bwMode="auto">
          <a:xfrm>
            <a:off x="3132138" y="4221163"/>
            <a:ext cx="0" cy="2232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300" name="Text Box 28"/>
          <p:cNvSpPr txBox="1">
            <a:spLocks noChangeArrowheads="1"/>
          </p:cNvSpPr>
          <p:nvPr/>
        </p:nvSpPr>
        <p:spPr bwMode="auto">
          <a:xfrm>
            <a:off x="3111500" y="467360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54301" name="Text Box 29"/>
          <p:cNvSpPr txBox="1">
            <a:spLocks noChangeArrowheads="1"/>
          </p:cNvSpPr>
          <p:nvPr/>
        </p:nvSpPr>
        <p:spPr bwMode="auto">
          <a:xfrm>
            <a:off x="3600450" y="4652963"/>
            <a:ext cx="323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54302" name="Text Box 30"/>
          <p:cNvSpPr txBox="1">
            <a:spLocks noChangeArrowheads="1"/>
          </p:cNvSpPr>
          <p:nvPr/>
        </p:nvSpPr>
        <p:spPr bwMode="auto">
          <a:xfrm>
            <a:off x="4067175" y="46323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54303" name="Text Box 31"/>
          <p:cNvSpPr txBox="1">
            <a:spLocks noChangeArrowheads="1"/>
          </p:cNvSpPr>
          <p:nvPr/>
        </p:nvSpPr>
        <p:spPr bwMode="auto">
          <a:xfrm>
            <a:off x="3575050" y="50069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54304" name="Text Box 32"/>
          <p:cNvSpPr txBox="1">
            <a:spLocks noChangeArrowheads="1"/>
          </p:cNvSpPr>
          <p:nvPr/>
        </p:nvSpPr>
        <p:spPr bwMode="auto">
          <a:xfrm>
            <a:off x="1166813" y="265588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54305" name="Text Box 33"/>
          <p:cNvSpPr txBox="1">
            <a:spLocks noChangeArrowheads="1"/>
          </p:cNvSpPr>
          <p:nvPr/>
        </p:nvSpPr>
        <p:spPr bwMode="auto">
          <a:xfrm>
            <a:off x="1187450" y="306228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54306" name="Text Box 34"/>
          <p:cNvSpPr txBox="1">
            <a:spLocks noChangeArrowheads="1"/>
          </p:cNvSpPr>
          <p:nvPr/>
        </p:nvSpPr>
        <p:spPr bwMode="auto">
          <a:xfrm>
            <a:off x="2771775" y="29241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54307" name="Text Box 35"/>
          <p:cNvSpPr txBox="1">
            <a:spLocks noChangeArrowheads="1"/>
          </p:cNvSpPr>
          <p:nvPr/>
        </p:nvSpPr>
        <p:spPr bwMode="auto">
          <a:xfrm>
            <a:off x="6588125" y="31416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54308" name="Text Box 36"/>
          <p:cNvSpPr txBox="1">
            <a:spLocks noChangeArrowheads="1"/>
          </p:cNvSpPr>
          <p:nvPr/>
        </p:nvSpPr>
        <p:spPr bwMode="auto">
          <a:xfrm>
            <a:off x="5078413" y="28527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54309" name="Text Box 37"/>
          <p:cNvSpPr txBox="1">
            <a:spLocks noChangeArrowheads="1"/>
          </p:cNvSpPr>
          <p:nvPr/>
        </p:nvSpPr>
        <p:spPr bwMode="auto">
          <a:xfrm>
            <a:off x="5099050" y="32591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54310" name="Text Box 38"/>
          <p:cNvSpPr txBox="1">
            <a:spLocks noChangeArrowheads="1"/>
          </p:cNvSpPr>
          <p:nvPr/>
        </p:nvSpPr>
        <p:spPr bwMode="auto">
          <a:xfrm>
            <a:off x="3155950" y="42148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54311" name="Text Box 39"/>
          <p:cNvSpPr txBox="1">
            <a:spLocks noChangeArrowheads="1"/>
          </p:cNvSpPr>
          <p:nvPr/>
        </p:nvSpPr>
        <p:spPr bwMode="auto">
          <a:xfrm>
            <a:off x="3587750" y="42211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54312" name="Text Box 40"/>
          <p:cNvSpPr txBox="1">
            <a:spLocks noChangeArrowheads="1"/>
          </p:cNvSpPr>
          <p:nvPr/>
        </p:nvSpPr>
        <p:spPr bwMode="auto">
          <a:xfrm>
            <a:off x="4019550" y="42195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54313" name="Text Box 41"/>
          <p:cNvSpPr txBox="1">
            <a:spLocks noChangeArrowheads="1"/>
          </p:cNvSpPr>
          <p:nvPr/>
        </p:nvSpPr>
        <p:spPr bwMode="auto">
          <a:xfrm>
            <a:off x="3132138" y="5006975"/>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54314" name="Text Box 42"/>
          <p:cNvSpPr txBox="1">
            <a:spLocks noChangeArrowheads="1"/>
          </p:cNvSpPr>
          <p:nvPr/>
        </p:nvSpPr>
        <p:spPr bwMode="auto">
          <a:xfrm>
            <a:off x="4067175" y="50069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54315" name="Text Box 43"/>
          <p:cNvSpPr txBox="1">
            <a:spLocks noChangeArrowheads="1"/>
          </p:cNvSpPr>
          <p:nvPr/>
        </p:nvSpPr>
        <p:spPr bwMode="auto">
          <a:xfrm>
            <a:off x="4044950" y="53816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54316" name="Text Box 44"/>
          <p:cNvSpPr txBox="1">
            <a:spLocks noChangeArrowheads="1"/>
          </p:cNvSpPr>
          <p:nvPr/>
        </p:nvSpPr>
        <p:spPr bwMode="auto">
          <a:xfrm>
            <a:off x="4103688" y="5756275"/>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54317" name="Text Box 45"/>
          <p:cNvSpPr txBox="1">
            <a:spLocks noChangeArrowheads="1"/>
          </p:cNvSpPr>
          <p:nvPr/>
        </p:nvSpPr>
        <p:spPr bwMode="auto">
          <a:xfrm>
            <a:off x="3575050" y="5438775"/>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54318" name="Text Box 46"/>
          <p:cNvSpPr txBox="1">
            <a:spLocks noChangeArrowheads="1"/>
          </p:cNvSpPr>
          <p:nvPr/>
        </p:nvSpPr>
        <p:spPr bwMode="auto">
          <a:xfrm>
            <a:off x="3132138" y="54387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54319" name="Text Box 47"/>
          <p:cNvSpPr txBox="1">
            <a:spLocks noChangeArrowheads="1"/>
          </p:cNvSpPr>
          <p:nvPr/>
        </p:nvSpPr>
        <p:spPr bwMode="auto">
          <a:xfrm>
            <a:off x="3563938" y="58054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54320" name="Text Box 48"/>
          <p:cNvSpPr txBox="1">
            <a:spLocks noChangeArrowheads="1"/>
          </p:cNvSpPr>
          <p:nvPr/>
        </p:nvSpPr>
        <p:spPr bwMode="auto">
          <a:xfrm>
            <a:off x="3132138" y="58054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54321" name="Line 49"/>
          <p:cNvSpPr>
            <a:spLocks noChangeShapeType="1"/>
          </p:cNvSpPr>
          <p:nvPr/>
        </p:nvSpPr>
        <p:spPr bwMode="auto">
          <a:xfrm flipV="1">
            <a:off x="1352550" y="4659313"/>
            <a:ext cx="14398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322" name="Line 50"/>
          <p:cNvSpPr>
            <a:spLocks noChangeShapeType="1"/>
          </p:cNvSpPr>
          <p:nvPr/>
        </p:nvSpPr>
        <p:spPr bwMode="auto">
          <a:xfrm flipH="1">
            <a:off x="1763713" y="4227513"/>
            <a:ext cx="20637" cy="857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323" name="Line 51"/>
          <p:cNvSpPr>
            <a:spLocks noChangeShapeType="1"/>
          </p:cNvSpPr>
          <p:nvPr/>
        </p:nvSpPr>
        <p:spPr bwMode="auto">
          <a:xfrm>
            <a:off x="1331913" y="4221163"/>
            <a:ext cx="0" cy="12239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324" name="Text Box 52"/>
          <p:cNvSpPr txBox="1">
            <a:spLocks noChangeArrowheads="1"/>
          </p:cNvSpPr>
          <p:nvPr/>
        </p:nvSpPr>
        <p:spPr bwMode="auto">
          <a:xfrm>
            <a:off x="1331913" y="467995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54325" name="Text Box 53"/>
          <p:cNvSpPr txBox="1">
            <a:spLocks noChangeArrowheads="1"/>
          </p:cNvSpPr>
          <p:nvPr/>
        </p:nvSpPr>
        <p:spPr bwMode="auto">
          <a:xfrm>
            <a:off x="2287588" y="4638675"/>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54326" name="Text Box 54"/>
          <p:cNvSpPr txBox="1">
            <a:spLocks noChangeArrowheads="1"/>
          </p:cNvSpPr>
          <p:nvPr/>
        </p:nvSpPr>
        <p:spPr bwMode="auto">
          <a:xfrm>
            <a:off x="1795463" y="46529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54327" name="Text Box 55"/>
          <p:cNvSpPr txBox="1">
            <a:spLocks noChangeArrowheads="1"/>
          </p:cNvSpPr>
          <p:nvPr/>
        </p:nvSpPr>
        <p:spPr bwMode="auto">
          <a:xfrm>
            <a:off x="1376363" y="42211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54328" name="Text Box 56"/>
          <p:cNvSpPr txBox="1">
            <a:spLocks noChangeArrowheads="1"/>
          </p:cNvSpPr>
          <p:nvPr/>
        </p:nvSpPr>
        <p:spPr bwMode="auto">
          <a:xfrm>
            <a:off x="1808163" y="42275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54329" name="Text Box 57"/>
          <p:cNvSpPr txBox="1">
            <a:spLocks noChangeArrowheads="1"/>
          </p:cNvSpPr>
          <p:nvPr/>
        </p:nvSpPr>
        <p:spPr bwMode="auto">
          <a:xfrm>
            <a:off x="2239963" y="422592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54330" name="Text Box 58"/>
          <p:cNvSpPr txBox="1">
            <a:spLocks noChangeArrowheads="1"/>
          </p:cNvSpPr>
          <p:nvPr/>
        </p:nvSpPr>
        <p:spPr bwMode="auto">
          <a:xfrm>
            <a:off x="1566863" y="49990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他</a:t>
            </a:r>
          </a:p>
        </p:txBody>
      </p:sp>
      <p:sp>
        <p:nvSpPr>
          <p:cNvPr id="54331" name="Text Box 59"/>
          <p:cNvSpPr txBox="1">
            <a:spLocks noChangeArrowheads="1"/>
          </p:cNvSpPr>
          <p:nvPr/>
        </p:nvSpPr>
        <p:spPr bwMode="auto">
          <a:xfrm>
            <a:off x="2287588" y="50133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54332" name="Line 60"/>
          <p:cNvSpPr>
            <a:spLocks noChangeShapeType="1"/>
          </p:cNvSpPr>
          <p:nvPr/>
        </p:nvSpPr>
        <p:spPr bwMode="auto">
          <a:xfrm>
            <a:off x="2195513" y="4292600"/>
            <a:ext cx="0" cy="12239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333" name="Line 61"/>
          <p:cNvSpPr>
            <a:spLocks noChangeShapeType="1"/>
          </p:cNvSpPr>
          <p:nvPr/>
        </p:nvSpPr>
        <p:spPr bwMode="auto">
          <a:xfrm>
            <a:off x="2627313" y="4292600"/>
            <a:ext cx="0" cy="12239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334" name="Line 62"/>
          <p:cNvSpPr>
            <a:spLocks noChangeShapeType="1"/>
          </p:cNvSpPr>
          <p:nvPr/>
        </p:nvSpPr>
        <p:spPr bwMode="auto">
          <a:xfrm flipV="1">
            <a:off x="5148263" y="4659313"/>
            <a:ext cx="1439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335" name="Line 63"/>
          <p:cNvSpPr>
            <a:spLocks noChangeShapeType="1"/>
          </p:cNvSpPr>
          <p:nvPr/>
        </p:nvSpPr>
        <p:spPr bwMode="auto">
          <a:xfrm flipH="1">
            <a:off x="5559425" y="4227513"/>
            <a:ext cx="20638" cy="857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336" name="Line 64"/>
          <p:cNvSpPr>
            <a:spLocks noChangeShapeType="1"/>
          </p:cNvSpPr>
          <p:nvPr/>
        </p:nvSpPr>
        <p:spPr bwMode="auto">
          <a:xfrm>
            <a:off x="5127625" y="4221163"/>
            <a:ext cx="0" cy="12239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337" name="Text Box 65"/>
          <p:cNvSpPr txBox="1">
            <a:spLocks noChangeArrowheads="1"/>
          </p:cNvSpPr>
          <p:nvPr/>
        </p:nvSpPr>
        <p:spPr bwMode="auto">
          <a:xfrm>
            <a:off x="5127625" y="467995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54338" name="Text Box 66"/>
          <p:cNvSpPr txBox="1">
            <a:spLocks noChangeArrowheads="1"/>
          </p:cNvSpPr>
          <p:nvPr/>
        </p:nvSpPr>
        <p:spPr bwMode="auto">
          <a:xfrm>
            <a:off x="6083300" y="46386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54339" name="Text Box 67"/>
          <p:cNvSpPr txBox="1">
            <a:spLocks noChangeArrowheads="1"/>
          </p:cNvSpPr>
          <p:nvPr/>
        </p:nvSpPr>
        <p:spPr bwMode="auto">
          <a:xfrm>
            <a:off x="5591175" y="463867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a:t>
            </a:r>
          </a:p>
        </p:txBody>
      </p:sp>
      <p:sp>
        <p:nvSpPr>
          <p:cNvPr id="54340" name="Text Box 68"/>
          <p:cNvSpPr txBox="1">
            <a:spLocks noChangeArrowheads="1"/>
          </p:cNvSpPr>
          <p:nvPr/>
        </p:nvSpPr>
        <p:spPr bwMode="auto">
          <a:xfrm>
            <a:off x="5172075" y="42211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54341" name="Text Box 69"/>
          <p:cNvSpPr txBox="1">
            <a:spLocks noChangeArrowheads="1"/>
          </p:cNvSpPr>
          <p:nvPr/>
        </p:nvSpPr>
        <p:spPr bwMode="auto">
          <a:xfrm>
            <a:off x="5603875" y="42275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54342" name="Text Box 70"/>
          <p:cNvSpPr txBox="1">
            <a:spLocks noChangeArrowheads="1"/>
          </p:cNvSpPr>
          <p:nvPr/>
        </p:nvSpPr>
        <p:spPr bwMode="auto">
          <a:xfrm>
            <a:off x="6035675" y="422592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54343" name="Text Box 71"/>
          <p:cNvSpPr txBox="1">
            <a:spLocks noChangeArrowheads="1"/>
          </p:cNvSpPr>
          <p:nvPr/>
        </p:nvSpPr>
        <p:spPr bwMode="auto">
          <a:xfrm>
            <a:off x="5362575" y="5294313"/>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他</a:t>
            </a:r>
          </a:p>
        </p:txBody>
      </p:sp>
      <p:sp>
        <p:nvSpPr>
          <p:cNvPr id="54344" name="Text Box 72"/>
          <p:cNvSpPr txBox="1">
            <a:spLocks noChangeArrowheads="1"/>
          </p:cNvSpPr>
          <p:nvPr/>
        </p:nvSpPr>
        <p:spPr bwMode="auto">
          <a:xfrm>
            <a:off x="6083300" y="50133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54345" name="Line 73"/>
          <p:cNvSpPr>
            <a:spLocks noChangeShapeType="1"/>
          </p:cNvSpPr>
          <p:nvPr/>
        </p:nvSpPr>
        <p:spPr bwMode="auto">
          <a:xfrm>
            <a:off x="5991225" y="4292600"/>
            <a:ext cx="0" cy="12239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346" name="Line 74"/>
          <p:cNvSpPr>
            <a:spLocks noChangeShapeType="1"/>
          </p:cNvSpPr>
          <p:nvPr/>
        </p:nvSpPr>
        <p:spPr bwMode="auto">
          <a:xfrm>
            <a:off x="6423025" y="4292600"/>
            <a:ext cx="0" cy="12239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347" name="Text Box 75"/>
          <p:cNvSpPr txBox="1">
            <a:spLocks noChangeArrowheads="1"/>
          </p:cNvSpPr>
          <p:nvPr/>
        </p:nvSpPr>
        <p:spPr bwMode="auto">
          <a:xfrm>
            <a:off x="5616575" y="5006975"/>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54348" name="Text Box 76"/>
          <p:cNvSpPr txBox="1">
            <a:spLocks noChangeArrowheads="1"/>
          </p:cNvSpPr>
          <p:nvPr/>
        </p:nvSpPr>
        <p:spPr bwMode="auto">
          <a:xfrm>
            <a:off x="5095875" y="500697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a:t>
            </a:r>
          </a:p>
        </p:txBody>
      </p:sp>
      <p:sp>
        <p:nvSpPr>
          <p:cNvPr id="54349" name="Oval 77"/>
          <p:cNvSpPr>
            <a:spLocks noChangeArrowheads="1"/>
          </p:cNvSpPr>
          <p:nvPr/>
        </p:nvSpPr>
        <p:spPr bwMode="auto">
          <a:xfrm>
            <a:off x="1116013" y="4652963"/>
            <a:ext cx="1655762" cy="360362"/>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4350" name="Oval 78"/>
          <p:cNvSpPr>
            <a:spLocks noChangeArrowheads="1"/>
          </p:cNvSpPr>
          <p:nvPr/>
        </p:nvSpPr>
        <p:spPr bwMode="auto">
          <a:xfrm>
            <a:off x="2916238" y="5805488"/>
            <a:ext cx="1655762" cy="360362"/>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4351" name="Line 79"/>
          <p:cNvSpPr>
            <a:spLocks noChangeShapeType="1"/>
          </p:cNvSpPr>
          <p:nvPr/>
        </p:nvSpPr>
        <p:spPr bwMode="auto">
          <a:xfrm>
            <a:off x="2627313" y="4941888"/>
            <a:ext cx="431800" cy="9350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352" name="Oval 80"/>
          <p:cNvSpPr>
            <a:spLocks noChangeArrowheads="1"/>
          </p:cNvSpPr>
          <p:nvPr/>
        </p:nvSpPr>
        <p:spPr bwMode="auto">
          <a:xfrm>
            <a:off x="2987675" y="4581525"/>
            <a:ext cx="1512888" cy="1152525"/>
          </a:xfrm>
          <a:prstGeom prst="ellipse">
            <a:avLst/>
          </a:prstGeom>
          <a:noFill/>
          <a:ln w="3810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4353" name="Oval 81"/>
          <p:cNvSpPr>
            <a:spLocks noChangeArrowheads="1"/>
          </p:cNvSpPr>
          <p:nvPr/>
        </p:nvSpPr>
        <p:spPr bwMode="auto">
          <a:xfrm>
            <a:off x="5003800" y="4652963"/>
            <a:ext cx="1512888" cy="720725"/>
          </a:xfrm>
          <a:prstGeom prst="ellipse">
            <a:avLst/>
          </a:prstGeom>
          <a:noFill/>
          <a:ln w="38100">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4354" name="Line 82"/>
          <p:cNvSpPr>
            <a:spLocks noChangeShapeType="1"/>
          </p:cNvSpPr>
          <p:nvPr/>
        </p:nvSpPr>
        <p:spPr bwMode="auto">
          <a:xfrm flipH="1">
            <a:off x="4572000" y="5013325"/>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355" name="Text Box 83"/>
          <p:cNvSpPr txBox="1">
            <a:spLocks noChangeArrowheads="1"/>
          </p:cNvSpPr>
          <p:nvPr/>
        </p:nvSpPr>
        <p:spPr bwMode="auto">
          <a:xfrm>
            <a:off x="2124075" y="1685925"/>
            <a:ext cx="43037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この二つのゲートは実体は同じだが意味が</a:t>
            </a:r>
          </a:p>
          <a:p>
            <a:r>
              <a:rPr lang="ja-JP" altLang="en-US" b="1"/>
              <a:t>違う→これを書き分けるのが</a:t>
            </a:r>
            <a:r>
              <a:rPr lang="en-US" altLang="ja-JP" b="1"/>
              <a:t>MIL</a:t>
            </a:r>
            <a:r>
              <a:rPr lang="ja-JP" altLang="en-US" b="1"/>
              <a:t>記号法</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ja-JP" altLang="en-US"/>
              <a:t>基本ゲート</a:t>
            </a:r>
          </a:p>
        </p:txBody>
      </p:sp>
      <p:grpSp>
        <p:nvGrpSpPr>
          <p:cNvPr id="55299" name="Group 3"/>
          <p:cNvGrpSpPr>
            <a:grpSpLocks/>
          </p:cNvGrpSpPr>
          <p:nvPr/>
        </p:nvGrpSpPr>
        <p:grpSpPr bwMode="auto">
          <a:xfrm>
            <a:off x="2078038" y="1393825"/>
            <a:ext cx="684212" cy="504825"/>
            <a:chOff x="1315" y="3521"/>
            <a:chExt cx="431" cy="318"/>
          </a:xfrm>
        </p:grpSpPr>
        <p:sp>
          <p:nvSpPr>
            <p:cNvPr id="55300" name="Line 4"/>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01" name="Line 5"/>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02" name="Freeform 6"/>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Lst>
              <a:ahLst/>
              <a:cxnLst>
                <a:cxn ang="0">
                  <a:pos x="T0" y="T1"/>
                </a:cxn>
                <a:cxn ang="0">
                  <a:pos x="T2" y="T3"/>
                </a:cxn>
                <a:cxn ang="0">
                  <a:pos x="T4" y="T5"/>
                </a:cxn>
                <a:cxn ang="0">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03" name="Line 7"/>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5304" name="Group 8"/>
          <p:cNvGrpSpPr>
            <a:grpSpLocks/>
          </p:cNvGrpSpPr>
          <p:nvPr/>
        </p:nvGrpSpPr>
        <p:grpSpPr bwMode="auto">
          <a:xfrm>
            <a:off x="5724525" y="1417638"/>
            <a:ext cx="792163" cy="695325"/>
            <a:chOff x="3152" y="3536"/>
            <a:chExt cx="499" cy="438"/>
          </a:xfrm>
        </p:grpSpPr>
        <p:sp>
          <p:nvSpPr>
            <p:cNvPr id="55305" name="Freeform 9"/>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06" name="Freeform 10"/>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07" name="Freeform 11"/>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Lst>
              <a:ahLst/>
              <a:cxnLst>
                <a:cxn ang="0">
                  <a:pos x="T0" y="T1"/>
                </a:cxn>
                <a:cxn ang="0">
                  <a:pos x="T2" y="T3"/>
                </a:cxn>
                <a:cxn ang="0">
                  <a:pos x="T4" y="T5"/>
                </a:cxn>
                <a:cxn ang="0">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5308" name="Line 12"/>
          <p:cNvSpPr>
            <a:spLocks noChangeShapeType="1"/>
          </p:cNvSpPr>
          <p:nvPr/>
        </p:nvSpPr>
        <p:spPr bwMode="auto">
          <a:xfrm>
            <a:off x="1897063" y="1538288"/>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09" name="Line 13"/>
          <p:cNvSpPr>
            <a:spLocks noChangeShapeType="1"/>
          </p:cNvSpPr>
          <p:nvPr/>
        </p:nvSpPr>
        <p:spPr bwMode="auto">
          <a:xfrm>
            <a:off x="1897063" y="1754188"/>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10" name="Line 14"/>
          <p:cNvSpPr>
            <a:spLocks noChangeShapeType="1"/>
          </p:cNvSpPr>
          <p:nvPr/>
        </p:nvSpPr>
        <p:spPr bwMode="auto">
          <a:xfrm>
            <a:off x="2760663" y="1609725"/>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11" name="Line 15"/>
          <p:cNvSpPr>
            <a:spLocks noChangeShapeType="1"/>
          </p:cNvSpPr>
          <p:nvPr/>
        </p:nvSpPr>
        <p:spPr bwMode="auto">
          <a:xfrm>
            <a:off x="6515100" y="1754188"/>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12" name="Line 16"/>
          <p:cNvSpPr>
            <a:spLocks noChangeShapeType="1"/>
          </p:cNvSpPr>
          <p:nvPr/>
        </p:nvSpPr>
        <p:spPr bwMode="auto">
          <a:xfrm>
            <a:off x="5794375" y="1682750"/>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13" name="Line 17"/>
          <p:cNvSpPr>
            <a:spLocks noChangeShapeType="1"/>
          </p:cNvSpPr>
          <p:nvPr/>
        </p:nvSpPr>
        <p:spPr bwMode="auto">
          <a:xfrm>
            <a:off x="5794375" y="1898650"/>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14" name="Oval 18"/>
          <p:cNvSpPr>
            <a:spLocks noChangeArrowheads="1"/>
          </p:cNvSpPr>
          <p:nvPr/>
        </p:nvSpPr>
        <p:spPr bwMode="auto">
          <a:xfrm flipH="1">
            <a:off x="6515100" y="2638425"/>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5315" name="Oval 19"/>
          <p:cNvSpPr>
            <a:spLocks noChangeArrowheads="1"/>
          </p:cNvSpPr>
          <p:nvPr/>
        </p:nvSpPr>
        <p:spPr bwMode="auto">
          <a:xfrm flipH="1">
            <a:off x="6516688" y="4581525"/>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5316" name="Oval 20"/>
          <p:cNvSpPr>
            <a:spLocks noChangeArrowheads="1"/>
          </p:cNvSpPr>
          <p:nvPr/>
        </p:nvSpPr>
        <p:spPr bwMode="auto">
          <a:xfrm flipH="1">
            <a:off x="1979613" y="3573463"/>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5317" name="Text Box 21"/>
          <p:cNvSpPr txBox="1">
            <a:spLocks noChangeArrowheads="1"/>
          </p:cNvSpPr>
          <p:nvPr/>
        </p:nvSpPr>
        <p:spPr bwMode="auto">
          <a:xfrm>
            <a:off x="1382713" y="11255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55318" name="Text Box 22"/>
          <p:cNvSpPr txBox="1">
            <a:spLocks noChangeArrowheads="1"/>
          </p:cNvSpPr>
          <p:nvPr/>
        </p:nvSpPr>
        <p:spPr bwMode="auto">
          <a:xfrm>
            <a:off x="1403350" y="1531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55319" name="Text Box 23"/>
          <p:cNvSpPr txBox="1">
            <a:spLocks noChangeArrowheads="1"/>
          </p:cNvSpPr>
          <p:nvPr/>
        </p:nvSpPr>
        <p:spPr bwMode="auto">
          <a:xfrm>
            <a:off x="2987675" y="139382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55320" name="Text Box 24"/>
          <p:cNvSpPr txBox="1">
            <a:spLocks noChangeArrowheads="1"/>
          </p:cNvSpPr>
          <p:nvPr/>
        </p:nvSpPr>
        <p:spPr bwMode="auto">
          <a:xfrm>
            <a:off x="6804025" y="16113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55321" name="Text Box 25"/>
          <p:cNvSpPr txBox="1">
            <a:spLocks noChangeArrowheads="1"/>
          </p:cNvSpPr>
          <p:nvPr/>
        </p:nvSpPr>
        <p:spPr bwMode="auto">
          <a:xfrm>
            <a:off x="5294313" y="132238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55322" name="Text Box 26"/>
          <p:cNvSpPr txBox="1">
            <a:spLocks noChangeArrowheads="1"/>
          </p:cNvSpPr>
          <p:nvPr/>
        </p:nvSpPr>
        <p:spPr bwMode="auto">
          <a:xfrm>
            <a:off x="5314950" y="172878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grpSp>
        <p:nvGrpSpPr>
          <p:cNvPr id="55323" name="Group 27"/>
          <p:cNvGrpSpPr>
            <a:grpSpLocks/>
          </p:cNvGrpSpPr>
          <p:nvPr/>
        </p:nvGrpSpPr>
        <p:grpSpPr bwMode="auto">
          <a:xfrm>
            <a:off x="5745163" y="2373313"/>
            <a:ext cx="792162" cy="695325"/>
            <a:chOff x="3152" y="3536"/>
            <a:chExt cx="499" cy="438"/>
          </a:xfrm>
        </p:grpSpPr>
        <p:sp>
          <p:nvSpPr>
            <p:cNvPr id="55324" name="Freeform 28"/>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25" name="Freeform 29"/>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26" name="Freeform 30"/>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Lst>
              <a:ahLst/>
              <a:cxnLst>
                <a:cxn ang="0">
                  <a:pos x="T0" y="T1"/>
                </a:cxn>
                <a:cxn ang="0">
                  <a:pos x="T2" y="T3"/>
                </a:cxn>
                <a:cxn ang="0">
                  <a:pos x="T4" y="T5"/>
                </a:cxn>
                <a:cxn ang="0">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5327" name="Line 31"/>
          <p:cNvSpPr>
            <a:spLocks noChangeShapeType="1"/>
          </p:cNvSpPr>
          <p:nvPr/>
        </p:nvSpPr>
        <p:spPr bwMode="auto">
          <a:xfrm>
            <a:off x="6535738" y="2709863"/>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28" name="Line 32"/>
          <p:cNvSpPr>
            <a:spLocks noChangeShapeType="1"/>
          </p:cNvSpPr>
          <p:nvPr/>
        </p:nvSpPr>
        <p:spPr bwMode="auto">
          <a:xfrm>
            <a:off x="5815013" y="2638425"/>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29" name="Line 33"/>
          <p:cNvSpPr>
            <a:spLocks noChangeShapeType="1"/>
          </p:cNvSpPr>
          <p:nvPr/>
        </p:nvSpPr>
        <p:spPr bwMode="auto">
          <a:xfrm>
            <a:off x="5815013" y="2854325"/>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5330" name="Group 34"/>
          <p:cNvGrpSpPr>
            <a:grpSpLocks/>
          </p:cNvGrpSpPr>
          <p:nvPr/>
        </p:nvGrpSpPr>
        <p:grpSpPr bwMode="auto">
          <a:xfrm>
            <a:off x="1917700" y="2349500"/>
            <a:ext cx="1008063" cy="504825"/>
            <a:chOff x="1208" y="1480"/>
            <a:chExt cx="635" cy="318"/>
          </a:xfrm>
        </p:grpSpPr>
        <p:grpSp>
          <p:nvGrpSpPr>
            <p:cNvPr id="55331" name="Group 35"/>
            <p:cNvGrpSpPr>
              <a:grpSpLocks/>
            </p:cNvGrpSpPr>
            <p:nvPr/>
          </p:nvGrpSpPr>
          <p:grpSpPr bwMode="auto">
            <a:xfrm>
              <a:off x="1322" y="1480"/>
              <a:ext cx="431" cy="318"/>
              <a:chOff x="1315" y="3521"/>
              <a:chExt cx="431" cy="318"/>
            </a:xfrm>
          </p:grpSpPr>
          <p:sp>
            <p:nvSpPr>
              <p:cNvPr id="55332" name="Line 36"/>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33" name="Line 37"/>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34" name="Freeform 38"/>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Lst>
                <a:ahLst/>
                <a:cxnLst>
                  <a:cxn ang="0">
                    <a:pos x="T0" y="T1"/>
                  </a:cxn>
                  <a:cxn ang="0">
                    <a:pos x="T2" y="T3"/>
                  </a:cxn>
                  <a:cxn ang="0">
                    <a:pos x="T4" y="T5"/>
                  </a:cxn>
                  <a:cxn ang="0">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35" name="Line 39"/>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5336" name="Line 40"/>
            <p:cNvSpPr>
              <a:spLocks noChangeShapeType="1"/>
            </p:cNvSpPr>
            <p:nvPr/>
          </p:nvSpPr>
          <p:spPr bwMode="auto">
            <a:xfrm>
              <a:off x="1208" y="1571"/>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37" name="Line 41"/>
            <p:cNvSpPr>
              <a:spLocks noChangeShapeType="1"/>
            </p:cNvSpPr>
            <p:nvPr/>
          </p:nvSpPr>
          <p:spPr bwMode="auto">
            <a:xfrm>
              <a:off x="1208" y="1707"/>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38" name="Line 42"/>
            <p:cNvSpPr>
              <a:spLocks noChangeShapeType="1"/>
            </p:cNvSpPr>
            <p:nvPr/>
          </p:nvSpPr>
          <p:spPr bwMode="auto">
            <a:xfrm>
              <a:off x="175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39" name="Oval 43"/>
            <p:cNvSpPr>
              <a:spLocks noChangeArrowheads="1"/>
            </p:cNvSpPr>
            <p:nvPr/>
          </p:nvSpPr>
          <p:spPr bwMode="auto">
            <a:xfrm flipH="1">
              <a:off x="1714" y="1571"/>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5340" name="Text Box 44"/>
          <p:cNvSpPr txBox="1">
            <a:spLocks noChangeArrowheads="1"/>
          </p:cNvSpPr>
          <p:nvPr/>
        </p:nvSpPr>
        <p:spPr bwMode="auto">
          <a:xfrm>
            <a:off x="1403350" y="20812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55341" name="Text Box 45"/>
          <p:cNvSpPr txBox="1">
            <a:spLocks noChangeArrowheads="1"/>
          </p:cNvSpPr>
          <p:nvPr/>
        </p:nvSpPr>
        <p:spPr bwMode="auto">
          <a:xfrm>
            <a:off x="1423988" y="24876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55342" name="Text Box 46"/>
          <p:cNvSpPr txBox="1">
            <a:spLocks noChangeArrowheads="1"/>
          </p:cNvSpPr>
          <p:nvPr/>
        </p:nvSpPr>
        <p:spPr bwMode="auto">
          <a:xfrm>
            <a:off x="3008313" y="23495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55343" name="Text Box 47"/>
          <p:cNvSpPr txBox="1">
            <a:spLocks noChangeArrowheads="1"/>
          </p:cNvSpPr>
          <p:nvPr/>
        </p:nvSpPr>
        <p:spPr bwMode="auto">
          <a:xfrm>
            <a:off x="6824663" y="256698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55344" name="Text Box 48"/>
          <p:cNvSpPr txBox="1">
            <a:spLocks noChangeArrowheads="1"/>
          </p:cNvSpPr>
          <p:nvPr/>
        </p:nvSpPr>
        <p:spPr bwMode="auto">
          <a:xfrm>
            <a:off x="5314950" y="22780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55345" name="Text Box 49"/>
          <p:cNvSpPr txBox="1">
            <a:spLocks noChangeArrowheads="1"/>
          </p:cNvSpPr>
          <p:nvPr/>
        </p:nvSpPr>
        <p:spPr bwMode="auto">
          <a:xfrm>
            <a:off x="5335588" y="26844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grpSp>
        <p:nvGrpSpPr>
          <p:cNvPr id="55346" name="Group 50"/>
          <p:cNvGrpSpPr>
            <a:grpSpLocks/>
          </p:cNvGrpSpPr>
          <p:nvPr/>
        </p:nvGrpSpPr>
        <p:grpSpPr bwMode="auto">
          <a:xfrm>
            <a:off x="2119313" y="3305175"/>
            <a:ext cx="684212" cy="504825"/>
            <a:chOff x="1315" y="3521"/>
            <a:chExt cx="431" cy="318"/>
          </a:xfrm>
        </p:grpSpPr>
        <p:sp>
          <p:nvSpPr>
            <p:cNvPr id="55347" name="Line 51"/>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48" name="Line 52"/>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49" name="Freeform 53"/>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Lst>
              <a:ahLst/>
              <a:cxnLst>
                <a:cxn ang="0">
                  <a:pos x="T0" y="T1"/>
                </a:cxn>
                <a:cxn ang="0">
                  <a:pos x="T2" y="T3"/>
                </a:cxn>
                <a:cxn ang="0">
                  <a:pos x="T4" y="T5"/>
                </a:cxn>
                <a:cxn ang="0">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50" name="Line 54"/>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5351" name="Line 55"/>
          <p:cNvSpPr>
            <a:spLocks noChangeShapeType="1"/>
          </p:cNvSpPr>
          <p:nvPr/>
        </p:nvSpPr>
        <p:spPr bwMode="auto">
          <a:xfrm>
            <a:off x="1938338" y="3449638"/>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52" name="Line 56"/>
          <p:cNvSpPr>
            <a:spLocks noChangeShapeType="1"/>
          </p:cNvSpPr>
          <p:nvPr/>
        </p:nvSpPr>
        <p:spPr bwMode="auto">
          <a:xfrm>
            <a:off x="1938338" y="3665538"/>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53" name="Line 57"/>
          <p:cNvSpPr>
            <a:spLocks noChangeShapeType="1"/>
          </p:cNvSpPr>
          <p:nvPr/>
        </p:nvSpPr>
        <p:spPr bwMode="auto">
          <a:xfrm>
            <a:off x="2801938" y="3521075"/>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5354" name="Group 58"/>
          <p:cNvGrpSpPr>
            <a:grpSpLocks/>
          </p:cNvGrpSpPr>
          <p:nvPr/>
        </p:nvGrpSpPr>
        <p:grpSpPr bwMode="auto">
          <a:xfrm>
            <a:off x="5765800" y="3328988"/>
            <a:ext cx="935038" cy="695325"/>
            <a:chOff x="3632" y="2097"/>
            <a:chExt cx="589" cy="438"/>
          </a:xfrm>
        </p:grpSpPr>
        <p:grpSp>
          <p:nvGrpSpPr>
            <p:cNvPr id="55355" name="Group 59"/>
            <p:cNvGrpSpPr>
              <a:grpSpLocks/>
            </p:cNvGrpSpPr>
            <p:nvPr/>
          </p:nvGrpSpPr>
          <p:grpSpPr bwMode="auto">
            <a:xfrm>
              <a:off x="3632" y="2097"/>
              <a:ext cx="499" cy="438"/>
              <a:chOff x="3152" y="3536"/>
              <a:chExt cx="499" cy="438"/>
            </a:xfrm>
          </p:grpSpPr>
          <p:sp>
            <p:nvSpPr>
              <p:cNvPr id="55356" name="Freeform 60"/>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57" name="Freeform 61"/>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58" name="Freeform 62"/>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Lst>
                <a:ahLst/>
                <a:cxnLst>
                  <a:cxn ang="0">
                    <a:pos x="T0" y="T1"/>
                  </a:cxn>
                  <a:cxn ang="0">
                    <a:pos x="T2" y="T3"/>
                  </a:cxn>
                  <a:cxn ang="0">
                    <a:pos x="T4" y="T5"/>
                  </a:cxn>
                  <a:cxn ang="0">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5359" name="Line 63"/>
            <p:cNvSpPr>
              <a:spLocks noChangeShapeType="1"/>
            </p:cNvSpPr>
            <p:nvPr/>
          </p:nvSpPr>
          <p:spPr bwMode="auto">
            <a:xfrm>
              <a:off x="4130" y="2309"/>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60" name="Line 64"/>
            <p:cNvSpPr>
              <a:spLocks noChangeShapeType="1"/>
            </p:cNvSpPr>
            <p:nvPr/>
          </p:nvSpPr>
          <p:spPr bwMode="auto">
            <a:xfrm>
              <a:off x="3676" y="226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61" name="Line 65"/>
            <p:cNvSpPr>
              <a:spLocks noChangeShapeType="1"/>
            </p:cNvSpPr>
            <p:nvPr/>
          </p:nvSpPr>
          <p:spPr bwMode="auto">
            <a:xfrm>
              <a:off x="3676" y="2400"/>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62" name="Oval 66"/>
            <p:cNvSpPr>
              <a:spLocks noChangeArrowheads="1"/>
            </p:cNvSpPr>
            <p:nvPr/>
          </p:nvSpPr>
          <p:spPr bwMode="auto">
            <a:xfrm flipH="1">
              <a:off x="3722" y="221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5363" name="Oval 67"/>
            <p:cNvSpPr>
              <a:spLocks noChangeArrowheads="1"/>
            </p:cNvSpPr>
            <p:nvPr/>
          </p:nvSpPr>
          <p:spPr bwMode="auto">
            <a:xfrm flipH="1">
              <a:off x="3722" y="2355"/>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5364" name="Oval 68"/>
          <p:cNvSpPr>
            <a:spLocks noChangeArrowheads="1"/>
          </p:cNvSpPr>
          <p:nvPr/>
        </p:nvSpPr>
        <p:spPr bwMode="auto">
          <a:xfrm flipH="1">
            <a:off x="1979613" y="3357563"/>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5365" name="Text Box 69"/>
          <p:cNvSpPr txBox="1">
            <a:spLocks noChangeArrowheads="1"/>
          </p:cNvSpPr>
          <p:nvPr/>
        </p:nvSpPr>
        <p:spPr bwMode="auto">
          <a:xfrm>
            <a:off x="1403350" y="30686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55366" name="Text Box 70"/>
          <p:cNvSpPr txBox="1">
            <a:spLocks noChangeArrowheads="1"/>
          </p:cNvSpPr>
          <p:nvPr/>
        </p:nvSpPr>
        <p:spPr bwMode="auto">
          <a:xfrm>
            <a:off x="1444625" y="344328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55367" name="Text Box 71"/>
          <p:cNvSpPr txBox="1">
            <a:spLocks noChangeArrowheads="1"/>
          </p:cNvSpPr>
          <p:nvPr/>
        </p:nvSpPr>
        <p:spPr bwMode="auto">
          <a:xfrm>
            <a:off x="3028950" y="33051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55368" name="Text Box 72"/>
          <p:cNvSpPr txBox="1">
            <a:spLocks noChangeArrowheads="1"/>
          </p:cNvSpPr>
          <p:nvPr/>
        </p:nvSpPr>
        <p:spPr bwMode="auto">
          <a:xfrm>
            <a:off x="6845300" y="35226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55369" name="Text Box 73"/>
          <p:cNvSpPr txBox="1">
            <a:spLocks noChangeArrowheads="1"/>
          </p:cNvSpPr>
          <p:nvPr/>
        </p:nvSpPr>
        <p:spPr bwMode="auto">
          <a:xfrm>
            <a:off x="5335588" y="32337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55370" name="Text Box 74"/>
          <p:cNvSpPr txBox="1">
            <a:spLocks noChangeArrowheads="1"/>
          </p:cNvSpPr>
          <p:nvPr/>
        </p:nvSpPr>
        <p:spPr bwMode="auto">
          <a:xfrm>
            <a:off x="5356225" y="36401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grpSp>
        <p:nvGrpSpPr>
          <p:cNvPr id="55371" name="Group 75"/>
          <p:cNvGrpSpPr>
            <a:grpSpLocks/>
          </p:cNvGrpSpPr>
          <p:nvPr/>
        </p:nvGrpSpPr>
        <p:grpSpPr bwMode="auto">
          <a:xfrm>
            <a:off x="2139950" y="4260850"/>
            <a:ext cx="684213" cy="504825"/>
            <a:chOff x="1315" y="3521"/>
            <a:chExt cx="431" cy="318"/>
          </a:xfrm>
        </p:grpSpPr>
        <p:sp>
          <p:nvSpPr>
            <p:cNvPr id="55372" name="Line 76"/>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73" name="Line 77"/>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74" name="Freeform 78"/>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Lst>
              <a:ahLst/>
              <a:cxnLst>
                <a:cxn ang="0">
                  <a:pos x="T0" y="T1"/>
                </a:cxn>
                <a:cxn ang="0">
                  <a:pos x="T2" y="T3"/>
                </a:cxn>
                <a:cxn ang="0">
                  <a:pos x="T4" y="T5"/>
                </a:cxn>
                <a:cxn ang="0">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75" name="Line 79"/>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5376" name="Group 80"/>
          <p:cNvGrpSpPr>
            <a:grpSpLocks/>
          </p:cNvGrpSpPr>
          <p:nvPr/>
        </p:nvGrpSpPr>
        <p:grpSpPr bwMode="auto">
          <a:xfrm>
            <a:off x="5786438" y="4284663"/>
            <a:ext cx="792162" cy="695325"/>
            <a:chOff x="3152" y="3536"/>
            <a:chExt cx="499" cy="438"/>
          </a:xfrm>
        </p:grpSpPr>
        <p:sp>
          <p:nvSpPr>
            <p:cNvPr id="55377" name="Freeform 81"/>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78" name="Freeform 82"/>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79" name="Freeform 83"/>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Lst>
              <a:ahLst/>
              <a:cxnLst>
                <a:cxn ang="0">
                  <a:pos x="T0" y="T1"/>
                </a:cxn>
                <a:cxn ang="0">
                  <a:pos x="T2" y="T3"/>
                </a:cxn>
                <a:cxn ang="0">
                  <a:pos x="T4" y="T5"/>
                </a:cxn>
                <a:cxn ang="0">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5380" name="Line 84"/>
          <p:cNvSpPr>
            <a:spLocks noChangeShapeType="1"/>
          </p:cNvSpPr>
          <p:nvPr/>
        </p:nvSpPr>
        <p:spPr bwMode="auto">
          <a:xfrm>
            <a:off x="1958975" y="4405313"/>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81" name="Line 85"/>
          <p:cNvSpPr>
            <a:spLocks noChangeShapeType="1"/>
          </p:cNvSpPr>
          <p:nvPr/>
        </p:nvSpPr>
        <p:spPr bwMode="auto">
          <a:xfrm>
            <a:off x="1958975" y="4621213"/>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82" name="Line 86"/>
          <p:cNvSpPr>
            <a:spLocks noChangeShapeType="1"/>
          </p:cNvSpPr>
          <p:nvPr/>
        </p:nvSpPr>
        <p:spPr bwMode="auto">
          <a:xfrm>
            <a:off x="2822575" y="4476750"/>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83" name="Line 87"/>
          <p:cNvSpPr>
            <a:spLocks noChangeShapeType="1"/>
          </p:cNvSpPr>
          <p:nvPr/>
        </p:nvSpPr>
        <p:spPr bwMode="auto">
          <a:xfrm>
            <a:off x="6577013" y="4621213"/>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84" name="Line 88"/>
          <p:cNvSpPr>
            <a:spLocks noChangeShapeType="1"/>
          </p:cNvSpPr>
          <p:nvPr/>
        </p:nvSpPr>
        <p:spPr bwMode="auto">
          <a:xfrm>
            <a:off x="5856288" y="4549775"/>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85" name="Line 89"/>
          <p:cNvSpPr>
            <a:spLocks noChangeShapeType="1"/>
          </p:cNvSpPr>
          <p:nvPr/>
        </p:nvSpPr>
        <p:spPr bwMode="auto">
          <a:xfrm>
            <a:off x="5856288" y="4765675"/>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86" name="Oval 90"/>
          <p:cNvSpPr>
            <a:spLocks noChangeArrowheads="1"/>
          </p:cNvSpPr>
          <p:nvPr/>
        </p:nvSpPr>
        <p:spPr bwMode="auto">
          <a:xfrm flipH="1">
            <a:off x="5929313" y="4478338"/>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5387" name="Oval 91"/>
          <p:cNvSpPr>
            <a:spLocks noChangeArrowheads="1"/>
          </p:cNvSpPr>
          <p:nvPr/>
        </p:nvSpPr>
        <p:spPr bwMode="auto">
          <a:xfrm flipH="1">
            <a:off x="5929313" y="4694238"/>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5388" name="Oval 92"/>
          <p:cNvSpPr>
            <a:spLocks noChangeArrowheads="1"/>
          </p:cNvSpPr>
          <p:nvPr/>
        </p:nvSpPr>
        <p:spPr bwMode="auto">
          <a:xfrm flipH="1">
            <a:off x="2762250" y="4405313"/>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5389" name="Text Box 93"/>
          <p:cNvSpPr txBox="1">
            <a:spLocks noChangeArrowheads="1"/>
          </p:cNvSpPr>
          <p:nvPr/>
        </p:nvSpPr>
        <p:spPr bwMode="auto">
          <a:xfrm>
            <a:off x="1444625" y="39925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55390" name="Text Box 94"/>
          <p:cNvSpPr txBox="1">
            <a:spLocks noChangeArrowheads="1"/>
          </p:cNvSpPr>
          <p:nvPr/>
        </p:nvSpPr>
        <p:spPr bwMode="auto">
          <a:xfrm>
            <a:off x="1465263" y="43989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55391" name="Text Box 95"/>
          <p:cNvSpPr txBox="1">
            <a:spLocks noChangeArrowheads="1"/>
          </p:cNvSpPr>
          <p:nvPr/>
        </p:nvSpPr>
        <p:spPr bwMode="auto">
          <a:xfrm>
            <a:off x="3049588" y="42608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55392" name="Text Box 96"/>
          <p:cNvSpPr txBox="1">
            <a:spLocks noChangeArrowheads="1"/>
          </p:cNvSpPr>
          <p:nvPr/>
        </p:nvSpPr>
        <p:spPr bwMode="auto">
          <a:xfrm>
            <a:off x="6865938" y="44783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55393" name="Text Box 97"/>
          <p:cNvSpPr txBox="1">
            <a:spLocks noChangeArrowheads="1"/>
          </p:cNvSpPr>
          <p:nvPr/>
        </p:nvSpPr>
        <p:spPr bwMode="auto">
          <a:xfrm>
            <a:off x="5356225" y="41894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55394" name="Text Box 98"/>
          <p:cNvSpPr txBox="1">
            <a:spLocks noChangeArrowheads="1"/>
          </p:cNvSpPr>
          <p:nvPr/>
        </p:nvSpPr>
        <p:spPr bwMode="auto">
          <a:xfrm>
            <a:off x="5376863" y="45958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grpSp>
        <p:nvGrpSpPr>
          <p:cNvPr id="55395" name="Group 99"/>
          <p:cNvGrpSpPr>
            <a:grpSpLocks/>
          </p:cNvGrpSpPr>
          <p:nvPr/>
        </p:nvGrpSpPr>
        <p:grpSpPr bwMode="auto">
          <a:xfrm>
            <a:off x="1979613" y="5373688"/>
            <a:ext cx="793750" cy="323850"/>
            <a:chOff x="1247" y="3385"/>
            <a:chExt cx="500" cy="204"/>
          </a:xfrm>
        </p:grpSpPr>
        <p:sp>
          <p:nvSpPr>
            <p:cNvPr id="55396" name="AutoShape 100"/>
            <p:cNvSpPr>
              <a:spLocks noChangeArrowheads="1"/>
            </p:cNvSpPr>
            <p:nvPr/>
          </p:nvSpPr>
          <p:spPr bwMode="auto">
            <a:xfrm rot="5400000">
              <a:off x="1407" y="3339"/>
              <a:ext cx="204" cy="295"/>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5397" name="Line 101"/>
            <p:cNvSpPr>
              <a:spLocks noChangeShapeType="1"/>
            </p:cNvSpPr>
            <p:nvPr/>
          </p:nvSpPr>
          <p:spPr bwMode="auto">
            <a:xfrm>
              <a:off x="1247" y="347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98" name="Line 102"/>
            <p:cNvSpPr>
              <a:spLocks noChangeShapeType="1"/>
            </p:cNvSpPr>
            <p:nvPr/>
          </p:nvSpPr>
          <p:spPr bwMode="auto">
            <a:xfrm>
              <a:off x="1656" y="347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399" name="Oval 103"/>
            <p:cNvSpPr>
              <a:spLocks noChangeArrowheads="1"/>
            </p:cNvSpPr>
            <p:nvPr/>
          </p:nvSpPr>
          <p:spPr bwMode="auto">
            <a:xfrm flipH="1">
              <a:off x="1610" y="3431"/>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5400" name="Text Box 104"/>
          <p:cNvSpPr txBox="1">
            <a:spLocks noChangeArrowheads="1"/>
          </p:cNvSpPr>
          <p:nvPr/>
        </p:nvSpPr>
        <p:spPr bwMode="auto">
          <a:xfrm>
            <a:off x="1547813" y="52943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55401" name="Text Box 105"/>
          <p:cNvSpPr txBox="1">
            <a:spLocks noChangeArrowheads="1"/>
          </p:cNvSpPr>
          <p:nvPr/>
        </p:nvSpPr>
        <p:spPr bwMode="auto">
          <a:xfrm>
            <a:off x="2987675" y="53673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55402" name="AutoShape 106"/>
          <p:cNvSpPr>
            <a:spLocks noChangeArrowheads="1"/>
          </p:cNvSpPr>
          <p:nvPr/>
        </p:nvSpPr>
        <p:spPr bwMode="auto">
          <a:xfrm rot="5400000">
            <a:off x="5928519" y="5380832"/>
            <a:ext cx="323850" cy="468312"/>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5403" name="Line 107"/>
          <p:cNvSpPr>
            <a:spLocks noChangeShapeType="1"/>
          </p:cNvSpPr>
          <p:nvPr/>
        </p:nvSpPr>
        <p:spPr bwMode="auto">
          <a:xfrm>
            <a:off x="5675313" y="5597525"/>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404" name="Line 108"/>
          <p:cNvSpPr>
            <a:spLocks noChangeShapeType="1"/>
          </p:cNvSpPr>
          <p:nvPr/>
        </p:nvSpPr>
        <p:spPr bwMode="auto">
          <a:xfrm>
            <a:off x="6324600" y="5597525"/>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405" name="Oval 109"/>
          <p:cNvSpPr>
            <a:spLocks noChangeArrowheads="1"/>
          </p:cNvSpPr>
          <p:nvPr/>
        </p:nvSpPr>
        <p:spPr bwMode="auto">
          <a:xfrm flipH="1">
            <a:off x="5724525" y="5526088"/>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5406" name="Text Box 110"/>
          <p:cNvSpPr txBox="1">
            <a:spLocks noChangeArrowheads="1"/>
          </p:cNvSpPr>
          <p:nvPr/>
        </p:nvSpPr>
        <p:spPr bwMode="auto">
          <a:xfrm>
            <a:off x="5243513" y="537368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55407" name="Text Box 111"/>
          <p:cNvSpPr txBox="1">
            <a:spLocks noChangeArrowheads="1"/>
          </p:cNvSpPr>
          <p:nvPr/>
        </p:nvSpPr>
        <p:spPr bwMode="auto">
          <a:xfrm>
            <a:off x="6683375" y="54467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55408" name="Oval 112"/>
          <p:cNvSpPr>
            <a:spLocks noChangeArrowheads="1"/>
          </p:cNvSpPr>
          <p:nvPr/>
        </p:nvSpPr>
        <p:spPr bwMode="auto">
          <a:xfrm flipH="1">
            <a:off x="2051050" y="4292600"/>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5409" name="Oval 113"/>
          <p:cNvSpPr>
            <a:spLocks noChangeArrowheads="1"/>
          </p:cNvSpPr>
          <p:nvPr/>
        </p:nvSpPr>
        <p:spPr bwMode="auto">
          <a:xfrm flipH="1">
            <a:off x="2051050" y="4510088"/>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5410" name="Line 114"/>
          <p:cNvSpPr>
            <a:spLocks noChangeShapeType="1"/>
          </p:cNvSpPr>
          <p:nvPr/>
        </p:nvSpPr>
        <p:spPr bwMode="auto">
          <a:xfrm>
            <a:off x="3276600" y="1628775"/>
            <a:ext cx="2087563" cy="2879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411" name="Text Box 115"/>
          <p:cNvSpPr txBox="1">
            <a:spLocks noChangeArrowheads="1"/>
          </p:cNvSpPr>
          <p:nvPr/>
        </p:nvSpPr>
        <p:spPr bwMode="auto">
          <a:xfrm>
            <a:off x="592138" y="1360488"/>
            <a:ext cx="679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AND</a:t>
            </a:r>
          </a:p>
        </p:txBody>
      </p:sp>
      <p:sp>
        <p:nvSpPr>
          <p:cNvPr id="55412" name="Text Box 116"/>
          <p:cNvSpPr txBox="1">
            <a:spLocks noChangeArrowheads="1"/>
          </p:cNvSpPr>
          <p:nvPr/>
        </p:nvSpPr>
        <p:spPr bwMode="auto">
          <a:xfrm>
            <a:off x="539750" y="2414588"/>
            <a:ext cx="844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NAND</a:t>
            </a:r>
          </a:p>
        </p:txBody>
      </p:sp>
      <p:sp>
        <p:nvSpPr>
          <p:cNvPr id="55413" name="Text Box 117"/>
          <p:cNvSpPr txBox="1">
            <a:spLocks noChangeArrowheads="1"/>
          </p:cNvSpPr>
          <p:nvPr/>
        </p:nvSpPr>
        <p:spPr bwMode="auto">
          <a:xfrm>
            <a:off x="7235825" y="2565400"/>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NOR</a:t>
            </a:r>
          </a:p>
        </p:txBody>
      </p:sp>
      <p:sp>
        <p:nvSpPr>
          <p:cNvPr id="55414" name="Text Box 118"/>
          <p:cNvSpPr txBox="1">
            <a:spLocks noChangeArrowheads="1"/>
          </p:cNvSpPr>
          <p:nvPr/>
        </p:nvSpPr>
        <p:spPr bwMode="auto">
          <a:xfrm>
            <a:off x="7164388" y="1557338"/>
            <a:ext cx="527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OR</a:t>
            </a:r>
          </a:p>
        </p:txBody>
      </p:sp>
      <p:sp>
        <p:nvSpPr>
          <p:cNvPr id="55415" name="Line 119"/>
          <p:cNvSpPr>
            <a:spLocks noChangeShapeType="1"/>
          </p:cNvSpPr>
          <p:nvPr/>
        </p:nvSpPr>
        <p:spPr bwMode="auto">
          <a:xfrm flipH="1">
            <a:off x="3348038" y="1916113"/>
            <a:ext cx="1944687" cy="25923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416" name="Line 120"/>
          <p:cNvSpPr>
            <a:spLocks noChangeShapeType="1"/>
          </p:cNvSpPr>
          <p:nvPr/>
        </p:nvSpPr>
        <p:spPr bwMode="auto">
          <a:xfrm>
            <a:off x="3348038" y="2565400"/>
            <a:ext cx="2016125" cy="11509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417" name="Line 121"/>
          <p:cNvSpPr>
            <a:spLocks noChangeShapeType="1"/>
          </p:cNvSpPr>
          <p:nvPr/>
        </p:nvSpPr>
        <p:spPr bwMode="auto">
          <a:xfrm flipV="1">
            <a:off x="3276600" y="2708275"/>
            <a:ext cx="2087563" cy="865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418" name="Line 122"/>
          <p:cNvSpPr>
            <a:spLocks noChangeShapeType="1"/>
          </p:cNvSpPr>
          <p:nvPr/>
        </p:nvSpPr>
        <p:spPr bwMode="auto">
          <a:xfrm>
            <a:off x="3492500" y="5516563"/>
            <a:ext cx="172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419" name="Text Box 123"/>
          <p:cNvSpPr txBox="1">
            <a:spLocks noChangeArrowheads="1"/>
          </p:cNvSpPr>
          <p:nvPr/>
        </p:nvSpPr>
        <p:spPr bwMode="auto">
          <a:xfrm>
            <a:off x="92075" y="5157788"/>
            <a:ext cx="14557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NOT</a:t>
            </a:r>
          </a:p>
          <a:p>
            <a:r>
              <a:rPr lang="ja-JP" altLang="en-US" b="1"/>
              <a:t>インバータ</a:t>
            </a:r>
          </a:p>
        </p:txBody>
      </p:sp>
      <p:sp>
        <p:nvSpPr>
          <p:cNvPr id="55420" name="Text Box 124"/>
          <p:cNvSpPr txBox="1">
            <a:spLocks noChangeArrowheads="1"/>
          </p:cNvSpPr>
          <p:nvPr/>
        </p:nvSpPr>
        <p:spPr bwMode="auto">
          <a:xfrm>
            <a:off x="7308850" y="3486150"/>
            <a:ext cx="1770063"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この授業では</a:t>
            </a:r>
          </a:p>
          <a:p>
            <a:r>
              <a:rPr lang="ja-JP" altLang="en-US" b="1"/>
              <a:t>どちらのゲートも</a:t>
            </a:r>
          </a:p>
          <a:p>
            <a:r>
              <a:rPr lang="en-US" altLang="ja-JP" b="1"/>
              <a:t>NAND</a:t>
            </a:r>
            <a:r>
              <a:rPr lang="ja-JP" altLang="en-US" b="1"/>
              <a:t>と呼ぶ</a:t>
            </a:r>
          </a:p>
        </p:txBody>
      </p:sp>
      <p:sp>
        <p:nvSpPr>
          <p:cNvPr id="55421" name="Text Box 125"/>
          <p:cNvSpPr txBox="1">
            <a:spLocks noChangeArrowheads="1"/>
          </p:cNvSpPr>
          <p:nvPr/>
        </p:nvSpPr>
        <p:spPr bwMode="auto">
          <a:xfrm>
            <a:off x="971550" y="5819775"/>
            <a:ext cx="78962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All⇔Exist</a:t>
            </a:r>
            <a:r>
              <a:rPr lang="ja-JP" altLang="en-US" b="1"/>
              <a:t>、　入出力のアクティブ</a:t>
            </a:r>
            <a:r>
              <a:rPr lang="en-US" altLang="ja-JP" b="1"/>
              <a:t>L</a:t>
            </a:r>
            <a:r>
              <a:rPr lang="ja-JP" altLang="en-US" b="1"/>
              <a:t>　⇔　アクティブ</a:t>
            </a:r>
            <a:r>
              <a:rPr lang="en-US" altLang="ja-JP" b="1"/>
              <a:t>H</a:t>
            </a:r>
            <a:r>
              <a:rPr lang="ja-JP" altLang="en-US" b="1"/>
              <a:t>を入れ替えると同じゲートに</a:t>
            </a:r>
          </a:p>
          <a:p>
            <a:r>
              <a:rPr lang="ja-JP" altLang="en-US" b="1"/>
              <a:t>なる：　ド・モルガンの法則</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なぜ</a:t>
            </a:r>
            <a:r>
              <a:rPr lang="en-US" altLang="ja-JP" dirty="0"/>
              <a:t>PMOS</a:t>
            </a:r>
            <a:r>
              <a:rPr lang="ja-JP" altLang="en-US" dirty="0"/>
              <a:t>を上半分に</a:t>
            </a:r>
            <a:r>
              <a:rPr lang="en-US" altLang="ja-JP" dirty="0"/>
              <a:t>NMOS</a:t>
            </a:r>
            <a:r>
              <a:rPr lang="ja-JP" altLang="en-US" dirty="0"/>
              <a:t>を下半分に使うのか？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このため、必ず出力は反転になってしまう</a:t>
            </a:r>
            <a:endParaRPr kumimoji="1" lang="en-US" altLang="ja-JP" dirty="0"/>
          </a:p>
          <a:p>
            <a:r>
              <a:rPr lang="en-US" altLang="ja-JP" dirty="0"/>
              <a:t>NAND</a:t>
            </a:r>
            <a:r>
              <a:rPr lang="ja-JP" altLang="en-US" dirty="0" err="1"/>
              <a:t>、</a:t>
            </a:r>
            <a:r>
              <a:rPr lang="en-US" altLang="ja-JP" dirty="0"/>
              <a:t>NOR</a:t>
            </a:r>
            <a:r>
              <a:rPr lang="ja-JP" altLang="en-US" dirty="0"/>
              <a:t>は構成可能だが</a:t>
            </a:r>
            <a:r>
              <a:rPr lang="en-US" altLang="ja-JP" dirty="0"/>
              <a:t>AND</a:t>
            </a:r>
            <a:r>
              <a:rPr lang="ja-JP" altLang="en-US" dirty="0" err="1"/>
              <a:t>、</a:t>
            </a:r>
            <a:r>
              <a:rPr lang="en-US" altLang="ja-JP" dirty="0"/>
              <a:t>OR</a:t>
            </a:r>
            <a:r>
              <a:rPr lang="ja-JP" altLang="en-US" dirty="0"/>
              <a:t>は構成できない</a:t>
            </a:r>
            <a:endParaRPr lang="en-US" altLang="ja-JP" dirty="0"/>
          </a:p>
          <a:p>
            <a:endParaRPr lang="en-US" altLang="ja-JP" dirty="0"/>
          </a:p>
          <a:p>
            <a:r>
              <a:rPr kumimoji="1" lang="ja-JP" altLang="en-US" dirty="0"/>
              <a:t>理由</a:t>
            </a:r>
            <a:endParaRPr kumimoji="1" lang="en-US" altLang="ja-JP" dirty="0"/>
          </a:p>
          <a:p>
            <a:pPr lvl="1"/>
            <a:r>
              <a:rPr kumimoji="1" lang="en-US" altLang="ja-JP" dirty="0"/>
              <a:t>PMOS</a:t>
            </a:r>
            <a:r>
              <a:rPr kumimoji="1" lang="ja-JP" altLang="en-US" dirty="0"/>
              <a:t>は</a:t>
            </a:r>
            <a:r>
              <a:rPr kumimoji="1" lang="en-US" altLang="ja-JP" dirty="0"/>
              <a:t>H</a:t>
            </a:r>
            <a:r>
              <a:rPr kumimoji="1" lang="ja-JP" altLang="en-US" dirty="0"/>
              <a:t>レベルの伝達（</a:t>
            </a:r>
            <a:r>
              <a:rPr kumimoji="1" lang="en-US" altLang="ja-JP" dirty="0"/>
              <a:t>L</a:t>
            </a:r>
            <a:r>
              <a:rPr kumimoji="1" lang="ja-JP" altLang="en-US" dirty="0"/>
              <a:t>→</a:t>
            </a:r>
            <a:r>
              <a:rPr kumimoji="1" lang="en-US" altLang="ja-JP" dirty="0"/>
              <a:t>H</a:t>
            </a:r>
            <a:r>
              <a:rPr kumimoji="1" lang="ja-JP" altLang="en-US" dirty="0"/>
              <a:t>）が得意だが</a:t>
            </a:r>
            <a:r>
              <a:rPr kumimoji="1" lang="en-US" altLang="ja-JP" dirty="0"/>
              <a:t>L</a:t>
            </a:r>
            <a:r>
              <a:rPr kumimoji="1" lang="ja-JP" altLang="en-US" dirty="0"/>
              <a:t>レベルの伝達が苦手</a:t>
            </a:r>
            <a:endParaRPr kumimoji="1" lang="en-US" altLang="ja-JP" dirty="0"/>
          </a:p>
          <a:p>
            <a:pPr lvl="1"/>
            <a:r>
              <a:rPr lang="en-US" altLang="ja-JP" dirty="0"/>
              <a:t>NMOS</a:t>
            </a:r>
            <a:r>
              <a:rPr lang="ja-JP" altLang="en-US" dirty="0"/>
              <a:t>は</a:t>
            </a:r>
            <a:r>
              <a:rPr lang="en-US" altLang="ja-JP" dirty="0"/>
              <a:t>L</a:t>
            </a:r>
            <a:r>
              <a:rPr lang="ja-JP" altLang="en-US" dirty="0"/>
              <a:t>レベルの伝達（</a:t>
            </a:r>
            <a:r>
              <a:rPr lang="en-US" altLang="ja-JP" dirty="0"/>
              <a:t>H</a:t>
            </a:r>
            <a:r>
              <a:rPr lang="ja-JP" altLang="en-US" dirty="0"/>
              <a:t>→</a:t>
            </a:r>
            <a:r>
              <a:rPr lang="en-US" altLang="ja-JP" dirty="0"/>
              <a:t>L)</a:t>
            </a:r>
            <a:r>
              <a:rPr lang="ja-JP" altLang="en-US" dirty="0"/>
              <a:t>が得意だが</a:t>
            </a:r>
            <a:r>
              <a:rPr lang="en-US" altLang="ja-JP" dirty="0"/>
              <a:t>H</a:t>
            </a:r>
            <a:r>
              <a:rPr lang="ja-JP" altLang="en-US" dirty="0"/>
              <a:t>レベルの伝達が苦手</a:t>
            </a:r>
            <a:endParaRPr lang="en-US" altLang="ja-JP" dirty="0"/>
          </a:p>
        </p:txBody>
      </p:sp>
    </p:spTree>
    <p:extLst>
      <p:ext uri="{BB962C8B-B14F-4D97-AF65-F5344CB8AC3E}">
        <p14:creationId xmlns:p14="http://schemas.microsoft.com/office/powerpoint/2010/main" val="2495684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2843213" y="1557338"/>
            <a:ext cx="4249737" cy="151288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52227" name="Rectangle 3"/>
          <p:cNvSpPr>
            <a:spLocks noChangeArrowheads="1"/>
          </p:cNvSpPr>
          <p:nvPr/>
        </p:nvSpPr>
        <p:spPr bwMode="auto">
          <a:xfrm>
            <a:off x="3276600" y="1557338"/>
            <a:ext cx="1295400" cy="438150"/>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28" name="Text Box 4"/>
          <p:cNvSpPr txBox="1">
            <a:spLocks noChangeArrowheads="1"/>
          </p:cNvSpPr>
          <p:nvPr/>
        </p:nvSpPr>
        <p:spPr bwMode="auto">
          <a:xfrm>
            <a:off x="2916238" y="2709863"/>
            <a:ext cx="2571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p</a:t>
            </a:r>
            <a:r>
              <a:rPr lang="ja-JP" altLang="en-US"/>
              <a:t>型サブストレート（土台）</a:t>
            </a:r>
          </a:p>
        </p:txBody>
      </p:sp>
      <p:grpSp>
        <p:nvGrpSpPr>
          <p:cNvPr id="52229" name="Group 5"/>
          <p:cNvGrpSpPr>
            <a:grpSpLocks/>
          </p:cNvGrpSpPr>
          <p:nvPr/>
        </p:nvGrpSpPr>
        <p:grpSpPr bwMode="auto">
          <a:xfrm>
            <a:off x="4572000" y="1347788"/>
            <a:ext cx="936625" cy="209550"/>
            <a:chOff x="2880" y="1385"/>
            <a:chExt cx="272" cy="136"/>
          </a:xfrm>
        </p:grpSpPr>
        <p:sp>
          <p:nvSpPr>
            <p:cNvPr id="52230" name="Rectangle 6"/>
            <p:cNvSpPr>
              <a:spLocks noChangeArrowheads="1"/>
            </p:cNvSpPr>
            <p:nvPr/>
          </p:nvSpPr>
          <p:spPr bwMode="auto">
            <a:xfrm>
              <a:off x="2880" y="1476"/>
              <a:ext cx="272" cy="45"/>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31" name="Rectangle 7"/>
            <p:cNvSpPr>
              <a:spLocks noChangeArrowheads="1"/>
            </p:cNvSpPr>
            <p:nvPr/>
          </p:nvSpPr>
          <p:spPr bwMode="auto">
            <a:xfrm>
              <a:off x="2880" y="1385"/>
              <a:ext cx="272" cy="91"/>
            </a:xfrm>
            <a:prstGeom prst="rect">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2233" name="Rectangle 9"/>
          <p:cNvSpPr>
            <a:spLocks noChangeArrowheads="1"/>
          </p:cNvSpPr>
          <p:nvPr/>
        </p:nvSpPr>
        <p:spPr bwMode="auto">
          <a:xfrm>
            <a:off x="5508625" y="1557338"/>
            <a:ext cx="1295400" cy="438150"/>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52234" name="Group 10"/>
          <p:cNvGrpSpPr>
            <a:grpSpLocks/>
          </p:cNvGrpSpPr>
          <p:nvPr/>
        </p:nvGrpSpPr>
        <p:grpSpPr bwMode="auto">
          <a:xfrm>
            <a:off x="4716463" y="3221038"/>
            <a:ext cx="431800" cy="144462"/>
            <a:chOff x="2789" y="4019"/>
            <a:chExt cx="272" cy="91"/>
          </a:xfrm>
        </p:grpSpPr>
        <p:sp>
          <p:nvSpPr>
            <p:cNvPr id="52235" name="Line 11"/>
            <p:cNvSpPr>
              <a:spLocks noChangeShapeType="1"/>
            </p:cNvSpPr>
            <p:nvPr/>
          </p:nvSpPr>
          <p:spPr bwMode="auto">
            <a:xfrm>
              <a:off x="2789" y="401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36" name="Line 12"/>
            <p:cNvSpPr>
              <a:spLocks noChangeShapeType="1"/>
            </p:cNvSpPr>
            <p:nvPr/>
          </p:nvSpPr>
          <p:spPr bwMode="auto">
            <a:xfrm flipH="1">
              <a:off x="280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37" name="Line 13"/>
            <p:cNvSpPr>
              <a:spLocks noChangeShapeType="1"/>
            </p:cNvSpPr>
            <p:nvPr/>
          </p:nvSpPr>
          <p:spPr bwMode="auto">
            <a:xfrm flipH="1">
              <a:off x="285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38" name="Line 14"/>
            <p:cNvSpPr>
              <a:spLocks noChangeShapeType="1"/>
            </p:cNvSpPr>
            <p:nvPr/>
          </p:nvSpPr>
          <p:spPr bwMode="auto">
            <a:xfrm flipH="1">
              <a:off x="289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39" name="Line 15"/>
            <p:cNvSpPr>
              <a:spLocks noChangeShapeType="1"/>
            </p:cNvSpPr>
            <p:nvPr/>
          </p:nvSpPr>
          <p:spPr bwMode="auto">
            <a:xfrm flipH="1">
              <a:off x="294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40" name="Line 16"/>
            <p:cNvSpPr>
              <a:spLocks noChangeShapeType="1"/>
            </p:cNvSpPr>
            <p:nvPr/>
          </p:nvSpPr>
          <p:spPr bwMode="auto">
            <a:xfrm flipH="1">
              <a:off x="298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2241" name="Line 17"/>
          <p:cNvSpPr>
            <a:spLocks noChangeShapeType="1"/>
          </p:cNvSpPr>
          <p:nvPr/>
        </p:nvSpPr>
        <p:spPr bwMode="auto">
          <a:xfrm>
            <a:off x="4932363" y="3076575"/>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42" name="Line 18"/>
          <p:cNvSpPr>
            <a:spLocks noChangeShapeType="1"/>
          </p:cNvSpPr>
          <p:nvPr/>
        </p:nvSpPr>
        <p:spPr bwMode="auto">
          <a:xfrm flipV="1">
            <a:off x="3924300" y="1058863"/>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52" name="Line 28"/>
          <p:cNvSpPr>
            <a:spLocks noChangeShapeType="1"/>
          </p:cNvSpPr>
          <p:nvPr/>
        </p:nvSpPr>
        <p:spPr bwMode="auto">
          <a:xfrm flipV="1">
            <a:off x="6300788" y="1058863"/>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58" name="Line 34"/>
          <p:cNvSpPr>
            <a:spLocks noChangeShapeType="1"/>
          </p:cNvSpPr>
          <p:nvPr/>
        </p:nvSpPr>
        <p:spPr bwMode="auto">
          <a:xfrm flipV="1">
            <a:off x="5003800" y="842963"/>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59" name="Text Box 35"/>
          <p:cNvSpPr txBox="1">
            <a:spLocks noChangeArrowheads="1"/>
          </p:cNvSpPr>
          <p:nvPr/>
        </p:nvSpPr>
        <p:spPr bwMode="auto">
          <a:xfrm>
            <a:off x="4716463" y="476250"/>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G</a:t>
            </a:r>
          </a:p>
        </p:txBody>
      </p:sp>
      <p:sp>
        <p:nvSpPr>
          <p:cNvPr id="52260" name="Text Box 36"/>
          <p:cNvSpPr txBox="1">
            <a:spLocks noChangeArrowheads="1"/>
          </p:cNvSpPr>
          <p:nvPr/>
        </p:nvSpPr>
        <p:spPr bwMode="auto">
          <a:xfrm>
            <a:off x="3563938" y="70008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S</a:t>
            </a:r>
          </a:p>
        </p:txBody>
      </p:sp>
      <p:sp>
        <p:nvSpPr>
          <p:cNvPr id="52261" name="Text Box 37"/>
          <p:cNvSpPr txBox="1">
            <a:spLocks noChangeArrowheads="1"/>
          </p:cNvSpPr>
          <p:nvPr/>
        </p:nvSpPr>
        <p:spPr bwMode="auto">
          <a:xfrm>
            <a:off x="7175500" y="7000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D</a:t>
            </a:r>
          </a:p>
        </p:txBody>
      </p:sp>
      <p:sp>
        <p:nvSpPr>
          <p:cNvPr id="52262" name="Text Box 38"/>
          <p:cNvSpPr txBox="1">
            <a:spLocks noChangeArrowheads="1"/>
          </p:cNvSpPr>
          <p:nvPr/>
        </p:nvSpPr>
        <p:spPr bwMode="auto">
          <a:xfrm>
            <a:off x="5580063" y="1557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n</a:t>
            </a:r>
            <a:r>
              <a:rPr lang="ja-JP" altLang="en-US"/>
              <a:t>型拡散層</a:t>
            </a:r>
          </a:p>
        </p:txBody>
      </p:sp>
      <p:sp>
        <p:nvSpPr>
          <p:cNvPr id="52263" name="Text Box 39"/>
          <p:cNvSpPr txBox="1">
            <a:spLocks noChangeArrowheads="1"/>
          </p:cNvSpPr>
          <p:nvPr/>
        </p:nvSpPr>
        <p:spPr bwMode="auto">
          <a:xfrm>
            <a:off x="3276600" y="1635125"/>
            <a:ext cx="1225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n</a:t>
            </a:r>
            <a:r>
              <a:rPr lang="ja-JP" altLang="en-US"/>
              <a:t>型拡散層</a:t>
            </a:r>
          </a:p>
        </p:txBody>
      </p:sp>
      <p:sp>
        <p:nvSpPr>
          <p:cNvPr id="52265" name="Text Box 41"/>
          <p:cNvSpPr txBox="1">
            <a:spLocks noChangeArrowheads="1"/>
          </p:cNvSpPr>
          <p:nvPr/>
        </p:nvSpPr>
        <p:spPr bwMode="auto">
          <a:xfrm>
            <a:off x="4932363" y="627063"/>
            <a:ext cx="17510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＋の電圧を印加</a:t>
            </a:r>
          </a:p>
        </p:txBody>
      </p:sp>
      <p:sp>
        <p:nvSpPr>
          <p:cNvPr id="52266" name="Text Box 42"/>
          <p:cNvSpPr txBox="1">
            <a:spLocks noChangeArrowheads="1"/>
          </p:cNvSpPr>
          <p:nvPr/>
        </p:nvSpPr>
        <p:spPr bwMode="auto">
          <a:xfrm>
            <a:off x="4427538" y="1052513"/>
            <a:ext cx="1327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a:t>
            </a:r>
          </a:p>
        </p:txBody>
      </p:sp>
      <p:sp>
        <p:nvSpPr>
          <p:cNvPr id="52268" name="Rectangle 44"/>
          <p:cNvSpPr>
            <a:spLocks noChangeArrowheads="1"/>
          </p:cNvSpPr>
          <p:nvPr/>
        </p:nvSpPr>
        <p:spPr bwMode="auto">
          <a:xfrm>
            <a:off x="4572000" y="1563688"/>
            <a:ext cx="936625" cy="144462"/>
          </a:xfrm>
          <a:prstGeom prst="rect">
            <a:avLst/>
          </a:prstGeom>
          <a:solidFill>
            <a:srgbClr val="99FF99"/>
          </a:solidFill>
          <a:ln w="9525">
            <a:solidFill>
              <a:srgbClr val="99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69" name="Rectangle 45"/>
          <p:cNvSpPr>
            <a:spLocks noChangeArrowheads="1"/>
          </p:cNvSpPr>
          <p:nvPr/>
        </p:nvSpPr>
        <p:spPr bwMode="auto">
          <a:xfrm>
            <a:off x="2770188" y="4357688"/>
            <a:ext cx="4249737" cy="151288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52270" name="Rectangle 46"/>
          <p:cNvSpPr>
            <a:spLocks noChangeArrowheads="1"/>
          </p:cNvSpPr>
          <p:nvPr/>
        </p:nvSpPr>
        <p:spPr bwMode="auto">
          <a:xfrm>
            <a:off x="3203575" y="4357688"/>
            <a:ext cx="1295400" cy="438150"/>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71" name="Text Box 47"/>
          <p:cNvSpPr txBox="1">
            <a:spLocks noChangeArrowheads="1"/>
          </p:cNvSpPr>
          <p:nvPr/>
        </p:nvSpPr>
        <p:spPr bwMode="auto">
          <a:xfrm>
            <a:off x="2843213" y="5510213"/>
            <a:ext cx="2571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p</a:t>
            </a:r>
            <a:r>
              <a:rPr lang="ja-JP" altLang="en-US"/>
              <a:t>型サブストレート（土台）</a:t>
            </a:r>
          </a:p>
        </p:txBody>
      </p:sp>
      <p:grpSp>
        <p:nvGrpSpPr>
          <p:cNvPr id="52272" name="Group 48"/>
          <p:cNvGrpSpPr>
            <a:grpSpLocks/>
          </p:cNvGrpSpPr>
          <p:nvPr/>
        </p:nvGrpSpPr>
        <p:grpSpPr bwMode="auto">
          <a:xfrm>
            <a:off x="4498975" y="4148138"/>
            <a:ext cx="936625" cy="209550"/>
            <a:chOff x="2880" y="1385"/>
            <a:chExt cx="272" cy="136"/>
          </a:xfrm>
        </p:grpSpPr>
        <p:sp>
          <p:nvSpPr>
            <p:cNvPr id="52273" name="Rectangle 49"/>
            <p:cNvSpPr>
              <a:spLocks noChangeArrowheads="1"/>
            </p:cNvSpPr>
            <p:nvPr/>
          </p:nvSpPr>
          <p:spPr bwMode="auto">
            <a:xfrm>
              <a:off x="2880" y="1476"/>
              <a:ext cx="272" cy="45"/>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74" name="Rectangle 50"/>
            <p:cNvSpPr>
              <a:spLocks noChangeArrowheads="1"/>
            </p:cNvSpPr>
            <p:nvPr/>
          </p:nvSpPr>
          <p:spPr bwMode="auto">
            <a:xfrm>
              <a:off x="2880" y="1385"/>
              <a:ext cx="272" cy="91"/>
            </a:xfrm>
            <a:prstGeom prst="rect">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2275" name="Rectangle 51"/>
          <p:cNvSpPr>
            <a:spLocks noChangeArrowheads="1"/>
          </p:cNvSpPr>
          <p:nvPr/>
        </p:nvSpPr>
        <p:spPr bwMode="auto">
          <a:xfrm>
            <a:off x="5435600" y="4357688"/>
            <a:ext cx="1295400" cy="438150"/>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52276" name="Group 52"/>
          <p:cNvGrpSpPr>
            <a:grpSpLocks/>
          </p:cNvGrpSpPr>
          <p:nvPr/>
        </p:nvGrpSpPr>
        <p:grpSpPr bwMode="auto">
          <a:xfrm>
            <a:off x="4643438" y="6021388"/>
            <a:ext cx="431800" cy="144462"/>
            <a:chOff x="2789" y="4019"/>
            <a:chExt cx="272" cy="91"/>
          </a:xfrm>
        </p:grpSpPr>
        <p:sp>
          <p:nvSpPr>
            <p:cNvPr id="52277" name="Line 53"/>
            <p:cNvSpPr>
              <a:spLocks noChangeShapeType="1"/>
            </p:cNvSpPr>
            <p:nvPr/>
          </p:nvSpPr>
          <p:spPr bwMode="auto">
            <a:xfrm>
              <a:off x="2789" y="401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78" name="Line 54"/>
            <p:cNvSpPr>
              <a:spLocks noChangeShapeType="1"/>
            </p:cNvSpPr>
            <p:nvPr/>
          </p:nvSpPr>
          <p:spPr bwMode="auto">
            <a:xfrm flipH="1">
              <a:off x="280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79" name="Line 55"/>
            <p:cNvSpPr>
              <a:spLocks noChangeShapeType="1"/>
            </p:cNvSpPr>
            <p:nvPr/>
          </p:nvSpPr>
          <p:spPr bwMode="auto">
            <a:xfrm flipH="1">
              <a:off x="285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80" name="Line 56"/>
            <p:cNvSpPr>
              <a:spLocks noChangeShapeType="1"/>
            </p:cNvSpPr>
            <p:nvPr/>
          </p:nvSpPr>
          <p:spPr bwMode="auto">
            <a:xfrm flipH="1">
              <a:off x="289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81" name="Line 57"/>
            <p:cNvSpPr>
              <a:spLocks noChangeShapeType="1"/>
            </p:cNvSpPr>
            <p:nvPr/>
          </p:nvSpPr>
          <p:spPr bwMode="auto">
            <a:xfrm flipH="1">
              <a:off x="294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82" name="Line 58"/>
            <p:cNvSpPr>
              <a:spLocks noChangeShapeType="1"/>
            </p:cNvSpPr>
            <p:nvPr/>
          </p:nvSpPr>
          <p:spPr bwMode="auto">
            <a:xfrm flipH="1">
              <a:off x="298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2283" name="Line 59"/>
          <p:cNvSpPr>
            <a:spLocks noChangeShapeType="1"/>
          </p:cNvSpPr>
          <p:nvPr/>
        </p:nvSpPr>
        <p:spPr bwMode="auto">
          <a:xfrm>
            <a:off x="4859338" y="5876925"/>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84" name="Line 60"/>
          <p:cNvSpPr>
            <a:spLocks noChangeShapeType="1"/>
          </p:cNvSpPr>
          <p:nvPr/>
        </p:nvSpPr>
        <p:spPr bwMode="auto">
          <a:xfrm flipV="1">
            <a:off x="3851275" y="3859213"/>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85" name="Line 61"/>
          <p:cNvSpPr>
            <a:spLocks noChangeShapeType="1"/>
          </p:cNvSpPr>
          <p:nvPr/>
        </p:nvSpPr>
        <p:spPr bwMode="auto">
          <a:xfrm flipV="1">
            <a:off x="6227763" y="3859213"/>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86" name="Line 62"/>
          <p:cNvSpPr>
            <a:spLocks noChangeShapeType="1"/>
          </p:cNvSpPr>
          <p:nvPr/>
        </p:nvSpPr>
        <p:spPr bwMode="auto">
          <a:xfrm flipV="1">
            <a:off x="4930775" y="3643313"/>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287" name="Text Box 63"/>
          <p:cNvSpPr txBox="1">
            <a:spLocks noChangeArrowheads="1"/>
          </p:cNvSpPr>
          <p:nvPr/>
        </p:nvSpPr>
        <p:spPr bwMode="auto">
          <a:xfrm>
            <a:off x="4643438" y="3276600"/>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G</a:t>
            </a:r>
          </a:p>
        </p:txBody>
      </p:sp>
      <p:sp>
        <p:nvSpPr>
          <p:cNvPr id="52288" name="Text Box 64"/>
          <p:cNvSpPr txBox="1">
            <a:spLocks noChangeArrowheads="1"/>
          </p:cNvSpPr>
          <p:nvPr/>
        </p:nvSpPr>
        <p:spPr bwMode="auto">
          <a:xfrm>
            <a:off x="3490913" y="35004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S</a:t>
            </a:r>
          </a:p>
        </p:txBody>
      </p:sp>
      <p:sp>
        <p:nvSpPr>
          <p:cNvPr id="52289" name="Text Box 65"/>
          <p:cNvSpPr txBox="1">
            <a:spLocks noChangeArrowheads="1"/>
          </p:cNvSpPr>
          <p:nvPr/>
        </p:nvSpPr>
        <p:spPr bwMode="auto">
          <a:xfrm>
            <a:off x="7102475" y="35004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D</a:t>
            </a:r>
          </a:p>
        </p:txBody>
      </p:sp>
      <p:sp>
        <p:nvSpPr>
          <p:cNvPr id="52290" name="Text Box 66"/>
          <p:cNvSpPr txBox="1">
            <a:spLocks noChangeArrowheads="1"/>
          </p:cNvSpPr>
          <p:nvPr/>
        </p:nvSpPr>
        <p:spPr bwMode="auto">
          <a:xfrm>
            <a:off x="5507038" y="435768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n</a:t>
            </a:r>
            <a:r>
              <a:rPr lang="ja-JP" altLang="en-US"/>
              <a:t>型拡散層</a:t>
            </a:r>
          </a:p>
        </p:txBody>
      </p:sp>
      <p:sp>
        <p:nvSpPr>
          <p:cNvPr id="52291" name="Text Box 67"/>
          <p:cNvSpPr txBox="1">
            <a:spLocks noChangeArrowheads="1"/>
          </p:cNvSpPr>
          <p:nvPr/>
        </p:nvSpPr>
        <p:spPr bwMode="auto">
          <a:xfrm>
            <a:off x="3203575" y="4435475"/>
            <a:ext cx="1225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n</a:t>
            </a:r>
            <a:r>
              <a:rPr lang="ja-JP" altLang="en-US"/>
              <a:t>型拡散層</a:t>
            </a:r>
          </a:p>
        </p:txBody>
      </p:sp>
      <p:sp>
        <p:nvSpPr>
          <p:cNvPr id="52292" name="Text Box 68"/>
          <p:cNvSpPr txBox="1">
            <a:spLocks noChangeArrowheads="1"/>
          </p:cNvSpPr>
          <p:nvPr/>
        </p:nvSpPr>
        <p:spPr bwMode="auto">
          <a:xfrm>
            <a:off x="4859338" y="3427413"/>
            <a:ext cx="17510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＋の電圧を印加</a:t>
            </a:r>
          </a:p>
        </p:txBody>
      </p:sp>
      <p:sp>
        <p:nvSpPr>
          <p:cNvPr id="52293" name="Text Box 69"/>
          <p:cNvSpPr txBox="1">
            <a:spLocks noChangeArrowheads="1"/>
          </p:cNvSpPr>
          <p:nvPr/>
        </p:nvSpPr>
        <p:spPr bwMode="auto">
          <a:xfrm>
            <a:off x="4354513" y="3852863"/>
            <a:ext cx="1327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a:t>
            </a:r>
          </a:p>
        </p:txBody>
      </p:sp>
      <p:sp>
        <p:nvSpPr>
          <p:cNvPr id="52294" name="Rectangle 70"/>
          <p:cNvSpPr>
            <a:spLocks noChangeArrowheads="1"/>
          </p:cNvSpPr>
          <p:nvPr/>
        </p:nvSpPr>
        <p:spPr bwMode="auto">
          <a:xfrm>
            <a:off x="4498975" y="4364038"/>
            <a:ext cx="936625" cy="144462"/>
          </a:xfrm>
          <a:prstGeom prst="rect">
            <a:avLst/>
          </a:prstGeom>
          <a:solidFill>
            <a:srgbClr val="99FF99"/>
          </a:solidFill>
          <a:ln w="9525">
            <a:solidFill>
              <a:srgbClr val="99FF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295" name="Text Box 71"/>
          <p:cNvSpPr txBox="1">
            <a:spLocks noChangeArrowheads="1"/>
          </p:cNvSpPr>
          <p:nvPr/>
        </p:nvSpPr>
        <p:spPr bwMode="auto">
          <a:xfrm>
            <a:off x="3419475" y="39338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solidFill>
                  <a:srgbClr val="FF0000"/>
                </a:solidFill>
              </a:rPr>
              <a:t>H</a:t>
            </a:r>
          </a:p>
        </p:txBody>
      </p:sp>
      <p:sp>
        <p:nvSpPr>
          <p:cNvPr id="52296" name="Text Box 72"/>
          <p:cNvSpPr txBox="1">
            <a:spLocks noChangeArrowheads="1"/>
          </p:cNvSpPr>
          <p:nvPr/>
        </p:nvSpPr>
        <p:spPr bwMode="auto">
          <a:xfrm>
            <a:off x="5867400" y="39338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solidFill>
                  <a:srgbClr val="FF0000"/>
                </a:solidFill>
              </a:rPr>
              <a:t>H</a:t>
            </a:r>
          </a:p>
        </p:txBody>
      </p:sp>
      <p:sp>
        <p:nvSpPr>
          <p:cNvPr id="52297" name="Text Box 73"/>
          <p:cNvSpPr txBox="1">
            <a:spLocks noChangeArrowheads="1"/>
          </p:cNvSpPr>
          <p:nvPr/>
        </p:nvSpPr>
        <p:spPr bwMode="auto">
          <a:xfrm>
            <a:off x="4787900" y="42211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solidFill>
                  <a:srgbClr val="FF0000"/>
                </a:solidFill>
              </a:rPr>
              <a:t>H</a:t>
            </a:r>
          </a:p>
        </p:txBody>
      </p:sp>
      <p:sp>
        <p:nvSpPr>
          <p:cNvPr id="52298" name="Text Box 74"/>
          <p:cNvSpPr txBox="1">
            <a:spLocks noChangeArrowheads="1"/>
          </p:cNvSpPr>
          <p:nvPr/>
        </p:nvSpPr>
        <p:spPr bwMode="auto">
          <a:xfrm>
            <a:off x="3563938" y="981075"/>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solidFill>
                  <a:srgbClr val="0066FF"/>
                </a:solidFill>
              </a:rPr>
              <a:t>L</a:t>
            </a:r>
          </a:p>
        </p:txBody>
      </p:sp>
      <p:sp>
        <p:nvSpPr>
          <p:cNvPr id="52299" name="Text Box 75"/>
          <p:cNvSpPr txBox="1">
            <a:spLocks noChangeArrowheads="1"/>
          </p:cNvSpPr>
          <p:nvPr/>
        </p:nvSpPr>
        <p:spPr bwMode="auto">
          <a:xfrm>
            <a:off x="6372225" y="981075"/>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solidFill>
                  <a:srgbClr val="0066FF"/>
                </a:solidFill>
              </a:rPr>
              <a:t>L</a:t>
            </a:r>
          </a:p>
        </p:txBody>
      </p:sp>
      <p:sp>
        <p:nvSpPr>
          <p:cNvPr id="52300" name="Text Box 76"/>
          <p:cNvSpPr txBox="1">
            <a:spLocks noChangeArrowheads="1"/>
          </p:cNvSpPr>
          <p:nvPr/>
        </p:nvSpPr>
        <p:spPr bwMode="auto">
          <a:xfrm>
            <a:off x="4859338" y="1484313"/>
            <a:ext cx="323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solidFill>
                  <a:srgbClr val="0066FF"/>
                </a:solidFill>
              </a:rPr>
              <a:t>L</a:t>
            </a:r>
          </a:p>
        </p:txBody>
      </p:sp>
      <p:sp>
        <p:nvSpPr>
          <p:cNvPr id="52301" name="Line 77"/>
          <p:cNvSpPr>
            <a:spLocks noChangeShapeType="1"/>
          </p:cNvSpPr>
          <p:nvPr/>
        </p:nvSpPr>
        <p:spPr bwMode="auto">
          <a:xfrm>
            <a:off x="4851400" y="4710113"/>
            <a:ext cx="0" cy="1008062"/>
          </a:xfrm>
          <a:prstGeom prst="line">
            <a:avLst/>
          </a:prstGeom>
          <a:noFill/>
          <a:ln w="571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302" name="Text Box 78"/>
          <p:cNvSpPr txBox="1">
            <a:spLocks noChangeArrowheads="1"/>
          </p:cNvSpPr>
          <p:nvPr/>
        </p:nvSpPr>
        <p:spPr bwMode="auto">
          <a:xfrm>
            <a:off x="7064375" y="5075238"/>
            <a:ext cx="218757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電位差が生じる</a:t>
            </a:r>
          </a:p>
          <a:p>
            <a:r>
              <a:rPr lang="ja-JP" altLang="en-US"/>
              <a:t>→コンデンサを</a:t>
            </a:r>
          </a:p>
          <a:p>
            <a:r>
              <a:rPr lang="ja-JP" altLang="en-US"/>
              <a:t>充電するのに時間が</a:t>
            </a:r>
          </a:p>
          <a:p>
            <a:r>
              <a:rPr lang="ja-JP" altLang="en-US"/>
              <a:t>掛かる</a:t>
            </a:r>
          </a:p>
        </p:txBody>
      </p:sp>
      <p:sp>
        <p:nvSpPr>
          <p:cNvPr id="52303" name="Text Box 79"/>
          <p:cNvSpPr txBox="1">
            <a:spLocks noChangeArrowheads="1"/>
          </p:cNvSpPr>
          <p:nvPr/>
        </p:nvSpPr>
        <p:spPr bwMode="auto">
          <a:xfrm>
            <a:off x="7019925" y="1412875"/>
            <a:ext cx="193357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サブストレートとの</a:t>
            </a:r>
          </a:p>
          <a:p>
            <a:r>
              <a:rPr lang="ja-JP" altLang="en-US"/>
              <a:t>間で</a:t>
            </a:r>
          </a:p>
          <a:p>
            <a:r>
              <a:rPr lang="ja-JP" altLang="en-US"/>
              <a:t>電位差が生じない</a:t>
            </a:r>
          </a:p>
        </p:txBody>
      </p:sp>
      <p:sp>
        <p:nvSpPr>
          <p:cNvPr id="52304" name="Text Box 80"/>
          <p:cNvSpPr txBox="1">
            <a:spLocks noChangeArrowheads="1"/>
          </p:cNvSpPr>
          <p:nvPr/>
        </p:nvSpPr>
        <p:spPr bwMode="auto">
          <a:xfrm>
            <a:off x="603250" y="476250"/>
            <a:ext cx="20574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nMOS</a:t>
            </a:r>
            <a:r>
              <a:rPr lang="ja-JP" altLang="en-US"/>
              <a:t>は</a:t>
            </a:r>
            <a:r>
              <a:rPr lang="en-US" altLang="ja-JP"/>
              <a:t>L</a:t>
            </a:r>
            <a:r>
              <a:rPr lang="ja-JP" altLang="en-US"/>
              <a:t>レベルを</a:t>
            </a:r>
          </a:p>
          <a:p>
            <a:r>
              <a:rPr lang="ja-JP" altLang="en-US"/>
              <a:t>伝達するのは得意</a:t>
            </a:r>
          </a:p>
          <a:p>
            <a:r>
              <a:rPr lang="en-US" altLang="ja-JP"/>
              <a:t>H→L</a:t>
            </a:r>
            <a:r>
              <a:rPr lang="ja-JP" altLang="en-US"/>
              <a:t>は高速</a:t>
            </a:r>
          </a:p>
          <a:p>
            <a:endParaRPr lang="ja-JP" altLang="en-US"/>
          </a:p>
          <a:p>
            <a:r>
              <a:rPr lang="en-US" altLang="ja-JP"/>
              <a:t>H</a:t>
            </a:r>
            <a:r>
              <a:rPr lang="ja-JP" altLang="en-US"/>
              <a:t>レベルを伝達する</a:t>
            </a:r>
          </a:p>
          <a:p>
            <a:r>
              <a:rPr lang="ja-JP" altLang="en-US"/>
              <a:t>のは苦手</a:t>
            </a:r>
          </a:p>
          <a:p>
            <a:r>
              <a:rPr lang="en-US" altLang="ja-JP"/>
              <a:t>L→H</a:t>
            </a:r>
            <a:r>
              <a:rPr lang="ja-JP" altLang="en-US"/>
              <a:t>は遅い</a:t>
            </a:r>
          </a:p>
        </p:txBody>
      </p:sp>
    </p:spTree>
    <p:extLst>
      <p:ext uri="{BB962C8B-B14F-4D97-AF65-F5344CB8AC3E}">
        <p14:creationId xmlns:p14="http://schemas.microsoft.com/office/powerpoint/2010/main" val="29617416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ChangeArrowheads="1"/>
          </p:cNvSpPr>
          <p:nvPr/>
        </p:nvSpPr>
        <p:spPr bwMode="auto">
          <a:xfrm>
            <a:off x="2555875" y="1414463"/>
            <a:ext cx="4249738" cy="1512887"/>
          </a:xfrm>
          <a:prstGeom prst="rect">
            <a:avLst/>
          </a:prstGeom>
          <a:solidFill>
            <a:srgbClr val="99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50181" name="Rectangle 5"/>
          <p:cNvSpPr>
            <a:spLocks noChangeArrowheads="1"/>
          </p:cNvSpPr>
          <p:nvPr/>
        </p:nvSpPr>
        <p:spPr bwMode="auto">
          <a:xfrm>
            <a:off x="2989263" y="1414463"/>
            <a:ext cx="1295400" cy="43815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182" name="Text Box 6"/>
          <p:cNvSpPr txBox="1">
            <a:spLocks noChangeArrowheads="1"/>
          </p:cNvSpPr>
          <p:nvPr/>
        </p:nvSpPr>
        <p:spPr bwMode="auto">
          <a:xfrm>
            <a:off x="2628900" y="2566988"/>
            <a:ext cx="2571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n</a:t>
            </a:r>
            <a:r>
              <a:rPr lang="ja-JP" altLang="en-US"/>
              <a:t>型サブストレート（土台）</a:t>
            </a:r>
          </a:p>
        </p:txBody>
      </p:sp>
      <p:grpSp>
        <p:nvGrpSpPr>
          <p:cNvPr id="50184" name="Group 8"/>
          <p:cNvGrpSpPr>
            <a:grpSpLocks/>
          </p:cNvGrpSpPr>
          <p:nvPr/>
        </p:nvGrpSpPr>
        <p:grpSpPr bwMode="auto">
          <a:xfrm>
            <a:off x="4284663" y="1204913"/>
            <a:ext cx="936625" cy="209550"/>
            <a:chOff x="2880" y="1385"/>
            <a:chExt cx="272" cy="136"/>
          </a:xfrm>
        </p:grpSpPr>
        <p:sp>
          <p:nvSpPr>
            <p:cNvPr id="50185" name="Rectangle 9"/>
            <p:cNvSpPr>
              <a:spLocks noChangeArrowheads="1"/>
            </p:cNvSpPr>
            <p:nvPr/>
          </p:nvSpPr>
          <p:spPr bwMode="auto">
            <a:xfrm>
              <a:off x="2880" y="1476"/>
              <a:ext cx="272" cy="45"/>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186" name="Rectangle 10"/>
            <p:cNvSpPr>
              <a:spLocks noChangeArrowheads="1"/>
            </p:cNvSpPr>
            <p:nvPr/>
          </p:nvSpPr>
          <p:spPr bwMode="auto">
            <a:xfrm>
              <a:off x="2880" y="1385"/>
              <a:ext cx="272" cy="91"/>
            </a:xfrm>
            <a:prstGeom prst="rect">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0187" name="Rectangle 11"/>
          <p:cNvSpPr>
            <a:spLocks noChangeArrowheads="1"/>
          </p:cNvSpPr>
          <p:nvPr/>
        </p:nvSpPr>
        <p:spPr bwMode="auto">
          <a:xfrm>
            <a:off x="5221288" y="1414463"/>
            <a:ext cx="1295400" cy="43815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188" name="Line 12"/>
          <p:cNvSpPr>
            <a:spLocks noChangeShapeType="1"/>
          </p:cNvSpPr>
          <p:nvPr/>
        </p:nvSpPr>
        <p:spPr bwMode="auto">
          <a:xfrm>
            <a:off x="4645025" y="2933700"/>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99" name="Line 23"/>
          <p:cNvSpPr>
            <a:spLocks noChangeShapeType="1"/>
          </p:cNvSpPr>
          <p:nvPr/>
        </p:nvSpPr>
        <p:spPr bwMode="auto">
          <a:xfrm flipV="1">
            <a:off x="6013450" y="915988"/>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05" name="Line 29"/>
          <p:cNvSpPr>
            <a:spLocks noChangeShapeType="1"/>
          </p:cNvSpPr>
          <p:nvPr/>
        </p:nvSpPr>
        <p:spPr bwMode="auto">
          <a:xfrm flipV="1">
            <a:off x="4716463" y="700088"/>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06" name="Text Box 30"/>
          <p:cNvSpPr txBox="1">
            <a:spLocks noChangeArrowheads="1"/>
          </p:cNvSpPr>
          <p:nvPr/>
        </p:nvSpPr>
        <p:spPr bwMode="auto">
          <a:xfrm>
            <a:off x="4429125" y="333375"/>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G</a:t>
            </a:r>
          </a:p>
        </p:txBody>
      </p:sp>
      <p:sp>
        <p:nvSpPr>
          <p:cNvPr id="50207" name="Text Box 31"/>
          <p:cNvSpPr txBox="1">
            <a:spLocks noChangeArrowheads="1"/>
          </p:cNvSpPr>
          <p:nvPr/>
        </p:nvSpPr>
        <p:spPr bwMode="auto">
          <a:xfrm>
            <a:off x="6229350" y="48418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S</a:t>
            </a:r>
          </a:p>
        </p:txBody>
      </p:sp>
      <p:sp>
        <p:nvSpPr>
          <p:cNvPr id="50208" name="Text Box 32"/>
          <p:cNvSpPr txBox="1">
            <a:spLocks noChangeArrowheads="1"/>
          </p:cNvSpPr>
          <p:nvPr/>
        </p:nvSpPr>
        <p:spPr bwMode="auto">
          <a:xfrm>
            <a:off x="2916238" y="4841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D</a:t>
            </a:r>
          </a:p>
        </p:txBody>
      </p:sp>
      <p:sp>
        <p:nvSpPr>
          <p:cNvPr id="50209" name="Text Box 33"/>
          <p:cNvSpPr txBox="1">
            <a:spLocks noChangeArrowheads="1"/>
          </p:cNvSpPr>
          <p:nvPr/>
        </p:nvSpPr>
        <p:spPr bwMode="auto">
          <a:xfrm>
            <a:off x="5292725" y="1414463"/>
            <a:ext cx="122555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p</a:t>
            </a:r>
            <a:r>
              <a:rPr lang="ja-JP" altLang="en-US"/>
              <a:t>型拡散層</a:t>
            </a:r>
          </a:p>
        </p:txBody>
      </p:sp>
      <p:sp>
        <p:nvSpPr>
          <p:cNvPr id="50210" name="Text Box 34"/>
          <p:cNvSpPr txBox="1">
            <a:spLocks noChangeArrowheads="1"/>
          </p:cNvSpPr>
          <p:nvPr/>
        </p:nvSpPr>
        <p:spPr bwMode="auto">
          <a:xfrm>
            <a:off x="2989263" y="1492250"/>
            <a:ext cx="1225550" cy="366713"/>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p</a:t>
            </a:r>
            <a:r>
              <a:rPr lang="ja-JP" altLang="en-US"/>
              <a:t>型拡散層</a:t>
            </a:r>
          </a:p>
        </p:txBody>
      </p:sp>
      <p:sp>
        <p:nvSpPr>
          <p:cNvPr id="50211" name="Line 35"/>
          <p:cNvSpPr>
            <a:spLocks noChangeShapeType="1"/>
          </p:cNvSpPr>
          <p:nvPr/>
        </p:nvSpPr>
        <p:spPr bwMode="auto">
          <a:xfrm>
            <a:off x="5148263" y="3149600"/>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12" name="Line 36"/>
          <p:cNvSpPr>
            <a:spLocks noChangeShapeType="1"/>
          </p:cNvSpPr>
          <p:nvPr/>
        </p:nvSpPr>
        <p:spPr bwMode="auto">
          <a:xfrm>
            <a:off x="5364163" y="31496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13" name="Line 37"/>
          <p:cNvSpPr>
            <a:spLocks noChangeShapeType="1"/>
          </p:cNvSpPr>
          <p:nvPr/>
        </p:nvSpPr>
        <p:spPr bwMode="auto">
          <a:xfrm>
            <a:off x="4645025" y="3365500"/>
            <a:ext cx="7191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14" name="Text Box 38"/>
          <p:cNvSpPr txBox="1">
            <a:spLocks noChangeArrowheads="1"/>
          </p:cNvSpPr>
          <p:nvPr/>
        </p:nvSpPr>
        <p:spPr bwMode="auto">
          <a:xfrm>
            <a:off x="4645025" y="549275"/>
            <a:ext cx="11033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　</a:t>
            </a:r>
            <a:r>
              <a:rPr lang="en-US" altLang="ja-JP"/>
              <a:t>L</a:t>
            </a:r>
            <a:r>
              <a:rPr lang="ja-JP" altLang="en-US"/>
              <a:t>レベル</a:t>
            </a:r>
          </a:p>
        </p:txBody>
      </p:sp>
      <p:sp>
        <p:nvSpPr>
          <p:cNvPr id="50215" name="Text Box 39"/>
          <p:cNvSpPr txBox="1">
            <a:spLocks noChangeArrowheads="1"/>
          </p:cNvSpPr>
          <p:nvPr/>
        </p:nvSpPr>
        <p:spPr bwMode="auto">
          <a:xfrm>
            <a:off x="4397375" y="923925"/>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 - - -</a:t>
            </a:r>
          </a:p>
        </p:txBody>
      </p:sp>
      <p:sp>
        <p:nvSpPr>
          <p:cNvPr id="50216" name="Rectangle 40"/>
          <p:cNvSpPr>
            <a:spLocks noChangeArrowheads="1"/>
          </p:cNvSpPr>
          <p:nvPr/>
        </p:nvSpPr>
        <p:spPr bwMode="auto">
          <a:xfrm>
            <a:off x="4284663" y="1420813"/>
            <a:ext cx="936625" cy="1444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solidFill>
                <a:srgbClr val="FFFF00"/>
              </a:solidFill>
            </a:endParaRPr>
          </a:p>
        </p:txBody>
      </p:sp>
      <p:sp>
        <p:nvSpPr>
          <p:cNvPr id="50217" name="Line 41"/>
          <p:cNvSpPr>
            <a:spLocks noChangeShapeType="1"/>
          </p:cNvSpPr>
          <p:nvPr/>
        </p:nvSpPr>
        <p:spPr bwMode="auto">
          <a:xfrm flipV="1">
            <a:off x="3708400" y="9175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18" name="Text Box 42"/>
          <p:cNvSpPr txBox="1">
            <a:spLocks noChangeArrowheads="1"/>
          </p:cNvSpPr>
          <p:nvPr/>
        </p:nvSpPr>
        <p:spPr bwMode="auto">
          <a:xfrm>
            <a:off x="3113088" y="7223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solidFill>
                  <a:srgbClr val="FF0000"/>
                </a:solidFill>
              </a:rPr>
              <a:t>H</a:t>
            </a:r>
          </a:p>
        </p:txBody>
      </p:sp>
      <p:sp>
        <p:nvSpPr>
          <p:cNvPr id="50219" name="Text Box 43"/>
          <p:cNvSpPr txBox="1">
            <a:spLocks noChangeArrowheads="1"/>
          </p:cNvSpPr>
          <p:nvPr/>
        </p:nvSpPr>
        <p:spPr bwMode="auto">
          <a:xfrm>
            <a:off x="6096000" y="8461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solidFill>
                  <a:srgbClr val="FF0000"/>
                </a:solidFill>
              </a:rPr>
              <a:t>H</a:t>
            </a:r>
          </a:p>
        </p:txBody>
      </p:sp>
      <p:sp>
        <p:nvSpPr>
          <p:cNvPr id="50220" name="Text Box 44"/>
          <p:cNvSpPr txBox="1">
            <a:spLocks noChangeArrowheads="1"/>
          </p:cNvSpPr>
          <p:nvPr/>
        </p:nvSpPr>
        <p:spPr bwMode="auto">
          <a:xfrm>
            <a:off x="4572000" y="13493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solidFill>
                  <a:srgbClr val="FF0000"/>
                </a:solidFill>
              </a:rPr>
              <a:t>H</a:t>
            </a:r>
          </a:p>
        </p:txBody>
      </p:sp>
      <p:sp>
        <p:nvSpPr>
          <p:cNvPr id="50221" name="Rectangle 45"/>
          <p:cNvSpPr>
            <a:spLocks noChangeArrowheads="1"/>
          </p:cNvSpPr>
          <p:nvPr/>
        </p:nvSpPr>
        <p:spPr bwMode="auto">
          <a:xfrm>
            <a:off x="2484438" y="4502150"/>
            <a:ext cx="4249737" cy="1512888"/>
          </a:xfrm>
          <a:prstGeom prst="rect">
            <a:avLst/>
          </a:prstGeom>
          <a:solidFill>
            <a:srgbClr val="99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p>
        </p:txBody>
      </p:sp>
      <p:sp>
        <p:nvSpPr>
          <p:cNvPr id="50222" name="Rectangle 46"/>
          <p:cNvSpPr>
            <a:spLocks noChangeArrowheads="1"/>
          </p:cNvSpPr>
          <p:nvPr/>
        </p:nvSpPr>
        <p:spPr bwMode="auto">
          <a:xfrm>
            <a:off x="2917825" y="4502150"/>
            <a:ext cx="1295400" cy="43815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23" name="Text Box 47"/>
          <p:cNvSpPr txBox="1">
            <a:spLocks noChangeArrowheads="1"/>
          </p:cNvSpPr>
          <p:nvPr/>
        </p:nvSpPr>
        <p:spPr bwMode="auto">
          <a:xfrm>
            <a:off x="2557463" y="5654675"/>
            <a:ext cx="2571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n</a:t>
            </a:r>
            <a:r>
              <a:rPr lang="ja-JP" altLang="en-US"/>
              <a:t>型サブストレート（土台）</a:t>
            </a:r>
          </a:p>
        </p:txBody>
      </p:sp>
      <p:grpSp>
        <p:nvGrpSpPr>
          <p:cNvPr id="50225" name="Group 49"/>
          <p:cNvGrpSpPr>
            <a:grpSpLocks/>
          </p:cNvGrpSpPr>
          <p:nvPr/>
        </p:nvGrpSpPr>
        <p:grpSpPr bwMode="auto">
          <a:xfrm>
            <a:off x="4213225" y="4292600"/>
            <a:ext cx="936625" cy="209550"/>
            <a:chOff x="2880" y="1385"/>
            <a:chExt cx="272" cy="136"/>
          </a:xfrm>
        </p:grpSpPr>
        <p:sp>
          <p:nvSpPr>
            <p:cNvPr id="50226" name="Rectangle 50"/>
            <p:cNvSpPr>
              <a:spLocks noChangeArrowheads="1"/>
            </p:cNvSpPr>
            <p:nvPr/>
          </p:nvSpPr>
          <p:spPr bwMode="auto">
            <a:xfrm>
              <a:off x="2880" y="1476"/>
              <a:ext cx="272" cy="45"/>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27" name="Rectangle 51"/>
            <p:cNvSpPr>
              <a:spLocks noChangeArrowheads="1"/>
            </p:cNvSpPr>
            <p:nvPr/>
          </p:nvSpPr>
          <p:spPr bwMode="auto">
            <a:xfrm>
              <a:off x="2880" y="1385"/>
              <a:ext cx="272" cy="91"/>
            </a:xfrm>
            <a:prstGeom prst="rect">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0228" name="Rectangle 52"/>
          <p:cNvSpPr>
            <a:spLocks noChangeArrowheads="1"/>
          </p:cNvSpPr>
          <p:nvPr/>
        </p:nvSpPr>
        <p:spPr bwMode="auto">
          <a:xfrm>
            <a:off x="5149850" y="4502150"/>
            <a:ext cx="1295400" cy="43815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29" name="Line 53"/>
          <p:cNvSpPr>
            <a:spLocks noChangeShapeType="1"/>
          </p:cNvSpPr>
          <p:nvPr/>
        </p:nvSpPr>
        <p:spPr bwMode="auto">
          <a:xfrm>
            <a:off x="4573588" y="60213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30" name="Line 54"/>
          <p:cNvSpPr>
            <a:spLocks noChangeShapeType="1"/>
          </p:cNvSpPr>
          <p:nvPr/>
        </p:nvSpPr>
        <p:spPr bwMode="auto">
          <a:xfrm flipV="1">
            <a:off x="5942013" y="40036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31" name="Line 55"/>
          <p:cNvSpPr>
            <a:spLocks noChangeShapeType="1"/>
          </p:cNvSpPr>
          <p:nvPr/>
        </p:nvSpPr>
        <p:spPr bwMode="auto">
          <a:xfrm flipV="1">
            <a:off x="4645025" y="3787775"/>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32" name="Text Box 56"/>
          <p:cNvSpPr txBox="1">
            <a:spLocks noChangeArrowheads="1"/>
          </p:cNvSpPr>
          <p:nvPr/>
        </p:nvSpPr>
        <p:spPr bwMode="auto">
          <a:xfrm>
            <a:off x="4357688" y="342106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G</a:t>
            </a:r>
          </a:p>
        </p:txBody>
      </p:sp>
      <p:sp>
        <p:nvSpPr>
          <p:cNvPr id="50233" name="Text Box 57"/>
          <p:cNvSpPr txBox="1">
            <a:spLocks noChangeArrowheads="1"/>
          </p:cNvSpPr>
          <p:nvPr/>
        </p:nvSpPr>
        <p:spPr bwMode="auto">
          <a:xfrm>
            <a:off x="6157913" y="35718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S</a:t>
            </a:r>
          </a:p>
        </p:txBody>
      </p:sp>
      <p:sp>
        <p:nvSpPr>
          <p:cNvPr id="50234" name="Text Box 58"/>
          <p:cNvSpPr txBox="1">
            <a:spLocks noChangeArrowheads="1"/>
          </p:cNvSpPr>
          <p:nvPr/>
        </p:nvSpPr>
        <p:spPr bwMode="auto">
          <a:xfrm>
            <a:off x="2844800" y="35718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D</a:t>
            </a:r>
          </a:p>
        </p:txBody>
      </p:sp>
      <p:sp>
        <p:nvSpPr>
          <p:cNvPr id="50235" name="Text Box 59"/>
          <p:cNvSpPr txBox="1">
            <a:spLocks noChangeArrowheads="1"/>
          </p:cNvSpPr>
          <p:nvPr/>
        </p:nvSpPr>
        <p:spPr bwMode="auto">
          <a:xfrm>
            <a:off x="5221288" y="4502150"/>
            <a:ext cx="1225550" cy="366713"/>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p</a:t>
            </a:r>
            <a:r>
              <a:rPr lang="ja-JP" altLang="en-US"/>
              <a:t>型拡散層</a:t>
            </a:r>
          </a:p>
        </p:txBody>
      </p:sp>
      <p:sp>
        <p:nvSpPr>
          <p:cNvPr id="50236" name="Text Box 60"/>
          <p:cNvSpPr txBox="1">
            <a:spLocks noChangeArrowheads="1"/>
          </p:cNvSpPr>
          <p:nvPr/>
        </p:nvSpPr>
        <p:spPr bwMode="auto">
          <a:xfrm>
            <a:off x="2917825" y="4579938"/>
            <a:ext cx="122555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p</a:t>
            </a:r>
            <a:r>
              <a:rPr lang="ja-JP" altLang="en-US"/>
              <a:t>型拡散層</a:t>
            </a:r>
          </a:p>
        </p:txBody>
      </p:sp>
      <p:sp>
        <p:nvSpPr>
          <p:cNvPr id="50237" name="Line 61"/>
          <p:cNvSpPr>
            <a:spLocks noChangeShapeType="1"/>
          </p:cNvSpPr>
          <p:nvPr/>
        </p:nvSpPr>
        <p:spPr bwMode="auto">
          <a:xfrm>
            <a:off x="5076825" y="6237288"/>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38" name="Line 62"/>
          <p:cNvSpPr>
            <a:spLocks noChangeShapeType="1"/>
          </p:cNvSpPr>
          <p:nvPr/>
        </p:nvSpPr>
        <p:spPr bwMode="auto">
          <a:xfrm>
            <a:off x="5292725" y="62372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39" name="Line 63"/>
          <p:cNvSpPr>
            <a:spLocks noChangeShapeType="1"/>
          </p:cNvSpPr>
          <p:nvPr/>
        </p:nvSpPr>
        <p:spPr bwMode="auto">
          <a:xfrm>
            <a:off x="4573588" y="6453188"/>
            <a:ext cx="7191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40" name="Text Box 64"/>
          <p:cNvSpPr txBox="1">
            <a:spLocks noChangeArrowheads="1"/>
          </p:cNvSpPr>
          <p:nvPr/>
        </p:nvSpPr>
        <p:spPr bwMode="auto">
          <a:xfrm>
            <a:off x="4573588" y="3636963"/>
            <a:ext cx="11033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　</a:t>
            </a:r>
            <a:r>
              <a:rPr lang="en-US" altLang="ja-JP"/>
              <a:t>L</a:t>
            </a:r>
            <a:r>
              <a:rPr lang="ja-JP" altLang="en-US"/>
              <a:t>レベル</a:t>
            </a:r>
          </a:p>
        </p:txBody>
      </p:sp>
      <p:sp>
        <p:nvSpPr>
          <p:cNvPr id="50241" name="Text Box 65"/>
          <p:cNvSpPr txBox="1">
            <a:spLocks noChangeArrowheads="1"/>
          </p:cNvSpPr>
          <p:nvPr/>
        </p:nvSpPr>
        <p:spPr bwMode="auto">
          <a:xfrm>
            <a:off x="4325938" y="4011613"/>
            <a:ext cx="679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 - - -</a:t>
            </a:r>
          </a:p>
        </p:txBody>
      </p:sp>
      <p:sp>
        <p:nvSpPr>
          <p:cNvPr id="50242" name="Rectangle 66"/>
          <p:cNvSpPr>
            <a:spLocks noChangeArrowheads="1"/>
          </p:cNvSpPr>
          <p:nvPr/>
        </p:nvSpPr>
        <p:spPr bwMode="auto">
          <a:xfrm>
            <a:off x="4213225" y="4508500"/>
            <a:ext cx="936625" cy="144463"/>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a:solidFill>
                <a:srgbClr val="FFFF00"/>
              </a:solidFill>
            </a:endParaRPr>
          </a:p>
        </p:txBody>
      </p:sp>
      <p:sp>
        <p:nvSpPr>
          <p:cNvPr id="50243" name="Line 67"/>
          <p:cNvSpPr>
            <a:spLocks noChangeShapeType="1"/>
          </p:cNvSpPr>
          <p:nvPr/>
        </p:nvSpPr>
        <p:spPr bwMode="auto">
          <a:xfrm flipV="1">
            <a:off x="3636963" y="4005263"/>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44" name="Text Box 68"/>
          <p:cNvSpPr txBox="1">
            <a:spLocks noChangeArrowheads="1"/>
          </p:cNvSpPr>
          <p:nvPr/>
        </p:nvSpPr>
        <p:spPr bwMode="auto">
          <a:xfrm>
            <a:off x="3041650" y="381000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solidFill>
                  <a:srgbClr val="0066FF"/>
                </a:solidFill>
              </a:rPr>
              <a:t>L</a:t>
            </a:r>
          </a:p>
        </p:txBody>
      </p:sp>
      <p:sp>
        <p:nvSpPr>
          <p:cNvPr id="50245" name="Text Box 69"/>
          <p:cNvSpPr txBox="1">
            <a:spLocks noChangeArrowheads="1"/>
          </p:cNvSpPr>
          <p:nvPr/>
        </p:nvSpPr>
        <p:spPr bwMode="auto">
          <a:xfrm>
            <a:off x="6024563" y="3933825"/>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solidFill>
                  <a:srgbClr val="0066FF"/>
                </a:solidFill>
              </a:rPr>
              <a:t>L</a:t>
            </a:r>
          </a:p>
        </p:txBody>
      </p:sp>
      <p:sp>
        <p:nvSpPr>
          <p:cNvPr id="50246" name="Text Box 70"/>
          <p:cNvSpPr txBox="1">
            <a:spLocks noChangeArrowheads="1"/>
          </p:cNvSpPr>
          <p:nvPr/>
        </p:nvSpPr>
        <p:spPr bwMode="auto">
          <a:xfrm>
            <a:off x="4500563" y="4437063"/>
            <a:ext cx="323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solidFill>
                  <a:srgbClr val="0066FF"/>
                </a:solidFill>
              </a:rPr>
              <a:t>L</a:t>
            </a:r>
          </a:p>
        </p:txBody>
      </p:sp>
      <p:sp>
        <p:nvSpPr>
          <p:cNvPr id="50247" name="Line 71"/>
          <p:cNvSpPr>
            <a:spLocks noChangeShapeType="1"/>
          </p:cNvSpPr>
          <p:nvPr/>
        </p:nvSpPr>
        <p:spPr bwMode="auto">
          <a:xfrm>
            <a:off x="4572000" y="4797425"/>
            <a:ext cx="0" cy="1008063"/>
          </a:xfrm>
          <a:prstGeom prst="line">
            <a:avLst/>
          </a:prstGeom>
          <a:noFill/>
          <a:ln w="571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48" name="Text Box 72"/>
          <p:cNvSpPr txBox="1">
            <a:spLocks noChangeArrowheads="1"/>
          </p:cNvSpPr>
          <p:nvPr/>
        </p:nvSpPr>
        <p:spPr bwMode="auto">
          <a:xfrm>
            <a:off x="6784975" y="5162550"/>
            <a:ext cx="218757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電位差が生じる</a:t>
            </a:r>
          </a:p>
          <a:p>
            <a:r>
              <a:rPr lang="ja-JP" altLang="en-US"/>
              <a:t>→コンデンサを</a:t>
            </a:r>
          </a:p>
          <a:p>
            <a:r>
              <a:rPr lang="ja-JP" altLang="en-US"/>
              <a:t>充電するのに時間が</a:t>
            </a:r>
          </a:p>
          <a:p>
            <a:r>
              <a:rPr lang="ja-JP" altLang="en-US"/>
              <a:t>掛かる</a:t>
            </a:r>
          </a:p>
        </p:txBody>
      </p:sp>
      <p:sp>
        <p:nvSpPr>
          <p:cNvPr id="50249" name="Text Box 73"/>
          <p:cNvSpPr txBox="1">
            <a:spLocks noChangeArrowheads="1"/>
          </p:cNvSpPr>
          <p:nvPr/>
        </p:nvSpPr>
        <p:spPr bwMode="auto">
          <a:xfrm>
            <a:off x="6956425" y="1341438"/>
            <a:ext cx="193357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サブストレートとの</a:t>
            </a:r>
          </a:p>
          <a:p>
            <a:r>
              <a:rPr lang="ja-JP" altLang="en-US"/>
              <a:t>間で</a:t>
            </a:r>
          </a:p>
          <a:p>
            <a:r>
              <a:rPr lang="ja-JP" altLang="en-US"/>
              <a:t>電位差が生じない</a:t>
            </a:r>
          </a:p>
        </p:txBody>
      </p:sp>
      <p:sp>
        <p:nvSpPr>
          <p:cNvPr id="50250" name="Text Box 74"/>
          <p:cNvSpPr txBox="1">
            <a:spLocks noChangeArrowheads="1"/>
          </p:cNvSpPr>
          <p:nvPr/>
        </p:nvSpPr>
        <p:spPr bwMode="auto">
          <a:xfrm>
            <a:off x="323850" y="563563"/>
            <a:ext cx="2060575"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pMOS</a:t>
            </a:r>
            <a:r>
              <a:rPr lang="ja-JP" altLang="en-US"/>
              <a:t>は</a:t>
            </a:r>
            <a:r>
              <a:rPr lang="en-US" altLang="ja-JP"/>
              <a:t>H</a:t>
            </a:r>
            <a:r>
              <a:rPr lang="ja-JP" altLang="en-US"/>
              <a:t>レベルを</a:t>
            </a:r>
          </a:p>
          <a:p>
            <a:r>
              <a:rPr lang="ja-JP" altLang="en-US"/>
              <a:t>伝達するのは得意</a:t>
            </a:r>
          </a:p>
          <a:p>
            <a:r>
              <a:rPr lang="en-US" altLang="ja-JP"/>
              <a:t>L→H</a:t>
            </a:r>
            <a:r>
              <a:rPr lang="ja-JP" altLang="en-US"/>
              <a:t>は高速</a:t>
            </a:r>
          </a:p>
          <a:p>
            <a:endParaRPr lang="ja-JP" altLang="en-US"/>
          </a:p>
          <a:p>
            <a:r>
              <a:rPr lang="en-US" altLang="ja-JP"/>
              <a:t>L</a:t>
            </a:r>
            <a:r>
              <a:rPr lang="ja-JP" altLang="en-US"/>
              <a:t>レベルを伝達する</a:t>
            </a:r>
          </a:p>
          <a:p>
            <a:r>
              <a:rPr lang="ja-JP" altLang="en-US"/>
              <a:t>のは苦手</a:t>
            </a:r>
          </a:p>
          <a:p>
            <a:r>
              <a:rPr lang="en-US" altLang="ja-JP"/>
              <a:t>H→L</a:t>
            </a:r>
            <a:r>
              <a:rPr lang="ja-JP" altLang="en-US"/>
              <a:t>は遅い</a:t>
            </a:r>
          </a:p>
        </p:txBody>
      </p:sp>
    </p:spTree>
    <p:extLst>
      <p:ext uri="{BB962C8B-B14F-4D97-AF65-F5344CB8AC3E}">
        <p14:creationId xmlns:p14="http://schemas.microsoft.com/office/powerpoint/2010/main" val="3945653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Line 4"/>
          <p:cNvSpPr>
            <a:spLocks noChangeShapeType="1"/>
          </p:cNvSpPr>
          <p:nvPr/>
        </p:nvSpPr>
        <p:spPr bwMode="auto">
          <a:xfrm>
            <a:off x="4354513" y="3141663"/>
            <a:ext cx="0" cy="8651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05" name="Line 5"/>
          <p:cNvSpPr>
            <a:spLocks noChangeShapeType="1"/>
          </p:cNvSpPr>
          <p:nvPr/>
        </p:nvSpPr>
        <p:spPr bwMode="auto">
          <a:xfrm>
            <a:off x="4354513" y="335756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06" name="Line 6"/>
          <p:cNvSpPr>
            <a:spLocks noChangeShapeType="1"/>
          </p:cNvSpPr>
          <p:nvPr/>
        </p:nvSpPr>
        <p:spPr bwMode="auto">
          <a:xfrm>
            <a:off x="4354513" y="3790950"/>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07" name="Line 7"/>
          <p:cNvSpPr>
            <a:spLocks noChangeShapeType="1"/>
          </p:cNvSpPr>
          <p:nvPr/>
        </p:nvSpPr>
        <p:spPr bwMode="auto">
          <a:xfrm flipV="1">
            <a:off x="4643438" y="3790950"/>
            <a:ext cx="0"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08" name="Line 8"/>
          <p:cNvSpPr>
            <a:spLocks noChangeShapeType="1"/>
          </p:cNvSpPr>
          <p:nvPr/>
        </p:nvSpPr>
        <p:spPr bwMode="auto">
          <a:xfrm>
            <a:off x="3419475" y="3573463"/>
            <a:ext cx="9350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09" name="Line 9"/>
          <p:cNvSpPr>
            <a:spLocks noChangeShapeType="1"/>
          </p:cNvSpPr>
          <p:nvPr/>
        </p:nvSpPr>
        <p:spPr bwMode="auto">
          <a:xfrm>
            <a:off x="3844925" y="4718050"/>
            <a:ext cx="0" cy="8651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0" name="Line 10"/>
          <p:cNvSpPr>
            <a:spLocks noChangeShapeType="1"/>
          </p:cNvSpPr>
          <p:nvPr/>
        </p:nvSpPr>
        <p:spPr bwMode="auto">
          <a:xfrm>
            <a:off x="3844925" y="4933950"/>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1" name="Line 11"/>
          <p:cNvSpPr>
            <a:spLocks noChangeShapeType="1"/>
          </p:cNvSpPr>
          <p:nvPr/>
        </p:nvSpPr>
        <p:spPr bwMode="auto">
          <a:xfrm flipV="1">
            <a:off x="4133850" y="4359275"/>
            <a:ext cx="0"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2" name="Line 12"/>
          <p:cNvSpPr>
            <a:spLocks noChangeShapeType="1"/>
          </p:cNvSpPr>
          <p:nvPr/>
        </p:nvSpPr>
        <p:spPr bwMode="auto">
          <a:xfrm>
            <a:off x="3844925" y="53673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1214" name="Group 14"/>
          <p:cNvGrpSpPr>
            <a:grpSpLocks/>
          </p:cNvGrpSpPr>
          <p:nvPr/>
        </p:nvGrpSpPr>
        <p:grpSpPr bwMode="auto">
          <a:xfrm>
            <a:off x="4427538" y="6380163"/>
            <a:ext cx="431800" cy="144462"/>
            <a:chOff x="2789" y="4019"/>
            <a:chExt cx="272" cy="91"/>
          </a:xfrm>
        </p:grpSpPr>
        <p:sp>
          <p:nvSpPr>
            <p:cNvPr id="51215" name="Line 15"/>
            <p:cNvSpPr>
              <a:spLocks noChangeShapeType="1"/>
            </p:cNvSpPr>
            <p:nvPr/>
          </p:nvSpPr>
          <p:spPr bwMode="auto">
            <a:xfrm>
              <a:off x="2789" y="401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6" name="Line 16"/>
            <p:cNvSpPr>
              <a:spLocks noChangeShapeType="1"/>
            </p:cNvSpPr>
            <p:nvPr/>
          </p:nvSpPr>
          <p:spPr bwMode="auto">
            <a:xfrm flipH="1">
              <a:off x="280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7" name="Line 17"/>
            <p:cNvSpPr>
              <a:spLocks noChangeShapeType="1"/>
            </p:cNvSpPr>
            <p:nvPr/>
          </p:nvSpPr>
          <p:spPr bwMode="auto">
            <a:xfrm flipH="1">
              <a:off x="285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8" name="Line 18"/>
            <p:cNvSpPr>
              <a:spLocks noChangeShapeType="1"/>
            </p:cNvSpPr>
            <p:nvPr/>
          </p:nvSpPr>
          <p:spPr bwMode="auto">
            <a:xfrm flipH="1">
              <a:off x="289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9" name="Line 19"/>
            <p:cNvSpPr>
              <a:spLocks noChangeShapeType="1"/>
            </p:cNvSpPr>
            <p:nvPr/>
          </p:nvSpPr>
          <p:spPr bwMode="auto">
            <a:xfrm flipH="1">
              <a:off x="294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20" name="Line 20"/>
            <p:cNvSpPr>
              <a:spLocks noChangeShapeType="1"/>
            </p:cNvSpPr>
            <p:nvPr/>
          </p:nvSpPr>
          <p:spPr bwMode="auto">
            <a:xfrm flipH="1">
              <a:off x="298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1221" name="Line 21"/>
          <p:cNvSpPr>
            <a:spLocks noChangeShapeType="1"/>
          </p:cNvSpPr>
          <p:nvPr/>
        </p:nvSpPr>
        <p:spPr bwMode="auto">
          <a:xfrm>
            <a:off x="5219700" y="4365625"/>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22" name="Text Box 22"/>
          <p:cNvSpPr txBox="1">
            <a:spLocks noChangeArrowheads="1"/>
          </p:cNvSpPr>
          <p:nvPr/>
        </p:nvSpPr>
        <p:spPr bwMode="auto">
          <a:xfrm>
            <a:off x="4645025" y="3449638"/>
            <a:ext cx="615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Qn2</a:t>
            </a:r>
          </a:p>
        </p:txBody>
      </p:sp>
      <p:sp>
        <p:nvSpPr>
          <p:cNvPr id="51223" name="Text Box 23"/>
          <p:cNvSpPr txBox="1">
            <a:spLocks noChangeArrowheads="1"/>
          </p:cNvSpPr>
          <p:nvPr/>
        </p:nvSpPr>
        <p:spPr bwMode="auto">
          <a:xfrm>
            <a:off x="3419475" y="5516563"/>
            <a:ext cx="615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Qp1</a:t>
            </a:r>
          </a:p>
        </p:txBody>
      </p:sp>
      <p:sp>
        <p:nvSpPr>
          <p:cNvPr id="51225" name="Line 25"/>
          <p:cNvSpPr>
            <a:spLocks noChangeShapeType="1"/>
          </p:cNvSpPr>
          <p:nvPr/>
        </p:nvSpPr>
        <p:spPr bwMode="auto">
          <a:xfrm flipV="1">
            <a:off x="4140200" y="4359275"/>
            <a:ext cx="1079500" cy="63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26" name="Line 26"/>
          <p:cNvSpPr>
            <a:spLocks noChangeShapeType="1"/>
          </p:cNvSpPr>
          <p:nvPr/>
        </p:nvSpPr>
        <p:spPr bwMode="auto">
          <a:xfrm>
            <a:off x="4352925" y="1917700"/>
            <a:ext cx="0" cy="8651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27" name="Line 27"/>
          <p:cNvSpPr>
            <a:spLocks noChangeShapeType="1"/>
          </p:cNvSpPr>
          <p:nvPr/>
        </p:nvSpPr>
        <p:spPr bwMode="auto">
          <a:xfrm>
            <a:off x="4352925" y="2133600"/>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28" name="Line 28"/>
          <p:cNvSpPr>
            <a:spLocks noChangeShapeType="1"/>
          </p:cNvSpPr>
          <p:nvPr/>
        </p:nvSpPr>
        <p:spPr bwMode="auto">
          <a:xfrm>
            <a:off x="4352925" y="256698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29" name="Line 29"/>
          <p:cNvSpPr>
            <a:spLocks noChangeShapeType="1"/>
          </p:cNvSpPr>
          <p:nvPr/>
        </p:nvSpPr>
        <p:spPr bwMode="auto">
          <a:xfrm flipH="1" flipV="1">
            <a:off x="4641850" y="2566988"/>
            <a:ext cx="1588" cy="7889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30" name="Line 30"/>
          <p:cNvSpPr>
            <a:spLocks noChangeShapeType="1"/>
          </p:cNvSpPr>
          <p:nvPr/>
        </p:nvSpPr>
        <p:spPr bwMode="auto">
          <a:xfrm>
            <a:off x="4140200" y="536733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31" name="Line 31"/>
          <p:cNvSpPr>
            <a:spLocks noChangeShapeType="1"/>
          </p:cNvSpPr>
          <p:nvPr/>
        </p:nvSpPr>
        <p:spPr bwMode="auto">
          <a:xfrm>
            <a:off x="4427538" y="1412875"/>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32" name="Line 32"/>
          <p:cNvSpPr>
            <a:spLocks noChangeShapeType="1"/>
          </p:cNvSpPr>
          <p:nvPr/>
        </p:nvSpPr>
        <p:spPr bwMode="auto">
          <a:xfrm>
            <a:off x="4643438" y="1412875"/>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33" name="Line 33"/>
          <p:cNvSpPr>
            <a:spLocks noChangeShapeType="1"/>
          </p:cNvSpPr>
          <p:nvPr/>
        </p:nvSpPr>
        <p:spPr bwMode="auto">
          <a:xfrm>
            <a:off x="3421063" y="23495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1234" name="Group 34"/>
          <p:cNvGrpSpPr>
            <a:grpSpLocks/>
          </p:cNvGrpSpPr>
          <p:nvPr/>
        </p:nvGrpSpPr>
        <p:grpSpPr bwMode="auto">
          <a:xfrm>
            <a:off x="4427538" y="4359275"/>
            <a:ext cx="815975" cy="1439863"/>
            <a:chOff x="2789" y="2746"/>
            <a:chExt cx="514" cy="907"/>
          </a:xfrm>
        </p:grpSpPr>
        <p:sp>
          <p:nvSpPr>
            <p:cNvPr id="51235" name="Line 35"/>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36" name="Line 36"/>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37" name="Line 37"/>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38" name="Line 38"/>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39" name="Line 39"/>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40" name="Line 40"/>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1241" name="Text Box 41"/>
          <p:cNvSpPr txBox="1">
            <a:spLocks noChangeArrowheads="1"/>
          </p:cNvSpPr>
          <p:nvPr/>
        </p:nvSpPr>
        <p:spPr bwMode="auto">
          <a:xfrm>
            <a:off x="3635375" y="17732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51242" name="Text Box 42"/>
          <p:cNvSpPr txBox="1">
            <a:spLocks noChangeArrowheads="1"/>
          </p:cNvSpPr>
          <p:nvPr/>
        </p:nvSpPr>
        <p:spPr bwMode="auto">
          <a:xfrm>
            <a:off x="3635375" y="31416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51243" name="Text Box 43"/>
          <p:cNvSpPr txBox="1">
            <a:spLocks noChangeArrowheads="1"/>
          </p:cNvSpPr>
          <p:nvPr/>
        </p:nvSpPr>
        <p:spPr bwMode="auto">
          <a:xfrm>
            <a:off x="5364163" y="5516563"/>
            <a:ext cx="615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Qp2</a:t>
            </a:r>
          </a:p>
        </p:txBody>
      </p:sp>
      <p:sp>
        <p:nvSpPr>
          <p:cNvPr id="51244" name="Text Box 44"/>
          <p:cNvSpPr txBox="1">
            <a:spLocks noChangeArrowheads="1"/>
          </p:cNvSpPr>
          <p:nvPr/>
        </p:nvSpPr>
        <p:spPr bwMode="auto">
          <a:xfrm>
            <a:off x="4714875" y="2132013"/>
            <a:ext cx="615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Qn1</a:t>
            </a:r>
          </a:p>
        </p:txBody>
      </p:sp>
      <p:sp>
        <p:nvSpPr>
          <p:cNvPr id="51245" name="Text Box 45"/>
          <p:cNvSpPr txBox="1">
            <a:spLocks noChangeArrowheads="1"/>
          </p:cNvSpPr>
          <p:nvPr/>
        </p:nvSpPr>
        <p:spPr bwMode="auto">
          <a:xfrm>
            <a:off x="5651500" y="414972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51246" name="Line 46"/>
          <p:cNvSpPr>
            <a:spLocks noChangeShapeType="1"/>
          </p:cNvSpPr>
          <p:nvPr/>
        </p:nvSpPr>
        <p:spPr bwMode="auto">
          <a:xfrm flipV="1">
            <a:off x="4140200" y="5805487"/>
            <a:ext cx="107473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47" name="Line 47"/>
          <p:cNvSpPr>
            <a:spLocks noChangeShapeType="1"/>
          </p:cNvSpPr>
          <p:nvPr/>
        </p:nvSpPr>
        <p:spPr bwMode="auto">
          <a:xfrm>
            <a:off x="4572000" y="5805488"/>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48" name="Line 48"/>
          <p:cNvSpPr>
            <a:spLocks noChangeShapeType="1"/>
          </p:cNvSpPr>
          <p:nvPr/>
        </p:nvSpPr>
        <p:spPr bwMode="auto">
          <a:xfrm flipV="1">
            <a:off x="4427538" y="4221163"/>
            <a:ext cx="0"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49" name="Line 49"/>
          <p:cNvSpPr>
            <a:spLocks noChangeShapeType="1"/>
          </p:cNvSpPr>
          <p:nvPr/>
        </p:nvSpPr>
        <p:spPr bwMode="auto">
          <a:xfrm flipH="1">
            <a:off x="3924300" y="4221163"/>
            <a:ext cx="5032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50" name="Line 50"/>
          <p:cNvSpPr>
            <a:spLocks noChangeShapeType="1"/>
          </p:cNvSpPr>
          <p:nvPr/>
        </p:nvSpPr>
        <p:spPr bwMode="auto">
          <a:xfrm flipV="1">
            <a:off x="3924300" y="3573463"/>
            <a:ext cx="0"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51" name="Line 51"/>
          <p:cNvSpPr>
            <a:spLocks noChangeShapeType="1"/>
          </p:cNvSpPr>
          <p:nvPr/>
        </p:nvSpPr>
        <p:spPr bwMode="auto">
          <a:xfrm>
            <a:off x="3563938" y="2349500"/>
            <a:ext cx="0" cy="2808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52" name="Line 52"/>
          <p:cNvSpPr>
            <a:spLocks noChangeShapeType="1"/>
          </p:cNvSpPr>
          <p:nvPr/>
        </p:nvSpPr>
        <p:spPr bwMode="auto">
          <a:xfrm>
            <a:off x="3563938" y="515778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24" name="Oval 24"/>
          <p:cNvSpPr>
            <a:spLocks noChangeArrowheads="1"/>
          </p:cNvSpPr>
          <p:nvPr/>
        </p:nvSpPr>
        <p:spPr bwMode="auto">
          <a:xfrm flipH="1">
            <a:off x="4787900" y="5084763"/>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213" name="Oval 13"/>
          <p:cNvSpPr>
            <a:spLocks noChangeArrowheads="1"/>
          </p:cNvSpPr>
          <p:nvPr/>
        </p:nvSpPr>
        <p:spPr bwMode="auto">
          <a:xfrm flipH="1">
            <a:off x="3708400" y="5084763"/>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253" name="Text Box 53"/>
          <p:cNvSpPr txBox="1">
            <a:spLocks noChangeArrowheads="1"/>
          </p:cNvSpPr>
          <p:nvPr/>
        </p:nvSpPr>
        <p:spPr bwMode="auto">
          <a:xfrm>
            <a:off x="0" y="3789363"/>
            <a:ext cx="3200400"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このため</a:t>
            </a:r>
            <a:r>
              <a:rPr lang="en-US" altLang="ja-JP"/>
              <a:t>CMOS</a:t>
            </a:r>
            <a:r>
              <a:rPr lang="ja-JP" altLang="en-US"/>
              <a:t>では</a:t>
            </a:r>
          </a:p>
          <a:p>
            <a:r>
              <a:rPr lang="ja-JP" altLang="en-US"/>
              <a:t>反転回路（</a:t>
            </a:r>
            <a:r>
              <a:rPr lang="en-US" altLang="ja-JP"/>
              <a:t>NOT</a:t>
            </a:r>
            <a:r>
              <a:rPr lang="ja-JP" altLang="en-US"/>
              <a:t>、</a:t>
            </a:r>
            <a:r>
              <a:rPr lang="en-US" altLang="ja-JP"/>
              <a:t>NAND,NOR)</a:t>
            </a:r>
          </a:p>
          <a:p>
            <a:r>
              <a:rPr lang="ja-JP" altLang="en-US"/>
              <a:t>しか作れない</a:t>
            </a:r>
          </a:p>
          <a:p>
            <a:endParaRPr lang="ja-JP" altLang="en-US"/>
          </a:p>
          <a:p>
            <a:r>
              <a:rPr lang="ja-JP" altLang="en-US"/>
              <a:t>じゃ</a:t>
            </a:r>
            <a:r>
              <a:rPr lang="en-US" altLang="ja-JP"/>
              <a:t>AND</a:t>
            </a:r>
            <a:r>
              <a:rPr lang="ja-JP" altLang="en-US"/>
              <a:t>はどうするの？</a:t>
            </a:r>
          </a:p>
          <a:p>
            <a:endParaRPr lang="ja-JP" altLang="en-US"/>
          </a:p>
          <a:p>
            <a:r>
              <a:rPr lang="en-US" altLang="ja-JP"/>
              <a:t>NAND</a:t>
            </a:r>
            <a:r>
              <a:rPr lang="ja-JP" altLang="en-US"/>
              <a:t>＋</a:t>
            </a:r>
            <a:r>
              <a:rPr lang="en-US" altLang="ja-JP"/>
              <a:t>NOT</a:t>
            </a:r>
            <a:r>
              <a:rPr lang="ja-JP" altLang="en-US"/>
              <a:t>でいいじゃないか</a:t>
            </a:r>
          </a:p>
        </p:txBody>
      </p:sp>
      <p:sp>
        <p:nvSpPr>
          <p:cNvPr id="51254" name="Rectangle 54"/>
          <p:cNvSpPr>
            <a:spLocks noGrp="1" noChangeArrowheads="1"/>
          </p:cNvSpPr>
          <p:nvPr>
            <p:ph type="title"/>
          </p:nvPr>
        </p:nvSpPr>
        <p:spPr>
          <a:xfrm>
            <a:off x="323850" y="-90488"/>
            <a:ext cx="8229600" cy="1143001"/>
          </a:xfrm>
          <a:noFill/>
          <a:ln/>
        </p:spPr>
        <p:txBody>
          <a:bodyPr/>
          <a:lstStyle/>
          <a:p>
            <a:r>
              <a:rPr lang="ja-JP" altLang="en-US"/>
              <a:t>この</a:t>
            </a:r>
            <a:r>
              <a:rPr lang="en-US" altLang="ja-JP"/>
              <a:t>AND</a:t>
            </a:r>
            <a:r>
              <a:rPr lang="ja-JP" altLang="en-US"/>
              <a:t>回路は使い物にならない</a:t>
            </a:r>
          </a:p>
        </p:txBody>
      </p:sp>
      <p:sp>
        <p:nvSpPr>
          <p:cNvPr id="51255" name="Text Box 55"/>
          <p:cNvSpPr txBox="1">
            <a:spLocks noChangeArrowheads="1"/>
          </p:cNvSpPr>
          <p:nvPr/>
        </p:nvSpPr>
        <p:spPr bwMode="auto">
          <a:xfrm>
            <a:off x="5487988" y="2873375"/>
            <a:ext cx="238238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苦手は</a:t>
            </a:r>
            <a:r>
              <a:rPr lang="en-US" altLang="ja-JP" dirty="0"/>
              <a:t>H</a:t>
            </a:r>
            <a:r>
              <a:rPr lang="ja-JP" altLang="en-US" dirty="0"/>
              <a:t>レベルの伝達</a:t>
            </a:r>
          </a:p>
          <a:p>
            <a:r>
              <a:rPr lang="en-US" altLang="ja-JP" dirty="0" err="1"/>
              <a:t>L→H</a:t>
            </a:r>
            <a:r>
              <a:rPr lang="ja-JP" altLang="en-US" dirty="0"/>
              <a:t>は遅い</a:t>
            </a:r>
          </a:p>
        </p:txBody>
      </p:sp>
      <p:sp>
        <p:nvSpPr>
          <p:cNvPr id="51256" name="Text Box 56"/>
          <p:cNvSpPr txBox="1">
            <a:spLocks noChangeArrowheads="1"/>
          </p:cNvSpPr>
          <p:nvPr/>
        </p:nvSpPr>
        <p:spPr bwMode="auto">
          <a:xfrm>
            <a:off x="5580063" y="4724400"/>
            <a:ext cx="234391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苦手は</a:t>
            </a:r>
            <a:r>
              <a:rPr lang="en-US" altLang="ja-JP" dirty="0"/>
              <a:t>L</a:t>
            </a:r>
            <a:r>
              <a:rPr lang="ja-JP" altLang="en-US" dirty="0"/>
              <a:t>レベルの伝達</a:t>
            </a:r>
          </a:p>
          <a:p>
            <a:r>
              <a:rPr lang="en-US" altLang="ja-JP" dirty="0" err="1"/>
              <a:t>H→L</a:t>
            </a:r>
            <a:r>
              <a:rPr lang="ja-JP" altLang="en-US" dirty="0"/>
              <a:t>は遅い</a:t>
            </a:r>
          </a:p>
        </p:txBody>
      </p:sp>
      <p:sp>
        <p:nvSpPr>
          <p:cNvPr id="55" name="楕円 54"/>
          <p:cNvSpPr/>
          <p:nvPr/>
        </p:nvSpPr>
        <p:spPr>
          <a:xfrm>
            <a:off x="3492550" y="2276872"/>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楕円 55"/>
          <p:cNvSpPr/>
          <p:nvPr/>
        </p:nvSpPr>
        <p:spPr>
          <a:xfrm>
            <a:off x="3852590" y="3499867"/>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楕円 56"/>
          <p:cNvSpPr/>
          <p:nvPr/>
        </p:nvSpPr>
        <p:spPr>
          <a:xfrm>
            <a:off x="4572000" y="4293096"/>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楕円 57"/>
          <p:cNvSpPr/>
          <p:nvPr/>
        </p:nvSpPr>
        <p:spPr>
          <a:xfrm>
            <a:off x="4499992" y="5732115"/>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楕円 58"/>
          <p:cNvSpPr/>
          <p:nvPr/>
        </p:nvSpPr>
        <p:spPr>
          <a:xfrm>
            <a:off x="4572000" y="1340768"/>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87944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ja-JP" dirty="0" err="1"/>
              <a:t>nMOS</a:t>
            </a:r>
            <a:r>
              <a:rPr lang="ja-JP" altLang="en-US" dirty="0"/>
              <a:t>のみの回路</a:t>
            </a:r>
          </a:p>
        </p:txBody>
      </p:sp>
      <p:sp>
        <p:nvSpPr>
          <p:cNvPr id="53251" name="Rectangle 3"/>
          <p:cNvSpPr>
            <a:spLocks noGrp="1" noChangeArrowheads="1"/>
          </p:cNvSpPr>
          <p:nvPr>
            <p:ph type="body" idx="1"/>
          </p:nvPr>
        </p:nvSpPr>
        <p:spPr>
          <a:xfrm>
            <a:off x="457200" y="1268413"/>
            <a:ext cx="8229600" cy="2981325"/>
          </a:xfrm>
        </p:spPr>
        <p:txBody>
          <a:bodyPr/>
          <a:lstStyle/>
          <a:p>
            <a:pPr>
              <a:lnSpc>
                <a:spcPct val="90000"/>
              </a:lnSpc>
            </a:pPr>
            <a:r>
              <a:rPr lang="ja-JP" altLang="en-US" sz="2800"/>
              <a:t>歴史的に</a:t>
            </a:r>
            <a:r>
              <a:rPr lang="en-US" altLang="ja-JP" sz="2800"/>
              <a:t>pMOS→nMOS→CMOS</a:t>
            </a:r>
            <a:r>
              <a:rPr lang="ja-JP" altLang="en-US" sz="2800"/>
              <a:t>で発展してきた</a:t>
            </a:r>
          </a:p>
          <a:p>
            <a:pPr lvl="1">
              <a:lnSpc>
                <a:spcPct val="90000"/>
              </a:lnSpc>
            </a:pPr>
            <a:r>
              <a:rPr lang="en-US" altLang="ja-JP" sz="2400"/>
              <a:t>CMOS</a:t>
            </a:r>
            <a:r>
              <a:rPr lang="ja-JP" altLang="en-US" sz="2400"/>
              <a:t>は両方必要なので最初作るのが大変だった</a:t>
            </a:r>
          </a:p>
          <a:p>
            <a:pPr lvl="1">
              <a:lnSpc>
                <a:spcPct val="90000"/>
              </a:lnSpc>
            </a:pPr>
            <a:r>
              <a:rPr lang="ja-JP" altLang="en-US" sz="2400"/>
              <a:t>はじめてのマイクロプロセッサ</a:t>
            </a:r>
            <a:r>
              <a:rPr lang="en-US" altLang="ja-JP" sz="2400"/>
              <a:t>intel 4004, 8008</a:t>
            </a:r>
            <a:r>
              <a:rPr lang="ja-JP" altLang="en-US" sz="2400"/>
              <a:t>は</a:t>
            </a:r>
            <a:r>
              <a:rPr lang="en-US" altLang="ja-JP" sz="2400"/>
              <a:t>pMOS</a:t>
            </a:r>
            <a:r>
              <a:rPr lang="ja-JP" altLang="en-US" sz="2400"/>
              <a:t>でできていた</a:t>
            </a:r>
          </a:p>
          <a:p>
            <a:pPr>
              <a:lnSpc>
                <a:spcPct val="90000"/>
              </a:lnSpc>
            </a:pPr>
            <a:r>
              <a:rPr lang="en-US" altLang="ja-JP" sz="2800"/>
              <a:t>CMOS</a:t>
            </a:r>
            <a:r>
              <a:rPr lang="ja-JP" altLang="en-US" sz="2800"/>
              <a:t>の方が高速で設計しやすい</a:t>
            </a:r>
          </a:p>
          <a:p>
            <a:pPr lvl="1">
              <a:lnSpc>
                <a:spcPct val="90000"/>
              </a:lnSpc>
            </a:pPr>
            <a:r>
              <a:rPr lang="ja-JP" altLang="en-US" sz="2400"/>
              <a:t>メモリ回路は</a:t>
            </a:r>
            <a:r>
              <a:rPr lang="en-US" altLang="ja-JP" sz="2400"/>
              <a:t>nMOS</a:t>
            </a:r>
            <a:r>
              <a:rPr lang="ja-JP" altLang="en-US" sz="2400"/>
              <a:t>がかなりがんばった</a:t>
            </a:r>
          </a:p>
          <a:p>
            <a:pPr lvl="1">
              <a:lnSpc>
                <a:spcPct val="90000"/>
              </a:lnSpc>
            </a:pPr>
            <a:r>
              <a:rPr lang="en-US" altLang="ja-JP" sz="2400"/>
              <a:t>80</a:t>
            </a:r>
            <a:r>
              <a:rPr lang="ja-JP" altLang="en-US" sz="2400"/>
              <a:t>年代にはほぼ</a:t>
            </a:r>
            <a:r>
              <a:rPr lang="en-US" altLang="ja-JP" sz="2400"/>
              <a:t>CMOS</a:t>
            </a:r>
            <a:r>
              <a:rPr lang="ja-JP" altLang="en-US" sz="2400"/>
              <a:t>に置き換わった</a:t>
            </a:r>
          </a:p>
        </p:txBody>
      </p:sp>
      <p:sp>
        <p:nvSpPr>
          <p:cNvPr id="53252" name="Line 4"/>
          <p:cNvSpPr>
            <a:spLocks noChangeShapeType="1"/>
          </p:cNvSpPr>
          <p:nvPr/>
        </p:nvSpPr>
        <p:spPr bwMode="auto">
          <a:xfrm>
            <a:off x="4352925" y="4437063"/>
            <a:ext cx="0" cy="8651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253" name="Line 5"/>
          <p:cNvSpPr>
            <a:spLocks noChangeShapeType="1"/>
          </p:cNvSpPr>
          <p:nvPr/>
        </p:nvSpPr>
        <p:spPr bwMode="auto">
          <a:xfrm>
            <a:off x="4352925" y="465296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254" name="Line 6"/>
          <p:cNvSpPr>
            <a:spLocks noChangeShapeType="1"/>
          </p:cNvSpPr>
          <p:nvPr/>
        </p:nvSpPr>
        <p:spPr bwMode="auto">
          <a:xfrm>
            <a:off x="4352925" y="5086350"/>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255" name="Line 7"/>
          <p:cNvSpPr>
            <a:spLocks noChangeShapeType="1"/>
          </p:cNvSpPr>
          <p:nvPr/>
        </p:nvSpPr>
        <p:spPr bwMode="auto">
          <a:xfrm>
            <a:off x="4427538" y="414655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256" name="Line 8"/>
          <p:cNvSpPr>
            <a:spLocks noChangeShapeType="1"/>
          </p:cNvSpPr>
          <p:nvPr/>
        </p:nvSpPr>
        <p:spPr bwMode="auto">
          <a:xfrm>
            <a:off x="4643438" y="4146550"/>
            <a:ext cx="0" cy="5064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257" name="Line 9"/>
          <p:cNvSpPr>
            <a:spLocks noChangeShapeType="1"/>
          </p:cNvSpPr>
          <p:nvPr/>
        </p:nvSpPr>
        <p:spPr bwMode="auto">
          <a:xfrm flipV="1">
            <a:off x="3924300" y="4868863"/>
            <a:ext cx="431800"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258" name="Text Box 10"/>
          <p:cNvSpPr txBox="1">
            <a:spLocks noChangeArrowheads="1"/>
          </p:cNvSpPr>
          <p:nvPr/>
        </p:nvSpPr>
        <p:spPr bwMode="auto">
          <a:xfrm>
            <a:off x="3492500" y="57261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53260" name="Line 12"/>
          <p:cNvSpPr>
            <a:spLocks noChangeShapeType="1"/>
          </p:cNvSpPr>
          <p:nvPr/>
        </p:nvSpPr>
        <p:spPr bwMode="auto">
          <a:xfrm>
            <a:off x="4352925" y="5659438"/>
            <a:ext cx="0" cy="8651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261" name="Line 13"/>
          <p:cNvSpPr>
            <a:spLocks noChangeShapeType="1"/>
          </p:cNvSpPr>
          <p:nvPr/>
        </p:nvSpPr>
        <p:spPr bwMode="auto">
          <a:xfrm>
            <a:off x="4352925" y="58753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262" name="Line 14"/>
          <p:cNvSpPr>
            <a:spLocks noChangeShapeType="1"/>
          </p:cNvSpPr>
          <p:nvPr/>
        </p:nvSpPr>
        <p:spPr bwMode="auto">
          <a:xfrm>
            <a:off x="4352925" y="6308725"/>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263" name="Line 15"/>
          <p:cNvSpPr>
            <a:spLocks noChangeShapeType="1"/>
          </p:cNvSpPr>
          <p:nvPr/>
        </p:nvSpPr>
        <p:spPr bwMode="auto">
          <a:xfrm flipV="1">
            <a:off x="3924300" y="6091238"/>
            <a:ext cx="431800"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3264" name="Group 16"/>
          <p:cNvGrpSpPr>
            <a:grpSpLocks/>
          </p:cNvGrpSpPr>
          <p:nvPr/>
        </p:nvGrpSpPr>
        <p:grpSpPr bwMode="auto">
          <a:xfrm>
            <a:off x="4427538" y="6596063"/>
            <a:ext cx="431800" cy="144462"/>
            <a:chOff x="2789" y="4019"/>
            <a:chExt cx="272" cy="91"/>
          </a:xfrm>
        </p:grpSpPr>
        <p:sp>
          <p:nvSpPr>
            <p:cNvPr id="53265" name="Line 17"/>
            <p:cNvSpPr>
              <a:spLocks noChangeShapeType="1"/>
            </p:cNvSpPr>
            <p:nvPr/>
          </p:nvSpPr>
          <p:spPr bwMode="auto">
            <a:xfrm>
              <a:off x="2789" y="401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266" name="Line 18"/>
            <p:cNvSpPr>
              <a:spLocks noChangeShapeType="1"/>
            </p:cNvSpPr>
            <p:nvPr/>
          </p:nvSpPr>
          <p:spPr bwMode="auto">
            <a:xfrm flipH="1">
              <a:off x="280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267" name="Line 19"/>
            <p:cNvSpPr>
              <a:spLocks noChangeShapeType="1"/>
            </p:cNvSpPr>
            <p:nvPr/>
          </p:nvSpPr>
          <p:spPr bwMode="auto">
            <a:xfrm flipH="1">
              <a:off x="285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268" name="Line 20"/>
            <p:cNvSpPr>
              <a:spLocks noChangeShapeType="1"/>
            </p:cNvSpPr>
            <p:nvPr/>
          </p:nvSpPr>
          <p:spPr bwMode="auto">
            <a:xfrm flipH="1">
              <a:off x="289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269" name="Line 21"/>
            <p:cNvSpPr>
              <a:spLocks noChangeShapeType="1"/>
            </p:cNvSpPr>
            <p:nvPr/>
          </p:nvSpPr>
          <p:spPr bwMode="auto">
            <a:xfrm flipH="1">
              <a:off x="294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270" name="Line 22"/>
            <p:cNvSpPr>
              <a:spLocks noChangeShapeType="1"/>
            </p:cNvSpPr>
            <p:nvPr/>
          </p:nvSpPr>
          <p:spPr bwMode="auto">
            <a:xfrm flipH="1">
              <a:off x="298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3271" name="Line 23"/>
          <p:cNvSpPr>
            <a:spLocks noChangeShapeType="1"/>
          </p:cNvSpPr>
          <p:nvPr/>
        </p:nvSpPr>
        <p:spPr bwMode="auto">
          <a:xfrm>
            <a:off x="4643438" y="630872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272" name="Line 24"/>
          <p:cNvSpPr>
            <a:spLocks noChangeShapeType="1"/>
          </p:cNvSpPr>
          <p:nvPr/>
        </p:nvSpPr>
        <p:spPr bwMode="auto">
          <a:xfrm>
            <a:off x="4643438" y="5084763"/>
            <a:ext cx="0" cy="792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273" name="Line 25"/>
          <p:cNvSpPr>
            <a:spLocks noChangeShapeType="1"/>
          </p:cNvSpPr>
          <p:nvPr/>
        </p:nvSpPr>
        <p:spPr bwMode="auto">
          <a:xfrm>
            <a:off x="3924300" y="48688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274" name="Line 26"/>
          <p:cNvSpPr>
            <a:spLocks noChangeShapeType="1"/>
          </p:cNvSpPr>
          <p:nvPr/>
        </p:nvSpPr>
        <p:spPr bwMode="auto">
          <a:xfrm flipV="1">
            <a:off x="3924300" y="5445125"/>
            <a:ext cx="1439863"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277" name="Rectangle 29"/>
          <p:cNvSpPr>
            <a:spLocks noChangeArrowheads="1"/>
          </p:cNvSpPr>
          <p:nvPr/>
        </p:nvSpPr>
        <p:spPr bwMode="auto">
          <a:xfrm>
            <a:off x="4572000" y="5373688"/>
            <a:ext cx="142875" cy="14287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278" name="Text Box 30"/>
          <p:cNvSpPr txBox="1">
            <a:spLocks noChangeArrowheads="1"/>
          </p:cNvSpPr>
          <p:nvPr/>
        </p:nvSpPr>
        <p:spPr bwMode="auto">
          <a:xfrm>
            <a:off x="5387975" y="522922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53279" name="Line 31"/>
          <p:cNvSpPr>
            <a:spLocks noChangeShapeType="1"/>
          </p:cNvSpPr>
          <p:nvPr/>
        </p:nvSpPr>
        <p:spPr bwMode="auto">
          <a:xfrm>
            <a:off x="4356100" y="4652963"/>
            <a:ext cx="0" cy="43180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280" name="Text Box 32"/>
          <p:cNvSpPr txBox="1">
            <a:spLocks noChangeArrowheads="1"/>
          </p:cNvSpPr>
          <p:nvPr/>
        </p:nvSpPr>
        <p:spPr bwMode="auto">
          <a:xfrm>
            <a:off x="1187450" y="4614863"/>
            <a:ext cx="252571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nMOS</a:t>
            </a:r>
            <a:r>
              <a:rPr lang="ja-JP" altLang="en-US"/>
              <a:t>回路のインバータ</a:t>
            </a:r>
          </a:p>
          <a:p>
            <a:r>
              <a:rPr lang="ja-JP" altLang="en-US"/>
              <a:t>ディプレーション型を</a:t>
            </a:r>
          </a:p>
          <a:p>
            <a:r>
              <a:rPr lang="ja-JP" altLang="en-US"/>
              <a:t>負荷抵抗の役割で使う</a:t>
            </a:r>
          </a:p>
        </p:txBody>
      </p:sp>
    </p:spTree>
    <p:extLst>
      <p:ext uri="{BB962C8B-B14F-4D97-AF65-F5344CB8AC3E}">
        <p14:creationId xmlns:p14="http://schemas.microsoft.com/office/powerpoint/2010/main" val="30033357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0"/>
            <a:ext cx="8229600" cy="1143000"/>
          </a:xfrm>
        </p:spPr>
        <p:txBody>
          <a:bodyPr/>
          <a:lstStyle/>
          <a:p>
            <a:r>
              <a:rPr lang="ja-JP" altLang="en-US" sz="4000"/>
              <a:t>だから</a:t>
            </a:r>
            <a:r>
              <a:rPr lang="en-US" altLang="ja-JP" sz="4000"/>
              <a:t>CMOS</a:t>
            </a:r>
            <a:r>
              <a:rPr lang="ja-JP" altLang="en-US" sz="4000"/>
              <a:t>は上半分を</a:t>
            </a:r>
            <a:r>
              <a:rPr lang="en-US" altLang="ja-JP" sz="4000"/>
              <a:t>pMOS</a:t>
            </a:r>
            <a:br>
              <a:rPr lang="en-US" altLang="ja-JP" sz="4000"/>
            </a:br>
            <a:r>
              <a:rPr lang="ja-JP" altLang="en-US" sz="4000"/>
              <a:t>下半分を</a:t>
            </a:r>
            <a:r>
              <a:rPr lang="en-US" altLang="ja-JP" sz="4000"/>
              <a:t>nMOS</a:t>
            </a:r>
            <a:r>
              <a:rPr lang="ja-JP" altLang="en-US" sz="4000"/>
              <a:t>で作る</a:t>
            </a:r>
          </a:p>
        </p:txBody>
      </p:sp>
      <p:sp>
        <p:nvSpPr>
          <p:cNvPr id="14340" name="Line 4"/>
          <p:cNvSpPr>
            <a:spLocks noChangeShapeType="1"/>
          </p:cNvSpPr>
          <p:nvPr/>
        </p:nvSpPr>
        <p:spPr bwMode="auto">
          <a:xfrm>
            <a:off x="4354513" y="3141663"/>
            <a:ext cx="0" cy="8651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1" name="Line 5"/>
          <p:cNvSpPr>
            <a:spLocks noChangeShapeType="1"/>
          </p:cNvSpPr>
          <p:nvPr/>
        </p:nvSpPr>
        <p:spPr bwMode="auto">
          <a:xfrm>
            <a:off x="4354513" y="335756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2" name="Line 6"/>
          <p:cNvSpPr>
            <a:spLocks noChangeShapeType="1"/>
          </p:cNvSpPr>
          <p:nvPr/>
        </p:nvSpPr>
        <p:spPr bwMode="auto">
          <a:xfrm>
            <a:off x="4354513" y="3790950"/>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3" name="Line 7"/>
          <p:cNvSpPr>
            <a:spLocks noChangeShapeType="1"/>
          </p:cNvSpPr>
          <p:nvPr/>
        </p:nvSpPr>
        <p:spPr bwMode="auto">
          <a:xfrm flipV="1">
            <a:off x="4643438" y="3790950"/>
            <a:ext cx="0"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4" name="Line 8"/>
          <p:cNvSpPr>
            <a:spLocks noChangeShapeType="1"/>
          </p:cNvSpPr>
          <p:nvPr/>
        </p:nvSpPr>
        <p:spPr bwMode="auto">
          <a:xfrm>
            <a:off x="3419475" y="3573463"/>
            <a:ext cx="9350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5" name="Line 9"/>
          <p:cNvSpPr>
            <a:spLocks noChangeShapeType="1"/>
          </p:cNvSpPr>
          <p:nvPr/>
        </p:nvSpPr>
        <p:spPr bwMode="auto">
          <a:xfrm>
            <a:off x="3844925" y="4718050"/>
            <a:ext cx="0" cy="8651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6" name="Line 10"/>
          <p:cNvSpPr>
            <a:spLocks noChangeShapeType="1"/>
          </p:cNvSpPr>
          <p:nvPr/>
        </p:nvSpPr>
        <p:spPr bwMode="auto">
          <a:xfrm>
            <a:off x="3844925" y="4933950"/>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7" name="Line 11"/>
          <p:cNvSpPr>
            <a:spLocks noChangeShapeType="1"/>
          </p:cNvSpPr>
          <p:nvPr/>
        </p:nvSpPr>
        <p:spPr bwMode="auto">
          <a:xfrm flipV="1">
            <a:off x="4133850" y="4359275"/>
            <a:ext cx="0"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8" name="Line 12"/>
          <p:cNvSpPr>
            <a:spLocks noChangeShapeType="1"/>
          </p:cNvSpPr>
          <p:nvPr/>
        </p:nvSpPr>
        <p:spPr bwMode="auto">
          <a:xfrm>
            <a:off x="3844925" y="53673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9" name="Oval 13"/>
          <p:cNvSpPr>
            <a:spLocks noChangeArrowheads="1"/>
          </p:cNvSpPr>
          <p:nvPr/>
        </p:nvSpPr>
        <p:spPr bwMode="auto">
          <a:xfrm flipH="1">
            <a:off x="4211638" y="2276475"/>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4395" name="Group 59"/>
          <p:cNvGrpSpPr>
            <a:grpSpLocks/>
          </p:cNvGrpSpPr>
          <p:nvPr/>
        </p:nvGrpSpPr>
        <p:grpSpPr bwMode="auto">
          <a:xfrm>
            <a:off x="4427538" y="6380163"/>
            <a:ext cx="431800" cy="144462"/>
            <a:chOff x="2789" y="4019"/>
            <a:chExt cx="272" cy="91"/>
          </a:xfrm>
        </p:grpSpPr>
        <p:sp>
          <p:nvSpPr>
            <p:cNvPr id="14350" name="Line 14"/>
            <p:cNvSpPr>
              <a:spLocks noChangeShapeType="1"/>
            </p:cNvSpPr>
            <p:nvPr/>
          </p:nvSpPr>
          <p:spPr bwMode="auto">
            <a:xfrm>
              <a:off x="2789" y="401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1" name="Line 15"/>
            <p:cNvSpPr>
              <a:spLocks noChangeShapeType="1"/>
            </p:cNvSpPr>
            <p:nvPr/>
          </p:nvSpPr>
          <p:spPr bwMode="auto">
            <a:xfrm flipH="1">
              <a:off x="280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2" name="Line 16"/>
            <p:cNvSpPr>
              <a:spLocks noChangeShapeType="1"/>
            </p:cNvSpPr>
            <p:nvPr/>
          </p:nvSpPr>
          <p:spPr bwMode="auto">
            <a:xfrm flipH="1">
              <a:off x="285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3" name="Line 17"/>
            <p:cNvSpPr>
              <a:spLocks noChangeShapeType="1"/>
            </p:cNvSpPr>
            <p:nvPr/>
          </p:nvSpPr>
          <p:spPr bwMode="auto">
            <a:xfrm flipH="1">
              <a:off x="289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4" name="Line 18"/>
            <p:cNvSpPr>
              <a:spLocks noChangeShapeType="1"/>
            </p:cNvSpPr>
            <p:nvPr/>
          </p:nvSpPr>
          <p:spPr bwMode="auto">
            <a:xfrm flipH="1">
              <a:off x="294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5" name="Line 19"/>
            <p:cNvSpPr>
              <a:spLocks noChangeShapeType="1"/>
            </p:cNvSpPr>
            <p:nvPr/>
          </p:nvSpPr>
          <p:spPr bwMode="auto">
            <a:xfrm flipH="1">
              <a:off x="298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4356" name="Line 20"/>
          <p:cNvSpPr>
            <a:spLocks noChangeShapeType="1"/>
          </p:cNvSpPr>
          <p:nvPr/>
        </p:nvSpPr>
        <p:spPr bwMode="auto">
          <a:xfrm>
            <a:off x="5219700" y="4365625"/>
            <a:ext cx="184149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7" name="Text Box 21"/>
          <p:cNvSpPr txBox="1">
            <a:spLocks noChangeArrowheads="1"/>
          </p:cNvSpPr>
          <p:nvPr/>
        </p:nvSpPr>
        <p:spPr bwMode="auto">
          <a:xfrm>
            <a:off x="4645025" y="3449638"/>
            <a:ext cx="615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Qp2</a:t>
            </a:r>
          </a:p>
        </p:txBody>
      </p:sp>
      <p:sp>
        <p:nvSpPr>
          <p:cNvPr id="14358" name="Text Box 22"/>
          <p:cNvSpPr txBox="1">
            <a:spLocks noChangeArrowheads="1"/>
          </p:cNvSpPr>
          <p:nvPr/>
        </p:nvSpPr>
        <p:spPr bwMode="auto">
          <a:xfrm>
            <a:off x="3419475" y="5516563"/>
            <a:ext cx="615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Qn1</a:t>
            </a:r>
          </a:p>
        </p:txBody>
      </p:sp>
      <p:sp>
        <p:nvSpPr>
          <p:cNvPr id="14363" name="Oval 27"/>
          <p:cNvSpPr>
            <a:spLocks noChangeArrowheads="1"/>
          </p:cNvSpPr>
          <p:nvPr/>
        </p:nvSpPr>
        <p:spPr bwMode="auto">
          <a:xfrm flipH="1">
            <a:off x="4211638" y="3500438"/>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64" name="Line 28"/>
          <p:cNvSpPr>
            <a:spLocks noChangeShapeType="1"/>
          </p:cNvSpPr>
          <p:nvPr/>
        </p:nvSpPr>
        <p:spPr bwMode="auto">
          <a:xfrm flipV="1">
            <a:off x="4140200" y="4359275"/>
            <a:ext cx="1079500" cy="63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5" name="Line 29"/>
          <p:cNvSpPr>
            <a:spLocks noChangeShapeType="1"/>
          </p:cNvSpPr>
          <p:nvPr/>
        </p:nvSpPr>
        <p:spPr bwMode="auto">
          <a:xfrm>
            <a:off x="4352925" y="1917700"/>
            <a:ext cx="0" cy="8651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6" name="Line 30"/>
          <p:cNvSpPr>
            <a:spLocks noChangeShapeType="1"/>
          </p:cNvSpPr>
          <p:nvPr/>
        </p:nvSpPr>
        <p:spPr bwMode="auto">
          <a:xfrm>
            <a:off x="4352925" y="2133600"/>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7" name="Line 31"/>
          <p:cNvSpPr>
            <a:spLocks noChangeShapeType="1"/>
          </p:cNvSpPr>
          <p:nvPr/>
        </p:nvSpPr>
        <p:spPr bwMode="auto">
          <a:xfrm>
            <a:off x="4352925" y="256698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8" name="Line 32"/>
          <p:cNvSpPr>
            <a:spLocks noChangeShapeType="1"/>
          </p:cNvSpPr>
          <p:nvPr/>
        </p:nvSpPr>
        <p:spPr bwMode="auto">
          <a:xfrm flipH="1" flipV="1">
            <a:off x="4641850" y="2566988"/>
            <a:ext cx="1588" cy="7889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0" name="Line 34"/>
          <p:cNvSpPr>
            <a:spLocks noChangeShapeType="1"/>
          </p:cNvSpPr>
          <p:nvPr/>
        </p:nvSpPr>
        <p:spPr bwMode="auto">
          <a:xfrm>
            <a:off x="4140200" y="536733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2" name="Line 36"/>
          <p:cNvSpPr>
            <a:spLocks noChangeShapeType="1"/>
          </p:cNvSpPr>
          <p:nvPr/>
        </p:nvSpPr>
        <p:spPr bwMode="auto">
          <a:xfrm>
            <a:off x="4427538" y="1412875"/>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3" name="Line 37"/>
          <p:cNvSpPr>
            <a:spLocks noChangeShapeType="1"/>
          </p:cNvSpPr>
          <p:nvPr/>
        </p:nvSpPr>
        <p:spPr bwMode="auto">
          <a:xfrm>
            <a:off x="4643438" y="1412875"/>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4" name="Line 38"/>
          <p:cNvSpPr>
            <a:spLocks noChangeShapeType="1"/>
          </p:cNvSpPr>
          <p:nvPr/>
        </p:nvSpPr>
        <p:spPr bwMode="auto">
          <a:xfrm>
            <a:off x="3421063" y="2349500"/>
            <a:ext cx="7905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4394" name="Group 58"/>
          <p:cNvGrpSpPr>
            <a:grpSpLocks/>
          </p:cNvGrpSpPr>
          <p:nvPr/>
        </p:nvGrpSpPr>
        <p:grpSpPr bwMode="auto">
          <a:xfrm>
            <a:off x="4427538" y="4359275"/>
            <a:ext cx="815975" cy="1439863"/>
            <a:chOff x="2789" y="2746"/>
            <a:chExt cx="514" cy="907"/>
          </a:xfrm>
        </p:grpSpPr>
        <p:sp>
          <p:nvSpPr>
            <p:cNvPr id="14359" name="Line 23"/>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0" name="Line 24"/>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1" name="Line 25"/>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2" name="Line 26"/>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1" name="Line 35"/>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6" name="Line 40"/>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4378" name="Text Box 42"/>
          <p:cNvSpPr txBox="1">
            <a:spLocks noChangeArrowheads="1"/>
          </p:cNvSpPr>
          <p:nvPr/>
        </p:nvSpPr>
        <p:spPr bwMode="auto">
          <a:xfrm>
            <a:off x="3635375" y="17732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14379" name="Text Box 43"/>
          <p:cNvSpPr txBox="1">
            <a:spLocks noChangeArrowheads="1"/>
          </p:cNvSpPr>
          <p:nvPr/>
        </p:nvSpPr>
        <p:spPr bwMode="auto">
          <a:xfrm>
            <a:off x="3635375" y="31416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14382" name="Text Box 46"/>
          <p:cNvSpPr txBox="1">
            <a:spLocks noChangeArrowheads="1"/>
          </p:cNvSpPr>
          <p:nvPr/>
        </p:nvSpPr>
        <p:spPr bwMode="auto">
          <a:xfrm>
            <a:off x="5364163" y="5516563"/>
            <a:ext cx="615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Qn2</a:t>
            </a:r>
          </a:p>
        </p:txBody>
      </p:sp>
      <p:sp>
        <p:nvSpPr>
          <p:cNvPr id="14383" name="Text Box 47"/>
          <p:cNvSpPr txBox="1">
            <a:spLocks noChangeArrowheads="1"/>
          </p:cNvSpPr>
          <p:nvPr/>
        </p:nvSpPr>
        <p:spPr bwMode="auto">
          <a:xfrm>
            <a:off x="4714875" y="2132013"/>
            <a:ext cx="615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Qp1</a:t>
            </a:r>
          </a:p>
        </p:txBody>
      </p:sp>
      <p:sp>
        <p:nvSpPr>
          <p:cNvPr id="14385" name="Text Box 49"/>
          <p:cNvSpPr txBox="1">
            <a:spLocks noChangeArrowheads="1"/>
          </p:cNvSpPr>
          <p:nvPr/>
        </p:nvSpPr>
        <p:spPr bwMode="auto">
          <a:xfrm>
            <a:off x="8077200" y="40068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14386" name="Line 50"/>
          <p:cNvSpPr>
            <a:spLocks noChangeShapeType="1"/>
          </p:cNvSpPr>
          <p:nvPr/>
        </p:nvSpPr>
        <p:spPr bwMode="auto">
          <a:xfrm>
            <a:off x="4140200" y="5805488"/>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7" name="Line 51"/>
          <p:cNvSpPr>
            <a:spLocks noChangeShapeType="1"/>
          </p:cNvSpPr>
          <p:nvPr/>
        </p:nvSpPr>
        <p:spPr bwMode="auto">
          <a:xfrm>
            <a:off x="4572000" y="5805488"/>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8" name="Line 52"/>
          <p:cNvSpPr>
            <a:spLocks noChangeShapeType="1"/>
          </p:cNvSpPr>
          <p:nvPr/>
        </p:nvSpPr>
        <p:spPr bwMode="auto">
          <a:xfrm flipV="1">
            <a:off x="4427538" y="4221163"/>
            <a:ext cx="0"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9" name="Line 53"/>
          <p:cNvSpPr>
            <a:spLocks noChangeShapeType="1"/>
          </p:cNvSpPr>
          <p:nvPr/>
        </p:nvSpPr>
        <p:spPr bwMode="auto">
          <a:xfrm flipH="1">
            <a:off x="3924300" y="4221163"/>
            <a:ext cx="5032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0" name="Line 54"/>
          <p:cNvSpPr>
            <a:spLocks noChangeShapeType="1"/>
          </p:cNvSpPr>
          <p:nvPr/>
        </p:nvSpPr>
        <p:spPr bwMode="auto">
          <a:xfrm flipV="1">
            <a:off x="3924300" y="3573463"/>
            <a:ext cx="0"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1" name="Line 55"/>
          <p:cNvSpPr>
            <a:spLocks noChangeShapeType="1"/>
          </p:cNvSpPr>
          <p:nvPr/>
        </p:nvSpPr>
        <p:spPr bwMode="auto">
          <a:xfrm>
            <a:off x="3563938" y="2349500"/>
            <a:ext cx="0" cy="2808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2" name="Line 56"/>
          <p:cNvSpPr>
            <a:spLocks noChangeShapeType="1"/>
          </p:cNvSpPr>
          <p:nvPr/>
        </p:nvSpPr>
        <p:spPr bwMode="auto">
          <a:xfrm>
            <a:off x="3563938" y="515778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6" name="Text Box 60"/>
          <p:cNvSpPr txBox="1">
            <a:spLocks noChangeArrowheads="1"/>
          </p:cNvSpPr>
          <p:nvPr/>
        </p:nvSpPr>
        <p:spPr bwMode="auto">
          <a:xfrm>
            <a:off x="723902" y="2548968"/>
            <a:ext cx="2559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ON</a:t>
            </a:r>
            <a:r>
              <a:rPr lang="ja-JP" altLang="en-US"/>
              <a:t>で</a:t>
            </a:r>
            <a:r>
              <a:rPr lang="en-US" altLang="ja-JP"/>
              <a:t>H</a:t>
            </a:r>
            <a:r>
              <a:rPr lang="ja-JP" altLang="en-US"/>
              <a:t>レベルを</a:t>
            </a:r>
            <a:r>
              <a:rPr lang="en-US" altLang="ja-JP"/>
              <a:t>Y</a:t>
            </a:r>
            <a:r>
              <a:rPr lang="ja-JP" altLang="en-US"/>
              <a:t>に伝達</a:t>
            </a:r>
          </a:p>
          <a:p>
            <a:r>
              <a:rPr lang="en-US" altLang="ja-JP"/>
              <a:t>L→H</a:t>
            </a:r>
            <a:r>
              <a:rPr lang="ja-JP" altLang="en-US"/>
              <a:t>は高速</a:t>
            </a:r>
          </a:p>
        </p:txBody>
      </p:sp>
      <p:sp>
        <p:nvSpPr>
          <p:cNvPr id="14397" name="Text Box 61"/>
          <p:cNvSpPr txBox="1">
            <a:spLocks noChangeArrowheads="1"/>
          </p:cNvSpPr>
          <p:nvPr/>
        </p:nvSpPr>
        <p:spPr bwMode="auto">
          <a:xfrm>
            <a:off x="969807" y="4952048"/>
            <a:ext cx="2520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ON</a:t>
            </a:r>
            <a:r>
              <a:rPr lang="ja-JP" altLang="en-US" dirty="0"/>
              <a:t>で</a:t>
            </a:r>
            <a:r>
              <a:rPr lang="en-US" altLang="ja-JP" dirty="0"/>
              <a:t>L</a:t>
            </a:r>
            <a:r>
              <a:rPr lang="ja-JP" altLang="en-US" dirty="0"/>
              <a:t>レベルを</a:t>
            </a:r>
            <a:r>
              <a:rPr lang="en-US" altLang="ja-JP" dirty="0"/>
              <a:t>Y</a:t>
            </a:r>
            <a:r>
              <a:rPr lang="ja-JP" altLang="en-US" dirty="0"/>
              <a:t>に伝達</a:t>
            </a:r>
          </a:p>
          <a:p>
            <a:r>
              <a:rPr lang="en-US" altLang="ja-JP" dirty="0"/>
              <a:t>H→L</a:t>
            </a:r>
            <a:r>
              <a:rPr lang="ja-JP" altLang="en-US" dirty="0"/>
              <a:t>は高速</a:t>
            </a:r>
          </a:p>
        </p:txBody>
      </p:sp>
      <p:grpSp>
        <p:nvGrpSpPr>
          <p:cNvPr id="54" name="Group 58"/>
          <p:cNvGrpSpPr>
            <a:grpSpLocks/>
          </p:cNvGrpSpPr>
          <p:nvPr/>
        </p:nvGrpSpPr>
        <p:grpSpPr bwMode="auto">
          <a:xfrm>
            <a:off x="7061198" y="4260056"/>
            <a:ext cx="815975" cy="1439863"/>
            <a:chOff x="2789" y="2746"/>
            <a:chExt cx="514" cy="907"/>
          </a:xfrm>
        </p:grpSpPr>
        <p:sp>
          <p:nvSpPr>
            <p:cNvPr id="55" name="Line 23"/>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 name="Line 24"/>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 name="Line 25"/>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 name="Line 26"/>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 name="Line 35"/>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0" name="Line 40"/>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66" name="Oval 13"/>
          <p:cNvSpPr>
            <a:spLocks noChangeArrowheads="1"/>
          </p:cNvSpPr>
          <p:nvPr/>
        </p:nvSpPr>
        <p:spPr bwMode="auto">
          <a:xfrm flipH="1">
            <a:off x="7373936" y="3111500"/>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 name="Line 29"/>
          <p:cNvSpPr>
            <a:spLocks noChangeShapeType="1"/>
          </p:cNvSpPr>
          <p:nvPr/>
        </p:nvSpPr>
        <p:spPr bwMode="auto">
          <a:xfrm>
            <a:off x="7515223" y="2752725"/>
            <a:ext cx="0" cy="8651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8" name="Line 30"/>
          <p:cNvSpPr>
            <a:spLocks noChangeShapeType="1"/>
          </p:cNvSpPr>
          <p:nvPr/>
        </p:nvSpPr>
        <p:spPr bwMode="auto">
          <a:xfrm>
            <a:off x="7515223" y="2968625"/>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9" name="Line 31"/>
          <p:cNvSpPr>
            <a:spLocks noChangeShapeType="1"/>
          </p:cNvSpPr>
          <p:nvPr/>
        </p:nvSpPr>
        <p:spPr bwMode="auto">
          <a:xfrm>
            <a:off x="7515223" y="340201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0" name="Line 38"/>
          <p:cNvSpPr>
            <a:spLocks noChangeShapeType="1"/>
          </p:cNvSpPr>
          <p:nvPr/>
        </p:nvSpPr>
        <p:spPr bwMode="auto">
          <a:xfrm>
            <a:off x="7061198" y="3184525"/>
            <a:ext cx="3127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4" name="Line 37"/>
          <p:cNvSpPr>
            <a:spLocks noChangeShapeType="1"/>
          </p:cNvSpPr>
          <p:nvPr/>
        </p:nvSpPr>
        <p:spPr bwMode="auto">
          <a:xfrm>
            <a:off x="7812360" y="2277814"/>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 name="Line 37"/>
          <p:cNvSpPr>
            <a:spLocks noChangeShapeType="1"/>
          </p:cNvSpPr>
          <p:nvPr/>
        </p:nvSpPr>
        <p:spPr bwMode="auto">
          <a:xfrm>
            <a:off x="7848598" y="3402013"/>
            <a:ext cx="0" cy="85804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6" name="Line 36"/>
          <p:cNvSpPr>
            <a:spLocks noChangeShapeType="1"/>
          </p:cNvSpPr>
          <p:nvPr/>
        </p:nvSpPr>
        <p:spPr bwMode="auto">
          <a:xfrm>
            <a:off x="7632698" y="224155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8" name="Line 20"/>
          <p:cNvSpPr>
            <a:spLocks noChangeShapeType="1"/>
          </p:cNvSpPr>
          <p:nvPr/>
        </p:nvSpPr>
        <p:spPr bwMode="auto">
          <a:xfrm>
            <a:off x="7877173" y="3952875"/>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9" name="Line 37"/>
          <p:cNvSpPr>
            <a:spLocks noChangeShapeType="1"/>
          </p:cNvSpPr>
          <p:nvPr/>
        </p:nvSpPr>
        <p:spPr bwMode="auto">
          <a:xfrm>
            <a:off x="7061198" y="3184525"/>
            <a:ext cx="0" cy="18676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80" name="Group 59"/>
          <p:cNvGrpSpPr>
            <a:grpSpLocks/>
          </p:cNvGrpSpPr>
          <p:nvPr/>
        </p:nvGrpSpPr>
        <p:grpSpPr bwMode="auto">
          <a:xfrm>
            <a:off x="7732711" y="6237932"/>
            <a:ext cx="431800" cy="144462"/>
            <a:chOff x="2789" y="4019"/>
            <a:chExt cx="272" cy="91"/>
          </a:xfrm>
        </p:grpSpPr>
        <p:sp>
          <p:nvSpPr>
            <p:cNvPr id="81" name="Line 14"/>
            <p:cNvSpPr>
              <a:spLocks noChangeShapeType="1"/>
            </p:cNvSpPr>
            <p:nvPr/>
          </p:nvSpPr>
          <p:spPr bwMode="auto">
            <a:xfrm>
              <a:off x="2789" y="401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 name="Line 15"/>
            <p:cNvSpPr>
              <a:spLocks noChangeShapeType="1"/>
            </p:cNvSpPr>
            <p:nvPr/>
          </p:nvSpPr>
          <p:spPr bwMode="auto">
            <a:xfrm flipH="1">
              <a:off x="280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3" name="Line 16"/>
            <p:cNvSpPr>
              <a:spLocks noChangeShapeType="1"/>
            </p:cNvSpPr>
            <p:nvPr/>
          </p:nvSpPr>
          <p:spPr bwMode="auto">
            <a:xfrm flipH="1">
              <a:off x="285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4" name="Line 17"/>
            <p:cNvSpPr>
              <a:spLocks noChangeShapeType="1"/>
            </p:cNvSpPr>
            <p:nvPr/>
          </p:nvSpPr>
          <p:spPr bwMode="auto">
            <a:xfrm flipH="1">
              <a:off x="289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5" name="Line 18"/>
            <p:cNvSpPr>
              <a:spLocks noChangeShapeType="1"/>
            </p:cNvSpPr>
            <p:nvPr/>
          </p:nvSpPr>
          <p:spPr bwMode="auto">
            <a:xfrm flipH="1">
              <a:off x="294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6" name="Line 19"/>
            <p:cNvSpPr>
              <a:spLocks noChangeShapeType="1"/>
            </p:cNvSpPr>
            <p:nvPr/>
          </p:nvSpPr>
          <p:spPr bwMode="auto">
            <a:xfrm flipH="1">
              <a:off x="298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87" name="Line 51"/>
          <p:cNvSpPr>
            <a:spLocks noChangeShapeType="1"/>
          </p:cNvSpPr>
          <p:nvPr/>
        </p:nvSpPr>
        <p:spPr bwMode="auto">
          <a:xfrm>
            <a:off x="7877173" y="5663257"/>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8" name="Text Box 60"/>
          <p:cNvSpPr txBox="1">
            <a:spLocks noChangeArrowheads="1"/>
          </p:cNvSpPr>
          <p:nvPr/>
        </p:nvSpPr>
        <p:spPr bwMode="auto">
          <a:xfrm>
            <a:off x="5518150" y="1582069"/>
            <a:ext cx="16001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ＣＭＯＳ　ＡＮＤ</a:t>
            </a:r>
          </a:p>
        </p:txBody>
      </p:sp>
      <p:sp>
        <p:nvSpPr>
          <p:cNvPr id="89" name="楕円 88"/>
          <p:cNvSpPr/>
          <p:nvPr/>
        </p:nvSpPr>
        <p:spPr>
          <a:xfrm>
            <a:off x="4572000" y="1340768"/>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楕円 89"/>
          <p:cNvSpPr/>
          <p:nvPr/>
        </p:nvSpPr>
        <p:spPr>
          <a:xfrm>
            <a:off x="3491880" y="2275731"/>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楕円 90"/>
          <p:cNvSpPr/>
          <p:nvPr/>
        </p:nvSpPr>
        <p:spPr>
          <a:xfrm>
            <a:off x="3851920" y="3501008"/>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楕円 91"/>
          <p:cNvSpPr/>
          <p:nvPr/>
        </p:nvSpPr>
        <p:spPr>
          <a:xfrm>
            <a:off x="4572670" y="4291955"/>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楕円 92"/>
          <p:cNvSpPr/>
          <p:nvPr/>
        </p:nvSpPr>
        <p:spPr>
          <a:xfrm>
            <a:off x="5148064" y="4293096"/>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楕円 93"/>
          <p:cNvSpPr/>
          <p:nvPr/>
        </p:nvSpPr>
        <p:spPr>
          <a:xfrm>
            <a:off x="7020942" y="4294237"/>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楕円 94"/>
          <p:cNvSpPr/>
          <p:nvPr/>
        </p:nvSpPr>
        <p:spPr>
          <a:xfrm>
            <a:off x="7812360" y="3861048"/>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楕円 95"/>
          <p:cNvSpPr/>
          <p:nvPr/>
        </p:nvSpPr>
        <p:spPr>
          <a:xfrm>
            <a:off x="7740352" y="2203723"/>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636984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body" idx="1"/>
          </p:nvPr>
        </p:nvSpPr>
        <p:spPr>
          <a:xfrm>
            <a:off x="1476375" y="0"/>
            <a:ext cx="8229600" cy="676275"/>
          </a:xfrm>
        </p:spPr>
        <p:txBody>
          <a:bodyPr/>
          <a:lstStyle/>
          <a:p>
            <a:r>
              <a:rPr lang="ja-JP" altLang="en-US"/>
              <a:t>トランスミッションゲート（</a:t>
            </a:r>
            <a:r>
              <a:rPr lang="en-US" altLang="ja-JP"/>
              <a:t>p.20)</a:t>
            </a:r>
          </a:p>
        </p:txBody>
      </p:sp>
      <p:grpSp>
        <p:nvGrpSpPr>
          <p:cNvPr id="47107" name="Group 3"/>
          <p:cNvGrpSpPr>
            <a:grpSpLocks/>
          </p:cNvGrpSpPr>
          <p:nvPr/>
        </p:nvGrpSpPr>
        <p:grpSpPr bwMode="auto">
          <a:xfrm rot="-5400000">
            <a:off x="2231231" y="2289969"/>
            <a:ext cx="720725" cy="1081088"/>
            <a:chOff x="1156" y="845"/>
            <a:chExt cx="590" cy="907"/>
          </a:xfrm>
        </p:grpSpPr>
        <p:sp>
          <p:nvSpPr>
            <p:cNvPr id="47108" name="Line 4"/>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09" name="Line 5"/>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10" name="Line 6"/>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11" name="Line 7"/>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12" name="Oval 8"/>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113" name="Line 9"/>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14" name="Line 10"/>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7115" name="Group 11"/>
          <p:cNvGrpSpPr>
            <a:grpSpLocks/>
          </p:cNvGrpSpPr>
          <p:nvPr/>
        </p:nvGrpSpPr>
        <p:grpSpPr bwMode="auto">
          <a:xfrm rot="5400000">
            <a:off x="2292350" y="1293813"/>
            <a:ext cx="600075" cy="1079500"/>
            <a:chOff x="2789" y="2746"/>
            <a:chExt cx="514" cy="907"/>
          </a:xfrm>
        </p:grpSpPr>
        <p:sp>
          <p:nvSpPr>
            <p:cNvPr id="47116" name="Line 12"/>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17" name="Line 13"/>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18" name="Line 14"/>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19" name="Line 15"/>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20" name="Line 16"/>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21" name="Line 17"/>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7122" name="Line 18"/>
          <p:cNvSpPr>
            <a:spLocks noChangeShapeType="1"/>
          </p:cNvSpPr>
          <p:nvPr/>
        </p:nvSpPr>
        <p:spPr bwMode="auto">
          <a:xfrm flipV="1">
            <a:off x="2051050" y="2133600"/>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23" name="Line 19"/>
          <p:cNvSpPr>
            <a:spLocks noChangeShapeType="1"/>
          </p:cNvSpPr>
          <p:nvPr/>
        </p:nvSpPr>
        <p:spPr bwMode="auto">
          <a:xfrm>
            <a:off x="3132138" y="2133600"/>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24" name="Line 20"/>
          <p:cNvSpPr>
            <a:spLocks noChangeShapeType="1"/>
          </p:cNvSpPr>
          <p:nvPr/>
        </p:nvSpPr>
        <p:spPr bwMode="auto">
          <a:xfrm>
            <a:off x="1258888" y="2276475"/>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25" name="Line 21"/>
          <p:cNvSpPr>
            <a:spLocks noChangeShapeType="1"/>
          </p:cNvSpPr>
          <p:nvPr/>
        </p:nvSpPr>
        <p:spPr bwMode="auto">
          <a:xfrm>
            <a:off x="3132138" y="2276475"/>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26" name="AutoShape 22"/>
          <p:cNvSpPr>
            <a:spLocks noChangeArrowheads="1"/>
          </p:cNvSpPr>
          <p:nvPr/>
        </p:nvSpPr>
        <p:spPr bwMode="auto">
          <a:xfrm rot="-5400000">
            <a:off x="5652294" y="1772444"/>
            <a:ext cx="1081088" cy="1079500"/>
          </a:xfrm>
          <a:prstGeom prst="flowChartMerg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127" name="AutoShape 23"/>
          <p:cNvSpPr>
            <a:spLocks noChangeArrowheads="1"/>
          </p:cNvSpPr>
          <p:nvPr/>
        </p:nvSpPr>
        <p:spPr bwMode="auto">
          <a:xfrm rot="5400000" flipH="1">
            <a:off x="5650706" y="1774032"/>
            <a:ext cx="1081087" cy="1079500"/>
          </a:xfrm>
          <a:prstGeom prst="flowChartMerg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128" name="Line 24"/>
          <p:cNvSpPr>
            <a:spLocks noChangeShapeType="1"/>
          </p:cNvSpPr>
          <p:nvPr/>
        </p:nvSpPr>
        <p:spPr bwMode="auto">
          <a:xfrm rot="16200000" flipV="1">
            <a:off x="5435600" y="20605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29" name="Oval 25"/>
          <p:cNvSpPr>
            <a:spLocks noChangeArrowheads="1"/>
          </p:cNvSpPr>
          <p:nvPr/>
        </p:nvSpPr>
        <p:spPr bwMode="auto">
          <a:xfrm rot="16200000" flipH="1">
            <a:off x="6139656" y="2547144"/>
            <a:ext cx="142875" cy="17938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130" name="Line 26"/>
          <p:cNvSpPr>
            <a:spLocks noChangeShapeType="1"/>
          </p:cNvSpPr>
          <p:nvPr/>
        </p:nvSpPr>
        <p:spPr bwMode="auto">
          <a:xfrm rot="-5400000">
            <a:off x="6894513" y="2114550"/>
            <a:ext cx="0" cy="3238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31" name="Line 27"/>
          <p:cNvSpPr>
            <a:spLocks noChangeShapeType="1"/>
          </p:cNvSpPr>
          <p:nvPr/>
        </p:nvSpPr>
        <p:spPr bwMode="auto">
          <a:xfrm rot="16200000" flipH="1">
            <a:off x="6033294" y="2902744"/>
            <a:ext cx="3889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32" name="Line 28"/>
          <p:cNvSpPr>
            <a:spLocks noChangeShapeType="1"/>
          </p:cNvSpPr>
          <p:nvPr/>
        </p:nvSpPr>
        <p:spPr bwMode="auto">
          <a:xfrm rot="16200000" flipH="1">
            <a:off x="6033294" y="1866107"/>
            <a:ext cx="3889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33" name="Text Box 29"/>
          <p:cNvSpPr txBox="1">
            <a:spLocks noChangeArrowheads="1"/>
          </p:cNvSpPr>
          <p:nvPr/>
        </p:nvSpPr>
        <p:spPr bwMode="auto">
          <a:xfrm>
            <a:off x="4264025" y="2008188"/>
            <a:ext cx="361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t>=</a:t>
            </a:r>
          </a:p>
        </p:txBody>
      </p:sp>
      <p:sp>
        <p:nvSpPr>
          <p:cNvPr id="47134" name="Text Box 30"/>
          <p:cNvSpPr txBox="1">
            <a:spLocks noChangeArrowheads="1"/>
          </p:cNvSpPr>
          <p:nvPr/>
        </p:nvSpPr>
        <p:spPr bwMode="auto">
          <a:xfrm>
            <a:off x="2700338" y="32321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S</a:t>
            </a:r>
          </a:p>
        </p:txBody>
      </p:sp>
      <p:sp>
        <p:nvSpPr>
          <p:cNvPr id="47135" name="Text Box 31"/>
          <p:cNvSpPr txBox="1">
            <a:spLocks noChangeArrowheads="1"/>
          </p:cNvSpPr>
          <p:nvPr/>
        </p:nvSpPr>
        <p:spPr bwMode="auto">
          <a:xfrm>
            <a:off x="2700338" y="12684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S</a:t>
            </a:r>
          </a:p>
        </p:txBody>
      </p:sp>
      <p:sp>
        <p:nvSpPr>
          <p:cNvPr id="47136" name="Line 32"/>
          <p:cNvSpPr>
            <a:spLocks noChangeShapeType="1"/>
          </p:cNvSpPr>
          <p:nvPr/>
        </p:nvSpPr>
        <p:spPr bwMode="auto">
          <a:xfrm>
            <a:off x="2700338" y="328453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37" name="Text Box 33"/>
          <p:cNvSpPr txBox="1">
            <a:spLocks noChangeArrowheads="1"/>
          </p:cNvSpPr>
          <p:nvPr/>
        </p:nvSpPr>
        <p:spPr bwMode="auto">
          <a:xfrm>
            <a:off x="900113" y="21336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47138" name="Text Box 34"/>
          <p:cNvSpPr txBox="1">
            <a:spLocks noChangeArrowheads="1"/>
          </p:cNvSpPr>
          <p:nvPr/>
        </p:nvSpPr>
        <p:spPr bwMode="auto">
          <a:xfrm>
            <a:off x="3924300" y="22764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47139" name="Text Box 35"/>
          <p:cNvSpPr txBox="1">
            <a:spLocks noChangeArrowheads="1"/>
          </p:cNvSpPr>
          <p:nvPr/>
        </p:nvSpPr>
        <p:spPr bwMode="auto">
          <a:xfrm>
            <a:off x="7092950" y="20605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47140" name="Text Box 36"/>
          <p:cNvSpPr txBox="1">
            <a:spLocks noChangeArrowheads="1"/>
          </p:cNvSpPr>
          <p:nvPr/>
        </p:nvSpPr>
        <p:spPr bwMode="auto">
          <a:xfrm>
            <a:off x="4932363" y="19161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47141" name="Text Box 37"/>
          <p:cNvSpPr txBox="1">
            <a:spLocks noChangeArrowheads="1"/>
          </p:cNvSpPr>
          <p:nvPr/>
        </p:nvSpPr>
        <p:spPr bwMode="auto">
          <a:xfrm>
            <a:off x="6156325" y="13414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S</a:t>
            </a:r>
          </a:p>
        </p:txBody>
      </p:sp>
      <p:sp>
        <p:nvSpPr>
          <p:cNvPr id="47142" name="Text Box 38"/>
          <p:cNvSpPr txBox="1">
            <a:spLocks noChangeArrowheads="1"/>
          </p:cNvSpPr>
          <p:nvPr/>
        </p:nvSpPr>
        <p:spPr bwMode="auto">
          <a:xfrm>
            <a:off x="6084888" y="31416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S</a:t>
            </a:r>
          </a:p>
        </p:txBody>
      </p:sp>
      <p:sp>
        <p:nvSpPr>
          <p:cNvPr id="47143" name="Line 39"/>
          <p:cNvSpPr>
            <a:spLocks noChangeShapeType="1"/>
          </p:cNvSpPr>
          <p:nvPr/>
        </p:nvSpPr>
        <p:spPr bwMode="auto">
          <a:xfrm>
            <a:off x="6084888" y="3194050"/>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44" name="Text Box 40"/>
          <p:cNvSpPr txBox="1">
            <a:spLocks noChangeArrowheads="1"/>
          </p:cNvSpPr>
          <p:nvPr/>
        </p:nvSpPr>
        <p:spPr bwMode="auto">
          <a:xfrm>
            <a:off x="2176463" y="3789363"/>
            <a:ext cx="58007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pMOS</a:t>
            </a:r>
            <a:r>
              <a:rPr lang="ja-JP" altLang="en-US"/>
              <a:t>が</a:t>
            </a:r>
            <a:r>
              <a:rPr lang="en-US" altLang="ja-JP"/>
              <a:t>ON</a:t>
            </a:r>
            <a:r>
              <a:rPr lang="ja-JP" altLang="en-US"/>
              <a:t>のとき</a:t>
            </a:r>
            <a:r>
              <a:rPr lang="en-US" altLang="ja-JP"/>
              <a:t>nMOS</a:t>
            </a:r>
            <a:r>
              <a:rPr lang="ja-JP" altLang="en-US"/>
              <a:t>も</a:t>
            </a:r>
            <a:r>
              <a:rPr lang="en-US" altLang="ja-JP"/>
              <a:t>ON</a:t>
            </a:r>
          </a:p>
          <a:p>
            <a:r>
              <a:rPr lang="en-US" altLang="ja-JP"/>
              <a:t>pMOS</a:t>
            </a:r>
            <a:r>
              <a:rPr lang="ja-JP" altLang="en-US"/>
              <a:t>が</a:t>
            </a:r>
            <a:r>
              <a:rPr lang="en-US" altLang="ja-JP"/>
              <a:t>OFF</a:t>
            </a:r>
            <a:r>
              <a:rPr lang="ja-JP" altLang="en-US"/>
              <a:t>のとき</a:t>
            </a:r>
            <a:r>
              <a:rPr lang="en-US" altLang="ja-JP"/>
              <a:t>nMOS</a:t>
            </a:r>
            <a:r>
              <a:rPr lang="ja-JP" altLang="en-US"/>
              <a:t>も</a:t>
            </a:r>
            <a:r>
              <a:rPr lang="en-US" altLang="ja-JP"/>
              <a:t>OFF</a:t>
            </a:r>
            <a:r>
              <a:rPr lang="ja-JP" altLang="en-US"/>
              <a:t>　→　</a:t>
            </a:r>
            <a:r>
              <a:rPr lang="en-US" altLang="ja-JP"/>
              <a:t>ON/OFF</a:t>
            </a:r>
            <a:r>
              <a:rPr lang="ja-JP" altLang="en-US"/>
              <a:t>のスイッチ</a:t>
            </a:r>
          </a:p>
        </p:txBody>
      </p:sp>
      <p:sp>
        <p:nvSpPr>
          <p:cNvPr id="47145" name="Text Box 41"/>
          <p:cNvSpPr txBox="1">
            <a:spLocks noChangeArrowheads="1"/>
          </p:cNvSpPr>
          <p:nvPr/>
        </p:nvSpPr>
        <p:spPr bwMode="auto">
          <a:xfrm>
            <a:off x="2195513" y="4560888"/>
            <a:ext cx="3790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相補的な</a:t>
            </a:r>
            <a:r>
              <a:rPr lang="en-US" altLang="ja-JP"/>
              <a:t>CMOS</a:t>
            </a:r>
            <a:r>
              <a:rPr lang="ja-JP" altLang="en-US"/>
              <a:t>と全く逆の動きをする</a:t>
            </a:r>
          </a:p>
        </p:txBody>
      </p:sp>
      <p:sp>
        <p:nvSpPr>
          <p:cNvPr id="47146" name="Text Box 42"/>
          <p:cNvSpPr txBox="1">
            <a:spLocks noChangeArrowheads="1"/>
          </p:cNvSpPr>
          <p:nvPr/>
        </p:nvSpPr>
        <p:spPr bwMode="auto">
          <a:xfrm>
            <a:off x="611188" y="5589588"/>
            <a:ext cx="7710487"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なぜ二つ共</a:t>
            </a:r>
            <a:r>
              <a:rPr lang="en-US" altLang="ja-JP"/>
              <a:t>ON</a:t>
            </a:r>
            <a:r>
              <a:rPr lang="ja-JP" altLang="en-US"/>
              <a:t>？　→　</a:t>
            </a:r>
            <a:r>
              <a:rPr lang="en-US" altLang="ja-JP"/>
              <a:t>pMOS</a:t>
            </a:r>
            <a:r>
              <a:rPr lang="ja-JP" altLang="en-US"/>
              <a:t>は</a:t>
            </a:r>
            <a:r>
              <a:rPr lang="en-US" altLang="ja-JP"/>
              <a:t>H</a:t>
            </a:r>
            <a:r>
              <a:rPr lang="ja-JP" altLang="en-US"/>
              <a:t>を通すのが得意、</a:t>
            </a:r>
            <a:r>
              <a:rPr lang="en-US" altLang="ja-JP"/>
              <a:t>nMOS</a:t>
            </a:r>
            <a:r>
              <a:rPr lang="ja-JP" altLang="en-US"/>
              <a:t>は</a:t>
            </a:r>
            <a:r>
              <a:rPr lang="en-US" altLang="ja-JP"/>
              <a:t>L</a:t>
            </a:r>
            <a:r>
              <a:rPr lang="ja-JP" altLang="en-US"/>
              <a:t>を通すのが得意</a:t>
            </a:r>
          </a:p>
          <a:p>
            <a:r>
              <a:rPr lang="ja-JP" altLang="en-US"/>
              <a:t>力を合わせれば両方共うまく通過できる</a:t>
            </a:r>
          </a:p>
          <a:p>
            <a:r>
              <a:rPr lang="en-US" altLang="ja-JP"/>
              <a:t>A→Y</a:t>
            </a:r>
            <a:r>
              <a:rPr lang="ja-JP" altLang="en-US"/>
              <a:t>、</a:t>
            </a:r>
            <a:r>
              <a:rPr lang="en-US" altLang="ja-JP"/>
              <a:t>A←Y</a:t>
            </a:r>
            <a:r>
              <a:rPr lang="ja-JP" altLang="en-US"/>
              <a:t>の両方向の転送が可能</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130" name="Group 2"/>
          <p:cNvGrpSpPr>
            <a:grpSpLocks/>
          </p:cNvGrpSpPr>
          <p:nvPr/>
        </p:nvGrpSpPr>
        <p:grpSpPr bwMode="auto">
          <a:xfrm rot="-5400000">
            <a:off x="2447131" y="2505869"/>
            <a:ext cx="720725" cy="1081088"/>
            <a:chOff x="1156" y="845"/>
            <a:chExt cx="590" cy="907"/>
          </a:xfrm>
        </p:grpSpPr>
        <p:sp>
          <p:nvSpPr>
            <p:cNvPr id="48131" name="Line 3"/>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32" name="Line 4"/>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33" name="Line 5"/>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34" name="Line 6"/>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35" name="Oval 7"/>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8136" name="Line 8"/>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37" name="Line 9"/>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8138" name="Group 10"/>
          <p:cNvGrpSpPr>
            <a:grpSpLocks/>
          </p:cNvGrpSpPr>
          <p:nvPr/>
        </p:nvGrpSpPr>
        <p:grpSpPr bwMode="auto">
          <a:xfrm rot="5400000">
            <a:off x="2508250" y="1509713"/>
            <a:ext cx="600075" cy="1079500"/>
            <a:chOff x="2789" y="2746"/>
            <a:chExt cx="514" cy="907"/>
          </a:xfrm>
        </p:grpSpPr>
        <p:sp>
          <p:nvSpPr>
            <p:cNvPr id="48139" name="Line 11"/>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40" name="Line 12"/>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41" name="Line 13"/>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42" name="Line 14"/>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43" name="Line 15"/>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44" name="Line 16"/>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8145" name="Line 17"/>
          <p:cNvSpPr>
            <a:spLocks noChangeShapeType="1"/>
          </p:cNvSpPr>
          <p:nvPr/>
        </p:nvSpPr>
        <p:spPr bwMode="auto">
          <a:xfrm flipV="1">
            <a:off x="2266950" y="2349500"/>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46" name="Line 18"/>
          <p:cNvSpPr>
            <a:spLocks noChangeShapeType="1"/>
          </p:cNvSpPr>
          <p:nvPr/>
        </p:nvSpPr>
        <p:spPr bwMode="auto">
          <a:xfrm>
            <a:off x="3348038" y="2349500"/>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47" name="Line 19"/>
          <p:cNvSpPr>
            <a:spLocks noChangeShapeType="1"/>
          </p:cNvSpPr>
          <p:nvPr/>
        </p:nvSpPr>
        <p:spPr bwMode="auto">
          <a:xfrm>
            <a:off x="1474788" y="2492375"/>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48" name="Line 20"/>
          <p:cNvSpPr>
            <a:spLocks noChangeShapeType="1"/>
          </p:cNvSpPr>
          <p:nvPr/>
        </p:nvSpPr>
        <p:spPr bwMode="auto">
          <a:xfrm>
            <a:off x="3348038" y="2492375"/>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8149" name="Group 21"/>
          <p:cNvGrpSpPr>
            <a:grpSpLocks/>
          </p:cNvGrpSpPr>
          <p:nvPr/>
        </p:nvGrpSpPr>
        <p:grpSpPr bwMode="auto">
          <a:xfrm>
            <a:off x="1476375" y="4148138"/>
            <a:ext cx="2665413" cy="1657350"/>
            <a:chOff x="975" y="2613"/>
            <a:chExt cx="1679" cy="1044"/>
          </a:xfrm>
        </p:grpSpPr>
        <p:grpSp>
          <p:nvGrpSpPr>
            <p:cNvPr id="48150" name="Group 22"/>
            <p:cNvGrpSpPr>
              <a:grpSpLocks/>
            </p:cNvGrpSpPr>
            <p:nvPr/>
          </p:nvGrpSpPr>
          <p:grpSpPr bwMode="auto">
            <a:xfrm rot="-5400000">
              <a:off x="1588" y="3089"/>
              <a:ext cx="454" cy="681"/>
              <a:chOff x="1156" y="845"/>
              <a:chExt cx="590" cy="907"/>
            </a:xfrm>
          </p:grpSpPr>
          <p:sp>
            <p:nvSpPr>
              <p:cNvPr id="48151" name="Line 23"/>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52" name="Line 24"/>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53" name="Line 25"/>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54" name="Line 26"/>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55" name="Oval 27"/>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8156" name="Line 28"/>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57" name="Line 29"/>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8158" name="Group 30"/>
            <p:cNvGrpSpPr>
              <a:grpSpLocks/>
            </p:cNvGrpSpPr>
            <p:nvPr/>
          </p:nvGrpSpPr>
          <p:grpSpPr bwMode="auto">
            <a:xfrm rot="5400000">
              <a:off x="1626" y="2462"/>
              <a:ext cx="378" cy="680"/>
              <a:chOff x="2789" y="2746"/>
              <a:chExt cx="514" cy="907"/>
            </a:xfrm>
          </p:grpSpPr>
          <p:sp>
            <p:nvSpPr>
              <p:cNvPr id="48159" name="Line 31"/>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60" name="Line 32"/>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61" name="Line 33"/>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62" name="Line 34"/>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63" name="Line 35"/>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64" name="Line 36"/>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8165" name="Line 37"/>
            <p:cNvSpPr>
              <a:spLocks noChangeShapeType="1"/>
            </p:cNvSpPr>
            <p:nvPr/>
          </p:nvSpPr>
          <p:spPr bwMode="auto">
            <a:xfrm flipV="1">
              <a:off x="1474" y="2991"/>
              <a:ext cx="0"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66" name="Line 38"/>
            <p:cNvSpPr>
              <a:spLocks noChangeShapeType="1"/>
            </p:cNvSpPr>
            <p:nvPr/>
          </p:nvSpPr>
          <p:spPr bwMode="auto">
            <a:xfrm>
              <a:off x="2155" y="2991"/>
              <a:ext cx="0"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67" name="Line 39"/>
            <p:cNvSpPr>
              <a:spLocks noChangeShapeType="1"/>
            </p:cNvSpPr>
            <p:nvPr/>
          </p:nvSpPr>
          <p:spPr bwMode="auto">
            <a:xfrm>
              <a:off x="975" y="3081"/>
              <a:ext cx="49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68" name="Line 40"/>
            <p:cNvSpPr>
              <a:spLocks noChangeShapeType="1"/>
            </p:cNvSpPr>
            <p:nvPr/>
          </p:nvSpPr>
          <p:spPr bwMode="auto">
            <a:xfrm>
              <a:off x="2155" y="3081"/>
              <a:ext cx="49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8169" name="Line 41"/>
          <p:cNvSpPr>
            <a:spLocks noChangeShapeType="1"/>
          </p:cNvSpPr>
          <p:nvPr/>
        </p:nvSpPr>
        <p:spPr bwMode="auto">
          <a:xfrm>
            <a:off x="4140200" y="2492375"/>
            <a:ext cx="0" cy="23764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70" name="Line 42"/>
          <p:cNvSpPr>
            <a:spLocks noChangeShapeType="1"/>
          </p:cNvSpPr>
          <p:nvPr/>
        </p:nvSpPr>
        <p:spPr bwMode="auto">
          <a:xfrm>
            <a:off x="4140200" y="3573463"/>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71" name="Text Box 43"/>
          <p:cNvSpPr txBox="1">
            <a:spLocks noChangeArrowheads="1"/>
          </p:cNvSpPr>
          <p:nvPr/>
        </p:nvSpPr>
        <p:spPr bwMode="auto">
          <a:xfrm>
            <a:off x="1095375" y="215265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48172" name="Text Box 44"/>
          <p:cNvSpPr txBox="1">
            <a:spLocks noChangeArrowheads="1"/>
          </p:cNvSpPr>
          <p:nvPr/>
        </p:nvSpPr>
        <p:spPr bwMode="auto">
          <a:xfrm>
            <a:off x="1116013" y="45751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sp>
        <p:nvSpPr>
          <p:cNvPr id="48173" name="Text Box 45"/>
          <p:cNvSpPr txBox="1">
            <a:spLocks noChangeArrowheads="1"/>
          </p:cNvSpPr>
          <p:nvPr/>
        </p:nvSpPr>
        <p:spPr bwMode="auto">
          <a:xfrm>
            <a:off x="4859338" y="31416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48174" name="Text Box 46"/>
          <p:cNvSpPr txBox="1">
            <a:spLocks noChangeArrowheads="1"/>
          </p:cNvSpPr>
          <p:nvPr/>
        </p:nvSpPr>
        <p:spPr bwMode="auto">
          <a:xfrm>
            <a:off x="2940050" y="34226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48175" name="Text Box 47"/>
          <p:cNvSpPr txBox="1">
            <a:spLocks noChangeArrowheads="1"/>
          </p:cNvSpPr>
          <p:nvPr/>
        </p:nvSpPr>
        <p:spPr bwMode="auto">
          <a:xfrm>
            <a:off x="2940050" y="14589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48176" name="Line 48"/>
          <p:cNvSpPr>
            <a:spLocks noChangeShapeType="1"/>
          </p:cNvSpPr>
          <p:nvPr/>
        </p:nvSpPr>
        <p:spPr bwMode="auto">
          <a:xfrm>
            <a:off x="2940050" y="3475038"/>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77" name="Text Box 49"/>
          <p:cNvSpPr txBox="1">
            <a:spLocks noChangeArrowheads="1"/>
          </p:cNvSpPr>
          <p:nvPr/>
        </p:nvSpPr>
        <p:spPr bwMode="auto">
          <a:xfrm>
            <a:off x="2916238" y="3854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48178" name="Text Box 50"/>
          <p:cNvSpPr txBox="1">
            <a:spLocks noChangeArrowheads="1"/>
          </p:cNvSpPr>
          <p:nvPr/>
        </p:nvSpPr>
        <p:spPr bwMode="auto">
          <a:xfrm>
            <a:off x="2843213" y="558958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48179" name="Line 51"/>
          <p:cNvSpPr>
            <a:spLocks noChangeShapeType="1"/>
          </p:cNvSpPr>
          <p:nvPr/>
        </p:nvSpPr>
        <p:spPr bwMode="auto">
          <a:xfrm>
            <a:off x="2916238" y="390683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80" name="Text Box 52"/>
          <p:cNvSpPr txBox="1">
            <a:spLocks noChangeArrowheads="1"/>
          </p:cNvSpPr>
          <p:nvPr/>
        </p:nvSpPr>
        <p:spPr bwMode="auto">
          <a:xfrm>
            <a:off x="4048125" y="1792288"/>
            <a:ext cx="730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r>
              <a:rPr lang="ja-JP" altLang="en-US" b="1"/>
              <a:t>が</a:t>
            </a:r>
            <a:r>
              <a:rPr lang="en-US" altLang="ja-JP" b="1"/>
              <a:t>H</a:t>
            </a:r>
          </a:p>
        </p:txBody>
      </p:sp>
      <p:sp>
        <p:nvSpPr>
          <p:cNvPr id="48181" name="Text Box 53"/>
          <p:cNvSpPr txBox="1">
            <a:spLocks noChangeArrowheads="1"/>
          </p:cNvSpPr>
          <p:nvPr/>
        </p:nvSpPr>
        <p:spPr bwMode="auto">
          <a:xfrm>
            <a:off x="3327400" y="1865313"/>
            <a:ext cx="527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ON</a:t>
            </a:r>
          </a:p>
        </p:txBody>
      </p:sp>
      <p:sp>
        <p:nvSpPr>
          <p:cNvPr id="48182" name="Text Box 54"/>
          <p:cNvSpPr txBox="1">
            <a:spLocks noChangeArrowheads="1"/>
          </p:cNvSpPr>
          <p:nvPr/>
        </p:nvSpPr>
        <p:spPr bwMode="auto">
          <a:xfrm>
            <a:off x="3348038" y="2701925"/>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ON</a:t>
            </a:r>
          </a:p>
        </p:txBody>
      </p:sp>
      <p:sp>
        <p:nvSpPr>
          <p:cNvPr id="48183" name="Text Box 55"/>
          <p:cNvSpPr txBox="1">
            <a:spLocks noChangeArrowheads="1"/>
          </p:cNvSpPr>
          <p:nvPr/>
        </p:nvSpPr>
        <p:spPr bwMode="auto">
          <a:xfrm>
            <a:off x="3368675" y="428625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OFF</a:t>
            </a:r>
          </a:p>
        </p:txBody>
      </p:sp>
      <p:sp>
        <p:nvSpPr>
          <p:cNvPr id="48184" name="Text Box 56"/>
          <p:cNvSpPr txBox="1">
            <a:spLocks noChangeArrowheads="1"/>
          </p:cNvSpPr>
          <p:nvPr/>
        </p:nvSpPr>
        <p:spPr bwMode="auto">
          <a:xfrm>
            <a:off x="3492500" y="5229225"/>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OFF</a:t>
            </a:r>
          </a:p>
        </p:txBody>
      </p:sp>
      <p:sp>
        <p:nvSpPr>
          <p:cNvPr id="48185" name="Rectangle 57"/>
          <p:cNvSpPr>
            <a:spLocks noGrp="1" noChangeArrowheads="1"/>
          </p:cNvSpPr>
          <p:nvPr>
            <p:ph type="body" idx="1"/>
          </p:nvPr>
        </p:nvSpPr>
        <p:spPr>
          <a:xfrm>
            <a:off x="1403350" y="260350"/>
            <a:ext cx="8229600" cy="676275"/>
          </a:xfrm>
          <a:noFill/>
          <a:ln/>
        </p:spPr>
        <p:txBody>
          <a:bodyPr/>
          <a:lstStyle/>
          <a:p>
            <a:pPr>
              <a:buFontTx/>
              <a:buNone/>
            </a:pPr>
            <a:r>
              <a:rPr lang="ja-JP" altLang="en-US"/>
              <a:t>マルチプレクサ</a:t>
            </a:r>
          </a:p>
        </p:txBody>
      </p:sp>
      <p:sp>
        <p:nvSpPr>
          <p:cNvPr id="48186" name="Line 58"/>
          <p:cNvSpPr>
            <a:spLocks noChangeShapeType="1"/>
          </p:cNvSpPr>
          <p:nvPr/>
        </p:nvSpPr>
        <p:spPr bwMode="auto">
          <a:xfrm>
            <a:off x="1619250" y="2420938"/>
            <a:ext cx="2592388" cy="0"/>
          </a:xfrm>
          <a:prstGeom prst="line">
            <a:avLst/>
          </a:prstGeom>
          <a:noFill/>
          <a:ln w="38100">
            <a:solidFill>
              <a:srgbClr val="33CC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87" name="Text Box 59"/>
          <p:cNvSpPr txBox="1">
            <a:spLocks noChangeArrowheads="1"/>
          </p:cNvSpPr>
          <p:nvPr/>
        </p:nvSpPr>
        <p:spPr bwMode="auto">
          <a:xfrm>
            <a:off x="5919788" y="3089275"/>
            <a:ext cx="730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r>
              <a:rPr lang="ja-JP" altLang="en-US" b="1"/>
              <a:t>＝</a:t>
            </a:r>
            <a:r>
              <a:rPr lang="en-US" altLang="ja-JP" b="1"/>
              <a:t>A</a:t>
            </a:r>
          </a:p>
        </p:txBody>
      </p:sp>
      <p:sp>
        <p:nvSpPr>
          <p:cNvPr id="60" name="楕円 59"/>
          <p:cNvSpPr/>
          <p:nvPr/>
        </p:nvSpPr>
        <p:spPr>
          <a:xfrm>
            <a:off x="4068614" y="3499867"/>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154" name="Group 2"/>
          <p:cNvGrpSpPr>
            <a:grpSpLocks/>
          </p:cNvGrpSpPr>
          <p:nvPr/>
        </p:nvGrpSpPr>
        <p:grpSpPr bwMode="auto">
          <a:xfrm rot="-5400000">
            <a:off x="2447131" y="2505869"/>
            <a:ext cx="720725" cy="1081088"/>
            <a:chOff x="1156" y="845"/>
            <a:chExt cx="590" cy="907"/>
          </a:xfrm>
        </p:grpSpPr>
        <p:sp>
          <p:nvSpPr>
            <p:cNvPr id="49155" name="Line 3"/>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56" name="Line 4"/>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57" name="Line 5"/>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58" name="Line 6"/>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59" name="Oval 7"/>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60" name="Line 8"/>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61" name="Line 9"/>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9162" name="Group 10"/>
          <p:cNvGrpSpPr>
            <a:grpSpLocks/>
          </p:cNvGrpSpPr>
          <p:nvPr/>
        </p:nvGrpSpPr>
        <p:grpSpPr bwMode="auto">
          <a:xfrm rot="5400000">
            <a:off x="2508250" y="1509713"/>
            <a:ext cx="600075" cy="1079500"/>
            <a:chOff x="2789" y="2746"/>
            <a:chExt cx="514" cy="907"/>
          </a:xfrm>
        </p:grpSpPr>
        <p:sp>
          <p:nvSpPr>
            <p:cNvPr id="49163" name="Line 11"/>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64" name="Line 12"/>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65" name="Line 13"/>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66" name="Line 14"/>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67" name="Line 15"/>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68" name="Line 16"/>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9169" name="Line 17"/>
          <p:cNvSpPr>
            <a:spLocks noChangeShapeType="1"/>
          </p:cNvSpPr>
          <p:nvPr/>
        </p:nvSpPr>
        <p:spPr bwMode="auto">
          <a:xfrm flipV="1">
            <a:off x="2266950" y="2349500"/>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70" name="Line 18"/>
          <p:cNvSpPr>
            <a:spLocks noChangeShapeType="1"/>
          </p:cNvSpPr>
          <p:nvPr/>
        </p:nvSpPr>
        <p:spPr bwMode="auto">
          <a:xfrm>
            <a:off x="3348038" y="2349500"/>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71" name="Line 19"/>
          <p:cNvSpPr>
            <a:spLocks noChangeShapeType="1"/>
          </p:cNvSpPr>
          <p:nvPr/>
        </p:nvSpPr>
        <p:spPr bwMode="auto">
          <a:xfrm>
            <a:off x="1474788" y="2492375"/>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72" name="Line 20"/>
          <p:cNvSpPr>
            <a:spLocks noChangeShapeType="1"/>
          </p:cNvSpPr>
          <p:nvPr/>
        </p:nvSpPr>
        <p:spPr bwMode="auto">
          <a:xfrm>
            <a:off x="3348038" y="2492375"/>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9173" name="Group 21"/>
          <p:cNvGrpSpPr>
            <a:grpSpLocks/>
          </p:cNvGrpSpPr>
          <p:nvPr/>
        </p:nvGrpSpPr>
        <p:grpSpPr bwMode="auto">
          <a:xfrm>
            <a:off x="1476375" y="4148138"/>
            <a:ext cx="2665413" cy="1657350"/>
            <a:chOff x="975" y="2613"/>
            <a:chExt cx="1679" cy="1044"/>
          </a:xfrm>
        </p:grpSpPr>
        <p:grpSp>
          <p:nvGrpSpPr>
            <p:cNvPr id="49174" name="Group 22"/>
            <p:cNvGrpSpPr>
              <a:grpSpLocks/>
            </p:cNvGrpSpPr>
            <p:nvPr/>
          </p:nvGrpSpPr>
          <p:grpSpPr bwMode="auto">
            <a:xfrm rot="-5400000">
              <a:off x="1588" y="3089"/>
              <a:ext cx="454" cy="681"/>
              <a:chOff x="1156" y="845"/>
              <a:chExt cx="590" cy="907"/>
            </a:xfrm>
          </p:grpSpPr>
          <p:sp>
            <p:nvSpPr>
              <p:cNvPr id="49175" name="Line 23"/>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76" name="Line 24"/>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77" name="Line 25"/>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78" name="Line 26"/>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79" name="Oval 27"/>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180" name="Line 28"/>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81" name="Line 29"/>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9182" name="Group 30"/>
            <p:cNvGrpSpPr>
              <a:grpSpLocks/>
            </p:cNvGrpSpPr>
            <p:nvPr/>
          </p:nvGrpSpPr>
          <p:grpSpPr bwMode="auto">
            <a:xfrm rot="5400000">
              <a:off x="1626" y="2462"/>
              <a:ext cx="378" cy="680"/>
              <a:chOff x="2789" y="2746"/>
              <a:chExt cx="514" cy="907"/>
            </a:xfrm>
          </p:grpSpPr>
          <p:sp>
            <p:nvSpPr>
              <p:cNvPr id="49183" name="Line 31"/>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84" name="Line 32"/>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85" name="Line 33"/>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86" name="Line 34"/>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87" name="Line 35"/>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88" name="Line 36"/>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9189" name="Line 37"/>
            <p:cNvSpPr>
              <a:spLocks noChangeShapeType="1"/>
            </p:cNvSpPr>
            <p:nvPr/>
          </p:nvSpPr>
          <p:spPr bwMode="auto">
            <a:xfrm flipV="1">
              <a:off x="1474" y="2991"/>
              <a:ext cx="0"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90" name="Line 38"/>
            <p:cNvSpPr>
              <a:spLocks noChangeShapeType="1"/>
            </p:cNvSpPr>
            <p:nvPr/>
          </p:nvSpPr>
          <p:spPr bwMode="auto">
            <a:xfrm>
              <a:off x="2155" y="2991"/>
              <a:ext cx="0"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91" name="Line 39"/>
            <p:cNvSpPr>
              <a:spLocks noChangeShapeType="1"/>
            </p:cNvSpPr>
            <p:nvPr/>
          </p:nvSpPr>
          <p:spPr bwMode="auto">
            <a:xfrm>
              <a:off x="975" y="3081"/>
              <a:ext cx="49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92" name="Line 40"/>
            <p:cNvSpPr>
              <a:spLocks noChangeShapeType="1"/>
            </p:cNvSpPr>
            <p:nvPr/>
          </p:nvSpPr>
          <p:spPr bwMode="auto">
            <a:xfrm>
              <a:off x="2155" y="3081"/>
              <a:ext cx="49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9193" name="Line 41"/>
          <p:cNvSpPr>
            <a:spLocks noChangeShapeType="1"/>
          </p:cNvSpPr>
          <p:nvPr/>
        </p:nvSpPr>
        <p:spPr bwMode="auto">
          <a:xfrm>
            <a:off x="4140200" y="2492375"/>
            <a:ext cx="0" cy="23764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94" name="Line 42"/>
          <p:cNvSpPr>
            <a:spLocks noChangeShapeType="1"/>
          </p:cNvSpPr>
          <p:nvPr/>
        </p:nvSpPr>
        <p:spPr bwMode="auto">
          <a:xfrm>
            <a:off x="4140200" y="3573463"/>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195" name="Text Box 43"/>
          <p:cNvSpPr txBox="1">
            <a:spLocks noChangeArrowheads="1"/>
          </p:cNvSpPr>
          <p:nvPr/>
        </p:nvSpPr>
        <p:spPr bwMode="auto">
          <a:xfrm>
            <a:off x="1095375" y="215265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49196" name="Text Box 44"/>
          <p:cNvSpPr txBox="1">
            <a:spLocks noChangeArrowheads="1"/>
          </p:cNvSpPr>
          <p:nvPr/>
        </p:nvSpPr>
        <p:spPr bwMode="auto">
          <a:xfrm>
            <a:off x="1116013" y="45751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sp>
        <p:nvSpPr>
          <p:cNvPr id="49197" name="Text Box 45"/>
          <p:cNvSpPr txBox="1">
            <a:spLocks noChangeArrowheads="1"/>
          </p:cNvSpPr>
          <p:nvPr/>
        </p:nvSpPr>
        <p:spPr bwMode="auto">
          <a:xfrm>
            <a:off x="4859338" y="31416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49198" name="Text Box 46"/>
          <p:cNvSpPr txBox="1">
            <a:spLocks noChangeArrowheads="1"/>
          </p:cNvSpPr>
          <p:nvPr/>
        </p:nvSpPr>
        <p:spPr bwMode="auto">
          <a:xfrm>
            <a:off x="2940050" y="34226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49199" name="Text Box 47"/>
          <p:cNvSpPr txBox="1">
            <a:spLocks noChangeArrowheads="1"/>
          </p:cNvSpPr>
          <p:nvPr/>
        </p:nvSpPr>
        <p:spPr bwMode="auto">
          <a:xfrm>
            <a:off x="2940050" y="14589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49200" name="Line 48"/>
          <p:cNvSpPr>
            <a:spLocks noChangeShapeType="1"/>
          </p:cNvSpPr>
          <p:nvPr/>
        </p:nvSpPr>
        <p:spPr bwMode="auto">
          <a:xfrm>
            <a:off x="2940050" y="3475038"/>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201" name="Text Box 49"/>
          <p:cNvSpPr txBox="1">
            <a:spLocks noChangeArrowheads="1"/>
          </p:cNvSpPr>
          <p:nvPr/>
        </p:nvSpPr>
        <p:spPr bwMode="auto">
          <a:xfrm>
            <a:off x="2916238" y="3854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49202" name="Text Box 50"/>
          <p:cNvSpPr txBox="1">
            <a:spLocks noChangeArrowheads="1"/>
          </p:cNvSpPr>
          <p:nvPr/>
        </p:nvSpPr>
        <p:spPr bwMode="auto">
          <a:xfrm>
            <a:off x="2843213" y="558958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49203" name="Line 51"/>
          <p:cNvSpPr>
            <a:spLocks noChangeShapeType="1"/>
          </p:cNvSpPr>
          <p:nvPr/>
        </p:nvSpPr>
        <p:spPr bwMode="auto">
          <a:xfrm>
            <a:off x="2916238" y="390683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204" name="Text Box 52"/>
          <p:cNvSpPr txBox="1">
            <a:spLocks noChangeArrowheads="1"/>
          </p:cNvSpPr>
          <p:nvPr/>
        </p:nvSpPr>
        <p:spPr bwMode="auto">
          <a:xfrm>
            <a:off x="4140200" y="4437063"/>
            <a:ext cx="704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r>
              <a:rPr lang="ja-JP" altLang="en-US" b="1"/>
              <a:t>が</a:t>
            </a:r>
            <a:r>
              <a:rPr lang="en-US" altLang="ja-JP" b="1"/>
              <a:t>L</a:t>
            </a:r>
          </a:p>
        </p:txBody>
      </p:sp>
      <p:sp>
        <p:nvSpPr>
          <p:cNvPr id="49205" name="Text Box 53"/>
          <p:cNvSpPr txBox="1">
            <a:spLocks noChangeArrowheads="1"/>
          </p:cNvSpPr>
          <p:nvPr/>
        </p:nvSpPr>
        <p:spPr bwMode="auto">
          <a:xfrm>
            <a:off x="3492500" y="5084763"/>
            <a:ext cx="527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ON</a:t>
            </a:r>
          </a:p>
        </p:txBody>
      </p:sp>
      <p:sp>
        <p:nvSpPr>
          <p:cNvPr id="49206" name="Text Box 54"/>
          <p:cNvSpPr txBox="1">
            <a:spLocks noChangeArrowheads="1"/>
          </p:cNvSpPr>
          <p:nvPr/>
        </p:nvSpPr>
        <p:spPr bwMode="auto">
          <a:xfrm>
            <a:off x="3492500" y="4365625"/>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ON</a:t>
            </a:r>
          </a:p>
        </p:txBody>
      </p:sp>
      <p:sp>
        <p:nvSpPr>
          <p:cNvPr id="49207" name="Text Box 55"/>
          <p:cNvSpPr txBox="1">
            <a:spLocks noChangeArrowheads="1"/>
          </p:cNvSpPr>
          <p:nvPr/>
        </p:nvSpPr>
        <p:spPr bwMode="auto">
          <a:xfrm>
            <a:off x="3348038" y="25654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OFF</a:t>
            </a:r>
          </a:p>
        </p:txBody>
      </p:sp>
      <p:sp>
        <p:nvSpPr>
          <p:cNvPr id="49208" name="Text Box 56"/>
          <p:cNvSpPr txBox="1">
            <a:spLocks noChangeArrowheads="1"/>
          </p:cNvSpPr>
          <p:nvPr/>
        </p:nvSpPr>
        <p:spPr bwMode="auto">
          <a:xfrm>
            <a:off x="3348038" y="1989138"/>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OFF</a:t>
            </a:r>
          </a:p>
        </p:txBody>
      </p:sp>
      <p:sp>
        <p:nvSpPr>
          <p:cNvPr id="49209" name="Rectangle 57"/>
          <p:cNvSpPr>
            <a:spLocks noGrp="1" noChangeArrowheads="1"/>
          </p:cNvSpPr>
          <p:nvPr>
            <p:ph type="body" idx="1"/>
          </p:nvPr>
        </p:nvSpPr>
        <p:spPr>
          <a:xfrm>
            <a:off x="1403350" y="260350"/>
            <a:ext cx="8229600" cy="676275"/>
          </a:xfrm>
          <a:noFill/>
          <a:ln/>
        </p:spPr>
        <p:txBody>
          <a:bodyPr/>
          <a:lstStyle/>
          <a:p>
            <a:pPr>
              <a:buFontTx/>
              <a:buNone/>
            </a:pPr>
            <a:r>
              <a:rPr lang="ja-JP" altLang="en-US"/>
              <a:t>マルチプレクサ</a:t>
            </a:r>
          </a:p>
        </p:txBody>
      </p:sp>
      <p:sp>
        <p:nvSpPr>
          <p:cNvPr id="49210" name="Line 58"/>
          <p:cNvSpPr>
            <a:spLocks noChangeShapeType="1"/>
          </p:cNvSpPr>
          <p:nvPr/>
        </p:nvSpPr>
        <p:spPr bwMode="auto">
          <a:xfrm>
            <a:off x="1547813" y="4941888"/>
            <a:ext cx="2592387" cy="0"/>
          </a:xfrm>
          <a:prstGeom prst="line">
            <a:avLst/>
          </a:prstGeom>
          <a:noFill/>
          <a:ln w="38100">
            <a:solidFill>
              <a:srgbClr val="33CC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211" name="Text Box 59"/>
          <p:cNvSpPr txBox="1">
            <a:spLocks noChangeArrowheads="1"/>
          </p:cNvSpPr>
          <p:nvPr/>
        </p:nvSpPr>
        <p:spPr bwMode="auto">
          <a:xfrm>
            <a:off x="5919788" y="3089275"/>
            <a:ext cx="730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r>
              <a:rPr lang="ja-JP" altLang="en-US" b="1"/>
              <a:t>＝</a:t>
            </a:r>
            <a:r>
              <a:rPr lang="en-US" altLang="ja-JP" b="1"/>
              <a:t>B</a:t>
            </a:r>
          </a:p>
        </p:txBody>
      </p:sp>
      <p:sp>
        <p:nvSpPr>
          <p:cNvPr id="60" name="楕円 59"/>
          <p:cNvSpPr/>
          <p:nvPr/>
        </p:nvSpPr>
        <p:spPr>
          <a:xfrm>
            <a:off x="4068614" y="3499867"/>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178" name="Group 2"/>
          <p:cNvGrpSpPr>
            <a:grpSpLocks/>
          </p:cNvGrpSpPr>
          <p:nvPr/>
        </p:nvGrpSpPr>
        <p:grpSpPr bwMode="auto">
          <a:xfrm rot="-5400000">
            <a:off x="2447131" y="2505869"/>
            <a:ext cx="720725" cy="1081088"/>
            <a:chOff x="1156" y="845"/>
            <a:chExt cx="590" cy="907"/>
          </a:xfrm>
        </p:grpSpPr>
        <p:sp>
          <p:nvSpPr>
            <p:cNvPr id="50179" name="Line 3"/>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80" name="Line 4"/>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81" name="Line 5"/>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82" name="Line 6"/>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83" name="Oval 7"/>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184" name="Line 8"/>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85" name="Line 9"/>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0186" name="Group 10"/>
          <p:cNvGrpSpPr>
            <a:grpSpLocks/>
          </p:cNvGrpSpPr>
          <p:nvPr/>
        </p:nvGrpSpPr>
        <p:grpSpPr bwMode="auto">
          <a:xfrm rot="5400000">
            <a:off x="2508250" y="1509713"/>
            <a:ext cx="600075" cy="1079500"/>
            <a:chOff x="2789" y="2746"/>
            <a:chExt cx="514" cy="907"/>
          </a:xfrm>
        </p:grpSpPr>
        <p:sp>
          <p:nvSpPr>
            <p:cNvPr id="50187" name="Line 11"/>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88" name="Line 12"/>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89" name="Line 13"/>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90" name="Line 14"/>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91" name="Line 15"/>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92" name="Line 16"/>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0193" name="Line 17"/>
          <p:cNvSpPr>
            <a:spLocks noChangeShapeType="1"/>
          </p:cNvSpPr>
          <p:nvPr/>
        </p:nvSpPr>
        <p:spPr bwMode="auto">
          <a:xfrm flipV="1">
            <a:off x="2266950" y="2349500"/>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94" name="Line 18"/>
          <p:cNvSpPr>
            <a:spLocks noChangeShapeType="1"/>
          </p:cNvSpPr>
          <p:nvPr/>
        </p:nvSpPr>
        <p:spPr bwMode="auto">
          <a:xfrm>
            <a:off x="3348038" y="2349500"/>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95" name="Line 19"/>
          <p:cNvSpPr>
            <a:spLocks noChangeShapeType="1"/>
          </p:cNvSpPr>
          <p:nvPr/>
        </p:nvSpPr>
        <p:spPr bwMode="auto">
          <a:xfrm>
            <a:off x="1474788" y="2492375"/>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96" name="Line 20"/>
          <p:cNvSpPr>
            <a:spLocks noChangeShapeType="1"/>
          </p:cNvSpPr>
          <p:nvPr/>
        </p:nvSpPr>
        <p:spPr bwMode="auto">
          <a:xfrm>
            <a:off x="3348038" y="2492375"/>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0197" name="Group 21"/>
          <p:cNvGrpSpPr>
            <a:grpSpLocks/>
          </p:cNvGrpSpPr>
          <p:nvPr/>
        </p:nvGrpSpPr>
        <p:grpSpPr bwMode="auto">
          <a:xfrm>
            <a:off x="1476375" y="4148138"/>
            <a:ext cx="2665413" cy="1657350"/>
            <a:chOff x="975" y="2613"/>
            <a:chExt cx="1679" cy="1044"/>
          </a:xfrm>
        </p:grpSpPr>
        <p:grpSp>
          <p:nvGrpSpPr>
            <p:cNvPr id="50198" name="Group 22"/>
            <p:cNvGrpSpPr>
              <a:grpSpLocks/>
            </p:cNvGrpSpPr>
            <p:nvPr/>
          </p:nvGrpSpPr>
          <p:grpSpPr bwMode="auto">
            <a:xfrm rot="-5400000">
              <a:off x="1588" y="3089"/>
              <a:ext cx="454" cy="681"/>
              <a:chOff x="1156" y="845"/>
              <a:chExt cx="590" cy="907"/>
            </a:xfrm>
          </p:grpSpPr>
          <p:sp>
            <p:nvSpPr>
              <p:cNvPr id="50199" name="Line 23"/>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00" name="Line 24"/>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01" name="Line 25"/>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02" name="Line 26"/>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03" name="Oval 27"/>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04" name="Line 28"/>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05" name="Line 29"/>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0206" name="Group 30"/>
            <p:cNvGrpSpPr>
              <a:grpSpLocks/>
            </p:cNvGrpSpPr>
            <p:nvPr/>
          </p:nvGrpSpPr>
          <p:grpSpPr bwMode="auto">
            <a:xfrm rot="5400000">
              <a:off x="1626" y="2462"/>
              <a:ext cx="378" cy="680"/>
              <a:chOff x="2789" y="2746"/>
              <a:chExt cx="514" cy="907"/>
            </a:xfrm>
          </p:grpSpPr>
          <p:sp>
            <p:nvSpPr>
              <p:cNvPr id="50207" name="Line 31"/>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08" name="Line 32"/>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09" name="Line 33"/>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10" name="Line 34"/>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11" name="Line 35"/>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12" name="Line 36"/>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0213" name="Line 37"/>
            <p:cNvSpPr>
              <a:spLocks noChangeShapeType="1"/>
            </p:cNvSpPr>
            <p:nvPr/>
          </p:nvSpPr>
          <p:spPr bwMode="auto">
            <a:xfrm flipV="1">
              <a:off x="1474" y="2991"/>
              <a:ext cx="0"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14" name="Line 38"/>
            <p:cNvSpPr>
              <a:spLocks noChangeShapeType="1"/>
            </p:cNvSpPr>
            <p:nvPr/>
          </p:nvSpPr>
          <p:spPr bwMode="auto">
            <a:xfrm>
              <a:off x="2155" y="2991"/>
              <a:ext cx="0"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15" name="Line 39"/>
            <p:cNvSpPr>
              <a:spLocks noChangeShapeType="1"/>
            </p:cNvSpPr>
            <p:nvPr/>
          </p:nvSpPr>
          <p:spPr bwMode="auto">
            <a:xfrm>
              <a:off x="975" y="3081"/>
              <a:ext cx="49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16" name="Line 40"/>
            <p:cNvSpPr>
              <a:spLocks noChangeShapeType="1"/>
            </p:cNvSpPr>
            <p:nvPr/>
          </p:nvSpPr>
          <p:spPr bwMode="auto">
            <a:xfrm>
              <a:off x="2155" y="3081"/>
              <a:ext cx="49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0217" name="Line 41"/>
          <p:cNvSpPr>
            <a:spLocks noChangeShapeType="1"/>
          </p:cNvSpPr>
          <p:nvPr/>
        </p:nvSpPr>
        <p:spPr bwMode="auto">
          <a:xfrm>
            <a:off x="4140200" y="2492375"/>
            <a:ext cx="0" cy="23764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18" name="Line 42"/>
          <p:cNvSpPr>
            <a:spLocks noChangeShapeType="1"/>
          </p:cNvSpPr>
          <p:nvPr/>
        </p:nvSpPr>
        <p:spPr bwMode="auto">
          <a:xfrm>
            <a:off x="4140200" y="3573463"/>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19" name="Text Box 43"/>
          <p:cNvSpPr txBox="1">
            <a:spLocks noChangeArrowheads="1"/>
          </p:cNvSpPr>
          <p:nvPr/>
        </p:nvSpPr>
        <p:spPr bwMode="auto">
          <a:xfrm>
            <a:off x="1095375" y="215265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sp>
        <p:nvSpPr>
          <p:cNvPr id="50220" name="Text Box 44"/>
          <p:cNvSpPr txBox="1">
            <a:spLocks noChangeArrowheads="1"/>
          </p:cNvSpPr>
          <p:nvPr/>
        </p:nvSpPr>
        <p:spPr bwMode="auto">
          <a:xfrm>
            <a:off x="1116013" y="45751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sp>
        <p:nvSpPr>
          <p:cNvPr id="50221" name="Text Box 45"/>
          <p:cNvSpPr txBox="1">
            <a:spLocks noChangeArrowheads="1"/>
          </p:cNvSpPr>
          <p:nvPr/>
        </p:nvSpPr>
        <p:spPr bwMode="auto">
          <a:xfrm>
            <a:off x="4859338" y="31416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50222" name="Text Box 46"/>
          <p:cNvSpPr txBox="1">
            <a:spLocks noChangeArrowheads="1"/>
          </p:cNvSpPr>
          <p:nvPr/>
        </p:nvSpPr>
        <p:spPr bwMode="auto">
          <a:xfrm>
            <a:off x="2771775" y="14065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50223" name="Text Box 47"/>
          <p:cNvSpPr txBox="1">
            <a:spLocks noChangeArrowheads="1"/>
          </p:cNvSpPr>
          <p:nvPr/>
        </p:nvSpPr>
        <p:spPr bwMode="auto">
          <a:xfrm>
            <a:off x="2843213" y="32131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50224" name="Line 48"/>
          <p:cNvSpPr>
            <a:spLocks noChangeShapeType="1"/>
          </p:cNvSpPr>
          <p:nvPr/>
        </p:nvSpPr>
        <p:spPr bwMode="auto">
          <a:xfrm>
            <a:off x="2771775" y="145891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25" name="Text Box 49"/>
          <p:cNvSpPr txBox="1">
            <a:spLocks noChangeArrowheads="1"/>
          </p:cNvSpPr>
          <p:nvPr/>
        </p:nvSpPr>
        <p:spPr bwMode="auto">
          <a:xfrm>
            <a:off x="2782888" y="39258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50226" name="Text Box 50"/>
          <p:cNvSpPr txBox="1">
            <a:spLocks noChangeArrowheads="1"/>
          </p:cNvSpPr>
          <p:nvPr/>
        </p:nvSpPr>
        <p:spPr bwMode="auto">
          <a:xfrm>
            <a:off x="2843213" y="55895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50227" name="Line 51"/>
          <p:cNvSpPr>
            <a:spLocks noChangeShapeType="1"/>
          </p:cNvSpPr>
          <p:nvPr/>
        </p:nvSpPr>
        <p:spPr bwMode="auto">
          <a:xfrm>
            <a:off x="2916238" y="558958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28" name="Rectangle 52"/>
          <p:cNvSpPr>
            <a:spLocks noGrp="1" noChangeArrowheads="1"/>
          </p:cNvSpPr>
          <p:nvPr>
            <p:ph type="body" idx="1"/>
          </p:nvPr>
        </p:nvSpPr>
        <p:spPr>
          <a:xfrm>
            <a:off x="1403350" y="260350"/>
            <a:ext cx="8229600" cy="676275"/>
          </a:xfrm>
          <a:noFill/>
          <a:ln/>
        </p:spPr>
        <p:txBody>
          <a:bodyPr/>
          <a:lstStyle/>
          <a:p>
            <a:pPr>
              <a:buFontTx/>
              <a:buNone/>
            </a:pPr>
            <a:r>
              <a:rPr lang="ja-JP" altLang="en-US" dirty="0"/>
              <a:t>例題　（</a:t>
            </a:r>
            <a:r>
              <a:rPr lang="en-US" altLang="ja-JP" dirty="0"/>
              <a:t>p.22)</a:t>
            </a:r>
          </a:p>
        </p:txBody>
      </p:sp>
      <p:sp>
        <p:nvSpPr>
          <p:cNvPr id="50229" name="Text Box 53"/>
          <p:cNvSpPr txBox="1">
            <a:spLocks noChangeArrowheads="1"/>
          </p:cNvSpPr>
          <p:nvPr/>
        </p:nvSpPr>
        <p:spPr bwMode="auto">
          <a:xfrm>
            <a:off x="5940425" y="2205038"/>
            <a:ext cx="2043113"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r>
              <a:rPr lang="ja-JP" altLang="en-US" b="1"/>
              <a:t>が</a:t>
            </a:r>
            <a:r>
              <a:rPr lang="en-US" altLang="ja-JP" b="1"/>
              <a:t>H</a:t>
            </a:r>
            <a:r>
              <a:rPr lang="ja-JP" altLang="en-US" b="1"/>
              <a:t>の時</a:t>
            </a:r>
            <a:r>
              <a:rPr lang="en-US" altLang="ja-JP" b="1"/>
              <a:t>Y←B</a:t>
            </a:r>
          </a:p>
          <a:p>
            <a:r>
              <a:rPr lang="en-US" altLang="ja-JP" b="1"/>
              <a:t>A</a:t>
            </a:r>
            <a:r>
              <a:rPr lang="ja-JP" altLang="en-US" b="1"/>
              <a:t>が</a:t>
            </a:r>
            <a:r>
              <a:rPr lang="en-US" altLang="ja-JP" b="1"/>
              <a:t>L</a:t>
            </a:r>
            <a:r>
              <a:rPr lang="ja-JP" altLang="en-US" b="1"/>
              <a:t>の時</a:t>
            </a:r>
            <a:r>
              <a:rPr lang="en-US" altLang="ja-JP" b="1"/>
              <a:t>Y←B</a:t>
            </a:r>
          </a:p>
          <a:p>
            <a:endParaRPr lang="en-US" altLang="ja-JP" b="1"/>
          </a:p>
          <a:p>
            <a:r>
              <a:rPr lang="ja-JP" altLang="en-US" b="1"/>
              <a:t>さて、この論理は？</a:t>
            </a:r>
          </a:p>
        </p:txBody>
      </p:sp>
      <p:sp>
        <p:nvSpPr>
          <p:cNvPr id="50230" name="Line 54"/>
          <p:cNvSpPr>
            <a:spLocks noChangeShapeType="1"/>
          </p:cNvSpPr>
          <p:nvPr/>
        </p:nvSpPr>
        <p:spPr bwMode="auto">
          <a:xfrm>
            <a:off x="1116013" y="4581525"/>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31" name="Line 55"/>
          <p:cNvSpPr>
            <a:spLocks noChangeShapeType="1"/>
          </p:cNvSpPr>
          <p:nvPr/>
        </p:nvSpPr>
        <p:spPr bwMode="auto">
          <a:xfrm>
            <a:off x="7380288" y="220503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 name="楕円 55"/>
          <p:cNvSpPr/>
          <p:nvPr/>
        </p:nvSpPr>
        <p:spPr>
          <a:xfrm>
            <a:off x="4068614" y="3499867"/>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178" name="Group 2"/>
          <p:cNvGrpSpPr>
            <a:grpSpLocks/>
          </p:cNvGrpSpPr>
          <p:nvPr/>
        </p:nvGrpSpPr>
        <p:grpSpPr bwMode="auto">
          <a:xfrm rot="-5400000">
            <a:off x="2447131" y="2505869"/>
            <a:ext cx="720725" cy="1081088"/>
            <a:chOff x="1156" y="845"/>
            <a:chExt cx="590" cy="907"/>
          </a:xfrm>
        </p:grpSpPr>
        <p:sp>
          <p:nvSpPr>
            <p:cNvPr id="50179" name="Line 3"/>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80" name="Line 4"/>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81" name="Line 5"/>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82" name="Line 6"/>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83" name="Oval 7"/>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184" name="Line 8"/>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85" name="Line 9"/>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0186" name="Group 10"/>
          <p:cNvGrpSpPr>
            <a:grpSpLocks/>
          </p:cNvGrpSpPr>
          <p:nvPr/>
        </p:nvGrpSpPr>
        <p:grpSpPr bwMode="auto">
          <a:xfrm rot="5400000">
            <a:off x="2508250" y="1509713"/>
            <a:ext cx="600075" cy="1079500"/>
            <a:chOff x="2789" y="2746"/>
            <a:chExt cx="514" cy="907"/>
          </a:xfrm>
        </p:grpSpPr>
        <p:sp>
          <p:nvSpPr>
            <p:cNvPr id="50187" name="Line 11"/>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88" name="Line 12"/>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89" name="Line 13"/>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90" name="Line 14"/>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91" name="Line 15"/>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92" name="Line 16"/>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0193" name="Line 17"/>
          <p:cNvSpPr>
            <a:spLocks noChangeShapeType="1"/>
          </p:cNvSpPr>
          <p:nvPr/>
        </p:nvSpPr>
        <p:spPr bwMode="auto">
          <a:xfrm flipV="1">
            <a:off x="2266950" y="2349500"/>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94" name="Line 18"/>
          <p:cNvSpPr>
            <a:spLocks noChangeShapeType="1"/>
          </p:cNvSpPr>
          <p:nvPr/>
        </p:nvSpPr>
        <p:spPr bwMode="auto">
          <a:xfrm>
            <a:off x="3348038" y="2349500"/>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95" name="Line 19"/>
          <p:cNvSpPr>
            <a:spLocks noChangeShapeType="1"/>
          </p:cNvSpPr>
          <p:nvPr/>
        </p:nvSpPr>
        <p:spPr bwMode="auto">
          <a:xfrm>
            <a:off x="1474788" y="2492375"/>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196" name="Line 20"/>
          <p:cNvSpPr>
            <a:spLocks noChangeShapeType="1"/>
          </p:cNvSpPr>
          <p:nvPr/>
        </p:nvSpPr>
        <p:spPr bwMode="auto">
          <a:xfrm>
            <a:off x="3348038" y="2492375"/>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0197" name="Group 21"/>
          <p:cNvGrpSpPr>
            <a:grpSpLocks/>
          </p:cNvGrpSpPr>
          <p:nvPr/>
        </p:nvGrpSpPr>
        <p:grpSpPr bwMode="auto">
          <a:xfrm>
            <a:off x="1476375" y="4148138"/>
            <a:ext cx="2665413" cy="1657350"/>
            <a:chOff x="975" y="2613"/>
            <a:chExt cx="1679" cy="1044"/>
          </a:xfrm>
        </p:grpSpPr>
        <p:grpSp>
          <p:nvGrpSpPr>
            <p:cNvPr id="50198" name="Group 22"/>
            <p:cNvGrpSpPr>
              <a:grpSpLocks/>
            </p:cNvGrpSpPr>
            <p:nvPr/>
          </p:nvGrpSpPr>
          <p:grpSpPr bwMode="auto">
            <a:xfrm rot="-5400000">
              <a:off x="1588" y="3089"/>
              <a:ext cx="454" cy="681"/>
              <a:chOff x="1156" y="845"/>
              <a:chExt cx="590" cy="907"/>
            </a:xfrm>
          </p:grpSpPr>
          <p:sp>
            <p:nvSpPr>
              <p:cNvPr id="50199" name="Line 23"/>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00" name="Line 24"/>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01" name="Line 25"/>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02" name="Line 26"/>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03" name="Oval 27"/>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204" name="Line 28"/>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05" name="Line 29"/>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0206" name="Group 30"/>
            <p:cNvGrpSpPr>
              <a:grpSpLocks/>
            </p:cNvGrpSpPr>
            <p:nvPr/>
          </p:nvGrpSpPr>
          <p:grpSpPr bwMode="auto">
            <a:xfrm rot="5400000">
              <a:off x="1626" y="2462"/>
              <a:ext cx="378" cy="680"/>
              <a:chOff x="2789" y="2746"/>
              <a:chExt cx="514" cy="907"/>
            </a:xfrm>
          </p:grpSpPr>
          <p:sp>
            <p:nvSpPr>
              <p:cNvPr id="50207" name="Line 31"/>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08" name="Line 32"/>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09" name="Line 33"/>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10" name="Line 34"/>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11" name="Line 35"/>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12" name="Line 36"/>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0213" name="Line 37"/>
            <p:cNvSpPr>
              <a:spLocks noChangeShapeType="1"/>
            </p:cNvSpPr>
            <p:nvPr/>
          </p:nvSpPr>
          <p:spPr bwMode="auto">
            <a:xfrm flipV="1">
              <a:off x="1474" y="2991"/>
              <a:ext cx="0"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14" name="Line 38"/>
            <p:cNvSpPr>
              <a:spLocks noChangeShapeType="1"/>
            </p:cNvSpPr>
            <p:nvPr/>
          </p:nvSpPr>
          <p:spPr bwMode="auto">
            <a:xfrm>
              <a:off x="2155" y="2991"/>
              <a:ext cx="0"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15" name="Line 39"/>
            <p:cNvSpPr>
              <a:spLocks noChangeShapeType="1"/>
            </p:cNvSpPr>
            <p:nvPr/>
          </p:nvSpPr>
          <p:spPr bwMode="auto">
            <a:xfrm>
              <a:off x="975" y="3081"/>
              <a:ext cx="49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16" name="Line 40"/>
            <p:cNvSpPr>
              <a:spLocks noChangeShapeType="1"/>
            </p:cNvSpPr>
            <p:nvPr/>
          </p:nvSpPr>
          <p:spPr bwMode="auto">
            <a:xfrm>
              <a:off x="2155" y="3081"/>
              <a:ext cx="49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0217" name="Line 41"/>
          <p:cNvSpPr>
            <a:spLocks noChangeShapeType="1"/>
          </p:cNvSpPr>
          <p:nvPr/>
        </p:nvSpPr>
        <p:spPr bwMode="auto">
          <a:xfrm>
            <a:off x="4140200" y="2492375"/>
            <a:ext cx="0" cy="23764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18" name="Line 42"/>
          <p:cNvSpPr>
            <a:spLocks noChangeShapeType="1"/>
          </p:cNvSpPr>
          <p:nvPr/>
        </p:nvSpPr>
        <p:spPr bwMode="auto">
          <a:xfrm>
            <a:off x="4140200" y="3573463"/>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19" name="Text Box 43"/>
          <p:cNvSpPr txBox="1">
            <a:spLocks noChangeArrowheads="1"/>
          </p:cNvSpPr>
          <p:nvPr/>
        </p:nvSpPr>
        <p:spPr bwMode="auto">
          <a:xfrm>
            <a:off x="1095375" y="215265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sp>
        <p:nvSpPr>
          <p:cNvPr id="50220" name="Text Box 44"/>
          <p:cNvSpPr txBox="1">
            <a:spLocks noChangeArrowheads="1"/>
          </p:cNvSpPr>
          <p:nvPr/>
        </p:nvSpPr>
        <p:spPr bwMode="auto">
          <a:xfrm>
            <a:off x="1116013" y="45751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sp>
        <p:nvSpPr>
          <p:cNvPr id="50221" name="Text Box 45"/>
          <p:cNvSpPr txBox="1">
            <a:spLocks noChangeArrowheads="1"/>
          </p:cNvSpPr>
          <p:nvPr/>
        </p:nvSpPr>
        <p:spPr bwMode="auto">
          <a:xfrm>
            <a:off x="4859338" y="31416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50222" name="Text Box 46"/>
          <p:cNvSpPr txBox="1">
            <a:spLocks noChangeArrowheads="1"/>
          </p:cNvSpPr>
          <p:nvPr/>
        </p:nvSpPr>
        <p:spPr bwMode="auto">
          <a:xfrm>
            <a:off x="2771775" y="14065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50223" name="Text Box 47"/>
          <p:cNvSpPr txBox="1">
            <a:spLocks noChangeArrowheads="1"/>
          </p:cNvSpPr>
          <p:nvPr/>
        </p:nvSpPr>
        <p:spPr bwMode="auto">
          <a:xfrm>
            <a:off x="2843213" y="32131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50224" name="Line 48"/>
          <p:cNvSpPr>
            <a:spLocks noChangeShapeType="1"/>
          </p:cNvSpPr>
          <p:nvPr/>
        </p:nvSpPr>
        <p:spPr bwMode="auto">
          <a:xfrm>
            <a:off x="2771775" y="145891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25" name="Text Box 49"/>
          <p:cNvSpPr txBox="1">
            <a:spLocks noChangeArrowheads="1"/>
          </p:cNvSpPr>
          <p:nvPr/>
        </p:nvSpPr>
        <p:spPr bwMode="auto">
          <a:xfrm>
            <a:off x="2782888" y="39258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50226" name="Text Box 50"/>
          <p:cNvSpPr txBox="1">
            <a:spLocks noChangeArrowheads="1"/>
          </p:cNvSpPr>
          <p:nvPr/>
        </p:nvSpPr>
        <p:spPr bwMode="auto">
          <a:xfrm>
            <a:off x="2843213" y="55895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50227" name="Line 51"/>
          <p:cNvSpPr>
            <a:spLocks noChangeShapeType="1"/>
          </p:cNvSpPr>
          <p:nvPr/>
        </p:nvSpPr>
        <p:spPr bwMode="auto">
          <a:xfrm>
            <a:off x="2916238" y="558958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28" name="Rectangle 52"/>
          <p:cNvSpPr>
            <a:spLocks noGrp="1" noChangeArrowheads="1"/>
          </p:cNvSpPr>
          <p:nvPr>
            <p:ph type="body" idx="1"/>
          </p:nvPr>
        </p:nvSpPr>
        <p:spPr>
          <a:xfrm>
            <a:off x="1403350" y="260350"/>
            <a:ext cx="8229600" cy="676275"/>
          </a:xfrm>
          <a:noFill/>
          <a:ln/>
        </p:spPr>
        <p:txBody>
          <a:bodyPr/>
          <a:lstStyle/>
          <a:p>
            <a:pPr>
              <a:buFontTx/>
              <a:buNone/>
            </a:pPr>
            <a:r>
              <a:rPr lang="ja-JP" altLang="en-US"/>
              <a:t>例題</a:t>
            </a:r>
            <a:r>
              <a:rPr lang="en-US" altLang="ja-JP"/>
              <a:t>2.2</a:t>
            </a:r>
            <a:r>
              <a:rPr lang="ja-JP" altLang="en-US"/>
              <a:t>　（</a:t>
            </a:r>
            <a:r>
              <a:rPr lang="en-US" altLang="ja-JP"/>
              <a:t>p.22)</a:t>
            </a:r>
          </a:p>
        </p:txBody>
      </p:sp>
      <p:sp>
        <p:nvSpPr>
          <p:cNvPr id="50229" name="Text Box 53"/>
          <p:cNvSpPr txBox="1">
            <a:spLocks noChangeArrowheads="1"/>
          </p:cNvSpPr>
          <p:nvPr/>
        </p:nvSpPr>
        <p:spPr bwMode="auto">
          <a:xfrm>
            <a:off x="5940425" y="2205038"/>
            <a:ext cx="2043113"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r>
              <a:rPr lang="ja-JP" altLang="en-US" b="1"/>
              <a:t>が</a:t>
            </a:r>
            <a:r>
              <a:rPr lang="en-US" altLang="ja-JP" b="1"/>
              <a:t>H</a:t>
            </a:r>
            <a:r>
              <a:rPr lang="ja-JP" altLang="en-US" b="1"/>
              <a:t>の時</a:t>
            </a:r>
            <a:r>
              <a:rPr lang="en-US" altLang="ja-JP" b="1"/>
              <a:t>Y←B</a:t>
            </a:r>
          </a:p>
          <a:p>
            <a:r>
              <a:rPr lang="en-US" altLang="ja-JP" b="1"/>
              <a:t>A</a:t>
            </a:r>
            <a:r>
              <a:rPr lang="ja-JP" altLang="en-US" b="1"/>
              <a:t>が</a:t>
            </a:r>
            <a:r>
              <a:rPr lang="en-US" altLang="ja-JP" b="1"/>
              <a:t>L</a:t>
            </a:r>
            <a:r>
              <a:rPr lang="ja-JP" altLang="en-US" b="1"/>
              <a:t>の時</a:t>
            </a:r>
            <a:r>
              <a:rPr lang="en-US" altLang="ja-JP" b="1"/>
              <a:t>Y←B</a:t>
            </a:r>
          </a:p>
          <a:p>
            <a:endParaRPr lang="en-US" altLang="ja-JP" b="1"/>
          </a:p>
          <a:p>
            <a:r>
              <a:rPr lang="ja-JP" altLang="en-US" b="1"/>
              <a:t>さて、この論理は？</a:t>
            </a:r>
          </a:p>
        </p:txBody>
      </p:sp>
      <p:sp>
        <p:nvSpPr>
          <p:cNvPr id="50230" name="Line 54"/>
          <p:cNvSpPr>
            <a:spLocks noChangeShapeType="1"/>
          </p:cNvSpPr>
          <p:nvPr/>
        </p:nvSpPr>
        <p:spPr bwMode="auto">
          <a:xfrm>
            <a:off x="1116013" y="4581525"/>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231" name="Line 55"/>
          <p:cNvSpPr>
            <a:spLocks noChangeShapeType="1"/>
          </p:cNvSpPr>
          <p:nvPr/>
        </p:nvSpPr>
        <p:spPr bwMode="auto">
          <a:xfrm>
            <a:off x="7380288" y="220503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aphicFrame>
        <p:nvGraphicFramePr>
          <p:cNvPr id="2" name="表 1"/>
          <p:cNvGraphicFramePr>
            <a:graphicFrameLocks noGrp="1"/>
          </p:cNvGraphicFramePr>
          <p:nvPr>
            <p:extLst>
              <p:ext uri="{D42A27DB-BD31-4B8C-83A1-F6EECF244321}">
                <p14:modId xmlns:p14="http://schemas.microsoft.com/office/powerpoint/2010/main" val="2619053029"/>
              </p:ext>
            </p:extLst>
          </p:nvPr>
        </p:nvGraphicFramePr>
        <p:xfrm>
          <a:off x="5503545" y="4317287"/>
          <a:ext cx="2183904" cy="1916705"/>
        </p:xfrm>
        <a:graphic>
          <a:graphicData uri="http://schemas.openxmlformats.org/drawingml/2006/table">
            <a:tbl>
              <a:tblPr firstRow="1" bandRow="1">
                <a:tableStyleId>{5C22544A-7EE6-4342-B048-85BDC9FD1C3A}</a:tableStyleId>
              </a:tblPr>
              <a:tblGrid>
                <a:gridCol w="727968">
                  <a:extLst>
                    <a:ext uri="{9D8B030D-6E8A-4147-A177-3AD203B41FA5}">
                      <a16:colId xmlns:a16="http://schemas.microsoft.com/office/drawing/2014/main" val="20000"/>
                    </a:ext>
                  </a:extLst>
                </a:gridCol>
                <a:gridCol w="727968">
                  <a:extLst>
                    <a:ext uri="{9D8B030D-6E8A-4147-A177-3AD203B41FA5}">
                      <a16:colId xmlns:a16="http://schemas.microsoft.com/office/drawing/2014/main" val="20001"/>
                    </a:ext>
                  </a:extLst>
                </a:gridCol>
                <a:gridCol w="727968">
                  <a:extLst>
                    <a:ext uri="{9D8B030D-6E8A-4147-A177-3AD203B41FA5}">
                      <a16:colId xmlns:a16="http://schemas.microsoft.com/office/drawing/2014/main" val="20002"/>
                    </a:ext>
                  </a:extLst>
                </a:gridCol>
              </a:tblGrid>
              <a:tr h="383341">
                <a:tc>
                  <a:txBody>
                    <a:bodyPr/>
                    <a:lstStyle/>
                    <a:p>
                      <a:r>
                        <a:rPr kumimoji="1" lang="en-US" altLang="ja-JP" dirty="0"/>
                        <a:t>A</a:t>
                      </a:r>
                      <a:r>
                        <a:rPr kumimoji="1" lang="en-US" altLang="ja-JP" dirty="0">
                          <a:solidFill>
                            <a:schemeClr val="tx1"/>
                          </a:solidFill>
                        </a:rPr>
                        <a:t>A</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baseline="0" dirty="0">
                          <a:solidFill>
                            <a:schemeClr val="tx1"/>
                          </a:solidFill>
                        </a:rPr>
                        <a:t>  </a:t>
                      </a:r>
                      <a:r>
                        <a:rPr kumimoji="1" lang="en-US" altLang="ja-JP" dirty="0">
                          <a:solidFill>
                            <a:schemeClr val="tx1"/>
                          </a:solidFill>
                        </a:rPr>
                        <a:t>B</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dirty="0">
                          <a:solidFill>
                            <a:schemeClr val="tx1"/>
                          </a:solidFill>
                        </a:rPr>
                        <a:t>  Y</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83341">
                <a:tc>
                  <a:txBody>
                    <a:bodyPr/>
                    <a:lstStyle/>
                    <a:p>
                      <a:pPr algn="ctr"/>
                      <a:r>
                        <a:rPr kumimoji="1" lang="en-US" altLang="ja-JP" dirty="0">
                          <a:solidFill>
                            <a:schemeClr val="tx1"/>
                          </a:solidFill>
                        </a:rPr>
                        <a:t>L</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dirty="0">
                          <a:solidFill>
                            <a:schemeClr val="tx1"/>
                          </a:solidFill>
                        </a:rPr>
                        <a:t>L</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dirty="0">
                          <a:solidFill>
                            <a:schemeClr val="tx1"/>
                          </a:solidFill>
                        </a:rPr>
                        <a:t>L</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83341">
                <a:tc>
                  <a:txBody>
                    <a:bodyPr/>
                    <a:lstStyle/>
                    <a:p>
                      <a:pPr algn="ctr"/>
                      <a:r>
                        <a:rPr kumimoji="1" lang="en-US" altLang="ja-JP" dirty="0">
                          <a:solidFill>
                            <a:schemeClr val="tx1"/>
                          </a:solidFill>
                        </a:rPr>
                        <a:t>L</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dirty="0">
                          <a:solidFill>
                            <a:schemeClr val="tx1"/>
                          </a:solidFill>
                        </a:rPr>
                        <a:t>H</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dirty="0">
                          <a:solidFill>
                            <a:schemeClr val="tx1"/>
                          </a:solidFill>
                        </a:rPr>
                        <a:t>H</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83341">
                <a:tc>
                  <a:txBody>
                    <a:bodyPr/>
                    <a:lstStyle/>
                    <a:p>
                      <a:pPr algn="ctr"/>
                      <a:r>
                        <a:rPr kumimoji="1" lang="en-US" altLang="ja-JP" dirty="0">
                          <a:solidFill>
                            <a:schemeClr val="tx1"/>
                          </a:solidFill>
                        </a:rPr>
                        <a:t>H</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dirty="0">
                          <a:solidFill>
                            <a:schemeClr val="tx1"/>
                          </a:solidFill>
                        </a:rPr>
                        <a:t>L</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dirty="0">
                          <a:solidFill>
                            <a:schemeClr val="tx1"/>
                          </a:solidFill>
                        </a:rPr>
                        <a:t>H</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83341">
                <a:tc>
                  <a:txBody>
                    <a:bodyPr/>
                    <a:lstStyle/>
                    <a:p>
                      <a:pPr algn="ctr"/>
                      <a:r>
                        <a:rPr kumimoji="1" lang="en-US" altLang="ja-JP" dirty="0">
                          <a:solidFill>
                            <a:schemeClr val="tx1"/>
                          </a:solidFill>
                        </a:rPr>
                        <a:t>H</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dirty="0">
                          <a:solidFill>
                            <a:schemeClr val="tx1"/>
                          </a:solidFill>
                        </a:rPr>
                        <a:t>H</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dirty="0">
                          <a:solidFill>
                            <a:schemeClr val="tx1"/>
                          </a:solidFill>
                        </a:rPr>
                        <a:t>L</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3" name="テキスト ボックス 2"/>
          <p:cNvSpPr txBox="1"/>
          <p:nvPr/>
        </p:nvSpPr>
        <p:spPr>
          <a:xfrm>
            <a:off x="4932363" y="6381328"/>
            <a:ext cx="3121367" cy="369332"/>
          </a:xfrm>
          <a:prstGeom prst="rect">
            <a:avLst/>
          </a:prstGeom>
          <a:noFill/>
        </p:spPr>
        <p:txBody>
          <a:bodyPr wrap="none" rtlCol="0">
            <a:spAutoFit/>
          </a:bodyPr>
          <a:lstStyle/>
          <a:p>
            <a:r>
              <a:rPr lang="en-US" altLang="ja-JP" dirty="0"/>
              <a:t>Exclusive-OR</a:t>
            </a:r>
            <a:r>
              <a:rPr lang="ja-JP" altLang="en-US" dirty="0"/>
              <a:t>　排他的論理和</a:t>
            </a:r>
            <a:endParaRPr kumimoji="1" lang="ja-JP" altLang="en-US" dirty="0"/>
          </a:p>
        </p:txBody>
      </p:sp>
    </p:spTree>
    <p:extLst>
      <p:ext uri="{BB962C8B-B14F-4D97-AF65-F5344CB8AC3E}">
        <p14:creationId xmlns:p14="http://schemas.microsoft.com/office/powerpoint/2010/main" val="8132163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ja-JP" altLang="en-US" dirty="0"/>
              <a:t>３ステート出力</a:t>
            </a:r>
            <a:endParaRPr lang="en-US" altLang="ja-JP" dirty="0"/>
          </a:p>
        </p:txBody>
      </p:sp>
      <p:sp>
        <p:nvSpPr>
          <p:cNvPr id="47242" name="Line 138"/>
          <p:cNvSpPr>
            <a:spLocks noChangeShapeType="1"/>
          </p:cNvSpPr>
          <p:nvPr/>
        </p:nvSpPr>
        <p:spPr bwMode="auto">
          <a:xfrm>
            <a:off x="2794000" y="3860800"/>
            <a:ext cx="0" cy="8651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43" name="Line 139"/>
          <p:cNvSpPr>
            <a:spLocks noChangeShapeType="1"/>
          </p:cNvSpPr>
          <p:nvPr/>
        </p:nvSpPr>
        <p:spPr bwMode="auto">
          <a:xfrm>
            <a:off x="2794000" y="4076700"/>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44" name="Line 140"/>
          <p:cNvSpPr>
            <a:spLocks noChangeShapeType="1"/>
          </p:cNvSpPr>
          <p:nvPr/>
        </p:nvSpPr>
        <p:spPr bwMode="auto">
          <a:xfrm flipV="1">
            <a:off x="3082925" y="2924175"/>
            <a:ext cx="0" cy="1152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45" name="Line 141"/>
          <p:cNvSpPr>
            <a:spLocks noChangeShapeType="1"/>
          </p:cNvSpPr>
          <p:nvPr/>
        </p:nvSpPr>
        <p:spPr bwMode="auto">
          <a:xfrm>
            <a:off x="2794000" y="451008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46" name="Line 142"/>
          <p:cNvSpPr>
            <a:spLocks noChangeShapeType="1"/>
          </p:cNvSpPr>
          <p:nvPr/>
        </p:nvSpPr>
        <p:spPr bwMode="auto">
          <a:xfrm flipV="1">
            <a:off x="3082925" y="4510088"/>
            <a:ext cx="0"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47" name="Line 143"/>
          <p:cNvSpPr>
            <a:spLocks noChangeShapeType="1"/>
          </p:cNvSpPr>
          <p:nvPr/>
        </p:nvSpPr>
        <p:spPr bwMode="auto">
          <a:xfrm>
            <a:off x="2363788" y="4292600"/>
            <a:ext cx="4302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48" name="Line 144"/>
          <p:cNvSpPr>
            <a:spLocks noChangeShapeType="1"/>
          </p:cNvSpPr>
          <p:nvPr/>
        </p:nvSpPr>
        <p:spPr bwMode="auto">
          <a:xfrm>
            <a:off x="2765425" y="2274888"/>
            <a:ext cx="0" cy="8651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49" name="Line 145"/>
          <p:cNvSpPr>
            <a:spLocks noChangeShapeType="1"/>
          </p:cNvSpPr>
          <p:nvPr/>
        </p:nvSpPr>
        <p:spPr bwMode="auto">
          <a:xfrm>
            <a:off x="2765425" y="249078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50" name="Line 146"/>
          <p:cNvSpPr>
            <a:spLocks noChangeShapeType="1"/>
          </p:cNvSpPr>
          <p:nvPr/>
        </p:nvSpPr>
        <p:spPr bwMode="auto">
          <a:xfrm flipV="1">
            <a:off x="3054350" y="1916113"/>
            <a:ext cx="0"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51" name="Line 147"/>
          <p:cNvSpPr>
            <a:spLocks noChangeShapeType="1"/>
          </p:cNvSpPr>
          <p:nvPr/>
        </p:nvSpPr>
        <p:spPr bwMode="auto">
          <a:xfrm>
            <a:off x="2765425" y="2924175"/>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52" name="Line 148"/>
          <p:cNvSpPr>
            <a:spLocks noChangeShapeType="1"/>
          </p:cNvSpPr>
          <p:nvPr/>
        </p:nvSpPr>
        <p:spPr bwMode="auto">
          <a:xfrm>
            <a:off x="2363788" y="270668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53" name="Oval 149"/>
          <p:cNvSpPr>
            <a:spLocks noChangeArrowheads="1"/>
          </p:cNvSpPr>
          <p:nvPr/>
        </p:nvSpPr>
        <p:spPr bwMode="auto">
          <a:xfrm flipH="1">
            <a:off x="2651125" y="2636838"/>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254" name="Line 150"/>
          <p:cNvSpPr>
            <a:spLocks noChangeShapeType="1"/>
          </p:cNvSpPr>
          <p:nvPr/>
        </p:nvSpPr>
        <p:spPr bwMode="auto">
          <a:xfrm>
            <a:off x="2363788" y="2708275"/>
            <a:ext cx="0"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55" name="Line 151"/>
          <p:cNvSpPr>
            <a:spLocks noChangeShapeType="1"/>
          </p:cNvSpPr>
          <p:nvPr/>
        </p:nvSpPr>
        <p:spPr bwMode="auto">
          <a:xfrm>
            <a:off x="2003425" y="3573463"/>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56" name="Line 152"/>
          <p:cNvSpPr>
            <a:spLocks noChangeShapeType="1"/>
          </p:cNvSpPr>
          <p:nvPr/>
        </p:nvSpPr>
        <p:spPr bwMode="auto">
          <a:xfrm>
            <a:off x="3082925" y="3573463"/>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57" name="Line 153"/>
          <p:cNvSpPr>
            <a:spLocks noChangeShapeType="1"/>
          </p:cNvSpPr>
          <p:nvPr/>
        </p:nvSpPr>
        <p:spPr bwMode="auto">
          <a:xfrm>
            <a:off x="2867025" y="5084763"/>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58" name="Line 154"/>
          <p:cNvSpPr>
            <a:spLocks noChangeShapeType="1"/>
          </p:cNvSpPr>
          <p:nvPr/>
        </p:nvSpPr>
        <p:spPr bwMode="auto">
          <a:xfrm flipH="1">
            <a:off x="2867025" y="5084763"/>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59" name="Line 155"/>
          <p:cNvSpPr>
            <a:spLocks noChangeShapeType="1"/>
          </p:cNvSpPr>
          <p:nvPr/>
        </p:nvSpPr>
        <p:spPr bwMode="auto">
          <a:xfrm flipH="1">
            <a:off x="2938463" y="5084763"/>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60" name="Line 156"/>
          <p:cNvSpPr>
            <a:spLocks noChangeShapeType="1"/>
          </p:cNvSpPr>
          <p:nvPr/>
        </p:nvSpPr>
        <p:spPr bwMode="auto">
          <a:xfrm flipH="1">
            <a:off x="3009900" y="5084763"/>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61" name="Line 157"/>
          <p:cNvSpPr>
            <a:spLocks noChangeShapeType="1"/>
          </p:cNvSpPr>
          <p:nvPr/>
        </p:nvSpPr>
        <p:spPr bwMode="auto">
          <a:xfrm flipH="1">
            <a:off x="3081338" y="5084763"/>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62" name="Line 158"/>
          <p:cNvSpPr>
            <a:spLocks noChangeShapeType="1"/>
          </p:cNvSpPr>
          <p:nvPr/>
        </p:nvSpPr>
        <p:spPr bwMode="auto">
          <a:xfrm flipH="1">
            <a:off x="3152775" y="5084763"/>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63" name="Line 159"/>
          <p:cNvSpPr>
            <a:spLocks noChangeShapeType="1"/>
          </p:cNvSpPr>
          <p:nvPr/>
        </p:nvSpPr>
        <p:spPr bwMode="auto">
          <a:xfrm>
            <a:off x="2867025" y="1916113"/>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65" name="Text Box 161"/>
          <p:cNvSpPr txBox="1">
            <a:spLocks noChangeArrowheads="1"/>
          </p:cNvSpPr>
          <p:nvPr/>
        </p:nvSpPr>
        <p:spPr bwMode="auto">
          <a:xfrm>
            <a:off x="1887538" y="35925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47268" name="AutoShape 164"/>
          <p:cNvSpPr>
            <a:spLocks noChangeArrowheads="1"/>
          </p:cNvSpPr>
          <p:nvPr/>
        </p:nvSpPr>
        <p:spPr bwMode="auto">
          <a:xfrm rot="-5400000">
            <a:off x="3852069" y="3067844"/>
            <a:ext cx="1081088" cy="1079500"/>
          </a:xfrm>
          <a:prstGeom prst="flowChartMerg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269" name="AutoShape 165"/>
          <p:cNvSpPr>
            <a:spLocks noChangeArrowheads="1"/>
          </p:cNvSpPr>
          <p:nvPr/>
        </p:nvSpPr>
        <p:spPr bwMode="auto">
          <a:xfrm rot="5400000" flipH="1">
            <a:off x="3850481" y="3069432"/>
            <a:ext cx="1081087" cy="1079500"/>
          </a:xfrm>
          <a:prstGeom prst="flowChartMerg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270" name="Line 166"/>
          <p:cNvSpPr>
            <a:spLocks noChangeShapeType="1"/>
          </p:cNvSpPr>
          <p:nvPr/>
        </p:nvSpPr>
        <p:spPr bwMode="auto">
          <a:xfrm rot="16200000" flipV="1">
            <a:off x="3635375" y="33559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71" name="Oval 167"/>
          <p:cNvSpPr>
            <a:spLocks noChangeArrowheads="1"/>
          </p:cNvSpPr>
          <p:nvPr/>
        </p:nvSpPr>
        <p:spPr bwMode="auto">
          <a:xfrm rot="16200000" flipH="1">
            <a:off x="4339431" y="3842544"/>
            <a:ext cx="142875" cy="17938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272" name="Line 168"/>
          <p:cNvSpPr>
            <a:spLocks noChangeShapeType="1"/>
          </p:cNvSpPr>
          <p:nvPr/>
        </p:nvSpPr>
        <p:spPr bwMode="auto">
          <a:xfrm rot="-5400000">
            <a:off x="5094288" y="3409950"/>
            <a:ext cx="0" cy="3238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73" name="Line 169"/>
          <p:cNvSpPr>
            <a:spLocks noChangeShapeType="1"/>
          </p:cNvSpPr>
          <p:nvPr/>
        </p:nvSpPr>
        <p:spPr bwMode="auto">
          <a:xfrm rot="16200000" flipH="1">
            <a:off x="4233069" y="4198144"/>
            <a:ext cx="3889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74" name="Line 170"/>
          <p:cNvSpPr>
            <a:spLocks noChangeShapeType="1"/>
          </p:cNvSpPr>
          <p:nvPr/>
        </p:nvSpPr>
        <p:spPr bwMode="auto">
          <a:xfrm rot="16200000" flipH="1">
            <a:off x="4233069" y="3161507"/>
            <a:ext cx="3889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275" name="Text Box 171"/>
          <p:cNvSpPr txBox="1">
            <a:spLocks noChangeArrowheads="1"/>
          </p:cNvSpPr>
          <p:nvPr/>
        </p:nvSpPr>
        <p:spPr bwMode="auto">
          <a:xfrm>
            <a:off x="5292725" y="33559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47277" name="Text Box 173"/>
          <p:cNvSpPr txBox="1">
            <a:spLocks noChangeArrowheads="1"/>
          </p:cNvSpPr>
          <p:nvPr/>
        </p:nvSpPr>
        <p:spPr bwMode="auto">
          <a:xfrm>
            <a:off x="4356100" y="26368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47278" name="Text Box 174"/>
          <p:cNvSpPr txBox="1">
            <a:spLocks noChangeArrowheads="1"/>
          </p:cNvSpPr>
          <p:nvPr/>
        </p:nvSpPr>
        <p:spPr bwMode="auto">
          <a:xfrm>
            <a:off x="4284663" y="44370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47279" name="Line 175"/>
          <p:cNvSpPr>
            <a:spLocks noChangeShapeType="1"/>
          </p:cNvSpPr>
          <p:nvPr/>
        </p:nvSpPr>
        <p:spPr bwMode="auto">
          <a:xfrm>
            <a:off x="4284663" y="4489450"/>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 name="AutoShape 66"/>
          <p:cNvSpPr>
            <a:spLocks noChangeArrowheads="1"/>
          </p:cNvSpPr>
          <p:nvPr/>
        </p:nvSpPr>
        <p:spPr bwMode="auto">
          <a:xfrm rot="16200000" flipV="1">
            <a:off x="3779863" y="6092973"/>
            <a:ext cx="360362" cy="360363"/>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 name="Line 68"/>
          <p:cNvSpPr>
            <a:spLocks noChangeShapeType="1"/>
          </p:cNvSpPr>
          <p:nvPr/>
        </p:nvSpPr>
        <p:spPr bwMode="auto">
          <a:xfrm>
            <a:off x="3995762" y="5804049"/>
            <a:ext cx="0" cy="43281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 name="Line 69"/>
          <p:cNvSpPr>
            <a:spLocks noChangeShapeType="1"/>
          </p:cNvSpPr>
          <p:nvPr/>
        </p:nvSpPr>
        <p:spPr bwMode="auto">
          <a:xfrm>
            <a:off x="3203600" y="6308874"/>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 name="Line 70"/>
          <p:cNvSpPr>
            <a:spLocks noChangeShapeType="1"/>
          </p:cNvSpPr>
          <p:nvPr/>
        </p:nvSpPr>
        <p:spPr bwMode="auto">
          <a:xfrm>
            <a:off x="4140225" y="6308874"/>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 name="Text Box 71"/>
          <p:cNvSpPr txBox="1">
            <a:spLocks noChangeArrowheads="1"/>
          </p:cNvSpPr>
          <p:nvPr/>
        </p:nvSpPr>
        <p:spPr bwMode="auto">
          <a:xfrm>
            <a:off x="3860359" y="5466967"/>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B</a:t>
            </a:r>
          </a:p>
        </p:txBody>
      </p:sp>
      <p:sp>
        <p:nvSpPr>
          <p:cNvPr id="44" name="Text Box 72"/>
          <p:cNvSpPr txBox="1">
            <a:spLocks noChangeArrowheads="1"/>
          </p:cNvSpPr>
          <p:nvPr/>
        </p:nvSpPr>
        <p:spPr bwMode="auto">
          <a:xfrm>
            <a:off x="2771800" y="5877074"/>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A</a:t>
            </a:r>
          </a:p>
        </p:txBody>
      </p:sp>
      <p:sp>
        <p:nvSpPr>
          <p:cNvPr id="45" name="Text Box 73"/>
          <p:cNvSpPr txBox="1">
            <a:spLocks noChangeArrowheads="1"/>
          </p:cNvSpPr>
          <p:nvPr/>
        </p:nvSpPr>
        <p:spPr bwMode="auto">
          <a:xfrm>
            <a:off x="4572025" y="5877074"/>
            <a:ext cx="33855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Y</a:t>
            </a:r>
          </a:p>
          <a:p>
            <a:endParaRPr lang="en-US" altLang="ja-JP" b="1" dirty="0"/>
          </a:p>
        </p:txBody>
      </p:sp>
      <p:graphicFrame>
        <p:nvGraphicFramePr>
          <p:cNvPr id="2" name="表 1"/>
          <p:cNvGraphicFramePr>
            <a:graphicFrameLocks noGrp="1"/>
          </p:cNvGraphicFramePr>
          <p:nvPr>
            <p:extLst>
              <p:ext uri="{D42A27DB-BD31-4B8C-83A1-F6EECF244321}">
                <p14:modId xmlns:p14="http://schemas.microsoft.com/office/powerpoint/2010/main" val="483292702"/>
              </p:ext>
            </p:extLst>
          </p:nvPr>
        </p:nvGraphicFramePr>
        <p:xfrm>
          <a:off x="6588224" y="3592513"/>
          <a:ext cx="2098575" cy="1854200"/>
        </p:xfrm>
        <a:graphic>
          <a:graphicData uri="http://schemas.openxmlformats.org/drawingml/2006/table">
            <a:tbl>
              <a:tblPr firstRow="1" bandRow="1">
                <a:tableStyleId>{073A0DAA-6AF3-43AB-8588-CEC1D06C72B9}</a:tableStyleId>
              </a:tblPr>
              <a:tblGrid>
                <a:gridCol w="699525">
                  <a:extLst>
                    <a:ext uri="{9D8B030D-6E8A-4147-A177-3AD203B41FA5}">
                      <a16:colId xmlns:a16="http://schemas.microsoft.com/office/drawing/2014/main" val="20000"/>
                    </a:ext>
                  </a:extLst>
                </a:gridCol>
                <a:gridCol w="699525">
                  <a:extLst>
                    <a:ext uri="{9D8B030D-6E8A-4147-A177-3AD203B41FA5}">
                      <a16:colId xmlns:a16="http://schemas.microsoft.com/office/drawing/2014/main" val="20001"/>
                    </a:ext>
                  </a:extLst>
                </a:gridCol>
                <a:gridCol w="699525">
                  <a:extLst>
                    <a:ext uri="{9D8B030D-6E8A-4147-A177-3AD203B41FA5}">
                      <a16:colId xmlns:a16="http://schemas.microsoft.com/office/drawing/2014/main" val="20002"/>
                    </a:ext>
                  </a:extLst>
                </a:gridCol>
              </a:tblGrid>
              <a:tr h="370840">
                <a:tc>
                  <a:txBody>
                    <a:bodyPr/>
                    <a:lstStyle/>
                    <a:p>
                      <a:r>
                        <a:rPr kumimoji="1" lang="en-US" altLang="ja-JP" dirty="0"/>
                        <a:t>A</a:t>
                      </a:r>
                      <a:endParaRPr kumimoji="1" lang="ja-JP" altLang="en-US" dirty="0"/>
                    </a:p>
                  </a:txBody>
                  <a:tcPr/>
                </a:tc>
                <a:tc>
                  <a:txBody>
                    <a:bodyPr/>
                    <a:lstStyle/>
                    <a:p>
                      <a:r>
                        <a:rPr kumimoji="1" lang="en-US" altLang="ja-JP" dirty="0"/>
                        <a:t>B</a:t>
                      </a:r>
                      <a:endParaRPr kumimoji="1" lang="ja-JP" altLang="en-US" dirty="0"/>
                    </a:p>
                  </a:txBody>
                  <a:tcPr/>
                </a:tc>
                <a:tc>
                  <a:txBody>
                    <a:bodyPr/>
                    <a:lstStyle/>
                    <a:p>
                      <a:r>
                        <a:rPr kumimoji="1" lang="en-US" altLang="ja-JP" dirty="0"/>
                        <a:t>Y</a:t>
                      </a:r>
                      <a:endParaRPr kumimoji="1" lang="ja-JP" altLang="en-US" dirty="0"/>
                    </a:p>
                  </a:txBody>
                  <a:tcPr/>
                </a:tc>
                <a:extLst>
                  <a:ext uri="{0D108BD9-81ED-4DB2-BD59-A6C34878D82A}">
                    <a16:rowId xmlns:a16="http://schemas.microsoft.com/office/drawing/2014/main" val="10000"/>
                  </a:ext>
                </a:extLst>
              </a:tr>
              <a:tr h="370840">
                <a:tc>
                  <a:txBody>
                    <a:bodyPr/>
                    <a:lstStyle/>
                    <a:p>
                      <a:r>
                        <a:rPr kumimoji="1" lang="en-US" altLang="ja-JP" dirty="0"/>
                        <a:t>L</a:t>
                      </a:r>
                      <a:endParaRPr kumimoji="1" lang="ja-JP" altLang="en-US" dirty="0"/>
                    </a:p>
                  </a:txBody>
                  <a:tcPr/>
                </a:tc>
                <a:tc>
                  <a:txBody>
                    <a:bodyPr/>
                    <a:lstStyle/>
                    <a:p>
                      <a:r>
                        <a:rPr kumimoji="1" lang="en-US" altLang="ja-JP" dirty="0"/>
                        <a:t>L</a:t>
                      </a:r>
                      <a:endParaRPr kumimoji="1" lang="ja-JP" altLang="en-US" dirty="0"/>
                    </a:p>
                  </a:txBody>
                  <a:tcPr/>
                </a:tc>
                <a:tc>
                  <a:txBody>
                    <a:bodyPr/>
                    <a:lstStyle/>
                    <a:p>
                      <a:r>
                        <a:rPr kumimoji="1" lang="en-US" altLang="ja-JP" dirty="0"/>
                        <a:t>Hi-Z</a:t>
                      </a:r>
                      <a:endParaRPr kumimoji="1" lang="ja-JP" altLang="en-US" dirty="0"/>
                    </a:p>
                  </a:txBody>
                  <a:tcPr/>
                </a:tc>
                <a:extLst>
                  <a:ext uri="{0D108BD9-81ED-4DB2-BD59-A6C34878D82A}">
                    <a16:rowId xmlns:a16="http://schemas.microsoft.com/office/drawing/2014/main" val="10001"/>
                  </a:ext>
                </a:extLst>
              </a:tr>
              <a:tr h="370840">
                <a:tc>
                  <a:txBody>
                    <a:bodyPr/>
                    <a:lstStyle/>
                    <a:p>
                      <a:r>
                        <a:rPr kumimoji="1" lang="en-US" altLang="ja-JP" dirty="0"/>
                        <a:t>L</a:t>
                      </a:r>
                      <a:endParaRPr kumimoji="1" lang="ja-JP" altLang="en-US" dirty="0"/>
                    </a:p>
                  </a:txBody>
                  <a:tcPr/>
                </a:tc>
                <a:tc>
                  <a:txBody>
                    <a:bodyPr/>
                    <a:lstStyle/>
                    <a:p>
                      <a:r>
                        <a:rPr kumimoji="1" lang="en-US" altLang="ja-JP" dirty="0"/>
                        <a:t>H</a:t>
                      </a:r>
                      <a:endParaRPr kumimoji="1" lang="ja-JP" altLang="en-US" dirty="0"/>
                    </a:p>
                  </a:txBody>
                  <a:tcPr/>
                </a:tc>
                <a:tc>
                  <a:txBody>
                    <a:bodyPr/>
                    <a:lstStyle/>
                    <a:p>
                      <a:r>
                        <a:rPr kumimoji="1" lang="en-US" altLang="ja-JP" dirty="0"/>
                        <a:t>H</a:t>
                      </a:r>
                      <a:endParaRPr kumimoji="1" lang="ja-JP" altLang="en-US" dirty="0"/>
                    </a:p>
                  </a:txBody>
                  <a:tcPr/>
                </a:tc>
                <a:extLst>
                  <a:ext uri="{0D108BD9-81ED-4DB2-BD59-A6C34878D82A}">
                    <a16:rowId xmlns:a16="http://schemas.microsoft.com/office/drawing/2014/main" val="10002"/>
                  </a:ext>
                </a:extLst>
              </a:tr>
              <a:tr h="370840">
                <a:tc>
                  <a:txBody>
                    <a:bodyPr/>
                    <a:lstStyle/>
                    <a:p>
                      <a:r>
                        <a:rPr kumimoji="1" lang="en-US" altLang="ja-JP" dirty="0"/>
                        <a:t>H</a:t>
                      </a:r>
                      <a:endParaRPr kumimoji="1" lang="ja-JP" altLang="en-US" dirty="0"/>
                    </a:p>
                  </a:txBody>
                  <a:tcPr/>
                </a:tc>
                <a:tc>
                  <a:txBody>
                    <a:bodyPr/>
                    <a:lstStyle/>
                    <a:p>
                      <a:r>
                        <a:rPr kumimoji="1" lang="en-US" altLang="ja-JP" dirty="0"/>
                        <a:t>L</a:t>
                      </a:r>
                      <a:endParaRPr kumimoji="1" lang="ja-JP" altLang="en-US" dirty="0"/>
                    </a:p>
                  </a:txBody>
                  <a:tcPr/>
                </a:tc>
                <a:tc>
                  <a:txBody>
                    <a:bodyPr/>
                    <a:lstStyle/>
                    <a:p>
                      <a:r>
                        <a:rPr kumimoji="1" lang="en-US" altLang="ja-JP" dirty="0"/>
                        <a:t>Hi-Z</a:t>
                      </a:r>
                      <a:endParaRPr kumimoji="1" lang="ja-JP" altLang="en-US" dirty="0"/>
                    </a:p>
                  </a:txBody>
                  <a:tcPr/>
                </a:tc>
                <a:extLst>
                  <a:ext uri="{0D108BD9-81ED-4DB2-BD59-A6C34878D82A}">
                    <a16:rowId xmlns:a16="http://schemas.microsoft.com/office/drawing/2014/main" val="10003"/>
                  </a:ext>
                </a:extLst>
              </a:tr>
              <a:tr h="370840">
                <a:tc>
                  <a:txBody>
                    <a:bodyPr/>
                    <a:lstStyle/>
                    <a:p>
                      <a:r>
                        <a:rPr kumimoji="1" lang="en-US" altLang="ja-JP" dirty="0"/>
                        <a:t>H</a:t>
                      </a:r>
                      <a:endParaRPr kumimoji="1" lang="ja-JP" altLang="en-US" dirty="0"/>
                    </a:p>
                  </a:txBody>
                  <a:tcPr/>
                </a:tc>
                <a:tc>
                  <a:txBody>
                    <a:bodyPr/>
                    <a:lstStyle/>
                    <a:p>
                      <a:r>
                        <a:rPr kumimoji="1" lang="en-US" altLang="ja-JP" dirty="0"/>
                        <a:t>H</a:t>
                      </a:r>
                      <a:endParaRPr kumimoji="1" lang="ja-JP" altLang="en-US" dirty="0"/>
                    </a:p>
                  </a:txBody>
                  <a:tcPr/>
                </a:tc>
                <a:tc>
                  <a:txBody>
                    <a:bodyPr/>
                    <a:lstStyle/>
                    <a:p>
                      <a:r>
                        <a:rPr kumimoji="1" lang="en-US" altLang="ja-JP" dirty="0"/>
                        <a:t>L</a:t>
                      </a:r>
                      <a:endParaRPr kumimoji="1" lang="ja-JP" altLang="en-US" dirty="0"/>
                    </a:p>
                  </a:txBody>
                  <a:tcPr/>
                </a:tc>
                <a:extLst>
                  <a:ext uri="{0D108BD9-81ED-4DB2-BD59-A6C34878D82A}">
                    <a16:rowId xmlns:a16="http://schemas.microsoft.com/office/drawing/2014/main" val="10004"/>
                  </a:ext>
                </a:extLst>
              </a:tr>
            </a:tbl>
          </a:graphicData>
        </a:graphic>
      </p:graphicFrame>
      <p:sp>
        <p:nvSpPr>
          <p:cNvPr id="47" name="Oval 67"/>
          <p:cNvSpPr>
            <a:spLocks noChangeArrowheads="1"/>
          </p:cNvSpPr>
          <p:nvPr/>
        </p:nvSpPr>
        <p:spPr bwMode="auto">
          <a:xfrm rot="16200000" flipV="1">
            <a:off x="4139506" y="6236866"/>
            <a:ext cx="144462" cy="144462"/>
          </a:xfrm>
          <a:prstGeom prst="ellipse">
            <a:avLst/>
          </a:prstGeom>
          <a:solidFill>
            <a:schemeClr val="bg1"/>
          </a:solidFill>
          <a:ln w="9525">
            <a:solidFill>
              <a:schemeClr val="tx1"/>
            </a:solidFill>
            <a:round/>
            <a:headEnd/>
            <a:tailEnd/>
          </a:ln>
          <a:effectLst/>
        </p:spPr>
        <p:txBody>
          <a:bodyPr wrap="none" anchor="ctr"/>
          <a:lstStyle/>
          <a:p>
            <a:endParaRPr lang="ja-JP" altLang="en-US"/>
          </a:p>
        </p:txBody>
      </p:sp>
      <p:sp>
        <p:nvSpPr>
          <p:cNvPr id="3" name="テキスト ボックス 2"/>
          <p:cNvSpPr txBox="1"/>
          <p:nvPr/>
        </p:nvSpPr>
        <p:spPr>
          <a:xfrm>
            <a:off x="5292725" y="1417638"/>
            <a:ext cx="3852337" cy="1200329"/>
          </a:xfrm>
          <a:prstGeom prst="rect">
            <a:avLst/>
          </a:prstGeom>
          <a:noFill/>
        </p:spPr>
        <p:txBody>
          <a:bodyPr wrap="none" rtlCol="0">
            <a:spAutoFit/>
          </a:bodyPr>
          <a:lstStyle/>
          <a:p>
            <a:r>
              <a:rPr kumimoji="1" lang="en-US" altLang="ja-JP" dirty="0"/>
              <a:t>B=L</a:t>
            </a:r>
            <a:r>
              <a:rPr kumimoji="1" lang="ja-JP" altLang="en-US" dirty="0"/>
              <a:t>の時、</a:t>
            </a:r>
            <a:r>
              <a:rPr kumimoji="1" lang="en-US" altLang="ja-JP" dirty="0"/>
              <a:t>Y</a:t>
            </a:r>
            <a:r>
              <a:rPr kumimoji="1" lang="ja-JP" altLang="en-US" dirty="0"/>
              <a:t>は電気的に</a:t>
            </a:r>
            <a:endParaRPr kumimoji="1" lang="en-US" altLang="ja-JP" dirty="0"/>
          </a:p>
          <a:p>
            <a:r>
              <a:rPr lang="ja-JP" altLang="en-US" dirty="0"/>
              <a:t>浮いた状態（ハイインピーダンス状態）</a:t>
            </a:r>
            <a:endParaRPr lang="en-US" altLang="ja-JP" dirty="0"/>
          </a:p>
          <a:p>
            <a:r>
              <a:rPr kumimoji="1" lang="ja-JP" altLang="en-US" dirty="0"/>
              <a:t>になる。</a:t>
            </a:r>
            <a:r>
              <a:rPr kumimoji="1" lang="en-US" altLang="ja-JP" dirty="0"/>
              <a:t>L/H</a:t>
            </a:r>
            <a:r>
              <a:rPr kumimoji="1" lang="ja-JP" altLang="en-US" dirty="0"/>
              <a:t>のほかにこの状態を持つ</a:t>
            </a:r>
            <a:endParaRPr kumimoji="1" lang="en-US" altLang="ja-JP" dirty="0"/>
          </a:p>
          <a:p>
            <a:r>
              <a:rPr lang="ja-JP" altLang="en-US" dirty="0"/>
              <a:t>出力を</a:t>
            </a:r>
            <a:r>
              <a:rPr lang="en-US" altLang="ja-JP" dirty="0"/>
              <a:t>3</a:t>
            </a:r>
            <a:r>
              <a:rPr lang="ja-JP" altLang="en-US" dirty="0"/>
              <a:t>ステート出力と呼ぶ</a:t>
            </a:r>
            <a:endParaRPr kumimoji="1" lang="ja-JP" altLang="en-US" dirty="0"/>
          </a:p>
        </p:txBody>
      </p:sp>
    </p:spTree>
    <p:extLst>
      <p:ext uri="{BB962C8B-B14F-4D97-AF65-F5344CB8AC3E}">
        <p14:creationId xmlns:p14="http://schemas.microsoft.com/office/powerpoint/2010/main" val="38840520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AutoShape 4"/>
          <p:cNvSpPr>
            <a:spLocks noChangeArrowheads="1"/>
          </p:cNvSpPr>
          <p:nvPr/>
        </p:nvSpPr>
        <p:spPr bwMode="auto">
          <a:xfrm rot="16200000" flipV="1">
            <a:off x="2771775" y="1276350"/>
            <a:ext cx="360363" cy="360363"/>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541" name="Oval 5"/>
          <p:cNvSpPr>
            <a:spLocks noChangeArrowheads="1"/>
          </p:cNvSpPr>
          <p:nvPr/>
        </p:nvSpPr>
        <p:spPr bwMode="auto">
          <a:xfrm rot="16200000" flipV="1">
            <a:off x="2916237" y="1203326"/>
            <a:ext cx="144463" cy="1444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542" name="Line 6"/>
          <p:cNvSpPr>
            <a:spLocks noChangeShapeType="1"/>
          </p:cNvSpPr>
          <p:nvPr/>
        </p:nvSpPr>
        <p:spPr bwMode="auto">
          <a:xfrm>
            <a:off x="2987675" y="9874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543" name="Line 7"/>
          <p:cNvSpPr>
            <a:spLocks noChangeShapeType="1"/>
          </p:cNvSpPr>
          <p:nvPr/>
        </p:nvSpPr>
        <p:spPr bwMode="auto">
          <a:xfrm>
            <a:off x="2195513" y="1492250"/>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544" name="Line 8"/>
          <p:cNvSpPr>
            <a:spLocks noChangeShapeType="1"/>
          </p:cNvSpPr>
          <p:nvPr/>
        </p:nvSpPr>
        <p:spPr bwMode="auto">
          <a:xfrm>
            <a:off x="3132138" y="1492250"/>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545" name="Text Box 9"/>
          <p:cNvSpPr txBox="1">
            <a:spLocks noChangeArrowheads="1"/>
          </p:cNvSpPr>
          <p:nvPr/>
        </p:nvSpPr>
        <p:spPr bwMode="auto">
          <a:xfrm>
            <a:off x="2732088" y="620713"/>
            <a:ext cx="400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EI</a:t>
            </a:r>
          </a:p>
        </p:txBody>
      </p:sp>
      <p:sp>
        <p:nvSpPr>
          <p:cNvPr id="65546" name="Text Box 10"/>
          <p:cNvSpPr txBox="1">
            <a:spLocks noChangeArrowheads="1"/>
          </p:cNvSpPr>
          <p:nvPr/>
        </p:nvSpPr>
        <p:spPr bwMode="auto">
          <a:xfrm>
            <a:off x="1763713" y="1060450"/>
            <a:ext cx="387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in</a:t>
            </a:r>
          </a:p>
        </p:txBody>
      </p:sp>
      <p:sp>
        <p:nvSpPr>
          <p:cNvPr id="65547" name="Text Box 11"/>
          <p:cNvSpPr txBox="1">
            <a:spLocks noChangeArrowheads="1"/>
          </p:cNvSpPr>
          <p:nvPr/>
        </p:nvSpPr>
        <p:spPr bwMode="auto">
          <a:xfrm>
            <a:off x="3563938" y="1060450"/>
            <a:ext cx="539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out</a:t>
            </a:r>
          </a:p>
        </p:txBody>
      </p:sp>
      <p:sp>
        <p:nvSpPr>
          <p:cNvPr id="65548" name="Line 12"/>
          <p:cNvSpPr>
            <a:spLocks noChangeShapeType="1"/>
          </p:cNvSpPr>
          <p:nvPr/>
        </p:nvSpPr>
        <p:spPr bwMode="auto">
          <a:xfrm>
            <a:off x="5219700" y="692150"/>
            <a:ext cx="12239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549" name="Line 13"/>
          <p:cNvSpPr>
            <a:spLocks noChangeShapeType="1"/>
          </p:cNvSpPr>
          <p:nvPr/>
        </p:nvSpPr>
        <p:spPr bwMode="auto">
          <a:xfrm>
            <a:off x="6011863" y="333375"/>
            <a:ext cx="0" cy="14398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550" name="Text Box 14"/>
          <p:cNvSpPr txBox="1">
            <a:spLocks noChangeArrowheads="1"/>
          </p:cNvSpPr>
          <p:nvPr/>
        </p:nvSpPr>
        <p:spPr bwMode="auto">
          <a:xfrm>
            <a:off x="5148263" y="333375"/>
            <a:ext cx="400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EI</a:t>
            </a:r>
          </a:p>
        </p:txBody>
      </p:sp>
      <p:sp>
        <p:nvSpPr>
          <p:cNvPr id="65551" name="Text Box 15"/>
          <p:cNvSpPr txBox="1">
            <a:spLocks noChangeArrowheads="1"/>
          </p:cNvSpPr>
          <p:nvPr/>
        </p:nvSpPr>
        <p:spPr bwMode="auto">
          <a:xfrm>
            <a:off x="5651500" y="333375"/>
            <a:ext cx="387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in</a:t>
            </a:r>
          </a:p>
        </p:txBody>
      </p:sp>
      <p:sp>
        <p:nvSpPr>
          <p:cNvPr id="65552" name="Text Box 16"/>
          <p:cNvSpPr txBox="1">
            <a:spLocks noChangeArrowheads="1"/>
          </p:cNvSpPr>
          <p:nvPr/>
        </p:nvSpPr>
        <p:spPr bwMode="auto">
          <a:xfrm>
            <a:off x="6084888" y="333375"/>
            <a:ext cx="539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out</a:t>
            </a:r>
          </a:p>
        </p:txBody>
      </p:sp>
      <p:sp>
        <p:nvSpPr>
          <p:cNvPr id="65553" name="Text Box 17"/>
          <p:cNvSpPr txBox="1">
            <a:spLocks noChangeArrowheads="1"/>
          </p:cNvSpPr>
          <p:nvPr/>
        </p:nvSpPr>
        <p:spPr bwMode="auto">
          <a:xfrm>
            <a:off x="5148263" y="69215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65554" name="Text Box 18"/>
          <p:cNvSpPr txBox="1">
            <a:spLocks noChangeArrowheads="1"/>
          </p:cNvSpPr>
          <p:nvPr/>
        </p:nvSpPr>
        <p:spPr bwMode="auto">
          <a:xfrm>
            <a:off x="5651500" y="69215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65555" name="Text Box 19"/>
          <p:cNvSpPr txBox="1">
            <a:spLocks noChangeArrowheads="1"/>
          </p:cNvSpPr>
          <p:nvPr/>
        </p:nvSpPr>
        <p:spPr bwMode="auto">
          <a:xfrm>
            <a:off x="5148263" y="1050925"/>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65556" name="Text Box 20"/>
          <p:cNvSpPr txBox="1">
            <a:spLocks noChangeArrowheads="1"/>
          </p:cNvSpPr>
          <p:nvPr/>
        </p:nvSpPr>
        <p:spPr bwMode="auto">
          <a:xfrm>
            <a:off x="5651500" y="10509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65557" name="Text Box 21"/>
          <p:cNvSpPr txBox="1">
            <a:spLocks noChangeArrowheads="1"/>
          </p:cNvSpPr>
          <p:nvPr/>
        </p:nvSpPr>
        <p:spPr bwMode="auto">
          <a:xfrm>
            <a:off x="5148263" y="14097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65558" name="Text Box 22"/>
          <p:cNvSpPr txBox="1">
            <a:spLocks noChangeArrowheads="1"/>
          </p:cNvSpPr>
          <p:nvPr/>
        </p:nvSpPr>
        <p:spPr bwMode="auto">
          <a:xfrm>
            <a:off x="5651500" y="14097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X</a:t>
            </a:r>
          </a:p>
        </p:txBody>
      </p:sp>
      <p:sp>
        <p:nvSpPr>
          <p:cNvPr id="65560" name="Text Box 24"/>
          <p:cNvSpPr txBox="1">
            <a:spLocks noChangeArrowheads="1"/>
          </p:cNvSpPr>
          <p:nvPr/>
        </p:nvSpPr>
        <p:spPr bwMode="auto">
          <a:xfrm>
            <a:off x="6167438" y="69215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65561" name="Text Box 25"/>
          <p:cNvSpPr txBox="1">
            <a:spLocks noChangeArrowheads="1"/>
          </p:cNvSpPr>
          <p:nvPr/>
        </p:nvSpPr>
        <p:spPr bwMode="auto">
          <a:xfrm>
            <a:off x="6167438" y="10509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65562" name="Text Box 26"/>
          <p:cNvSpPr txBox="1">
            <a:spLocks noChangeArrowheads="1"/>
          </p:cNvSpPr>
          <p:nvPr/>
        </p:nvSpPr>
        <p:spPr bwMode="auto">
          <a:xfrm>
            <a:off x="6167438" y="1409700"/>
            <a:ext cx="628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Hi-Z</a:t>
            </a:r>
          </a:p>
        </p:txBody>
      </p:sp>
      <p:sp>
        <p:nvSpPr>
          <p:cNvPr id="65563" name="AutoShape 27"/>
          <p:cNvSpPr>
            <a:spLocks noChangeArrowheads="1"/>
          </p:cNvSpPr>
          <p:nvPr/>
        </p:nvSpPr>
        <p:spPr bwMode="auto">
          <a:xfrm rot="16200000" flipV="1">
            <a:off x="2771775" y="2857500"/>
            <a:ext cx="360363" cy="360363"/>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565" name="Line 29"/>
          <p:cNvSpPr>
            <a:spLocks noChangeShapeType="1"/>
          </p:cNvSpPr>
          <p:nvPr/>
        </p:nvSpPr>
        <p:spPr bwMode="auto">
          <a:xfrm>
            <a:off x="2987675" y="2568575"/>
            <a:ext cx="0" cy="428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566" name="Line 30"/>
          <p:cNvSpPr>
            <a:spLocks noChangeShapeType="1"/>
          </p:cNvSpPr>
          <p:nvPr/>
        </p:nvSpPr>
        <p:spPr bwMode="auto">
          <a:xfrm>
            <a:off x="2195513" y="3073400"/>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567" name="Line 31"/>
          <p:cNvSpPr>
            <a:spLocks noChangeShapeType="1"/>
          </p:cNvSpPr>
          <p:nvPr/>
        </p:nvSpPr>
        <p:spPr bwMode="auto">
          <a:xfrm>
            <a:off x="3132138" y="3073400"/>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568" name="Text Box 32"/>
          <p:cNvSpPr txBox="1">
            <a:spLocks noChangeArrowheads="1"/>
          </p:cNvSpPr>
          <p:nvPr/>
        </p:nvSpPr>
        <p:spPr bwMode="auto">
          <a:xfrm>
            <a:off x="2732088" y="2201863"/>
            <a:ext cx="400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EI</a:t>
            </a:r>
          </a:p>
        </p:txBody>
      </p:sp>
      <p:sp>
        <p:nvSpPr>
          <p:cNvPr id="65569" name="Text Box 33"/>
          <p:cNvSpPr txBox="1">
            <a:spLocks noChangeArrowheads="1"/>
          </p:cNvSpPr>
          <p:nvPr/>
        </p:nvSpPr>
        <p:spPr bwMode="auto">
          <a:xfrm>
            <a:off x="1763713" y="2641600"/>
            <a:ext cx="387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in</a:t>
            </a:r>
          </a:p>
        </p:txBody>
      </p:sp>
      <p:sp>
        <p:nvSpPr>
          <p:cNvPr id="65570" name="Text Box 34"/>
          <p:cNvSpPr txBox="1">
            <a:spLocks noChangeArrowheads="1"/>
          </p:cNvSpPr>
          <p:nvPr/>
        </p:nvSpPr>
        <p:spPr bwMode="auto">
          <a:xfrm>
            <a:off x="3563938" y="2641600"/>
            <a:ext cx="539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out</a:t>
            </a:r>
          </a:p>
        </p:txBody>
      </p:sp>
      <p:sp>
        <p:nvSpPr>
          <p:cNvPr id="65571" name="Line 35"/>
          <p:cNvSpPr>
            <a:spLocks noChangeShapeType="1"/>
          </p:cNvSpPr>
          <p:nvPr/>
        </p:nvSpPr>
        <p:spPr bwMode="auto">
          <a:xfrm>
            <a:off x="5219700" y="2273300"/>
            <a:ext cx="12239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572" name="Line 36"/>
          <p:cNvSpPr>
            <a:spLocks noChangeShapeType="1"/>
          </p:cNvSpPr>
          <p:nvPr/>
        </p:nvSpPr>
        <p:spPr bwMode="auto">
          <a:xfrm>
            <a:off x="6011863" y="1914525"/>
            <a:ext cx="0" cy="14398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573" name="Text Box 37"/>
          <p:cNvSpPr txBox="1">
            <a:spLocks noChangeArrowheads="1"/>
          </p:cNvSpPr>
          <p:nvPr/>
        </p:nvSpPr>
        <p:spPr bwMode="auto">
          <a:xfrm>
            <a:off x="5148263" y="1914525"/>
            <a:ext cx="400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EI</a:t>
            </a:r>
          </a:p>
        </p:txBody>
      </p:sp>
      <p:sp>
        <p:nvSpPr>
          <p:cNvPr id="65574" name="Text Box 38"/>
          <p:cNvSpPr txBox="1">
            <a:spLocks noChangeArrowheads="1"/>
          </p:cNvSpPr>
          <p:nvPr/>
        </p:nvSpPr>
        <p:spPr bwMode="auto">
          <a:xfrm>
            <a:off x="5651500" y="1914525"/>
            <a:ext cx="387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in</a:t>
            </a:r>
          </a:p>
        </p:txBody>
      </p:sp>
      <p:sp>
        <p:nvSpPr>
          <p:cNvPr id="65575" name="Text Box 39"/>
          <p:cNvSpPr txBox="1">
            <a:spLocks noChangeArrowheads="1"/>
          </p:cNvSpPr>
          <p:nvPr/>
        </p:nvSpPr>
        <p:spPr bwMode="auto">
          <a:xfrm>
            <a:off x="6084888" y="1914525"/>
            <a:ext cx="539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out</a:t>
            </a:r>
          </a:p>
        </p:txBody>
      </p:sp>
      <p:sp>
        <p:nvSpPr>
          <p:cNvPr id="65576" name="Text Box 40"/>
          <p:cNvSpPr txBox="1">
            <a:spLocks noChangeArrowheads="1"/>
          </p:cNvSpPr>
          <p:nvPr/>
        </p:nvSpPr>
        <p:spPr bwMode="auto">
          <a:xfrm>
            <a:off x="5148263" y="2273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65577" name="Text Box 41"/>
          <p:cNvSpPr txBox="1">
            <a:spLocks noChangeArrowheads="1"/>
          </p:cNvSpPr>
          <p:nvPr/>
        </p:nvSpPr>
        <p:spPr bwMode="auto">
          <a:xfrm>
            <a:off x="5651500" y="227330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65578" name="Text Box 42"/>
          <p:cNvSpPr txBox="1">
            <a:spLocks noChangeArrowheads="1"/>
          </p:cNvSpPr>
          <p:nvPr/>
        </p:nvSpPr>
        <p:spPr bwMode="auto">
          <a:xfrm>
            <a:off x="5148263" y="26320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65579" name="Text Box 43"/>
          <p:cNvSpPr txBox="1">
            <a:spLocks noChangeArrowheads="1"/>
          </p:cNvSpPr>
          <p:nvPr/>
        </p:nvSpPr>
        <p:spPr bwMode="auto">
          <a:xfrm>
            <a:off x="5651500" y="26320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65580" name="Text Box 44"/>
          <p:cNvSpPr txBox="1">
            <a:spLocks noChangeArrowheads="1"/>
          </p:cNvSpPr>
          <p:nvPr/>
        </p:nvSpPr>
        <p:spPr bwMode="auto">
          <a:xfrm>
            <a:off x="5148263" y="299085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65581" name="Text Box 45"/>
          <p:cNvSpPr txBox="1">
            <a:spLocks noChangeArrowheads="1"/>
          </p:cNvSpPr>
          <p:nvPr/>
        </p:nvSpPr>
        <p:spPr bwMode="auto">
          <a:xfrm>
            <a:off x="5651500" y="29908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X</a:t>
            </a:r>
          </a:p>
        </p:txBody>
      </p:sp>
      <p:sp>
        <p:nvSpPr>
          <p:cNvPr id="65582" name="Text Box 46"/>
          <p:cNvSpPr txBox="1">
            <a:spLocks noChangeArrowheads="1"/>
          </p:cNvSpPr>
          <p:nvPr/>
        </p:nvSpPr>
        <p:spPr bwMode="auto">
          <a:xfrm>
            <a:off x="6167438" y="2273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65583" name="Text Box 47"/>
          <p:cNvSpPr txBox="1">
            <a:spLocks noChangeArrowheads="1"/>
          </p:cNvSpPr>
          <p:nvPr/>
        </p:nvSpPr>
        <p:spPr bwMode="auto">
          <a:xfrm>
            <a:off x="6167438" y="2632075"/>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65584" name="Text Box 48"/>
          <p:cNvSpPr txBox="1">
            <a:spLocks noChangeArrowheads="1"/>
          </p:cNvSpPr>
          <p:nvPr/>
        </p:nvSpPr>
        <p:spPr bwMode="auto">
          <a:xfrm>
            <a:off x="6167438" y="2990850"/>
            <a:ext cx="628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Hi-Z</a:t>
            </a:r>
          </a:p>
        </p:txBody>
      </p:sp>
      <p:sp>
        <p:nvSpPr>
          <p:cNvPr id="65585" name="AutoShape 49"/>
          <p:cNvSpPr>
            <a:spLocks noChangeArrowheads="1"/>
          </p:cNvSpPr>
          <p:nvPr/>
        </p:nvSpPr>
        <p:spPr bwMode="auto">
          <a:xfrm rot="16200000" flipV="1">
            <a:off x="2771775" y="4438650"/>
            <a:ext cx="360363" cy="360363"/>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587" name="Line 51"/>
          <p:cNvSpPr>
            <a:spLocks noChangeShapeType="1"/>
          </p:cNvSpPr>
          <p:nvPr/>
        </p:nvSpPr>
        <p:spPr bwMode="auto">
          <a:xfrm>
            <a:off x="2987675" y="414972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588" name="Line 52"/>
          <p:cNvSpPr>
            <a:spLocks noChangeShapeType="1"/>
          </p:cNvSpPr>
          <p:nvPr/>
        </p:nvSpPr>
        <p:spPr bwMode="auto">
          <a:xfrm>
            <a:off x="2195513" y="4654550"/>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589" name="Line 53"/>
          <p:cNvSpPr>
            <a:spLocks noChangeShapeType="1"/>
          </p:cNvSpPr>
          <p:nvPr/>
        </p:nvSpPr>
        <p:spPr bwMode="auto">
          <a:xfrm>
            <a:off x="3132138" y="4654550"/>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590" name="Text Box 54"/>
          <p:cNvSpPr txBox="1">
            <a:spLocks noChangeArrowheads="1"/>
          </p:cNvSpPr>
          <p:nvPr/>
        </p:nvSpPr>
        <p:spPr bwMode="auto">
          <a:xfrm>
            <a:off x="2732088" y="3783013"/>
            <a:ext cx="400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EI</a:t>
            </a:r>
          </a:p>
        </p:txBody>
      </p:sp>
      <p:sp>
        <p:nvSpPr>
          <p:cNvPr id="65591" name="Text Box 55"/>
          <p:cNvSpPr txBox="1">
            <a:spLocks noChangeArrowheads="1"/>
          </p:cNvSpPr>
          <p:nvPr/>
        </p:nvSpPr>
        <p:spPr bwMode="auto">
          <a:xfrm>
            <a:off x="1763713" y="4222750"/>
            <a:ext cx="387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in</a:t>
            </a:r>
          </a:p>
        </p:txBody>
      </p:sp>
      <p:sp>
        <p:nvSpPr>
          <p:cNvPr id="65592" name="Text Box 56"/>
          <p:cNvSpPr txBox="1">
            <a:spLocks noChangeArrowheads="1"/>
          </p:cNvSpPr>
          <p:nvPr/>
        </p:nvSpPr>
        <p:spPr bwMode="auto">
          <a:xfrm>
            <a:off x="3563938" y="4222750"/>
            <a:ext cx="539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out</a:t>
            </a:r>
          </a:p>
        </p:txBody>
      </p:sp>
      <p:sp>
        <p:nvSpPr>
          <p:cNvPr id="65593" name="Line 57"/>
          <p:cNvSpPr>
            <a:spLocks noChangeShapeType="1"/>
          </p:cNvSpPr>
          <p:nvPr/>
        </p:nvSpPr>
        <p:spPr bwMode="auto">
          <a:xfrm>
            <a:off x="5219700" y="3854450"/>
            <a:ext cx="12239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594" name="Line 58"/>
          <p:cNvSpPr>
            <a:spLocks noChangeShapeType="1"/>
          </p:cNvSpPr>
          <p:nvPr/>
        </p:nvSpPr>
        <p:spPr bwMode="auto">
          <a:xfrm>
            <a:off x="6011863" y="3495675"/>
            <a:ext cx="0" cy="14398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595" name="Text Box 59"/>
          <p:cNvSpPr txBox="1">
            <a:spLocks noChangeArrowheads="1"/>
          </p:cNvSpPr>
          <p:nvPr/>
        </p:nvSpPr>
        <p:spPr bwMode="auto">
          <a:xfrm>
            <a:off x="5148263" y="3495675"/>
            <a:ext cx="400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EI</a:t>
            </a:r>
          </a:p>
        </p:txBody>
      </p:sp>
      <p:sp>
        <p:nvSpPr>
          <p:cNvPr id="65596" name="Text Box 60"/>
          <p:cNvSpPr txBox="1">
            <a:spLocks noChangeArrowheads="1"/>
          </p:cNvSpPr>
          <p:nvPr/>
        </p:nvSpPr>
        <p:spPr bwMode="auto">
          <a:xfrm>
            <a:off x="5651500" y="3495675"/>
            <a:ext cx="387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in</a:t>
            </a:r>
          </a:p>
        </p:txBody>
      </p:sp>
      <p:sp>
        <p:nvSpPr>
          <p:cNvPr id="65597" name="Text Box 61"/>
          <p:cNvSpPr txBox="1">
            <a:spLocks noChangeArrowheads="1"/>
          </p:cNvSpPr>
          <p:nvPr/>
        </p:nvSpPr>
        <p:spPr bwMode="auto">
          <a:xfrm>
            <a:off x="6084888" y="3495675"/>
            <a:ext cx="539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out</a:t>
            </a:r>
          </a:p>
        </p:txBody>
      </p:sp>
      <p:sp>
        <p:nvSpPr>
          <p:cNvPr id="65598" name="Text Box 62"/>
          <p:cNvSpPr txBox="1">
            <a:spLocks noChangeArrowheads="1"/>
          </p:cNvSpPr>
          <p:nvPr/>
        </p:nvSpPr>
        <p:spPr bwMode="auto">
          <a:xfrm>
            <a:off x="5148263" y="385445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65599" name="Text Box 63"/>
          <p:cNvSpPr txBox="1">
            <a:spLocks noChangeArrowheads="1"/>
          </p:cNvSpPr>
          <p:nvPr/>
        </p:nvSpPr>
        <p:spPr bwMode="auto">
          <a:xfrm>
            <a:off x="5651500" y="385445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65600" name="Text Box 64"/>
          <p:cNvSpPr txBox="1">
            <a:spLocks noChangeArrowheads="1"/>
          </p:cNvSpPr>
          <p:nvPr/>
        </p:nvSpPr>
        <p:spPr bwMode="auto">
          <a:xfrm>
            <a:off x="5148263" y="42132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65601" name="Text Box 65"/>
          <p:cNvSpPr txBox="1">
            <a:spLocks noChangeArrowheads="1"/>
          </p:cNvSpPr>
          <p:nvPr/>
        </p:nvSpPr>
        <p:spPr bwMode="auto">
          <a:xfrm>
            <a:off x="5651500" y="42132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65602" name="Text Box 66"/>
          <p:cNvSpPr txBox="1">
            <a:spLocks noChangeArrowheads="1"/>
          </p:cNvSpPr>
          <p:nvPr/>
        </p:nvSpPr>
        <p:spPr bwMode="auto">
          <a:xfrm>
            <a:off x="5148263" y="457200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65603" name="Text Box 67"/>
          <p:cNvSpPr txBox="1">
            <a:spLocks noChangeArrowheads="1"/>
          </p:cNvSpPr>
          <p:nvPr/>
        </p:nvSpPr>
        <p:spPr bwMode="auto">
          <a:xfrm>
            <a:off x="5651500" y="45720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X</a:t>
            </a:r>
          </a:p>
        </p:txBody>
      </p:sp>
      <p:sp>
        <p:nvSpPr>
          <p:cNvPr id="65604" name="Text Box 68"/>
          <p:cNvSpPr txBox="1">
            <a:spLocks noChangeArrowheads="1"/>
          </p:cNvSpPr>
          <p:nvPr/>
        </p:nvSpPr>
        <p:spPr bwMode="auto">
          <a:xfrm>
            <a:off x="6167438" y="385445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65605" name="Text Box 69"/>
          <p:cNvSpPr txBox="1">
            <a:spLocks noChangeArrowheads="1"/>
          </p:cNvSpPr>
          <p:nvPr/>
        </p:nvSpPr>
        <p:spPr bwMode="auto">
          <a:xfrm>
            <a:off x="6167438" y="42132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65606" name="Text Box 70"/>
          <p:cNvSpPr txBox="1">
            <a:spLocks noChangeArrowheads="1"/>
          </p:cNvSpPr>
          <p:nvPr/>
        </p:nvSpPr>
        <p:spPr bwMode="auto">
          <a:xfrm>
            <a:off x="6167438" y="4572000"/>
            <a:ext cx="628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Hi-Z</a:t>
            </a:r>
          </a:p>
        </p:txBody>
      </p:sp>
      <p:sp>
        <p:nvSpPr>
          <p:cNvPr id="65607" name="AutoShape 71"/>
          <p:cNvSpPr>
            <a:spLocks noChangeArrowheads="1"/>
          </p:cNvSpPr>
          <p:nvPr/>
        </p:nvSpPr>
        <p:spPr bwMode="auto">
          <a:xfrm rot="16200000" flipV="1">
            <a:off x="2771775" y="6019800"/>
            <a:ext cx="360363" cy="360363"/>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608" name="Oval 72"/>
          <p:cNvSpPr>
            <a:spLocks noChangeArrowheads="1"/>
          </p:cNvSpPr>
          <p:nvPr/>
        </p:nvSpPr>
        <p:spPr bwMode="auto">
          <a:xfrm rot="16200000" flipV="1">
            <a:off x="2916237" y="5946776"/>
            <a:ext cx="144463" cy="1444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609" name="Line 73"/>
          <p:cNvSpPr>
            <a:spLocks noChangeShapeType="1"/>
          </p:cNvSpPr>
          <p:nvPr/>
        </p:nvSpPr>
        <p:spPr bwMode="auto">
          <a:xfrm>
            <a:off x="2987675" y="573087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610" name="Line 74"/>
          <p:cNvSpPr>
            <a:spLocks noChangeShapeType="1"/>
          </p:cNvSpPr>
          <p:nvPr/>
        </p:nvSpPr>
        <p:spPr bwMode="auto">
          <a:xfrm>
            <a:off x="2195513" y="6235700"/>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611" name="Line 75"/>
          <p:cNvSpPr>
            <a:spLocks noChangeShapeType="1"/>
          </p:cNvSpPr>
          <p:nvPr/>
        </p:nvSpPr>
        <p:spPr bwMode="auto">
          <a:xfrm>
            <a:off x="3132138" y="6235700"/>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612" name="Text Box 76"/>
          <p:cNvSpPr txBox="1">
            <a:spLocks noChangeArrowheads="1"/>
          </p:cNvSpPr>
          <p:nvPr/>
        </p:nvSpPr>
        <p:spPr bwMode="auto">
          <a:xfrm>
            <a:off x="2732088" y="5364163"/>
            <a:ext cx="400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EI</a:t>
            </a:r>
          </a:p>
        </p:txBody>
      </p:sp>
      <p:sp>
        <p:nvSpPr>
          <p:cNvPr id="65613" name="Text Box 77"/>
          <p:cNvSpPr txBox="1">
            <a:spLocks noChangeArrowheads="1"/>
          </p:cNvSpPr>
          <p:nvPr/>
        </p:nvSpPr>
        <p:spPr bwMode="auto">
          <a:xfrm>
            <a:off x="1763713" y="5803900"/>
            <a:ext cx="387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in</a:t>
            </a:r>
          </a:p>
        </p:txBody>
      </p:sp>
      <p:sp>
        <p:nvSpPr>
          <p:cNvPr id="65614" name="Text Box 78"/>
          <p:cNvSpPr txBox="1">
            <a:spLocks noChangeArrowheads="1"/>
          </p:cNvSpPr>
          <p:nvPr/>
        </p:nvSpPr>
        <p:spPr bwMode="auto">
          <a:xfrm>
            <a:off x="3563938" y="5803900"/>
            <a:ext cx="539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out</a:t>
            </a:r>
          </a:p>
        </p:txBody>
      </p:sp>
      <p:sp>
        <p:nvSpPr>
          <p:cNvPr id="65615" name="Line 79"/>
          <p:cNvSpPr>
            <a:spLocks noChangeShapeType="1"/>
          </p:cNvSpPr>
          <p:nvPr/>
        </p:nvSpPr>
        <p:spPr bwMode="auto">
          <a:xfrm>
            <a:off x="5219700" y="5435600"/>
            <a:ext cx="12239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616" name="Line 80"/>
          <p:cNvSpPr>
            <a:spLocks noChangeShapeType="1"/>
          </p:cNvSpPr>
          <p:nvPr/>
        </p:nvSpPr>
        <p:spPr bwMode="auto">
          <a:xfrm>
            <a:off x="6011863" y="5076825"/>
            <a:ext cx="0" cy="14398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617" name="Text Box 81"/>
          <p:cNvSpPr txBox="1">
            <a:spLocks noChangeArrowheads="1"/>
          </p:cNvSpPr>
          <p:nvPr/>
        </p:nvSpPr>
        <p:spPr bwMode="auto">
          <a:xfrm>
            <a:off x="5148263" y="5076825"/>
            <a:ext cx="400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EI</a:t>
            </a:r>
          </a:p>
        </p:txBody>
      </p:sp>
      <p:sp>
        <p:nvSpPr>
          <p:cNvPr id="65618" name="Text Box 82"/>
          <p:cNvSpPr txBox="1">
            <a:spLocks noChangeArrowheads="1"/>
          </p:cNvSpPr>
          <p:nvPr/>
        </p:nvSpPr>
        <p:spPr bwMode="auto">
          <a:xfrm>
            <a:off x="5651500" y="5076825"/>
            <a:ext cx="387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in</a:t>
            </a:r>
          </a:p>
        </p:txBody>
      </p:sp>
      <p:sp>
        <p:nvSpPr>
          <p:cNvPr id="65619" name="Text Box 83"/>
          <p:cNvSpPr txBox="1">
            <a:spLocks noChangeArrowheads="1"/>
          </p:cNvSpPr>
          <p:nvPr/>
        </p:nvSpPr>
        <p:spPr bwMode="auto">
          <a:xfrm>
            <a:off x="6084888" y="5076825"/>
            <a:ext cx="539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out</a:t>
            </a:r>
          </a:p>
        </p:txBody>
      </p:sp>
      <p:sp>
        <p:nvSpPr>
          <p:cNvPr id="65620" name="Text Box 84"/>
          <p:cNvSpPr txBox="1">
            <a:spLocks noChangeArrowheads="1"/>
          </p:cNvSpPr>
          <p:nvPr/>
        </p:nvSpPr>
        <p:spPr bwMode="auto">
          <a:xfrm>
            <a:off x="5148263" y="543560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65621" name="Text Box 85"/>
          <p:cNvSpPr txBox="1">
            <a:spLocks noChangeArrowheads="1"/>
          </p:cNvSpPr>
          <p:nvPr/>
        </p:nvSpPr>
        <p:spPr bwMode="auto">
          <a:xfrm>
            <a:off x="5651500" y="543560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65622" name="Text Box 86"/>
          <p:cNvSpPr txBox="1">
            <a:spLocks noChangeArrowheads="1"/>
          </p:cNvSpPr>
          <p:nvPr/>
        </p:nvSpPr>
        <p:spPr bwMode="auto">
          <a:xfrm>
            <a:off x="5148263" y="5794375"/>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65623" name="Text Box 87"/>
          <p:cNvSpPr txBox="1">
            <a:spLocks noChangeArrowheads="1"/>
          </p:cNvSpPr>
          <p:nvPr/>
        </p:nvSpPr>
        <p:spPr bwMode="auto">
          <a:xfrm>
            <a:off x="5651500" y="57943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65624" name="Text Box 88"/>
          <p:cNvSpPr txBox="1">
            <a:spLocks noChangeArrowheads="1"/>
          </p:cNvSpPr>
          <p:nvPr/>
        </p:nvSpPr>
        <p:spPr bwMode="auto">
          <a:xfrm>
            <a:off x="5148263" y="615315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65625" name="Text Box 89"/>
          <p:cNvSpPr txBox="1">
            <a:spLocks noChangeArrowheads="1"/>
          </p:cNvSpPr>
          <p:nvPr/>
        </p:nvSpPr>
        <p:spPr bwMode="auto">
          <a:xfrm>
            <a:off x="5651500" y="61531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X</a:t>
            </a:r>
          </a:p>
        </p:txBody>
      </p:sp>
      <p:sp>
        <p:nvSpPr>
          <p:cNvPr id="65626" name="Text Box 90"/>
          <p:cNvSpPr txBox="1">
            <a:spLocks noChangeArrowheads="1"/>
          </p:cNvSpPr>
          <p:nvPr/>
        </p:nvSpPr>
        <p:spPr bwMode="auto">
          <a:xfrm>
            <a:off x="6167438" y="54356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65627" name="Text Box 91"/>
          <p:cNvSpPr txBox="1">
            <a:spLocks noChangeArrowheads="1"/>
          </p:cNvSpPr>
          <p:nvPr/>
        </p:nvSpPr>
        <p:spPr bwMode="auto">
          <a:xfrm>
            <a:off x="6167438" y="5794375"/>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65628" name="Text Box 92"/>
          <p:cNvSpPr txBox="1">
            <a:spLocks noChangeArrowheads="1"/>
          </p:cNvSpPr>
          <p:nvPr/>
        </p:nvSpPr>
        <p:spPr bwMode="auto">
          <a:xfrm>
            <a:off x="6167438" y="6153150"/>
            <a:ext cx="628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Hi-Z</a:t>
            </a:r>
          </a:p>
        </p:txBody>
      </p:sp>
      <p:sp>
        <p:nvSpPr>
          <p:cNvPr id="65564" name="Oval 28"/>
          <p:cNvSpPr>
            <a:spLocks noChangeArrowheads="1"/>
          </p:cNvSpPr>
          <p:nvPr/>
        </p:nvSpPr>
        <p:spPr bwMode="auto">
          <a:xfrm rot="16200000" flipV="1">
            <a:off x="3059112" y="2997201"/>
            <a:ext cx="144463" cy="14446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629" name="Oval 93"/>
          <p:cNvSpPr>
            <a:spLocks noChangeArrowheads="1"/>
          </p:cNvSpPr>
          <p:nvPr/>
        </p:nvSpPr>
        <p:spPr bwMode="auto">
          <a:xfrm rot="16200000" flipV="1">
            <a:off x="3132137" y="6165851"/>
            <a:ext cx="144463" cy="14446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630" name="Text Box 94"/>
          <p:cNvSpPr txBox="1">
            <a:spLocks noChangeArrowheads="1"/>
          </p:cNvSpPr>
          <p:nvPr/>
        </p:nvSpPr>
        <p:spPr bwMode="auto">
          <a:xfrm>
            <a:off x="7164388" y="4437063"/>
            <a:ext cx="1681162"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メモリ、</a:t>
            </a:r>
            <a:r>
              <a:rPr lang="en-US" altLang="ja-JP" b="1"/>
              <a:t>FPGA</a:t>
            </a:r>
          </a:p>
          <a:p>
            <a:r>
              <a:rPr lang="ja-JP" altLang="en-US" b="1"/>
              <a:t>など様々な</a:t>
            </a:r>
          </a:p>
          <a:p>
            <a:r>
              <a:rPr lang="ja-JP" altLang="en-US" b="1"/>
              <a:t>モジュールの</a:t>
            </a:r>
          </a:p>
          <a:p>
            <a:r>
              <a:rPr lang="ja-JP" altLang="en-US" b="1"/>
              <a:t>出力が</a:t>
            </a:r>
          </a:p>
          <a:p>
            <a:r>
              <a:rPr lang="en-US" altLang="ja-JP" b="1"/>
              <a:t>3</a:t>
            </a:r>
            <a:r>
              <a:rPr lang="ja-JP" altLang="en-US" b="1"/>
              <a:t>ステートゲート</a:t>
            </a:r>
          </a:p>
          <a:p>
            <a:r>
              <a:rPr lang="ja-JP" altLang="en-US" b="1"/>
              <a:t>になっている</a:t>
            </a:r>
          </a:p>
        </p:txBody>
      </p:sp>
      <p:sp>
        <p:nvSpPr>
          <p:cNvPr id="65631" name="Text Box 95"/>
          <p:cNvSpPr txBox="1">
            <a:spLocks noChangeArrowheads="1"/>
          </p:cNvSpPr>
          <p:nvPr/>
        </p:nvSpPr>
        <p:spPr bwMode="auto">
          <a:xfrm>
            <a:off x="7019925" y="620713"/>
            <a:ext cx="2019300"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EI</a:t>
            </a:r>
            <a:r>
              <a:rPr lang="ja-JP" altLang="en-US" b="1"/>
              <a:t>がアクティブ</a:t>
            </a:r>
          </a:p>
          <a:p>
            <a:r>
              <a:rPr lang="ja-JP" altLang="en-US" b="1"/>
              <a:t>＝ゲートが動作</a:t>
            </a:r>
          </a:p>
          <a:p>
            <a:r>
              <a:rPr lang="ja-JP" altLang="en-US" b="1"/>
              <a:t>そうでないとき</a:t>
            </a:r>
          </a:p>
          <a:p>
            <a:r>
              <a:rPr lang="ja-JP" altLang="en-US" b="1"/>
              <a:t>ハイインピーダンス</a:t>
            </a:r>
          </a:p>
          <a:p>
            <a:r>
              <a:rPr lang="ja-JP" altLang="en-US" b="1"/>
              <a:t>（</a:t>
            </a:r>
            <a:r>
              <a:rPr lang="en-US" altLang="ja-JP" b="1"/>
              <a:t>Hi-Z)</a:t>
            </a:r>
          </a:p>
        </p:txBody>
      </p:sp>
    </p:spTree>
    <p:extLst>
      <p:ext uri="{BB962C8B-B14F-4D97-AF65-F5344CB8AC3E}">
        <p14:creationId xmlns:p14="http://schemas.microsoft.com/office/powerpoint/2010/main" val="12831232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44450"/>
            <a:ext cx="8229600" cy="1143000"/>
          </a:xfrm>
        </p:spPr>
        <p:txBody>
          <a:bodyPr/>
          <a:lstStyle/>
          <a:p>
            <a:r>
              <a:rPr lang="ja-JP" altLang="en-US"/>
              <a:t>３ステートゲートのバス</a:t>
            </a:r>
          </a:p>
        </p:txBody>
      </p:sp>
      <p:sp>
        <p:nvSpPr>
          <p:cNvPr id="66563" name="Line 3"/>
          <p:cNvSpPr>
            <a:spLocks noChangeShapeType="1"/>
          </p:cNvSpPr>
          <p:nvPr/>
        </p:nvSpPr>
        <p:spPr bwMode="auto">
          <a:xfrm>
            <a:off x="1258888" y="1333500"/>
            <a:ext cx="69135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565" name="AutoShape 5"/>
          <p:cNvSpPr>
            <a:spLocks noChangeArrowheads="1"/>
          </p:cNvSpPr>
          <p:nvPr/>
        </p:nvSpPr>
        <p:spPr bwMode="auto">
          <a:xfrm>
            <a:off x="2411413" y="2270125"/>
            <a:ext cx="360362" cy="360363"/>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566" name="Oval 6"/>
          <p:cNvSpPr>
            <a:spLocks noChangeArrowheads="1"/>
          </p:cNvSpPr>
          <p:nvPr/>
        </p:nvSpPr>
        <p:spPr bwMode="auto">
          <a:xfrm>
            <a:off x="2339975" y="2341563"/>
            <a:ext cx="144463" cy="1444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567" name="Line 7"/>
          <p:cNvSpPr>
            <a:spLocks noChangeShapeType="1"/>
          </p:cNvSpPr>
          <p:nvPr/>
        </p:nvSpPr>
        <p:spPr bwMode="auto">
          <a:xfrm flipV="1">
            <a:off x="2627313" y="1333500"/>
            <a:ext cx="0"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568" name="Line 8"/>
          <p:cNvSpPr>
            <a:spLocks noChangeShapeType="1"/>
          </p:cNvSpPr>
          <p:nvPr/>
        </p:nvSpPr>
        <p:spPr bwMode="auto">
          <a:xfrm flipV="1">
            <a:off x="2627313" y="2630488"/>
            <a:ext cx="0" cy="792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577" name="Text Box 17"/>
          <p:cNvSpPr txBox="1">
            <a:spLocks noChangeArrowheads="1"/>
          </p:cNvSpPr>
          <p:nvPr/>
        </p:nvSpPr>
        <p:spPr bwMode="auto">
          <a:xfrm>
            <a:off x="2339975" y="31337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66578" name="Text Box 18"/>
          <p:cNvSpPr txBox="1">
            <a:spLocks noChangeArrowheads="1"/>
          </p:cNvSpPr>
          <p:nvPr/>
        </p:nvSpPr>
        <p:spPr bwMode="auto">
          <a:xfrm>
            <a:off x="1979613" y="2054225"/>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66597" name="Line 37"/>
          <p:cNvSpPr>
            <a:spLocks noChangeShapeType="1"/>
          </p:cNvSpPr>
          <p:nvPr/>
        </p:nvSpPr>
        <p:spPr bwMode="auto">
          <a:xfrm>
            <a:off x="2051050" y="241458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598" name="AutoShape 38"/>
          <p:cNvSpPr>
            <a:spLocks noChangeArrowheads="1"/>
          </p:cNvSpPr>
          <p:nvPr/>
        </p:nvSpPr>
        <p:spPr bwMode="auto">
          <a:xfrm>
            <a:off x="4716463" y="2270125"/>
            <a:ext cx="360362" cy="360363"/>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599" name="Oval 39"/>
          <p:cNvSpPr>
            <a:spLocks noChangeArrowheads="1"/>
          </p:cNvSpPr>
          <p:nvPr/>
        </p:nvSpPr>
        <p:spPr bwMode="auto">
          <a:xfrm>
            <a:off x="4645025" y="2341563"/>
            <a:ext cx="144463" cy="1444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600" name="Line 40"/>
          <p:cNvSpPr>
            <a:spLocks noChangeShapeType="1"/>
          </p:cNvSpPr>
          <p:nvPr/>
        </p:nvSpPr>
        <p:spPr bwMode="auto">
          <a:xfrm flipV="1">
            <a:off x="4932363" y="1333500"/>
            <a:ext cx="0"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601" name="Line 41"/>
          <p:cNvSpPr>
            <a:spLocks noChangeShapeType="1"/>
          </p:cNvSpPr>
          <p:nvPr/>
        </p:nvSpPr>
        <p:spPr bwMode="auto">
          <a:xfrm flipV="1">
            <a:off x="4932363" y="2630488"/>
            <a:ext cx="0" cy="792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602" name="Text Box 42"/>
          <p:cNvSpPr txBox="1">
            <a:spLocks noChangeArrowheads="1"/>
          </p:cNvSpPr>
          <p:nvPr/>
        </p:nvSpPr>
        <p:spPr bwMode="auto">
          <a:xfrm>
            <a:off x="4645025" y="31337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sp>
        <p:nvSpPr>
          <p:cNvPr id="66603" name="Line 43"/>
          <p:cNvSpPr>
            <a:spLocks noChangeShapeType="1"/>
          </p:cNvSpPr>
          <p:nvPr/>
        </p:nvSpPr>
        <p:spPr bwMode="auto">
          <a:xfrm>
            <a:off x="4356100" y="241458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604" name="AutoShape 44"/>
          <p:cNvSpPr>
            <a:spLocks noChangeArrowheads="1"/>
          </p:cNvSpPr>
          <p:nvPr/>
        </p:nvSpPr>
        <p:spPr bwMode="auto">
          <a:xfrm>
            <a:off x="7021513" y="2270125"/>
            <a:ext cx="360362" cy="360363"/>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605" name="Oval 45"/>
          <p:cNvSpPr>
            <a:spLocks noChangeArrowheads="1"/>
          </p:cNvSpPr>
          <p:nvPr/>
        </p:nvSpPr>
        <p:spPr bwMode="auto">
          <a:xfrm>
            <a:off x="6950075" y="2341563"/>
            <a:ext cx="144463" cy="1444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606" name="Line 46"/>
          <p:cNvSpPr>
            <a:spLocks noChangeShapeType="1"/>
          </p:cNvSpPr>
          <p:nvPr/>
        </p:nvSpPr>
        <p:spPr bwMode="auto">
          <a:xfrm flipV="1">
            <a:off x="7237413" y="1333500"/>
            <a:ext cx="0"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607" name="Line 47"/>
          <p:cNvSpPr>
            <a:spLocks noChangeShapeType="1"/>
          </p:cNvSpPr>
          <p:nvPr/>
        </p:nvSpPr>
        <p:spPr bwMode="auto">
          <a:xfrm flipV="1">
            <a:off x="7237413" y="2630488"/>
            <a:ext cx="0" cy="792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608" name="Text Box 48"/>
          <p:cNvSpPr txBox="1">
            <a:spLocks noChangeArrowheads="1"/>
          </p:cNvSpPr>
          <p:nvPr/>
        </p:nvSpPr>
        <p:spPr bwMode="auto">
          <a:xfrm>
            <a:off x="6950075" y="31337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C</a:t>
            </a:r>
          </a:p>
        </p:txBody>
      </p:sp>
      <p:sp>
        <p:nvSpPr>
          <p:cNvPr id="66609" name="Line 49"/>
          <p:cNvSpPr>
            <a:spLocks noChangeShapeType="1"/>
          </p:cNvSpPr>
          <p:nvPr/>
        </p:nvSpPr>
        <p:spPr bwMode="auto">
          <a:xfrm>
            <a:off x="6661150" y="241458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610" name="Text Box 50"/>
          <p:cNvSpPr txBox="1">
            <a:spLocks noChangeArrowheads="1"/>
          </p:cNvSpPr>
          <p:nvPr/>
        </p:nvSpPr>
        <p:spPr bwMode="auto">
          <a:xfrm>
            <a:off x="4356100" y="21256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66611" name="Text Box 51"/>
          <p:cNvSpPr txBox="1">
            <a:spLocks noChangeArrowheads="1"/>
          </p:cNvSpPr>
          <p:nvPr/>
        </p:nvSpPr>
        <p:spPr bwMode="auto">
          <a:xfrm>
            <a:off x="6732588" y="21256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66612" name="Line 52"/>
          <p:cNvSpPr>
            <a:spLocks noChangeShapeType="1"/>
          </p:cNvSpPr>
          <p:nvPr/>
        </p:nvSpPr>
        <p:spPr bwMode="auto">
          <a:xfrm>
            <a:off x="1187450" y="3854450"/>
            <a:ext cx="69135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613" name="AutoShape 53"/>
          <p:cNvSpPr>
            <a:spLocks noChangeArrowheads="1"/>
          </p:cNvSpPr>
          <p:nvPr/>
        </p:nvSpPr>
        <p:spPr bwMode="auto">
          <a:xfrm>
            <a:off x="2339975" y="4791075"/>
            <a:ext cx="360363" cy="360363"/>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614" name="Oval 54"/>
          <p:cNvSpPr>
            <a:spLocks noChangeArrowheads="1"/>
          </p:cNvSpPr>
          <p:nvPr/>
        </p:nvSpPr>
        <p:spPr bwMode="auto">
          <a:xfrm>
            <a:off x="2268538" y="4862513"/>
            <a:ext cx="144462" cy="1444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615" name="Line 55"/>
          <p:cNvSpPr>
            <a:spLocks noChangeShapeType="1"/>
          </p:cNvSpPr>
          <p:nvPr/>
        </p:nvSpPr>
        <p:spPr bwMode="auto">
          <a:xfrm flipV="1">
            <a:off x="2555875" y="3854450"/>
            <a:ext cx="0"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616" name="Line 56"/>
          <p:cNvSpPr>
            <a:spLocks noChangeShapeType="1"/>
          </p:cNvSpPr>
          <p:nvPr/>
        </p:nvSpPr>
        <p:spPr bwMode="auto">
          <a:xfrm flipV="1">
            <a:off x="2555875" y="5151438"/>
            <a:ext cx="0" cy="792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617" name="Text Box 57"/>
          <p:cNvSpPr txBox="1">
            <a:spLocks noChangeArrowheads="1"/>
          </p:cNvSpPr>
          <p:nvPr/>
        </p:nvSpPr>
        <p:spPr bwMode="auto">
          <a:xfrm>
            <a:off x="2268538" y="56546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66618" name="Text Box 58"/>
          <p:cNvSpPr txBox="1">
            <a:spLocks noChangeArrowheads="1"/>
          </p:cNvSpPr>
          <p:nvPr/>
        </p:nvSpPr>
        <p:spPr bwMode="auto">
          <a:xfrm>
            <a:off x="1908175" y="45751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66619" name="Line 59"/>
          <p:cNvSpPr>
            <a:spLocks noChangeShapeType="1"/>
          </p:cNvSpPr>
          <p:nvPr/>
        </p:nvSpPr>
        <p:spPr bwMode="auto">
          <a:xfrm>
            <a:off x="1979613" y="49355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620" name="AutoShape 60"/>
          <p:cNvSpPr>
            <a:spLocks noChangeArrowheads="1"/>
          </p:cNvSpPr>
          <p:nvPr/>
        </p:nvSpPr>
        <p:spPr bwMode="auto">
          <a:xfrm>
            <a:off x="4645025" y="4791075"/>
            <a:ext cx="360363" cy="360363"/>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621" name="Oval 61"/>
          <p:cNvSpPr>
            <a:spLocks noChangeArrowheads="1"/>
          </p:cNvSpPr>
          <p:nvPr/>
        </p:nvSpPr>
        <p:spPr bwMode="auto">
          <a:xfrm>
            <a:off x="4573588" y="4862513"/>
            <a:ext cx="144462" cy="1444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622" name="Line 62"/>
          <p:cNvSpPr>
            <a:spLocks noChangeShapeType="1"/>
          </p:cNvSpPr>
          <p:nvPr/>
        </p:nvSpPr>
        <p:spPr bwMode="auto">
          <a:xfrm flipV="1">
            <a:off x="4860925" y="3854450"/>
            <a:ext cx="0"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623" name="Line 63"/>
          <p:cNvSpPr>
            <a:spLocks noChangeShapeType="1"/>
          </p:cNvSpPr>
          <p:nvPr/>
        </p:nvSpPr>
        <p:spPr bwMode="auto">
          <a:xfrm flipV="1">
            <a:off x="4860925" y="5151438"/>
            <a:ext cx="0" cy="792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624" name="Text Box 64"/>
          <p:cNvSpPr txBox="1">
            <a:spLocks noChangeArrowheads="1"/>
          </p:cNvSpPr>
          <p:nvPr/>
        </p:nvSpPr>
        <p:spPr bwMode="auto">
          <a:xfrm>
            <a:off x="4573588" y="56546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sp>
        <p:nvSpPr>
          <p:cNvPr id="66625" name="Line 65"/>
          <p:cNvSpPr>
            <a:spLocks noChangeShapeType="1"/>
          </p:cNvSpPr>
          <p:nvPr/>
        </p:nvSpPr>
        <p:spPr bwMode="auto">
          <a:xfrm>
            <a:off x="4284663" y="49355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626" name="AutoShape 66"/>
          <p:cNvSpPr>
            <a:spLocks noChangeArrowheads="1"/>
          </p:cNvSpPr>
          <p:nvPr/>
        </p:nvSpPr>
        <p:spPr bwMode="auto">
          <a:xfrm>
            <a:off x="6950075" y="4791075"/>
            <a:ext cx="360363" cy="360363"/>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627" name="Oval 67"/>
          <p:cNvSpPr>
            <a:spLocks noChangeArrowheads="1"/>
          </p:cNvSpPr>
          <p:nvPr/>
        </p:nvSpPr>
        <p:spPr bwMode="auto">
          <a:xfrm>
            <a:off x="6878638" y="4862513"/>
            <a:ext cx="144462" cy="1444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628" name="Line 68"/>
          <p:cNvSpPr>
            <a:spLocks noChangeShapeType="1"/>
          </p:cNvSpPr>
          <p:nvPr/>
        </p:nvSpPr>
        <p:spPr bwMode="auto">
          <a:xfrm flipV="1">
            <a:off x="7165975" y="3854450"/>
            <a:ext cx="0"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629" name="Line 69"/>
          <p:cNvSpPr>
            <a:spLocks noChangeShapeType="1"/>
          </p:cNvSpPr>
          <p:nvPr/>
        </p:nvSpPr>
        <p:spPr bwMode="auto">
          <a:xfrm flipV="1">
            <a:off x="7165975" y="5151438"/>
            <a:ext cx="0" cy="792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630" name="Text Box 70"/>
          <p:cNvSpPr txBox="1">
            <a:spLocks noChangeArrowheads="1"/>
          </p:cNvSpPr>
          <p:nvPr/>
        </p:nvSpPr>
        <p:spPr bwMode="auto">
          <a:xfrm>
            <a:off x="6878638" y="56546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C</a:t>
            </a:r>
          </a:p>
        </p:txBody>
      </p:sp>
      <p:sp>
        <p:nvSpPr>
          <p:cNvPr id="66631" name="Line 71"/>
          <p:cNvSpPr>
            <a:spLocks noChangeShapeType="1"/>
          </p:cNvSpPr>
          <p:nvPr/>
        </p:nvSpPr>
        <p:spPr bwMode="auto">
          <a:xfrm>
            <a:off x="6589713" y="49355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632" name="Text Box 72"/>
          <p:cNvSpPr txBox="1">
            <a:spLocks noChangeArrowheads="1"/>
          </p:cNvSpPr>
          <p:nvPr/>
        </p:nvSpPr>
        <p:spPr bwMode="auto">
          <a:xfrm>
            <a:off x="4284663" y="46466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66633" name="Text Box 73"/>
          <p:cNvSpPr txBox="1">
            <a:spLocks noChangeArrowheads="1"/>
          </p:cNvSpPr>
          <p:nvPr/>
        </p:nvSpPr>
        <p:spPr bwMode="auto">
          <a:xfrm>
            <a:off x="6661150" y="4646613"/>
            <a:ext cx="323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66634" name="Line 74"/>
          <p:cNvSpPr>
            <a:spLocks noChangeShapeType="1"/>
          </p:cNvSpPr>
          <p:nvPr/>
        </p:nvSpPr>
        <p:spPr bwMode="auto">
          <a:xfrm flipV="1">
            <a:off x="2987675" y="1412875"/>
            <a:ext cx="0" cy="1655763"/>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635" name="Text Box 75"/>
          <p:cNvSpPr txBox="1">
            <a:spLocks noChangeArrowheads="1"/>
          </p:cNvSpPr>
          <p:nvPr/>
        </p:nvSpPr>
        <p:spPr bwMode="auto">
          <a:xfrm>
            <a:off x="4748213" y="1504950"/>
            <a:ext cx="400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X </a:t>
            </a:r>
          </a:p>
        </p:txBody>
      </p:sp>
      <p:sp>
        <p:nvSpPr>
          <p:cNvPr id="66636" name="Text Box 76"/>
          <p:cNvSpPr txBox="1">
            <a:spLocks noChangeArrowheads="1"/>
          </p:cNvSpPr>
          <p:nvPr/>
        </p:nvSpPr>
        <p:spPr bwMode="auto">
          <a:xfrm>
            <a:off x="7092950" y="1557338"/>
            <a:ext cx="400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X </a:t>
            </a:r>
          </a:p>
        </p:txBody>
      </p:sp>
      <p:sp>
        <p:nvSpPr>
          <p:cNvPr id="66637" name="Text Box 77"/>
          <p:cNvSpPr txBox="1">
            <a:spLocks noChangeArrowheads="1"/>
          </p:cNvSpPr>
          <p:nvPr/>
        </p:nvSpPr>
        <p:spPr bwMode="auto">
          <a:xfrm>
            <a:off x="5364163" y="1484313"/>
            <a:ext cx="12604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電気的に</a:t>
            </a:r>
          </a:p>
          <a:p>
            <a:r>
              <a:rPr lang="ja-JP" altLang="en-US" b="1"/>
              <a:t>切れている</a:t>
            </a:r>
          </a:p>
        </p:txBody>
      </p:sp>
      <p:sp>
        <p:nvSpPr>
          <p:cNvPr id="66638" name="Line 78"/>
          <p:cNvSpPr>
            <a:spLocks noChangeShapeType="1"/>
          </p:cNvSpPr>
          <p:nvPr/>
        </p:nvSpPr>
        <p:spPr bwMode="auto">
          <a:xfrm flipV="1">
            <a:off x="7451725" y="4078288"/>
            <a:ext cx="0" cy="1655762"/>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639" name="Text Box 79"/>
          <p:cNvSpPr txBox="1">
            <a:spLocks noChangeArrowheads="1"/>
          </p:cNvSpPr>
          <p:nvPr/>
        </p:nvSpPr>
        <p:spPr bwMode="auto">
          <a:xfrm>
            <a:off x="2339975" y="4097338"/>
            <a:ext cx="400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X </a:t>
            </a:r>
          </a:p>
        </p:txBody>
      </p:sp>
      <p:sp>
        <p:nvSpPr>
          <p:cNvPr id="66640" name="Text Box 80"/>
          <p:cNvSpPr txBox="1">
            <a:spLocks noChangeArrowheads="1"/>
          </p:cNvSpPr>
          <p:nvPr/>
        </p:nvSpPr>
        <p:spPr bwMode="auto">
          <a:xfrm>
            <a:off x="4684713" y="4149725"/>
            <a:ext cx="400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X </a:t>
            </a:r>
          </a:p>
        </p:txBody>
      </p:sp>
      <p:sp>
        <p:nvSpPr>
          <p:cNvPr id="66641" name="Text Box 81"/>
          <p:cNvSpPr txBox="1">
            <a:spLocks noChangeArrowheads="1"/>
          </p:cNvSpPr>
          <p:nvPr/>
        </p:nvSpPr>
        <p:spPr bwMode="auto">
          <a:xfrm>
            <a:off x="2955925" y="4076700"/>
            <a:ext cx="12604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電気的に</a:t>
            </a:r>
          </a:p>
          <a:p>
            <a:r>
              <a:rPr lang="ja-JP" altLang="en-US" b="1"/>
              <a:t>切れている</a:t>
            </a:r>
          </a:p>
        </p:txBody>
      </p:sp>
      <p:sp>
        <p:nvSpPr>
          <p:cNvPr id="66642" name="Text Box 82"/>
          <p:cNvSpPr txBox="1">
            <a:spLocks noChangeArrowheads="1"/>
          </p:cNvSpPr>
          <p:nvPr/>
        </p:nvSpPr>
        <p:spPr bwMode="auto">
          <a:xfrm>
            <a:off x="684213" y="5964238"/>
            <a:ext cx="696118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EI</a:t>
            </a:r>
            <a:r>
              <a:rPr lang="ja-JP" altLang="en-US" b="1"/>
              <a:t>を</a:t>
            </a:r>
            <a:r>
              <a:rPr lang="en-US" altLang="ja-JP" b="1"/>
              <a:t>L</a:t>
            </a:r>
            <a:r>
              <a:rPr lang="ja-JP" altLang="en-US" b="1"/>
              <a:t>にした入力がバスにデータを送ることができる</a:t>
            </a:r>
          </a:p>
          <a:p>
            <a:r>
              <a:rPr lang="ja-JP" altLang="en-US" b="1"/>
              <a:t>同時に二つのゲートの</a:t>
            </a:r>
            <a:r>
              <a:rPr lang="en-US" altLang="ja-JP" b="1"/>
              <a:t>EI</a:t>
            </a:r>
            <a:r>
              <a:rPr lang="ja-JP" altLang="en-US" b="1"/>
              <a:t>を</a:t>
            </a:r>
            <a:r>
              <a:rPr lang="en-US" altLang="ja-JP" b="1"/>
              <a:t>L</a:t>
            </a:r>
            <a:r>
              <a:rPr lang="ja-JP" altLang="en-US" b="1"/>
              <a:t>にするとデータが衝突して過電流が流れる</a:t>
            </a:r>
          </a:p>
        </p:txBody>
      </p:sp>
    </p:spTree>
    <p:extLst>
      <p:ext uri="{BB962C8B-B14F-4D97-AF65-F5344CB8AC3E}">
        <p14:creationId xmlns:p14="http://schemas.microsoft.com/office/powerpoint/2010/main" val="13131441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ja-JP"/>
              <a:t>3</a:t>
            </a:r>
            <a:r>
              <a:rPr lang="ja-JP" altLang="en-US"/>
              <a:t>ステートゲート</a:t>
            </a:r>
          </a:p>
        </p:txBody>
      </p:sp>
      <p:grpSp>
        <p:nvGrpSpPr>
          <p:cNvPr id="63562" name="Group 74"/>
          <p:cNvGrpSpPr>
            <a:grpSpLocks/>
          </p:cNvGrpSpPr>
          <p:nvPr/>
        </p:nvGrpSpPr>
        <p:grpSpPr bwMode="auto">
          <a:xfrm>
            <a:off x="1023938" y="1557338"/>
            <a:ext cx="6175375" cy="3311525"/>
            <a:chOff x="645" y="981"/>
            <a:chExt cx="3890" cy="2086"/>
          </a:xfrm>
        </p:grpSpPr>
        <p:sp>
          <p:nvSpPr>
            <p:cNvPr id="63492" name="Line 4"/>
            <p:cNvSpPr>
              <a:spLocks noChangeShapeType="1"/>
            </p:cNvSpPr>
            <p:nvPr/>
          </p:nvSpPr>
          <p:spPr bwMode="auto">
            <a:xfrm>
              <a:off x="3923" y="2206"/>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493" name="Line 5"/>
            <p:cNvSpPr>
              <a:spLocks noChangeShapeType="1"/>
            </p:cNvSpPr>
            <p:nvPr/>
          </p:nvSpPr>
          <p:spPr bwMode="auto">
            <a:xfrm>
              <a:off x="3923" y="2342"/>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494" name="Line 6"/>
            <p:cNvSpPr>
              <a:spLocks noChangeShapeType="1"/>
            </p:cNvSpPr>
            <p:nvPr/>
          </p:nvSpPr>
          <p:spPr bwMode="auto">
            <a:xfrm flipV="1">
              <a:off x="4105" y="1616"/>
              <a:ext cx="0" cy="7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495" name="Line 7"/>
            <p:cNvSpPr>
              <a:spLocks noChangeShapeType="1"/>
            </p:cNvSpPr>
            <p:nvPr/>
          </p:nvSpPr>
          <p:spPr bwMode="auto">
            <a:xfrm>
              <a:off x="3923" y="2615"/>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496" name="Line 8"/>
            <p:cNvSpPr>
              <a:spLocks noChangeShapeType="1"/>
            </p:cNvSpPr>
            <p:nvPr/>
          </p:nvSpPr>
          <p:spPr bwMode="auto">
            <a:xfrm flipV="1">
              <a:off x="4105" y="261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497" name="Line 9"/>
            <p:cNvSpPr>
              <a:spLocks noChangeShapeType="1"/>
            </p:cNvSpPr>
            <p:nvPr/>
          </p:nvSpPr>
          <p:spPr bwMode="auto">
            <a:xfrm>
              <a:off x="3652" y="2478"/>
              <a:ext cx="2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498" name="Line 10"/>
            <p:cNvSpPr>
              <a:spLocks noChangeShapeType="1"/>
            </p:cNvSpPr>
            <p:nvPr/>
          </p:nvSpPr>
          <p:spPr bwMode="auto">
            <a:xfrm>
              <a:off x="3905" y="1207"/>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499" name="Line 11"/>
            <p:cNvSpPr>
              <a:spLocks noChangeShapeType="1"/>
            </p:cNvSpPr>
            <p:nvPr/>
          </p:nvSpPr>
          <p:spPr bwMode="auto">
            <a:xfrm>
              <a:off x="3905" y="1343"/>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00" name="Line 12"/>
            <p:cNvSpPr>
              <a:spLocks noChangeShapeType="1"/>
            </p:cNvSpPr>
            <p:nvPr/>
          </p:nvSpPr>
          <p:spPr bwMode="auto">
            <a:xfrm flipV="1">
              <a:off x="4087" y="981"/>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01" name="Line 13"/>
            <p:cNvSpPr>
              <a:spLocks noChangeShapeType="1"/>
            </p:cNvSpPr>
            <p:nvPr/>
          </p:nvSpPr>
          <p:spPr bwMode="auto">
            <a:xfrm>
              <a:off x="3905" y="1616"/>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02" name="Line 14"/>
            <p:cNvSpPr>
              <a:spLocks noChangeShapeType="1"/>
            </p:cNvSpPr>
            <p:nvPr/>
          </p:nvSpPr>
          <p:spPr bwMode="auto">
            <a:xfrm>
              <a:off x="3652" y="1479"/>
              <a:ext cx="1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03" name="Oval 15"/>
            <p:cNvSpPr>
              <a:spLocks noChangeArrowheads="1"/>
            </p:cNvSpPr>
            <p:nvPr/>
          </p:nvSpPr>
          <p:spPr bwMode="auto">
            <a:xfrm flipH="1">
              <a:off x="3833" y="1435"/>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3506" name="Line 18"/>
            <p:cNvSpPr>
              <a:spLocks noChangeShapeType="1"/>
            </p:cNvSpPr>
            <p:nvPr/>
          </p:nvSpPr>
          <p:spPr bwMode="auto">
            <a:xfrm>
              <a:off x="3969" y="2977"/>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07" name="Line 19"/>
            <p:cNvSpPr>
              <a:spLocks noChangeShapeType="1"/>
            </p:cNvSpPr>
            <p:nvPr/>
          </p:nvSpPr>
          <p:spPr bwMode="auto">
            <a:xfrm flipH="1">
              <a:off x="3969" y="2977"/>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08" name="Line 20"/>
            <p:cNvSpPr>
              <a:spLocks noChangeShapeType="1"/>
            </p:cNvSpPr>
            <p:nvPr/>
          </p:nvSpPr>
          <p:spPr bwMode="auto">
            <a:xfrm flipH="1">
              <a:off x="4014" y="2977"/>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09" name="Line 21"/>
            <p:cNvSpPr>
              <a:spLocks noChangeShapeType="1"/>
            </p:cNvSpPr>
            <p:nvPr/>
          </p:nvSpPr>
          <p:spPr bwMode="auto">
            <a:xfrm flipH="1">
              <a:off x="4059" y="2977"/>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10" name="Line 22"/>
            <p:cNvSpPr>
              <a:spLocks noChangeShapeType="1"/>
            </p:cNvSpPr>
            <p:nvPr/>
          </p:nvSpPr>
          <p:spPr bwMode="auto">
            <a:xfrm flipH="1">
              <a:off x="4104" y="2977"/>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11" name="Line 23"/>
            <p:cNvSpPr>
              <a:spLocks noChangeShapeType="1"/>
            </p:cNvSpPr>
            <p:nvPr/>
          </p:nvSpPr>
          <p:spPr bwMode="auto">
            <a:xfrm flipH="1">
              <a:off x="4149" y="2977"/>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12" name="Line 24"/>
            <p:cNvSpPr>
              <a:spLocks noChangeShapeType="1"/>
            </p:cNvSpPr>
            <p:nvPr/>
          </p:nvSpPr>
          <p:spPr bwMode="auto">
            <a:xfrm>
              <a:off x="3969" y="981"/>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14" name="Line 26"/>
            <p:cNvSpPr>
              <a:spLocks noChangeShapeType="1"/>
            </p:cNvSpPr>
            <p:nvPr/>
          </p:nvSpPr>
          <p:spPr bwMode="auto">
            <a:xfrm>
              <a:off x="4105" y="2024"/>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17" name="AutoShape 29"/>
            <p:cNvSpPr>
              <a:spLocks noChangeArrowheads="1"/>
            </p:cNvSpPr>
            <p:nvPr/>
          </p:nvSpPr>
          <p:spPr bwMode="auto">
            <a:xfrm rot="16200000" flipV="1">
              <a:off x="1746" y="2477"/>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3518" name="Oval 30"/>
            <p:cNvSpPr>
              <a:spLocks noChangeArrowheads="1"/>
            </p:cNvSpPr>
            <p:nvPr/>
          </p:nvSpPr>
          <p:spPr bwMode="auto">
            <a:xfrm rot="16200000" flipV="1">
              <a:off x="1634" y="2545"/>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3519" name="Line 31"/>
            <p:cNvSpPr>
              <a:spLocks noChangeShapeType="1"/>
            </p:cNvSpPr>
            <p:nvPr/>
          </p:nvSpPr>
          <p:spPr bwMode="auto">
            <a:xfrm rot="16200000" flipV="1">
              <a:off x="1496" y="2455"/>
              <a:ext cx="1"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20" name="Line 32"/>
            <p:cNvSpPr>
              <a:spLocks noChangeShapeType="1"/>
            </p:cNvSpPr>
            <p:nvPr/>
          </p:nvSpPr>
          <p:spPr bwMode="auto">
            <a:xfrm rot="16200000" flipV="1">
              <a:off x="2132" y="2454"/>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63522" name="Group 34"/>
            <p:cNvGrpSpPr>
              <a:grpSpLocks/>
            </p:cNvGrpSpPr>
            <p:nvPr/>
          </p:nvGrpSpPr>
          <p:grpSpPr bwMode="auto">
            <a:xfrm>
              <a:off x="2404" y="1298"/>
              <a:ext cx="431" cy="318"/>
              <a:chOff x="1315" y="3521"/>
              <a:chExt cx="431" cy="318"/>
            </a:xfrm>
          </p:grpSpPr>
          <p:sp>
            <p:nvSpPr>
              <p:cNvPr id="63523" name="Line 35"/>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24" name="Line 36"/>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25" name="Freeform 37"/>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Lst>
                <a:ahLst/>
                <a:cxnLst>
                  <a:cxn ang="0">
                    <a:pos x="T0" y="T1"/>
                  </a:cxn>
                  <a:cxn ang="0">
                    <a:pos x="T2" y="T3"/>
                  </a:cxn>
                  <a:cxn ang="0">
                    <a:pos x="T4" y="T5"/>
                  </a:cxn>
                  <a:cxn ang="0">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26" name="Line 38"/>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63527" name="Line 39"/>
            <p:cNvSpPr>
              <a:spLocks noChangeShapeType="1"/>
            </p:cNvSpPr>
            <p:nvPr/>
          </p:nvSpPr>
          <p:spPr bwMode="auto">
            <a:xfrm>
              <a:off x="2245" y="1344"/>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28" name="Line 40"/>
            <p:cNvSpPr>
              <a:spLocks noChangeShapeType="1"/>
            </p:cNvSpPr>
            <p:nvPr/>
          </p:nvSpPr>
          <p:spPr bwMode="auto">
            <a:xfrm>
              <a:off x="2245" y="1570"/>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29" name="Oval 41"/>
            <p:cNvSpPr>
              <a:spLocks noChangeArrowheads="1"/>
            </p:cNvSpPr>
            <p:nvPr/>
          </p:nvSpPr>
          <p:spPr bwMode="auto">
            <a:xfrm>
              <a:off x="2835" y="1389"/>
              <a:ext cx="91" cy="13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3530" name="Line 42"/>
            <p:cNvSpPr>
              <a:spLocks noChangeShapeType="1"/>
            </p:cNvSpPr>
            <p:nvPr/>
          </p:nvSpPr>
          <p:spPr bwMode="auto">
            <a:xfrm>
              <a:off x="2926" y="1479"/>
              <a:ext cx="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63532" name="Group 44"/>
            <p:cNvGrpSpPr>
              <a:grpSpLocks/>
            </p:cNvGrpSpPr>
            <p:nvPr/>
          </p:nvGrpSpPr>
          <p:grpSpPr bwMode="auto">
            <a:xfrm>
              <a:off x="2336" y="2266"/>
              <a:ext cx="499" cy="438"/>
              <a:chOff x="3152" y="3536"/>
              <a:chExt cx="499" cy="438"/>
            </a:xfrm>
          </p:grpSpPr>
          <p:sp>
            <p:nvSpPr>
              <p:cNvPr id="63533" name="Freeform 45"/>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34" name="Freeform 46"/>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35" name="Freeform 47"/>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Lst>
                <a:ahLst/>
                <a:cxnLst>
                  <a:cxn ang="0">
                    <a:pos x="T0" y="T1"/>
                  </a:cxn>
                  <a:cxn ang="0">
                    <a:pos x="T2" y="T3"/>
                  </a:cxn>
                  <a:cxn ang="0">
                    <a:pos x="T4" y="T5"/>
                  </a:cxn>
                  <a:cxn ang="0">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63536" name="Line 48"/>
            <p:cNvSpPr>
              <a:spLocks noChangeShapeType="1"/>
            </p:cNvSpPr>
            <p:nvPr/>
          </p:nvSpPr>
          <p:spPr bwMode="auto">
            <a:xfrm>
              <a:off x="2155" y="2387"/>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37" name="Line 49"/>
            <p:cNvSpPr>
              <a:spLocks noChangeShapeType="1"/>
            </p:cNvSpPr>
            <p:nvPr/>
          </p:nvSpPr>
          <p:spPr bwMode="auto">
            <a:xfrm>
              <a:off x="2291" y="2614"/>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39" name="Oval 51"/>
            <p:cNvSpPr>
              <a:spLocks noChangeArrowheads="1"/>
            </p:cNvSpPr>
            <p:nvPr/>
          </p:nvSpPr>
          <p:spPr bwMode="auto">
            <a:xfrm>
              <a:off x="2789" y="2402"/>
              <a:ext cx="91" cy="13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3540" name="Line 52"/>
            <p:cNvSpPr>
              <a:spLocks noChangeShapeType="1"/>
            </p:cNvSpPr>
            <p:nvPr/>
          </p:nvSpPr>
          <p:spPr bwMode="auto">
            <a:xfrm flipV="1">
              <a:off x="2880" y="2477"/>
              <a:ext cx="817"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63541" name="Group 53"/>
            <p:cNvGrpSpPr>
              <a:grpSpLocks/>
            </p:cNvGrpSpPr>
            <p:nvPr/>
          </p:nvGrpSpPr>
          <p:grpSpPr bwMode="auto">
            <a:xfrm rot="16200000" flipV="1">
              <a:off x="1065" y="2432"/>
              <a:ext cx="227" cy="318"/>
              <a:chOff x="1519" y="2069"/>
              <a:chExt cx="227" cy="318"/>
            </a:xfrm>
          </p:grpSpPr>
          <p:sp>
            <p:nvSpPr>
              <p:cNvPr id="63542" name="AutoShape 54"/>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3543" name="Oval 55"/>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63544" name="Line 56"/>
            <p:cNvSpPr>
              <a:spLocks noChangeShapeType="1"/>
            </p:cNvSpPr>
            <p:nvPr/>
          </p:nvSpPr>
          <p:spPr bwMode="auto">
            <a:xfrm rot="16200000" flipV="1">
              <a:off x="862" y="2455"/>
              <a:ext cx="1"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45" name="Line 57"/>
            <p:cNvSpPr>
              <a:spLocks noChangeShapeType="1"/>
            </p:cNvSpPr>
            <p:nvPr/>
          </p:nvSpPr>
          <p:spPr bwMode="auto">
            <a:xfrm flipH="1">
              <a:off x="703" y="1570"/>
              <a:ext cx="154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46" name="Line 58"/>
            <p:cNvSpPr>
              <a:spLocks noChangeShapeType="1"/>
            </p:cNvSpPr>
            <p:nvPr/>
          </p:nvSpPr>
          <p:spPr bwMode="auto">
            <a:xfrm flipV="1">
              <a:off x="1474" y="1343"/>
              <a:ext cx="0" cy="127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47" name="Line 59"/>
            <p:cNvSpPr>
              <a:spLocks noChangeShapeType="1"/>
            </p:cNvSpPr>
            <p:nvPr/>
          </p:nvSpPr>
          <p:spPr bwMode="auto">
            <a:xfrm flipH="1">
              <a:off x="1475" y="1343"/>
              <a:ext cx="8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48" name="Line 60"/>
            <p:cNvSpPr>
              <a:spLocks noChangeShapeType="1"/>
            </p:cNvSpPr>
            <p:nvPr/>
          </p:nvSpPr>
          <p:spPr bwMode="auto">
            <a:xfrm flipV="1">
              <a:off x="2155" y="1570"/>
              <a:ext cx="0" cy="8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50" name="Text Box 62"/>
            <p:cNvSpPr txBox="1">
              <a:spLocks noChangeArrowheads="1"/>
            </p:cNvSpPr>
            <p:nvPr/>
          </p:nvSpPr>
          <p:spPr bwMode="auto">
            <a:xfrm>
              <a:off x="645" y="1265"/>
              <a:ext cx="2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in</a:t>
              </a:r>
            </a:p>
          </p:txBody>
        </p:sp>
        <p:sp>
          <p:nvSpPr>
            <p:cNvPr id="63551" name="Text Box 63"/>
            <p:cNvSpPr txBox="1">
              <a:spLocks noChangeArrowheads="1"/>
            </p:cNvSpPr>
            <p:nvPr/>
          </p:nvSpPr>
          <p:spPr bwMode="auto">
            <a:xfrm>
              <a:off x="657" y="2383"/>
              <a:ext cx="25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EI</a:t>
              </a:r>
            </a:p>
          </p:txBody>
        </p:sp>
        <p:sp>
          <p:nvSpPr>
            <p:cNvPr id="63552" name="Text Box 64"/>
            <p:cNvSpPr txBox="1">
              <a:spLocks noChangeArrowheads="1"/>
            </p:cNvSpPr>
            <p:nvPr/>
          </p:nvSpPr>
          <p:spPr bwMode="auto">
            <a:xfrm>
              <a:off x="4195" y="1752"/>
              <a:ext cx="3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out</a:t>
              </a:r>
            </a:p>
          </p:txBody>
        </p:sp>
      </p:grpSp>
      <p:sp>
        <p:nvSpPr>
          <p:cNvPr id="63554" name="AutoShape 66"/>
          <p:cNvSpPr>
            <a:spLocks noChangeArrowheads="1"/>
          </p:cNvSpPr>
          <p:nvPr/>
        </p:nvSpPr>
        <p:spPr bwMode="auto">
          <a:xfrm rot="16200000" flipV="1">
            <a:off x="3203576" y="5373687"/>
            <a:ext cx="360362" cy="360363"/>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3555" name="Oval 67"/>
          <p:cNvSpPr>
            <a:spLocks noChangeArrowheads="1"/>
          </p:cNvSpPr>
          <p:nvPr/>
        </p:nvSpPr>
        <p:spPr bwMode="auto">
          <a:xfrm rot="16200000" flipV="1">
            <a:off x="3348038" y="5300663"/>
            <a:ext cx="144462" cy="1444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3556" name="Line 68"/>
          <p:cNvSpPr>
            <a:spLocks noChangeShapeType="1"/>
          </p:cNvSpPr>
          <p:nvPr/>
        </p:nvSpPr>
        <p:spPr bwMode="auto">
          <a:xfrm>
            <a:off x="3419475" y="508476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57" name="Line 69"/>
          <p:cNvSpPr>
            <a:spLocks noChangeShapeType="1"/>
          </p:cNvSpPr>
          <p:nvPr/>
        </p:nvSpPr>
        <p:spPr bwMode="auto">
          <a:xfrm>
            <a:off x="2627313" y="5589588"/>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58" name="Line 70"/>
          <p:cNvSpPr>
            <a:spLocks noChangeShapeType="1"/>
          </p:cNvSpPr>
          <p:nvPr/>
        </p:nvSpPr>
        <p:spPr bwMode="auto">
          <a:xfrm>
            <a:off x="3563938" y="5589588"/>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559" name="Text Box 71"/>
          <p:cNvSpPr txBox="1">
            <a:spLocks noChangeArrowheads="1"/>
          </p:cNvSpPr>
          <p:nvPr/>
        </p:nvSpPr>
        <p:spPr bwMode="auto">
          <a:xfrm>
            <a:off x="3163888" y="4718050"/>
            <a:ext cx="400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EI</a:t>
            </a:r>
          </a:p>
        </p:txBody>
      </p:sp>
      <p:sp>
        <p:nvSpPr>
          <p:cNvPr id="63560" name="Text Box 72"/>
          <p:cNvSpPr txBox="1">
            <a:spLocks noChangeArrowheads="1"/>
          </p:cNvSpPr>
          <p:nvPr/>
        </p:nvSpPr>
        <p:spPr bwMode="auto">
          <a:xfrm>
            <a:off x="2195513" y="5157788"/>
            <a:ext cx="387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in</a:t>
            </a:r>
          </a:p>
        </p:txBody>
      </p:sp>
      <p:sp>
        <p:nvSpPr>
          <p:cNvPr id="63561" name="Text Box 73"/>
          <p:cNvSpPr txBox="1">
            <a:spLocks noChangeArrowheads="1"/>
          </p:cNvSpPr>
          <p:nvPr/>
        </p:nvSpPr>
        <p:spPr bwMode="auto">
          <a:xfrm>
            <a:off x="3995738" y="5157788"/>
            <a:ext cx="539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out</a:t>
            </a:r>
          </a:p>
        </p:txBody>
      </p:sp>
      <p:sp>
        <p:nvSpPr>
          <p:cNvPr id="64" name="楕円 63"/>
          <p:cNvSpPr/>
          <p:nvPr/>
        </p:nvSpPr>
        <p:spPr>
          <a:xfrm>
            <a:off x="3347864" y="2420888"/>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楕円 64"/>
          <p:cNvSpPr/>
          <p:nvPr/>
        </p:nvSpPr>
        <p:spPr>
          <a:xfrm>
            <a:off x="6444878" y="3139827"/>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楕円 65"/>
          <p:cNvSpPr/>
          <p:nvPr/>
        </p:nvSpPr>
        <p:spPr>
          <a:xfrm>
            <a:off x="2267744" y="4075931"/>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楕円 66"/>
          <p:cNvSpPr/>
          <p:nvPr/>
        </p:nvSpPr>
        <p:spPr>
          <a:xfrm>
            <a:off x="6444878" y="1484784"/>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15977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br>
              <a:rPr lang="ja-JP" altLang="en-US" sz="4000" dirty="0"/>
            </a:br>
            <a:r>
              <a:rPr lang="ja-JP" altLang="en-US" sz="4000" dirty="0"/>
              <a:t>ディプリーション型は抵抗として使える</a:t>
            </a:r>
          </a:p>
        </p:txBody>
      </p:sp>
      <p:sp>
        <p:nvSpPr>
          <p:cNvPr id="48132" name="Line 4"/>
          <p:cNvSpPr>
            <a:spLocks noChangeShapeType="1"/>
          </p:cNvSpPr>
          <p:nvPr/>
        </p:nvSpPr>
        <p:spPr bwMode="auto">
          <a:xfrm>
            <a:off x="900138" y="4221163"/>
            <a:ext cx="27352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33" name="Line 5"/>
          <p:cNvSpPr>
            <a:spLocks noChangeShapeType="1"/>
          </p:cNvSpPr>
          <p:nvPr/>
        </p:nvSpPr>
        <p:spPr bwMode="auto">
          <a:xfrm flipV="1">
            <a:off x="1260500" y="1989138"/>
            <a:ext cx="0" cy="25923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34" name="Text Box 6"/>
          <p:cNvSpPr txBox="1">
            <a:spLocks noChangeArrowheads="1"/>
          </p:cNvSpPr>
          <p:nvPr/>
        </p:nvSpPr>
        <p:spPr bwMode="auto">
          <a:xfrm>
            <a:off x="2895625" y="4441825"/>
            <a:ext cx="12271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ゲート電圧</a:t>
            </a:r>
          </a:p>
        </p:txBody>
      </p:sp>
      <p:sp>
        <p:nvSpPr>
          <p:cNvPr id="48135" name="Text Box 7"/>
          <p:cNvSpPr txBox="1">
            <a:spLocks noChangeArrowheads="1"/>
          </p:cNvSpPr>
          <p:nvPr/>
        </p:nvSpPr>
        <p:spPr bwMode="auto">
          <a:xfrm>
            <a:off x="36538" y="1571625"/>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S-D</a:t>
            </a:r>
            <a:r>
              <a:rPr lang="ja-JP" altLang="en-US"/>
              <a:t>間電流</a:t>
            </a:r>
          </a:p>
        </p:txBody>
      </p:sp>
      <p:sp>
        <p:nvSpPr>
          <p:cNvPr id="48137" name="Line 9"/>
          <p:cNvSpPr>
            <a:spLocks noChangeShapeType="1"/>
          </p:cNvSpPr>
          <p:nvPr/>
        </p:nvSpPr>
        <p:spPr bwMode="auto">
          <a:xfrm>
            <a:off x="4733950" y="4206875"/>
            <a:ext cx="27352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38" name="Line 10"/>
          <p:cNvSpPr>
            <a:spLocks noChangeShapeType="1"/>
          </p:cNvSpPr>
          <p:nvPr/>
        </p:nvSpPr>
        <p:spPr bwMode="auto">
          <a:xfrm flipV="1">
            <a:off x="5094313" y="1974850"/>
            <a:ext cx="0" cy="25923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39" name="Text Box 11"/>
          <p:cNvSpPr txBox="1">
            <a:spLocks noChangeArrowheads="1"/>
          </p:cNvSpPr>
          <p:nvPr/>
        </p:nvSpPr>
        <p:spPr bwMode="auto">
          <a:xfrm>
            <a:off x="6729438" y="4427538"/>
            <a:ext cx="12271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ゲート電圧</a:t>
            </a:r>
          </a:p>
        </p:txBody>
      </p:sp>
      <p:sp>
        <p:nvSpPr>
          <p:cNvPr id="48140" name="Text Box 12"/>
          <p:cNvSpPr txBox="1">
            <a:spLocks noChangeArrowheads="1"/>
          </p:cNvSpPr>
          <p:nvPr/>
        </p:nvSpPr>
        <p:spPr bwMode="auto">
          <a:xfrm>
            <a:off x="3870350" y="1557338"/>
            <a:ext cx="1263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S-D</a:t>
            </a:r>
            <a:r>
              <a:rPr lang="ja-JP" altLang="en-US"/>
              <a:t>間電流</a:t>
            </a:r>
          </a:p>
        </p:txBody>
      </p:sp>
      <p:sp>
        <p:nvSpPr>
          <p:cNvPr id="48142" name="Freeform 14"/>
          <p:cNvSpPr>
            <a:spLocks/>
          </p:cNvSpPr>
          <p:nvPr/>
        </p:nvSpPr>
        <p:spPr bwMode="auto">
          <a:xfrm>
            <a:off x="2052663" y="1844675"/>
            <a:ext cx="863600" cy="2411413"/>
          </a:xfrm>
          <a:custGeom>
            <a:avLst/>
            <a:gdLst>
              <a:gd name="T0" fmla="*/ 0 w 544"/>
              <a:gd name="T1" fmla="*/ 1497 h 1519"/>
              <a:gd name="T2" fmla="*/ 136 w 544"/>
              <a:gd name="T3" fmla="*/ 1406 h 1519"/>
              <a:gd name="T4" fmla="*/ 317 w 544"/>
              <a:gd name="T5" fmla="*/ 817 h 1519"/>
              <a:gd name="T6" fmla="*/ 544 w 544"/>
              <a:gd name="T7" fmla="*/ 0 h 1519"/>
            </a:gdLst>
            <a:ahLst/>
            <a:cxnLst>
              <a:cxn ang="0">
                <a:pos x="T0" y="T1"/>
              </a:cxn>
              <a:cxn ang="0">
                <a:pos x="T2" y="T3"/>
              </a:cxn>
              <a:cxn ang="0">
                <a:pos x="T4" y="T5"/>
              </a:cxn>
              <a:cxn ang="0">
                <a:pos x="T6" y="T7"/>
              </a:cxn>
            </a:cxnLst>
            <a:rect l="0" t="0" r="r" b="b"/>
            <a:pathLst>
              <a:path w="544" h="1519">
                <a:moveTo>
                  <a:pt x="0" y="1497"/>
                </a:moveTo>
                <a:cubicBezTo>
                  <a:pt x="41" y="1508"/>
                  <a:pt x="83" y="1519"/>
                  <a:pt x="136" y="1406"/>
                </a:cubicBezTo>
                <a:cubicBezTo>
                  <a:pt x="189" y="1293"/>
                  <a:pt x="249" y="1051"/>
                  <a:pt x="317" y="817"/>
                </a:cubicBezTo>
                <a:cubicBezTo>
                  <a:pt x="385" y="583"/>
                  <a:pt x="464" y="291"/>
                  <a:pt x="544" y="0"/>
                </a:cubicBezTo>
              </a:path>
            </a:pathLst>
          </a:custGeom>
          <a:noFill/>
          <a:ln w="28575"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43" name="Freeform 15"/>
          <p:cNvSpPr>
            <a:spLocks/>
          </p:cNvSpPr>
          <p:nvPr/>
        </p:nvSpPr>
        <p:spPr bwMode="auto">
          <a:xfrm>
            <a:off x="4789513" y="1809750"/>
            <a:ext cx="863600" cy="2411413"/>
          </a:xfrm>
          <a:custGeom>
            <a:avLst/>
            <a:gdLst>
              <a:gd name="T0" fmla="*/ 0 w 544"/>
              <a:gd name="T1" fmla="*/ 1497 h 1519"/>
              <a:gd name="T2" fmla="*/ 136 w 544"/>
              <a:gd name="T3" fmla="*/ 1406 h 1519"/>
              <a:gd name="T4" fmla="*/ 317 w 544"/>
              <a:gd name="T5" fmla="*/ 817 h 1519"/>
              <a:gd name="T6" fmla="*/ 544 w 544"/>
              <a:gd name="T7" fmla="*/ 0 h 1519"/>
            </a:gdLst>
            <a:ahLst/>
            <a:cxnLst>
              <a:cxn ang="0">
                <a:pos x="T0" y="T1"/>
              </a:cxn>
              <a:cxn ang="0">
                <a:pos x="T2" y="T3"/>
              </a:cxn>
              <a:cxn ang="0">
                <a:pos x="T4" y="T5"/>
              </a:cxn>
              <a:cxn ang="0">
                <a:pos x="T6" y="T7"/>
              </a:cxn>
            </a:cxnLst>
            <a:rect l="0" t="0" r="r" b="b"/>
            <a:pathLst>
              <a:path w="544" h="1519">
                <a:moveTo>
                  <a:pt x="0" y="1497"/>
                </a:moveTo>
                <a:cubicBezTo>
                  <a:pt x="41" y="1508"/>
                  <a:pt x="83" y="1519"/>
                  <a:pt x="136" y="1406"/>
                </a:cubicBezTo>
                <a:cubicBezTo>
                  <a:pt x="189" y="1293"/>
                  <a:pt x="249" y="1051"/>
                  <a:pt x="317" y="817"/>
                </a:cubicBezTo>
                <a:cubicBezTo>
                  <a:pt x="385" y="583"/>
                  <a:pt x="464" y="291"/>
                  <a:pt x="544" y="0"/>
                </a:cubicBezTo>
              </a:path>
            </a:pathLst>
          </a:custGeom>
          <a:noFill/>
          <a:ln w="28575"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144" name="Text Box 16"/>
          <p:cNvSpPr txBox="1">
            <a:spLocks noChangeArrowheads="1"/>
          </p:cNvSpPr>
          <p:nvPr/>
        </p:nvSpPr>
        <p:spPr bwMode="auto">
          <a:xfrm>
            <a:off x="1031900" y="5091113"/>
            <a:ext cx="1955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エンハンスメント型</a:t>
            </a:r>
          </a:p>
        </p:txBody>
      </p:sp>
      <p:sp>
        <p:nvSpPr>
          <p:cNvPr id="48145" name="Text Box 17"/>
          <p:cNvSpPr txBox="1">
            <a:spLocks noChangeArrowheads="1"/>
          </p:cNvSpPr>
          <p:nvPr/>
        </p:nvSpPr>
        <p:spPr bwMode="auto">
          <a:xfrm>
            <a:off x="5064150" y="5157788"/>
            <a:ext cx="1917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ディプリーション型</a:t>
            </a:r>
          </a:p>
        </p:txBody>
      </p:sp>
      <p:sp>
        <p:nvSpPr>
          <p:cNvPr id="48146" name="Text Box 18"/>
          <p:cNvSpPr txBox="1">
            <a:spLocks noChangeArrowheads="1"/>
          </p:cNvSpPr>
          <p:nvPr/>
        </p:nvSpPr>
        <p:spPr bwMode="auto">
          <a:xfrm>
            <a:off x="2233613" y="6002338"/>
            <a:ext cx="4641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ON</a:t>
            </a:r>
            <a:r>
              <a:rPr lang="ja-JP" altLang="en-US" b="1"/>
              <a:t>になる電圧は、不純物などで制御可能</a:t>
            </a:r>
          </a:p>
          <a:p>
            <a:r>
              <a:rPr lang="en-US" altLang="ja-JP" b="1"/>
              <a:t>CMOS</a:t>
            </a:r>
            <a:r>
              <a:rPr lang="ja-JP" altLang="en-US" b="1"/>
              <a:t>ではエンハンスメント型以外は使わない</a:t>
            </a:r>
          </a:p>
        </p:txBody>
      </p:sp>
      <p:sp>
        <p:nvSpPr>
          <p:cNvPr id="16" name="Line 4"/>
          <p:cNvSpPr>
            <a:spLocks noChangeShapeType="1"/>
          </p:cNvSpPr>
          <p:nvPr/>
        </p:nvSpPr>
        <p:spPr bwMode="auto">
          <a:xfrm>
            <a:off x="6585371" y="2135337"/>
            <a:ext cx="0" cy="8651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Line 5"/>
          <p:cNvSpPr>
            <a:spLocks noChangeShapeType="1"/>
          </p:cNvSpPr>
          <p:nvPr/>
        </p:nvSpPr>
        <p:spPr bwMode="auto">
          <a:xfrm>
            <a:off x="6585098" y="2351237"/>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Line 6"/>
          <p:cNvSpPr>
            <a:spLocks noChangeShapeType="1"/>
          </p:cNvSpPr>
          <p:nvPr/>
        </p:nvSpPr>
        <p:spPr bwMode="auto">
          <a:xfrm>
            <a:off x="6585098" y="2784624"/>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 name="Line 8"/>
          <p:cNvSpPr>
            <a:spLocks noChangeShapeType="1"/>
          </p:cNvSpPr>
          <p:nvPr/>
        </p:nvSpPr>
        <p:spPr bwMode="auto">
          <a:xfrm>
            <a:off x="6875611" y="1844824"/>
            <a:ext cx="0" cy="5064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 name="Line 9"/>
          <p:cNvSpPr>
            <a:spLocks noChangeShapeType="1"/>
          </p:cNvSpPr>
          <p:nvPr/>
        </p:nvSpPr>
        <p:spPr bwMode="auto">
          <a:xfrm flipV="1">
            <a:off x="6156746" y="2567137"/>
            <a:ext cx="431800"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 name="Line 24"/>
          <p:cNvSpPr>
            <a:spLocks noChangeShapeType="1"/>
          </p:cNvSpPr>
          <p:nvPr/>
        </p:nvSpPr>
        <p:spPr bwMode="auto">
          <a:xfrm>
            <a:off x="6875611" y="2783037"/>
            <a:ext cx="0" cy="792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 name="Line 25"/>
          <p:cNvSpPr>
            <a:spLocks noChangeShapeType="1"/>
          </p:cNvSpPr>
          <p:nvPr/>
        </p:nvSpPr>
        <p:spPr bwMode="auto">
          <a:xfrm>
            <a:off x="6156746" y="2567137"/>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 name="Line 26"/>
          <p:cNvSpPr>
            <a:spLocks noChangeShapeType="1"/>
          </p:cNvSpPr>
          <p:nvPr/>
        </p:nvSpPr>
        <p:spPr bwMode="auto">
          <a:xfrm flipV="1">
            <a:off x="6156473" y="3143399"/>
            <a:ext cx="1439863"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 name="Rectangle 29"/>
          <p:cNvSpPr>
            <a:spLocks noChangeArrowheads="1"/>
          </p:cNvSpPr>
          <p:nvPr/>
        </p:nvSpPr>
        <p:spPr bwMode="auto">
          <a:xfrm>
            <a:off x="6804173" y="3071962"/>
            <a:ext cx="142875" cy="14287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 name="Line 31"/>
          <p:cNvSpPr>
            <a:spLocks noChangeShapeType="1"/>
          </p:cNvSpPr>
          <p:nvPr/>
        </p:nvSpPr>
        <p:spPr bwMode="auto">
          <a:xfrm>
            <a:off x="6588546" y="2351237"/>
            <a:ext cx="0" cy="43180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 name="正方形/長方形 1"/>
          <p:cNvSpPr/>
          <p:nvPr/>
        </p:nvSpPr>
        <p:spPr>
          <a:xfrm>
            <a:off x="8316416" y="2135337"/>
            <a:ext cx="216024" cy="8651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 name="直線コネクタ 3"/>
          <p:cNvCxnSpPr>
            <a:stCxn id="2" idx="0"/>
          </p:cNvCxnSpPr>
          <p:nvPr/>
        </p:nvCxnSpPr>
        <p:spPr>
          <a:xfrm flipV="1">
            <a:off x="8424428" y="1844675"/>
            <a:ext cx="0" cy="2906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424428" y="2855268"/>
            <a:ext cx="0" cy="4300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7469213" y="2567137"/>
            <a:ext cx="415498" cy="369332"/>
          </a:xfrm>
          <a:prstGeom prst="rect">
            <a:avLst/>
          </a:prstGeom>
          <a:noFill/>
        </p:spPr>
        <p:txBody>
          <a:bodyPr wrap="none" rtlCol="0">
            <a:spAutoFit/>
          </a:bodyPr>
          <a:lstStyle/>
          <a:p>
            <a:r>
              <a:rPr kumimoji="1" lang="ja-JP" altLang="en-US" dirty="0"/>
              <a:t>＝</a:t>
            </a:r>
          </a:p>
        </p:txBody>
      </p:sp>
    </p:spTree>
    <p:extLst>
      <p:ext uri="{BB962C8B-B14F-4D97-AF65-F5344CB8AC3E}">
        <p14:creationId xmlns:p14="http://schemas.microsoft.com/office/powerpoint/2010/main" val="27270025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4516" name="Group 4"/>
          <p:cNvGrpSpPr>
            <a:grpSpLocks/>
          </p:cNvGrpSpPr>
          <p:nvPr/>
        </p:nvGrpSpPr>
        <p:grpSpPr bwMode="auto">
          <a:xfrm>
            <a:off x="1692275" y="260350"/>
            <a:ext cx="5222875" cy="2232025"/>
            <a:chOff x="645" y="981"/>
            <a:chExt cx="3959" cy="2086"/>
          </a:xfrm>
        </p:grpSpPr>
        <p:sp>
          <p:nvSpPr>
            <p:cNvPr id="64517" name="Line 5"/>
            <p:cNvSpPr>
              <a:spLocks noChangeShapeType="1"/>
            </p:cNvSpPr>
            <p:nvPr/>
          </p:nvSpPr>
          <p:spPr bwMode="auto">
            <a:xfrm>
              <a:off x="3923" y="2206"/>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18" name="Line 6"/>
            <p:cNvSpPr>
              <a:spLocks noChangeShapeType="1"/>
            </p:cNvSpPr>
            <p:nvPr/>
          </p:nvSpPr>
          <p:spPr bwMode="auto">
            <a:xfrm>
              <a:off x="3923" y="2342"/>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19" name="Line 7"/>
            <p:cNvSpPr>
              <a:spLocks noChangeShapeType="1"/>
            </p:cNvSpPr>
            <p:nvPr/>
          </p:nvSpPr>
          <p:spPr bwMode="auto">
            <a:xfrm flipV="1">
              <a:off x="4105" y="1616"/>
              <a:ext cx="0" cy="7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20" name="Line 8"/>
            <p:cNvSpPr>
              <a:spLocks noChangeShapeType="1"/>
            </p:cNvSpPr>
            <p:nvPr/>
          </p:nvSpPr>
          <p:spPr bwMode="auto">
            <a:xfrm>
              <a:off x="3923" y="2615"/>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21" name="Line 9"/>
            <p:cNvSpPr>
              <a:spLocks noChangeShapeType="1"/>
            </p:cNvSpPr>
            <p:nvPr/>
          </p:nvSpPr>
          <p:spPr bwMode="auto">
            <a:xfrm flipV="1">
              <a:off x="4105" y="261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22" name="Line 10"/>
            <p:cNvSpPr>
              <a:spLocks noChangeShapeType="1"/>
            </p:cNvSpPr>
            <p:nvPr/>
          </p:nvSpPr>
          <p:spPr bwMode="auto">
            <a:xfrm>
              <a:off x="3652" y="2478"/>
              <a:ext cx="2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23" name="Line 11"/>
            <p:cNvSpPr>
              <a:spLocks noChangeShapeType="1"/>
            </p:cNvSpPr>
            <p:nvPr/>
          </p:nvSpPr>
          <p:spPr bwMode="auto">
            <a:xfrm>
              <a:off x="3905" y="1207"/>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24" name="Line 12"/>
            <p:cNvSpPr>
              <a:spLocks noChangeShapeType="1"/>
            </p:cNvSpPr>
            <p:nvPr/>
          </p:nvSpPr>
          <p:spPr bwMode="auto">
            <a:xfrm>
              <a:off x="3905" y="1343"/>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25" name="Line 13"/>
            <p:cNvSpPr>
              <a:spLocks noChangeShapeType="1"/>
            </p:cNvSpPr>
            <p:nvPr/>
          </p:nvSpPr>
          <p:spPr bwMode="auto">
            <a:xfrm flipV="1">
              <a:off x="4087" y="981"/>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26" name="Line 14"/>
            <p:cNvSpPr>
              <a:spLocks noChangeShapeType="1"/>
            </p:cNvSpPr>
            <p:nvPr/>
          </p:nvSpPr>
          <p:spPr bwMode="auto">
            <a:xfrm>
              <a:off x="3905" y="1616"/>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27" name="Line 15"/>
            <p:cNvSpPr>
              <a:spLocks noChangeShapeType="1"/>
            </p:cNvSpPr>
            <p:nvPr/>
          </p:nvSpPr>
          <p:spPr bwMode="auto">
            <a:xfrm>
              <a:off x="3652" y="1479"/>
              <a:ext cx="1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28" name="Oval 16"/>
            <p:cNvSpPr>
              <a:spLocks noChangeArrowheads="1"/>
            </p:cNvSpPr>
            <p:nvPr/>
          </p:nvSpPr>
          <p:spPr bwMode="auto">
            <a:xfrm flipH="1">
              <a:off x="3833" y="1435"/>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529" name="Line 17"/>
            <p:cNvSpPr>
              <a:spLocks noChangeShapeType="1"/>
            </p:cNvSpPr>
            <p:nvPr/>
          </p:nvSpPr>
          <p:spPr bwMode="auto">
            <a:xfrm>
              <a:off x="3969" y="2977"/>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30" name="Line 18"/>
            <p:cNvSpPr>
              <a:spLocks noChangeShapeType="1"/>
            </p:cNvSpPr>
            <p:nvPr/>
          </p:nvSpPr>
          <p:spPr bwMode="auto">
            <a:xfrm flipH="1">
              <a:off x="3969" y="2977"/>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31" name="Line 19"/>
            <p:cNvSpPr>
              <a:spLocks noChangeShapeType="1"/>
            </p:cNvSpPr>
            <p:nvPr/>
          </p:nvSpPr>
          <p:spPr bwMode="auto">
            <a:xfrm flipH="1">
              <a:off x="4014" y="2977"/>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32" name="Line 20"/>
            <p:cNvSpPr>
              <a:spLocks noChangeShapeType="1"/>
            </p:cNvSpPr>
            <p:nvPr/>
          </p:nvSpPr>
          <p:spPr bwMode="auto">
            <a:xfrm flipH="1">
              <a:off x="4059" y="2977"/>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33" name="Line 21"/>
            <p:cNvSpPr>
              <a:spLocks noChangeShapeType="1"/>
            </p:cNvSpPr>
            <p:nvPr/>
          </p:nvSpPr>
          <p:spPr bwMode="auto">
            <a:xfrm flipH="1">
              <a:off x="4104" y="2977"/>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34" name="Line 22"/>
            <p:cNvSpPr>
              <a:spLocks noChangeShapeType="1"/>
            </p:cNvSpPr>
            <p:nvPr/>
          </p:nvSpPr>
          <p:spPr bwMode="auto">
            <a:xfrm flipH="1">
              <a:off x="4149" y="2977"/>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35" name="Line 23"/>
            <p:cNvSpPr>
              <a:spLocks noChangeShapeType="1"/>
            </p:cNvSpPr>
            <p:nvPr/>
          </p:nvSpPr>
          <p:spPr bwMode="auto">
            <a:xfrm>
              <a:off x="3969" y="981"/>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36" name="Line 24"/>
            <p:cNvSpPr>
              <a:spLocks noChangeShapeType="1"/>
            </p:cNvSpPr>
            <p:nvPr/>
          </p:nvSpPr>
          <p:spPr bwMode="auto">
            <a:xfrm>
              <a:off x="4105" y="2024"/>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37" name="AutoShape 25"/>
            <p:cNvSpPr>
              <a:spLocks noChangeArrowheads="1"/>
            </p:cNvSpPr>
            <p:nvPr/>
          </p:nvSpPr>
          <p:spPr bwMode="auto">
            <a:xfrm rot="16200000" flipV="1">
              <a:off x="1746" y="2477"/>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538" name="Oval 26"/>
            <p:cNvSpPr>
              <a:spLocks noChangeArrowheads="1"/>
            </p:cNvSpPr>
            <p:nvPr/>
          </p:nvSpPr>
          <p:spPr bwMode="auto">
            <a:xfrm rot="16200000" flipV="1">
              <a:off x="1634" y="2545"/>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539" name="Line 27"/>
            <p:cNvSpPr>
              <a:spLocks noChangeShapeType="1"/>
            </p:cNvSpPr>
            <p:nvPr/>
          </p:nvSpPr>
          <p:spPr bwMode="auto">
            <a:xfrm rot="16200000" flipV="1">
              <a:off x="1496" y="2455"/>
              <a:ext cx="1"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40" name="Line 28"/>
            <p:cNvSpPr>
              <a:spLocks noChangeShapeType="1"/>
            </p:cNvSpPr>
            <p:nvPr/>
          </p:nvSpPr>
          <p:spPr bwMode="auto">
            <a:xfrm rot="16200000" flipV="1">
              <a:off x="2132" y="2454"/>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64541" name="Group 29"/>
            <p:cNvGrpSpPr>
              <a:grpSpLocks/>
            </p:cNvGrpSpPr>
            <p:nvPr/>
          </p:nvGrpSpPr>
          <p:grpSpPr bwMode="auto">
            <a:xfrm>
              <a:off x="2404" y="1298"/>
              <a:ext cx="431" cy="318"/>
              <a:chOff x="1315" y="3521"/>
              <a:chExt cx="431" cy="318"/>
            </a:xfrm>
          </p:grpSpPr>
          <p:sp>
            <p:nvSpPr>
              <p:cNvPr id="64542" name="Line 30"/>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43" name="Line 31"/>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44" name="Freeform 32"/>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Lst>
                <a:ahLst/>
                <a:cxnLst>
                  <a:cxn ang="0">
                    <a:pos x="T0" y="T1"/>
                  </a:cxn>
                  <a:cxn ang="0">
                    <a:pos x="T2" y="T3"/>
                  </a:cxn>
                  <a:cxn ang="0">
                    <a:pos x="T4" y="T5"/>
                  </a:cxn>
                  <a:cxn ang="0">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45" name="Line 33"/>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64546" name="Line 34"/>
            <p:cNvSpPr>
              <a:spLocks noChangeShapeType="1"/>
            </p:cNvSpPr>
            <p:nvPr/>
          </p:nvSpPr>
          <p:spPr bwMode="auto">
            <a:xfrm>
              <a:off x="2245" y="1344"/>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47" name="Line 35"/>
            <p:cNvSpPr>
              <a:spLocks noChangeShapeType="1"/>
            </p:cNvSpPr>
            <p:nvPr/>
          </p:nvSpPr>
          <p:spPr bwMode="auto">
            <a:xfrm>
              <a:off x="2245" y="1570"/>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48" name="Oval 36"/>
            <p:cNvSpPr>
              <a:spLocks noChangeArrowheads="1"/>
            </p:cNvSpPr>
            <p:nvPr/>
          </p:nvSpPr>
          <p:spPr bwMode="auto">
            <a:xfrm>
              <a:off x="2835" y="1389"/>
              <a:ext cx="91" cy="13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549" name="Line 37"/>
            <p:cNvSpPr>
              <a:spLocks noChangeShapeType="1"/>
            </p:cNvSpPr>
            <p:nvPr/>
          </p:nvSpPr>
          <p:spPr bwMode="auto">
            <a:xfrm>
              <a:off x="2926" y="1479"/>
              <a:ext cx="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64550" name="Group 38"/>
            <p:cNvGrpSpPr>
              <a:grpSpLocks/>
            </p:cNvGrpSpPr>
            <p:nvPr/>
          </p:nvGrpSpPr>
          <p:grpSpPr bwMode="auto">
            <a:xfrm>
              <a:off x="2336" y="2266"/>
              <a:ext cx="499" cy="438"/>
              <a:chOff x="3152" y="3536"/>
              <a:chExt cx="499" cy="438"/>
            </a:xfrm>
          </p:grpSpPr>
          <p:sp>
            <p:nvSpPr>
              <p:cNvPr id="64551" name="Freeform 39"/>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52" name="Freeform 40"/>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53" name="Freeform 41"/>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Lst>
                <a:ahLst/>
                <a:cxnLst>
                  <a:cxn ang="0">
                    <a:pos x="T0" y="T1"/>
                  </a:cxn>
                  <a:cxn ang="0">
                    <a:pos x="T2" y="T3"/>
                  </a:cxn>
                  <a:cxn ang="0">
                    <a:pos x="T4" y="T5"/>
                  </a:cxn>
                  <a:cxn ang="0">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64554" name="Line 42"/>
            <p:cNvSpPr>
              <a:spLocks noChangeShapeType="1"/>
            </p:cNvSpPr>
            <p:nvPr/>
          </p:nvSpPr>
          <p:spPr bwMode="auto">
            <a:xfrm>
              <a:off x="2155" y="2387"/>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55" name="Line 43"/>
            <p:cNvSpPr>
              <a:spLocks noChangeShapeType="1"/>
            </p:cNvSpPr>
            <p:nvPr/>
          </p:nvSpPr>
          <p:spPr bwMode="auto">
            <a:xfrm>
              <a:off x="2291" y="2614"/>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56" name="Oval 44"/>
            <p:cNvSpPr>
              <a:spLocks noChangeArrowheads="1"/>
            </p:cNvSpPr>
            <p:nvPr/>
          </p:nvSpPr>
          <p:spPr bwMode="auto">
            <a:xfrm>
              <a:off x="2789" y="2402"/>
              <a:ext cx="91" cy="13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557" name="Line 45"/>
            <p:cNvSpPr>
              <a:spLocks noChangeShapeType="1"/>
            </p:cNvSpPr>
            <p:nvPr/>
          </p:nvSpPr>
          <p:spPr bwMode="auto">
            <a:xfrm flipV="1">
              <a:off x="2880" y="2477"/>
              <a:ext cx="817"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64558" name="Group 46"/>
            <p:cNvGrpSpPr>
              <a:grpSpLocks/>
            </p:cNvGrpSpPr>
            <p:nvPr/>
          </p:nvGrpSpPr>
          <p:grpSpPr bwMode="auto">
            <a:xfrm rot="16200000" flipV="1">
              <a:off x="1065" y="2432"/>
              <a:ext cx="227" cy="318"/>
              <a:chOff x="1519" y="2069"/>
              <a:chExt cx="227" cy="318"/>
            </a:xfrm>
          </p:grpSpPr>
          <p:sp>
            <p:nvSpPr>
              <p:cNvPr id="64559" name="AutoShape 47"/>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560" name="Oval 48"/>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64561" name="Line 49"/>
            <p:cNvSpPr>
              <a:spLocks noChangeShapeType="1"/>
            </p:cNvSpPr>
            <p:nvPr/>
          </p:nvSpPr>
          <p:spPr bwMode="auto">
            <a:xfrm rot="16200000" flipV="1">
              <a:off x="862" y="2455"/>
              <a:ext cx="1"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62" name="Line 50"/>
            <p:cNvSpPr>
              <a:spLocks noChangeShapeType="1"/>
            </p:cNvSpPr>
            <p:nvPr/>
          </p:nvSpPr>
          <p:spPr bwMode="auto">
            <a:xfrm flipH="1">
              <a:off x="703" y="1570"/>
              <a:ext cx="154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63" name="Line 51"/>
            <p:cNvSpPr>
              <a:spLocks noChangeShapeType="1"/>
            </p:cNvSpPr>
            <p:nvPr/>
          </p:nvSpPr>
          <p:spPr bwMode="auto">
            <a:xfrm flipV="1">
              <a:off x="1474" y="1343"/>
              <a:ext cx="0" cy="127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64" name="Line 52"/>
            <p:cNvSpPr>
              <a:spLocks noChangeShapeType="1"/>
            </p:cNvSpPr>
            <p:nvPr/>
          </p:nvSpPr>
          <p:spPr bwMode="auto">
            <a:xfrm flipH="1">
              <a:off x="1475" y="1343"/>
              <a:ext cx="8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65" name="Line 53"/>
            <p:cNvSpPr>
              <a:spLocks noChangeShapeType="1"/>
            </p:cNvSpPr>
            <p:nvPr/>
          </p:nvSpPr>
          <p:spPr bwMode="auto">
            <a:xfrm flipV="1">
              <a:off x="2155" y="1570"/>
              <a:ext cx="0" cy="8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66" name="Text Box 54"/>
            <p:cNvSpPr txBox="1">
              <a:spLocks noChangeArrowheads="1"/>
            </p:cNvSpPr>
            <p:nvPr/>
          </p:nvSpPr>
          <p:spPr bwMode="auto">
            <a:xfrm>
              <a:off x="645" y="1264"/>
              <a:ext cx="294" cy="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in</a:t>
              </a:r>
            </a:p>
          </p:txBody>
        </p:sp>
        <p:sp>
          <p:nvSpPr>
            <p:cNvPr id="64567" name="Text Box 55"/>
            <p:cNvSpPr txBox="1">
              <a:spLocks noChangeArrowheads="1"/>
            </p:cNvSpPr>
            <p:nvPr/>
          </p:nvSpPr>
          <p:spPr bwMode="auto">
            <a:xfrm>
              <a:off x="657" y="2383"/>
              <a:ext cx="303" cy="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EI</a:t>
              </a:r>
            </a:p>
          </p:txBody>
        </p:sp>
        <p:sp>
          <p:nvSpPr>
            <p:cNvPr id="64568" name="Text Box 56"/>
            <p:cNvSpPr txBox="1">
              <a:spLocks noChangeArrowheads="1"/>
            </p:cNvSpPr>
            <p:nvPr/>
          </p:nvSpPr>
          <p:spPr bwMode="auto">
            <a:xfrm>
              <a:off x="4194" y="1752"/>
              <a:ext cx="410" cy="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out</a:t>
              </a:r>
            </a:p>
          </p:txBody>
        </p:sp>
      </p:grpSp>
      <p:grpSp>
        <p:nvGrpSpPr>
          <p:cNvPr id="64569" name="Group 57"/>
          <p:cNvGrpSpPr>
            <a:grpSpLocks/>
          </p:cNvGrpSpPr>
          <p:nvPr/>
        </p:nvGrpSpPr>
        <p:grpSpPr bwMode="auto">
          <a:xfrm>
            <a:off x="1763713" y="3357563"/>
            <a:ext cx="5222875" cy="2232025"/>
            <a:chOff x="645" y="981"/>
            <a:chExt cx="3959" cy="2086"/>
          </a:xfrm>
        </p:grpSpPr>
        <p:sp>
          <p:nvSpPr>
            <p:cNvPr id="64570" name="Line 58"/>
            <p:cNvSpPr>
              <a:spLocks noChangeShapeType="1"/>
            </p:cNvSpPr>
            <p:nvPr/>
          </p:nvSpPr>
          <p:spPr bwMode="auto">
            <a:xfrm>
              <a:off x="3923" y="2206"/>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71" name="Line 59"/>
            <p:cNvSpPr>
              <a:spLocks noChangeShapeType="1"/>
            </p:cNvSpPr>
            <p:nvPr/>
          </p:nvSpPr>
          <p:spPr bwMode="auto">
            <a:xfrm>
              <a:off x="3923" y="2342"/>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72" name="Line 60"/>
            <p:cNvSpPr>
              <a:spLocks noChangeShapeType="1"/>
            </p:cNvSpPr>
            <p:nvPr/>
          </p:nvSpPr>
          <p:spPr bwMode="auto">
            <a:xfrm flipV="1">
              <a:off x="4105" y="1616"/>
              <a:ext cx="0" cy="7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73" name="Line 61"/>
            <p:cNvSpPr>
              <a:spLocks noChangeShapeType="1"/>
            </p:cNvSpPr>
            <p:nvPr/>
          </p:nvSpPr>
          <p:spPr bwMode="auto">
            <a:xfrm>
              <a:off x="3923" y="2615"/>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74" name="Line 62"/>
            <p:cNvSpPr>
              <a:spLocks noChangeShapeType="1"/>
            </p:cNvSpPr>
            <p:nvPr/>
          </p:nvSpPr>
          <p:spPr bwMode="auto">
            <a:xfrm flipV="1">
              <a:off x="4105" y="261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75" name="Line 63"/>
            <p:cNvSpPr>
              <a:spLocks noChangeShapeType="1"/>
            </p:cNvSpPr>
            <p:nvPr/>
          </p:nvSpPr>
          <p:spPr bwMode="auto">
            <a:xfrm>
              <a:off x="3652" y="2478"/>
              <a:ext cx="2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76" name="Line 64"/>
            <p:cNvSpPr>
              <a:spLocks noChangeShapeType="1"/>
            </p:cNvSpPr>
            <p:nvPr/>
          </p:nvSpPr>
          <p:spPr bwMode="auto">
            <a:xfrm>
              <a:off x="3905" y="1207"/>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77" name="Line 65"/>
            <p:cNvSpPr>
              <a:spLocks noChangeShapeType="1"/>
            </p:cNvSpPr>
            <p:nvPr/>
          </p:nvSpPr>
          <p:spPr bwMode="auto">
            <a:xfrm>
              <a:off x="3905" y="1343"/>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78" name="Line 66"/>
            <p:cNvSpPr>
              <a:spLocks noChangeShapeType="1"/>
            </p:cNvSpPr>
            <p:nvPr/>
          </p:nvSpPr>
          <p:spPr bwMode="auto">
            <a:xfrm flipV="1">
              <a:off x="4087" y="981"/>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79" name="Line 67"/>
            <p:cNvSpPr>
              <a:spLocks noChangeShapeType="1"/>
            </p:cNvSpPr>
            <p:nvPr/>
          </p:nvSpPr>
          <p:spPr bwMode="auto">
            <a:xfrm>
              <a:off x="3905" y="1616"/>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80" name="Line 68"/>
            <p:cNvSpPr>
              <a:spLocks noChangeShapeType="1"/>
            </p:cNvSpPr>
            <p:nvPr/>
          </p:nvSpPr>
          <p:spPr bwMode="auto">
            <a:xfrm>
              <a:off x="3652" y="1479"/>
              <a:ext cx="1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81" name="Oval 69"/>
            <p:cNvSpPr>
              <a:spLocks noChangeArrowheads="1"/>
            </p:cNvSpPr>
            <p:nvPr/>
          </p:nvSpPr>
          <p:spPr bwMode="auto">
            <a:xfrm flipH="1">
              <a:off x="3833" y="1435"/>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582" name="Line 70"/>
            <p:cNvSpPr>
              <a:spLocks noChangeShapeType="1"/>
            </p:cNvSpPr>
            <p:nvPr/>
          </p:nvSpPr>
          <p:spPr bwMode="auto">
            <a:xfrm>
              <a:off x="3969" y="2977"/>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83" name="Line 71"/>
            <p:cNvSpPr>
              <a:spLocks noChangeShapeType="1"/>
            </p:cNvSpPr>
            <p:nvPr/>
          </p:nvSpPr>
          <p:spPr bwMode="auto">
            <a:xfrm flipH="1">
              <a:off x="3969" y="2977"/>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84" name="Line 72"/>
            <p:cNvSpPr>
              <a:spLocks noChangeShapeType="1"/>
            </p:cNvSpPr>
            <p:nvPr/>
          </p:nvSpPr>
          <p:spPr bwMode="auto">
            <a:xfrm flipH="1">
              <a:off x="4014" y="2977"/>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85" name="Line 73"/>
            <p:cNvSpPr>
              <a:spLocks noChangeShapeType="1"/>
            </p:cNvSpPr>
            <p:nvPr/>
          </p:nvSpPr>
          <p:spPr bwMode="auto">
            <a:xfrm flipH="1">
              <a:off x="4059" y="2977"/>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86" name="Line 74"/>
            <p:cNvSpPr>
              <a:spLocks noChangeShapeType="1"/>
            </p:cNvSpPr>
            <p:nvPr/>
          </p:nvSpPr>
          <p:spPr bwMode="auto">
            <a:xfrm flipH="1">
              <a:off x="4104" y="2977"/>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87" name="Line 75"/>
            <p:cNvSpPr>
              <a:spLocks noChangeShapeType="1"/>
            </p:cNvSpPr>
            <p:nvPr/>
          </p:nvSpPr>
          <p:spPr bwMode="auto">
            <a:xfrm flipH="1">
              <a:off x="4149" y="2977"/>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88" name="Line 76"/>
            <p:cNvSpPr>
              <a:spLocks noChangeShapeType="1"/>
            </p:cNvSpPr>
            <p:nvPr/>
          </p:nvSpPr>
          <p:spPr bwMode="auto">
            <a:xfrm>
              <a:off x="3969" y="981"/>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89" name="Line 77"/>
            <p:cNvSpPr>
              <a:spLocks noChangeShapeType="1"/>
            </p:cNvSpPr>
            <p:nvPr/>
          </p:nvSpPr>
          <p:spPr bwMode="auto">
            <a:xfrm>
              <a:off x="4105" y="2024"/>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90" name="AutoShape 78"/>
            <p:cNvSpPr>
              <a:spLocks noChangeArrowheads="1"/>
            </p:cNvSpPr>
            <p:nvPr/>
          </p:nvSpPr>
          <p:spPr bwMode="auto">
            <a:xfrm rot="16200000" flipV="1">
              <a:off x="1746" y="2477"/>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591" name="Oval 79"/>
            <p:cNvSpPr>
              <a:spLocks noChangeArrowheads="1"/>
            </p:cNvSpPr>
            <p:nvPr/>
          </p:nvSpPr>
          <p:spPr bwMode="auto">
            <a:xfrm rot="16200000" flipV="1">
              <a:off x="1634" y="2545"/>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592" name="Line 80"/>
            <p:cNvSpPr>
              <a:spLocks noChangeShapeType="1"/>
            </p:cNvSpPr>
            <p:nvPr/>
          </p:nvSpPr>
          <p:spPr bwMode="auto">
            <a:xfrm rot="16200000" flipV="1">
              <a:off x="1496" y="2455"/>
              <a:ext cx="1"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93" name="Line 81"/>
            <p:cNvSpPr>
              <a:spLocks noChangeShapeType="1"/>
            </p:cNvSpPr>
            <p:nvPr/>
          </p:nvSpPr>
          <p:spPr bwMode="auto">
            <a:xfrm rot="16200000" flipV="1">
              <a:off x="2132" y="2454"/>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64594" name="Group 82"/>
            <p:cNvGrpSpPr>
              <a:grpSpLocks/>
            </p:cNvGrpSpPr>
            <p:nvPr/>
          </p:nvGrpSpPr>
          <p:grpSpPr bwMode="auto">
            <a:xfrm>
              <a:off x="2404" y="1298"/>
              <a:ext cx="431" cy="318"/>
              <a:chOff x="1315" y="3521"/>
              <a:chExt cx="431" cy="318"/>
            </a:xfrm>
          </p:grpSpPr>
          <p:sp>
            <p:nvSpPr>
              <p:cNvPr id="64595" name="Line 83"/>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96" name="Line 84"/>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97" name="Freeform 85"/>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Lst>
                <a:ahLst/>
                <a:cxnLst>
                  <a:cxn ang="0">
                    <a:pos x="T0" y="T1"/>
                  </a:cxn>
                  <a:cxn ang="0">
                    <a:pos x="T2" y="T3"/>
                  </a:cxn>
                  <a:cxn ang="0">
                    <a:pos x="T4" y="T5"/>
                  </a:cxn>
                  <a:cxn ang="0">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598" name="Line 86"/>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64599" name="Line 87"/>
            <p:cNvSpPr>
              <a:spLocks noChangeShapeType="1"/>
            </p:cNvSpPr>
            <p:nvPr/>
          </p:nvSpPr>
          <p:spPr bwMode="auto">
            <a:xfrm>
              <a:off x="2245" y="1344"/>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600" name="Line 88"/>
            <p:cNvSpPr>
              <a:spLocks noChangeShapeType="1"/>
            </p:cNvSpPr>
            <p:nvPr/>
          </p:nvSpPr>
          <p:spPr bwMode="auto">
            <a:xfrm>
              <a:off x="2245" y="1570"/>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601" name="Oval 89"/>
            <p:cNvSpPr>
              <a:spLocks noChangeArrowheads="1"/>
            </p:cNvSpPr>
            <p:nvPr/>
          </p:nvSpPr>
          <p:spPr bwMode="auto">
            <a:xfrm>
              <a:off x="2835" y="1389"/>
              <a:ext cx="91" cy="13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602" name="Line 90"/>
            <p:cNvSpPr>
              <a:spLocks noChangeShapeType="1"/>
            </p:cNvSpPr>
            <p:nvPr/>
          </p:nvSpPr>
          <p:spPr bwMode="auto">
            <a:xfrm>
              <a:off x="2926" y="1479"/>
              <a:ext cx="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64603" name="Group 91"/>
            <p:cNvGrpSpPr>
              <a:grpSpLocks/>
            </p:cNvGrpSpPr>
            <p:nvPr/>
          </p:nvGrpSpPr>
          <p:grpSpPr bwMode="auto">
            <a:xfrm>
              <a:off x="2336" y="2266"/>
              <a:ext cx="499" cy="438"/>
              <a:chOff x="3152" y="3536"/>
              <a:chExt cx="499" cy="438"/>
            </a:xfrm>
          </p:grpSpPr>
          <p:sp>
            <p:nvSpPr>
              <p:cNvPr id="64604" name="Freeform 92"/>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605" name="Freeform 93"/>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Lst>
                <a:ahLst/>
                <a:cxnLst>
                  <a:cxn ang="0">
                    <a:pos x="T0" y="T1"/>
                  </a:cxn>
                  <a:cxn ang="0">
                    <a:pos x="T2" y="T3"/>
                  </a:cxn>
                  <a:cxn ang="0">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606" name="Freeform 94"/>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Lst>
                <a:ahLst/>
                <a:cxnLst>
                  <a:cxn ang="0">
                    <a:pos x="T0" y="T1"/>
                  </a:cxn>
                  <a:cxn ang="0">
                    <a:pos x="T2" y="T3"/>
                  </a:cxn>
                  <a:cxn ang="0">
                    <a:pos x="T4" y="T5"/>
                  </a:cxn>
                  <a:cxn ang="0">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64607" name="Line 95"/>
            <p:cNvSpPr>
              <a:spLocks noChangeShapeType="1"/>
            </p:cNvSpPr>
            <p:nvPr/>
          </p:nvSpPr>
          <p:spPr bwMode="auto">
            <a:xfrm>
              <a:off x="2155" y="2387"/>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608" name="Line 96"/>
            <p:cNvSpPr>
              <a:spLocks noChangeShapeType="1"/>
            </p:cNvSpPr>
            <p:nvPr/>
          </p:nvSpPr>
          <p:spPr bwMode="auto">
            <a:xfrm>
              <a:off x="2291" y="2614"/>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609" name="Oval 97"/>
            <p:cNvSpPr>
              <a:spLocks noChangeArrowheads="1"/>
            </p:cNvSpPr>
            <p:nvPr/>
          </p:nvSpPr>
          <p:spPr bwMode="auto">
            <a:xfrm>
              <a:off x="2789" y="2402"/>
              <a:ext cx="91" cy="13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610" name="Line 98"/>
            <p:cNvSpPr>
              <a:spLocks noChangeShapeType="1"/>
            </p:cNvSpPr>
            <p:nvPr/>
          </p:nvSpPr>
          <p:spPr bwMode="auto">
            <a:xfrm flipV="1">
              <a:off x="2880" y="2477"/>
              <a:ext cx="817"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64611" name="Group 99"/>
            <p:cNvGrpSpPr>
              <a:grpSpLocks/>
            </p:cNvGrpSpPr>
            <p:nvPr/>
          </p:nvGrpSpPr>
          <p:grpSpPr bwMode="auto">
            <a:xfrm rot="16200000" flipV="1">
              <a:off x="1065" y="2432"/>
              <a:ext cx="227" cy="318"/>
              <a:chOff x="1519" y="2069"/>
              <a:chExt cx="227" cy="318"/>
            </a:xfrm>
          </p:grpSpPr>
          <p:sp>
            <p:nvSpPr>
              <p:cNvPr id="64612" name="AutoShape 100"/>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613" name="Oval 101"/>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64614" name="Line 102"/>
            <p:cNvSpPr>
              <a:spLocks noChangeShapeType="1"/>
            </p:cNvSpPr>
            <p:nvPr/>
          </p:nvSpPr>
          <p:spPr bwMode="auto">
            <a:xfrm rot="16200000" flipV="1">
              <a:off x="862" y="2455"/>
              <a:ext cx="1"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615" name="Line 103"/>
            <p:cNvSpPr>
              <a:spLocks noChangeShapeType="1"/>
            </p:cNvSpPr>
            <p:nvPr/>
          </p:nvSpPr>
          <p:spPr bwMode="auto">
            <a:xfrm flipH="1">
              <a:off x="703" y="1570"/>
              <a:ext cx="154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616" name="Line 104"/>
            <p:cNvSpPr>
              <a:spLocks noChangeShapeType="1"/>
            </p:cNvSpPr>
            <p:nvPr/>
          </p:nvSpPr>
          <p:spPr bwMode="auto">
            <a:xfrm flipV="1">
              <a:off x="1474" y="1343"/>
              <a:ext cx="0" cy="127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617" name="Line 105"/>
            <p:cNvSpPr>
              <a:spLocks noChangeShapeType="1"/>
            </p:cNvSpPr>
            <p:nvPr/>
          </p:nvSpPr>
          <p:spPr bwMode="auto">
            <a:xfrm flipH="1">
              <a:off x="1475" y="1343"/>
              <a:ext cx="8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618" name="Line 106"/>
            <p:cNvSpPr>
              <a:spLocks noChangeShapeType="1"/>
            </p:cNvSpPr>
            <p:nvPr/>
          </p:nvSpPr>
          <p:spPr bwMode="auto">
            <a:xfrm flipV="1">
              <a:off x="2155" y="1570"/>
              <a:ext cx="0" cy="8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619" name="Text Box 107"/>
            <p:cNvSpPr txBox="1">
              <a:spLocks noChangeArrowheads="1"/>
            </p:cNvSpPr>
            <p:nvPr/>
          </p:nvSpPr>
          <p:spPr bwMode="auto">
            <a:xfrm>
              <a:off x="645" y="1264"/>
              <a:ext cx="294" cy="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in</a:t>
              </a:r>
            </a:p>
          </p:txBody>
        </p:sp>
        <p:sp>
          <p:nvSpPr>
            <p:cNvPr id="64620" name="Text Box 108"/>
            <p:cNvSpPr txBox="1">
              <a:spLocks noChangeArrowheads="1"/>
            </p:cNvSpPr>
            <p:nvPr/>
          </p:nvSpPr>
          <p:spPr bwMode="auto">
            <a:xfrm>
              <a:off x="657" y="2383"/>
              <a:ext cx="303" cy="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EI</a:t>
              </a:r>
            </a:p>
          </p:txBody>
        </p:sp>
        <p:sp>
          <p:nvSpPr>
            <p:cNvPr id="64621" name="Text Box 109"/>
            <p:cNvSpPr txBox="1">
              <a:spLocks noChangeArrowheads="1"/>
            </p:cNvSpPr>
            <p:nvPr/>
          </p:nvSpPr>
          <p:spPr bwMode="auto">
            <a:xfrm>
              <a:off x="4194" y="1752"/>
              <a:ext cx="410" cy="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out</a:t>
              </a:r>
            </a:p>
          </p:txBody>
        </p:sp>
      </p:grpSp>
      <p:sp>
        <p:nvSpPr>
          <p:cNvPr id="64675" name="Text Box 163"/>
          <p:cNvSpPr txBox="1">
            <a:spLocks noChangeArrowheads="1"/>
          </p:cNvSpPr>
          <p:nvPr/>
        </p:nvSpPr>
        <p:spPr bwMode="auto">
          <a:xfrm>
            <a:off x="1743075" y="2008188"/>
            <a:ext cx="387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 </a:t>
            </a:r>
          </a:p>
        </p:txBody>
      </p:sp>
      <p:sp>
        <p:nvSpPr>
          <p:cNvPr id="64676" name="Text Box 164"/>
          <p:cNvSpPr txBox="1">
            <a:spLocks noChangeArrowheads="1"/>
          </p:cNvSpPr>
          <p:nvPr/>
        </p:nvSpPr>
        <p:spPr bwMode="auto">
          <a:xfrm>
            <a:off x="3419475" y="2060575"/>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64677" name="Text Box 165"/>
          <p:cNvSpPr txBox="1">
            <a:spLocks noChangeArrowheads="1"/>
          </p:cNvSpPr>
          <p:nvPr/>
        </p:nvSpPr>
        <p:spPr bwMode="auto">
          <a:xfrm>
            <a:off x="3492500" y="33337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 </a:t>
            </a:r>
          </a:p>
        </p:txBody>
      </p:sp>
      <p:sp>
        <p:nvSpPr>
          <p:cNvPr id="64678" name="Text Box 166"/>
          <p:cNvSpPr txBox="1">
            <a:spLocks noChangeArrowheads="1"/>
          </p:cNvSpPr>
          <p:nvPr/>
        </p:nvSpPr>
        <p:spPr bwMode="auto">
          <a:xfrm>
            <a:off x="3203575" y="908050"/>
            <a:ext cx="615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H/L </a:t>
            </a:r>
          </a:p>
        </p:txBody>
      </p:sp>
      <p:sp>
        <p:nvSpPr>
          <p:cNvPr id="64679" name="Text Box 167"/>
          <p:cNvSpPr txBox="1">
            <a:spLocks noChangeArrowheads="1"/>
          </p:cNvSpPr>
          <p:nvPr/>
        </p:nvSpPr>
        <p:spPr bwMode="auto">
          <a:xfrm>
            <a:off x="4716463" y="908050"/>
            <a:ext cx="615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L/H </a:t>
            </a:r>
          </a:p>
        </p:txBody>
      </p:sp>
      <p:sp>
        <p:nvSpPr>
          <p:cNvPr id="64680" name="Text Box 168"/>
          <p:cNvSpPr txBox="1">
            <a:spLocks noChangeArrowheads="1"/>
          </p:cNvSpPr>
          <p:nvPr/>
        </p:nvSpPr>
        <p:spPr bwMode="auto">
          <a:xfrm>
            <a:off x="4787900" y="1838325"/>
            <a:ext cx="552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L/H</a:t>
            </a:r>
          </a:p>
        </p:txBody>
      </p:sp>
      <p:sp>
        <p:nvSpPr>
          <p:cNvPr id="64681" name="Text Box 169"/>
          <p:cNvSpPr txBox="1">
            <a:spLocks noChangeArrowheads="1"/>
          </p:cNvSpPr>
          <p:nvPr/>
        </p:nvSpPr>
        <p:spPr bwMode="auto">
          <a:xfrm>
            <a:off x="6592888" y="1478060"/>
            <a:ext cx="552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H/L</a:t>
            </a:r>
          </a:p>
        </p:txBody>
      </p:sp>
      <p:sp>
        <p:nvSpPr>
          <p:cNvPr id="64682" name="Text Box 170"/>
          <p:cNvSpPr txBox="1">
            <a:spLocks noChangeArrowheads="1"/>
          </p:cNvSpPr>
          <p:nvPr/>
        </p:nvSpPr>
        <p:spPr bwMode="auto">
          <a:xfrm>
            <a:off x="3779838" y="2708275"/>
            <a:ext cx="47275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EI=L</a:t>
            </a:r>
            <a:r>
              <a:rPr lang="ja-JP" altLang="en-US" b="1"/>
              <a:t>ならば</a:t>
            </a:r>
            <a:r>
              <a:rPr lang="en-US" altLang="ja-JP" b="1"/>
              <a:t>in</a:t>
            </a:r>
            <a:r>
              <a:rPr lang="ja-JP" altLang="en-US" b="1"/>
              <a:t>のレベルはそのまま</a:t>
            </a:r>
            <a:r>
              <a:rPr lang="en-US" altLang="ja-JP" b="1"/>
              <a:t>out</a:t>
            </a:r>
            <a:r>
              <a:rPr lang="ja-JP" altLang="en-US" b="1"/>
              <a:t>に表れる </a:t>
            </a:r>
          </a:p>
        </p:txBody>
      </p:sp>
      <p:sp>
        <p:nvSpPr>
          <p:cNvPr id="64683" name="Text Box 171"/>
          <p:cNvSpPr txBox="1">
            <a:spLocks noChangeArrowheads="1"/>
          </p:cNvSpPr>
          <p:nvPr/>
        </p:nvSpPr>
        <p:spPr bwMode="auto">
          <a:xfrm>
            <a:off x="2771775" y="5661025"/>
            <a:ext cx="361028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EI=H</a:t>
            </a:r>
            <a:r>
              <a:rPr lang="ja-JP" altLang="en-US" b="1" dirty="0"/>
              <a:t>ならば両方の</a:t>
            </a:r>
            <a:r>
              <a:rPr lang="en-US" altLang="ja-JP" b="1" dirty="0"/>
              <a:t>FET</a:t>
            </a:r>
            <a:r>
              <a:rPr lang="ja-JP" altLang="en-US" b="1" dirty="0"/>
              <a:t>は常に</a:t>
            </a:r>
            <a:r>
              <a:rPr lang="en-US" altLang="ja-JP" b="1" dirty="0"/>
              <a:t>OFF</a:t>
            </a:r>
          </a:p>
          <a:p>
            <a:r>
              <a:rPr lang="en-US" altLang="ja-JP" b="1" dirty="0"/>
              <a:t>→</a:t>
            </a:r>
            <a:r>
              <a:rPr lang="ja-JP" altLang="en-US" b="1" dirty="0"/>
              <a:t>電気的に浮いた状態</a:t>
            </a:r>
          </a:p>
          <a:p>
            <a:r>
              <a:rPr lang="ja-JP" altLang="en-US" b="1" dirty="0"/>
              <a:t>→ハイインピーダンス状態</a:t>
            </a:r>
          </a:p>
        </p:txBody>
      </p:sp>
      <p:sp>
        <p:nvSpPr>
          <p:cNvPr id="64684" name="Text Box 172"/>
          <p:cNvSpPr txBox="1">
            <a:spLocks noChangeArrowheads="1"/>
          </p:cNvSpPr>
          <p:nvPr/>
        </p:nvSpPr>
        <p:spPr bwMode="auto">
          <a:xfrm>
            <a:off x="1911350" y="5097463"/>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 </a:t>
            </a:r>
          </a:p>
        </p:txBody>
      </p:sp>
      <p:sp>
        <p:nvSpPr>
          <p:cNvPr id="64685" name="Text Box 173"/>
          <p:cNvSpPr txBox="1">
            <a:spLocks noChangeArrowheads="1"/>
          </p:cNvSpPr>
          <p:nvPr/>
        </p:nvSpPr>
        <p:spPr bwMode="auto">
          <a:xfrm>
            <a:off x="3587750" y="514985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64686" name="Text Box 174"/>
          <p:cNvSpPr txBox="1">
            <a:spLocks noChangeArrowheads="1"/>
          </p:cNvSpPr>
          <p:nvPr/>
        </p:nvSpPr>
        <p:spPr bwMode="auto">
          <a:xfrm>
            <a:off x="3660775" y="3422650"/>
            <a:ext cx="387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 </a:t>
            </a:r>
          </a:p>
        </p:txBody>
      </p:sp>
      <p:sp>
        <p:nvSpPr>
          <p:cNvPr id="64687" name="Text Box 175"/>
          <p:cNvSpPr txBox="1">
            <a:spLocks noChangeArrowheads="1"/>
          </p:cNvSpPr>
          <p:nvPr/>
        </p:nvSpPr>
        <p:spPr bwMode="auto">
          <a:xfrm>
            <a:off x="3276600" y="3997325"/>
            <a:ext cx="615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H/L </a:t>
            </a:r>
          </a:p>
        </p:txBody>
      </p:sp>
      <p:sp>
        <p:nvSpPr>
          <p:cNvPr id="64688" name="Text Box 176"/>
          <p:cNvSpPr txBox="1">
            <a:spLocks noChangeArrowheads="1"/>
          </p:cNvSpPr>
          <p:nvPr/>
        </p:nvSpPr>
        <p:spPr bwMode="auto">
          <a:xfrm>
            <a:off x="4884738" y="39973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 </a:t>
            </a:r>
          </a:p>
        </p:txBody>
      </p:sp>
      <p:sp>
        <p:nvSpPr>
          <p:cNvPr id="64689" name="Text Box 177"/>
          <p:cNvSpPr txBox="1">
            <a:spLocks noChangeArrowheads="1"/>
          </p:cNvSpPr>
          <p:nvPr/>
        </p:nvSpPr>
        <p:spPr bwMode="auto">
          <a:xfrm>
            <a:off x="4956175" y="492760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64690" name="Text Box 178"/>
          <p:cNvSpPr txBox="1">
            <a:spLocks noChangeArrowheads="1"/>
          </p:cNvSpPr>
          <p:nvPr/>
        </p:nvSpPr>
        <p:spPr bwMode="auto">
          <a:xfrm>
            <a:off x="6659563" y="4437063"/>
            <a:ext cx="2540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Hi-Z(</a:t>
            </a:r>
            <a:r>
              <a:rPr lang="ja-JP" altLang="en-US" b="1"/>
              <a:t>ハイインピーダンス</a:t>
            </a:r>
          </a:p>
          <a:p>
            <a:r>
              <a:rPr lang="ja-JP" altLang="en-US" b="1"/>
              <a:t>状態）</a:t>
            </a:r>
          </a:p>
        </p:txBody>
      </p:sp>
      <p:sp>
        <p:nvSpPr>
          <p:cNvPr id="64691" name="Text Box 179"/>
          <p:cNvSpPr txBox="1">
            <a:spLocks noChangeArrowheads="1"/>
          </p:cNvSpPr>
          <p:nvPr/>
        </p:nvSpPr>
        <p:spPr bwMode="auto">
          <a:xfrm>
            <a:off x="6227763" y="4797425"/>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OFF</a:t>
            </a:r>
          </a:p>
        </p:txBody>
      </p:sp>
      <p:sp>
        <p:nvSpPr>
          <p:cNvPr id="64692" name="Text Box 180"/>
          <p:cNvSpPr txBox="1">
            <a:spLocks noChangeArrowheads="1"/>
          </p:cNvSpPr>
          <p:nvPr/>
        </p:nvSpPr>
        <p:spPr bwMode="auto">
          <a:xfrm>
            <a:off x="6156325" y="3709988"/>
            <a:ext cx="647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OFF</a:t>
            </a:r>
          </a:p>
        </p:txBody>
      </p:sp>
      <p:sp>
        <p:nvSpPr>
          <p:cNvPr id="126" name="楕円 125"/>
          <p:cNvSpPr/>
          <p:nvPr/>
        </p:nvSpPr>
        <p:spPr>
          <a:xfrm>
            <a:off x="6156176" y="1268760"/>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楕円 126"/>
          <p:cNvSpPr/>
          <p:nvPr/>
        </p:nvSpPr>
        <p:spPr>
          <a:xfrm>
            <a:off x="6228184" y="4365104"/>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楕円 127"/>
          <p:cNvSpPr/>
          <p:nvPr/>
        </p:nvSpPr>
        <p:spPr>
          <a:xfrm>
            <a:off x="3635896" y="835571"/>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楕円 128"/>
          <p:cNvSpPr/>
          <p:nvPr/>
        </p:nvSpPr>
        <p:spPr>
          <a:xfrm>
            <a:off x="2699792" y="1915691"/>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楕円 129"/>
          <p:cNvSpPr/>
          <p:nvPr/>
        </p:nvSpPr>
        <p:spPr>
          <a:xfrm>
            <a:off x="2771800" y="5012035"/>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楕円 130"/>
          <p:cNvSpPr/>
          <p:nvPr/>
        </p:nvSpPr>
        <p:spPr>
          <a:xfrm>
            <a:off x="3708574" y="3933056"/>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楕円 131"/>
          <p:cNvSpPr/>
          <p:nvPr/>
        </p:nvSpPr>
        <p:spPr>
          <a:xfrm>
            <a:off x="6156176" y="188640"/>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楕円 132"/>
          <p:cNvSpPr/>
          <p:nvPr/>
        </p:nvSpPr>
        <p:spPr>
          <a:xfrm>
            <a:off x="6228184" y="3283843"/>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938359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ja-JP" altLang="en-US" sz="4000"/>
              <a:t>オープンドレイン（オープンコレクタ）</a:t>
            </a:r>
          </a:p>
        </p:txBody>
      </p:sp>
      <p:sp>
        <p:nvSpPr>
          <p:cNvPr id="57347" name="Rectangle 3"/>
          <p:cNvSpPr>
            <a:spLocks noGrp="1" noChangeArrowheads="1"/>
          </p:cNvSpPr>
          <p:nvPr>
            <p:ph type="body" idx="1"/>
          </p:nvPr>
        </p:nvSpPr>
        <p:spPr>
          <a:xfrm>
            <a:off x="914400" y="1196975"/>
            <a:ext cx="8229600" cy="2116138"/>
          </a:xfrm>
        </p:spPr>
        <p:txBody>
          <a:bodyPr/>
          <a:lstStyle/>
          <a:p>
            <a:pPr>
              <a:lnSpc>
                <a:spcPct val="90000"/>
              </a:lnSpc>
            </a:pPr>
            <a:r>
              <a:rPr lang="en-US" altLang="ja-JP"/>
              <a:t>pMOS</a:t>
            </a:r>
            <a:r>
              <a:rPr lang="ja-JP" altLang="en-US"/>
              <a:t>をとっぱらってしまってドレインを開けっ放しにする</a:t>
            </a:r>
          </a:p>
          <a:p>
            <a:pPr>
              <a:lnSpc>
                <a:spcPct val="90000"/>
              </a:lnSpc>
            </a:pPr>
            <a:r>
              <a:rPr lang="ja-JP" altLang="en-US"/>
              <a:t>負荷抵抗を付ける→しかし、バスはどっちみちターミナル抵抗が必要</a:t>
            </a:r>
          </a:p>
        </p:txBody>
      </p:sp>
      <p:sp>
        <p:nvSpPr>
          <p:cNvPr id="57361" name="Line 17"/>
          <p:cNvSpPr>
            <a:spLocks noChangeShapeType="1"/>
          </p:cNvSpPr>
          <p:nvPr/>
        </p:nvSpPr>
        <p:spPr bwMode="auto">
          <a:xfrm>
            <a:off x="1258888" y="4508500"/>
            <a:ext cx="70580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62" name="Line 18"/>
          <p:cNvSpPr>
            <a:spLocks noChangeShapeType="1"/>
          </p:cNvSpPr>
          <p:nvPr/>
        </p:nvSpPr>
        <p:spPr bwMode="auto">
          <a:xfrm>
            <a:off x="1403350" y="3644900"/>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63" name="Rectangle 19"/>
          <p:cNvSpPr>
            <a:spLocks noChangeArrowheads="1"/>
          </p:cNvSpPr>
          <p:nvPr/>
        </p:nvSpPr>
        <p:spPr bwMode="auto">
          <a:xfrm>
            <a:off x="1547813" y="3860800"/>
            <a:ext cx="144462"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7364" name="Line 20"/>
          <p:cNvSpPr>
            <a:spLocks noChangeShapeType="1"/>
          </p:cNvSpPr>
          <p:nvPr/>
        </p:nvSpPr>
        <p:spPr bwMode="auto">
          <a:xfrm>
            <a:off x="1619250" y="36449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65" name="Line 21"/>
          <p:cNvSpPr>
            <a:spLocks noChangeShapeType="1"/>
          </p:cNvSpPr>
          <p:nvPr/>
        </p:nvSpPr>
        <p:spPr bwMode="auto">
          <a:xfrm>
            <a:off x="1619250" y="42926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66" name="Line 22"/>
          <p:cNvSpPr>
            <a:spLocks noChangeShapeType="1"/>
          </p:cNvSpPr>
          <p:nvPr/>
        </p:nvSpPr>
        <p:spPr bwMode="auto">
          <a:xfrm>
            <a:off x="7812088" y="3644900"/>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67" name="Rectangle 23"/>
          <p:cNvSpPr>
            <a:spLocks noChangeArrowheads="1"/>
          </p:cNvSpPr>
          <p:nvPr/>
        </p:nvSpPr>
        <p:spPr bwMode="auto">
          <a:xfrm>
            <a:off x="7956550" y="3860800"/>
            <a:ext cx="144463"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7368" name="Line 24"/>
          <p:cNvSpPr>
            <a:spLocks noChangeShapeType="1"/>
          </p:cNvSpPr>
          <p:nvPr/>
        </p:nvSpPr>
        <p:spPr bwMode="auto">
          <a:xfrm>
            <a:off x="8027988" y="36449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69" name="Line 25"/>
          <p:cNvSpPr>
            <a:spLocks noChangeShapeType="1"/>
          </p:cNvSpPr>
          <p:nvPr/>
        </p:nvSpPr>
        <p:spPr bwMode="auto">
          <a:xfrm>
            <a:off x="8027988" y="42926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7371" name="Group 27"/>
          <p:cNvGrpSpPr>
            <a:grpSpLocks/>
          </p:cNvGrpSpPr>
          <p:nvPr/>
        </p:nvGrpSpPr>
        <p:grpSpPr bwMode="auto">
          <a:xfrm>
            <a:off x="1692275" y="4508500"/>
            <a:ext cx="935038" cy="1800225"/>
            <a:chOff x="1066" y="2840"/>
            <a:chExt cx="589" cy="1134"/>
          </a:xfrm>
        </p:grpSpPr>
        <p:sp>
          <p:nvSpPr>
            <p:cNvPr id="57348" name="Line 4"/>
            <p:cNvSpPr>
              <a:spLocks noChangeShapeType="1"/>
            </p:cNvSpPr>
            <p:nvPr/>
          </p:nvSpPr>
          <p:spPr bwMode="auto">
            <a:xfrm>
              <a:off x="1337" y="3113"/>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49" name="Line 5"/>
            <p:cNvSpPr>
              <a:spLocks noChangeShapeType="1"/>
            </p:cNvSpPr>
            <p:nvPr/>
          </p:nvSpPr>
          <p:spPr bwMode="auto">
            <a:xfrm>
              <a:off x="1337" y="3249"/>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50" name="Line 6"/>
            <p:cNvSpPr>
              <a:spLocks noChangeShapeType="1"/>
            </p:cNvSpPr>
            <p:nvPr/>
          </p:nvSpPr>
          <p:spPr bwMode="auto">
            <a:xfrm>
              <a:off x="1337" y="3522"/>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51" name="Line 7"/>
            <p:cNvSpPr>
              <a:spLocks noChangeShapeType="1"/>
            </p:cNvSpPr>
            <p:nvPr/>
          </p:nvSpPr>
          <p:spPr bwMode="auto">
            <a:xfrm flipV="1">
              <a:off x="1519" y="3522"/>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52" name="Line 8"/>
            <p:cNvSpPr>
              <a:spLocks noChangeShapeType="1"/>
            </p:cNvSpPr>
            <p:nvPr/>
          </p:nvSpPr>
          <p:spPr bwMode="auto">
            <a:xfrm>
              <a:off x="1066" y="3385"/>
              <a:ext cx="2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54" name="Line 10"/>
            <p:cNvSpPr>
              <a:spLocks noChangeShapeType="1"/>
            </p:cNvSpPr>
            <p:nvPr/>
          </p:nvSpPr>
          <p:spPr bwMode="auto">
            <a:xfrm>
              <a:off x="1383" y="3884"/>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55" name="Line 11"/>
            <p:cNvSpPr>
              <a:spLocks noChangeShapeType="1"/>
            </p:cNvSpPr>
            <p:nvPr/>
          </p:nvSpPr>
          <p:spPr bwMode="auto">
            <a:xfrm flipH="1">
              <a:off x="138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56" name="Line 12"/>
            <p:cNvSpPr>
              <a:spLocks noChangeShapeType="1"/>
            </p:cNvSpPr>
            <p:nvPr/>
          </p:nvSpPr>
          <p:spPr bwMode="auto">
            <a:xfrm flipH="1">
              <a:off x="142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57" name="Line 13"/>
            <p:cNvSpPr>
              <a:spLocks noChangeShapeType="1"/>
            </p:cNvSpPr>
            <p:nvPr/>
          </p:nvSpPr>
          <p:spPr bwMode="auto">
            <a:xfrm flipH="1">
              <a:off x="147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58" name="Line 14"/>
            <p:cNvSpPr>
              <a:spLocks noChangeShapeType="1"/>
            </p:cNvSpPr>
            <p:nvPr/>
          </p:nvSpPr>
          <p:spPr bwMode="auto">
            <a:xfrm flipH="1">
              <a:off x="151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59" name="Line 15"/>
            <p:cNvSpPr>
              <a:spLocks noChangeShapeType="1"/>
            </p:cNvSpPr>
            <p:nvPr/>
          </p:nvSpPr>
          <p:spPr bwMode="auto">
            <a:xfrm flipH="1">
              <a:off x="156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0" name="Line 26"/>
            <p:cNvSpPr>
              <a:spLocks noChangeShapeType="1"/>
            </p:cNvSpPr>
            <p:nvPr/>
          </p:nvSpPr>
          <p:spPr bwMode="auto">
            <a:xfrm>
              <a:off x="1519" y="2840"/>
              <a:ext cx="0" cy="40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7372" name="Group 28"/>
          <p:cNvGrpSpPr>
            <a:grpSpLocks/>
          </p:cNvGrpSpPr>
          <p:nvPr/>
        </p:nvGrpSpPr>
        <p:grpSpPr bwMode="auto">
          <a:xfrm>
            <a:off x="3997325" y="4508500"/>
            <a:ext cx="935038" cy="1800225"/>
            <a:chOff x="1066" y="2840"/>
            <a:chExt cx="589" cy="1134"/>
          </a:xfrm>
        </p:grpSpPr>
        <p:sp>
          <p:nvSpPr>
            <p:cNvPr id="57373" name="Line 29"/>
            <p:cNvSpPr>
              <a:spLocks noChangeShapeType="1"/>
            </p:cNvSpPr>
            <p:nvPr/>
          </p:nvSpPr>
          <p:spPr bwMode="auto">
            <a:xfrm>
              <a:off x="1337" y="3113"/>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4" name="Line 30"/>
            <p:cNvSpPr>
              <a:spLocks noChangeShapeType="1"/>
            </p:cNvSpPr>
            <p:nvPr/>
          </p:nvSpPr>
          <p:spPr bwMode="auto">
            <a:xfrm>
              <a:off x="1337" y="3249"/>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5" name="Line 31"/>
            <p:cNvSpPr>
              <a:spLocks noChangeShapeType="1"/>
            </p:cNvSpPr>
            <p:nvPr/>
          </p:nvSpPr>
          <p:spPr bwMode="auto">
            <a:xfrm>
              <a:off x="1337" y="3522"/>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6" name="Line 32"/>
            <p:cNvSpPr>
              <a:spLocks noChangeShapeType="1"/>
            </p:cNvSpPr>
            <p:nvPr/>
          </p:nvSpPr>
          <p:spPr bwMode="auto">
            <a:xfrm flipV="1">
              <a:off x="1519" y="3522"/>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7" name="Line 33"/>
            <p:cNvSpPr>
              <a:spLocks noChangeShapeType="1"/>
            </p:cNvSpPr>
            <p:nvPr/>
          </p:nvSpPr>
          <p:spPr bwMode="auto">
            <a:xfrm>
              <a:off x="1066" y="3385"/>
              <a:ext cx="2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8" name="Line 34"/>
            <p:cNvSpPr>
              <a:spLocks noChangeShapeType="1"/>
            </p:cNvSpPr>
            <p:nvPr/>
          </p:nvSpPr>
          <p:spPr bwMode="auto">
            <a:xfrm>
              <a:off x="1383" y="3884"/>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79" name="Line 35"/>
            <p:cNvSpPr>
              <a:spLocks noChangeShapeType="1"/>
            </p:cNvSpPr>
            <p:nvPr/>
          </p:nvSpPr>
          <p:spPr bwMode="auto">
            <a:xfrm flipH="1">
              <a:off x="138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80" name="Line 36"/>
            <p:cNvSpPr>
              <a:spLocks noChangeShapeType="1"/>
            </p:cNvSpPr>
            <p:nvPr/>
          </p:nvSpPr>
          <p:spPr bwMode="auto">
            <a:xfrm flipH="1">
              <a:off x="142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81" name="Line 37"/>
            <p:cNvSpPr>
              <a:spLocks noChangeShapeType="1"/>
            </p:cNvSpPr>
            <p:nvPr/>
          </p:nvSpPr>
          <p:spPr bwMode="auto">
            <a:xfrm flipH="1">
              <a:off x="147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82" name="Line 38"/>
            <p:cNvSpPr>
              <a:spLocks noChangeShapeType="1"/>
            </p:cNvSpPr>
            <p:nvPr/>
          </p:nvSpPr>
          <p:spPr bwMode="auto">
            <a:xfrm flipH="1">
              <a:off x="151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83" name="Line 39"/>
            <p:cNvSpPr>
              <a:spLocks noChangeShapeType="1"/>
            </p:cNvSpPr>
            <p:nvPr/>
          </p:nvSpPr>
          <p:spPr bwMode="auto">
            <a:xfrm flipH="1">
              <a:off x="156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84" name="Line 40"/>
            <p:cNvSpPr>
              <a:spLocks noChangeShapeType="1"/>
            </p:cNvSpPr>
            <p:nvPr/>
          </p:nvSpPr>
          <p:spPr bwMode="auto">
            <a:xfrm>
              <a:off x="1519" y="2840"/>
              <a:ext cx="0" cy="40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7385" name="Group 41"/>
          <p:cNvGrpSpPr>
            <a:grpSpLocks/>
          </p:cNvGrpSpPr>
          <p:nvPr/>
        </p:nvGrpSpPr>
        <p:grpSpPr bwMode="auto">
          <a:xfrm>
            <a:off x="5942013" y="4508500"/>
            <a:ext cx="935037" cy="1800225"/>
            <a:chOff x="1066" y="2840"/>
            <a:chExt cx="589" cy="1134"/>
          </a:xfrm>
        </p:grpSpPr>
        <p:sp>
          <p:nvSpPr>
            <p:cNvPr id="57386" name="Line 42"/>
            <p:cNvSpPr>
              <a:spLocks noChangeShapeType="1"/>
            </p:cNvSpPr>
            <p:nvPr/>
          </p:nvSpPr>
          <p:spPr bwMode="auto">
            <a:xfrm>
              <a:off x="1337" y="3113"/>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87" name="Line 43"/>
            <p:cNvSpPr>
              <a:spLocks noChangeShapeType="1"/>
            </p:cNvSpPr>
            <p:nvPr/>
          </p:nvSpPr>
          <p:spPr bwMode="auto">
            <a:xfrm>
              <a:off x="1337" y="3249"/>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88" name="Line 44"/>
            <p:cNvSpPr>
              <a:spLocks noChangeShapeType="1"/>
            </p:cNvSpPr>
            <p:nvPr/>
          </p:nvSpPr>
          <p:spPr bwMode="auto">
            <a:xfrm>
              <a:off x="1337" y="3522"/>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89" name="Line 45"/>
            <p:cNvSpPr>
              <a:spLocks noChangeShapeType="1"/>
            </p:cNvSpPr>
            <p:nvPr/>
          </p:nvSpPr>
          <p:spPr bwMode="auto">
            <a:xfrm flipV="1">
              <a:off x="1519" y="3522"/>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90" name="Line 46"/>
            <p:cNvSpPr>
              <a:spLocks noChangeShapeType="1"/>
            </p:cNvSpPr>
            <p:nvPr/>
          </p:nvSpPr>
          <p:spPr bwMode="auto">
            <a:xfrm>
              <a:off x="1066" y="3385"/>
              <a:ext cx="2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91" name="Line 47"/>
            <p:cNvSpPr>
              <a:spLocks noChangeShapeType="1"/>
            </p:cNvSpPr>
            <p:nvPr/>
          </p:nvSpPr>
          <p:spPr bwMode="auto">
            <a:xfrm>
              <a:off x="1383" y="3884"/>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92" name="Line 48"/>
            <p:cNvSpPr>
              <a:spLocks noChangeShapeType="1"/>
            </p:cNvSpPr>
            <p:nvPr/>
          </p:nvSpPr>
          <p:spPr bwMode="auto">
            <a:xfrm flipH="1">
              <a:off x="138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93" name="Line 49"/>
            <p:cNvSpPr>
              <a:spLocks noChangeShapeType="1"/>
            </p:cNvSpPr>
            <p:nvPr/>
          </p:nvSpPr>
          <p:spPr bwMode="auto">
            <a:xfrm flipH="1">
              <a:off x="142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94" name="Line 50"/>
            <p:cNvSpPr>
              <a:spLocks noChangeShapeType="1"/>
            </p:cNvSpPr>
            <p:nvPr/>
          </p:nvSpPr>
          <p:spPr bwMode="auto">
            <a:xfrm flipH="1">
              <a:off x="147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95" name="Line 51"/>
            <p:cNvSpPr>
              <a:spLocks noChangeShapeType="1"/>
            </p:cNvSpPr>
            <p:nvPr/>
          </p:nvSpPr>
          <p:spPr bwMode="auto">
            <a:xfrm flipH="1">
              <a:off x="151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96" name="Line 52"/>
            <p:cNvSpPr>
              <a:spLocks noChangeShapeType="1"/>
            </p:cNvSpPr>
            <p:nvPr/>
          </p:nvSpPr>
          <p:spPr bwMode="auto">
            <a:xfrm flipH="1">
              <a:off x="156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397" name="Line 53"/>
            <p:cNvSpPr>
              <a:spLocks noChangeShapeType="1"/>
            </p:cNvSpPr>
            <p:nvPr/>
          </p:nvSpPr>
          <p:spPr bwMode="auto">
            <a:xfrm>
              <a:off x="1519" y="2840"/>
              <a:ext cx="0" cy="40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7398" name="Text Box 54"/>
          <p:cNvSpPr txBox="1">
            <a:spLocks noChangeArrowheads="1"/>
          </p:cNvSpPr>
          <p:nvPr/>
        </p:nvSpPr>
        <p:spPr bwMode="auto">
          <a:xfrm>
            <a:off x="1311275" y="493395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57399" name="Text Box 55"/>
          <p:cNvSpPr txBox="1">
            <a:spLocks noChangeArrowheads="1"/>
          </p:cNvSpPr>
          <p:nvPr/>
        </p:nvSpPr>
        <p:spPr bwMode="auto">
          <a:xfrm>
            <a:off x="3614738" y="48895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sp>
        <p:nvSpPr>
          <p:cNvPr id="57400" name="Text Box 56"/>
          <p:cNvSpPr txBox="1">
            <a:spLocks noChangeArrowheads="1"/>
          </p:cNvSpPr>
          <p:nvPr/>
        </p:nvSpPr>
        <p:spPr bwMode="auto">
          <a:xfrm>
            <a:off x="5702300" y="48625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C</a:t>
            </a:r>
          </a:p>
        </p:txBody>
      </p:sp>
    </p:spTree>
    <p:extLst>
      <p:ext uri="{BB962C8B-B14F-4D97-AF65-F5344CB8AC3E}">
        <p14:creationId xmlns:p14="http://schemas.microsoft.com/office/powerpoint/2010/main" val="25364489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525" name="Group 157"/>
          <p:cNvGrpSpPr>
            <a:grpSpLocks/>
          </p:cNvGrpSpPr>
          <p:nvPr/>
        </p:nvGrpSpPr>
        <p:grpSpPr bwMode="auto">
          <a:xfrm>
            <a:off x="539750" y="4508500"/>
            <a:ext cx="6481763" cy="1800225"/>
            <a:chOff x="748" y="1434"/>
            <a:chExt cx="4446" cy="1678"/>
          </a:xfrm>
        </p:grpSpPr>
        <p:sp>
          <p:nvSpPr>
            <p:cNvPr id="58423" name="Line 55"/>
            <p:cNvSpPr>
              <a:spLocks noChangeShapeType="1"/>
            </p:cNvSpPr>
            <p:nvPr/>
          </p:nvSpPr>
          <p:spPr bwMode="auto">
            <a:xfrm>
              <a:off x="748" y="1978"/>
              <a:ext cx="444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24" name="Line 56"/>
            <p:cNvSpPr>
              <a:spLocks noChangeShapeType="1"/>
            </p:cNvSpPr>
            <p:nvPr/>
          </p:nvSpPr>
          <p:spPr bwMode="auto">
            <a:xfrm>
              <a:off x="839" y="1434"/>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25" name="Rectangle 57"/>
            <p:cNvSpPr>
              <a:spLocks noChangeArrowheads="1"/>
            </p:cNvSpPr>
            <p:nvPr/>
          </p:nvSpPr>
          <p:spPr bwMode="auto">
            <a:xfrm>
              <a:off x="930" y="1570"/>
              <a:ext cx="91"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8426" name="Line 58"/>
            <p:cNvSpPr>
              <a:spLocks noChangeShapeType="1"/>
            </p:cNvSpPr>
            <p:nvPr/>
          </p:nvSpPr>
          <p:spPr bwMode="auto">
            <a:xfrm>
              <a:off x="975" y="1434"/>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27" name="Line 59"/>
            <p:cNvSpPr>
              <a:spLocks noChangeShapeType="1"/>
            </p:cNvSpPr>
            <p:nvPr/>
          </p:nvSpPr>
          <p:spPr bwMode="auto">
            <a:xfrm>
              <a:off x="975" y="1842"/>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28" name="Line 60"/>
            <p:cNvSpPr>
              <a:spLocks noChangeShapeType="1"/>
            </p:cNvSpPr>
            <p:nvPr/>
          </p:nvSpPr>
          <p:spPr bwMode="auto">
            <a:xfrm>
              <a:off x="4876" y="1434"/>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29" name="Rectangle 61"/>
            <p:cNvSpPr>
              <a:spLocks noChangeArrowheads="1"/>
            </p:cNvSpPr>
            <p:nvPr/>
          </p:nvSpPr>
          <p:spPr bwMode="auto">
            <a:xfrm>
              <a:off x="4967" y="1570"/>
              <a:ext cx="91"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8430" name="Line 62"/>
            <p:cNvSpPr>
              <a:spLocks noChangeShapeType="1"/>
            </p:cNvSpPr>
            <p:nvPr/>
          </p:nvSpPr>
          <p:spPr bwMode="auto">
            <a:xfrm>
              <a:off x="5012" y="1434"/>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31" name="Line 63"/>
            <p:cNvSpPr>
              <a:spLocks noChangeShapeType="1"/>
            </p:cNvSpPr>
            <p:nvPr/>
          </p:nvSpPr>
          <p:spPr bwMode="auto">
            <a:xfrm>
              <a:off x="5012" y="1842"/>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8432" name="Group 64"/>
            <p:cNvGrpSpPr>
              <a:grpSpLocks/>
            </p:cNvGrpSpPr>
            <p:nvPr/>
          </p:nvGrpSpPr>
          <p:grpSpPr bwMode="auto">
            <a:xfrm>
              <a:off x="1021" y="1978"/>
              <a:ext cx="589" cy="1134"/>
              <a:chOff x="1066" y="2840"/>
              <a:chExt cx="589" cy="1134"/>
            </a:xfrm>
          </p:grpSpPr>
          <p:sp>
            <p:nvSpPr>
              <p:cNvPr id="58433" name="Line 65"/>
              <p:cNvSpPr>
                <a:spLocks noChangeShapeType="1"/>
              </p:cNvSpPr>
              <p:nvPr/>
            </p:nvSpPr>
            <p:spPr bwMode="auto">
              <a:xfrm>
                <a:off x="1337" y="3113"/>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34" name="Line 66"/>
              <p:cNvSpPr>
                <a:spLocks noChangeShapeType="1"/>
              </p:cNvSpPr>
              <p:nvPr/>
            </p:nvSpPr>
            <p:spPr bwMode="auto">
              <a:xfrm>
                <a:off x="1337" y="3249"/>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35" name="Line 67"/>
              <p:cNvSpPr>
                <a:spLocks noChangeShapeType="1"/>
              </p:cNvSpPr>
              <p:nvPr/>
            </p:nvSpPr>
            <p:spPr bwMode="auto">
              <a:xfrm>
                <a:off x="1337" y="3522"/>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36" name="Line 68"/>
              <p:cNvSpPr>
                <a:spLocks noChangeShapeType="1"/>
              </p:cNvSpPr>
              <p:nvPr/>
            </p:nvSpPr>
            <p:spPr bwMode="auto">
              <a:xfrm flipV="1">
                <a:off x="1519" y="3522"/>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37" name="Line 69"/>
              <p:cNvSpPr>
                <a:spLocks noChangeShapeType="1"/>
              </p:cNvSpPr>
              <p:nvPr/>
            </p:nvSpPr>
            <p:spPr bwMode="auto">
              <a:xfrm>
                <a:off x="1066" y="3385"/>
                <a:ext cx="2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38" name="Line 70"/>
              <p:cNvSpPr>
                <a:spLocks noChangeShapeType="1"/>
              </p:cNvSpPr>
              <p:nvPr/>
            </p:nvSpPr>
            <p:spPr bwMode="auto">
              <a:xfrm>
                <a:off x="1383" y="3884"/>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39" name="Line 71"/>
              <p:cNvSpPr>
                <a:spLocks noChangeShapeType="1"/>
              </p:cNvSpPr>
              <p:nvPr/>
            </p:nvSpPr>
            <p:spPr bwMode="auto">
              <a:xfrm flipH="1">
                <a:off x="138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40" name="Line 72"/>
              <p:cNvSpPr>
                <a:spLocks noChangeShapeType="1"/>
              </p:cNvSpPr>
              <p:nvPr/>
            </p:nvSpPr>
            <p:spPr bwMode="auto">
              <a:xfrm flipH="1">
                <a:off x="142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41" name="Line 73"/>
              <p:cNvSpPr>
                <a:spLocks noChangeShapeType="1"/>
              </p:cNvSpPr>
              <p:nvPr/>
            </p:nvSpPr>
            <p:spPr bwMode="auto">
              <a:xfrm flipH="1">
                <a:off x="147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42" name="Line 74"/>
              <p:cNvSpPr>
                <a:spLocks noChangeShapeType="1"/>
              </p:cNvSpPr>
              <p:nvPr/>
            </p:nvSpPr>
            <p:spPr bwMode="auto">
              <a:xfrm flipH="1">
                <a:off x="151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43" name="Line 75"/>
              <p:cNvSpPr>
                <a:spLocks noChangeShapeType="1"/>
              </p:cNvSpPr>
              <p:nvPr/>
            </p:nvSpPr>
            <p:spPr bwMode="auto">
              <a:xfrm flipH="1">
                <a:off x="156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44" name="Line 76"/>
              <p:cNvSpPr>
                <a:spLocks noChangeShapeType="1"/>
              </p:cNvSpPr>
              <p:nvPr/>
            </p:nvSpPr>
            <p:spPr bwMode="auto">
              <a:xfrm>
                <a:off x="1519" y="2840"/>
                <a:ext cx="0" cy="40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8445" name="Group 77"/>
            <p:cNvGrpSpPr>
              <a:grpSpLocks/>
            </p:cNvGrpSpPr>
            <p:nvPr/>
          </p:nvGrpSpPr>
          <p:grpSpPr bwMode="auto">
            <a:xfrm>
              <a:off x="2473" y="1978"/>
              <a:ext cx="589" cy="1134"/>
              <a:chOff x="1066" y="2840"/>
              <a:chExt cx="589" cy="1134"/>
            </a:xfrm>
          </p:grpSpPr>
          <p:sp>
            <p:nvSpPr>
              <p:cNvPr id="58446" name="Line 78"/>
              <p:cNvSpPr>
                <a:spLocks noChangeShapeType="1"/>
              </p:cNvSpPr>
              <p:nvPr/>
            </p:nvSpPr>
            <p:spPr bwMode="auto">
              <a:xfrm>
                <a:off x="1337" y="3113"/>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47" name="Line 79"/>
              <p:cNvSpPr>
                <a:spLocks noChangeShapeType="1"/>
              </p:cNvSpPr>
              <p:nvPr/>
            </p:nvSpPr>
            <p:spPr bwMode="auto">
              <a:xfrm>
                <a:off x="1337" y="3249"/>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48" name="Line 80"/>
              <p:cNvSpPr>
                <a:spLocks noChangeShapeType="1"/>
              </p:cNvSpPr>
              <p:nvPr/>
            </p:nvSpPr>
            <p:spPr bwMode="auto">
              <a:xfrm>
                <a:off x="1337" y="3522"/>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49" name="Line 81"/>
              <p:cNvSpPr>
                <a:spLocks noChangeShapeType="1"/>
              </p:cNvSpPr>
              <p:nvPr/>
            </p:nvSpPr>
            <p:spPr bwMode="auto">
              <a:xfrm flipV="1">
                <a:off x="1519" y="3522"/>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50" name="Line 82"/>
              <p:cNvSpPr>
                <a:spLocks noChangeShapeType="1"/>
              </p:cNvSpPr>
              <p:nvPr/>
            </p:nvSpPr>
            <p:spPr bwMode="auto">
              <a:xfrm>
                <a:off x="1066" y="3385"/>
                <a:ext cx="2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51" name="Line 83"/>
              <p:cNvSpPr>
                <a:spLocks noChangeShapeType="1"/>
              </p:cNvSpPr>
              <p:nvPr/>
            </p:nvSpPr>
            <p:spPr bwMode="auto">
              <a:xfrm>
                <a:off x="1383" y="3884"/>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52" name="Line 84"/>
              <p:cNvSpPr>
                <a:spLocks noChangeShapeType="1"/>
              </p:cNvSpPr>
              <p:nvPr/>
            </p:nvSpPr>
            <p:spPr bwMode="auto">
              <a:xfrm flipH="1">
                <a:off x="138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53" name="Line 85"/>
              <p:cNvSpPr>
                <a:spLocks noChangeShapeType="1"/>
              </p:cNvSpPr>
              <p:nvPr/>
            </p:nvSpPr>
            <p:spPr bwMode="auto">
              <a:xfrm flipH="1">
                <a:off x="142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54" name="Line 86"/>
              <p:cNvSpPr>
                <a:spLocks noChangeShapeType="1"/>
              </p:cNvSpPr>
              <p:nvPr/>
            </p:nvSpPr>
            <p:spPr bwMode="auto">
              <a:xfrm flipH="1">
                <a:off x="147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55" name="Line 87"/>
              <p:cNvSpPr>
                <a:spLocks noChangeShapeType="1"/>
              </p:cNvSpPr>
              <p:nvPr/>
            </p:nvSpPr>
            <p:spPr bwMode="auto">
              <a:xfrm flipH="1">
                <a:off x="151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56" name="Line 88"/>
              <p:cNvSpPr>
                <a:spLocks noChangeShapeType="1"/>
              </p:cNvSpPr>
              <p:nvPr/>
            </p:nvSpPr>
            <p:spPr bwMode="auto">
              <a:xfrm flipH="1">
                <a:off x="156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57" name="Line 89"/>
              <p:cNvSpPr>
                <a:spLocks noChangeShapeType="1"/>
              </p:cNvSpPr>
              <p:nvPr/>
            </p:nvSpPr>
            <p:spPr bwMode="auto">
              <a:xfrm>
                <a:off x="1519" y="2840"/>
                <a:ext cx="0" cy="40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8458" name="Group 90"/>
            <p:cNvGrpSpPr>
              <a:grpSpLocks/>
            </p:cNvGrpSpPr>
            <p:nvPr/>
          </p:nvGrpSpPr>
          <p:grpSpPr bwMode="auto">
            <a:xfrm>
              <a:off x="3698" y="1978"/>
              <a:ext cx="589" cy="1134"/>
              <a:chOff x="1066" y="2840"/>
              <a:chExt cx="589" cy="1134"/>
            </a:xfrm>
          </p:grpSpPr>
          <p:sp>
            <p:nvSpPr>
              <p:cNvPr id="58459" name="Line 91"/>
              <p:cNvSpPr>
                <a:spLocks noChangeShapeType="1"/>
              </p:cNvSpPr>
              <p:nvPr/>
            </p:nvSpPr>
            <p:spPr bwMode="auto">
              <a:xfrm>
                <a:off x="1337" y="3113"/>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60" name="Line 92"/>
              <p:cNvSpPr>
                <a:spLocks noChangeShapeType="1"/>
              </p:cNvSpPr>
              <p:nvPr/>
            </p:nvSpPr>
            <p:spPr bwMode="auto">
              <a:xfrm>
                <a:off x="1337" y="3249"/>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61" name="Line 93"/>
              <p:cNvSpPr>
                <a:spLocks noChangeShapeType="1"/>
              </p:cNvSpPr>
              <p:nvPr/>
            </p:nvSpPr>
            <p:spPr bwMode="auto">
              <a:xfrm>
                <a:off x="1337" y="3522"/>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62" name="Line 94"/>
              <p:cNvSpPr>
                <a:spLocks noChangeShapeType="1"/>
              </p:cNvSpPr>
              <p:nvPr/>
            </p:nvSpPr>
            <p:spPr bwMode="auto">
              <a:xfrm flipV="1">
                <a:off x="1519" y="3522"/>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63" name="Line 95"/>
              <p:cNvSpPr>
                <a:spLocks noChangeShapeType="1"/>
              </p:cNvSpPr>
              <p:nvPr/>
            </p:nvSpPr>
            <p:spPr bwMode="auto">
              <a:xfrm>
                <a:off x="1066" y="3385"/>
                <a:ext cx="2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64" name="Line 96"/>
              <p:cNvSpPr>
                <a:spLocks noChangeShapeType="1"/>
              </p:cNvSpPr>
              <p:nvPr/>
            </p:nvSpPr>
            <p:spPr bwMode="auto">
              <a:xfrm>
                <a:off x="1383" y="3884"/>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65" name="Line 97"/>
              <p:cNvSpPr>
                <a:spLocks noChangeShapeType="1"/>
              </p:cNvSpPr>
              <p:nvPr/>
            </p:nvSpPr>
            <p:spPr bwMode="auto">
              <a:xfrm flipH="1">
                <a:off x="138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66" name="Line 98"/>
              <p:cNvSpPr>
                <a:spLocks noChangeShapeType="1"/>
              </p:cNvSpPr>
              <p:nvPr/>
            </p:nvSpPr>
            <p:spPr bwMode="auto">
              <a:xfrm flipH="1">
                <a:off x="142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67" name="Line 99"/>
              <p:cNvSpPr>
                <a:spLocks noChangeShapeType="1"/>
              </p:cNvSpPr>
              <p:nvPr/>
            </p:nvSpPr>
            <p:spPr bwMode="auto">
              <a:xfrm flipH="1">
                <a:off x="147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68" name="Line 100"/>
              <p:cNvSpPr>
                <a:spLocks noChangeShapeType="1"/>
              </p:cNvSpPr>
              <p:nvPr/>
            </p:nvSpPr>
            <p:spPr bwMode="auto">
              <a:xfrm flipH="1">
                <a:off x="151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69" name="Line 101"/>
              <p:cNvSpPr>
                <a:spLocks noChangeShapeType="1"/>
              </p:cNvSpPr>
              <p:nvPr/>
            </p:nvSpPr>
            <p:spPr bwMode="auto">
              <a:xfrm flipH="1">
                <a:off x="156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470" name="Line 102"/>
              <p:cNvSpPr>
                <a:spLocks noChangeShapeType="1"/>
              </p:cNvSpPr>
              <p:nvPr/>
            </p:nvSpPr>
            <p:spPr bwMode="auto">
              <a:xfrm>
                <a:off x="1519" y="2840"/>
                <a:ext cx="0" cy="40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8471" name="Text Box 103"/>
            <p:cNvSpPr txBox="1">
              <a:spLocks noChangeArrowheads="1"/>
            </p:cNvSpPr>
            <p:nvPr/>
          </p:nvSpPr>
          <p:spPr bwMode="auto">
            <a:xfrm>
              <a:off x="781" y="2246"/>
              <a:ext cx="239"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58472" name="Text Box 104"/>
            <p:cNvSpPr txBox="1">
              <a:spLocks noChangeArrowheads="1"/>
            </p:cNvSpPr>
            <p:nvPr/>
          </p:nvSpPr>
          <p:spPr bwMode="auto">
            <a:xfrm>
              <a:off x="2232" y="2218"/>
              <a:ext cx="240"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sp>
          <p:nvSpPr>
            <p:cNvPr id="58473" name="Text Box 105"/>
            <p:cNvSpPr txBox="1">
              <a:spLocks noChangeArrowheads="1"/>
            </p:cNvSpPr>
            <p:nvPr/>
          </p:nvSpPr>
          <p:spPr bwMode="auto">
            <a:xfrm>
              <a:off x="3546" y="2200"/>
              <a:ext cx="240"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C</a:t>
              </a:r>
            </a:p>
          </p:txBody>
        </p:sp>
      </p:grpSp>
      <p:grpSp>
        <p:nvGrpSpPr>
          <p:cNvPr id="58526" name="Group 158"/>
          <p:cNvGrpSpPr>
            <a:grpSpLocks/>
          </p:cNvGrpSpPr>
          <p:nvPr/>
        </p:nvGrpSpPr>
        <p:grpSpPr bwMode="auto">
          <a:xfrm>
            <a:off x="539750" y="404813"/>
            <a:ext cx="6481763" cy="1800225"/>
            <a:chOff x="748" y="1434"/>
            <a:chExt cx="4446" cy="1678"/>
          </a:xfrm>
        </p:grpSpPr>
        <p:sp>
          <p:nvSpPr>
            <p:cNvPr id="58527" name="Line 159"/>
            <p:cNvSpPr>
              <a:spLocks noChangeShapeType="1"/>
            </p:cNvSpPr>
            <p:nvPr/>
          </p:nvSpPr>
          <p:spPr bwMode="auto">
            <a:xfrm>
              <a:off x="748" y="1978"/>
              <a:ext cx="444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28" name="Line 160"/>
            <p:cNvSpPr>
              <a:spLocks noChangeShapeType="1"/>
            </p:cNvSpPr>
            <p:nvPr/>
          </p:nvSpPr>
          <p:spPr bwMode="auto">
            <a:xfrm>
              <a:off x="839" y="1434"/>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29" name="Rectangle 161"/>
            <p:cNvSpPr>
              <a:spLocks noChangeArrowheads="1"/>
            </p:cNvSpPr>
            <p:nvPr/>
          </p:nvSpPr>
          <p:spPr bwMode="auto">
            <a:xfrm>
              <a:off x="930" y="1570"/>
              <a:ext cx="91"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8530" name="Line 162"/>
            <p:cNvSpPr>
              <a:spLocks noChangeShapeType="1"/>
            </p:cNvSpPr>
            <p:nvPr/>
          </p:nvSpPr>
          <p:spPr bwMode="auto">
            <a:xfrm>
              <a:off x="975" y="1434"/>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31" name="Line 163"/>
            <p:cNvSpPr>
              <a:spLocks noChangeShapeType="1"/>
            </p:cNvSpPr>
            <p:nvPr/>
          </p:nvSpPr>
          <p:spPr bwMode="auto">
            <a:xfrm>
              <a:off x="975" y="1842"/>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32" name="Line 164"/>
            <p:cNvSpPr>
              <a:spLocks noChangeShapeType="1"/>
            </p:cNvSpPr>
            <p:nvPr/>
          </p:nvSpPr>
          <p:spPr bwMode="auto">
            <a:xfrm>
              <a:off x="4876" y="1434"/>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33" name="Rectangle 165"/>
            <p:cNvSpPr>
              <a:spLocks noChangeArrowheads="1"/>
            </p:cNvSpPr>
            <p:nvPr/>
          </p:nvSpPr>
          <p:spPr bwMode="auto">
            <a:xfrm>
              <a:off x="4967" y="1570"/>
              <a:ext cx="91"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8534" name="Line 166"/>
            <p:cNvSpPr>
              <a:spLocks noChangeShapeType="1"/>
            </p:cNvSpPr>
            <p:nvPr/>
          </p:nvSpPr>
          <p:spPr bwMode="auto">
            <a:xfrm>
              <a:off x="5012" y="1434"/>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35" name="Line 167"/>
            <p:cNvSpPr>
              <a:spLocks noChangeShapeType="1"/>
            </p:cNvSpPr>
            <p:nvPr/>
          </p:nvSpPr>
          <p:spPr bwMode="auto">
            <a:xfrm>
              <a:off x="5012" y="1842"/>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8536" name="Group 168"/>
            <p:cNvGrpSpPr>
              <a:grpSpLocks/>
            </p:cNvGrpSpPr>
            <p:nvPr/>
          </p:nvGrpSpPr>
          <p:grpSpPr bwMode="auto">
            <a:xfrm>
              <a:off x="1021" y="1978"/>
              <a:ext cx="589" cy="1134"/>
              <a:chOff x="1066" y="2840"/>
              <a:chExt cx="589" cy="1134"/>
            </a:xfrm>
          </p:grpSpPr>
          <p:sp>
            <p:nvSpPr>
              <p:cNvPr id="58537" name="Line 169"/>
              <p:cNvSpPr>
                <a:spLocks noChangeShapeType="1"/>
              </p:cNvSpPr>
              <p:nvPr/>
            </p:nvSpPr>
            <p:spPr bwMode="auto">
              <a:xfrm>
                <a:off x="1337" y="3113"/>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38" name="Line 170"/>
              <p:cNvSpPr>
                <a:spLocks noChangeShapeType="1"/>
              </p:cNvSpPr>
              <p:nvPr/>
            </p:nvSpPr>
            <p:spPr bwMode="auto">
              <a:xfrm>
                <a:off x="1337" y="3249"/>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39" name="Line 171"/>
              <p:cNvSpPr>
                <a:spLocks noChangeShapeType="1"/>
              </p:cNvSpPr>
              <p:nvPr/>
            </p:nvSpPr>
            <p:spPr bwMode="auto">
              <a:xfrm>
                <a:off x="1337" y="3522"/>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40" name="Line 172"/>
              <p:cNvSpPr>
                <a:spLocks noChangeShapeType="1"/>
              </p:cNvSpPr>
              <p:nvPr/>
            </p:nvSpPr>
            <p:spPr bwMode="auto">
              <a:xfrm flipV="1">
                <a:off x="1519" y="3522"/>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41" name="Line 173"/>
              <p:cNvSpPr>
                <a:spLocks noChangeShapeType="1"/>
              </p:cNvSpPr>
              <p:nvPr/>
            </p:nvSpPr>
            <p:spPr bwMode="auto">
              <a:xfrm>
                <a:off x="1066" y="3385"/>
                <a:ext cx="2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42" name="Line 174"/>
              <p:cNvSpPr>
                <a:spLocks noChangeShapeType="1"/>
              </p:cNvSpPr>
              <p:nvPr/>
            </p:nvSpPr>
            <p:spPr bwMode="auto">
              <a:xfrm>
                <a:off x="1383" y="3884"/>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43" name="Line 175"/>
              <p:cNvSpPr>
                <a:spLocks noChangeShapeType="1"/>
              </p:cNvSpPr>
              <p:nvPr/>
            </p:nvSpPr>
            <p:spPr bwMode="auto">
              <a:xfrm flipH="1">
                <a:off x="138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44" name="Line 176"/>
              <p:cNvSpPr>
                <a:spLocks noChangeShapeType="1"/>
              </p:cNvSpPr>
              <p:nvPr/>
            </p:nvSpPr>
            <p:spPr bwMode="auto">
              <a:xfrm flipH="1">
                <a:off x="142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45" name="Line 177"/>
              <p:cNvSpPr>
                <a:spLocks noChangeShapeType="1"/>
              </p:cNvSpPr>
              <p:nvPr/>
            </p:nvSpPr>
            <p:spPr bwMode="auto">
              <a:xfrm flipH="1">
                <a:off x="147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46" name="Line 178"/>
              <p:cNvSpPr>
                <a:spLocks noChangeShapeType="1"/>
              </p:cNvSpPr>
              <p:nvPr/>
            </p:nvSpPr>
            <p:spPr bwMode="auto">
              <a:xfrm flipH="1">
                <a:off x="151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47" name="Line 179"/>
              <p:cNvSpPr>
                <a:spLocks noChangeShapeType="1"/>
              </p:cNvSpPr>
              <p:nvPr/>
            </p:nvSpPr>
            <p:spPr bwMode="auto">
              <a:xfrm flipH="1">
                <a:off x="156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48" name="Line 180"/>
              <p:cNvSpPr>
                <a:spLocks noChangeShapeType="1"/>
              </p:cNvSpPr>
              <p:nvPr/>
            </p:nvSpPr>
            <p:spPr bwMode="auto">
              <a:xfrm>
                <a:off x="1519" y="2840"/>
                <a:ext cx="0" cy="40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8549" name="Group 181"/>
            <p:cNvGrpSpPr>
              <a:grpSpLocks/>
            </p:cNvGrpSpPr>
            <p:nvPr/>
          </p:nvGrpSpPr>
          <p:grpSpPr bwMode="auto">
            <a:xfrm>
              <a:off x="2473" y="1978"/>
              <a:ext cx="589" cy="1134"/>
              <a:chOff x="1066" y="2840"/>
              <a:chExt cx="589" cy="1134"/>
            </a:xfrm>
          </p:grpSpPr>
          <p:sp>
            <p:nvSpPr>
              <p:cNvPr id="58550" name="Line 182"/>
              <p:cNvSpPr>
                <a:spLocks noChangeShapeType="1"/>
              </p:cNvSpPr>
              <p:nvPr/>
            </p:nvSpPr>
            <p:spPr bwMode="auto">
              <a:xfrm>
                <a:off x="1337" y="3113"/>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51" name="Line 183"/>
              <p:cNvSpPr>
                <a:spLocks noChangeShapeType="1"/>
              </p:cNvSpPr>
              <p:nvPr/>
            </p:nvSpPr>
            <p:spPr bwMode="auto">
              <a:xfrm>
                <a:off x="1337" y="3249"/>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52" name="Line 184"/>
              <p:cNvSpPr>
                <a:spLocks noChangeShapeType="1"/>
              </p:cNvSpPr>
              <p:nvPr/>
            </p:nvSpPr>
            <p:spPr bwMode="auto">
              <a:xfrm>
                <a:off x="1337" y="3522"/>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53" name="Line 185"/>
              <p:cNvSpPr>
                <a:spLocks noChangeShapeType="1"/>
              </p:cNvSpPr>
              <p:nvPr/>
            </p:nvSpPr>
            <p:spPr bwMode="auto">
              <a:xfrm flipV="1">
                <a:off x="1519" y="3522"/>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54" name="Line 186"/>
              <p:cNvSpPr>
                <a:spLocks noChangeShapeType="1"/>
              </p:cNvSpPr>
              <p:nvPr/>
            </p:nvSpPr>
            <p:spPr bwMode="auto">
              <a:xfrm>
                <a:off x="1066" y="3385"/>
                <a:ext cx="2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55" name="Line 187"/>
              <p:cNvSpPr>
                <a:spLocks noChangeShapeType="1"/>
              </p:cNvSpPr>
              <p:nvPr/>
            </p:nvSpPr>
            <p:spPr bwMode="auto">
              <a:xfrm>
                <a:off x="1383" y="3884"/>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56" name="Line 188"/>
              <p:cNvSpPr>
                <a:spLocks noChangeShapeType="1"/>
              </p:cNvSpPr>
              <p:nvPr/>
            </p:nvSpPr>
            <p:spPr bwMode="auto">
              <a:xfrm flipH="1">
                <a:off x="138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57" name="Line 189"/>
              <p:cNvSpPr>
                <a:spLocks noChangeShapeType="1"/>
              </p:cNvSpPr>
              <p:nvPr/>
            </p:nvSpPr>
            <p:spPr bwMode="auto">
              <a:xfrm flipH="1">
                <a:off x="142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58" name="Line 190"/>
              <p:cNvSpPr>
                <a:spLocks noChangeShapeType="1"/>
              </p:cNvSpPr>
              <p:nvPr/>
            </p:nvSpPr>
            <p:spPr bwMode="auto">
              <a:xfrm flipH="1">
                <a:off x="147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59" name="Line 191"/>
              <p:cNvSpPr>
                <a:spLocks noChangeShapeType="1"/>
              </p:cNvSpPr>
              <p:nvPr/>
            </p:nvSpPr>
            <p:spPr bwMode="auto">
              <a:xfrm flipH="1">
                <a:off x="151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60" name="Line 192"/>
              <p:cNvSpPr>
                <a:spLocks noChangeShapeType="1"/>
              </p:cNvSpPr>
              <p:nvPr/>
            </p:nvSpPr>
            <p:spPr bwMode="auto">
              <a:xfrm flipH="1">
                <a:off x="156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61" name="Line 193"/>
              <p:cNvSpPr>
                <a:spLocks noChangeShapeType="1"/>
              </p:cNvSpPr>
              <p:nvPr/>
            </p:nvSpPr>
            <p:spPr bwMode="auto">
              <a:xfrm>
                <a:off x="1519" y="2840"/>
                <a:ext cx="0" cy="40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8562" name="Group 194"/>
            <p:cNvGrpSpPr>
              <a:grpSpLocks/>
            </p:cNvGrpSpPr>
            <p:nvPr/>
          </p:nvGrpSpPr>
          <p:grpSpPr bwMode="auto">
            <a:xfrm>
              <a:off x="3698" y="1978"/>
              <a:ext cx="589" cy="1134"/>
              <a:chOff x="1066" y="2840"/>
              <a:chExt cx="589" cy="1134"/>
            </a:xfrm>
          </p:grpSpPr>
          <p:sp>
            <p:nvSpPr>
              <p:cNvPr id="58563" name="Line 195"/>
              <p:cNvSpPr>
                <a:spLocks noChangeShapeType="1"/>
              </p:cNvSpPr>
              <p:nvPr/>
            </p:nvSpPr>
            <p:spPr bwMode="auto">
              <a:xfrm>
                <a:off x="1337" y="3113"/>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64" name="Line 196"/>
              <p:cNvSpPr>
                <a:spLocks noChangeShapeType="1"/>
              </p:cNvSpPr>
              <p:nvPr/>
            </p:nvSpPr>
            <p:spPr bwMode="auto">
              <a:xfrm>
                <a:off x="1337" y="3249"/>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65" name="Line 197"/>
              <p:cNvSpPr>
                <a:spLocks noChangeShapeType="1"/>
              </p:cNvSpPr>
              <p:nvPr/>
            </p:nvSpPr>
            <p:spPr bwMode="auto">
              <a:xfrm>
                <a:off x="1337" y="3522"/>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66" name="Line 198"/>
              <p:cNvSpPr>
                <a:spLocks noChangeShapeType="1"/>
              </p:cNvSpPr>
              <p:nvPr/>
            </p:nvSpPr>
            <p:spPr bwMode="auto">
              <a:xfrm flipV="1">
                <a:off x="1519" y="3522"/>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67" name="Line 199"/>
              <p:cNvSpPr>
                <a:spLocks noChangeShapeType="1"/>
              </p:cNvSpPr>
              <p:nvPr/>
            </p:nvSpPr>
            <p:spPr bwMode="auto">
              <a:xfrm>
                <a:off x="1066" y="3385"/>
                <a:ext cx="2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68" name="Line 200"/>
              <p:cNvSpPr>
                <a:spLocks noChangeShapeType="1"/>
              </p:cNvSpPr>
              <p:nvPr/>
            </p:nvSpPr>
            <p:spPr bwMode="auto">
              <a:xfrm>
                <a:off x="1383" y="3884"/>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69" name="Line 201"/>
              <p:cNvSpPr>
                <a:spLocks noChangeShapeType="1"/>
              </p:cNvSpPr>
              <p:nvPr/>
            </p:nvSpPr>
            <p:spPr bwMode="auto">
              <a:xfrm flipH="1">
                <a:off x="138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70" name="Line 202"/>
              <p:cNvSpPr>
                <a:spLocks noChangeShapeType="1"/>
              </p:cNvSpPr>
              <p:nvPr/>
            </p:nvSpPr>
            <p:spPr bwMode="auto">
              <a:xfrm flipH="1">
                <a:off x="142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71" name="Line 203"/>
              <p:cNvSpPr>
                <a:spLocks noChangeShapeType="1"/>
              </p:cNvSpPr>
              <p:nvPr/>
            </p:nvSpPr>
            <p:spPr bwMode="auto">
              <a:xfrm flipH="1">
                <a:off x="147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72" name="Line 204"/>
              <p:cNvSpPr>
                <a:spLocks noChangeShapeType="1"/>
              </p:cNvSpPr>
              <p:nvPr/>
            </p:nvSpPr>
            <p:spPr bwMode="auto">
              <a:xfrm flipH="1">
                <a:off x="151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73" name="Line 205"/>
              <p:cNvSpPr>
                <a:spLocks noChangeShapeType="1"/>
              </p:cNvSpPr>
              <p:nvPr/>
            </p:nvSpPr>
            <p:spPr bwMode="auto">
              <a:xfrm flipH="1">
                <a:off x="156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74" name="Line 206"/>
              <p:cNvSpPr>
                <a:spLocks noChangeShapeType="1"/>
              </p:cNvSpPr>
              <p:nvPr/>
            </p:nvSpPr>
            <p:spPr bwMode="auto">
              <a:xfrm>
                <a:off x="1519" y="2840"/>
                <a:ext cx="0" cy="40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8575" name="Text Box 207"/>
            <p:cNvSpPr txBox="1">
              <a:spLocks noChangeArrowheads="1"/>
            </p:cNvSpPr>
            <p:nvPr/>
          </p:nvSpPr>
          <p:spPr bwMode="auto">
            <a:xfrm>
              <a:off x="781" y="2246"/>
              <a:ext cx="239"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58576" name="Text Box 208"/>
            <p:cNvSpPr txBox="1">
              <a:spLocks noChangeArrowheads="1"/>
            </p:cNvSpPr>
            <p:nvPr/>
          </p:nvSpPr>
          <p:spPr bwMode="auto">
            <a:xfrm>
              <a:off x="2232" y="2218"/>
              <a:ext cx="240"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sp>
          <p:nvSpPr>
            <p:cNvPr id="58577" name="Text Box 209"/>
            <p:cNvSpPr txBox="1">
              <a:spLocks noChangeArrowheads="1"/>
            </p:cNvSpPr>
            <p:nvPr/>
          </p:nvSpPr>
          <p:spPr bwMode="auto">
            <a:xfrm>
              <a:off x="3546" y="2200"/>
              <a:ext cx="240"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C</a:t>
              </a:r>
            </a:p>
          </p:txBody>
        </p:sp>
      </p:grpSp>
      <p:grpSp>
        <p:nvGrpSpPr>
          <p:cNvPr id="58578" name="Group 210"/>
          <p:cNvGrpSpPr>
            <a:grpSpLocks/>
          </p:cNvGrpSpPr>
          <p:nvPr/>
        </p:nvGrpSpPr>
        <p:grpSpPr bwMode="auto">
          <a:xfrm>
            <a:off x="539750" y="2349500"/>
            <a:ext cx="6481763" cy="1800225"/>
            <a:chOff x="748" y="1434"/>
            <a:chExt cx="4446" cy="1678"/>
          </a:xfrm>
        </p:grpSpPr>
        <p:sp>
          <p:nvSpPr>
            <p:cNvPr id="58579" name="Line 211"/>
            <p:cNvSpPr>
              <a:spLocks noChangeShapeType="1"/>
            </p:cNvSpPr>
            <p:nvPr/>
          </p:nvSpPr>
          <p:spPr bwMode="auto">
            <a:xfrm>
              <a:off x="748" y="1978"/>
              <a:ext cx="444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80" name="Line 212"/>
            <p:cNvSpPr>
              <a:spLocks noChangeShapeType="1"/>
            </p:cNvSpPr>
            <p:nvPr/>
          </p:nvSpPr>
          <p:spPr bwMode="auto">
            <a:xfrm>
              <a:off x="839" y="1434"/>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81" name="Rectangle 213"/>
            <p:cNvSpPr>
              <a:spLocks noChangeArrowheads="1"/>
            </p:cNvSpPr>
            <p:nvPr/>
          </p:nvSpPr>
          <p:spPr bwMode="auto">
            <a:xfrm>
              <a:off x="930" y="1570"/>
              <a:ext cx="91"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8582" name="Line 214"/>
            <p:cNvSpPr>
              <a:spLocks noChangeShapeType="1"/>
            </p:cNvSpPr>
            <p:nvPr/>
          </p:nvSpPr>
          <p:spPr bwMode="auto">
            <a:xfrm>
              <a:off x="975" y="1434"/>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83" name="Line 215"/>
            <p:cNvSpPr>
              <a:spLocks noChangeShapeType="1"/>
            </p:cNvSpPr>
            <p:nvPr/>
          </p:nvSpPr>
          <p:spPr bwMode="auto">
            <a:xfrm>
              <a:off x="975" y="1842"/>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84" name="Line 216"/>
            <p:cNvSpPr>
              <a:spLocks noChangeShapeType="1"/>
            </p:cNvSpPr>
            <p:nvPr/>
          </p:nvSpPr>
          <p:spPr bwMode="auto">
            <a:xfrm>
              <a:off x="4876" y="1434"/>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85" name="Rectangle 217"/>
            <p:cNvSpPr>
              <a:spLocks noChangeArrowheads="1"/>
            </p:cNvSpPr>
            <p:nvPr/>
          </p:nvSpPr>
          <p:spPr bwMode="auto">
            <a:xfrm>
              <a:off x="4967" y="1570"/>
              <a:ext cx="91"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8586" name="Line 218"/>
            <p:cNvSpPr>
              <a:spLocks noChangeShapeType="1"/>
            </p:cNvSpPr>
            <p:nvPr/>
          </p:nvSpPr>
          <p:spPr bwMode="auto">
            <a:xfrm>
              <a:off x="5012" y="1434"/>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87" name="Line 219"/>
            <p:cNvSpPr>
              <a:spLocks noChangeShapeType="1"/>
            </p:cNvSpPr>
            <p:nvPr/>
          </p:nvSpPr>
          <p:spPr bwMode="auto">
            <a:xfrm>
              <a:off x="5012" y="1842"/>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8588" name="Group 220"/>
            <p:cNvGrpSpPr>
              <a:grpSpLocks/>
            </p:cNvGrpSpPr>
            <p:nvPr/>
          </p:nvGrpSpPr>
          <p:grpSpPr bwMode="auto">
            <a:xfrm>
              <a:off x="1021" y="1978"/>
              <a:ext cx="589" cy="1134"/>
              <a:chOff x="1066" y="2840"/>
              <a:chExt cx="589" cy="1134"/>
            </a:xfrm>
          </p:grpSpPr>
          <p:sp>
            <p:nvSpPr>
              <p:cNvPr id="58589" name="Line 221"/>
              <p:cNvSpPr>
                <a:spLocks noChangeShapeType="1"/>
              </p:cNvSpPr>
              <p:nvPr/>
            </p:nvSpPr>
            <p:spPr bwMode="auto">
              <a:xfrm>
                <a:off x="1337" y="3113"/>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90" name="Line 222"/>
              <p:cNvSpPr>
                <a:spLocks noChangeShapeType="1"/>
              </p:cNvSpPr>
              <p:nvPr/>
            </p:nvSpPr>
            <p:spPr bwMode="auto">
              <a:xfrm>
                <a:off x="1337" y="3249"/>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91" name="Line 223"/>
              <p:cNvSpPr>
                <a:spLocks noChangeShapeType="1"/>
              </p:cNvSpPr>
              <p:nvPr/>
            </p:nvSpPr>
            <p:spPr bwMode="auto">
              <a:xfrm>
                <a:off x="1337" y="3522"/>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92" name="Line 224"/>
              <p:cNvSpPr>
                <a:spLocks noChangeShapeType="1"/>
              </p:cNvSpPr>
              <p:nvPr/>
            </p:nvSpPr>
            <p:spPr bwMode="auto">
              <a:xfrm flipV="1">
                <a:off x="1519" y="3522"/>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93" name="Line 225"/>
              <p:cNvSpPr>
                <a:spLocks noChangeShapeType="1"/>
              </p:cNvSpPr>
              <p:nvPr/>
            </p:nvSpPr>
            <p:spPr bwMode="auto">
              <a:xfrm>
                <a:off x="1066" y="3385"/>
                <a:ext cx="2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94" name="Line 226"/>
              <p:cNvSpPr>
                <a:spLocks noChangeShapeType="1"/>
              </p:cNvSpPr>
              <p:nvPr/>
            </p:nvSpPr>
            <p:spPr bwMode="auto">
              <a:xfrm>
                <a:off x="1383" y="3884"/>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95" name="Line 227"/>
              <p:cNvSpPr>
                <a:spLocks noChangeShapeType="1"/>
              </p:cNvSpPr>
              <p:nvPr/>
            </p:nvSpPr>
            <p:spPr bwMode="auto">
              <a:xfrm flipH="1">
                <a:off x="138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96" name="Line 228"/>
              <p:cNvSpPr>
                <a:spLocks noChangeShapeType="1"/>
              </p:cNvSpPr>
              <p:nvPr/>
            </p:nvSpPr>
            <p:spPr bwMode="auto">
              <a:xfrm flipH="1">
                <a:off x="142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97" name="Line 229"/>
              <p:cNvSpPr>
                <a:spLocks noChangeShapeType="1"/>
              </p:cNvSpPr>
              <p:nvPr/>
            </p:nvSpPr>
            <p:spPr bwMode="auto">
              <a:xfrm flipH="1">
                <a:off x="147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98" name="Line 230"/>
              <p:cNvSpPr>
                <a:spLocks noChangeShapeType="1"/>
              </p:cNvSpPr>
              <p:nvPr/>
            </p:nvSpPr>
            <p:spPr bwMode="auto">
              <a:xfrm flipH="1">
                <a:off x="151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599" name="Line 231"/>
              <p:cNvSpPr>
                <a:spLocks noChangeShapeType="1"/>
              </p:cNvSpPr>
              <p:nvPr/>
            </p:nvSpPr>
            <p:spPr bwMode="auto">
              <a:xfrm flipH="1">
                <a:off x="156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00" name="Line 232"/>
              <p:cNvSpPr>
                <a:spLocks noChangeShapeType="1"/>
              </p:cNvSpPr>
              <p:nvPr/>
            </p:nvSpPr>
            <p:spPr bwMode="auto">
              <a:xfrm>
                <a:off x="1519" y="2840"/>
                <a:ext cx="0" cy="40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8601" name="Group 233"/>
            <p:cNvGrpSpPr>
              <a:grpSpLocks/>
            </p:cNvGrpSpPr>
            <p:nvPr/>
          </p:nvGrpSpPr>
          <p:grpSpPr bwMode="auto">
            <a:xfrm>
              <a:off x="2473" y="1978"/>
              <a:ext cx="589" cy="1134"/>
              <a:chOff x="1066" y="2840"/>
              <a:chExt cx="589" cy="1134"/>
            </a:xfrm>
          </p:grpSpPr>
          <p:sp>
            <p:nvSpPr>
              <p:cNvPr id="58602" name="Line 234"/>
              <p:cNvSpPr>
                <a:spLocks noChangeShapeType="1"/>
              </p:cNvSpPr>
              <p:nvPr/>
            </p:nvSpPr>
            <p:spPr bwMode="auto">
              <a:xfrm>
                <a:off x="1337" y="3113"/>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03" name="Line 235"/>
              <p:cNvSpPr>
                <a:spLocks noChangeShapeType="1"/>
              </p:cNvSpPr>
              <p:nvPr/>
            </p:nvSpPr>
            <p:spPr bwMode="auto">
              <a:xfrm>
                <a:off x="1337" y="3249"/>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04" name="Line 236"/>
              <p:cNvSpPr>
                <a:spLocks noChangeShapeType="1"/>
              </p:cNvSpPr>
              <p:nvPr/>
            </p:nvSpPr>
            <p:spPr bwMode="auto">
              <a:xfrm>
                <a:off x="1337" y="3522"/>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05" name="Line 237"/>
              <p:cNvSpPr>
                <a:spLocks noChangeShapeType="1"/>
              </p:cNvSpPr>
              <p:nvPr/>
            </p:nvSpPr>
            <p:spPr bwMode="auto">
              <a:xfrm flipV="1">
                <a:off x="1519" y="3522"/>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06" name="Line 238"/>
              <p:cNvSpPr>
                <a:spLocks noChangeShapeType="1"/>
              </p:cNvSpPr>
              <p:nvPr/>
            </p:nvSpPr>
            <p:spPr bwMode="auto">
              <a:xfrm>
                <a:off x="1066" y="3385"/>
                <a:ext cx="2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07" name="Line 239"/>
              <p:cNvSpPr>
                <a:spLocks noChangeShapeType="1"/>
              </p:cNvSpPr>
              <p:nvPr/>
            </p:nvSpPr>
            <p:spPr bwMode="auto">
              <a:xfrm>
                <a:off x="1383" y="3884"/>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08" name="Line 240"/>
              <p:cNvSpPr>
                <a:spLocks noChangeShapeType="1"/>
              </p:cNvSpPr>
              <p:nvPr/>
            </p:nvSpPr>
            <p:spPr bwMode="auto">
              <a:xfrm flipH="1">
                <a:off x="138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09" name="Line 241"/>
              <p:cNvSpPr>
                <a:spLocks noChangeShapeType="1"/>
              </p:cNvSpPr>
              <p:nvPr/>
            </p:nvSpPr>
            <p:spPr bwMode="auto">
              <a:xfrm flipH="1">
                <a:off x="142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10" name="Line 242"/>
              <p:cNvSpPr>
                <a:spLocks noChangeShapeType="1"/>
              </p:cNvSpPr>
              <p:nvPr/>
            </p:nvSpPr>
            <p:spPr bwMode="auto">
              <a:xfrm flipH="1">
                <a:off x="147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11" name="Line 243"/>
              <p:cNvSpPr>
                <a:spLocks noChangeShapeType="1"/>
              </p:cNvSpPr>
              <p:nvPr/>
            </p:nvSpPr>
            <p:spPr bwMode="auto">
              <a:xfrm flipH="1">
                <a:off x="151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12" name="Line 244"/>
              <p:cNvSpPr>
                <a:spLocks noChangeShapeType="1"/>
              </p:cNvSpPr>
              <p:nvPr/>
            </p:nvSpPr>
            <p:spPr bwMode="auto">
              <a:xfrm flipH="1">
                <a:off x="156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13" name="Line 245"/>
              <p:cNvSpPr>
                <a:spLocks noChangeShapeType="1"/>
              </p:cNvSpPr>
              <p:nvPr/>
            </p:nvSpPr>
            <p:spPr bwMode="auto">
              <a:xfrm>
                <a:off x="1519" y="2840"/>
                <a:ext cx="0" cy="40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8614" name="Group 246"/>
            <p:cNvGrpSpPr>
              <a:grpSpLocks/>
            </p:cNvGrpSpPr>
            <p:nvPr/>
          </p:nvGrpSpPr>
          <p:grpSpPr bwMode="auto">
            <a:xfrm>
              <a:off x="3698" y="1978"/>
              <a:ext cx="589" cy="1134"/>
              <a:chOff x="1066" y="2840"/>
              <a:chExt cx="589" cy="1134"/>
            </a:xfrm>
          </p:grpSpPr>
          <p:sp>
            <p:nvSpPr>
              <p:cNvPr id="58615" name="Line 247"/>
              <p:cNvSpPr>
                <a:spLocks noChangeShapeType="1"/>
              </p:cNvSpPr>
              <p:nvPr/>
            </p:nvSpPr>
            <p:spPr bwMode="auto">
              <a:xfrm>
                <a:off x="1337" y="3113"/>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16" name="Line 248"/>
              <p:cNvSpPr>
                <a:spLocks noChangeShapeType="1"/>
              </p:cNvSpPr>
              <p:nvPr/>
            </p:nvSpPr>
            <p:spPr bwMode="auto">
              <a:xfrm>
                <a:off x="1337" y="3249"/>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17" name="Line 249"/>
              <p:cNvSpPr>
                <a:spLocks noChangeShapeType="1"/>
              </p:cNvSpPr>
              <p:nvPr/>
            </p:nvSpPr>
            <p:spPr bwMode="auto">
              <a:xfrm>
                <a:off x="1337" y="3522"/>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18" name="Line 250"/>
              <p:cNvSpPr>
                <a:spLocks noChangeShapeType="1"/>
              </p:cNvSpPr>
              <p:nvPr/>
            </p:nvSpPr>
            <p:spPr bwMode="auto">
              <a:xfrm flipV="1">
                <a:off x="1519" y="3522"/>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19" name="Line 251"/>
              <p:cNvSpPr>
                <a:spLocks noChangeShapeType="1"/>
              </p:cNvSpPr>
              <p:nvPr/>
            </p:nvSpPr>
            <p:spPr bwMode="auto">
              <a:xfrm>
                <a:off x="1066" y="3385"/>
                <a:ext cx="2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20" name="Line 252"/>
              <p:cNvSpPr>
                <a:spLocks noChangeShapeType="1"/>
              </p:cNvSpPr>
              <p:nvPr/>
            </p:nvSpPr>
            <p:spPr bwMode="auto">
              <a:xfrm>
                <a:off x="1383" y="3884"/>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21" name="Line 253"/>
              <p:cNvSpPr>
                <a:spLocks noChangeShapeType="1"/>
              </p:cNvSpPr>
              <p:nvPr/>
            </p:nvSpPr>
            <p:spPr bwMode="auto">
              <a:xfrm flipH="1">
                <a:off x="138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22" name="Line 254"/>
              <p:cNvSpPr>
                <a:spLocks noChangeShapeType="1"/>
              </p:cNvSpPr>
              <p:nvPr/>
            </p:nvSpPr>
            <p:spPr bwMode="auto">
              <a:xfrm flipH="1">
                <a:off x="142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23" name="Line 255"/>
              <p:cNvSpPr>
                <a:spLocks noChangeShapeType="1"/>
              </p:cNvSpPr>
              <p:nvPr/>
            </p:nvSpPr>
            <p:spPr bwMode="auto">
              <a:xfrm flipH="1">
                <a:off x="147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24" name="Line 256"/>
              <p:cNvSpPr>
                <a:spLocks noChangeShapeType="1"/>
              </p:cNvSpPr>
              <p:nvPr/>
            </p:nvSpPr>
            <p:spPr bwMode="auto">
              <a:xfrm flipH="1">
                <a:off x="151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25" name="Line 257"/>
              <p:cNvSpPr>
                <a:spLocks noChangeShapeType="1"/>
              </p:cNvSpPr>
              <p:nvPr/>
            </p:nvSpPr>
            <p:spPr bwMode="auto">
              <a:xfrm flipH="1">
                <a:off x="156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26" name="Line 258"/>
              <p:cNvSpPr>
                <a:spLocks noChangeShapeType="1"/>
              </p:cNvSpPr>
              <p:nvPr/>
            </p:nvSpPr>
            <p:spPr bwMode="auto">
              <a:xfrm>
                <a:off x="1519" y="2840"/>
                <a:ext cx="0" cy="40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8627" name="Text Box 259"/>
            <p:cNvSpPr txBox="1">
              <a:spLocks noChangeArrowheads="1"/>
            </p:cNvSpPr>
            <p:nvPr/>
          </p:nvSpPr>
          <p:spPr bwMode="auto">
            <a:xfrm>
              <a:off x="781" y="2246"/>
              <a:ext cx="239"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58628" name="Text Box 260"/>
            <p:cNvSpPr txBox="1">
              <a:spLocks noChangeArrowheads="1"/>
            </p:cNvSpPr>
            <p:nvPr/>
          </p:nvSpPr>
          <p:spPr bwMode="auto">
            <a:xfrm>
              <a:off x="2232" y="2218"/>
              <a:ext cx="240"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sp>
          <p:nvSpPr>
            <p:cNvPr id="58629" name="Text Box 261"/>
            <p:cNvSpPr txBox="1">
              <a:spLocks noChangeArrowheads="1"/>
            </p:cNvSpPr>
            <p:nvPr/>
          </p:nvSpPr>
          <p:spPr bwMode="auto">
            <a:xfrm>
              <a:off x="3546" y="2200"/>
              <a:ext cx="240"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C</a:t>
              </a:r>
            </a:p>
          </p:txBody>
        </p:sp>
      </p:grpSp>
      <p:sp>
        <p:nvSpPr>
          <p:cNvPr id="58630" name="Text Box 262"/>
          <p:cNvSpPr txBox="1">
            <a:spLocks noChangeArrowheads="1"/>
          </p:cNvSpPr>
          <p:nvPr/>
        </p:nvSpPr>
        <p:spPr bwMode="auto">
          <a:xfrm>
            <a:off x="1744663" y="1360488"/>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OFF</a:t>
            </a:r>
          </a:p>
        </p:txBody>
      </p:sp>
      <p:sp>
        <p:nvSpPr>
          <p:cNvPr id="58631" name="Text Box 263"/>
          <p:cNvSpPr txBox="1">
            <a:spLocks noChangeArrowheads="1"/>
          </p:cNvSpPr>
          <p:nvPr/>
        </p:nvSpPr>
        <p:spPr bwMode="auto">
          <a:xfrm>
            <a:off x="3708400" y="1412875"/>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OFF</a:t>
            </a:r>
          </a:p>
        </p:txBody>
      </p:sp>
      <p:sp>
        <p:nvSpPr>
          <p:cNvPr id="58632" name="Text Box 264"/>
          <p:cNvSpPr txBox="1">
            <a:spLocks noChangeArrowheads="1"/>
          </p:cNvSpPr>
          <p:nvPr/>
        </p:nvSpPr>
        <p:spPr bwMode="auto">
          <a:xfrm>
            <a:off x="5672138" y="146526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OFF</a:t>
            </a:r>
          </a:p>
        </p:txBody>
      </p:sp>
      <p:sp>
        <p:nvSpPr>
          <p:cNvPr id="58633" name="Text Box 265"/>
          <p:cNvSpPr txBox="1">
            <a:spLocks noChangeArrowheads="1"/>
          </p:cNvSpPr>
          <p:nvPr/>
        </p:nvSpPr>
        <p:spPr bwMode="auto">
          <a:xfrm>
            <a:off x="395288" y="1557338"/>
            <a:ext cx="323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58634" name="Text Box 266"/>
          <p:cNvSpPr txBox="1">
            <a:spLocks noChangeArrowheads="1"/>
          </p:cNvSpPr>
          <p:nvPr/>
        </p:nvSpPr>
        <p:spPr bwMode="auto">
          <a:xfrm>
            <a:off x="2844800" y="1700213"/>
            <a:ext cx="323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58635" name="Text Box 267"/>
          <p:cNvSpPr txBox="1">
            <a:spLocks noChangeArrowheads="1"/>
          </p:cNvSpPr>
          <p:nvPr/>
        </p:nvSpPr>
        <p:spPr bwMode="auto">
          <a:xfrm>
            <a:off x="4716463" y="1700213"/>
            <a:ext cx="323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58636" name="Text Box 268"/>
          <p:cNvSpPr txBox="1">
            <a:spLocks noChangeArrowheads="1"/>
          </p:cNvSpPr>
          <p:nvPr/>
        </p:nvSpPr>
        <p:spPr bwMode="auto">
          <a:xfrm>
            <a:off x="3492500" y="5492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58637" name="Text Box 269"/>
          <p:cNvSpPr txBox="1">
            <a:spLocks noChangeArrowheads="1"/>
          </p:cNvSpPr>
          <p:nvPr/>
        </p:nvSpPr>
        <p:spPr bwMode="auto">
          <a:xfrm>
            <a:off x="611188" y="35734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58638" name="Text Box 270"/>
          <p:cNvSpPr txBox="1">
            <a:spLocks noChangeArrowheads="1"/>
          </p:cNvSpPr>
          <p:nvPr/>
        </p:nvSpPr>
        <p:spPr bwMode="auto">
          <a:xfrm>
            <a:off x="1619250" y="3284538"/>
            <a:ext cx="527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ON</a:t>
            </a:r>
          </a:p>
        </p:txBody>
      </p:sp>
      <p:sp>
        <p:nvSpPr>
          <p:cNvPr id="58639" name="Text Box 271"/>
          <p:cNvSpPr txBox="1">
            <a:spLocks noChangeArrowheads="1"/>
          </p:cNvSpPr>
          <p:nvPr/>
        </p:nvSpPr>
        <p:spPr bwMode="auto">
          <a:xfrm>
            <a:off x="1763713" y="2492375"/>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58640" name="Freeform 272"/>
          <p:cNvSpPr>
            <a:spLocks/>
          </p:cNvSpPr>
          <p:nvPr/>
        </p:nvSpPr>
        <p:spPr bwMode="auto">
          <a:xfrm>
            <a:off x="1055688" y="2349500"/>
            <a:ext cx="492125" cy="1655763"/>
          </a:xfrm>
          <a:custGeom>
            <a:avLst/>
            <a:gdLst>
              <a:gd name="T0" fmla="*/ 38 w 310"/>
              <a:gd name="T1" fmla="*/ 0 h 1043"/>
              <a:gd name="T2" fmla="*/ 38 w 310"/>
              <a:gd name="T3" fmla="*/ 226 h 1043"/>
              <a:gd name="T4" fmla="*/ 265 w 310"/>
              <a:gd name="T5" fmla="*/ 272 h 1043"/>
              <a:gd name="T6" fmla="*/ 310 w 310"/>
              <a:gd name="T7" fmla="*/ 1043 h 1043"/>
            </a:gdLst>
            <a:ahLst/>
            <a:cxnLst>
              <a:cxn ang="0">
                <a:pos x="T0" y="T1"/>
              </a:cxn>
              <a:cxn ang="0">
                <a:pos x="T2" y="T3"/>
              </a:cxn>
              <a:cxn ang="0">
                <a:pos x="T4" y="T5"/>
              </a:cxn>
              <a:cxn ang="0">
                <a:pos x="T6" y="T7"/>
              </a:cxn>
            </a:cxnLst>
            <a:rect l="0" t="0" r="r" b="b"/>
            <a:pathLst>
              <a:path w="310" h="1043">
                <a:moveTo>
                  <a:pt x="38" y="0"/>
                </a:moveTo>
                <a:cubicBezTo>
                  <a:pt x="19" y="90"/>
                  <a:pt x="0" y="181"/>
                  <a:pt x="38" y="226"/>
                </a:cubicBezTo>
                <a:cubicBezTo>
                  <a:pt x="76" y="271"/>
                  <a:pt x="220" y="136"/>
                  <a:pt x="265" y="272"/>
                </a:cubicBezTo>
                <a:cubicBezTo>
                  <a:pt x="310" y="408"/>
                  <a:pt x="303" y="907"/>
                  <a:pt x="310" y="1043"/>
                </a:cubicBezTo>
              </a:path>
            </a:pathLst>
          </a:custGeom>
          <a:noFill/>
          <a:ln w="28575" cmpd="sng">
            <a:solidFill>
              <a:srgbClr val="FF66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41" name="Freeform 273"/>
          <p:cNvSpPr>
            <a:spLocks/>
          </p:cNvSpPr>
          <p:nvPr/>
        </p:nvSpPr>
        <p:spPr bwMode="auto">
          <a:xfrm>
            <a:off x="1547813" y="2420938"/>
            <a:ext cx="5603875" cy="1584325"/>
          </a:xfrm>
          <a:custGeom>
            <a:avLst/>
            <a:gdLst>
              <a:gd name="T0" fmla="*/ 3175 w 3530"/>
              <a:gd name="T1" fmla="*/ 0 h 998"/>
              <a:gd name="T2" fmla="*/ 3175 w 3530"/>
              <a:gd name="T3" fmla="*/ 227 h 998"/>
              <a:gd name="T4" fmla="*/ 3039 w 3530"/>
              <a:gd name="T5" fmla="*/ 272 h 998"/>
              <a:gd name="T6" fmla="*/ 227 w 3530"/>
              <a:gd name="T7" fmla="*/ 272 h 998"/>
              <a:gd name="T8" fmla="*/ 1678 w 3530"/>
              <a:gd name="T9" fmla="*/ 272 h 998"/>
              <a:gd name="T10" fmla="*/ 363 w 3530"/>
              <a:gd name="T11" fmla="*/ 272 h 998"/>
              <a:gd name="T12" fmla="*/ 91 w 3530"/>
              <a:gd name="T13" fmla="*/ 408 h 998"/>
              <a:gd name="T14" fmla="*/ 45 w 3530"/>
              <a:gd name="T15" fmla="*/ 998 h 9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30" h="998">
                <a:moveTo>
                  <a:pt x="3175" y="0"/>
                </a:moveTo>
                <a:cubicBezTo>
                  <a:pt x="3186" y="91"/>
                  <a:pt x="3198" y="182"/>
                  <a:pt x="3175" y="227"/>
                </a:cubicBezTo>
                <a:cubicBezTo>
                  <a:pt x="3152" y="272"/>
                  <a:pt x="3530" y="265"/>
                  <a:pt x="3039" y="272"/>
                </a:cubicBezTo>
                <a:cubicBezTo>
                  <a:pt x="2548" y="279"/>
                  <a:pt x="454" y="272"/>
                  <a:pt x="227" y="272"/>
                </a:cubicBezTo>
                <a:cubicBezTo>
                  <a:pt x="0" y="272"/>
                  <a:pt x="1655" y="272"/>
                  <a:pt x="1678" y="272"/>
                </a:cubicBezTo>
                <a:cubicBezTo>
                  <a:pt x="1701" y="272"/>
                  <a:pt x="627" y="249"/>
                  <a:pt x="363" y="272"/>
                </a:cubicBezTo>
                <a:cubicBezTo>
                  <a:pt x="99" y="295"/>
                  <a:pt x="144" y="287"/>
                  <a:pt x="91" y="408"/>
                </a:cubicBezTo>
                <a:cubicBezTo>
                  <a:pt x="38" y="529"/>
                  <a:pt x="41" y="763"/>
                  <a:pt x="45" y="998"/>
                </a:cubicBezTo>
              </a:path>
            </a:pathLst>
          </a:custGeom>
          <a:noFill/>
          <a:ln w="28575" cmpd="sng">
            <a:solidFill>
              <a:srgbClr val="FF66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42" name="Text Box 274"/>
          <p:cNvSpPr txBox="1">
            <a:spLocks noChangeArrowheads="1"/>
          </p:cNvSpPr>
          <p:nvPr/>
        </p:nvSpPr>
        <p:spPr bwMode="auto">
          <a:xfrm>
            <a:off x="5256213" y="4646613"/>
            <a:ext cx="323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58643" name="Text Box 275"/>
          <p:cNvSpPr txBox="1">
            <a:spLocks noChangeArrowheads="1"/>
          </p:cNvSpPr>
          <p:nvPr/>
        </p:nvSpPr>
        <p:spPr bwMode="auto">
          <a:xfrm>
            <a:off x="4572000" y="573405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58645" name="Freeform 277"/>
          <p:cNvSpPr>
            <a:spLocks/>
          </p:cNvSpPr>
          <p:nvPr/>
        </p:nvSpPr>
        <p:spPr bwMode="auto">
          <a:xfrm>
            <a:off x="1150938" y="4581525"/>
            <a:ext cx="4394200" cy="1584325"/>
          </a:xfrm>
          <a:custGeom>
            <a:avLst/>
            <a:gdLst>
              <a:gd name="T0" fmla="*/ 23 w 2768"/>
              <a:gd name="T1" fmla="*/ 0 h 998"/>
              <a:gd name="T2" fmla="*/ 159 w 2768"/>
              <a:gd name="T3" fmla="*/ 272 h 998"/>
              <a:gd name="T4" fmla="*/ 976 w 2768"/>
              <a:gd name="T5" fmla="*/ 272 h 998"/>
              <a:gd name="T6" fmla="*/ 2246 w 2768"/>
              <a:gd name="T7" fmla="*/ 272 h 998"/>
              <a:gd name="T8" fmla="*/ 2609 w 2768"/>
              <a:gd name="T9" fmla="*/ 272 h 998"/>
              <a:gd name="T10" fmla="*/ 2745 w 2768"/>
              <a:gd name="T11" fmla="*/ 635 h 998"/>
              <a:gd name="T12" fmla="*/ 2745 w 2768"/>
              <a:gd name="T13" fmla="*/ 998 h 998"/>
            </a:gdLst>
            <a:ahLst/>
            <a:cxnLst>
              <a:cxn ang="0">
                <a:pos x="T0" y="T1"/>
              </a:cxn>
              <a:cxn ang="0">
                <a:pos x="T2" y="T3"/>
              </a:cxn>
              <a:cxn ang="0">
                <a:pos x="T4" y="T5"/>
              </a:cxn>
              <a:cxn ang="0">
                <a:pos x="T6" y="T7"/>
              </a:cxn>
              <a:cxn ang="0">
                <a:pos x="T8" y="T9"/>
              </a:cxn>
              <a:cxn ang="0">
                <a:pos x="T10" y="T11"/>
              </a:cxn>
              <a:cxn ang="0">
                <a:pos x="T12" y="T13"/>
              </a:cxn>
            </a:cxnLst>
            <a:rect l="0" t="0" r="r" b="b"/>
            <a:pathLst>
              <a:path w="2768" h="998">
                <a:moveTo>
                  <a:pt x="23" y="0"/>
                </a:moveTo>
                <a:cubicBezTo>
                  <a:pt x="11" y="113"/>
                  <a:pt x="0" y="227"/>
                  <a:pt x="159" y="272"/>
                </a:cubicBezTo>
                <a:cubicBezTo>
                  <a:pt x="318" y="317"/>
                  <a:pt x="628" y="272"/>
                  <a:pt x="976" y="272"/>
                </a:cubicBezTo>
                <a:cubicBezTo>
                  <a:pt x="1324" y="272"/>
                  <a:pt x="1974" y="272"/>
                  <a:pt x="2246" y="272"/>
                </a:cubicBezTo>
                <a:cubicBezTo>
                  <a:pt x="2518" y="272"/>
                  <a:pt x="2526" y="212"/>
                  <a:pt x="2609" y="272"/>
                </a:cubicBezTo>
                <a:cubicBezTo>
                  <a:pt x="2692" y="332"/>
                  <a:pt x="2722" y="514"/>
                  <a:pt x="2745" y="635"/>
                </a:cubicBezTo>
                <a:cubicBezTo>
                  <a:pt x="2768" y="756"/>
                  <a:pt x="2756" y="877"/>
                  <a:pt x="2745" y="998"/>
                </a:cubicBezTo>
              </a:path>
            </a:pathLst>
          </a:custGeom>
          <a:noFill/>
          <a:ln w="28575" cmpd="sng">
            <a:solidFill>
              <a:srgbClr val="FF66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46" name="Text Box 278"/>
          <p:cNvSpPr txBox="1">
            <a:spLocks noChangeArrowheads="1"/>
          </p:cNvSpPr>
          <p:nvPr/>
        </p:nvSpPr>
        <p:spPr bwMode="auto">
          <a:xfrm>
            <a:off x="5724525" y="5516563"/>
            <a:ext cx="527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ON</a:t>
            </a:r>
          </a:p>
        </p:txBody>
      </p:sp>
      <p:sp>
        <p:nvSpPr>
          <p:cNvPr id="58647" name="Freeform 279"/>
          <p:cNvSpPr>
            <a:spLocks/>
          </p:cNvSpPr>
          <p:nvPr/>
        </p:nvSpPr>
        <p:spPr bwMode="auto">
          <a:xfrm>
            <a:off x="5580063" y="4581525"/>
            <a:ext cx="1044575" cy="1511300"/>
          </a:xfrm>
          <a:custGeom>
            <a:avLst/>
            <a:gdLst>
              <a:gd name="T0" fmla="*/ 635 w 658"/>
              <a:gd name="T1" fmla="*/ 0 h 952"/>
              <a:gd name="T2" fmla="*/ 635 w 658"/>
              <a:gd name="T3" fmla="*/ 272 h 952"/>
              <a:gd name="T4" fmla="*/ 499 w 658"/>
              <a:gd name="T5" fmla="*/ 317 h 952"/>
              <a:gd name="T6" fmla="*/ 91 w 658"/>
              <a:gd name="T7" fmla="*/ 317 h 952"/>
              <a:gd name="T8" fmla="*/ 0 w 658"/>
              <a:gd name="T9" fmla="*/ 952 h 952"/>
            </a:gdLst>
            <a:ahLst/>
            <a:cxnLst>
              <a:cxn ang="0">
                <a:pos x="T0" y="T1"/>
              </a:cxn>
              <a:cxn ang="0">
                <a:pos x="T2" y="T3"/>
              </a:cxn>
              <a:cxn ang="0">
                <a:pos x="T4" y="T5"/>
              </a:cxn>
              <a:cxn ang="0">
                <a:pos x="T6" y="T7"/>
              </a:cxn>
              <a:cxn ang="0">
                <a:pos x="T8" y="T9"/>
              </a:cxn>
            </a:cxnLst>
            <a:rect l="0" t="0" r="r" b="b"/>
            <a:pathLst>
              <a:path w="658" h="952">
                <a:moveTo>
                  <a:pt x="635" y="0"/>
                </a:moveTo>
                <a:cubicBezTo>
                  <a:pt x="646" y="109"/>
                  <a:pt x="658" y="219"/>
                  <a:pt x="635" y="272"/>
                </a:cubicBezTo>
                <a:cubicBezTo>
                  <a:pt x="612" y="325"/>
                  <a:pt x="590" y="309"/>
                  <a:pt x="499" y="317"/>
                </a:cubicBezTo>
                <a:cubicBezTo>
                  <a:pt x="408" y="325"/>
                  <a:pt x="174" y="211"/>
                  <a:pt x="91" y="317"/>
                </a:cubicBezTo>
                <a:cubicBezTo>
                  <a:pt x="8" y="423"/>
                  <a:pt x="4" y="687"/>
                  <a:pt x="0" y="952"/>
                </a:cubicBezTo>
              </a:path>
            </a:pathLst>
          </a:custGeom>
          <a:noFill/>
          <a:ln w="28575" cmpd="sng">
            <a:solidFill>
              <a:srgbClr val="FF66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648" name="Text Box 280"/>
          <p:cNvSpPr txBox="1">
            <a:spLocks noChangeArrowheads="1"/>
          </p:cNvSpPr>
          <p:nvPr/>
        </p:nvSpPr>
        <p:spPr bwMode="auto">
          <a:xfrm>
            <a:off x="7000875" y="1360488"/>
            <a:ext cx="1466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全員</a:t>
            </a:r>
            <a:r>
              <a:rPr lang="en-US" altLang="ja-JP" b="1"/>
              <a:t>L</a:t>
            </a:r>
            <a:r>
              <a:rPr lang="ja-JP" altLang="en-US" b="1"/>
              <a:t>の時は</a:t>
            </a:r>
          </a:p>
          <a:p>
            <a:r>
              <a:rPr lang="en-US" altLang="ja-JP" b="1"/>
              <a:t>H</a:t>
            </a:r>
          </a:p>
        </p:txBody>
      </p:sp>
      <p:sp>
        <p:nvSpPr>
          <p:cNvPr id="58649" name="Text Box 281"/>
          <p:cNvSpPr txBox="1">
            <a:spLocks noChangeArrowheads="1"/>
          </p:cNvSpPr>
          <p:nvPr/>
        </p:nvSpPr>
        <p:spPr bwMode="auto">
          <a:xfrm>
            <a:off x="7019925" y="2924175"/>
            <a:ext cx="1568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r>
              <a:rPr lang="ja-JP" altLang="en-US" b="1"/>
              <a:t>が</a:t>
            </a:r>
            <a:r>
              <a:rPr lang="en-US" altLang="ja-JP" b="1"/>
              <a:t>H</a:t>
            </a:r>
            <a:r>
              <a:rPr lang="ja-JP" altLang="en-US" b="1"/>
              <a:t>の時は</a:t>
            </a:r>
            <a:r>
              <a:rPr lang="en-US" altLang="ja-JP" b="1"/>
              <a:t>L</a:t>
            </a:r>
          </a:p>
          <a:p>
            <a:endParaRPr lang="en-US" altLang="ja-JP" b="1"/>
          </a:p>
        </p:txBody>
      </p:sp>
      <p:sp>
        <p:nvSpPr>
          <p:cNvPr id="58650" name="Text Box 282"/>
          <p:cNvSpPr txBox="1">
            <a:spLocks noChangeArrowheads="1"/>
          </p:cNvSpPr>
          <p:nvPr/>
        </p:nvSpPr>
        <p:spPr bwMode="auto">
          <a:xfrm>
            <a:off x="7235825" y="4437063"/>
            <a:ext cx="1774825"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C</a:t>
            </a:r>
            <a:r>
              <a:rPr lang="ja-JP" altLang="en-US" b="1"/>
              <a:t>が</a:t>
            </a:r>
            <a:r>
              <a:rPr lang="en-US" altLang="ja-JP" b="1"/>
              <a:t>H</a:t>
            </a:r>
            <a:r>
              <a:rPr lang="ja-JP" altLang="en-US" b="1"/>
              <a:t>の時も</a:t>
            </a:r>
            <a:r>
              <a:rPr lang="en-US" altLang="ja-JP" b="1"/>
              <a:t>L</a:t>
            </a:r>
          </a:p>
          <a:p>
            <a:endParaRPr lang="en-US" altLang="ja-JP" b="1"/>
          </a:p>
          <a:p>
            <a:r>
              <a:rPr lang="en-US" altLang="ja-JP" b="1"/>
              <a:t>→</a:t>
            </a:r>
            <a:r>
              <a:rPr lang="ja-JP" altLang="en-US" b="1"/>
              <a:t>他の人が</a:t>
            </a:r>
            <a:r>
              <a:rPr lang="en-US" altLang="ja-JP" b="1"/>
              <a:t>L</a:t>
            </a:r>
            <a:r>
              <a:rPr lang="ja-JP" altLang="en-US" b="1"/>
              <a:t>を</a:t>
            </a:r>
          </a:p>
          <a:p>
            <a:r>
              <a:rPr lang="ja-JP" altLang="en-US" b="1"/>
              <a:t>入力すれば誰か</a:t>
            </a:r>
          </a:p>
          <a:p>
            <a:r>
              <a:rPr lang="ja-JP" altLang="en-US" b="1"/>
              <a:t>一人のデータを</a:t>
            </a:r>
          </a:p>
          <a:p>
            <a:r>
              <a:rPr lang="ja-JP" altLang="en-US" b="1"/>
              <a:t>バス上に載せる</a:t>
            </a:r>
          </a:p>
          <a:p>
            <a:r>
              <a:rPr lang="ja-JP" altLang="en-US" b="1"/>
              <a:t>ことができる</a:t>
            </a:r>
          </a:p>
          <a:p>
            <a:endParaRPr lang="en-US" altLang="ja-JP" b="1"/>
          </a:p>
        </p:txBody>
      </p:sp>
    </p:spTree>
    <p:extLst>
      <p:ext uri="{BB962C8B-B14F-4D97-AF65-F5344CB8AC3E}">
        <p14:creationId xmlns:p14="http://schemas.microsoft.com/office/powerpoint/2010/main" val="9101800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446" name="Group 54"/>
          <p:cNvGrpSpPr>
            <a:grpSpLocks/>
          </p:cNvGrpSpPr>
          <p:nvPr/>
        </p:nvGrpSpPr>
        <p:grpSpPr bwMode="auto">
          <a:xfrm>
            <a:off x="539750" y="404813"/>
            <a:ext cx="6481763" cy="1800225"/>
            <a:chOff x="748" y="1434"/>
            <a:chExt cx="4446" cy="1678"/>
          </a:xfrm>
        </p:grpSpPr>
        <p:sp>
          <p:nvSpPr>
            <p:cNvPr id="59447" name="Line 55"/>
            <p:cNvSpPr>
              <a:spLocks noChangeShapeType="1"/>
            </p:cNvSpPr>
            <p:nvPr/>
          </p:nvSpPr>
          <p:spPr bwMode="auto">
            <a:xfrm>
              <a:off x="748" y="1978"/>
              <a:ext cx="444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48" name="Line 56"/>
            <p:cNvSpPr>
              <a:spLocks noChangeShapeType="1"/>
            </p:cNvSpPr>
            <p:nvPr/>
          </p:nvSpPr>
          <p:spPr bwMode="auto">
            <a:xfrm>
              <a:off x="839" y="1434"/>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49" name="Rectangle 57"/>
            <p:cNvSpPr>
              <a:spLocks noChangeArrowheads="1"/>
            </p:cNvSpPr>
            <p:nvPr/>
          </p:nvSpPr>
          <p:spPr bwMode="auto">
            <a:xfrm>
              <a:off x="930" y="1570"/>
              <a:ext cx="91"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9450" name="Line 58"/>
            <p:cNvSpPr>
              <a:spLocks noChangeShapeType="1"/>
            </p:cNvSpPr>
            <p:nvPr/>
          </p:nvSpPr>
          <p:spPr bwMode="auto">
            <a:xfrm>
              <a:off x="975" y="1434"/>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51" name="Line 59"/>
            <p:cNvSpPr>
              <a:spLocks noChangeShapeType="1"/>
            </p:cNvSpPr>
            <p:nvPr/>
          </p:nvSpPr>
          <p:spPr bwMode="auto">
            <a:xfrm>
              <a:off x="975" y="1842"/>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52" name="Line 60"/>
            <p:cNvSpPr>
              <a:spLocks noChangeShapeType="1"/>
            </p:cNvSpPr>
            <p:nvPr/>
          </p:nvSpPr>
          <p:spPr bwMode="auto">
            <a:xfrm>
              <a:off x="4876" y="1434"/>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53" name="Rectangle 61"/>
            <p:cNvSpPr>
              <a:spLocks noChangeArrowheads="1"/>
            </p:cNvSpPr>
            <p:nvPr/>
          </p:nvSpPr>
          <p:spPr bwMode="auto">
            <a:xfrm>
              <a:off x="4967" y="1570"/>
              <a:ext cx="91"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9454" name="Line 62"/>
            <p:cNvSpPr>
              <a:spLocks noChangeShapeType="1"/>
            </p:cNvSpPr>
            <p:nvPr/>
          </p:nvSpPr>
          <p:spPr bwMode="auto">
            <a:xfrm>
              <a:off x="5012" y="1434"/>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55" name="Line 63"/>
            <p:cNvSpPr>
              <a:spLocks noChangeShapeType="1"/>
            </p:cNvSpPr>
            <p:nvPr/>
          </p:nvSpPr>
          <p:spPr bwMode="auto">
            <a:xfrm>
              <a:off x="5012" y="1842"/>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9456" name="Group 64"/>
            <p:cNvGrpSpPr>
              <a:grpSpLocks/>
            </p:cNvGrpSpPr>
            <p:nvPr/>
          </p:nvGrpSpPr>
          <p:grpSpPr bwMode="auto">
            <a:xfrm>
              <a:off x="1021" y="1978"/>
              <a:ext cx="589" cy="1134"/>
              <a:chOff x="1066" y="2840"/>
              <a:chExt cx="589" cy="1134"/>
            </a:xfrm>
          </p:grpSpPr>
          <p:sp>
            <p:nvSpPr>
              <p:cNvPr id="59457" name="Line 65"/>
              <p:cNvSpPr>
                <a:spLocks noChangeShapeType="1"/>
              </p:cNvSpPr>
              <p:nvPr/>
            </p:nvSpPr>
            <p:spPr bwMode="auto">
              <a:xfrm>
                <a:off x="1337" y="3113"/>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58" name="Line 66"/>
              <p:cNvSpPr>
                <a:spLocks noChangeShapeType="1"/>
              </p:cNvSpPr>
              <p:nvPr/>
            </p:nvSpPr>
            <p:spPr bwMode="auto">
              <a:xfrm>
                <a:off x="1337" y="3249"/>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59" name="Line 67"/>
              <p:cNvSpPr>
                <a:spLocks noChangeShapeType="1"/>
              </p:cNvSpPr>
              <p:nvPr/>
            </p:nvSpPr>
            <p:spPr bwMode="auto">
              <a:xfrm>
                <a:off x="1337" y="3522"/>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60" name="Line 68"/>
              <p:cNvSpPr>
                <a:spLocks noChangeShapeType="1"/>
              </p:cNvSpPr>
              <p:nvPr/>
            </p:nvSpPr>
            <p:spPr bwMode="auto">
              <a:xfrm flipV="1">
                <a:off x="1519" y="3522"/>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61" name="Line 69"/>
              <p:cNvSpPr>
                <a:spLocks noChangeShapeType="1"/>
              </p:cNvSpPr>
              <p:nvPr/>
            </p:nvSpPr>
            <p:spPr bwMode="auto">
              <a:xfrm>
                <a:off x="1066" y="3385"/>
                <a:ext cx="2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62" name="Line 70"/>
              <p:cNvSpPr>
                <a:spLocks noChangeShapeType="1"/>
              </p:cNvSpPr>
              <p:nvPr/>
            </p:nvSpPr>
            <p:spPr bwMode="auto">
              <a:xfrm>
                <a:off x="1383" y="3884"/>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63" name="Line 71"/>
              <p:cNvSpPr>
                <a:spLocks noChangeShapeType="1"/>
              </p:cNvSpPr>
              <p:nvPr/>
            </p:nvSpPr>
            <p:spPr bwMode="auto">
              <a:xfrm flipH="1">
                <a:off x="138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64" name="Line 72"/>
              <p:cNvSpPr>
                <a:spLocks noChangeShapeType="1"/>
              </p:cNvSpPr>
              <p:nvPr/>
            </p:nvSpPr>
            <p:spPr bwMode="auto">
              <a:xfrm flipH="1">
                <a:off x="142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65" name="Line 73"/>
              <p:cNvSpPr>
                <a:spLocks noChangeShapeType="1"/>
              </p:cNvSpPr>
              <p:nvPr/>
            </p:nvSpPr>
            <p:spPr bwMode="auto">
              <a:xfrm flipH="1">
                <a:off x="147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66" name="Line 74"/>
              <p:cNvSpPr>
                <a:spLocks noChangeShapeType="1"/>
              </p:cNvSpPr>
              <p:nvPr/>
            </p:nvSpPr>
            <p:spPr bwMode="auto">
              <a:xfrm flipH="1">
                <a:off x="151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67" name="Line 75"/>
              <p:cNvSpPr>
                <a:spLocks noChangeShapeType="1"/>
              </p:cNvSpPr>
              <p:nvPr/>
            </p:nvSpPr>
            <p:spPr bwMode="auto">
              <a:xfrm flipH="1">
                <a:off x="156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68" name="Line 76"/>
              <p:cNvSpPr>
                <a:spLocks noChangeShapeType="1"/>
              </p:cNvSpPr>
              <p:nvPr/>
            </p:nvSpPr>
            <p:spPr bwMode="auto">
              <a:xfrm>
                <a:off x="1519" y="2840"/>
                <a:ext cx="0" cy="40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9469" name="Group 77"/>
            <p:cNvGrpSpPr>
              <a:grpSpLocks/>
            </p:cNvGrpSpPr>
            <p:nvPr/>
          </p:nvGrpSpPr>
          <p:grpSpPr bwMode="auto">
            <a:xfrm>
              <a:off x="2473" y="1978"/>
              <a:ext cx="589" cy="1134"/>
              <a:chOff x="1066" y="2840"/>
              <a:chExt cx="589" cy="1134"/>
            </a:xfrm>
          </p:grpSpPr>
          <p:sp>
            <p:nvSpPr>
              <p:cNvPr id="59470" name="Line 78"/>
              <p:cNvSpPr>
                <a:spLocks noChangeShapeType="1"/>
              </p:cNvSpPr>
              <p:nvPr/>
            </p:nvSpPr>
            <p:spPr bwMode="auto">
              <a:xfrm>
                <a:off x="1337" y="3113"/>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71" name="Line 79"/>
              <p:cNvSpPr>
                <a:spLocks noChangeShapeType="1"/>
              </p:cNvSpPr>
              <p:nvPr/>
            </p:nvSpPr>
            <p:spPr bwMode="auto">
              <a:xfrm>
                <a:off x="1337" y="3249"/>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72" name="Line 80"/>
              <p:cNvSpPr>
                <a:spLocks noChangeShapeType="1"/>
              </p:cNvSpPr>
              <p:nvPr/>
            </p:nvSpPr>
            <p:spPr bwMode="auto">
              <a:xfrm>
                <a:off x="1337" y="3522"/>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73" name="Line 81"/>
              <p:cNvSpPr>
                <a:spLocks noChangeShapeType="1"/>
              </p:cNvSpPr>
              <p:nvPr/>
            </p:nvSpPr>
            <p:spPr bwMode="auto">
              <a:xfrm flipV="1">
                <a:off x="1519" y="3522"/>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74" name="Line 82"/>
              <p:cNvSpPr>
                <a:spLocks noChangeShapeType="1"/>
              </p:cNvSpPr>
              <p:nvPr/>
            </p:nvSpPr>
            <p:spPr bwMode="auto">
              <a:xfrm>
                <a:off x="1066" y="3385"/>
                <a:ext cx="2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75" name="Line 83"/>
              <p:cNvSpPr>
                <a:spLocks noChangeShapeType="1"/>
              </p:cNvSpPr>
              <p:nvPr/>
            </p:nvSpPr>
            <p:spPr bwMode="auto">
              <a:xfrm>
                <a:off x="1383" y="3884"/>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76" name="Line 84"/>
              <p:cNvSpPr>
                <a:spLocks noChangeShapeType="1"/>
              </p:cNvSpPr>
              <p:nvPr/>
            </p:nvSpPr>
            <p:spPr bwMode="auto">
              <a:xfrm flipH="1">
                <a:off x="138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77" name="Line 85"/>
              <p:cNvSpPr>
                <a:spLocks noChangeShapeType="1"/>
              </p:cNvSpPr>
              <p:nvPr/>
            </p:nvSpPr>
            <p:spPr bwMode="auto">
              <a:xfrm flipH="1">
                <a:off x="142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78" name="Line 86"/>
              <p:cNvSpPr>
                <a:spLocks noChangeShapeType="1"/>
              </p:cNvSpPr>
              <p:nvPr/>
            </p:nvSpPr>
            <p:spPr bwMode="auto">
              <a:xfrm flipH="1">
                <a:off x="147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79" name="Line 87"/>
              <p:cNvSpPr>
                <a:spLocks noChangeShapeType="1"/>
              </p:cNvSpPr>
              <p:nvPr/>
            </p:nvSpPr>
            <p:spPr bwMode="auto">
              <a:xfrm flipH="1">
                <a:off x="151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80" name="Line 88"/>
              <p:cNvSpPr>
                <a:spLocks noChangeShapeType="1"/>
              </p:cNvSpPr>
              <p:nvPr/>
            </p:nvSpPr>
            <p:spPr bwMode="auto">
              <a:xfrm flipH="1">
                <a:off x="156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81" name="Line 89"/>
              <p:cNvSpPr>
                <a:spLocks noChangeShapeType="1"/>
              </p:cNvSpPr>
              <p:nvPr/>
            </p:nvSpPr>
            <p:spPr bwMode="auto">
              <a:xfrm>
                <a:off x="1519" y="2840"/>
                <a:ext cx="0" cy="40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9482" name="Group 90"/>
            <p:cNvGrpSpPr>
              <a:grpSpLocks/>
            </p:cNvGrpSpPr>
            <p:nvPr/>
          </p:nvGrpSpPr>
          <p:grpSpPr bwMode="auto">
            <a:xfrm>
              <a:off x="3698" y="1978"/>
              <a:ext cx="589" cy="1134"/>
              <a:chOff x="1066" y="2840"/>
              <a:chExt cx="589" cy="1134"/>
            </a:xfrm>
          </p:grpSpPr>
          <p:sp>
            <p:nvSpPr>
              <p:cNvPr id="59483" name="Line 91"/>
              <p:cNvSpPr>
                <a:spLocks noChangeShapeType="1"/>
              </p:cNvSpPr>
              <p:nvPr/>
            </p:nvSpPr>
            <p:spPr bwMode="auto">
              <a:xfrm>
                <a:off x="1337" y="3113"/>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84" name="Line 92"/>
              <p:cNvSpPr>
                <a:spLocks noChangeShapeType="1"/>
              </p:cNvSpPr>
              <p:nvPr/>
            </p:nvSpPr>
            <p:spPr bwMode="auto">
              <a:xfrm>
                <a:off x="1337" y="3249"/>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85" name="Line 93"/>
              <p:cNvSpPr>
                <a:spLocks noChangeShapeType="1"/>
              </p:cNvSpPr>
              <p:nvPr/>
            </p:nvSpPr>
            <p:spPr bwMode="auto">
              <a:xfrm>
                <a:off x="1337" y="3522"/>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86" name="Line 94"/>
              <p:cNvSpPr>
                <a:spLocks noChangeShapeType="1"/>
              </p:cNvSpPr>
              <p:nvPr/>
            </p:nvSpPr>
            <p:spPr bwMode="auto">
              <a:xfrm flipV="1">
                <a:off x="1519" y="3522"/>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87" name="Line 95"/>
              <p:cNvSpPr>
                <a:spLocks noChangeShapeType="1"/>
              </p:cNvSpPr>
              <p:nvPr/>
            </p:nvSpPr>
            <p:spPr bwMode="auto">
              <a:xfrm>
                <a:off x="1066" y="3385"/>
                <a:ext cx="2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88" name="Line 96"/>
              <p:cNvSpPr>
                <a:spLocks noChangeShapeType="1"/>
              </p:cNvSpPr>
              <p:nvPr/>
            </p:nvSpPr>
            <p:spPr bwMode="auto">
              <a:xfrm>
                <a:off x="1383" y="3884"/>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89" name="Line 97"/>
              <p:cNvSpPr>
                <a:spLocks noChangeShapeType="1"/>
              </p:cNvSpPr>
              <p:nvPr/>
            </p:nvSpPr>
            <p:spPr bwMode="auto">
              <a:xfrm flipH="1">
                <a:off x="138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90" name="Line 98"/>
              <p:cNvSpPr>
                <a:spLocks noChangeShapeType="1"/>
              </p:cNvSpPr>
              <p:nvPr/>
            </p:nvSpPr>
            <p:spPr bwMode="auto">
              <a:xfrm flipH="1">
                <a:off x="142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91" name="Line 99"/>
              <p:cNvSpPr>
                <a:spLocks noChangeShapeType="1"/>
              </p:cNvSpPr>
              <p:nvPr/>
            </p:nvSpPr>
            <p:spPr bwMode="auto">
              <a:xfrm flipH="1">
                <a:off x="147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92" name="Line 100"/>
              <p:cNvSpPr>
                <a:spLocks noChangeShapeType="1"/>
              </p:cNvSpPr>
              <p:nvPr/>
            </p:nvSpPr>
            <p:spPr bwMode="auto">
              <a:xfrm flipH="1">
                <a:off x="151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93" name="Line 101"/>
              <p:cNvSpPr>
                <a:spLocks noChangeShapeType="1"/>
              </p:cNvSpPr>
              <p:nvPr/>
            </p:nvSpPr>
            <p:spPr bwMode="auto">
              <a:xfrm flipH="1">
                <a:off x="156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494" name="Line 102"/>
              <p:cNvSpPr>
                <a:spLocks noChangeShapeType="1"/>
              </p:cNvSpPr>
              <p:nvPr/>
            </p:nvSpPr>
            <p:spPr bwMode="auto">
              <a:xfrm>
                <a:off x="1519" y="2840"/>
                <a:ext cx="0" cy="40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9495" name="Text Box 103"/>
            <p:cNvSpPr txBox="1">
              <a:spLocks noChangeArrowheads="1"/>
            </p:cNvSpPr>
            <p:nvPr/>
          </p:nvSpPr>
          <p:spPr bwMode="auto">
            <a:xfrm>
              <a:off x="781" y="2246"/>
              <a:ext cx="239"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59496" name="Text Box 104"/>
            <p:cNvSpPr txBox="1">
              <a:spLocks noChangeArrowheads="1"/>
            </p:cNvSpPr>
            <p:nvPr/>
          </p:nvSpPr>
          <p:spPr bwMode="auto">
            <a:xfrm>
              <a:off x="2232" y="2218"/>
              <a:ext cx="240"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sp>
          <p:nvSpPr>
            <p:cNvPr id="59497" name="Text Box 105"/>
            <p:cNvSpPr txBox="1">
              <a:spLocks noChangeArrowheads="1"/>
            </p:cNvSpPr>
            <p:nvPr/>
          </p:nvSpPr>
          <p:spPr bwMode="auto">
            <a:xfrm>
              <a:off x="3546" y="2200"/>
              <a:ext cx="240"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C</a:t>
              </a:r>
            </a:p>
          </p:txBody>
        </p:sp>
      </p:grpSp>
      <p:grpSp>
        <p:nvGrpSpPr>
          <p:cNvPr id="59498" name="Group 106"/>
          <p:cNvGrpSpPr>
            <a:grpSpLocks/>
          </p:cNvGrpSpPr>
          <p:nvPr/>
        </p:nvGrpSpPr>
        <p:grpSpPr bwMode="auto">
          <a:xfrm>
            <a:off x="539750" y="2349500"/>
            <a:ext cx="6481763" cy="1800225"/>
            <a:chOff x="748" y="1434"/>
            <a:chExt cx="4446" cy="1678"/>
          </a:xfrm>
        </p:grpSpPr>
        <p:sp>
          <p:nvSpPr>
            <p:cNvPr id="59499" name="Line 107"/>
            <p:cNvSpPr>
              <a:spLocks noChangeShapeType="1"/>
            </p:cNvSpPr>
            <p:nvPr/>
          </p:nvSpPr>
          <p:spPr bwMode="auto">
            <a:xfrm>
              <a:off x="748" y="1978"/>
              <a:ext cx="444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00" name="Line 108"/>
            <p:cNvSpPr>
              <a:spLocks noChangeShapeType="1"/>
            </p:cNvSpPr>
            <p:nvPr/>
          </p:nvSpPr>
          <p:spPr bwMode="auto">
            <a:xfrm>
              <a:off x="839" y="1434"/>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01" name="Rectangle 109"/>
            <p:cNvSpPr>
              <a:spLocks noChangeArrowheads="1"/>
            </p:cNvSpPr>
            <p:nvPr/>
          </p:nvSpPr>
          <p:spPr bwMode="auto">
            <a:xfrm>
              <a:off x="930" y="1570"/>
              <a:ext cx="91"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9502" name="Line 110"/>
            <p:cNvSpPr>
              <a:spLocks noChangeShapeType="1"/>
            </p:cNvSpPr>
            <p:nvPr/>
          </p:nvSpPr>
          <p:spPr bwMode="auto">
            <a:xfrm>
              <a:off x="975" y="1434"/>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03" name="Line 111"/>
            <p:cNvSpPr>
              <a:spLocks noChangeShapeType="1"/>
            </p:cNvSpPr>
            <p:nvPr/>
          </p:nvSpPr>
          <p:spPr bwMode="auto">
            <a:xfrm>
              <a:off x="975" y="1842"/>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04" name="Line 112"/>
            <p:cNvSpPr>
              <a:spLocks noChangeShapeType="1"/>
            </p:cNvSpPr>
            <p:nvPr/>
          </p:nvSpPr>
          <p:spPr bwMode="auto">
            <a:xfrm>
              <a:off x="4876" y="1434"/>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05" name="Rectangle 113"/>
            <p:cNvSpPr>
              <a:spLocks noChangeArrowheads="1"/>
            </p:cNvSpPr>
            <p:nvPr/>
          </p:nvSpPr>
          <p:spPr bwMode="auto">
            <a:xfrm>
              <a:off x="4967" y="1570"/>
              <a:ext cx="91"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9506" name="Line 114"/>
            <p:cNvSpPr>
              <a:spLocks noChangeShapeType="1"/>
            </p:cNvSpPr>
            <p:nvPr/>
          </p:nvSpPr>
          <p:spPr bwMode="auto">
            <a:xfrm>
              <a:off x="5012" y="1434"/>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07" name="Line 115"/>
            <p:cNvSpPr>
              <a:spLocks noChangeShapeType="1"/>
            </p:cNvSpPr>
            <p:nvPr/>
          </p:nvSpPr>
          <p:spPr bwMode="auto">
            <a:xfrm>
              <a:off x="5012" y="1842"/>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9508" name="Group 116"/>
            <p:cNvGrpSpPr>
              <a:grpSpLocks/>
            </p:cNvGrpSpPr>
            <p:nvPr/>
          </p:nvGrpSpPr>
          <p:grpSpPr bwMode="auto">
            <a:xfrm>
              <a:off x="1021" y="1978"/>
              <a:ext cx="589" cy="1134"/>
              <a:chOff x="1066" y="2840"/>
              <a:chExt cx="589" cy="1134"/>
            </a:xfrm>
          </p:grpSpPr>
          <p:sp>
            <p:nvSpPr>
              <p:cNvPr id="59509" name="Line 117"/>
              <p:cNvSpPr>
                <a:spLocks noChangeShapeType="1"/>
              </p:cNvSpPr>
              <p:nvPr/>
            </p:nvSpPr>
            <p:spPr bwMode="auto">
              <a:xfrm>
                <a:off x="1337" y="3113"/>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10" name="Line 118"/>
              <p:cNvSpPr>
                <a:spLocks noChangeShapeType="1"/>
              </p:cNvSpPr>
              <p:nvPr/>
            </p:nvSpPr>
            <p:spPr bwMode="auto">
              <a:xfrm>
                <a:off x="1337" y="3249"/>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11" name="Line 119"/>
              <p:cNvSpPr>
                <a:spLocks noChangeShapeType="1"/>
              </p:cNvSpPr>
              <p:nvPr/>
            </p:nvSpPr>
            <p:spPr bwMode="auto">
              <a:xfrm>
                <a:off x="1337" y="3522"/>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12" name="Line 120"/>
              <p:cNvSpPr>
                <a:spLocks noChangeShapeType="1"/>
              </p:cNvSpPr>
              <p:nvPr/>
            </p:nvSpPr>
            <p:spPr bwMode="auto">
              <a:xfrm flipV="1">
                <a:off x="1519" y="3522"/>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13" name="Line 121"/>
              <p:cNvSpPr>
                <a:spLocks noChangeShapeType="1"/>
              </p:cNvSpPr>
              <p:nvPr/>
            </p:nvSpPr>
            <p:spPr bwMode="auto">
              <a:xfrm>
                <a:off x="1066" y="3385"/>
                <a:ext cx="2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14" name="Line 122"/>
              <p:cNvSpPr>
                <a:spLocks noChangeShapeType="1"/>
              </p:cNvSpPr>
              <p:nvPr/>
            </p:nvSpPr>
            <p:spPr bwMode="auto">
              <a:xfrm>
                <a:off x="1383" y="3884"/>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15" name="Line 123"/>
              <p:cNvSpPr>
                <a:spLocks noChangeShapeType="1"/>
              </p:cNvSpPr>
              <p:nvPr/>
            </p:nvSpPr>
            <p:spPr bwMode="auto">
              <a:xfrm flipH="1">
                <a:off x="138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16" name="Line 124"/>
              <p:cNvSpPr>
                <a:spLocks noChangeShapeType="1"/>
              </p:cNvSpPr>
              <p:nvPr/>
            </p:nvSpPr>
            <p:spPr bwMode="auto">
              <a:xfrm flipH="1">
                <a:off x="142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17" name="Line 125"/>
              <p:cNvSpPr>
                <a:spLocks noChangeShapeType="1"/>
              </p:cNvSpPr>
              <p:nvPr/>
            </p:nvSpPr>
            <p:spPr bwMode="auto">
              <a:xfrm flipH="1">
                <a:off x="147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18" name="Line 126"/>
              <p:cNvSpPr>
                <a:spLocks noChangeShapeType="1"/>
              </p:cNvSpPr>
              <p:nvPr/>
            </p:nvSpPr>
            <p:spPr bwMode="auto">
              <a:xfrm flipH="1">
                <a:off x="151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19" name="Line 127"/>
              <p:cNvSpPr>
                <a:spLocks noChangeShapeType="1"/>
              </p:cNvSpPr>
              <p:nvPr/>
            </p:nvSpPr>
            <p:spPr bwMode="auto">
              <a:xfrm flipH="1">
                <a:off x="156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20" name="Line 128"/>
              <p:cNvSpPr>
                <a:spLocks noChangeShapeType="1"/>
              </p:cNvSpPr>
              <p:nvPr/>
            </p:nvSpPr>
            <p:spPr bwMode="auto">
              <a:xfrm>
                <a:off x="1519" y="2840"/>
                <a:ext cx="0" cy="40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9521" name="Group 129"/>
            <p:cNvGrpSpPr>
              <a:grpSpLocks/>
            </p:cNvGrpSpPr>
            <p:nvPr/>
          </p:nvGrpSpPr>
          <p:grpSpPr bwMode="auto">
            <a:xfrm>
              <a:off x="2473" y="1978"/>
              <a:ext cx="589" cy="1134"/>
              <a:chOff x="1066" y="2840"/>
              <a:chExt cx="589" cy="1134"/>
            </a:xfrm>
          </p:grpSpPr>
          <p:sp>
            <p:nvSpPr>
              <p:cNvPr id="59522" name="Line 130"/>
              <p:cNvSpPr>
                <a:spLocks noChangeShapeType="1"/>
              </p:cNvSpPr>
              <p:nvPr/>
            </p:nvSpPr>
            <p:spPr bwMode="auto">
              <a:xfrm>
                <a:off x="1337" y="3113"/>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23" name="Line 131"/>
              <p:cNvSpPr>
                <a:spLocks noChangeShapeType="1"/>
              </p:cNvSpPr>
              <p:nvPr/>
            </p:nvSpPr>
            <p:spPr bwMode="auto">
              <a:xfrm>
                <a:off x="1337" y="3249"/>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24" name="Line 132"/>
              <p:cNvSpPr>
                <a:spLocks noChangeShapeType="1"/>
              </p:cNvSpPr>
              <p:nvPr/>
            </p:nvSpPr>
            <p:spPr bwMode="auto">
              <a:xfrm>
                <a:off x="1337" y="3522"/>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25" name="Line 133"/>
              <p:cNvSpPr>
                <a:spLocks noChangeShapeType="1"/>
              </p:cNvSpPr>
              <p:nvPr/>
            </p:nvSpPr>
            <p:spPr bwMode="auto">
              <a:xfrm flipV="1">
                <a:off x="1519" y="3522"/>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26" name="Line 134"/>
              <p:cNvSpPr>
                <a:spLocks noChangeShapeType="1"/>
              </p:cNvSpPr>
              <p:nvPr/>
            </p:nvSpPr>
            <p:spPr bwMode="auto">
              <a:xfrm>
                <a:off x="1066" y="3385"/>
                <a:ext cx="2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27" name="Line 135"/>
              <p:cNvSpPr>
                <a:spLocks noChangeShapeType="1"/>
              </p:cNvSpPr>
              <p:nvPr/>
            </p:nvSpPr>
            <p:spPr bwMode="auto">
              <a:xfrm>
                <a:off x="1383" y="3884"/>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28" name="Line 136"/>
              <p:cNvSpPr>
                <a:spLocks noChangeShapeType="1"/>
              </p:cNvSpPr>
              <p:nvPr/>
            </p:nvSpPr>
            <p:spPr bwMode="auto">
              <a:xfrm flipH="1">
                <a:off x="138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29" name="Line 137"/>
              <p:cNvSpPr>
                <a:spLocks noChangeShapeType="1"/>
              </p:cNvSpPr>
              <p:nvPr/>
            </p:nvSpPr>
            <p:spPr bwMode="auto">
              <a:xfrm flipH="1">
                <a:off x="142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30" name="Line 138"/>
              <p:cNvSpPr>
                <a:spLocks noChangeShapeType="1"/>
              </p:cNvSpPr>
              <p:nvPr/>
            </p:nvSpPr>
            <p:spPr bwMode="auto">
              <a:xfrm flipH="1">
                <a:off x="147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31" name="Line 139"/>
              <p:cNvSpPr>
                <a:spLocks noChangeShapeType="1"/>
              </p:cNvSpPr>
              <p:nvPr/>
            </p:nvSpPr>
            <p:spPr bwMode="auto">
              <a:xfrm flipH="1">
                <a:off x="151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32" name="Line 140"/>
              <p:cNvSpPr>
                <a:spLocks noChangeShapeType="1"/>
              </p:cNvSpPr>
              <p:nvPr/>
            </p:nvSpPr>
            <p:spPr bwMode="auto">
              <a:xfrm flipH="1">
                <a:off x="156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33" name="Line 141"/>
              <p:cNvSpPr>
                <a:spLocks noChangeShapeType="1"/>
              </p:cNvSpPr>
              <p:nvPr/>
            </p:nvSpPr>
            <p:spPr bwMode="auto">
              <a:xfrm>
                <a:off x="1519" y="2840"/>
                <a:ext cx="0" cy="40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9534" name="Group 142"/>
            <p:cNvGrpSpPr>
              <a:grpSpLocks/>
            </p:cNvGrpSpPr>
            <p:nvPr/>
          </p:nvGrpSpPr>
          <p:grpSpPr bwMode="auto">
            <a:xfrm>
              <a:off x="3698" y="1978"/>
              <a:ext cx="589" cy="1134"/>
              <a:chOff x="1066" y="2840"/>
              <a:chExt cx="589" cy="1134"/>
            </a:xfrm>
          </p:grpSpPr>
          <p:sp>
            <p:nvSpPr>
              <p:cNvPr id="59535" name="Line 143"/>
              <p:cNvSpPr>
                <a:spLocks noChangeShapeType="1"/>
              </p:cNvSpPr>
              <p:nvPr/>
            </p:nvSpPr>
            <p:spPr bwMode="auto">
              <a:xfrm>
                <a:off x="1337" y="3113"/>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36" name="Line 144"/>
              <p:cNvSpPr>
                <a:spLocks noChangeShapeType="1"/>
              </p:cNvSpPr>
              <p:nvPr/>
            </p:nvSpPr>
            <p:spPr bwMode="auto">
              <a:xfrm>
                <a:off x="1337" y="3249"/>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37" name="Line 145"/>
              <p:cNvSpPr>
                <a:spLocks noChangeShapeType="1"/>
              </p:cNvSpPr>
              <p:nvPr/>
            </p:nvSpPr>
            <p:spPr bwMode="auto">
              <a:xfrm>
                <a:off x="1337" y="3522"/>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38" name="Line 146"/>
              <p:cNvSpPr>
                <a:spLocks noChangeShapeType="1"/>
              </p:cNvSpPr>
              <p:nvPr/>
            </p:nvSpPr>
            <p:spPr bwMode="auto">
              <a:xfrm flipV="1">
                <a:off x="1519" y="3522"/>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39" name="Line 147"/>
              <p:cNvSpPr>
                <a:spLocks noChangeShapeType="1"/>
              </p:cNvSpPr>
              <p:nvPr/>
            </p:nvSpPr>
            <p:spPr bwMode="auto">
              <a:xfrm>
                <a:off x="1066" y="3385"/>
                <a:ext cx="2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40" name="Line 148"/>
              <p:cNvSpPr>
                <a:spLocks noChangeShapeType="1"/>
              </p:cNvSpPr>
              <p:nvPr/>
            </p:nvSpPr>
            <p:spPr bwMode="auto">
              <a:xfrm>
                <a:off x="1383" y="3884"/>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41" name="Line 149"/>
              <p:cNvSpPr>
                <a:spLocks noChangeShapeType="1"/>
              </p:cNvSpPr>
              <p:nvPr/>
            </p:nvSpPr>
            <p:spPr bwMode="auto">
              <a:xfrm flipH="1">
                <a:off x="138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42" name="Line 150"/>
              <p:cNvSpPr>
                <a:spLocks noChangeShapeType="1"/>
              </p:cNvSpPr>
              <p:nvPr/>
            </p:nvSpPr>
            <p:spPr bwMode="auto">
              <a:xfrm flipH="1">
                <a:off x="142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43" name="Line 151"/>
              <p:cNvSpPr>
                <a:spLocks noChangeShapeType="1"/>
              </p:cNvSpPr>
              <p:nvPr/>
            </p:nvSpPr>
            <p:spPr bwMode="auto">
              <a:xfrm flipH="1">
                <a:off x="147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44" name="Line 152"/>
              <p:cNvSpPr>
                <a:spLocks noChangeShapeType="1"/>
              </p:cNvSpPr>
              <p:nvPr/>
            </p:nvSpPr>
            <p:spPr bwMode="auto">
              <a:xfrm flipH="1">
                <a:off x="1518"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45" name="Line 153"/>
              <p:cNvSpPr>
                <a:spLocks noChangeShapeType="1"/>
              </p:cNvSpPr>
              <p:nvPr/>
            </p:nvSpPr>
            <p:spPr bwMode="auto">
              <a:xfrm flipH="1">
                <a:off x="1563" y="3884"/>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46" name="Line 154"/>
              <p:cNvSpPr>
                <a:spLocks noChangeShapeType="1"/>
              </p:cNvSpPr>
              <p:nvPr/>
            </p:nvSpPr>
            <p:spPr bwMode="auto">
              <a:xfrm>
                <a:off x="1519" y="2840"/>
                <a:ext cx="0" cy="40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9547" name="Text Box 155"/>
            <p:cNvSpPr txBox="1">
              <a:spLocks noChangeArrowheads="1"/>
            </p:cNvSpPr>
            <p:nvPr/>
          </p:nvSpPr>
          <p:spPr bwMode="auto">
            <a:xfrm>
              <a:off x="781" y="2246"/>
              <a:ext cx="239"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59548" name="Text Box 156"/>
            <p:cNvSpPr txBox="1">
              <a:spLocks noChangeArrowheads="1"/>
            </p:cNvSpPr>
            <p:nvPr/>
          </p:nvSpPr>
          <p:spPr bwMode="auto">
            <a:xfrm>
              <a:off x="2232" y="2218"/>
              <a:ext cx="240"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sp>
          <p:nvSpPr>
            <p:cNvPr id="59549" name="Text Box 157"/>
            <p:cNvSpPr txBox="1">
              <a:spLocks noChangeArrowheads="1"/>
            </p:cNvSpPr>
            <p:nvPr/>
          </p:nvSpPr>
          <p:spPr bwMode="auto">
            <a:xfrm>
              <a:off x="3546" y="2200"/>
              <a:ext cx="240"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C</a:t>
              </a:r>
            </a:p>
          </p:txBody>
        </p:sp>
      </p:grpSp>
      <p:sp>
        <p:nvSpPr>
          <p:cNvPr id="59550" name="Text Box 158"/>
          <p:cNvSpPr txBox="1">
            <a:spLocks noChangeArrowheads="1"/>
          </p:cNvSpPr>
          <p:nvPr/>
        </p:nvSpPr>
        <p:spPr bwMode="auto">
          <a:xfrm>
            <a:off x="1744663" y="1360488"/>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OFF</a:t>
            </a:r>
          </a:p>
        </p:txBody>
      </p:sp>
      <p:sp>
        <p:nvSpPr>
          <p:cNvPr id="59551" name="Text Box 159"/>
          <p:cNvSpPr txBox="1">
            <a:spLocks noChangeArrowheads="1"/>
          </p:cNvSpPr>
          <p:nvPr/>
        </p:nvSpPr>
        <p:spPr bwMode="auto">
          <a:xfrm>
            <a:off x="3708400" y="1412875"/>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OFF</a:t>
            </a:r>
          </a:p>
        </p:txBody>
      </p:sp>
      <p:sp>
        <p:nvSpPr>
          <p:cNvPr id="59552" name="Text Box 160"/>
          <p:cNvSpPr txBox="1">
            <a:spLocks noChangeArrowheads="1"/>
          </p:cNvSpPr>
          <p:nvPr/>
        </p:nvSpPr>
        <p:spPr bwMode="auto">
          <a:xfrm>
            <a:off x="5672138" y="146526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OFF</a:t>
            </a:r>
          </a:p>
        </p:txBody>
      </p:sp>
      <p:sp>
        <p:nvSpPr>
          <p:cNvPr id="59553" name="Text Box 161"/>
          <p:cNvSpPr txBox="1">
            <a:spLocks noChangeArrowheads="1"/>
          </p:cNvSpPr>
          <p:nvPr/>
        </p:nvSpPr>
        <p:spPr bwMode="auto">
          <a:xfrm>
            <a:off x="395288" y="1557338"/>
            <a:ext cx="323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59554" name="Text Box 162"/>
          <p:cNvSpPr txBox="1">
            <a:spLocks noChangeArrowheads="1"/>
          </p:cNvSpPr>
          <p:nvPr/>
        </p:nvSpPr>
        <p:spPr bwMode="auto">
          <a:xfrm>
            <a:off x="2844800" y="1700213"/>
            <a:ext cx="323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59555" name="Text Box 163"/>
          <p:cNvSpPr txBox="1">
            <a:spLocks noChangeArrowheads="1"/>
          </p:cNvSpPr>
          <p:nvPr/>
        </p:nvSpPr>
        <p:spPr bwMode="auto">
          <a:xfrm>
            <a:off x="4716463" y="1700213"/>
            <a:ext cx="323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59556" name="Text Box 164"/>
          <p:cNvSpPr txBox="1">
            <a:spLocks noChangeArrowheads="1"/>
          </p:cNvSpPr>
          <p:nvPr/>
        </p:nvSpPr>
        <p:spPr bwMode="auto">
          <a:xfrm>
            <a:off x="3492500" y="5492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59557" name="Text Box 165"/>
          <p:cNvSpPr txBox="1">
            <a:spLocks noChangeArrowheads="1"/>
          </p:cNvSpPr>
          <p:nvPr/>
        </p:nvSpPr>
        <p:spPr bwMode="auto">
          <a:xfrm>
            <a:off x="611188" y="35734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59558" name="Text Box 166"/>
          <p:cNvSpPr txBox="1">
            <a:spLocks noChangeArrowheads="1"/>
          </p:cNvSpPr>
          <p:nvPr/>
        </p:nvSpPr>
        <p:spPr bwMode="auto">
          <a:xfrm>
            <a:off x="1619250" y="3284538"/>
            <a:ext cx="527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ON</a:t>
            </a:r>
          </a:p>
        </p:txBody>
      </p:sp>
      <p:sp>
        <p:nvSpPr>
          <p:cNvPr id="59559" name="Text Box 167"/>
          <p:cNvSpPr txBox="1">
            <a:spLocks noChangeArrowheads="1"/>
          </p:cNvSpPr>
          <p:nvPr/>
        </p:nvSpPr>
        <p:spPr bwMode="auto">
          <a:xfrm>
            <a:off x="1763713" y="2492375"/>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L</a:t>
            </a:r>
          </a:p>
        </p:txBody>
      </p:sp>
      <p:sp>
        <p:nvSpPr>
          <p:cNvPr id="59560" name="Freeform 168"/>
          <p:cNvSpPr>
            <a:spLocks/>
          </p:cNvSpPr>
          <p:nvPr/>
        </p:nvSpPr>
        <p:spPr bwMode="auto">
          <a:xfrm>
            <a:off x="1055688" y="2349500"/>
            <a:ext cx="492125" cy="1655763"/>
          </a:xfrm>
          <a:custGeom>
            <a:avLst/>
            <a:gdLst>
              <a:gd name="T0" fmla="*/ 38 w 310"/>
              <a:gd name="T1" fmla="*/ 0 h 1043"/>
              <a:gd name="T2" fmla="*/ 38 w 310"/>
              <a:gd name="T3" fmla="*/ 226 h 1043"/>
              <a:gd name="T4" fmla="*/ 265 w 310"/>
              <a:gd name="T5" fmla="*/ 272 h 1043"/>
              <a:gd name="T6" fmla="*/ 310 w 310"/>
              <a:gd name="T7" fmla="*/ 1043 h 1043"/>
            </a:gdLst>
            <a:ahLst/>
            <a:cxnLst>
              <a:cxn ang="0">
                <a:pos x="T0" y="T1"/>
              </a:cxn>
              <a:cxn ang="0">
                <a:pos x="T2" y="T3"/>
              </a:cxn>
              <a:cxn ang="0">
                <a:pos x="T4" y="T5"/>
              </a:cxn>
              <a:cxn ang="0">
                <a:pos x="T6" y="T7"/>
              </a:cxn>
            </a:cxnLst>
            <a:rect l="0" t="0" r="r" b="b"/>
            <a:pathLst>
              <a:path w="310" h="1043">
                <a:moveTo>
                  <a:pt x="38" y="0"/>
                </a:moveTo>
                <a:cubicBezTo>
                  <a:pt x="19" y="90"/>
                  <a:pt x="0" y="181"/>
                  <a:pt x="38" y="226"/>
                </a:cubicBezTo>
                <a:cubicBezTo>
                  <a:pt x="76" y="271"/>
                  <a:pt x="220" y="136"/>
                  <a:pt x="265" y="272"/>
                </a:cubicBezTo>
                <a:cubicBezTo>
                  <a:pt x="310" y="408"/>
                  <a:pt x="303" y="907"/>
                  <a:pt x="310" y="1043"/>
                </a:cubicBezTo>
              </a:path>
            </a:pathLst>
          </a:custGeom>
          <a:noFill/>
          <a:ln w="28575" cmpd="sng">
            <a:solidFill>
              <a:srgbClr val="FF66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61" name="Freeform 169"/>
          <p:cNvSpPr>
            <a:spLocks/>
          </p:cNvSpPr>
          <p:nvPr/>
        </p:nvSpPr>
        <p:spPr bwMode="auto">
          <a:xfrm>
            <a:off x="1547813" y="2420938"/>
            <a:ext cx="5603875" cy="1584325"/>
          </a:xfrm>
          <a:custGeom>
            <a:avLst/>
            <a:gdLst>
              <a:gd name="T0" fmla="*/ 3175 w 3530"/>
              <a:gd name="T1" fmla="*/ 0 h 998"/>
              <a:gd name="T2" fmla="*/ 3175 w 3530"/>
              <a:gd name="T3" fmla="*/ 227 h 998"/>
              <a:gd name="T4" fmla="*/ 3039 w 3530"/>
              <a:gd name="T5" fmla="*/ 272 h 998"/>
              <a:gd name="T6" fmla="*/ 227 w 3530"/>
              <a:gd name="T7" fmla="*/ 272 h 998"/>
              <a:gd name="T8" fmla="*/ 1678 w 3530"/>
              <a:gd name="T9" fmla="*/ 272 h 998"/>
              <a:gd name="T10" fmla="*/ 363 w 3530"/>
              <a:gd name="T11" fmla="*/ 272 h 998"/>
              <a:gd name="T12" fmla="*/ 91 w 3530"/>
              <a:gd name="T13" fmla="*/ 408 h 998"/>
              <a:gd name="T14" fmla="*/ 45 w 3530"/>
              <a:gd name="T15" fmla="*/ 998 h 9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30" h="998">
                <a:moveTo>
                  <a:pt x="3175" y="0"/>
                </a:moveTo>
                <a:cubicBezTo>
                  <a:pt x="3186" y="91"/>
                  <a:pt x="3198" y="182"/>
                  <a:pt x="3175" y="227"/>
                </a:cubicBezTo>
                <a:cubicBezTo>
                  <a:pt x="3152" y="272"/>
                  <a:pt x="3530" y="265"/>
                  <a:pt x="3039" y="272"/>
                </a:cubicBezTo>
                <a:cubicBezTo>
                  <a:pt x="2548" y="279"/>
                  <a:pt x="454" y="272"/>
                  <a:pt x="227" y="272"/>
                </a:cubicBezTo>
                <a:cubicBezTo>
                  <a:pt x="0" y="272"/>
                  <a:pt x="1655" y="272"/>
                  <a:pt x="1678" y="272"/>
                </a:cubicBezTo>
                <a:cubicBezTo>
                  <a:pt x="1701" y="272"/>
                  <a:pt x="627" y="249"/>
                  <a:pt x="363" y="272"/>
                </a:cubicBezTo>
                <a:cubicBezTo>
                  <a:pt x="99" y="295"/>
                  <a:pt x="144" y="287"/>
                  <a:pt x="91" y="408"/>
                </a:cubicBezTo>
                <a:cubicBezTo>
                  <a:pt x="38" y="529"/>
                  <a:pt x="41" y="763"/>
                  <a:pt x="45" y="998"/>
                </a:cubicBezTo>
              </a:path>
            </a:pathLst>
          </a:custGeom>
          <a:noFill/>
          <a:ln w="28575" cmpd="sng">
            <a:solidFill>
              <a:srgbClr val="FF66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63" name="Text Box 171"/>
          <p:cNvSpPr txBox="1">
            <a:spLocks noChangeArrowheads="1"/>
          </p:cNvSpPr>
          <p:nvPr/>
        </p:nvSpPr>
        <p:spPr bwMode="auto">
          <a:xfrm>
            <a:off x="4572000" y="35734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59564" name="Freeform 172"/>
          <p:cNvSpPr>
            <a:spLocks/>
          </p:cNvSpPr>
          <p:nvPr/>
        </p:nvSpPr>
        <p:spPr bwMode="auto">
          <a:xfrm>
            <a:off x="1150938" y="2420938"/>
            <a:ext cx="4394200" cy="1584325"/>
          </a:xfrm>
          <a:custGeom>
            <a:avLst/>
            <a:gdLst>
              <a:gd name="T0" fmla="*/ 23 w 2768"/>
              <a:gd name="T1" fmla="*/ 0 h 998"/>
              <a:gd name="T2" fmla="*/ 159 w 2768"/>
              <a:gd name="T3" fmla="*/ 272 h 998"/>
              <a:gd name="T4" fmla="*/ 976 w 2768"/>
              <a:gd name="T5" fmla="*/ 272 h 998"/>
              <a:gd name="T6" fmla="*/ 2246 w 2768"/>
              <a:gd name="T7" fmla="*/ 272 h 998"/>
              <a:gd name="T8" fmla="*/ 2609 w 2768"/>
              <a:gd name="T9" fmla="*/ 272 h 998"/>
              <a:gd name="T10" fmla="*/ 2745 w 2768"/>
              <a:gd name="T11" fmla="*/ 635 h 998"/>
              <a:gd name="T12" fmla="*/ 2745 w 2768"/>
              <a:gd name="T13" fmla="*/ 998 h 998"/>
            </a:gdLst>
            <a:ahLst/>
            <a:cxnLst>
              <a:cxn ang="0">
                <a:pos x="T0" y="T1"/>
              </a:cxn>
              <a:cxn ang="0">
                <a:pos x="T2" y="T3"/>
              </a:cxn>
              <a:cxn ang="0">
                <a:pos x="T4" y="T5"/>
              </a:cxn>
              <a:cxn ang="0">
                <a:pos x="T6" y="T7"/>
              </a:cxn>
              <a:cxn ang="0">
                <a:pos x="T8" y="T9"/>
              </a:cxn>
              <a:cxn ang="0">
                <a:pos x="T10" y="T11"/>
              </a:cxn>
              <a:cxn ang="0">
                <a:pos x="T12" y="T13"/>
              </a:cxn>
            </a:cxnLst>
            <a:rect l="0" t="0" r="r" b="b"/>
            <a:pathLst>
              <a:path w="2768" h="998">
                <a:moveTo>
                  <a:pt x="23" y="0"/>
                </a:moveTo>
                <a:cubicBezTo>
                  <a:pt x="11" y="113"/>
                  <a:pt x="0" y="227"/>
                  <a:pt x="159" y="272"/>
                </a:cubicBezTo>
                <a:cubicBezTo>
                  <a:pt x="318" y="317"/>
                  <a:pt x="628" y="272"/>
                  <a:pt x="976" y="272"/>
                </a:cubicBezTo>
                <a:cubicBezTo>
                  <a:pt x="1324" y="272"/>
                  <a:pt x="1974" y="272"/>
                  <a:pt x="2246" y="272"/>
                </a:cubicBezTo>
                <a:cubicBezTo>
                  <a:pt x="2518" y="272"/>
                  <a:pt x="2526" y="212"/>
                  <a:pt x="2609" y="272"/>
                </a:cubicBezTo>
                <a:cubicBezTo>
                  <a:pt x="2692" y="332"/>
                  <a:pt x="2722" y="514"/>
                  <a:pt x="2745" y="635"/>
                </a:cubicBezTo>
                <a:cubicBezTo>
                  <a:pt x="2768" y="756"/>
                  <a:pt x="2756" y="877"/>
                  <a:pt x="2745" y="998"/>
                </a:cubicBezTo>
              </a:path>
            </a:pathLst>
          </a:custGeom>
          <a:noFill/>
          <a:ln w="28575" cmpd="sng">
            <a:solidFill>
              <a:srgbClr val="FF66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65" name="Text Box 173"/>
          <p:cNvSpPr txBox="1">
            <a:spLocks noChangeArrowheads="1"/>
          </p:cNvSpPr>
          <p:nvPr/>
        </p:nvSpPr>
        <p:spPr bwMode="auto">
          <a:xfrm>
            <a:off x="5508625" y="3357563"/>
            <a:ext cx="527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ON</a:t>
            </a:r>
          </a:p>
        </p:txBody>
      </p:sp>
      <p:sp>
        <p:nvSpPr>
          <p:cNvPr id="59566" name="Freeform 174"/>
          <p:cNvSpPr>
            <a:spLocks/>
          </p:cNvSpPr>
          <p:nvPr/>
        </p:nvSpPr>
        <p:spPr bwMode="auto">
          <a:xfrm>
            <a:off x="5580063" y="2420938"/>
            <a:ext cx="1044575" cy="1511300"/>
          </a:xfrm>
          <a:custGeom>
            <a:avLst/>
            <a:gdLst>
              <a:gd name="T0" fmla="*/ 635 w 658"/>
              <a:gd name="T1" fmla="*/ 0 h 952"/>
              <a:gd name="T2" fmla="*/ 635 w 658"/>
              <a:gd name="T3" fmla="*/ 272 h 952"/>
              <a:gd name="T4" fmla="*/ 499 w 658"/>
              <a:gd name="T5" fmla="*/ 317 h 952"/>
              <a:gd name="T6" fmla="*/ 91 w 658"/>
              <a:gd name="T7" fmla="*/ 317 h 952"/>
              <a:gd name="T8" fmla="*/ 0 w 658"/>
              <a:gd name="T9" fmla="*/ 952 h 952"/>
            </a:gdLst>
            <a:ahLst/>
            <a:cxnLst>
              <a:cxn ang="0">
                <a:pos x="T0" y="T1"/>
              </a:cxn>
              <a:cxn ang="0">
                <a:pos x="T2" y="T3"/>
              </a:cxn>
              <a:cxn ang="0">
                <a:pos x="T4" y="T5"/>
              </a:cxn>
              <a:cxn ang="0">
                <a:pos x="T6" y="T7"/>
              </a:cxn>
              <a:cxn ang="0">
                <a:pos x="T8" y="T9"/>
              </a:cxn>
            </a:cxnLst>
            <a:rect l="0" t="0" r="r" b="b"/>
            <a:pathLst>
              <a:path w="658" h="952">
                <a:moveTo>
                  <a:pt x="635" y="0"/>
                </a:moveTo>
                <a:cubicBezTo>
                  <a:pt x="646" y="109"/>
                  <a:pt x="658" y="219"/>
                  <a:pt x="635" y="272"/>
                </a:cubicBezTo>
                <a:cubicBezTo>
                  <a:pt x="612" y="325"/>
                  <a:pt x="590" y="309"/>
                  <a:pt x="499" y="317"/>
                </a:cubicBezTo>
                <a:cubicBezTo>
                  <a:pt x="408" y="325"/>
                  <a:pt x="174" y="211"/>
                  <a:pt x="91" y="317"/>
                </a:cubicBezTo>
                <a:cubicBezTo>
                  <a:pt x="8" y="423"/>
                  <a:pt x="4" y="687"/>
                  <a:pt x="0" y="952"/>
                </a:cubicBezTo>
              </a:path>
            </a:pathLst>
          </a:custGeom>
          <a:noFill/>
          <a:ln w="28575" cmpd="sng">
            <a:solidFill>
              <a:srgbClr val="FF66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67" name="Text Box 175"/>
          <p:cNvSpPr txBox="1">
            <a:spLocks noChangeArrowheads="1"/>
          </p:cNvSpPr>
          <p:nvPr/>
        </p:nvSpPr>
        <p:spPr bwMode="auto">
          <a:xfrm>
            <a:off x="7000875" y="1360488"/>
            <a:ext cx="1466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全員</a:t>
            </a:r>
            <a:r>
              <a:rPr lang="en-US" altLang="ja-JP" b="1"/>
              <a:t>L</a:t>
            </a:r>
            <a:r>
              <a:rPr lang="ja-JP" altLang="en-US" b="1"/>
              <a:t>の時は</a:t>
            </a:r>
          </a:p>
          <a:p>
            <a:r>
              <a:rPr lang="en-US" altLang="ja-JP" b="1"/>
              <a:t>H</a:t>
            </a:r>
          </a:p>
        </p:txBody>
      </p:sp>
      <p:sp>
        <p:nvSpPr>
          <p:cNvPr id="59568" name="Text Box 176"/>
          <p:cNvSpPr txBox="1">
            <a:spLocks noChangeArrowheads="1"/>
          </p:cNvSpPr>
          <p:nvPr/>
        </p:nvSpPr>
        <p:spPr bwMode="auto">
          <a:xfrm>
            <a:off x="7019925" y="2924175"/>
            <a:ext cx="15652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二人が</a:t>
            </a:r>
            <a:r>
              <a:rPr lang="en-US" altLang="ja-JP" b="1"/>
              <a:t>H</a:t>
            </a:r>
            <a:r>
              <a:rPr lang="ja-JP" altLang="en-US" b="1"/>
              <a:t>でも</a:t>
            </a:r>
            <a:r>
              <a:rPr lang="en-US" altLang="ja-JP" b="1"/>
              <a:t>L</a:t>
            </a:r>
          </a:p>
          <a:p>
            <a:endParaRPr lang="en-US" altLang="ja-JP" b="1"/>
          </a:p>
        </p:txBody>
      </p:sp>
      <p:sp>
        <p:nvSpPr>
          <p:cNvPr id="59569" name="Text Box 177"/>
          <p:cNvSpPr txBox="1">
            <a:spLocks noChangeArrowheads="1"/>
          </p:cNvSpPr>
          <p:nvPr/>
        </p:nvSpPr>
        <p:spPr bwMode="auto">
          <a:xfrm>
            <a:off x="1908175" y="5229225"/>
            <a:ext cx="6408738"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b="1"/>
              <a:t>バスからの信号を</a:t>
            </a:r>
          </a:p>
          <a:p>
            <a:r>
              <a:rPr lang="en-US" altLang="ja-JP" b="1"/>
              <a:t>NOT</a:t>
            </a:r>
            <a:r>
              <a:rPr lang="ja-JP" altLang="en-US" b="1"/>
              <a:t>（インバータ）</a:t>
            </a:r>
          </a:p>
          <a:p>
            <a:r>
              <a:rPr lang="ja-JP" altLang="en-US" b="1"/>
              <a:t>で受信すると考えると、</a:t>
            </a:r>
            <a:r>
              <a:rPr lang="en-US" altLang="ja-JP" b="1"/>
              <a:t>OR</a:t>
            </a:r>
            <a:r>
              <a:rPr lang="ja-JP" altLang="en-US" b="1"/>
              <a:t>ゲートと同じになる</a:t>
            </a:r>
          </a:p>
          <a:p>
            <a:r>
              <a:rPr lang="ja-JP" altLang="en-US" b="1"/>
              <a:t>→　ワイヤード</a:t>
            </a:r>
            <a:r>
              <a:rPr lang="en-US" altLang="ja-JP" b="1"/>
              <a:t>OR</a:t>
            </a:r>
            <a:r>
              <a:rPr lang="ja-JP" altLang="en-US" b="1"/>
              <a:t>（</a:t>
            </a:r>
            <a:r>
              <a:rPr lang="en-US" altLang="ja-JP" b="1"/>
              <a:t>AND</a:t>
            </a:r>
            <a:r>
              <a:rPr lang="ja-JP" altLang="en-US" b="1"/>
              <a:t>タイ）と呼ぶ</a:t>
            </a:r>
          </a:p>
        </p:txBody>
      </p:sp>
      <p:grpSp>
        <p:nvGrpSpPr>
          <p:cNvPr id="59570" name="Group 178"/>
          <p:cNvGrpSpPr>
            <a:grpSpLocks/>
          </p:cNvGrpSpPr>
          <p:nvPr/>
        </p:nvGrpSpPr>
        <p:grpSpPr bwMode="auto">
          <a:xfrm>
            <a:off x="2051050" y="2924175"/>
            <a:ext cx="360363" cy="2087563"/>
            <a:chOff x="1746" y="1570"/>
            <a:chExt cx="227" cy="1315"/>
          </a:xfrm>
        </p:grpSpPr>
        <p:grpSp>
          <p:nvGrpSpPr>
            <p:cNvPr id="59571" name="Group 179"/>
            <p:cNvGrpSpPr>
              <a:grpSpLocks/>
            </p:cNvGrpSpPr>
            <p:nvPr/>
          </p:nvGrpSpPr>
          <p:grpSpPr bwMode="auto">
            <a:xfrm flipV="1">
              <a:off x="1746" y="2069"/>
              <a:ext cx="227" cy="318"/>
              <a:chOff x="1519" y="2069"/>
              <a:chExt cx="227" cy="318"/>
            </a:xfrm>
          </p:grpSpPr>
          <p:sp>
            <p:nvSpPr>
              <p:cNvPr id="59572" name="AutoShape 180"/>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9573" name="Oval 181"/>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9574" name="Line 182"/>
            <p:cNvSpPr>
              <a:spLocks noChangeShapeType="1"/>
            </p:cNvSpPr>
            <p:nvPr/>
          </p:nvSpPr>
          <p:spPr bwMode="auto">
            <a:xfrm flipV="1">
              <a:off x="1837" y="1570"/>
              <a:ext cx="0" cy="4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75" name="Line 183"/>
            <p:cNvSpPr>
              <a:spLocks noChangeShapeType="1"/>
            </p:cNvSpPr>
            <p:nvPr/>
          </p:nvSpPr>
          <p:spPr bwMode="auto">
            <a:xfrm flipV="1">
              <a:off x="1882" y="2386"/>
              <a:ext cx="0" cy="4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9576" name="Group 184"/>
          <p:cNvGrpSpPr>
            <a:grpSpLocks/>
          </p:cNvGrpSpPr>
          <p:nvPr/>
        </p:nvGrpSpPr>
        <p:grpSpPr bwMode="auto">
          <a:xfrm>
            <a:off x="3779838" y="2924175"/>
            <a:ext cx="360362" cy="2087563"/>
            <a:chOff x="1746" y="1570"/>
            <a:chExt cx="227" cy="1315"/>
          </a:xfrm>
        </p:grpSpPr>
        <p:grpSp>
          <p:nvGrpSpPr>
            <p:cNvPr id="59577" name="Group 185"/>
            <p:cNvGrpSpPr>
              <a:grpSpLocks/>
            </p:cNvGrpSpPr>
            <p:nvPr/>
          </p:nvGrpSpPr>
          <p:grpSpPr bwMode="auto">
            <a:xfrm flipV="1">
              <a:off x="1746" y="2069"/>
              <a:ext cx="227" cy="318"/>
              <a:chOff x="1519" y="2069"/>
              <a:chExt cx="227" cy="318"/>
            </a:xfrm>
          </p:grpSpPr>
          <p:sp>
            <p:nvSpPr>
              <p:cNvPr id="59578" name="AutoShape 186"/>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9579" name="Oval 187"/>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9580" name="Line 188"/>
            <p:cNvSpPr>
              <a:spLocks noChangeShapeType="1"/>
            </p:cNvSpPr>
            <p:nvPr/>
          </p:nvSpPr>
          <p:spPr bwMode="auto">
            <a:xfrm flipV="1">
              <a:off x="1837" y="1570"/>
              <a:ext cx="0" cy="4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81" name="Line 189"/>
            <p:cNvSpPr>
              <a:spLocks noChangeShapeType="1"/>
            </p:cNvSpPr>
            <p:nvPr/>
          </p:nvSpPr>
          <p:spPr bwMode="auto">
            <a:xfrm flipV="1">
              <a:off x="1882" y="2386"/>
              <a:ext cx="0" cy="4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9582" name="Group 190"/>
          <p:cNvGrpSpPr>
            <a:grpSpLocks/>
          </p:cNvGrpSpPr>
          <p:nvPr/>
        </p:nvGrpSpPr>
        <p:grpSpPr bwMode="auto">
          <a:xfrm>
            <a:off x="5940425" y="2924175"/>
            <a:ext cx="360363" cy="2087563"/>
            <a:chOff x="1746" y="1570"/>
            <a:chExt cx="227" cy="1315"/>
          </a:xfrm>
        </p:grpSpPr>
        <p:grpSp>
          <p:nvGrpSpPr>
            <p:cNvPr id="59583" name="Group 191"/>
            <p:cNvGrpSpPr>
              <a:grpSpLocks/>
            </p:cNvGrpSpPr>
            <p:nvPr/>
          </p:nvGrpSpPr>
          <p:grpSpPr bwMode="auto">
            <a:xfrm flipV="1">
              <a:off x="1746" y="2069"/>
              <a:ext cx="227" cy="318"/>
              <a:chOff x="1519" y="2069"/>
              <a:chExt cx="227" cy="318"/>
            </a:xfrm>
          </p:grpSpPr>
          <p:sp>
            <p:nvSpPr>
              <p:cNvPr id="59584" name="AutoShape 192"/>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9585" name="Oval 193"/>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59586" name="Line 194"/>
            <p:cNvSpPr>
              <a:spLocks noChangeShapeType="1"/>
            </p:cNvSpPr>
            <p:nvPr/>
          </p:nvSpPr>
          <p:spPr bwMode="auto">
            <a:xfrm flipV="1">
              <a:off x="1837" y="1570"/>
              <a:ext cx="0" cy="4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587" name="Line 195"/>
            <p:cNvSpPr>
              <a:spLocks noChangeShapeType="1"/>
            </p:cNvSpPr>
            <p:nvPr/>
          </p:nvSpPr>
          <p:spPr bwMode="auto">
            <a:xfrm flipV="1">
              <a:off x="1882" y="2386"/>
              <a:ext cx="0" cy="4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9588" name="Text Box 196"/>
          <p:cNvSpPr txBox="1">
            <a:spLocks noChangeArrowheads="1"/>
          </p:cNvSpPr>
          <p:nvPr/>
        </p:nvSpPr>
        <p:spPr bwMode="auto">
          <a:xfrm>
            <a:off x="2339975" y="45815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
        <p:nvSpPr>
          <p:cNvPr id="59589" name="Text Box 197"/>
          <p:cNvSpPr txBox="1">
            <a:spLocks noChangeArrowheads="1"/>
          </p:cNvSpPr>
          <p:nvPr/>
        </p:nvSpPr>
        <p:spPr bwMode="auto">
          <a:xfrm>
            <a:off x="6227763" y="47974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H</a:t>
            </a:r>
          </a:p>
        </p:txBody>
      </p:sp>
    </p:spTree>
    <p:extLst>
      <p:ext uri="{BB962C8B-B14F-4D97-AF65-F5344CB8AC3E}">
        <p14:creationId xmlns:p14="http://schemas.microsoft.com/office/powerpoint/2010/main" val="19950286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ja-JP" altLang="en-US"/>
              <a:t>オープンドレイン </a:t>
            </a:r>
            <a:r>
              <a:rPr lang="en-US" altLang="ja-JP"/>
              <a:t>vs. 3</a:t>
            </a:r>
            <a:r>
              <a:rPr lang="ja-JP" altLang="en-US"/>
              <a:t>ステート</a:t>
            </a:r>
          </a:p>
        </p:txBody>
      </p:sp>
      <p:sp>
        <p:nvSpPr>
          <p:cNvPr id="68611" name="Rectangle 3"/>
          <p:cNvSpPr>
            <a:spLocks noGrp="1" noChangeArrowheads="1"/>
          </p:cNvSpPr>
          <p:nvPr>
            <p:ph type="body" idx="1"/>
          </p:nvPr>
        </p:nvSpPr>
        <p:spPr/>
        <p:txBody>
          <a:bodyPr/>
          <a:lstStyle/>
          <a:p>
            <a:r>
              <a:rPr lang="ja-JP" altLang="en-US" sz="2800"/>
              <a:t>オープンドレインの良い所</a:t>
            </a:r>
          </a:p>
          <a:p>
            <a:pPr lvl="1"/>
            <a:r>
              <a:rPr lang="ja-JP" altLang="en-US" sz="2400"/>
              <a:t>出力がぶつかってもワイヤード</a:t>
            </a:r>
            <a:r>
              <a:rPr lang="en-US" altLang="ja-JP" sz="2400"/>
              <a:t>OR</a:t>
            </a:r>
            <a:r>
              <a:rPr lang="ja-JP" altLang="en-US" sz="2400"/>
              <a:t>になるだけ</a:t>
            </a:r>
          </a:p>
          <a:p>
            <a:pPr lvl="1"/>
            <a:r>
              <a:rPr lang="ja-JP" altLang="en-US" sz="2400"/>
              <a:t>負荷抵抗はターミナル抵抗と兼用にできる</a:t>
            </a:r>
          </a:p>
          <a:p>
            <a:r>
              <a:rPr lang="en-US" altLang="ja-JP" sz="2800"/>
              <a:t>3</a:t>
            </a:r>
            <a:r>
              <a:rPr lang="ja-JP" altLang="en-US" sz="2800"/>
              <a:t>ステートゲートの良い所</a:t>
            </a:r>
          </a:p>
          <a:p>
            <a:pPr lvl="1"/>
            <a:r>
              <a:rPr lang="en-US" altLang="ja-JP" sz="2400"/>
              <a:t>pMOS</a:t>
            </a:r>
            <a:r>
              <a:rPr lang="ja-JP" altLang="en-US" sz="2400"/>
              <a:t>を使うので</a:t>
            </a:r>
            <a:r>
              <a:rPr lang="en-US" altLang="ja-JP" sz="2400"/>
              <a:t>L→H</a:t>
            </a:r>
            <a:r>
              <a:rPr lang="ja-JP" altLang="en-US" sz="2400"/>
              <a:t>が高速</a:t>
            </a:r>
          </a:p>
          <a:p>
            <a:pPr lvl="1"/>
            <a:r>
              <a:rPr lang="en-US" altLang="ja-JP" sz="2400"/>
              <a:t>nMOS</a:t>
            </a:r>
            <a:r>
              <a:rPr lang="ja-JP" altLang="en-US" sz="2400"/>
              <a:t>が</a:t>
            </a:r>
            <a:r>
              <a:rPr lang="en-US" altLang="ja-JP" sz="2400"/>
              <a:t>ON</a:t>
            </a:r>
            <a:r>
              <a:rPr lang="ja-JP" altLang="en-US" sz="2400"/>
              <a:t>でも</a:t>
            </a:r>
            <a:r>
              <a:rPr lang="en-US" altLang="ja-JP" sz="2400"/>
              <a:t>pMOS</a:t>
            </a:r>
            <a:r>
              <a:rPr lang="ja-JP" altLang="en-US" sz="2400"/>
              <a:t>が</a:t>
            </a:r>
            <a:r>
              <a:rPr lang="en-US" altLang="ja-JP" sz="2400"/>
              <a:t>OFF</a:t>
            </a:r>
            <a:r>
              <a:rPr lang="ja-JP" altLang="en-US" sz="2400"/>
              <a:t>なので低消費電力</a:t>
            </a:r>
          </a:p>
          <a:p>
            <a:pPr lvl="1"/>
            <a:r>
              <a:rPr lang="ja-JP" altLang="en-US" sz="2400"/>
              <a:t>負荷抵抗が不要</a:t>
            </a:r>
          </a:p>
          <a:p>
            <a:pPr>
              <a:buFontTx/>
              <a:buNone/>
            </a:pPr>
            <a:r>
              <a:rPr lang="ja-JP" altLang="en-US" sz="2800"/>
              <a:t>→　バックプレーンバスにはオープンドレイン、他は</a:t>
            </a:r>
            <a:r>
              <a:rPr lang="en-US" altLang="ja-JP" sz="2800"/>
              <a:t>3</a:t>
            </a:r>
            <a:r>
              <a:rPr lang="ja-JP" altLang="en-US" sz="2800"/>
              <a:t>ステートゲートが使われる</a:t>
            </a:r>
          </a:p>
        </p:txBody>
      </p:sp>
    </p:spTree>
    <p:extLst>
      <p:ext uri="{BB962C8B-B14F-4D97-AF65-F5344CB8AC3E}">
        <p14:creationId xmlns:p14="http://schemas.microsoft.com/office/powerpoint/2010/main" val="4145235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2446"/>
            <a:ext cx="8229600" cy="1143000"/>
          </a:xfrm>
        </p:spPr>
        <p:txBody>
          <a:bodyPr/>
          <a:lstStyle/>
          <a:p>
            <a:r>
              <a:rPr kumimoji="1" lang="ja-JP" altLang="en-US" dirty="0"/>
              <a:t>今日のポイント</a:t>
            </a:r>
          </a:p>
        </p:txBody>
      </p:sp>
      <p:pic>
        <p:nvPicPr>
          <p:cNvPr id="6" name="コンテンツ プレースホルダー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906127" y="4487712"/>
            <a:ext cx="1995376" cy="2039275"/>
          </a:xfrm>
        </p:spPr>
      </p:pic>
      <p:sp>
        <p:nvSpPr>
          <p:cNvPr id="8" name="Text Box 91"/>
          <p:cNvSpPr txBox="1">
            <a:spLocks noChangeArrowheads="1"/>
          </p:cNvSpPr>
          <p:nvPr/>
        </p:nvSpPr>
        <p:spPr bwMode="auto">
          <a:xfrm>
            <a:off x="366894" y="1041085"/>
            <a:ext cx="864096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ja-JP" altLang="en-US" sz="2400" dirty="0"/>
              <a:t>複合ゲートの論理式を求める方法</a:t>
            </a:r>
            <a:endParaRPr lang="en-US" altLang="ja-JP" sz="2400" dirty="0"/>
          </a:p>
          <a:p>
            <a:r>
              <a:rPr lang="en-US" altLang="ja-JP" sz="2400" dirty="0" err="1"/>
              <a:t>nMOS</a:t>
            </a:r>
            <a:r>
              <a:rPr lang="ja-JP" altLang="en-US" sz="2400" dirty="0"/>
              <a:t>に注目</a:t>
            </a:r>
          </a:p>
          <a:p>
            <a:r>
              <a:rPr lang="ja-JP" altLang="en-US" sz="2400" dirty="0"/>
              <a:t>並列接続は</a:t>
            </a:r>
            <a:r>
              <a:rPr lang="en-US" altLang="ja-JP" sz="2400" dirty="0"/>
              <a:t>OR</a:t>
            </a:r>
            <a:r>
              <a:rPr lang="ja-JP" altLang="en-US" sz="2400" dirty="0"/>
              <a:t>　＋、直列接続は</a:t>
            </a:r>
            <a:r>
              <a:rPr lang="en-US" altLang="ja-JP" sz="2400" dirty="0"/>
              <a:t>AND</a:t>
            </a:r>
            <a:r>
              <a:rPr lang="ja-JP" altLang="en-US" sz="2400" dirty="0"/>
              <a:t>　・で結んで、式を作って上に反転のＢａｒを付ける</a:t>
            </a:r>
            <a:endParaRPr lang="en-US" altLang="ja-JP" sz="2400" dirty="0"/>
          </a:p>
        </p:txBody>
      </p:sp>
      <p:sp>
        <p:nvSpPr>
          <p:cNvPr id="10" name="Text Box 91"/>
          <p:cNvSpPr txBox="1">
            <a:spLocks noChangeArrowheads="1"/>
          </p:cNvSpPr>
          <p:nvPr/>
        </p:nvSpPr>
        <p:spPr bwMode="auto">
          <a:xfrm>
            <a:off x="366894" y="2814554"/>
            <a:ext cx="864096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ja-JP" altLang="en-US" sz="2400" dirty="0"/>
              <a:t>ブール式から複合ゲートの回路を描く方法</a:t>
            </a:r>
            <a:endParaRPr lang="en-US" altLang="ja-JP" sz="2400" dirty="0"/>
          </a:p>
          <a:p>
            <a:r>
              <a:rPr lang="ja-JP" altLang="en-US" sz="2400" dirty="0"/>
              <a:t>論理式を上にＢａｒが付く形に変換</a:t>
            </a:r>
          </a:p>
          <a:p>
            <a:r>
              <a:rPr lang="en-US" altLang="ja-JP" sz="2400" dirty="0" err="1"/>
              <a:t>nMOS</a:t>
            </a:r>
            <a:r>
              <a:rPr lang="ja-JP" altLang="en-US" sz="2400" dirty="0"/>
              <a:t>のゲートをＡＮＤは直列、ＯＲは並列に繋ぐ。</a:t>
            </a:r>
            <a:endParaRPr lang="en-US" altLang="ja-JP" sz="2400" dirty="0"/>
          </a:p>
          <a:p>
            <a:r>
              <a:rPr lang="ja-JP" altLang="en-US" sz="2400" dirty="0"/>
              <a:t>これと逆の関係になるように</a:t>
            </a:r>
            <a:r>
              <a:rPr lang="en-US" altLang="ja-JP" sz="2400" dirty="0" err="1"/>
              <a:t>pMOS</a:t>
            </a:r>
            <a:r>
              <a:rPr lang="ja-JP" altLang="en-US" sz="2400" dirty="0"/>
              <a:t>を繋ぐ。</a:t>
            </a:r>
            <a:endParaRPr lang="en-US" altLang="ja-JP" sz="2400" dirty="0"/>
          </a:p>
        </p:txBody>
      </p:sp>
      <p:sp>
        <p:nvSpPr>
          <p:cNvPr id="11" name="Text Box 91"/>
          <p:cNvSpPr txBox="1">
            <a:spLocks noChangeArrowheads="1"/>
          </p:cNvSpPr>
          <p:nvPr/>
        </p:nvSpPr>
        <p:spPr bwMode="auto">
          <a:xfrm>
            <a:off x="427464" y="4637784"/>
            <a:ext cx="864096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ja-JP" altLang="en-US" sz="2400" dirty="0"/>
              <a:t>トランスミッションゲート</a:t>
            </a:r>
            <a:endParaRPr lang="en-US" altLang="ja-JP" sz="2400" dirty="0"/>
          </a:p>
          <a:p>
            <a:r>
              <a:rPr lang="ja-JP" altLang="en-US" sz="2400" dirty="0"/>
              <a:t>ＯＮの場合は接続、ＯＦＦの場合は切れる。</a:t>
            </a:r>
            <a:endParaRPr lang="en-US" altLang="ja-JP" sz="2400" dirty="0"/>
          </a:p>
          <a:p>
            <a:r>
              <a:rPr lang="en-US" altLang="ja-JP" sz="2400" dirty="0"/>
              <a:t>3</a:t>
            </a:r>
            <a:r>
              <a:rPr lang="ja-JP" altLang="en-US" sz="2400" dirty="0"/>
              <a:t>ステートゲートにも使うことができる。</a:t>
            </a:r>
            <a:endParaRPr lang="en-US" altLang="ja-JP" sz="2400" dirty="0"/>
          </a:p>
          <a:p>
            <a:r>
              <a:rPr lang="ja-JP" altLang="en-US" sz="2400" dirty="0"/>
              <a:t>バスが作れる。</a:t>
            </a:r>
            <a:endParaRPr lang="en-US" altLang="ja-JP" sz="2400" dirty="0"/>
          </a:p>
          <a:p>
            <a:r>
              <a:rPr lang="ja-JP" altLang="en-US" sz="2400" dirty="0"/>
              <a:t>バスを作る方法としてはオープンドレインもあるよ！</a:t>
            </a:r>
            <a:endParaRPr lang="en-US" altLang="ja-JP" sz="2400" dirty="0"/>
          </a:p>
        </p:txBody>
      </p:sp>
    </p:spTree>
    <p:extLst>
      <p:ext uri="{BB962C8B-B14F-4D97-AF65-F5344CB8AC3E}">
        <p14:creationId xmlns:p14="http://schemas.microsoft.com/office/powerpoint/2010/main" val="558554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2" name="Group 2"/>
          <p:cNvGrpSpPr>
            <a:grpSpLocks/>
          </p:cNvGrpSpPr>
          <p:nvPr/>
        </p:nvGrpSpPr>
        <p:grpSpPr bwMode="auto">
          <a:xfrm rot="-5400000">
            <a:off x="2447131" y="2505869"/>
            <a:ext cx="720725" cy="1081088"/>
            <a:chOff x="1156" y="845"/>
            <a:chExt cx="590" cy="907"/>
          </a:xfrm>
        </p:grpSpPr>
        <p:sp>
          <p:nvSpPr>
            <p:cNvPr id="51203" name="Line 3"/>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04" name="Line 4"/>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05" name="Line 5"/>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06" name="Line 6"/>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07" name="Oval 7"/>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208" name="Line 8"/>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09" name="Line 9"/>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1210" name="Group 10"/>
          <p:cNvGrpSpPr>
            <a:grpSpLocks/>
          </p:cNvGrpSpPr>
          <p:nvPr/>
        </p:nvGrpSpPr>
        <p:grpSpPr bwMode="auto">
          <a:xfrm rot="5400000">
            <a:off x="2508250" y="1509713"/>
            <a:ext cx="600075" cy="1079500"/>
            <a:chOff x="2789" y="2746"/>
            <a:chExt cx="514" cy="907"/>
          </a:xfrm>
        </p:grpSpPr>
        <p:sp>
          <p:nvSpPr>
            <p:cNvPr id="51211" name="Line 11"/>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2" name="Line 12"/>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3" name="Line 13"/>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4" name="Line 14"/>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5" name="Line 15"/>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6" name="Line 16"/>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1217" name="Line 17"/>
          <p:cNvSpPr>
            <a:spLocks noChangeShapeType="1"/>
          </p:cNvSpPr>
          <p:nvPr/>
        </p:nvSpPr>
        <p:spPr bwMode="auto">
          <a:xfrm flipV="1">
            <a:off x="2266950" y="2349500"/>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8" name="Line 18"/>
          <p:cNvSpPr>
            <a:spLocks noChangeShapeType="1"/>
          </p:cNvSpPr>
          <p:nvPr/>
        </p:nvSpPr>
        <p:spPr bwMode="auto">
          <a:xfrm>
            <a:off x="3348038" y="2349500"/>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19" name="Line 19"/>
          <p:cNvSpPr>
            <a:spLocks noChangeShapeType="1"/>
          </p:cNvSpPr>
          <p:nvPr/>
        </p:nvSpPr>
        <p:spPr bwMode="auto">
          <a:xfrm>
            <a:off x="1474788" y="2492375"/>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20" name="Line 20"/>
          <p:cNvSpPr>
            <a:spLocks noChangeShapeType="1"/>
          </p:cNvSpPr>
          <p:nvPr/>
        </p:nvSpPr>
        <p:spPr bwMode="auto">
          <a:xfrm>
            <a:off x="3348038" y="2492375"/>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1221" name="Group 21"/>
          <p:cNvGrpSpPr>
            <a:grpSpLocks/>
          </p:cNvGrpSpPr>
          <p:nvPr/>
        </p:nvGrpSpPr>
        <p:grpSpPr bwMode="auto">
          <a:xfrm>
            <a:off x="1476375" y="4148138"/>
            <a:ext cx="2665413" cy="1657350"/>
            <a:chOff x="975" y="2613"/>
            <a:chExt cx="1679" cy="1044"/>
          </a:xfrm>
        </p:grpSpPr>
        <p:grpSp>
          <p:nvGrpSpPr>
            <p:cNvPr id="51222" name="Group 22"/>
            <p:cNvGrpSpPr>
              <a:grpSpLocks/>
            </p:cNvGrpSpPr>
            <p:nvPr/>
          </p:nvGrpSpPr>
          <p:grpSpPr bwMode="auto">
            <a:xfrm rot="-5400000">
              <a:off x="1588" y="3089"/>
              <a:ext cx="454" cy="681"/>
              <a:chOff x="1156" y="845"/>
              <a:chExt cx="590" cy="907"/>
            </a:xfrm>
          </p:grpSpPr>
          <p:sp>
            <p:nvSpPr>
              <p:cNvPr id="51223" name="Line 23"/>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24" name="Line 24"/>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25" name="Line 25"/>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26" name="Line 26"/>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27" name="Oval 27"/>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228" name="Line 28"/>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29" name="Line 29"/>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51230" name="Group 30"/>
            <p:cNvGrpSpPr>
              <a:grpSpLocks/>
            </p:cNvGrpSpPr>
            <p:nvPr/>
          </p:nvGrpSpPr>
          <p:grpSpPr bwMode="auto">
            <a:xfrm rot="5400000">
              <a:off x="1626" y="2462"/>
              <a:ext cx="378" cy="680"/>
              <a:chOff x="2789" y="2746"/>
              <a:chExt cx="514" cy="907"/>
            </a:xfrm>
          </p:grpSpPr>
          <p:sp>
            <p:nvSpPr>
              <p:cNvPr id="51231" name="Line 31"/>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32" name="Line 32"/>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33" name="Line 33"/>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34" name="Line 34"/>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35" name="Line 35"/>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36" name="Line 36"/>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1237" name="Line 37"/>
            <p:cNvSpPr>
              <a:spLocks noChangeShapeType="1"/>
            </p:cNvSpPr>
            <p:nvPr/>
          </p:nvSpPr>
          <p:spPr bwMode="auto">
            <a:xfrm flipV="1">
              <a:off x="1474" y="2991"/>
              <a:ext cx="0"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38" name="Line 38"/>
            <p:cNvSpPr>
              <a:spLocks noChangeShapeType="1"/>
            </p:cNvSpPr>
            <p:nvPr/>
          </p:nvSpPr>
          <p:spPr bwMode="auto">
            <a:xfrm>
              <a:off x="2155" y="2991"/>
              <a:ext cx="0" cy="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39" name="Line 39"/>
            <p:cNvSpPr>
              <a:spLocks noChangeShapeType="1"/>
            </p:cNvSpPr>
            <p:nvPr/>
          </p:nvSpPr>
          <p:spPr bwMode="auto">
            <a:xfrm>
              <a:off x="975" y="3081"/>
              <a:ext cx="49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40" name="Line 40"/>
            <p:cNvSpPr>
              <a:spLocks noChangeShapeType="1"/>
            </p:cNvSpPr>
            <p:nvPr/>
          </p:nvSpPr>
          <p:spPr bwMode="auto">
            <a:xfrm>
              <a:off x="2155" y="3081"/>
              <a:ext cx="49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1241" name="Line 41"/>
          <p:cNvSpPr>
            <a:spLocks noChangeShapeType="1"/>
          </p:cNvSpPr>
          <p:nvPr/>
        </p:nvSpPr>
        <p:spPr bwMode="auto">
          <a:xfrm>
            <a:off x="4140200" y="2492375"/>
            <a:ext cx="0" cy="23764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42" name="Line 42"/>
          <p:cNvSpPr>
            <a:spLocks noChangeShapeType="1"/>
          </p:cNvSpPr>
          <p:nvPr/>
        </p:nvSpPr>
        <p:spPr bwMode="auto">
          <a:xfrm>
            <a:off x="4140200" y="3573463"/>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43" name="Text Box 43"/>
          <p:cNvSpPr txBox="1">
            <a:spLocks noChangeArrowheads="1"/>
          </p:cNvSpPr>
          <p:nvPr/>
        </p:nvSpPr>
        <p:spPr bwMode="auto">
          <a:xfrm>
            <a:off x="2700338" y="58054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sp>
        <p:nvSpPr>
          <p:cNvPr id="51244" name="Text Box 44"/>
          <p:cNvSpPr txBox="1">
            <a:spLocks noChangeArrowheads="1"/>
          </p:cNvSpPr>
          <p:nvPr/>
        </p:nvSpPr>
        <p:spPr bwMode="auto">
          <a:xfrm>
            <a:off x="2422525" y="32131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sp>
        <p:nvSpPr>
          <p:cNvPr id="51245" name="Text Box 45"/>
          <p:cNvSpPr txBox="1">
            <a:spLocks noChangeArrowheads="1"/>
          </p:cNvSpPr>
          <p:nvPr/>
        </p:nvSpPr>
        <p:spPr bwMode="auto">
          <a:xfrm>
            <a:off x="4859338" y="31416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51246" name="Text Box 46"/>
          <p:cNvSpPr txBox="1">
            <a:spLocks noChangeArrowheads="1"/>
          </p:cNvSpPr>
          <p:nvPr/>
        </p:nvSpPr>
        <p:spPr bwMode="auto">
          <a:xfrm>
            <a:off x="1403350" y="19161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51247" name="Rectangle 47"/>
          <p:cNvSpPr>
            <a:spLocks noGrp="1" noChangeArrowheads="1"/>
          </p:cNvSpPr>
          <p:nvPr>
            <p:ph type="body" idx="1"/>
          </p:nvPr>
        </p:nvSpPr>
        <p:spPr>
          <a:xfrm>
            <a:off x="1403350" y="260350"/>
            <a:ext cx="8229600" cy="676275"/>
          </a:xfrm>
          <a:noFill/>
          <a:ln/>
        </p:spPr>
        <p:txBody>
          <a:bodyPr/>
          <a:lstStyle/>
          <a:p>
            <a:pPr>
              <a:buFontTx/>
              <a:buNone/>
            </a:pPr>
            <a:r>
              <a:rPr lang="ja-JP" altLang="en-US" dirty="0"/>
              <a:t>演習２．</a:t>
            </a:r>
            <a:r>
              <a:rPr lang="en-US" altLang="ja-JP" dirty="0"/>
              <a:t>3</a:t>
            </a:r>
          </a:p>
        </p:txBody>
      </p:sp>
      <p:sp>
        <p:nvSpPr>
          <p:cNvPr id="51248" name="Text Box 48"/>
          <p:cNvSpPr txBox="1">
            <a:spLocks noChangeArrowheads="1"/>
          </p:cNvSpPr>
          <p:nvPr/>
        </p:nvSpPr>
        <p:spPr bwMode="auto">
          <a:xfrm>
            <a:off x="5940425" y="2486025"/>
            <a:ext cx="17383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a:t>真理値表を書け</a:t>
            </a:r>
          </a:p>
        </p:txBody>
      </p:sp>
      <p:sp>
        <p:nvSpPr>
          <p:cNvPr id="51249" name="Line 49"/>
          <p:cNvSpPr>
            <a:spLocks noChangeShapeType="1"/>
          </p:cNvSpPr>
          <p:nvPr/>
        </p:nvSpPr>
        <p:spPr bwMode="auto">
          <a:xfrm>
            <a:off x="2422525" y="3219450"/>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50" name="Text Box 50"/>
          <p:cNvSpPr txBox="1">
            <a:spLocks noChangeArrowheads="1"/>
          </p:cNvSpPr>
          <p:nvPr/>
        </p:nvSpPr>
        <p:spPr bwMode="auto">
          <a:xfrm>
            <a:off x="2771775" y="13414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sp>
        <p:nvSpPr>
          <p:cNvPr id="51251" name="Text Box 51"/>
          <p:cNvSpPr txBox="1">
            <a:spLocks noChangeArrowheads="1"/>
          </p:cNvSpPr>
          <p:nvPr/>
        </p:nvSpPr>
        <p:spPr bwMode="auto">
          <a:xfrm>
            <a:off x="2422525" y="39258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sp>
        <p:nvSpPr>
          <p:cNvPr id="51252" name="Line 52"/>
          <p:cNvSpPr>
            <a:spLocks noChangeShapeType="1"/>
          </p:cNvSpPr>
          <p:nvPr/>
        </p:nvSpPr>
        <p:spPr bwMode="auto">
          <a:xfrm>
            <a:off x="2422525" y="3932238"/>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53" name="Line 53"/>
          <p:cNvSpPr>
            <a:spLocks noChangeShapeType="1"/>
          </p:cNvSpPr>
          <p:nvPr/>
        </p:nvSpPr>
        <p:spPr bwMode="auto">
          <a:xfrm>
            <a:off x="1258888" y="5591175"/>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54" name="Line 54"/>
          <p:cNvSpPr>
            <a:spLocks noChangeShapeType="1"/>
          </p:cNvSpPr>
          <p:nvPr/>
        </p:nvSpPr>
        <p:spPr bwMode="auto">
          <a:xfrm flipH="1">
            <a:off x="1258888" y="5591175"/>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55" name="Line 55"/>
          <p:cNvSpPr>
            <a:spLocks noChangeShapeType="1"/>
          </p:cNvSpPr>
          <p:nvPr/>
        </p:nvSpPr>
        <p:spPr bwMode="auto">
          <a:xfrm flipH="1">
            <a:off x="1330325" y="5591175"/>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56" name="Line 56"/>
          <p:cNvSpPr>
            <a:spLocks noChangeShapeType="1"/>
          </p:cNvSpPr>
          <p:nvPr/>
        </p:nvSpPr>
        <p:spPr bwMode="auto">
          <a:xfrm flipH="1">
            <a:off x="1401763" y="5591175"/>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57" name="Line 57"/>
          <p:cNvSpPr>
            <a:spLocks noChangeShapeType="1"/>
          </p:cNvSpPr>
          <p:nvPr/>
        </p:nvSpPr>
        <p:spPr bwMode="auto">
          <a:xfrm flipH="1">
            <a:off x="1473200" y="5591175"/>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58" name="Line 58"/>
          <p:cNvSpPr>
            <a:spLocks noChangeShapeType="1"/>
          </p:cNvSpPr>
          <p:nvPr/>
        </p:nvSpPr>
        <p:spPr bwMode="auto">
          <a:xfrm flipH="1">
            <a:off x="1544638" y="5591175"/>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259" name="Line 59"/>
          <p:cNvSpPr>
            <a:spLocks noChangeShapeType="1"/>
          </p:cNvSpPr>
          <p:nvPr/>
        </p:nvSpPr>
        <p:spPr bwMode="auto">
          <a:xfrm flipH="1">
            <a:off x="1476375" y="4868863"/>
            <a:ext cx="0" cy="792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0" name="楕円 59"/>
          <p:cNvSpPr/>
          <p:nvPr/>
        </p:nvSpPr>
        <p:spPr>
          <a:xfrm>
            <a:off x="4067944" y="3499867"/>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116632"/>
            <a:ext cx="8229600" cy="1143000"/>
          </a:xfrm>
        </p:spPr>
        <p:txBody>
          <a:bodyPr/>
          <a:lstStyle/>
          <a:p>
            <a:r>
              <a:rPr lang="ja-JP" altLang="en-US" dirty="0"/>
              <a:t>相補的（</a:t>
            </a:r>
            <a:r>
              <a:rPr lang="en-US" altLang="ja-JP" dirty="0"/>
              <a:t>Complementary)</a:t>
            </a:r>
          </a:p>
        </p:txBody>
      </p:sp>
      <p:sp>
        <p:nvSpPr>
          <p:cNvPr id="38915" name="Rectangle 3"/>
          <p:cNvSpPr>
            <a:spLocks noGrp="1" noChangeArrowheads="1"/>
          </p:cNvSpPr>
          <p:nvPr>
            <p:ph type="body" idx="1"/>
          </p:nvPr>
        </p:nvSpPr>
        <p:spPr>
          <a:xfrm>
            <a:off x="457200" y="980728"/>
            <a:ext cx="8579296" cy="4929411"/>
          </a:xfrm>
        </p:spPr>
        <p:txBody>
          <a:bodyPr/>
          <a:lstStyle/>
          <a:p>
            <a:r>
              <a:rPr lang="ja-JP" altLang="en-US" dirty="0"/>
              <a:t>一つの入力が</a:t>
            </a:r>
            <a:r>
              <a:rPr lang="en-US" altLang="ja-JP" dirty="0" err="1"/>
              <a:t>pMOS,nMOS</a:t>
            </a:r>
            <a:r>
              <a:rPr lang="ja-JP" altLang="en-US" dirty="0"/>
              <a:t>のペアの</a:t>
            </a:r>
            <a:r>
              <a:rPr lang="en-US" altLang="ja-JP" dirty="0"/>
              <a:t>Gate</a:t>
            </a:r>
            <a:r>
              <a:rPr lang="ja-JP" altLang="en-US" dirty="0"/>
              <a:t>に接続される</a:t>
            </a:r>
          </a:p>
          <a:p>
            <a:pPr lvl="1"/>
            <a:r>
              <a:rPr lang="ja-JP" altLang="en-US" dirty="0"/>
              <a:t>片方が</a:t>
            </a:r>
            <a:r>
              <a:rPr lang="en-US" altLang="ja-JP" dirty="0"/>
              <a:t>ON</a:t>
            </a:r>
            <a:r>
              <a:rPr lang="ja-JP" altLang="en-US" dirty="0"/>
              <a:t>ならば片方は</a:t>
            </a:r>
            <a:r>
              <a:rPr lang="en-US" altLang="ja-JP" dirty="0"/>
              <a:t>OFF</a:t>
            </a:r>
          </a:p>
          <a:p>
            <a:r>
              <a:rPr lang="en-US" altLang="ja-JP" dirty="0" err="1"/>
              <a:t>pMOS</a:t>
            </a:r>
            <a:r>
              <a:rPr lang="ja-JP" altLang="en-US" dirty="0"/>
              <a:t>が並列ならば、</a:t>
            </a:r>
            <a:r>
              <a:rPr lang="en-US" altLang="ja-JP" dirty="0" err="1"/>
              <a:t>nMOS</a:t>
            </a:r>
            <a:r>
              <a:rPr lang="ja-JP" altLang="en-US" dirty="0"/>
              <a:t>は直列</a:t>
            </a:r>
          </a:p>
          <a:p>
            <a:r>
              <a:rPr lang="en-US" altLang="ja-JP" dirty="0" err="1"/>
              <a:t>nMOS</a:t>
            </a:r>
            <a:r>
              <a:rPr lang="ja-JP" altLang="en-US" dirty="0"/>
              <a:t>が並列ならば、</a:t>
            </a:r>
            <a:r>
              <a:rPr lang="en-US" altLang="ja-JP" dirty="0" err="1"/>
              <a:t>pMOS</a:t>
            </a:r>
            <a:r>
              <a:rPr lang="ja-JP" altLang="en-US" dirty="0"/>
              <a:t>は直列</a:t>
            </a:r>
          </a:p>
          <a:p>
            <a:pPr lvl="1"/>
            <a:r>
              <a:rPr lang="ja-JP" altLang="en-US" dirty="0"/>
              <a:t>電源から</a:t>
            </a:r>
            <a:r>
              <a:rPr lang="en-US" altLang="ja-JP" dirty="0"/>
              <a:t>GND</a:t>
            </a:r>
            <a:r>
              <a:rPr lang="ja-JP" altLang="en-US" dirty="0" err="1"/>
              <a:t>までの</a:t>
            </a:r>
            <a:r>
              <a:rPr lang="ja-JP" altLang="en-US" dirty="0"/>
              <a:t>パスのどこかが</a:t>
            </a:r>
            <a:r>
              <a:rPr lang="en-US" altLang="ja-JP" dirty="0"/>
              <a:t>OFF</a:t>
            </a:r>
            <a:r>
              <a:rPr lang="ja-JP" altLang="en-US" dirty="0"/>
              <a:t>で切れている</a:t>
            </a:r>
            <a:endParaRPr lang="en-US" altLang="ja-JP" dirty="0"/>
          </a:p>
          <a:p>
            <a:r>
              <a:rPr lang="en-US" altLang="ja-JP" dirty="0"/>
              <a:t>CMOS</a:t>
            </a:r>
            <a:r>
              <a:rPr lang="ja-JP" altLang="en-US" dirty="0"/>
              <a:t>の基本的な構成法</a:t>
            </a:r>
            <a:endParaRPr lang="en-US" altLang="ja-JP" dirty="0"/>
          </a:p>
          <a:p>
            <a:pPr lvl="1"/>
            <a:r>
              <a:rPr lang="en-US" altLang="ja-JP" dirty="0"/>
              <a:t>Static</a:t>
            </a:r>
            <a:r>
              <a:rPr lang="ja-JP" altLang="en-US" dirty="0"/>
              <a:t> </a:t>
            </a:r>
            <a:r>
              <a:rPr lang="en-US" altLang="ja-JP" dirty="0"/>
              <a:t>CMOS</a:t>
            </a:r>
          </a:p>
          <a:p>
            <a:pPr lvl="1"/>
            <a:r>
              <a:rPr lang="ja-JP" altLang="en-US" dirty="0"/>
              <a:t>前回までに</a:t>
            </a:r>
            <a:r>
              <a:rPr lang="en-US" altLang="ja-JP" dirty="0"/>
              <a:t>NOT</a:t>
            </a:r>
            <a:r>
              <a:rPr lang="ja-JP" altLang="en-US" dirty="0" err="1"/>
              <a:t>、</a:t>
            </a:r>
            <a:r>
              <a:rPr lang="en-US" altLang="ja-JP" dirty="0"/>
              <a:t>NAND</a:t>
            </a:r>
            <a:r>
              <a:rPr lang="ja-JP" altLang="en-US" dirty="0" err="1"/>
              <a:t>、</a:t>
            </a:r>
            <a:r>
              <a:rPr lang="en-US" altLang="ja-JP" dirty="0"/>
              <a:t>NOR</a:t>
            </a:r>
            <a:r>
              <a:rPr lang="ja-JP" altLang="en-US" dirty="0"/>
              <a:t>はやった</a:t>
            </a:r>
            <a:endParaRPr lang="en-US" altLang="ja-JP" dirty="0"/>
          </a:p>
          <a:p>
            <a:pPr lvl="1"/>
            <a:r>
              <a:rPr lang="ja-JP" altLang="en-US" dirty="0"/>
              <a:t>今日はもっと複雑なゲートの構成法を紹介する</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Line 4"/>
          <p:cNvSpPr>
            <a:spLocks noChangeShapeType="1"/>
          </p:cNvSpPr>
          <p:nvPr/>
        </p:nvSpPr>
        <p:spPr bwMode="auto">
          <a:xfrm>
            <a:off x="1762622" y="2782342"/>
            <a:ext cx="0" cy="8651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1" name="Line 5"/>
          <p:cNvSpPr>
            <a:spLocks noChangeShapeType="1"/>
          </p:cNvSpPr>
          <p:nvPr/>
        </p:nvSpPr>
        <p:spPr bwMode="auto">
          <a:xfrm>
            <a:off x="1762622" y="2998242"/>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2" name="Line 6"/>
          <p:cNvSpPr>
            <a:spLocks noChangeShapeType="1"/>
          </p:cNvSpPr>
          <p:nvPr/>
        </p:nvSpPr>
        <p:spPr bwMode="auto">
          <a:xfrm>
            <a:off x="1762622" y="3431629"/>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3" name="Line 7"/>
          <p:cNvSpPr>
            <a:spLocks noChangeShapeType="1"/>
          </p:cNvSpPr>
          <p:nvPr/>
        </p:nvSpPr>
        <p:spPr bwMode="auto">
          <a:xfrm flipV="1">
            <a:off x="2051547" y="3431629"/>
            <a:ext cx="0"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4" name="Line 8"/>
          <p:cNvSpPr>
            <a:spLocks noChangeShapeType="1"/>
          </p:cNvSpPr>
          <p:nvPr/>
        </p:nvSpPr>
        <p:spPr bwMode="auto">
          <a:xfrm>
            <a:off x="827584" y="3214142"/>
            <a:ext cx="9350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5" name="Line 9"/>
          <p:cNvSpPr>
            <a:spLocks noChangeShapeType="1"/>
          </p:cNvSpPr>
          <p:nvPr/>
        </p:nvSpPr>
        <p:spPr bwMode="auto">
          <a:xfrm>
            <a:off x="1253034" y="4358729"/>
            <a:ext cx="0" cy="8651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6" name="Line 10"/>
          <p:cNvSpPr>
            <a:spLocks noChangeShapeType="1"/>
          </p:cNvSpPr>
          <p:nvPr/>
        </p:nvSpPr>
        <p:spPr bwMode="auto">
          <a:xfrm>
            <a:off x="1253034" y="4574629"/>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7" name="Line 11"/>
          <p:cNvSpPr>
            <a:spLocks noChangeShapeType="1"/>
          </p:cNvSpPr>
          <p:nvPr/>
        </p:nvSpPr>
        <p:spPr bwMode="auto">
          <a:xfrm flipV="1">
            <a:off x="1541959" y="3999954"/>
            <a:ext cx="0"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8" name="Line 12"/>
          <p:cNvSpPr>
            <a:spLocks noChangeShapeType="1"/>
          </p:cNvSpPr>
          <p:nvPr/>
        </p:nvSpPr>
        <p:spPr bwMode="auto">
          <a:xfrm>
            <a:off x="1253034" y="5008017"/>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9" name="Oval 13"/>
          <p:cNvSpPr>
            <a:spLocks noChangeArrowheads="1"/>
          </p:cNvSpPr>
          <p:nvPr/>
        </p:nvSpPr>
        <p:spPr bwMode="auto">
          <a:xfrm flipH="1">
            <a:off x="1619747" y="1917154"/>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0" name="Line 14"/>
          <p:cNvSpPr>
            <a:spLocks noChangeShapeType="1"/>
          </p:cNvSpPr>
          <p:nvPr/>
        </p:nvSpPr>
        <p:spPr bwMode="auto">
          <a:xfrm>
            <a:off x="1835647" y="6020842"/>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1" name="Line 15"/>
          <p:cNvSpPr>
            <a:spLocks noChangeShapeType="1"/>
          </p:cNvSpPr>
          <p:nvPr/>
        </p:nvSpPr>
        <p:spPr bwMode="auto">
          <a:xfrm flipH="1">
            <a:off x="1861047" y="6022429"/>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2" name="Line 16"/>
          <p:cNvSpPr>
            <a:spLocks noChangeShapeType="1"/>
          </p:cNvSpPr>
          <p:nvPr/>
        </p:nvSpPr>
        <p:spPr bwMode="auto">
          <a:xfrm flipH="1">
            <a:off x="1932484" y="6022429"/>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3" name="Line 17"/>
          <p:cNvSpPr>
            <a:spLocks noChangeShapeType="1"/>
          </p:cNvSpPr>
          <p:nvPr/>
        </p:nvSpPr>
        <p:spPr bwMode="auto">
          <a:xfrm flipH="1">
            <a:off x="2003922" y="6022429"/>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4" name="Line 18"/>
          <p:cNvSpPr>
            <a:spLocks noChangeShapeType="1"/>
          </p:cNvSpPr>
          <p:nvPr/>
        </p:nvSpPr>
        <p:spPr bwMode="auto">
          <a:xfrm flipH="1">
            <a:off x="2075359" y="6022429"/>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5" name="Line 19"/>
          <p:cNvSpPr>
            <a:spLocks noChangeShapeType="1"/>
          </p:cNvSpPr>
          <p:nvPr/>
        </p:nvSpPr>
        <p:spPr bwMode="auto">
          <a:xfrm flipH="1">
            <a:off x="2146797" y="6022429"/>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6" name="Line 20"/>
          <p:cNvSpPr>
            <a:spLocks noChangeShapeType="1"/>
          </p:cNvSpPr>
          <p:nvPr/>
        </p:nvSpPr>
        <p:spPr bwMode="auto">
          <a:xfrm>
            <a:off x="2627809" y="4006304"/>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7" name="Text Box 21"/>
          <p:cNvSpPr txBox="1">
            <a:spLocks noChangeArrowheads="1"/>
          </p:cNvSpPr>
          <p:nvPr/>
        </p:nvSpPr>
        <p:spPr bwMode="auto">
          <a:xfrm>
            <a:off x="2053134" y="3090317"/>
            <a:ext cx="615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Qp2</a:t>
            </a:r>
          </a:p>
        </p:txBody>
      </p:sp>
      <p:sp>
        <p:nvSpPr>
          <p:cNvPr id="14358" name="Text Box 22"/>
          <p:cNvSpPr txBox="1">
            <a:spLocks noChangeArrowheads="1"/>
          </p:cNvSpPr>
          <p:nvPr/>
        </p:nvSpPr>
        <p:spPr bwMode="auto">
          <a:xfrm>
            <a:off x="827584" y="5157242"/>
            <a:ext cx="615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Qn1</a:t>
            </a:r>
          </a:p>
        </p:txBody>
      </p:sp>
      <p:sp>
        <p:nvSpPr>
          <p:cNvPr id="14359" name="Line 23"/>
          <p:cNvSpPr>
            <a:spLocks noChangeShapeType="1"/>
          </p:cNvSpPr>
          <p:nvPr/>
        </p:nvSpPr>
        <p:spPr bwMode="auto">
          <a:xfrm>
            <a:off x="2334122" y="4358729"/>
            <a:ext cx="0" cy="8651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0" name="Line 24"/>
          <p:cNvSpPr>
            <a:spLocks noChangeShapeType="1"/>
          </p:cNvSpPr>
          <p:nvPr/>
        </p:nvSpPr>
        <p:spPr bwMode="auto">
          <a:xfrm>
            <a:off x="2334122" y="4574629"/>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1" name="Line 25"/>
          <p:cNvSpPr>
            <a:spLocks noChangeShapeType="1"/>
          </p:cNvSpPr>
          <p:nvPr/>
        </p:nvSpPr>
        <p:spPr bwMode="auto">
          <a:xfrm flipV="1">
            <a:off x="2623047" y="3999954"/>
            <a:ext cx="0"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2" name="Line 26"/>
          <p:cNvSpPr>
            <a:spLocks noChangeShapeType="1"/>
          </p:cNvSpPr>
          <p:nvPr/>
        </p:nvSpPr>
        <p:spPr bwMode="auto">
          <a:xfrm>
            <a:off x="2334122" y="5008017"/>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3" name="Oval 27"/>
          <p:cNvSpPr>
            <a:spLocks noChangeArrowheads="1"/>
          </p:cNvSpPr>
          <p:nvPr/>
        </p:nvSpPr>
        <p:spPr bwMode="auto">
          <a:xfrm flipH="1">
            <a:off x="1619747" y="3141117"/>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64" name="Line 28"/>
          <p:cNvSpPr>
            <a:spLocks noChangeShapeType="1"/>
          </p:cNvSpPr>
          <p:nvPr/>
        </p:nvSpPr>
        <p:spPr bwMode="auto">
          <a:xfrm flipV="1">
            <a:off x="1548309" y="3999954"/>
            <a:ext cx="1079500" cy="63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5" name="Line 29"/>
          <p:cNvSpPr>
            <a:spLocks noChangeShapeType="1"/>
          </p:cNvSpPr>
          <p:nvPr/>
        </p:nvSpPr>
        <p:spPr bwMode="auto">
          <a:xfrm>
            <a:off x="1761034" y="1558379"/>
            <a:ext cx="0" cy="8651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6" name="Line 30"/>
          <p:cNvSpPr>
            <a:spLocks noChangeShapeType="1"/>
          </p:cNvSpPr>
          <p:nvPr/>
        </p:nvSpPr>
        <p:spPr bwMode="auto">
          <a:xfrm>
            <a:off x="1761034" y="1774279"/>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7" name="Line 31"/>
          <p:cNvSpPr>
            <a:spLocks noChangeShapeType="1"/>
          </p:cNvSpPr>
          <p:nvPr/>
        </p:nvSpPr>
        <p:spPr bwMode="auto">
          <a:xfrm>
            <a:off x="1761034" y="2207667"/>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8" name="Line 32"/>
          <p:cNvSpPr>
            <a:spLocks noChangeShapeType="1"/>
          </p:cNvSpPr>
          <p:nvPr/>
        </p:nvSpPr>
        <p:spPr bwMode="auto">
          <a:xfrm flipH="1" flipV="1">
            <a:off x="2049959" y="2207667"/>
            <a:ext cx="1588" cy="7889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0" name="Line 34"/>
          <p:cNvSpPr>
            <a:spLocks noChangeShapeType="1"/>
          </p:cNvSpPr>
          <p:nvPr/>
        </p:nvSpPr>
        <p:spPr bwMode="auto">
          <a:xfrm>
            <a:off x="1548309" y="5008017"/>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1" name="Line 35"/>
          <p:cNvSpPr>
            <a:spLocks noChangeShapeType="1"/>
          </p:cNvSpPr>
          <p:nvPr/>
        </p:nvSpPr>
        <p:spPr bwMode="auto">
          <a:xfrm>
            <a:off x="2651622" y="5008017"/>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2" name="Line 36"/>
          <p:cNvSpPr>
            <a:spLocks noChangeShapeType="1"/>
          </p:cNvSpPr>
          <p:nvPr/>
        </p:nvSpPr>
        <p:spPr bwMode="auto">
          <a:xfrm>
            <a:off x="1835647" y="1053554"/>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3" name="Line 37"/>
          <p:cNvSpPr>
            <a:spLocks noChangeShapeType="1"/>
          </p:cNvSpPr>
          <p:nvPr/>
        </p:nvSpPr>
        <p:spPr bwMode="auto">
          <a:xfrm>
            <a:off x="2051547" y="1053554"/>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4" name="Line 38"/>
          <p:cNvSpPr>
            <a:spLocks noChangeShapeType="1"/>
          </p:cNvSpPr>
          <p:nvPr/>
        </p:nvSpPr>
        <p:spPr bwMode="auto">
          <a:xfrm>
            <a:off x="829172" y="1990179"/>
            <a:ext cx="7905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6" name="Line 40"/>
          <p:cNvSpPr>
            <a:spLocks noChangeShapeType="1"/>
          </p:cNvSpPr>
          <p:nvPr/>
        </p:nvSpPr>
        <p:spPr bwMode="auto">
          <a:xfrm flipH="1">
            <a:off x="1835647" y="4792117"/>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8" name="Text Box 42"/>
          <p:cNvSpPr txBox="1">
            <a:spLocks noChangeArrowheads="1"/>
          </p:cNvSpPr>
          <p:nvPr/>
        </p:nvSpPr>
        <p:spPr bwMode="auto">
          <a:xfrm>
            <a:off x="1043484" y="1413917"/>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14379" name="Text Box 43"/>
          <p:cNvSpPr txBox="1">
            <a:spLocks noChangeArrowheads="1"/>
          </p:cNvSpPr>
          <p:nvPr/>
        </p:nvSpPr>
        <p:spPr bwMode="auto">
          <a:xfrm>
            <a:off x="1043484" y="2782342"/>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14382" name="Text Box 46"/>
          <p:cNvSpPr txBox="1">
            <a:spLocks noChangeArrowheads="1"/>
          </p:cNvSpPr>
          <p:nvPr/>
        </p:nvSpPr>
        <p:spPr bwMode="auto">
          <a:xfrm>
            <a:off x="2772272" y="5157242"/>
            <a:ext cx="615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Qn2</a:t>
            </a:r>
          </a:p>
        </p:txBody>
      </p:sp>
      <p:sp>
        <p:nvSpPr>
          <p:cNvPr id="14383" name="Text Box 47"/>
          <p:cNvSpPr txBox="1">
            <a:spLocks noChangeArrowheads="1"/>
          </p:cNvSpPr>
          <p:nvPr/>
        </p:nvSpPr>
        <p:spPr bwMode="auto">
          <a:xfrm>
            <a:off x="2122984" y="1772692"/>
            <a:ext cx="615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Qp1</a:t>
            </a:r>
          </a:p>
        </p:txBody>
      </p:sp>
      <p:sp>
        <p:nvSpPr>
          <p:cNvPr id="14385" name="Text Box 49"/>
          <p:cNvSpPr txBox="1">
            <a:spLocks noChangeArrowheads="1"/>
          </p:cNvSpPr>
          <p:nvPr/>
        </p:nvSpPr>
        <p:spPr bwMode="auto">
          <a:xfrm>
            <a:off x="3059609" y="3790404"/>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14386" name="Line 50"/>
          <p:cNvSpPr>
            <a:spLocks noChangeShapeType="1"/>
          </p:cNvSpPr>
          <p:nvPr/>
        </p:nvSpPr>
        <p:spPr bwMode="auto">
          <a:xfrm>
            <a:off x="1548309" y="5446167"/>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7" name="Line 51"/>
          <p:cNvSpPr>
            <a:spLocks noChangeShapeType="1"/>
          </p:cNvSpPr>
          <p:nvPr/>
        </p:nvSpPr>
        <p:spPr bwMode="auto">
          <a:xfrm>
            <a:off x="1980109" y="5446167"/>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8" name="Line 52"/>
          <p:cNvSpPr>
            <a:spLocks noChangeShapeType="1"/>
          </p:cNvSpPr>
          <p:nvPr/>
        </p:nvSpPr>
        <p:spPr bwMode="auto">
          <a:xfrm flipV="1">
            <a:off x="1835647" y="3861842"/>
            <a:ext cx="0"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9" name="Line 53"/>
          <p:cNvSpPr>
            <a:spLocks noChangeShapeType="1"/>
          </p:cNvSpPr>
          <p:nvPr/>
        </p:nvSpPr>
        <p:spPr bwMode="auto">
          <a:xfrm flipH="1">
            <a:off x="1332409" y="3861842"/>
            <a:ext cx="5032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0" name="Line 54"/>
          <p:cNvSpPr>
            <a:spLocks noChangeShapeType="1"/>
          </p:cNvSpPr>
          <p:nvPr/>
        </p:nvSpPr>
        <p:spPr bwMode="auto">
          <a:xfrm flipV="1">
            <a:off x="1332409" y="3214142"/>
            <a:ext cx="0"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1" name="Line 55"/>
          <p:cNvSpPr>
            <a:spLocks noChangeShapeType="1"/>
          </p:cNvSpPr>
          <p:nvPr/>
        </p:nvSpPr>
        <p:spPr bwMode="auto">
          <a:xfrm>
            <a:off x="972047" y="1990179"/>
            <a:ext cx="0" cy="2808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2" name="Line 56"/>
          <p:cNvSpPr>
            <a:spLocks noChangeShapeType="1"/>
          </p:cNvSpPr>
          <p:nvPr/>
        </p:nvSpPr>
        <p:spPr bwMode="auto">
          <a:xfrm>
            <a:off x="972047" y="4798467"/>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5" name="Line 3"/>
          <p:cNvSpPr>
            <a:spLocks noChangeShapeType="1"/>
          </p:cNvSpPr>
          <p:nvPr/>
        </p:nvSpPr>
        <p:spPr bwMode="auto">
          <a:xfrm>
            <a:off x="6106690" y="4941466"/>
            <a:ext cx="0" cy="8651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0" name="Line 4"/>
          <p:cNvSpPr>
            <a:spLocks noChangeShapeType="1"/>
          </p:cNvSpPr>
          <p:nvPr/>
        </p:nvSpPr>
        <p:spPr bwMode="auto">
          <a:xfrm>
            <a:off x="6106690" y="5157366"/>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 name="Line 6"/>
          <p:cNvSpPr>
            <a:spLocks noChangeShapeType="1"/>
          </p:cNvSpPr>
          <p:nvPr/>
        </p:nvSpPr>
        <p:spPr bwMode="auto">
          <a:xfrm>
            <a:off x="6106690" y="559075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 name="Line 7"/>
          <p:cNvSpPr>
            <a:spLocks noChangeShapeType="1"/>
          </p:cNvSpPr>
          <p:nvPr/>
        </p:nvSpPr>
        <p:spPr bwMode="auto">
          <a:xfrm flipV="1">
            <a:off x="6395615" y="5590753"/>
            <a:ext cx="0"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4" name="Line 8"/>
          <p:cNvSpPr>
            <a:spLocks noChangeShapeType="1"/>
          </p:cNvSpPr>
          <p:nvPr/>
        </p:nvSpPr>
        <p:spPr bwMode="auto">
          <a:xfrm>
            <a:off x="5171653" y="5373266"/>
            <a:ext cx="9350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5" name="Line 9"/>
          <p:cNvSpPr>
            <a:spLocks noChangeShapeType="1"/>
          </p:cNvSpPr>
          <p:nvPr/>
        </p:nvSpPr>
        <p:spPr bwMode="auto">
          <a:xfrm>
            <a:off x="5428828" y="2131591"/>
            <a:ext cx="0" cy="8651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6" name="Line 10"/>
          <p:cNvSpPr>
            <a:spLocks noChangeShapeType="1"/>
          </p:cNvSpPr>
          <p:nvPr/>
        </p:nvSpPr>
        <p:spPr bwMode="auto">
          <a:xfrm>
            <a:off x="5428828" y="2347491"/>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7" name="Line 11"/>
          <p:cNvSpPr>
            <a:spLocks noChangeShapeType="1"/>
          </p:cNvSpPr>
          <p:nvPr/>
        </p:nvSpPr>
        <p:spPr bwMode="auto">
          <a:xfrm flipV="1">
            <a:off x="5717753" y="1772816"/>
            <a:ext cx="0"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8" name="Line 12"/>
          <p:cNvSpPr>
            <a:spLocks noChangeShapeType="1"/>
          </p:cNvSpPr>
          <p:nvPr/>
        </p:nvSpPr>
        <p:spPr bwMode="auto">
          <a:xfrm>
            <a:off x="5428828" y="278087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9" name="Oval 14"/>
          <p:cNvSpPr>
            <a:spLocks noChangeArrowheads="1"/>
          </p:cNvSpPr>
          <p:nvPr/>
        </p:nvSpPr>
        <p:spPr bwMode="auto">
          <a:xfrm flipH="1">
            <a:off x="5314528" y="2493541"/>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0" name="Line 18"/>
          <p:cNvSpPr>
            <a:spLocks noChangeShapeType="1"/>
          </p:cNvSpPr>
          <p:nvPr/>
        </p:nvSpPr>
        <p:spPr bwMode="auto">
          <a:xfrm>
            <a:off x="6179715" y="6165428"/>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1" name="Line 19"/>
          <p:cNvSpPr>
            <a:spLocks noChangeShapeType="1"/>
          </p:cNvSpPr>
          <p:nvPr/>
        </p:nvSpPr>
        <p:spPr bwMode="auto">
          <a:xfrm flipH="1">
            <a:off x="6181303" y="6165428"/>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 name="Line 20"/>
          <p:cNvSpPr>
            <a:spLocks noChangeShapeType="1"/>
          </p:cNvSpPr>
          <p:nvPr/>
        </p:nvSpPr>
        <p:spPr bwMode="auto">
          <a:xfrm flipH="1">
            <a:off x="6252740" y="6165428"/>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 name="Line 21"/>
          <p:cNvSpPr>
            <a:spLocks noChangeShapeType="1"/>
          </p:cNvSpPr>
          <p:nvPr/>
        </p:nvSpPr>
        <p:spPr bwMode="auto">
          <a:xfrm flipH="1">
            <a:off x="6324178" y="6165428"/>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 name="Line 22"/>
          <p:cNvSpPr>
            <a:spLocks noChangeShapeType="1"/>
          </p:cNvSpPr>
          <p:nvPr/>
        </p:nvSpPr>
        <p:spPr bwMode="auto">
          <a:xfrm flipH="1">
            <a:off x="6395615" y="6165428"/>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 name="Line 23"/>
          <p:cNvSpPr>
            <a:spLocks noChangeShapeType="1"/>
          </p:cNvSpPr>
          <p:nvPr/>
        </p:nvSpPr>
        <p:spPr bwMode="auto">
          <a:xfrm flipH="1">
            <a:off x="6467053" y="6165428"/>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6" name="Line 24"/>
          <p:cNvSpPr>
            <a:spLocks noChangeShapeType="1"/>
          </p:cNvSpPr>
          <p:nvPr/>
        </p:nvSpPr>
        <p:spPr bwMode="auto">
          <a:xfrm>
            <a:off x="5530428" y="1772816"/>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9" name="Line 89"/>
          <p:cNvSpPr>
            <a:spLocks noChangeShapeType="1"/>
          </p:cNvSpPr>
          <p:nvPr/>
        </p:nvSpPr>
        <p:spPr bwMode="auto">
          <a:xfrm>
            <a:off x="6509915" y="2131591"/>
            <a:ext cx="0" cy="8651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0" name="Line 90"/>
          <p:cNvSpPr>
            <a:spLocks noChangeShapeType="1"/>
          </p:cNvSpPr>
          <p:nvPr/>
        </p:nvSpPr>
        <p:spPr bwMode="auto">
          <a:xfrm>
            <a:off x="6509915" y="2347491"/>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1" name="Line 91"/>
          <p:cNvSpPr>
            <a:spLocks noChangeShapeType="1"/>
          </p:cNvSpPr>
          <p:nvPr/>
        </p:nvSpPr>
        <p:spPr bwMode="auto">
          <a:xfrm flipV="1">
            <a:off x="6798840" y="1772816"/>
            <a:ext cx="0"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 name="Line 92"/>
          <p:cNvSpPr>
            <a:spLocks noChangeShapeType="1"/>
          </p:cNvSpPr>
          <p:nvPr/>
        </p:nvSpPr>
        <p:spPr bwMode="auto">
          <a:xfrm>
            <a:off x="6509915" y="278087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 name="Oval 93"/>
          <p:cNvSpPr>
            <a:spLocks noChangeArrowheads="1"/>
          </p:cNvSpPr>
          <p:nvPr/>
        </p:nvSpPr>
        <p:spPr bwMode="auto">
          <a:xfrm flipH="1">
            <a:off x="6395615" y="2493541"/>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4" name="Line 94"/>
          <p:cNvSpPr>
            <a:spLocks noChangeShapeType="1"/>
          </p:cNvSpPr>
          <p:nvPr/>
        </p:nvSpPr>
        <p:spPr bwMode="auto">
          <a:xfrm>
            <a:off x="6611515" y="1772816"/>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5" name="Line 95"/>
          <p:cNvSpPr>
            <a:spLocks noChangeShapeType="1"/>
          </p:cNvSpPr>
          <p:nvPr/>
        </p:nvSpPr>
        <p:spPr bwMode="auto">
          <a:xfrm>
            <a:off x="6105103" y="3717503"/>
            <a:ext cx="0" cy="8651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6" name="Line 96"/>
          <p:cNvSpPr>
            <a:spLocks noChangeShapeType="1"/>
          </p:cNvSpPr>
          <p:nvPr/>
        </p:nvSpPr>
        <p:spPr bwMode="auto">
          <a:xfrm>
            <a:off x="6105103" y="393340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7" name="Line 97"/>
          <p:cNvSpPr>
            <a:spLocks noChangeShapeType="1"/>
          </p:cNvSpPr>
          <p:nvPr/>
        </p:nvSpPr>
        <p:spPr bwMode="auto">
          <a:xfrm>
            <a:off x="6105103" y="4366791"/>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8" name="Line 98"/>
          <p:cNvSpPr>
            <a:spLocks noChangeShapeType="1"/>
          </p:cNvSpPr>
          <p:nvPr/>
        </p:nvSpPr>
        <p:spPr bwMode="auto">
          <a:xfrm flipH="1" flipV="1">
            <a:off x="6394028" y="4366791"/>
            <a:ext cx="1587" cy="7889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9" name="Line 99"/>
          <p:cNvSpPr>
            <a:spLocks noChangeShapeType="1"/>
          </p:cNvSpPr>
          <p:nvPr/>
        </p:nvSpPr>
        <p:spPr bwMode="auto">
          <a:xfrm>
            <a:off x="4523953" y="4147716"/>
            <a:ext cx="1581150"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0" name="Line 101"/>
          <p:cNvSpPr>
            <a:spLocks noChangeShapeType="1"/>
          </p:cNvSpPr>
          <p:nvPr/>
        </p:nvSpPr>
        <p:spPr bwMode="auto">
          <a:xfrm>
            <a:off x="5674890" y="278087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1" name="Line 102"/>
          <p:cNvSpPr>
            <a:spLocks noChangeShapeType="1"/>
          </p:cNvSpPr>
          <p:nvPr/>
        </p:nvSpPr>
        <p:spPr bwMode="auto">
          <a:xfrm>
            <a:off x="6827415" y="278087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2" name="Line 103"/>
          <p:cNvSpPr>
            <a:spLocks noChangeShapeType="1"/>
          </p:cNvSpPr>
          <p:nvPr/>
        </p:nvSpPr>
        <p:spPr bwMode="auto">
          <a:xfrm>
            <a:off x="5674890" y="3212678"/>
            <a:ext cx="11525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 name="Line 104"/>
          <p:cNvSpPr>
            <a:spLocks noChangeShapeType="1"/>
          </p:cNvSpPr>
          <p:nvPr/>
        </p:nvSpPr>
        <p:spPr bwMode="auto">
          <a:xfrm>
            <a:off x="6395615" y="3212678"/>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4" name="Line 105"/>
          <p:cNvSpPr>
            <a:spLocks noChangeShapeType="1"/>
          </p:cNvSpPr>
          <p:nvPr/>
        </p:nvSpPr>
        <p:spPr bwMode="auto">
          <a:xfrm>
            <a:off x="4523953" y="2564978"/>
            <a:ext cx="7905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5" name="Line 106"/>
          <p:cNvSpPr>
            <a:spLocks noChangeShapeType="1"/>
          </p:cNvSpPr>
          <p:nvPr/>
        </p:nvSpPr>
        <p:spPr bwMode="auto">
          <a:xfrm>
            <a:off x="5171653" y="2564978"/>
            <a:ext cx="0" cy="2808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6" name="Line 107"/>
          <p:cNvSpPr>
            <a:spLocks noChangeShapeType="1"/>
          </p:cNvSpPr>
          <p:nvPr/>
        </p:nvSpPr>
        <p:spPr bwMode="auto">
          <a:xfrm flipH="1">
            <a:off x="5890790" y="2564978"/>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7" name="Line 109"/>
          <p:cNvSpPr>
            <a:spLocks noChangeShapeType="1"/>
          </p:cNvSpPr>
          <p:nvPr/>
        </p:nvSpPr>
        <p:spPr bwMode="auto">
          <a:xfrm>
            <a:off x="5890790" y="2564978"/>
            <a:ext cx="0" cy="15827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8" name="Text Box 110"/>
          <p:cNvSpPr txBox="1">
            <a:spLocks noChangeArrowheads="1"/>
          </p:cNvSpPr>
          <p:nvPr/>
        </p:nvSpPr>
        <p:spPr bwMode="auto">
          <a:xfrm>
            <a:off x="4666828" y="2131591"/>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A</a:t>
            </a:r>
          </a:p>
        </p:txBody>
      </p:sp>
      <p:sp>
        <p:nvSpPr>
          <p:cNvPr id="129" name="Text Box 111"/>
          <p:cNvSpPr txBox="1">
            <a:spLocks noChangeArrowheads="1"/>
          </p:cNvSpPr>
          <p:nvPr/>
        </p:nvSpPr>
        <p:spPr bwMode="auto">
          <a:xfrm>
            <a:off x="4666828" y="3715916"/>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B</a:t>
            </a:r>
          </a:p>
        </p:txBody>
      </p:sp>
      <p:sp>
        <p:nvSpPr>
          <p:cNvPr id="134" name="Line 116"/>
          <p:cNvSpPr>
            <a:spLocks noChangeShapeType="1"/>
          </p:cNvSpPr>
          <p:nvPr/>
        </p:nvSpPr>
        <p:spPr bwMode="auto">
          <a:xfrm>
            <a:off x="6827415" y="3212678"/>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5" name="Text Box 117"/>
          <p:cNvSpPr txBox="1">
            <a:spLocks noChangeArrowheads="1"/>
          </p:cNvSpPr>
          <p:nvPr/>
        </p:nvSpPr>
        <p:spPr bwMode="auto">
          <a:xfrm>
            <a:off x="7187778" y="2852316"/>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Y</a:t>
            </a:r>
          </a:p>
        </p:txBody>
      </p:sp>
      <p:sp>
        <p:nvSpPr>
          <p:cNvPr id="136" name="Text Box 146"/>
          <p:cNvSpPr txBox="1">
            <a:spLocks noChangeArrowheads="1"/>
          </p:cNvSpPr>
          <p:nvPr/>
        </p:nvSpPr>
        <p:spPr bwMode="auto">
          <a:xfrm>
            <a:off x="5098628" y="1844253"/>
            <a:ext cx="615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Qp1</a:t>
            </a:r>
          </a:p>
        </p:txBody>
      </p:sp>
      <p:sp>
        <p:nvSpPr>
          <p:cNvPr id="137" name="Text Box 147"/>
          <p:cNvSpPr txBox="1">
            <a:spLocks noChangeArrowheads="1"/>
          </p:cNvSpPr>
          <p:nvPr/>
        </p:nvSpPr>
        <p:spPr bwMode="auto">
          <a:xfrm>
            <a:off x="6067003" y="1844253"/>
            <a:ext cx="615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Qp2</a:t>
            </a:r>
          </a:p>
        </p:txBody>
      </p:sp>
      <p:sp>
        <p:nvSpPr>
          <p:cNvPr id="138" name="Text Box 148"/>
          <p:cNvSpPr txBox="1">
            <a:spLocks noChangeArrowheads="1"/>
          </p:cNvSpPr>
          <p:nvPr/>
        </p:nvSpPr>
        <p:spPr bwMode="auto">
          <a:xfrm>
            <a:off x="6467053" y="3565103"/>
            <a:ext cx="615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Qn2</a:t>
            </a:r>
          </a:p>
        </p:txBody>
      </p:sp>
      <p:sp>
        <p:nvSpPr>
          <p:cNvPr id="139" name="Text Box 149"/>
          <p:cNvSpPr txBox="1">
            <a:spLocks noChangeArrowheads="1"/>
          </p:cNvSpPr>
          <p:nvPr/>
        </p:nvSpPr>
        <p:spPr bwMode="auto">
          <a:xfrm>
            <a:off x="6540078" y="4868441"/>
            <a:ext cx="615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Qn1</a:t>
            </a:r>
          </a:p>
        </p:txBody>
      </p:sp>
      <p:sp>
        <p:nvSpPr>
          <p:cNvPr id="2" name="テキスト ボックス 1"/>
          <p:cNvSpPr txBox="1"/>
          <p:nvPr/>
        </p:nvSpPr>
        <p:spPr>
          <a:xfrm>
            <a:off x="2738934" y="2637457"/>
            <a:ext cx="646331" cy="369332"/>
          </a:xfrm>
          <a:prstGeom prst="rect">
            <a:avLst/>
          </a:prstGeom>
          <a:noFill/>
        </p:spPr>
        <p:txBody>
          <a:bodyPr wrap="none" rtlCol="0">
            <a:spAutoFit/>
          </a:bodyPr>
          <a:lstStyle/>
          <a:p>
            <a:r>
              <a:rPr kumimoji="1" lang="ja-JP" altLang="en-US" b="1" dirty="0"/>
              <a:t>直列</a:t>
            </a:r>
          </a:p>
        </p:txBody>
      </p:sp>
      <p:sp>
        <p:nvSpPr>
          <p:cNvPr id="140" name="テキスト ボックス 139"/>
          <p:cNvSpPr txBox="1"/>
          <p:nvPr/>
        </p:nvSpPr>
        <p:spPr>
          <a:xfrm>
            <a:off x="2905622" y="4541570"/>
            <a:ext cx="646331" cy="369332"/>
          </a:xfrm>
          <a:prstGeom prst="rect">
            <a:avLst/>
          </a:prstGeom>
          <a:noFill/>
        </p:spPr>
        <p:txBody>
          <a:bodyPr wrap="none" rtlCol="0">
            <a:spAutoFit/>
          </a:bodyPr>
          <a:lstStyle/>
          <a:p>
            <a:r>
              <a:rPr lang="ja-JP" altLang="en-US" b="1" dirty="0"/>
              <a:t>並列</a:t>
            </a:r>
            <a:endParaRPr kumimoji="1" lang="ja-JP" altLang="en-US" b="1" dirty="0"/>
          </a:p>
        </p:txBody>
      </p:sp>
      <p:sp>
        <p:nvSpPr>
          <p:cNvPr id="141" name="テキスト ボックス 140"/>
          <p:cNvSpPr txBox="1"/>
          <p:nvPr/>
        </p:nvSpPr>
        <p:spPr>
          <a:xfrm>
            <a:off x="6971878" y="4348718"/>
            <a:ext cx="646331" cy="369332"/>
          </a:xfrm>
          <a:prstGeom prst="rect">
            <a:avLst/>
          </a:prstGeom>
          <a:noFill/>
        </p:spPr>
        <p:txBody>
          <a:bodyPr wrap="none" rtlCol="0">
            <a:spAutoFit/>
          </a:bodyPr>
          <a:lstStyle/>
          <a:p>
            <a:r>
              <a:rPr kumimoji="1" lang="ja-JP" altLang="en-US" b="1" dirty="0"/>
              <a:t>直列</a:t>
            </a:r>
          </a:p>
        </p:txBody>
      </p:sp>
      <p:sp>
        <p:nvSpPr>
          <p:cNvPr id="142" name="テキスト ボックス 141"/>
          <p:cNvSpPr txBox="1"/>
          <p:nvPr/>
        </p:nvSpPr>
        <p:spPr>
          <a:xfrm>
            <a:off x="6913804" y="2381732"/>
            <a:ext cx="646331" cy="369332"/>
          </a:xfrm>
          <a:prstGeom prst="rect">
            <a:avLst/>
          </a:prstGeom>
          <a:noFill/>
        </p:spPr>
        <p:txBody>
          <a:bodyPr wrap="none" rtlCol="0">
            <a:spAutoFit/>
          </a:bodyPr>
          <a:lstStyle/>
          <a:p>
            <a:r>
              <a:rPr lang="ja-JP" altLang="en-US" b="1" dirty="0"/>
              <a:t>並列</a:t>
            </a:r>
            <a:endParaRPr kumimoji="1" lang="ja-JP" altLang="en-US" b="1" dirty="0"/>
          </a:p>
        </p:txBody>
      </p:sp>
      <p:sp>
        <p:nvSpPr>
          <p:cNvPr id="4" name="テキスト ボックス 3"/>
          <p:cNvSpPr txBox="1"/>
          <p:nvPr/>
        </p:nvSpPr>
        <p:spPr>
          <a:xfrm>
            <a:off x="35496" y="6380163"/>
            <a:ext cx="8255786" cy="461665"/>
          </a:xfrm>
          <a:prstGeom prst="rect">
            <a:avLst/>
          </a:prstGeom>
          <a:noFill/>
        </p:spPr>
        <p:txBody>
          <a:bodyPr wrap="none" rtlCol="0">
            <a:spAutoFit/>
          </a:bodyPr>
          <a:lstStyle/>
          <a:p>
            <a:r>
              <a:rPr kumimoji="1" lang="ja-JP" altLang="en-US" sz="2400" dirty="0"/>
              <a:t>直並列を組み合わせればもっと複雑なゲートができるのでは？</a:t>
            </a:r>
          </a:p>
        </p:txBody>
      </p:sp>
      <p:sp>
        <p:nvSpPr>
          <p:cNvPr id="143" name="Rectangle 2"/>
          <p:cNvSpPr txBox="1">
            <a:spLocks noChangeArrowheads="1"/>
          </p:cNvSpPr>
          <p:nvPr/>
        </p:nvSpPr>
        <p:spPr bwMode="auto">
          <a:xfrm>
            <a:off x="983828" y="152430"/>
            <a:ext cx="8229600"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a:t>相補的の意味→　直列⇔並列</a:t>
            </a:r>
            <a:endParaRPr lang="ja-JP" altLang="en-US" dirty="0"/>
          </a:p>
        </p:txBody>
      </p:sp>
      <p:sp>
        <p:nvSpPr>
          <p:cNvPr id="144" name="テキスト ボックス 143"/>
          <p:cNvSpPr txBox="1"/>
          <p:nvPr/>
        </p:nvSpPr>
        <p:spPr>
          <a:xfrm>
            <a:off x="2586812" y="5668417"/>
            <a:ext cx="697627" cy="369332"/>
          </a:xfrm>
          <a:prstGeom prst="rect">
            <a:avLst/>
          </a:prstGeom>
          <a:noFill/>
        </p:spPr>
        <p:txBody>
          <a:bodyPr wrap="none" rtlCol="0">
            <a:spAutoFit/>
          </a:bodyPr>
          <a:lstStyle/>
          <a:p>
            <a:r>
              <a:rPr lang="en-US" altLang="ja-JP" b="1"/>
              <a:t>NOR</a:t>
            </a:r>
            <a:endParaRPr kumimoji="1" lang="ja-JP" altLang="en-US" b="1" dirty="0"/>
          </a:p>
        </p:txBody>
      </p:sp>
      <p:sp>
        <p:nvSpPr>
          <p:cNvPr id="145" name="テキスト ボックス 144"/>
          <p:cNvSpPr txBox="1"/>
          <p:nvPr/>
        </p:nvSpPr>
        <p:spPr>
          <a:xfrm>
            <a:off x="6826701" y="5693424"/>
            <a:ext cx="851515" cy="369332"/>
          </a:xfrm>
          <a:prstGeom prst="rect">
            <a:avLst/>
          </a:prstGeom>
          <a:noFill/>
        </p:spPr>
        <p:txBody>
          <a:bodyPr wrap="none" rtlCol="0">
            <a:spAutoFit/>
          </a:bodyPr>
          <a:lstStyle/>
          <a:p>
            <a:r>
              <a:rPr lang="en-US" altLang="ja-JP" b="1" dirty="0"/>
              <a:t>NAND</a:t>
            </a:r>
            <a:endParaRPr kumimoji="1" lang="ja-JP" altLang="en-US" b="1" dirty="0"/>
          </a:p>
        </p:txBody>
      </p:sp>
      <p:sp>
        <p:nvSpPr>
          <p:cNvPr id="5" name="楕円 4"/>
          <p:cNvSpPr/>
          <p:nvPr/>
        </p:nvSpPr>
        <p:spPr>
          <a:xfrm>
            <a:off x="900262" y="1915691"/>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楕円 106"/>
          <p:cNvSpPr/>
          <p:nvPr/>
        </p:nvSpPr>
        <p:spPr>
          <a:xfrm>
            <a:off x="1260302" y="3140968"/>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楕円 107"/>
          <p:cNvSpPr/>
          <p:nvPr/>
        </p:nvSpPr>
        <p:spPr>
          <a:xfrm>
            <a:off x="1979712" y="3931915"/>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楕円 129"/>
          <p:cNvSpPr/>
          <p:nvPr/>
        </p:nvSpPr>
        <p:spPr>
          <a:xfrm>
            <a:off x="2555776" y="3933056"/>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楕円 130"/>
          <p:cNvSpPr/>
          <p:nvPr/>
        </p:nvSpPr>
        <p:spPr>
          <a:xfrm>
            <a:off x="1908374" y="5373216"/>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楕円 131"/>
          <p:cNvSpPr/>
          <p:nvPr/>
        </p:nvSpPr>
        <p:spPr>
          <a:xfrm>
            <a:off x="5796136" y="4077072"/>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楕円 132"/>
          <p:cNvSpPr/>
          <p:nvPr/>
        </p:nvSpPr>
        <p:spPr>
          <a:xfrm>
            <a:off x="6804248" y="3139827"/>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楕円 145"/>
          <p:cNvSpPr/>
          <p:nvPr/>
        </p:nvSpPr>
        <p:spPr>
          <a:xfrm>
            <a:off x="6300192" y="3139827"/>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楕円 146"/>
          <p:cNvSpPr/>
          <p:nvPr/>
        </p:nvSpPr>
        <p:spPr>
          <a:xfrm>
            <a:off x="6732910" y="1700808"/>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楕円 147"/>
          <p:cNvSpPr/>
          <p:nvPr/>
        </p:nvSpPr>
        <p:spPr>
          <a:xfrm>
            <a:off x="5652120" y="1699667"/>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9" name="楕円 148"/>
          <p:cNvSpPr/>
          <p:nvPr/>
        </p:nvSpPr>
        <p:spPr>
          <a:xfrm>
            <a:off x="1979712" y="980728"/>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48576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body" idx="1"/>
          </p:nvPr>
        </p:nvSpPr>
        <p:spPr>
          <a:xfrm>
            <a:off x="1476375" y="0"/>
            <a:ext cx="8229600" cy="676275"/>
          </a:xfrm>
        </p:spPr>
        <p:txBody>
          <a:bodyPr/>
          <a:lstStyle/>
          <a:p>
            <a:r>
              <a:rPr lang="ja-JP" altLang="en-US" dirty="0"/>
              <a:t>より複雑な直列⇔並列の組み合わせ</a:t>
            </a:r>
          </a:p>
        </p:txBody>
      </p:sp>
      <p:grpSp>
        <p:nvGrpSpPr>
          <p:cNvPr id="39939" name="Group 3"/>
          <p:cNvGrpSpPr>
            <a:grpSpLocks/>
          </p:cNvGrpSpPr>
          <p:nvPr/>
        </p:nvGrpSpPr>
        <p:grpSpPr bwMode="auto">
          <a:xfrm>
            <a:off x="2195513" y="2995613"/>
            <a:ext cx="720725" cy="1081087"/>
            <a:chOff x="1156" y="845"/>
            <a:chExt cx="590" cy="907"/>
          </a:xfrm>
        </p:grpSpPr>
        <p:sp>
          <p:nvSpPr>
            <p:cNvPr id="39940" name="Line 4"/>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41" name="Line 5"/>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42" name="Line 6"/>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43" name="Line 7"/>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44" name="Oval 8"/>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45" name="Line 9"/>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46" name="Line 10"/>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9947" name="Group 11"/>
          <p:cNvGrpSpPr>
            <a:grpSpLocks/>
          </p:cNvGrpSpPr>
          <p:nvPr/>
        </p:nvGrpSpPr>
        <p:grpSpPr bwMode="auto">
          <a:xfrm>
            <a:off x="4619625" y="5300663"/>
            <a:ext cx="600075" cy="1079500"/>
            <a:chOff x="2789" y="2746"/>
            <a:chExt cx="514" cy="907"/>
          </a:xfrm>
        </p:grpSpPr>
        <p:sp>
          <p:nvSpPr>
            <p:cNvPr id="39948" name="Line 12"/>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49" name="Line 13"/>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50" name="Line 14"/>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51" name="Line 15"/>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52" name="Line 16"/>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53" name="Line 17"/>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9954" name="Group 18"/>
          <p:cNvGrpSpPr>
            <a:grpSpLocks/>
          </p:cNvGrpSpPr>
          <p:nvPr/>
        </p:nvGrpSpPr>
        <p:grpSpPr bwMode="auto">
          <a:xfrm>
            <a:off x="3203575" y="5445125"/>
            <a:ext cx="600075" cy="1079500"/>
            <a:chOff x="2789" y="2746"/>
            <a:chExt cx="514" cy="907"/>
          </a:xfrm>
        </p:grpSpPr>
        <p:sp>
          <p:nvSpPr>
            <p:cNvPr id="39955" name="Line 19"/>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56" name="Line 20"/>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57" name="Line 21"/>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58" name="Line 22"/>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59" name="Line 23"/>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60" name="Line 24"/>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9961" name="Group 25"/>
          <p:cNvGrpSpPr>
            <a:grpSpLocks/>
          </p:cNvGrpSpPr>
          <p:nvPr/>
        </p:nvGrpSpPr>
        <p:grpSpPr bwMode="auto">
          <a:xfrm>
            <a:off x="2171700" y="5443538"/>
            <a:ext cx="600075" cy="1079500"/>
            <a:chOff x="2789" y="2746"/>
            <a:chExt cx="514" cy="907"/>
          </a:xfrm>
        </p:grpSpPr>
        <p:sp>
          <p:nvSpPr>
            <p:cNvPr id="39962" name="Line 26"/>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63" name="Line 27"/>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64" name="Line 28"/>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65" name="Line 29"/>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66" name="Line 30"/>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67" name="Line 31"/>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9968" name="Group 32"/>
          <p:cNvGrpSpPr>
            <a:grpSpLocks/>
          </p:cNvGrpSpPr>
          <p:nvPr/>
        </p:nvGrpSpPr>
        <p:grpSpPr bwMode="auto">
          <a:xfrm>
            <a:off x="2819400" y="4365625"/>
            <a:ext cx="600075" cy="1079500"/>
            <a:chOff x="2789" y="2746"/>
            <a:chExt cx="514" cy="907"/>
          </a:xfrm>
        </p:grpSpPr>
        <p:sp>
          <p:nvSpPr>
            <p:cNvPr id="39969" name="Line 33"/>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70" name="Line 34"/>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71" name="Line 35"/>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72" name="Line 36"/>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73" name="Line 37"/>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74" name="Line 38"/>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9975" name="Group 39"/>
          <p:cNvGrpSpPr>
            <a:grpSpLocks/>
          </p:cNvGrpSpPr>
          <p:nvPr/>
        </p:nvGrpSpPr>
        <p:grpSpPr bwMode="auto">
          <a:xfrm>
            <a:off x="3348038" y="2276475"/>
            <a:ext cx="792162" cy="1079500"/>
            <a:chOff x="1156" y="845"/>
            <a:chExt cx="590" cy="907"/>
          </a:xfrm>
        </p:grpSpPr>
        <p:sp>
          <p:nvSpPr>
            <p:cNvPr id="39976" name="Line 40"/>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77" name="Line 41"/>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78" name="Line 42"/>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79" name="Line 43"/>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80" name="Oval 44"/>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81" name="Line 45"/>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82" name="Line 46"/>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9983" name="Group 47"/>
          <p:cNvGrpSpPr>
            <a:grpSpLocks/>
          </p:cNvGrpSpPr>
          <p:nvPr/>
        </p:nvGrpSpPr>
        <p:grpSpPr bwMode="auto">
          <a:xfrm>
            <a:off x="2195513" y="1916113"/>
            <a:ext cx="720725" cy="1079500"/>
            <a:chOff x="1156" y="845"/>
            <a:chExt cx="590" cy="907"/>
          </a:xfrm>
        </p:grpSpPr>
        <p:sp>
          <p:nvSpPr>
            <p:cNvPr id="39984" name="Line 48"/>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85" name="Line 49"/>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86" name="Line 50"/>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87" name="Line 51"/>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88" name="Oval 52"/>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89" name="Line 53"/>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90" name="Line 54"/>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9991" name="Group 55"/>
          <p:cNvGrpSpPr>
            <a:grpSpLocks/>
          </p:cNvGrpSpPr>
          <p:nvPr/>
        </p:nvGrpSpPr>
        <p:grpSpPr bwMode="auto">
          <a:xfrm>
            <a:off x="2700338" y="836613"/>
            <a:ext cx="792162" cy="1079500"/>
            <a:chOff x="1156" y="845"/>
            <a:chExt cx="590" cy="907"/>
          </a:xfrm>
        </p:grpSpPr>
        <p:sp>
          <p:nvSpPr>
            <p:cNvPr id="39992" name="Line 56"/>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93" name="Line 57"/>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94" name="Line 58"/>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95" name="Line 59"/>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96" name="Oval 60"/>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997" name="Line 61"/>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98" name="Line 62"/>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9999" name="Line 63"/>
          <p:cNvSpPr>
            <a:spLocks noChangeShapeType="1"/>
          </p:cNvSpPr>
          <p:nvPr/>
        </p:nvSpPr>
        <p:spPr bwMode="auto">
          <a:xfrm>
            <a:off x="2916238" y="4076700"/>
            <a:ext cx="266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00" name="Line 64"/>
          <p:cNvSpPr>
            <a:spLocks noChangeShapeType="1"/>
          </p:cNvSpPr>
          <p:nvPr/>
        </p:nvSpPr>
        <p:spPr bwMode="auto">
          <a:xfrm>
            <a:off x="2771775" y="6524625"/>
            <a:ext cx="10080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01" name="Line 65"/>
          <p:cNvSpPr>
            <a:spLocks noChangeShapeType="1"/>
          </p:cNvSpPr>
          <p:nvPr/>
        </p:nvSpPr>
        <p:spPr bwMode="auto">
          <a:xfrm>
            <a:off x="2771775" y="5445125"/>
            <a:ext cx="10080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0002" name="Group 66"/>
          <p:cNvGrpSpPr>
            <a:grpSpLocks/>
          </p:cNvGrpSpPr>
          <p:nvPr/>
        </p:nvGrpSpPr>
        <p:grpSpPr bwMode="auto">
          <a:xfrm>
            <a:off x="3563938" y="6669088"/>
            <a:ext cx="431800" cy="144462"/>
            <a:chOff x="2789" y="4019"/>
            <a:chExt cx="272" cy="91"/>
          </a:xfrm>
        </p:grpSpPr>
        <p:sp>
          <p:nvSpPr>
            <p:cNvPr id="40003" name="Line 67"/>
            <p:cNvSpPr>
              <a:spLocks noChangeShapeType="1"/>
            </p:cNvSpPr>
            <p:nvPr/>
          </p:nvSpPr>
          <p:spPr bwMode="auto">
            <a:xfrm>
              <a:off x="2789" y="401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04" name="Line 68"/>
            <p:cNvSpPr>
              <a:spLocks noChangeShapeType="1"/>
            </p:cNvSpPr>
            <p:nvPr/>
          </p:nvSpPr>
          <p:spPr bwMode="auto">
            <a:xfrm flipH="1">
              <a:off x="280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05" name="Line 69"/>
            <p:cNvSpPr>
              <a:spLocks noChangeShapeType="1"/>
            </p:cNvSpPr>
            <p:nvPr/>
          </p:nvSpPr>
          <p:spPr bwMode="auto">
            <a:xfrm flipH="1">
              <a:off x="285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06" name="Line 70"/>
            <p:cNvSpPr>
              <a:spLocks noChangeShapeType="1"/>
            </p:cNvSpPr>
            <p:nvPr/>
          </p:nvSpPr>
          <p:spPr bwMode="auto">
            <a:xfrm flipH="1">
              <a:off x="289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07" name="Line 71"/>
            <p:cNvSpPr>
              <a:spLocks noChangeShapeType="1"/>
            </p:cNvSpPr>
            <p:nvPr/>
          </p:nvSpPr>
          <p:spPr bwMode="auto">
            <a:xfrm flipH="1">
              <a:off x="294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08" name="Line 72"/>
            <p:cNvSpPr>
              <a:spLocks noChangeShapeType="1"/>
            </p:cNvSpPr>
            <p:nvPr/>
          </p:nvSpPr>
          <p:spPr bwMode="auto">
            <a:xfrm flipH="1">
              <a:off x="298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0009" name="Line 73"/>
          <p:cNvSpPr>
            <a:spLocks noChangeShapeType="1"/>
          </p:cNvSpPr>
          <p:nvPr/>
        </p:nvSpPr>
        <p:spPr bwMode="auto">
          <a:xfrm>
            <a:off x="3779838" y="6524625"/>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10" name="Line 74"/>
          <p:cNvSpPr>
            <a:spLocks noChangeShapeType="1"/>
          </p:cNvSpPr>
          <p:nvPr/>
        </p:nvSpPr>
        <p:spPr bwMode="auto">
          <a:xfrm>
            <a:off x="3779838" y="6524625"/>
            <a:ext cx="1439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11" name="Line 75"/>
          <p:cNvSpPr>
            <a:spLocks noChangeShapeType="1"/>
          </p:cNvSpPr>
          <p:nvPr/>
        </p:nvSpPr>
        <p:spPr bwMode="auto">
          <a:xfrm flipV="1">
            <a:off x="5219700" y="63087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12" name="Line 76"/>
          <p:cNvSpPr>
            <a:spLocks noChangeShapeType="1"/>
          </p:cNvSpPr>
          <p:nvPr/>
        </p:nvSpPr>
        <p:spPr bwMode="auto">
          <a:xfrm flipV="1">
            <a:off x="5219700" y="4076700"/>
            <a:ext cx="0" cy="12239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13" name="Line 77"/>
          <p:cNvSpPr>
            <a:spLocks noChangeShapeType="1"/>
          </p:cNvSpPr>
          <p:nvPr/>
        </p:nvSpPr>
        <p:spPr bwMode="auto">
          <a:xfrm flipV="1">
            <a:off x="3419475" y="40767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14" name="Line 78"/>
          <p:cNvSpPr>
            <a:spLocks noChangeShapeType="1"/>
          </p:cNvSpPr>
          <p:nvPr/>
        </p:nvSpPr>
        <p:spPr bwMode="auto">
          <a:xfrm>
            <a:off x="3348038" y="836613"/>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15" name="Line 79"/>
          <p:cNvSpPr>
            <a:spLocks noChangeShapeType="1"/>
          </p:cNvSpPr>
          <p:nvPr/>
        </p:nvSpPr>
        <p:spPr bwMode="auto">
          <a:xfrm>
            <a:off x="2916238" y="1916113"/>
            <a:ext cx="1223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16" name="Line 80"/>
          <p:cNvSpPr>
            <a:spLocks noChangeShapeType="1"/>
          </p:cNvSpPr>
          <p:nvPr/>
        </p:nvSpPr>
        <p:spPr bwMode="auto">
          <a:xfrm>
            <a:off x="4140200" y="191611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17" name="Line 81"/>
          <p:cNvSpPr>
            <a:spLocks noChangeShapeType="1"/>
          </p:cNvSpPr>
          <p:nvPr/>
        </p:nvSpPr>
        <p:spPr bwMode="auto">
          <a:xfrm>
            <a:off x="4140200" y="3357563"/>
            <a:ext cx="0" cy="7191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18" name="Text Box 82"/>
          <p:cNvSpPr txBox="1">
            <a:spLocks noChangeArrowheads="1"/>
          </p:cNvSpPr>
          <p:nvPr/>
        </p:nvSpPr>
        <p:spPr bwMode="auto">
          <a:xfrm>
            <a:off x="3276600" y="25574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40019" name="Text Box 83"/>
          <p:cNvSpPr txBox="1">
            <a:spLocks noChangeArrowheads="1"/>
          </p:cNvSpPr>
          <p:nvPr/>
        </p:nvSpPr>
        <p:spPr bwMode="auto">
          <a:xfrm>
            <a:off x="2484438" y="45751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40020" name="Text Box 84"/>
          <p:cNvSpPr txBox="1">
            <a:spLocks noChangeArrowheads="1"/>
          </p:cNvSpPr>
          <p:nvPr/>
        </p:nvSpPr>
        <p:spPr bwMode="auto">
          <a:xfrm>
            <a:off x="1787525" y="22764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40021" name="Text Box 85"/>
          <p:cNvSpPr txBox="1">
            <a:spLocks noChangeArrowheads="1"/>
          </p:cNvSpPr>
          <p:nvPr/>
        </p:nvSpPr>
        <p:spPr bwMode="auto">
          <a:xfrm>
            <a:off x="1835150" y="57991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40022" name="Text Box 86"/>
          <p:cNvSpPr txBox="1">
            <a:spLocks noChangeArrowheads="1"/>
          </p:cNvSpPr>
          <p:nvPr/>
        </p:nvSpPr>
        <p:spPr bwMode="auto">
          <a:xfrm>
            <a:off x="2916238" y="58705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C</a:t>
            </a:r>
          </a:p>
        </p:txBody>
      </p:sp>
      <p:sp>
        <p:nvSpPr>
          <p:cNvPr id="40023" name="Text Box 87"/>
          <p:cNvSpPr txBox="1">
            <a:spLocks noChangeArrowheads="1"/>
          </p:cNvSpPr>
          <p:nvPr/>
        </p:nvSpPr>
        <p:spPr bwMode="auto">
          <a:xfrm>
            <a:off x="4211638" y="573405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D</a:t>
            </a:r>
          </a:p>
        </p:txBody>
      </p:sp>
      <p:sp>
        <p:nvSpPr>
          <p:cNvPr id="40024" name="Text Box 88"/>
          <p:cNvSpPr txBox="1">
            <a:spLocks noChangeArrowheads="1"/>
          </p:cNvSpPr>
          <p:nvPr/>
        </p:nvSpPr>
        <p:spPr bwMode="auto">
          <a:xfrm>
            <a:off x="2339975" y="11969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D</a:t>
            </a:r>
          </a:p>
        </p:txBody>
      </p:sp>
      <p:sp>
        <p:nvSpPr>
          <p:cNvPr id="40025" name="Text Box 89"/>
          <p:cNvSpPr txBox="1">
            <a:spLocks noChangeArrowheads="1"/>
          </p:cNvSpPr>
          <p:nvPr/>
        </p:nvSpPr>
        <p:spPr bwMode="auto">
          <a:xfrm>
            <a:off x="1763713" y="33575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C</a:t>
            </a:r>
          </a:p>
        </p:txBody>
      </p:sp>
      <p:sp>
        <p:nvSpPr>
          <p:cNvPr id="40026" name="Text Box 90"/>
          <p:cNvSpPr txBox="1">
            <a:spLocks noChangeArrowheads="1"/>
          </p:cNvSpPr>
          <p:nvPr/>
        </p:nvSpPr>
        <p:spPr bwMode="auto">
          <a:xfrm>
            <a:off x="5651500" y="386080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Z</a:t>
            </a:r>
          </a:p>
        </p:txBody>
      </p:sp>
      <p:sp>
        <p:nvSpPr>
          <p:cNvPr id="40027" name="Freeform 91"/>
          <p:cNvSpPr>
            <a:spLocks/>
          </p:cNvSpPr>
          <p:nvPr/>
        </p:nvSpPr>
        <p:spPr bwMode="auto">
          <a:xfrm>
            <a:off x="2916238" y="2457450"/>
            <a:ext cx="166687" cy="1295400"/>
          </a:xfrm>
          <a:custGeom>
            <a:avLst/>
            <a:gdLst>
              <a:gd name="T0" fmla="*/ 0 w 105"/>
              <a:gd name="T1" fmla="*/ 22 h 816"/>
              <a:gd name="T2" fmla="*/ 90 w 105"/>
              <a:gd name="T3" fmla="*/ 113 h 816"/>
              <a:gd name="T4" fmla="*/ 90 w 105"/>
              <a:gd name="T5" fmla="*/ 703 h 816"/>
              <a:gd name="T6" fmla="*/ 0 w 105"/>
              <a:gd name="T7" fmla="*/ 793 h 816"/>
            </a:gdLst>
            <a:ahLst/>
            <a:cxnLst>
              <a:cxn ang="0">
                <a:pos x="T0" y="T1"/>
              </a:cxn>
              <a:cxn ang="0">
                <a:pos x="T2" y="T3"/>
              </a:cxn>
              <a:cxn ang="0">
                <a:pos x="T4" y="T5"/>
              </a:cxn>
              <a:cxn ang="0">
                <a:pos x="T6" y="T7"/>
              </a:cxn>
            </a:cxnLst>
            <a:rect l="0" t="0" r="r" b="b"/>
            <a:pathLst>
              <a:path w="105" h="816">
                <a:moveTo>
                  <a:pt x="0" y="22"/>
                </a:moveTo>
                <a:cubicBezTo>
                  <a:pt x="37" y="11"/>
                  <a:pt x="75" y="0"/>
                  <a:pt x="90" y="113"/>
                </a:cubicBezTo>
                <a:cubicBezTo>
                  <a:pt x="105" y="226"/>
                  <a:pt x="105" y="590"/>
                  <a:pt x="90" y="703"/>
                </a:cubicBezTo>
                <a:cubicBezTo>
                  <a:pt x="75" y="816"/>
                  <a:pt x="15" y="778"/>
                  <a:pt x="0" y="793"/>
                </a:cubicBezTo>
              </a:path>
            </a:pathLst>
          </a:custGeom>
          <a:noFill/>
          <a:ln w="28575" cmpd="sng">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28" name="Freeform 92"/>
          <p:cNvSpPr>
            <a:spLocks/>
          </p:cNvSpPr>
          <p:nvPr/>
        </p:nvSpPr>
        <p:spPr bwMode="auto">
          <a:xfrm rot="-5400000">
            <a:off x="3132931" y="4785519"/>
            <a:ext cx="166688" cy="1295400"/>
          </a:xfrm>
          <a:custGeom>
            <a:avLst/>
            <a:gdLst>
              <a:gd name="T0" fmla="*/ 0 w 105"/>
              <a:gd name="T1" fmla="*/ 22 h 816"/>
              <a:gd name="T2" fmla="*/ 90 w 105"/>
              <a:gd name="T3" fmla="*/ 113 h 816"/>
              <a:gd name="T4" fmla="*/ 90 w 105"/>
              <a:gd name="T5" fmla="*/ 703 h 816"/>
              <a:gd name="T6" fmla="*/ 0 w 105"/>
              <a:gd name="T7" fmla="*/ 793 h 816"/>
            </a:gdLst>
            <a:ahLst/>
            <a:cxnLst>
              <a:cxn ang="0">
                <a:pos x="T0" y="T1"/>
              </a:cxn>
              <a:cxn ang="0">
                <a:pos x="T2" y="T3"/>
              </a:cxn>
              <a:cxn ang="0">
                <a:pos x="T4" y="T5"/>
              </a:cxn>
              <a:cxn ang="0">
                <a:pos x="T6" y="T7"/>
              </a:cxn>
            </a:cxnLst>
            <a:rect l="0" t="0" r="r" b="b"/>
            <a:pathLst>
              <a:path w="105" h="816">
                <a:moveTo>
                  <a:pt x="0" y="22"/>
                </a:moveTo>
                <a:cubicBezTo>
                  <a:pt x="37" y="11"/>
                  <a:pt x="75" y="0"/>
                  <a:pt x="90" y="113"/>
                </a:cubicBezTo>
                <a:cubicBezTo>
                  <a:pt x="105" y="226"/>
                  <a:pt x="105" y="590"/>
                  <a:pt x="90" y="703"/>
                </a:cubicBezTo>
                <a:cubicBezTo>
                  <a:pt x="75" y="816"/>
                  <a:pt x="15" y="778"/>
                  <a:pt x="0" y="793"/>
                </a:cubicBezTo>
              </a:path>
            </a:pathLst>
          </a:custGeom>
          <a:noFill/>
          <a:ln w="28575" cmpd="sng">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29" name="Freeform 93"/>
          <p:cNvSpPr>
            <a:spLocks/>
          </p:cNvSpPr>
          <p:nvPr/>
        </p:nvSpPr>
        <p:spPr bwMode="auto">
          <a:xfrm>
            <a:off x="3851275" y="4581525"/>
            <a:ext cx="166688" cy="1295400"/>
          </a:xfrm>
          <a:custGeom>
            <a:avLst/>
            <a:gdLst>
              <a:gd name="T0" fmla="*/ 0 w 105"/>
              <a:gd name="T1" fmla="*/ 22 h 816"/>
              <a:gd name="T2" fmla="*/ 90 w 105"/>
              <a:gd name="T3" fmla="*/ 113 h 816"/>
              <a:gd name="T4" fmla="*/ 90 w 105"/>
              <a:gd name="T5" fmla="*/ 703 h 816"/>
              <a:gd name="T6" fmla="*/ 0 w 105"/>
              <a:gd name="T7" fmla="*/ 793 h 816"/>
            </a:gdLst>
            <a:ahLst/>
            <a:cxnLst>
              <a:cxn ang="0">
                <a:pos x="T0" y="T1"/>
              </a:cxn>
              <a:cxn ang="0">
                <a:pos x="T2" y="T3"/>
              </a:cxn>
              <a:cxn ang="0">
                <a:pos x="T4" y="T5"/>
              </a:cxn>
              <a:cxn ang="0">
                <a:pos x="T6" y="T7"/>
              </a:cxn>
            </a:cxnLst>
            <a:rect l="0" t="0" r="r" b="b"/>
            <a:pathLst>
              <a:path w="105" h="816">
                <a:moveTo>
                  <a:pt x="0" y="22"/>
                </a:moveTo>
                <a:cubicBezTo>
                  <a:pt x="37" y="11"/>
                  <a:pt x="75" y="0"/>
                  <a:pt x="90" y="113"/>
                </a:cubicBezTo>
                <a:cubicBezTo>
                  <a:pt x="105" y="226"/>
                  <a:pt x="105" y="590"/>
                  <a:pt x="90" y="703"/>
                </a:cubicBezTo>
                <a:cubicBezTo>
                  <a:pt x="75" y="816"/>
                  <a:pt x="15" y="778"/>
                  <a:pt x="0" y="793"/>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30" name="Freeform 94"/>
          <p:cNvSpPr>
            <a:spLocks/>
          </p:cNvSpPr>
          <p:nvPr/>
        </p:nvSpPr>
        <p:spPr bwMode="auto">
          <a:xfrm rot="-5400000">
            <a:off x="3407569" y="1496219"/>
            <a:ext cx="166688" cy="1295400"/>
          </a:xfrm>
          <a:custGeom>
            <a:avLst/>
            <a:gdLst>
              <a:gd name="T0" fmla="*/ 0 w 105"/>
              <a:gd name="T1" fmla="*/ 22 h 816"/>
              <a:gd name="T2" fmla="*/ 90 w 105"/>
              <a:gd name="T3" fmla="*/ 113 h 816"/>
              <a:gd name="T4" fmla="*/ 90 w 105"/>
              <a:gd name="T5" fmla="*/ 703 h 816"/>
              <a:gd name="T6" fmla="*/ 0 w 105"/>
              <a:gd name="T7" fmla="*/ 793 h 816"/>
            </a:gdLst>
            <a:ahLst/>
            <a:cxnLst>
              <a:cxn ang="0">
                <a:pos x="T0" y="T1"/>
              </a:cxn>
              <a:cxn ang="0">
                <a:pos x="T2" y="T3"/>
              </a:cxn>
              <a:cxn ang="0">
                <a:pos x="T4" y="T5"/>
              </a:cxn>
              <a:cxn ang="0">
                <a:pos x="T6" y="T7"/>
              </a:cxn>
            </a:cxnLst>
            <a:rect l="0" t="0" r="r" b="b"/>
            <a:pathLst>
              <a:path w="105" h="816">
                <a:moveTo>
                  <a:pt x="0" y="22"/>
                </a:moveTo>
                <a:cubicBezTo>
                  <a:pt x="37" y="11"/>
                  <a:pt x="75" y="0"/>
                  <a:pt x="90" y="113"/>
                </a:cubicBezTo>
                <a:cubicBezTo>
                  <a:pt x="105" y="226"/>
                  <a:pt x="105" y="590"/>
                  <a:pt x="90" y="703"/>
                </a:cubicBezTo>
                <a:cubicBezTo>
                  <a:pt x="75" y="816"/>
                  <a:pt x="15" y="778"/>
                  <a:pt x="0" y="793"/>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31" name="Freeform 95"/>
          <p:cNvSpPr>
            <a:spLocks/>
          </p:cNvSpPr>
          <p:nvPr/>
        </p:nvSpPr>
        <p:spPr bwMode="auto">
          <a:xfrm rot="-5400000">
            <a:off x="4139407" y="3501231"/>
            <a:ext cx="144462" cy="1584325"/>
          </a:xfrm>
          <a:custGeom>
            <a:avLst/>
            <a:gdLst>
              <a:gd name="T0" fmla="*/ 0 w 105"/>
              <a:gd name="T1" fmla="*/ 22 h 816"/>
              <a:gd name="T2" fmla="*/ 90 w 105"/>
              <a:gd name="T3" fmla="*/ 113 h 816"/>
              <a:gd name="T4" fmla="*/ 90 w 105"/>
              <a:gd name="T5" fmla="*/ 703 h 816"/>
              <a:gd name="T6" fmla="*/ 0 w 105"/>
              <a:gd name="T7" fmla="*/ 793 h 816"/>
            </a:gdLst>
            <a:ahLst/>
            <a:cxnLst>
              <a:cxn ang="0">
                <a:pos x="T0" y="T1"/>
              </a:cxn>
              <a:cxn ang="0">
                <a:pos x="T2" y="T3"/>
              </a:cxn>
              <a:cxn ang="0">
                <a:pos x="T4" y="T5"/>
              </a:cxn>
              <a:cxn ang="0">
                <a:pos x="T6" y="T7"/>
              </a:cxn>
            </a:cxnLst>
            <a:rect l="0" t="0" r="r" b="b"/>
            <a:pathLst>
              <a:path w="105" h="816">
                <a:moveTo>
                  <a:pt x="0" y="22"/>
                </a:moveTo>
                <a:cubicBezTo>
                  <a:pt x="37" y="11"/>
                  <a:pt x="75" y="0"/>
                  <a:pt x="90" y="113"/>
                </a:cubicBezTo>
                <a:cubicBezTo>
                  <a:pt x="105" y="226"/>
                  <a:pt x="105" y="590"/>
                  <a:pt x="90" y="703"/>
                </a:cubicBezTo>
                <a:cubicBezTo>
                  <a:pt x="75" y="816"/>
                  <a:pt x="15" y="778"/>
                  <a:pt x="0" y="793"/>
                </a:cubicBezTo>
              </a:path>
            </a:pathLst>
          </a:custGeom>
          <a:noFill/>
          <a:ln w="28575" cmpd="sng">
            <a:solidFill>
              <a:srgbClr val="33CC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32" name="Freeform 96"/>
          <p:cNvSpPr>
            <a:spLocks/>
          </p:cNvSpPr>
          <p:nvPr/>
        </p:nvSpPr>
        <p:spPr bwMode="auto">
          <a:xfrm>
            <a:off x="4356100" y="981075"/>
            <a:ext cx="166688" cy="1295400"/>
          </a:xfrm>
          <a:custGeom>
            <a:avLst/>
            <a:gdLst>
              <a:gd name="T0" fmla="*/ 0 w 105"/>
              <a:gd name="T1" fmla="*/ 22 h 816"/>
              <a:gd name="T2" fmla="*/ 90 w 105"/>
              <a:gd name="T3" fmla="*/ 113 h 816"/>
              <a:gd name="T4" fmla="*/ 90 w 105"/>
              <a:gd name="T5" fmla="*/ 703 h 816"/>
              <a:gd name="T6" fmla="*/ 0 w 105"/>
              <a:gd name="T7" fmla="*/ 793 h 816"/>
            </a:gdLst>
            <a:ahLst/>
            <a:cxnLst>
              <a:cxn ang="0">
                <a:pos x="T0" y="T1"/>
              </a:cxn>
              <a:cxn ang="0">
                <a:pos x="T2" y="T3"/>
              </a:cxn>
              <a:cxn ang="0">
                <a:pos x="T4" y="T5"/>
              </a:cxn>
              <a:cxn ang="0">
                <a:pos x="T6" y="T7"/>
              </a:cxn>
            </a:cxnLst>
            <a:rect l="0" t="0" r="r" b="b"/>
            <a:pathLst>
              <a:path w="105" h="816">
                <a:moveTo>
                  <a:pt x="0" y="22"/>
                </a:moveTo>
                <a:cubicBezTo>
                  <a:pt x="37" y="11"/>
                  <a:pt x="75" y="0"/>
                  <a:pt x="90" y="113"/>
                </a:cubicBezTo>
                <a:cubicBezTo>
                  <a:pt x="105" y="226"/>
                  <a:pt x="105" y="590"/>
                  <a:pt x="90" y="703"/>
                </a:cubicBezTo>
                <a:cubicBezTo>
                  <a:pt x="75" y="816"/>
                  <a:pt x="15" y="778"/>
                  <a:pt x="0" y="793"/>
                </a:cubicBezTo>
              </a:path>
            </a:pathLst>
          </a:custGeom>
          <a:noFill/>
          <a:ln w="28575" cmpd="sng">
            <a:solidFill>
              <a:srgbClr val="33CC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xfrm>
            <a:off x="827088" y="0"/>
            <a:ext cx="8229600" cy="676275"/>
          </a:xfrm>
        </p:spPr>
        <p:txBody>
          <a:bodyPr/>
          <a:lstStyle/>
          <a:p>
            <a:r>
              <a:rPr lang="ja-JP" altLang="en-US"/>
              <a:t>回路図からブール式への変換（テキスト</a:t>
            </a:r>
            <a:r>
              <a:rPr lang="en-US" altLang="ja-JP"/>
              <a:t>p.19)</a:t>
            </a:r>
          </a:p>
        </p:txBody>
      </p:sp>
      <p:grpSp>
        <p:nvGrpSpPr>
          <p:cNvPr id="40963" name="Group 3"/>
          <p:cNvGrpSpPr>
            <a:grpSpLocks/>
          </p:cNvGrpSpPr>
          <p:nvPr/>
        </p:nvGrpSpPr>
        <p:grpSpPr bwMode="auto">
          <a:xfrm>
            <a:off x="2195513" y="2995613"/>
            <a:ext cx="720725" cy="1081087"/>
            <a:chOff x="1156" y="845"/>
            <a:chExt cx="590" cy="907"/>
          </a:xfrm>
        </p:grpSpPr>
        <p:sp>
          <p:nvSpPr>
            <p:cNvPr id="40964" name="Line 4"/>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65" name="Line 5"/>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66" name="Line 6"/>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67" name="Line 7"/>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68" name="Oval 8"/>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969" name="Line 9"/>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70" name="Line 10"/>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0971" name="Group 11"/>
          <p:cNvGrpSpPr>
            <a:grpSpLocks/>
          </p:cNvGrpSpPr>
          <p:nvPr/>
        </p:nvGrpSpPr>
        <p:grpSpPr bwMode="auto">
          <a:xfrm>
            <a:off x="4619625" y="5300663"/>
            <a:ext cx="600075" cy="1079500"/>
            <a:chOff x="2789" y="2746"/>
            <a:chExt cx="514" cy="907"/>
          </a:xfrm>
        </p:grpSpPr>
        <p:sp>
          <p:nvSpPr>
            <p:cNvPr id="40972" name="Line 12"/>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73" name="Line 13"/>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74" name="Line 14"/>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75" name="Line 15"/>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76" name="Line 16"/>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77" name="Line 17"/>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0978" name="Group 18"/>
          <p:cNvGrpSpPr>
            <a:grpSpLocks/>
          </p:cNvGrpSpPr>
          <p:nvPr/>
        </p:nvGrpSpPr>
        <p:grpSpPr bwMode="auto">
          <a:xfrm>
            <a:off x="3203575" y="5445125"/>
            <a:ext cx="600075" cy="1079500"/>
            <a:chOff x="2789" y="2746"/>
            <a:chExt cx="514" cy="907"/>
          </a:xfrm>
        </p:grpSpPr>
        <p:sp>
          <p:nvSpPr>
            <p:cNvPr id="40979" name="Line 19"/>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80" name="Line 20"/>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81" name="Line 21"/>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82" name="Line 22"/>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83" name="Line 23"/>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84" name="Line 24"/>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0985" name="Group 25"/>
          <p:cNvGrpSpPr>
            <a:grpSpLocks/>
          </p:cNvGrpSpPr>
          <p:nvPr/>
        </p:nvGrpSpPr>
        <p:grpSpPr bwMode="auto">
          <a:xfrm>
            <a:off x="2171700" y="5443538"/>
            <a:ext cx="600075" cy="1079500"/>
            <a:chOff x="2789" y="2746"/>
            <a:chExt cx="514" cy="907"/>
          </a:xfrm>
        </p:grpSpPr>
        <p:sp>
          <p:nvSpPr>
            <p:cNvPr id="40986" name="Line 26"/>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87" name="Line 27"/>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88" name="Line 28"/>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89" name="Line 29"/>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90" name="Line 30"/>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91" name="Line 31"/>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0992" name="Group 32"/>
          <p:cNvGrpSpPr>
            <a:grpSpLocks/>
          </p:cNvGrpSpPr>
          <p:nvPr/>
        </p:nvGrpSpPr>
        <p:grpSpPr bwMode="auto">
          <a:xfrm>
            <a:off x="2819400" y="4365625"/>
            <a:ext cx="600075" cy="1079500"/>
            <a:chOff x="2789" y="2746"/>
            <a:chExt cx="514" cy="907"/>
          </a:xfrm>
        </p:grpSpPr>
        <p:sp>
          <p:nvSpPr>
            <p:cNvPr id="40993" name="Line 33"/>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94" name="Line 34"/>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95" name="Line 35"/>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96" name="Line 36"/>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97" name="Line 37"/>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98" name="Line 38"/>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0999" name="Group 39"/>
          <p:cNvGrpSpPr>
            <a:grpSpLocks/>
          </p:cNvGrpSpPr>
          <p:nvPr/>
        </p:nvGrpSpPr>
        <p:grpSpPr bwMode="auto">
          <a:xfrm>
            <a:off x="3348038" y="2276475"/>
            <a:ext cx="792162" cy="1079500"/>
            <a:chOff x="1156" y="845"/>
            <a:chExt cx="590" cy="907"/>
          </a:xfrm>
        </p:grpSpPr>
        <p:sp>
          <p:nvSpPr>
            <p:cNvPr id="41000" name="Line 40"/>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01" name="Line 41"/>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02" name="Line 42"/>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03" name="Line 43"/>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04" name="Oval 44"/>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05" name="Line 45"/>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06" name="Line 46"/>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1007" name="Group 47"/>
          <p:cNvGrpSpPr>
            <a:grpSpLocks/>
          </p:cNvGrpSpPr>
          <p:nvPr/>
        </p:nvGrpSpPr>
        <p:grpSpPr bwMode="auto">
          <a:xfrm>
            <a:off x="2195513" y="1916113"/>
            <a:ext cx="720725" cy="1079500"/>
            <a:chOff x="1156" y="845"/>
            <a:chExt cx="590" cy="907"/>
          </a:xfrm>
        </p:grpSpPr>
        <p:sp>
          <p:nvSpPr>
            <p:cNvPr id="41008" name="Line 48"/>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09" name="Line 49"/>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0" name="Line 50"/>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1" name="Line 51"/>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2" name="Oval 52"/>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13" name="Line 53"/>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4" name="Line 54"/>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1015" name="Group 55"/>
          <p:cNvGrpSpPr>
            <a:grpSpLocks/>
          </p:cNvGrpSpPr>
          <p:nvPr/>
        </p:nvGrpSpPr>
        <p:grpSpPr bwMode="auto">
          <a:xfrm>
            <a:off x="2700338" y="836613"/>
            <a:ext cx="792162" cy="1079500"/>
            <a:chOff x="1156" y="845"/>
            <a:chExt cx="590" cy="907"/>
          </a:xfrm>
        </p:grpSpPr>
        <p:sp>
          <p:nvSpPr>
            <p:cNvPr id="41016" name="Line 56"/>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7" name="Line 57"/>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8" name="Line 58"/>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9" name="Line 59"/>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20" name="Oval 60"/>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21" name="Line 61"/>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22" name="Line 62"/>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1023" name="Line 63"/>
          <p:cNvSpPr>
            <a:spLocks noChangeShapeType="1"/>
          </p:cNvSpPr>
          <p:nvPr/>
        </p:nvSpPr>
        <p:spPr bwMode="auto">
          <a:xfrm>
            <a:off x="2916238" y="4076700"/>
            <a:ext cx="266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24" name="Line 64"/>
          <p:cNvSpPr>
            <a:spLocks noChangeShapeType="1"/>
          </p:cNvSpPr>
          <p:nvPr/>
        </p:nvSpPr>
        <p:spPr bwMode="auto">
          <a:xfrm>
            <a:off x="2771775" y="6524625"/>
            <a:ext cx="10080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25" name="Line 65"/>
          <p:cNvSpPr>
            <a:spLocks noChangeShapeType="1"/>
          </p:cNvSpPr>
          <p:nvPr/>
        </p:nvSpPr>
        <p:spPr bwMode="auto">
          <a:xfrm>
            <a:off x="2771775" y="5445125"/>
            <a:ext cx="10080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1026" name="Group 66"/>
          <p:cNvGrpSpPr>
            <a:grpSpLocks/>
          </p:cNvGrpSpPr>
          <p:nvPr/>
        </p:nvGrpSpPr>
        <p:grpSpPr bwMode="auto">
          <a:xfrm>
            <a:off x="3563938" y="6669088"/>
            <a:ext cx="431800" cy="144462"/>
            <a:chOff x="2789" y="4019"/>
            <a:chExt cx="272" cy="91"/>
          </a:xfrm>
        </p:grpSpPr>
        <p:sp>
          <p:nvSpPr>
            <p:cNvPr id="41027" name="Line 67"/>
            <p:cNvSpPr>
              <a:spLocks noChangeShapeType="1"/>
            </p:cNvSpPr>
            <p:nvPr/>
          </p:nvSpPr>
          <p:spPr bwMode="auto">
            <a:xfrm>
              <a:off x="2789" y="401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28" name="Line 68"/>
            <p:cNvSpPr>
              <a:spLocks noChangeShapeType="1"/>
            </p:cNvSpPr>
            <p:nvPr/>
          </p:nvSpPr>
          <p:spPr bwMode="auto">
            <a:xfrm flipH="1">
              <a:off x="280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29" name="Line 69"/>
            <p:cNvSpPr>
              <a:spLocks noChangeShapeType="1"/>
            </p:cNvSpPr>
            <p:nvPr/>
          </p:nvSpPr>
          <p:spPr bwMode="auto">
            <a:xfrm flipH="1">
              <a:off x="285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0" name="Line 70"/>
            <p:cNvSpPr>
              <a:spLocks noChangeShapeType="1"/>
            </p:cNvSpPr>
            <p:nvPr/>
          </p:nvSpPr>
          <p:spPr bwMode="auto">
            <a:xfrm flipH="1">
              <a:off x="289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1" name="Line 71"/>
            <p:cNvSpPr>
              <a:spLocks noChangeShapeType="1"/>
            </p:cNvSpPr>
            <p:nvPr/>
          </p:nvSpPr>
          <p:spPr bwMode="auto">
            <a:xfrm flipH="1">
              <a:off x="294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2" name="Line 72"/>
            <p:cNvSpPr>
              <a:spLocks noChangeShapeType="1"/>
            </p:cNvSpPr>
            <p:nvPr/>
          </p:nvSpPr>
          <p:spPr bwMode="auto">
            <a:xfrm flipH="1">
              <a:off x="298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1033" name="Line 73"/>
          <p:cNvSpPr>
            <a:spLocks noChangeShapeType="1"/>
          </p:cNvSpPr>
          <p:nvPr/>
        </p:nvSpPr>
        <p:spPr bwMode="auto">
          <a:xfrm>
            <a:off x="3779838" y="6524625"/>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4" name="Line 74"/>
          <p:cNvSpPr>
            <a:spLocks noChangeShapeType="1"/>
          </p:cNvSpPr>
          <p:nvPr/>
        </p:nvSpPr>
        <p:spPr bwMode="auto">
          <a:xfrm>
            <a:off x="3779838" y="6524625"/>
            <a:ext cx="1439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5" name="Line 75"/>
          <p:cNvSpPr>
            <a:spLocks noChangeShapeType="1"/>
          </p:cNvSpPr>
          <p:nvPr/>
        </p:nvSpPr>
        <p:spPr bwMode="auto">
          <a:xfrm flipV="1">
            <a:off x="5219700" y="63087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6" name="Line 76"/>
          <p:cNvSpPr>
            <a:spLocks noChangeShapeType="1"/>
          </p:cNvSpPr>
          <p:nvPr/>
        </p:nvSpPr>
        <p:spPr bwMode="auto">
          <a:xfrm flipV="1">
            <a:off x="5219700" y="4076700"/>
            <a:ext cx="0" cy="12239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7" name="Line 77"/>
          <p:cNvSpPr>
            <a:spLocks noChangeShapeType="1"/>
          </p:cNvSpPr>
          <p:nvPr/>
        </p:nvSpPr>
        <p:spPr bwMode="auto">
          <a:xfrm flipV="1">
            <a:off x="3419475" y="40767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8" name="Line 78"/>
          <p:cNvSpPr>
            <a:spLocks noChangeShapeType="1"/>
          </p:cNvSpPr>
          <p:nvPr/>
        </p:nvSpPr>
        <p:spPr bwMode="auto">
          <a:xfrm>
            <a:off x="3348038" y="836613"/>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9" name="Line 79"/>
          <p:cNvSpPr>
            <a:spLocks noChangeShapeType="1"/>
          </p:cNvSpPr>
          <p:nvPr/>
        </p:nvSpPr>
        <p:spPr bwMode="auto">
          <a:xfrm>
            <a:off x="2916238" y="1916113"/>
            <a:ext cx="1223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40" name="Line 80"/>
          <p:cNvSpPr>
            <a:spLocks noChangeShapeType="1"/>
          </p:cNvSpPr>
          <p:nvPr/>
        </p:nvSpPr>
        <p:spPr bwMode="auto">
          <a:xfrm>
            <a:off x="4140200" y="191611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41" name="Line 81"/>
          <p:cNvSpPr>
            <a:spLocks noChangeShapeType="1"/>
          </p:cNvSpPr>
          <p:nvPr/>
        </p:nvSpPr>
        <p:spPr bwMode="auto">
          <a:xfrm>
            <a:off x="4140200" y="3357563"/>
            <a:ext cx="0" cy="7191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42" name="Text Box 82"/>
          <p:cNvSpPr txBox="1">
            <a:spLocks noChangeArrowheads="1"/>
          </p:cNvSpPr>
          <p:nvPr/>
        </p:nvSpPr>
        <p:spPr bwMode="auto">
          <a:xfrm>
            <a:off x="3276600" y="25574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41043" name="Text Box 83"/>
          <p:cNvSpPr txBox="1">
            <a:spLocks noChangeArrowheads="1"/>
          </p:cNvSpPr>
          <p:nvPr/>
        </p:nvSpPr>
        <p:spPr bwMode="auto">
          <a:xfrm>
            <a:off x="2484438" y="45751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41044" name="Text Box 84"/>
          <p:cNvSpPr txBox="1">
            <a:spLocks noChangeArrowheads="1"/>
          </p:cNvSpPr>
          <p:nvPr/>
        </p:nvSpPr>
        <p:spPr bwMode="auto">
          <a:xfrm>
            <a:off x="1787525" y="22764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41045" name="Text Box 85"/>
          <p:cNvSpPr txBox="1">
            <a:spLocks noChangeArrowheads="1"/>
          </p:cNvSpPr>
          <p:nvPr/>
        </p:nvSpPr>
        <p:spPr bwMode="auto">
          <a:xfrm>
            <a:off x="1835150" y="57991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41046" name="Text Box 86"/>
          <p:cNvSpPr txBox="1">
            <a:spLocks noChangeArrowheads="1"/>
          </p:cNvSpPr>
          <p:nvPr/>
        </p:nvSpPr>
        <p:spPr bwMode="auto">
          <a:xfrm>
            <a:off x="2916238" y="58705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C</a:t>
            </a:r>
          </a:p>
        </p:txBody>
      </p:sp>
      <p:sp>
        <p:nvSpPr>
          <p:cNvPr id="41047" name="Text Box 87"/>
          <p:cNvSpPr txBox="1">
            <a:spLocks noChangeArrowheads="1"/>
          </p:cNvSpPr>
          <p:nvPr/>
        </p:nvSpPr>
        <p:spPr bwMode="auto">
          <a:xfrm>
            <a:off x="4211638" y="573405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D</a:t>
            </a:r>
          </a:p>
        </p:txBody>
      </p:sp>
      <p:sp>
        <p:nvSpPr>
          <p:cNvPr id="41048" name="Text Box 88"/>
          <p:cNvSpPr txBox="1">
            <a:spLocks noChangeArrowheads="1"/>
          </p:cNvSpPr>
          <p:nvPr/>
        </p:nvSpPr>
        <p:spPr bwMode="auto">
          <a:xfrm>
            <a:off x="2339975" y="11969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D</a:t>
            </a:r>
          </a:p>
        </p:txBody>
      </p:sp>
      <p:sp>
        <p:nvSpPr>
          <p:cNvPr id="41049" name="Text Box 89"/>
          <p:cNvSpPr txBox="1">
            <a:spLocks noChangeArrowheads="1"/>
          </p:cNvSpPr>
          <p:nvPr/>
        </p:nvSpPr>
        <p:spPr bwMode="auto">
          <a:xfrm>
            <a:off x="1763713" y="33575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C</a:t>
            </a:r>
          </a:p>
        </p:txBody>
      </p:sp>
      <p:sp>
        <p:nvSpPr>
          <p:cNvPr id="41050" name="Text Box 90"/>
          <p:cNvSpPr txBox="1">
            <a:spLocks noChangeArrowheads="1"/>
          </p:cNvSpPr>
          <p:nvPr/>
        </p:nvSpPr>
        <p:spPr bwMode="auto">
          <a:xfrm>
            <a:off x="5651500" y="386080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Z</a:t>
            </a:r>
          </a:p>
        </p:txBody>
      </p:sp>
      <p:sp>
        <p:nvSpPr>
          <p:cNvPr id="41051" name="Text Box 91"/>
          <p:cNvSpPr txBox="1">
            <a:spLocks noChangeArrowheads="1"/>
          </p:cNvSpPr>
          <p:nvPr/>
        </p:nvSpPr>
        <p:spPr bwMode="auto">
          <a:xfrm>
            <a:off x="7092950" y="2133600"/>
            <a:ext cx="161925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NMOS</a:t>
            </a:r>
            <a:r>
              <a:rPr lang="ja-JP" altLang="en-US"/>
              <a:t>に注目</a:t>
            </a:r>
          </a:p>
          <a:p>
            <a:endParaRPr lang="ja-JP" altLang="en-US"/>
          </a:p>
          <a:p>
            <a:r>
              <a:rPr lang="ja-JP" altLang="en-US"/>
              <a:t>並列は</a:t>
            </a:r>
            <a:r>
              <a:rPr lang="en-US" altLang="ja-JP"/>
              <a:t>OR</a:t>
            </a:r>
            <a:r>
              <a:rPr lang="ja-JP" altLang="en-US"/>
              <a:t>　＋</a:t>
            </a:r>
          </a:p>
          <a:p>
            <a:r>
              <a:rPr lang="ja-JP" altLang="en-US"/>
              <a:t>直列は</a:t>
            </a:r>
            <a:r>
              <a:rPr lang="en-US" altLang="ja-JP"/>
              <a:t>AND</a:t>
            </a:r>
            <a:r>
              <a:rPr lang="ja-JP" altLang="en-US"/>
              <a:t>　・</a:t>
            </a:r>
          </a:p>
          <a:p>
            <a:endParaRPr lang="en-US" altLang="ja-JP"/>
          </a:p>
        </p:txBody>
      </p:sp>
      <p:sp>
        <p:nvSpPr>
          <p:cNvPr id="41052" name="Text Box 92"/>
          <p:cNvSpPr txBox="1">
            <a:spLocks noChangeArrowheads="1"/>
          </p:cNvSpPr>
          <p:nvPr/>
        </p:nvSpPr>
        <p:spPr bwMode="auto">
          <a:xfrm>
            <a:off x="3708400" y="5149850"/>
            <a:ext cx="730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r>
              <a:rPr lang="ja-JP" altLang="en-US"/>
              <a:t>＋</a:t>
            </a:r>
            <a:r>
              <a:rPr lang="en-US" altLang="ja-JP"/>
              <a:t>C</a:t>
            </a:r>
          </a:p>
        </p:txBody>
      </p:sp>
      <p:sp>
        <p:nvSpPr>
          <p:cNvPr id="41053" name="Text Box 93"/>
          <p:cNvSpPr txBox="1">
            <a:spLocks noChangeArrowheads="1"/>
          </p:cNvSpPr>
          <p:nvPr/>
        </p:nvSpPr>
        <p:spPr bwMode="auto">
          <a:xfrm>
            <a:off x="3419475" y="4437063"/>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r>
              <a:rPr lang="ja-JP" altLang="en-US"/>
              <a:t>・（</a:t>
            </a:r>
            <a:r>
              <a:rPr lang="en-US" altLang="ja-JP"/>
              <a:t>B</a:t>
            </a:r>
            <a:r>
              <a:rPr lang="ja-JP" altLang="en-US"/>
              <a:t>＋</a:t>
            </a:r>
            <a:r>
              <a:rPr lang="en-US" altLang="ja-JP"/>
              <a:t>C</a:t>
            </a:r>
            <a:r>
              <a:rPr lang="ja-JP" altLang="en-US"/>
              <a:t>）</a:t>
            </a:r>
          </a:p>
        </p:txBody>
      </p:sp>
      <p:sp>
        <p:nvSpPr>
          <p:cNvPr id="41054" name="Text Box 94"/>
          <p:cNvSpPr txBox="1">
            <a:spLocks noChangeArrowheads="1"/>
          </p:cNvSpPr>
          <p:nvPr/>
        </p:nvSpPr>
        <p:spPr bwMode="auto">
          <a:xfrm>
            <a:off x="5219700" y="4221163"/>
            <a:ext cx="161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r>
              <a:rPr lang="ja-JP" altLang="en-US"/>
              <a:t>・（</a:t>
            </a:r>
            <a:r>
              <a:rPr lang="en-US" altLang="ja-JP"/>
              <a:t>B</a:t>
            </a:r>
            <a:r>
              <a:rPr lang="ja-JP" altLang="en-US"/>
              <a:t>＋</a:t>
            </a:r>
            <a:r>
              <a:rPr lang="en-US" altLang="ja-JP"/>
              <a:t>C</a:t>
            </a:r>
            <a:r>
              <a:rPr lang="ja-JP" altLang="en-US"/>
              <a:t>）＋</a:t>
            </a:r>
            <a:r>
              <a:rPr lang="en-US" altLang="ja-JP"/>
              <a:t>D</a:t>
            </a:r>
          </a:p>
        </p:txBody>
      </p:sp>
      <p:sp>
        <p:nvSpPr>
          <p:cNvPr id="41055" name="Text Box 95"/>
          <p:cNvSpPr txBox="1">
            <a:spLocks noChangeArrowheads="1"/>
          </p:cNvSpPr>
          <p:nvPr/>
        </p:nvSpPr>
        <p:spPr bwMode="auto">
          <a:xfrm>
            <a:off x="7164388" y="3630613"/>
            <a:ext cx="2101850"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条件が満足されると</a:t>
            </a:r>
          </a:p>
          <a:p>
            <a:r>
              <a:rPr lang="en-US" altLang="ja-JP"/>
              <a:t>Z</a:t>
            </a:r>
            <a:r>
              <a:rPr lang="ja-JP" altLang="en-US"/>
              <a:t>は</a:t>
            </a:r>
            <a:r>
              <a:rPr lang="en-US" altLang="ja-JP"/>
              <a:t>L</a:t>
            </a:r>
            <a:r>
              <a:rPr lang="ja-JP" altLang="en-US"/>
              <a:t>になる</a:t>
            </a:r>
          </a:p>
          <a:p>
            <a:r>
              <a:rPr lang="ja-JP" altLang="en-US"/>
              <a:t>→上に反転の</a:t>
            </a:r>
            <a:r>
              <a:rPr lang="en-US" altLang="ja-JP"/>
              <a:t>Bar</a:t>
            </a:r>
          </a:p>
          <a:p>
            <a:r>
              <a:rPr lang="ja-JP" altLang="en-US"/>
              <a:t>を付ける</a:t>
            </a:r>
          </a:p>
          <a:p>
            <a:endParaRPr lang="ja-JP" altLang="en-US"/>
          </a:p>
          <a:p>
            <a:endParaRPr lang="ja-JP" altLang="en-US"/>
          </a:p>
          <a:p>
            <a:endParaRPr lang="en-US" altLang="ja-JP"/>
          </a:p>
        </p:txBody>
      </p:sp>
      <p:sp>
        <p:nvSpPr>
          <p:cNvPr id="41056" name="Text Box 96"/>
          <p:cNvSpPr txBox="1">
            <a:spLocks noChangeArrowheads="1"/>
          </p:cNvSpPr>
          <p:nvPr/>
        </p:nvSpPr>
        <p:spPr bwMode="auto">
          <a:xfrm>
            <a:off x="7235825" y="5084763"/>
            <a:ext cx="161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r>
              <a:rPr lang="ja-JP" altLang="en-US"/>
              <a:t>・（</a:t>
            </a:r>
            <a:r>
              <a:rPr lang="en-US" altLang="ja-JP"/>
              <a:t>B</a:t>
            </a:r>
            <a:r>
              <a:rPr lang="ja-JP" altLang="en-US"/>
              <a:t>＋</a:t>
            </a:r>
            <a:r>
              <a:rPr lang="en-US" altLang="ja-JP"/>
              <a:t>C</a:t>
            </a:r>
            <a:r>
              <a:rPr lang="ja-JP" altLang="en-US"/>
              <a:t>）＋</a:t>
            </a:r>
            <a:r>
              <a:rPr lang="en-US" altLang="ja-JP"/>
              <a:t>D</a:t>
            </a:r>
          </a:p>
        </p:txBody>
      </p:sp>
      <p:sp>
        <p:nvSpPr>
          <p:cNvPr id="41057" name="Line 97"/>
          <p:cNvSpPr>
            <a:spLocks noChangeShapeType="1"/>
          </p:cNvSpPr>
          <p:nvPr/>
        </p:nvSpPr>
        <p:spPr bwMode="auto">
          <a:xfrm>
            <a:off x="7380288" y="5084763"/>
            <a:ext cx="1439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xfrm>
            <a:off x="1476375" y="0"/>
            <a:ext cx="8229600" cy="676275"/>
          </a:xfrm>
        </p:spPr>
        <p:txBody>
          <a:bodyPr/>
          <a:lstStyle/>
          <a:p>
            <a:r>
              <a:rPr lang="ja-JP" altLang="en-US"/>
              <a:t>回路図からブール式への変換</a:t>
            </a:r>
          </a:p>
        </p:txBody>
      </p:sp>
      <p:grpSp>
        <p:nvGrpSpPr>
          <p:cNvPr id="41987" name="Group 3"/>
          <p:cNvGrpSpPr>
            <a:grpSpLocks/>
          </p:cNvGrpSpPr>
          <p:nvPr/>
        </p:nvGrpSpPr>
        <p:grpSpPr bwMode="auto">
          <a:xfrm>
            <a:off x="2224937" y="2981146"/>
            <a:ext cx="720725" cy="1081087"/>
            <a:chOff x="1156" y="845"/>
            <a:chExt cx="590" cy="907"/>
          </a:xfrm>
        </p:grpSpPr>
        <p:sp>
          <p:nvSpPr>
            <p:cNvPr id="41988" name="Line 4"/>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989" name="Line 5"/>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990" name="Line 6"/>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991" name="Line 7"/>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992" name="Oval 8"/>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993" name="Line 9"/>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994" name="Line 10"/>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1995" name="Group 11"/>
          <p:cNvGrpSpPr>
            <a:grpSpLocks/>
          </p:cNvGrpSpPr>
          <p:nvPr/>
        </p:nvGrpSpPr>
        <p:grpSpPr bwMode="auto">
          <a:xfrm>
            <a:off x="4619625" y="5300663"/>
            <a:ext cx="600075" cy="1079500"/>
            <a:chOff x="2789" y="2746"/>
            <a:chExt cx="514" cy="907"/>
          </a:xfrm>
        </p:grpSpPr>
        <p:sp>
          <p:nvSpPr>
            <p:cNvPr id="41996" name="Line 12"/>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997" name="Line 13"/>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998" name="Line 14"/>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999" name="Line 15"/>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00" name="Line 16"/>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01" name="Line 17"/>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2002" name="Group 18"/>
          <p:cNvGrpSpPr>
            <a:grpSpLocks/>
          </p:cNvGrpSpPr>
          <p:nvPr/>
        </p:nvGrpSpPr>
        <p:grpSpPr bwMode="auto">
          <a:xfrm>
            <a:off x="3203575" y="5445125"/>
            <a:ext cx="600075" cy="1079500"/>
            <a:chOff x="2789" y="2746"/>
            <a:chExt cx="514" cy="907"/>
          </a:xfrm>
        </p:grpSpPr>
        <p:sp>
          <p:nvSpPr>
            <p:cNvPr id="42003" name="Line 19"/>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04" name="Line 20"/>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05" name="Line 21"/>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06" name="Line 22"/>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07" name="Line 23"/>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08" name="Line 24"/>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2009" name="Group 25"/>
          <p:cNvGrpSpPr>
            <a:grpSpLocks/>
          </p:cNvGrpSpPr>
          <p:nvPr/>
        </p:nvGrpSpPr>
        <p:grpSpPr bwMode="auto">
          <a:xfrm>
            <a:off x="2171700" y="5443538"/>
            <a:ext cx="600075" cy="1079500"/>
            <a:chOff x="2789" y="2746"/>
            <a:chExt cx="514" cy="907"/>
          </a:xfrm>
        </p:grpSpPr>
        <p:sp>
          <p:nvSpPr>
            <p:cNvPr id="42010" name="Line 26"/>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11" name="Line 27"/>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12" name="Line 28"/>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13" name="Line 29"/>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14" name="Line 30"/>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15" name="Line 31"/>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2016" name="Group 32"/>
          <p:cNvGrpSpPr>
            <a:grpSpLocks/>
          </p:cNvGrpSpPr>
          <p:nvPr/>
        </p:nvGrpSpPr>
        <p:grpSpPr bwMode="auto">
          <a:xfrm>
            <a:off x="2819400" y="4365625"/>
            <a:ext cx="600075" cy="1079500"/>
            <a:chOff x="2789" y="2746"/>
            <a:chExt cx="514" cy="907"/>
          </a:xfrm>
        </p:grpSpPr>
        <p:sp>
          <p:nvSpPr>
            <p:cNvPr id="42017" name="Line 33"/>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18" name="Line 34"/>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19" name="Line 35"/>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20" name="Line 36"/>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21" name="Line 37"/>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22" name="Line 38"/>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2023" name="Group 39"/>
          <p:cNvGrpSpPr>
            <a:grpSpLocks/>
          </p:cNvGrpSpPr>
          <p:nvPr/>
        </p:nvGrpSpPr>
        <p:grpSpPr bwMode="auto">
          <a:xfrm>
            <a:off x="3366213" y="2276474"/>
            <a:ext cx="792162" cy="1079500"/>
            <a:chOff x="1156" y="845"/>
            <a:chExt cx="590" cy="907"/>
          </a:xfrm>
        </p:grpSpPr>
        <p:sp>
          <p:nvSpPr>
            <p:cNvPr id="42024" name="Line 40"/>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25" name="Line 41"/>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26" name="Line 42"/>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27" name="Line 43"/>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28" name="Oval 44"/>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2029" name="Line 45"/>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30" name="Line 46"/>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2031" name="Group 47"/>
          <p:cNvGrpSpPr>
            <a:grpSpLocks/>
          </p:cNvGrpSpPr>
          <p:nvPr/>
        </p:nvGrpSpPr>
        <p:grpSpPr bwMode="auto">
          <a:xfrm>
            <a:off x="2195513" y="1916113"/>
            <a:ext cx="720725" cy="1079500"/>
            <a:chOff x="1156" y="845"/>
            <a:chExt cx="590" cy="907"/>
          </a:xfrm>
        </p:grpSpPr>
        <p:sp>
          <p:nvSpPr>
            <p:cNvPr id="42032" name="Line 48"/>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33" name="Line 49"/>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34" name="Line 50"/>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35" name="Line 51"/>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36" name="Oval 52"/>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2037" name="Line 53"/>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38" name="Line 54"/>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2039" name="Group 55"/>
          <p:cNvGrpSpPr>
            <a:grpSpLocks/>
          </p:cNvGrpSpPr>
          <p:nvPr/>
        </p:nvGrpSpPr>
        <p:grpSpPr bwMode="auto">
          <a:xfrm>
            <a:off x="2700338" y="836613"/>
            <a:ext cx="792162" cy="1079500"/>
            <a:chOff x="1156" y="845"/>
            <a:chExt cx="590" cy="907"/>
          </a:xfrm>
        </p:grpSpPr>
        <p:sp>
          <p:nvSpPr>
            <p:cNvPr id="42040" name="Line 56"/>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41" name="Line 57"/>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42" name="Line 58"/>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43" name="Line 59"/>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44" name="Oval 60"/>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2045" name="Line 61"/>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46" name="Line 62"/>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2047" name="Line 63"/>
          <p:cNvSpPr>
            <a:spLocks noChangeShapeType="1"/>
          </p:cNvSpPr>
          <p:nvPr/>
        </p:nvSpPr>
        <p:spPr bwMode="auto">
          <a:xfrm flipV="1">
            <a:off x="2945662" y="4076699"/>
            <a:ext cx="2634401" cy="1287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48" name="Line 64"/>
          <p:cNvSpPr>
            <a:spLocks noChangeShapeType="1"/>
          </p:cNvSpPr>
          <p:nvPr/>
        </p:nvSpPr>
        <p:spPr bwMode="auto">
          <a:xfrm>
            <a:off x="2771775" y="6524625"/>
            <a:ext cx="10080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49" name="Line 65"/>
          <p:cNvSpPr>
            <a:spLocks noChangeShapeType="1"/>
          </p:cNvSpPr>
          <p:nvPr/>
        </p:nvSpPr>
        <p:spPr bwMode="auto">
          <a:xfrm>
            <a:off x="2750761" y="5443538"/>
            <a:ext cx="1029077"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2050" name="Group 66"/>
          <p:cNvGrpSpPr>
            <a:grpSpLocks/>
          </p:cNvGrpSpPr>
          <p:nvPr/>
        </p:nvGrpSpPr>
        <p:grpSpPr bwMode="auto">
          <a:xfrm>
            <a:off x="3563938" y="6669088"/>
            <a:ext cx="431800" cy="144462"/>
            <a:chOff x="2789" y="4019"/>
            <a:chExt cx="272" cy="91"/>
          </a:xfrm>
        </p:grpSpPr>
        <p:sp>
          <p:nvSpPr>
            <p:cNvPr id="42051" name="Line 67"/>
            <p:cNvSpPr>
              <a:spLocks noChangeShapeType="1"/>
            </p:cNvSpPr>
            <p:nvPr/>
          </p:nvSpPr>
          <p:spPr bwMode="auto">
            <a:xfrm>
              <a:off x="2789" y="401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52" name="Line 68"/>
            <p:cNvSpPr>
              <a:spLocks noChangeShapeType="1"/>
            </p:cNvSpPr>
            <p:nvPr/>
          </p:nvSpPr>
          <p:spPr bwMode="auto">
            <a:xfrm flipH="1">
              <a:off x="280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53" name="Line 69"/>
            <p:cNvSpPr>
              <a:spLocks noChangeShapeType="1"/>
            </p:cNvSpPr>
            <p:nvPr/>
          </p:nvSpPr>
          <p:spPr bwMode="auto">
            <a:xfrm flipH="1">
              <a:off x="285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54" name="Line 70"/>
            <p:cNvSpPr>
              <a:spLocks noChangeShapeType="1"/>
            </p:cNvSpPr>
            <p:nvPr/>
          </p:nvSpPr>
          <p:spPr bwMode="auto">
            <a:xfrm flipH="1">
              <a:off x="289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55" name="Line 71"/>
            <p:cNvSpPr>
              <a:spLocks noChangeShapeType="1"/>
            </p:cNvSpPr>
            <p:nvPr/>
          </p:nvSpPr>
          <p:spPr bwMode="auto">
            <a:xfrm flipH="1">
              <a:off x="294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56" name="Line 72"/>
            <p:cNvSpPr>
              <a:spLocks noChangeShapeType="1"/>
            </p:cNvSpPr>
            <p:nvPr/>
          </p:nvSpPr>
          <p:spPr bwMode="auto">
            <a:xfrm flipH="1">
              <a:off x="298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2057" name="Line 73"/>
          <p:cNvSpPr>
            <a:spLocks noChangeShapeType="1"/>
          </p:cNvSpPr>
          <p:nvPr/>
        </p:nvSpPr>
        <p:spPr bwMode="auto">
          <a:xfrm>
            <a:off x="3779838" y="6524625"/>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58" name="Line 74"/>
          <p:cNvSpPr>
            <a:spLocks noChangeShapeType="1"/>
          </p:cNvSpPr>
          <p:nvPr/>
        </p:nvSpPr>
        <p:spPr bwMode="auto">
          <a:xfrm>
            <a:off x="3779838" y="6524625"/>
            <a:ext cx="1439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59" name="Line 75"/>
          <p:cNvSpPr>
            <a:spLocks noChangeShapeType="1"/>
          </p:cNvSpPr>
          <p:nvPr/>
        </p:nvSpPr>
        <p:spPr bwMode="auto">
          <a:xfrm flipV="1">
            <a:off x="5219700" y="63087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60" name="Line 76"/>
          <p:cNvSpPr>
            <a:spLocks noChangeShapeType="1"/>
          </p:cNvSpPr>
          <p:nvPr/>
        </p:nvSpPr>
        <p:spPr bwMode="auto">
          <a:xfrm flipV="1">
            <a:off x="5198686" y="4076700"/>
            <a:ext cx="0" cy="12239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61" name="Line 77"/>
          <p:cNvSpPr>
            <a:spLocks noChangeShapeType="1"/>
          </p:cNvSpPr>
          <p:nvPr/>
        </p:nvSpPr>
        <p:spPr bwMode="auto">
          <a:xfrm flipV="1">
            <a:off x="3398461" y="4089578"/>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62" name="Line 78"/>
          <p:cNvSpPr>
            <a:spLocks noChangeShapeType="1"/>
          </p:cNvSpPr>
          <p:nvPr/>
        </p:nvSpPr>
        <p:spPr bwMode="auto">
          <a:xfrm>
            <a:off x="3348038" y="836613"/>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63" name="Line 79"/>
          <p:cNvSpPr>
            <a:spLocks noChangeShapeType="1"/>
          </p:cNvSpPr>
          <p:nvPr/>
        </p:nvSpPr>
        <p:spPr bwMode="auto">
          <a:xfrm>
            <a:off x="2916238" y="1916113"/>
            <a:ext cx="1223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64" name="Line 80"/>
          <p:cNvSpPr>
            <a:spLocks noChangeShapeType="1"/>
          </p:cNvSpPr>
          <p:nvPr/>
        </p:nvSpPr>
        <p:spPr bwMode="auto">
          <a:xfrm>
            <a:off x="4139952" y="191611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65" name="Line 81"/>
          <p:cNvSpPr>
            <a:spLocks noChangeShapeType="1"/>
          </p:cNvSpPr>
          <p:nvPr/>
        </p:nvSpPr>
        <p:spPr bwMode="auto">
          <a:xfrm>
            <a:off x="4158375" y="3357563"/>
            <a:ext cx="0" cy="7191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66" name="Text Box 82"/>
          <p:cNvSpPr txBox="1">
            <a:spLocks noChangeArrowheads="1"/>
          </p:cNvSpPr>
          <p:nvPr/>
        </p:nvSpPr>
        <p:spPr bwMode="auto">
          <a:xfrm>
            <a:off x="3276600" y="25574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42067" name="Text Box 83"/>
          <p:cNvSpPr txBox="1">
            <a:spLocks noChangeArrowheads="1"/>
          </p:cNvSpPr>
          <p:nvPr/>
        </p:nvSpPr>
        <p:spPr bwMode="auto">
          <a:xfrm>
            <a:off x="2484438" y="45751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42068" name="Text Box 84"/>
          <p:cNvSpPr txBox="1">
            <a:spLocks noChangeArrowheads="1"/>
          </p:cNvSpPr>
          <p:nvPr/>
        </p:nvSpPr>
        <p:spPr bwMode="auto">
          <a:xfrm>
            <a:off x="1787525" y="22764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42069" name="Text Box 85"/>
          <p:cNvSpPr txBox="1">
            <a:spLocks noChangeArrowheads="1"/>
          </p:cNvSpPr>
          <p:nvPr/>
        </p:nvSpPr>
        <p:spPr bwMode="auto">
          <a:xfrm>
            <a:off x="1835150" y="57991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42070" name="Text Box 86"/>
          <p:cNvSpPr txBox="1">
            <a:spLocks noChangeArrowheads="1"/>
          </p:cNvSpPr>
          <p:nvPr/>
        </p:nvSpPr>
        <p:spPr bwMode="auto">
          <a:xfrm>
            <a:off x="2916238" y="58705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C</a:t>
            </a:r>
          </a:p>
        </p:txBody>
      </p:sp>
      <p:sp>
        <p:nvSpPr>
          <p:cNvPr id="42071" name="Text Box 87"/>
          <p:cNvSpPr txBox="1">
            <a:spLocks noChangeArrowheads="1"/>
          </p:cNvSpPr>
          <p:nvPr/>
        </p:nvSpPr>
        <p:spPr bwMode="auto">
          <a:xfrm>
            <a:off x="4211638" y="573405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D</a:t>
            </a:r>
          </a:p>
        </p:txBody>
      </p:sp>
      <p:sp>
        <p:nvSpPr>
          <p:cNvPr id="42072" name="Text Box 88"/>
          <p:cNvSpPr txBox="1">
            <a:spLocks noChangeArrowheads="1"/>
          </p:cNvSpPr>
          <p:nvPr/>
        </p:nvSpPr>
        <p:spPr bwMode="auto">
          <a:xfrm>
            <a:off x="2339975" y="11969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D</a:t>
            </a:r>
          </a:p>
        </p:txBody>
      </p:sp>
      <p:sp>
        <p:nvSpPr>
          <p:cNvPr id="42073" name="Text Box 89"/>
          <p:cNvSpPr txBox="1">
            <a:spLocks noChangeArrowheads="1"/>
          </p:cNvSpPr>
          <p:nvPr/>
        </p:nvSpPr>
        <p:spPr bwMode="auto">
          <a:xfrm>
            <a:off x="1763713" y="33575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C</a:t>
            </a:r>
          </a:p>
        </p:txBody>
      </p:sp>
      <p:sp>
        <p:nvSpPr>
          <p:cNvPr id="42074" name="Text Box 90"/>
          <p:cNvSpPr txBox="1">
            <a:spLocks noChangeArrowheads="1"/>
          </p:cNvSpPr>
          <p:nvPr/>
        </p:nvSpPr>
        <p:spPr bwMode="auto">
          <a:xfrm>
            <a:off x="5653088" y="3878876"/>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Z</a:t>
            </a:r>
          </a:p>
        </p:txBody>
      </p:sp>
      <p:sp>
        <p:nvSpPr>
          <p:cNvPr id="42075" name="Text Box 91"/>
          <p:cNvSpPr txBox="1">
            <a:spLocks noChangeArrowheads="1"/>
          </p:cNvSpPr>
          <p:nvPr/>
        </p:nvSpPr>
        <p:spPr bwMode="auto">
          <a:xfrm>
            <a:off x="7164388" y="765175"/>
            <a:ext cx="189865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PMOS</a:t>
            </a:r>
            <a:r>
              <a:rPr lang="ja-JP" altLang="en-US"/>
              <a:t>に注目</a:t>
            </a:r>
          </a:p>
          <a:p>
            <a:endParaRPr lang="ja-JP" altLang="en-US"/>
          </a:p>
          <a:p>
            <a:r>
              <a:rPr lang="en-US" altLang="ja-JP"/>
              <a:t>L</a:t>
            </a:r>
            <a:r>
              <a:rPr lang="ja-JP" altLang="en-US"/>
              <a:t>で</a:t>
            </a:r>
            <a:r>
              <a:rPr lang="en-US" altLang="ja-JP"/>
              <a:t>ON→</a:t>
            </a:r>
          </a:p>
          <a:p>
            <a:r>
              <a:rPr lang="ja-JP" altLang="en-US"/>
              <a:t>入力に反転の</a:t>
            </a:r>
            <a:r>
              <a:rPr lang="en-US" altLang="ja-JP"/>
              <a:t>Bar</a:t>
            </a:r>
          </a:p>
          <a:p>
            <a:endParaRPr lang="en-US" altLang="ja-JP"/>
          </a:p>
          <a:p>
            <a:r>
              <a:rPr lang="ja-JP" altLang="en-US"/>
              <a:t>並列は</a:t>
            </a:r>
            <a:r>
              <a:rPr lang="en-US" altLang="ja-JP"/>
              <a:t>OR</a:t>
            </a:r>
            <a:r>
              <a:rPr lang="ja-JP" altLang="en-US"/>
              <a:t>　＋</a:t>
            </a:r>
          </a:p>
          <a:p>
            <a:r>
              <a:rPr lang="ja-JP" altLang="en-US"/>
              <a:t>直列は</a:t>
            </a:r>
            <a:r>
              <a:rPr lang="en-US" altLang="ja-JP"/>
              <a:t>AND</a:t>
            </a:r>
            <a:r>
              <a:rPr lang="ja-JP" altLang="en-US"/>
              <a:t>　・</a:t>
            </a:r>
          </a:p>
          <a:p>
            <a:endParaRPr lang="en-US" altLang="ja-JP"/>
          </a:p>
        </p:txBody>
      </p:sp>
      <p:sp>
        <p:nvSpPr>
          <p:cNvPr id="42076" name="Text Box 92"/>
          <p:cNvSpPr txBox="1">
            <a:spLocks noChangeArrowheads="1"/>
          </p:cNvSpPr>
          <p:nvPr/>
        </p:nvSpPr>
        <p:spPr bwMode="auto">
          <a:xfrm>
            <a:off x="1692275" y="2781300"/>
            <a:ext cx="615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r>
              <a:rPr lang="ja-JP" altLang="en-US"/>
              <a:t>・</a:t>
            </a:r>
            <a:r>
              <a:rPr lang="en-US" altLang="ja-JP"/>
              <a:t>C</a:t>
            </a:r>
          </a:p>
        </p:txBody>
      </p:sp>
      <p:sp>
        <p:nvSpPr>
          <p:cNvPr id="42077" name="Text Box 93"/>
          <p:cNvSpPr txBox="1">
            <a:spLocks noChangeArrowheads="1"/>
          </p:cNvSpPr>
          <p:nvPr/>
        </p:nvSpPr>
        <p:spPr bwMode="auto">
          <a:xfrm>
            <a:off x="7164388" y="3630613"/>
            <a:ext cx="1873250"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ドモルガンの法則</a:t>
            </a:r>
          </a:p>
          <a:p>
            <a:r>
              <a:rPr lang="ja-JP" altLang="en-US"/>
              <a:t>により</a:t>
            </a:r>
          </a:p>
          <a:p>
            <a:endParaRPr lang="ja-JP" altLang="en-US"/>
          </a:p>
          <a:p>
            <a:endParaRPr lang="ja-JP" altLang="en-US"/>
          </a:p>
          <a:p>
            <a:endParaRPr lang="en-US" altLang="ja-JP"/>
          </a:p>
        </p:txBody>
      </p:sp>
      <p:sp>
        <p:nvSpPr>
          <p:cNvPr id="42078" name="Text Box 94"/>
          <p:cNvSpPr txBox="1">
            <a:spLocks noChangeArrowheads="1"/>
          </p:cNvSpPr>
          <p:nvPr/>
        </p:nvSpPr>
        <p:spPr bwMode="auto">
          <a:xfrm>
            <a:off x="7235825" y="5084763"/>
            <a:ext cx="161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r>
              <a:rPr lang="ja-JP" altLang="en-US"/>
              <a:t>・（</a:t>
            </a:r>
            <a:r>
              <a:rPr lang="en-US" altLang="ja-JP"/>
              <a:t>B</a:t>
            </a:r>
            <a:r>
              <a:rPr lang="ja-JP" altLang="en-US"/>
              <a:t>＋</a:t>
            </a:r>
            <a:r>
              <a:rPr lang="en-US" altLang="ja-JP"/>
              <a:t>C</a:t>
            </a:r>
            <a:r>
              <a:rPr lang="ja-JP" altLang="en-US"/>
              <a:t>）＋</a:t>
            </a:r>
            <a:r>
              <a:rPr lang="en-US" altLang="ja-JP"/>
              <a:t>D</a:t>
            </a:r>
          </a:p>
        </p:txBody>
      </p:sp>
      <p:sp>
        <p:nvSpPr>
          <p:cNvPr id="42079" name="Line 95"/>
          <p:cNvSpPr>
            <a:spLocks noChangeShapeType="1"/>
          </p:cNvSpPr>
          <p:nvPr/>
        </p:nvSpPr>
        <p:spPr bwMode="auto">
          <a:xfrm>
            <a:off x="7380288" y="5084763"/>
            <a:ext cx="1439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80" name="Line 96"/>
          <p:cNvSpPr>
            <a:spLocks noChangeShapeType="1"/>
          </p:cNvSpPr>
          <p:nvPr/>
        </p:nvSpPr>
        <p:spPr bwMode="auto">
          <a:xfrm>
            <a:off x="1763713" y="278130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81" name="Line 97"/>
          <p:cNvSpPr>
            <a:spLocks noChangeShapeType="1"/>
          </p:cNvSpPr>
          <p:nvPr/>
        </p:nvSpPr>
        <p:spPr bwMode="auto">
          <a:xfrm>
            <a:off x="2052638" y="278130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82" name="Text Box 98"/>
          <p:cNvSpPr txBox="1">
            <a:spLocks noChangeArrowheads="1"/>
          </p:cNvSpPr>
          <p:nvPr/>
        </p:nvSpPr>
        <p:spPr bwMode="auto">
          <a:xfrm>
            <a:off x="4460875" y="1989138"/>
            <a:ext cx="901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A+B</a:t>
            </a:r>
            <a:r>
              <a:rPr lang="ja-JP" altLang="en-US"/>
              <a:t>・</a:t>
            </a:r>
            <a:r>
              <a:rPr lang="en-US" altLang="ja-JP"/>
              <a:t>C</a:t>
            </a:r>
          </a:p>
        </p:txBody>
      </p:sp>
      <p:sp>
        <p:nvSpPr>
          <p:cNvPr id="42083" name="Line 99"/>
          <p:cNvSpPr>
            <a:spLocks noChangeShapeType="1"/>
          </p:cNvSpPr>
          <p:nvPr/>
        </p:nvSpPr>
        <p:spPr bwMode="auto">
          <a:xfrm>
            <a:off x="4532313" y="1989138"/>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84" name="Line 100"/>
          <p:cNvSpPr>
            <a:spLocks noChangeShapeType="1"/>
          </p:cNvSpPr>
          <p:nvPr/>
        </p:nvSpPr>
        <p:spPr bwMode="auto">
          <a:xfrm>
            <a:off x="4821238" y="1989138"/>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85" name="Line 101"/>
          <p:cNvSpPr>
            <a:spLocks noChangeShapeType="1"/>
          </p:cNvSpPr>
          <p:nvPr/>
        </p:nvSpPr>
        <p:spPr bwMode="auto">
          <a:xfrm>
            <a:off x="5076825" y="1989138"/>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86" name="Text Box 102"/>
          <p:cNvSpPr txBox="1">
            <a:spLocks noChangeArrowheads="1"/>
          </p:cNvSpPr>
          <p:nvPr/>
        </p:nvSpPr>
        <p:spPr bwMode="auto">
          <a:xfrm>
            <a:off x="4140200" y="1046163"/>
            <a:ext cx="1409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a:t>
            </a:r>
            <a:r>
              <a:rPr lang="en-US" altLang="ja-JP"/>
              <a:t>A+B</a:t>
            </a:r>
            <a:r>
              <a:rPr lang="ja-JP" altLang="en-US"/>
              <a:t>・</a:t>
            </a:r>
            <a:r>
              <a:rPr lang="en-US" altLang="ja-JP"/>
              <a:t>C</a:t>
            </a:r>
            <a:r>
              <a:rPr lang="ja-JP" altLang="en-US"/>
              <a:t>）・</a:t>
            </a:r>
            <a:r>
              <a:rPr lang="en-US" altLang="ja-JP"/>
              <a:t>D</a:t>
            </a:r>
          </a:p>
        </p:txBody>
      </p:sp>
      <p:sp>
        <p:nvSpPr>
          <p:cNvPr id="42087" name="Line 103"/>
          <p:cNvSpPr>
            <a:spLocks noChangeShapeType="1"/>
          </p:cNvSpPr>
          <p:nvPr/>
        </p:nvSpPr>
        <p:spPr bwMode="auto">
          <a:xfrm>
            <a:off x="4211638" y="1046163"/>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88" name="Line 104"/>
          <p:cNvSpPr>
            <a:spLocks noChangeShapeType="1"/>
          </p:cNvSpPr>
          <p:nvPr/>
        </p:nvSpPr>
        <p:spPr bwMode="auto">
          <a:xfrm>
            <a:off x="4572000" y="1046163"/>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89" name="Line 105"/>
          <p:cNvSpPr>
            <a:spLocks noChangeShapeType="1"/>
          </p:cNvSpPr>
          <p:nvPr/>
        </p:nvSpPr>
        <p:spPr bwMode="auto">
          <a:xfrm>
            <a:off x="4860925" y="1046163"/>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90" name="Line 106"/>
          <p:cNvSpPr>
            <a:spLocks noChangeShapeType="1"/>
          </p:cNvSpPr>
          <p:nvPr/>
        </p:nvSpPr>
        <p:spPr bwMode="auto">
          <a:xfrm>
            <a:off x="5219700" y="1052513"/>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91" name="Text Box 107"/>
          <p:cNvSpPr txBox="1">
            <a:spLocks noChangeArrowheads="1"/>
          </p:cNvSpPr>
          <p:nvPr/>
        </p:nvSpPr>
        <p:spPr bwMode="auto">
          <a:xfrm>
            <a:off x="7019925" y="4437063"/>
            <a:ext cx="1790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a:t>
            </a:r>
            <a:r>
              <a:rPr lang="en-US" altLang="ja-JP"/>
              <a:t>A+B</a:t>
            </a:r>
            <a:r>
              <a:rPr lang="ja-JP" altLang="en-US"/>
              <a:t>・</a:t>
            </a:r>
            <a:r>
              <a:rPr lang="en-US" altLang="ja-JP"/>
              <a:t>C</a:t>
            </a:r>
            <a:r>
              <a:rPr lang="ja-JP" altLang="en-US"/>
              <a:t>）・</a:t>
            </a:r>
            <a:r>
              <a:rPr lang="en-US" altLang="ja-JP"/>
              <a:t>D</a:t>
            </a:r>
            <a:r>
              <a:rPr lang="ja-JP" altLang="en-US"/>
              <a:t>　＝</a:t>
            </a:r>
          </a:p>
        </p:txBody>
      </p:sp>
      <p:sp>
        <p:nvSpPr>
          <p:cNvPr id="42092" name="Line 108"/>
          <p:cNvSpPr>
            <a:spLocks noChangeShapeType="1"/>
          </p:cNvSpPr>
          <p:nvPr/>
        </p:nvSpPr>
        <p:spPr bwMode="auto">
          <a:xfrm>
            <a:off x="7091363" y="4437063"/>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93" name="Line 109"/>
          <p:cNvSpPr>
            <a:spLocks noChangeShapeType="1"/>
          </p:cNvSpPr>
          <p:nvPr/>
        </p:nvSpPr>
        <p:spPr bwMode="auto">
          <a:xfrm>
            <a:off x="7451725" y="4437063"/>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94" name="Line 110"/>
          <p:cNvSpPr>
            <a:spLocks noChangeShapeType="1"/>
          </p:cNvSpPr>
          <p:nvPr/>
        </p:nvSpPr>
        <p:spPr bwMode="auto">
          <a:xfrm>
            <a:off x="7740650" y="4437063"/>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095" name="Line 111"/>
          <p:cNvSpPr>
            <a:spLocks noChangeShapeType="1"/>
          </p:cNvSpPr>
          <p:nvPr/>
        </p:nvSpPr>
        <p:spPr bwMode="auto">
          <a:xfrm>
            <a:off x="8099425" y="4443413"/>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 name="楕円 111"/>
          <p:cNvSpPr/>
          <p:nvPr/>
        </p:nvSpPr>
        <p:spPr>
          <a:xfrm>
            <a:off x="3419872" y="1844824"/>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楕円 112"/>
          <p:cNvSpPr/>
          <p:nvPr/>
        </p:nvSpPr>
        <p:spPr>
          <a:xfrm>
            <a:off x="3347864" y="4003923"/>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楕円 113"/>
          <p:cNvSpPr/>
          <p:nvPr/>
        </p:nvSpPr>
        <p:spPr>
          <a:xfrm>
            <a:off x="3707904" y="6452195"/>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楕円 114"/>
          <p:cNvSpPr/>
          <p:nvPr/>
        </p:nvSpPr>
        <p:spPr>
          <a:xfrm>
            <a:off x="4068614" y="4005064"/>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楕円 115"/>
          <p:cNvSpPr/>
          <p:nvPr/>
        </p:nvSpPr>
        <p:spPr>
          <a:xfrm>
            <a:off x="5148734" y="4006205"/>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楕円 116"/>
          <p:cNvSpPr/>
          <p:nvPr/>
        </p:nvSpPr>
        <p:spPr>
          <a:xfrm>
            <a:off x="3347864" y="5372075"/>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楕円 117"/>
          <p:cNvSpPr/>
          <p:nvPr/>
        </p:nvSpPr>
        <p:spPr>
          <a:xfrm>
            <a:off x="3419872" y="764704"/>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xfrm>
            <a:off x="1476375" y="0"/>
            <a:ext cx="8229600" cy="676275"/>
          </a:xfrm>
        </p:spPr>
        <p:txBody>
          <a:bodyPr/>
          <a:lstStyle/>
          <a:p>
            <a:r>
              <a:rPr lang="ja-JP" altLang="en-US"/>
              <a:t>ブール式から回路図への変換</a:t>
            </a:r>
            <a:r>
              <a:rPr lang="en-US" altLang="ja-JP"/>
              <a:t>(p.20)</a:t>
            </a:r>
          </a:p>
        </p:txBody>
      </p:sp>
      <p:grpSp>
        <p:nvGrpSpPr>
          <p:cNvPr id="44035" name="Group 3"/>
          <p:cNvGrpSpPr>
            <a:grpSpLocks/>
          </p:cNvGrpSpPr>
          <p:nvPr/>
        </p:nvGrpSpPr>
        <p:grpSpPr bwMode="auto">
          <a:xfrm>
            <a:off x="3684588" y="4365625"/>
            <a:ext cx="600075" cy="1079500"/>
            <a:chOff x="2789" y="2746"/>
            <a:chExt cx="514" cy="907"/>
          </a:xfrm>
        </p:grpSpPr>
        <p:sp>
          <p:nvSpPr>
            <p:cNvPr id="44036" name="Line 4"/>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37" name="Line 5"/>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38" name="Line 6"/>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39" name="Line 7"/>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40" name="Line 8"/>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41" name="Line 9"/>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42" name="Group 10"/>
          <p:cNvGrpSpPr>
            <a:grpSpLocks/>
          </p:cNvGrpSpPr>
          <p:nvPr/>
        </p:nvGrpSpPr>
        <p:grpSpPr bwMode="auto">
          <a:xfrm>
            <a:off x="2652713" y="4364038"/>
            <a:ext cx="600075" cy="1079500"/>
            <a:chOff x="2789" y="2746"/>
            <a:chExt cx="514" cy="907"/>
          </a:xfrm>
        </p:grpSpPr>
        <p:sp>
          <p:nvSpPr>
            <p:cNvPr id="44043" name="Line 11"/>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44" name="Line 12"/>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45" name="Line 13"/>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46" name="Line 14"/>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47" name="Line 15"/>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48" name="Line 16"/>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49" name="Group 17"/>
          <p:cNvGrpSpPr>
            <a:grpSpLocks/>
          </p:cNvGrpSpPr>
          <p:nvPr/>
        </p:nvGrpSpPr>
        <p:grpSpPr bwMode="auto">
          <a:xfrm>
            <a:off x="3179763" y="5445125"/>
            <a:ext cx="600075" cy="1079500"/>
            <a:chOff x="2789" y="2746"/>
            <a:chExt cx="514" cy="907"/>
          </a:xfrm>
        </p:grpSpPr>
        <p:sp>
          <p:nvSpPr>
            <p:cNvPr id="44050" name="Line 18"/>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51" name="Line 19"/>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52" name="Line 20"/>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53" name="Line 21"/>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54" name="Line 22"/>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55" name="Line 23"/>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4056" name="Line 24"/>
          <p:cNvSpPr>
            <a:spLocks noChangeShapeType="1"/>
          </p:cNvSpPr>
          <p:nvPr/>
        </p:nvSpPr>
        <p:spPr bwMode="auto">
          <a:xfrm>
            <a:off x="3419475" y="4076700"/>
            <a:ext cx="21605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57" name="Line 25"/>
          <p:cNvSpPr>
            <a:spLocks noChangeShapeType="1"/>
          </p:cNvSpPr>
          <p:nvPr/>
        </p:nvSpPr>
        <p:spPr bwMode="auto">
          <a:xfrm>
            <a:off x="3252788" y="5445125"/>
            <a:ext cx="10080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58" name="Line 26"/>
          <p:cNvSpPr>
            <a:spLocks noChangeShapeType="1"/>
          </p:cNvSpPr>
          <p:nvPr/>
        </p:nvSpPr>
        <p:spPr bwMode="auto">
          <a:xfrm flipV="1">
            <a:off x="3228182" y="4360228"/>
            <a:ext cx="1032668" cy="381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4059" name="Group 27"/>
          <p:cNvGrpSpPr>
            <a:grpSpLocks/>
          </p:cNvGrpSpPr>
          <p:nvPr/>
        </p:nvGrpSpPr>
        <p:grpSpPr bwMode="auto">
          <a:xfrm>
            <a:off x="3563938" y="6669088"/>
            <a:ext cx="431800" cy="144462"/>
            <a:chOff x="2789" y="4019"/>
            <a:chExt cx="272" cy="91"/>
          </a:xfrm>
        </p:grpSpPr>
        <p:sp>
          <p:nvSpPr>
            <p:cNvPr id="44060" name="Line 28"/>
            <p:cNvSpPr>
              <a:spLocks noChangeShapeType="1"/>
            </p:cNvSpPr>
            <p:nvPr/>
          </p:nvSpPr>
          <p:spPr bwMode="auto">
            <a:xfrm>
              <a:off x="2789" y="401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61" name="Line 29"/>
            <p:cNvSpPr>
              <a:spLocks noChangeShapeType="1"/>
            </p:cNvSpPr>
            <p:nvPr/>
          </p:nvSpPr>
          <p:spPr bwMode="auto">
            <a:xfrm flipH="1">
              <a:off x="280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62" name="Line 30"/>
            <p:cNvSpPr>
              <a:spLocks noChangeShapeType="1"/>
            </p:cNvSpPr>
            <p:nvPr/>
          </p:nvSpPr>
          <p:spPr bwMode="auto">
            <a:xfrm flipH="1">
              <a:off x="285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63" name="Line 31"/>
            <p:cNvSpPr>
              <a:spLocks noChangeShapeType="1"/>
            </p:cNvSpPr>
            <p:nvPr/>
          </p:nvSpPr>
          <p:spPr bwMode="auto">
            <a:xfrm flipH="1">
              <a:off x="289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64" name="Line 32"/>
            <p:cNvSpPr>
              <a:spLocks noChangeShapeType="1"/>
            </p:cNvSpPr>
            <p:nvPr/>
          </p:nvSpPr>
          <p:spPr bwMode="auto">
            <a:xfrm flipH="1">
              <a:off x="2940"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65" name="Line 33"/>
            <p:cNvSpPr>
              <a:spLocks noChangeShapeType="1"/>
            </p:cNvSpPr>
            <p:nvPr/>
          </p:nvSpPr>
          <p:spPr bwMode="auto">
            <a:xfrm flipH="1">
              <a:off x="2985" y="4020"/>
              <a:ext cx="4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4066" name="Line 34"/>
          <p:cNvSpPr>
            <a:spLocks noChangeShapeType="1"/>
          </p:cNvSpPr>
          <p:nvPr/>
        </p:nvSpPr>
        <p:spPr bwMode="auto">
          <a:xfrm>
            <a:off x="3779838" y="6524625"/>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67" name="Line 35"/>
          <p:cNvSpPr>
            <a:spLocks noChangeShapeType="1"/>
          </p:cNvSpPr>
          <p:nvPr/>
        </p:nvSpPr>
        <p:spPr bwMode="auto">
          <a:xfrm flipV="1">
            <a:off x="3419475" y="40767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68" name="Text Box 36"/>
          <p:cNvSpPr txBox="1">
            <a:spLocks noChangeArrowheads="1"/>
          </p:cNvSpPr>
          <p:nvPr/>
        </p:nvSpPr>
        <p:spPr bwMode="auto">
          <a:xfrm>
            <a:off x="2844800" y="56546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C</a:t>
            </a:r>
          </a:p>
        </p:txBody>
      </p:sp>
      <p:sp>
        <p:nvSpPr>
          <p:cNvPr id="44069" name="Text Box 37"/>
          <p:cNvSpPr txBox="1">
            <a:spLocks noChangeArrowheads="1"/>
          </p:cNvSpPr>
          <p:nvPr/>
        </p:nvSpPr>
        <p:spPr bwMode="auto">
          <a:xfrm>
            <a:off x="2316163" y="47196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44070" name="Text Box 38"/>
          <p:cNvSpPr txBox="1">
            <a:spLocks noChangeArrowheads="1"/>
          </p:cNvSpPr>
          <p:nvPr/>
        </p:nvSpPr>
        <p:spPr bwMode="auto">
          <a:xfrm>
            <a:off x="3397250" y="479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B</a:t>
            </a:r>
          </a:p>
        </p:txBody>
      </p:sp>
      <p:sp>
        <p:nvSpPr>
          <p:cNvPr id="44071" name="Text Box 39"/>
          <p:cNvSpPr txBox="1">
            <a:spLocks noChangeArrowheads="1"/>
          </p:cNvSpPr>
          <p:nvPr/>
        </p:nvSpPr>
        <p:spPr bwMode="auto">
          <a:xfrm>
            <a:off x="5651500" y="386080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Z</a:t>
            </a:r>
          </a:p>
        </p:txBody>
      </p:sp>
      <p:sp>
        <p:nvSpPr>
          <p:cNvPr id="44072" name="Text Box 40"/>
          <p:cNvSpPr txBox="1">
            <a:spLocks noChangeArrowheads="1"/>
          </p:cNvSpPr>
          <p:nvPr/>
        </p:nvSpPr>
        <p:spPr bwMode="auto">
          <a:xfrm>
            <a:off x="323850" y="3783013"/>
            <a:ext cx="10541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(A+B)</a:t>
            </a:r>
            <a:r>
              <a:rPr lang="ja-JP" altLang="en-US"/>
              <a:t>・</a:t>
            </a:r>
            <a:r>
              <a:rPr lang="en-US" altLang="ja-JP"/>
              <a:t>C</a:t>
            </a:r>
          </a:p>
        </p:txBody>
      </p:sp>
      <p:sp>
        <p:nvSpPr>
          <p:cNvPr id="44073" name="Line 41"/>
          <p:cNvSpPr>
            <a:spLocks noChangeShapeType="1"/>
          </p:cNvSpPr>
          <p:nvPr/>
        </p:nvSpPr>
        <p:spPr bwMode="auto">
          <a:xfrm>
            <a:off x="179388" y="3783013"/>
            <a:ext cx="1439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74" name="Text Box 42"/>
          <p:cNvSpPr txBox="1">
            <a:spLocks noChangeArrowheads="1"/>
          </p:cNvSpPr>
          <p:nvPr/>
        </p:nvSpPr>
        <p:spPr bwMode="auto">
          <a:xfrm>
            <a:off x="6443663" y="4868863"/>
            <a:ext cx="1911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まず</a:t>
            </a:r>
            <a:r>
              <a:rPr lang="en-US" altLang="ja-JP"/>
              <a:t>nMOS</a:t>
            </a:r>
            <a:r>
              <a:rPr lang="ja-JP" altLang="en-US"/>
              <a:t>部分を</a:t>
            </a:r>
          </a:p>
          <a:p>
            <a:r>
              <a:rPr lang="ja-JP" altLang="en-US"/>
              <a:t>作る</a:t>
            </a:r>
          </a:p>
        </p:txBody>
      </p:sp>
      <p:sp>
        <p:nvSpPr>
          <p:cNvPr id="44075" name="Line 43"/>
          <p:cNvSpPr>
            <a:spLocks noChangeShapeType="1"/>
          </p:cNvSpPr>
          <p:nvPr/>
        </p:nvSpPr>
        <p:spPr bwMode="auto">
          <a:xfrm>
            <a:off x="684213" y="4076700"/>
            <a:ext cx="194310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76" name="Text Box 44"/>
          <p:cNvSpPr txBox="1">
            <a:spLocks noChangeArrowheads="1"/>
          </p:cNvSpPr>
          <p:nvPr/>
        </p:nvSpPr>
        <p:spPr bwMode="auto">
          <a:xfrm>
            <a:off x="2032000" y="408305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並列</a:t>
            </a:r>
          </a:p>
        </p:txBody>
      </p:sp>
      <p:sp>
        <p:nvSpPr>
          <p:cNvPr id="44077" name="Line 45"/>
          <p:cNvSpPr>
            <a:spLocks noChangeShapeType="1"/>
          </p:cNvSpPr>
          <p:nvPr/>
        </p:nvSpPr>
        <p:spPr bwMode="auto">
          <a:xfrm>
            <a:off x="1116013" y="4076700"/>
            <a:ext cx="1655762" cy="15843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78" name="Text Box 46"/>
          <p:cNvSpPr txBox="1">
            <a:spLocks noChangeArrowheads="1"/>
          </p:cNvSpPr>
          <p:nvPr/>
        </p:nvSpPr>
        <p:spPr bwMode="auto">
          <a:xfrm>
            <a:off x="1527175" y="516255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直列</a:t>
            </a:r>
          </a:p>
        </p:txBody>
      </p:sp>
      <p:sp>
        <p:nvSpPr>
          <p:cNvPr id="47" name="楕円 46"/>
          <p:cNvSpPr/>
          <p:nvPr/>
        </p:nvSpPr>
        <p:spPr>
          <a:xfrm>
            <a:off x="3347864" y="4293096"/>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楕円 47"/>
          <p:cNvSpPr/>
          <p:nvPr/>
        </p:nvSpPr>
        <p:spPr>
          <a:xfrm>
            <a:off x="3708574" y="5372075"/>
            <a:ext cx="143346" cy="145157"/>
          </a:xfrm>
          <a:prstGeom prst="ellipse">
            <a:avLst/>
          </a:prstGeom>
          <a:solidFill>
            <a:schemeClr val="tx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1420</TotalTime>
  <Words>5282</Words>
  <Application>Microsoft Office PowerPoint</Application>
  <PresentationFormat>画面に合わせる (4:3)</PresentationFormat>
  <Paragraphs>777</Paragraphs>
  <Slides>36</Slides>
  <Notes>33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36</vt:i4>
      </vt:variant>
    </vt:vector>
  </HeadingPairs>
  <TitlesOfParts>
    <vt:vector size="40" baseType="lpstr">
      <vt:lpstr>HG丸ｺﾞｼｯｸM-PRO</vt:lpstr>
      <vt:lpstr>Arial</vt:lpstr>
      <vt:lpstr>Calibri</vt:lpstr>
      <vt:lpstr>標準デザイン</vt:lpstr>
      <vt:lpstr>　CMOS 貴方が働けば私は休む 貴方がパラなら私はシリ</vt:lpstr>
      <vt:lpstr>nMOSのみの回路</vt:lpstr>
      <vt:lpstr> ディプリーション型は抵抗として使える</vt:lpstr>
      <vt:lpstr>相補的（Complementary)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補足</vt:lpstr>
      <vt:lpstr>アクティブLとアクティブH</vt:lpstr>
      <vt:lpstr>MIL記号法</vt:lpstr>
      <vt:lpstr>基本ゲート</vt:lpstr>
      <vt:lpstr>なぜPMOSを上半分にNMOSを下半分に使うのか？</vt:lpstr>
      <vt:lpstr>PowerPoint プレゼンテーション</vt:lpstr>
      <vt:lpstr>PowerPoint プレゼンテーション</vt:lpstr>
      <vt:lpstr>このAND回路は使い物にならない</vt:lpstr>
      <vt:lpstr>だからCMOSは上半分をpMOS 下半分をnMOSで作る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３ステート出力</vt:lpstr>
      <vt:lpstr>PowerPoint プレゼンテーション</vt:lpstr>
      <vt:lpstr>３ステートゲートのバス</vt:lpstr>
      <vt:lpstr>3ステートゲート</vt:lpstr>
      <vt:lpstr>PowerPoint プレゼンテーション</vt:lpstr>
      <vt:lpstr>オープンドレイン（オープンコレクタ）</vt:lpstr>
      <vt:lpstr>PowerPoint プレゼンテーション</vt:lpstr>
      <vt:lpstr>PowerPoint プレゼンテーション</vt:lpstr>
      <vt:lpstr>オープンドレイン vs. 3ステート</vt:lpstr>
      <vt:lpstr>今日のポイント</vt:lpstr>
      <vt:lpstr>PowerPoint プレゼンテーション</vt:lpstr>
    </vt:vector>
  </TitlesOfParts>
  <Company>Keio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ディジタル回路　第1回 ガイダンス、CMOSの基本回路</dc:title>
  <dc:creator>hunga</dc:creator>
  <cp:lastModifiedBy>hunga</cp:lastModifiedBy>
  <cp:revision>63</cp:revision>
  <dcterms:created xsi:type="dcterms:W3CDTF">2012-09-21T14:05:15Z</dcterms:created>
  <dcterms:modified xsi:type="dcterms:W3CDTF">2020-04-27T01:56:03Z</dcterms:modified>
</cp:coreProperties>
</file>