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4" r:id="rId2"/>
    <p:sldId id="305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CC66"/>
    <a:srgbClr val="FF66FF"/>
    <a:srgbClr val="FFFF00"/>
    <a:srgbClr val="FF6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8" autoAdjust="0"/>
    <p:restoredTop sz="87400" autoAdjust="0"/>
  </p:normalViewPr>
  <p:slideViewPr>
    <p:cSldViewPr>
      <p:cViewPr varScale="1">
        <p:scale>
          <a:sx n="59" d="100"/>
          <a:sy n="59" d="100"/>
        </p:scale>
        <p:origin x="14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ED04CF-7480-499F-A576-0EDD78FFF5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7136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D04CF-7480-499F-A576-0EDD78FFF53A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5729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714D1-9B53-4BEC-8D0A-4A09B9EB97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200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F7F41-56B7-4E14-A427-B06F9241D9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741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29B64-F479-4A55-B7A3-250DF12C15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369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51CF8-409E-4EA6-9DFB-8E905E983B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798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27BAB-1C6B-4CA7-81C8-D197D21255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92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85A1E-5BD4-42DC-8D4A-CD0726523D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235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3049-C33D-40EC-AD62-162EC01CF1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304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5D6C0-A90B-491B-AC65-C9E08368C4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33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B0DFA-653A-4C84-AD5E-079AA8632D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16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96B80-1C62-47D8-A364-92190CD1E9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548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38536-B965-4F23-BEDF-AE1435A44C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885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7385D9-8F1B-4F49-B50A-D73407A16FA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4273" y="116632"/>
            <a:ext cx="2879725" cy="7493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dirty="0"/>
              <a:t>演習</a:t>
            </a:r>
            <a:r>
              <a:rPr lang="en-US" altLang="ja-JP" sz="2000" dirty="0"/>
              <a:t>2.1</a:t>
            </a:r>
            <a:r>
              <a:rPr lang="ja-JP" altLang="en-US" sz="2000" dirty="0"/>
              <a:t>　下の回路の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dirty="0"/>
              <a:t>　　　ブール式を書け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611188" y="2995613"/>
            <a:ext cx="720725" cy="1081087"/>
            <a:chOff x="1156" y="845"/>
            <a:chExt cx="590" cy="907"/>
          </a:xfrm>
        </p:grpSpPr>
        <p:sp>
          <p:nvSpPr>
            <p:cNvPr id="46084" name="Line 4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88" name="Oval 8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089" name="Line 9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0" name="Line 10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091" name="Group 11"/>
          <p:cNvGrpSpPr>
            <a:grpSpLocks/>
          </p:cNvGrpSpPr>
          <p:nvPr/>
        </p:nvGrpSpPr>
        <p:grpSpPr bwMode="auto">
          <a:xfrm>
            <a:off x="2987675" y="5445125"/>
            <a:ext cx="600075" cy="1079500"/>
            <a:chOff x="2789" y="2746"/>
            <a:chExt cx="514" cy="907"/>
          </a:xfrm>
        </p:grpSpPr>
        <p:sp>
          <p:nvSpPr>
            <p:cNvPr id="46092" name="Line 12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4" name="Line 14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5" name="Line 15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6" name="Line 16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097" name="Line 17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098" name="Group 18"/>
          <p:cNvGrpSpPr>
            <a:grpSpLocks/>
          </p:cNvGrpSpPr>
          <p:nvPr/>
        </p:nvGrpSpPr>
        <p:grpSpPr bwMode="auto">
          <a:xfrm>
            <a:off x="1619250" y="5445125"/>
            <a:ext cx="600075" cy="1079500"/>
            <a:chOff x="2789" y="2746"/>
            <a:chExt cx="514" cy="907"/>
          </a:xfrm>
        </p:grpSpPr>
        <p:sp>
          <p:nvSpPr>
            <p:cNvPr id="46099" name="Line 19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0" name="Line 20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1" name="Line 21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4" name="Line 24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105" name="Group 25"/>
          <p:cNvGrpSpPr>
            <a:grpSpLocks/>
          </p:cNvGrpSpPr>
          <p:nvPr/>
        </p:nvGrpSpPr>
        <p:grpSpPr bwMode="auto">
          <a:xfrm>
            <a:off x="587375" y="5443538"/>
            <a:ext cx="600075" cy="1079500"/>
            <a:chOff x="2789" y="2746"/>
            <a:chExt cx="514" cy="907"/>
          </a:xfrm>
        </p:grpSpPr>
        <p:sp>
          <p:nvSpPr>
            <p:cNvPr id="46106" name="Line 26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7" name="Line 27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8" name="Line 28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09" name="Line 29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0" name="Line 30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1" name="Line 31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112" name="Group 32"/>
          <p:cNvGrpSpPr>
            <a:grpSpLocks/>
          </p:cNvGrpSpPr>
          <p:nvPr/>
        </p:nvGrpSpPr>
        <p:grpSpPr bwMode="auto">
          <a:xfrm>
            <a:off x="1235075" y="4365625"/>
            <a:ext cx="600075" cy="1079500"/>
            <a:chOff x="2789" y="2746"/>
            <a:chExt cx="514" cy="907"/>
          </a:xfrm>
        </p:grpSpPr>
        <p:sp>
          <p:nvSpPr>
            <p:cNvPr id="46113" name="Line 33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4" name="Line 34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5" name="Line 35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6" name="Line 36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7" name="Line 37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18" name="Line 38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119" name="Group 39"/>
          <p:cNvGrpSpPr>
            <a:grpSpLocks/>
          </p:cNvGrpSpPr>
          <p:nvPr/>
        </p:nvGrpSpPr>
        <p:grpSpPr bwMode="auto">
          <a:xfrm>
            <a:off x="1763713" y="2276475"/>
            <a:ext cx="792162" cy="1079500"/>
            <a:chOff x="1156" y="845"/>
            <a:chExt cx="590" cy="907"/>
          </a:xfrm>
        </p:grpSpPr>
        <p:sp>
          <p:nvSpPr>
            <p:cNvPr id="46120" name="Line 40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1" name="Line 41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2" name="Line 42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3" name="Line 43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4" name="Oval 44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25" name="Line 45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6" name="Line 46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127" name="Group 47"/>
          <p:cNvGrpSpPr>
            <a:grpSpLocks/>
          </p:cNvGrpSpPr>
          <p:nvPr/>
        </p:nvGrpSpPr>
        <p:grpSpPr bwMode="auto">
          <a:xfrm>
            <a:off x="611188" y="1916113"/>
            <a:ext cx="720725" cy="1079500"/>
            <a:chOff x="1156" y="845"/>
            <a:chExt cx="590" cy="907"/>
          </a:xfrm>
        </p:grpSpPr>
        <p:sp>
          <p:nvSpPr>
            <p:cNvPr id="46128" name="Line 48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29" name="Line 49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30" name="Line 50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31" name="Line 51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32" name="Oval 52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33" name="Line 53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34" name="Line 54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6135" name="Group 55"/>
          <p:cNvGrpSpPr>
            <a:grpSpLocks/>
          </p:cNvGrpSpPr>
          <p:nvPr/>
        </p:nvGrpSpPr>
        <p:grpSpPr bwMode="auto">
          <a:xfrm>
            <a:off x="539750" y="836613"/>
            <a:ext cx="792163" cy="1079500"/>
            <a:chOff x="1156" y="845"/>
            <a:chExt cx="590" cy="907"/>
          </a:xfrm>
        </p:grpSpPr>
        <p:sp>
          <p:nvSpPr>
            <p:cNvPr id="46136" name="Line 56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37" name="Line 57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38" name="Line 58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39" name="Line 59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40" name="Oval 60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6141" name="Line 61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42" name="Line 62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6143" name="Line 63"/>
          <p:cNvSpPr>
            <a:spLocks noChangeShapeType="1"/>
          </p:cNvSpPr>
          <p:nvPr/>
        </p:nvSpPr>
        <p:spPr bwMode="auto">
          <a:xfrm>
            <a:off x="1331913" y="4076700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44" name="Line 64"/>
          <p:cNvSpPr>
            <a:spLocks noChangeShapeType="1"/>
          </p:cNvSpPr>
          <p:nvPr/>
        </p:nvSpPr>
        <p:spPr bwMode="auto">
          <a:xfrm>
            <a:off x="1187450" y="65246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45" name="Line 65"/>
          <p:cNvSpPr>
            <a:spLocks noChangeShapeType="1"/>
          </p:cNvSpPr>
          <p:nvPr/>
        </p:nvSpPr>
        <p:spPr bwMode="auto">
          <a:xfrm>
            <a:off x="1187450" y="54451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46146" name="Group 66"/>
          <p:cNvGrpSpPr>
            <a:grpSpLocks/>
          </p:cNvGrpSpPr>
          <p:nvPr/>
        </p:nvGrpSpPr>
        <p:grpSpPr bwMode="auto">
          <a:xfrm>
            <a:off x="1979613" y="6669088"/>
            <a:ext cx="431800" cy="144462"/>
            <a:chOff x="2789" y="4019"/>
            <a:chExt cx="272" cy="91"/>
          </a:xfrm>
        </p:grpSpPr>
        <p:sp>
          <p:nvSpPr>
            <p:cNvPr id="46147" name="Line 67"/>
            <p:cNvSpPr>
              <a:spLocks noChangeShapeType="1"/>
            </p:cNvSpPr>
            <p:nvPr/>
          </p:nvSpPr>
          <p:spPr bwMode="auto">
            <a:xfrm>
              <a:off x="2789" y="401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48" name="Line 68"/>
            <p:cNvSpPr>
              <a:spLocks noChangeShapeType="1"/>
            </p:cNvSpPr>
            <p:nvPr/>
          </p:nvSpPr>
          <p:spPr bwMode="auto">
            <a:xfrm flipH="1">
              <a:off x="280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49" name="Line 69"/>
            <p:cNvSpPr>
              <a:spLocks noChangeShapeType="1"/>
            </p:cNvSpPr>
            <p:nvPr/>
          </p:nvSpPr>
          <p:spPr bwMode="auto">
            <a:xfrm flipH="1">
              <a:off x="285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50" name="Line 70"/>
            <p:cNvSpPr>
              <a:spLocks noChangeShapeType="1"/>
            </p:cNvSpPr>
            <p:nvPr/>
          </p:nvSpPr>
          <p:spPr bwMode="auto">
            <a:xfrm flipH="1">
              <a:off x="289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51" name="Line 71"/>
            <p:cNvSpPr>
              <a:spLocks noChangeShapeType="1"/>
            </p:cNvSpPr>
            <p:nvPr/>
          </p:nvSpPr>
          <p:spPr bwMode="auto">
            <a:xfrm flipH="1">
              <a:off x="294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152" name="Line 72"/>
            <p:cNvSpPr>
              <a:spLocks noChangeShapeType="1"/>
            </p:cNvSpPr>
            <p:nvPr/>
          </p:nvSpPr>
          <p:spPr bwMode="auto">
            <a:xfrm flipH="1">
              <a:off x="298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6153" name="Line 73"/>
          <p:cNvSpPr>
            <a:spLocks noChangeShapeType="1"/>
          </p:cNvSpPr>
          <p:nvPr/>
        </p:nvSpPr>
        <p:spPr bwMode="auto">
          <a:xfrm>
            <a:off x="2195513" y="65246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54" name="Line 74"/>
          <p:cNvSpPr>
            <a:spLocks noChangeShapeType="1"/>
          </p:cNvSpPr>
          <p:nvPr/>
        </p:nvSpPr>
        <p:spPr bwMode="auto">
          <a:xfrm>
            <a:off x="2195513" y="6524625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55" name="Line 75"/>
          <p:cNvSpPr>
            <a:spLocks noChangeShapeType="1"/>
          </p:cNvSpPr>
          <p:nvPr/>
        </p:nvSpPr>
        <p:spPr bwMode="auto">
          <a:xfrm flipV="1">
            <a:off x="1835150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56" name="Line 76"/>
          <p:cNvSpPr>
            <a:spLocks noChangeShapeType="1"/>
          </p:cNvSpPr>
          <p:nvPr/>
        </p:nvSpPr>
        <p:spPr bwMode="auto">
          <a:xfrm>
            <a:off x="1187450" y="83661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57" name="Line 77"/>
          <p:cNvSpPr>
            <a:spLocks noChangeShapeType="1"/>
          </p:cNvSpPr>
          <p:nvPr/>
        </p:nvSpPr>
        <p:spPr bwMode="auto">
          <a:xfrm>
            <a:off x="1331913" y="1052513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58" name="Line 78"/>
          <p:cNvSpPr>
            <a:spLocks noChangeShapeType="1"/>
          </p:cNvSpPr>
          <p:nvPr/>
        </p:nvSpPr>
        <p:spPr bwMode="auto">
          <a:xfrm>
            <a:off x="2555875" y="105251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59" name="Line 79"/>
          <p:cNvSpPr>
            <a:spLocks noChangeShapeType="1"/>
          </p:cNvSpPr>
          <p:nvPr/>
        </p:nvSpPr>
        <p:spPr bwMode="auto">
          <a:xfrm>
            <a:off x="2555875" y="3357563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60" name="Text Box 80"/>
          <p:cNvSpPr txBox="1">
            <a:spLocks noChangeArrowheads="1"/>
          </p:cNvSpPr>
          <p:nvPr/>
        </p:nvSpPr>
        <p:spPr bwMode="auto">
          <a:xfrm>
            <a:off x="1692275" y="255746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</a:p>
        </p:txBody>
      </p:sp>
      <p:sp>
        <p:nvSpPr>
          <p:cNvPr id="46161" name="Text Box 81"/>
          <p:cNvSpPr txBox="1">
            <a:spLocks noChangeArrowheads="1"/>
          </p:cNvSpPr>
          <p:nvPr/>
        </p:nvSpPr>
        <p:spPr bwMode="auto">
          <a:xfrm>
            <a:off x="900113" y="457517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</a:p>
        </p:txBody>
      </p:sp>
      <p:sp>
        <p:nvSpPr>
          <p:cNvPr id="46162" name="Text Box 82"/>
          <p:cNvSpPr txBox="1">
            <a:spLocks noChangeArrowheads="1"/>
          </p:cNvSpPr>
          <p:nvPr/>
        </p:nvSpPr>
        <p:spPr bwMode="auto">
          <a:xfrm>
            <a:off x="203200" y="22764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46163" name="Text Box 83"/>
          <p:cNvSpPr txBox="1">
            <a:spLocks noChangeArrowheads="1"/>
          </p:cNvSpPr>
          <p:nvPr/>
        </p:nvSpPr>
        <p:spPr bwMode="auto">
          <a:xfrm>
            <a:off x="250825" y="579913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46165" name="Text Box 85"/>
          <p:cNvSpPr txBox="1">
            <a:spLocks noChangeArrowheads="1"/>
          </p:cNvSpPr>
          <p:nvPr/>
        </p:nvSpPr>
        <p:spPr bwMode="auto">
          <a:xfrm>
            <a:off x="2627313" y="573405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46166" name="Text Box 86"/>
          <p:cNvSpPr txBox="1">
            <a:spLocks noChangeArrowheads="1"/>
          </p:cNvSpPr>
          <p:nvPr/>
        </p:nvSpPr>
        <p:spPr bwMode="auto">
          <a:xfrm>
            <a:off x="179388" y="11969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46167" name="Text Box 87"/>
          <p:cNvSpPr txBox="1">
            <a:spLocks noChangeArrowheads="1"/>
          </p:cNvSpPr>
          <p:nvPr/>
        </p:nvSpPr>
        <p:spPr bwMode="auto">
          <a:xfrm>
            <a:off x="179388" y="335756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46168" name="Text Box 88"/>
          <p:cNvSpPr txBox="1">
            <a:spLocks noChangeArrowheads="1"/>
          </p:cNvSpPr>
          <p:nvPr/>
        </p:nvSpPr>
        <p:spPr bwMode="auto">
          <a:xfrm>
            <a:off x="4067175" y="38608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Z</a:t>
            </a:r>
          </a:p>
        </p:txBody>
      </p:sp>
      <p:sp>
        <p:nvSpPr>
          <p:cNvPr id="46169" name="Line 89"/>
          <p:cNvSpPr>
            <a:spLocks noChangeShapeType="1"/>
          </p:cNvSpPr>
          <p:nvPr/>
        </p:nvSpPr>
        <p:spPr bwMode="auto">
          <a:xfrm>
            <a:off x="2195513" y="54451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170" name="Rectangle 90"/>
          <p:cNvSpPr>
            <a:spLocks noChangeArrowheads="1"/>
          </p:cNvSpPr>
          <p:nvPr/>
        </p:nvSpPr>
        <p:spPr bwMode="auto">
          <a:xfrm>
            <a:off x="4500563" y="188913"/>
            <a:ext cx="4176712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Tx/>
              <a:buNone/>
            </a:pPr>
            <a:r>
              <a:rPr lang="ja-JP" altLang="en-US" sz="2000" dirty="0"/>
              <a:t>演習</a:t>
            </a:r>
            <a:r>
              <a:rPr lang="en-US" altLang="ja-JP" sz="2000" dirty="0"/>
              <a:t>2.2</a:t>
            </a:r>
            <a:r>
              <a:rPr lang="ja-JP" altLang="en-US" sz="2000" dirty="0"/>
              <a:t>　下のブール式の回路を書け</a:t>
            </a:r>
          </a:p>
          <a:p>
            <a:pPr>
              <a:buFontTx/>
              <a:buNone/>
            </a:pPr>
            <a:endParaRPr lang="ja-JP" altLang="en-US" sz="2000" dirty="0"/>
          </a:p>
          <a:p>
            <a:pPr>
              <a:buFontTx/>
              <a:buNone/>
            </a:pPr>
            <a:r>
              <a:rPr lang="en-US" altLang="ja-JP" sz="2000" dirty="0"/>
              <a:t>Z=A</a:t>
            </a:r>
            <a:r>
              <a:rPr lang="ja-JP" altLang="en-US" sz="2000" dirty="0"/>
              <a:t>・</a:t>
            </a:r>
            <a:r>
              <a:rPr lang="en-US" altLang="ja-JP" sz="2000" dirty="0"/>
              <a:t>B</a:t>
            </a:r>
            <a:r>
              <a:rPr lang="ja-JP" altLang="en-US" sz="2000" dirty="0"/>
              <a:t>＋</a:t>
            </a:r>
            <a:r>
              <a:rPr lang="en-US" altLang="ja-JP" sz="2000" dirty="0"/>
              <a:t>C</a:t>
            </a:r>
            <a:r>
              <a:rPr lang="ja-JP" altLang="en-US" sz="2000" dirty="0"/>
              <a:t>・</a:t>
            </a:r>
            <a:r>
              <a:rPr lang="en-US" altLang="ja-JP" sz="2000" dirty="0"/>
              <a:t>D</a:t>
            </a:r>
          </a:p>
        </p:txBody>
      </p:sp>
      <p:sp>
        <p:nvSpPr>
          <p:cNvPr id="46171" name="Line 91"/>
          <p:cNvSpPr>
            <a:spLocks noChangeShapeType="1"/>
          </p:cNvSpPr>
          <p:nvPr/>
        </p:nvSpPr>
        <p:spPr bwMode="auto">
          <a:xfrm>
            <a:off x="4860033" y="908720"/>
            <a:ext cx="136815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43808" y="4634607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Z</a:t>
            </a:r>
            <a:r>
              <a:rPr kumimoji="1" lang="ja-JP" altLang="en-US" dirty="0"/>
              <a:t>＝（</a:t>
            </a:r>
            <a:r>
              <a:rPr kumimoji="1" lang="en-US" altLang="ja-JP" dirty="0"/>
              <a:t>A+B+C</a:t>
            </a:r>
            <a:r>
              <a:rPr kumimoji="1" lang="ja-JP" altLang="en-US" dirty="0"/>
              <a:t>）・</a:t>
            </a:r>
            <a:r>
              <a:rPr kumimoji="1" lang="en-US" altLang="ja-JP" dirty="0"/>
              <a:t>D</a:t>
            </a:r>
            <a:endParaRPr kumimoji="1" lang="ja-JP" altLang="en-US" dirty="0"/>
          </a:p>
        </p:txBody>
      </p:sp>
      <p:sp>
        <p:nvSpPr>
          <p:cNvPr id="93" name="Line 91"/>
          <p:cNvSpPr>
            <a:spLocks noChangeShapeType="1"/>
          </p:cNvSpPr>
          <p:nvPr/>
        </p:nvSpPr>
        <p:spPr bwMode="auto">
          <a:xfrm>
            <a:off x="3354258" y="4634607"/>
            <a:ext cx="11463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2895166" y="308032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Z</a:t>
            </a:r>
            <a:r>
              <a:rPr kumimoji="1" lang="ja-JP" altLang="en-US" dirty="0"/>
              <a:t>＝　</a:t>
            </a:r>
            <a:r>
              <a:rPr kumimoji="1" lang="en-US" altLang="ja-JP" dirty="0"/>
              <a:t>A</a:t>
            </a:r>
            <a:r>
              <a:rPr kumimoji="1" lang="ja-JP" altLang="en-US" dirty="0"/>
              <a:t>・</a:t>
            </a:r>
            <a:r>
              <a:rPr kumimoji="1" lang="en-US" altLang="ja-JP" dirty="0"/>
              <a:t>B</a:t>
            </a:r>
            <a:r>
              <a:rPr kumimoji="1" lang="ja-JP" altLang="en-US" dirty="0"/>
              <a:t>・</a:t>
            </a:r>
            <a:r>
              <a:rPr kumimoji="1" lang="en-US" altLang="ja-JP" dirty="0"/>
              <a:t>C</a:t>
            </a:r>
            <a:r>
              <a:rPr lang="ja-JP" altLang="en-US" dirty="0"/>
              <a:t>＋</a:t>
            </a:r>
            <a:r>
              <a:rPr kumimoji="1" lang="en-US" altLang="ja-JP" dirty="0"/>
              <a:t>D</a:t>
            </a:r>
            <a:endParaRPr kumimoji="1" lang="ja-JP" altLang="en-US" dirty="0"/>
          </a:p>
        </p:txBody>
      </p:sp>
      <p:sp>
        <p:nvSpPr>
          <p:cNvPr id="95" name="Line 91"/>
          <p:cNvSpPr>
            <a:spLocks noChangeShapeType="1"/>
          </p:cNvSpPr>
          <p:nvPr/>
        </p:nvSpPr>
        <p:spPr bwMode="auto">
          <a:xfrm>
            <a:off x="3506658" y="3140968"/>
            <a:ext cx="128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91"/>
          <p:cNvSpPr>
            <a:spLocks noChangeShapeType="1"/>
          </p:cNvSpPr>
          <p:nvPr/>
        </p:nvSpPr>
        <p:spPr bwMode="auto">
          <a:xfrm>
            <a:off x="3795211" y="3140968"/>
            <a:ext cx="128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91"/>
          <p:cNvSpPr>
            <a:spLocks noChangeShapeType="1"/>
          </p:cNvSpPr>
          <p:nvPr/>
        </p:nvSpPr>
        <p:spPr bwMode="auto">
          <a:xfrm>
            <a:off x="4083764" y="3140968"/>
            <a:ext cx="128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91"/>
          <p:cNvSpPr>
            <a:spLocks noChangeShapeType="1"/>
          </p:cNvSpPr>
          <p:nvPr/>
        </p:nvSpPr>
        <p:spPr bwMode="auto">
          <a:xfrm>
            <a:off x="4443283" y="3140968"/>
            <a:ext cx="128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" name="Line 73"/>
          <p:cNvSpPr>
            <a:spLocks noChangeShapeType="1"/>
          </p:cNvSpPr>
          <p:nvPr/>
        </p:nvSpPr>
        <p:spPr bwMode="auto">
          <a:xfrm>
            <a:off x="2347913" y="66770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51" name="Group 18"/>
          <p:cNvGrpSpPr>
            <a:grpSpLocks/>
          </p:cNvGrpSpPr>
          <p:nvPr/>
        </p:nvGrpSpPr>
        <p:grpSpPr bwMode="auto">
          <a:xfrm>
            <a:off x="6372125" y="5158779"/>
            <a:ext cx="600075" cy="1079500"/>
            <a:chOff x="2789" y="2746"/>
            <a:chExt cx="514" cy="907"/>
          </a:xfrm>
        </p:grpSpPr>
        <p:sp>
          <p:nvSpPr>
            <p:cNvPr id="152" name="Line 19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" name="Line 20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4" name="Line 21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5" name="Line 22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7" name="Line 24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58" name="Group 25"/>
          <p:cNvGrpSpPr>
            <a:grpSpLocks/>
          </p:cNvGrpSpPr>
          <p:nvPr/>
        </p:nvGrpSpPr>
        <p:grpSpPr bwMode="auto">
          <a:xfrm>
            <a:off x="6348710" y="4293716"/>
            <a:ext cx="600075" cy="1079500"/>
            <a:chOff x="2789" y="2746"/>
            <a:chExt cx="514" cy="907"/>
          </a:xfrm>
        </p:grpSpPr>
        <p:sp>
          <p:nvSpPr>
            <p:cNvPr id="159" name="Line 26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0" name="Line 27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1" name="Line 28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2" name="Line 29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" name="Line 30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" name="Line 31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7" name="Group 66"/>
          <p:cNvGrpSpPr>
            <a:grpSpLocks/>
          </p:cNvGrpSpPr>
          <p:nvPr/>
        </p:nvGrpSpPr>
        <p:grpSpPr bwMode="auto">
          <a:xfrm>
            <a:off x="6732488" y="6382742"/>
            <a:ext cx="431800" cy="144462"/>
            <a:chOff x="2789" y="4019"/>
            <a:chExt cx="272" cy="91"/>
          </a:xfrm>
        </p:grpSpPr>
        <p:sp>
          <p:nvSpPr>
            <p:cNvPr id="168" name="Line 67"/>
            <p:cNvSpPr>
              <a:spLocks noChangeShapeType="1"/>
            </p:cNvSpPr>
            <p:nvPr/>
          </p:nvSpPr>
          <p:spPr bwMode="auto">
            <a:xfrm>
              <a:off x="2789" y="401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9" name="Line 68"/>
            <p:cNvSpPr>
              <a:spLocks noChangeShapeType="1"/>
            </p:cNvSpPr>
            <p:nvPr/>
          </p:nvSpPr>
          <p:spPr bwMode="auto">
            <a:xfrm flipH="1">
              <a:off x="280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0" name="Line 69"/>
            <p:cNvSpPr>
              <a:spLocks noChangeShapeType="1"/>
            </p:cNvSpPr>
            <p:nvPr/>
          </p:nvSpPr>
          <p:spPr bwMode="auto">
            <a:xfrm flipH="1">
              <a:off x="285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1" name="Line 70"/>
            <p:cNvSpPr>
              <a:spLocks noChangeShapeType="1"/>
            </p:cNvSpPr>
            <p:nvPr/>
          </p:nvSpPr>
          <p:spPr bwMode="auto">
            <a:xfrm flipH="1">
              <a:off x="289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2" name="Line 71"/>
            <p:cNvSpPr>
              <a:spLocks noChangeShapeType="1"/>
            </p:cNvSpPr>
            <p:nvPr/>
          </p:nvSpPr>
          <p:spPr bwMode="auto">
            <a:xfrm flipH="1">
              <a:off x="294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3" name="Line 72"/>
            <p:cNvSpPr>
              <a:spLocks noChangeShapeType="1"/>
            </p:cNvSpPr>
            <p:nvPr/>
          </p:nvSpPr>
          <p:spPr bwMode="auto">
            <a:xfrm flipH="1">
              <a:off x="298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74" name="Line 73"/>
          <p:cNvSpPr>
            <a:spLocks noChangeShapeType="1"/>
          </p:cNvSpPr>
          <p:nvPr/>
        </p:nvSpPr>
        <p:spPr bwMode="auto">
          <a:xfrm>
            <a:off x="6948388" y="6238279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5" name="Text Box 83"/>
          <p:cNvSpPr txBox="1">
            <a:spLocks noChangeArrowheads="1"/>
          </p:cNvSpPr>
          <p:nvPr/>
        </p:nvSpPr>
        <p:spPr bwMode="auto">
          <a:xfrm>
            <a:off x="6012160" y="4649316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176" name="Text Box 84"/>
          <p:cNvSpPr txBox="1">
            <a:spLocks noChangeArrowheads="1"/>
          </p:cNvSpPr>
          <p:nvPr/>
        </p:nvSpPr>
        <p:spPr bwMode="auto">
          <a:xfrm>
            <a:off x="6084788" y="5584229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697" name="Text Box 84"/>
          <p:cNvSpPr txBox="1">
            <a:spLocks noChangeArrowheads="1"/>
          </p:cNvSpPr>
          <p:nvPr/>
        </p:nvSpPr>
        <p:spPr bwMode="auto">
          <a:xfrm>
            <a:off x="1316566" y="5705079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B</a:t>
            </a:r>
          </a:p>
        </p:txBody>
      </p:sp>
      <p:grpSp>
        <p:nvGrpSpPr>
          <p:cNvPr id="698" name="Group 18"/>
          <p:cNvGrpSpPr>
            <a:grpSpLocks/>
          </p:cNvGrpSpPr>
          <p:nvPr/>
        </p:nvGrpSpPr>
        <p:grpSpPr bwMode="auto">
          <a:xfrm>
            <a:off x="7380237" y="5156919"/>
            <a:ext cx="600075" cy="1079500"/>
            <a:chOff x="2789" y="2746"/>
            <a:chExt cx="514" cy="907"/>
          </a:xfrm>
        </p:grpSpPr>
        <p:sp>
          <p:nvSpPr>
            <p:cNvPr id="699" name="Line 19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0" name="Line 20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1" name="Line 21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2" name="Line 22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3" name="Line 23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4" name="Line 24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05" name="Group 25"/>
          <p:cNvGrpSpPr>
            <a:grpSpLocks/>
          </p:cNvGrpSpPr>
          <p:nvPr/>
        </p:nvGrpSpPr>
        <p:grpSpPr bwMode="auto">
          <a:xfrm>
            <a:off x="7356822" y="4291856"/>
            <a:ext cx="600075" cy="1079500"/>
            <a:chOff x="2789" y="2746"/>
            <a:chExt cx="514" cy="907"/>
          </a:xfrm>
        </p:grpSpPr>
        <p:sp>
          <p:nvSpPr>
            <p:cNvPr id="706" name="Line 26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7" name="Line 27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8" name="Line 28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9" name="Line 29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0" name="Line 30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1" name="Line 31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12" name="Group 66"/>
          <p:cNvGrpSpPr>
            <a:grpSpLocks/>
          </p:cNvGrpSpPr>
          <p:nvPr/>
        </p:nvGrpSpPr>
        <p:grpSpPr bwMode="auto">
          <a:xfrm>
            <a:off x="7740600" y="6380882"/>
            <a:ext cx="431800" cy="144462"/>
            <a:chOff x="2789" y="4019"/>
            <a:chExt cx="272" cy="91"/>
          </a:xfrm>
        </p:grpSpPr>
        <p:sp>
          <p:nvSpPr>
            <p:cNvPr id="713" name="Line 67"/>
            <p:cNvSpPr>
              <a:spLocks noChangeShapeType="1"/>
            </p:cNvSpPr>
            <p:nvPr/>
          </p:nvSpPr>
          <p:spPr bwMode="auto">
            <a:xfrm>
              <a:off x="2789" y="401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4" name="Line 68"/>
            <p:cNvSpPr>
              <a:spLocks noChangeShapeType="1"/>
            </p:cNvSpPr>
            <p:nvPr/>
          </p:nvSpPr>
          <p:spPr bwMode="auto">
            <a:xfrm flipH="1">
              <a:off x="280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5" name="Line 69"/>
            <p:cNvSpPr>
              <a:spLocks noChangeShapeType="1"/>
            </p:cNvSpPr>
            <p:nvPr/>
          </p:nvSpPr>
          <p:spPr bwMode="auto">
            <a:xfrm flipH="1">
              <a:off x="285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6" name="Line 70"/>
            <p:cNvSpPr>
              <a:spLocks noChangeShapeType="1"/>
            </p:cNvSpPr>
            <p:nvPr/>
          </p:nvSpPr>
          <p:spPr bwMode="auto">
            <a:xfrm flipH="1">
              <a:off x="289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7" name="Line 71"/>
            <p:cNvSpPr>
              <a:spLocks noChangeShapeType="1"/>
            </p:cNvSpPr>
            <p:nvPr/>
          </p:nvSpPr>
          <p:spPr bwMode="auto">
            <a:xfrm flipH="1">
              <a:off x="2940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8" name="Line 72"/>
            <p:cNvSpPr>
              <a:spLocks noChangeShapeType="1"/>
            </p:cNvSpPr>
            <p:nvPr/>
          </p:nvSpPr>
          <p:spPr bwMode="auto">
            <a:xfrm flipH="1">
              <a:off x="2985" y="4020"/>
              <a:ext cx="45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719" name="Line 73"/>
          <p:cNvSpPr>
            <a:spLocks noChangeShapeType="1"/>
          </p:cNvSpPr>
          <p:nvPr/>
        </p:nvSpPr>
        <p:spPr bwMode="auto">
          <a:xfrm>
            <a:off x="7956500" y="6236419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0" name="Text Box 83"/>
          <p:cNvSpPr txBox="1">
            <a:spLocks noChangeArrowheads="1"/>
          </p:cNvSpPr>
          <p:nvPr/>
        </p:nvSpPr>
        <p:spPr bwMode="auto">
          <a:xfrm>
            <a:off x="7020272" y="4647456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C</a:t>
            </a:r>
          </a:p>
        </p:txBody>
      </p:sp>
      <p:sp>
        <p:nvSpPr>
          <p:cNvPr id="721" name="Text Box 84"/>
          <p:cNvSpPr txBox="1">
            <a:spLocks noChangeArrowheads="1"/>
          </p:cNvSpPr>
          <p:nvPr/>
        </p:nvSpPr>
        <p:spPr bwMode="auto">
          <a:xfrm>
            <a:off x="7092900" y="5582369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D</a:t>
            </a:r>
          </a:p>
        </p:txBody>
      </p:sp>
      <p:sp>
        <p:nvSpPr>
          <p:cNvPr id="722" name="Line 89"/>
          <p:cNvSpPr>
            <a:spLocks noChangeShapeType="1"/>
          </p:cNvSpPr>
          <p:nvPr/>
        </p:nvSpPr>
        <p:spPr bwMode="auto">
          <a:xfrm>
            <a:off x="6900764" y="4290269"/>
            <a:ext cx="1416050" cy="1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3" name="Text Box 88"/>
          <p:cNvSpPr txBox="1">
            <a:spLocks noChangeArrowheads="1"/>
          </p:cNvSpPr>
          <p:nvPr/>
        </p:nvSpPr>
        <p:spPr bwMode="auto">
          <a:xfrm>
            <a:off x="8367365" y="414056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Z</a:t>
            </a:r>
          </a:p>
        </p:txBody>
      </p:sp>
      <p:grpSp>
        <p:nvGrpSpPr>
          <p:cNvPr id="724" name="Group 55"/>
          <p:cNvGrpSpPr>
            <a:grpSpLocks/>
          </p:cNvGrpSpPr>
          <p:nvPr/>
        </p:nvGrpSpPr>
        <p:grpSpPr bwMode="auto">
          <a:xfrm>
            <a:off x="6228184" y="3214835"/>
            <a:ext cx="792163" cy="1079500"/>
            <a:chOff x="1156" y="845"/>
            <a:chExt cx="590" cy="907"/>
          </a:xfrm>
        </p:grpSpPr>
        <p:sp>
          <p:nvSpPr>
            <p:cNvPr id="725" name="Line 56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6" name="Line 57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7" name="Line 58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8" name="Line 59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9" name="Oval 60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30" name="Line 61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31" name="Line 62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42" name="Group 55"/>
          <p:cNvGrpSpPr>
            <a:grpSpLocks/>
          </p:cNvGrpSpPr>
          <p:nvPr/>
        </p:nvGrpSpPr>
        <p:grpSpPr bwMode="auto">
          <a:xfrm>
            <a:off x="7067476" y="3214835"/>
            <a:ext cx="792163" cy="1079500"/>
            <a:chOff x="1156" y="845"/>
            <a:chExt cx="590" cy="907"/>
          </a:xfrm>
        </p:grpSpPr>
        <p:sp>
          <p:nvSpPr>
            <p:cNvPr id="743" name="Line 56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4" name="Line 57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5" name="Line 58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6" name="Line 59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7" name="Oval 60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48" name="Line 61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9" name="Line 62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750" name="Line 91"/>
          <p:cNvSpPr>
            <a:spLocks noChangeShapeType="1"/>
          </p:cNvSpPr>
          <p:nvPr/>
        </p:nvSpPr>
        <p:spPr bwMode="auto">
          <a:xfrm>
            <a:off x="6995469" y="3212976"/>
            <a:ext cx="864095" cy="12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752" name="Group 55"/>
          <p:cNvGrpSpPr>
            <a:grpSpLocks/>
          </p:cNvGrpSpPr>
          <p:nvPr/>
        </p:nvGrpSpPr>
        <p:grpSpPr bwMode="auto">
          <a:xfrm>
            <a:off x="6227786" y="2134715"/>
            <a:ext cx="792163" cy="1079500"/>
            <a:chOff x="1156" y="845"/>
            <a:chExt cx="590" cy="907"/>
          </a:xfrm>
        </p:grpSpPr>
        <p:sp>
          <p:nvSpPr>
            <p:cNvPr id="753" name="Line 56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4" name="Line 57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5" name="Line 58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6" name="Line 59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7" name="Oval 60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8" name="Line 61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9" name="Line 62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60" name="Group 55"/>
          <p:cNvGrpSpPr>
            <a:grpSpLocks/>
          </p:cNvGrpSpPr>
          <p:nvPr/>
        </p:nvGrpSpPr>
        <p:grpSpPr bwMode="auto">
          <a:xfrm>
            <a:off x="7067078" y="2134715"/>
            <a:ext cx="792163" cy="1079500"/>
            <a:chOff x="1156" y="845"/>
            <a:chExt cx="590" cy="907"/>
          </a:xfrm>
        </p:grpSpPr>
        <p:sp>
          <p:nvSpPr>
            <p:cNvPr id="761" name="Line 56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2" name="Line 57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3" name="Line 58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4" name="Line 59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5" name="Oval 60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6" name="Line 61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7" name="Line 62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768" name="Line 91"/>
          <p:cNvSpPr>
            <a:spLocks noChangeShapeType="1"/>
          </p:cNvSpPr>
          <p:nvPr/>
        </p:nvSpPr>
        <p:spPr bwMode="auto">
          <a:xfrm>
            <a:off x="6995071" y="2132856"/>
            <a:ext cx="864095" cy="12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9" name="Line 76"/>
          <p:cNvSpPr>
            <a:spLocks noChangeShapeType="1"/>
          </p:cNvSpPr>
          <p:nvPr/>
        </p:nvSpPr>
        <p:spPr bwMode="auto">
          <a:xfrm>
            <a:off x="7236990" y="1772816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7371650" y="1777022"/>
            <a:ext cx="0" cy="365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2" name="Text Box 83"/>
          <p:cNvSpPr txBox="1">
            <a:spLocks noChangeArrowheads="1"/>
          </p:cNvSpPr>
          <p:nvPr/>
        </p:nvSpPr>
        <p:spPr bwMode="auto">
          <a:xfrm>
            <a:off x="6012160" y="378236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773" name="Text Box 84"/>
          <p:cNvSpPr txBox="1">
            <a:spLocks noChangeArrowheads="1"/>
          </p:cNvSpPr>
          <p:nvPr/>
        </p:nvSpPr>
        <p:spPr bwMode="auto">
          <a:xfrm>
            <a:off x="7092280" y="378904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774" name="Text Box 83"/>
          <p:cNvSpPr txBox="1">
            <a:spLocks noChangeArrowheads="1"/>
          </p:cNvSpPr>
          <p:nvPr/>
        </p:nvSpPr>
        <p:spPr bwMode="auto">
          <a:xfrm>
            <a:off x="5992641" y="2391619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C</a:t>
            </a:r>
          </a:p>
        </p:txBody>
      </p:sp>
      <p:sp>
        <p:nvSpPr>
          <p:cNvPr id="775" name="Text Box 84"/>
          <p:cNvSpPr txBox="1">
            <a:spLocks noChangeArrowheads="1"/>
          </p:cNvSpPr>
          <p:nvPr/>
        </p:nvSpPr>
        <p:spPr bwMode="auto">
          <a:xfrm>
            <a:off x="7129642" y="2376188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/>
              <a:t>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68524" y="1054477"/>
            <a:ext cx="2811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トランジスタの順番等は</a:t>
            </a:r>
            <a:endParaRPr lang="en-US" altLang="ja-JP" dirty="0"/>
          </a:p>
          <a:p>
            <a:r>
              <a:rPr kumimoji="1" lang="ja-JP" altLang="en-US" dirty="0"/>
              <a:t>自由→答はユニークでない</a:t>
            </a:r>
          </a:p>
        </p:txBody>
      </p:sp>
    </p:spTree>
    <p:extLst>
      <p:ext uri="{BB962C8B-B14F-4D97-AF65-F5344CB8AC3E}">
        <p14:creationId xmlns:p14="http://schemas.microsoft.com/office/powerpoint/2010/main" val="373062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 rot="-5400000">
            <a:off x="2447131" y="2505869"/>
            <a:ext cx="720725" cy="1081088"/>
            <a:chOff x="1156" y="845"/>
            <a:chExt cx="590" cy="907"/>
          </a:xfrm>
        </p:grpSpPr>
        <p:sp>
          <p:nvSpPr>
            <p:cNvPr id="51203" name="Line 3"/>
            <p:cNvSpPr>
              <a:spLocks noChangeShapeType="1"/>
            </p:cNvSpPr>
            <p:nvPr/>
          </p:nvSpPr>
          <p:spPr bwMode="auto">
            <a:xfrm>
              <a:off x="1546" y="1071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4" name="Line 4"/>
            <p:cNvSpPr>
              <a:spLocks noChangeShapeType="1"/>
            </p:cNvSpPr>
            <p:nvPr/>
          </p:nvSpPr>
          <p:spPr bwMode="auto">
            <a:xfrm>
              <a:off x="1546" y="120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5" name="Line 5"/>
            <p:cNvSpPr>
              <a:spLocks noChangeShapeType="1"/>
            </p:cNvSpPr>
            <p:nvPr/>
          </p:nvSpPr>
          <p:spPr bwMode="auto">
            <a:xfrm flipV="1">
              <a:off x="1728" y="845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1546" y="1480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7" name="Oval 7"/>
            <p:cNvSpPr>
              <a:spLocks noChangeArrowheads="1"/>
            </p:cNvSpPr>
            <p:nvPr/>
          </p:nvSpPr>
          <p:spPr bwMode="auto">
            <a:xfrm flipH="1">
              <a:off x="1474" y="1299"/>
              <a:ext cx="91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1746" y="148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09" name="Line 9"/>
            <p:cNvSpPr>
              <a:spLocks noChangeShapeType="1"/>
            </p:cNvSpPr>
            <p:nvPr/>
          </p:nvSpPr>
          <p:spPr bwMode="auto">
            <a:xfrm flipH="1">
              <a:off x="1156" y="134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1210" name="Group 10"/>
          <p:cNvGrpSpPr>
            <a:grpSpLocks/>
          </p:cNvGrpSpPr>
          <p:nvPr/>
        </p:nvGrpSpPr>
        <p:grpSpPr bwMode="auto">
          <a:xfrm rot="5400000">
            <a:off x="2508250" y="1509713"/>
            <a:ext cx="600075" cy="1079500"/>
            <a:chOff x="2789" y="2746"/>
            <a:chExt cx="514" cy="907"/>
          </a:xfrm>
        </p:grpSpPr>
        <p:sp>
          <p:nvSpPr>
            <p:cNvPr id="51211" name="Line 11"/>
            <p:cNvSpPr>
              <a:spLocks noChangeShapeType="1"/>
            </p:cNvSpPr>
            <p:nvPr/>
          </p:nvSpPr>
          <p:spPr bwMode="auto">
            <a:xfrm>
              <a:off x="3103" y="2972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2" name="Line 12"/>
            <p:cNvSpPr>
              <a:spLocks noChangeShapeType="1"/>
            </p:cNvSpPr>
            <p:nvPr/>
          </p:nvSpPr>
          <p:spPr bwMode="auto">
            <a:xfrm>
              <a:off x="3103" y="310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3" name="Line 13"/>
            <p:cNvSpPr>
              <a:spLocks noChangeShapeType="1"/>
            </p:cNvSpPr>
            <p:nvPr/>
          </p:nvSpPr>
          <p:spPr bwMode="auto">
            <a:xfrm flipV="1">
              <a:off x="3285" y="2746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3103" y="338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>
              <a:off x="3303" y="338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H="1">
              <a:off x="2789" y="3245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217" name="Line 17"/>
          <p:cNvSpPr>
            <a:spLocks noChangeShapeType="1"/>
          </p:cNvSpPr>
          <p:nvPr/>
        </p:nvSpPr>
        <p:spPr bwMode="auto">
          <a:xfrm flipV="1">
            <a:off x="2266950" y="23495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3348038" y="23495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1474788" y="24923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3348038" y="24923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51221" name="Group 21"/>
          <p:cNvGrpSpPr>
            <a:grpSpLocks/>
          </p:cNvGrpSpPr>
          <p:nvPr/>
        </p:nvGrpSpPr>
        <p:grpSpPr bwMode="auto">
          <a:xfrm>
            <a:off x="1476375" y="4148138"/>
            <a:ext cx="2665413" cy="1657350"/>
            <a:chOff x="975" y="2613"/>
            <a:chExt cx="1679" cy="1044"/>
          </a:xfrm>
        </p:grpSpPr>
        <p:grpSp>
          <p:nvGrpSpPr>
            <p:cNvPr id="51222" name="Group 22"/>
            <p:cNvGrpSpPr>
              <a:grpSpLocks/>
            </p:cNvGrpSpPr>
            <p:nvPr/>
          </p:nvGrpSpPr>
          <p:grpSpPr bwMode="auto">
            <a:xfrm rot="-5400000">
              <a:off x="1588" y="3089"/>
              <a:ext cx="454" cy="681"/>
              <a:chOff x="1156" y="845"/>
              <a:chExt cx="590" cy="907"/>
            </a:xfrm>
          </p:grpSpPr>
          <p:sp>
            <p:nvSpPr>
              <p:cNvPr id="51223" name="Line 23"/>
              <p:cNvSpPr>
                <a:spLocks noChangeShapeType="1"/>
              </p:cNvSpPr>
              <p:nvPr/>
            </p:nvSpPr>
            <p:spPr bwMode="auto">
              <a:xfrm>
                <a:off x="1546" y="1071"/>
                <a:ext cx="0" cy="54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24" name="Line 24"/>
              <p:cNvSpPr>
                <a:spLocks noChangeShapeType="1"/>
              </p:cNvSpPr>
              <p:nvPr/>
            </p:nvSpPr>
            <p:spPr bwMode="auto">
              <a:xfrm>
                <a:off x="1546" y="1207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25" name="Line 25"/>
              <p:cNvSpPr>
                <a:spLocks noChangeShapeType="1"/>
              </p:cNvSpPr>
              <p:nvPr/>
            </p:nvSpPr>
            <p:spPr bwMode="auto">
              <a:xfrm flipV="1">
                <a:off x="1728" y="845"/>
                <a:ext cx="0" cy="3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26" name="Line 26"/>
              <p:cNvSpPr>
                <a:spLocks noChangeShapeType="1"/>
              </p:cNvSpPr>
              <p:nvPr/>
            </p:nvSpPr>
            <p:spPr bwMode="auto">
              <a:xfrm>
                <a:off x="1546" y="1480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27" name="Oval 27"/>
              <p:cNvSpPr>
                <a:spLocks noChangeArrowheads="1"/>
              </p:cNvSpPr>
              <p:nvPr/>
            </p:nvSpPr>
            <p:spPr bwMode="auto">
              <a:xfrm flipH="1">
                <a:off x="1474" y="1299"/>
                <a:ext cx="91" cy="9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228" name="Line 28"/>
              <p:cNvSpPr>
                <a:spLocks noChangeShapeType="1"/>
              </p:cNvSpPr>
              <p:nvPr/>
            </p:nvSpPr>
            <p:spPr bwMode="auto">
              <a:xfrm>
                <a:off x="1746" y="1480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29" name="Line 29"/>
              <p:cNvSpPr>
                <a:spLocks noChangeShapeType="1"/>
              </p:cNvSpPr>
              <p:nvPr/>
            </p:nvSpPr>
            <p:spPr bwMode="auto">
              <a:xfrm flipH="1">
                <a:off x="1156" y="1344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51230" name="Group 30"/>
            <p:cNvGrpSpPr>
              <a:grpSpLocks/>
            </p:cNvGrpSpPr>
            <p:nvPr/>
          </p:nvGrpSpPr>
          <p:grpSpPr bwMode="auto">
            <a:xfrm rot="5400000">
              <a:off x="1626" y="2462"/>
              <a:ext cx="378" cy="680"/>
              <a:chOff x="2789" y="2746"/>
              <a:chExt cx="514" cy="907"/>
            </a:xfrm>
          </p:grpSpPr>
          <p:sp>
            <p:nvSpPr>
              <p:cNvPr id="51231" name="Line 31"/>
              <p:cNvSpPr>
                <a:spLocks noChangeShapeType="1"/>
              </p:cNvSpPr>
              <p:nvPr/>
            </p:nvSpPr>
            <p:spPr bwMode="auto">
              <a:xfrm>
                <a:off x="3103" y="2972"/>
                <a:ext cx="0" cy="54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32" name="Line 32"/>
              <p:cNvSpPr>
                <a:spLocks noChangeShapeType="1"/>
              </p:cNvSpPr>
              <p:nvPr/>
            </p:nvSpPr>
            <p:spPr bwMode="auto">
              <a:xfrm>
                <a:off x="3103" y="3108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33" name="Line 33"/>
              <p:cNvSpPr>
                <a:spLocks noChangeShapeType="1"/>
              </p:cNvSpPr>
              <p:nvPr/>
            </p:nvSpPr>
            <p:spPr bwMode="auto">
              <a:xfrm flipV="1">
                <a:off x="3285" y="2746"/>
                <a:ext cx="0" cy="3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34" name="Line 34"/>
              <p:cNvSpPr>
                <a:spLocks noChangeShapeType="1"/>
              </p:cNvSpPr>
              <p:nvPr/>
            </p:nvSpPr>
            <p:spPr bwMode="auto">
              <a:xfrm>
                <a:off x="3103" y="3381"/>
                <a:ext cx="1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35" name="Line 35"/>
              <p:cNvSpPr>
                <a:spLocks noChangeShapeType="1"/>
              </p:cNvSpPr>
              <p:nvPr/>
            </p:nvSpPr>
            <p:spPr bwMode="auto">
              <a:xfrm>
                <a:off x="3303" y="3381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236" name="Line 36"/>
              <p:cNvSpPr>
                <a:spLocks noChangeShapeType="1"/>
              </p:cNvSpPr>
              <p:nvPr/>
            </p:nvSpPr>
            <p:spPr bwMode="auto">
              <a:xfrm flipH="1">
                <a:off x="2789" y="3245"/>
                <a:ext cx="31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51237" name="Line 37"/>
            <p:cNvSpPr>
              <a:spLocks noChangeShapeType="1"/>
            </p:cNvSpPr>
            <p:nvPr/>
          </p:nvSpPr>
          <p:spPr bwMode="auto">
            <a:xfrm flipV="1">
              <a:off x="1474" y="2991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38" name="Line 38"/>
            <p:cNvSpPr>
              <a:spLocks noChangeShapeType="1"/>
            </p:cNvSpPr>
            <p:nvPr/>
          </p:nvSpPr>
          <p:spPr bwMode="auto">
            <a:xfrm>
              <a:off x="2155" y="2991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39" name="Line 39"/>
            <p:cNvSpPr>
              <a:spLocks noChangeShapeType="1"/>
            </p:cNvSpPr>
            <p:nvPr/>
          </p:nvSpPr>
          <p:spPr bwMode="auto">
            <a:xfrm>
              <a:off x="975" y="3081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240" name="Line 40"/>
            <p:cNvSpPr>
              <a:spLocks noChangeShapeType="1"/>
            </p:cNvSpPr>
            <p:nvPr/>
          </p:nvSpPr>
          <p:spPr bwMode="auto">
            <a:xfrm>
              <a:off x="2155" y="3081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1241" name="Line 41"/>
          <p:cNvSpPr>
            <a:spLocks noChangeShapeType="1"/>
          </p:cNvSpPr>
          <p:nvPr/>
        </p:nvSpPr>
        <p:spPr bwMode="auto">
          <a:xfrm>
            <a:off x="4140200" y="2492375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2" name="Line 42"/>
          <p:cNvSpPr>
            <a:spLocks noChangeShapeType="1"/>
          </p:cNvSpPr>
          <p:nvPr/>
        </p:nvSpPr>
        <p:spPr bwMode="auto">
          <a:xfrm>
            <a:off x="4140200" y="35734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2700338" y="58054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B</a:t>
            </a:r>
          </a:p>
        </p:txBody>
      </p:sp>
      <p:sp>
        <p:nvSpPr>
          <p:cNvPr id="51244" name="Text Box 44"/>
          <p:cNvSpPr txBox="1">
            <a:spLocks noChangeArrowheads="1"/>
          </p:cNvSpPr>
          <p:nvPr/>
        </p:nvSpPr>
        <p:spPr bwMode="auto">
          <a:xfrm>
            <a:off x="2422525" y="321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B</a:t>
            </a:r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4859338" y="31416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Y</a:t>
            </a:r>
          </a:p>
        </p:txBody>
      </p:sp>
      <p:sp>
        <p:nvSpPr>
          <p:cNvPr id="51246" name="Text Box 46"/>
          <p:cNvSpPr txBox="1">
            <a:spLocks noChangeArrowheads="1"/>
          </p:cNvSpPr>
          <p:nvPr/>
        </p:nvSpPr>
        <p:spPr bwMode="auto">
          <a:xfrm>
            <a:off x="1403350" y="19161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A</a:t>
            </a:r>
          </a:p>
        </p:txBody>
      </p:sp>
      <p:sp>
        <p:nvSpPr>
          <p:cNvPr id="51247" name="Rectangle 47"/>
          <p:cNvSpPr>
            <a:spLocks noGrp="1" noChangeArrowheads="1"/>
          </p:cNvSpPr>
          <p:nvPr>
            <p:ph type="body" idx="1"/>
          </p:nvPr>
        </p:nvSpPr>
        <p:spPr>
          <a:xfrm>
            <a:off x="1403350" y="260350"/>
            <a:ext cx="8229600" cy="676275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ja-JP" altLang="en-US" dirty="0"/>
              <a:t>演習</a:t>
            </a:r>
            <a:r>
              <a:rPr lang="en-US" altLang="ja-JP" dirty="0"/>
              <a:t>2.3</a:t>
            </a:r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5940425" y="548680"/>
            <a:ext cx="176522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 dirty="0"/>
              <a:t>真理値表を書け</a:t>
            </a:r>
            <a:endParaRPr lang="en-US" altLang="ja-JP" b="1" dirty="0"/>
          </a:p>
          <a:p>
            <a:endParaRPr lang="en-US" altLang="ja-JP" b="1" dirty="0"/>
          </a:p>
          <a:p>
            <a:r>
              <a:rPr lang="en-US" altLang="ja-JP" b="1" dirty="0"/>
              <a:t>B=H</a:t>
            </a:r>
            <a:r>
              <a:rPr lang="ja-JP" altLang="en-US" b="1" dirty="0"/>
              <a:t>：　</a:t>
            </a:r>
            <a:r>
              <a:rPr lang="en-US" altLang="ja-JP" b="1" dirty="0"/>
              <a:t>Y</a:t>
            </a:r>
            <a:r>
              <a:rPr lang="ja-JP" altLang="en-US" b="1" dirty="0"/>
              <a:t>←</a:t>
            </a:r>
            <a:r>
              <a:rPr lang="en-US" altLang="ja-JP" b="1" dirty="0"/>
              <a:t>A</a:t>
            </a:r>
          </a:p>
          <a:p>
            <a:r>
              <a:rPr lang="en-US" altLang="ja-JP" b="1" dirty="0"/>
              <a:t>B=L:</a:t>
            </a:r>
            <a:r>
              <a:rPr lang="ja-JP" altLang="en-US" b="1" dirty="0"/>
              <a:t>  </a:t>
            </a:r>
            <a:r>
              <a:rPr lang="en-US" altLang="ja-JP" b="1" dirty="0"/>
              <a:t>Y</a:t>
            </a:r>
            <a:r>
              <a:rPr lang="ja-JP" altLang="en-US" b="1" dirty="0"/>
              <a:t>←</a:t>
            </a:r>
            <a:r>
              <a:rPr lang="en-US" altLang="ja-JP" b="1" dirty="0"/>
              <a:t>L</a:t>
            </a:r>
          </a:p>
          <a:p>
            <a:endParaRPr lang="en-US" altLang="ja-JP" b="1" dirty="0"/>
          </a:p>
        </p:txBody>
      </p: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2422525" y="321945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2771775" y="13414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B</a:t>
            </a:r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2422525" y="39258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B</a:t>
            </a:r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>
            <a:off x="2422525" y="39322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>
            <a:off x="1258888" y="55911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4" name="Line 54"/>
          <p:cNvSpPr>
            <a:spLocks noChangeShapeType="1"/>
          </p:cNvSpPr>
          <p:nvPr/>
        </p:nvSpPr>
        <p:spPr bwMode="auto">
          <a:xfrm flipH="1">
            <a:off x="1258888" y="5591175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5" name="Line 55"/>
          <p:cNvSpPr>
            <a:spLocks noChangeShapeType="1"/>
          </p:cNvSpPr>
          <p:nvPr/>
        </p:nvSpPr>
        <p:spPr bwMode="auto">
          <a:xfrm flipH="1">
            <a:off x="1330325" y="5591175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6" name="Line 56"/>
          <p:cNvSpPr>
            <a:spLocks noChangeShapeType="1"/>
          </p:cNvSpPr>
          <p:nvPr/>
        </p:nvSpPr>
        <p:spPr bwMode="auto">
          <a:xfrm flipH="1">
            <a:off x="1401763" y="5591175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7" name="Line 57"/>
          <p:cNvSpPr>
            <a:spLocks noChangeShapeType="1"/>
          </p:cNvSpPr>
          <p:nvPr/>
        </p:nvSpPr>
        <p:spPr bwMode="auto">
          <a:xfrm flipH="1">
            <a:off x="1473200" y="5591175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8" name="Line 58"/>
          <p:cNvSpPr>
            <a:spLocks noChangeShapeType="1"/>
          </p:cNvSpPr>
          <p:nvPr/>
        </p:nvSpPr>
        <p:spPr bwMode="auto">
          <a:xfrm flipH="1">
            <a:off x="1544638" y="5591175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 flipH="1">
            <a:off x="1476375" y="48688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0" name="表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63673"/>
              </p:ext>
            </p:extLst>
          </p:nvPr>
        </p:nvGraphicFramePr>
        <p:xfrm>
          <a:off x="5724128" y="1806975"/>
          <a:ext cx="2183904" cy="1916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341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  Y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3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3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3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3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" name="Text Box 48"/>
          <p:cNvSpPr txBox="1">
            <a:spLocks noChangeArrowheads="1"/>
          </p:cNvSpPr>
          <p:nvPr/>
        </p:nvSpPr>
        <p:spPr bwMode="auto">
          <a:xfrm>
            <a:off x="5865364" y="3867350"/>
            <a:ext cx="270138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dirty="0"/>
              <a:t>AND</a:t>
            </a:r>
            <a:r>
              <a:rPr lang="ja-JP" altLang="en-US" b="1" dirty="0"/>
              <a:t>ゲート</a:t>
            </a:r>
            <a:endParaRPr lang="en-US" altLang="ja-JP" b="1" dirty="0"/>
          </a:p>
          <a:p>
            <a:r>
              <a:rPr lang="ja-JP" altLang="en-US" b="1" dirty="0"/>
              <a:t>この原理を利用すれば</a:t>
            </a:r>
            <a:endParaRPr lang="en-US" altLang="ja-JP" b="1" dirty="0"/>
          </a:p>
          <a:p>
            <a:r>
              <a:rPr lang="en-US" altLang="ja-JP" b="1" dirty="0"/>
              <a:t>OR</a:t>
            </a:r>
            <a:r>
              <a:rPr lang="ja-JP" altLang="en-US" b="1" dirty="0"/>
              <a:t>ゲートだってできちゃう</a:t>
            </a:r>
            <a:endParaRPr lang="en-US" altLang="ja-JP" b="1" dirty="0"/>
          </a:p>
          <a:p>
            <a:endParaRPr lang="en-US" altLang="ja-JP" b="1" dirty="0"/>
          </a:p>
          <a:p>
            <a:r>
              <a:rPr lang="en-US" altLang="ja-JP" b="1" dirty="0"/>
              <a:t>B=H</a:t>
            </a:r>
            <a:r>
              <a:rPr lang="ja-JP" altLang="en-US" b="1" dirty="0"/>
              <a:t>：　</a:t>
            </a:r>
            <a:r>
              <a:rPr lang="en-US" altLang="ja-JP" b="1" dirty="0"/>
              <a:t>Y</a:t>
            </a:r>
            <a:r>
              <a:rPr lang="ja-JP" altLang="en-US" b="1" dirty="0"/>
              <a:t>←</a:t>
            </a:r>
            <a:r>
              <a:rPr lang="en-US" altLang="ja-JP" b="1" dirty="0"/>
              <a:t>H</a:t>
            </a:r>
          </a:p>
          <a:p>
            <a:r>
              <a:rPr lang="en-US" altLang="ja-JP" b="1" dirty="0"/>
              <a:t>B=L</a:t>
            </a:r>
            <a:r>
              <a:rPr lang="ja-JP" altLang="en-US" b="1" dirty="0"/>
              <a:t>：　</a:t>
            </a:r>
            <a:r>
              <a:rPr lang="en-US" altLang="ja-JP" b="1" dirty="0"/>
              <a:t>Y</a:t>
            </a:r>
            <a:r>
              <a:rPr lang="ja-JP" altLang="en-US" b="1" dirty="0"/>
              <a:t>←</a:t>
            </a:r>
            <a:r>
              <a:rPr lang="en-US" altLang="ja-JP" b="1" dirty="0"/>
              <a:t>A</a:t>
            </a:r>
          </a:p>
          <a:p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120229972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148</Words>
  <Application>Microsoft Office PowerPoint</Application>
  <PresentationFormat>画面に合わせる (4:3)</PresentationFormat>
  <Paragraphs>60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標準デザイン</vt:lpstr>
      <vt:lpstr>PowerPoint プレゼンテーション</vt:lpstr>
      <vt:lpstr>PowerPoint プレゼンテーション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hunga</dc:creator>
  <cp:lastModifiedBy>hunga</cp:lastModifiedBy>
  <cp:revision>56</cp:revision>
  <dcterms:created xsi:type="dcterms:W3CDTF">2005-10-12T03:22:50Z</dcterms:created>
  <dcterms:modified xsi:type="dcterms:W3CDTF">2020-04-20T00:11:26Z</dcterms:modified>
</cp:coreProperties>
</file>