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03" r:id="rId2"/>
    <p:sldId id="314" r:id="rId3"/>
    <p:sldId id="306" r:id="rId4"/>
    <p:sldId id="288" r:id="rId5"/>
    <p:sldId id="274" r:id="rId6"/>
    <p:sldId id="275" r:id="rId7"/>
    <p:sldId id="276" r:id="rId8"/>
    <p:sldId id="284" r:id="rId9"/>
    <p:sldId id="315" r:id="rId10"/>
    <p:sldId id="277" r:id="rId11"/>
    <p:sldId id="285" r:id="rId12"/>
    <p:sldId id="278" r:id="rId13"/>
    <p:sldId id="280" r:id="rId14"/>
    <p:sldId id="309" r:id="rId15"/>
    <p:sldId id="279" r:id="rId16"/>
    <p:sldId id="281" r:id="rId17"/>
    <p:sldId id="295" r:id="rId18"/>
    <p:sldId id="298" r:id="rId19"/>
    <p:sldId id="310" r:id="rId20"/>
    <p:sldId id="283" r:id="rId21"/>
    <p:sldId id="286" r:id="rId22"/>
    <p:sldId id="312" r:id="rId23"/>
    <p:sldId id="313" r:id="rId2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CC66"/>
    <a:srgbClr val="FF66FF"/>
    <a:srgbClr val="FFFF00"/>
    <a:srgbClr val="FF66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8" autoAdjust="0"/>
    <p:restoredTop sz="76407" autoAdjust="0"/>
  </p:normalViewPr>
  <p:slideViewPr>
    <p:cSldViewPr>
      <p:cViewPr varScale="1">
        <p:scale>
          <a:sx n="82" d="100"/>
          <a:sy n="82" d="100"/>
        </p:scale>
        <p:origin x="212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CED04CF-7480-499F-A576-0EDD78FFF53A}" type="slidenum">
              <a:rPr lang="en-US" altLang="ja-JP"/>
              <a:pPr/>
              <a:t>‹#›</a:t>
            </a:fld>
            <a:endParaRPr lang="en-US" altLang="ja-JP"/>
          </a:p>
        </p:txBody>
      </p:sp>
    </p:spTree>
    <p:extLst>
      <p:ext uri="{BB962C8B-B14F-4D97-AF65-F5344CB8AC3E}">
        <p14:creationId xmlns:p14="http://schemas.microsoft.com/office/powerpoint/2010/main" val="24271362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今日の授業は実際の規格表を読みながら進めていきます。今回は実際の企業の</a:t>
            </a:r>
            <a:r>
              <a:rPr kumimoji="1" lang="en-US" altLang="ja-JP" dirty="0"/>
              <a:t>Web</a:t>
            </a:r>
            <a:r>
              <a:rPr kumimoji="1" lang="ja-JP" altLang="en-US" dirty="0"/>
              <a:t>サイトからダウンロードした規格表を読みます。これは、指示に従って各自ダウンロードしてください。上記が面倒な場合は前の方の列に座ってください。見えるでしょう。</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a:t>
            </a:fld>
            <a:endParaRPr lang="en-US" altLang="ja-JP"/>
          </a:p>
        </p:txBody>
      </p:sp>
    </p:spTree>
    <p:extLst>
      <p:ext uri="{BB962C8B-B14F-4D97-AF65-F5344CB8AC3E}">
        <p14:creationId xmlns:p14="http://schemas.microsoft.com/office/powerpoint/2010/main" val="1945560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次に動特性の表を見てください。ディジタル回路の動特性は、伝搬遅延時間で表されます。出力の安定レベルを</a:t>
            </a:r>
            <a:r>
              <a:rPr kumimoji="1" lang="en-US" altLang="ja-JP" dirty="0"/>
              <a:t>VOL</a:t>
            </a:r>
            <a:r>
              <a:rPr kumimoji="1" lang="ja-JP" altLang="en-US" dirty="0" err="1"/>
              <a:t>、</a:t>
            </a:r>
            <a:r>
              <a:rPr kumimoji="1" lang="en-US" altLang="ja-JP" dirty="0"/>
              <a:t>VOH</a:t>
            </a:r>
            <a:r>
              <a:rPr kumimoji="1" lang="ja-JP" altLang="en-US" dirty="0"/>
              <a:t>としてます。立下り伝搬遅延時間</a:t>
            </a:r>
            <a:r>
              <a:rPr kumimoji="1" lang="en-US" altLang="ja-JP" dirty="0" err="1"/>
              <a:t>tpHL</a:t>
            </a:r>
            <a:r>
              <a:rPr kumimoji="1" lang="ja-JP" altLang="en-US" dirty="0"/>
              <a:t>は入力が（</a:t>
            </a:r>
            <a:r>
              <a:rPr kumimoji="1" lang="en-US" altLang="ja-JP" dirty="0"/>
              <a:t>VOH-VOL</a:t>
            </a:r>
            <a:r>
              <a:rPr kumimoji="1" lang="ja-JP" altLang="en-US" dirty="0"/>
              <a:t>）</a:t>
            </a:r>
            <a:r>
              <a:rPr kumimoji="1" lang="en-US" altLang="ja-JP" dirty="0"/>
              <a:t>/2</a:t>
            </a:r>
            <a:r>
              <a:rPr kumimoji="1" lang="ja-JP" altLang="en-US" dirty="0"/>
              <a:t>をよぎってから、これに反応して出力が</a:t>
            </a:r>
            <a:r>
              <a:rPr kumimoji="1" lang="en-US" altLang="ja-JP" dirty="0"/>
              <a:t>VOH</a:t>
            </a:r>
            <a:r>
              <a:rPr kumimoji="1" lang="ja-JP" altLang="en-US" dirty="0"/>
              <a:t>から（</a:t>
            </a:r>
            <a:r>
              <a:rPr kumimoji="1" lang="en-US" altLang="ja-JP" dirty="0"/>
              <a:t>VOH-VOL)/2</a:t>
            </a:r>
            <a:r>
              <a:rPr kumimoji="1" lang="ja-JP" altLang="en-US" dirty="0"/>
              <a:t>をよぎるまでの時間です。</a:t>
            </a:r>
            <a:r>
              <a:rPr kumimoji="1" lang="en-US" altLang="ja-JP" dirty="0"/>
              <a:t>CMOS</a:t>
            </a:r>
            <a:r>
              <a:rPr kumimoji="1" lang="ja-JP" altLang="en-US" dirty="0"/>
              <a:t>の場合、</a:t>
            </a:r>
            <a:r>
              <a:rPr kumimoji="1" lang="en-US" altLang="ja-JP" dirty="0"/>
              <a:t>VOH=VDD</a:t>
            </a:r>
            <a:r>
              <a:rPr kumimoji="1" lang="ja-JP" altLang="en-US" dirty="0" err="1"/>
              <a:t>、</a:t>
            </a:r>
            <a:r>
              <a:rPr kumimoji="1" lang="en-US" altLang="ja-JP" dirty="0"/>
              <a:t>VOL=GND</a:t>
            </a:r>
            <a:r>
              <a:rPr kumimoji="1" lang="ja-JP" altLang="en-US" dirty="0"/>
              <a:t>と考えて良いので、入力が</a:t>
            </a:r>
            <a:r>
              <a:rPr kumimoji="1" lang="en-US" altLang="ja-JP" dirty="0"/>
              <a:t>VDD/2</a:t>
            </a:r>
            <a:r>
              <a:rPr kumimoji="1" lang="ja-JP" altLang="en-US" dirty="0"/>
              <a:t>をよぎってから、出力が</a:t>
            </a:r>
            <a:r>
              <a:rPr kumimoji="1" lang="en-US" altLang="ja-JP" dirty="0"/>
              <a:t>VDD</a:t>
            </a:r>
            <a:r>
              <a:rPr kumimoji="1" lang="ja-JP" altLang="en-US" dirty="0"/>
              <a:t>から</a:t>
            </a:r>
            <a:r>
              <a:rPr kumimoji="1" lang="en-US" altLang="ja-JP" dirty="0"/>
              <a:t>VDD/2</a:t>
            </a:r>
            <a:r>
              <a:rPr kumimoji="1" lang="ja-JP" altLang="en-US" dirty="0"/>
              <a:t>に変化するまでの時間と考えて良いです。立ち上がり伝搬遅延時間</a:t>
            </a:r>
            <a:r>
              <a:rPr kumimoji="1" lang="en-US" altLang="ja-JP" dirty="0" err="1"/>
              <a:t>tpLH</a:t>
            </a:r>
            <a:r>
              <a:rPr kumimoji="1" lang="ja-JP" altLang="en-US" dirty="0"/>
              <a:t>は、入力が</a:t>
            </a:r>
            <a:r>
              <a:rPr kumimoji="1" lang="en-US" altLang="ja-JP" dirty="0"/>
              <a:t>VDD/</a:t>
            </a:r>
            <a:r>
              <a:rPr kumimoji="1" lang="ja-JP" altLang="en-US" dirty="0"/>
              <a:t>２をよぎってから、出力が０</a:t>
            </a:r>
            <a:r>
              <a:rPr kumimoji="1" lang="en-US" altLang="ja-JP" dirty="0"/>
              <a:t>V</a:t>
            </a:r>
            <a:r>
              <a:rPr kumimoji="1" lang="ja-JP" altLang="en-US" dirty="0"/>
              <a:t>から</a:t>
            </a:r>
            <a:r>
              <a:rPr kumimoji="1" lang="en-US" altLang="ja-JP" dirty="0"/>
              <a:t>VDD/2</a:t>
            </a:r>
            <a:r>
              <a:rPr kumimoji="1" lang="ja-JP" altLang="en-US" dirty="0"/>
              <a:t>に変化するまでの時間です。</a:t>
            </a:r>
            <a:r>
              <a:rPr kumimoji="1" lang="en-US" altLang="ja-JP" dirty="0"/>
              <a:t>VDD/</a:t>
            </a:r>
            <a:r>
              <a:rPr kumimoji="1" lang="ja-JP" altLang="en-US" dirty="0"/>
              <a:t>２をスレッショルドレベルと考えて良いので、この値は入力がスレッショルドレベルをよぎってから、出力がスレッショルドレベルをよぎるまで、つまり、ディジタル的な信号の伝わる時間を示します。</a:t>
            </a:r>
            <a:r>
              <a:rPr kumimoji="1" lang="en-US" altLang="ja-JP" dirty="0"/>
              <a:t>p</a:t>
            </a:r>
            <a:r>
              <a:rPr kumimoji="1" lang="ja-JP" altLang="en-US" dirty="0"/>
              <a:t>は</a:t>
            </a:r>
            <a:r>
              <a:rPr kumimoji="1" lang="en-US" altLang="ja-JP" dirty="0"/>
              <a:t>propagation</a:t>
            </a:r>
            <a:r>
              <a:rPr kumimoji="1" lang="en-US" altLang="ja-JP" baseline="0" dirty="0"/>
              <a:t> delay</a:t>
            </a:r>
            <a:r>
              <a:rPr kumimoji="1" lang="ja-JP" altLang="en-US" baseline="0" dirty="0"/>
              <a:t>の頭文字です。変化の方向は出力で見ることに注意してください。</a:t>
            </a:r>
            <a:r>
              <a:rPr kumimoji="1" lang="en-US" altLang="ja-JP" baseline="0" dirty="0" err="1"/>
              <a:t>tpHL</a:t>
            </a:r>
            <a:r>
              <a:rPr kumimoji="1" lang="ja-JP" altLang="en-US" baseline="0" dirty="0"/>
              <a:t>と</a:t>
            </a:r>
            <a:r>
              <a:rPr kumimoji="1" lang="en-US" altLang="ja-JP" baseline="0" dirty="0" err="1"/>
              <a:t>tpLH</a:t>
            </a:r>
            <a:r>
              <a:rPr kumimoji="1" lang="ja-JP" altLang="en-US" baseline="0" dirty="0"/>
              <a:t>は同じと見なせる場合もありますが、素子によってはかなり違う場合もあります。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12</a:t>
            </a:fld>
            <a:endParaRPr lang="en-US" altLang="ja-JP"/>
          </a:p>
        </p:txBody>
      </p:sp>
    </p:spTree>
    <p:extLst>
      <p:ext uri="{BB962C8B-B14F-4D97-AF65-F5344CB8AC3E}">
        <p14:creationId xmlns:p14="http://schemas.microsoft.com/office/powerpoint/2010/main" val="767501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伝搬遅延時間をディジタル信号の伝わる時間と考えるとゲートを複数使って作った回路全体の遅延時間を求めることができます。たとえばこの図では</a:t>
            </a:r>
            <a:r>
              <a:rPr kumimoji="1" lang="en-US" altLang="ja-JP" dirty="0"/>
              <a:t>NAND</a:t>
            </a:r>
            <a:r>
              <a:rPr kumimoji="1" lang="ja-JP" altLang="en-US" dirty="0"/>
              <a:t>ゲートが</a:t>
            </a:r>
            <a:r>
              <a:rPr kumimoji="1" lang="en-US" altLang="ja-JP" dirty="0"/>
              <a:t>3</a:t>
            </a:r>
            <a:r>
              <a:rPr kumimoji="1" lang="ja-JP" altLang="en-US" dirty="0"/>
              <a:t>つ接続されています。最初のゲートの出力が</a:t>
            </a:r>
            <a:r>
              <a:rPr kumimoji="1" lang="en-US" altLang="ja-JP" dirty="0"/>
              <a:t>L</a:t>
            </a:r>
            <a:r>
              <a:rPr kumimoji="1" lang="ja-JP" altLang="en-US" dirty="0"/>
              <a:t>→</a:t>
            </a:r>
            <a:r>
              <a:rPr kumimoji="1" lang="en-US" altLang="ja-JP" dirty="0"/>
              <a:t>H</a:t>
            </a:r>
            <a:r>
              <a:rPr kumimoji="1" lang="ja-JP" altLang="en-US" dirty="0"/>
              <a:t>に変化した場合は、</a:t>
            </a:r>
            <a:r>
              <a:rPr kumimoji="1" lang="en-US" altLang="ja-JP" dirty="0"/>
              <a:t>2</a:t>
            </a:r>
            <a:r>
              <a:rPr kumimoji="1" lang="ja-JP" altLang="en-US" dirty="0"/>
              <a:t>段目が</a:t>
            </a:r>
            <a:r>
              <a:rPr kumimoji="1" lang="en-US" altLang="ja-JP" dirty="0"/>
              <a:t>H</a:t>
            </a:r>
            <a:r>
              <a:rPr kumimoji="1" lang="ja-JP" altLang="en-US" dirty="0"/>
              <a:t>→</a:t>
            </a:r>
            <a:r>
              <a:rPr kumimoji="1" lang="en-US" altLang="ja-JP" dirty="0"/>
              <a:t>L</a:t>
            </a:r>
            <a:r>
              <a:rPr kumimoji="1" lang="ja-JP" altLang="en-US" dirty="0"/>
              <a:t>へ、</a:t>
            </a:r>
            <a:r>
              <a:rPr kumimoji="1" lang="en-US" altLang="ja-JP" dirty="0"/>
              <a:t>3</a:t>
            </a:r>
            <a:r>
              <a:rPr kumimoji="1" lang="ja-JP" altLang="en-US" dirty="0"/>
              <a:t>段目は</a:t>
            </a:r>
            <a:r>
              <a:rPr kumimoji="1" lang="en-US" altLang="ja-JP" dirty="0"/>
              <a:t>L</a:t>
            </a:r>
            <a:r>
              <a:rPr kumimoji="1" lang="ja-JP" altLang="en-US" dirty="0"/>
              <a:t>→</a:t>
            </a:r>
            <a:r>
              <a:rPr kumimoji="1" lang="en-US" altLang="ja-JP" dirty="0"/>
              <a:t>H</a:t>
            </a:r>
            <a:r>
              <a:rPr kumimoji="1" lang="ja-JP" altLang="en-US" dirty="0"/>
              <a:t>に変化します。したがって伝搬遅延は</a:t>
            </a:r>
            <a:r>
              <a:rPr kumimoji="1" lang="en-US" altLang="ja-JP" dirty="0"/>
              <a:t>2×tpLH+tpHL</a:t>
            </a:r>
            <a:r>
              <a:rPr kumimoji="1" lang="ja-JP" altLang="en-US" dirty="0"/>
              <a:t>になります。逆に最初のゲートの出力が</a:t>
            </a:r>
            <a:r>
              <a:rPr kumimoji="1" lang="en-US" altLang="ja-JP" dirty="0"/>
              <a:t>H</a:t>
            </a:r>
            <a:r>
              <a:rPr kumimoji="1" lang="ja-JP" altLang="en-US" dirty="0"/>
              <a:t>→</a:t>
            </a:r>
            <a:r>
              <a:rPr kumimoji="1" lang="en-US" altLang="ja-JP" dirty="0"/>
              <a:t>L</a:t>
            </a:r>
            <a:r>
              <a:rPr kumimoji="1" lang="ja-JP" altLang="en-US" dirty="0"/>
              <a:t>に変化した場合は、</a:t>
            </a:r>
            <a:r>
              <a:rPr kumimoji="1" lang="en-US" altLang="ja-JP" dirty="0"/>
              <a:t>2</a:t>
            </a:r>
            <a:r>
              <a:rPr kumimoji="1" lang="ja-JP" altLang="en-US" dirty="0"/>
              <a:t>段目は</a:t>
            </a:r>
            <a:r>
              <a:rPr kumimoji="1" lang="en-US" altLang="ja-JP" dirty="0"/>
              <a:t>L</a:t>
            </a:r>
            <a:r>
              <a:rPr kumimoji="1" lang="ja-JP" altLang="en-US" dirty="0"/>
              <a:t>→</a:t>
            </a:r>
            <a:r>
              <a:rPr kumimoji="1" lang="en-US" altLang="ja-JP" dirty="0"/>
              <a:t>H</a:t>
            </a:r>
            <a:r>
              <a:rPr kumimoji="1" lang="ja-JP" altLang="en-US" dirty="0" err="1"/>
              <a:t>、</a:t>
            </a:r>
            <a:r>
              <a:rPr kumimoji="1" lang="en-US" altLang="ja-JP" dirty="0"/>
              <a:t>3</a:t>
            </a:r>
            <a:r>
              <a:rPr kumimoji="1" lang="ja-JP" altLang="en-US" dirty="0"/>
              <a:t>段目は</a:t>
            </a:r>
            <a:r>
              <a:rPr kumimoji="1" lang="en-US" altLang="ja-JP" dirty="0"/>
              <a:t>H</a:t>
            </a:r>
            <a:r>
              <a:rPr kumimoji="1" lang="ja-JP" altLang="en-US" dirty="0"/>
              <a:t>→</a:t>
            </a:r>
            <a:r>
              <a:rPr kumimoji="1" lang="en-US" altLang="ja-JP" dirty="0"/>
              <a:t>L</a:t>
            </a:r>
            <a:r>
              <a:rPr kumimoji="1" lang="ja-JP" altLang="en-US" dirty="0"/>
              <a:t>に変化します。このため伝搬遅延は</a:t>
            </a:r>
            <a:r>
              <a:rPr kumimoji="1" lang="en-US" altLang="ja-JP" dirty="0"/>
              <a:t>tpLH+2×tpHL</a:t>
            </a:r>
            <a:r>
              <a:rPr kumimoji="1" lang="ja-JP" altLang="en-US" dirty="0"/>
              <a:t>になります。どちらか大きい方が伝搬が遅いので、これが全体の回路の遅延となります。多くの場合は</a:t>
            </a:r>
            <a:r>
              <a:rPr kumimoji="1" lang="en-US" altLang="ja-JP" dirty="0" err="1"/>
              <a:t>tpHL</a:t>
            </a:r>
            <a:r>
              <a:rPr kumimoji="1" lang="en-US" altLang="ja-JP" dirty="0"/>
              <a:t>&lt;</a:t>
            </a:r>
            <a:r>
              <a:rPr kumimoji="1" lang="en-US" altLang="ja-JP" dirty="0" err="1"/>
              <a:t>tpLH</a:t>
            </a:r>
            <a:r>
              <a:rPr kumimoji="1" lang="ja-JP" altLang="en-US" dirty="0" err="1"/>
              <a:t>なので</a:t>
            </a:r>
            <a:r>
              <a:rPr kumimoji="1" lang="ja-JP" altLang="en-US" dirty="0"/>
              <a:t>２</a:t>
            </a:r>
            <a:r>
              <a:rPr kumimoji="1" lang="en-US" altLang="ja-JP" dirty="0"/>
              <a:t>×</a:t>
            </a:r>
            <a:r>
              <a:rPr kumimoji="1" lang="en-US" altLang="ja-JP" dirty="0" err="1"/>
              <a:t>tpHL+tpHL</a:t>
            </a:r>
            <a:r>
              <a:rPr kumimoji="1" lang="ja-JP" altLang="en-US" dirty="0"/>
              <a:t>の方が大きくなる傾向にあります。このように、回路全体の遅延時間を計算することを</a:t>
            </a:r>
            <a:r>
              <a:rPr kumimoji="1" lang="en-US" altLang="ja-JP" dirty="0"/>
              <a:t>Static</a:t>
            </a:r>
            <a:r>
              <a:rPr kumimoji="1" lang="ja-JP" altLang="en-US" dirty="0"/>
              <a:t> </a:t>
            </a:r>
            <a:r>
              <a:rPr kumimoji="1" lang="en-US" altLang="ja-JP" dirty="0"/>
              <a:t>Timing</a:t>
            </a:r>
            <a:r>
              <a:rPr kumimoji="1" lang="ja-JP" altLang="en-US" dirty="0"/>
              <a:t> </a:t>
            </a:r>
            <a:r>
              <a:rPr kumimoji="1" lang="en-US" altLang="ja-JP" dirty="0" err="1"/>
              <a:t>Analysis:STA</a:t>
            </a:r>
            <a:r>
              <a:rPr kumimoji="1" lang="ja-JP" altLang="en-US" dirty="0"/>
              <a:t>と呼びます。回路が複雑になるそれぞれの出力の変化の方向を判別するのは大変ですので、</a:t>
            </a:r>
            <a:r>
              <a:rPr kumimoji="1" lang="en-US" altLang="ja-JP" dirty="0"/>
              <a:t>CAD</a:t>
            </a:r>
            <a:r>
              <a:rPr kumimoji="1" lang="ja-JP" altLang="en-US" dirty="0"/>
              <a:t>にお任せします。回路中に複数の信号の流れる道がある場合、その中の最も長いパスがその回路の遅延時間となります。これをクリティカルパスと呼びます。</a:t>
            </a:r>
            <a:r>
              <a:rPr kumimoji="1" lang="en-US" altLang="ja-JP" dirty="0"/>
              <a:t>CAD</a:t>
            </a:r>
            <a:r>
              <a:rPr kumimoji="1" lang="ja-JP" altLang="en-US" dirty="0"/>
              <a:t>を使ってクリティカルパスを求める</a:t>
            </a:r>
            <a:r>
              <a:rPr kumimoji="1" lang="en-US" altLang="ja-JP" dirty="0"/>
              <a:t>STA</a:t>
            </a:r>
            <a:r>
              <a:rPr kumimoji="1" lang="ja-JP" altLang="en-US" dirty="0"/>
              <a:t>は最近のディジタル回路設計の基本的手法となっています。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13</a:t>
            </a:fld>
            <a:endParaRPr lang="en-US" altLang="ja-JP"/>
          </a:p>
        </p:txBody>
      </p:sp>
    </p:spTree>
    <p:extLst>
      <p:ext uri="{BB962C8B-B14F-4D97-AF65-F5344CB8AC3E}">
        <p14:creationId xmlns:p14="http://schemas.microsoft.com/office/powerpoint/2010/main" val="3517329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ではダウンロードしてきた</a:t>
            </a:r>
            <a:r>
              <a:rPr kumimoji="1" lang="en-US" altLang="ja-JP" dirty="0"/>
              <a:t>74AC00</a:t>
            </a:r>
            <a:r>
              <a:rPr kumimoji="1" lang="ja-JP" altLang="en-US" dirty="0"/>
              <a:t>の規格表を使ってこの図の回路の</a:t>
            </a:r>
            <a:r>
              <a:rPr kumimoji="1" lang="en-US" altLang="ja-JP" dirty="0"/>
              <a:t>STA</a:t>
            </a:r>
            <a:r>
              <a:rPr kumimoji="1" lang="ja-JP" altLang="en-US" dirty="0"/>
              <a:t>をやってみましょう。この規格表では</a:t>
            </a:r>
            <a:r>
              <a:rPr kumimoji="1" lang="en-US" altLang="ja-JP" dirty="0" err="1"/>
              <a:t>tpLH</a:t>
            </a:r>
            <a:r>
              <a:rPr kumimoji="1" lang="ja-JP" altLang="en-US" dirty="0"/>
              <a:t>と</a:t>
            </a:r>
            <a:r>
              <a:rPr kumimoji="1" lang="en-US" altLang="ja-JP" dirty="0" err="1"/>
              <a:t>tpHL</a:t>
            </a:r>
            <a:r>
              <a:rPr kumimoji="1" lang="ja-JP" altLang="en-US" dirty="0"/>
              <a:t>が同じなので計算は簡単です。このように</a:t>
            </a:r>
            <a:r>
              <a:rPr kumimoji="1" lang="en-US" altLang="ja-JP" dirty="0" err="1"/>
              <a:t>tpLH,tpHL</a:t>
            </a:r>
            <a:r>
              <a:rPr kumimoji="1" lang="ja-JP" altLang="en-US" dirty="0"/>
              <a:t>が同じならば遅延時間は単にゲートの段数で見積もることができます。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14</a:t>
            </a:fld>
            <a:endParaRPr lang="en-US" altLang="ja-JP"/>
          </a:p>
        </p:txBody>
      </p:sp>
    </p:spTree>
    <p:extLst>
      <p:ext uri="{BB962C8B-B14F-4D97-AF65-F5344CB8AC3E}">
        <p14:creationId xmlns:p14="http://schemas.microsoft.com/office/powerpoint/2010/main" val="3870877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ディジタル回路の動特性には波形の立ち上がり時間と立下り時間を示す場合もあります。これも出力波形に注目し、出力が下がり始めて（</a:t>
            </a:r>
            <a:r>
              <a:rPr kumimoji="1" lang="en-US" altLang="ja-JP" dirty="0"/>
              <a:t>VOH-VOL)</a:t>
            </a:r>
            <a:r>
              <a:rPr kumimoji="1" lang="ja-JP" altLang="en-US" dirty="0"/>
              <a:t>の</a:t>
            </a:r>
            <a:r>
              <a:rPr kumimoji="1" lang="en-US" altLang="ja-JP" dirty="0"/>
              <a:t>90</a:t>
            </a:r>
            <a:r>
              <a:rPr kumimoji="1" lang="ja-JP" altLang="en-US" dirty="0"/>
              <a:t>％から</a:t>
            </a:r>
            <a:r>
              <a:rPr kumimoji="1" lang="en-US" altLang="ja-JP" dirty="0"/>
              <a:t>10</a:t>
            </a:r>
            <a:r>
              <a:rPr kumimoji="1" lang="ja-JP" altLang="en-US" dirty="0"/>
              <a:t>％まで変化した時間を立下り時間</a:t>
            </a:r>
            <a:r>
              <a:rPr kumimoji="1" lang="en-US" altLang="ja-JP" dirty="0" err="1"/>
              <a:t>tf</a:t>
            </a:r>
            <a:r>
              <a:rPr kumimoji="1" lang="ja-JP" altLang="en-US" dirty="0" err="1"/>
              <a:t>、</a:t>
            </a:r>
            <a:r>
              <a:rPr kumimoji="1" lang="en-US" altLang="ja-JP" dirty="0"/>
              <a:t>10</a:t>
            </a:r>
            <a:r>
              <a:rPr kumimoji="1" lang="ja-JP" altLang="en-US" dirty="0"/>
              <a:t>％から</a:t>
            </a:r>
            <a:r>
              <a:rPr kumimoji="1" lang="en-US" altLang="ja-JP" dirty="0"/>
              <a:t>90</a:t>
            </a:r>
            <a:r>
              <a:rPr kumimoji="1" lang="ja-JP" altLang="en-US" dirty="0"/>
              <a:t>％まで変化した時間を立上がり時間</a:t>
            </a:r>
            <a:r>
              <a:rPr kumimoji="1" lang="en-US" altLang="ja-JP" dirty="0" err="1"/>
              <a:t>tr</a:t>
            </a:r>
            <a:r>
              <a:rPr kumimoji="1" lang="ja-JP" altLang="en-US" dirty="0"/>
              <a:t>と呼びます。</a:t>
            </a:r>
            <a:r>
              <a:rPr kumimoji="1" lang="en-US" altLang="ja-JP" dirty="0"/>
              <a:t>CMOS</a:t>
            </a:r>
            <a:r>
              <a:rPr kumimoji="1" lang="ja-JP" altLang="en-US" dirty="0"/>
              <a:t>の場合</a:t>
            </a:r>
            <a:r>
              <a:rPr kumimoji="1" lang="en-US" altLang="ja-JP" dirty="0"/>
              <a:t>VDD</a:t>
            </a:r>
            <a:r>
              <a:rPr kumimoji="1" lang="ja-JP" altLang="en-US" dirty="0"/>
              <a:t>の</a:t>
            </a:r>
            <a:r>
              <a:rPr kumimoji="1" lang="en-US" altLang="ja-JP" dirty="0"/>
              <a:t>90</a:t>
            </a:r>
            <a:r>
              <a:rPr kumimoji="1" lang="ja-JP" altLang="en-US" dirty="0"/>
              <a:t>％から</a:t>
            </a:r>
            <a:r>
              <a:rPr kumimoji="1" lang="en-US" altLang="ja-JP" dirty="0"/>
              <a:t>10</a:t>
            </a:r>
            <a:r>
              <a:rPr kumimoji="1" lang="ja-JP" altLang="en-US" dirty="0"/>
              <a:t>％まで、</a:t>
            </a:r>
            <a:r>
              <a:rPr kumimoji="1" lang="en-US" altLang="ja-JP" dirty="0"/>
              <a:t>10</a:t>
            </a:r>
            <a:r>
              <a:rPr kumimoji="1" lang="ja-JP" altLang="en-US" dirty="0"/>
              <a:t>％から</a:t>
            </a:r>
            <a:r>
              <a:rPr kumimoji="1" lang="en-US" altLang="ja-JP" dirty="0"/>
              <a:t>90</a:t>
            </a:r>
            <a:r>
              <a:rPr kumimoji="1" lang="ja-JP" altLang="en-US" dirty="0"/>
              <a:t>％まで、と考えて問題ありません。最近のディジタル回路は十分高速に波形が変化するため、立ち上がり時間、立下り時間はあまり規格表には示されないようになりました。</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15</a:t>
            </a:fld>
            <a:endParaRPr lang="en-US" altLang="ja-JP"/>
          </a:p>
        </p:txBody>
      </p:sp>
    </p:spTree>
    <p:extLst>
      <p:ext uri="{BB962C8B-B14F-4D97-AF65-F5344CB8AC3E}">
        <p14:creationId xmlns:p14="http://schemas.microsoft.com/office/powerpoint/2010/main" val="1392858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最後に消費電流について検討しましょう。消費電力はダイナミックな電力とスタティックな電力に分けられます。</a:t>
            </a:r>
            <a:r>
              <a:rPr kumimoji="1" lang="en-US" altLang="ja-JP" dirty="0"/>
              <a:t>CMOS</a:t>
            </a:r>
            <a:r>
              <a:rPr kumimoji="1" lang="ja-JP" altLang="en-US" dirty="0"/>
              <a:t>は動作していない場合、</a:t>
            </a:r>
            <a:r>
              <a:rPr kumimoji="1" lang="en-US" altLang="ja-JP" dirty="0" err="1"/>
              <a:t>nMOS</a:t>
            </a:r>
            <a:r>
              <a:rPr kumimoji="1" lang="ja-JP" altLang="en-US" dirty="0"/>
              <a:t>と</a:t>
            </a:r>
            <a:r>
              <a:rPr kumimoji="1" lang="en-US" altLang="ja-JP" dirty="0" err="1"/>
              <a:t>pMOS</a:t>
            </a:r>
            <a:r>
              <a:rPr kumimoji="1" lang="ja-JP" altLang="en-US" dirty="0"/>
              <a:t>のどちらかは</a:t>
            </a:r>
            <a:r>
              <a:rPr kumimoji="1" lang="en-US" altLang="ja-JP" dirty="0"/>
              <a:t>OFF</a:t>
            </a:r>
            <a:r>
              <a:rPr kumimoji="1" lang="ja-JP" altLang="en-US" dirty="0"/>
              <a:t>になっているため、基本的に電流は流れません。しかし</a:t>
            </a:r>
            <a:r>
              <a:rPr kumimoji="1" lang="en-US" altLang="ja-JP" dirty="0"/>
              <a:t>ON</a:t>
            </a:r>
            <a:r>
              <a:rPr kumimoji="1" lang="ja-JP" altLang="en-US" dirty="0"/>
              <a:t>→</a:t>
            </a:r>
            <a:r>
              <a:rPr kumimoji="1" lang="en-US" altLang="ja-JP" dirty="0"/>
              <a:t>OFF</a:t>
            </a:r>
            <a:r>
              <a:rPr kumimoji="1" lang="ja-JP" altLang="en-US" dirty="0"/>
              <a:t>の切り替わり時には両方のトランジスタが一瞬</a:t>
            </a:r>
            <a:r>
              <a:rPr kumimoji="1" lang="en-US" altLang="ja-JP" dirty="0"/>
              <a:t>ON</a:t>
            </a:r>
            <a:r>
              <a:rPr kumimoji="1" lang="ja-JP" altLang="en-US" dirty="0"/>
              <a:t>になって貫通電流が流れます。また、レベルを</a:t>
            </a:r>
            <a:r>
              <a:rPr kumimoji="1" lang="en-US" altLang="ja-JP" dirty="0"/>
              <a:t>H</a:t>
            </a:r>
            <a:r>
              <a:rPr kumimoji="1" lang="ja-JP" altLang="en-US" dirty="0"/>
              <a:t>や</a:t>
            </a:r>
            <a:r>
              <a:rPr kumimoji="1" lang="en-US" altLang="ja-JP" dirty="0"/>
              <a:t>L</a:t>
            </a:r>
            <a:r>
              <a:rPr kumimoji="1" lang="ja-JP" altLang="en-US" dirty="0"/>
              <a:t>に変化するためにはトランジスタの内部の容量と出力に接続されている負荷容量を充放電する必要があり、電流が流れます。このための電力はここに書いてあるように、容量に比例し、電源電圧の</a:t>
            </a:r>
            <a:r>
              <a:rPr kumimoji="1" lang="en-US" altLang="ja-JP" dirty="0"/>
              <a:t>2</a:t>
            </a:r>
            <a:r>
              <a:rPr kumimoji="1" lang="ja-JP" altLang="en-US" dirty="0"/>
              <a:t>乗に比例し、スイッチング率に比例します。容量はファンアウトを減らしたり、配線を短くすることである程度小さくすることはできますが、限界があります。もっとも高価的なのは電源電圧を減らすことで、このため、ディジタル回路の電源電圧は</a:t>
            </a:r>
            <a:r>
              <a:rPr kumimoji="1" lang="en-US" altLang="ja-JP" dirty="0"/>
              <a:t>1980</a:t>
            </a:r>
            <a:r>
              <a:rPr kumimoji="1" lang="ja-JP" altLang="en-US" dirty="0"/>
              <a:t>年代のはじめには</a:t>
            </a:r>
            <a:r>
              <a:rPr kumimoji="1" lang="en-US" altLang="ja-JP" dirty="0"/>
              <a:t>5V</a:t>
            </a:r>
            <a:r>
              <a:rPr kumimoji="1" lang="ja-JP" altLang="en-US" dirty="0"/>
              <a:t>が標準的だったのが、どんどん下がって今では</a:t>
            </a:r>
            <a:r>
              <a:rPr kumimoji="1" lang="en-US" altLang="ja-JP" dirty="0"/>
              <a:t>1.0V</a:t>
            </a:r>
            <a:r>
              <a:rPr kumimoji="1" lang="ja-JP" altLang="en-US" dirty="0"/>
              <a:t>以下のものも使われます。動特性の表を見ると気づくと思いますが、同じ素子では電源電圧が下がると伝搬遅延時間が延びてしまいます。つまり遅くなります。低い電圧でも小さい伝播遅延で動作するにはプロセスサイズを小さくする必要があります。スケーリング則を思い出しましょう。</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16</a:t>
            </a:fld>
            <a:endParaRPr lang="en-US" altLang="ja-JP"/>
          </a:p>
        </p:txBody>
      </p:sp>
    </p:spTree>
    <p:extLst>
      <p:ext uri="{BB962C8B-B14F-4D97-AF65-F5344CB8AC3E}">
        <p14:creationId xmlns:p14="http://schemas.microsoft.com/office/powerpoint/2010/main" val="394735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ダイナミック電力を節約するにはどうすればよいでしょう。電源電圧を下げると、</a:t>
            </a:r>
            <a:r>
              <a:rPr kumimoji="1" lang="en-US" altLang="ja-JP" dirty="0"/>
              <a:t>2</a:t>
            </a:r>
            <a:r>
              <a:rPr kumimoji="1" lang="ja-JP" altLang="en-US" dirty="0"/>
              <a:t>乗で効きますが、動作速度が落ちます。これが許される場合は、電源電圧を下げると共に動作周波数を下げてスイッチング率を小さくすると大きく電力を減らすことができます。最近のパソコン、スマフォなどは全てこの技術を使っています。これを</a:t>
            </a:r>
            <a:r>
              <a:rPr kumimoji="1" lang="en-US" altLang="ja-JP" dirty="0"/>
              <a:t>DVFS(Dynamic Voltage Frequency Scaling)</a:t>
            </a:r>
          </a:p>
          <a:p>
            <a:r>
              <a:rPr kumimoji="1" lang="ja-JP" altLang="en-US" dirty="0"/>
              <a:t>と呼びます。</a:t>
            </a:r>
            <a:r>
              <a:rPr kumimoji="1" lang="en-US" altLang="ja-JP" dirty="0"/>
              <a:t>DVFS</a:t>
            </a:r>
            <a:r>
              <a:rPr kumimoji="1" lang="ja-JP" altLang="en-US" dirty="0"/>
              <a:t>の利用により、使っていない場合は電圧、動作周波数ともに下げてローパワーモードに入り、使うときにだけ上げてやります。スイッチング率を下げるために、使っていないクロックを止めてしまったり（クロックゲーティング）、入力を不必要に変化しないようにしたり（オペランドアイソレーション）し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17</a:t>
            </a:fld>
            <a:endParaRPr lang="en-US" altLang="ja-JP"/>
          </a:p>
        </p:txBody>
      </p:sp>
    </p:spTree>
    <p:extLst>
      <p:ext uri="{BB962C8B-B14F-4D97-AF65-F5344CB8AC3E}">
        <p14:creationId xmlns:p14="http://schemas.microsoft.com/office/powerpoint/2010/main" val="229513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次にスタティック電力について紹介しましょう。</a:t>
            </a:r>
            <a:r>
              <a:rPr kumimoji="1" lang="en-US" altLang="ja-JP" dirty="0"/>
              <a:t>CMOS</a:t>
            </a:r>
            <a:r>
              <a:rPr kumimoji="1" lang="ja-JP" altLang="en-US" dirty="0"/>
              <a:t>は片方のトランジスタが必ず</a:t>
            </a:r>
            <a:r>
              <a:rPr kumimoji="1" lang="en-US" altLang="ja-JP" dirty="0"/>
              <a:t>OFF</a:t>
            </a:r>
            <a:r>
              <a:rPr kumimoji="1" lang="ja-JP" altLang="en-US" dirty="0"/>
              <a:t>になっているので、原理的にはスタティック電力は</a:t>
            </a:r>
            <a:r>
              <a:rPr kumimoji="1" lang="en-US" altLang="ja-JP" dirty="0"/>
              <a:t>0</a:t>
            </a:r>
            <a:r>
              <a:rPr kumimoji="1" lang="ja-JP" altLang="en-US" dirty="0"/>
              <a:t>になるはずで、実際に流れるのは全て漏れ（リーク電力）です。リーク電力は古いプロセスではほとんど問題にならなかったのですが、プロセスが新しくなりチャネル幅が短くなるにつれて増えて来ており、最近は非常に問題となっています。特にリーク電力は動作しなくても流れるので、バッテリー駆動の製品では致命的です。規格表では静特性の最後の方に載っています。基本的にリーク電力はスレッショルドレベルが低いと大きくなります。このため、高速動作のために低いスレッショルドレベルのトランジスタを使う高速</a:t>
            </a:r>
            <a:r>
              <a:rPr kumimoji="1" lang="en-US" altLang="ja-JP" dirty="0"/>
              <a:t>CPU</a:t>
            </a:r>
            <a:r>
              <a:rPr kumimoji="1" lang="ja-JP" altLang="en-US" dirty="0"/>
              <a:t>や、ダイナミック電力を減らすために電源電圧を低くして使うためにスレッショルドレベルが低いトランジスタを使う場合などで大きくなります。リーク電力を減らすためには、スレッショルドレベルの高い漏れ電流の小さい（でも遅い）トランジスタをスイッチとして使って回路の電源を使っていない時に切ってしまうパワーゲーティング、サブストレートに電圧を掛けてスレッショルドレベルを制御するバックバイアス、複数のスレッショルドを使う</a:t>
            </a:r>
            <a:r>
              <a:rPr kumimoji="1" lang="en-US" altLang="ja-JP" dirty="0"/>
              <a:t>Dual</a:t>
            </a:r>
            <a:r>
              <a:rPr kumimoji="1" lang="ja-JP" altLang="en-US" dirty="0"/>
              <a:t> </a:t>
            </a:r>
            <a:r>
              <a:rPr kumimoji="1" lang="en-US" altLang="ja-JP" dirty="0"/>
              <a:t>Vth</a:t>
            </a:r>
            <a:r>
              <a:rPr kumimoji="1" lang="ja-JP" altLang="en-US" dirty="0"/>
              <a:t>など様々な方法が使われます。皆さんの使っているスマフォにもパワーゲーティングが多分使われています。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18</a:t>
            </a:fld>
            <a:endParaRPr lang="en-US" altLang="ja-JP"/>
          </a:p>
        </p:txBody>
      </p:sp>
    </p:spTree>
    <p:extLst>
      <p:ext uri="{BB962C8B-B14F-4D97-AF65-F5344CB8AC3E}">
        <p14:creationId xmlns:p14="http://schemas.microsoft.com/office/powerpoint/2010/main" val="2802231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では、７４</a:t>
            </a:r>
            <a:r>
              <a:rPr kumimoji="1" lang="en-US" altLang="ja-JP" dirty="0"/>
              <a:t>AC00</a:t>
            </a:r>
            <a:r>
              <a:rPr kumimoji="1" lang="ja-JP" altLang="en-US" dirty="0"/>
              <a:t>の場合はどうでしょう。動作電力はここに示す式で表され、これに漏れ電力</a:t>
            </a:r>
            <a:r>
              <a:rPr kumimoji="1" lang="en-US" altLang="ja-JP" dirty="0" err="1"/>
              <a:t>Icc</a:t>
            </a:r>
            <a:r>
              <a:rPr kumimoji="1" lang="en-US" altLang="ja-JP" dirty="0"/>
              <a:t>/4</a:t>
            </a:r>
            <a:r>
              <a:rPr kumimoji="1" lang="ja-JP" altLang="en-US" dirty="0"/>
              <a:t>を足します。代入してみると大変大きな値になります。もれ電力は無視できることがわかりますがこれはデバイスが古いためです。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19</a:t>
            </a:fld>
            <a:endParaRPr lang="en-US" altLang="ja-JP"/>
          </a:p>
        </p:txBody>
      </p:sp>
    </p:spTree>
    <p:extLst>
      <p:ext uri="{BB962C8B-B14F-4D97-AF65-F5344CB8AC3E}">
        <p14:creationId xmlns:p14="http://schemas.microsoft.com/office/powerpoint/2010/main" val="3150890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では最後に</a:t>
            </a:r>
            <a:r>
              <a:rPr kumimoji="1" lang="en-US" altLang="ja-JP" dirty="0"/>
              <a:t>CMOS</a:t>
            </a:r>
            <a:r>
              <a:rPr kumimoji="1" lang="ja-JP" altLang="en-US" dirty="0"/>
              <a:t>利用上の問題点について触れて置きます。</a:t>
            </a:r>
            <a:r>
              <a:rPr kumimoji="1" lang="en-US" altLang="ja-JP" dirty="0"/>
              <a:t>CMOS</a:t>
            </a:r>
            <a:r>
              <a:rPr kumimoji="1" lang="ja-JP" altLang="en-US" dirty="0"/>
              <a:t>はゲートが薄い絶縁膜でサブストレートと切り離されています。この膜は大変薄いので静電気によって破壊されてしまいます。静電気は電流を流しだす力はないですが、電圧だけはやたらに高いのでごく薄い膜を破壊してしまうのです。このため、</a:t>
            </a:r>
            <a:r>
              <a:rPr kumimoji="1" lang="en-US" altLang="ja-JP" dirty="0"/>
              <a:t>ANTISTATIC</a:t>
            </a:r>
            <a:r>
              <a:rPr kumimoji="1" lang="ja-JP" altLang="en-US" dirty="0"/>
              <a:t>と書いたビニールの袋、ケース、黒いウレタン、銀紙などに保管します。もちろん、製品に組み込んで電源を付けた状態では大丈夫ですが、チップや基板を不用意に手で触れないように注意しましょう。</a:t>
            </a:r>
            <a:endParaRPr kumimoji="1" lang="en-US" altLang="ja-JP" dirty="0"/>
          </a:p>
          <a:p>
            <a:r>
              <a:rPr kumimoji="1" lang="ja-JP" altLang="en-US" dirty="0"/>
              <a:t>もうひとつ</a:t>
            </a:r>
            <a:r>
              <a:rPr kumimoji="1" lang="en-US" altLang="ja-JP" dirty="0"/>
              <a:t>CMOS</a:t>
            </a:r>
            <a:r>
              <a:rPr kumimoji="1" lang="ja-JP" altLang="en-US" dirty="0"/>
              <a:t>ではラッチアップというやっかいな現象があります。</a:t>
            </a:r>
            <a:r>
              <a:rPr kumimoji="1" lang="en-US" altLang="ja-JP" dirty="0"/>
              <a:t>CMOS</a:t>
            </a:r>
            <a:r>
              <a:rPr kumimoji="1" lang="ja-JP" altLang="en-US" dirty="0"/>
              <a:t>は</a:t>
            </a:r>
            <a:r>
              <a:rPr kumimoji="1" lang="en-US" altLang="ja-JP" dirty="0" err="1"/>
              <a:t>pMOS,nMOS</a:t>
            </a:r>
            <a:r>
              <a:rPr kumimoji="1" lang="ja-JP" altLang="en-US" dirty="0"/>
              <a:t>を組み合わせて作るのでこれが寄生のサイリスタという素子を形成し、これが何かのきっかけで</a:t>
            </a:r>
            <a:r>
              <a:rPr kumimoji="1" lang="en-US" altLang="ja-JP" dirty="0"/>
              <a:t>ON</a:t>
            </a:r>
            <a:r>
              <a:rPr kumimoji="1" lang="ja-JP" altLang="en-US" dirty="0"/>
              <a:t>になって過電流によって素子を破壊する現象がラッチアップです。これは入力が電源電圧よりも大きいと発生しやすく、変動の大きい電源を使うと怒り易いです。最近はダイオードなどの保護回路が組み込まれており、発生の確率は減ってい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20</a:t>
            </a:fld>
            <a:endParaRPr lang="en-US" altLang="ja-JP"/>
          </a:p>
        </p:txBody>
      </p:sp>
    </p:spTree>
    <p:extLst>
      <p:ext uri="{BB962C8B-B14F-4D97-AF65-F5344CB8AC3E}">
        <p14:creationId xmlns:p14="http://schemas.microsoft.com/office/powerpoint/2010/main" val="24236523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これが寄生のサイリスタです。</a:t>
            </a:r>
            <a:r>
              <a:rPr kumimoji="1" lang="en-US" altLang="ja-JP" dirty="0"/>
              <a:t>CMOS</a:t>
            </a:r>
            <a:r>
              <a:rPr kumimoji="1" lang="ja-JP" altLang="en-US" dirty="0"/>
              <a:t>の初期の頃はこの現象にだいぶ悩まされました。</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21</a:t>
            </a:fld>
            <a:endParaRPr lang="en-US" altLang="ja-JP"/>
          </a:p>
        </p:txBody>
      </p:sp>
    </p:spTree>
    <p:extLst>
      <p:ext uri="{BB962C8B-B14F-4D97-AF65-F5344CB8AC3E}">
        <p14:creationId xmlns:p14="http://schemas.microsoft.com/office/powerpoint/2010/main" val="1051952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規格表とは、デバイス（電子回路素子）の電気的特性を示す表で、製造元が公開しています。これには、絶対最大定格、推奨動作条件、静特性（</a:t>
            </a:r>
            <a:r>
              <a:rPr kumimoji="1" lang="en-US" altLang="ja-JP" dirty="0"/>
              <a:t>DC</a:t>
            </a:r>
            <a:r>
              <a:rPr kumimoji="1" lang="ja-JP" altLang="en-US" dirty="0"/>
              <a:t>特性）、動特性（</a:t>
            </a:r>
            <a:r>
              <a:rPr kumimoji="1" lang="en-US" altLang="ja-JP" dirty="0"/>
              <a:t>AC</a:t>
            </a:r>
            <a:r>
              <a:rPr kumimoji="1" lang="ja-JP" altLang="en-US" dirty="0"/>
              <a:t>特性）の</a:t>
            </a:r>
            <a:r>
              <a:rPr kumimoji="1" lang="en-US" altLang="ja-JP" dirty="0"/>
              <a:t>4</a:t>
            </a:r>
            <a:r>
              <a:rPr kumimoji="1" lang="ja-JP" altLang="en-US" dirty="0"/>
              <a:t>つがあります。絶対最大定格は、これを守らないと素子が破壊される可能性がある条件です。推奨動作条件を守れば自動的に満足されるので、載せていない場合もあります。推奨動作条件は、デバイスの利用時に、守るべき条件を示します。この条件が守られないと静特性、動特性は保証されません。「推奨」とはいうものの、通常必ずこれを守って使います。ダウンロードした規格表の推奨動作条件を見て、この素子がどの程度の電圧レベル、温度で動作するかを確認しましょう。</a:t>
            </a:r>
            <a:endParaRPr kumimoji="1" lang="en-US" altLang="ja-JP" dirty="0"/>
          </a:p>
          <a:p>
            <a:endParaRPr kumimoji="1" lang="en-US" altLang="ja-JP" dirty="0"/>
          </a:p>
          <a:p>
            <a:r>
              <a:rPr kumimoji="1" lang="ja-JP" altLang="en-US" dirty="0"/>
              <a:t>静特性は、入出力特性、駆動能力、静的な電流など、時間項が関係しない特性を示します。一方、動特性は、伝搬遅延時間など、時間項を含む特性を示します。動的な電流はここに入りますが、これは通常別に扱われますので、実質上動特性はスピードに関する特性と言っていいと思い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3</a:t>
            </a:fld>
            <a:endParaRPr lang="en-US" altLang="ja-JP"/>
          </a:p>
        </p:txBody>
      </p:sp>
    </p:spTree>
    <p:extLst>
      <p:ext uri="{BB962C8B-B14F-4D97-AF65-F5344CB8AC3E}">
        <p14:creationId xmlns:p14="http://schemas.microsoft.com/office/powerpoint/2010/main" val="33113420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今日のポイントをインフォ丸が示します。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22</a:t>
            </a:fld>
            <a:endParaRPr lang="ja-JP" altLang="en-US"/>
          </a:p>
        </p:txBody>
      </p:sp>
    </p:spTree>
    <p:extLst>
      <p:ext uri="{BB962C8B-B14F-4D97-AF65-F5344CB8AC3E}">
        <p14:creationId xmlns:p14="http://schemas.microsoft.com/office/powerpoint/2010/main" val="40024097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では演習をやってみましょう。これは例題と同じですのでさほど問題はないと思います。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23</a:t>
            </a:fld>
            <a:endParaRPr lang="en-US" altLang="ja-JP"/>
          </a:p>
        </p:txBody>
      </p:sp>
    </p:spTree>
    <p:extLst>
      <p:ext uri="{BB962C8B-B14F-4D97-AF65-F5344CB8AC3E}">
        <p14:creationId xmlns:p14="http://schemas.microsoft.com/office/powerpoint/2010/main" val="2444138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a:t>
            </a:r>
            <a:r>
              <a:rPr kumimoji="1" lang="en-US" altLang="ja-JP" dirty="0"/>
              <a:t>74AC00</a:t>
            </a:r>
            <a:r>
              <a:rPr kumimoji="1" lang="ja-JP" altLang="en-US" dirty="0"/>
              <a:t>は、かつて一般的に使われた標準ディジタル</a:t>
            </a:r>
            <a:r>
              <a:rPr kumimoji="1" lang="en-US" altLang="ja-JP" dirty="0"/>
              <a:t>IC</a:t>
            </a:r>
            <a:r>
              <a:rPr kumimoji="1" lang="ja-JP" altLang="en-US" dirty="0"/>
              <a:t>の一つです。この標準ディジタル</a:t>
            </a:r>
            <a:r>
              <a:rPr kumimoji="1" lang="en-US" altLang="ja-JP" dirty="0"/>
              <a:t>IC</a:t>
            </a:r>
            <a:r>
              <a:rPr kumimoji="1" lang="ja-JP" altLang="en-US" dirty="0"/>
              <a:t>とは、</a:t>
            </a:r>
            <a:r>
              <a:rPr kumimoji="1" lang="en-US" altLang="ja-JP" dirty="0"/>
              <a:t>NAND</a:t>
            </a:r>
            <a:r>
              <a:rPr kumimoji="1" lang="ja-JP" altLang="en-US" dirty="0" err="1"/>
              <a:t>、</a:t>
            </a:r>
            <a:r>
              <a:rPr kumimoji="1" lang="en-US" altLang="ja-JP" dirty="0"/>
              <a:t>NOR,AND,OR,NOT</a:t>
            </a:r>
            <a:r>
              <a:rPr kumimoji="1" lang="ja-JP" altLang="en-US" dirty="0"/>
              <a:t>などの基本ゲート、マルチプレクサ、デコーダ、フリップフロップ、カウンタ、レジスタなどやや複雑なディジタル回路の標準的なモジュールの入った</a:t>
            </a:r>
            <a:r>
              <a:rPr kumimoji="1" lang="en-US" altLang="ja-JP" dirty="0"/>
              <a:t>IC</a:t>
            </a:r>
            <a:r>
              <a:rPr kumimoji="1" lang="ja-JP" altLang="en-US" dirty="0"/>
              <a:t>のことで、かつては、これを基板上に装着してピン間を配線することでディジタル回路を構成しました。最近は後に紹介する</a:t>
            </a:r>
            <a:r>
              <a:rPr kumimoji="1" lang="en-US" altLang="ja-JP" dirty="0"/>
              <a:t>FPGA</a:t>
            </a:r>
            <a:r>
              <a:rPr kumimoji="1" lang="ja-JP" altLang="en-US" dirty="0"/>
              <a:t>などのプログラマブルデバイスに押されて、あまり使われなくなりましたが、今でも大きな</a:t>
            </a:r>
            <a:r>
              <a:rPr kumimoji="1" lang="en-US" altLang="ja-JP" dirty="0"/>
              <a:t>IC</a:t>
            </a:r>
            <a:r>
              <a:rPr kumimoji="1" lang="ja-JP" altLang="en-US" dirty="0"/>
              <a:t>間を繋ぐ役割やバッファ（電気的な増幅素子）やリセット回路などで時々使われます。標準ディジタル</a:t>
            </a:r>
            <a:r>
              <a:rPr kumimoji="1" lang="en-US" altLang="ja-JP" dirty="0"/>
              <a:t>IC</a:t>
            </a:r>
            <a:r>
              <a:rPr kumimoji="1" lang="ja-JP" altLang="en-US" dirty="0"/>
              <a:t>は番号のルールが以下のように決まっています。まず最初の</a:t>
            </a:r>
            <a:r>
              <a:rPr kumimoji="1" lang="en-US" altLang="ja-JP" dirty="0"/>
              <a:t>74</a:t>
            </a:r>
            <a:r>
              <a:rPr kumimoji="1" lang="ja-JP" altLang="en-US" dirty="0"/>
              <a:t>は民生品であることを示します。（</a:t>
            </a:r>
            <a:r>
              <a:rPr kumimoji="1" lang="en-US" altLang="ja-JP" dirty="0"/>
              <a:t>54</a:t>
            </a:r>
            <a:r>
              <a:rPr kumimoji="1" lang="ja-JP" altLang="en-US" dirty="0"/>
              <a:t>は軍用を示しますが、市場には出回っていません）次の</a:t>
            </a:r>
            <a:r>
              <a:rPr kumimoji="1" lang="en-US" altLang="ja-JP" dirty="0"/>
              <a:t>AC</a:t>
            </a:r>
            <a:r>
              <a:rPr kumimoji="1" lang="ja-JP" altLang="en-US" dirty="0"/>
              <a:t>という記号はデバイスの種類を示します。</a:t>
            </a:r>
            <a:r>
              <a:rPr kumimoji="1" lang="en-US" altLang="ja-JP" dirty="0"/>
              <a:t>AC</a:t>
            </a:r>
            <a:r>
              <a:rPr kumimoji="1" lang="ja-JP" altLang="en-US" dirty="0"/>
              <a:t>は</a:t>
            </a:r>
            <a:r>
              <a:rPr kumimoji="1" lang="en-US" altLang="ja-JP" dirty="0"/>
              <a:t>Advanced</a:t>
            </a:r>
            <a:r>
              <a:rPr kumimoji="1" lang="ja-JP" altLang="en-US" dirty="0"/>
              <a:t> </a:t>
            </a:r>
            <a:r>
              <a:rPr kumimoji="1" lang="en-US" altLang="ja-JP" dirty="0"/>
              <a:t>CMOS</a:t>
            </a:r>
            <a:r>
              <a:rPr kumimoji="1" lang="ja-JP" altLang="en-US" dirty="0"/>
              <a:t>の略です。最後の数字はゲートの種類を示します。</a:t>
            </a:r>
            <a:r>
              <a:rPr kumimoji="1" lang="en-US" altLang="ja-JP" dirty="0"/>
              <a:t>00</a:t>
            </a:r>
            <a:r>
              <a:rPr kumimoji="1" lang="ja-JP" altLang="en-US" dirty="0"/>
              <a:t>は</a:t>
            </a:r>
            <a:r>
              <a:rPr kumimoji="1" lang="en-US" altLang="ja-JP" dirty="0"/>
              <a:t>2</a:t>
            </a:r>
            <a:r>
              <a:rPr kumimoji="1" lang="ja-JP" altLang="en-US" dirty="0"/>
              <a:t>入力の</a:t>
            </a:r>
            <a:r>
              <a:rPr kumimoji="1" lang="en-US" altLang="ja-JP" dirty="0"/>
              <a:t>NAND</a:t>
            </a:r>
            <a:r>
              <a:rPr kumimoji="1" lang="ja-JP" altLang="en-US" dirty="0"/>
              <a:t>ゲートが</a:t>
            </a:r>
            <a:r>
              <a:rPr kumimoji="1" lang="en-US" altLang="ja-JP" dirty="0"/>
              <a:t>4</a:t>
            </a:r>
            <a:r>
              <a:rPr kumimoji="1" lang="ja-JP" altLang="en-US" dirty="0"/>
              <a:t>個入っている素子です。標準ディジタル</a:t>
            </a:r>
            <a:r>
              <a:rPr kumimoji="1" lang="en-US" altLang="ja-JP" dirty="0"/>
              <a:t>IC</a:t>
            </a:r>
            <a:r>
              <a:rPr kumimoji="1" lang="ja-JP" altLang="en-US" dirty="0"/>
              <a:t>は通常</a:t>
            </a:r>
            <a:r>
              <a:rPr kumimoji="1" lang="en-US" altLang="ja-JP" dirty="0"/>
              <a:t>DIP(Dual Inline Package)</a:t>
            </a:r>
            <a:r>
              <a:rPr kumimoji="1" lang="ja-JP" altLang="en-US" dirty="0"/>
              <a:t>というプラスティックパッケージ（入れ物）に入っていて、片側</a:t>
            </a:r>
            <a:r>
              <a:rPr kumimoji="1" lang="en-US" altLang="ja-JP" dirty="0"/>
              <a:t>7</a:t>
            </a:r>
            <a:r>
              <a:rPr kumimoji="1" lang="ja-JP" altLang="en-US" dirty="0"/>
              <a:t>ピン、両方で</a:t>
            </a:r>
            <a:r>
              <a:rPr kumimoji="1" lang="en-US" altLang="ja-JP" dirty="0"/>
              <a:t>14</a:t>
            </a:r>
            <a:r>
              <a:rPr kumimoji="1" lang="ja-JP" altLang="en-US" dirty="0"/>
              <a:t>ピンが付いています。このピン配置も標準的に決まっています。規格表の図（あるいはテキスト</a:t>
            </a:r>
            <a:r>
              <a:rPr kumimoji="1" lang="en-US" altLang="ja-JP" dirty="0"/>
              <a:t>37</a:t>
            </a:r>
            <a:r>
              <a:rPr kumimoji="1" lang="ja-JP" altLang="en-US" dirty="0"/>
              <a:t>ページ）をご覧ください。</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4</a:t>
            </a:fld>
            <a:endParaRPr lang="en-US" altLang="ja-JP"/>
          </a:p>
        </p:txBody>
      </p:sp>
    </p:spTree>
    <p:extLst>
      <p:ext uri="{BB962C8B-B14F-4D97-AF65-F5344CB8AC3E}">
        <p14:creationId xmlns:p14="http://schemas.microsoft.com/office/powerpoint/2010/main" val="1295828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さて、まず代表的な静特性である、入出力特性を説明しましょう。ここでは</a:t>
            </a:r>
            <a:r>
              <a:rPr kumimoji="1" lang="en-US" altLang="ja-JP" dirty="0"/>
              <a:t>NOT</a:t>
            </a:r>
            <a:r>
              <a:rPr kumimoji="1" lang="ja-JP" altLang="en-US" dirty="0"/>
              <a:t>ゲートを例に取って入力</a:t>
            </a:r>
            <a:r>
              <a:rPr kumimoji="1" lang="en-US" altLang="ja-JP" dirty="0"/>
              <a:t>Vin</a:t>
            </a:r>
            <a:r>
              <a:rPr kumimoji="1" lang="ja-JP" altLang="en-US" dirty="0"/>
              <a:t>と出力</a:t>
            </a:r>
            <a:r>
              <a:rPr kumimoji="1" lang="en-US" altLang="ja-JP" dirty="0" err="1"/>
              <a:t>Vout</a:t>
            </a:r>
            <a:r>
              <a:rPr kumimoji="1" lang="ja-JP" altLang="en-US" dirty="0"/>
              <a:t>の関係を示します。</a:t>
            </a:r>
            <a:r>
              <a:rPr kumimoji="1" lang="en-US" altLang="ja-JP" dirty="0"/>
              <a:t>NOT</a:t>
            </a:r>
            <a:r>
              <a:rPr kumimoji="1" lang="ja-JP" altLang="en-US" dirty="0"/>
              <a:t>ゲートなので入力が０</a:t>
            </a:r>
            <a:r>
              <a:rPr kumimoji="1" lang="en-US" altLang="ja-JP" dirty="0"/>
              <a:t>V</a:t>
            </a:r>
            <a:r>
              <a:rPr kumimoji="1" lang="ja-JP" altLang="en-US" dirty="0"/>
              <a:t>の時は出力は</a:t>
            </a:r>
            <a:r>
              <a:rPr kumimoji="1" lang="en-US" altLang="ja-JP" dirty="0"/>
              <a:t>H</a:t>
            </a:r>
            <a:r>
              <a:rPr kumimoji="1" lang="ja-JP" altLang="en-US" dirty="0"/>
              <a:t>レベルが現れます。</a:t>
            </a:r>
            <a:r>
              <a:rPr kumimoji="1" lang="en-US" altLang="ja-JP" dirty="0"/>
              <a:t>CMOS</a:t>
            </a:r>
            <a:r>
              <a:rPr kumimoji="1" lang="ja-JP" altLang="en-US" dirty="0"/>
              <a:t>の場合、電源電圧がトランジスタを介して出力に表れますので、ほとんど電源電圧（</a:t>
            </a:r>
            <a:r>
              <a:rPr kumimoji="1" lang="en-US" altLang="ja-JP" dirty="0"/>
              <a:t>VDD)</a:t>
            </a:r>
            <a:r>
              <a:rPr kumimoji="1" lang="ja-JP" altLang="en-US" dirty="0"/>
              <a:t>そのままの値が出力されます。ここで、入力電圧をだんだん上げて行きます。しばらく上げても出力に変化はありませんが、入力電圧がほぼ</a:t>
            </a:r>
            <a:r>
              <a:rPr kumimoji="1" lang="en-US" altLang="ja-JP" dirty="0"/>
              <a:t>VDD</a:t>
            </a:r>
            <a:r>
              <a:rPr kumimoji="1" lang="ja-JP" altLang="en-US" dirty="0"/>
              <a:t>の半分になった時に出力は突然</a:t>
            </a:r>
            <a:r>
              <a:rPr kumimoji="1" lang="en-US" altLang="ja-JP" dirty="0"/>
              <a:t>L</a:t>
            </a:r>
            <a:r>
              <a:rPr kumimoji="1" lang="ja-JP" altLang="en-US" dirty="0"/>
              <a:t>レベルに急降下します。</a:t>
            </a:r>
            <a:r>
              <a:rPr kumimoji="1" lang="en-US" altLang="ja-JP" dirty="0"/>
              <a:t>H</a:t>
            </a:r>
            <a:r>
              <a:rPr kumimoji="1" lang="ja-JP" altLang="en-US" dirty="0"/>
              <a:t>レベルの場合同様、</a:t>
            </a:r>
            <a:r>
              <a:rPr kumimoji="1" lang="en-US" altLang="ja-JP" dirty="0"/>
              <a:t>L</a:t>
            </a:r>
            <a:r>
              <a:rPr kumimoji="1" lang="ja-JP" altLang="en-US" dirty="0"/>
              <a:t>レベルはほとんど</a:t>
            </a:r>
            <a:r>
              <a:rPr kumimoji="1" lang="en-US" altLang="ja-JP" dirty="0"/>
              <a:t>0V</a:t>
            </a:r>
            <a:r>
              <a:rPr kumimoji="1" lang="ja-JP" altLang="en-US" dirty="0"/>
              <a:t>に等しくなります。以降電圧を上げても０</a:t>
            </a:r>
            <a:r>
              <a:rPr kumimoji="1" lang="en-US" altLang="ja-JP" dirty="0"/>
              <a:t>V</a:t>
            </a:r>
            <a:r>
              <a:rPr kumimoji="1" lang="ja-JP" altLang="en-US" dirty="0"/>
              <a:t>を守ります。この突然出力が変化するときの入力電圧をしきい値（</a:t>
            </a:r>
            <a:r>
              <a:rPr kumimoji="1" lang="en-US" altLang="ja-JP" dirty="0"/>
              <a:t>Threshold</a:t>
            </a:r>
            <a:r>
              <a:rPr kumimoji="1" lang="ja-JP" altLang="en-US" dirty="0"/>
              <a:t> </a:t>
            </a:r>
            <a:r>
              <a:rPr kumimoji="1" lang="en-US" altLang="ja-JP" dirty="0"/>
              <a:t>Level:</a:t>
            </a:r>
            <a:r>
              <a:rPr kumimoji="1" lang="ja-JP" altLang="en-US" dirty="0"/>
              <a:t>スレッショルドレベル）と呼びます。</a:t>
            </a:r>
            <a:r>
              <a:rPr kumimoji="1" lang="en-US" altLang="ja-JP" dirty="0"/>
              <a:t>CMOS</a:t>
            </a:r>
            <a:r>
              <a:rPr kumimoji="1" lang="ja-JP" altLang="en-US" dirty="0"/>
              <a:t>のスレッショルドレベル付近の電圧変化は非常に急峻です。</a:t>
            </a:r>
            <a:r>
              <a:rPr kumimoji="1" lang="en-US" altLang="ja-JP" dirty="0"/>
              <a:t>L</a:t>
            </a:r>
            <a:r>
              <a:rPr kumimoji="1" lang="ja-JP" altLang="en-US" dirty="0"/>
              <a:t>レベルは</a:t>
            </a:r>
            <a:r>
              <a:rPr kumimoji="1" lang="en-US" altLang="ja-JP" dirty="0"/>
              <a:t>0V</a:t>
            </a:r>
            <a:r>
              <a:rPr kumimoji="1" lang="ja-JP" altLang="en-US" dirty="0" err="1"/>
              <a:t>、</a:t>
            </a:r>
            <a:r>
              <a:rPr kumimoji="1" lang="en-US" altLang="ja-JP" dirty="0"/>
              <a:t>H</a:t>
            </a:r>
            <a:r>
              <a:rPr kumimoji="1" lang="ja-JP" altLang="en-US" dirty="0"/>
              <a:t>レベルは</a:t>
            </a:r>
            <a:r>
              <a:rPr kumimoji="1" lang="en-US" altLang="ja-JP" dirty="0"/>
              <a:t>VDD</a:t>
            </a:r>
            <a:r>
              <a:rPr kumimoji="1" lang="ja-JP" altLang="en-US" dirty="0" err="1"/>
              <a:t>、</a:t>
            </a:r>
            <a:r>
              <a:rPr kumimoji="1" lang="ja-JP" altLang="en-US" dirty="0"/>
              <a:t>スレッショルドレベルは</a:t>
            </a:r>
            <a:r>
              <a:rPr kumimoji="1" lang="en-US" altLang="ja-JP" dirty="0"/>
              <a:t>VDD/2</a:t>
            </a:r>
            <a:r>
              <a:rPr kumimoji="1" lang="ja-JP" altLang="en-US" dirty="0"/>
              <a:t>で、変化は非常に急峻という理想的なディジタル回路の特性を</a:t>
            </a:r>
            <a:r>
              <a:rPr kumimoji="1" lang="en-US" altLang="ja-JP" dirty="0"/>
              <a:t>CMOS</a:t>
            </a:r>
            <a:r>
              <a:rPr kumimoji="1" lang="ja-JP" altLang="en-US" dirty="0"/>
              <a:t>が持っていることが分かります。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5</a:t>
            </a:fld>
            <a:endParaRPr lang="en-US" altLang="ja-JP"/>
          </a:p>
        </p:txBody>
      </p:sp>
    </p:spTree>
    <p:extLst>
      <p:ext uri="{BB962C8B-B14F-4D97-AF65-F5344CB8AC3E}">
        <p14:creationId xmlns:p14="http://schemas.microsoft.com/office/powerpoint/2010/main" val="2669114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さて、このスレッショルドレベルがどのように規格表に表されているかを見てみましょう。</a:t>
            </a:r>
            <a:r>
              <a:rPr kumimoji="1" lang="en-US" altLang="ja-JP" dirty="0"/>
              <a:t>CMOS</a:t>
            </a:r>
            <a:r>
              <a:rPr kumimoji="1" lang="ja-JP" altLang="en-US" dirty="0"/>
              <a:t>のスレッショルドレベルはほぼ</a:t>
            </a:r>
            <a:r>
              <a:rPr kumimoji="1" lang="en-US" altLang="ja-JP" dirty="0"/>
              <a:t>VDD</a:t>
            </a:r>
            <a:r>
              <a:rPr kumimoji="1" lang="ja-JP" altLang="en-US" dirty="0"/>
              <a:t>の半分ですが、これを規格にしてしまうことはできません。これは、温度の変化や製品のばらつきがあって微妙に違ってくるためです。さらに、</a:t>
            </a:r>
            <a:r>
              <a:rPr kumimoji="1" lang="en-US" altLang="ja-JP" dirty="0"/>
              <a:t>L</a:t>
            </a:r>
            <a:r>
              <a:rPr kumimoji="1" lang="ja-JP" altLang="en-US" dirty="0"/>
              <a:t>レベルから</a:t>
            </a:r>
            <a:r>
              <a:rPr kumimoji="1" lang="en-US" altLang="ja-JP" dirty="0"/>
              <a:t>H</a:t>
            </a:r>
            <a:r>
              <a:rPr kumimoji="1" lang="ja-JP" altLang="en-US" dirty="0"/>
              <a:t>レベルに変化した時のスレッショルドレベルと、</a:t>
            </a:r>
            <a:r>
              <a:rPr kumimoji="1" lang="en-US" altLang="ja-JP" dirty="0"/>
              <a:t>H</a:t>
            </a:r>
            <a:r>
              <a:rPr kumimoji="1" lang="ja-JP" altLang="en-US" dirty="0"/>
              <a:t>レベルから</a:t>
            </a:r>
            <a:r>
              <a:rPr kumimoji="1" lang="en-US" altLang="ja-JP" dirty="0"/>
              <a:t>L</a:t>
            </a:r>
            <a:r>
              <a:rPr kumimoji="1" lang="ja-JP" altLang="en-US" dirty="0"/>
              <a:t>レベルに変化した時のスレッショルドレベルは微妙に違っています。（昔、学生実験で入力電圧を上げて行ったり、下げて行ったりしてスレッショルドレベルを測ろうとして電圧が違って大変に苦労した経験があり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6</a:t>
            </a:fld>
            <a:endParaRPr lang="en-US" altLang="ja-JP"/>
          </a:p>
        </p:txBody>
      </p:sp>
    </p:spTree>
    <p:extLst>
      <p:ext uri="{BB962C8B-B14F-4D97-AF65-F5344CB8AC3E}">
        <p14:creationId xmlns:p14="http://schemas.microsoft.com/office/powerpoint/2010/main" val="4246631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では、規格表の上で、スレッショルドレベルはどのように決めればよいのでしょうか？まず出力側は</a:t>
            </a:r>
            <a:r>
              <a:rPr kumimoji="1" lang="en-US" altLang="ja-JP" dirty="0"/>
              <a:t>VOH</a:t>
            </a:r>
            <a:r>
              <a:rPr kumimoji="1" lang="ja-JP" altLang="en-US" dirty="0"/>
              <a:t>と</a:t>
            </a:r>
            <a:r>
              <a:rPr kumimoji="1" lang="en-US" altLang="ja-JP" dirty="0"/>
              <a:t>VOL</a:t>
            </a:r>
            <a:r>
              <a:rPr kumimoji="1" lang="ja-JP" altLang="en-US" dirty="0"/>
              <a:t>を定めます。</a:t>
            </a:r>
            <a:r>
              <a:rPr kumimoji="1" lang="en-US" altLang="ja-JP" dirty="0"/>
              <a:t>VOH</a:t>
            </a:r>
            <a:r>
              <a:rPr kumimoji="1" lang="ja-JP" altLang="en-US" dirty="0"/>
              <a:t>は推奨動作条件を満足する限り最悪でも出力することを保証する</a:t>
            </a:r>
            <a:r>
              <a:rPr kumimoji="1" lang="en-US" altLang="ja-JP" dirty="0"/>
              <a:t>H</a:t>
            </a:r>
            <a:r>
              <a:rPr kumimoji="1" lang="ja-JP" altLang="en-US" dirty="0"/>
              <a:t>レベルの値です。例えば</a:t>
            </a:r>
            <a:r>
              <a:rPr kumimoji="1" lang="en-US" altLang="ja-JP" dirty="0"/>
              <a:t>AC</a:t>
            </a:r>
            <a:r>
              <a:rPr kumimoji="1" lang="ja-JP" altLang="en-US" dirty="0"/>
              <a:t>シリーズで電源電圧が３．０</a:t>
            </a:r>
            <a:r>
              <a:rPr kumimoji="1" lang="en-US" altLang="ja-JP" dirty="0"/>
              <a:t>V</a:t>
            </a:r>
            <a:r>
              <a:rPr kumimoji="1" lang="ja-JP" altLang="en-US" dirty="0"/>
              <a:t>で</a:t>
            </a:r>
            <a:r>
              <a:rPr kumimoji="1" lang="en-US" altLang="ja-JP" dirty="0"/>
              <a:t>CMOS</a:t>
            </a:r>
            <a:r>
              <a:rPr kumimoji="1" lang="ja-JP" altLang="en-US" dirty="0"/>
              <a:t>同士の接続の場合（つまり出力電流があまり流れない）場合は、</a:t>
            </a:r>
            <a:r>
              <a:rPr kumimoji="1" lang="en-US" altLang="ja-JP" dirty="0"/>
              <a:t>2.9V</a:t>
            </a:r>
            <a:r>
              <a:rPr kumimoji="1" lang="ja-JP" altLang="en-US" dirty="0"/>
              <a:t>になっています。ちなみに、このような値は常に最悪の場合を考えて読みます。一方、</a:t>
            </a:r>
            <a:r>
              <a:rPr kumimoji="1" lang="en-US" altLang="ja-JP" dirty="0"/>
              <a:t>VOL</a:t>
            </a:r>
            <a:r>
              <a:rPr kumimoji="1" lang="ja-JP" altLang="en-US" dirty="0"/>
              <a:t>は、推奨動作条件を守る限り最悪でも出力することを保証する</a:t>
            </a:r>
            <a:r>
              <a:rPr kumimoji="1" lang="en-US" altLang="ja-JP" dirty="0"/>
              <a:t>L</a:t>
            </a:r>
            <a:r>
              <a:rPr kumimoji="1" lang="ja-JP" altLang="en-US" dirty="0"/>
              <a:t>レベルです。この場合も悪い方を読み取ると</a:t>
            </a:r>
            <a:r>
              <a:rPr kumimoji="1" lang="en-US" altLang="ja-JP" dirty="0"/>
              <a:t>0.1V</a:t>
            </a:r>
            <a:r>
              <a:rPr kumimoji="1" lang="ja-JP" altLang="en-US" dirty="0"/>
              <a:t>になります。</a:t>
            </a:r>
            <a:endParaRPr kumimoji="1" lang="en-US" altLang="ja-JP" dirty="0"/>
          </a:p>
          <a:p>
            <a:r>
              <a:rPr kumimoji="1" lang="ja-JP" altLang="en-US" dirty="0"/>
              <a:t>さて、入力側は</a:t>
            </a:r>
            <a:r>
              <a:rPr kumimoji="1" lang="en-US" altLang="ja-JP" dirty="0"/>
              <a:t>VIL</a:t>
            </a:r>
            <a:r>
              <a:rPr kumimoji="1" lang="ja-JP" altLang="en-US" dirty="0"/>
              <a:t>と</a:t>
            </a:r>
            <a:r>
              <a:rPr kumimoji="1" lang="en-US" altLang="ja-JP" dirty="0"/>
              <a:t>VIH</a:t>
            </a:r>
            <a:r>
              <a:rPr kumimoji="1" lang="ja-JP" altLang="en-US" dirty="0"/>
              <a:t>を決めます。</a:t>
            </a:r>
            <a:r>
              <a:rPr kumimoji="1" lang="en-US" altLang="ja-JP" dirty="0"/>
              <a:t>VIH</a:t>
            </a:r>
            <a:r>
              <a:rPr kumimoji="1" lang="ja-JP" altLang="en-US" dirty="0"/>
              <a:t>は、これより高ければ</a:t>
            </a:r>
            <a:r>
              <a:rPr kumimoji="1" lang="en-US" altLang="ja-JP" dirty="0"/>
              <a:t>H</a:t>
            </a:r>
            <a:r>
              <a:rPr kumimoji="1" lang="ja-JP" altLang="en-US" dirty="0"/>
              <a:t>レベルとして認識してくれる値のことで、やはり最悪値を考えて</a:t>
            </a:r>
            <a:r>
              <a:rPr kumimoji="1" lang="en-US" altLang="ja-JP" dirty="0"/>
              <a:t>2.1V</a:t>
            </a:r>
            <a:r>
              <a:rPr kumimoji="1" lang="ja-JP" altLang="en-US" dirty="0"/>
              <a:t>を読み取ります。</a:t>
            </a:r>
            <a:r>
              <a:rPr kumimoji="1" lang="en-US" altLang="ja-JP" dirty="0"/>
              <a:t>VIL</a:t>
            </a:r>
            <a:r>
              <a:rPr kumimoji="1" lang="ja-JP" altLang="en-US" dirty="0"/>
              <a:t>はこれより低ければ</a:t>
            </a:r>
            <a:r>
              <a:rPr kumimoji="1" lang="en-US" altLang="ja-JP" dirty="0"/>
              <a:t>L</a:t>
            </a:r>
            <a:r>
              <a:rPr kumimoji="1" lang="ja-JP" altLang="en-US" dirty="0"/>
              <a:t>レベルとして認識してくれる値でこの場合は最大値の</a:t>
            </a:r>
            <a:r>
              <a:rPr kumimoji="1" lang="en-US" altLang="ja-JP" dirty="0"/>
              <a:t>0.9V</a:t>
            </a:r>
            <a:r>
              <a:rPr kumimoji="1" lang="ja-JP" altLang="en-US" dirty="0"/>
              <a:t>を取ります。結果として</a:t>
            </a:r>
            <a:r>
              <a:rPr kumimoji="1" lang="en-US" altLang="ja-JP" dirty="0"/>
              <a:t>H</a:t>
            </a:r>
            <a:r>
              <a:rPr kumimoji="1" lang="ja-JP" altLang="en-US" dirty="0"/>
              <a:t>レベルでは</a:t>
            </a:r>
            <a:r>
              <a:rPr kumimoji="1" lang="en-US" altLang="ja-JP" dirty="0"/>
              <a:t>VOH-VIH</a:t>
            </a:r>
            <a:r>
              <a:rPr kumimoji="1" lang="ja-JP" altLang="en-US" dirty="0"/>
              <a:t>分、</a:t>
            </a:r>
            <a:r>
              <a:rPr kumimoji="1" lang="en-US" altLang="ja-JP" dirty="0"/>
              <a:t>L</a:t>
            </a:r>
            <a:r>
              <a:rPr kumimoji="1" lang="ja-JP" altLang="en-US" dirty="0"/>
              <a:t>レベルでは</a:t>
            </a:r>
            <a:r>
              <a:rPr kumimoji="1" lang="en-US" altLang="ja-JP" dirty="0"/>
              <a:t>VIL-VOL</a:t>
            </a:r>
            <a:r>
              <a:rPr kumimoji="1" lang="ja-JP" altLang="en-US" dirty="0"/>
              <a:t>分の余裕を持って</a:t>
            </a:r>
            <a:r>
              <a:rPr kumimoji="1" lang="en-US" altLang="ja-JP" dirty="0"/>
              <a:t>H</a:t>
            </a:r>
            <a:r>
              <a:rPr kumimoji="1" lang="ja-JP" altLang="en-US" dirty="0"/>
              <a:t>レベルと</a:t>
            </a:r>
            <a:r>
              <a:rPr kumimoji="1" lang="en-US" altLang="ja-JP" dirty="0"/>
              <a:t>L</a:t>
            </a:r>
            <a:r>
              <a:rPr kumimoji="1" lang="ja-JP" altLang="en-US" dirty="0"/>
              <a:t>レベルの受け渡しができていることがわかります。これをノイズマージン（雑音余裕度）と呼びます。ここでは</a:t>
            </a:r>
            <a:r>
              <a:rPr kumimoji="1" lang="en-US" altLang="ja-JP" dirty="0"/>
              <a:t>H</a:t>
            </a:r>
            <a:r>
              <a:rPr kumimoji="1" lang="ja-JP" altLang="en-US" dirty="0"/>
              <a:t>レベル、</a:t>
            </a:r>
            <a:r>
              <a:rPr kumimoji="1" lang="en-US" altLang="ja-JP" dirty="0"/>
              <a:t>L</a:t>
            </a:r>
            <a:r>
              <a:rPr kumimoji="1" lang="ja-JP" altLang="en-US" dirty="0"/>
              <a:t>レベル共に</a:t>
            </a:r>
            <a:r>
              <a:rPr kumimoji="1" lang="en-US" altLang="ja-JP" dirty="0"/>
              <a:t>0.8V</a:t>
            </a:r>
            <a:r>
              <a:rPr kumimoji="1" lang="ja-JP" altLang="en-US" dirty="0"/>
              <a:t>のノイズマージンがあることになります。ノイズマージンが小さいと小さいノイズでも誤動作する可能性があります。ここでは、すべての値に規格表の最悪値を用いました。このような設計の仕方をワーストケースデザインと呼びます。どのような環境でも動作させるためには、ワーストケースデザインをする必要があります。ワーストケースデザインでは最大値（</a:t>
            </a:r>
            <a:r>
              <a:rPr kumimoji="1" lang="en-US" altLang="ja-JP" dirty="0"/>
              <a:t>MAX)</a:t>
            </a:r>
            <a:r>
              <a:rPr kumimoji="1" lang="ja-JP" altLang="en-US" dirty="0"/>
              <a:t>と最小値（</a:t>
            </a:r>
            <a:r>
              <a:rPr kumimoji="1" lang="en-US" altLang="ja-JP" dirty="0"/>
              <a:t>MIN)</a:t>
            </a:r>
            <a:r>
              <a:rPr kumimoji="1" lang="ja-JP" altLang="en-US" dirty="0"/>
              <a:t>を使います。標準値（</a:t>
            </a:r>
            <a:r>
              <a:rPr kumimoji="1" lang="en-US" altLang="ja-JP" dirty="0"/>
              <a:t>TYP)</a:t>
            </a:r>
            <a:r>
              <a:rPr kumimoji="1" lang="ja-JP" altLang="en-US" dirty="0"/>
              <a:t>は、通常の動き方を示すための参考データで、場合によっては書いていないこともあります。</a:t>
            </a:r>
            <a:endParaRPr kumimoji="1" lang="en-US" altLang="ja-JP" dirty="0"/>
          </a:p>
          <a:p>
            <a:r>
              <a:rPr kumimoji="1" lang="ja-JP" altLang="en-US" dirty="0"/>
              <a:t>ではスレッショルドレベルはどこか？というと</a:t>
            </a:r>
            <a:r>
              <a:rPr kumimoji="1" lang="en-US" altLang="ja-JP" dirty="0"/>
              <a:t>VIH</a:t>
            </a:r>
            <a:r>
              <a:rPr kumimoji="1" lang="ja-JP" altLang="en-US" dirty="0"/>
              <a:t>と</a:t>
            </a:r>
            <a:r>
              <a:rPr kumimoji="1" lang="en-US" altLang="ja-JP" dirty="0"/>
              <a:t>VIL</a:t>
            </a:r>
            <a:r>
              <a:rPr kumimoji="1" lang="ja-JP" altLang="en-US" dirty="0"/>
              <a:t>の間のどこかにあるのです。すなわち、工学的にはスレッショルドレベルは幅で定義されます。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7</a:t>
            </a:fld>
            <a:endParaRPr lang="en-US" altLang="ja-JP"/>
          </a:p>
        </p:txBody>
      </p:sp>
    </p:spTree>
    <p:extLst>
      <p:ext uri="{BB962C8B-B14F-4D97-AF65-F5344CB8AC3E}">
        <p14:creationId xmlns:p14="http://schemas.microsoft.com/office/powerpoint/2010/main" val="2433056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では演習をやってみましょう。ダウンロードした規格表で電源電圧が</a:t>
            </a:r>
            <a:r>
              <a:rPr kumimoji="1" lang="en-US" altLang="ja-JP" dirty="0"/>
              <a:t>4.5V</a:t>
            </a:r>
            <a:r>
              <a:rPr kumimoji="1" lang="ja-JP" altLang="en-US" dirty="0"/>
              <a:t>としてノイズマージンを計算してみましょう。ここで、</a:t>
            </a:r>
            <a:r>
              <a:rPr kumimoji="1" lang="en-US" altLang="ja-JP" dirty="0"/>
              <a:t>CMOS</a:t>
            </a:r>
            <a:r>
              <a:rPr kumimoji="1" lang="ja-JP" altLang="en-US" dirty="0"/>
              <a:t>同士の接続では入力電流は小さい（</a:t>
            </a:r>
            <a:r>
              <a:rPr kumimoji="1" lang="en-US" altLang="ja-JP" dirty="0"/>
              <a:t>CMOS</a:t>
            </a:r>
            <a:r>
              <a:rPr kumimoji="1" lang="ja-JP" altLang="en-US" dirty="0"/>
              <a:t>は電圧駆動素子でゲートは絶縁されていることを思い出しましょう）ので、出力する方は出力電流が小さいときの数値を使ってください。ワーストケースデザインの考え方で計算してください。</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8</a:t>
            </a:fld>
            <a:endParaRPr lang="en-US" altLang="ja-JP"/>
          </a:p>
        </p:txBody>
      </p:sp>
    </p:spTree>
    <p:extLst>
      <p:ext uri="{BB962C8B-B14F-4D97-AF65-F5344CB8AC3E}">
        <p14:creationId xmlns:p14="http://schemas.microsoft.com/office/powerpoint/2010/main" val="2315362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入出力特性についで重要な静特性は直流電流をいくつ流し込み、また流しだせるか、すなわち、素子の電気的な駆動能力を表す特性です。一つの素子の出力にたくさんの入力を繋ぐことを考えましょう。</a:t>
            </a:r>
            <a:r>
              <a:rPr kumimoji="1" lang="en-US" altLang="ja-JP" dirty="0"/>
              <a:t>L</a:t>
            </a:r>
            <a:r>
              <a:rPr kumimoji="1" lang="ja-JP" altLang="en-US" dirty="0"/>
              <a:t>レベルの場合、それぞれの素子から電流が流れ込んできす。この状態をシンクロードと呼びます。この流れ込んでくる電流</a:t>
            </a:r>
            <a:r>
              <a:rPr kumimoji="1" lang="en-US" altLang="ja-JP" dirty="0"/>
              <a:t>IOL</a:t>
            </a:r>
            <a:r>
              <a:rPr kumimoji="1" lang="ja-JP" altLang="en-US" dirty="0"/>
              <a:t>が積み重なって大きくなると</a:t>
            </a:r>
            <a:r>
              <a:rPr kumimoji="1" lang="en-US" altLang="ja-JP" dirty="0"/>
              <a:t>ON</a:t>
            </a:r>
            <a:r>
              <a:rPr kumimoji="1" lang="ja-JP" altLang="en-US" dirty="0"/>
              <a:t>になっている</a:t>
            </a:r>
            <a:r>
              <a:rPr kumimoji="1" lang="en-US" altLang="ja-JP" dirty="0"/>
              <a:t>FET</a:t>
            </a:r>
            <a:r>
              <a:rPr kumimoji="1" lang="ja-JP" altLang="en-US" dirty="0"/>
              <a:t>の抵抗により出力電圧が上がってしまう可能性があります。</a:t>
            </a:r>
            <a:r>
              <a:rPr kumimoji="1" lang="en-US" altLang="ja-JP" dirty="0"/>
              <a:t>VOL</a:t>
            </a:r>
            <a:r>
              <a:rPr kumimoji="1" lang="ja-JP" altLang="en-US" dirty="0"/>
              <a:t>が上昇するとノイズマージンが維持できません。一方、出力が</a:t>
            </a:r>
            <a:r>
              <a:rPr kumimoji="1" lang="en-US" altLang="ja-JP" dirty="0"/>
              <a:t>H</a:t>
            </a:r>
            <a:r>
              <a:rPr kumimoji="1" lang="ja-JP" altLang="en-US" dirty="0"/>
              <a:t>レベルの場合、電流は流しだす方向になります。これをソースロードと呼びます。流しだす電流</a:t>
            </a:r>
            <a:r>
              <a:rPr kumimoji="1" lang="en-US" altLang="ja-JP" dirty="0"/>
              <a:t>IOL</a:t>
            </a:r>
            <a:r>
              <a:rPr kumimoji="1" lang="ja-JP" altLang="en-US" dirty="0"/>
              <a:t>が大きすぎると</a:t>
            </a:r>
            <a:r>
              <a:rPr kumimoji="1" lang="en-US" altLang="ja-JP" dirty="0"/>
              <a:t>H</a:t>
            </a:r>
            <a:r>
              <a:rPr kumimoji="1" lang="ja-JP" altLang="en-US" dirty="0"/>
              <a:t>レベルが下がってしまうかもしれません。</a:t>
            </a:r>
            <a:endParaRPr kumimoji="1" lang="en-US" altLang="ja-JP" dirty="0"/>
          </a:p>
          <a:p>
            <a:r>
              <a:rPr kumimoji="1" lang="ja-JP" altLang="en-US" dirty="0"/>
              <a:t>しかし、</a:t>
            </a:r>
            <a:r>
              <a:rPr kumimoji="1" lang="en-US" altLang="ja-JP" dirty="0"/>
              <a:t>CMOS</a:t>
            </a:r>
            <a:r>
              <a:rPr kumimoji="1" lang="ja-JP" altLang="en-US" dirty="0"/>
              <a:t>は電圧駆動素子で、ゲートはソース、ドレインとは絶縁されているので、この入力電流</a:t>
            </a:r>
            <a:r>
              <a:rPr kumimoji="1" lang="en-US" altLang="ja-JP" dirty="0" err="1"/>
              <a:t>Iin</a:t>
            </a:r>
            <a:r>
              <a:rPr kumimoji="1" lang="ja-JP" altLang="en-US" dirty="0"/>
              <a:t>は小さいです。規格表上には</a:t>
            </a:r>
            <a:r>
              <a:rPr kumimoji="1" lang="en-US" altLang="ja-JP" dirty="0"/>
              <a:t>IOL</a:t>
            </a:r>
            <a:r>
              <a:rPr kumimoji="1" lang="ja-JP" altLang="en-US" dirty="0"/>
              <a:t>の最大値と</a:t>
            </a:r>
            <a:r>
              <a:rPr kumimoji="1" lang="en-US" altLang="ja-JP" dirty="0"/>
              <a:t>IOH</a:t>
            </a:r>
            <a:r>
              <a:rPr kumimoji="1" lang="ja-JP" altLang="en-US" dirty="0"/>
              <a:t>の最大値が載せてありますので、</a:t>
            </a:r>
            <a:r>
              <a:rPr kumimoji="1" lang="en-US" altLang="ja-JP" dirty="0" err="1"/>
              <a:t>IOLmax</a:t>
            </a:r>
            <a:r>
              <a:rPr kumimoji="1" lang="en-US" altLang="ja-JP" dirty="0"/>
              <a:t>/</a:t>
            </a:r>
            <a:r>
              <a:rPr kumimoji="1" lang="en-US" altLang="ja-JP" dirty="0" err="1"/>
              <a:t>Iin</a:t>
            </a:r>
            <a:r>
              <a:rPr kumimoji="1" lang="en-US" altLang="ja-JP" dirty="0"/>
              <a:t>, </a:t>
            </a:r>
            <a:r>
              <a:rPr kumimoji="1" lang="en-US" altLang="ja-JP" dirty="0" err="1"/>
              <a:t>IOHmax</a:t>
            </a:r>
            <a:r>
              <a:rPr kumimoji="1" lang="en-US" altLang="ja-JP" dirty="0"/>
              <a:t>/</a:t>
            </a:r>
            <a:r>
              <a:rPr kumimoji="1" lang="en-US" altLang="ja-JP" dirty="0" err="1"/>
              <a:t>Iin</a:t>
            </a:r>
            <a:r>
              <a:rPr kumimoji="1" lang="ja-JP" altLang="en-US" dirty="0"/>
              <a:t>を計算すると素子の一つの出力に何個の入力が接続できるかがわかります。この値をファンアウトと呼びます。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10</a:t>
            </a:fld>
            <a:endParaRPr lang="en-US" altLang="ja-JP"/>
          </a:p>
        </p:txBody>
      </p:sp>
    </p:spTree>
    <p:extLst>
      <p:ext uri="{BB962C8B-B14F-4D97-AF65-F5344CB8AC3E}">
        <p14:creationId xmlns:p14="http://schemas.microsoft.com/office/powerpoint/2010/main" val="440601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CMOS</a:t>
            </a:r>
            <a:r>
              <a:rPr kumimoji="1" lang="ja-JP" altLang="en-US" dirty="0"/>
              <a:t>のファンアウトを計算しましょう。先ほどのノイズマージンは出力電流</a:t>
            </a:r>
            <a:r>
              <a:rPr kumimoji="1" lang="en-US" altLang="ja-JP" dirty="0"/>
              <a:t>IOL</a:t>
            </a:r>
            <a:r>
              <a:rPr kumimoji="1" lang="ja-JP" altLang="en-US" dirty="0" err="1"/>
              <a:t>、</a:t>
            </a:r>
            <a:r>
              <a:rPr kumimoji="1" lang="en-US" altLang="ja-JP" dirty="0"/>
              <a:t>IOH</a:t>
            </a:r>
            <a:r>
              <a:rPr kumimoji="1" lang="ja-JP" altLang="en-US" dirty="0"/>
              <a:t>が共に</a:t>
            </a:r>
            <a:r>
              <a:rPr kumimoji="1" lang="en-US" altLang="ja-JP" dirty="0"/>
              <a:t>50μA</a:t>
            </a:r>
            <a:r>
              <a:rPr kumimoji="1" lang="ja-JP" altLang="en-US" dirty="0"/>
              <a:t>である場合でした。また、規格表からは入力電流</a:t>
            </a:r>
            <a:r>
              <a:rPr kumimoji="1" lang="en-US" altLang="ja-JP" dirty="0" err="1"/>
              <a:t>Iin</a:t>
            </a:r>
            <a:r>
              <a:rPr kumimoji="1" lang="ja-JP" altLang="en-US" dirty="0"/>
              <a:t>は</a:t>
            </a:r>
            <a:r>
              <a:rPr kumimoji="1" lang="en-US" altLang="ja-JP" dirty="0"/>
              <a:t>10μA</a:t>
            </a:r>
            <a:r>
              <a:rPr kumimoji="1" lang="ja-JP" altLang="en-US" dirty="0"/>
              <a:t>ですので、ファンアウトは</a:t>
            </a:r>
            <a:r>
              <a:rPr kumimoji="1" lang="en-US" altLang="ja-JP" dirty="0"/>
              <a:t>50</a:t>
            </a:r>
            <a:r>
              <a:rPr kumimoji="1" lang="ja-JP" altLang="en-US" dirty="0"/>
              <a:t>個であることがわかります。もしもノイズマージンが多少減ってもよければ最大</a:t>
            </a:r>
            <a:r>
              <a:rPr kumimoji="1" lang="en-US" altLang="ja-JP" dirty="0"/>
              <a:t>24mA</a:t>
            </a:r>
            <a:r>
              <a:rPr kumimoji="1" lang="ja-JP" altLang="en-US" dirty="0"/>
              <a:t>流しても大丈夫なので、</a:t>
            </a:r>
            <a:r>
              <a:rPr kumimoji="1" lang="en-US" altLang="ja-JP" dirty="0"/>
              <a:t>25000</a:t>
            </a:r>
            <a:r>
              <a:rPr kumimoji="1" lang="ja-JP" altLang="en-US" dirty="0"/>
              <a:t>個になってしまいます。両方共実は多過ぎで、</a:t>
            </a:r>
            <a:r>
              <a:rPr kumimoji="1" lang="en-US" altLang="ja-JP" dirty="0"/>
              <a:t>50</a:t>
            </a:r>
            <a:r>
              <a:rPr kumimoji="1" lang="ja-JP" altLang="en-US" dirty="0"/>
              <a:t>個も繋ぐと入力の容量が増えて波形が乱れるので、通常</a:t>
            </a:r>
            <a:r>
              <a:rPr kumimoji="1" lang="en-US" altLang="ja-JP" dirty="0"/>
              <a:t>10</a:t>
            </a:r>
            <a:r>
              <a:rPr kumimoji="1" lang="ja-JP" altLang="en-US" dirty="0"/>
              <a:t>個くらいにしておきます。基本的に</a:t>
            </a:r>
            <a:r>
              <a:rPr kumimoji="1" lang="en-US" altLang="ja-JP" dirty="0"/>
              <a:t>CMOS</a:t>
            </a:r>
            <a:r>
              <a:rPr kumimoji="1" lang="ja-JP" altLang="en-US" dirty="0"/>
              <a:t>は直流的なファンアウトを考えないで使えると思っていいです。</a:t>
            </a:r>
          </a:p>
        </p:txBody>
      </p:sp>
      <p:sp>
        <p:nvSpPr>
          <p:cNvPr id="4" name="スライド番号プレースホルダー 3"/>
          <p:cNvSpPr>
            <a:spLocks noGrp="1"/>
          </p:cNvSpPr>
          <p:nvPr>
            <p:ph type="sldNum" sz="quarter" idx="10"/>
          </p:nvPr>
        </p:nvSpPr>
        <p:spPr/>
        <p:txBody>
          <a:bodyPr/>
          <a:lstStyle/>
          <a:p>
            <a:fld id="{ECED04CF-7480-499F-A576-0EDD78FFF53A}" type="slidenum">
              <a:rPr lang="en-US" altLang="ja-JP" smtClean="0"/>
              <a:pPr/>
              <a:t>11</a:t>
            </a:fld>
            <a:endParaRPr lang="en-US" altLang="ja-JP"/>
          </a:p>
        </p:txBody>
      </p:sp>
    </p:spTree>
    <p:extLst>
      <p:ext uri="{BB962C8B-B14F-4D97-AF65-F5344CB8AC3E}">
        <p14:creationId xmlns:p14="http://schemas.microsoft.com/office/powerpoint/2010/main" val="1867799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0D714D1-9B53-4BEC-8D0A-4A09B9EB97C9}" type="slidenum">
              <a:rPr lang="en-US" altLang="ja-JP"/>
              <a:pPr/>
              <a:t>‹#›</a:t>
            </a:fld>
            <a:endParaRPr lang="en-US" altLang="ja-JP"/>
          </a:p>
        </p:txBody>
      </p:sp>
    </p:spTree>
    <p:extLst>
      <p:ext uri="{BB962C8B-B14F-4D97-AF65-F5344CB8AC3E}">
        <p14:creationId xmlns:p14="http://schemas.microsoft.com/office/powerpoint/2010/main" val="1842000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6CF7F41-56B7-4E14-A427-B06F9241D9C1}" type="slidenum">
              <a:rPr lang="en-US" altLang="ja-JP"/>
              <a:pPr/>
              <a:t>‹#›</a:t>
            </a:fld>
            <a:endParaRPr lang="en-US" altLang="ja-JP"/>
          </a:p>
        </p:txBody>
      </p:sp>
    </p:spTree>
    <p:extLst>
      <p:ext uri="{BB962C8B-B14F-4D97-AF65-F5344CB8AC3E}">
        <p14:creationId xmlns:p14="http://schemas.microsoft.com/office/powerpoint/2010/main" val="3337417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ACE29B64-F479-4A55-B7A3-250DF12C155A}" type="slidenum">
              <a:rPr lang="en-US" altLang="ja-JP"/>
              <a:pPr/>
              <a:t>‹#›</a:t>
            </a:fld>
            <a:endParaRPr lang="en-US" altLang="ja-JP"/>
          </a:p>
        </p:txBody>
      </p:sp>
    </p:spTree>
    <p:extLst>
      <p:ext uri="{BB962C8B-B14F-4D97-AF65-F5344CB8AC3E}">
        <p14:creationId xmlns:p14="http://schemas.microsoft.com/office/powerpoint/2010/main" val="342369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D051CF8-409E-4EA6-9DFB-8E905E983B1D}" type="slidenum">
              <a:rPr lang="en-US" altLang="ja-JP"/>
              <a:pPr/>
              <a:t>‹#›</a:t>
            </a:fld>
            <a:endParaRPr lang="en-US" altLang="ja-JP"/>
          </a:p>
        </p:txBody>
      </p:sp>
    </p:spTree>
    <p:extLst>
      <p:ext uri="{BB962C8B-B14F-4D97-AF65-F5344CB8AC3E}">
        <p14:creationId xmlns:p14="http://schemas.microsoft.com/office/powerpoint/2010/main" val="3037982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D827BAB-1C6B-4CA7-81C8-D197D21255F3}" type="slidenum">
              <a:rPr lang="en-US" altLang="ja-JP"/>
              <a:pPr/>
              <a:t>‹#›</a:t>
            </a:fld>
            <a:endParaRPr lang="en-US" altLang="ja-JP"/>
          </a:p>
        </p:txBody>
      </p:sp>
    </p:spTree>
    <p:extLst>
      <p:ext uri="{BB962C8B-B14F-4D97-AF65-F5344CB8AC3E}">
        <p14:creationId xmlns:p14="http://schemas.microsoft.com/office/powerpoint/2010/main" val="2637925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F8A85A1E-5BD4-42DC-8D4A-CD0726523D24}" type="slidenum">
              <a:rPr lang="en-US" altLang="ja-JP"/>
              <a:pPr/>
              <a:t>‹#›</a:t>
            </a:fld>
            <a:endParaRPr lang="en-US" altLang="ja-JP"/>
          </a:p>
        </p:txBody>
      </p:sp>
    </p:spTree>
    <p:extLst>
      <p:ext uri="{BB962C8B-B14F-4D97-AF65-F5344CB8AC3E}">
        <p14:creationId xmlns:p14="http://schemas.microsoft.com/office/powerpoint/2010/main" val="1462357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36033049-C33D-40EC-AD62-162EC01CF1A1}" type="slidenum">
              <a:rPr lang="en-US" altLang="ja-JP"/>
              <a:pPr/>
              <a:t>‹#›</a:t>
            </a:fld>
            <a:endParaRPr lang="en-US" altLang="ja-JP"/>
          </a:p>
        </p:txBody>
      </p:sp>
    </p:spTree>
    <p:extLst>
      <p:ext uri="{BB962C8B-B14F-4D97-AF65-F5344CB8AC3E}">
        <p14:creationId xmlns:p14="http://schemas.microsoft.com/office/powerpoint/2010/main" val="1143043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9BB5D6C0-A90B-491B-AC65-C9E08368C410}" type="slidenum">
              <a:rPr lang="en-US" altLang="ja-JP"/>
              <a:pPr/>
              <a:t>‹#›</a:t>
            </a:fld>
            <a:endParaRPr lang="en-US" altLang="ja-JP"/>
          </a:p>
        </p:txBody>
      </p:sp>
    </p:spTree>
    <p:extLst>
      <p:ext uri="{BB962C8B-B14F-4D97-AF65-F5344CB8AC3E}">
        <p14:creationId xmlns:p14="http://schemas.microsoft.com/office/powerpoint/2010/main" val="4148337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42FB0DFA-653A-4C84-AD5E-079AA8632D63}" type="slidenum">
              <a:rPr lang="en-US" altLang="ja-JP"/>
              <a:pPr/>
              <a:t>‹#›</a:t>
            </a:fld>
            <a:endParaRPr lang="en-US" altLang="ja-JP"/>
          </a:p>
        </p:txBody>
      </p:sp>
    </p:spTree>
    <p:extLst>
      <p:ext uri="{BB962C8B-B14F-4D97-AF65-F5344CB8AC3E}">
        <p14:creationId xmlns:p14="http://schemas.microsoft.com/office/powerpoint/2010/main" val="253016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00D96B80-1C62-47D8-A364-92190CD1E9CC}" type="slidenum">
              <a:rPr lang="en-US" altLang="ja-JP"/>
              <a:pPr/>
              <a:t>‹#›</a:t>
            </a:fld>
            <a:endParaRPr lang="en-US" altLang="ja-JP"/>
          </a:p>
        </p:txBody>
      </p:sp>
    </p:spTree>
    <p:extLst>
      <p:ext uri="{BB962C8B-B14F-4D97-AF65-F5344CB8AC3E}">
        <p14:creationId xmlns:p14="http://schemas.microsoft.com/office/powerpoint/2010/main" val="4005489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F0238536-B965-4F23-BEDF-AE1435A44C05}" type="slidenum">
              <a:rPr lang="en-US" altLang="ja-JP"/>
              <a:pPr/>
              <a:t>‹#›</a:t>
            </a:fld>
            <a:endParaRPr lang="en-US" altLang="ja-JP"/>
          </a:p>
        </p:txBody>
      </p:sp>
    </p:spTree>
    <p:extLst>
      <p:ext uri="{BB962C8B-B14F-4D97-AF65-F5344CB8AC3E}">
        <p14:creationId xmlns:p14="http://schemas.microsoft.com/office/powerpoint/2010/main" val="267885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97385D9-8F1B-4F49-B50A-D73407A16FAC}"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hyperlink" Target="https://www.tij.co.jp/product/jp/SN74AC0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title"/>
          </p:nvPr>
        </p:nvSpPr>
        <p:spPr>
          <a:xfrm>
            <a:off x="457200" y="274638"/>
            <a:ext cx="8435975" cy="1655762"/>
          </a:xfrm>
          <a:solidFill>
            <a:srgbClr val="FFFF66"/>
          </a:solidFill>
        </p:spPr>
        <p:txBody>
          <a:bodyPr/>
          <a:lstStyle/>
          <a:p>
            <a:pPr eaLnBrk="1" hangingPunct="1"/>
            <a:r>
              <a:rPr lang="ja-JP" altLang="en-US" dirty="0"/>
              <a:t>規格表のリアル</a:t>
            </a:r>
            <a:endParaRPr lang="ja-JP" altLang="en-US" sz="3200" dirty="0">
              <a:latin typeface="HG丸ｺﾞｼｯｸM-PRO" panose="020F0600000000000000" pitchFamily="50" charset="-128"/>
              <a:ea typeface="HG丸ｺﾞｼｯｸM-PRO" panose="020F0600000000000000" pitchFamily="50" charset="-128"/>
            </a:endParaRPr>
          </a:p>
        </p:txBody>
      </p:sp>
      <p:sp>
        <p:nvSpPr>
          <p:cNvPr id="6147" name="テキスト ボックス 1"/>
          <p:cNvSpPr txBox="1">
            <a:spLocks noChangeArrowheads="1"/>
          </p:cNvSpPr>
          <p:nvPr/>
        </p:nvSpPr>
        <p:spPr bwMode="auto">
          <a:xfrm>
            <a:off x="903288" y="2492375"/>
            <a:ext cx="7805342"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dirty="0"/>
              <a:t>設計を行うために必須なのが規格表</a:t>
            </a:r>
            <a:endParaRPr lang="en-US" altLang="ja-JP" sz="2400" dirty="0"/>
          </a:p>
          <a:p>
            <a:pPr eaLnBrk="1" hangingPunct="1">
              <a:spcBef>
                <a:spcPct val="0"/>
              </a:spcBef>
              <a:buFontTx/>
              <a:buNone/>
            </a:pPr>
            <a:r>
              <a:rPr lang="ja-JP" altLang="en-US" sz="2400" dirty="0"/>
              <a:t>規格表が読めれば、とりあえず設計はできる！</a:t>
            </a:r>
            <a:endParaRPr lang="en-US" altLang="ja-JP" sz="2400" dirty="0"/>
          </a:p>
          <a:p>
            <a:pPr eaLnBrk="1" hangingPunct="1">
              <a:spcBef>
                <a:spcPct val="0"/>
              </a:spcBef>
              <a:buFontTx/>
              <a:buNone/>
            </a:pPr>
            <a:endParaRPr lang="en-US" altLang="ja-JP" sz="2400" dirty="0"/>
          </a:p>
          <a:p>
            <a:pPr eaLnBrk="1" hangingPunct="1">
              <a:spcBef>
                <a:spcPct val="0"/>
              </a:spcBef>
              <a:buFontTx/>
              <a:buNone/>
            </a:pPr>
            <a:r>
              <a:rPr lang="ja-JP" altLang="en-US" sz="2400" dirty="0"/>
              <a:t>今回は実際の</a:t>
            </a:r>
            <a:r>
              <a:rPr lang="en-US" altLang="ja-JP" sz="2400" dirty="0"/>
              <a:t>TI</a:t>
            </a:r>
            <a:r>
              <a:rPr lang="ja-JP" altLang="en-US" sz="2400" dirty="0"/>
              <a:t>のサイトなどからダウンロードした規格表を</a:t>
            </a:r>
            <a:endParaRPr lang="en-US" altLang="ja-JP" sz="2400" dirty="0"/>
          </a:p>
          <a:p>
            <a:pPr eaLnBrk="1" hangingPunct="1">
              <a:spcBef>
                <a:spcPct val="0"/>
              </a:spcBef>
              <a:buFontTx/>
              <a:buNone/>
            </a:pPr>
            <a:r>
              <a:rPr lang="ja-JP" altLang="en-US" sz="2400" dirty="0"/>
              <a:t>読むので、スライドにしたがって</a:t>
            </a:r>
            <a:r>
              <a:rPr lang="en-US" altLang="ja-JP" sz="2400" dirty="0"/>
              <a:t>Web</a:t>
            </a:r>
            <a:r>
              <a:rPr lang="ja-JP" altLang="en-US" sz="2400" dirty="0"/>
              <a:t>から各自ダウンロード</a:t>
            </a:r>
            <a:endParaRPr lang="en-US" altLang="ja-JP" sz="2400" dirty="0"/>
          </a:p>
          <a:p>
            <a:pPr eaLnBrk="1" hangingPunct="1">
              <a:spcBef>
                <a:spcPct val="0"/>
              </a:spcBef>
              <a:buFontTx/>
              <a:buNone/>
            </a:pPr>
            <a:r>
              <a:rPr lang="ja-JP" altLang="en-US" sz="2400" dirty="0"/>
              <a:t>してください。</a:t>
            </a:r>
            <a:endParaRPr lang="en-US" altLang="ja-JP" sz="2400" dirty="0"/>
          </a:p>
          <a:p>
            <a:pPr eaLnBrk="1" hangingPunct="1">
              <a:spcBef>
                <a:spcPct val="0"/>
              </a:spcBef>
              <a:buFontTx/>
              <a:buNone/>
            </a:pPr>
            <a:endParaRPr lang="en-US" altLang="ja-JP" sz="2400" dirty="0"/>
          </a:p>
        </p:txBody>
      </p:sp>
    </p:spTree>
    <p:extLst>
      <p:ext uri="{BB962C8B-B14F-4D97-AF65-F5344CB8AC3E}">
        <p14:creationId xmlns:p14="http://schemas.microsoft.com/office/powerpoint/2010/main" val="6397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50825" y="44450"/>
            <a:ext cx="8229600" cy="1143000"/>
          </a:xfrm>
        </p:spPr>
        <p:txBody>
          <a:bodyPr/>
          <a:lstStyle/>
          <a:p>
            <a:r>
              <a:rPr lang="ja-JP" altLang="en-US"/>
              <a:t>駆動能力</a:t>
            </a:r>
          </a:p>
        </p:txBody>
      </p:sp>
      <p:grpSp>
        <p:nvGrpSpPr>
          <p:cNvPr id="24580" name="Group 4"/>
          <p:cNvGrpSpPr>
            <a:grpSpLocks/>
          </p:cNvGrpSpPr>
          <p:nvPr/>
        </p:nvGrpSpPr>
        <p:grpSpPr bwMode="auto">
          <a:xfrm>
            <a:off x="1474788" y="1844675"/>
            <a:ext cx="793750" cy="323850"/>
            <a:chOff x="1247" y="3385"/>
            <a:chExt cx="500" cy="204"/>
          </a:xfrm>
        </p:grpSpPr>
        <p:sp>
          <p:nvSpPr>
            <p:cNvPr id="24581" name="AutoShape 5"/>
            <p:cNvSpPr>
              <a:spLocks noChangeArrowheads="1"/>
            </p:cNvSpPr>
            <p:nvPr/>
          </p:nvSpPr>
          <p:spPr bwMode="auto">
            <a:xfrm rot="5400000">
              <a:off x="1407" y="3339"/>
              <a:ext cx="204" cy="29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582" name="Line 6"/>
            <p:cNvSpPr>
              <a:spLocks noChangeShapeType="1"/>
            </p:cNvSpPr>
            <p:nvPr/>
          </p:nvSpPr>
          <p:spPr bwMode="auto">
            <a:xfrm>
              <a:off x="1247"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3" name="Line 7"/>
            <p:cNvSpPr>
              <a:spLocks noChangeShapeType="1"/>
            </p:cNvSpPr>
            <p:nvPr/>
          </p:nvSpPr>
          <p:spPr bwMode="auto">
            <a:xfrm>
              <a:off x="1656"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4" name="Oval 8"/>
            <p:cNvSpPr>
              <a:spLocks noChangeArrowheads="1"/>
            </p:cNvSpPr>
            <p:nvPr/>
          </p:nvSpPr>
          <p:spPr bwMode="auto">
            <a:xfrm flipH="1">
              <a:off x="1610" y="343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586" name="Line 10"/>
          <p:cNvSpPr>
            <a:spLocks noChangeShapeType="1"/>
          </p:cNvSpPr>
          <p:nvPr/>
        </p:nvSpPr>
        <p:spPr bwMode="auto">
          <a:xfrm>
            <a:off x="1425575" y="4797425"/>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7" name="Line 11"/>
          <p:cNvSpPr>
            <a:spLocks noChangeShapeType="1"/>
          </p:cNvSpPr>
          <p:nvPr/>
        </p:nvSpPr>
        <p:spPr bwMode="auto">
          <a:xfrm>
            <a:off x="1425575" y="501332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8" name="Line 12"/>
          <p:cNvSpPr>
            <a:spLocks noChangeShapeType="1"/>
          </p:cNvSpPr>
          <p:nvPr/>
        </p:nvSpPr>
        <p:spPr bwMode="auto">
          <a:xfrm flipV="1">
            <a:off x="1714500" y="3860800"/>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9" name="Line 13"/>
          <p:cNvSpPr>
            <a:spLocks noChangeShapeType="1"/>
          </p:cNvSpPr>
          <p:nvPr/>
        </p:nvSpPr>
        <p:spPr bwMode="auto">
          <a:xfrm>
            <a:off x="1425575" y="544671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0" name="Line 14"/>
          <p:cNvSpPr>
            <a:spLocks noChangeShapeType="1"/>
          </p:cNvSpPr>
          <p:nvPr/>
        </p:nvSpPr>
        <p:spPr bwMode="auto">
          <a:xfrm flipV="1">
            <a:off x="1714500" y="5446713"/>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1" name="Line 15"/>
          <p:cNvSpPr>
            <a:spLocks noChangeShapeType="1"/>
          </p:cNvSpPr>
          <p:nvPr/>
        </p:nvSpPr>
        <p:spPr bwMode="auto">
          <a:xfrm>
            <a:off x="995363" y="5229225"/>
            <a:ext cx="4302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2" name="Line 16"/>
          <p:cNvSpPr>
            <a:spLocks noChangeShapeType="1"/>
          </p:cNvSpPr>
          <p:nvPr/>
        </p:nvSpPr>
        <p:spPr bwMode="auto">
          <a:xfrm>
            <a:off x="1397000" y="3211513"/>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3" name="Line 17"/>
          <p:cNvSpPr>
            <a:spLocks noChangeShapeType="1"/>
          </p:cNvSpPr>
          <p:nvPr/>
        </p:nvSpPr>
        <p:spPr bwMode="auto">
          <a:xfrm>
            <a:off x="1397000" y="342741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4" name="Line 18"/>
          <p:cNvSpPr>
            <a:spLocks noChangeShapeType="1"/>
          </p:cNvSpPr>
          <p:nvPr/>
        </p:nvSpPr>
        <p:spPr bwMode="auto">
          <a:xfrm flipV="1">
            <a:off x="1685925" y="2852738"/>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5" name="Line 19"/>
          <p:cNvSpPr>
            <a:spLocks noChangeShapeType="1"/>
          </p:cNvSpPr>
          <p:nvPr/>
        </p:nvSpPr>
        <p:spPr bwMode="auto">
          <a:xfrm>
            <a:off x="1397000" y="386080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6" name="Line 20"/>
          <p:cNvSpPr>
            <a:spLocks noChangeShapeType="1"/>
          </p:cNvSpPr>
          <p:nvPr/>
        </p:nvSpPr>
        <p:spPr bwMode="auto">
          <a:xfrm>
            <a:off x="995363" y="3643313"/>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7" name="Oval 21"/>
          <p:cNvSpPr>
            <a:spLocks noChangeArrowheads="1"/>
          </p:cNvSpPr>
          <p:nvPr/>
        </p:nvSpPr>
        <p:spPr bwMode="auto">
          <a:xfrm flipH="1">
            <a:off x="1282700" y="35734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598" name="Line 22"/>
          <p:cNvSpPr>
            <a:spLocks noChangeShapeType="1"/>
          </p:cNvSpPr>
          <p:nvPr/>
        </p:nvSpPr>
        <p:spPr bwMode="auto">
          <a:xfrm>
            <a:off x="995363" y="3644900"/>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9" name="Line 23"/>
          <p:cNvSpPr>
            <a:spLocks noChangeShapeType="1"/>
          </p:cNvSpPr>
          <p:nvPr/>
        </p:nvSpPr>
        <p:spPr bwMode="auto">
          <a:xfrm>
            <a:off x="635000" y="451008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0" name="Line 24"/>
          <p:cNvSpPr>
            <a:spLocks noChangeShapeType="1"/>
          </p:cNvSpPr>
          <p:nvPr/>
        </p:nvSpPr>
        <p:spPr bwMode="auto">
          <a:xfrm>
            <a:off x="1714500" y="451008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1" name="Line 25"/>
          <p:cNvSpPr>
            <a:spLocks noChangeShapeType="1"/>
          </p:cNvSpPr>
          <p:nvPr/>
        </p:nvSpPr>
        <p:spPr bwMode="auto">
          <a:xfrm>
            <a:off x="1498600" y="602138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2" name="Line 26"/>
          <p:cNvSpPr>
            <a:spLocks noChangeShapeType="1"/>
          </p:cNvSpPr>
          <p:nvPr/>
        </p:nvSpPr>
        <p:spPr bwMode="auto">
          <a:xfrm flipH="1">
            <a:off x="1498600" y="6021388"/>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3" name="Line 27"/>
          <p:cNvSpPr>
            <a:spLocks noChangeShapeType="1"/>
          </p:cNvSpPr>
          <p:nvPr/>
        </p:nvSpPr>
        <p:spPr bwMode="auto">
          <a:xfrm flipH="1">
            <a:off x="1570038" y="6021388"/>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4" name="Line 28"/>
          <p:cNvSpPr>
            <a:spLocks noChangeShapeType="1"/>
          </p:cNvSpPr>
          <p:nvPr/>
        </p:nvSpPr>
        <p:spPr bwMode="auto">
          <a:xfrm flipH="1">
            <a:off x="1641475" y="6021388"/>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5" name="Line 29"/>
          <p:cNvSpPr>
            <a:spLocks noChangeShapeType="1"/>
          </p:cNvSpPr>
          <p:nvPr/>
        </p:nvSpPr>
        <p:spPr bwMode="auto">
          <a:xfrm flipH="1">
            <a:off x="1712913" y="6021388"/>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6" name="Line 30"/>
          <p:cNvSpPr>
            <a:spLocks noChangeShapeType="1"/>
          </p:cNvSpPr>
          <p:nvPr/>
        </p:nvSpPr>
        <p:spPr bwMode="auto">
          <a:xfrm flipH="1">
            <a:off x="1784350" y="6021388"/>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7" name="Line 31"/>
          <p:cNvSpPr>
            <a:spLocks noChangeShapeType="1"/>
          </p:cNvSpPr>
          <p:nvPr/>
        </p:nvSpPr>
        <p:spPr bwMode="auto">
          <a:xfrm>
            <a:off x="1498600" y="28527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9" name="Text Box 33"/>
          <p:cNvSpPr txBox="1">
            <a:spLocks noChangeArrowheads="1"/>
          </p:cNvSpPr>
          <p:nvPr/>
        </p:nvSpPr>
        <p:spPr bwMode="auto">
          <a:xfrm>
            <a:off x="519113" y="45291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24610" name="Text Box 34"/>
          <p:cNvSpPr txBox="1">
            <a:spLocks noChangeArrowheads="1"/>
          </p:cNvSpPr>
          <p:nvPr/>
        </p:nvSpPr>
        <p:spPr bwMode="auto">
          <a:xfrm>
            <a:off x="1692275" y="4510088"/>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Z</a:t>
            </a:r>
          </a:p>
        </p:txBody>
      </p:sp>
      <p:grpSp>
        <p:nvGrpSpPr>
          <p:cNvPr id="24612" name="Group 36"/>
          <p:cNvGrpSpPr>
            <a:grpSpLocks/>
          </p:cNvGrpSpPr>
          <p:nvPr/>
        </p:nvGrpSpPr>
        <p:grpSpPr bwMode="auto">
          <a:xfrm>
            <a:off x="5003800" y="1196975"/>
            <a:ext cx="793750" cy="323850"/>
            <a:chOff x="1247" y="3385"/>
            <a:chExt cx="500" cy="204"/>
          </a:xfrm>
        </p:grpSpPr>
        <p:sp>
          <p:nvSpPr>
            <p:cNvPr id="24613" name="AutoShape 37"/>
            <p:cNvSpPr>
              <a:spLocks noChangeArrowheads="1"/>
            </p:cNvSpPr>
            <p:nvPr/>
          </p:nvSpPr>
          <p:spPr bwMode="auto">
            <a:xfrm rot="5400000">
              <a:off x="1407" y="3339"/>
              <a:ext cx="204" cy="29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614" name="Line 38"/>
            <p:cNvSpPr>
              <a:spLocks noChangeShapeType="1"/>
            </p:cNvSpPr>
            <p:nvPr/>
          </p:nvSpPr>
          <p:spPr bwMode="auto">
            <a:xfrm>
              <a:off x="1247"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5" name="Line 39"/>
            <p:cNvSpPr>
              <a:spLocks noChangeShapeType="1"/>
            </p:cNvSpPr>
            <p:nvPr/>
          </p:nvSpPr>
          <p:spPr bwMode="auto">
            <a:xfrm>
              <a:off x="1656"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6" name="Oval 40"/>
            <p:cNvSpPr>
              <a:spLocks noChangeArrowheads="1"/>
            </p:cNvSpPr>
            <p:nvPr/>
          </p:nvSpPr>
          <p:spPr bwMode="auto">
            <a:xfrm flipH="1">
              <a:off x="1610" y="343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4617" name="Group 41"/>
          <p:cNvGrpSpPr>
            <a:grpSpLocks/>
          </p:cNvGrpSpPr>
          <p:nvPr/>
        </p:nvGrpSpPr>
        <p:grpSpPr bwMode="auto">
          <a:xfrm>
            <a:off x="5006975" y="1520825"/>
            <a:ext cx="793750" cy="323850"/>
            <a:chOff x="1247" y="3385"/>
            <a:chExt cx="500" cy="204"/>
          </a:xfrm>
        </p:grpSpPr>
        <p:sp>
          <p:nvSpPr>
            <p:cNvPr id="24618" name="AutoShape 42"/>
            <p:cNvSpPr>
              <a:spLocks noChangeArrowheads="1"/>
            </p:cNvSpPr>
            <p:nvPr/>
          </p:nvSpPr>
          <p:spPr bwMode="auto">
            <a:xfrm rot="5400000">
              <a:off x="1407" y="3339"/>
              <a:ext cx="204" cy="29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619" name="Line 43"/>
            <p:cNvSpPr>
              <a:spLocks noChangeShapeType="1"/>
            </p:cNvSpPr>
            <p:nvPr/>
          </p:nvSpPr>
          <p:spPr bwMode="auto">
            <a:xfrm>
              <a:off x="1247"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0" name="Line 44"/>
            <p:cNvSpPr>
              <a:spLocks noChangeShapeType="1"/>
            </p:cNvSpPr>
            <p:nvPr/>
          </p:nvSpPr>
          <p:spPr bwMode="auto">
            <a:xfrm>
              <a:off x="1656"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1" name="Oval 45"/>
            <p:cNvSpPr>
              <a:spLocks noChangeArrowheads="1"/>
            </p:cNvSpPr>
            <p:nvPr/>
          </p:nvSpPr>
          <p:spPr bwMode="auto">
            <a:xfrm flipH="1">
              <a:off x="1610" y="343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4622" name="Group 46"/>
          <p:cNvGrpSpPr>
            <a:grpSpLocks/>
          </p:cNvGrpSpPr>
          <p:nvPr/>
        </p:nvGrpSpPr>
        <p:grpSpPr bwMode="auto">
          <a:xfrm>
            <a:off x="5010150" y="1844675"/>
            <a:ext cx="793750" cy="323850"/>
            <a:chOff x="1247" y="3385"/>
            <a:chExt cx="500" cy="204"/>
          </a:xfrm>
        </p:grpSpPr>
        <p:sp>
          <p:nvSpPr>
            <p:cNvPr id="24623" name="AutoShape 47"/>
            <p:cNvSpPr>
              <a:spLocks noChangeArrowheads="1"/>
            </p:cNvSpPr>
            <p:nvPr/>
          </p:nvSpPr>
          <p:spPr bwMode="auto">
            <a:xfrm rot="5400000">
              <a:off x="1407" y="3339"/>
              <a:ext cx="204" cy="29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624" name="Line 48"/>
            <p:cNvSpPr>
              <a:spLocks noChangeShapeType="1"/>
            </p:cNvSpPr>
            <p:nvPr/>
          </p:nvSpPr>
          <p:spPr bwMode="auto">
            <a:xfrm>
              <a:off x="1247"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5" name="Line 49"/>
            <p:cNvSpPr>
              <a:spLocks noChangeShapeType="1"/>
            </p:cNvSpPr>
            <p:nvPr/>
          </p:nvSpPr>
          <p:spPr bwMode="auto">
            <a:xfrm>
              <a:off x="1656"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6" name="Oval 50"/>
            <p:cNvSpPr>
              <a:spLocks noChangeArrowheads="1"/>
            </p:cNvSpPr>
            <p:nvPr/>
          </p:nvSpPr>
          <p:spPr bwMode="auto">
            <a:xfrm flipH="1">
              <a:off x="1610" y="343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4627" name="Group 51"/>
          <p:cNvGrpSpPr>
            <a:grpSpLocks/>
          </p:cNvGrpSpPr>
          <p:nvPr/>
        </p:nvGrpSpPr>
        <p:grpSpPr bwMode="auto">
          <a:xfrm>
            <a:off x="5013325" y="2312988"/>
            <a:ext cx="793750" cy="323850"/>
            <a:chOff x="1247" y="3385"/>
            <a:chExt cx="500" cy="204"/>
          </a:xfrm>
        </p:grpSpPr>
        <p:sp>
          <p:nvSpPr>
            <p:cNvPr id="24628" name="AutoShape 52"/>
            <p:cNvSpPr>
              <a:spLocks noChangeArrowheads="1"/>
            </p:cNvSpPr>
            <p:nvPr/>
          </p:nvSpPr>
          <p:spPr bwMode="auto">
            <a:xfrm rot="5400000">
              <a:off x="1407" y="3339"/>
              <a:ext cx="204" cy="29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629" name="Line 53"/>
            <p:cNvSpPr>
              <a:spLocks noChangeShapeType="1"/>
            </p:cNvSpPr>
            <p:nvPr/>
          </p:nvSpPr>
          <p:spPr bwMode="auto">
            <a:xfrm>
              <a:off x="1247"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0" name="Line 54"/>
            <p:cNvSpPr>
              <a:spLocks noChangeShapeType="1"/>
            </p:cNvSpPr>
            <p:nvPr/>
          </p:nvSpPr>
          <p:spPr bwMode="auto">
            <a:xfrm>
              <a:off x="1656"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1" name="Oval 55"/>
            <p:cNvSpPr>
              <a:spLocks noChangeArrowheads="1"/>
            </p:cNvSpPr>
            <p:nvPr/>
          </p:nvSpPr>
          <p:spPr bwMode="auto">
            <a:xfrm flipH="1">
              <a:off x="1610" y="343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632" name="Line 56"/>
          <p:cNvSpPr>
            <a:spLocks noChangeShapeType="1"/>
          </p:cNvSpPr>
          <p:nvPr/>
        </p:nvSpPr>
        <p:spPr bwMode="auto">
          <a:xfrm>
            <a:off x="2268538" y="1989138"/>
            <a:ext cx="28082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3" name="Line 57"/>
          <p:cNvSpPr>
            <a:spLocks noChangeShapeType="1"/>
          </p:cNvSpPr>
          <p:nvPr/>
        </p:nvSpPr>
        <p:spPr bwMode="auto">
          <a:xfrm>
            <a:off x="5003800" y="1341438"/>
            <a:ext cx="0" cy="11509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4" name="Text Box 58"/>
          <p:cNvSpPr txBox="1">
            <a:spLocks noChangeArrowheads="1"/>
          </p:cNvSpPr>
          <p:nvPr/>
        </p:nvSpPr>
        <p:spPr bwMode="auto">
          <a:xfrm>
            <a:off x="5487988" y="208121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4635" name="Text Box 59"/>
          <p:cNvSpPr txBox="1">
            <a:spLocks noChangeArrowheads="1"/>
          </p:cNvSpPr>
          <p:nvPr/>
        </p:nvSpPr>
        <p:spPr bwMode="auto">
          <a:xfrm>
            <a:off x="6280150" y="1628775"/>
            <a:ext cx="210026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一つの出力にいくつ</a:t>
            </a:r>
          </a:p>
          <a:p>
            <a:r>
              <a:rPr lang="ja-JP" altLang="en-US" b="1"/>
              <a:t>入力を繋げるか？</a:t>
            </a:r>
          </a:p>
          <a:p>
            <a:r>
              <a:rPr lang="ja-JP" altLang="en-US" b="1"/>
              <a:t>＝ファンアウト</a:t>
            </a:r>
          </a:p>
        </p:txBody>
      </p:sp>
      <p:sp>
        <p:nvSpPr>
          <p:cNvPr id="24636" name="Line 60"/>
          <p:cNvSpPr>
            <a:spLocks noChangeShapeType="1"/>
          </p:cNvSpPr>
          <p:nvPr/>
        </p:nvSpPr>
        <p:spPr bwMode="auto">
          <a:xfrm>
            <a:off x="2051050" y="4508500"/>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7" name="Line 61"/>
          <p:cNvSpPr>
            <a:spLocks noChangeShapeType="1"/>
          </p:cNvSpPr>
          <p:nvPr/>
        </p:nvSpPr>
        <p:spPr bwMode="auto">
          <a:xfrm>
            <a:off x="6054725" y="4725988"/>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8" name="Line 62"/>
          <p:cNvSpPr>
            <a:spLocks noChangeShapeType="1"/>
          </p:cNvSpPr>
          <p:nvPr/>
        </p:nvSpPr>
        <p:spPr bwMode="auto">
          <a:xfrm>
            <a:off x="6054725" y="49418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9" name="Line 63"/>
          <p:cNvSpPr>
            <a:spLocks noChangeShapeType="1"/>
          </p:cNvSpPr>
          <p:nvPr/>
        </p:nvSpPr>
        <p:spPr bwMode="auto">
          <a:xfrm flipV="1">
            <a:off x="6343650" y="3789363"/>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0" name="Line 64"/>
          <p:cNvSpPr>
            <a:spLocks noChangeShapeType="1"/>
          </p:cNvSpPr>
          <p:nvPr/>
        </p:nvSpPr>
        <p:spPr bwMode="auto">
          <a:xfrm>
            <a:off x="6054725" y="537527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1" name="Line 65"/>
          <p:cNvSpPr>
            <a:spLocks noChangeShapeType="1"/>
          </p:cNvSpPr>
          <p:nvPr/>
        </p:nvSpPr>
        <p:spPr bwMode="auto">
          <a:xfrm flipV="1">
            <a:off x="6343650" y="5375275"/>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2" name="Line 66"/>
          <p:cNvSpPr>
            <a:spLocks noChangeShapeType="1"/>
          </p:cNvSpPr>
          <p:nvPr/>
        </p:nvSpPr>
        <p:spPr bwMode="auto">
          <a:xfrm>
            <a:off x="5624513" y="5157788"/>
            <a:ext cx="4302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3" name="Line 67"/>
          <p:cNvSpPr>
            <a:spLocks noChangeShapeType="1"/>
          </p:cNvSpPr>
          <p:nvPr/>
        </p:nvSpPr>
        <p:spPr bwMode="auto">
          <a:xfrm>
            <a:off x="6026150" y="3140075"/>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4" name="Line 68"/>
          <p:cNvSpPr>
            <a:spLocks noChangeShapeType="1"/>
          </p:cNvSpPr>
          <p:nvPr/>
        </p:nvSpPr>
        <p:spPr bwMode="auto">
          <a:xfrm>
            <a:off x="6026150" y="335597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5" name="Line 69"/>
          <p:cNvSpPr>
            <a:spLocks noChangeShapeType="1"/>
          </p:cNvSpPr>
          <p:nvPr/>
        </p:nvSpPr>
        <p:spPr bwMode="auto">
          <a:xfrm flipV="1">
            <a:off x="6315075" y="2781300"/>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6" name="Line 70"/>
          <p:cNvSpPr>
            <a:spLocks noChangeShapeType="1"/>
          </p:cNvSpPr>
          <p:nvPr/>
        </p:nvSpPr>
        <p:spPr bwMode="auto">
          <a:xfrm>
            <a:off x="6026150" y="37893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7" name="Line 71"/>
          <p:cNvSpPr>
            <a:spLocks noChangeShapeType="1"/>
          </p:cNvSpPr>
          <p:nvPr/>
        </p:nvSpPr>
        <p:spPr bwMode="auto">
          <a:xfrm>
            <a:off x="5624513" y="3571875"/>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8" name="Oval 72"/>
          <p:cNvSpPr>
            <a:spLocks noChangeArrowheads="1"/>
          </p:cNvSpPr>
          <p:nvPr/>
        </p:nvSpPr>
        <p:spPr bwMode="auto">
          <a:xfrm flipH="1">
            <a:off x="5911850" y="3502025"/>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649" name="Line 73"/>
          <p:cNvSpPr>
            <a:spLocks noChangeShapeType="1"/>
          </p:cNvSpPr>
          <p:nvPr/>
        </p:nvSpPr>
        <p:spPr bwMode="auto">
          <a:xfrm>
            <a:off x="5624513" y="357346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0" name="Line 74"/>
          <p:cNvSpPr>
            <a:spLocks noChangeShapeType="1"/>
          </p:cNvSpPr>
          <p:nvPr/>
        </p:nvSpPr>
        <p:spPr bwMode="auto">
          <a:xfrm>
            <a:off x="5264150" y="4438650"/>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1" name="Line 75"/>
          <p:cNvSpPr>
            <a:spLocks noChangeShapeType="1"/>
          </p:cNvSpPr>
          <p:nvPr/>
        </p:nvSpPr>
        <p:spPr bwMode="auto">
          <a:xfrm>
            <a:off x="6343650" y="4438650"/>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2" name="Line 76"/>
          <p:cNvSpPr>
            <a:spLocks noChangeShapeType="1"/>
          </p:cNvSpPr>
          <p:nvPr/>
        </p:nvSpPr>
        <p:spPr bwMode="auto">
          <a:xfrm>
            <a:off x="6127750" y="594995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3" name="Line 77"/>
          <p:cNvSpPr>
            <a:spLocks noChangeShapeType="1"/>
          </p:cNvSpPr>
          <p:nvPr/>
        </p:nvSpPr>
        <p:spPr bwMode="auto">
          <a:xfrm flipH="1">
            <a:off x="6127750" y="5949950"/>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4" name="Line 78"/>
          <p:cNvSpPr>
            <a:spLocks noChangeShapeType="1"/>
          </p:cNvSpPr>
          <p:nvPr/>
        </p:nvSpPr>
        <p:spPr bwMode="auto">
          <a:xfrm flipH="1">
            <a:off x="6199188" y="5949950"/>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5" name="Line 79"/>
          <p:cNvSpPr>
            <a:spLocks noChangeShapeType="1"/>
          </p:cNvSpPr>
          <p:nvPr/>
        </p:nvSpPr>
        <p:spPr bwMode="auto">
          <a:xfrm flipH="1">
            <a:off x="6270625" y="5949950"/>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6" name="Line 80"/>
          <p:cNvSpPr>
            <a:spLocks noChangeShapeType="1"/>
          </p:cNvSpPr>
          <p:nvPr/>
        </p:nvSpPr>
        <p:spPr bwMode="auto">
          <a:xfrm flipH="1">
            <a:off x="6342063" y="5949950"/>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7" name="Line 81"/>
          <p:cNvSpPr>
            <a:spLocks noChangeShapeType="1"/>
          </p:cNvSpPr>
          <p:nvPr/>
        </p:nvSpPr>
        <p:spPr bwMode="auto">
          <a:xfrm flipH="1">
            <a:off x="6413500" y="5949950"/>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8" name="Line 82"/>
          <p:cNvSpPr>
            <a:spLocks noChangeShapeType="1"/>
          </p:cNvSpPr>
          <p:nvPr/>
        </p:nvSpPr>
        <p:spPr bwMode="auto">
          <a:xfrm>
            <a:off x="6127750" y="2781300"/>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9" name="Text Box 83"/>
          <p:cNvSpPr txBox="1">
            <a:spLocks noChangeArrowheads="1"/>
          </p:cNvSpPr>
          <p:nvPr/>
        </p:nvSpPr>
        <p:spPr bwMode="auto">
          <a:xfrm>
            <a:off x="5148263" y="44577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24660" name="Text Box 84"/>
          <p:cNvSpPr txBox="1">
            <a:spLocks noChangeArrowheads="1"/>
          </p:cNvSpPr>
          <p:nvPr/>
        </p:nvSpPr>
        <p:spPr bwMode="auto">
          <a:xfrm>
            <a:off x="6321425" y="44386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Z</a:t>
            </a:r>
          </a:p>
        </p:txBody>
      </p:sp>
      <p:sp>
        <p:nvSpPr>
          <p:cNvPr id="24661" name="Line 85"/>
          <p:cNvSpPr>
            <a:spLocks noChangeShapeType="1"/>
          </p:cNvSpPr>
          <p:nvPr/>
        </p:nvSpPr>
        <p:spPr bwMode="auto">
          <a:xfrm>
            <a:off x="6680200" y="4437063"/>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2" name="Text Box 86"/>
          <p:cNvSpPr txBox="1">
            <a:spLocks noChangeArrowheads="1"/>
          </p:cNvSpPr>
          <p:nvPr/>
        </p:nvSpPr>
        <p:spPr bwMode="auto">
          <a:xfrm>
            <a:off x="1743075" y="503237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24663" name="Text Box 87"/>
          <p:cNvSpPr txBox="1">
            <a:spLocks noChangeArrowheads="1"/>
          </p:cNvSpPr>
          <p:nvPr/>
        </p:nvSpPr>
        <p:spPr bwMode="auto">
          <a:xfrm>
            <a:off x="2892425" y="45085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24664" name="Text Box 88"/>
          <p:cNvSpPr txBox="1">
            <a:spLocks noChangeArrowheads="1"/>
          </p:cNvSpPr>
          <p:nvPr/>
        </p:nvSpPr>
        <p:spPr bwMode="auto">
          <a:xfrm>
            <a:off x="7561263" y="44370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24665" name="Text Box 89"/>
          <p:cNvSpPr txBox="1">
            <a:spLocks noChangeArrowheads="1"/>
          </p:cNvSpPr>
          <p:nvPr/>
        </p:nvSpPr>
        <p:spPr bwMode="auto">
          <a:xfrm>
            <a:off x="6516688" y="334962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24666" name="Freeform 90"/>
          <p:cNvSpPr>
            <a:spLocks/>
          </p:cNvSpPr>
          <p:nvPr/>
        </p:nvSpPr>
        <p:spPr bwMode="auto">
          <a:xfrm>
            <a:off x="2268538" y="4832350"/>
            <a:ext cx="719137" cy="1117600"/>
          </a:xfrm>
          <a:custGeom>
            <a:avLst/>
            <a:gdLst>
              <a:gd name="T0" fmla="*/ 453 w 453"/>
              <a:gd name="T1" fmla="*/ 23 h 704"/>
              <a:gd name="T2" fmla="*/ 226 w 453"/>
              <a:gd name="T3" fmla="*/ 23 h 704"/>
              <a:gd name="T4" fmla="*/ 45 w 453"/>
              <a:gd name="T5" fmla="*/ 159 h 704"/>
              <a:gd name="T6" fmla="*/ 0 w 453"/>
              <a:gd name="T7" fmla="*/ 704 h 704"/>
            </a:gdLst>
            <a:ahLst/>
            <a:cxnLst>
              <a:cxn ang="0">
                <a:pos x="T0" y="T1"/>
              </a:cxn>
              <a:cxn ang="0">
                <a:pos x="T2" y="T3"/>
              </a:cxn>
              <a:cxn ang="0">
                <a:pos x="T4" y="T5"/>
              </a:cxn>
              <a:cxn ang="0">
                <a:pos x="T6" y="T7"/>
              </a:cxn>
            </a:cxnLst>
            <a:rect l="0" t="0" r="r" b="b"/>
            <a:pathLst>
              <a:path w="453" h="704">
                <a:moveTo>
                  <a:pt x="453" y="23"/>
                </a:moveTo>
                <a:cubicBezTo>
                  <a:pt x="373" y="11"/>
                  <a:pt x="294" y="0"/>
                  <a:pt x="226" y="23"/>
                </a:cubicBezTo>
                <a:cubicBezTo>
                  <a:pt x="158" y="46"/>
                  <a:pt x="83" y="46"/>
                  <a:pt x="45" y="159"/>
                </a:cubicBezTo>
                <a:cubicBezTo>
                  <a:pt x="7" y="272"/>
                  <a:pt x="7" y="613"/>
                  <a:pt x="0" y="704"/>
                </a:cubicBezTo>
              </a:path>
            </a:pathLst>
          </a:custGeom>
          <a:noFill/>
          <a:ln w="38100" cmpd="sng">
            <a:solidFill>
              <a:srgbClr val="0066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7" name="Freeform 91"/>
          <p:cNvSpPr>
            <a:spLocks/>
          </p:cNvSpPr>
          <p:nvPr/>
        </p:nvSpPr>
        <p:spPr bwMode="auto">
          <a:xfrm>
            <a:off x="6983413" y="2924175"/>
            <a:ext cx="684212" cy="1368425"/>
          </a:xfrm>
          <a:custGeom>
            <a:avLst/>
            <a:gdLst>
              <a:gd name="T0" fmla="*/ 23 w 431"/>
              <a:gd name="T1" fmla="*/ 0 h 862"/>
              <a:gd name="T2" fmla="*/ 23 w 431"/>
              <a:gd name="T3" fmla="*/ 409 h 862"/>
              <a:gd name="T4" fmla="*/ 159 w 431"/>
              <a:gd name="T5" fmla="*/ 681 h 862"/>
              <a:gd name="T6" fmla="*/ 431 w 431"/>
              <a:gd name="T7" fmla="*/ 862 h 862"/>
            </a:gdLst>
            <a:ahLst/>
            <a:cxnLst>
              <a:cxn ang="0">
                <a:pos x="T0" y="T1"/>
              </a:cxn>
              <a:cxn ang="0">
                <a:pos x="T2" y="T3"/>
              </a:cxn>
              <a:cxn ang="0">
                <a:pos x="T4" y="T5"/>
              </a:cxn>
              <a:cxn ang="0">
                <a:pos x="T6" y="T7"/>
              </a:cxn>
            </a:cxnLst>
            <a:rect l="0" t="0" r="r" b="b"/>
            <a:pathLst>
              <a:path w="431" h="862">
                <a:moveTo>
                  <a:pt x="23" y="0"/>
                </a:moveTo>
                <a:cubicBezTo>
                  <a:pt x="11" y="148"/>
                  <a:pt x="0" y="296"/>
                  <a:pt x="23" y="409"/>
                </a:cubicBezTo>
                <a:cubicBezTo>
                  <a:pt x="46" y="522"/>
                  <a:pt x="91" y="606"/>
                  <a:pt x="159" y="681"/>
                </a:cubicBezTo>
                <a:cubicBezTo>
                  <a:pt x="227" y="756"/>
                  <a:pt x="329" y="809"/>
                  <a:pt x="431" y="862"/>
                </a:cubicBezTo>
              </a:path>
            </a:pathLst>
          </a:custGeom>
          <a:noFill/>
          <a:ln w="38100"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8" name="Text Box 92"/>
          <p:cNvSpPr txBox="1">
            <a:spLocks noChangeArrowheads="1"/>
          </p:cNvSpPr>
          <p:nvPr/>
        </p:nvSpPr>
        <p:spPr bwMode="auto">
          <a:xfrm>
            <a:off x="2771775" y="5027613"/>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IOL</a:t>
            </a:r>
          </a:p>
        </p:txBody>
      </p:sp>
      <p:sp>
        <p:nvSpPr>
          <p:cNvPr id="24669" name="Text Box 93"/>
          <p:cNvSpPr txBox="1">
            <a:spLocks noChangeArrowheads="1"/>
          </p:cNvSpPr>
          <p:nvPr/>
        </p:nvSpPr>
        <p:spPr bwMode="auto">
          <a:xfrm>
            <a:off x="7308850" y="3500438"/>
            <a:ext cx="590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IOH</a:t>
            </a:r>
          </a:p>
        </p:txBody>
      </p:sp>
      <p:sp>
        <p:nvSpPr>
          <p:cNvPr id="24670" name="Text Box 94"/>
          <p:cNvSpPr txBox="1">
            <a:spLocks noChangeArrowheads="1"/>
          </p:cNvSpPr>
          <p:nvPr/>
        </p:nvSpPr>
        <p:spPr bwMode="auto">
          <a:xfrm>
            <a:off x="2608263" y="6040438"/>
            <a:ext cx="208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r>
              <a:rPr lang="ja-JP" altLang="en-US" b="1"/>
              <a:t>レベルファンアウト</a:t>
            </a:r>
          </a:p>
          <a:p>
            <a:r>
              <a:rPr lang="ja-JP" altLang="en-US" b="1"/>
              <a:t>＝</a:t>
            </a:r>
            <a:r>
              <a:rPr lang="en-US" altLang="ja-JP" b="1"/>
              <a:t>IOL/Iin</a:t>
            </a:r>
          </a:p>
        </p:txBody>
      </p:sp>
      <p:sp>
        <p:nvSpPr>
          <p:cNvPr id="24671" name="Text Box 95"/>
          <p:cNvSpPr txBox="1">
            <a:spLocks noChangeArrowheads="1"/>
          </p:cNvSpPr>
          <p:nvPr/>
        </p:nvSpPr>
        <p:spPr bwMode="auto">
          <a:xfrm>
            <a:off x="6372225" y="6092825"/>
            <a:ext cx="2114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r>
              <a:rPr lang="ja-JP" altLang="en-US" b="1"/>
              <a:t>レベルファンアウト</a:t>
            </a:r>
          </a:p>
          <a:p>
            <a:r>
              <a:rPr lang="ja-JP" altLang="en-US" b="1"/>
              <a:t>＝</a:t>
            </a:r>
            <a:r>
              <a:rPr lang="en-US" altLang="ja-JP" b="1"/>
              <a:t>IOH/Iin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ja-JP"/>
              <a:t>CMOS</a:t>
            </a:r>
            <a:r>
              <a:rPr lang="ja-JP" altLang="en-US"/>
              <a:t>のファンアウト</a:t>
            </a:r>
          </a:p>
        </p:txBody>
      </p:sp>
      <p:sp>
        <p:nvSpPr>
          <p:cNvPr id="35843" name="Rectangle 3"/>
          <p:cNvSpPr>
            <a:spLocks noGrp="1" noChangeArrowheads="1"/>
          </p:cNvSpPr>
          <p:nvPr>
            <p:ph type="body" idx="1"/>
          </p:nvPr>
        </p:nvSpPr>
        <p:spPr/>
        <p:txBody>
          <a:bodyPr/>
          <a:lstStyle/>
          <a:p>
            <a:r>
              <a:rPr lang="ja-JP" altLang="en-US" dirty="0"/>
              <a:t>規格表から直流的ファンアウトを計算すると</a:t>
            </a:r>
            <a:endParaRPr lang="en-US" altLang="ja-JP" dirty="0"/>
          </a:p>
          <a:p>
            <a:pPr lvl="1"/>
            <a:r>
              <a:rPr lang="ja-JP" altLang="en-US" dirty="0"/>
              <a:t>ノイズマージンを維持する場合：</a:t>
            </a:r>
            <a:endParaRPr lang="en-US" altLang="ja-JP" dirty="0"/>
          </a:p>
          <a:p>
            <a:pPr lvl="2"/>
            <a:r>
              <a:rPr lang="en-US" altLang="ja-JP" dirty="0"/>
              <a:t>50μA/1.0μA=50</a:t>
            </a:r>
            <a:r>
              <a:rPr lang="ja-JP" altLang="en-US" dirty="0"/>
              <a:t>個</a:t>
            </a:r>
          </a:p>
          <a:p>
            <a:pPr lvl="1"/>
            <a:r>
              <a:rPr lang="ja-JP" altLang="en-US" dirty="0"/>
              <a:t>ノイズマージンが小さくなってもよければ：</a:t>
            </a:r>
            <a:endParaRPr lang="en-US" altLang="ja-JP" dirty="0"/>
          </a:p>
          <a:p>
            <a:pPr lvl="2"/>
            <a:r>
              <a:rPr lang="en-US" altLang="ja-JP" dirty="0"/>
              <a:t>24mA/1.0μA</a:t>
            </a:r>
            <a:r>
              <a:rPr lang="ja-JP" altLang="en-US" dirty="0"/>
              <a:t>＝</a:t>
            </a:r>
            <a:r>
              <a:rPr lang="en-US" altLang="ja-JP" dirty="0"/>
              <a:t>25000</a:t>
            </a:r>
            <a:r>
              <a:rPr lang="ja-JP" altLang="en-US" dirty="0"/>
              <a:t>個</a:t>
            </a:r>
          </a:p>
          <a:p>
            <a:pPr lvl="1"/>
            <a:r>
              <a:rPr lang="ja-JP" altLang="en-US" dirty="0"/>
              <a:t>実際は両方共大きすぎる</a:t>
            </a:r>
          </a:p>
          <a:p>
            <a:pPr lvl="1"/>
            <a:r>
              <a:rPr lang="ja-JP" altLang="en-US" dirty="0"/>
              <a:t>容量負荷、波形の乱れを考えて</a:t>
            </a:r>
            <a:r>
              <a:rPr lang="en-US" altLang="ja-JP" dirty="0"/>
              <a:t>10</a:t>
            </a:r>
            <a:r>
              <a:rPr lang="ja-JP" altLang="en-US" dirty="0"/>
              <a:t>個程度にするのが普通</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ja-JP" altLang="en-US"/>
              <a:t>伝搬遅延時間</a:t>
            </a:r>
          </a:p>
        </p:txBody>
      </p:sp>
      <p:sp>
        <p:nvSpPr>
          <p:cNvPr id="25604" name="Line 4"/>
          <p:cNvSpPr>
            <a:spLocks noChangeShapeType="1"/>
          </p:cNvSpPr>
          <p:nvPr/>
        </p:nvSpPr>
        <p:spPr bwMode="auto">
          <a:xfrm>
            <a:off x="323850" y="2852738"/>
            <a:ext cx="1441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5" name="Line 5"/>
          <p:cNvSpPr>
            <a:spLocks noChangeShapeType="1"/>
          </p:cNvSpPr>
          <p:nvPr/>
        </p:nvSpPr>
        <p:spPr bwMode="auto">
          <a:xfrm flipV="1">
            <a:off x="1765300" y="1773238"/>
            <a:ext cx="431800" cy="10795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6" name="Line 6"/>
          <p:cNvSpPr>
            <a:spLocks noChangeShapeType="1"/>
          </p:cNvSpPr>
          <p:nvPr/>
        </p:nvSpPr>
        <p:spPr bwMode="auto">
          <a:xfrm>
            <a:off x="2197100" y="1773238"/>
            <a:ext cx="2808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7" name="Line 7"/>
          <p:cNvSpPr>
            <a:spLocks noChangeShapeType="1"/>
          </p:cNvSpPr>
          <p:nvPr/>
        </p:nvSpPr>
        <p:spPr bwMode="auto">
          <a:xfrm>
            <a:off x="5005388" y="1773238"/>
            <a:ext cx="360362" cy="115093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8" name="Line 8"/>
          <p:cNvSpPr>
            <a:spLocks noChangeShapeType="1"/>
          </p:cNvSpPr>
          <p:nvPr/>
        </p:nvSpPr>
        <p:spPr bwMode="auto">
          <a:xfrm>
            <a:off x="5365750" y="2924175"/>
            <a:ext cx="1441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9" name="Line 9"/>
          <p:cNvSpPr>
            <a:spLocks noChangeShapeType="1"/>
          </p:cNvSpPr>
          <p:nvPr/>
        </p:nvSpPr>
        <p:spPr bwMode="auto">
          <a:xfrm>
            <a:off x="612775" y="4437063"/>
            <a:ext cx="1441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1" name="Line 11"/>
          <p:cNvSpPr>
            <a:spLocks noChangeShapeType="1"/>
          </p:cNvSpPr>
          <p:nvPr/>
        </p:nvSpPr>
        <p:spPr bwMode="auto">
          <a:xfrm>
            <a:off x="2413000" y="5589588"/>
            <a:ext cx="2808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3" name="Line 13"/>
          <p:cNvSpPr>
            <a:spLocks noChangeShapeType="1"/>
          </p:cNvSpPr>
          <p:nvPr/>
        </p:nvSpPr>
        <p:spPr bwMode="auto">
          <a:xfrm>
            <a:off x="5940425" y="4508500"/>
            <a:ext cx="1441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5" name="Freeform 15"/>
          <p:cNvSpPr>
            <a:spLocks/>
          </p:cNvSpPr>
          <p:nvPr/>
        </p:nvSpPr>
        <p:spPr bwMode="auto">
          <a:xfrm>
            <a:off x="5149850" y="4508500"/>
            <a:ext cx="792163" cy="1081088"/>
          </a:xfrm>
          <a:custGeom>
            <a:avLst/>
            <a:gdLst>
              <a:gd name="T0" fmla="*/ 0 w 499"/>
              <a:gd name="T1" fmla="*/ 681 h 681"/>
              <a:gd name="T2" fmla="*/ 227 w 499"/>
              <a:gd name="T3" fmla="*/ 635 h 681"/>
              <a:gd name="T4" fmla="*/ 363 w 499"/>
              <a:gd name="T5" fmla="*/ 409 h 681"/>
              <a:gd name="T6" fmla="*/ 499 w 499"/>
              <a:gd name="T7" fmla="*/ 0 h 681"/>
            </a:gdLst>
            <a:ahLst/>
            <a:cxnLst>
              <a:cxn ang="0">
                <a:pos x="T0" y="T1"/>
              </a:cxn>
              <a:cxn ang="0">
                <a:pos x="T2" y="T3"/>
              </a:cxn>
              <a:cxn ang="0">
                <a:pos x="T4" y="T5"/>
              </a:cxn>
              <a:cxn ang="0">
                <a:pos x="T6" y="T7"/>
              </a:cxn>
            </a:cxnLst>
            <a:rect l="0" t="0" r="r" b="b"/>
            <a:pathLst>
              <a:path w="499" h="681">
                <a:moveTo>
                  <a:pt x="0" y="681"/>
                </a:moveTo>
                <a:cubicBezTo>
                  <a:pt x="83" y="680"/>
                  <a:pt x="167" y="680"/>
                  <a:pt x="227" y="635"/>
                </a:cubicBezTo>
                <a:cubicBezTo>
                  <a:pt x="287" y="590"/>
                  <a:pt x="318" y="515"/>
                  <a:pt x="363" y="409"/>
                </a:cubicBezTo>
                <a:cubicBezTo>
                  <a:pt x="408" y="303"/>
                  <a:pt x="453" y="151"/>
                  <a:pt x="499" y="0"/>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6" name="Freeform 16"/>
          <p:cNvSpPr>
            <a:spLocks/>
          </p:cNvSpPr>
          <p:nvPr/>
        </p:nvSpPr>
        <p:spPr bwMode="auto">
          <a:xfrm>
            <a:off x="2052638" y="4437063"/>
            <a:ext cx="360362" cy="1176337"/>
          </a:xfrm>
          <a:custGeom>
            <a:avLst/>
            <a:gdLst>
              <a:gd name="T0" fmla="*/ 0 w 227"/>
              <a:gd name="T1" fmla="*/ 0 h 741"/>
              <a:gd name="T2" fmla="*/ 91 w 227"/>
              <a:gd name="T3" fmla="*/ 363 h 741"/>
              <a:gd name="T4" fmla="*/ 182 w 227"/>
              <a:gd name="T5" fmla="*/ 680 h 741"/>
              <a:gd name="T6" fmla="*/ 227 w 227"/>
              <a:gd name="T7" fmla="*/ 726 h 741"/>
            </a:gdLst>
            <a:ahLst/>
            <a:cxnLst>
              <a:cxn ang="0">
                <a:pos x="T0" y="T1"/>
              </a:cxn>
              <a:cxn ang="0">
                <a:pos x="T2" y="T3"/>
              </a:cxn>
              <a:cxn ang="0">
                <a:pos x="T4" y="T5"/>
              </a:cxn>
              <a:cxn ang="0">
                <a:pos x="T6" y="T7"/>
              </a:cxn>
            </a:cxnLst>
            <a:rect l="0" t="0" r="r" b="b"/>
            <a:pathLst>
              <a:path w="227" h="741">
                <a:moveTo>
                  <a:pt x="0" y="0"/>
                </a:moveTo>
                <a:cubicBezTo>
                  <a:pt x="30" y="125"/>
                  <a:pt x="61" y="250"/>
                  <a:pt x="91" y="363"/>
                </a:cubicBezTo>
                <a:cubicBezTo>
                  <a:pt x="121" y="476"/>
                  <a:pt x="159" y="619"/>
                  <a:pt x="182" y="680"/>
                </a:cubicBezTo>
                <a:cubicBezTo>
                  <a:pt x="205" y="741"/>
                  <a:pt x="216" y="733"/>
                  <a:pt x="227" y="72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7" name="Line 17"/>
          <p:cNvSpPr>
            <a:spLocks noChangeShapeType="1"/>
          </p:cNvSpPr>
          <p:nvPr/>
        </p:nvSpPr>
        <p:spPr bwMode="auto">
          <a:xfrm>
            <a:off x="1260475" y="2349500"/>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8" name="Line 18"/>
          <p:cNvSpPr>
            <a:spLocks noChangeShapeType="1"/>
          </p:cNvSpPr>
          <p:nvPr/>
        </p:nvSpPr>
        <p:spPr bwMode="auto">
          <a:xfrm>
            <a:off x="4356100" y="2349500"/>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9" name="Line 19"/>
          <p:cNvSpPr>
            <a:spLocks noChangeShapeType="1"/>
          </p:cNvSpPr>
          <p:nvPr/>
        </p:nvSpPr>
        <p:spPr bwMode="auto">
          <a:xfrm>
            <a:off x="1620838" y="501332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0" name="Line 20"/>
          <p:cNvSpPr>
            <a:spLocks noChangeShapeType="1"/>
          </p:cNvSpPr>
          <p:nvPr/>
        </p:nvSpPr>
        <p:spPr bwMode="auto">
          <a:xfrm>
            <a:off x="5005388" y="501332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1" name="Text Box 21"/>
          <p:cNvSpPr txBox="1">
            <a:spLocks noChangeArrowheads="1"/>
          </p:cNvSpPr>
          <p:nvPr/>
        </p:nvSpPr>
        <p:spPr bwMode="auto">
          <a:xfrm>
            <a:off x="520700" y="1865313"/>
            <a:ext cx="908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½</a:t>
            </a:r>
            <a:r>
              <a:rPr lang="ja-JP" altLang="en-US" b="1"/>
              <a:t>　</a:t>
            </a:r>
            <a:r>
              <a:rPr lang="en-US" altLang="ja-JP" b="1"/>
              <a:t>VIH</a:t>
            </a:r>
          </a:p>
        </p:txBody>
      </p:sp>
      <p:sp>
        <p:nvSpPr>
          <p:cNvPr id="25622" name="Text Box 22"/>
          <p:cNvSpPr txBox="1">
            <a:spLocks noChangeArrowheads="1"/>
          </p:cNvSpPr>
          <p:nvPr/>
        </p:nvSpPr>
        <p:spPr bwMode="auto">
          <a:xfrm>
            <a:off x="1558925" y="155733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VIH</a:t>
            </a:r>
          </a:p>
        </p:txBody>
      </p:sp>
      <p:sp>
        <p:nvSpPr>
          <p:cNvPr id="25623" name="Text Box 23"/>
          <p:cNvSpPr txBox="1">
            <a:spLocks noChangeArrowheads="1"/>
          </p:cNvSpPr>
          <p:nvPr/>
        </p:nvSpPr>
        <p:spPr bwMode="auto">
          <a:xfrm>
            <a:off x="973138" y="4076700"/>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VOH</a:t>
            </a:r>
          </a:p>
        </p:txBody>
      </p:sp>
      <p:sp>
        <p:nvSpPr>
          <p:cNvPr id="25624" name="Text Box 24"/>
          <p:cNvSpPr txBox="1">
            <a:spLocks noChangeArrowheads="1"/>
          </p:cNvSpPr>
          <p:nvPr/>
        </p:nvSpPr>
        <p:spPr bwMode="auto">
          <a:xfrm>
            <a:off x="2341563" y="4581525"/>
            <a:ext cx="19319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½</a:t>
            </a:r>
            <a:r>
              <a:rPr lang="ja-JP" altLang="en-US" b="1" dirty="0"/>
              <a:t>　（</a:t>
            </a:r>
            <a:r>
              <a:rPr lang="en-US" altLang="ja-JP" b="1" dirty="0"/>
              <a:t>VOH</a:t>
            </a:r>
            <a:r>
              <a:rPr lang="ja-JP" altLang="en-US" b="1" dirty="0"/>
              <a:t>－</a:t>
            </a:r>
            <a:r>
              <a:rPr lang="en-US" altLang="ja-JP" b="1" dirty="0"/>
              <a:t>VOL)</a:t>
            </a:r>
          </a:p>
        </p:txBody>
      </p:sp>
      <p:sp>
        <p:nvSpPr>
          <p:cNvPr id="25626" name="Line 26"/>
          <p:cNvSpPr>
            <a:spLocks noChangeShapeType="1"/>
          </p:cNvSpPr>
          <p:nvPr/>
        </p:nvSpPr>
        <p:spPr bwMode="auto">
          <a:xfrm>
            <a:off x="1981200" y="2349500"/>
            <a:ext cx="0" cy="3959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7" name="Line 27"/>
          <p:cNvSpPr>
            <a:spLocks noChangeShapeType="1"/>
          </p:cNvSpPr>
          <p:nvPr/>
        </p:nvSpPr>
        <p:spPr bwMode="auto">
          <a:xfrm>
            <a:off x="2197100" y="5013325"/>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8" name="Line 28"/>
          <p:cNvSpPr>
            <a:spLocks noChangeShapeType="1"/>
          </p:cNvSpPr>
          <p:nvPr/>
        </p:nvSpPr>
        <p:spPr bwMode="auto">
          <a:xfrm>
            <a:off x="5797550" y="5013325"/>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9" name="Line 29"/>
          <p:cNvSpPr>
            <a:spLocks noChangeShapeType="1"/>
          </p:cNvSpPr>
          <p:nvPr/>
        </p:nvSpPr>
        <p:spPr bwMode="auto">
          <a:xfrm>
            <a:off x="5148263" y="2349500"/>
            <a:ext cx="0" cy="3959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0" name="Line 30"/>
          <p:cNvSpPr>
            <a:spLocks noChangeShapeType="1"/>
          </p:cNvSpPr>
          <p:nvPr/>
        </p:nvSpPr>
        <p:spPr bwMode="auto">
          <a:xfrm>
            <a:off x="1981200" y="6021388"/>
            <a:ext cx="2159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1" name="Line 31"/>
          <p:cNvSpPr>
            <a:spLocks noChangeShapeType="1"/>
          </p:cNvSpPr>
          <p:nvPr/>
        </p:nvSpPr>
        <p:spPr bwMode="auto">
          <a:xfrm>
            <a:off x="5148263" y="6092825"/>
            <a:ext cx="649287"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2" name="Text Box 32"/>
          <p:cNvSpPr txBox="1">
            <a:spLocks noChangeArrowheads="1"/>
          </p:cNvSpPr>
          <p:nvPr/>
        </p:nvSpPr>
        <p:spPr bwMode="auto">
          <a:xfrm>
            <a:off x="2320925" y="6113463"/>
            <a:ext cx="70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tpHL</a:t>
            </a:r>
          </a:p>
        </p:txBody>
      </p:sp>
      <p:sp>
        <p:nvSpPr>
          <p:cNvPr id="25633" name="Text Box 33"/>
          <p:cNvSpPr txBox="1">
            <a:spLocks noChangeArrowheads="1"/>
          </p:cNvSpPr>
          <p:nvPr/>
        </p:nvSpPr>
        <p:spPr bwMode="auto">
          <a:xfrm>
            <a:off x="5148263" y="6237288"/>
            <a:ext cx="70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tpLH</a:t>
            </a:r>
          </a:p>
        </p:txBody>
      </p:sp>
      <p:sp>
        <p:nvSpPr>
          <p:cNvPr id="25634" name="Text Box 34"/>
          <p:cNvSpPr txBox="1">
            <a:spLocks noChangeArrowheads="1"/>
          </p:cNvSpPr>
          <p:nvPr/>
        </p:nvSpPr>
        <p:spPr bwMode="auto">
          <a:xfrm>
            <a:off x="5940425" y="1268413"/>
            <a:ext cx="2701925"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600" b="1"/>
              <a:t>スレッショルドレベル</a:t>
            </a:r>
          </a:p>
          <a:p>
            <a:r>
              <a:rPr lang="ja-JP" altLang="en-US" sz="1600" b="1"/>
              <a:t>＝</a:t>
            </a:r>
            <a:r>
              <a:rPr lang="en-US" altLang="ja-JP" sz="1600" b="1"/>
              <a:t>1/2</a:t>
            </a:r>
            <a:r>
              <a:rPr lang="ja-JP" altLang="en-US" sz="1600" b="1"/>
              <a:t>　</a:t>
            </a:r>
            <a:r>
              <a:rPr lang="en-US" altLang="ja-JP" sz="1600" b="1"/>
              <a:t>Vdd</a:t>
            </a:r>
            <a:r>
              <a:rPr lang="ja-JP" altLang="en-US" sz="1600" b="1"/>
              <a:t>とすると</a:t>
            </a:r>
          </a:p>
          <a:p>
            <a:r>
              <a:rPr lang="ja-JP" altLang="en-US" sz="1600" b="1"/>
              <a:t>入力がスレッショルドレベルを</a:t>
            </a:r>
          </a:p>
          <a:p>
            <a:r>
              <a:rPr lang="ja-JP" altLang="en-US" sz="1600" b="1"/>
              <a:t>よぎってから</a:t>
            </a:r>
          </a:p>
          <a:p>
            <a:r>
              <a:rPr lang="ja-JP" altLang="en-US" sz="1600" b="1"/>
              <a:t>出力がスレッショルドレベルを</a:t>
            </a:r>
          </a:p>
          <a:p>
            <a:r>
              <a:rPr lang="ja-JP" altLang="en-US" sz="1600" b="1"/>
              <a:t>よぎるまで</a:t>
            </a:r>
          </a:p>
        </p:txBody>
      </p:sp>
      <p:sp>
        <p:nvSpPr>
          <p:cNvPr id="25635" name="Text Box 35"/>
          <p:cNvSpPr txBox="1">
            <a:spLocks noChangeArrowheads="1"/>
          </p:cNvSpPr>
          <p:nvPr/>
        </p:nvSpPr>
        <p:spPr bwMode="auto">
          <a:xfrm>
            <a:off x="6084888" y="3424238"/>
            <a:ext cx="235585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600" b="1"/>
              <a:t>つまりはディジタル的な</a:t>
            </a:r>
          </a:p>
          <a:p>
            <a:r>
              <a:rPr lang="ja-JP" altLang="en-US" sz="1600" b="1"/>
              <a:t>信号が伝わる時間を示す</a:t>
            </a:r>
          </a:p>
          <a:p>
            <a:endParaRPr lang="ja-JP" altLang="en-US" sz="1600" b="1"/>
          </a:p>
          <a:p>
            <a:r>
              <a:rPr lang="ja-JP" altLang="en-US" sz="1600" b="1"/>
              <a:t>変化は出力で見る！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ja-JP"/>
              <a:t>STA</a:t>
            </a:r>
            <a:r>
              <a:rPr lang="ja-JP" altLang="en-US"/>
              <a:t>（</a:t>
            </a:r>
            <a:r>
              <a:rPr lang="en-US" altLang="ja-JP"/>
              <a:t>Static Timing Analysis)</a:t>
            </a:r>
          </a:p>
        </p:txBody>
      </p:sp>
      <p:grpSp>
        <p:nvGrpSpPr>
          <p:cNvPr id="27652" name="Group 4"/>
          <p:cNvGrpSpPr>
            <a:grpSpLocks/>
          </p:cNvGrpSpPr>
          <p:nvPr/>
        </p:nvGrpSpPr>
        <p:grpSpPr bwMode="auto">
          <a:xfrm>
            <a:off x="1116013" y="2349500"/>
            <a:ext cx="1008062" cy="504825"/>
            <a:chOff x="1208" y="1480"/>
            <a:chExt cx="635" cy="318"/>
          </a:xfrm>
        </p:grpSpPr>
        <p:grpSp>
          <p:nvGrpSpPr>
            <p:cNvPr id="27653" name="Group 5"/>
            <p:cNvGrpSpPr>
              <a:grpSpLocks/>
            </p:cNvGrpSpPr>
            <p:nvPr/>
          </p:nvGrpSpPr>
          <p:grpSpPr bwMode="auto">
            <a:xfrm>
              <a:off x="1322" y="1480"/>
              <a:ext cx="431" cy="318"/>
              <a:chOff x="1315" y="3521"/>
              <a:chExt cx="431" cy="318"/>
            </a:xfrm>
          </p:grpSpPr>
          <p:sp>
            <p:nvSpPr>
              <p:cNvPr id="27654" name="Line 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5" name="Line 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6" name="Freeform 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7" name="Line 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658" name="Line 10"/>
            <p:cNvSpPr>
              <a:spLocks noChangeShapeType="1"/>
            </p:cNvSpPr>
            <p:nvPr/>
          </p:nvSpPr>
          <p:spPr bwMode="auto">
            <a:xfrm>
              <a:off x="1208" y="1571"/>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9" name="Line 11"/>
            <p:cNvSpPr>
              <a:spLocks noChangeShapeType="1"/>
            </p:cNvSpPr>
            <p:nvPr/>
          </p:nvSpPr>
          <p:spPr bwMode="auto">
            <a:xfrm>
              <a:off x="1208" y="170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0" name="Line 12"/>
            <p:cNvSpPr>
              <a:spLocks noChangeShapeType="1"/>
            </p:cNvSpPr>
            <p:nvPr/>
          </p:nvSpPr>
          <p:spPr bwMode="auto">
            <a:xfrm>
              <a:off x="175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1" name="Oval 13"/>
            <p:cNvSpPr>
              <a:spLocks noChangeArrowheads="1"/>
            </p:cNvSpPr>
            <p:nvPr/>
          </p:nvSpPr>
          <p:spPr bwMode="auto">
            <a:xfrm flipH="1">
              <a:off x="1714" y="157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72" name="Group 24"/>
          <p:cNvGrpSpPr>
            <a:grpSpLocks/>
          </p:cNvGrpSpPr>
          <p:nvPr/>
        </p:nvGrpSpPr>
        <p:grpSpPr bwMode="auto">
          <a:xfrm>
            <a:off x="3635375" y="2589213"/>
            <a:ext cx="935038" cy="695325"/>
            <a:chOff x="3632" y="2097"/>
            <a:chExt cx="589" cy="438"/>
          </a:xfrm>
        </p:grpSpPr>
        <p:grpSp>
          <p:nvGrpSpPr>
            <p:cNvPr id="27673" name="Group 25"/>
            <p:cNvGrpSpPr>
              <a:grpSpLocks/>
            </p:cNvGrpSpPr>
            <p:nvPr/>
          </p:nvGrpSpPr>
          <p:grpSpPr bwMode="auto">
            <a:xfrm>
              <a:off x="3632" y="2097"/>
              <a:ext cx="499" cy="438"/>
              <a:chOff x="3152" y="3536"/>
              <a:chExt cx="499" cy="438"/>
            </a:xfrm>
          </p:grpSpPr>
          <p:sp>
            <p:nvSpPr>
              <p:cNvPr id="27674" name="Freeform 26"/>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5" name="Freeform 27"/>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6" name="Freeform 28"/>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677" name="Line 29"/>
            <p:cNvSpPr>
              <a:spLocks noChangeShapeType="1"/>
            </p:cNvSpPr>
            <p:nvPr/>
          </p:nvSpPr>
          <p:spPr bwMode="auto">
            <a:xfrm>
              <a:off x="4130" y="230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8" name="Line 30"/>
            <p:cNvSpPr>
              <a:spLocks noChangeShapeType="1"/>
            </p:cNvSpPr>
            <p:nvPr/>
          </p:nvSpPr>
          <p:spPr bwMode="auto">
            <a:xfrm>
              <a:off x="3676" y="226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9" name="Line 31"/>
            <p:cNvSpPr>
              <a:spLocks noChangeShapeType="1"/>
            </p:cNvSpPr>
            <p:nvPr/>
          </p:nvSpPr>
          <p:spPr bwMode="auto">
            <a:xfrm>
              <a:off x="3676" y="240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0" name="Oval 32"/>
            <p:cNvSpPr>
              <a:spLocks noChangeArrowheads="1"/>
            </p:cNvSpPr>
            <p:nvPr/>
          </p:nvSpPr>
          <p:spPr bwMode="auto">
            <a:xfrm flipH="1">
              <a:off x="3722" y="221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1" name="Oval 33"/>
            <p:cNvSpPr>
              <a:spLocks noChangeArrowheads="1"/>
            </p:cNvSpPr>
            <p:nvPr/>
          </p:nvSpPr>
          <p:spPr bwMode="auto">
            <a:xfrm flipH="1">
              <a:off x="3722" y="2355"/>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82" name="Group 34"/>
          <p:cNvGrpSpPr>
            <a:grpSpLocks/>
          </p:cNvGrpSpPr>
          <p:nvPr/>
        </p:nvGrpSpPr>
        <p:grpSpPr bwMode="auto">
          <a:xfrm>
            <a:off x="5940425" y="2781300"/>
            <a:ext cx="1008063" cy="504825"/>
            <a:chOff x="1208" y="1480"/>
            <a:chExt cx="635" cy="318"/>
          </a:xfrm>
        </p:grpSpPr>
        <p:grpSp>
          <p:nvGrpSpPr>
            <p:cNvPr id="27683" name="Group 35"/>
            <p:cNvGrpSpPr>
              <a:grpSpLocks/>
            </p:cNvGrpSpPr>
            <p:nvPr/>
          </p:nvGrpSpPr>
          <p:grpSpPr bwMode="auto">
            <a:xfrm>
              <a:off x="1322" y="1480"/>
              <a:ext cx="431" cy="318"/>
              <a:chOff x="1315" y="3521"/>
              <a:chExt cx="431" cy="318"/>
            </a:xfrm>
          </p:grpSpPr>
          <p:sp>
            <p:nvSpPr>
              <p:cNvPr id="27684" name="Line 3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5" name="Line 3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6" name="Freeform 3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7" name="Line 3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688" name="Line 40"/>
            <p:cNvSpPr>
              <a:spLocks noChangeShapeType="1"/>
            </p:cNvSpPr>
            <p:nvPr/>
          </p:nvSpPr>
          <p:spPr bwMode="auto">
            <a:xfrm>
              <a:off x="1208" y="1571"/>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9" name="Line 41"/>
            <p:cNvSpPr>
              <a:spLocks noChangeShapeType="1"/>
            </p:cNvSpPr>
            <p:nvPr/>
          </p:nvSpPr>
          <p:spPr bwMode="auto">
            <a:xfrm>
              <a:off x="1208" y="170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0" name="Line 42"/>
            <p:cNvSpPr>
              <a:spLocks noChangeShapeType="1"/>
            </p:cNvSpPr>
            <p:nvPr/>
          </p:nvSpPr>
          <p:spPr bwMode="auto">
            <a:xfrm>
              <a:off x="175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1" name="Oval 43"/>
            <p:cNvSpPr>
              <a:spLocks noChangeArrowheads="1"/>
            </p:cNvSpPr>
            <p:nvPr/>
          </p:nvSpPr>
          <p:spPr bwMode="auto">
            <a:xfrm flipH="1">
              <a:off x="1714" y="157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92" name="Line 44"/>
          <p:cNvSpPr>
            <a:spLocks noChangeShapeType="1"/>
          </p:cNvSpPr>
          <p:nvPr/>
        </p:nvSpPr>
        <p:spPr bwMode="auto">
          <a:xfrm>
            <a:off x="2124075" y="2565400"/>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3" name="Line 45"/>
          <p:cNvSpPr>
            <a:spLocks noChangeShapeType="1"/>
          </p:cNvSpPr>
          <p:nvPr/>
        </p:nvSpPr>
        <p:spPr bwMode="auto">
          <a:xfrm>
            <a:off x="2843213" y="25654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4" name="Line 46"/>
          <p:cNvSpPr>
            <a:spLocks noChangeShapeType="1"/>
          </p:cNvSpPr>
          <p:nvPr/>
        </p:nvSpPr>
        <p:spPr bwMode="auto">
          <a:xfrm>
            <a:off x="2843213" y="2852738"/>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5" name="Line 47"/>
          <p:cNvSpPr>
            <a:spLocks noChangeShapeType="1"/>
          </p:cNvSpPr>
          <p:nvPr/>
        </p:nvSpPr>
        <p:spPr bwMode="auto">
          <a:xfrm>
            <a:off x="4500563" y="2924175"/>
            <a:ext cx="93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6" name="Line 48"/>
          <p:cNvSpPr>
            <a:spLocks noChangeShapeType="1"/>
          </p:cNvSpPr>
          <p:nvPr/>
        </p:nvSpPr>
        <p:spPr bwMode="auto">
          <a:xfrm>
            <a:off x="5435600" y="2924175"/>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7" name="Line 49"/>
          <p:cNvSpPr>
            <a:spLocks noChangeShapeType="1"/>
          </p:cNvSpPr>
          <p:nvPr/>
        </p:nvSpPr>
        <p:spPr bwMode="auto">
          <a:xfrm>
            <a:off x="5435600" y="3141663"/>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8" name="Text Box 50"/>
          <p:cNvSpPr txBox="1">
            <a:spLocks noChangeArrowheads="1"/>
          </p:cNvSpPr>
          <p:nvPr/>
        </p:nvSpPr>
        <p:spPr bwMode="auto">
          <a:xfrm>
            <a:off x="1600200" y="179228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L→H</a:t>
            </a:r>
          </a:p>
        </p:txBody>
      </p:sp>
      <p:sp>
        <p:nvSpPr>
          <p:cNvPr id="27699" name="Text Box 51"/>
          <p:cNvSpPr txBox="1">
            <a:spLocks noChangeArrowheads="1"/>
          </p:cNvSpPr>
          <p:nvPr/>
        </p:nvSpPr>
        <p:spPr bwMode="auto">
          <a:xfrm>
            <a:off x="4430713" y="241458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a:t>
            </a:r>
          </a:p>
        </p:txBody>
      </p:sp>
      <p:sp>
        <p:nvSpPr>
          <p:cNvPr id="27700" name="Text Box 52"/>
          <p:cNvSpPr txBox="1">
            <a:spLocks noChangeArrowheads="1"/>
          </p:cNvSpPr>
          <p:nvPr/>
        </p:nvSpPr>
        <p:spPr bwMode="auto">
          <a:xfrm>
            <a:off x="6877050" y="2565400"/>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L→H</a:t>
            </a:r>
          </a:p>
        </p:txBody>
      </p:sp>
      <p:sp>
        <p:nvSpPr>
          <p:cNvPr id="27701" name="Text Box 53"/>
          <p:cNvSpPr txBox="1">
            <a:spLocks noChangeArrowheads="1"/>
          </p:cNvSpPr>
          <p:nvPr/>
        </p:nvSpPr>
        <p:spPr bwMode="auto">
          <a:xfrm>
            <a:off x="1619250" y="306863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a:t>
            </a:r>
          </a:p>
        </p:txBody>
      </p:sp>
      <p:sp>
        <p:nvSpPr>
          <p:cNvPr id="27702" name="Text Box 54"/>
          <p:cNvSpPr txBox="1">
            <a:spLocks noChangeArrowheads="1"/>
          </p:cNvSpPr>
          <p:nvPr/>
        </p:nvSpPr>
        <p:spPr bwMode="auto">
          <a:xfrm>
            <a:off x="4427538" y="306863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L→H</a:t>
            </a:r>
          </a:p>
        </p:txBody>
      </p:sp>
      <p:sp>
        <p:nvSpPr>
          <p:cNvPr id="27703" name="Text Box 55"/>
          <p:cNvSpPr txBox="1">
            <a:spLocks noChangeArrowheads="1"/>
          </p:cNvSpPr>
          <p:nvPr/>
        </p:nvSpPr>
        <p:spPr bwMode="auto">
          <a:xfrm>
            <a:off x="6877050" y="3141663"/>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a:t>
            </a:r>
          </a:p>
        </p:txBody>
      </p:sp>
      <p:sp>
        <p:nvSpPr>
          <p:cNvPr id="27704" name="Text Box 56"/>
          <p:cNvSpPr txBox="1">
            <a:spLocks noChangeArrowheads="1"/>
          </p:cNvSpPr>
          <p:nvPr/>
        </p:nvSpPr>
        <p:spPr bwMode="auto">
          <a:xfrm>
            <a:off x="3348038" y="1989138"/>
            <a:ext cx="2266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tpLH + tpHL + tpLH</a:t>
            </a:r>
          </a:p>
        </p:txBody>
      </p:sp>
      <p:sp>
        <p:nvSpPr>
          <p:cNvPr id="27705" name="Text Box 57"/>
          <p:cNvSpPr txBox="1">
            <a:spLocks noChangeArrowheads="1"/>
          </p:cNvSpPr>
          <p:nvPr/>
        </p:nvSpPr>
        <p:spPr bwMode="auto">
          <a:xfrm>
            <a:off x="2555875" y="3500438"/>
            <a:ext cx="2266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tpHL + tpLH + tpHL</a:t>
            </a:r>
          </a:p>
        </p:txBody>
      </p:sp>
      <p:sp>
        <p:nvSpPr>
          <p:cNvPr id="27706" name="Text Box 58"/>
          <p:cNvSpPr txBox="1">
            <a:spLocks noChangeArrowheads="1"/>
          </p:cNvSpPr>
          <p:nvPr/>
        </p:nvSpPr>
        <p:spPr bwMode="auto">
          <a:xfrm>
            <a:off x="5076825" y="3860800"/>
            <a:ext cx="2959465"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のうち大きい方を取る</a:t>
            </a:r>
            <a:endParaRPr lang="en-US" altLang="ja-JP" b="1" dirty="0"/>
          </a:p>
          <a:p>
            <a:endParaRPr lang="en-US" altLang="ja-JP" b="1" dirty="0"/>
          </a:p>
          <a:p>
            <a:r>
              <a:rPr lang="ja-JP" altLang="en-US" b="1" dirty="0"/>
              <a:t>通常</a:t>
            </a:r>
            <a:r>
              <a:rPr lang="en-US" altLang="ja-JP" b="1" dirty="0" err="1"/>
              <a:t>tpHL</a:t>
            </a:r>
            <a:r>
              <a:rPr lang="en-US" altLang="ja-JP" b="1" dirty="0"/>
              <a:t> &lt; </a:t>
            </a:r>
            <a:r>
              <a:rPr lang="en-US" altLang="ja-JP" b="1" dirty="0" err="1"/>
              <a:t>tpLH</a:t>
            </a:r>
            <a:r>
              <a:rPr lang="ja-JP" altLang="en-US" b="1" dirty="0"/>
              <a:t>なので</a:t>
            </a:r>
          </a:p>
          <a:p>
            <a:r>
              <a:rPr lang="en-US" altLang="ja-JP" b="1" dirty="0"/>
              <a:t>2 X </a:t>
            </a:r>
            <a:r>
              <a:rPr lang="en-US" altLang="ja-JP" b="1" dirty="0" err="1"/>
              <a:t>tpLH+tpHL</a:t>
            </a:r>
            <a:endParaRPr lang="en-US" altLang="ja-JP" b="1" dirty="0"/>
          </a:p>
          <a:p>
            <a:r>
              <a:rPr lang="ja-JP" altLang="en-US" b="1" dirty="0"/>
              <a:t>の方が大きくなる傾向にある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686800" cy="1143000"/>
          </a:xfrm>
        </p:spPr>
        <p:txBody>
          <a:bodyPr/>
          <a:lstStyle/>
          <a:p>
            <a:r>
              <a:rPr lang="ja-JP" altLang="en-US" sz="2800" dirty="0"/>
              <a:t>例題：</a:t>
            </a:r>
            <a:r>
              <a:rPr lang="en-US" altLang="ja-JP" sz="2800" dirty="0"/>
              <a:t>74AC00</a:t>
            </a:r>
            <a:r>
              <a:rPr lang="ja-JP" altLang="en-US" sz="2800" dirty="0"/>
              <a:t>を使った下の回路の最大遅延を求めよ</a:t>
            </a:r>
            <a:br>
              <a:rPr lang="en-US" altLang="ja-JP" sz="2800" dirty="0"/>
            </a:br>
            <a:r>
              <a:rPr lang="ja-JP" altLang="en-US" sz="2800" dirty="0"/>
              <a:t>ただし、電源は</a:t>
            </a:r>
            <a:r>
              <a:rPr lang="en-US" altLang="ja-JP" sz="2800" dirty="0"/>
              <a:t>3.3V</a:t>
            </a:r>
            <a:r>
              <a:rPr lang="ja-JP" altLang="en-US" sz="2800" dirty="0"/>
              <a:t>とする</a:t>
            </a:r>
            <a:r>
              <a:rPr lang="ja-JP" altLang="en-US" dirty="0"/>
              <a:t>　</a:t>
            </a:r>
            <a:endParaRPr lang="en-US" altLang="ja-JP" dirty="0"/>
          </a:p>
        </p:txBody>
      </p:sp>
      <p:grpSp>
        <p:nvGrpSpPr>
          <p:cNvPr id="27652" name="Group 4"/>
          <p:cNvGrpSpPr>
            <a:grpSpLocks/>
          </p:cNvGrpSpPr>
          <p:nvPr/>
        </p:nvGrpSpPr>
        <p:grpSpPr bwMode="auto">
          <a:xfrm>
            <a:off x="1116013" y="2349500"/>
            <a:ext cx="1008062" cy="504825"/>
            <a:chOff x="1208" y="1480"/>
            <a:chExt cx="635" cy="318"/>
          </a:xfrm>
        </p:grpSpPr>
        <p:grpSp>
          <p:nvGrpSpPr>
            <p:cNvPr id="27653" name="Group 5"/>
            <p:cNvGrpSpPr>
              <a:grpSpLocks/>
            </p:cNvGrpSpPr>
            <p:nvPr/>
          </p:nvGrpSpPr>
          <p:grpSpPr bwMode="auto">
            <a:xfrm>
              <a:off x="1322" y="1480"/>
              <a:ext cx="431" cy="318"/>
              <a:chOff x="1315" y="3521"/>
              <a:chExt cx="431" cy="318"/>
            </a:xfrm>
          </p:grpSpPr>
          <p:sp>
            <p:nvSpPr>
              <p:cNvPr id="27654" name="Line 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5" name="Line 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6" name="Freeform 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7" name="Line 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658" name="Line 10"/>
            <p:cNvSpPr>
              <a:spLocks noChangeShapeType="1"/>
            </p:cNvSpPr>
            <p:nvPr/>
          </p:nvSpPr>
          <p:spPr bwMode="auto">
            <a:xfrm>
              <a:off x="1208" y="1571"/>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9" name="Line 11"/>
            <p:cNvSpPr>
              <a:spLocks noChangeShapeType="1"/>
            </p:cNvSpPr>
            <p:nvPr/>
          </p:nvSpPr>
          <p:spPr bwMode="auto">
            <a:xfrm>
              <a:off x="1208" y="170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0" name="Line 12"/>
            <p:cNvSpPr>
              <a:spLocks noChangeShapeType="1"/>
            </p:cNvSpPr>
            <p:nvPr/>
          </p:nvSpPr>
          <p:spPr bwMode="auto">
            <a:xfrm>
              <a:off x="175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1" name="Oval 13"/>
            <p:cNvSpPr>
              <a:spLocks noChangeArrowheads="1"/>
            </p:cNvSpPr>
            <p:nvPr/>
          </p:nvSpPr>
          <p:spPr bwMode="auto">
            <a:xfrm flipH="1">
              <a:off x="1714" y="157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72" name="Group 24"/>
          <p:cNvGrpSpPr>
            <a:grpSpLocks/>
          </p:cNvGrpSpPr>
          <p:nvPr/>
        </p:nvGrpSpPr>
        <p:grpSpPr bwMode="auto">
          <a:xfrm>
            <a:off x="3635375" y="2589213"/>
            <a:ext cx="935038" cy="695325"/>
            <a:chOff x="3632" y="2097"/>
            <a:chExt cx="589" cy="438"/>
          </a:xfrm>
        </p:grpSpPr>
        <p:grpSp>
          <p:nvGrpSpPr>
            <p:cNvPr id="27673" name="Group 25"/>
            <p:cNvGrpSpPr>
              <a:grpSpLocks/>
            </p:cNvGrpSpPr>
            <p:nvPr/>
          </p:nvGrpSpPr>
          <p:grpSpPr bwMode="auto">
            <a:xfrm>
              <a:off x="3632" y="2097"/>
              <a:ext cx="499" cy="438"/>
              <a:chOff x="3152" y="3536"/>
              <a:chExt cx="499" cy="438"/>
            </a:xfrm>
          </p:grpSpPr>
          <p:sp>
            <p:nvSpPr>
              <p:cNvPr id="27674" name="Freeform 26"/>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5" name="Freeform 27"/>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6" name="Freeform 28"/>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677" name="Line 29"/>
            <p:cNvSpPr>
              <a:spLocks noChangeShapeType="1"/>
            </p:cNvSpPr>
            <p:nvPr/>
          </p:nvSpPr>
          <p:spPr bwMode="auto">
            <a:xfrm>
              <a:off x="4130" y="230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8" name="Line 30"/>
            <p:cNvSpPr>
              <a:spLocks noChangeShapeType="1"/>
            </p:cNvSpPr>
            <p:nvPr/>
          </p:nvSpPr>
          <p:spPr bwMode="auto">
            <a:xfrm>
              <a:off x="3676" y="226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9" name="Line 31"/>
            <p:cNvSpPr>
              <a:spLocks noChangeShapeType="1"/>
            </p:cNvSpPr>
            <p:nvPr/>
          </p:nvSpPr>
          <p:spPr bwMode="auto">
            <a:xfrm>
              <a:off x="3676" y="240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0" name="Oval 32"/>
            <p:cNvSpPr>
              <a:spLocks noChangeArrowheads="1"/>
            </p:cNvSpPr>
            <p:nvPr/>
          </p:nvSpPr>
          <p:spPr bwMode="auto">
            <a:xfrm flipH="1">
              <a:off x="3722" y="221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681" name="Oval 33"/>
            <p:cNvSpPr>
              <a:spLocks noChangeArrowheads="1"/>
            </p:cNvSpPr>
            <p:nvPr/>
          </p:nvSpPr>
          <p:spPr bwMode="auto">
            <a:xfrm flipH="1">
              <a:off x="3722" y="2355"/>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7682" name="Group 34"/>
          <p:cNvGrpSpPr>
            <a:grpSpLocks/>
          </p:cNvGrpSpPr>
          <p:nvPr/>
        </p:nvGrpSpPr>
        <p:grpSpPr bwMode="auto">
          <a:xfrm>
            <a:off x="5940425" y="2781300"/>
            <a:ext cx="1008063" cy="504825"/>
            <a:chOff x="1208" y="1480"/>
            <a:chExt cx="635" cy="318"/>
          </a:xfrm>
        </p:grpSpPr>
        <p:grpSp>
          <p:nvGrpSpPr>
            <p:cNvPr id="27683" name="Group 35"/>
            <p:cNvGrpSpPr>
              <a:grpSpLocks/>
            </p:cNvGrpSpPr>
            <p:nvPr/>
          </p:nvGrpSpPr>
          <p:grpSpPr bwMode="auto">
            <a:xfrm>
              <a:off x="1322" y="1480"/>
              <a:ext cx="431" cy="318"/>
              <a:chOff x="1315" y="3521"/>
              <a:chExt cx="431" cy="318"/>
            </a:xfrm>
          </p:grpSpPr>
          <p:sp>
            <p:nvSpPr>
              <p:cNvPr id="27684" name="Line 3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5" name="Line 3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6" name="Freeform 3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7" name="Line 3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688" name="Line 40"/>
            <p:cNvSpPr>
              <a:spLocks noChangeShapeType="1"/>
            </p:cNvSpPr>
            <p:nvPr/>
          </p:nvSpPr>
          <p:spPr bwMode="auto">
            <a:xfrm>
              <a:off x="1208" y="1571"/>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9" name="Line 41"/>
            <p:cNvSpPr>
              <a:spLocks noChangeShapeType="1"/>
            </p:cNvSpPr>
            <p:nvPr/>
          </p:nvSpPr>
          <p:spPr bwMode="auto">
            <a:xfrm>
              <a:off x="1208" y="170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0" name="Line 42"/>
            <p:cNvSpPr>
              <a:spLocks noChangeShapeType="1"/>
            </p:cNvSpPr>
            <p:nvPr/>
          </p:nvSpPr>
          <p:spPr bwMode="auto">
            <a:xfrm>
              <a:off x="175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1" name="Oval 43"/>
            <p:cNvSpPr>
              <a:spLocks noChangeArrowheads="1"/>
            </p:cNvSpPr>
            <p:nvPr/>
          </p:nvSpPr>
          <p:spPr bwMode="auto">
            <a:xfrm flipH="1">
              <a:off x="1714" y="157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7692" name="Line 44"/>
          <p:cNvSpPr>
            <a:spLocks noChangeShapeType="1"/>
          </p:cNvSpPr>
          <p:nvPr/>
        </p:nvSpPr>
        <p:spPr bwMode="auto">
          <a:xfrm>
            <a:off x="2124075" y="2565400"/>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3" name="Line 45"/>
          <p:cNvSpPr>
            <a:spLocks noChangeShapeType="1"/>
          </p:cNvSpPr>
          <p:nvPr/>
        </p:nvSpPr>
        <p:spPr bwMode="auto">
          <a:xfrm>
            <a:off x="2843213" y="25654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4" name="Line 46"/>
          <p:cNvSpPr>
            <a:spLocks noChangeShapeType="1"/>
          </p:cNvSpPr>
          <p:nvPr/>
        </p:nvSpPr>
        <p:spPr bwMode="auto">
          <a:xfrm>
            <a:off x="2843213" y="2852738"/>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5" name="Line 47"/>
          <p:cNvSpPr>
            <a:spLocks noChangeShapeType="1"/>
          </p:cNvSpPr>
          <p:nvPr/>
        </p:nvSpPr>
        <p:spPr bwMode="auto">
          <a:xfrm>
            <a:off x="4500563" y="2924175"/>
            <a:ext cx="93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6" name="Line 48"/>
          <p:cNvSpPr>
            <a:spLocks noChangeShapeType="1"/>
          </p:cNvSpPr>
          <p:nvPr/>
        </p:nvSpPr>
        <p:spPr bwMode="auto">
          <a:xfrm>
            <a:off x="5435600" y="2924175"/>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7" name="Line 49"/>
          <p:cNvSpPr>
            <a:spLocks noChangeShapeType="1"/>
          </p:cNvSpPr>
          <p:nvPr/>
        </p:nvSpPr>
        <p:spPr bwMode="auto">
          <a:xfrm>
            <a:off x="5435600" y="3141663"/>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8" name="Text Box 50"/>
          <p:cNvSpPr txBox="1">
            <a:spLocks noChangeArrowheads="1"/>
          </p:cNvSpPr>
          <p:nvPr/>
        </p:nvSpPr>
        <p:spPr bwMode="auto">
          <a:xfrm>
            <a:off x="1600200" y="179228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L→H</a:t>
            </a:r>
          </a:p>
        </p:txBody>
      </p:sp>
      <p:sp>
        <p:nvSpPr>
          <p:cNvPr id="27699" name="Text Box 51"/>
          <p:cNvSpPr txBox="1">
            <a:spLocks noChangeArrowheads="1"/>
          </p:cNvSpPr>
          <p:nvPr/>
        </p:nvSpPr>
        <p:spPr bwMode="auto">
          <a:xfrm>
            <a:off x="4430713" y="241458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a:t>
            </a:r>
          </a:p>
        </p:txBody>
      </p:sp>
      <p:sp>
        <p:nvSpPr>
          <p:cNvPr id="27700" name="Text Box 52"/>
          <p:cNvSpPr txBox="1">
            <a:spLocks noChangeArrowheads="1"/>
          </p:cNvSpPr>
          <p:nvPr/>
        </p:nvSpPr>
        <p:spPr bwMode="auto">
          <a:xfrm>
            <a:off x="6877050" y="2565400"/>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L→H</a:t>
            </a:r>
          </a:p>
        </p:txBody>
      </p:sp>
      <p:sp>
        <p:nvSpPr>
          <p:cNvPr id="27701" name="Text Box 53"/>
          <p:cNvSpPr txBox="1">
            <a:spLocks noChangeArrowheads="1"/>
          </p:cNvSpPr>
          <p:nvPr/>
        </p:nvSpPr>
        <p:spPr bwMode="auto">
          <a:xfrm>
            <a:off x="1619250" y="306863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a:t>
            </a:r>
          </a:p>
        </p:txBody>
      </p:sp>
      <p:sp>
        <p:nvSpPr>
          <p:cNvPr id="27702" name="Text Box 54"/>
          <p:cNvSpPr txBox="1">
            <a:spLocks noChangeArrowheads="1"/>
          </p:cNvSpPr>
          <p:nvPr/>
        </p:nvSpPr>
        <p:spPr bwMode="auto">
          <a:xfrm>
            <a:off x="4427538" y="3068638"/>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L→H</a:t>
            </a:r>
          </a:p>
        </p:txBody>
      </p:sp>
      <p:sp>
        <p:nvSpPr>
          <p:cNvPr id="27703" name="Text Box 55"/>
          <p:cNvSpPr txBox="1">
            <a:spLocks noChangeArrowheads="1"/>
          </p:cNvSpPr>
          <p:nvPr/>
        </p:nvSpPr>
        <p:spPr bwMode="auto">
          <a:xfrm>
            <a:off x="6877050" y="3141663"/>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a:t>
            </a:r>
          </a:p>
        </p:txBody>
      </p:sp>
      <p:sp>
        <p:nvSpPr>
          <p:cNvPr id="27704" name="Text Box 56"/>
          <p:cNvSpPr txBox="1">
            <a:spLocks noChangeArrowheads="1"/>
          </p:cNvSpPr>
          <p:nvPr/>
        </p:nvSpPr>
        <p:spPr bwMode="auto">
          <a:xfrm>
            <a:off x="3348038" y="1989138"/>
            <a:ext cx="472821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err="1"/>
              <a:t>tpLH</a:t>
            </a:r>
            <a:r>
              <a:rPr lang="en-US" altLang="ja-JP" b="1" dirty="0"/>
              <a:t> + </a:t>
            </a:r>
            <a:r>
              <a:rPr lang="en-US" altLang="ja-JP" b="1" dirty="0" err="1"/>
              <a:t>tpHL</a:t>
            </a:r>
            <a:r>
              <a:rPr lang="en-US" altLang="ja-JP" b="1" dirty="0"/>
              <a:t> + </a:t>
            </a:r>
            <a:r>
              <a:rPr lang="en-US" altLang="ja-JP" b="1" dirty="0" err="1"/>
              <a:t>tpLH</a:t>
            </a:r>
            <a:r>
              <a:rPr lang="ja-JP" altLang="en-US" b="1" dirty="0"/>
              <a:t>＝</a:t>
            </a:r>
            <a:r>
              <a:rPr lang="en-US" altLang="ja-JP" b="1" dirty="0"/>
              <a:t>10+8.5+10=28.5nsec</a:t>
            </a:r>
          </a:p>
        </p:txBody>
      </p:sp>
      <p:sp>
        <p:nvSpPr>
          <p:cNvPr id="27705" name="Text Box 57"/>
          <p:cNvSpPr txBox="1">
            <a:spLocks noChangeArrowheads="1"/>
          </p:cNvSpPr>
          <p:nvPr/>
        </p:nvSpPr>
        <p:spPr bwMode="auto">
          <a:xfrm>
            <a:off x="2555875" y="3500438"/>
            <a:ext cx="45021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err="1"/>
              <a:t>tpHL</a:t>
            </a:r>
            <a:r>
              <a:rPr lang="en-US" altLang="ja-JP" b="1" dirty="0"/>
              <a:t> + </a:t>
            </a:r>
            <a:r>
              <a:rPr lang="en-US" altLang="ja-JP" b="1" dirty="0" err="1"/>
              <a:t>tpLH</a:t>
            </a:r>
            <a:r>
              <a:rPr lang="en-US" altLang="ja-JP" b="1" dirty="0"/>
              <a:t> + </a:t>
            </a:r>
            <a:r>
              <a:rPr lang="en-US" altLang="ja-JP" b="1" dirty="0" err="1"/>
              <a:t>tpHL</a:t>
            </a:r>
            <a:r>
              <a:rPr lang="en-US" altLang="ja-JP" b="1" dirty="0"/>
              <a:t>=8.5+10+8.5=27nsec</a:t>
            </a:r>
          </a:p>
        </p:txBody>
      </p:sp>
      <p:sp>
        <p:nvSpPr>
          <p:cNvPr id="27706" name="Text Box 58"/>
          <p:cNvSpPr txBox="1">
            <a:spLocks noChangeArrowheads="1"/>
          </p:cNvSpPr>
          <p:nvPr/>
        </p:nvSpPr>
        <p:spPr bwMode="auto">
          <a:xfrm>
            <a:off x="5076825" y="3860800"/>
            <a:ext cx="282641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のうち大きい方を取る</a:t>
            </a:r>
            <a:endParaRPr lang="en-US" altLang="ja-JP" b="1" dirty="0"/>
          </a:p>
          <a:p>
            <a:r>
              <a:rPr lang="ja-JP" altLang="en-US" b="1" dirty="0"/>
              <a:t>この場合は同じなので簡単</a:t>
            </a:r>
            <a:endParaRPr lang="en-US" altLang="ja-JP" b="1" dirty="0"/>
          </a:p>
          <a:p>
            <a:endParaRPr lang="en-US" altLang="ja-JP" b="1" dirty="0"/>
          </a:p>
        </p:txBody>
      </p:sp>
    </p:spTree>
    <p:extLst>
      <p:ext uri="{BB962C8B-B14F-4D97-AF65-F5344CB8AC3E}">
        <p14:creationId xmlns:p14="http://schemas.microsoft.com/office/powerpoint/2010/main" val="6908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ja-JP" altLang="en-US"/>
              <a:t>立上がり立下り</a:t>
            </a:r>
          </a:p>
        </p:txBody>
      </p:sp>
      <p:sp>
        <p:nvSpPr>
          <p:cNvPr id="26627" name="Line 3"/>
          <p:cNvSpPr>
            <a:spLocks noChangeShapeType="1"/>
          </p:cNvSpPr>
          <p:nvPr/>
        </p:nvSpPr>
        <p:spPr bwMode="auto">
          <a:xfrm>
            <a:off x="323850" y="2852738"/>
            <a:ext cx="1441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28" name="Line 4"/>
          <p:cNvSpPr>
            <a:spLocks noChangeShapeType="1"/>
          </p:cNvSpPr>
          <p:nvPr/>
        </p:nvSpPr>
        <p:spPr bwMode="auto">
          <a:xfrm flipV="1">
            <a:off x="1765300" y="1773238"/>
            <a:ext cx="431800" cy="10795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29" name="Line 5"/>
          <p:cNvSpPr>
            <a:spLocks noChangeShapeType="1"/>
          </p:cNvSpPr>
          <p:nvPr/>
        </p:nvSpPr>
        <p:spPr bwMode="auto">
          <a:xfrm>
            <a:off x="2197100" y="1773238"/>
            <a:ext cx="2808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0" name="Line 6"/>
          <p:cNvSpPr>
            <a:spLocks noChangeShapeType="1"/>
          </p:cNvSpPr>
          <p:nvPr/>
        </p:nvSpPr>
        <p:spPr bwMode="auto">
          <a:xfrm>
            <a:off x="5005388" y="1773238"/>
            <a:ext cx="360362" cy="115093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1" name="Line 7"/>
          <p:cNvSpPr>
            <a:spLocks noChangeShapeType="1"/>
          </p:cNvSpPr>
          <p:nvPr/>
        </p:nvSpPr>
        <p:spPr bwMode="auto">
          <a:xfrm>
            <a:off x="5365750" y="2924175"/>
            <a:ext cx="1441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2" name="Line 8"/>
          <p:cNvSpPr>
            <a:spLocks noChangeShapeType="1"/>
          </p:cNvSpPr>
          <p:nvPr/>
        </p:nvSpPr>
        <p:spPr bwMode="auto">
          <a:xfrm>
            <a:off x="612775" y="4437063"/>
            <a:ext cx="1441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3" name="Line 9"/>
          <p:cNvSpPr>
            <a:spLocks noChangeShapeType="1"/>
          </p:cNvSpPr>
          <p:nvPr/>
        </p:nvSpPr>
        <p:spPr bwMode="auto">
          <a:xfrm>
            <a:off x="2413000" y="5589588"/>
            <a:ext cx="280828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4" name="Line 10"/>
          <p:cNvSpPr>
            <a:spLocks noChangeShapeType="1"/>
          </p:cNvSpPr>
          <p:nvPr/>
        </p:nvSpPr>
        <p:spPr bwMode="auto">
          <a:xfrm>
            <a:off x="5940425" y="4508500"/>
            <a:ext cx="1441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5" name="Freeform 11"/>
          <p:cNvSpPr>
            <a:spLocks/>
          </p:cNvSpPr>
          <p:nvPr/>
        </p:nvSpPr>
        <p:spPr bwMode="auto">
          <a:xfrm>
            <a:off x="5149850" y="4508500"/>
            <a:ext cx="792163" cy="1081088"/>
          </a:xfrm>
          <a:custGeom>
            <a:avLst/>
            <a:gdLst>
              <a:gd name="T0" fmla="*/ 0 w 499"/>
              <a:gd name="T1" fmla="*/ 681 h 681"/>
              <a:gd name="T2" fmla="*/ 227 w 499"/>
              <a:gd name="T3" fmla="*/ 635 h 681"/>
              <a:gd name="T4" fmla="*/ 363 w 499"/>
              <a:gd name="T5" fmla="*/ 409 h 681"/>
              <a:gd name="T6" fmla="*/ 499 w 499"/>
              <a:gd name="T7" fmla="*/ 0 h 681"/>
            </a:gdLst>
            <a:ahLst/>
            <a:cxnLst>
              <a:cxn ang="0">
                <a:pos x="T0" y="T1"/>
              </a:cxn>
              <a:cxn ang="0">
                <a:pos x="T2" y="T3"/>
              </a:cxn>
              <a:cxn ang="0">
                <a:pos x="T4" y="T5"/>
              </a:cxn>
              <a:cxn ang="0">
                <a:pos x="T6" y="T7"/>
              </a:cxn>
            </a:cxnLst>
            <a:rect l="0" t="0" r="r" b="b"/>
            <a:pathLst>
              <a:path w="499" h="681">
                <a:moveTo>
                  <a:pt x="0" y="681"/>
                </a:moveTo>
                <a:cubicBezTo>
                  <a:pt x="83" y="680"/>
                  <a:pt x="167" y="680"/>
                  <a:pt x="227" y="635"/>
                </a:cubicBezTo>
                <a:cubicBezTo>
                  <a:pt x="287" y="590"/>
                  <a:pt x="318" y="515"/>
                  <a:pt x="363" y="409"/>
                </a:cubicBezTo>
                <a:cubicBezTo>
                  <a:pt x="408" y="303"/>
                  <a:pt x="453" y="151"/>
                  <a:pt x="499" y="0"/>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6" name="Freeform 12"/>
          <p:cNvSpPr>
            <a:spLocks/>
          </p:cNvSpPr>
          <p:nvPr/>
        </p:nvSpPr>
        <p:spPr bwMode="auto">
          <a:xfrm>
            <a:off x="2052638" y="4437063"/>
            <a:ext cx="360362" cy="1176337"/>
          </a:xfrm>
          <a:custGeom>
            <a:avLst/>
            <a:gdLst>
              <a:gd name="T0" fmla="*/ 0 w 227"/>
              <a:gd name="T1" fmla="*/ 0 h 741"/>
              <a:gd name="T2" fmla="*/ 91 w 227"/>
              <a:gd name="T3" fmla="*/ 363 h 741"/>
              <a:gd name="T4" fmla="*/ 182 w 227"/>
              <a:gd name="T5" fmla="*/ 680 h 741"/>
              <a:gd name="T6" fmla="*/ 227 w 227"/>
              <a:gd name="T7" fmla="*/ 726 h 741"/>
            </a:gdLst>
            <a:ahLst/>
            <a:cxnLst>
              <a:cxn ang="0">
                <a:pos x="T0" y="T1"/>
              </a:cxn>
              <a:cxn ang="0">
                <a:pos x="T2" y="T3"/>
              </a:cxn>
              <a:cxn ang="0">
                <a:pos x="T4" y="T5"/>
              </a:cxn>
              <a:cxn ang="0">
                <a:pos x="T6" y="T7"/>
              </a:cxn>
            </a:cxnLst>
            <a:rect l="0" t="0" r="r" b="b"/>
            <a:pathLst>
              <a:path w="227" h="741">
                <a:moveTo>
                  <a:pt x="0" y="0"/>
                </a:moveTo>
                <a:cubicBezTo>
                  <a:pt x="30" y="125"/>
                  <a:pt x="61" y="250"/>
                  <a:pt x="91" y="363"/>
                </a:cubicBezTo>
                <a:cubicBezTo>
                  <a:pt x="121" y="476"/>
                  <a:pt x="159" y="619"/>
                  <a:pt x="182" y="680"/>
                </a:cubicBezTo>
                <a:cubicBezTo>
                  <a:pt x="205" y="741"/>
                  <a:pt x="216" y="733"/>
                  <a:pt x="227" y="72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7" name="Line 13"/>
          <p:cNvSpPr>
            <a:spLocks noChangeShapeType="1"/>
          </p:cNvSpPr>
          <p:nvPr/>
        </p:nvSpPr>
        <p:spPr bwMode="auto">
          <a:xfrm>
            <a:off x="1260475" y="2349500"/>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8" name="Line 14"/>
          <p:cNvSpPr>
            <a:spLocks noChangeShapeType="1"/>
          </p:cNvSpPr>
          <p:nvPr/>
        </p:nvSpPr>
        <p:spPr bwMode="auto">
          <a:xfrm>
            <a:off x="4356100" y="2349500"/>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9" name="Line 15"/>
          <p:cNvSpPr>
            <a:spLocks noChangeShapeType="1"/>
          </p:cNvSpPr>
          <p:nvPr/>
        </p:nvSpPr>
        <p:spPr bwMode="auto">
          <a:xfrm>
            <a:off x="1620838" y="544512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0" name="Line 16"/>
          <p:cNvSpPr>
            <a:spLocks noChangeShapeType="1"/>
          </p:cNvSpPr>
          <p:nvPr/>
        </p:nvSpPr>
        <p:spPr bwMode="auto">
          <a:xfrm>
            <a:off x="5005388" y="544512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3" name="Text Box 19"/>
          <p:cNvSpPr txBox="1">
            <a:spLocks noChangeArrowheads="1"/>
          </p:cNvSpPr>
          <p:nvPr/>
        </p:nvSpPr>
        <p:spPr bwMode="auto">
          <a:xfrm>
            <a:off x="973138" y="4076700"/>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VOH</a:t>
            </a:r>
          </a:p>
        </p:txBody>
      </p:sp>
      <p:sp>
        <p:nvSpPr>
          <p:cNvPr id="26644" name="Text Box 20"/>
          <p:cNvSpPr txBox="1">
            <a:spLocks noChangeArrowheads="1"/>
          </p:cNvSpPr>
          <p:nvPr/>
        </p:nvSpPr>
        <p:spPr bwMode="auto">
          <a:xfrm>
            <a:off x="2676525" y="5078413"/>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VOH</a:t>
            </a:r>
            <a:r>
              <a:rPr lang="ja-JP" altLang="en-US" b="1"/>
              <a:t>の</a:t>
            </a:r>
            <a:r>
              <a:rPr lang="en-US" altLang="ja-JP" b="1"/>
              <a:t>10</a:t>
            </a:r>
            <a:r>
              <a:rPr lang="ja-JP" altLang="en-US" b="1"/>
              <a:t>％</a:t>
            </a:r>
          </a:p>
        </p:txBody>
      </p:sp>
      <p:sp>
        <p:nvSpPr>
          <p:cNvPr id="26645" name="Line 21"/>
          <p:cNvSpPr>
            <a:spLocks noChangeShapeType="1"/>
          </p:cNvSpPr>
          <p:nvPr/>
        </p:nvSpPr>
        <p:spPr bwMode="auto">
          <a:xfrm>
            <a:off x="2049463" y="4581525"/>
            <a:ext cx="1587" cy="172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6" name="Line 22"/>
          <p:cNvSpPr>
            <a:spLocks noChangeShapeType="1"/>
          </p:cNvSpPr>
          <p:nvPr/>
        </p:nvSpPr>
        <p:spPr bwMode="auto">
          <a:xfrm>
            <a:off x="2268538" y="5446713"/>
            <a:ext cx="0" cy="8620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9" name="Line 25"/>
          <p:cNvSpPr>
            <a:spLocks noChangeShapeType="1"/>
          </p:cNvSpPr>
          <p:nvPr/>
        </p:nvSpPr>
        <p:spPr bwMode="auto">
          <a:xfrm>
            <a:off x="2052638" y="6021388"/>
            <a:ext cx="2159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0" name="Line 26"/>
          <p:cNvSpPr>
            <a:spLocks noChangeShapeType="1"/>
          </p:cNvSpPr>
          <p:nvPr/>
        </p:nvSpPr>
        <p:spPr bwMode="auto">
          <a:xfrm>
            <a:off x="5580063" y="6092825"/>
            <a:ext cx="360362"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1" name="Text Box 27"/>
          <p:cNvSpPr txBox="1">
            <a:spLocks noChangeArrowheads="1"/>
          </p:cNvSpPr>
          <p:nvPr/>
        </p:nvSpPr>
        <p:spPr bwMode="auto">
          <a:xfrm>
            <a:off x="1979613" y="6113463"/>
            <a:ext cx="3286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t</a:t>
            </a:r>
            <a:r>
              <a:rPr lang="ja-JP" altLang="en-US" b="1"/>
              <a:t>ｆ</a:t>
            </a:r>
          </a:p>
        </p:txBody>
      </p:sp>
      <p:sp>
        <p:nvSpPr>
          <p:cNvPr id="26652" name="Text Box 28"/>
          <p:cNvSpPr txBox="1">
            <a:spLocks noChangeArrowheads="1"/>
          </p:cNvSpPr>
          <p:nvPr/>
        </p:nvSpPr>
        <p:spPr bwMode="auto">
          <a:xfrm>
            <a:off x="5592763" y="6237288"/>
            <a:ext cx="3476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t</a:t>
            </a:r>
            <a:r>
              <a:rPr lang="ja-JP" altLang="en-US" b="1"/>
              <a:t>ｒ</a:t>
            </a:r>
          </a:p>
        </p:txBody>
      </p:sp>
      <p:sp>
        <p:nvSpPr>
          <p:cNvPr id="26653" name="Text Box 29"/>
          <p:cNvSpPr txBox="1">
            <a:spLocks noChangeArrowheads="1"/>
          </p:cNvSpPr>
          <p:nvPr/>
        </p:nvSpPr>
        <p:spPr bwMode="auto">
          <a:xfrm>
            <a:off x="5724525" y="1557338"/>
            <a:ext cx="311308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b="1"/>
              <a:t>tf: </a:t>
            </a:r>
            <a:r>
              <a:rPr lang="ja-JP" altLang="en-US" sz="1600" b="1"/>
              <a:t>立下り時間、</a:t>
            </a:r>
            <a:r>
              <a:rPr lang="en-US" altLang="ja-JP" sz="1600" b="1"/>
              <a:t>tTHL</a:t>
            </a:r>
            <a:r>
              <a:rPr lang="ja-JP" altLang="en-US" sz="1600" b="1"/>
              <a:t>とも呼ばれる</a:t>
            </a:r>
          </a:p>
          <a:p>
            <a:r>
              <a:rPr lang="en-US" altLang="ja-JP" sz="1600" b="1"/>
              <a:t>tr:</a:t>
            </a:r>
            <a:r>
              <a:rPr lang="ja-JP" altLang="en-US" sz="1600" b="1"/>
              <a:t>立上り時間</a:t>
            </a:r>
            <a:r>
              <a:rPr lang="en-US" altLang="ja-JP" sz="1600" b="1"/>
              <a:t>,tTLH</a:t>
            </a:r>
            <a:r>
              <a:rPr lang="ja-JP" altLang="en-US" sz="1600" b="1"/>
              <a:t>とも呼ばれる</a:t>
            </a:r>
          </a:p>
        </p:txBody>
      </p:sp>
      <p:sp>
        <p:nvSpPr>
          <p:cNvPr id="26654" name="Text Box 30"/>
          <p:cNvSpPr txBox="1">
            <a:spLocks noChangeArrowheads="1"/>
          </p:cNvSpPr>
          <p:nvPr/>
        </p:nvSpPr>
        <p:spPr bwMode="auto">
          <a:xfrm>
            <a:off x="6084888" y="3424238"/>
            <a:ext cx="22939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600" b="1"/>
              <a:t>出力波形の良さ</a:t>
            </a:r>
          </a:p>
          <a:p>
            <a:r>
              <a:rPr lang="ja-JP" altLang="en-US" sz="1600" b="1"/>
              <a:t>あまり実際には使わない</a:t>
            </a:r>
          </a:p>
        </p:txBody>
      </p:sp>
      <p:sp>
        <p:nvSpPr>
          <p:cNvPr id="26655" name="Line 31"/>
          <p:cNvSpPr>
            <a:spLocks noChangeShapeType="1"/>
          </p:cNvSpPr>
          <p:nvPr/>
        </p:nvSpPr>
        <p:spPr bwMode="auto">
          <a:xfrm>
            <a:off x="1547813" y="458152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6" name="Text Box 32"/>
          <p:cNvSpPr txBox="1">
            <a:spLocks noChangeArrowheads="1"/>
          </p:cNvSpPr>
          <p:nvPr/>
        </p:nvSpPr>
        <p:spPr bwMode="auto">
          <a:xfrm>
            <a:off x="2627313" y="4221163"/>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VOH</a:t>
            </a:r>
            <a:r>
              <a:rPr lang="ja-JP" altLang="en-US" b="1" dirty="0"/>
              <a:t>の</a:t>
            </a:r>
            <a:r>
              <a:rPr lang="en-US" altLang="ja-JP" b="1" dirty="0"/>
              <a:t>90</a:t>
            </a:r>
            <a:r>
              <a:rPr lang="ja-JP" altLang="en-US" b="1" dirty="0"/>
              <a:t>％</a:t>
            </a:r>
          </a:p>
        </p:txBody>
      </p:sp>
      <p:sp>
        <p:nvSpPr>
          <p:cNvPr id="26657" name="Line 33"/>
          <p:cNvSpPr>
            <a:spLocks noChangeShapeType="1"/>
          </p:cNvSpPr>
          <p:nvPr/>
        </p:nvSpPr>
        <p:spPr bwMode="auto">
          <a:xfrm>
            <a:off x="5291138" y="4652963"/>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8" name="Line 34"/>
          <p:cNvSpPr>
            <a:spLocks noChangeShapeType="1"/>
          </p:cNvSpPr>
          <p:nvPr/>
        </p:nvSpPr>
        <p:spPr bwMode="auto">
          <a:xfrm>
            <a:off x="5580063" y="5445125"/>
            <a:ext cx="0" cy="8620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9" name="Text Box 35"/>
          <p:cNvSpPr txBox="1">
            <a:spLocks noChangeArrowheads="1"/>
          </p:cNvSpPr>
          <p:nvPr/>
        </p:nvSpPr>
        <p:spPr bwMode="auto">
          <a:xfrm>
            <a:off x="4189413" y="5084763"/>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VOH</a:t>
            </a:r>
            <a:r>
              <a:rPr lang="ja-JP" altLang="en-US" b="1"/>
              <a:t>の</a:t>
            </a:r>
            <a:r>
              <a:rPr lang="en-US" altLang="ja-JP" b="1"/>
              <a:t>10</a:t>
            </a:r>
            <a:r>
              <a:rPr lang="ja-JP" altLang="en-US" b="1"/>
              <a:t>％</a:t>
            </a:r>
          </a:p>
        </p:txBody>
      </p:sp>
      <p:sp>
        <p:nvSpPr>
          <p:cNvPr id="26660" name="Text Box 36"/>
          <p:cNvSpPr txBox="1">
            <a:spLocks noChangeArrowheads="1"/>
          </p:cNvSpPr>
          <p:nvPr/>
        </p:nvSpPr>
        <p:spPr bwMode="auto">
          <a:xfrm>
            <a:off x="4572000" y="4221163"/>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VOH</a:t>
            </a:r>
            <a:r>
              <a:rPr lang="ja-JP" altLang="en-US" b="1"/>
              <a:t>の</a:t>
            </a:r>
            <a:r>
              <a:rPr lang="en-US" altLang="ja-JP" b="1"/>
              <a:t>90</a:t>
            </a:r>
            <a:r>
              <a:rPr lang="ja-JP" altLang="en-US" b="1"/>
              <a:t>％</a:t>
            </a:r>
          </a:p>
        </p:txBody>
      </p:sp>
      <p:sp>
        <p:nvSpPr>
          <p:cNvPr id="26661" name="Line 37"/>
          <p:cNvSpPr>
            <a:spLocks noChangeShapeType="1"/>
          </p:cNvSpPr>
          <p:nvPr/>
        </p:nvSpPr>
        <p:spPr bwMode="auto">
          <a:xfrm>
            <a:off x="5938838" y="4652963"/>
            <a:ext cx="1587" cy="172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ja-JP" altLang="en-US" dirty="0"/>
              <a:t>消費電力（ダイナミック電力）</a:t>
            </a:r>
          </a:p>
        </p:txBody>
      </p:sp>
      <p:sp>
        <p:nvSpPr>
          <p:cNvPr id="28675" name="Rectangle 3"/>
          <p:cNvSpPr>
            <a:spLocks noGrp="1" noChangeArrowheads="1"/>
          </p:cNvSpPr>
          <p:nvPr>
            <p:ph type="body" idx="1"/>
          </p:nvPr>
        </p:nvSpPr>
        <p:spPr>
          <a:xfrm>
            <a:off x="457200" y="1341438"/>
            <a:ext cx="8229600" cy="4525962"/>
          </a:xfrm>
        </p:spPr>
        <p:txBody>
          <a:bodyPr/>
          <a:lstStyle/>
          <a:p>
            <a:pPr>
              <a:lnSpc>
                <a:spcPct val="90000"/>
              </a:lnSpc>
              <a:buFontTx/>
              <a:buNone/>
            </a:pPr>
            <a:endParaRPr lang="en-US" altLang="ja-JP" sz="2800" dirty="0"/>
          </a:p>
          <a:p>
            <a:pPr lvl="1">
              <a:lnSpc>
                <a:spcPct val="90000"/>
              </a:lnSpc>
            </a:pPr>
            <a:r>
              <a:rPr lang="en-US" altLang="ja-JP" sz="2400" dirty="0"/>
              <a:t>CMOS</a:t>
            </a:r>
            <a:r>
              <a:rPr lang="ja-JP" altLang="en-US" sz="2400" dirty="0"/>
              <a:t>のスイッチングとその伝搬に必要な電力</a:t>
            </a:r>
          </a:p>
          <a:p>
            <a:pPr lvl="1">
              <a:lnSpc>
                <a:spcPct val="90000"/>
              </a:lnSpc>
            </a:pPr>
            <a:r>
              <a:rPr lang="en-US" altLang="ja-JP" sz="2400" dirty="0"/>
              <a:t>½</a:t>
            </a:r>
            <a:r>
              <a:rPr lang="ja-JP" altLang="en-US" sz="2400" dirty="0"/>
              <a:t>　容量　</a:t>
            </a:r>
            <a:r>
              <a:rPr lang="en-US" altLang="ja-JP" sz="2400" dirty="0"/>
              <a:t>×</a:t>
            </a:r>
            <a:r>
              <a:rPr lang="ja-JP" altLang="en-US" sz="2400" dirty="0"/>
              <a:t>　電源電圧の</a:t>
            </a:r>
            <a:r>
              <a:rPr lang="en-US" altLang="ja-JP" sz="2400" dirty="0"/>
              <a:t>2</a:t>
            </a:r>
            <a:r>
              <a:rPr lang="ja-JP" altLang="en-US" sz="2400" dirty="0"/>
              <a:t>乗　</a:t>
            </a:r>
            <a:r>
              <a:rPr lang="en-US" altLang="ja-JP" sz="2400" dirty="0"/>
              <a:t>×</a:t>
            </a:r>
            <a:r>
              <a:rPr lang="ja-JP" altLang="en-US" sz="2400" dirty="0"/>
              <a:t>スイッチング率</a:t>
            </a:r>
          </a:p>
          <a:p>
            <a:pPr lvl="1">
              <a:lnSpc>
                <a:spcPct val="90000"/>
              </a:lnSpc>
            </a:pPr>
            <a:r>
              <a:rPr lang="ja-JP" altLang="en-US" sz="2400" dirty="0"/>
              <a:t>スイッチング率は通常動作周波数に比例</a:t>
            </a:r>
          </a:p>
          <a:p>
            <a:pPr lvl="1">
              <a:lnSpc>
                <a:spcPct val="90000"/>
              </a:lnSpc>
            </a:pPr>
            <a:r>
              <a:rPr lang="ja-JP" altLang="en-US" sz="2400" dirty="0"/>
              <a:t>容量は、ドライブする側とされる側、配線容量を含む</a:t>
            </a:r>
          </a:p>
          <a:p>
            <a:pPr lvl="1">
              <a:lnSpc>
                <a:spcPct val="90000"/>
              </a:lnSpc>
            </a:pPr>
            <a:r>
              <a:rPr lang="ja-JP" altLang="en-US" sz="2400" dirty="0"/>
              <a:t>電圧を下げるのが最も効く</a:t>
            </a:r>
          </a:p>
          <a:p>
            <a:pPr lvl="2">
              <a:lnSpc>
                <a:spcPct val="90000"/>
              </a:lnSpc>
            </a:pPr>
            <a:r>
              <a:rPr lang="ja-JP" altLang="en-US" sz="2000" dirty="0"/>
              <a:t>５</a:t>
            </a:r>
            <a:r>
              <a:rPr lang="en-US" altLang="ja-JP" sz="2000" dirty="0"/>
              <a:t>V→3.3V→2.4V→1.5V→1.0V(</a:t>
            </a:r>
            <a:r>
              <a:rPr lang="ja-JP" altLang="en-US" sz="2000" dirty="0"/>
              <a:t>これより下げるのが困難</a:t>
            </a:r>
          </a:p>
          <a:p>
            <a:pPr marL="457200" lvl="1" indent="0">
              <a:lnSpc>
                <a:spcPct val="90000"/>
              </a:lnSpc>
              <a:buNone/>
            </a:pPr>
            <a:endParaRPr lang="en-US" altLang="ja-JP" dirty="0"/>
          </a:p>
          <a:p>
            <a:pPr lvl="1">
              <a:lnSpc>
                <a:spcPct val="90000"/>
              </a:lnSpc>
            </a:pPr>
            <a:endParaRPr lang="en-US" altLang="ja-JP" sz="2400" dirty="0"/>
          </a:p>
          <a:p>
            <a:pPr lvl="1">
              <a:lnSpc>
                <a:spcPct val="90000"/>
              </a:lnSpc>
            </a:pP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ja-JP" altLang="en-US"/>
              <a:t>ダイナミック電力の節約</a:t>
            </a:r>
          </a:p>
        </p:txBody>
      </p:sp>
      <p:sp>
        <p:nvSpPr>
          <p:cNvPr id="46083" name="Rectangle 3"/>
          <p:cNvSpPr>
            <a:spLocks noGrp="1" noChangeArrowheads="1"/>
          </p:cNvSpPr>
          <p:nvPr>
            <p:ph type="body" idx="1"/>
          </p:nvPr>
        </p:nvSpPr>
        <p:spPr>
          <a:xfrm>
            <a:off x="457200" y="1600200"/>
            <a:ext cx="8229600" cy="4852988"/>
          </a:xfrm>
        </p:spPr>
        <p:txBody>
          <a:bodyPr/>
          <a:lstStyle/>
          <a:p>
            <a:pPr>
              <a:lnSpc>
                <a:spcPct val="80000"/>
              </a:lnSpc>
            </a:pPr>
            <a:r>
              <a:rPr lang="ja-JP" altLang="en-US" sz="2400" dirty="0"/>
              <a:t>電源電圧を下げる→</a:t>
            </a:r>
            <a:r>
              <a:rPr lang="en-US" altLang="ja-JP" sz="2400" dirty="0"/>
              <a:t>2</a:t>
            </a:r>
            <a:r>
              <a:rPr lang="ja-JP" altLang="en-US" sz="2400" dirty="0"/>
              <a:t>乗で効く！</a:t>
            </a:r>
          </a:p>
          <a:p>
            <a:pPr lvl="1">
              <a:lnSpc>
                <a:spcPct val="80000"/>
              </a:lnSpc>
            </a:pPr>
            <a:r>
              <a:rPr lang="en-US" altLang="ja-JP" sz="2000" dirty="0"/>
              <a:t>1.2V-0.8V</a:t>
            </a:r>
            <a:r>
              <a:rPr lang="ja-JP" altLang="en-US" sz="2000" dirty="0"/>
              <a:t>で限界に達する</a:t>
            </a:r>
          </a:p>
          <a:p>
            <a:pPr lvl="1">
              <a:lnSpc>
                <a:spcPct val="80000"/>
              </a:lnSpc>
            </a:pPr>
            <a:r>
              <a:rPr lang="ja-JP" altLang="en-US" sz="2000" dirty="0"/>
              <a:t>電源電圧を下げると動作速度が遅くなる</a:t>
            </a:r>
          </a:p>
          <a:p>
            <a:pPr lvl="1">
              <a:lnSpc>
                <a:spcPct val="80000"/>
              </a:lnSpc>
            </a:pPr>
            <a:r>
              <a:rPr lang="ja-JP" altLang="en-US" sz="2000" dirty="0"/>
              <a:t>低電力組み込み用では</a:t>
            </a:r>
            <a:r>
              <a:rPr lang="en-US" altLang="ja-JP" sz="2000" dirty="0"/>
              <a:t>0.4V</a:t>
            </a:r>
            <a:r>
              <a:rPr lang="ja-JP" altLang="en-US" sz="2000" dirty="0"/>
              <a:t>まである</a:t>
            </a:r>
          </a:p>
          <a:p>
            <a:pPr lvl="2">
              <a:lnSpc>
                <a:spcPct val="80000"/>
              </a:lnSpc>
              <a:buFontTx/>
              <a:buNone/>
            </a:pPr>
            <a:r>
              <a:rPr lang="ja-JP" altLang="en-US" sz="1800" dirty="0"/>
              <a:t>→</a:t>
            </a:r>
            <a:r>
              <a:rPr lang="en-US" altLang="ja-JP" sz="1800" dirty="0"/>
              <a:t>near threshold: </a:t>
            </a:r>
            <a:r>
              <a:rPr lang="ja-JP" altLang="en-US" sz="1800" dirty="0"/>
              <a:t>特殊なデバイスが必要</a:t>
            </a:r>
            <a:endParaRPr lang="en-US" altLang="ja-JP" sz="1800" dirty="0"/>
          </a:p>
          <a:p>
            <a:pPr>
              <a:lnSpc>
                <a:spcPct val="80000"/>
              </a:lnSpc>
            </a:pPr>
            <a:r>
              <a:rPr lang="ja-JP" altLang="en-US" sz="2400" dirty="0"/>
              <a:t>性能と電力はトレードオフの関係</a:t>
            </a:r>
          </a:p>
          <a:p>
            <a:pPr lvl="1">
              <a:lnSpc>
                <a:spcPct val="80000"/>
              </a:lnSpc>
            </a:pPr>
            <a:r>
              <a:rPr lang="en-US" altLang="ja-JP" sz="2000" dirty="0"/>
              <a:t>DVFS (Dynamic Voltage Frequency Scaling)</a:t>
            </a:r>
          </a:p>
          <a:p>
            <a:pPr lvl="1">
              <a:lnSpc>
                <a:spcPct val="80000"/>
              </a:lnSpc>
              <a:buFontTx/>
              <a:buNone/>
            </a:pPr>
            <a:r>
              <a:rPr lang="en-US" altLang="ja-JP" sz="2000" dirty="0"/>
              <a:t>→</a:t>
            </a:r>
            <a:r>
              <a:rPr lang="ja-JP" altLang="en-US" sz="2000" dirty="0"/>
              <a:t>　演算性能が必要なときだけ、電圧、周波数を上げてがんばる。それ以外では電圧と周波数を下げて省電力モードで動作</a:t>
            </a:r>
            <a:endParaRPr lang="ja-JP" altLang="en-US" sz="2600" dirty="0"/>
          </a:p>
          <a:p>
            <a:pPr>
              <a:lnSpc>
                <a:spcPct val="80000"/>
              </a:lnSpc>
            </a:pPr>
            <a:r>
              <a:rPr lang="ja-JP" altLang="en-US" sz="2400" dirty="0"/>
              <a:t>スイッチング確率を下げる→不必要な部分は動かさない</a:t>
            </a:r>
          </a:p>
          <a:p>
            <a:pPr lvl="1">
              <a:lnSpc>
                <a:spcPct val="80000"/>
              </a:lnSpc>
            </a:pPr>
            <a:r>
              <a:rPr lang="ja-JP" altLang="en-US" sz="2000" dirty="0"/>
              <a:t>クロックゲーティング</a:t>
            </a:r>
          </a:p>
          <a:p>
            <a:pPr lvl="1">
              <a:lnSpc>
                <a:spcPct val="80000"/>
              </a:lnSpc>
            </a:pPr>
            <a:r>
              <a:rPr lang="ja-JP" altLang="en-US" sz="2000" dirty="0"/>
              <a:t>オペランドアイソレーション</a:t>
            </a:r>
          </a:p>
          <a:p>
            <a:pPr lvl="2">
              <a:lnSpc>
                <a:spcPct val="80000"/>
              </a:lnSpc>
              <a:buFontTx/>
              <a:buNone/>
            </a:pPr>
            <a:endParaRPr lang="en-US" altLang="ja-JP"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ja-JP" altLang="en-US" sz="3600" dirty="0"/>
              <a:t>スタティック電力（リーク電力）</a:t>
            </a:r>
          </a:p>
        </p:txBody>
      </p:sp>
      <p:sp>
        <p:nvSpPr>
          <p:cNvPr id="49155" name="Rectangle 3"/>
          <p:cNvSpPr>
            <a:spLocks noGrp="1" noChangeArrowheads="1"/>
          </p:cNvSpPr>
          <p:nvPr>
            <p:ph type="body" idx="1"/>
          </p:nvPr>
        </p:nvSpPr>
        <p:spPr>
          <a:xfrm>
            <a:off x="468105" y="1268760"/>
            <a:ext cx="8229600" cy="4525963"/>
          </a:xfrm>
        </p:spPr>
        <p:txBody>
          <a:bodyPr/>
          <a:lstStyle/>
          <a:p>
            <a:pPr>
              <a:lnSpc>
                <a:spcPct val="90000"/>
              </a:lnSpc>
            </a:pPr>
            <a:r>
              <a:rPr lang="ja-JP" altLang="en-US" dirty="0"/>
              <a:t>リーク電流は、動作しなくても流れる</a:t>
            </a:r>
            <a:endParaRPr lang="en-US" altLang="ja-JP" dirty="0"/>
          </a:p>
          <a:p>
            <a:pPr>
              <a:lnSpc>
                <a:spcPct val="90000"/>
              </a:lnSpc>
            </a:pPr>
            <a:r>
              <a:rPr lang="ja-JP" altLang="en-US" dirty="0"/>
              <a:t>規格表では静特性の最後に載っている</a:t>
            </a:r>
          </a:p>
          <a:p>
            <a:pPr lvl="1">
              <a:lnSpc>
                <a:spcPct val="90000"/>
              </a:lnSpc>
              <a:buFontTx/>
              <a:buNone/>
            </a:pPr>
            <a:r>
              <a:rPr lang="ja-JP" altLang="en-US" dirty="0"/>
              <a:t>→バッテリー駆動では致命的</a:t>
            </a:r>
          </a:p>
          <a:p>
            <a:pPr>
              <a:lnSpc>
                <a:spcPct val="90000"/>
              </a:lnSpc>
            </a:pPr>
            <a:r>
              <a:rPr lang="ja-JP" altLang="en-US" dirty="0"/>
              <a:t>リーク電流は、スレッショルドレベルが低いと大きくなる</a:t>
            </a:r>
          </a:p>
          <a:p>
            <a:pPr lvl="1">
              <a:lnSpc>
                <a:spcPct val="90000"/>
              </a:lnSpc>
            </a:pPr>
            <a:r>
              <a:rPr lang="ja-JP" altLang="en-US" dirty="0"/>
              <a:t>高速</a:t>
            </a:r>
            <a:r>
              <a:rPr lang="en-US" altLang="ja-JP" dirty="0"/>
              <a:t>CPU</a:t>
            </a:r>
          </a:p>
          <a:p>
            <a:pPr lvl="1">
              <a:lnSpc>
                <a:spcPct val="90000"/>
              </a:lnSpc>
            </a:pPr>
            <a:r>
              <a:rPr lang="ja-JP" altLang="en-US" dirty="0"/>
              <a:t>低電圧プロセス</a:t>
            </a:r>
          </a:p>
          <a:p>
            <a:pPr>
              <a:lnSpc>
                <a:spcPct val="90000"/>
              </a:lnSpc>
            </a:pPr>
            <a:r>
              <a:rPr lang="ja-JP" altLang="en-US" dirty="0"/>
              <a:t>パワーゲーティング</a:t>
            </a:r>
          </a:p>
          <a:p>
            <a:pPr>
              <a:lnSpc>
                <a:spcPct val="90000"/>
              </a:lnSpc>
            </a:pPr>
            <a:r>
              <a:rPr lang="ja-JP" altLang="en-US" dirty="0"/>
              <a:t>バックバイアス</a:t>
            </a:r>
          </a:p>
          <a:p>
            <a:pPr>
              <a:lnSpc>
                <a:spcPct val="90000"/>
              </a:lnSpc>
            </a:pPr>
            <a:r>
              <a:rPr lang="en-US" altLang="ja-JP" dirty="0"/>
              <a:t>Dual </a:t>
            </a:r>
            <a:r>
              <a:rPr lang="en-US" altLang="ja-JP" dirty="0" err="1"/>
              <a:t>Vth</a:t>
            </a:r>
            <a:r>
              <a:rPr lang="ja-JP" altLang="en-US" dirty="0"/>
              <a:t>など様々な方法が使われる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p:spPr>
        <p:txBody>
          <a:bodyPr/>
          <a:lstStyle/>
          <a:p>
            <a:r>
              <a:rPr kumimoji="1" lang="en-US" altLang="ja-JP" dirty="0"/>
              <a:t>74AC00</a:t>
            </a:r>
            <a:r>
              <a:rPr kumimoji="1" lang="ja-JP" altLang="en-US" dirty="0"/>
              <a:t>の場合</a:t>
            </a: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490258" y="1196752"/>
                <a:ext cx="8229600" cy="4525963"/>
              </a:xfrm>
            </p:spPr>
            <p:txBody>
              <a:bodyPr/>
              <a:lstStyle/>
              <a:p>
                <a:r>
                  <a:rPr kumimoji="1" lang="en-US" altLang="ja-JP" dirty="0" err="1"/>
                  <a:t>Icc</a:t>
                </a:r>
                <a:r>
                  <a:rPr kumimoji="1" lang="en-US" altLang="ja-JP" dirty="0"/>
                  <a:t>(</a:t>
                </a:r>
                <a:r>
                  <a:rPr kumimoji="1" lang="ja-JP" altLang="en-US" dirty="0"/>
                  <a:t>動作時）</a:t>
                </a:r>
                <a:r>
                  <a:rPr kumimoji="1" lang="en-US" altLang="ja-JP" dirty="0"/>
                  <a:t>= </a:t>
                </a:r>
                <a:r>
                  <a:rPr kumimoji="1" lang="en-US" altLang="ja-JP" dirty="0" err="1"/>
                  <a:t>CPD×VCC×fIN</a:t>
                </a:r>
                <a:r>
                  <a:rPr kumimoji="1" lang="ja-JP" altLang="en-US" dirty="0"/>
                  <a:t>＋</a:t>
                </a:r>
                <a:r>
                  <a:rPr kumimoji="1" lang="en-US" altLang="ja-JP" dirty="0" err="1"/>
                  <a:t>Icc</a:t>
                </a:r>
                <a:r>
                  <a:rPr kumimoji="1" lang="en-US" altLang="ja-JP" dirty="0"/>
                  <a:t>/4</a:t>
                </a:r>
              </a:p>
              <a:p>
                <a:pPr marL="0" indent="0">
                  <a:buNone/>
                </a:pPr>
                <a:r>
                  <a:rPr lang="ja-JP" altLang="en-US" dirty="0"/>
                  <a:t>例：</a:t>
                </a:r>
                <a:r>
                  <a:rPr lang="en-US" altLang="ja-JP" dirty="0"/>
                  <a:t>5V,50MHz</a:t>
                </a:r>
                <a:r>
                  <a:rPr lang="ja-JP" altLang="en-US" dirty="0" err="1"/>
                  <a:t>での</a:t>
                </a:r>
                <a:r>
                  <a:rPr lang="ja-JP" altLang="en-US" dirty="0"/>
                  <a:t>動作電流は？</a:t>
                </a:r>
                <a:endParaRPr lang="en-US" altLang="ja-JP" dirty="0"/>
              </a:p>
              <a:p>
                <a:pPr marL="0" indent="0">
                  <a:buNone/>
                </a:pPr>
                <a:r>
                  <a:rPr lang="en-US" altLang="ja-JP" dirty="0"/>
                  <a:t>40</a:t>
                </a:r>
                <a:r>
                  <a:rPr kumimoji="1" lang="en-US" altLang="ja-JP" dirty="0"/>
                  <a:t>×</a:t>
                </a:r>
                <a14:m>
                  <m:oMath xmlns:m="http://schemas.openxmlformats.org/officeDocument/2006/math">
                    <m:sSup>
                      <m:sSupPr>
                        <m:ctrlPr>
                          <a:rPr kumimoji="1" lang="en-US" altLang="ja-JP" i="1" smtClean="0">
                            <a:latin typeface="Cambria Math" panose="02040503050406030204" pitchFamily="18" charset="0"/>
                          </a:rPr>
                        </m:ctrlPr>
                      </m:sSupPr>
                      <m:e>
                        <m:r>
                          <a:rPr lang="en-US" altLang="ja-JP" i="1">
                            <a:latin typeface="Cambria Math" panose="02040503050406030204" pitchFamily="18" charset="0"/>
                          </a:rPr>
                          <m:t>10</m:t>
                        </m:r>
                      </m:e>
                      <m:sup>
                        <m:r>
                          <a:rPr lang="en-US" altLang="ja-JP" i="1">
                            <a:latin typeface="Cambria Math" panose="02040503050406030204" pitchFamily="18" charset="0"/>
                          </a:rPr>
                          <m:t>−12</m:t>
                        </m:r>
                      </m:sup>
                    </m:sSup>
                  </m:oMath>
                </a14:m>
                <a:r>
                  <a:rPr kumimoji="1" lang="en-US" altLang="ja-JP" dirty="0"/>
                  <a:t>×</a:t>
                </a:r>
                <a:r>
                  <a:rPr lang="en-US" altLang="ja-JP" dirty="0"/>
                  <a:t>5</a:t>
                </a:r>
                <a:r>
                  <a:rPr kumimoji="1" lang="en-US" altLang="ja-JP" dirty="0"/>
                  <a:t>×50×</a:t>
                </a:r>
                <a14:m>
                  <m:oMath xmlns:m="http://schemas.openxmlformats.org/officeDocument/2006/math">
                    <m:sSup>
                      <m:sSupPr>
                        <m:ctrlPr>
                          <a:rPr lang="en-US" altLang="ja-JP" i="1">
                            <a:latin typeface="Cambria Math" panose="02040503050406030204" pitchFamily="18" charset="0"/>
                          </a:rPr>
                        </m:ctrlPr>
                      </m:sSupPr>
                      <m:e>
                        <m:r>
                          <a:rPr lang="en-US" altLang="ja-JP" i="1">
                            <a:latin typeface="Cambria Math" panose="02040503050406030204" pitchFamily="18" charset="0"/>
                          </a:rPr>
                          <m:t>10</m:t>
                        </m:r>
                      </m:e>
                      <m:sup>
                        <m:r>
                          <a:rPr lang="en-US" altLang="ja-JP" i="1">
                            <a:latin typeface="Cambria Math" panose="02040503050406030204" pitchFamily="18" charset="0"/>
                          </a:rPr>
                          <m:t>6</m:t>
                        </m:r>
                      </m:sup>
                    </m:sSup>
                  </m:oMath>
                </a14:m>
                <a:r>
                  <a:rPr kumimoji="1" lang="ja-JP" altLang="en-US" dirty="0"/>
                  <a:t>　</a:t>
                </a:r>
                <a:r>
                  <a:rPr kumimoji="1" lang="en-US" altLang="ja-JP" dirty="0"/>
                  <a:t>=10000×</a:t>
                </a:r>
                <a14:m>
                  <m:oMath xmlns:m="http://schemas.openxmlformats.org/officeDocument/2006/math">
                    <m:sSup>
                      <m:sSupPr>
                        <m:ctrlPr>
                          <a:rPr lang="en-US" altLang="ja-JP" i="1">
                            <a:latin typeface="Cambria Math" panose="02040503050406030204" pitchFamily="18" charset="0"/>
                          </a:rPr>
                        </m:ctrlPr>
                      </m:sSupPr>
                      <m:e>
                        <m:r>
                          <a:rPr lang="en-US" altLang="ja-JP" i="1">
                            <a:latin typeface="Cambria Math" panose="02040503050406030204" pitchFamily="18" charset="0"/>
                          </a:rPr>
                          <m:t>10</m:t>
                        </m:r>
                      </m:e>
                      <m:sup>
                        <m:r>
                          <a:rPr lang="en-US" altLang="ja-JP" i="1">
                            <a:latin typeface="Cambria Math" panose="02040503050406030204" pitchFamily="18" charset="0"/>
                          </a:rPr>
                          <m:t>−6</m:t>
                        </m:r>
                      </m:sup>
                    </m:sSup>
                  </m:oMath>
                </a14:m>
                <a:endParaRPr kumimoji="1" lang="en-US" altLang="ja-JP" dirty="0"/>
              </a:p>
              <a:p>
                <a:pPr marL="0" indent="0">
                  <a:buNone/>
                </a:pPr>
                <a:r>
                  <a:rPr lang="en-US" altLang="ja-JP" dirty="0"/>
                  <a:t>=</a:t>
                </a:r>
                <a:r>
                  <a:rPr lang="ja-JP" altLang="en-US" dirty="0"/>
                  <a:t>　</a:t>
                </a:r>
                <a:r>
                  <a:rPr lang="en-US" altLang="ja-JP" dirty="0"/>
                  <a:t>10mA</a:t>
                </a:r>
                <a:r>
                  <a:rPr lang="ja-JP" altLang="en-US" dirty="0"/>
                  <a:t>  </a:t>
                </a:r>
                <a:endParaRPr lang="en-US" altLang="ja-JP" dirty="0"/>
              </a:p>
              <a:p>
                <a:pPr marL="0" indent="0">
                  <a:buNone/>
                </a:pPr>
                <a:r>
                  <a:rPr lang="ja-JP" altLang="en-US" dirty="0"/>
                  <a:t>これに静的消費電流</a:t>
                </a:r>
                <a:r>
                  <a:rPr lang="en-US" altLang="ja-JP" dirty="0"/>
                  <a:t>20μA/4=5μA</a:t>
                </a:r>
                <a:r>
                  <a:rPr lang="ja-JP" altLang="en-US" dirty="0"/>
                  <a:t>を加えて</a:t>
                </a:r>
                <a:r>
                  <a:rPr lang="en-US" altLang="ja-JP" dirty="0"/>
                  <a:t>10.005mA</a:t>
                </a:r>
                <a:r>
                  <a:rPr lang="ja-JP" altLang="en-US" dirty="0"/>
                  <a:t>（しかし、実はこんなに精度は高くないので静的電流は省略可能）</a:t>
                </a:r>
                <a:endParaRPr lang="en-US" altLang="ja-JP" dirty="0"/>
              </a:p>
              <a:p>
                <a:pPr marL="0" indent="0">
                  <a:buNone/>
                </a:pPr>
                <a:r>
                  <a:rPr lang="ja-JP" altLang="en-US" dirty="0"/>
                  <a:t>電力は　約</a:t>
                </a:r>
                <a:r>
                  <a:rPr lang="en-US" altLang="ja-JP" dirty="0"/>
                  <a:t>50mW</a:t>
                </a:r>
              </a:p>
              <a:p>
                <a:pPr marL="0" indent="0">
                  <a:buNone/>
                </a:pPr>
                <a:r>
                  <a:rPr lang="en-US" altLang="ja-JP" dirty="0"/>
                  <a:t>74AC00</a:t>
                </a:r>
                <a:r>
                  <a:rPr lang="ja-JP" altLang="en-US" dirty="0"/>
                  <a:t>は古いデバイスなのでこの数値は大きすぎる！</a:t>
                </a:r>
                <a:endParaRPr lang="en-US" altLang="ja-JP"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490258" y="1196752"/>
                <a:ext cx="8229600" cy="4525963"/>
              </a:xfrm>
              <a:blipFill>
                <a:blip r:embed="rId5"/>
                <a:stretch>
                  <a:fillRect l="-1852" t="-2153" r="-1630" b="-2664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57389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DB8D69-DE08-45E9-A889-4A92F56C86E0}"/>
              </a:ext>
            </a:extLst>
          </p:cNvPr>
          <p:cNvSpPr>
            <a:spLocks noGrp="1"/>
          </p:cNvSpPr>
          <p:nvPr>
            <p:ph type="title"/>
          </p:nvPr>
        </p:nvSpPr>
        <p:spPr/>
        <p:txBody>
          <a:bodyPr/>
          <a:lstStyle/>
          <a:p>
            <a:r>
              <a:rPr kumimoji="1" lang="ja-JP" altLang="en-US" dirty="0"/>
              <a:t>標準ディジタル</a:t>
            </a:r>
            <a:r>
              <a:rPr kumimoji="1" lang="en-US" altLang="ja-JP" dirty="0"/>
              <a:t>IC</a:t>
            </a:r>
            <a:r>
              <a:rPr kumimoji="1" lang="ja-JP" altLang="en-US" dirty="0"/>
              <a:t>の規格表</a:t>
            </a:r>
          </a:p>
        </p:txBody>
      </p:sp>
      <p:sp>
        <p:nvSpPr>
          <p:cNvPr id="3" name="コンテンツ プレースホルダー 2">
            <a:extLst>
              <a:ext uri="{FF2B5EF4-FFF2-40B4-BE49-F238E27FC236}">
                <a16:creationId xmlns:a16="http://schemas.microsoft.com/office/drawing/2014/main" id="{7CDD48B2-4C3A-44E4-B316-205FBA6FB8E7}"/>
              </a:ext>
            </a:extLst>
          </p:cNvPr>
          <p:cNvSpPr>
            <a:spLocks noGrp="1"/>
          </p:cNvSpPr>
          <p:nvPr>
            <p:ph idx="1"/>
          </p:nvPr>
        </p:nvSpPr>
        <p:spPr/>
        <p:txBody>
          <a:bodyPr/>
          <a:lstStyle/>
          <a:p>
            <a:r>
              <a:rPr kumimoji="1" lang="ja-JP" altLang="en-US" dirty="0"/>
              <a:t>７４</a:t>
            </a:r>
            <a:r>
              <a:rPr kumimoji="1" lang="en-US" altLang="ja-JP" dirty="0"/>
              <a:t>AC00</a:t>
            </a:r>
            <a:r>
              <a:rPr kumimoji="1" lang="ja-JP" altLang="en-US" dirty="0"/>
              <a:t>の規格を調べる</a:t>
            </a:r>
            <a:endParaRPr kumimoji="1" lang="en-US" altLang="ja-JP" dirty="0"/>
          </a:p>
          <a:p>
            <a:r>
              <a:rPr lang="en-US" altLang="ja-JP" dirty="0"/>
              <a:t>TI</a:t>
            </a:r>
            <a:r>
              <a:rPr lang="ja-JP" altLang="en-US" dirty="0"/>
              <a:t>社の</a:t>
            </a:r>
            <a:r>
              <a:rPr lang="en-US" altLang="ja-JP" dirty="0"/>
              <a:t>Web Site</a:t>
            </a:r>
            <a:r>
              <a:rPr lang="ja-JP" altLang="en-US" dirty="0"/>
              <a:t>から規格表を取得</a:t>
            </a:r>
            <a:endParaRPr kumimoji="1" lang="en-US" altLang="ja-JP" dirty="0"/>
          </a:p>
          <a:p>
            <a:r>
              <a:rPr kumimoji="1" lang="en-US" altLang="ja-JP" dirty="0">
                <a:hlinkClick r:id="rId2"/>
              </a:rPr>
              <a:t>https://www.tij.co.jp/product/jp/SN74AC00</a:t>
            </a:r>
            <a:endParaRPr kumimoji="1" lang="en-US" altLang="ja-JP" dirty="0"/>
          </a:p>
          <a:p>
            <a:r>
              <a:rPr lang="en-US" altLang="ja-JP" dirty="0"/>
              <a:t>sn74ac00.pdf</a:t>
            </a:r>
            <a:r>
              <a:rPr lang="ja-JP" altLang="en-US" dirty="0"/>
              <a:t>をダウンロード</a:t>
            </a:r>
            <a:endParaRPr kumimoji="1" lang="ja-JP" altLang="en-US" dirty="0"/>
          </a:p>
        </p:txBody>
      </p:sp>
    </p:spTree>
    <p:extLst>
      <p:ext uri="{BB962C8B-B14F-4D97-AF65-F5344CB8AC3E}">
        <p14:creationId xmlns:p14="http://schemas.microsoft.com/office/powerpoint/2010/main" val="1355849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ja-JP"/>
              <a:t>CMOS</a:t>
            </a:r>
            <a:r>
              <a:rPr lang="ja-JP" altLang="en-US"/>
              <a:t>利用上の問題点</a:t>
            </a:r>
          </a:p>
        </p:txBody>
      </p:sp>
      <p:sp>
        <p:nvSpPr>
          <p:cNvPr id="33795" name="Rectangle 3"/>
          <p:cNvSpPr>
            <a:spLocks noGrp="1" noChangeArrowheads="1"/>
          </p:cNvSpPr>
          <p:nvPr>
            <p:ph type="body" idx="1"/>
          </p:nvPr>
        </p:nvSpPr>
        <p:spPr/>
        <p:txBody>
          <a:bodyPr/>
          <a:lstStyle/>
          <a:p>
            <a:pPr>
              <a:lnSpc>
                <a:spcPct val="80000"/>
              </a:lnSpc>
            </a:pPr>
            <a:r>
              <a:rPr lang="ja-JP" altLang="en-US" sz="2800" dirty="0"/>
              <a:t>静電破壊</a:t>
            </a:r>
          </a:p>
          <a:p>
            <a:pPr lvl="1">
              <a:lnSpc>
                <a:spcPct val="80000"/>
              </a:lnSpc>
            </a:pPr>
            <a:r>
              <a:rPr lang="ja-JP" altLang="en-US" sz="2400" dirty="0"/>
              <a:t>静電気が薄い絶縁膜を破壊</a:t>
            </a:r>
          </a:p>
          <a:p>
            <a:pPr lvl="1">
              <a:lnSpc>
                <a:spcPct val="80000"/>
              </a:lnSpc>
            </a:pPr>
            <a:r>
              <a:rPr lang="en-US" altLang="ja-JP" sz="2400" dirty="0"/>
              <a:t>ANTI STATIC</a:t>
            </a:r>
            <a:r>
              <a:rPr lang="ja-JP" altLang="en-US" sz="2400" dirty="0"/>
              <a:t>の袋、ケース、黒いウレタン、銀紙などに保管</a:t>
            </a:r>
          </a:p>
          <a:p>
            <a:pPr lvl="1">
              <a:lnSpc>
                <a:spcPct val="80000"/>
              </a:lnSpc>
            </a:pPr>
            <a:r>
              <a:rPr lang="ja-JP" altLang="en-US" sz="2400" dirty="0"/>
              <a:t>製品に組み込んで電源を付ければ大丈夫</a:t>
            </a:r>
          </a:p>
          <a:p>
            <a:pPr lvl="1">
              <a:lnSpc>
                <a:spcPct val="80000"/>
              </a:lnSpc>
            </a:pPr>
            <a:r>
              <a:rPr lang="ja-JP" altLang="en-US" sz="2400" dirty="0"/>
              <a:t>基板やチップを不用意に手で触れないように注意</a:t>
            </a:r>
          </a:p>
          <a:p>
            <a:pPr>
              <a:lnSpc>
                <a:spcPct val="80000"/>
              </a:lnSpc>
            </a:pPr>
            <a:r>
              <a:rPr lang="ja-JP" altLang="en-US" sz="2800" dirty="0"/>
              <a:t>ラッチアップ</a:t>
            </a:r>
          </a:p>
          <a:p>
            <a:pPr lvl="1">
              <a:lnSpc>
                <a:spcPct val="80000"/>
              </a:lnSpc>
            </a:pPr>
            <a:r>
              <a:rPr lang="en-US" altLang="ja-JP" sz="2400" dirty="0"/>
              <a:t>CMOS</a:t>
            </a:r>
            <a:r>
              <a:rPr lang="ja-JP" altLang="en-US" sz="2400" dirty="0"/>
              <a:t>の</a:t>
            </a:r>
            <a:r>
              <a:rPr lang="en-US" altLang="ja-JP" sz="2400" dirty="0" err="1"/>
              <a:t>pMOS</a:t>
            </a:r>
            <a:r>
              <a:rPr lang="en-US" altLang="ja-JP" sz="2400" dirty="0"/>
              <a:t>, </a:t>
            </a:r>
            <a:r>
              <a:rPr lang="en-US" altLang="ja-JP" sz="2400" dirty="0" err="1"/>
              <a:t>nMOS</a:t>
            </a:r>
            <a:r>
              <a:rPr lang="ja-JP" altLang="en-US" sz="2400" dirty="0"/>
              <a:t>の組み合わせパターンがサイリスタを構成</a:t>
            </a:r>
          </a:p>
          <a:p>
            <a:pPr lvl="1">
              <a:lnSpc>
                <a:spcPct val="80000"/>
              </a:lnSpc>
            </a:pPr>
            <a:r>
              <a:rPr lang="ja-JP" altLang="en-US" sz="2400" dirty="0"/>
              <a:t>何かの原因でオンになって過電流が流れる</a:t>
            </a:r>
          </a:p>
          <a:p>
            <a:pPr lvl="1">
              <a:lnSpc>
                <a:spcPct val="80000"/>
              </a:lnSpc>
            </a:pPr>
            <a:r>
              <a:rPr lang="ja-JP" altLang="en-US" sz="2400" dirty="0"/>
              <a:t>入力が電源電圧よりも大きいと発生しやすい</a:t>
            </a:r>
          </a:p>
          <a:p>
            <a:pPr lvl="1">
              <a:lnSpc>
                <a:spcPct val="80000"/>
              </a:lnSpc>
            </a:pPr>
            <a:r>
              <a:rPr lang="ja-JP" altLang="en-US" sz="2400" dirty="0"/>
              <a:t>ダイオードなどの保護回路が有効</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99" name="Rectangle 35"/>
          <p:cNvSpPr>
            <a:spLocks noChangeArrowheads="1"/>
          </p:cNvSpPr>
          <p:nvPr/>
        </p:nvSpPr>
        <p:spPr bwMode="auto">
          <a:xfrm>
            <a:off x="179388" y="2774950"/>
            <a:ext cx="8713787" cy="1806575"/>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36868" name="Rectangle 4"/>
          <p:cNvSpPr>
            <a:spLocks noChangeArrowheads="1"/>
          </p:cNvSpPr>
          <p:nvPr/>
        </p:nvSpPr>
        <p:spPr bwMode="auto">
          <a:xfrm>
            <a:off x="4427538" y="2774950"/>
            <a:ext cx="4033837" cy="115093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36869" name="Rectangle 5"/>
          <p:cNvSpPr>
            <a:spLocks noChangeArrowheads="1"/>
          </p:cNvSpPr>
          <p:nvPr/>
        </p:nvSpPr>
        <p:spPr bwMode="auto">
          <a:xfrm>
            <a:off x="4645025" y="2774950"/>
            <a:ext cx="1295400" cy="43815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6871" name="Group 7"/>
          <p:cNvGrpSpPr>
            <a:grpSpLocks/>
          </p:cNvGrpSpPr>
          <p:nvPr/>
        </p:nvGrpSpPr>
        <p:grpSpPr bwMode="auto">
          <a:xfrm>
            <a:off x="5940425" y="2565400"/>
            <a:ext cx="936625" cy="209550"/>
            <a:chOff x="2880" y="1385"/>
            <a:chExt cx="272" cy="136"/>
          </a:xfrm>
        </p:grpSpPr>
        <p:sp>
          <p:nvSpPr>
            <p:cNvPr id="36872" name="Rectangle 8"/>
            <p:cNvSpPr>
              <a:spLocks noChangeArrowheads="1"/>
            </p:cNvSpPr>
            <p:nvPr/>
          </p:nvSpPr>
          <p:spPr bwMode="auto">
            <a:xfrm>
              <a:off x="2880" y="1476"/>
              <a:ext cx="272" cy="45"/>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73" name="Rectangle 9"/>
            <p:cNvSpPr>
              <a:spLocks noChangeArrowheads="1"/>
            </p:cNvSpPr>
            <p:nvPr/>
          </p:nvSpPr>
          <p:spPr bwMode="auto">
            <a:xfrm>
              <a:off x="2880" y="1385"/>
              <a:ext cx="272" cy="91"/>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6874" name="Rectangle 10"/>
          <p:cNvSpPr>
            <a:spLocks noChangeArrowheads="1"/>
          </p:cNvSpPr>
          <p:nvPr/>
        </p:nvSpPr>
        <p:spPr bwMode="auto">
          <a:xfrm>
            <a:off x="6877050" y="2774950"/>
            <a:ext cx="1295400" cy="43815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883" name="Line 19"/>
          <p:cNvSpPr>
            <a:spLocks noChangeShapeType="1"/>
          </p:cNvSpPr>
          <p:nvPr/>
        </p:nvSpPr>
        <p:spPr bwMode="auto">
          <a:xfrm flipV="1">
            <a:off x="5292725"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4" name="Line 20"/>
          <p:cNvSpPr>
            <a:spLocks noChangeShapeType="1"/>
          </p:cNvSpPr>
          <p:nvPr/>
        </p:nvSpPr>
        <p:spPr bwMode="auto">
          <a:xfrm flipV="1">
            <a:off x="7669213" y="22764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5" name="Line 21"/>
          <p:cNvSpPr>
            <a:spLocks noChangeShapeType="1"/>
          </p:cNvSpPr>
          <p:nvPr/>
        </p:nvSpPr>
        <p:spPr bwMode="auto">
          <a:xfrm flipV="1">
            <a:off x="6372225" y="20605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9" name="Text Box 25"/>
          <p:cNvSpPr txBox="1">
            <a:spLocks noChangeArrowheads="1"/>
          </p:cNvSpPr>
          <p:nvPr/>
        </p:nvSpPr>
        <p:spPr bwMode="auto">
          <a:xfrm>
            <a:off x="6948488" y="2774950"/>
            <a:ext cx="122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r>
              <a:rPr lang="ja-JP" altLang="en-US"/>
              <a:t>型拡散層</a:t>
            </a:r>
          </a:p>
        </p:txBody>
      </p:sp>
      <p:sp>
        <p:nvSpPr>
          <p:cNvPr id="36890" name="Text Box 26"/>
          <p:cNvSpPr txBox="1">
            <a:spLocks noChangeArrowheads="1"/>
          </p:cNvSpPr>
          <p:nvPr/>
        </p:nvSpPr>
        <p:spPr bwMode="auto">
          <a:xfrm>
            <a:off x="4645025" y="28527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r>
              <a:rPr lang="ja-JP" altLang="en-US"/>
              <a:t>型拡散層</a:t>
            </a:r>
          </a:p>
        </p:txBody>
      </p:sp>
      <p:sp>
        <p:nvSpPr>
          <p:cNvPr id="36893" name="Rectangle 29"/>
          <p:cNvSpPr>
            <a:spLocks noChangeArrowheads="1"/>
          </p:cNvSpPr>
          <p:nvPr/>
        </p:nvSpPr>
        <p:spPr bwMode="auto">
          <a:xfrm>
            <a:off x="5940425" y="2781300"/>
            <a:ext cx="936625" cy="144463"/>
          </a:xfrm>
          <a:prstGeom prst="rect">
            <a:avLst/>
          </a:prstGeom>
          <a:solidFill>
            <a:srgbClr val="99FF99"/>
          </a:solidFill>
          <a:ln w="9525">
            <a:solidFill>
              <a:srgbClr val="99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900" name="Rectangle 36"/>
          <p:cNvSpPr>
            <a:spLocks noChangeArrowheads="1"/>
          </p:cNvSpPr>
          <p:nvPr/>
        </p:nvSpPr>
        <p:spPr bwMode="auto">
          <a:xfrm>
            <a:off x="612775" y="2774950"/>
            <a:ext cx="1295400" cy="48101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6902" name="Group 38"/>
          <p:cNvGrpSpPr>
            <a:grpSpLocks/>
          </p:cNvGrpSpPr>
          <p:nvPr/>
        </p:nvGrpSpPr>
        <p:grpSpPr bwMode="auto">
          <a:xfrm>
            <a:off x="1908175" y="2565400"/>
            <a:ext cx="936625" cy="230188"/>
            <a:chOff x="2880" y="1385"/>
            <a:chExt cx="272" cy="136"/>
          </a:xfrm>
        </p:grpSpPr>
        <p:sp>
          <p:nvSpPr>
            <p:cNvPr id="36903" name="Rectangle 39"/>
            <p:cNvSpPr>
              <a:spLocks noChangeArrowheads="1"/>
            </p:cNvSpPr>
            <p:nvPr/>
          </p:nvSpPr>
          <p:spPr bwMode="auto">
            <a:xfrm>
              <a:off x="2880" y="1476"/>
              <a:ext cx="272" cy="45"/>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904" name="Rectangle 40"/>
            <p:cNvSpPr>
              <a:spLocks noChangeArrowheads="1"/>
            </p:cNvSpPr>
            <p:nvPr/>
          </p:nvSpPr>
          <p:spPr bwMode="auto">
            <a:xfrm>
              <a:off x="2880" y="1385"/>
              <a:ext cx="272" cy="91"/>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6905" name="Rectangle 41"/>
          <p:cNvSpPr>
            <a:spLocks noChangeArrowheads="1"/>
          </p:cNvSpPr>
          <p:nvPr/>
        </p:nvSpPr>
        <p:spPr bwMode="auto">
          <a:xfrm>
            <a:off x="2844800" y="2774950"/>
            <a:ext cx="1295400" cy="48101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907" name="Line 43"/>
          <p:cNvSpPr>
            <a:spLocks noChangeShapeType="1"/>
          </p:cNvSpPr>
          <p:nvPr/>
        </p:nvSpPr>
        <p:spPr bwMode="auto">
          <a:xfrm flipV="1">
            <a:off x="3636963" y="2276475"/>
            <a:ext cx="1587" cy="554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08" name="Line 44"/>
          <p:cNvSpPr>
            <a:spLocks noChangeShapeType="1"/>
          </p:cNvSpPr>
          <p:nvPr/>
        </p:nvSpPr>
        <p:spPr bwMode="auto">
          <a:xfrm flipV="1">
            <a:off x="2339975" y="2060575"/>
            <a:ext cx="1588" cy="554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2" name="Text Box 48"/>
          <p:cNvSpPr txBox="1">
            <a:spLocks noChangeArrowheads="1"/>
          </p:cNvSpPr>
          <p:nvPr/>
        </p:nvSpPr>
        <p:spPr bwMode="auto">
          <a:xfrm>
            <a:off x="2916238" y="2774950"/>
            <a:ext cx="1225550" cy="366713"/>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r>
              <a:rPr lang="ja-JP" altLang="en-US"/>
              <a:t>型拡散層</a:t>
            </a:r>
          </a:p>
        </p:txBody>
      </p:sp>
      <p:sp>
        <p:nvSpPr>
          <p:cNvPr id="36913" name="Text Box 49"/>
          <p:cNvSpPr txBox="1">
            <a:spLocks noChangeArrowheads="1"/>
          </p:cNvSpPr>
          <p:nvPr/>
        </p:nvSpPr>
        <p:spPr bwMode="auto">
          <a:xfrm>
            <a:off x="612775" y="2852738"/>
            <a:ext cx="122555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r>
              <a:rPr lang="ja-JP" altLang="en-US"/>
              <a:t>型拡散層</a:t>
            </a:r>
          </a:p>
        </p:txBody>
      </p:sp>
      <p:sp>
        <p:nvSpPr>
          <p:cNvPr id="36919" name="Rectangle 55"/>
          <p:cNvSpPr>
            <a:spLocks noChangeArrowheads="1"/>
          </p:cNvSpPr>
          <p:nvPr/>
        </p:nvSpPr>
        <p:spPr bwMode="auto">
          <a:xfrm>
            <a:off x="1908175" y="2781300"/>
            <a:ext cx="936625" cy="15875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solidFill>
                <a:srgbClr val="FFFF00"/>
              </a:solidFill>
            </a:endParaRPr>
          </a:p>
        </p:txBody>
      </p:sp>
      <p:sp>
        <p:nvSpPr>
          <p:cNvPr id="36920" name="Line 56"/>
          <p:cNvSpPr>
            <a:spLocks noChangeShapeType="1"/>
          </p:cNvSpPr>
          <p:nvPr/>
        </p:nvSpPr>
        <p:spPr bwMode="auto">
          <a:xfrm flipV="1">
            <a:off x="1331913" y="2278063"/>
            <a:ext cx="1587" cy="5540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4" name="Line 60"/>
          <p:cNvSpPr>
            <a:spLocks noChangeShapeType="1"/>
          </p:cNvSpPr>
          <p:nvPr/>
        </p:nvSpPr>
        <p:spPr bwMode="auto">
          <a:xfrm>
            <a:off x="3708400" y="3716338"/>
            <a:ext cx="142875" cy="217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5" name="Line 61"/>
          <p:cNvSpPr>
            <a:spLocks noChangeShapeType="1"/>
          </p:cNvSpPr>
          <p:nvPr/>
        </p:nvSpPr>
        <p:spPr bwMode="auto">
          <a:xfrm>
            <a:off x="3708400" y="3933825"/>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6" name="Line 62"/>
          <p:cNvSpPr>
            <a:spLocks noChangeShapeType="1"/>
          </p:cNvSpPr>
          <p:nvPr/>
        </p:nvSpPr>
        <p:spPr bwMode="auto">
          <a:xfrm flipV="1">
            <a:off x="3995738" y="3716338"/>
            <a:ext cx="144462" cy="217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7" name="Line 63"/>
          <p:cNvSpPr>
            <a:spLocks noChangeShapeType="1"/>
          </p:cNvSpPr>
          <p:nvPr/>
        </p:nvSpPr>
        <p:spPr bwMode="auto">
          <a:xfrm>
            <a:off x="3924300" y="3933825"/>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8" name="Line 64"/>
          <p:cNvSpPr>
            <a:spLocks noChangeShapeType="1"/>
          </p:cNvSpPr>
          <p:nvPr/>
        </p:nvSpPr>
        <p:spPr bwMode="auto">
          <a:xfrm flipV="1">
            <a:off x="5292725" y="3141663"/>
            <a:ext cx="21590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9" name="Line 65"/>
          <p:cNvSpPr>
            <a:spLocks noChangeShapeType="1"/>
          </p:cNvSpPr>
          <p:nvPr/>
        </p:nvSpPr>
        <p:spPr bwMode="auto">
          <a:xfrm>
            <a:off x="5292725" y="31416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31" name="Line 67"/>
          <p:cNvSpPr>
            <a:spLocks noChangeShapeType="1"/>
          </p:cNvSpPr>
          <p:nvPr/>
        </p:nvSpPr>
        <p:spPr bwMode="auto">
          <a:xfrm>
            <a:off x="5292725" y="3429000"/>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32" name="Line 68"/>
          <p:cNvSpPr>
            <a:spLocks noChangeShapeType="1"/>
          </p:cNvSpPr>
          <p:nvPr/>
        </p:nvSpPr>
        <p:spPr bwMode="auto">
          <a:xfrm flipH="1">
            <a:off x="4140200" y="3357563"/>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33" name="Line 69"/>
          <p:cNvSpPr>
            <a:spLocks noChangeShapeType="1"/>
          </p:cNvSpPr>
          <p:nvPr/>
        </p:nvSpPr>
        <p:spPr bwMode="auto">
          <a:xfrm>
            <a:off x="4140200" y="335756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34" name="Line 70"/>
          <p:cNvSpPr>
            <a:spLocks noChangeShapeType="1"/>
          </p:cNvSpPr>
          <p:nvPr/>
        </p:nvSpPr>
        <p:spPr bwMode="auto">
          <a:xfrm flipV="1">
            <a:off x="3708400" y="3068638"/>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35" name="Line 71"/>
          <p:cNvSpPr>
            <a:spLocks noChangeShapeType="1"/>
          </p:cNvSpPr>
          <p:nvPr/>
        </p:nvSpPr>
        <p:spPr bwMode="auto">
          <a:xfrm>
            <a:off x="5508625" y="3573463"/>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36" name="Line 72"/>
          <p:cNvSpPr>
            <a:spLocks noChangeShapeType="1"/>
          </p:cNvSpPr>
          <p:nvPr/>
        </p:nvSpPr>
        <p:spPr bwMode="auto">
          <a:xfrm>
            <a:off x="3924300" y="4221163"/>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37" name="Oval 73"/>
          <p:cNvSpPr>
            <a:spLocks noChangeArrowheads="1"/>
          </p:cNvSpPr>
          <p:nvPr/>
        </p:nvSpPr>
        <p:spPr bwMode="auto">
          <a:xfrm>
            <a:off x="3059113" y="2997200"/>
            <a:ext cx="3168650" cy="143986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938" name="Text Box 74"/>
          <p:cNvSpPr txBox="1">
            <a:spLocks noChangeArrowheads="1"/>
          </p:cNvSpPr>
          <p:nvPr/>
        </p:nvSpPr>
        <p:spPr bwMode="auto">
          <a:xfrm>
            <a:off x="4408488" y="4581525"/>
            <a:ext cx="160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寄生サイリスタ</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2446"/>
            <a:ext cx="8229600" cy="1143000"/>
          </a:xfrm>
        </p:spPr>
        <p:txBody>
          <a:bodyPr/>
          <a:lstStyle/>
          <a:p>
            <a:r>
              <a:rPr kumimoji="1" lang="ja-JP" altLang="en-US" dirty="0"/>
              <a:t>今日のポイント</a:t>
            </a:r>
          </a:p>
        </p:txBody>
      </p:sp>
      <p:pic>
        <p:nvPicPr>
          <p:cNvPr id="6" name="コンテンツ プレースホルダー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906127" y="4487712"/>
            <a:ext cx="1995376" cy="2039275"/>
          </a:xfrm>
        </p:spPr>
      </p:pic>
      <p:sp>
        <p:nvSpPr>
          <p:cNvPr id="8" name="Text Box 91"/>
          <p:cNvSpPr txBox="1">
            <a:spLocks noChangeArrowheads="1"/>
          </p:cNvSpPr>
          <p:nvPr/>
        </p:nvSpPr>
        <p:spPr bwMode="auto">
          <a:xfrm>
            <a:off x="366894" y="1041085"/>
            <a:ext cx="864096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2400" dirty="0"/>
              <a:t>静特性で大事なのは</a:t>
            </a:r>
            <a:endParaRPr lang="en-US" altLang="ja-JP" sz="2400" dirty="0"/>
          </a:p>
          <a:p>
            <a:r>
              <a:rPr lang="en-US" altLang="ja-JP" sz="2400" dirty="0"/>
              <a:t>1.</a:t>
            </a:r>
            <a:r>
              <a:rPr lang="ja-JP" altLang="en-US" sz="2400" dirty="0"/>
              <a:t>入出力特性：工学的にはスレッショルドレベルは</a:t>
            </a:r>
            <a:r>
              <a:rPr lang="en-US" altLang="ja-JP" sz="2400" dirty="0"/>
              <a:t>VIL</a:t>
            </a:r>
            <a:r>
              <a:rPr lang="ja-JP" altLang="en-US" sz="2400" dirty="0"/>
              <a:t>と</a:t>
            </a:r>
            <a:r>
              <a:rPr lang="en-US" altLang="ja-JP" sz="2400" dirty="0"/>
              <a:t>VIH</a:t>
            </a:r>
            <a:r>
              <a:rPr lang="ja-JP" altLang="en-US" sz="2400" dirty="0"/>
              <a:t>の</a:t>
            </a:r>
            <a:endParaRPr lang="en-US" altLang="ja-JP" sz="2400" dirty="0"/>
          </a:p>
          <a:p>
            <a:r>
              <a:rPr lang="ja-JP" altLang="en-US" sz="2400" dirty="0"/>
              <a:t>どこかにある。</a:t>
            </a:r>
            <a:endParaRPr lang="en-US" altLang="ja-JP" sz="2400" dirty="0"/>
          </a:p>
          <a:p>
            <a:r>
              <a:rPr lang="ja-JP" altLang="en-US" sz="2400" dirty="0"/>
              <a:t>ノイズマージンは</a:t>
            </a:r>
            <a:r>
              <a:rPr lang="en-US" altLang="ja-JP" sz="2400" dirty="0"/>
              <a:t>VIL‐VOL</a:t>
            </a:r>
            <a:r>
              <a:rPr lang="ja-JP" altLang="en-US" sz="2400" dirty="0" err="1"/>
              <a:t>、</a:t>
            </a:r>
            <a:r>
              <a:rPr lang="en-US" altLang="ja-JP" sz="2400" dirty="0"/>
              <a:t>VOH</a:t>
            </a:r>
            <a:r>
              <a:rPr lang="ja-JP" altLang="en-US" sz="2400" dirty="0"/>
              <a:t>－</a:t>
            </a:r>
            <a:r>
              <a:rPr lang="en-US" altLang="ja-JP" sz="2400" dirty="0"/>
              <a:t>VIH</a:t>
            </a:r>
          </a:p>
          <a:p>
            <a:r>
              <a:rPr lang="en-US" altLang="ja-JP" sz="2400" dirty="0"/>
              <a:t>2</a:t>
            </a:r>
            <a:r>
              <a:rPr lang="ja-JP" altLang="en-US" sz="2400" dirty="0" err="1"/>
              <a:t>．</a:t>
            </a:r>
            <a:r>
              <a:rPr lang="ja-JP" altLang="en-US" sz="2400" dirty="0"/>
              <a:t>駆動能力：ファンアウトは</a:t>
            </a:r>
            <a:r>
              <a:rPr lang="en-US" altLang="ja-JP" sz="2400" dirty="0"/>
              <a:t>IOL/</a:t>
            </a:r>
            <a:r>
              <a:rPr lang="en-US" altLang="ja-JP" sz="2400" dirty="0" err="1"/>
              <a:t>Iin</a:t>
            </a:r>
            <a:r>
              <a:rPr lang="en-US" altLang="ja-JP" sz="2400" dirty="0"/>
              <a:t>, IOH/</a:t>
            </a:r>
            <a:r>
              <a:rPr lang="en-US" altLang="ja-JP" sz="2400" dirty="0" err="1"/>
              <a:t>Iin</a:t>
            </a:r>
            <a:endParaRPr lang="en-US" altLang="ja-JP" sz="2400" dirty="0"/>
          </a:p>
          <a:p>
            <a:r>
              <a:rPr lang="ja-JP" altLang="en-US" sz="2400" dirty="0"/>
              <a:t>動特性で大事なのは伝搬遅延時間</a:t>
            </a:r>
            <a:r>
              <a:rPr lang="en-US" altLang="ja-JP" sz="2400" dirty="0" err="1"/>
              <a:t>tpLH</a:t>
            </a:r>
            <a:r>
              <a:rPr lang="en-US" altLang="ja-JP" sz="2400" dirty="0"/>
              <a:t>, </a:t>
            </a:r>
            <a:r>
              <a:rPr lang="en-US" altLang="ja-JP" sz="2400" dirty="0" err="1"/>
              <a:t>tpHL</a:t>
            </a:r>
            <a:endParaRPr lang="en-US" altLang="ja-JP" sz="2400" dirty="0"/>
          </a:p>
          <a:p>
            <a:r>
              <a:rPr lang="ja-JP" altLang="en-US" sz="2400" dirty="0"/>
              <a:t>　　ディジタル信号の伝わる時間</a:t>
            </a:r>
            <a:endParaRPr lang="en-US" altLang="ja-JP" sz="2400" dirty="0"/>
          </a:p>
          <a:p>
            <a:r>
              <a:rPr lang="ja-JP" altLang="en-US" sz="2400" dirty="0"/>
              <a:t>ダイナミック電力は電圧の</a:t>
            </a:r>
            <a:r>
              <a:rPr lang="en-US" altLang="ja-JP" sz="2400" dirty="0"/>
              <a:t>2</a:t>
            </a:r>
            <a:r>
              <a:rPr lang="ja-JP" altLang="en-US" sz="2400" dirty="0"/>
              <a:t>乗、スイッチング率に比例</a:t>
            </a:r>
            <a:endParaRPr lang="en-US" altLang="ja-JP" sz="2400" dirty="0"/>
          </a:p>
          <a:p>
            <a:r>
              <a:rPr lang="ja-JP" altLang="en-US" sz="2400" dirty="0"/>
              <a:t>スタティック電力は電圧に比例</a:t>
            </a:r>
            <a:endParaRPr lang="en-US" altLang="ja-JP" sz="2400" dirty="0"/>
          </a:p>
          <a:p>
            <a:endParaRPr lang="en-US" altLang="ja-JP" sz="2400" dirty="0"/>
          </a:p>
          <a:p>
            <a:endParaRPr lang="en-US" altLang="ja-JP" sz="2400" dirty="0"/>
          </a:p>
        </p:txBody>
      </p:sp>
      <p:sp>
        <p:nvSpPr>
          <p:cNvPr id="7" name="Text Box 91"/>
          <p:cNvSpPr txBox="1">
            <a:spLocks noChangeArrowheads="1"/>
          </p:cNvSpPr>
          <p:nvPr/>
        </p:nvSpPr>
        <p:spPr bwMode="auto">
          <a:xfrm>
            <a:off x="457200" y="4781305"/>
            <a:ext cx="864096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2400" dirty="0"/>
              <a:t>CMOS</a:t>
            </a:r>
            <a:r>
              <a:rPr lang="ja-JP" altLang="en-US" sz="2400" dirty="0"/>
              <a:t>は理想的な静特性を持っている。</a:t>
            </a:r>
            <a:endParaRPr lang="en-US" altLang="ja-JP" sz="2400" dirty="0"/>
          </a:p>
          <a:p>
            <a:r>
              <a:rPr lang="ja-JP" altLang="en-US" sz="2400" dirty="0"/>
              <a:t>スレッショルドレベルは</a:t>
            </a:r>
            <a:r>
              <a:rPr lang="en-US" altLang="ja-JP" sz="2400" dirty="0"/>
              <a:t>VDD/2,VOL=GND</a:t>
            </a:r>
            <a:r>
              <a:rPr lang="ja-JP" altLang="en-US" sz="2400" dirty="0" err="1"/>
              <a:t>、</a:t>
            </a:r>
            <a:endParaRPr lang="en-US" altLang="ja-JP" sz="2400" dirty="0"/>
          </a:p>
          <a:p>
            <a:r>
              <a:rPr lang="en-US" altLang="ja-JP" sz="2400" dirty="0"/>
              <a:t>VOH=VDD</a:t>
            </a:r>
            <a:r>
              <a:rPr lang="ja-JP" altLang="en-US" sz="2400" dirty="0" err="1"/>
              <a:t>、</a:t>
            </a:r>
            <a:r>
              <a:rPr lang="ja-JP" altLang="en-US" sz="2400" dirty="0"/>
              <a:t>静電気、ラッチアップに気をつけて</a:t>
            </a:r>
            <a:endParaRPr lang="en-US" altLang="ja-JP" sz="2400" dirty="0"/>
          </a:p>
          <a:p>
            <a:r>
              <a:rPr lang="ja-JP" altLang="en-US" sz="2400" dirty="0"/>
              <a:t>使おう</a:t>
            </a:r>
            <a:endParaRPr lang="en-US" altLang="ja-JP" sz="2400" dirty="0"/>
          </a:p>
        </p:txBody>
      </p:sp>
    </p:spTree>
    <p:extLst>
      <p:ext uri="{BB962C8B-B14F-4D97-AF65-F5344CB8AC3E}">
        <p14:creationId xmlns:p14="http://schemas.microsoft.com/office/powerpoint/2010/main" val="2346062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a:t>
            </a:r>
            <a:r>
              <a:rPr kumimoji="1" lang="en-US" altLang="ja-JP" dirty="0"/>
              <a:t>4-2</a:t>
            </a:r>
            <a:endParaRPr kumimoji="1" lang="ja-JP" altLang="en-US" dirty="0"/>
          </a:p>
        </p:txBody>
      </p:sp>
      <p:grpSp>
        <p:nvGrpSpPr>
          <p:cNvPr id="4" name="Group 4"/>
          <p:cNvGrpSpPr>
            <a:grpSpLocks/>
          </p:cNvGrpSpPr>
          <p:nvPr/>
        </p:nvGrpSpPr>
        <p:grpSpPr bwMode="auto">
          <a:xfrm>
            <a:off x="3851985" y="2986290"/>
            <a:ext cx="1008062" cy="504825"/>
            <a:chOff x="1208" y="1480"/>
            <a:chExt cx="635" cy="318"/>
          </a:xfrm>
        </p:grpSpPr>
        <p:grpSp>
          <p:nvGrpSpPr>
            <p:cNvPr id="5" name="Group 5"/>
            <p:cNvGrpSpPr>
              <a:grpSpLocks/>
            </p:cNvGrpSpPr>
            <p:nvPr/>
          </p:nvGrpSpPr>
          <p:grpSpPr bwMode="auto">
            <a:xfrm>
              <a:off x="1322" y="1480"/>
              <a:ext cx="431" cy="318"/>
              <a:chOff x="1315" y="3521"/>
              <a:chExt cx="431" cy="318"/>
            </a:xfrm>
          </p:grpSpPr>
          <p:sp>
            <p:nvSpPr>
              <p:cNvPr id="10" name="Line 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Freeform 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 name="Line 10"/>
            <p:cNvSpPr>
              <a:spLocks noChangeShapeType="1"/>
            </p:cNvSpPr>
            <p:nvPr/>
          </p:nvSpPr>
          <p:spPr bwMode="auto">
            <a:xfrm>
              <a:off x="1208" y="1571"/>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 name="Line 11"/>
            <p:cNvSpPr>
              <a:spLocks noChangeShapeType="1"/>
            </p:cNvSpPr>
            <p:nvPr/>
          </p:nvSpPr>
          <p:spPr bwMode="auto">
            <a:xfrm>
              <a:off x="1208" y="170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 name="Line 12"/>
            <p:cNvSpPr>
              <a:spLocks noChangeShapeType="1"/>
            </p:cNvSpPr>
            <p:nvPr/>
          </p:nvSpPr>
          <p:spPr bwMode="auto">
            <a:xfrm>
              <a:off x="175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 name="Oval 13"/>
            <p:cNvSpPr>
              <a:spLocks noChangeArrowheads="1"/>
            </p:cNvSpPr>
            <p:nvPr/>
          </p:nvSpPr>
          <p:spPr bwMode="auto">
            <a:xfrm flipH="1">
              <a:off x="1714" y="157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4" name="Group 24"/>
          <p:cNvGrpSpPr>
            <a:grpSpLocks/>
          </p:cNvGrpSpPr>
          <p:nvPr/>
        </p:nvGrpSpPr>
        <p:grpSpPr bwMode="auto">
          <a:xfrm>
            <a:off x="2666789" y="2219527"/>
            <a:ext cx="935038" cy="695326"/>
            <a:chOff x="3632" y="2097"/>
            <a:chExt cx="589" cy="438"/>
          </a:xfrm>
        </p:grpSpPr>
        <p:grpSp>
          <p:nvGrpSpPr>
            <p:cNvPr id="15" name="Group 25"/>
            <p:cNvGrpSpPr>
              <a:grpSpLocks/>
            </p:cNvGrpSpPr>
            <p:nvPr/>
          </p:nvGrpSpPr>
          <p:grpSpPr bwMode="auto">
            <a:xfrm>
              <a:off x="3632" y="2097"/>
              <a:ext cx="499" cy="438"/>
              <a:chOff x="3152" y="3536"/>
              <a:chExt cx="499" cy="438"/>
            </a:xfrm>
          </p:grpSpPr>
          <p:sp>
            <p:nvSpPr>
              <p:cNvPr id="21" name="Freeform 26"/>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Freeform 27"/>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 name="Freeform 28"/>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 name="Line 29"/>
            <p:cNvSpPr>
              <a:spLocks noChangeShapeType="1"/>
            </p:cNvSpPr>
            <p:nvPr/>
          </p:nvSpPr>
          <p:spPr bwMode="auto">
            <a:xfrm>
              <a:off x="4130" y="230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30"/>
            <p:cNvSpPr>
              <a:spLocks noChangeShapeType="1"/>
            </p:cNvSpPr>
            <p:nvPr/>
          </p:nvSpPr>
          <p:spPr bwMode="auto">
            <a:xfrm>
              <a:off x="3676" y="226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31"/>
            <p:cNvSpPr>
              <a:spLocks noChangeShapeType="1"/>
            </p:cNvSpPr>
            <p:nvPr/>
          </p:nvSpPr>
          <p:spPr bwMode="auto">
            <a:xfrm>
              <a:off x="3676" y="240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Oval 32"/>
            <p:cNvSpPr>
              <a:spLocks noChangeArrowheads="1"/>
            </p:cNvSpPr>
            <p:nvPr/>
          </p:nvSpPr>
          <p:spPr bwMode="auto">
            <a:xfrm flipH="1">
              <a:off x="3722" y="221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 name="Oval 33"/>
            <p:cNvSpPr>
              <a:spLocks noChangeArrowheads="1"/>
            </p:cNvSpPr>
            <p:nvPr/>
          </p:nvSpPr>
          <p:spPr bwMode="auto">
            <a:xfrm flipH="1">
              <a:off x="3722" y="2355"/>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4" name="Line 44"/>
          <p:cNvSpPr>
            <a:spLocks noChangeShapeType="1"/>
          </p:cNvSpPr>
          <p:nvPr/>
        </p:nvSpPr>
        <p:spPr bwMode="auto">
          <a:xfrm flipV="1">
            <a:off x="4829702" y="2808490"/>
            <a:ext cx="779463" cy="158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5" name="Group 24"/>
          <p:cNvGrpSpPr>
            <a:grpSpLocks/>
          </p:cNvGrpSpPr>
          <p:nvPr/>
        </p:nvGrpSpPr>
        <p:grpSpPr bwMode="auto">
          <a:xfrm>
            <a:off x="5502405" y="2543378"/>
            <a:ext cx="935038" cy="695325"/>
            <a:chOff x="3632" y="2097"/>
            <a:chExt cx="589" cy="438"/>
          </a:xfrm>
        </p:grpSpPr>
        <p:grpSp>
          <p:nvGrpSpPr>
            <p:cNvPr id="26" name="Group 25"/>
            <p:cNvGrpSpPr>
              <a:grpSpLocks/>
            </p:cNvGrpSpPr>
            <p:nvPr/>
          </p:nvGrpSpPr>
          <p:grpSpPr bwMode="auto">
            <a:xfrm>
              <a:off x="3632" y="2097"/>
              <a:ext cx="499" cy="438"/>
              <a:chOff x="3152" y="3536"/>
              <a:chExt cx="499" cy="438"/>
            </a:xfrm>
          </p:grpSpPr>
          <p:sp>
            <p:nvSpPr>
              <p:cNvPr id="32" name="Freeform 26"/>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Freeform 27"/>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 name="Freeform 28"/>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 name="Line 29"/>
            <p:cNvSpPr>
              <a:spLocks noChangeShapeType="1"/>
            </p:cNvSpPr>
            <p:nvPr/>
          </p:nvSpPr>
          <p:spPr bwMode="auto">
            <a:xfrm>
              <a:off x="4130" y="230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30"/>
            <p:cNvSpPr>
              <a:spLocks noChangeShapeType="1"/>
            </p:cNvSpPr>
            <p:nvPr/>
          </p:nvSpPr>
          <p:spPr bwMode="auto">
            <a:xfrm>
              <a:off x="3676" y="226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31"/>
            <p:cNvSpPr>
              <a:spLocks noChangeShapeType="1"/>
            </p:cNvSpPr>
            <p:nvPr/>
          </p:nvSpPr>
          <p:spPr bwMode="auto">
            <a:xfrm>
              <a:off x="3676" y="240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Oval 32"/>
            <p:cNvSpPr>
              <a:spLocks noChangeArrowheads="1"/>
            </p:cNvSpPr>
            <p:nvPr/>
          </p:nvSpPr>
          <p:spPr bwMode="auto">
            <a:xfrm flipH="1">
              <a:off x="3722" y="221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 name="Oval 33"/>
            <p:cNvSpPr>
              <a:spLocks noChangeArrowheads="1"/>
            </p:cNvSpPr>
            <p:nvPr/>
          </p:nvSpPr>
          <p:spPr bwMode="auto">
            <a:xfrm flipH="1">
              <a:off x="3722" y="2355"/>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cxnSp>
        <p:nvCxnSpPr>
          <p:cNvPr id="35" name="直線コネクタ 34"/>
          <p:cNvCxnSpPr>
            <a:endCxn id="6" idx="0"/>
          </p:cNvCxnSpPr>
          <p:nvPr/>
        </p:nvCxnSpPr>
        <p:spPr>
          <a:xfrm>
            <a:off x="3601161" y="3130753"/>
            <a:ext cx="2508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4814712" y="2808490"/>
            <a:ext cx="0" cy="3937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4907672" y="2864551"/>
            <a:ext cx="317716" cy="369332"/>
          </a:xfrm>
          <a:prstGeom prst="rect">
            <a:avLst/>
          </a:prstGeom>
          <a:noFill/>
          <a:ln>
            <a:noFill/>
          </a:ln>
        </p:spPr>
        <p:txBody>
          <a:bodyPr wrap="none" rtlCol="0">
            <a:spAutoFit/>
          </a:bodyPr>
          <a:lstStyle/>
          <a:p>
            <a:r>
              <a:rPr kumimoji="1" lang="en-US" altLang="ja-JP"/>
              <a:t>A</a:t>
            </a:r>
            <a:endParaRPr kumimoji="1" lang="ja-JP" altLang="en-US" dirty="0"/>
          </a:p>
        </p:txBody>
      </p:sp>
      <p:cxnSp>
        <p:nvCxnSpPr>
          <p:cNvPr id="38" name="直線コネクタ 37"/>
          <p:cNvCxnSpPr>
            <a:stCxn id="37" idx="3"/>
            <a:endCxn id="31" idx="6"/>
          </p:cNvCxnSpPr>
          <p:nvPr/>
        </p:nvCxnSpPr>
        <p:spPr>
          <a:xfrm flipV="1">
            <a:off x="5225388" y="3024391"/>
            <a:ext cx="419892" cy="248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3158159" y="3202190"/>
            <a:ext cx="309700" cy="646331"/>
          </a:xfrm>
          <a:prstGeom prst="rect">
            <a:avLst/>
          </a:prstGeom>
          <a:noFill/>
          <a:ln>
            <a:noFill/>
          </a:ln>
        </p:spPr>
        <p:txBody>
          <a:bodyPr wrap="none" rtlCol="0">
            <a:spAutoFit/>
          </a:bodyPr>
          <a:lstStyle/>
          <a:p>
            <a:r>
              <a:rPr lang="en-US" altLang="ja-JP" dirty="0"/>
              <a:t>B</a:t>
            </a:r>
          </a:p>
          <a:p>
            <a:endParaRPr kumimoji="1" lang="ja-JP" altLang="en-US" dirty="0"/>
          </a:p>
        </p:txBody>
      </p:sp>
      <p:cxnSp>
        <p:nvCxnSpPr>
          <p:cNvPr id="40" name="直線コネクタ 39"/>
          <p:cNvCxnSpPr/>
          <p:nvPr/>
        </p:nvCxnSpPr>
        <p:spPr>
          <a:xfrm>
            <a:off x="3435176" y="3346653"/>
            <a:ext cx="403582" cy="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3624417" y="2543378"/>
            <a:ext cx="0" cy="5524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2324425" y="2484491"/>
            <a:ext cx="403582" cy="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2006276" y="2278191"/>
            <a:ext cx="308098" cy="646331"/>
          </a:xfrm>
          <a:prstGeom prst="rect">
            <a:avLst/>
          </a:prstGeom>
          <a:noFill/>
          <a:ln>
            <a:noFill/>
          </a:ln>
        </p:spPr>
        <p:txBody>
          <a:bodyPr wrap="none" rtlCol="0">
            <a:spAutoFit/>
          </a:bodyPr>
          <a:lstStyle/>
          <a:p>
            <a:r>
              <a:rPr lang="en-US" altLang="ja-JP" dirty="0"/>
              <a:t>C</a:t>
            </a:r>
          </a:p>
          <a:p>
            <a:endParaRPr kumimoji="1" lang="ja-JP" altLang="en-US" dirty="0"/>
          </a:p>
        </p:txBody>
      </p:sp>
      <p:cxnSp>
        <p:nvCxnSpPr>
          <p:cNvPr id="44" name="直線コネクタ 43"/>
          <p:cNvCxnSpPr/>
          <p:nvPr/>
        </p:nvCxnSpPr>
        <p:spPr>
          <a:xfrm>
            <a:off x="2526216" y="2484491"/>
            <a:ext cx="14286" cy="2271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571361" y="2711801"/>
            <a:ext cx="2218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1403648" y="4437112"/>
            <a:ext cx="6651180" cy="2062103"/>
          </a:xfrm>
          <a:prstGeom prst="rect">
            <a:avLst/>
          </a:prstGeom>
          <a:noFill/>
        </p:spPr>
        <p:txBody>
          <a:bodyPr wrap="none" rtlCol="0">
            <a:spAutoFit/>
          </a:bodyPr>
          <a:lstStyle/>
          <a:p>
            <a:r>
              <a:rPr kumimoji="1" lang="en-US" altLang="ja-JP" sz="3200" dirty="0" err="1"/>
              <a:t>tpLH</a:t>
            </a:r>
            <a:r>
              <a:rPr kumimoji="1" lang="en-US" altLang="ja-JP" sz="3200" dirty="0"/>
              <a:t>=</a:t>
            </a:r>
            <a:r>
              <a:rPr lang="en-US" altLang="ja-JP" sz="3200" dirty="0"/>
              <a:t>10</a:t>
            </a:r>
            <a:r>
              <a:rPr kumimoji="1" lang="en-US" altLang="ja-JP" sz="3200" dirty="0"/>
              <a:t>nsec</a:t>
            </a:r>
          </a:p>
          <a:p>
            <a:r>
              <a:rPr lang="en-US" altLang="ja-JP" sz="3200" dirty="0" err="1"/>
              <a:t>tpHL</a:t>
            </a:r>
            <a:r>
              <a:rPr lang="en-US" altLang="ja-JP" sz="3200" dirty="0"/>
              <a:t>=8.5nsec</a:t>
            </a:r>
          </a:p>
          <a:p>
            <a:r>
              <a:rPr lang="ja-JP" altLang="en-US" sz="3200" dirty="0"/>
              <a:t>の時、</a:t>
            </a:r>
            <a:r>
              <a:rPr lang="en-US" altLang="ja-JP" sz="3200" dirty="0"/>
              <a:t>A,B,C</a:t>
            </a:r>
            <a:r>
              <a:rPr lang="ja-JP" altLang="en-US" sz="3200" dirty="0"/>
              <a:t>それぞれから出力までの</a:t>
            </a:r>
            <a:endParaRPr lang="en-US" altLang="ja-JP" sz="3200" dirty="0"/>
          </a:p>
          <a:p>
            <a:r>
              <a:rPr kumimoji="1" lang="ja-JP" altLang="en-US" sz="3200" dirty="0"/>
              <a:t>最大遅延時間を求めよ</a:t>
            </a:r>
          </a:p>
        </p:txBody>
      </p:sp>
    </p:spTree>
    <p:extLst>
      <p:ext uri="{BB962C8B-B14F-4D97-AF65-F5344CB8AC3E}">
        <p14:creationId xmlns:p14="http://schemas.microsoft.com/office/powerpoint/2010/main" val="262497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53752"/>
            <a:ext cx="8229600" cy="1143000"/>
          </a:xfrm>
        </p:spPr>
        <p:txBody>
          <a:bodyPr/>
          <a:lstStyle/>
          <a:p>
            <a:r>
              <a:rPr kumimoji="1" lang="ja-JP" altLang="en-US" dirty="0"/>
              <a:t>規格表とは？</a:t>
            </a:r>
          </a:p>
        </p:txBody>
      </p:sp>
      <p:sp>
        <p:nvSpPr>
          <p:cNvPr id="3" name="コンテンツ プレースホルダー 2"/>
          <p:cNvSpPr>
            <a:spLocks noGrp="1"/>
          </p:cNvSpPr>
          <p:nvPr>
            <p:ph idx="1"/>
          </p:nvPr>
        </p:nvSpPr>
        <p:spPr>
          <a:xfrm>
            <a:off x="611560" y="1196752"/>
            <a:ext cx="8229600" cy="4525963"/>
          </a:xfrm>
        </p:spPr>
        <p:txBody>
          <a:bodyPr/>
          <a:lstStyle/>
          <a:p>
            <a:r>
              <a:rPr kumimoji="1" lang="ja-JP" altLang="en-US" dirty="0"/>
              <a:t>デバイスの電気的特性を示す表で、製造元が公開する</a:t>
            </a:r>
            <a:endParaRPr kumimoji="1" lang="en-US" altLang="ja-JP" dirty="0"/>
          </a:p>
          <a:p>
            <a:pPr marL="0" indent="0">
              <a:buNone/>
            </a:pPr>
            <a:r>
              <a:rPr lang="en-US" altLang="ja-JP" dirty="0"/>
              <a:t>1.</a:t>
            </a:r>
            <a:r>
              <a:rPr lang="ja-JP" altLang="en-US" dirty="0"/>
              <a:t>絶対最大定格：これを守らないと素子が破壊される可能性がある</a:t>
            </a:r>
            <a:endParaRPr lang="en-US" altLang="ja-JP" dirty="0"/>
          </a:p>
          <a:p>
            <a:pPr marL="0" indent="0">
              <a:buNone/>
            </a:pPr>
            <a:r>
              <a:rPr kumimoji="1" lang="en-US" altLang="ja-JP" dirty="0"/>
              <a:t>2</a:t>
            </a:r>
            <a:r>
              <a:rPr kumimoji="1" lang="ja-JP" altLang="en-US" dirty="0" err="1"/>
              <a:t>．</a:t>
            </a:r>
            <a:r>
              <a:rPr kumimoji="1" lang="ja-JP" altLang="en-US" dirty="0"/>
              <a:t>推奨動作条件：これを守れば、静特性、動特性が保証される</a:t>
            </a:r>
            <a:endParaRPr kumimoji="1" lang="en-US" altLang="ja-JP" dirty="0"/>
          </a:p>
          <a:p>
            <a:pPr marL="0" indent="0">
              <a:buNone/>
            </a:pPr>
            <a:r>
              <a:rPr lang="en-US" altLang="ja-JP" dirty="0"/>
              <a:t>3</a:t>
            </a:r>
            <a:r>
              <a:rPr lang="ja-JP" altLang="en-US" dirty="0" err="1"/>
              <a:t>．</a:t>
            </a:r>
            <a:r>
              <a:rPr lang="ja-JP" altLang="en-US" dirty="0"/>
              <a:t>静特性</a:t>
            </a:r>
            <a:r>
              <a:rPr lang="en-US" altLang="ja-JP" dirty="0"/>
              <a:t>(DC</a:t>
            </a:r>
            <a:r>
              <a:rPr lang="ja-JP" altLang="en-US" dirty="0"/>
              <a:t>特性）：時間項を含まない特性</a:t>
            </a:r>
            <a:endParaRPr lang="en-US" altLang="ja-JP" dirty="0"/>
          </a:p>
          <a:p>
            <a:pPr lvl="1"/>
            <a:r>
              <a:rPr kumimoji="1" lang="ja-JP" altLang="en-US" dirty="0"/>
              <a:t>入出力特性、駆動能力、静的電流</a:t>
            </a:r>
            <a:endParaRPr kumimoji="1" lang="en-US" altLang="ja-JP" dirty="0"/>
          </a:p>
          <a:p>
            <a:pPr marL="0" indent="0">
              <a:buNone/>
            </a:pPr>
            <a:r>
              <a:rPr lang="en-US" altLang="ja-JP" dirty="0"/>
              <a:t>4.</a:t>
            </a:r>
            <a:r>
              <a:rPr lang="ja-JP" altLang="en-US" dirty="0"/>
              <a:t>動特性（</a:t>
            </a:r>
            <a:r>
              <a:rPr lang="en-US" altLang="ja-JP" dirty="0"/>
              <a:t>AC</a:t>
            </a:r>
            <a:r>
              <a:rPr lang="ja-JP" altLang="en-US" dirty="0"/>
              <a:t>特性）：時間項を含む特性</a:t>
            </a:r>
            <a:endParaRPr lang="en-US" altLang="ja-JP" dirty="0"/>
          </a:p>
          <a:p>
            <a:pPr lvl="1"/>
            <a:r>
              <a:rPr lang="ja-JP" altLang="en-US" dirty="0"/>
              <a:t>伝搬（伝播）遅延時間、動的電流</a:t>
            </a:r>
            <a:endParaRPr kumimoji="1" lang="ja-JP" altLang="en-US" dirty="0"/>
          </a:p>
        </p:txBody>
      </p:sp>
      <p:sp>
        <p:nvSpPr>
          <p:cNvPr id="4" name="角丸四角形吹き出し 3"/>
          <p:cNvSpPr/>
          <p:nvPr/>
        </p:nvSpPr>
        <p:spPr>
          <a:xfrm>
            <a:off x="7390095" y="5110647"/>
            <a:ext cx="1728192" cy="1224136"/>
          </a:xfrm>
          <a:prstGeom prst="wedgeRoundRect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ここでは電流は別に扱う</a:t>
            </a:r>
          </a:p>
        </p:txBody>
      </p:sp>
    </p:spTree>
    <p:extLst>
      <p:ext uri="{BB962C8B-B14F-4D97-AF65-F5344CB8AC3E}">
        <p14:creationId xmlns:p14="http://schemas.microsoft.com/office/powerpoint/2010/main" val="1561343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ja-JP" altLang="en-US"/>
              <a:t>うんちく</a:t>
            </a:r>
          </a:p>
        </p:txBody>
      </p:sp>
      <p:sp>
        <p:nvSpPr>
          <p:cNvPr id="38915" name="Rectangle 3"/>
          <p:cNvSpPr>
            <a:spLocks noGrp="1" noChangeArrowheads="1"/>
          </p:cNvSpPr>
          <p:nvPr>
            <p:ph type="body" idx="1"/>
          </p:nvPr>
        </p:nvSpPr>
        <p:spPr>
          <a:xfrm>
            <a:off x="457200" y="1600200"/>
            <a:ext cx="8291513" cy="1323975"/>
          </a:xfrm>
        </p:spPr>
        <p:txBody>
          <a:bodyPr/>
          <a:lstStyle/>
          <a:p>
            <a:r>
              <a:rPr lang="en-US" altLang="ja-JP"/>
              <a:t>74</a:t>
            </a:r>
            <a:r>
              <a:rPr lang="ja-JP" altLang="en-US"/>
              <a:t>シリーズは、標準ディジタル</a:t>
            </a:r>
            <a:r>
              <a:rPr lang="en-US" altLang="ja-JP"/>
              <a:t>IC</a:t>
            </a:r>
            <a:r>
              <a:rPr lang="ja-JP" altLang="en-US"/>
              <a:t>の規格</a:t>
            </a:r>
          </a:p>
          <a:p>
            <a:r>
              <a:rPr lang="ja-JP" altLang="en-US"/>
              <a:t>７４　</a:t>
            </a:r>
            <a:r>
              <a:rPr lang="en-US" altLang="ja-JP"/>
              <a:t>AC</a:t>
            </a:r>
            <a:r>
              <a:rPr lang="ja-JP" altLang="en-US"/>
              <a:t>　００</a:t>
            </a:r>
          </a:p>
          <a:p>
            <a:pPr>
              <a:buFontTx/>
              <a:buNone/>
            </a:pPr>
            <a:endParaRPr lang="en-US" altLang="ja-JP"/>
          </a:p>
        </p:txBody>
      </p:sp>
      <p:sp>
        <p:nvSpPr>
          <p:cNvPr id="38916" name="Line 4"/>
          <p:cNvSpPr>
            <a:spLocks noChangeShapeType="1"/>
          </p:cNvSpPr>
          <p:nvPr/>
        </p:nvSpPr>
        <p:spPr bwMode="auto">
          <a:xfrm>
            <a:off x="755650" y="270827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17" name="Text Box 5"/>
          <p:cNvSpPr txBox="1">
            <a:spLocks noChangeArrowheads="1"/>
          </p:cNvSpPr>
          <p:nvPr/>
        </p:nvSpPr>
        <p:spPr bwMode="auto">
          <a:xfrm>
            <a:off x="519113" y="3160713"/>
            <a:ext cx="1009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74</a:t>
            </a:r>
            <a:r>
              <a:rPr lang="ja-JP" altLang="en-US"/>
              <a:t>：民生</a:t>
            </a:r>
          </a:p>
          <a:p>
            <a:r>
              <a:rPr lang="en-US" altLang="ja-JP"/>
              <a:t>54</a:t>
            </a:r>
            <a:r>
              <a:rPr lang="ja-JP" altLang="en-US"/>
              <a:t>：軍用</a:t>
            </a:r>
          </a:p>
        </p:txBody>
      </p:sp>
      <p:sp>
        <p:nvSpPr>
          <p:cNvPr id="38918" name="Text Box 6"/>
          <p:cNvSpPr txBox="1">
            <a:spLocks noChangeArrowheads="1"/>
          </p:cNvSpPr>
          <p:nvPr/>
        </p:nvSpPr>
        <p:spPr bwMode="auto">
          <a:xfrm>
            <a:off x="1835150" y="3270250"/>
            <a:ext cx="19494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デバイスの</a:t>
            </a:r>
          </a:p>
          <a:p>
            <a:r>
              <a:rPr lang="ja-JP" altLang="en-US"/>
              <a:t>種類</a:t>
            </a:r>
          </a:p>
          <a:p>
            <a:r>
              <a:rPr lang="en-US" altLang="ja-JP"/>
              <a:t>AC</a:t>
            </a:r>
            <a:r>
              <a:rPr lang="ja-JP" altLang="en-US"/>
              <a:t>：</a:t>
            </a:r>
          </a:p>
          <a:p>
            <a:r>
              <a:rPr lang="en-US" altLang="ja-JP"/>
              <a:t>Advanced CMOS</a:t>
            </a:r>
          </a:p>
        </p:txBody>
      </p:sp>
      <p:sp>
        <p:nvSpPr>
          <p:cNvPr id="38919" name="Line 7"/>
          <p:cNvSpPr>
            <a:spLocks noChangeShapeType="1"/>
          </p:cNvSpPr>
          <p:nvPr/>
        </p:nvSpPr>
        <p:spPr bwMode="auto">
          <a:xfrm>
            <a:off x="1620838" y="270827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0" name="Line 8"/>
          <p:cNvSpPr>
            <a:spLocks noChangeShapeType="1"/>
          </p:cNvSpPr>
          <p:nvPr/>
        </p:nvSpPr>
        <p:spPr bwMode="auto">
          <a:xfrm>
            <a:off x="2555875" y="270827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1" name="Text Box 9"/>
          <p:cNvSpPr txBox="1">
            <a:spLocks noChangeArrowheads="1"/>
          </p:cNvSpPr>
          <p:nvPr/>
        </p:nvSpPr>
        <p:spPr bwMode="auto">
          <a:xfrm>
            <a:off x="3995738" y="3068638"/>
            <a:ext cx="24257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ゲートの種類</a:t>
            </a:r>
          </a:p>
          <a:p>
            <a:r>
              <a:rPr lang="ja-JP" altLang="en-US"/>
              <a:t>００：</a:t>
            </a:r>
            <a:r>
              <a:rPr lang="en-US" altLang="ja-JP"/>
              <a:t>2</a:t>
            </a:r>
            <a:r>
              <a:rPr lang="ja-JP" altLang="en-US"/>
              <a:t>入力</a:t>
            </a:r>
            <a:r>
              <a:rPr lang="en-US" altLang="ja-JP"/>
              <a:t>NAND</a:t>
            </a:r>
            <a:r>
              <a:rPr lang="ja-JP" altLang="en-US"/>
              <a:t>が</a:t>
            </a:r>
            <a:r>
              <a:rPr lang="en-US" altLang="ja-JP"/>
              <a:t>4</a:t>
            </a:r>
            <a:r>
              <a:rPr lang="ja-JP" altLang="en-US"/>
              <a:t>個</a:t>
            </a:r>
          </a:p>
        </p:txBody>
      </p:sp>
      <p:sp>
        <p:nvSpPr>
          <p:cNvPr id="38922" name="Line 10"/>
          <p:cNvSpPr>
            <a:spLocks noChangeShapeType="1"/>
          </p:cNvSpPr>
          <p:nvPr/>
        </p:nvSpPr>
        <p:spPr bwMode="auto">
          <a:xfrm flipH="1">
            <a:off x="1042988" y="2708275"/>
            <a:ext cx="73025" cy="433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3" name="Line 11"/>
          <p:cNvSpPr>
            <a:spLocks noChangeShapeType="1"/>
          </p:cNvSpPr>
          <p:nvPr/>
        </p:nvSpPr>
        <p:spPr bwMode="auto">
          <a:xfrm>
            <a:off x="1979613" y="2708275"/>
            <a:ext cx="7143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4" name="Line 12"/>
          <p:cNvSpPr>
            <a:spLocks noChangeShapeType="1"/>
          </p:cNvSpPr>
          <p:nvPr/>
        </p:nvSpPr>
        <p:spPr bwMode="auto">
          <a:xfrm>
            <a:off x="3059113" y="2708275"/>
            <a:ext cx="1008062" cy="433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5" name="Text Box 13"/>
          <p:cNvSpPr txBox="1">
            <a:spLocks noChangeArrowheads="1"/>
          </p:cNvSpPr>
          <p:nvPr/>
        </p:nvSpPr>
        <p:spPr bwMode="auto">
          <a:xfrm>
            <a:off x="519113" y="4960938"/>
            <a:ext cx="8001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テキスト</a:t>
            </a:r>
            <a:r>
              <a:rPr lang="en-US" altLang="ja-JP"/>
              <a:t>p37</a:t>
            </a:r>
            <a:r>
              <a:rPr lang="ja-JP" altLang="en-US"/>
              <a:t>に例を掲載</a:t>
            </a:r>
          </a:p>
          <a:p>
            <a:r>
              <a:rPr lang="ja-JP" altLang="en-US"/>
              <a:t>最近は</a:t>
            </a:r>
            <a:r>
              <a:rPr lang="en-US" altLang="ja-JP"/>
              <a:t>FPGA(Field Programmable Gate Array)</a:t>
            </a:r>
            <a:r>
              <a:rPr lang="ja-JP" altLang="en-US"/>
              <a:t>などのプログラマブルデバイスに</a:t>
            </a:r>
          </a:p>
          <a:p>
            <a:r>
              <a:rPr lang="ja-JP" altLang="en-US"/>
              <a:t>押されてあまり使われない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4450"/>
            <a:ext cx="8229600" cy="1143000"/>
          </a:xfrm>
        </p:spPr>
        <p:txBody>
          <a:bodyPr/>
          <a:lstStyle/>
          <a:p>
            <a:r>
              <a:rPr lang="en-US" altLang="ja-JP"/>
              <a:t>CMOS</a:t>
            </a:r>
            <a:r>
              <a:rPr lang="ja-JP" altLang="en-US"/>
              <a:t>の入出力特性</a:t>
            </a:r>
          </a:p>
        </p:txBody>
      </p:sp>
      <p:grpSp>
        <p:nvGrpSpPr>
          <p:cNvPr id="21533" name="Group 29"/>
          <p:cNvGrpSpPr>
            <a:grpSpLocks/>
          </p:cNvGrpSpPr>
          <p:nvPr/>
        </p:nvGrpSpPr>
        <p:grpSpPr bwMode="auto">
          <a:xfrm>
            <a:off x="468313" y="1196975"/>
            <a:ext cx="8196262" cy="5210175"/>
            <a:chOff x="295" y="754"/>
            <a:chExt cx="5163" cy="3282"/>
          </a:xfrm>
        </p:grpSpPr>
        <p:sp>
          <p:nvSpPr>
            <p:cNvPr id="21508" name="Line 4"/>
            <p:cNvSpPr>
              <a:spLocks noChangeShapeType="1"/>
            </p:cNvSpPr>
            <p:nvPr/>
          </p:nvSpPr>
          <p:spPr bwMode="auto">
            <a:xfrm>
              <a:off x="657" y="3521"/>
              <a:ext cx="421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09" name="Line 5"/>
            <p:cNvSpPr>
              <a:spLocks noChangeShapeType="1"/>
            </p:cNvSpPr>
            <p:nvPr/>
          </p:nvSpPr>
          <p:spPr bwMode="auto">
            <a:xfrm flipV="1">
              <a:off x="884" y="981"/>
              <a:ext cx="0" cy="272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0" name="Text Box 6"/>
            <p:cNvSpPr txBox="1">
              <a:spLocks noChangeArrowheads="1"/>
            </p:cNvSpPr>
            <p:nvPr/>
          </p:nvSpPr>
          <p:spPr bwMode="auto">
            <a:xfrm>
              <a:off x="735" y="3805"/>
              <a:ext cx="31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０</a:t>
              </a:r>
              <a:r>
                <a:rPr lang="en-US" altLang="ja-JP" b="1"/>
                <a:t>V</a:t>
              </a:r>
            </a:p>
          </p:txBody>
        </p:sp>
        <p:sp>
          <p:nvSpPr>
            <p:cNvPr id="21511" name="Text Box 7"/>
            <p:cNvSpPr txBox="1">
              <a:spLocks noChangeArrowheads="1"/>
            </p:cNvSpPr>
            <p:nvPr/>
          </p:nvSpPr>
          <p:spPr bwMode="auto">
            <a:xfrm>
              <a:off x="3424" y="3793"/>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VDD</a:t>
              </a:r>
            </a:p>
          </p:txBody>
        </p:sp>
        <p:sp>
          <p:nvSpPr>
            <p:cNvPr id="21512" name="Line 8"/>
            <p:cNvSpPr>
              <a:spLocks noChangeShapeType="1"/>
            </p:cNvSpPr>
            <p:nvPr/>
          </p:nvSpPr>
          <p:spPr bwMode="auto">
            <a:xfrm>
              <a:off x="3606" y="3430"/>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3" name="Line 9"/>
            <p:cNvSpPr>
              <a:spLocks noChangeShapeType="1"/>
            </p:cNvSpPr>
            <p:nvPr/>
          </p:nvSpPr>
          <p:spPr bwMode="auto">
            <a:xfrm>
              <a:off x="793" y="1207"/>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4" name="Text Box 10"/>
            <p:cNvSpPr txBox="1">
              <a:spLocks noChangeArrowheads="1"/>
            </p:cNvSpPr>
            <p:nvPr/>
          </p:nvSpPr>
          <p:spPr bwMode="auto">
            <a:xfrm>
              <a:off x="295" y="1071"/>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VDD</a:t>
              </a:r>
            </a:p>
          </p:txBody>
        </p:sp>
        <p:sp>
          <p:nvSpPr>
            <p:cNvPr id="21515" name="Line 11"/>
            <p:cNvSpPr>
              <a:spLocks noChangeShapeType="1"/>
            </p:cNvSpPr>
            <p:nvPr/>
          </p:nvSpPr>
          <p:spPr bwMode="auto">
            <a:xfrm>
              <a:off x="2290" y="3430"/>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6" name="Text Box 12"/>
            <p:cNvSpPr txBox="1">
              <a:spLocks noChangeArrowheads="1"/>
            </p:cNvSpPr>
            <p:nvPr/>
          </p:nvSpPr>
          <p:spPr bwMode="auto">
            <a:xfrm>
              <a:off x="4592" y="3612"/>
              <a:ext cx="3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Vin</a:t>
              </a:r>
            </a:p>
          </p:txBody>
        </p:sp>
        <p:sp>
          <p:nvSpPr>
            <p:cNvPr id="21517" name="Text Box 13"/>
            <p:cNvSpPr txBox="1">
              <a:spLocks noChangeArrowheads="1"/>
            </p:cNvSpPr>
            <p:nvPr/>
          </p:nvSpPr>
          <p:spPr bwMode="auto">
            <a:xfrm>
              <a:off x="476" y="75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Vout</a:t>
              </a:r>
            </a:p>
          </p:txBody>
        </p:sp>
        <p:grpSp>
          <p:nvGrpSpPr>
            <p:cNvPr id="21518" name="Group 14"/>
            <p:cNvGrpSpPr>
              <a:grpSpLocks/>
            </p:cNvGrpSpPr>
            <p:nvPr/>
          </p:nvGrpSpPr>
          <p:grpSpPr bwMode="auto">
            <a:xfrm>
              <a:off x="4149" y="890"/>
              <a:ext cx="500" cy="204"/>
              <a:chOff x="1247" y="3385"/>
              <a:chExt cx="500" cy="204"/>
            </a:xfrm>
          </p:grpSpPr>
          <p:sp>
            <p:nvSpPr>
              <p:cNvPr id="21519" name="AutoShape 15"/>
              <p:cNvSpPr>
                <a:spLocks noChangeArrowheads="1"/>
              </p:cNvSpPr>
              <p:nvPr/>
            </p:nvSpPr>
            <p:spPr bwMode="auto">
              <a:xfrm rot="5400000">
                <a:off x="1407" y="3339"/>
                <a:ext cx="204" cy="29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20" name="Line 16"/>
              <p:cNvSpPr>
                <a:spLocks noChangeShapeType="1"/>
              </p:cNvSpPr>
              <p:nvPr/>
            </p:nvSpPr>
            <p:spPr bwMode="auto">
              <a:xfrm>
                <a:off x="1247"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1" name="Line 17"/>
              <p:cNvSpPr>
                <a:spLocks noChangeShapeType="1"/>
              </p:cNvSpPr>
              <p:nvPr/>
            </p:nvSpPr>
            <p:spPr bwMode="auto">
              <a:xfrm>
                <a:off x="1656"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2" name="Oval 18"/>
              <p:cNvSpPr>
                <a:spLocks noChangeArrowheads="1"/>
              </p:cNvSpPr>
              <p:nvPr/>
            </p:nvSpPr>
            <p:spPr bwMode="auto">
              <a:xfrm flipH="1">
                <a:off x="1610" y="343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523" name="Line 19"/>
            <p:cNvSpPr>
              <a:spLocks noChangeShapeType="1"/>
            </p:cNvSpPr>
            <p:nvPr/>
          </p:nvSpPr>
          <p:spPr bwMode="auto">
            <a:xfrm>
              <a:off x="884" y="1207"/>
              <a:ext cx="1316"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4" name="Line 20"/>
            <p:cNvSpPr>
              <a:spLocks noChangeShapeType="1"/>
            </p:cNvSpPr>
            <p:nvPr/>
          </p:nvSpPr>
          <p:spPr bwMode="auto">
            <a:xfrm>
              <a:off x="2200" y="1207"/>
              <a:ext cx="90" cy="2314"/>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5" name="Line 21"/>
            <p:cNvSpPr>
              <a:spLocks noChangeShapeType="1"/>
            </p:cNvSpPr>
            <p:nvPr/>
          </p:nvSpPr>
          <p:spPr bwMode="auto">
            <a:xfrm>
              <a:off x="2290" y="3521"/>
              <a:ext cx="1316"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7" name="Text Box 23"/>
            <p:cNvSpPr txBox="1">
              <a:spLocks noChangeArrowheads="1"/>
            </p:cNvSpPr>
            <p:nvPr/>
          </p:nvSpPr>
          <p:spPr bwMode="auto">
            <a:xfrm>
              <a:off x="2018" y="3748"/>
              <a:ext cx="5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VDD/2</a:t>
              </a:r>
            </a:p>
          </p:txBody>
        </p:sp>
        <p:sp>
          <p:nvSpPr>
            <p:cNvPr id="21528" name="AutoShape 24"/>
            <p:cNvSpPr>
              <a:spLocks noChangeArrowheads="1"/>
            </p:cNvSpPr>
            <p:nvPr/>
          </p:nvSpPr>
          <p:spPr bwMode="auto">
            <a:xfrm>
              <a:off x="1837" y="799"/>
              <a:ext cx="1043" cy="408"/>
            </a:xfrm>
            <a:prstGeom prst="wedgeRoundRectCallout">
              <a:avLst>
                <a:gd name="adj1" fmla="val -44056"/>
                <a:gd name="adj2" fmla="val 38972"/>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ja-JP" b="1"/>
                <a:t>H</a:t>
              </a:r>
              <a:r>
                <a:rPr lang="ja-JP" altLang="en-US" b="1"/>
                <a:t>レベルは</a:t>
              </a:r>
            </a:p>
            <a:p>
              <a:pPr algn="ctr"/>
              <a:r>
                <a:rPr lang="ja-JP" altLang="en-US" b="1"/>
                <a:t>ほとんど</a:t>
              </a:r>
              <a:r>
                <a:rPr lang="en-US" altLang="ja-JP" b="1"/>
                <a:t>VDD</a:t>
              </a:r>
            </a:p>
          </p:txBody>
        </p:sp>
        <p:sp>
          <p:nvSpPr>
            <p:cNvPr id="21529" name="AutoShape 25"/>
            <p:cNvSpPr>
              <a:spLocks noChangeArrowheads="1"/>
            </p:cNvSpPr>
            <p:nvPr/>
          </p:nvSpPr>
          <p:spPr bwMode="auto">
            <a:xfrm>
              <a:off x="3606" y="2976"/>
              <a:ext cx="1043" cy="408"/>
            </a:xfrm>
            <a:prstGeom prst="wedgeRoundRectCallout">
              <a:avLst>
                <a:gd name="adj1" fmla="val -44056"/>
                <a:gd name="adj2" fmla="val 38972"/>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ja-JP" b="1"/>
                <a:t>L</a:t>
              </a:r>
              <a:r>
                <a:rPr lang="ja-JP" altLang="en-US" b="1"/>
                <a:t>レベルは</a:t>
              </a:r>
            </a:p>
            <a:p>
              <a:pPr algn="ctr"/>
              <a:r>
                <a:rPr lang="ja-JP" altLang="en-US" b="1"/>
                <a:t>ほとんど０</a:t>
              </a:r>
              <a:r>
                <a:rPr lang="en-US" altLang="ja-JP" b="1"/>
                <a:t>V</a:t>
              </a:r>
            </a:p>
          </p:txBody>
        </p:sp>
        <p:sp>
          <p:nvSpPr>
            <p:cNvPr id="21530" name="AutoShape 26"/>
            <p:cNvSpPr>
              <a:spLocks noChangeArrowheads="1"/>
            </p:cNvSpPr>
            <p:nvPr/>
          </p:nvSpPr>
          <p:spPr bwMode="auto">
            <a:xfrm>
              <a:off x="2336" y="2115"/>
              <a:ext cx="1315" cy="408"/>
            </a:xfrm>
            <a:prstGeom prst="wedgeRoundRectCallout">
              <a:avLst>
                <a:gd name="adj1" fmla="val -50991"/>
                <a:gd name="adj2" fmla="val 68630"/>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b="1"/>
                <a:t>スレッショルドレベルは、ほぼ</a:t>
              </a:r>
              <a:r>
                <a:rPr lang="en-US" altLang="ja-JP" b="1"/>
                <a:t>VDD/2</a:t>
              </a:r>
            </a:p>
          </p:txBody>
        </p:sp>
        <p:sp>
          <p:nvSpPr>
            <p:cNvPr id="21531" name="Text Box 27"/>
            <p:cNvSpPr txBox="1">
              <a:spLocks noChangeArrowheads="1"/>
            </p:cNvSpPr>
            <p:nvPr/>
          </p:nvSpPr>
          <p:spPr bwMode="auto">
            <a:xfrm>
              <a:off x="3742" y="1389"/>
              <a:ext cx="1716"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スレッショルドレベル</a:t>
              </a:r>
            </a:p>
            <a:p>
              <a:r>
                <a:rPr lang="ja-JP" altLang="en-US" b="1"/>
                <a:t>（</a:t>
              </a:r>
              <a:r>
                <a:rPr lang="en-US" altLang="ja-JP" b="1"/>
                <a:t>Threshold Level)</a:t>
              </a:r>
            </a:p>
            <a:p>
              <a:r>
                <a:rPr lang="ja-JP" altLang="en-US" b="1"/>
                <a:t>しきい値　出力</a:t>
              </a:r>
            </a:p>
            <a:p>
              <a:r>
                <a:rPr lang="en-US" altLang="ja-JP" b="1"/>
                <a:t>H→L</a:t>
              </a:r>
              <a:r>
                <a:rPr lang="ja-JP" altLang="en-US" b="1"/>
                <a:t>（</a:t>
              </a:r>
              <a:r>
                <a:rPr lang="en-US" altLang="ja-JP" b="1"/>
                <a:t>L→H)</a:t>
              </a:r>
              <a:r>
                <a:rPr lang="ja-JP" altLang="en-US" b="1"/>
                <a:t>の切り替わる</a:t>
              </a:r>
            </a:p>
            <a:p>
              <a:r>
                <a:rPr lang="ja-JP" altLang="en-US" b="1"/>
                <a:t>入力電圧</a:t>
              </a:r>
            </a:p>
          </p:txBody>
        </p:sp>
      </p:grpSp>
      <p:sp>
        <p:nvSpPr>
          <p:cNvPr id="21532" name="Text Box 28"/>
          <p:cNvSpPr txBox="1">
            <a:spLocks noChangeArrowheads="1"/>
          </p:cNvSpPr>
          <p:nvPr/>
        </p:nvSpPr>
        <p:spPr bwMode="auto">
          <a:xfrm>
            <a:off x="3492500" y="6491288"/>
            <a:ext cx="51863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CMOS</a:t>
            </a:r>
            <a:r>
              <a:rPr lang="ja-JP" altLang="en-US" b="1"/>
              <a:t>はほとんど理想的な入出力特性を持っている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ja-JP" altLang="en-US"/>
              <a:t>スレッショルドレベルの決め方</a:t>
            </a:r>
          </a:p>
        </p:txBody>
      </p:sp>
      <p:sp>
        <p:nvSpPr>
          <p:cNvPr id="22531" name="Rectangle 3"/>
          <p:cNvSpPr>
            <a:spLocks noGrp="1" noChangeArrowheads="1"/>
          </p:cNvSpPr>
          <p:nvPr>
            <p:ph type="body" idx="1"/>
          </p:nvPr>
        </p:nvSpPr>
        <p:spPr>
          <a:xfrm>
            <a:off x="457200" y="1341438"/>
            <a:ext cx="8291513" cy="2836862"/>
          </a:xfrm>
        </p:spPr>
        <p:txBody>
          <a:bodyPr/>
          <a:lstStyle/>
          <a:p>
            <a:pPr>
              <a:lnSpc>
                <a:spcPct val="90000"/>
              </a:lnSpc>
            </a:pPr>
            <a:r>
              <a:rPr lang="ja-JP" altLang="en-US"/>
              <a:t>スレッショルドレベルを固定値に定めることは困難</a:t>
            </a:r>
          </a:p>
          <a:p>
            <a:pPr lvl="1">
              <a:lnSpc>
                <a:spcPct val="90000"/>
              </a:lnSpc>
            </a:pPr>
            <a:r>
              <a:rPr lang="ja-JP" altLang="en-US"/>
              <a:t>温度による違い</a:t>
            </a:r>
          </a:p>
          <a:p>
            <a:pPr lvl="1">
              <a:lnSpc>
                <a:spcPct val="90000"/>
              </a:lnSpc>
            </a:pPr>
            <a:r>
              <a:rPr lang="ja-JP" altLang="en-US"/>
              <a:t>製品の特性ばらつき</a:t>
            </a:r>
          </a:p>
          <a:p>
            <a:pPr lvl="1">
              <a:lnSpc>
                <a:spcPct val="90000"/>
              </a:lnSpc>
            </a:pPr>
            <a:r>
              <a:rPr lang="ja-JP" altLang="en-US"/>
              <a:t>ヒステリシス（履歴）特性</a:t>
            </a:r>
          </a:p>
          <a:p>
            <a:pPr lvl="2">
              <a:lnSpc>
                <a:spcPct val="90000"/>
              </a:lnSpc>
            </a:pPr>
            <a:r>
              <a:rPr lang="en-US" altLang="ja-JP"/>
              <a:t>L→H</a:t>
            </a:r>
            <a:r>
              <a:rPr lang="ja-JP" altLang="en-US"/>
              <a:t>、</a:t>
            </a:r>
            <a:r>
              <a:rPr lang="en-US" altLang="ja-JP"/>
              <a:t>H→L</a:t>
            </a:r>
            <a:r>
              <a:rPr lang="ja-JP" altLang="en-US"/>
              <a:t>でスレッショルドが違ってくる</a:t>
            </a:r>
          </a:p>
          <a:p>
            <a:pPr>
              <a:lnSpc>
                <a:spcPct val="90000"/>
              </a:lnSpc>
            </a:pPr>
            <a:endParaRPr lang="en-US" altLang="ja-JP"/>
          </a:p>
        </p:txBody>
      </p:sp>
      <p:sp>
        <p:nvSpPr>
          <p:cNvPr id="22534" name="Line 6"/>
          <p:cNvSpPr>
            <a:spLocks noChangeShapeType="1"/>
          </p:cNvSpPr>
          <p:nvPr/>
        </p:nvSpPr>
        <p:spPr bwMode="auto">
          <a:xfrm>
            <a:off x="898525" y="6332538"/>
            <a:ext cx="50069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5" name="Line 7"/>
          <p:cNvSpPr>
            <a:spLocks noChangeShapeType="1"/>
          </p:cNvSpPr>
          <p:nvPr/>
        </p:nvSpPr>
        <p:spPr bwMode="auto">
          <a:xfrm flipV="1">
            <a:off x="1166813" y="4130675"/>
            <a:ext cx="0" cy="2359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6" name="Text Box 8"/>
          <p:cNvSpPr txBox="1">
            <a:spLocks noChangeArrowheads="1"/>
          </p:cNvSpPr>
          <p:nvPr/>
        </p:nvSpPr>
        <p:spPr bwMode="auto">
          <a:xfrm>
            <a:off x="990600" y="6578600"/>
            <a:ext cx="4937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０</a:t>
            </a:r>
            <a:r>
              <a:rPr lang="en-US" altLang="ja-JP" b="1"/>
              <a:t>V</a:t>
            </a:r>
          </a:p>
        </p:txBody>
      </p:sp>
      <p:sp>
        <p:nvSpPr>
          <p:cNvPr id="22537" name="Text Box 9"/>
          <p:cNvSpPr txBox="1">
            <a:spLocks noChangeArrowheads="1"/>
          </p:cNvSpPr>
          <p:nvPr/>
        </p:nvSpPr>
        <p:spPr bwMode="auto">
          <a:xfrm>
            <a:off x="4183063" y="6570663"/>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VDD</a:t>
            </a:r>
          </a:p>
        </p:txBody>
      </p:sp>
      <p:sp>
        <p:nvSpPr>
          <p:cNvPr id="22538" name="Line 10"/>
          <p:cNvSpPr>
            <a:spLocks noChangeShapeType="1"/>
          </p:cNvSpPr>
          <p:nvPr/>
        </p:nvSpPr>
        <p:spPr bwMode="auto">
          <a:xfrm>
            <a:off x="4398963" y="6254750"/>
            <a:ext cx="0" cy="157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9" name="Line 11"/>
          <p:cNvSpPr>
            <a:spLocks noChangeShapeType="1"/>
          </p:cNvSpPr>
          <p:nvPr/>
        </p:nvSpPr>
        <p:spPr bwMode="auto">
          <a:xfrm>
            <a:off x="1058863" y="4325938"/>
            <a:ext cx="161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40" name="Text Box 12"/>
          <p:cNvSpPr txBox="1">
            <a:spLocks noChangeArrowheads="1"/>
          </p:cNvSpPr>
          <p:nvPr/>
        </p:nvSpPr>
        <p:spPr bwMode="auto">
          <a:xfrm>
            <a:off x="468313" y="4208463"/>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VDD</a:t>
            </a:r>
          </a:p>
        </p:txBody>
      </p:sp>
      <p:sp>
        <p:nvSpPr>
          <p:cNvPr id="22541" name="Line 13"/>
          <p:cNvSpPr>
            <a:spLocks noChangeShapeType="1"/>
          </p:cNvSpPr>
          <p:nvPr/>
        </p:nvSpPr>
        <p:spPr bwMode="auto">
          <a:xfrm>
            <a:off x="2836863" y="6254750"/>
            <a:ext cx="0" cy="157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42" name="Text Box 14"/>
          <p:cNvSpPr txBox="1">
            <a:spLocks noChangeArrowheads="1"/>
          </p:cNvSpPr>
          <p:nvPr/>
        </p:nvSpPr>
        <p:spPr bwMode="auto">
          <a:xfrm>
            <a:off x="5568950" y="6411913"/>
            <a:ext cx="539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Vin</a:t>
            </a:r>
          </a:p>
        </p:txBody>
      </p:sp>
      <p:sp>
        <p:nvSpPr>
          <p:cNvPr id="22543" name="Text Box 15"/>
          <p:cNvSpPr txBox="1">
            <a:spLocks noChangeArrowheads="1"/>
          </p:cNvSpPr>
          <p:nvPr/>
        </p:nvSpPr>
        <p:spPr bwMode="auto">
          <a:xfrm>
            <a:off x="684213" y="39338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Vout</a:t>
            </a:r>
          </a:p>
        </p:txBody>
      </p:sp>
      <p:sp>
        <p:nvSpPr>
          <p:cNvPr id="22549" name="Line 21"/>
          <p:cNvSpPr>
            <a:spLocks noChangeShapeType="1"/>
          </p:cNvSpPr>
          <p:nvPr/>
        </p:nvSpPr>
        <p:spPr bwMode="auto">
          <a:xfrm>
            <a:off x="1166813" y="4325938"/>
            <a:ext cx="15621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0" name="Line 22"/>
          <p:cNvSpPr>
            <a:spLocks noChangeShapeType="1"/>
          </p:cNvSpPr>
          <p:nvPr/>
        </p:nvSpPr>
        <p:spPr bwMode="auto">
          <a:xfrm>
            <a:off x="2728913" y="4325938"/>
            <a:ext cx="107950" cy="200660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1" name="Line 23"/>
          <p:cNvSpPr>
            <a:spLocks noChangeShapeType="1"/>
          </p:cNvSpPr>
          <p:nvPr/>
        </p:nvSpPr>
        <p:spPr bwMode="auto">
          <a:xfrm>
            <a:off x="2836863" y="6332538"/>
            <a:ext cx="1562100"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2" name="Text Box 24"/>
          <p:cNvSpPr txBox="1">
            <a:spLocks noChangeArrowheads="1"/>
          </p:cNvSpPr>
          <p:nvPr/>
        </p:nvSpPr>
        <p:spPr bwMode="auto">
          <a:xfrm>
            <a:off x="2513013" y="6530975"/>
            <a:ext cx="857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VDD/2</a:t>
            </a:r>
          </a:p>
        </p:txBody>
      </p:sp>
      <p:sp>
        <p:nvSpPr>
          <p:cNvPr id="22557" name="Line 29"/>
          <p:cNvSpPr>
            <a:spLocks noChangeShapeType="1"/>
          </p:cNvSpPr>
          <p:nvPr/>
        </p:nvSpPr>
        <p:spPr bwMode="auto">
          <a:xfrm>
            <a:off x="2700338" y="4365625"/>
            <a:ext cx="287337" cy="0"/>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8" name="Line 30"/>
          <p:cNvSpPr>
            <a:spLocks noChangeShapeType="1"/>
          </p:cNvSpPr>
          <p:nvPr/>
        </p:nvSpPr>
        <p:spPr bwMode="auto">
          <a:xfrm>
            <a:off x="2987675" y="4364038"/>
            <a:ext cx="144463" cy="1944687"/>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9" name="Line 31"/>
          <p:cNvSpPr>
            <a:spLocks noChangeShapeType="1"/>
          </p:cNvSpPr>
          <p:nvPr/>
        </p:nvSpPr>
        <p:spPr bwMode="auto">
          <a:xfrm>
            <a:off x="3132138" y="6308725"/>
            <a:ext cx="360362" cy="0"/>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0" name="Line 32"/>
          <p:cNvSpPr>
            <a:spLocks noChangeShapeType="1"/>
          </p:cNvSpPr>
          <p:nvPr/>
        </p:nvSpPr>
        <p:spPr bwMode="auto">
          <a:xfrm flipH="1">
            <a:off x="2555875" y="6308725"/>
            <a:ext cx="287338" cy="0"/>
          </a:xfrm>
          <a:prstGeom prst="line">
            <a:avLst/>
          </a:prstGeom>
          <a:noFill/>
          <a:ln w="38100">
            <a:solidFill>
              <a:srgbClr val="00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1" name="Line 33"/>
          <p:cNvSpPr>
            <a:spLocks noChangeShapeType="1"/>
          </p:cNvSpPr>
          <p:nvPr/>
        </p:nvSpPr>
        <p:spPr bwMode="auto">
          <a:xfrm flipH="1" flipV="1">
            <a:off x="2484438" y="4365625"/>
            <a:ext cx="71437" cy="1943100"/>
          </a:xfrm>
          <a:prstGeom prst="line">
            <a:avLst/>
          </a:prstGeom>
          <a:noFill/>
          <a:ln w="38100">
            <a:solidFill>
              <a:srgbClr val="00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2" name="Line 34"/>
          <p:cNvSpPr>
            <a:spLocks noChangeShapeType="1"/>
          </p:cNvSpPr>
          <p:nvPr/>
        </p:nvSpPr>
        <p:spPr bwMode="auto">
          <a:xfrm flipH="1">
            <a:off x="2195513" y="4365625"/>
            <a:ext cx="288925" cy="0"/>
          </a:xfrm>
          <a:prstGeom prst="line">
            <a:avLst/>
          </a:prstGeom>
          <a:noFill/>
          <a:ln w="38100">
            <a:solidFill>
              <a:srgbClr val="00CC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3" name="Text Box 35"/>
          <p:cNvSpPr txBox="1">
            <a:spLocks noChangeArrowheads="1"/>
          </p:cNvSpPr>
          <p:nvPr/>
        </p:nvSpPr>
        <p:spPr bwMode="auto">
          <a:xfrm>
            <a:off x="3616325" y="5018088"/>
            <a:ext cx="29674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この特性は悪いことではない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4450"/>
            <a:ext cx="8229600" cy="1143000"/>
          </a:xfrm>
        </p:spPr>
        <p:txBody>
          <a:bodyPr/>
          <a:lstStyle/>
          <a:p>
            <a:r>
              <a:rPr lang="ja-JP" altLang="en-US"/>
              <a:t>工学的スレッショルドレベル</a:t>
            </a:r>
          </a:p>
        </p:txBody>
      </p:sp>
      <p:sp>
        <p:nvSpPr>
          <p:cNvPr id="23556" name="Line 4"/>
          <p:cNvSpPr>
            <a:spLocks noChangeShapeType="1"/>
          </p:cNvSpPr>
          <p:nvPr/>
        </p:nvSpPr>
        <p:spPr bwMode="auto">
          <a:xfrm>
            <a:off x="1042988" y="5157788"/>
            <a:ext cx="1873250" cy="0"/>
          </a:xfrm>
          <a:prstGeom prst="line">
            <a:avLst/>
          </a:prstGeom>
          <a:noFill/>
          <a:ln w="28575">
            <a:solidFill>
              <a:srgbClr val="00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57" name="Line 5"/>
          <p:cNvSpPr>
            <a:spLocks noChangeShapeType="1"/>
          </p:cNvSpPr>
          <p:nvPr/>
        </p:nvSpPr>
        <p:spPr bwMode="auto">
          <a:xfrm>
            <a:off x="1042988" y="2636838"/>
            <a:ext cx="1873250" cy="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58" name="Line 6"/>
          <p:cNvSpPr>
            <a:spLocks noChangeShapeType="1"/>
          </p:cNvSpPr>
          <p:nvPr/>
        </p:nvSpPr>
        <p:spPr bwMode="auto">
          <a:xfrm>
            <a:off x="1547813" y="5157788"/>
            <a:ext cx="0" cy="5762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59" name="Text Box 7"/>
          <p:cNvSpPr txBox="1">
            <a:spLocks noChangeArrowheads="1"/>
          </p:cNvSpPr>
          <p:nvPr/>
        </p:nvSpPr>
        <p:spPr bwMode="auto">
          <a:xfrm>
            <a:off x="1547813" y="5826125"/>
            <a:ext cx="3659187"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VOL</a:t>
            </a:r>
            <a:r>
              <a:rPr lang="ja-JP" altLang="en-US" b="1"/>
              <a:t>：推奨動作条件を満足する限り</a:t>
            </a:r>
          </a:p>
          <a:p>
            <a:r>
              <a:rPr lang="ja-JP" altLang="en-US" b="1"/>
              <a:t>最悪でもこの値を</a:t>
            </a:r>
            <a:r>
              <a:rPr lang="en-US" altLang="ja-JP" b="1"/>
              <a:t>L</a:t>
            </a:r>
            <a:r>
              <a:rPr lang="ja-JP" altLang="en-US" b="1"/>
              <a:t>レベルとして保証</a:t>
            </a:r>
          </a:p>
          <a:p>
            <a:r>
              <a:rPr lang="ja-JP" altLang="en-US" b="1"/>
              <a:t>（最大値を使う）</a:t>
            </a:r>
            <a:r>
              <a:rPr lang="en-US" altLang="ja-JP" b="1"/>
              <a:t>0.1V</a:t>
            </a:r>
            <a:r>
              <a:rPr lang="ja-JP" altLang="en-US" b="1"/>
              <a:t>　</a:t>
            </a:r>
          </a:p>
        </p:txBody>
      </p:sp>
      <p:sp>
        <p:nvSpPr>
          <p:cNvPr id="23561" name="Line 9"/>
          <p:cNvSpPr>
            <a:spLocks noChangeShapeType="1"/>
          </p:cNvSpPr>
          <p:nvPr/>
        </p:nvSpPr>
        <p:spPr bwMode="auto">
          <a:xfrm flipV="1">
            <a:off x="1476375" y="1989138"/>
            <a:ext cx="0" cy="6477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2" name="Line 10"/>
          <p:cNvSpPr>
            <a:spLocks noChangeShapeType="1"/>
          </p:cNvSpPr>
          <p:nvPr/>
        </p:nvSpPr>
        <p:spPr bwMode="auto">
          <a:xfrm>
            <a:off x="2627313" y="4437063"/>
            <a:ext cx="1873250" cy="0"/>
          </a:xfrm>
          <a:prstGeom prst="line">
            <a:avLst/>
          </a:prstGeom>
          <a:noFill/>
          <a:ln w="28575">
            <a:solidFill>
              <a:srgbClr val="00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5" name="Text Box 13"/>
          <p:cNvSpPr txBox="1">
            <a:spLocks noChangeArrowheads="1"/>
          </p:cNvSpPr>
          <p:nvPr/>
        </p:nvSpPr>
        <p:spPr bwMode="auto">
          <a:xfrm>
            <a:off x="4584700" y="4386263"/>
            <a:ext cx="418896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VIL</a:t>
            </a:r>
            <a:r>
              <a:rPr lang="ja-JP" altLang="en-US" b="1" dirty="0"/>
              <a:t>：これより低ければ</a:t>
            </a:r>
            <a:r>
              <a:rPr lang="en-US" altLang="ja-JP" b="1" dirty="0"/>
              <a:t>L</a:t>
            </a:r>
            <a:r>
              <a:rPr lang="ja-JP" altLang="en-US" b="1" dirty="0"/>
              <a:t>レベルとして認識</a:t>
            </a:r>
          </a:p>
          <a:p>
            <a:r>
              <a:rPr lang="ja-JP" altLang="en-US" b="1" dirty="0"/>
              <a:t>（最大値を使う）　</a:t>
            </a:r>
            <a:r>
              <a:rPr lang="en-US" altLang="ja-JP" b="1" dirty="0"/>
              <a:t>0.9V</a:t>
            </a:r>
          </a:p>
        </p:txBody>
      </p:sp>
      <p:sp>
        <p:nvSpPr>
          <p:cNvPr id="23566" name="Line 14"/>
          <p:cNvSpPr>
            <a:spLocks noChangeShapeType="1"/>
          </p:cNvSpPr>
          <p:nvPr/>
        </p:nvSpPr>
        <p:spPr bwMode="auto">
          <a:xfrm>
            <a:off x="2771775" y="4510088"/>
            <a:ext cx="0" cy="6477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7" name="Text Box 15"/>
          <p:cNvSpPr txBox="1">
            <a:spLocks noChangeArrowheads="1"/>
          </p:cNvSpPr>
          <p:nvPr/>
        </p:nvSpPr>
        <p:spPr bwMode="auto">
          <a:xfrm>
            <a:off x="2895600" y="4508500"/>
            <a:ext cx="16002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L</a:t>
            </a:r>
            <a:r>
              <a:rPr lang="ja-JP" altLang="en-US" b="1" dirty="0"/>
              <a:t>レベル</a:t>
            </a:r>
          </a:p>
          <a:p>
            <a:r>
              <a:rPr lang="ja-JP" altLang="en-US" b="1" dirty="0"/>
              <a:t>ノイズマージン</a:t>
            </a:r>
          </a:p>
          <a:p>
            <a:r>
              <a:rPr lang="en-US" altLang="ja-JP" b="1" dirty="0"/>
              <a:t>0.9-0.1=0.8</a:t>
            </a:r>
          </a:p>
        </p:txBody>
      </p:sp>
      <p:sp>
        <p:nvSpPr>
          <p:cNvPr id="23568" name="Line 16"/>
          <p:cNvSpPr>
            <a:spLocks noChangeShapeType="1"/>
          </p:cNvSpPr>
          <p:nvPr/>
        </p:nvSpPr>
        <p:spPr bwMode="auto">
          <a:xfrm>
            <a:off x="2627313" y="3357563"/>
            <a:ext cx="1873250" cy="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9" name="Line 17"/>
          <p:cNvSpPr>
            <a:spLocks noChangeShapeType="1"/>
          </p:cNvSpPr>
          <p:nvPr/>
        </p:nvSpPr>
        <p:spPr bwMode="auto">
          <a:xfrm>
            <a:off x="2700338" y="2709863"/>
            <a:ext cx="0" cy="6477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0" name="Text Box 18"/>
          <p:cNvSpPr txBox="1">
            <a:spLocks noChangeArrowheads="1"/>
          </p:cNvSpPr>
          <p:nvPr/>
        </p:nvSpPr>
        <p:spPr bwMode="auto">
          <a:xfrm>
            <a:off x="2987675" y="2492375"/>
            <a:ext cx="16002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H</a:t>
            </a:r>
            <a:r>
              <a:rPr lang="ja-JP" altLang="en-US" b="1" dirty="0"/>
              <a:t>レベル</a:t>
            </a:r>
          </a:p>
          <a:p>
            <a:r>
              <a:rPr lang="ja-JP" altLang="en-US" b="1" dirty="0"/>
              <a:t>ノイズマージン</a:t>
            </a:r>
          </a:p>
          <a:p>
            <a:r>
              <a:rPr lang="en-US" altLang="ja-JP" b="1" dirty="0"/>
              <a:t>2.9-2.1=0.8</a:t>
            </a:r>
          </a:p>
        </p:txBody>
      </p:sp>
      <p:sp>
        <p:nvSpPr>
          <p:cNvPr id="23571" name="Text Box 19"/>
          <p:cNvSpPr txBox="1">
            <a:spLocks noChangeArrowheads="1"/>
          </p:cNvSpPr>
          <p:nvPr/>
        </p:nvSpPr>
        <p:spPr bwMode="auto">
          <a:xfrm>
            <a:off x="4572000" y="2781300"/>
            <a:ext cx="42402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VIH</a:t>
            </a:r>
            <a:r>
              <a:rPr lang="ja-JP" altLang="en-US" b="1" dirty="0"/>
              <a:t>：これより高ければ</a:t>
            </a:r>
            <a:r>
              <a:rPr lang="en-US" altLang="ja-JP" b="1" dirty="0"/>
              <a:t>H</a:t>
            </a:r>
            <a:r>
              <a:rPr lang="ja-JP" altLang="en-US" b="1" dirty="0"/>
              <a:t>レベルとして認識</a:t>
            </a:r>
          </a:p>
          <a:p>
            <a:r>
              <a:rPr lang="ja-JP" altLang="en-US" b="1" dirty="0"/>
              <a:t>（最小値を使う）　</a:t>
            </a:r>
            <a:r>
              <a:rPr lang="en-US" altLang="ja-JP" b="1" dirty="0"/>
              <a:t>2.1V</a:t>
            </a:r>
          </a:p>
        </p:txBody>
      </p:sp>
      <p:sp>
        <p:nvSpPr>
          <p:cNvPr id="23572" name="Text Box 20"/>
          <p:cNvSpPr txBox="1">
            <a:spLocks noChangeArrowheads="1"/>
          </p:cNvSpPr>
          <p:nvPr/>
        </p:nvSpPr>
        <p:spPr bwMode="auto">
          <a:xfrm>
            <a:off x="1547813" y="1360488"/>
            <a:ext cx="374012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VOH</a:t>
            </a:r>
            <a:r>
              <a:rPr lang="ja-JP" altLang="en-US" b="1" dirty="0"/>
              <a:t>：推奨動作条件を満足する限り</a:t>
            </a:r>
          </a:p>
          <a:p>
            <a:r>
              <a:rPr lang="ja-JP" altLang="en-US" b="1" dirty="0"/>
              <a:t>最悪でもこの値を</a:t>
            </a:r>
            <a:r>
              <a:rPr lang="en-US" altLang="ja-JP" b="1" dirty="0"/>
              <a:t>H</a:t>
            </a:r>
            <a:r>
              <a:rPr lang="ja-JP" altLang="en-US" b="1" dirty="0"/>
              <a:t>レベルとして保証</a:t>
            </a:r>
          </a:p>
          <a:p>
            <a:r>
              <a:rPr lang="ja-JP" altLang="en-US" b="1" dirty="0"/>
              <a:t>（最小値を使う）</a:t>
            </a:r>
            <a:r>
              <a:rPr lang="en-US" altLang="ja-JP" b="1" dirty="0"/>
              <a:t>2.9V</a:t>
            </a:r>
          </a:p>
          <a:p>
            <a:endParaRPr lang="en-US" altLang="ja-JP" b="1" dirty="0"/>
          </a:p>
        </p:txBody>
      </p:sp>
      <p:sp>
        <p:nvSpPr>
          <p:cNvPr id="23573" name="Text Box 21"/>
          <p:cNvSpPr txBox="1">
            <a:spLocks noChangeArrowheads="1"/>
          </p:cNvSpPr>
          <p:nvPr/>
        </p:nvSpPr>
        <p:spPr bwMode="auto">
          <a:xfrm>
            <a:off x="158750" y="350678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出力側</a:t>
            </a:r>
          </a:p>
        </p:txBody>
      </p:sp>
      <p:sp>
        <p:nvSpPr>
          <p:cNvPr id="23574" name="Line 22"/>
          <p:cNvSpPr>
            <a:spLocks noChangeShapeType="1"/>
          </p:cNvSpPr>
          <p:nvPr/>
        </p:nvSpPr>
        <p:spPr bwMode="auto">
          <a:xfrm flipV="1">
            <a:off x="900113" y="2708275"/>
            <a:ext cx="358775" cy="649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5" name="Line 23"/>
          <p:cNvSpPr>
            <a:spLocks noChangeShapeType="1"/>
          </p:cNvSpPr>
          <p:nvPr/>
        </p:nvSpPr>
        <p:spPr bwMode="auto">
          <a:xfrm>
            <a:off x="900113" y="4005263"/>
            <a:ext cx="287337"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6" name="Line 24"/>
          <p:cNvSpPr>
            <a:spLocks noChangeShapeType="1"/>
          </p:cNvSpPr>
          <p:nvPr/>
        </p:nvSpPr>
        <p:spPr bwMode="auto">
          <a:xfrm>
            <a:off x="3708400" y="3429000"/>
            <a:ext cx="0" cy="93662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7" name="Text Box 25"/>
          <p:cNvSpPr txBox="1">
            <a:spLocks noChangeArrowheads="1"/>
          </p:cNvSpPr>
          <p:nvPr/>
        </p:nvSpPr>
        <p:spPr bwMode="auto">
          <a:xfrm>
            <a:off x="3702050" y="3644900"/>
            <a:ext cx="5241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入力側：　スレッショルドレベルはこの範囲のどこかに</a:t>
            </a:r>
          </a:p>
          <a:p>
            <a:r>
              <a:rPr lang="ja-JP" altLang="en-US" b="1"/>
              <a:t>ある→どこでもいいじゃないか！</a:t>
            </a:r>
          </a:p>
        </p:txBody>
      </p:sp>
      <p:sp>
        <p:nvSpPr>
          <p:cNvPr id="23578" name="Text Box 26"/>
          <p:cNvSpPr txBox="1">
            <a:spLocks noChangeArrowheads="1"/>
          </p:cNvSpPr>
          <p:nvPr/>
        </p:nvSpPr>
        <p:spPr bwMode="auto">
          <a:xfrm>
            <a:off x="5795963" y="1085850"/>
            <a:ext cx="313258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数値は</a:t>
            </a:r>
            <a:r>
              <a:rPr lang="en-US" altLang="ja-JP" b="1" dirty="0"/>
              <a:t> AC</a:t>
            </a:r>
            <a:r>
              <a:rPr lang="ja-JP" altLang="en-US" b="1" dirty="0"/>
              <a:t>シリーズ</a:t>
            </a:r>
          </a:p>
          <a:p>
            <a:r>
              <a:rPr lang="ja-JP" altLang="en-US" b="1" dirty="0"/>
              <a:t>電源</a:t>
            </a:r>
            <a:r>
              <a:rPr lang="en-US" altLang="ja-JP" b="1" dirty="0"/>
              <a:t>3.0V</a:t>
            </a:r>
            <a:r>
              <a:rPr lang="ja-JP" altLang="en-US" b="1" dirty="0" err="1"/>
              <a:t>、</a:t>
            </a:r>
            <a:r>
              <a:rPr lang="en-US" altLang="ja-JP" b="1" dirty="0"/>
              <a:t>CMOS</a:t>
            </a:r>
            <a:r>
              <a:rPr lang="ja-JP" altLang="en-US" b="1" dirty="0"/>
              <a:t>同士の接続</a:t>
            </a:r>
          </a:p>
          <a:p>
            <a:r>
              <a:rPr lang="ja-JP" altLang="en-US" b="1" dirty="0"/>
              <a:t>最悪の場合を考えて読む！</a:t>
            </a:r>
          </a:p>
          <a:p>
            <a:r>
              <a:rPr lang="ja-JP" altLang="en-US" b="1" dirty="0"/>
              <a:t>ワーストケースデザイン</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ja-JP" altLang="en-US" dirty="0"/>
              <a:t>演習</a:t>
            </a:r>
            <a:r>
              <a:rPr lang="en-US" altLang="ja-JP" dirty="0"/>
              <a:t>4-1</a:t>
            </a:r>
          </a:p>
        </p:txBody>
      </p:sp>
      <p:sp>
        <p:nvSpPr>
          <p:cNvPr id="34819" name="Rectangle 3"/>
          <p:cNvSpPr>
            <a:spLocks noGrp="1" noChangeArrowheads="1"/>
          </p:cNvSpPr>
          <p:nvPr>
            <p:ph type="body" idx="1"/>
          </p:nvPr>
        </p:nvSpPr>
        <p:spPr/>
        <p:txBody>
          <a:bodyPr/>
          <a:lstStyle/>
          <a:p>
            <a:r>
              <a:rPr lang="ja-JP" altLang="en-US" dirty="0"/>
              <a:t>ダウンロードした</a:t>
            </a:r>
            <a:r>
              <a:rPr lang="en-US" altLang="ja-JP" dirty="0"/>
              <a:t>74AC00</a:t>
            </a:r>
            <a:r>
              <a:rPr lang="ja-JP" altLang="en-US" dirty="0"/>
              <a:t>の規格表で電源電圧が</a:t>
            </a:r>
            <a:r>
              <a:rPr lang="en-US" altLang="ja-JP" dirty="0"/>
              <a:t>4.5V</a:t>
            </a:r>
            <a:r>
              <a:rPr lang="ja-JP" altLang="en-US" dirty="0"/>
              <a:t>の時のノイズマージンを計算せよ</a:t>
            </a:r>
          </a:p>
          <a:p>
            <a:pPr lvl="1"/>
            <a:r>
              <a:rPr lang="en-US" altLang="ja-JP" dirty="0"/>
              <a:t>CMOS</a:t>
            </a:r>
            <a:r>
              <a:rPr lang="ja-JP" altLang="en-US" dirty="0"/>
              <a:t>同士の接続では入力電流は小さい</a:t>
            </a:r>
          </a:p>
          <a:p>
            <a:pPr lvl="1"/>
            <a:r>
              <a:rPr lang="ja-JP" altLang="en-US" dirty="0"/>
              <a:t>ワーストケースデザイン（最悪の場合を考えた設計）をせよ</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E63644-BE1C-7CEE-3CEC-F32A6F1955C6}"/>
              </a:ext>
            </a:extLst>
          </p:cNvPr>
          <p:cNvSpPr>
            <a:spLocks noGrp="1"/>
          </p:cNvSpPr>
          <p:nvPr>
            <p:ph type="title"/>
          </p:nvPr>
        </p:nvSpPr>
        <p:spPr>
          <a:xfrm>
            <a:off x="107504" y="-17439"/>
            <a:ext cx="8229600" cy="1143000"/>
          </a:xfrm>
        </p:spPr>
        <p:txBody>
          <a:bodyPr/>
          <a:lstStyle/>
          <a:p>
            <a:r>
              <a:rPr lang="en-US" altLang="ja-JP" dirty="0" err="1"/>
              <a:t>ChatGPT</a:t>
            </a:r>
            <a:r>
              <a:rPr lang="ja-JP" altLang="en-US" dirty="0"/>
              <a:t>の答</a:t>
            </a:r>
            <a:endParaRPr kumimoji="1" lang="ja-JP" altLang="en-US" dirty="0"/>
          </a:p>
        </p:txBody>
      </p:sp>
      <p:pic>
        <p:nvPicPr>
          <p:cNvPr id="5" name="図 4">
            <a:extLst>
              <a:ext uri="{FF2B5EF4-FFF2-40B4-BE49-F238E27FC236}">
                <a16:creationId xmlns:a16="http://schemas.microsoft.com/office/drawing/2014/main" id="{B5EE8504-2037-DD85-B241-8D909B5C3F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896" y="974202"/>
            <a:ext cx="6912768" cy="5854309"/>
          </a:xfrm>
          <a:prstGeom prst="rect">
            <a:avLst/>
          </a:prstGeom>
        </p:spPr>
      </p:pic>
    </p:spTree>
    <p:extLst>
      <p:ext uri="{BB962C8B-B14F-4D97-AF65-F5344CB8AC3E}">
        <p14:creationId xmlns:p14="http://schemas.microsoft.com/office/powerpoint/2010/main" val="351421729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1471</TotalTime>
  <Words>4780</Words>
  <Application>Microsoft Office PowerPoint</Application>
  <PresentationFormat>画面に合わせる (4:3)</PresentationFormat>
  <Paragraphs>302</Paragraphs>
  <Slides>23</Slides>
  <Notes>21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23</vt:i4>
      </vt:variant>
    </vt:vector>
  </HeadingPairs>
  <TitlesOfParts>
    <vt:vector size="27" baseType="lpstr">
      <vt:lpstr>HG丸ｺﾞｼｯｸM-PRO</vt:lpstr>
      <vt:lpstr>Arial</vt:lpstr>
      <vt:lpstr>Cambria Math</vt:lpstr>
      <vt:lpstr>標準デザイン</vt:lpstr>
      <vt:lpstr>規格表のリアル</vt:lpstr>
      <vt:lpstr>標準ディジタルICの規格表</vt:lpstr>
      <vt:lpstr>規格表とは？</vt:lpstr>
      <vt:lpstr>うんちく</vt:lpstr>
      <vt:lpstr>CMOSの入出力特性</vt:lpstr>
      <vt:lpstr>スレッショルドレベルの決め方</vt:lpstr>
      <vt:lpstr>工学的スレッショルドレベル</vt:lpstr>
      <vt:lpstr>演習4-1</vt:lpstr>
      <vt:lpstr>ChatGPTの答</vt:lpstr>
      <vt:lpstr>駆動能力</vt:lpstr>
      <vt:lpstr>CMOSのファンアウト</vt:lpstr>
      <vt:lpstr>伝搬遅延時間</vt:lpstr>
      <vt:lpstr>STA（Static Timing Analysis)</vt:lpstr>
      <vt:lpstr>例題：74AC00を使った下の回路の最大遅延を求めよ ただし、電源は3.3Vとする　</vt:lpstr>
      <vt:lpstr>立上がり立下り</vt:lpstr>
      <vt:lpstr>消費電力（ダイナミック電力）</vt:lpstr>
      <vt:lpstr>ダイナミック電力の節約</vt:lpstr>
      <vt:lpstr>スタティック電力（リーク電力）</vt:lpstr>
      <vt:lpstr>74AC00の場合</vt:lpstr>
      <vt:lpstr>CMOS利用上の問題点</vt:lpstr>
      <vt:lpstr>PowerPoint プレゼンテーション</vt:lpstr>
      <vt:lpstr>今日のポイント</vt:lpstr>
      <vt:lpstr>演習4-2</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hunga</dc:creator>
  <cp:lastModifiedBy>天野 英晴</cp:lastModifiedBy>
  <cp:revision>92</cp:revision>
  <dcterms:created xsi:type="dcterms:W3CDTF">2005-10-12T03:22:50Z</dcterms:created>
  <dcterms:modified xsi:type="dcterms:W3CDTF">2023-04-10T11:32:50Z</dcterms:modified>
</cp:coreProperties>
</file>