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374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35FB9-340F-42C1-8181-D73805F31E3A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903BD-A472-415F-BA74-DD82719EEE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985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D04CF-7480-499F-A576-0EDD78FFF53A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226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0CC8A-8DF3-4C29-93FA-C89E565235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0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63015-486A-4D62-9FD0-294EABCA4F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265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2F0F7-C617-472D-8ED9-3A1B148A56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679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E5651F-278C-4640-BC5A-94C97F13FC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524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E8111-0B7C-4526-9D4C-25C99B0016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23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25A41-2EEC-44FF-AFA3-55BF194AA7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129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605BE-E4EE-4FAD-A62B-9339E634D2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737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1C14C-0FBE-48E5-B652-15EC9479FE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434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0E524-F94C-4ADC-BE1E-E30F884542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05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4302F-E2E6-4139-A93F-3F94AA07E2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414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3A7F6-DADE-4FF0-94E3-31AC2D9A55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189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5592B-CF07-47AC-9D11-11CF78BF41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034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F73E4A-307C-4F63-A9F3-12D2646AD2F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演習</a:t>
            </a:r>
            <a:r>
              <a:rPr lang="en-US" altLang="ja-JP" dirty="0"/>
              <a:t>4.1</a:t>
            </a:r>
            <a:r>
              <a:rPr lang="ja-JP" altLang="en-US" dirty="0"/>
              <a:t>　答</a:t>
            </a:r>
            <a:endParaRPr lang="en-US" altLang="ja-JP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ダウンロードした</a:t>
            </a:r>
            <a:r>
              <a:rPr lang="en-US" altLang="ja-JP" dirty="0"/>
              <a:t>74AC00</a:t>
            </a:r>
            <a:r>
              <a:rPr lang="ja-JP" altLang="en-US" dirty="0"/>
              <a:t>の規格表で電源電圧が</a:t>
            </a:r>
            <a:r>
              <a:rPr lang="en-US" altLang="ja-JP" dirty="0"/>
              <a:t>2.0V</a:t>
            </a:r>
            <a:r>
              <a:rPr lang="ja-JP" altLang="en-US" dirty="0"/>
              <a:t>の時のノイズマージンを計算せよ</a:t>
            </a:r>
          </a:p>
          <a:p>
            <a:pPr lvl="1"/>
            <a:r>
              <a:rPr lang="en-US" altLang="ja-JP" dirty="0"/>
              <a:t>CMOS</a:t>
            </a:r>
            <a:r>
              <a:rPr lang="ja-JP" altLang="en-US" dirty="0"/>
              <a:t>同士の接続では入力電流は小さい</a:t>
            </a:r>
          </a:p>
          <a:p>
            <a:pPr lvl="1"/>
            <a:r>
              <a:rPr lang="ja-JP" altLang="en-US" dirty="0"/>
              <a:t>ワーストケースデザイン（最悪の場合を考えた設計）をせよ</a:t>
            </a:r>
            <a:endParaRPr lang="en-US" altLang="ja-JP" dirty="0"/>
          </a:p>
          <a:p>
            <a:pPr lvl="1"/>
            <a:r>
              <a:rPr lang="en-US" altLang="ja-JP" dirty="0"/>
              <a:t>CMOS</a:t>
            </a:r>
            <a:r>
              <a:rPr lang="ja-JP" altLang="en-US" dirty="0"/>
              <a:t>同士の接続なので</a:t>
            </a:r>
            <a:r>
              <a:rPr lang="en-US" altLang="ja-JP" dirty="0"/>
              <a:t>50μA</a:t>
            </a:r>
            <a:r>
              <a:rPr lang="ja-JP" altLang="en-US" dirty="0"/>
              <a:t>のところを見ればよい</a:t>
            </a:r>
            <a:endParaRPr lang="en-US" altLang="ja-JP" dirty="0"/>
          </a:p>
          <a:p>
            <a:pPr lvl="1"/>
            <a:r>
              <a:rPr lang="en-US" altLang="ja-JP" dirty="0"/>
              <a:t>VOH=1.9V, VIH=1.5V H</a:t>
            </a:r>
            <a:r>
              <a:rPr lang="ja-JP" altLang="en-US" dirty="0"/>
              <a:t>レベル　</a:t>
            </a:r>
            <a:r>
              <a:rPr lang="en-US" altLang="ja-JP" dirty="0"/>
              <a:t>0.4V</a:t>
            </a:r>
          </a:p>
          <a:p>
            <a:pPr lvl="1"/>
            <a:r>
              <a:rPr lang="en-US" altLang="ja-JP" dirty="0"/>
              <a:t>VIL=0.5V, VOL=</a:t>
            </a:r>
            <a:r>
              <a:rPr lang="en-US" altLang="ja-JP" dirty="0" err="1"/>
              <a:t>0.1V</a:t>
            </a:r>
            <a:r>
              <a:rPr lang="en-US" altLang="ja-JP"/>
              <a:t> L</a:t>
            </a:r>
            <a:r>
              <a:rPr lang="ja-JP" altLang="en-US"/>
              <a:t>レベル</a:t>
            </a:r>
            <a:r>
              <a:rPr lang="ja-JP" altLang="en-US" dirty="0"/>
              <a:t>　</a:t>
            </a:r>
            <a:r>
              <a:rPr lang="en-US" altLang="ja-JP" dirty="0"/>
              <a:t>0.4V</a:t>
            </a:r>
          </a:p>
        </p:txBody>
      </p:sp>
    </p:spTree>
    <p:extLst>
      <p:ext uri="{BB962C8B-B14F-4D97-AF65-F5344CB8AC3E}">
        <p14:creationId xmlns:p14="http://schemas.microsoft.com/office/powerpoint/2010/main" val="194156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演習</a:t>
            </a:r>
            <a:r>
              <a:rPr kumimoji="1" lang="en-US" altLang="ja-JP" dirty="0"/>
              <a:t>4.2</a:t>
            </a:r>
            <a:r>
              <a:rPr kumimoji="1" lang="ja-JP" altLang="en-US" dirty="0"/>
              <a:t>　答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851985" y="2986290"/>
            <a:ext cx="1008062" cy="504825"/>
            <a:chOff x="1208" y="1480"/>
            <a:chExt cx="635" cy="318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322" y="1480"/>
              <a:ext cx="431" cy="318"/>
              <a:chOff x="1315" y="3521"/>
              <a:chExt cx="431" cy="318"/>
            </a:xfrm>
          </p:grpSpPr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>
                <a:off x="1315" y="3521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1315" y="3839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1587" y="3521"/>
                <a:ext cx="159" cy="318"/>
              </a:xfrm>
              <a:custGeom>
                <a:avLst/>
                <a:gdLst>
                  <a:gd name="T0" fmla="*/ 0 w 159"/>
                  <a:gd name="T1" fmla="*/ 0 h 318"/>
                  <a:gd name="T2" fmla="*/ 136 w 159"/>
                  <a:gd name="T3" fmla="*/ 91 h 318"/>
                  <a:gd name="T4" fmla="*/ 136 w 159"/>
                  <a:gd name="T5" fmla="*/ 227 h 318"/>
                  <a:gd name="T6" fmla="*/ 0 w 159"/>
                  <a:gd name="T7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9" h="318">
                    <a:moveTo>
                      <a:pt x="0" y="0"/>
                    </a:moveTo>
                    <a:cubicBezTo>
                      <a:pt x="56" y="26"/>
                      <a:pt x="113" y="53"/>
                      <a:pt x="136" y="91"/>
                    </a:cubicBezTo>
                    <a:cubicBezTo>
                      <a:pt x="159" y="129"/>
                      <a:pt x="159" y="189"/>
                      <a:pt x="136" y="227"/>
                    </a:cubicBezTo>
                    <a:cubicBezTo>
                      <a:pt x="113" y="265"/>
                      <a:pt x="23" y="295"/>
                      <a:pt x="0" y="31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1315" y="3521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1208" y="1571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08" y="170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>
              <a:off x="1752" y="1616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 flipH="1">
              <a:off x="1714" y="1571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4" name="Group 24"/>
          <p:cNvGrpSpPr>
            <a:grpSpLocks/>
          </p:cNvGrpSpPr>
          <p:nvPr/>
        </p:nvGrpSpPr>
        <p:grpSpPr bwMode="auto">
          <a:xfrm>
            <a:off x="2666789" y="2219527"/>
            <a:ext cx="935038" cy="695326"/>
            <a:chOff x="3632" y="2097"/>
            <a:chExt cx="589" cy="438"/>
          </a:xfrm>
        </p:grpSpPr>
        <p:grpSp>
          <p:nvGrpSpPr>
            <p:cNvPr id="15" name="Group 25"/>
            <p:cNvGrpSpPr>
              <a:grpSpLocks/>
            </p:cNvGrpSpPr>
            <p:nvPr/>
          </p:nvGrpSpPr>
          <p:grpSpPr bwMode="auto">
            <a:xfrm>
              <a:off x="3632" y="2097"/>
              <a:ext cx="499" cy="438"/>
              <a:chOff x="3152" y="3536"/>
              <a:chExt cx="499" cy="438"/>
            </a:xfrm>
          </p:grpSpPr>
          <p:sp>
            <p:nvSpPr>
              <p:cNvPr id="21" name="Freeform 26"/>
              <p:cNvSpPr>
                <a:spLocks/>
              </p:cNvSpPr>
              <p:nvPr/>
            </p:nvSpPr>
            <p:spPr bwMode="auto">
              <a:xfrm>
                <a:off x="3152" y="3536"/>
                <a:ext cx="499" cy="212"/>
              </a:xfrm>
              <a:custGeom>
                <a:avLst/>
                <a:gdLst>
                  <a:gd name="T0" fmla="*/ 0 w 499"/>
                  <a:gd name="T1" fmla="*/ 30 h 212"/>
                  <a:gd name="T2" fmla="*/ 272 w 499"/>
                  <a:gd name="T3" fmla="*/ 30 h 212"/>
                  <a:gd name="T4" fmla="*/ 499 w 499"/>
                  <a:gd name="T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9" h="212">
                    <a:moveTo>
                      <a:pt x="0" y="30"/>
                    </a:moveTo>
                    <a:cubicBezTo>
                      <a:pt x="94" y="15"/>
                      <a:pt x="189" y="0"/>
                      <a:pt x="272" y="30"/>
                    </a:cubicBezTo>
                    <a:cubicBezTo>
                      <a:pt x="355" y="60"/>
                      <a:pt x="461" y="182"/>
                      <a:pt x="499" y="2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 flipV="1">
                <a:off x="3152" y="3762"/>
                <a:ext cx="499" cy="212"/>
              </a:xfrm>
              <a:custGeom>
                <a:avLst/>
                <a:gdLst>
                  <a:gd name="T0" fmla="*/ 0 w 499"/>
                  <a:gd name="T1" fmla="*/ 30 h 212"/>
                  <a:gd name="T2" fmla="*/ 272 w 499"/>
                  <a:gd name="T3" fmla="*/ 30 h 212"/>
                  <a:gd name="T4" fmla="*/ 499 w 499"/>
                  <a:gd name="T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9" h="212">
                    <a:moveTo>
                      <a:pt x="0" y="30"/>
                    </a:moveTo>
                    <a:cubicBezTo>
                      <a:pt x="94" y="15"/>
                      <a:pt x="189" y="0"/>
                      <a:pt x="272" y="30"/>
                    </a:cubicBezTo>
                    <a:cubicBezTo>
                      <a:pt x="355" y="60"/>
                      <a:pt x="461" y="182"/>
                      <a:pt x="499" y="2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3152" y="3566"/>
                <a:ext cx="211" cy="408"/>
              </a:xfrm>
              <a:custGeom>
                <a:avLst/>
                <a:gdLst>
                  <a:gd name="T0" fmla="*/ 0 w 211"/>
                  <a:gd name="T1" fmla="*/ 0 h 408"/>
                  <a:gd name="T2" fmla="*/ 181 w 211"/>
                  <a:gd name="T3" fmla="*/ 136 h 408"/>
                  <a:gd name="T4" fmla="*/ 181 w 211"/>
                  <a:gd name="T5" fmla="*/ 227 h 408"/>
                  <a:gd name="T6" fmla="*/ 0 w 211"/>
                  <a:gd name="T7" fmla="*/ 408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408">
                    <a:moveTo>
                      <a:pt x="0" y="0"/>
                    </a:moveTo>
                    <a:cubicBezTo>
                      <a:pt x="75" y="49"/>
                      <a:pt x="151" y="98"/>
                      <a:pt x="181" y="136"/>
                    </a:cubicBezTo>
                    <a:cubicBezTo>
                      <a:pt x="211" y="174"/>
                      <a:pt x="211" y="182"/>
                      <a:pt x="181" y="227"/>
                    </a:cubicBezTo>
                    <a:cubicBezTo>
                      <a:pt x="151" y="272"/>
                      <a:pt x="75" y="340"/>
                      <a:pt x="0" y="40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>
              <a:off x="4130" y="2309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3676" y="226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3676" y="2400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Oval 32"/>
            <p:cNvSpPr>
              <a:spLocks noChangeArrowheads="1"/>
            </p:cNvSpPr>
            <p:nvPr/>
          </p:nvSpPr>
          <p:spPr bwMode="auto">
            <a:xfrm flipH="1">
              <a:off x="3722" y="221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Oval 33"/>
            <p:cNvSpPr>
              <a:spLocks noChangeArrowheads="1"/>
            </p:cNvSpPr>
            <p:nvPr/>
          </p:nvSpPr>
          <p:spPr bwMode="auto">
            <a:xfrm flipH="1">
              <a:off x="3722" y="2355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4" name="Line 44"/>
          <p:cNvSpPr>
            <a:spLocks noChangeShapeType="1"/>
          </p:cNvSpPr>
          <p:nvPr/>
        </p:nvSpPr>
        <p:spPr bwMode="auto">
          <a:xfrm flipV="1">
            <a:off x="4829702" y="2808490"/>
            <a:ext cx="779463" cy="158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5502405" y="2543378"/>
            <a:ext cx="935038" cy="695325"/>
            <a:chOff x="3632" y="2097"/>
            <a:chExt cx="589" cy="438"/>
          </a:xfrm>
        </p:grpSpPr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3632" y="2097"/>
              <a:ext cx="499" cy="438"/>
              <a:chOff x="3152" y="3536"/>
              <a:chExt cx="499" cy="438"/>
            </a:xfrm>
          </p:grpSpPr>
          <p:sp>
            <p:nvSpPr>
              <p:cNvPr id="32" name="Freeform 26"/>
              <p:cNvSpPr>
                <a:spLocks/>
              </p:cNvSpPr>
              <p:nvPr/>
            </p:nvSpPr>
            <p:spPr bwMode="auto">
              <a:xfrm>
                <a:off x="3152" y="3536"/>
                <a:ext cx="499" cy="212"/>
              </a:xfrm>
              <a:custGeom>
                <a:avLst/>
                <a:gdLst>
                  <a:gd name="T0" fmla="*/ 0 w 499"/>
                  <a:gd name="T1" fmla="*/ 30 h 212"/>
                  <a:gd name="T2" fmla="*/ 272 w 499"/>
                  <a:gd name="T3" fmla="*/ 30 h 212"/>
                  <a:gd name="T4" fmla="*/ 499 w 499"/>
                  <a:gd name="T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9" h="212">
                    <a:moveTo>
                      <a:pt x="0" y="30"/>
                    </a:moveTo>
                    <a:cubicBezTo>
                      <a:pt x="94" y="15"/>
                      <a:pt x="189" y="0"/>
                      <a:pt x="272" y="30"/>
                    </a:cubicBezTo>
                    <a:cubicBezTo>
                      <a:pt x="355" y="60"/>
                      <a:pt x="461" y="182"/>
                      <a:pt x="499" y="2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Freeform 27"/>
              <p:cNvSpPr>
                <a:spLocks/>
              </p:cNvSpPr>
              <p:nvPr/>
            </p:nvSpPr>
            <p:spPr bwMode="auto">
              <a:xfrm flipV="1">
                <a:off x="3152" y="3762"/>
                <a:ext cx="499" cy="212"/>
              </a:xfrm>
              <a:custGeom>
                <a:avLst/>
                <a:gdLst>
                  <a:gd name="T0" fmla="*/ 0 w 499"/>
                  <a:gd name="T1" fmla="*/ 30 h 212"/>
                  <a:gd name="T2" fmla="*/ 272 w 499"/>
                  <a:gd name="T3" fmla="*/ 30 h 212"/>
                  <a:gd name="T4" fmla="*/ 499 w 499"/>
                  <a:gd name="T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9" h="212">
                    <a:moveTo>
                      <a:pt x="0" y="30"/>
                    </a:moveTo>
                    <a:cubicBezTo>
                      <a:pt x="94" y="15"/>
                      <a:pt x="189" y="0"/>
                      <a:pt x="272" y="30"/>
                    </a:cubicBezTo>
                    <a:cubicBezTo>
                      <a:pt x="355" y="60"/>
                      <a:pt x="461" y="182"/>
                      <a:pt x="499" y="2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Freeform 28"/>
              <p:cNvSpPr>
                <a:spLocks/>
              </p:cNvSpPr>
              <p:nvPr/>
            </p:nvSpPr>
            <p:spPr bwMode="auto">
              <a:xfrm>
                <a:off x="3152" y="3566"/>
                <a:ext cx="211" cy="408"/>
              </a:xfrm>
              <a:custGeom>
                <a:avLst/>
                <a:gdLst>
                  <a:gd name="T0" fmla="*/ 0 w 211"/>
                  <a:gd name="T1" fmla="*/ 0 h 408"/>
                  <a:gd name="T2" fmla="*/ 181 w 211"/>
                  <a:gd name="T3" fmla="*/ 136 h 408"/>
                  <a:gd name="T4" fmla="*/ 181 w 211"/>
                  <a:gd name="T5" fmla="*/ 227 h 408"/>
                  <a:gd name="T6" fmla="*/ 0 w 211"/>
                  <a:gd name="T7" fmla="*/ 408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408">
                    <a:moveTo>
                      <a:pt x="0" y="0"/>
                    </a:moveTo>
                    <a:cubicBezTo>
                      <a:pt x="75" y="49"/>
                      <a:pt x="151" y="98"/>
                      <a:pt x="181" y="136"/>
                    </a:cubicBezTo>
                    <a:cubicBezTo>
                      <a:pt x="211" y="174"/>
                      <a:pt x="211" y="182"/>
                      <a:pt x="181" y="227"/>
                    </a:cubicBezTo>
                    <a:cubicBezTo>
                      <a:pt x="151" y="272"/>
                      <a:pt x="75" y="340"/>
                      <a:pt x="0" y="40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4130" y="2309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3676" y="226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3676" y="2400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Oval 32"/>
            <p:cNvSpPr>
              <a:spLocks noChangeArrowheads="1"/>
            </p:cNvSpPr>
            <p:nvPr/>
          </p:nvSpPr>
          <p:spPr bwMode="auto">
            <a:xfrm flipH="1">
              <a:off x="3722" y="221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" name="Oval 33"/>
            <p:cNvSpPr>
              <a:spLocks noChangeArrowheads="1"/>
            </p:cNvSpPr>
            <p:nvPr/>
          </p:nvSpPr>
          <p:spPr bwMode="auto">
            <a:xfrm flipH="1">
              <a:off x="3722" y="2355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cxnSp>
        <p:nvCxnSpPr>
          <p:cNvPr id="35" name="直線コネクタ 34"/>
          <p:cNvCxnSpPr>
            <a:endCxn id="6" idx="0"/>
          </p:cNvCxnSpPr>
          <p:nvPr/>
        </p:nvCxnSpPr>
        <p:spPr>
          <a:xfrm>
            <a:off x="3601161" y="3130753"/>
            <a:ext cx="2508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814712" y="2808490"/>
            <a:ext cx="0" cy="393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907672" y="2864551"/>
            <a:ext cx="31771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/>
              <a:t>A</a:t>
            </a:r>
            <a:endParaRPr kumimoji="1" lang="ja-JP" altLang="en-US" dirty="0"/>
          </a:p>
        </p:txBody>
      </p:sp>
      <p:cxnSp>
        <p:nvCxnSpPr>
          <p:cNvPr id="38" name="直線コネクタ 37"/>
          <p:cNvCxnSpPr>
            <a:stCxn id="37" idx="3"/>
            <a:endCxn id="31" idx="6"/>
          </p:cNvCxnSpPr>
          <p:nvPr/>
        </p:nvCxnSpPr>
        <p:spPr>
          <a:xfrm flipV="1">
            <a:off x="5225388" y="3024391"/>
            <a:ext cx="419892" cy="24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158159" y="3202190"/>
            <a:ext cx="30970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/>
              <a:t>B</a:t>
            </a:r>
          </a:p>
          <a:p>
            <a:endParaRPr kumimoji="1"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>
            <a:off x="3435176" y="3346653"/>
            <a:ext cx="403582" cy="1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3624417" y="2543378"/>
            <a:ext cx="0" cy="552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324425" y="2484491"/>
            <a:ext cx="403582" cy="1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006276" y="2278191"/>
            <a:ext cx="30809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/>
              <a:t>C</a:t>
            </a:r>
          </a:p>
          <a:p>
            <a:endParaRPr kumimoji="1" lang="ja-JP" altLang="en-US" dirty="0"/>
          </a:p>
        </p:txBody>
      </p:sp>
      <p:cxnSp>
        <p:nvCxnSpPr>
          <p:cNvPr id="44" name="直線コネクタ 43"/>
          <p:cNvCxnSpPr/>
          <p:nvPr/>
        </p:nvCxnSpPr>
        <p:spPr>
          <a:xfrm>
            <a:off x="2526216" y="2484491"/>
            <a:ext cx="14286" cy="22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2571361" y="2711801"/>
            <a:ext cx="2218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827613" y="3507337"/>
            <a:ext cx="50353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/>
              <a:t>tpLH</a:t>
            </a:r>
            <a:r>
              <a:rPr kumimoji="1" lang="en-US" altLang="ja-JP" sz="2400" dirty="0"/>
              <a:t>=10nsec</a:t>
            </a:r>
          </a:p>
          <a:p>
            <a:r>
              <a:rPr lang="en-US" altLang="ja-JP" sz="2400" dirty="0" err="1"/>
              <a:t>tpHL</a:t>
            </a:r>
            <a:r>
              <a:rPr lang="en-US" altLang="ja-JP" sz="2400" dirty="0"/>
              <a:t>=7nsec</a:t>
            </a:r>
          </a:p>
          <a:p>
            <a:r>
              <a:rPr lang="ja-JP" altLang="en-US" sz="2400" dirty="0"/>
              <a:t>の時、</a:t>
            </a:r>
            <a:r>
              <a:rPr lang="en-US" altLang="ja-JP" sz="2400" dirty="0"/>
              <a:t>A,B,C</a:t>
            </a:r>
            <a:r>
              <a:rPr lang="ja-JP" altLang="en-US" sz="2400" dirty="0"/>
              <a:t>それぞれから出力までの</a:t>
            </a:r>
            <a:endParaRPr lang="en-US" altLang="ja-JP" sz="2400" dirty="0"/>
          </a:p>
          <a:p>
            <a:r>
              <a:rPr kumimoji="1" lang="ja-JP" altLang="en-US" sz="2400" dirty="0"/>
              <a:t>最大遅延時間を求めよ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130995" y="5237533"/>
            <a:ext cx="28825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lang="ja-JP" altLang="en-US" sz="2400" dirty="0"/>
              <a:t>：</a:t>
            </a:r>
            <a:r>
              <a:rPr lang="en-US" altLang="ja-JP" sz="2400" dirty="0"/>
              <a:t>10nsec</a:t>
            </a:r>
          </a:p>
          <a:p>
            <a:r>
              <a:rPr kumimoji="1" lang="en-US" altLang="ja-JP" sz="2400" dirty="0"/>
              <a:t>B:10+7=17nsec</a:t>
            </a:r>
          </a:p>
          <a:p>
            <a:r>
              <a:rPr lang="en-US" altLang="ja-JP" sz="2400" dirty="0"/>
              <a:t>C:10+7+10=27nsec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1254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4281799" y="4438650"/>
            <a:ext cx="3889375" cy="20875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4426262" y="1698625"/>
            <a:ext cx="3529012" cy="1368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426262" y="4581525"/>
            <a:ext cx="3529012" cy="136842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3994462" y="6165850"/>
            <a:ext cx="44640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4065899" y="979488"/>
            <a:ext cx="4248150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5000937" y="1482725"/>
            <a:ext cx="290512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5937562" y="1482725"/>
            <a:ext cx="288925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689" name="Group 9"/>
          <p:cNvGrpSpPr>
            <a:grpSpLocks/>
          </p:cNvGrpSpPr>
          <p:nvPr/>
        </p:nvGrpSpPr>
        <p:grpSpPr bwMode="auto">
          <a:xfrm>
            <a:off x="4281799" y="6165850"/>
            <a:ext cx="431800" cy="431800"/>
            <a:chOff x="1610" y="3249"/>
            <a:chExt cx="272" cy="272"/>
          </a:xfrm>
        </p:grpSpPr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1" name="Rectangle 11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2" name="Group 12"/>
          <p:cNvGrpSpPr>
            <a:grpSpLocks/>
          </p:cNvGrpSpPr>
          <p:nvPr/>
        </p:nvGrpSpPr>
        <p:grpSpPr bwMode="auto">
          <a:xfrm>
            <a:off x="5434324" y="6165850"/>
            <a:ext cx="431800" cy="431800"/>
            <a:chOff x="1610" y="3249"/>
            <a:chExt cx="272" cy="272"/>
          </a:xfrm>
        </p:grpSpPr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5" name="Group 15"/>
          <p:cNvGrpSpPr>
            <a:grpSpLocks/>
          </p:cNvGrpSpPr>
          <p:nvPr/>
        </p:nvGrpSpPr>
        <p:grpSpPr bwMode="auto">
          <a:xfrm>
            <a:off x="6586849" y="6165850"/>
            <a:ext cx="431800" cy="431800"/>
            <a:chOff x="1610" y="3249"/>
            <a:chExt cx="272" cy="272"/>
          </a:xfrm>
        </p:grpSpPr>
        <p:sp>
          <p:nvSpPr>
            <p:cNvPr id="71696" name="Rectangle 16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697" name="Rectangle 17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698" name="Group 18"/>
          <p:cNvGrpSpPr>
            <a:grpSpLocks/>
          </p:cNvGrpSpPr>
          <p:nvPr/>
        </p:nvGrpSpPr>
        <p:grpSpPr bwMode="auto">
          <a:xfrm>
            <a:off x="7739374" y="6165850"/>
            <a:ext cx="431800" cy="431800"/>
            <a:chOff x="1610" y="3249"/>
            <a:chExt cx="272" cy="272"/>
          </a:xfrm>
        </p:grpSpPr>
        <p:sp>
          <p:nvSpPr>
            <p:cNvPr id="71699" name="Rectangle 1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01" name="Group 21"/>
          <p:cNvGrpSpPr>
            <a:grpSpLocks/>
          </p:cNvGrpSpPr>
          <p:nvPr/>
        </p:nvGrpSpPr>
        <p:grpSpPr bwMode="auto">
          <a:xfrm>
            <a:off x="4354824" y="908050"/>
            <a:ext cx="431800" cy="431800"/>
            <a:chOff x="1610" y="3249"/>
            <a:chExt cx="272" cy="272"/>
          </a:xfrm>
        </p:grpSpPr>
        <p:sp>
          <p:nvSpPr>
            <p:cNvPr id="71702" name="Rectangle 2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3" name="Rectangle 2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04" name="Group 24"/>
          <p:cNvGrpSpPr>
            <a:grpSpLocks/>
          </p:cNvGrpSpPr>
          <p:nvPr/>
        </p:nvGrpSpPr>
        <p:grpSpPr bwMode="auto">
          <a:xfrm>
            <a:off x="5434324" y="908050"/>
            <a:ext cx="431800" cy="431800"/>
            <a:chOff x="1610" y="3249"/>
            <a:chExt cx="272" cy="272"/>
          </a:xfrm>
        </p:grpSpPr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1707" name="Rectangle 27"/>
          <p:cNvSpPr>
            <a:spLocks noChangeArrowheads="1"/>
          </p:cNvSpPr>
          <p:nvPr/>
        </p:nvSpPr>
        <p:spPr bwMode="auto">
          <a:xfrm>
            <a:off x="6947212" y="1482725"/>
            <a:ext cx="287337" cy="45386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1708" name="Group 28"/>
          <p:cNvGrpSpPr>
            <a:grpSpLocks/>
          </p:cNvGrpSpPr>
          <p:nvPr/>
        </p:nvGrpSpPr>
        <p:grpSpPr bwMode="auto">
          <a:xfrm>
            <a:off x="6442387" y="908050"/>
            <a:ext cx="431800" cy="431800"/>
            <a:chOff x="1610" y="3249"/>
            <a:chExt cx="272" cy="272"/>
          </a:xfrm>
        </p:grpSpPr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1" name="Group 31"/>
          <p:cNvGrpSpPr>
            <a:grpSpLocks/>
          </p:cNvGrpSpPr>
          <p:nvPr/>
        </p:nvGrpSpPr>
        <p:grpSpPr bwMode="auto">
          <a:xfrm>
            <a:off x="7594912" y="908050"/>
            <a:ext cx="431800" cy="431800"/>
            <a:chOff x="1610" y="3249"/>
            <a:chExt cx="272" cy="272"/>
          </a:xfrm>
        </p:grpSpPr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4" name="Group 34"/>
          <p:cNvGrpSpPr>
            <a:grpSpLocks/>
          </p:cNvGrpSpPr>
          <p:nvPr/>
        </p:nvGrpSpPr>
        <p:grpSpPr bwMode="auto">
          <a:xfrm>
            <a:off x="4931087" y="3140075"/>
            <a:ext cx="431800" cy="431800"/>
            <a:chOff x="1610" y="3249"/>
            <a:chExt cx="272" cy="272"/>
          </a:xfrm>
        </p:grpSpPr>
        <p:sp>
          <p:nvSpPr>
            <p:cNvPr id="71715" name="Rectangle 35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6" name="Rectangle 36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17" name="Group 37"/>
          <p:cNvGrpSpPr>
            <a:grpSpLocks/>
          </p:cNvGrpSpPr>
          <p:nvPr/>
        </p:nvGrpSpPr>
        <p:grpSpPr bwMode="auto">
          <a:xfrm>
            <a:off x="5866124" y="3140075"/>
            <a:ext cx="431800" cy="431800"/>
            <a:chOff x="1610" y="3249"/>
            <a:chExt cx="272" cy="272"/>
          </a:xfrm>
        </p:grpSpPr>
        <p:sp>
          <p:nvSpPr>
            <p:cNvPr id="71718" name="Rectangle 38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19" name="Rectangle 39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71720" name="Group 40"/>
          <p:cNvGrpSpPr>
            <a:grpSpLocks/>
          </p:cNvGrpSpPr>
          <p:nvPr/>
        </p:nvGrpSpPr>
        <p:grpSpPr bwMode="auto">
          <a:xfrm>
            <a:off x="6874187" y="3140075"/>
            <a:ext cx="431800" cy="431800"/>
            <a:chOff x="1610" y="3249"/>
            <a:chExt cx="272" cy="272"/>
          </a:xfrm>
        </p:grpSpPr>
        <p:sp>
          <p:nvSpPr>
            <p:cNvPr id="71721" name="Rectangle 41"/>
            <p:cNvSpPr>
              <a:spLocks noChangeArrowheads="1"/>
            </p:cNvSpPr>
            <p:nvPr/>
          </p:nvSpPr>
          <p:spPr bwMode="auto">
            <a:xfrm>
              <a:off x="1610" y="3249"/>
              <a:ext cx="272" cy="27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1722" name="Rectangle 42"/>
            <p:cNvSpPr>
              <a:spLocks noChangeArrowheads="1"/>
            </p:cNvSpPr>
            <p:nvPr/>
          </p:nvSpPr>
          <p:spPr bwMode="auto">
            <a:xfrm>
              <a:off x="1701" y="3339"/>
              <a:ext cx="90" cy="91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71723" name="Text Box 43"/>
          <p:cNvSpPr txBox="1">
            <a:spLocks noChangeArrowheads="1"/>
          </p:cNvSpPr>
          <p:nvPr/>
        </p:nvSpPr>
        <p:spPr bwMode="auto">
          <a:xfrm>
            <a:off x="8007662" y="3357563"/>
            <a:ext cx="33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Ｚ</a:t>
            </a:r>
          </a:p>
        </p:txBody>
      </p:sp>
      <p:sp>
        <p:nvSpPr>
          <p:cNvPr id="71724" name="Text Box 44"/>
          <p:cNvSpPr txBox="1">
            <a:spLocks noChangeArrowheads="1"/>
          </p:cNvSpPr>
          <p:nvPr/>
        </p:nvSpPr>
        <p:spPr bwMode="auto">
          <a:xfrm>
            <a:off x="4583424" y="3213100"/>
            <a:ext cx="347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Ａ</a:t>
            </a:r>
          </a:p>
        </p:txBody>
      </p:sp>
      <p:sp>
        <p:nvSpPr>
          <p:cNvPr id="71725" name="Text Box 45"/>
          <p:cNvSpPr txBox="1">
            <a:spLocks noChangeArrowheads="1"/>
          </p:cNvSpPr>
          <p:nvPr/>
        </p:nvSpPr>
        <p:spPr bwMode="auto">
          <a:xfrm>
            <a:off x="6239187" y="32273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71726" name="Text Box 46"/>
          <p:cNvSpPr txBox="1">
            <a:spLocks noChangeArrowheads="1"/>
          </p:cNvSpPr>
          <p:nvPr/>
        </p:nvSpPr>
        <p:spPr bwMode="auto">
          <a:xfrm>
            <a:off x="7234549" y="321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71727" name="Text Box 47"/>
          <p:cNvSpPr txBox="1">
            <a:spLocks noChangeArrowheads="1"/>
          </p:cNvSpPr>
          <p:nvPr/>
        </p:nvSpPr>
        <p:spPr bwMode="auto">
          <a:xfrm>
            <a:off x="303213" y="207963"/>
            <a:ext cx="4828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小テストやり直し　</a:t>
            </a:r>
            <a:r>
              <a:rPr lang="en-US" altLang="ja-JP" dirty="0"/>
              <a:t>A+B+C</a:t>
            </a:r>
            <a:r>
              <a:rPr lang="ja-JP" altLang="en-US" dirty="0"/>
              <a:t>　のレイアウトを描け</a:t>
            </a:r>
          </a:p>
        </p:txBody>
      </p:sp>
      <p:sp>
        <p:nvSpPr>
          <p:cNvPr id="71728" name="Line 48"/>
          <p:cNvSpPr>
            <a:spLocks noChangeShapeType="1"/>
          </p:cNvSpPr>
          <p:nvPr/>
        </p:nvSpPr>
        <p:spPr bwMode="auto">
          <a:xfrm>
            <a:off x="2081905" y="239396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" name="Text Box 43"/>
          <p:cNvSpPr txBox="1">
            <a:spLocks noChangeArrowheads="1"/>
          </p:cNvSpPr>
          <p:nvPr/>
        </p:nvSpPr>
        <p:spPr bwMode="auto">
          <a:xfrm>
            <a:off x="8400092" y="621666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VDD</a:t>
            </a:r>
            <a:endParaRPr lang="ja-JP" altLang="en-US" dirty="0"/>
          </a:p>
        </p:txBody>
      </p:sp>
      <p:sp>
        <p:nvSpPr>
          <p:cNvPr id="50" name="Text Box 43"/>
          <p:cNvSpPr txBox="1">
            <a:spLocks noChangeArrowheads="1"/>
          </p:cNvSpPr>
          <p:nvPr/>
        </p:nvSpPr>
        <p:spPr bwMode="auto">
          <a:xfrm>
            <a:off x="8482885" y="6083856"/>
            <a:ext cx="6976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GND</a:t>
            </a:r>
            <a:endParaRPr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540534" y="1015261"/>
            <a:ext cx="3082741" cy="2985641"/>
            <a:chOff x="5436096" y="2348880"/>
            <a:chExt cx="3082741" cy="2985641"/>
          </a:xfrm>
        </p:grpSpPr>
        <p:grpSp>
          <p:nvGrpSpPr>
            <p:cNvPr id="51" name="Group 85"/>
            <p:cNvGrpSpPr>
              <a:grpSpLocks/>
            </p:cNvGrpSpPr>
            <p:nvPr/>
          </p:nvGrpSpPr>
          <p:grpSpPr bwMode="auto">
            <a:xfrm>
              <a:off x="5661622" y="2595662"/>
              <a:ext cx="751200" cy="144463"/>
              <a:chOff x="1338" y="1570"/>
              <a:chExt cx="453" cy="91"/>
            </a:xfrm>
          </p:grpSpPr>
          <p:sp>
            <p:nvSpPr>
              <p:cNvPr id="52" name="Line 86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Oval 87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54" name="Group 88"/>
            <p:cNvGrpSpPr>
              <a:grpSpLocks/>
            </p:cNvGrpSpPr>
            <p:nvPr/>
          </p:nvGrpSpPr>
          <p:grpSpPr bwMode="auto">
            <a:xfrm>
              <a:off x="6565384" y="2595662"/>
              <a:ext cx="751200" cy="144463"/>
              <a:chOff x="1338" y="1570"/>
              <a:chExt cx="453" cy="91"/>
            </a:xfrm>
          </p:grpSpPr>
          <p:sp>
            <p:nvSpPr>
              <p:cNvPr id="55" name="Line 89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Oval 90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57" name="Line 92"/>
            <p:cNvSpPr>
              <a:spLocks noChangeShapeType="1"/>
            </p:cNvSpPr>
            <p:nvPr/>
          </p:nvSpPr>
          <p:spPr bwMode="auto">
            <a:xfrm>
              <a:off x="6263577" y="237976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" name="Line 96"/>
            <p:cNvSpPr>
              <a:spLocks noChangeShapeType="1"/>
            </p:cNvSpPr>
            <p:nvPr/>
          </p:nvSpPr>
          <p:spPr bwMode="auto">
            <a:xfrm flipV="1">
              <a:off x="5736245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97"/>
            <p:cNvSpPr>
              <a:spLocks noChangeShapeType="1"/>
            </p:cNvSpPr>
            <p:nvPr/>
          </p:nvSpPr>
          <p:spPr bwMode="auto">
            <a:xfrm flipV="1">
              <a:off x="6640007" y="5116612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Line 98"/>
            <p:cNvSpPr>
              <a:spLocks noChangeShapeType="1"/>
            </p:cNvSpPr>
            <p:nvPr/>
          </p:nvSpPr>
          <p:spPr bwMode="auto">
            <a:xfrm>
              <a:off x="6338200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Line 99"/>
            <p:cNvSpPr>
              <a:spLocks noChangeShapeType="1"/>
            </p:cNvSpPr>
            <p:nvPr/>
          </p:nvSpPr>
          <p:spPr bwMode="auto">
            <a:xfrm flipV="1">
              <a:off x="6338200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Line 102"/>
            <p:cNvSpPr>
              <a:spLocks noChangeShapeType="1"/>
            </p:cNvSpPr>
            <p:nvPr/>
          </p:nvSpPr>
          <p:spPr bwMode="auto">
            <a:xfrm flipH="1">
              <a:off x="5436096" y="5261075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Line 104"/>
            <p:cNvSpPr>
              <a:spLocks noChangeShapeType="1"/>
            </p:cNvSpPr>
            <p:nvPr/>
          </p:nvSpPr>
          <p:spPr bwMode="auto">
            <a:xfrm>
              <a:off x="6038051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Line 105"/>
            <p:cNvSpPr>
              <a:spLocks noChangeShapeType="1"/>
            </p:cNvSpPr>
            <p:nvPr/>
          </p:nvSpPr>
          <p:spPr bwMode="auto">
            <a:xfrm>
              <a:off x="6940155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66" name="Group 106"/>
            <p:cNvGrpSpPr>
              <a:grpSpLocks/>
            </p:cNvGrpSpPr>
            <p:nvPr/>
          </p:nvGrpSpPr>
          <p:grpSpPr bwMode="auto">
            <a:xfrm>
              <a:off x="7467488" y="2597250"/>
              <a:ext cx="751200" cy="144463"/>
              <a:chOff x="1338" y="1570"/>
              <a:chExt cx="453" cy="91"/>
            </a:xfrm>
          </p:grpSpPr>
          <p:sp>
            <p:nvSpPr>
              <p:cNvPr id="67" name="Line 107"/>
              <p:cNvSpPr>
                <a:spLocks noChangeShapeType="1"/>
              </p:cNvSpPr>
              <p:nvPr/>
            </p:nvSpPr>
            <p:spPr bwMode="auto">
              <a:xfrm>
                <a:off x="1338" y="1570"/>
                <a:ext cx="453" cy="0"/>
              </a:xfrm>
              <a:prstGeom prst="lin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Oval 108"/>
              <p:cNvSpPr>
                <a:spLocks noChangeArrowheads="1"/>
              </p:cNvSpPr>
              <p:nvPr/>
            </p:nvSpPr>
            <p:spPr bwMode="auto">
              <a:xfrm>
                <a:off x="1519" y="1570"/>
                <a:ext cx="91" cy="91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69" name="Line 110"/>
            <p:cNvSpPr>
              <a:spLocks noChangeShapeType="1"/>
            </p:cNvSpPr>
            <p:nvPr/>
          </p:nvSpPr>
          <p:spPr bwMode="auto">
            <a:xfrm>
              <a:off x="7165681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Line 114"/>
            <p:cNvSpPr>
              <a:spLocks noChangeShapeType="1"/>
            </p:cNvSpPr>
            <p:nvPr/>
          </p:nvSpPr>
          <p:spPr bwMode="auto">
            <a:xfrm flipV="1">
              <a:off x="7240304" y="5332512"/>
              <a:ext cx="451052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Line 115"/>
            <p:cNvSpPr>
              <a:spLocks noChangeShapeType="1"/>
            </p:cNvSpPr>
            <p:nvPr/>
          </p:nvSpPr>
          <p:spPr bwMode="auto">
            <a:xfrm>
              <a:off x="7691356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Line 119"/>
            <p:cNvSpPr>
              <a:spLocks noChangeShapeType="1"/>
            </p:cNvSpPr>
            <p:nvPr/>
          </p:nvSpPr>
          <p:spPr bwMode="auto">
            <a:xfrm flipV="1">
              <a:off x="8142408" y="5116612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3" name="Line 120"/>
            <p:cNvSpPr>
              <a:spLocks noChangeShapeType="1"/>
            </p:cNvSpPr>
            <p:nvPr/>
          </p:nvSpPr>
          <p:spPr bwMode="auto">
            <a:xfrm>
              <a:off x="7842259" y="2740125"/>
              <a:ext cx="0" cy="2376488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" name="Line 121"/>
            <p:cNvSpPr>
              <a:spLocks noChangeShapeType="1"/>
            </p:cNvSpPr>
            <p:nvPr/>
          </p:nvSpPr>
          <p:spPr bwMode="auto">
            <a:xfrm>
              <a:off x="8067785" y="2381350"/>
              <a:ext cx="451052" cy="0"/>
            </a:xfrm>
            <a:prstGeom prst="line">
              <a:avLst/>
            </a:prstGeom>
            <a:noFill/>
            <a:ln w="31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" name="Line 122"/>
            <p:cNvSpPr>
              <a:spLocks noChangeShapeType="1"/>
            </p:cNvSpPr>
            <p:nvPr/>
          </p:nvSpPr>
          <p:spPr bwMode="auto">
            <a:xfrm>
              <a:off x="8142408" y="5332512"/>
              <a:ext cx="376429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Line 118"/>
            <p:cNvSpPr>
              <a:spLocks noChangeShapeType="1"/>
            </p:cNvSpPr>
            <p:nvPr/>
          </p:nvSpPr>
          <p:spPr bwMode="auto">
            <a:xfrm flipV="1">
              <a:off x="6228184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Line 118"/>
            <p:cNvSpPr>
              <a:spLocks noChangeShapeType="1"/>
            </p:cNvSpPr>
            <p:nvPr/>
          </p:nvSpPr>
          <p:spPr bwMode="auto">
            <a:xfrm flipV="1">
              <a:off x="8100392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Line 118"/>
            <p:cNvSpPr>
              <a:spLocks noChangeShapeType="1"/>
            </p:cNvSpPr>
            <p:nvPr/>
          </p:nvSpPr>
          <p:spPr bwMode="auto">
            <a:xfrm flipV="1">
              <a:off x="7596336" y="2415506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Line 118"/>
            <p:cNvSpPr>
              <a:spLocks noChangeShapeType="1"/>
            </p:cNvSpPr>
            <p:nvPr/>
          </p:nvSpPr>
          <p:spPr bwMode="auto">
            <a:xfrm flipV="1">
              <a:off x="7164288" y="2382193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Line 118"/>
            <p:cNvSpPr>
              <a:spLocks noChangeShapeType="1"/>
            </p:cNvSpPr>
            <p:nvPr/>
          </p:nvSpPr>
          <p:spPr bwMode="auto">
            <a:xfrm flipV="1">
              <a:off x="6732240" y="2348880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Line 118"/>
            <p:cNvSpPr>
              <a:spLocks noChangeShapeType="1"/>
            </p:cNvSpPr>
            <p:nvPr/>
          </p:nvSpPr>
          <p:spPr bwMode="auto">
            <a:xfrm flipV="1">
              <a:off x="5796136" y="2382317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Line 97"/>
            <p:cNvSpPr>
              <a:spLocks noChangeShapeType="1"/>
            </p:cNvSpPr>
            <p:nvPr/>
          </p:nvSpPr>
          <p:spPr bwMode="auto">
            <a:xfrm flipV="1">
              <a:off x="7565216" y="5118497"/>
              <a:ext cx="751200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Line 83"/>
            <p:cNvSpPr>
              <a:spLocks noChangeShapeType="1"/>
            </p:cNvSpPr>
            <p:nvPr/>
          </p:nvSpPr>
          <p:spPr bwMode="auto">
            <a:xfrm>
              <a:off x="5645233" y="2382193"/>
              <a:ext cx="150903" cy="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98"/>
            <p:cNvSpPr>
              <a:spLocks noChangeShapeType="1"/>
            </p:cNvSpPr>
            <p:nvPr/>
          </p:nvSpPr>
          <p:spPr bwMode="auto">
            <a:xfrm>
              <a:off x="6804248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Line 101"/>
            <p:cNvSpPr>
              <a:spLocks noChangeShapeType="1"/>
            </p:cNvSpPr>
            <p:nvPr/>
          </p:nvSpPr>
          <p:spPr bwMode="auto">
            <a:xfrm flipV="1">
              <a:off x="5796136" y="5118050"/>
              <a:ext cx="0" cy="144463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" name="Line 98"/>
            <p:cNvSpPr>
              <a:spLocks noChangeShapeType="1"/>
            </p:cNvSpPr>
            <p:nvPr/>
          </p:nvSpPr>
          <p:spPr bwMode="auto">
            <a:xfrm>
              <a:off x="7236296" y="5118621"/>
              <a:ext cx="0" cy="215900"/>
            </a:xfrm>
            <a:prstGeom prst="line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Text Box 83"/>
            <p:cNvSpPr txBox="1">
              <a:spLocks noChangeArrowheads="1"/>
            </p:cNvSpPr>
            <p:nvPr/>
          </p:nvSpPr>
          <p:spPr bwMode="auto">
            <a:xfrm>
              <a:off x="5800376" y="3488085"/>
              <a:ext cx="3476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/>
                <a:t>Ａ</a:t>
              </a:r>
            </a:p>
          </p:txBody>
        </p:sp>
        <p:sp>
          <p:nvSpPr>
            <p:cNvPr id="93" name="Text Box 84"/>
            <p:cNvSpPr txBox="1">
              <a:spLocks noChangeArrowheads="1"/>
            </p:cNvSpPr>
            <p:nvPr/>
          </p:nvSpPr>
          <p:spPr bwMode="auto">
            <a:xfrm>
              <a:off x="6880092" y="3494164"/>
              <a:ext cx="3365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B</a:t>
              </a:r>
            </a:p>
          </p:txBody>
        </p:sp>
        <p:sp>
          <p:nvSpPr>
            <p:cNvPr id="94" name="Text Box 85"/>
            <p:cNvSpPr txBox="1">
              <a:spLocks noChangeArrowheads="1"/>
            </p:cNvSpPr>
            <p:nvPr/>
          </p:nvSpPr>
          <p:spPr bwMode="auto">
            <a:xfrm>
              <a:off x="7793277" y="3465319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/>
                <a:t>C</a:t>
              </a: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619941" y="4231609"/>
            <a:ext cx="32512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まずこの図上で作戦を</a:t>
            </a:r>
            <a:endParaRPr kumimoji="1" lang="en-US" altLang="ja-JP" dirty="0"/>
          </a:p>
          <a:p>
            <a:r>
              <a:rPr lang="ja-JP" altLang="en-US" dirty="0"/>
              <a:t>立ててから右のレイアウトを</a:t>
            </a:r>
            <a:endParaRPr lang="en-US" altLang="ja-JP" dirty="0"/>
          </a:p>
          <a:p>
            <a:r>
              <a:rPr kumimoji="1" lang="ja-JP" altLang="en-US" dirty="0"/>
              <a:t>やること</a:t>
            </a:r>
            <a:endParaRPr kumimoji="1" lang="en-US" altLang="ja-JP" dirty="0"/>
          </a:p>
          <a:p>
            <a:r>
              <a:rPr lang="ja-JP" altLang="en-US" dirty="0"/>
              <a:t>ポイント１：　</a:t>
            </a:r>
            <a:r>
              <a:rPr lang="en-US" altLang="ja-JP" dirty="0"/>
              <a:t>1-4</a:t>
            </a:r>
            <a:r>
              <a:rPr lang="ja-JP" altLang="en-US" dirty="0"/>
              <a:t>の</a:t>
            </a:r>
            <a:r>
              <a:rPr lang="en-US" altLang="ja-JP" dirty="0"/>
              <a:t>4</a:t>
            </a:r>
            <a:r>
              <a:rPr lang="ja-JP" altLang="en-US" dirty="0"/>
              <a:t>角に何も</a:t>
            </a:r>
            <a:endParaRPr lang="en-US" altLang="ja-JP" dirty="0"/>
          </a:p>
          <a:p>
            <a:r>
              <a:rPr kumimoji="1" lang="ja-JP" altLang="en-US" dirty="0"/>
              <a:t>接続されていないのはおかしい</a:t>
            </a:r>
            <a:endParaRPr kumimoji="1" lang="en-US" altLang="ja-JP" dirty="0"/>
          </a:p>
          <a:p>
            <a:r>
              <a:rPr lang="ja-JP" altLang="en-US" dirty="0"/>
              <a:t>ポイント２：トランジスタの両側に</a:t>
            </a:r>
            <a:endParaRPr lang="en-US" altLang="ja-JP" dirty="0"/>
          </a:p>
          <a:p>
            <a:r>
              <a:rPr kumimoji="1" lang="ja-JP" altLang="en-US" dirty="0"/>
              <a:t>同じ端子が接続されているのは</a:t>
            </a:r>
            <a:endParaRPr kumimoji="1" lang="en-US" altLang="ja-JP" dirty="0"/>
          </a:p>
          <a:p>
            <a:r>
              <a:rPr lang="ja-JP" altLang="en-US"/>
              <a:t>おかしい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1A1A458-DF66-4796-BD30-E8CE032A9424}"/>
              </a:ext>
            </a:extLst>
          </p:cNvPr>
          <p:cNvSpPr txBox="1"/>
          <p:nvPr/>
        </p:nvSpPr>
        <p:spPr>
          <a:xfrm>
            <a:off x="429126" y="838840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１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0559B612-1EEB-41A4-B513-2EA4FF18AC21}"/>
              </a:ext>
            </a:extLst>
          </p:cNvPr>
          <p:cNvSpPr txBox="1"/>
          <p:nvPr/>
        </p:nvSpPr>
        <p:spPr>
          <a:xfrm>
            <a:off x="3502827" y="7383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/>
              <a:t>2</a:t>
            </a:r>
            <a:endParaRPr kumimoji="1" lang="ja-JP" altLang="en-US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C0C7C6A-95F7-4F79-9A04-2D1E35451EB1}"/>
              </a:ext>
            </a:extLst>
          </p:cNvPr>
          <p:cNvSpPr txBox="1"/>
          <p:nvPr/>
        </p:nvSpPr>
        <p:spPr>
          <a:xfrm>
            <a:off x="3585515" y="38142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F3F64FC-24D3-4EBA-A6D7-6500E9AC02BA}"/>
              </a:ext>
            </a:extLst>
          </p:cNvPr>
          <p:cNvSpPr txBox="1"/>
          <p:nvPr/>
        </p:nvSpPr>
        <p:spPr>
          <a:xfrm>
            <a:off x="419465" y="393539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553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741" y="-10285"/>
            <a:ext cx="8229600" cy="1143000"/>
          </a:xfrm>
        </p:spPr>
        <p:txBody>
          <a:bodyPr/>
          <a:lstStyle/>
          <a:p>
            <a:r>
              <a:rPr lang="ja-JP" altLang="en-US" dirty="0"/>
              <a:t>小テスト</a:t>
            </a:r>
            <a:r>
              <a:rPr lang="en-US" altLang="ja-JP" dirty="0"/>
              <a:t>8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649038"/>
              </p:ext>
            </p:extLst>
          </p:nvPr>
        </p:nvGraphicFramePr>
        <p:xfrm>
          <a:off x="457200" y="1600200"/>
          <a:ext cx="3250704" cy="4480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VIL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0.2V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VIH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0.8V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VOL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0.05V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VOH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1.1V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IOL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1mA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IOH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0.8mA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 err="1"/>
                        <a:t>Iin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50μA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23450" y="1254241"/>
            <a:ext cx="482055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左の表のゲートがある。</a:t>
            </a:r>
            <a:endParaRPr lang="en-US" altLang="ja-JP" sz="3600" dirty="0"/>
          </a:p>
          <a:p>
            <a:r>
              <a:rPr lang="en-US" altLang="ja-JP" sz="3600" dirty="0"/>
              <a:t>L</a:t>
            </a:r>
            <a:r>
              <a:rPr lang="ja-JP" altLang="en-US" sz="3600" dirty="0"/>
              <a:t>レベルと</a:t>
            </a:r>
            <a:r>
              <a:rPr lang="en-US" altLang="ja-JP" sz="3600" dirty="0"/>
              <a:t>H</a:t>
            </a:r>
            <a:r>
              <a:rPr lang="ja-JP" altLang="en-US" sz="3600" dirty="0"/>
              <a:t>レベルの</a:t>
            </a:r>
            <a:endParaRPr lang="en-US" altLang="ja-JP" sz="3600" dirty="0"/>
          </a:p>
          <a:p>
            <a:r>
              <a:rPr lang="ja-JP" altLang="en-US" sz="3600" dirty="0"/>
              <a:t>それぞれに対して</a:t>
            </a:r>
            <a:endParaRPr lang="en-US" altLang="ja-JP" sz="3600" dirty="0"/>
          </a:p>
          <a:p>
            <a:r>
              <a:rPr kumimoji="1" lang="ja-JP" altLang="en-US" sz="3600" dirty="0"/>
              <a:t>１．</a:t>
            </a:r>
            <a:r>
              <a:rPr lang="ja-JP" altLang="en-US" sz="3600" dirty="0"/>
              <a:t>ノイズマージン</a:t>
            </a:r>
            <a:endParaRPr lang="en-US" altLang="ja-JP" sz="3600" dirty="0"/>
          </a:p>
          <a:p>
            <a:r>
              <a:rPr kumimoji="1" lang="ja-JP" altLang="en-US" sz="3600" dirty="0"/>
              <a:t>２．ファンアウト</a:t>
            </a:r>
            <a:endParaRPr kumimoji="1" lang="en-US" altLang="ja-JP" sz="3600" dirty="0"/>
          </a:p>
          <a:p>
            <a:r>
              <a:rPr lang="ja-JP" altLang="en-US" sz="3600" dirty="0"/>
              <a:t>を求めよ</a:t>
            </a:r>
            <a:endParaRPr kumimoji="1" lang="en-US" altLang="ja-JP" sz="3600" dirty="0"/>
          </a:p>
          <a:p>
            <a:endParaRPr kumimoji="1" lang="en-US" altLang="ja-JP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544" y="1048306"/>
            <a:ext cx="5113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電源</a:t>
            </a:r>
            <a:r>
              <a:rPr lang="en-US" altLang="ja-JP" sz="3600" dirty="0"/>
              <a:t>VDD=1.2V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92944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741" y="-10285"/>
            <a:ext cx="8229600" cy="1143000"/>
          </a:xfrm>
        </p:spPr>
        <p:txBody>
          <a:bodyPr/>
          <a:lstStyle/>
          <a:p>
            <a:r>
              <a:rPr lang="ja-JP" altLang="en-US" dirty="0"/>
              <a:t>小テスト答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250704" cy="4480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VIL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0.2V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VIH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0.8V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VOL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0.05V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VOH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1.1V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IOL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1mA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IOH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0.8mA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863">
                <a:tc>
                  <a:txBody>
                    <a:bodyPr/>
                    <a:lstStyle/>
                    <a:p>
                      <a:r>
                        <a:rPr kumimoji="1" lang="en-US" altLang="ja-JP" sz="3600" dirty="0" err="1"/>
                        <a:t>Iin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/>
                        <a:t>50μA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23450" y="1254241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3600" dirty="0"/>
          </a:p>
          <a:p>
            <a:endParaRPr kumimoji="1" lang="en-US" altLang="ja-JP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544" y="1048306"/>
            <a:ext cx="5113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電源</a:t>
            </a:r>
            <a:r>
              <a:rPr lang="en-US" altLang="ja-JP" sz="3600" dirty="0"/>
              <a:t>VDD=1.2V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51761" y="1254241"/>
            <a:ext cx="51131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ノイズマージン</a:t>
            </a:r>
            <a:endParaRPr kumimoji="1" lang="en-US" altLang="ja-JP" sz="3600" dirty="0"/>
          </a:p>
          <a:p>
            <a:r>
              <a:rPr lang="en-US" altLang="ja-JP" sz="3600" dirty="0"/>
              <a:t>1.1V</a:t>
            </a:r>
            <a:r>
              <a:rPr lang="ja-JP" altLang="en-US" sz="3600" dirty="0"/>
              <a:t>－</a:t>
            </a:r>
            <a:r>
              <a:rPr lang="en-US" altLang="ja-JP" sz="3600" dirty="0"/>
              <a:t>0.8V</a:t>
            </a:r>
            <a:r>
              <a:rPr lang="ja-JP" altLang="en-US" sz="3600" dirty="0"/>
              <a:t>＝</a:t>
            </a:r>
            <a:r>
              <a:rPr lang="en-US" altLang="ja-JP" sz="3600" dirty="0"/>
              <a:t>0.3V</a:t>
            </a:r>
          </a:p>
          <a:p>
            <a:r>
              <a:rPr kumimoji="1" lang="en-US" altLang="ja-JP" sz="3600" dirty="0"/>
              <a:t>0.2V</a:t>
            </a:r>
            <a:r>
              <a:rPr kumimoji="1" lang="ja-JP" altLang="en-US" sz="3600" dirty="0"/>
              <a:t>－</a:t>
            </a:r>
            <a:r>
              <a:rPr kumimoji="1" lang="en-US" altLang="ja-JP" sz="3600" dirty="0"/>
              <a:t>0.05V</a:t>
            </a:r>
            <a:r>
              <a:rPr kumimoji="1" lang="ja-JP" altLang="en-US" sz="3600" dirty="0"/>
              <a:t>＝</a:t>
            </a:r>
            <a:r>
              <a:rPr kumimoji="1" lang="en-US" altLang="ja-JP" sz="3600" dirty="0" err="1"/>
              <a:t>0.15V</a:t>
            </a:r>
            <a:endParaRPr kumimoji="1" lang="en-US" altLang="ja-JP" sz="3600" dirty="0"/>
          </a:p>
          <a:p>
            <a:r>
              <a:rPr lang="ja-JP" altLang="en-US" sz="3600" dirty="0"/>
              <a:t>ファンアウト</a:t>
            </a:r>
            <a:endParaRPr lang="en-US" altLang="ja-JP" sz="3600" dirty="0"/>
          </a:p>
          <a:p>
            <a:r>
              <a:rPr lang="en-US" altLang="ja-JP" sz="3600" dirty="0"/>
              <a:t>800/50=16</a:t>
            </a:r>
          </a:p>
          <a:p>
            <a:r>
              <a:rPr kumimoji="1" lang="en-US" altLang="ja-JP" sz="3600" dirty="0"/>
              <a:t>1000/50=20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6858284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261</Words>
  <Application>Microsoft Office PowerPoint</Application>
  <PresentationFormat>画面に合わせる (4:3)</PresentationFormat>
  <Paragraphs>85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Arial</vt:lpstr>
      <vt:lpstr>Calibri</vt:lpstr>
      <vt:lpstr>標準デザイン</vt:lpstr>
      <vt:lpstr>演習4.1　答</vt:lpstr>
      <vt:lpstr>演習4.2　答</vt:lpstr>
      <vt:lpstr>PowerPoint プレゼンテーション</vt:lpstr>
      <vt:lpstr>小テスト8</vt:lpstr>
      <vt:lpstr>小テスト答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ディジタル回路　第1回 ガイダンス、CMOSの基本回路</dc:title>
  <dc:creator>hunga</dc:creator>
  <cp:lastModifiedBy>hunga</cp:lastModifiedBy>
  <cp:revision>43</cp:revision>
  <dcterms:created xsi:type="dcterms:W3CDTF">2012-09-21T14:05:15Z</dcterms:created>
  <dcterms:modified xsi:type="dcterms:W3CDTF">2020-05-18T01:52:36Z</dcterms:modified>
</cp:coreProperties>
</file>