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4" r:id="rId2"/>
    <p:sldId id="275" r:id="rId3"/>
    <p:sldId id="276" r:id="rId4"/>
    <p:sldId id="277" r:id="rId5"/>
    <p:sldId id="278" r:id="rId6"/>
    <p:sldId id="417" r:id="rId7"/>
    <p:sldId id="283" r:id="rId8"/>
    <p:sldId id="410" r:id="rId9"/>
    <p:sldId id="403" r:id="rId10"/>
    <p:sldId id="411" r:id="rId11"/>
    <p:sldId id="412" r:id="rId12"/>
    <p:sldId id="413" r:id="rId13"/>
    <p:sldId id="414" r:id="rId14"/>
    <p:sldId id="425" r:id="rId15"/>
    <p:sldId id="291" r:id="rId16"/>
    <p:sldId id="423" r:id="rId17"/>
    <p:sldId id="424" r:id="rId18"/>
    <p:sldId id="290" r:id="rId19"/>
    <p:sldId id="421" r:id="rId20"/>
    <p:sldId id="404" r:id="rId21"/>
    <p:sldId id="405" r:id="rId22"/>
    <p:sldId id="426" r:id="rId23"/>
    <p:sldId id="422" r:id="rId24"/>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66"/>
    <a:srgbClr val="FFFF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69065" autoAdjust="0"/>
  </p:normalViewPr>
  <p:slideViewPr>
    <p:cSldViewPr snapToGrid="0">
      <p:cViewPr varScale="1">
        <p:scale>
          <a:sx n="79" d="100"/>
          <a:sy n="79" d="100"/>
        </p:scale>
        <p:origin x="25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ja-JP"/>
          </a:p>
        </p:txBody>
      </p:sp>
      <p:sp>
        <p:nvSpPr>
          <p:cNvPr id="4096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ja-JP"/>
          </a:p>
        </p:txBody>
      </p:sp>
      <p:sp>
        <p:nvSpPr>
          <p:cNvPr id="4096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ja-JP"/>
          </a:p>
        </p:txBody>
      </p:sp>
      <p:sp>
        <p:nvSpPr>
          <p:cNvPr id="4096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627055E-DB28-4857-86CB-42B503014808}" type="slidenum">
              <a:rPr lang="en-US" altLang="ja-JP"/>
              <a:pPr>
                <a:defRPr/>
              </a:pPr>
              <a:t>‹#›</a:t>
            </a:fld>
            <a:endParaRPr lang="en-US" altLang="ja-JP"/>
          </a:p>
        </p:txBody>
      </p:sp>
    </p:spTree>
    <p:extLst>
      <p:ext uri="{BB962C8B-B14F-4D97-AF65-F5344CB8AC3E}">
        <p14:creationId xmlns:p14="http://schemas.microsoft.com/office/powerpoint/2010/main" val="2311924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835C40DE-0C2B-47EA-98B2-2C8F37239D87}" type="datetimeFigureOut">
              <a:rPr lang="ja-JP" altLang="en-US"/>
              <a:pPr>
                <a:defRPr/>
              </a:pPr>
              <a:t>2020/6/8</a:t>
            </a:fld>
            <a:endParaRPr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B19D75E1-D7D5-44FA-93AF-48FFEAEBA1AF}" type="slidenum">
              <a:rPr lang="ja-JP" altLang="en-US"/>
              <a:pPr>
                <a:defRPr/>
              </a:pPr>
              <a:t>‹#›</a:t>
            </a:fld>
            <a:endParaRPr lang="ja-JP" altLang="en-US"/>
          </a:p>
        </p:txBody>
      </p:sp>
    </p:spTree>
    <p:extLst>
      <p:ext uri="{BB962C8B-B14F-4D97-AF65-F5344CB8AC3E}">
        <p14:creationId xmlns:p14="http://schemas.microsoft.com/office/powerpoint/2010/main" val="484858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それでは今日のメインテーマのダイオードを説明しましょう。ダイオードはトランジスタを紹介する前に紹介しないわけには行かないデバイスですが、動作は極めてディジタル的です。しかし、現在あまりディジタル回路には使われません。</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a:t>
            </a:fld>
            <a:endParaRPr lang="ja-JP" altLang="en-US"/>
          </a:p>
        </p:txBody>
      </p:sp>
    </p:spTree>
    <p:extLst>
      <p:ext uri="{BB962C8B-B14F-4D97-AF65-F5344CB8AC3E}">
        <p14:creationId xmlns:p14="http://schemas.microsoft.com/office/powerpoint/2010/main" val="40759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ダイオードを二つ使うと論理積（</a:t>
            </a:r>
            <a:r>
              <a:rPr kumimoji="1" lang="en-US" altLang="ja-JP" dirty="0"/>
              <a:t>AND</a:t>
            </a:r>
            <a:r>
              <a:rPr kumimoji="1" lang="ja-JP" altLang="en-US" dirty="0"/>
              <a:t>）もどきができます。今、</a:t>
            </a:r>
            <a:r>
              <a:rPr kumimoji="1" lang="en-US" altLang="ja-JP" dirty="0"/>
              <a:t>H</a:t>
            </a:r>
            <a:r>
              <a:rPr kumimoji="1" lang="ja-JP" altLang="en-US" dirty="0"/>
              <a:t>レベルを</a:t>
            </a:r>
            <a:r>
              <a:rPr kumimoji="1" lang="en-US" altLang="ja-JP" dirty="0" err="1"/>
              <a:t>Vcc</a:t>
            </a:r>
            <a:r>
              <a:rPr kumimoji="1" lang="ja-JP" altLang="en-US" dirty="0" err="1"/>
              <a:t>、</a:t>
            </a:r>
            <a:r>
              <a:rPr kumimoji="1" lang="en-US" altLang="ja-JP" dirty="0"/>
              <a:t>L</a:t>
            </a:r>
            <a:r>
              <a:rPr kumimoji="1" lang="ja-JP" altLang="en-US" dirty="0"/>
              <a:t>レベルを０</a:t>
            </a:r>
            <a:r>
              <a:rPr kumimoji="1" lang="en-US" altLang="ja-JP" dirty="0"/>
              <a:t>V</a:t>
            </a:r>
            <a:r>
              <a:rPr kumimoji="1" lang="ja-JP" altLang="en-US" dirty="0"/>
              <a:t>と考えます。</a:t>
            </a:r>
            <a:r>
              <a:rPr kumimoji="1" lang="en-US" altLang="ja-JP" dirty="0"/>
              <a:t>A</a:t>
            </a:r>
            <a:r>
              <a:rPr kumimoji="1" lang="ja-JP" altLang="en-US" dirty="0"/>
              <a:t>と</a:t>
            </a:r>
            <a:r>
              <a:rPr kumimoji="1" lang="en-US" altLang="ja-JP" dirty="0"/>
              <a:t>B</a:t>
            </a:r>
            <a:r>
              <a:rPr kumimoji="1" lang="ja-JP" altLang="en-US" dirty="0"/>
              <a:t>の両方を</a:t>
            </a:r>
            <a:r>
              <a:rPr kumimoji="1" lang="en-US" altLang="ja-JP" dirty="0"/>
              <a:t>H</a:t>
            </a:r>
            <a:r>
              <a:rPr kumimoji="1" lang="ja-JP" altLang="en-US" dirty="0"/>
              <a:t>レベルにすると、ダイオードは両方共</a:t>
            </a:r>
            <a:r>
              <a:rPr kumimoji="1" lang="en-US" altLang="ja-JP" dirty="0"/>
              <a:t>OFF</a:t>
            </a:r>
            <a:r>
              <a:rPr kumimoji="1" lang="ja-JP" altLang="en-US" dirty="0"/>
              <a:t>で電流が流れません。このため</a:t>
            </a:r>
            <a:r>
              <a:rPr kumimoji="1" lang="en-US" altLang="ja-JP" dirty="0"/>
              <a:t>Y</a:t>
            </a:r>
            <a:r>
              <a:rPr kumimoji="1" lang="ja-JP" altLang="en-US" dirty="0"/>
              <a:t>は</a:t>
            </a:r>
            <a:r>
              <a:rPr kumimoji="1" lang="en-US" altLang="ja-JP" dirty="0" err="1"/>
              <a:t>Vcc</a:t>
            </a:r>
            <a:r>
              <a:rPr kumimoji="1" lang="ja-JP" altLang="en-US" dirty="0" err="1"/>
              <a:t>、</a:t>
            </a:r>
            <a:r>
              <a:rPr kumimoji="1" lang="ja-JP" altLang="en-US" dirty="0"/>
              <a:t>すなわち</a:t>
            </a:r>
            <a:r>
              <a:rPr kumimoji="1" lang="en-US" altLang="ja-JP" dirty="0"/>
              <a:t>H</a:t>
            </a:r>
            <a:r>
              <a:rPr kumimoji="1" lang="ja-JP" altLang="en-US" dirty="0"/>
              <a:t>レベルになります。では片方が</a:t>
            </a:r>
            <a:r>
              <a:rPr kumimoji="1" lang="en-US" altLang="ja-JP" dirty="0"/>
              <a:t>L</a:t>
            </a:r>
            <a:r>
              <a:rPr kumimoji="1" lang="ja-JP" altLang="en-US" dirty="0"/>
              <a:t>になるとどうなるでしょう。</a:t>
            </a:r>
            <a:r>
              <a:rPr kumimoji="1" lang="en-US" altLang="ja-JP" dirty="0"/>
              <a:t>L</a:t>
            </a:r>
            <a:r>
              <a:rPr kumimoji="1" lang="ja-JP" altLang="en-US" dirty="0"/>
              <a:t>になった入力に繋がっているダイオードが</a:t>
            </a:r>
            <a:r>
              <a:rPr kumimoji="1" lang="en-US" altLang="ja-JP" dirty="0"/>
              <a:t>ON</a:t>
            </a:r>
            <a:r>
              <a:rPr kumimoji="1" lang="ja-JP" altLang="en-US" dirty="0"/>
              <a:t>になって電流が流れます。</a:t>
            </a:r>
            <a:r>
              <a:rPr kumimoji="1" lang="en-US" altLang="ja-JP" dirty="0"/>
              <a:t>Y</a:t>
            </a:r>
            <a:r>
              <a:rPr kumimoji="1" lang="ja-JP" altLang="en-US" dirty="0"/>
              <a:t>点は</a:t>
            </a:r>
            <a:r>
              <a:rPr kumimoji="1" lang="en-US" altLang="ja-JP" dirty="0"/>
              <a:t>ON</a:t>
            </a:r>
            <a:r>
              <a:rPr kumimoji="1" lang="ja-JP" altLang="en-US" dirty="0"/>
              <a:t>電圧、すなわち</a:t>
            </a:r>
            <a:r>
              <a:rPr kumimoji="1" lang="en-US" altLang="ja-JP" dirty="0"/>
              <a:t>0.7V</a:t>
            </a:r>
            <a:r>
              <a:rPr kumimoji="1" lang="ja-JP" altLang="en-US" dirty="0"/>
              <a:t>です。両方の入力が</a:t>
            </a:r>
            <a:r>
              <a:rPr kumimoji="1" lang="en-US" altLang="ja-JP" dirty="0"/>
              <a:t>L</a:t>
            </a:r>
            <a:r>
              <a:rPr kumimoji="1" lang="ja-JP" altLang="en-US" dirty="0"/>
              <a:t>になっても、</a:t>
            </a:r>
            <a:r>
              <a:rPr kumimoji="1" lang="en-US" altLang="ja-JP" dirty="0"/>
              <a:t>Y</a:t>
            </a:r>
            <a:r>
              <a:rPr kumimoji="1" lang="ja-JP" altLang="en-US" dirty="0"/>
              <a:t>点は</a:t>
            </a:r>
            <a:r>
              <a:rPr kumimoji="1" lang="en-US" altLang="ja-JP" dirty="0"/>
              <a:t>0.7V</a:t>
            </a:r>
            <a:r>
              <a:rPr kumimoji="1" lang="ja-JP" altLang="en-US" dirty="0"/>
              <a:t>です。この場合、電流は両方に分流され、一つが</a:t>
            </a:r>
            <a:r>
              <a:rPr kumimoji="1" lang="en-US" altLang="ja-JP" dirty="0"/>
              <a:t>ON</a:t>
            </a:r>
            <a:r>
              <a:rPr kumimoji="1" lang="ja-JP" altLang="en-US" dirty="0"/>
              <a:t>になった時と同じだけ流れます。</a:t>
            </a:r>
            <a:r>
              <a:rPr kumimoji="1" lang="en-US" altLang="ja-JP" dirty="0"/>
              <a:t>0.7V</a:t>
            </a:r>
            <a:r>
              <a:rPr kumimoji="1" lang="ja-JP" altLang="en-US" dirty="0"/>
              <a:t>をだいたい０</a:t>
            </a:r>
            <a:r>
              <a:rPr kumimoji="1" lang="en-US" altLang="ja-JP" dirty="0"/>
              <a:t>V</a:t>
            </a:r>
            <a:r>
              <a:rPr kumimoji="1" lang="ja-JP" altLang="en-US" dirty="0"/>
              <a:t>で</a:t>
            </a:r>
            <a:r>
              <a:rPr kumimoji="1" lang="en-US" altLang="ja-JP" dirty="0"/>
              <a:t>L</a:t>
            </a:r>
            <a:r>
              <a:rPr kumimoji="1" lang="ja-JP" altLang="en-US" dirty="0"/>
              <a:t>だ、と思うと、これは入力が両方共</a:t>
            </a:r>
            <a:r>
              <a:rPr kumimoji="1" lang="en-US" altLang="ja-JP" dirty="0"/>
              <a:t>H</a:t>
            </a:r>
            <a:r>
              <a:rPr kumimoji="1" lang="ja-JP" altLang="en-US" dirty="0"/>
              <a:t>レベルのときだけ</a:t>
            </a:r>
            <a:r>
              <a:rPr kumimoji="1" lang="en-US" altLang="ja-JP" dirty="0"/>
              <a:t>H</a:t>
            </a:r>
            <a:r>
              <a:rPr kumimoji="1" lang="ja-JP" altLang="en-US" dirty="0"/>
              <a:t>レベルを出力する論理積ゲート、</a:t>
            </a:r>
            <a:r>
              <a:rPr kumimoji="1" lang="en-US" altLang="ja-JP" dirty="0"/>
              <a:t>AND</a:t>
            </a:r>
            <a:r>
              <a:rPr kumimoji="1" lang="ja-JP" altLang="en-US" dirty="0"/>
              <a:t>ゲートと考えることができます。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10</a:t>
            </a:fld>
            <a:endParaRPr lang="ja-JP" altLang="en-US"/>
          </a:p>
        </p:txBody>
      </p:sp>
    </p:spTree>
    <p:extLst>
      <p:ext uri="{BB962C8B-B14F-4D97-AF65-F5344CB8AC3E}">
        <p14:creationId xmlns:p14="http://schemas.microsoft.com/office/powerpoint/2010/main" val="427095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逆方向に繋ぐと、論理和（</a:t>
            </a:r>
            <a:r>
              <a:rPr kumimoji="1" lang="en-US" altLang="ja-JP" dirty="0"/>
              <a:t>OR</a:t>
            </a:r>
            <a:r>
              <a:rPr kumimoji="1" lang="ja-JP" altLang="en-US" dirty="0"/>
              <a:t>）ゲートもどきができます。この場合は入力が両方</a:t>
            </a:r>
            <a:r>
              <a:rPr kumimoji="1" lang="en-US" altLang="ja-JP" dirty="0"/>
              <a:t>L</a:t>
            </a:r>
            <a:r>
              <a:rPr kumimoji="1" lang="ja-JP" altLang="en-US" dirty="0"/>
              <a:t>だと当然ダイオードは</a:t>
            </a:r>
            <a:r>
              <a:rPr kumimoji="1" lang="en-US" altLang="ja-JP" dirty="0"/>
              <a:t>OFF</a:t>
            </a:r>
            <a:r>
              <a:rPr kumimoji="1" lang="ja-JP" altLang="en-US" dirty="0"/>
              <a:t>で</a:t>
            </a:r>
            <a:r>
              <a:rPr kumimoji="1" lang="en-US" altLang="ja-JP" dirty="0"/>
              <a:t>Y</a:t>
            </a:r>
            <a:r>
              <a:rPr kumimoji="1" lang="ja-JP" altLang="en-US" dirty="0"/>
              <a:t>も</a:t>
            </a:r>
            <a:r>
              <a:rPr kumimoji="1" lang="en-US" altLang="ja-JP" dirty="0"/>
              <a:t>0V</a:t>
            </a:r>
            <a:r>
              <a:rPr kumimoji="1" lang="ja-JP" altLang="en-US" dirty="0"/>
              <a:t>です。なにせ回路中に電源がないもんで</a:t>
            </a:r>
            <a:r>
              <a:rPr kumimoji="1" lang="ja-JP" altLang="en-US" dirty="0" err="1"/>
              <a:t>、、</a:t>
            </a:r>
            <a:r>
              <a:rPr kumimoji="1" lang="ja-JP" altLang="en-US" dirty="0"/>
              <a:t>次にどちらかの入力を</a:t>
            </a:r>
            <a:r>
              <a:rPr kumimoji="1" lang="en-US" altLang="ja-JP" dirty="0"/>
              <a:t>H</a:t>
            </a:r>
            <a:r>
              <a:rPr kumimoji="1" lang="ja-JP" altLang="en-US" dirty="0"/>
              <a:t>レベル、すなわち電源レベルを繋ぐと、ダイオードは</a:t>
            </a:r>
            <a:r>
              <a:rPr kumimoji="1" lang="en-US" altLang="ja-JP" dirty="0"/>
              <a:t>ON</a:t>
            </a:r>
            <a:r>
              <a:rPr kumimoji="1" lang="ja-JP" altLang="en-US" dirty="0"/>
              <a:t>になって</a:t>
            </a:r>
            <a:r>
              <a:rPr kumimoji="1" lang="en-US" altLang="ja-JP" dirty="0"/>
              <a:t>Y</a:t>
            </a:r>
            <a:r>
              <a:rPr kumimoji="1" lang="ja-JP" altLang="en-US" dirty="0"/>
              <a:t>点は</a:t>
            </a:r>
            <a:r>
              <a:rPr kumimoji="1" lang="en-US" altLang="ja-JP" dirty="0"/>
              <a:t>Vcc-0.7V</a:t>
            </a:r>
            <a:r>
              <a:rPr kumimoji="1" lang="ja-JP" altLang="en-US" dirty="0"/>
              <a:t>になります。先ほどと同じく、両方</a:t>
            </a:r>
            <a:r>
              <a:rPr kumimoji="1" lang="en-US" altLang="ja-JP" dirty="0" err="1"/>
              <a:t>Vcc</a:t>
            </a:r>
            <a:r>
              <a:rPr kumimoji="1" lang="ja-JP" altLang="en-US" dirty="0"/>
              <a:t>を入力しても状況は変わらず、</a:t>
            </a:r>
            <a:r>
              <a:rPr kumimoji="1" lang="en-US" altLang="ja-JP" dirty="0"/>
              <a:t>Y</a:t>
            </a:r>
            <a:r>
              <a:rPr kumimoji="1" lang="ja-JP" altLang="en-US" dirty="0"/>
              <a:t>点は</a:t>
            </a:r>
            <a:r>
              <a:rPr kumimoji="1" lang="en-US" altLang="ja-JP" dirty="0"/>
              <a:t>Vcc-0.7V</a:t>
            </a:r>
            <a:r>
              <a:rPr kumimoji="1" lang="ja-JP" altLang="en-US" dirty="0"/>
              <a:t>になります。この場合もダイオード</a:t>
            </a:r>
            <a:r>
              <a:rPr kumimoji="1" lang="en-US" altLang="ja-JP" dirty="0"/>
              <a:t>1</a:t>
            </a:r>
            <a:r>
              <a:rPr kumimoji="1" lang="ja-JP" altLang="en-US" dirty="0"/>
              <a:t>個のときに抵抗に流れる電流の半分が</a:t>
            </a:r>
            <a:r>
              <a:rPr kumimoji="1" lang="en-US" altLang="ja-JP" dirty="0"/>
              <a:t>2</a:t>
            </a:r>
            <a:r>
              <a:rPr kumimoji="1" lang="ja-JP" altLang="en-US" dirty="0" err="1"/>
              <a:t>つの</a:t>
            </a:r>
            <a:r>
              <a:rPr kumimoji="1" lang="ja-JP" altLang="en-US" dirty="0"/>
              <a:t>ダイオードのそれぞれに流れます。</a:t>
            </a:r>
            <a:r>
              <a:rPr kumimoji="1" lang="en-US" altLang="ja-JP" dirty="0"/>
              <a:t>Vcc-0.7V</a:t>
            </a:r>
            <a:r>
              <a:rPr kumimoji="1" lang="ja-JP" altLang="en-US" dirty="0"/>
              <a:t>をだいたい</a:t>
            </a:r>
            <a:r>
              <a:rPr kumimoji="1" lang="en-US" altLang="ja-JP" dirty="0" err="1"/>
              <a:t>Vcc</a:t>
            </a:r>
            <a:r>
              <a:rPr kumimoji="1" lang="ja-JP" altLang="en-US" dirty="0"/>
              <a:t>つまり</a:t>
            </a:r>
            <a:r>
              <a:rPr kumimoji="1" lang="en-US" altLang="ja-JP" dirty="0"/>
              <a:t>H</a:t>
            </a:r>
            <a:r>
              <a:rPr kumimoji="1" lang="ja-JP" altLang="en-US" dirty="0"/>
              <a:t>レベルだと思うと、これは入力のどちらが</a:t>
            </a:r>
            <a:r>
              <a:rPr kumimoji="1" lang="en-US" altLang="ja-JP" dirty="0"/>
              <a:t>H</a:t>
            </a:r>
            <a:r>
              <a:rPr kumimoji="1" lang="ja-JP" altLang="en-US" dirty="0"/>
              <a:t>レベルのときに</a:t>
            </a:r>
            <a:r>
              <a:rPr kumimoji="1" lang="en-US" altLang="ja-JP" dirty="0"/>
              <a:t>H</a:t>
            </a:r>
            <a:r>
              <a:rPr kumimoji="1" lang="ja-JP" altLang="en-US" dirty="0"/>
              <a:t>レベルを出力する論理和（</a:t>
            </a:r>
            <a:r>
              <a:rPr kumimoji="1" lang="en-US" altLang="ja-JP" dirty="0"/>
              <a:t>OR)</a:t>
            </a:r>
            <a:r>
              <a:rPr kumimoji="1" lang="ja-JP" altLang="en-US" dirty="0"/>
              <a:t>ゲートとなります。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11</a:t>
            </a:fld>
            <a:endParaRPr lang="ja-JP" altLang="en-US"/>
          </a:p>
        </p:txBody>
      </p:sp>
    </p:spTree>
    <p:extLst>
      <p:ext uri="{BB962C8B-B14F-4D97-AF65-F5344CB8AC3E}">
        <p14:creationId xmlns:p14="http://schemas.microsoft.com/office/powerpoint/2010/main" val="131783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ではこの</a:t>
            </a:r>
            <a:r>
              <a:rPr kumimoji="1" lang="en-US" altLang="ja-JP" dirty="0"/>
              <a:t>AND</a:t>
            </a:r>
            <a:r>
              <a:rPr kumimoji="1" lang="ja-JP" altLang="en-US" dirty="0"/>
              <a:t>ゲートと</a:t>
            </a:r>
            <a:r>
              <a:rPr kumimoji="1" lang="en-US" altLang="ja-JP" dirty="0"/>
              <a:t>OR</a:t>
            </a:r>
            <a:r>
              <a:rPr kumimoji="1" lang="ja-JP" altLang="en-US" dirty="0"/>
              <a:t>ゲートを接続して、図のようなレベルを与えてみましょう。</a:t>
            </a:r>
            <a:r>
              <a:rPr kumimoji="1" lang="en-US" altLang="ja-JP" dirty="0"/>
              <a:t>Y</a:t>
            </a:r>
            <a:r>
              <a:rPr kumimoji="1" lang="ja-JP" altLang="en-US" dirty="0"/>
              <a:t>点はどうなるでしょうか？図に示すように電流が流れてダイオードの一つが</a:t>
            </a:r>
            <a:r>
              <a:rPr kumimoji="1" lang="en-US" altLang="ja-JP" dirty="0"/>
              <a:t>ON</a:t>
            </a:r>
            <a:r>
              <a:rPr kumimoji="1" lang="ja-JP" altLang="en-US" dirty="0"/>
              <a:t>になります。ここで抵抗が両方共２</a:t>
            </a:r>
            <a:r>
              <a:rPr kumimoji="1" lang="en-US" altLang="ja-JP" dirty="0"/>
              <a:t>KΩ</a:t>
            </a:r>
            <a:r>
              <a:rPr kumimoji="1" lang="ja-JP" altLang="en-US" dirty="0"/>
              <a:t>であれば、</a:t>
            </a:r>
            <a:r>
              <a:rPr kumimoji="1" lang="en-US" altLang="ja-JP" dirty="0"/>
              <a:t>(5</a:t>
            </a:r>
            <a:r>
              <a:rPr kumimoji="1" lang="ja-JP" altLang="en-US" dirty="0"/>
              <a:t>－</a:t>
            </a:r>
            <a:r>
              <a:rPr kumimoji="1" lang="en-US" altLang="ja-JP" dirty="0"/>
              <a:t>0.7)</a:t>
            </a:r>
            <a:r>
              <a:rPr kumimoji="1" lang="ja-JP" altLang="en-US" dirty="0"/>
              <a:t>／</a:t>
            </a:r>
            <a:r>
              <a:rPr kumimoji="1" lang="en-US" altLang="ja-JP" dirty="0"/>
              <a:t>2×</a:t>
            </a:r>
            <a:r>
              <a:rPr kumimoji="1" lang="ja-JP" altLang="en-US" dirty="0"/>
              <a:t>２</a:t>
            </a:r>
            <a:r>
              <a:rPr kumimoji="1" lang="en-US" altLang="ja-JP" dirty="0"/>
              <a:t>K</a:t>
            </a:r>
            <a:r>
              <a:rPr kumimoji="1" lang="ja-JP" altLang="en-US" dirty="0"/>
              <a:t>＝</a:t>
            </a:r>
            <a:r>
              <a:rPr kumimoji="1" lang="en-US" altLang="ja-JP" dirty="0"/>
              <a:t>1.075mA</a:t>
            </a:r>
            <a:r>
              <a:rPr kumimoji="1" lang="ja-JP" altLang="en-US" dirty="0"/>
              <a:t>流れます。抵抗が</a:t>
            </a:r>
            <a:r>
              <a:rPr kumimoji="1" lang="en-US" altLang="ja-JP" dirty="0"/>
              <a:t>KΩ</a:t>
            </a:r>
            <a:r>
              <a:rPr kumimoji="1" lang="ja-JP" altLang="en-US" dirty="0"/>
              <a:t>台の場合は流れる電流は</a:t>
            </a:r>
            <a:r>
              <a:rPr kumimoji="1" lang="ja-JP" altLang="en-US" dirty="0" err="1"/>
              <a:t>ｍ</a:t>
            </a:r>
            <a:r>
              <a:rPr kumimoji="1" lang="en-US" altLang="ja-JP" dirty="0"/>
              <a:t>A</a:t>
            </a:r>
            <a:r>
              <a:rPr kumimoji="1" lang="ja-JP" altLang="en-US" dirty="0"/>
              <a:t>台になります。オームの法則で</a:t>
            </a:r>
            <a:r>
              <a:rPr kumimoji="1" lang="en-US" altLang="ja-JP" dirty="0"/>
              <a:t>Y</a:t>
            </a:r>
            <a:r>
              <a:rPr kumimoji="1" lang="ja-JP" altLang="en-US" dirty="0"/>
              <a:t>点は</a:t>
            </a:r>
            <a:r>
              <a:rPr kumimoji="1" lang="en-US" altLang="ja-JP" dirty="0"/>
              <a:t>2.15V</a:t>
            </a:r>
            <a:r>
              <a:rPr kumimoji="1" lang="ja-JP" altLang="en-US" dirty="0"/>
              <a:t>です。ちなみに抵抗の値がいくつであっても、二つの抵抗の値が同じであればここは</a:t>
            </a:r>
            <a:r>
              <a:rPr kumimoji="1" lang="en-US" altLang="ja-JP" dirty="0"/>
              <a:t>2.15V</a:t>
            </a:r>
            <a:r>
              <a:rPr kumimoji="1" lang="ja-JP" altLang="en-US" dirty="0"/>
              <a:t>になります。これは</a:t>
            </a:r>
            <a:r>
              <a:rPr kumimoji="1" lang="en-US" altLang="ja-JP" dirty="0"/>
              <a:t>5V</a:t>
            </a:r>
            <a:r>
              <a:rPr kumimoji="1" lang="ja-JP" altLang="en-US" dirty="0"/>
              <a:t>に比べるとずいぶん低い値です。つまりダイオードだけではレベルが維持できないことが分かります。後に出てくるトランジスタが必要になります。</a:t>
            </a:r>
            <a:r>
              <a:rPr kumimoji="1" lang="en-US" altLang="ja-JP" dirty="0"/>
              <a:t>AND</a:t>
            </a:r>
            <a:r>
              <a:rPr kumimoji="1" lang="ja-JP" altLang="en-US" dirty="0"/>
              <a:t>ゲートと</a:t>
            </a:r>
            <a:r>
              <a:rPr kumimoji="1" lang="en-US" altLang="ja-JP" dirty="0"/>
              <a:t>OR</a:t>
            </a:r>
            <a:r>
              <a:rPr kumimoji="1" lang="ja-JP" altLang="en-US" dirty="0"/>
              <a:t>ゲートの記号は計算機基礎ですぐ習います。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12</a:t>
            </a:fld>
            <a:endParaRPr lang="ja-JP" altLang="en-US"/>
          </a:p>
        </p:txBody>
      </p:sp>
    </p:spTree>
    <p:extLst>
      <p:ext uri="{BB962C8B-B14F-4D97-AF65-F5344CB8AC3E}">
        <p14:creationId xmlns:p14="http://schemas.microsoft.com/office/powerpoint/2010/main" val="145052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では演習１をやってみましょう。</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13</a:t>
            </a:fld>
            <a:endParaRPr lang="ja-JP" altLang="en-US"/>
          </a:p>
        </p:txBody>
      </p:sp>
    </p:spTree>
    <p:extLst>
      <p:ext uri="{BB962C8B-B14F-4D97-AF65-F5344CB8AC3E}">
        <p14:creationId xmlns:p14="http://schemas.microsoft.com/office/powerpoint/2010/main" val="112604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ダイオードを利用した回路をいくつか紹介しましょう。最初に挙げあれるのが整流回路です。日本は</a:t>
            </a:r>
            <a:r>
              <a:rPr kumimoji="1" lang="en-US" altLang="ja-JP" dirty="0" err="1"/>
              <a:t>100V</a:t>
            </a:r>
            <a:r>
              <a:rPr kumimoji="1" lang="ja-JP" altLang="en-US" dirty="0"/>
              <a:t>の交流を商用電源として使っています。これを直流に変換する場合は、ダイオードを一つ使って、マイナス方向の波形を切り落としてしまえば良いです。これをコンデンサで平滑すれば直流を作ることができます。しかし、この方法では交流波形の下半分を有効利用できず、もったいないです。また、電圧が</a:t>
            </a:r>
            <a:r>
              <a:rPr kumimoji="1" lang="en-US" altLang="ja-JP" dirty="0" err="1"/>
              <a:t>0V</a:t>
            </a:r>
            <a:r>
              <a:rPr kumimoji="1" lang="ja-JP" altLang="en-US" dirty="0"/>
              <a:t>の時間が長く続くので平滑するため容量の大きなコンデンサが必要です。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14</a:t>
            </a:fld>
            <a:endParaRPr lang="ja-JP" altLang="en-US"/>
          </a:p>
        </p:txBody>
      </p:sp>
    </p:spTree>
    <p:extLst>
      <p:ext uri="{BB962C8B-B14F-4D97-AF65-F5344CB8AC3E}">
        <p14:creationId xmlns:p14="http://schemas.microsoft.com/office/powerpoint/2010/main" val="2515501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ブリッジ整流回路はこの問題点を解決するための回路です。交流が正のとき</a:t>
            </a:r>
            <a:r>
              <a:rPr kumimoji="1" lang="en-US" altLang="ja-JP" dirty="0"/>
              <a:t>D1</a:t>
            </a:r>
            <a:r>
              <a:rPr kumimoji="1" lang="ja-JP" altLang="en-US" dirty="0"/>
              <a:t>と</a:t>
            </a:r>
            <a:r>
              <a:rPr kumimoji="1" lang="en-US" altLang="ja-JP" dirty="0"/>
              <a:t>D2</a:t>
            </a:r>
            <a:r>
              <a:rPr kumimoji="1" lang="ja-JP" altLang="en-US" dirty="0" err="1"/>
              <a:t>が負の</a:t>
            </a:r>
            <a:r>
              <a:rPr kumimoji="1" lang="ja-JP" altLang="en-US" dirty="0"/>
              <a:t>ときは</a:t>
            </a:r>
            <a:r>
              <a:rPr kumimoji="1" lang="en-US" altLang="ja-JP" dirty="0"/>
              <a:t>D3</a:t>
            </a:r>
            <a:r>
              <a:rPr kumimoji="1" lang="ja-JP" altLang="en-US" dirty="0"/>
              <a:t>と</a:t>
            </a:r>
            <a:r>
              <a:rPr kumimoji="1" lang="en-US" altLang="ja-JP" dirty="0"/>
              <a:t>D4</a:t>
            </a:r>
            <a:r>
              <a:rPr kumimoji="1" lang="ja-JP" altLang="en-US" dirty="0"/>
              <a:t>が</a:t>
            </a:r>
            <a:r>
              <a:rPr kumimoji="1" lang="en-US" altLang="ja-JP" dirty="0"/>
              <a:t>ON</a:t>
            </a:r>
            <a:r>
              <a:rPr kumimoji="1" lang="ja-JP" altLang="en-US" dirty="0"/>
              <a:t>になり、いずれも同じ方向に電流が流れます。抵抗の両端から電圧を取り出すことにより、直流成分を得ることができます。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15</a:t>
            </a:fld>
            <a:endParaRPr lang="ja-JP" altLang="en-US"/>
          </a:p>
        </p:txBody>
      </p:sp>
    </p:spTree>
    <p:extLst>
      <p:ext uri="{BB962C8B-B14F-4D97-AF65-F5344CB8AC3E}">
        <p14:creationId xmlns:p14="http://schemas.microsoft.com/office/powerpoint/2010/main" val="403084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交流が正の方向に振れた場合、</a:t>
            </a:r>
            <a:r>
              <a:rPr kumimoji="1" lang="en-US" altLang="ja-JP" dirty="0" err="1"/>
              <a:t>D1</a:t>
            </a:r>
            <a:r>
              <a:rPr kumimoji="1" lang="ja-JP" altLang="en-US" dirty="0"/>
              <a:t>と</a:t>
            </a:r>
            <a:r>
              <a:rPr kumimoji="1" lang="en-US" altLang="ja-JP" dirty="0" err="1"/>
              <a:t>D2</a:t>
            </a:r>
            <a:r>
              <a:rPr kumimoji="1" lang="ja-JP" altLang="en-US" dirty="0"/>
              <a:t>が</a:t>
            </a:r>
            <a:r>
              <a:rPr kumimoji="1" lang="en-US" altLang="ja-JP" dirty="0"/>
              <a:t>ON</a:t>
            </a:r>
            <a:r>
              <a:rPr kumimoji="1" lang="ja-JP" altLang="en-US" dirty="0"/>
              <a:t>になり、抵抗</a:t>
            </a:r>
            <a:r>
              <a:rPr kumimoji="1" lang="en-US" altLang="ja-JP" dirty="0"/>
              <a:t>R</a:t>
            </a:r>
            <a:r>
              <a:rPr kumimoji="1" lang="ja-JP" altLang="en-US" dirty="0"/>
              <a:t>に右から左方向に電流が流れます。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16</a:t>
            </a:fld>
            <a:endParaRPr lang="ja-JP" altLang="en-US"/>
          </a:p>
        </p:txBody>
      </p:sp>
    </p:spTree>
    <p:extLst>
      <p:ext uri="{BB962C8B-B14F-4D97-AF65-F5344CB8AC3E}">
        <p14:creationId xmlns:p14="http://schemas.microsoft.com/office/powerpoint/2010/main" val="154515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一方で、負の方向に振れた場合（つまり下側がプラスになった場合）</a:t>
            </a:r>
            <a:r>
              <a:rPr kumimoji="1" lang="en-US" altLang="ja-JP" dirty="0" err="1"/>
              <a:t>D3</a:t>
            </a:r>
            <a:r>
              <a:rPr kumimoji="1" lang="ja-JP" altLang="en-US" dirty="0"/>
              <a:t>と</a:t>
            </a:r>
            <a:r>
              <a:rPr kumimoji="1" lang="en-US" altLang="ja-JP" dirty="0"/>
              <a:t>D4</a:t>
            </a:r>
            <a:r>
              <a:rPr kumimoji="1" lang="ja-JP" altLang="en-US" dirty="0"/>
              <a:t>が</a:t>
            </a:r>
            <a:r>
              <a:rPr kumimoji="1" lang="en-US" altLang="ja-JP" dirty="0"/>
              <a:t>ON</a:t>
            </a:r>
            <a:r>
              <a:rPr kumimoji="1" lang="ja-JP" altLang="en-US" dirty="0"/>
              <a:t>になり、さっきと同じ方向の電流が</a:t>
            </a:r>
            <a:r>
              <a:rPr kumimoji="1" lang="en-US" altLang="ja-JP" dirty="0"/>
              <a:t>R</a:t>
            </a:r>
            <a:r>
              <a:rPr kumimoji="1" lang="ja-JP" altLang="en-US" dirty="0"/>
              <a:t>に流れます。このようにして、ブリッジ整流回路では正の方向も負の方向も利用することができて有利です。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17</a:t>
            </a:fld>
            <a:endParaRPr lang="ja-JP" altLang="en-US"/>
          </a:p>
        </p:txBody>
      </p:sp>
    </p:spTree>
    <p:extLst>
      <p:ext uri="{BB962C8B-B14F-4D97-AF65-F5344CB8AC3E}">
        <p14:creationId xmlns:p14="http://schemas.microsoft.com/office/powerpoint/2010/main" val="464763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ダイオードは</a:t>
            </a:r>
            <a:r>
              <a:rPr kumimoji="1" lang="en-US" altLang="ja-JP" dirty="0"/>
              <a:t>0.7V</a:t>
            </a:r>
            <a:r>
              <a:rPr kumimoji="1" lang="ja-JP" altLang="en-US" dirty="0"/>
              <a:t>までは</a:t>
            </a:r>
            <a:r>
              <a:rPr kumimoji="1" lang="en-US" altLang="ja-JP" dirty="0"/>
              <a:t>OFF</a:t>
            </a:r>
            <a:r>
              <a:rPr kumimoji="1" lang="ja-JP" altLang="en-US" dirty="0"/>
              <a:t>で切れており、</a:t>
            </a:r>
            <a:r>
              <a:rPr kumimoji="1" lang="en-US" altLang="ja-JP" dirty="0"/>
              <a:t>0.7V</a:t>
            </a:r>
            <a:r>
              <a:rPr kumimoji="1" lang="ja-JP" altLang="en-US" dirty="0"/>
              <a:t>を越すと</a:t>
            </a:r>
            <a:r>
              <a:rPr kumimoji="1" lang="en-US" altLang="ja-JP" dirty="0"/>
              <a:t>ON</a:t>
            </a:r>
            <a:r>
              <a:rPr kumimoji="1" lang="ja-JP" altLang="en-US" dirty="0"/>
              <a:t>になる性質を利用した回路がリミッタです。上の回路の出力は</a:t>
            </a:r>
            <a:r>
              <a:rPr kumimoji="1" lang="en-US" altLang="ja-JP" dirty="0"/>
              <a:t>0.7V</a:t>
            </a:r>
            <a:r>
              <a:rPr kumimoji="1" lang="ja-JP" altLang="en-US" dirty="0"/>
              <a:t>でちょん切れてしまいます。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18</a:t>
            </a:fld>
            <a:endParaRPr lang="ja-JP" altLang="en-US"/>
          </a:p>
        </p:txBody>
      </p:sp>
    </p:spTree>
    <p:extLst>
      <p:ext uri="{BB962C8B-B14F-4D97-AF65-F5344CB8AC3E}">
        <p14:creationId xmlns:p14="http://schemas.microsoft.com/office/powerpoint/2010/main" val="2267842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ダイオードのもう一つの役割として検波というのが挙げられます。ゲルマニウムラジオをご存じでしょうか？アンテナからコイルで取り出された</a:t>
            </a:r>
            <a:r>
              <a:rPr kumimoji="1" lang="en-US" altLang="ja-JP" dirty="0"/>
              <a:t>AM</a:t>
            </a:r>
            <a:r>
              <a:rPr kumimoji="1" lang="ja-JP" altLang="en-US" dirty="0"/>
              <a:t>変調の電波は両側に音声波形が表れます。この下半分をダイオードで切ってしまってこれをセラミックイヤホンに繋ぐと、</a:t>
            </a:r>
            <a:r>
              <a:rPr kumimoji="1" lang="en-US" altLang="ja-JP" dirty="0"/>
              <a:t>AM</a:t>
            </a:r>
            <a:r>
              <a:rPr kumimoji="1" lang="ja-JP" altLang="en-US" dirty="0"/>
              <a:t>放送を聞くことができます。この場合、今まで想定してきたシリコンダイオードと異なり</a:t>
            </a:r>
            <a:r>
              <a:rPr kumimoji="1" lang="en-US" altLang="ja-JP" dirty="0"/>
              <a:t>ON</a:t>
            </a:r>
            <a:r>
              <a:rPr kumimoji="1" lang="ja-JP" altLang="en-US" dirty="0"/>
              <a:t>電圧の低いゲルマニウムダイオードが使われます。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19</a:t>
            </a:fld>
            <a:endParaRPr lang="ja-JP" altLang="en-US"/>
          </a:p>
        </p:txBody>
      </p:sp>
    </p:spTree>
    <p:extLst>
      <p:ext uri="{BB962C8B-B14F-4D97-AF65-F5344CB8AC3E}">
        <p14:creationId xmlns:p14="http://schemas.microsoft.com/office/powerpoint/2010/main" val="405491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まずは半導体を復習しましょう。現在半導体として最も良く使われるのはシリコンです。シリコン原子は</a:t>
            </a:r>
            <a:r>
              <a:rPr kumimoji="1" lang="en-US" altLang="ja-JP" dirty="0"/>
              <a:t>4</a:t>
            </a:r>
            <a:r>
              <a:rPr kumimoji="1" lang="ja-JP" altLang="en-US" dirty="0" err="1"/>
              <a:t>つの</a:t>
            </a:r>
            <a:r>
              <a:rPr kumimoji="1" lang="ja-JP" altLang="en-US" dirty="0"/>
              <a:t>電子を持ち、共有結合状態となり、安定しています。時々この構造から飛び出した電子が生じます。これを自由電子と呼び、飛び出した穴を正孔（ホール）と呼びます。正孔は正の電荷を持った粒子のように働き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a:t>
            </a:fld>
            <a:endParaRPr lang="ja-JP" altLang="en-US"/>
          </a:p>
        </p:txBody>
      </p:sp>
    </p:spTree>
    <p:extLst>
      <p:ext uri="{BB962C8B-B14F-4D97-AF65-F5344CB8AC3E}">
        <p14:creationId xmlns:p14="http://schemas.microsoft.com/office/powerpoint/2010/main" val="2544800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皆さんが身の回りで見かけることがあるのは発光ダイオード</a:t>
            </a:r>
            <a:r>
              <a:rPr kumimoji="1" lang="en-US" altLang="ja-JP" dirty="0"/>
              <a:t>LED</a:t>
            </a:r>
            <a:r>
              <a:rPr kumimoji="1" lang="ja-JP" altLang="en-US" dirty="0"/>
              <a:t>が多いです。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20</a:t>
            </a:fld>
            <a:endParaRPr lang="ja-JP" altLang="en-US"/>
          </a:p>
        </p:txBody>
      </p:sp>
    </p:spTree>
    <p:extLst>
      <p:ext uri="{BB962C8B-B14F-4D97-AF65-F5344CB8AC3E}">
        <p14:creationId xmlns:p14="http://schemas.microsoft.com/office/powerpoint/2010/main" val="760838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発光ダイオードは順方向電流を流すことで発光します。赤から順に色が青方向に行くほど発光が難しくなり、青色発光ダイオードが一番難しいです。この発明者がノーベル賞を受賞したので、皆さんも良くご存知だと思います。発光ダイオードは電流を流せば流すほど明るく輝きますが、直接電源に繋ぐと流れすぎてしまうので、抵抗の値を調整して輝度を調整し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21</a:t>
            </a:fld>
            <a:endParaRPr lang="ja-JP" altLang="en-US"/>
          </a:p>
        </p:txBody>
      </p:sp>
    </p:spTree>
    <p:extLst>
      <p:ext uri="{BB962C8B-B14F-4D97-AF65-F5344CB8AC3E}">
        <p14:creationId xmlns:p14="http://schemas.microsoft.com/office/powerpoint/2010/main" val="393810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22</a:t>
            </a:fld>
            <a:endParaRPr lang="ja-JP" altLang="en-US"/>
          </a:p>
        </p:txBody>
      </p:sp>
    </p:spTree>
    <p:extLst>
      <p:ext uri="{BB962C8B-B14F-4D97-AF65-F5344CB8AC3E}">
        <p14:creationId xmlns:p14="http://schemas.microsoft.com/office/powerpoint/2010/main" val="2147216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インフォ丸がまとめた今日のポイントはこの</a:t>
            </a:r>
            <a:r>
              <a:rPr kumimoji="1" lang="en-US" altLang="ja-JP" dirty="0"/>
              <a:t>2</a:t>
            </a:r>
            <a:r>
              <a:rPr kumimoji="1" lang="ja-JP" altLang="en-US" dirty="0"/>
              <a:t>つです。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23</a:t>
            </a:fld>
            <a:endParaRPr lang="ja-JP" altLang="en-US"/>
          </a:p>
        </p:txBody>
      </p:sp>
    </p:spTree>
    <p:extLst>
      <p:ext uri="{BB962C8B-B14F-4D97-AF65-F5344CB8AC3E}">
        <p14:creationId xmlns:p14="http://schemas.microsoft.com/office/powerpoint/2010/main" val="4837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ここに、</a:t>
            </a:r>
            <a:r>
              <a:rPr kumimoji="1" lang="en-US" altLang="ja-JP" dirty="0"/>
              <a:t>5</a:t>
            </a:r>
            <a:r>
              <a:rPr kumimoji="1" lang="ja-JP" altLang="en-US" dirty="0"/>
              <a:t>個の電子を持つ不純物、例えば砒素をまぜてやります。そうすると、共有結合状態を取った場合に自由電子が生じます。この場合の砒素をドナーと呼び、自由電子が一定の割合で存在する半導体を</a:t>
            </a:r>
            <a:r>
              <a:rPr kumimoji="1" lang="en-US" altLang="ja-JP" dirty="0"/>
              <a:t>n</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3</a:t>
            </a:fld>
            <a:endParaRPr lang="ja-JP" altLang="en-US"/>
          </a:p>
        </p:txBody>
      </p:sp>
    </p:spTree>
    <p:extLst>
      <p:ext uri="{BB962C8B-B14F-4D97-AF65-F5344CB8AC3E}">
        <p14:creationId xmlns:p14="http://schemas.microsoft.com/office/powerpoint/2010/main" val="1520195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逆に電子を</a:t>
            </a:r>
            <a:r>
              <a:rPr kumimoji="1" lang="en-US" altLang="ja-JP" dirty="0"/>
              <a:t>3</a:t>
            </a:r>
            <a:r>
              <a:rPr kumimoji="1" lang="ja-JP" altLang="en-US" dirty="0"/>
              <a:t>個持つ不純物、ここではホウ素を混ぜると、正孔が生じます。この場合のホウ素をアクセプタと呼び、こうしてできた正孔が多く持つ半導体を</a:t>
            </a:r>
            <a:r>
              <a:rPr kumimoji="1" lang="en-US" altLang="ja-JP" dirty="0"/>
              <a:t>p</a:t>
            </a:r>
            <a:r>
              <a:rPr kumimoji="1" lang="ja-JP" altLang="en-US" dirty="0"/>
              <a:t>型半導体と呼びます。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4</a:t>
            </a:fld>
            <a:endParaRPr lang="ja-JP" altLang="en-US"/>
          </a:p>
        </p:txBody>
      </p:sp>
    </p:spTree>
    <p:extLst>
      <p:ext uri="{BB962C8B-B14F-4D97-AF65-F5344CB8AC3E}">
        <p14:creationId xmlns:p14="http://schemas.microsoft.com/office/powerpoint/2010/main" val="358631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a:t>
            </a:r>
            <a:r>
              <a:rPr kumimoji="1" lang="ja-JP" altLang="en-US" dirty="0"/>
              <a:t>型半導体と</a:t>
            </a:r>
            <a:r>
              <a:rPr kumimoji="1" lang="en-US" altLang="ja-JP" dirty="0"/>
              <a:t>n</a:t>
            </a:r>
            <a:r>
              <a:rPr kumimoji="1" lang="ja-JP" altLang="en-US" dirty="0"/>
              <a:t>型半導体を結合して作ったのが最も簡単な半導体デバイスであるダイオードです。</a:t>
            </a:r>
            <a:r>
              <a:rPr kumimoji="1" lang="en-US" altLang="ja-JP" dirty="0"/>
              <a:t>p</a:t>
            </a:r>
            <a:r>
              <a:rPr kumimoji="1" lang="ja-JP" altLang="en-US" dirty="0"/>
              <a:t>型の方をアノード、</a:t>
            </a:r>
            <a:r>
              <a:rPr kumimoji="1" lang="en-US" altLang="ja-JP" dirty="0"/>
              <a:t>n</a:t>
            </a:r>
            <a:r>
              <a:rPr kumimoji="1" lang="ja-JP" altLang="en-US" dirty="0"/>
              <a:t>型の方をカソードと呼び、矢印に棒をつけた記号で表します。矢印は電流の流れる方向を表します。ダイオードに限らず</a:t>
            </a:r>
            <a:r>
              <a:rPr kumimoji="1" lang="en-US" altLang="ja-JP" dirty="0"/>
              <a:t>p</a:t>
            </a:r>
            <a:r>
              <a:rPr kumimoji="1" lang="ja-JP" altLang="en-US" dirty="0"/>
              <a:t>→ｎ方向に矢印を付けるのが記号の基本的なルールになります。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5</a:t>
            </a:fld>
            <a:endParaRPr lang="ja-JP" altLang="en-US"/>
          </a:p>
        </p:txBody>
      </p:sp>
    </p:spTree>
    <p:extLst>
      <p:ext uri="{BB962C8B-B14F-4D97-AF65-F5344CB8AC3E}">
        <p14:creationId xmlns:p14="http://schemas.microsoft.com/office/powerpoint/2010/main" val="179993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a:t>
            </a:r>
            <a:r>
              <a:rPr kumimoji="1" lang="ja-JP" altLang="en-US" dirty="0"/>
              <a:t>型半導体の中には正の電荷を持つ正孔が、ｎ型半導体の中には負の電荷を持つ電子があります。ではこの両者がなぜ混ざり合わないか、というと、実は</a:t>
            </a:r>
            <a:r>
              <a:rPr kumimoji="1" lang="en-US" altLang="ja-JP" dirty="0" err="1"/>
              <a:t>pn</a:t>
            </a:r>
            <a:r>
              <a:rPr kumimoji="1" lang="ja-JP" altLang="en-US" dirty="0"/>
              <a:t>接合を行うと接合面には</a:t>
            </a:r>
            <a:r>
              <a:rPr kumimoji="1" lang="en-US" altLang="ja-JP" dirty="0"/>
              <a:t>0.65V</a:t>
            </a:r>
            <a:r>
              <a:rPr kumimoji="1" lang="ja-JP" altLang="en-US" dirty="0"/>
              <a:t>程度のエネルギー障壁が生じ、何も電圧を掛けない状態ではこれを越えて移動することができません。ここで、アノード側をプラス、カソード側をマイナスにすると、プラスの電圧に押された正孔はエネルギー障壁を乗り越えて</a:t>
            </a:r>
            <a:r>
              <a:rPr kumimoji="1" lang="en-US" altLang="ja-JP" dirty="0"/>
              <a:t>n</a:t>
            </a:r>
            <a:r>
              <a:rPr kumimoji="1" lang="ja-JP" altLang="en-US" dirty="0"/>
              <a:t>型領域に侵入し、逆にマイナスの電荷を持った電子はプラスの電荷に引っ張られて</a:t>
            </a:r>
            <a:r>
              <a:rPr kumimoji="1" lang="en-US" altLang="ja-JP" dirty="0"/>
              <a:t>p</a:t>
            </a:r>
            <a:r>
              <a:rPr kumimoji="1" lang="ja-JP" altLang="en-US" dirty="0"/>
              <a:t>方の領域に入ります。こうして電流が流れます。電流は電子の動きと反対方向になる点にご注意ください。これが順方向です。一方、カソード側にプラスを掛けると、電子はプラスの方向に引かれ、正孔は逆にグランド方向に引かれ、電流は流れません。これが逆方向で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6</a:t>
            </a:fld>
            <a:endParaRPr lang="ja-JP" altLang="en-US"/>
          </a:p>
        </p:txBody>
      </p:sp>
    </p:spTree>
    <p:extLst>
      <p:ext uri="{BB962C8B-B14F-4D97-AF65-F5344CB8AC3E}">
        <p14:creationId xmlns:p14="http://schemas.microsoft.com/office/powerpoint/2010/main" val="182809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グラフで書くと、ダイオードの電流、電圧特性は図に示すようになります。ある一定の電圧から急に電圧が流れます。この特性は指数曲線で極めて急峻です。この電圧は</a:t>
            </a:r>
            <a:r>
              <a:rPr kumimoji="1" lang="en-US" altLang="ja-JP" dirty="0" err="1"/>
              <a:t>pn</a:t>
            </a:r>
            <a:r>
              <a:rPr kumimoji="1" lang="ja-JP" altLang="en-US" dirty="0"/>
              <a:t>結合のエネルギー障壁の電圧によって決まり、シリコンでは</a:t>
            </a:r>
            <a:r>
              <a:rPr kumimoji="1" lang="en-US" altLang="ja-JP" dirty="0"/>
              <a:t>0.65V</a:t>
            </a:r>
            <a:r>
              <a:rPr kumimoji="1" lang="ja-JP" altLang="en-US" dirty="0"/>
              <a:t>くらいになります。この電圧をダイオードの</a:t>
            </a:r>
            <a:r>
              <a:rPr kumimoji="1" lang="en-US" altLang="ja-JP" dirty="0"/>
              <a:t>ON</a:t>
            </a:r>
            <a:r>
              <a:rPr kumimoji="1" lang="ja-JP" altLang="en-US" dirty="0"/>
              <a:t>電圧と呼びますが、これは実は温度によって、またデバイスによって結構変化します。ここではざっくり</a:t>
            </a:r>
            <a:r>
              <a:rPr kumimoji="1" lang="en-US" altLang="ja-JP" dirty="0"/>
              <a:t>0.7V</a:t>
            </a:r>
            <a:r>
              <a:rPr kumimoji="1" lang="ja-JP" altLang="en-US" dirty="0"/>
              <a:t>としておきます。テキストによっては</a:t>
            </a:r>
            <a:r>
              <a:rPr kumimoji="1" lang="en-US" altLang="ja-JP" dirty="0"/>
              <a:t>0.6V</a:t>
            </a:r>
            <a:r>
              <a:rPr kumimoji="1" lang="ja-JP" altLang="en-US" dirty="0"/>
              <a:t>で計算するものもあります。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7</a:t>
            </a:fld>
            <a:endParaRPr lang="ja-JP" altLang="en-US"/>
          </a:p>
        </p:txBody>
      </p:sp>
    </p:spTree>
    <p:extLst>
      <p:ext uri="{BB962C8B-B14F-4D97-AF65-F5344CB8AC3E}">
        <p14:creationId xmlns:p14="http://schemas.microsoft.com/office/powerpoint/2010/main" val="3715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さて、ここでやや乱暴な仮定をします。</a:t>
            </a:r>
            <a:r>
              <a:rPr kumimoji="1" lang="en-US" altLang="ja-JP" dirty="0"/>
              <a:t>ON</a:t>
            </a:r>
            <a:r>
              <a:rPr kumimoji="1" lang="ja-JP" altLang="en-US" dirty="0"/>
              <a:t>電圧より低い範囲では、逆方向も含めて電流は</a:t>
            </a:r>
            <a:r>
              <a:rPr kumimoji="1" lang="en-US" altLang="ja-JP" dirty="0"/>
              <a:t>0</a:t>
            </a:r>
            <a:r>
              <a:rPr kumimoji="1" lang="ja-JP" altLang="en-US" dirty="0"/>
              <a:t>つまりアノードとカソードが切れていると見なします。これが</a:t>
            </a:r>
            <a:r>
              <a:rPr kumimoji="1" lang="en-US" altLang="ja-JP" dirty="0"/>
              <a:t>OFF</a:t>
            </a:r>
            <a:r>
              <a:rPr kumimoji="1" lang="ja-JP" altLang="en-US" dirty="0"/>
              <a:t>の状態です。アノードとカソードに</a:t>
            </a:r>
            <a:r>
              <a:rPr kumimoji="1" lang="en-US" altLang="ja-JP" dirty="0"/>
              <a:t>ON</a:t>
            </a:r>
            <a:r>
              <a:rPr kumimoji="1" lang="ja-JP" altLang="en-US" dirty="0"/>
              <a:t>電圧以上が掛かると、アノードとカソード間は抵抗０の状態と考えます。これが</a:t>
            </a:r>
            <a:r>
              <a:rPr kumimoji="1" lang="en-US" altLang="ja-JP" dirty="0"/>
              <a:t>ON</a:t>
            </a:r>
            <a:r>
              <a:rPr kumimoji="1" lang="ja-JP" altLang="en-US" dirty="0"/>
              <a:t>の状態です。ダイオードの</a:t>
            </a:r>
            <a:r>
              <a:rPr kumimoji="1" lang="en-US" altLang="ja-JP" dirty="0"/>
              <a:t>ON</a:t>
            </a:r>
            <a:r>
              <a:rPr kumimoji="1" lang="ja-JP" altLang="en-US" dirty="0"/>
              <a:t>状態は実は結構理解しにくいです。ダイオード自身の抵抗は</a:t>
            </a:r>
            <a:r>
              <a:rPr kumimoji="1" lang="en-US" altLang="ja-JP" dirty="0"/>
              <a:t>0</a:t>
            </a:r>
            <a:r>
              <a:rPr kumimoji="1" lang="ja-JP" altLang="en-US" dirty="0"/>
              <a:t>と考えるので、外部に抵抗をつけないと、無限に電流が流れることになります。つまり、流れる電流は外部に繋いだ抵抗によって決まります。これは現実世界に対応しています。実際、電源に直接ダイオードを繋いではいけません。電流が流れすぎてしまい、素子を破壊し、電源にもダメージを与える可能性があります。また、電流がダイオードにいくら流れてもアノード、カソード間には</a:t>
            </a:r>
            <a:r>
              <a:rPr kumimoji="1" lang="en-US" altLang="ja-JP" dirty="0"/>
              <a:t>ON</a:t>
            </a:r>
            <a:r>
              <a:rPr kumimoji="1" lang="ja-JP" altLang="en-US" dirty="0"/>
              <a:t>電圧、すなわち</a:t>
            </a:r>
            <a:r>
              <a:rPr kumimoji="1" lang="en-US" altLang="ja-JP" dirty="0"/>
              <a:t>0.7V</a:t>
            </a:r>
            <a:r>
              <a:rPr kumimoji="1" lang="ja-JP" altLang="en-US" dirty="0"/>
              <a:t>が生じます。電流が流れるほど電圧降下が大きくなる抵抗とはこの点が違います。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8</a:t>
            </a:fld>
            <a:endParaRPr lang="ja-JP" altLang="en-US"/>
          </a:p>
        </p:txBody>
      </p:sp>
    </p:spTree>
    <p:extLst>
      <p:ext uri="{BB962C8B-B14F-4D97-AF65-F5344CB8AC3E}">
        <p14:creationId xmlns:p14="http://schemas.microsoft.com/office/powerpoint/2010/main" val="279139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例えば、抵抗とダイオードを繋いでカソードをグランドに落としたとしましょう。横軸に電源電圧、縦軸に</a:t>
            </a:r>
            <a:r>
              <a:rPr kumimoji="1" lang="en-US" altLang="ja-JP" dirty="0"/>
              <a:t>Y</a:t>
            </a:r>
            <a:r>
              <a:rPr kumimoji="1" lang="ja-JP" altLang="en-US" dirty="0"/>
              <a:t>点の電圧と電流を取ったグラフを示します。まず、</a:t>
            </a:r>
            <a:r>
              <a:rPr kumimoji="1" lang="en-US" altLang="ja-JP" dirty="0"/>
              <a:t>ON</a:t>
            </a:r>
            <a:r>
              <a:rPr kumimoji="1" lang="ja-JP" altLang="en-US" dirty="0"/>
              <a:t>電圧に達するまで、ダイオードは</a:t>
            </a:r>
            <a:r>
              <a:rPr kumimoji="1" lang="en-US" altLang="ja-JP" dirty="0"/>
              <a:t>OFF</a:t>
            </a:r>
            <a:r>
              <a:rPr kumimoji="1" lang="ja-JP" altLang="en-US" dirty="0"/>
              <a:t>です。つまり切れてる、ないのと一緒です。このため、</a:t>
            </a:r>
            <a:r>
              <a:rPr kumimoji="1" lang="en-US" altLang="ja-JP" dirty="0"/>
              <a:t>Y</a:t>
            </a:r>
            <a:r>
              <a:rPr kumimoji="1" lang="ja-JP" altLang="en-US" dirty="0"/>
              <a:t>点の電圧は電源電圧がそのまま出力されます。電流は全く流れません。ここで、</a:t>
            </a:r>
            <a:r>
              <a:rPr kumimoji="1" lang="en-US" altLang="ja-JP" dirty="0" err="1"/>
              <a:t>Vcc</a:t>
            </a:r>
            <a:r>
              <a:rPr kumimoji="1" lang="ja-JP" altLang="en-US" dirty="0"/>
              <a:t>が</a:t>
            </a:r>
            <a:r>
              <a:rPr kumimoji="1" lang="en-US" altLang="ja-JP" dirty="0"/>
              <a:t>0.7V</a:t>
            </a:r>
            <a:r>
              <a:rPr kumimoji="1" lang="ja-JP" altLang="en-US" dirty="0"/>
              <a:t>を越えるとダイオードは</a:t>
            </a:r>
            <a:r>
              <a:rPr kumimoji="1" lang="en-US" altLang="ja-JP" dirty="0"/>
              <a:t>ON</a:t>
            </a:r>
            <a:r>
              <a:rPr kumimoji="1" lang="ja-JP" altLang="en-US" dirty="0"/>
              <a:t>になり、電流が流れます。流れる電流は抵抗の値で決まりオームの法則にしたがって（</a:t>
            </a:r>
            <a:r>
              <a:rPr kumimoji="1" lang="en-US" altLang="ja-JP" dirty="0"/>
              <a:t>Vcc-0.7)</a:t>
            </a:r>
            <a:r>
              <a:rPr kumimoji="1" lang="ja-JP" altLang="en-US" dirty="0"/>
              <a:t>／</a:t>
            </a:r>
            <a:r>
              <a:rPr kumimoji="1" lang="en-US" altLang="ja-JP" dirty="0"/>
              <a:t>R</a:t>
            </a:r>
            <a:r>
              <a:rPr kumimoji="1" lang="ja-JP" altLang="en-US" dirty="0"/>
              <a:t>です。</a:t>
            </a:r>
            <a:r>
              <a:rPr kumimoji="1" lang="en-US" altLang="ja-JP" dirty="0"/>
              <a:t>Y</a:t>
            </a:r>
            <a:r>
              <a:rPr kumimoji="1" lang="ja-JP" altLang="en-US" dirty="0"/>
              <a:t>点の電圧は</a:t>
            </a:r>
            <a:r>
              <a:rPr kumimoji="1" lang="en-US" altLang="ja-JP" dirty="0"/>
              <a:t>0.7V</a:t>
            </a:r>
            <a:r>
              <a:rPr kumimoji="1" lang="ja-JP" altLang="en-US" dirty="0"/>
              <a:t>に固定されて動きません。</a:t>
            </a:r>
            <a:endParaRPr kumimoji="1" lang="en-US" altLang="ja-JP" dirty="0"/>
          </a:p>
          <a:p>
            <a:r>
              <a:rPr kumimoji="1" lang="ja-JP" altLang="en-US" dirty="0"/>
              <a:t>では、カソードからもう一つ抵抗を介してグランドに落とすとどうなるでしょう？</a:t>
            </a:r>
            <a:r>
              <a:rPr kumimoji="1" lang="en-US" altLang="ja-JP" dirty="0" err="1"/>
              <a:t>Vcc</a:t>
            </a:r>
            <a:r>
              <a:rPr kumimoji="1" lang="ja-JP" altLang="en-US" dirty="0"/>
              <a:t>が</a:t>
            </a:r>
            <a:r>
              <a:rPr kumimoji="1" lang="en-US" altLang="ja-JP" dirty="0"/>
              <a:t>0.7V</a:t>
            </a:r>
            <a:r>
              <a:rPr kumimoji="1" lang="ja-JP" altLang="en-US" dirty="0"/>
              <a:t>より下の場合はダイオードは</a:t>
            </a:r>
            <a:r>
              <a:rPr kumimoji="1" lang="en-US" altLang="ja-JP" dirty="0"/>
              <a:t>OFF</a:t>
            </a:r>
            <a:r>
              <a:rPr kumimoji="1" lang="ja-JP" altLang="en-US" dirty="0"/>
              <a:t>になり、電流は流れません。回路は切れている、ダイオードはないのと同じと考えられます。このため、電流は</a:t>
            </a:r>
            <a:r>
              <a:rPr kumimoji="1" lang="en-US" altLang="ja-JP" dirty="0"/>
              <a:t>0</a:t>
            </a:r>
            <a:r>
              <a:rPr kumimoji="1" lang="ja-JP" altLang="en-US" dirty="0" err="1"/>
              <a:t>、</a:t>
            </a:r>
            <a:r>
              <a:rPr kumimoji="1" lang="en-US" altLang="ja-JP" dirty="0"/>
              <a:t>Y</a:t>
            </a:r>
            <a:r>
              <a:rPr kumimoji="1" lang="ja-JP" altLang="en-US" dirty="0"/>
              <a:t>点の電圧は</a:t>
            </a:r>
            <a:r>
              <a:rPr kumimoji="1" lang="en-US" altLang="ja-JP" dirty="0" err="1"/>
              <a:t>Vcc</a:t>
            </a:r>
            <a:r>
              <a:rPr kumimoji="1" lang="ja-JP" altLang="en-US" dirty="0"/>
              <a:t>と同じになります。では</a:t>
            </a:r>
            <a:r>
              <a:rPr kumimoji="1" lang="en-US" altLang="ja-JP" dirty="0" err="1"/>
              <a:t>Vcc</a:t>
            </a:r>
            <a:r>
              <a:rPr kumimoji="1" lang="ja-JP" altLang="en-US" dirty="0"/>
              <a:t>が</a:t>
            </a:r>
            <a:r>
              <a:rPr kumimoji="1" lang="en-US" altLang="ja-JP" dirty="0"/>
              <a:t>0.7V</a:t>
            </a:r>
            <a:r>
              <a:rPr kumimoji="1" lang="ja-JP" altLang="en-US" dirty="0"/>
              <a:t>を越えてダイオードが</a:t>
            </a:r>
            <a:r>
              <a:rPr kumimoji="1" lang="en-US" altLang="ja-JP" dirty="0"/>
              <a:t>ON</a:t>
            </a:r>
            <a:r>
              <a:rPr kumimoji="1" lang="ja-JP" altLang="en-US" dirty="0"/>
              <a:t>になるとどうなるでしょう。ダイオードの両端には</a:t>
            </a:r>
            <a:r>
              <a:rPr kumimoji="1" lang="en-US" altLang="ja-JP" dirty="0"/>
              <a:t>0.7V</a:t>
            </a:r>
            <a:r>
              <a:rPr kumimoji="1" lang="ja-JP" altLang="en-US" dirty="0"/>
              <a:t>が生じます。この</a:t>
            </a:r>
            <a:r>
              <a:rPr kumimoji="1" lang="en-US" altLang="ja-JP" dirty="0"/>
              <a:t>0.7V</a:t>
            </a:r>
            <a:r>
              <a:rPr kumimoji="1" lang="ja-JP" altLang="en-US" dirty="0"/>
              <a:t>を差し引いた（</a:t>
            </a:r>
            <a:r>
              <a:rPr kumimoji="1" lang="en-US" altLang="ja-JP" dirty="0"/>
              <a:t>Vcc-0.7)</a:t>
            </a:r>
            <a:r>
              <a:rPr kumimoji="1" lang="ja-JP" altLang="en-US" dirty="0"/>
              <a:t>が二つの抵抗で分圧されると考えられます。このため、</a:t>
            </a:r>
            <a:r>
              <a:rPr kumimoji="1" lang="en-US" altLang="ja-JP" dirty="0"/>
              <a:t>Y</a:t>
            </a:r>
            <a:r>
              <a:rPr kumimoji="1" lang="ja-JP" altLang="en-US" dirty="0"/>
              <a:t>点の電圧は（</a:t>
            </a:r>
            <a:r>
              <a:rPr kumimoji="1" lang="en-US" altLang="ja-JP" dirty="0"/>
              <a:t>Vcc-0.7)/2R+0.7</a:t>
            </a:r>
            <a:r>
              <a:rPr kumimoji="1" lang="ja-JP" altLang="en-US" dirty="0"/>
              <a:t>になり、</a:t>
            </a:r>
            <a:r>
              <a:rPr kumimoji="1" lang="en-US" altLang="ja-JP" dirty="0"/>
              <a:t>Z</a:t>
            </a:r>
            <a:r>
              <a:rPr kumimoji="1" lang="ja-JP" altLang="en-US" dirty="0"/>
              <a:t>点の電圧は（</a:t>
            </a:r>
            <a:r>
              <a:rPr kumimoji="1" lang="en-US" altLang="ja-JP" dirty="0"/>
              <a:t>Vcc-0.7)/2R-0.7</a:t>
            </a:r>
            <a:r>
              <a:rPr kumimoji="1" lang="ja-JP" altLang="en-US" dirty="0"/>
              <a:t>になります。</a:t>
            </a:r>
          </a:p>
        </p:txBody>
      </p:sp>
      <p:sp>
        <p:nvSpPr>
          <p:cNvPr id="4" name="スライド番号プレースホルダー 3"/>
          <p:cNvSpPr>
            <a:spLocks noGrp="1"/>
          </p:cNvSpPr>
          <p:nvPr>
            <p:ph type="sldNum" sz="quarter" idx="10"/>
          </p:nvPr>
        </p:nvSpPr>
        <p:spPr/>
        <p:txBody>
          <a:bodyPr/>
          <a:lstStyle/>
          <a:p>
            <a:pPr>
              <a:defRPr/>
            </a:pPr>
            <a:fld id="{B19D75E1-D7D5-44FA-93AF-48FFEAEBA1AF}" type="slidenum">
              <a:rPr lang="ja-JP" altLang="en-US" smtClean="0"/>
              <a:pPr>
                <a:defRPr/>
              </a:pPr>
              <a:t>9</a:t>
            </a:fld>
            <a:endParaRPr lang="ja-JP" altLang="en-US"/>
          </a:p>
        </p:txBody>
      </p:sp>
    </p:spTree>
    <p:extLst>
      <p:ext uri="{BB962C8B-B14F-4D97-AF65-F5344CB8AC3E}">
        <p14:creationId xmlns:p14="http://schemas.microsoft.com/office/powerpoint/2010/main" val="372611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0653112-18F5-42DF-AA3A-2468699A8A9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E023A5-B4C8-4E13-80B9-3500C5AAF1B3}"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65D15A-33B4-4F14-A092-B0456D5F73CD}"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CDD422-737F-4EE2-B80B-54894A54CC59}"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1DAEB3B-CCEE-4791-A446-CE09C1499E3C}"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3635A62-DDD2-46D2-A0BF-516C93E08347}"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E00D8D47-58A0-42FE-9344-E1BE62AC1DDE}"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B77387F-41C6-4FAD-B843-4D6F6018D87A}"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1BA9BDAB-A376-47DA-82D7-E9B22CBE033D}"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A34B8DF-07B5-4A95-B73F-F581DFDCE4F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CEE27B1-B1BF-4CBD-9342-1EB874243DC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6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58FF67E-7761-4BE2-A791-DF5CF35F4CA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FFFF66"/>
          </a:solidFill>
        </p:spPr>
        <p:txBody>
          <a:bodyPr/>
          <a:lstStyle/>
          <a:p>
            <a:pPr eaLnBrk="1" hangingPunct="1"/>
            <a:r>
              <a:rPr lang="en-US" altLang="ja-JP" dirty="0"/>
              <a:t> </a:t>
            </a:r>
            <a:r>
              <a:rPr lang="ja-JP" altLang="en-US" dirty="0"/>
              <a:t>ダイオードの動作と回路</a:t>
            </a:r>
          </a:p>
        </p:txBody>
      </p:sp>
      <p:sp>
        <p:nvSpPr>
          <p:cNvPr id="51203" name="Rectangle 3"/>
          <p:cNvSpPr>
            <a:spLocks noGrp="1" noChangeArrowheads="1"/>
          </p:cNvSpPr>
          <p:nvPr>
            <p:ph type="body" idx="1"/>
          </p:nvPr>
        </p:nvSpPr>
        <p:spPr/>
        <p:txBody>
          <a:bodyPr/>
          <a:lstStyle/>
          <a:p>
            <a:pPr marL="0" indent="0" eaLnBrk="1" hangingPunct="1">
              <a:buNone/>
            </a:pPr>
            <a:r>
              <a:rPr lang="ja-JP" altLang="en-US" dirty="0"/>
              <a:t>ダイオードは、アナログ回路の最初に出てくる素子だが動作は極めてディジタル的！</a:t>
            </a:r>
            <a:endParaRPr lang="en-US" altLang="ja-JP" dirty="0"/>
          </a:p>
          <a:p>
            <a:pPr marL="0" indent="0" eaLnBrk="1" hangingPunct="1">
              <a:buNone/>
            </a:pPr>
            <a:endParaRPr lang="en-US" altLang="ja-JP" dirty="0"/>
          </a:p>
          <a:p>
            <a:pPr eaLnBrk="1" hangingPunct="1"/>
            <a:r>
              <a:rPr lang="ja-JP" altLang="en-US" dirty="0"/>
              <a:t>半導体の動作原理</a:t>
            </a:r>
          </a:p>
          <a:p>
            <a:pPr eaLnBrk="1" hangingPunct="1"/>
            <a:r>
              <a:rPr lang="ja-JP" altLang="en-US" dirty="0"/>
              <a:t>ダイオードの動作</a:t>
            </a:r>
          </a:p>
          <a:p>
            <a:pPr eaLnBrk="1" hangingPunct="1"/>
            <a:r>
              <a:rPr lang="ja-JP" altLang="en-US" dirty="0"/>
              <a:t>ダイオード回路</a:t>
            </a:r>
          </a:p>
          <a:p>
            <a:pPr marL="0" indent="0" eaLnBrk="1" hangingPunct="1">
              <a:buNone/>
            </a:pPr>
            <a:endParaRPr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eaLnBrk="1" hangingPunct="1"/>
            <a:r>
              <a:rPr lang="ja-JP" altLang="en-US" dirty="0"/>
              <a:t>ダイオード</a:t>
            </a:r>
            <a:r>
              <a:rPr lang="en-US" altLang="ja-JP" dirty="0"/>
              <a:t>AND</a:t>
            </a:r>
            <a:r>
              <a:rPr lang="ja-JP" altLang="en-US" dirty="0"/>
              <a:t>（論理積）</a:t>
            </a:r>
            <a:endParaRPr lang="en-US" altLang="ja-JP" dirty="0"/>
          </a:p>
        </p:txBody>
      </p:sp>
      <p:grpSp>
        <p:nvGrpSpPr>
          <p:cNvPr id="16387" name="Group 22"/>
          <p:cNvGrpSpPr>
            <a:grpSpLocks/>
          </p:cNvGrpSpPr>
          <p:nvPr/>
        </p:nvGrpSpPr>
        <p:grpSpPr bwMode="auto">
          <a:xfrm flipH="1">
            <a:off x="631825" y="3070225"/>
            <a:ext cx="1798638" cy="576263"/>
            <a:chOff x="1051" y="1978"/>
            <a:chExt cx="1133" cy="363"/>
          </a:xfrm>
        </p:grpSpPr>
        <p:sp>
          <p:nvSpPr>
            <p:cNvPr id="16471" name="AutoShape 1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72" name="Line 1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3" name="Line 1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4" name="Line 1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88" name="Rectangle 18"/>
          <p:cNvSpPr>
            <a:spLocks noChangeArrowheads="1"/>
          </p:cNvSpPr>
          <p:nvPr/>
        </p:nvSpPr>
        <p:spPr bwMode="auto">
          <a:xfrm>
            <a:off x="2359025"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389" name="Line 19"/>
          <p:cNvSpPr>
            <a:spLocks noChangeShapeType="1"/>
          </p:cNvSpPr>
          <p:nvPr/>
        </p:nvSpPr>
        <p:spPr bwMode="auto">
          <a:xfrm>
            <a:off x="2432050"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0" name="Line 20"/>
          <p:cNvSpPr>
            <a:spLocks noChangeShapeType="1"/>
          </p:cNvSpPr>
          <p:nvPr/>
        </p:nvSpPr>
        <p:spPr bwMode="auto">
          <a:xfrm>
            <a:off x="2287588"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Line 21"/>
          <p:cNvSpPr>
            <a:spLocks noChangeShapeType="1"/>
          </p:cNvSpPr>
          <p:nvPr/>
        </p:nvSpPr>
        <p:spPr bwMode="auto">
          <a:xfrm>
            <a:off x="2432050"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2" name="Line 23"/>
          <p:cNvSpPr>
            <a:spLocks noChangeShapeType="1"/>
          </p:cNvSpPr>
          <p:nvPr/>
        </p:nvSpPr>
        <p:spPr bwMode="auto">
          <a:xfrm>
            <a:off x="2432050" y="26400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393" name="Group 25"/>
          <p:cNvGrpSpPr>
            <a:grpSpLocks/>
          </p:cNvGrpSpPr>
          <p:nvPr/>
        </p:nvGrpSpPr>
        <p:grpSpPr bwMode="auto">
          <a:xfrm flipH="1">
            <a:off x="631825" y="2351088"/>
            <a:ext cx="1798638" cy="576262"/>
            <a:chOff x="1051" y="1978"/>
            <a:chExt cx="1133" cy="363"/>
          </a:xfrm>
        </p:grpSpPr>
        <p:sp>
          <p:nvSpPr>
            <p:cNvPr id="16467" name="AutoShape 2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8" name="Line 2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9" name="Line 2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70" name="Line 2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4" name="Line 30"/>
          <p:cNvSpPr>
            <a:spLocks noChangeShapeType="1"/>
          </p:cNvSpPr>
          <p:nvPr/>
        </p:nvSpPr>
        <p:spPr bwMode="auto">
          <a:xfrm>
            <a:off x="2432050"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5" name="Text Box 31"/>
          <p:cNvSpPr txBox="1">
            <a:spLocks noChangeArrowheads="1"/>
          </p:cNvSpPr>
          <p:nvPr/>
        </p:nvSpPr>
        <p:spPr bwMode="auto">
          <a:xfrm>
            <a:off x="34925" y="2298700"/>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H</a:t>
            </a:r>
          </a:p>
        </p:txBody>
      </p:sp>
      <p:sp>
        <p:nvSpPr>
          <p:cNvPr id="16396" name="Text Box 32"/>
          <p:cNvSpPr txBox="1">
            <a:spLocks noChangeArrowheads="1"/>
          </p:cNvSpPr>
          <p:nvPr/>
        </p:nvSpPr>
        <p:spPr bwMode="auto">
          <a:xfrm>
            <a:off x="55563" y="31353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H</a:t>
            </a:r>
          </a:p>
        </p:txBody>
      </p:sp>
      <p:sp>
        <p:nvSpPr>
          <p:cNvPr id="16397" name="Text Box 33"/>
          <p:cNvSpPr txBox="1">
            <a:spLocks noChangeArrowheads="1"/>
          </p:cNvSpPr>
          <p:nvPr/>
        </p:nvSpPr>
        <p:spPr bwMode="auto">
          <a:xfrm>
            <a:off x="2555875" y="2276475"/>
            <a:ext cx="56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r>
              <a:rPr lang="ja-JP" altLang="en-US" sz="1800"/>
              <a:t>＝</a:t>
            </a:r>
          </a:p>
          <a:p>
            <a:pPr eaLnBrk="1" hangingPunct="1">
              <a:spcBef>
                <a:spcPct val="0"/>
              </a:spcBef>
              <a:buFontTx/>
              <a:buNone/>
            </a:pPr>
            <a:r>
              <a:rPr lang="en-US" altLang="ja-JP" sz="1800"/>
              <a:t>Vcc</a:t>
            </a:r>
          </a:p>
        </p:txBody>
      </p:sp>
      <p:sp>
        <p:nvSpPr>
          <p:cNvPr id="16398" name="Line 60"/>
          <p:cNvSpPr>
            <a:spLocks noChangeShapeType="1"/>
          </p:cNvSpPr>
          <p:nvPr/>
        </p:nvSpPr>
        <p:spPr bwMode="auto">
          <a:xfrm>
            <a:off x="3611563" y="4652963"/>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9" name="Line 61"/>
          <p:cNvSpPr>
            <a:spLocks noChangeShapeType="1"/>
          </p:cNvSpPr>
          <p:nvPr/>
        </p:nvSpPr>
        <p:spPr bwMode="auto">
          <a:xfrm>
            <a:off x="4548188" y="4013200"/>
            <a:ext cx="0" cy="2636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0" name="Text Box 62"/>
          <p:cNvSpPr txBox="1">
            <a:spLocks noChangeArrowheads="1"/>
          </p:cNvSpPr>
          <p:nvPr/>
        </p:nvSpPr>
        <p:spPr bwMode="auto">
          <a:xfrm>
            <a:off x="3563938"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6401" name="Text Box 63"/>
          <p:cNvSpPr txBox="1">
            <a:spLocks noChangeArrowheads="1"/>
          </p:cNvSpPr>
          <p:nvPr/>
        </p:nvSpPr>
        <p:spPr bwMode="auto">
          <a:xfrm>
            <a:off x="4067175"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6402" name="Text Box 64"/>
          <p:cNvSpPr txBox="1">
            <a:spLocks noChangeArrowheads="1"/>
          </p:cNvSpPr>
          <p:nvPr/>
        </p:nvSpPr>
        <p:spPr bwMode="auto">
          <a:xfrm>
            <a:off x="4908550" y="421481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grpSp>
        <p:nvGrpSpPr>
          <p:cNvPr id="16403" name="Group 65"/>
          <p:cNvGrpSpPr>
            <a:grpSpLocks/>
          </p:cNvGrpSpPr>
          <p:nvPr/>
        </p:nvGrpSpPr>
        <p:grpSpPr bwMode="auto">
          <a:xfrm flipH="1">
            <a:off x="3800475" y="3070225"/>
            <a:ext cx="1798638" cy="576263"/>
            <a:chOff x="1051" y="1978"/>
            <a:chExt cx="1133" cy="363"/>
          </a:xfrm>
        </p:grpSpPr>
        <p:sp>
          <p:nvSpPr>
            <p:cNvPr id="16463" name="AutoShape 6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4" name="Line 6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5" name="Line 6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6" name="Line 6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04" name="Rectangle 70"/>
          <p:cNvSpPr>
            <a:spLocks noChangeArrowheads="1"/>
          </p:cNvSpPr>
          <p:nvPr/>
        </p:nvSpPr>
        <p:spPr bwMode="auto">
          <a:xfrm>
            <a:off x="5527675"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05" name="Line 71"/>
          <p:cNvSpPr>
            <a:spLocks noChangeShapeType="1"/>
          </p:cNvSpPr>
          <p:nvPr/>
        </p:nvSpPr>
        <p:spPr bwMode="auto">
          <a:xfrm>
            <a:off x="5600700"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6" name="Line 72"/>
          <p:cNvSpPr>
            <a:spLocks noChangeShapeType="1"/>
          </p:cNvSpPr>
          <p:nvPr/>
        </p:nvSpPr>
        <p:spPr bwMode="auto">
          <a:xfrm>
            <a:off x="5456238"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7" name="Line 73"/>
          <p:cNvSpPr>
            <a:spLocks noChangeShapeType="1"/>
          </p:cNvSpPr>
          <p:nvPr/>
        </p:nvSpPr>
        <p:spPr bwMode="auto">
          <a:xfrm>
            <a:off x="5600700"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08" name="Line 74"/>
          <p:cNvSpPr>
            <a:spLocks noChangeShapeType="1"/>
          </p:cNvSpPr>
          <p:nvPr/>
        </p:nvSpPr>
        <p:spPr bwMode="auto">
          <a:xfrm>
            <a:off x="5600700" y="264001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09" name="Group 75"/>
          <p:cNvGrpSpPr>
            <a:grpSpLocks/>
          </p:cNvGrpSpPr>
          <p:nvPr/>
        </p:nvGrpSpPr>
        <p:grpSpPr bwMode="auto">
          <a:xfrm flipH="1">
            <a:off x="3800475" y="2351088"/>
            <a:ext cx="1798638" cy="576262"/>
            <a:chOff x="1051" y="1978"/>
            <a:chExt cx="1133" cy="363"/>
          </a:xfrm>
        </p:grpSpPr>
        <p:sp>
          <p:nvSpPr>
            <p:cNvPr id="16459"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0"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1"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2"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10" name="Line 80"/>
          <p:cNvSpPr>
            <a:spLocks noChangeShapeType="1"/>
          </p:cNvSpPr>
          <p:nvPr/>
        </p:nvSpPr>
        <p:spPr bwMode="auto">
          <a:xfrm>
            <a:off x="5600700"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1" name="Text Box 81"/>
          <p:cNvSpPr txBox="1">
            <a:spLocks noChangeArrowheads="1"/>
          </p:cNvSpPr>
          <p:nvPr/>
        </p:nvSpPr>
        <p:spPr bwMode="auto">
          <a:xfrm>
            <a:off x="3203575" y="22987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6412" name="Text Box 82"/>
          <p:cNvSpPr txBox="1">
            <a:spLocks noChangeArrowheads="1"/>
          </p:cNvSpPr>
          <p:nvPr/>
        </p:nvSpPr>
        <p:spPr bwMode="auto">
          <a:xfrm>
            <a:off x="3224213" y="31353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H</a:t>
            </a:r>
          </a:p>
        </p:txBody>
      </p:sp>
      <p:sp>
        <p:nvSpPr>
          <p:cNvPr id="16413" name="Text Box 83"/>
          <p:cNvSpPr txBox="1">
            <a:spLocks noChangeArrowheads="1"/>
          </p:cNvSpPr>
          <p:nvPr/>
        </p:nvSpPr>
        <p:spPr bwMode="auto">
          <a:xfrm>
            <a:off x="5724525" y="22764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grpSp>
        <p:nvGrpSpPr>
          <p:cNvPr id="16414" name="Group 84"/>
          <p:cNvGrpSpPr>
            <a:grpSpLocks/>
          </p:cNvGrpSpPr>
          <p:nvPr/>
        </p:nvGrpSpPr>
        <p:grpSpPr bwMode="auto">
          <a:xfrm flipH="1">
            <a:off x="6827838" y="3141663"/>
            <a:ext cx="1798637" cy="576262"/>
            <a:chOff x="1051" y="1978"/>
            <a:chExt cx="1133" cy="363"/>
          </a:xfrm>
        </p:grpSpPr>
        <p:sp>
          <p:nvSpPr>
            <p:cNvPr id="16455" name="AutoShape 85"/>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56" name="Line 86"/>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7" name="Line 87"/>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8" name="Line 88"/>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15" name="Rectangle 89"/>
          <p:cNvSpPr>
            <a:spLocks noChangeArrowheads="1"/>
          </p:cNvSpPr>
          <p:nvPr/>
        </p:nvSpPr>
        <p:spPr bwMode="auto">
          <a:xfrm>
            <a:off x="8555038" y="1917700"/>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16" name="Line 90"/>
          <p:cNvSpPr>
            <a:spLocks noChangeShapeType="1"/>
          </p:cNvSpPr>
          <p:nvPr/>
        </p:nvSpPr>
        <p:spPr bwMode="auto">
          <a:xfrm>
            <a:off x="8628063" y="249555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7" name="Line 91"/>
          <p:cNvSpPr>
            <a:spLocks noChangeShapeType="1"/>
          </p:cNvSpPr>
          <p:nvPr/>
        </p:nvSpPr>
        <p:spPr bwMode="auto">
          <a:xfrm>
            <a:off x="8483600" y="162877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8" name="Line 92"/>
          <p:cNvSpPr>
            <a:spLocks noChangeShapeType="1"/>
          </p:cNvSpPr>
          <p:nvPr/>
        </p:nvSpPr>
        <p:spPr bwMode="auto">
          <a:xfrm>
            <a:off x="8628063" y="16287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9" name="Line 93"/>
          <p:cNvSpPr>
            <a:spLocks noChangeShapeType="1"/>
          </p:cNvSpPr>
          <p:nvPr/>
        </p:nvSpPr>
        <p:spPr bwMode="auto">
          <a:xfrm>
            <a:off x="8628063" y="271145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6420" name="Group 94"/>
          <p:cNvGrpSpPr>
            <a:grpSpLocks/>
          </p:cNvGrpSpPr>
          <p:nvPr/>
        </p:nvGrpSpPr>
        <p:grpSpPr bwMode="auto">
          <a:xfrm flipH="1">
            <a:off x="6827838" y="2422525"/>
            <a:ext cx="1798637" cy="576263"/>
            <a:chOff x="1051" y="1978"/>
            <a:chExt cx="1133" cy="363"/>
          </a:xfrm>
        </p:grpSpPr>
        <p:sp>
          <p:nvSpPr>
            <p:cNvPr id="16451" name="AutoShape 95"/>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52" name="Line 96"/>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3" name="Line 97"/>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54" name="Line 98"/>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421" name="Line 99"/>
          <p:cNvSpPr>
            <a:spLocks noChangeShapeType="1"/>
          </p:cNvSpPr>
          <p:nvPr/>
        </p:nvSpPr>
        <p:spPr bwMode="auto">
          <a:xfrm>
            <a:off x="8628063" y="2709863"/>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22" name="Text Box 100"/>
          <p:cNvSpPr txBox="1">
            <a:spLocks noChangeArrowheads="1"/>
          </p:cNvSpPr>
          <p:nvPr/>
        </p:nvSpPr>
        <p:spPr bwMode="auto">
          <a:xfrm>
            <a:off x="6230938" y="23701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6423" name="Text Box 101"/>
          <p:cNvSpPr txBox="1">
            <a:spLocks noChangeArrowheads="1"/>
          </p:cNvSpPr>
          <p:nvPr/>
        </p:nvSpPr>
        <p:spPr bwMode="auto">
          <a:xfrm>
            <a:off x="6251575" y="32067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sp>
        <p:nvSpPr>
          <p:cNvPr id="16424" name="Text Box 102"/>
          <p:cNvSpPr txBox="1">
            <a:spLocks noChangeArrowheads="1"/>
          </p:cNvSpPr>
          <p:nvPr/>
        </p:nvSpPr>
        <p:spPr bwMode="auto">
          <a:xfrm>
            <a:off x="8820150" y="23495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6425" name="Text Box 103"/>
          <p:cNvSpPr txBox="1">
            <a:spLocks noChangeArrowheads="1"/>
          </p:cNvSpPr>
          <p:nvPr/>
        </p:nvSpPr>
        <p:spPr bwMode="auto">
          <a:xfrm>
            <a:off x="2176463" y="1073150"/>
            <a:ext cx="56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a:t>
            </a:r>
          </a:p>
        </p:txBody>
      </p:sp>
      <p:sp>
        <p:nvSpPr>
          <p:cNvPr id="16426" name="Text Box 105"/>
          <p:cNvSpPr txBox="1">
            <a:spLocks noChangeArrowheads="1"/>
          </p:cNvSpPr>
          <p:nvPr/>
        </p:nvSpPr>
        <p:spPr bwMode="auto">
          <a:xfrm>
            <a:off x="1166813" y="18653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27" name="Text Box 106"/>
          <p:cNvSpPr txBox="1">
            <a:spLocks noChangeArrowheads="1"/>
          </p:cNvSpPr>
          <p:nvPr/>
        </p:nvSpPr>
        <p:spPr bwMode="auto">
          <a:xfrm>
            <a:off x="1116013" y="3644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28" name="Text Box 107"/>
          <p:cNvSpPr txBox="1">
            <a:spLocks noChangeArrowheads="1"/>
          </p:cNvSpPr>
          <p:nvPr/>
        </p:nvSpPr>
        <p:spPr bwMode="auto">
          <a:xfrm>
            <a:off x="4427538"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29" name="Text Box 108"/>
          <p:cNvSpPr txBox="1">
            <a:spLocks noChangeArrowheads="1"/>
          </p:cNvSpPr>
          <p:nvPr/>
        </p:nvSpPr>
        <p:spPr bwMode="auto">
          <a:xfrm>
            <a:off x="5003800" y="34290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6430" name="Text Box 109"/>
          <p:cNvSpPr txBox="1">
            <a:spLocks noChangeArrowheads="1"/>
          </p:cNvSpPr>
          <p:nvPr/>
        </p:nvSpPr>
        <p:spPr bwMode="auto">
          <a:xfrm>
            <a:off x="5559425" y="2655888"/>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6431" name="Freeform 110"/>
          <p:cNvSpPr>
            <a:spLocks/>
          </p:cNvSpPr>
          <p:nvPr/>
        </p:nvSpPr>
        <p:spPr bwMode="auto">
          <a:xfrm>
            <a:off x="3851275" y="1628775"/>
            <a:ext cx="1368425" cy="792163"/>
          </a:xfrm>
          <a:custGeom>
            <a:avLst/>
            <a:gdLst>
              <a:gd name="T0" fmla="*/ 2147483646 w 862"/>
              <a:gd name="T1" fmla="*/ 0 h 499"/>
              <a:gd name="T2" fmla="*/ 2147483646 w 862"/>
              <a:gd name="T3" fmla="*/ 2147483646 h 499"/>
              <a:gd name="T4" fmla="*/ 2147483646 w 862"/>
              <a:gd name="T5" fmla="*/ 2147483646 h 499"/>
              <a:gd name="T6" fmla="*/ 0 w 862"/>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2" name="Text Box 111"/>
          <p:cNvSpPr txBox="1">
            <a:spLocks noChangeArrowheads="1"/>
          </p:cNvSpPr>
          <p:nvPr/>
        </p:nvSpPr>
        <p:spPr bwMode="auto">
          <a:xfrm>
            <a:off x="7885113" y="2781300"/>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6433" name="Freeform 112"/>
          <p:cNvSpPr>
            <a:spLocks/>
          </p:cNvSpPr>
          <p:nvPr/>
        </p:nvSpPr>
        <p:spPr bwMode="auto">
          <a:xfrm>
            <a:off x="7019925" y="1700213"/>
            <a:ext cx="1368425" cy="792162"/>
          </a:xfrm>
          <a:custGeom>
            <a:avLst/>
            <a:gdLst>
              <a:gd name="T0" fmla="*/ 2147483646 w 862"/>
              <a:gd name="T1" fmla="*/ 0 h 499"/>
              <a:gd name="T2" fmla="*/ 2147483646 w 862"/>
              <a:gd name="T3" fmla="*/ 2147483646 h 499"/>
              <a:gd name="T4" fmla="*/ 2147483646 w 862"/>
              <a:gd name="T5" fmla="*/ 2147483646 h 499"/>
              <a:gd name="T6" fmla="*/ 0 w 862"/>
              <a:gd name="T7" fmla="*/ 2147483646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35" name="Text Box 114"/>
          <p:cNvSpPr txBox="1">
            <a:spLocks noChangeArrowheads="1"/>
          </p:cNvSpPr>
          <p:nvPr/>
        </p:nvSpPr>
        <p:spPr bwMode="auto">
          <a:xfrm>
            <a:off x="3563938" y="4718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6" name="Text Box 115"/>
          <p:cNvSpPr txBox="1">
            <a:spLocks noChangeArrowheads="1"/>
          </p:cNvSpPr>
          <p:nvPr/>
        </p:nvSpPr>
        <p:spPr bwMode="auto">
          <a:xfrm>
            <a:off x="4067175" y="47180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7" name="Text Box 116"/>
          <p:cNvSpPr txBox="1">
            <a:spLocks noChangeArrowheads="1"/>
          </p:cNvSpPr>
          <p:nvPr/>
        </p:nvSpPr>
        <p:spPr bwMode="auto">
          <a:xfrm>
            <a:off x="4908550" y="4718050"/>
            <a:ext cx="806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38" name="Text Box 117"/>
          <p:cNvSpPr txBox="1">
            <a:spLocks noChangeArrowheads="1"/>
          </p:cNvSpPr>
          <p:nvPr/>
        </p:nvSpPr>
        <p:spPr bwMode="auto">
          <a:xfrm>
            <a:off x="3563938" y="5221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39" name="Text Box 118"/>
          <p:cNvSpPr txBox="1">
            <a:spLocks noChangeArrowheads="1"/>
          </p:cNvSpPr>
          <p:nvPr/>
        </p:nvSpPr>
        <p:spPr bwMode="auto">
          <a:xfrm>
            <a:off x="4067175" y="52212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0" name="Text Box 119"/>
          <p:cNvSpPr txBox="1">
            <a:spLocks noChangeArrowheads="1"/>
          </p:cNvSpPr>
          <p:nvPr/>
        </p:nvSpPr>
        <p:spPr bwMode="auto">
          <a:xfrm>
            <a:off x="4908550" y="5221288"/>
            <a:ext cx="8064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41" name="Text Box 120"/>
          <p:cNvSpPr txBox="1">
            <a:spLocks noChangeArrowheads="1"/>
          </p:cNvSpPr>
          <p:nvPr/>
        </p:nvSpPr>
        <p:spPr bwMode="auto">
          <a:xfrm>
            <a:off x="3563938" y="57245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2" name="Text Box 121"/>
          <p:cNvSpPr txBox="1">
            <a:spLocks noChangeArrowheads="1"/>
          </p:cNvSpPr>
          <p:nvPr/>
        </p:nvSpPr>
        <p:spPr bwMode="auto">
          <a:xfrm>
            <a:off x="4067175" y="5724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6443" name="Text Box 122"/>
          <p:cNvSpPr txBox="1">
            <a:spLocks noChangeArrowheads="1"/>
          </p:cNvSpPr>
          <p:nvPr/>
        </p:nvSpPr>
        <p:spPr bwMode="auto">
          <a:xfrm>
            <a:off x="4908550" y="5724525"/>
            <a:ext cx="80645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０．７</a:t>
            </a:r>
            <a:r>
              <a:rPr lang="en-US" altLang="ja-JP" sz="1800"/>
              <a:t>V</a:t>
            </a:r>
          </a:p>
        </p:txBody>
      </p:sp>
      <p:sp>
        <p:nvSpPr>
          <p:cNvPr id="16444" name="Text Box 123"/>
          <p:cNvSpPr txBox="1">
            <a:spLocks noChangeArrowheads="1"/>
          </p:cNvSpPr>
          <p:nvPr/>
        </p:nvSpPr>
        <p:spPr bwMode="auto">
          <a:xfrm>
            <a:off x="3563938" y="62277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5" name="Text Box 124"/>
          <p:cNvSpPr txBox="1">
            <a:spLocks noChangeArrowheads="1"/>
          </p:cNvSpPr>
          <p:nvPr/>
        </p:nvSpPr>
        <p:spPr bwMode="auto">
          <a:xfrm>
            <a:off x="4067175" y="62277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6446" name="Text Box 125"/>
          <p:cNvSpPr txBox="1">
            <a:spLocks noChangeArrowheads="1"/>
          </p:cNvSpPr>
          <p:nvPr/>
        </p:nvSpPr>
        <p:spPr bwMode="auto">
          <a:xfrm>
            <a:off x="4908550" y="6227763"/>
            <a:ext cx="56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a:t>
            </a:r>
          </a:p>
        </p:txBody>
      </p:sp>
      <p:sp>
        <p:nvSpPr>
          <p:cNvPr id="16447" name="Text Box 126"/>
          <p:cNvSpPr txBox="1">
            <a:spLocks noChangeArrowheads="1"/>
          </p:cNvSpPr>
          <p:nvPr/>
        </p:nvSpPr>
        <p:spPr bwMode="auto">
          <a:xfrm>
            <a:off x="6156325" y="6092825"/>
            <a:ext cx="19303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AND</a:t>
            </a:r>
            <a:r>
              <a:rPr lang="ja-JP" altLang="en-US" sz="1800" dirty="0"/>
              <a:t>ゲートっぽい</a:t>
            </a:r>
          </a:p>
        </p:txBody>
      </p:sp>
      <p:sp>
        <p:nvSpPr>
          <p:cNvPr id="16448" name="Text Box 127"/>
          <p:cNvSpPr txBox="1">
            <a:spLocks noChangeArrowheads="1"/>
          </p:cNvSpPr>
          <p:nvPr/>
        </p:nvSpPr>
        <p:spPr bwMode="auto">
          <a:xfrm>
            <a:off x="7524750" y="19891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49" name="Text Box 128"/>
          <p:cNvSpPr txBox="1">
            <a:spLocks noChangeArrowheads="1"/>
          </p:cNvSpPr>
          <p:nvPr/>
        </p:nvSpPr>
        <p:spPr bwMode="auto">
          <a:xfrm>
            <a:off x="7596188" y="37163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6450" name="Text Box 129"/>
          <p:cNvSpPr txBox="1">
            <a:spLocks noChangeArrowheads="1"/>
          </p:cNvSpPr>
          <p:nvPr/>
        </p:nvSpPr>
        <p:spPr bwMode="auto">
          <a:xfrm>
            <a:off x="6877050" y="4149725"/>
            <a:ext cx="162897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両方</a:t>
            </a:r>
            <a:r>
              <a:rPr lang="en-US" altLang="ja-JP" sz="1800" dirty="0"/>
              <a:t>ON</a:t>
            </a:r>
            <a:r>
              <a:rPr lang="ja-JP" altLang="en-US" sz="1800" dirty="0"/>
              <a:t>でも</a:t>
            </a:r>
          </a:p>
          <a:p>
            <a:pPr eaLnBrk="1" hangingPunct="1">
              <a:spcBef>
                <a:spcPct val="0"/>
              </a:spcBef>
              <a:buFontTx/>
              <a:buNone/>
            </a:pPr>
            <a:r>
              <a:rPr lang="ja-JP" altLang="en-US" sz="1800" dirty="0"/>
              <a:t>０．</a:t>
            </a:r>
            <a:r>
              <a:rPr lang="en-US" altLang="ja-JP" sz="1800" dirty="0"/>
              <a:t>7 V</a:t>
            </a:r>
            <a:r>
              <a:rPr lang="ja-JP" altLang="en-US" sz="1800" dirty="0"/>
              <a:t>なことに</a:t>
            </a:r>
          </a:p>
          <a:p>
            <a:pPr eaLnBrk="1" hangingPunct="1">
              <a:spcBef>
                <a:spcPct val="0"/>
              </a:spcBef>
              <a:buFontTx/>
              <a:buNone/>
            </a:pPr>
            <a:r>
              <a:rPr lang="ja-JP" altLang="en-US" sz="1800" dirty="0"/>
              <a:t>注意！</a:t>
            </a:r>
          </a:p>
        </p:txBody>
      </p:sp>
    </p:spTree>
    <p:extLst>
      <p:ext uri="{BB962C8B-B14F-4D97-AF65-F5344CB8AC3E}">
        <p14:creationId xmlns:p14="http://schemas.microsoft.com/office/powerpoint/2010/main" val="103171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1143000"/>
          </a:xfrm>
        </p:spPr>
        <p:txBody>
          <a:bodyPr/>
          <a:lstStyle/>
          <a:p>
            <a:pPr eaLnBrk="1" hangingPunct="1"/>
            <a:r>
              <a:rPr lang="ja-JP" altLang="en-US" dirty="0"/>
              <a:t>ダイオード</a:t>
            </a:r>
            <a:r>
              <a:rPr lang="en-US" altLang="ja-JP" dirty="0"/>
              <a:t>OR</a:t>
            </a:r>
            <a:r>
              <a:rPr lang="ja-JP" altLang="en-US" dirty="0"/>
              <a:t>（論理和）</a:t>
            </a:r>
            <a:endParaRPr lang="en-US" altLang="ja-JP" dirty="0"/>
          </a:p>
        </p:txBody>
      </p:sp>
      <p:grpSp>
        <p:nvGrpSpPr>
          <p:cNvPr id="17411" name="Group 22"/>
          <p:cNvGrpSpPr>
            <a:grpSpLocks/>
          </p:cNvGrpSpPr>
          <p:nvPr/>
        </p:nvGrpSpPr>
        <p:grpSpPr bwMode="auto">
          <a:xfrm>
            <a:off x="560388" y="1846263"/>
            <a:ext cx="1798637" cy="576262"/>
            <a:chOff x="1051" y="1978"/>
            <a:chExt cx="1133" cy="363"/>
          </a:xfrm>
        </p:grpSpPr>
        <p:sp>
          <p:nvSpPr>
            <p:cNvPr id="17507" name="AutoShape 23"/>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508" name="Line 24"/>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9" name="Line 25"/>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10" name="Line 26"/>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12" name="Group 27"/>
          <p:cNvGrpSpPr>
            <a:grpSpLocks/>
          </p:cNvGrpSpPr>
          <p:nvPr/>
        </p:nvGrpSpPr>
        <p:grpSpPr bwMode="auto">
          <a:xfrm>
            <a:off x="560388" y="2565400"/>
            <a:ext cx="1798637" cy="576263"/>
            <a:chOff x="1051" y="1978"/>
            <a:chExt cx="1133" cy="363"/>
          </a:xfrm>
        </p:grpSpPr>
        <p:sp>
          <p:nvSpPr>
            <p:cNvPr id="17503" name="AutoShape 28"/>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504" name="Line 29"/>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5" name="Line 30"/>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6" name="Line 31"/>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13" name="Line 32"/>
          <p:cNvSpPr>
            <a:spLocks noChangeShapeType="1"/>
          </p:cNvSpPr>
          <p:nvPr/>
        </p:nvSpPr>
        <p:spPr bwMode="auto">
          <a:xfrm>
            <a:off x="2360613" y="21336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4" name="Line 33"/>
          <p:cNvSpPr>
            <a:spLocks noChangeShapeType="1"/>
          </p:cNvSpPr>
          <p:nvPr/>
        </p:nvSpPr>
        <p:spPr bwMode="auto">
          <a:xfrm>
            <a:off x="2360613" y="2133600"/>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5" name="Text Box 34"/>
          <p:cNvSpPr txBox="1">
            <a:spLocks noChangeArrowheads="1"/>
          </p:cNvSpPr>
          <p:nvPr/>
        </p:nvSpPr>
        <p:spPr bwMode="auto">
          <a:xfrm>
            <a:off x="2339975" y="16287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r>
              <a:rPr lang="ja-JP" altLang="en-US" sz="1800"/>
              <a:t>＝</a:t>
            </a:r>
            <a:r>
              <a:rPr lang="en-US" altLang="ja-JP" sz="1800"/>
              <a:t>0</a:t>
            </a:r>
          </a:p>
        </p:txBody>
      </p:sp>
      <p:sp>
        <p:nvSpPr>
          <p:cNvPr id="17416" name="Rectangle 35"/>
          <p:cNvSpPr>
            <a:spLocks noChangeArrowheads="1"/>
          </p:cNvSpPr>
          <p:nvPr/>
        </p:nvSpPr>
        <p:spPr bwMode="auto">
          <a:xfrm>
            <a:off x="2287588" y="3143250"/>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17" name="Line 36"/>
          <p:cNvSpPr>
            <a:spLocks noChangeShapeType="1"/>
          </p:cNvSpPr>
          <p:nvPr/>
        </p:nvSpPr>
        <p:spPr bwMode="auto">
          <a:xfrm>
            <a:off x="2360613" y="285432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18" name="Line 37"/>
          <p:cNvSpPr>
            <a:spLocks noChangeShapeType="1"/>
          </p:cNvSpPr>
          <p:nvPr/>
        </p:nvSpPr>
        <p:spPr bwMode="auto">
          <a:xfrm>
            <a:off x="2360613" y="3716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19" name="Group 38"/>
          <p:cNvGrpSpPr>
            <a:grpSpLocks/>
          </p:cNvGrpSpPr>
          <p:nvPr/>
        </p:nvGrpSpPr>
        <p:grpSpPr bwMode="auto">
          <a:xfrm>
            <a:off x="2143125" y="4005263"/>
            <a:ext cx="504825" cy="144462"/>
            <a:chOff x="2517" y="3929"/>
            <a:chExt cx="318" cy="91"/>
          </a:xfrm>
        </p:grpSpPr>
        <p:sp>
          <p:nvSpPr>
            <p:cNvPr id="17498" name="Line 39"/>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9" name="Line 40"/>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0" name="Line 41"/>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1" name="Line 42"/>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02" name="Line 43"/>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20" name="Text Box 44"/>
          <p:cNvSpPr txBox="1">
            <a:spLocks noChangeArrowheads="1"/>
          </p:cNvSpPr>
          <p:nvPr/>
        </p:nvSpPr>
        <p:spPr bwMode="auto">
          <a:xfrm>
            <a:off x="34925" y="184467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L</a:t>
            </a:r>
          </a:p>
        </p:txBody>
      </p:sp>
      <p:sp>
        <p:nvSpPr>
          <p:cNvPr id="17421" name="Text Box 45"/>
          <p:cNvSpPr txBox="1">
            <a:spLocks noChangeArrowheads="1"/>
          </p:cNvSpPr>
          <p:nvPr/>
        </p:nvSpPr>
        <p:spPr bwMode="auto">
          <a:xfrm>
            <a:off x="55563" y="26812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grpSp>
        <p:nvGrpSpPr>
          <p:cNvPr id="17422" name="Group 51"/>
          <p:cNvGrpSpPr>
            <a:grpSpLocks/>
          </p:cNvGrpSpPr>
          <p:nvPr/>
        </p:nvGrpSpPr>
        <p:grpSpPr bwMode="auto">
          <a:xfrm>
            <a:off x="3516313" y="1917700"/>
            <a:ext cx="1798637" cy="576263"/>
            <a:chOff x="1051" y="1978"/>
            <a:chExt cx="1133" cy="363"/>
          </a:xfrm>
        </p:grpSpPr>
        <p:sp>
          <p:nvSpPr>
            <p:cNvPr id="17494" name="AutoShape 5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95" name="Line 5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6" name="Line 5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7" name="Line 5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23" name="Group 56"/>
          <p:cNvGrpSpPr>
            <a:grpSpLocks/>
          </p:cNvGrpSpPr>
          <p:nvPr/>
        </p:nvGrpSpPr>
        <p:grpSpPr bwMode="auto">
          <a:xfrm>
            <a:off x="3516313" y="2636838"/>
            <a:ext cx="1798637" cy="576262"/>
            <a:chOff x="1051" y="1978"/>
            <a:chExt cx="1133" cy="363"/>
          </a:xfrm>
        </p:grpSpPr>
        <p:sp>
          <p:nvSpPr>
            <p:cNvPr id="17490" name="AutoShape 5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91" name="Line 5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2" name="Line 5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93" name="Line 6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24" name="Line 61"/>
          <p:cNvSpPr>
            <a:spLocks noChangeShapeType="1"/>
          </p:cNvSpPr>
          <p:nvPr/>
        </p:nvSpPr>
        <p:spPr bwMode="auto">
          <a:xfrm>
            <a:off x="5316538" y="220503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5" name="Line 62"/>
          <p:cNvSpPr>
            <a:spLocks noChangeShapeType="1"/>
          </p:cNvSpPr>
          <p:nvPr/>
        </p:nvSpPr>
        <p:spPr bwMode="auto">
          <a:xfrm>
            <a:off x="5316538" y="22050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6" name="Text Box 63"/>
          <p:cNvSpPr txBox="1">
            <a:spLocks noChangeArrowheads="1"/>
          </p:cNvSpPr>
          <p:nvPr/>
        </p:nvSpPr>
        <p:spPr bwMode="auto">
          <a:xfrm>
            <a:off x="5675313" y="19891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27" name="Rectangle 64"/>
          <p:cNvSpPr>
            <a:spLocks noChangeArrowheads="1"/>
          </p:cNvSpPr>
          <p:nvPr/>
        </p:nvSpPr>
        <p:spPr bwMode="auto">
          <a:xfrm>
            <a:off x="5243513" y="3214688"/>
            <a:ext cx="144462"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28" name="Line 65"/>
          <p:cNvSpPr>
            <a:spLocks noChangeShapeType="1"/>
          </p:cNvSpPr>
          <p:nvPr/>
        </p:nvSpPr>
        <p:spPr bwMode="auto">
          <a:xfrm>
            <a:off x="5316538" y="292576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29" name="Line 66"/>
          <p:cNvSpPr>
            <a:spLocks noChangeShapeType="1"/>
          </p:cNvSpPr>
          <p:nvPr/>
        </p:nvSpPr>
        <p:spPr bwMode="auto">
          <a:xfrm>
            <a:off x="5316538" y="37877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30" name="Group 67"/>
          <p:cNvGrpSpPr>
            <a:grpSpLocks/>
          </p:cNvGrpSpPr>
          <p:nvPr/>
        </p:nvGrpSpPr>
        <p:grpSpPr bwMode="auto">
          <a:xfrm>
            <a:off x="5099050" y="4076700"/>
            <a:ext cx="504825" cy="144463"/>
            <a:chOff x="2517" y="3929"/>
            <a:chExt cx="318" cy="91"/>
          </a:xfrm>
        </p:grpSpPr>
        <p:sp>
          <p:nvSpPr>
            <p:cNvPr id="17485" name="Line 68"/>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6" name="Line 69"/>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7" name="Line 70"/>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8" name="Line 71"/>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9" name="Line 72"/>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31" name="Text Box 73"/>
          <p:cNvSpPr txBox="1">
            <a:spLocks noChangeArrowheads="1"/>
          </p:cNvSpPr>
          <p:nvPr/>
        </p:nvSpPr>
        <p:spPr bwMode="auto">
          <a:xfrm>
            <a:off x="2990850" y="1916113"/>
            <a:ext cx="730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r>
              <a:rPr lang="ja-JP" altLang="en-US" sz="1800"/>
              <a:t>＝</a:t>
            </a:r>
            <a:r>
              <a:rPr lang="en-US" altLang="ja-JP" sz="1800"/>
              <a:t>H</a:t>
            </a:r>
          </a:p>
        </p:txBody>
      </p:sp>
      <p:sp>
        <p:nvSpPr>
          <p:cNvPr id="17432" name="Text Box 74"/>
          <p:cNvSpPr txBox="1">
            <a:spLocks noChangeArrowheads="1"/>
          </p:cNvSpPr>
          <p:nvPr/>
        </p:nvSpPr>
        <p:spPr bwMode="auto">
          <a:xfrm>
            <a:off x="3011488" y="2565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r>
              <a:rPr lang="ja-JP" altLang="en-US" sz="1800"/>
              <a:t>＝</a:t>
            </a:r>
            <a:r>
              <a:rPr lang="en-US" altLang="ja-JP" sz="1800"/>
              <a:t>L</a:t>
            </a:r>
          </a:p>
        </p:txBody>
      </p:sp>
      <p:grpSp>
        <p:nvGrpSpPr>
          <p:cNvPr id="17433" name="Group 75"/>
          <p:cNvGrpSpPr>
            <a:grpSpLocks/>
          </p:cNvGrpSpPr>
          <p:nvPr/>
        </p:nvGrpSpPr>
        <p:grpSpPr bwMode="auto">
          <a:xfrm>
            <a:off x="6540500" y="1989138"/>
            <a:ext cx="1798638" cy="576262"/>
            <a:chOff x="1051" y="1978"/>
            <a:chExt cx="1133" cy="363"/>
          </a:xfrm>
        </p:grpSpPr>
        <p:sp>
          <p:nvSpPr>
            <p:cNvPr id="17481"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82"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3"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4"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7434" name="Group 80"/>
          <p:cNvGrpSpPr>
            <a:grpSpLocks/>
          </p:cNvGrpSpPr>
          <p:nvPr/>
        </p:nvGrpSpPr>
        <p:grpSpPr bwMode="auto">
          <a:xfrm>
            <a:off x="6540500" y="2708275"/>
            <a:ext cx="1798638" cy="576263"/>
            <a:chOff x="1051" y="1978"/>
            <a:chExt cx="1133" cy="363"/>
          </a:xfrm>
        </p:grpSpPr>
        <p:sp>
          <p:nvSpPr>
            <p:cNvPr id="17477" name="AutoShape 81"/>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78" name="Line 82"/>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9" name="Line 83"/>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80" name="Line 84"/>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35" name="Line 85"/>
          <p:cNvSpPr>
            <a:spLocks noChangeShapeType="1"/>
          </p:cNvSpPr>
          <p:nvPr/>
        </p:nvSpPr>
        <p:spPr bwMode="auto">
          <a:xfrm>
            <a:off x="8340725" y="227647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36" name="Line 86"/>
          <p:cNvSpPr>
            <a:spLocks noChangeShapeType="1"/>
          </p:cNvSpPr>
          <p:nvPr/>
        </p:nvSpPr>
        <p:spPr bwMode="auto">
          <a:xfrm>
            <a:off x="8340725" y="227647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37" name="Text Box 87"/>
          <p:cNvSpPr txBox="1">
            <a:spLocks noChangeArrowheads="1"/>
          </p:cNvSpPr>
          <p:nvPr/>
        </p:nvSpPr>
        <p:spPr bwMode="auto">
          <a:xfrm>
            <a:off x="8699500" y="20605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38" name="Rectangle 88"/>
          <p:cNvSpPr>
            <a:spLocks noChangeArrowheads="1"/>
          </p:cNvSpPr>
          <p:nvPr/>
        </p:nvSpPr>
        <p:spPr bwMode="auto">
          <a:xfrm>
            <a:off x="8267700" y="3286125"/>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7439" name="Line 89"/>
          <p:cNvSpPr>
            <a:spLocks noChangeShapeType="1"/>
          </p:cNvSpPr>
          <p:nvPr/>
        </p:nvSpPr>
        <p:spPr bwMode="auto">
          <a:xfrm>
            <a:off x="8340725" y="29972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0" name="Line 90"/>
          <p:cNvSpPr>
            <a:spLocks noChangeShapeType="1"/>
          </p:cNvSpPr>
          <p:nvPr/>
        </p:nvSpPr>
        <p:spPr bwMode="auto">
          <a:xfrm>
            <a:off x="8340725" y="385921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7441" name="Group 91"/>
          <p:cNvGrpSpPr>
            <a:grpSpLocks/>
          </p:cNvGrpSpPr>
          <p:nvPr/>
        </p:nvGrpSpPr>
        <p:grpSpPr bwMode="auto">
          <a:xfrm>
            <a:off x="8123238" y="4148138"/>
            <a:ext cx="504825" cy="144462"/>
            <a:chOff x="2517" y="3929"/>
            <a:chExt cx="318" cy="91"/>
          </a:xfrm>
        </p:grpSpPr>
        <p:sp>
          <p:nvSpPr>
            <p:cNvPr id="17472" name="Line 92"/>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3" name="Line 93"/>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4" name="Line 94"/>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5" name="Line 95"/>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76" name="Line 96"/>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7442" name="Text Box 97"/>
          <p:cNvSpPr txBox="1">
            <a:spLocks noChangeArrowheads="1"/>
          </p:cNvSpPr>
          <p:nvPr/>
        </p:nvSpPr>
        <p:spPr bwMode="auto">
          <a:xfrm>
            <a:off x="6015038" y="198755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7443" name="Text Box 98"/>
          <p:cNvSpPr txBox="1">
            <a:spLocks noChangeArrowheads="1"/>
          </p:cNvSpPr>
          <p:nvPr/>
        </p:nvSpPr>
        <p:spPr bwMode="auto">
          <a:xfrm>
            <a:off x="6035675" y="28241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7444" name="Line 99"/>
          <p:cNvSpPr>
            <a:spLocks noChangeShapeType="1"/>
          </p:cNvSpPr>
          <p:nvPr/>
        </p:nvSpPr>
        <p:spPr bwMode="auto">
          <a:xfrm>
            <a:off x="3540125" y="4816475"/>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5" name="Line 100"/>
          <p:cNvSpPr>
            <a:spLocks noChangeShapeType="1"/>
          </p:cNvSpPr>
          <p:nvPr/>
        </p:nvSpPr>
        <p:spPr bwMode="auto">
          <a:xfrm>
            <a:off x="4476750" y="4176713"/>
            <a:ext cx="0" cy="2636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46" name="Text Box 101"/>
          <p:cNvSpPr txBox="1">
            <a:spLocks noChangeArrowheads="1"/>
          </p:cNvSpPr>
          <p:nvPr/>
        </p:nvSpPr>
        <p:spPr bwMode="auto">
          <a:xfrm>
            <a:off x="3492500"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7447" name="Text Box 102"/>
          <p:cNvSpPr txBox="1">
            <a:spLocks noChangeArrowheads="1"/>
          </p:cNvSpPr>
          <p:nvPr/>
        </p:nvSpPr>
        <p:spPr bwMode="auto">
          <a:xfrm>
            <a:off x="3995738"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B</a:t>
            </a:r>
          </a:p>
        </p:txBody>
      </p:sp>
      <p:sp>
        <p:nvSpPr>
          <p:cNvPr id="17448" name="Text Box 103"/>
          <p:cNvSpPr txBox="1">
            <a:spLocks noChangeArrowheads="1"/>
          </p:cNvSpPr>
          <p:nvPr/>
        </p:nvSpPr>
        <p:spPr bwMode="auto">
          <a:xfrm>
            <a:off x="4837113" y="43783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a:t>
            </a:r>
          </a:p>
        </p:txBody>
      </p:sp>
      <p:sp>
        <p:nvSpPr>
          <p:cNvPr id="17449" name="Text Box 104"/>
          <p:cNvSpPr txBox="1">
            <a:spLocks noChangeArrowheads="1"/>
          </p:cNvSpPr>
          <p:nvPr/>
        </p:nvSpPr>
        <p:spPr bwMode="auto">
          <a:xfrm>
            <a:off x="3492500" y="48815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0" name="Text Box 105"/>
          <p:cNvSpPr txBox="1">
            <a:spLocks noChangeArrowheads="1"/>
          </p:cNvSpPr>
          <p:nvPr/>
        </p:nvSpPr>
        <p:spPr bwMode="auto">
          <a:xfrm>
            <a:off x="3995738" y="48815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1" name="Text Box 106"/>
          <p:cNvSpPr txBox="1">
            <a:spLocks noChangeArrowheads="1"/>
          </p:cNvSpPr>
          <p:nvPr/>
        </p:nvSpPr>
        <p:spPr bwMode="auto">
          <a:xfrm>
            <a:off x="4837113" y="4881563"/>
            <a:ext cx="4921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０</a:t>
            </a:r>
            <a:r>
              <a:rPr lang="en-US" altLang="ja-JP" sz="1800"/>
              <a:t>V</a:t>
            </a:r>
          </a:p>
        </p:txBody>
      </p:sp>
      <p:sp>
        <p:nvSpPr>
          <p:cNvPr id="17452" name="Text Box 107"/>
          <p:cNvSpPr txBox="1">
            <a:spLocks noChangeArrowheads="1"/>
          </p:cNvSpPr>
          <p:nvPr/>
        </p:nvSpPr>
        <p:spPr bwMode="auto">
          <a:xfrm>
            <a:off x="3492500" y="5384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3" name="Text Box 108"/>
          <p:cNvSpPr txBox="1">
            <a:spLocks noChangeArrowheads="1"/>
          </p:cNvSpPr>
          <p:nvPr/>
        </p:nvSpPr>
        <p:spPr bwMode="auto">
          <a:xfrm>
            <a:off x="3995738" y="53848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4" name="Text Box 109"/>
          <p:cNvSpPr txBox="1">
            <a:spLocks noChangeArrowheads="1"/>
          </p:cNvSpPr>
          <p:nvPr/>
        </p:nvSpPr>
        <p:spPr bwMode="auto">
          <a:xfrm>
            <a:off x="4837113" y="5384800"/>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55" name="Text Box 110"/>
          <p:cNvSpPr txBox="1">
            <a:spLocks noChangeArrowheads="1"/>
          </p:cNvSpPr>
          <p:nvPr/>
        </p:nvSpPr>
        <p:spPr bwMode="auto">
          <a:xfrm>
            <a:off x="3492500" y="58880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6" name="Text Box 111"/>
          <p:cNvSpPr txBox="1">
            <a:spLocks noChangeArrowheads="1"/>
          </p:cNvSpPr>
          <p:nvPr/>
        </p:nvSpPr>
        <p:spPr bwMode="auto">
          <a:xfrm>
            <a:off x="3995738" y="5888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7457" name="Text Box 112"/>
          <p:cNvSpPr txBox="1">
            <a:spLocks noChangeArrowheads="1"/>
          </p:cNvSpPr>
          <p:nvPr/>
        </p:nvSpPr>
        <p:spPr bwMode="auto">
          <a:xfrm>
            <a:off x="4837113" y="5888038"/>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58" name="Text Box 113"/>
          <p:cNvSpPr txBox="1">
            <a:spLocks noChangeArrowheads="1"/>
          </p:cNvSpPr>
          <p:nvPr/>
        </p:nvSpPr>
        <p:spPr bwMode="auto">
          <a:xfrm>
            <a:off x="3492500" y="63912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59" name="Text Box 114"/>
          <p:cNvSpPr txBox="1">
            <a:spLocks noChangeArrowheads="1"/>
          </p:cNvSpPr>
          <p:nvPr/>
        </p:nvSpPr>
        <p:spPr bwMode="auto">
          <a:xfrm>
            <a:off x="3995738" y="63912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7460" name="Text Box 115"/>
          <p:cNvSpPr txBox="1">
            <a:spLocks noChangeArrowheads="1"/>
          </p:cNvSpPr>
          <p:nvPr/>
        </p:nvSpPr>
        <p:spPr bwMode="auto">
          <a:xfrm>
            <a:off x="4837113" y="6391275"/>
            <a:ext cx="1422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err="1"/>
              <a:t>Vcc</a:t>
            </a:r>
            <a:r>
              <a:rPr lang="ja-JP" altLang="en-US" sz="1800" dirty="0"/>
              <a:t>－０．</a:t>
            </a:r>
            <a:r>
              <a:rPr lang="en-US" altLang="ja-JP" sz="1800" dirty="0"/>
              <a:t>7V</a:t>
            </a:r>
          </a:p>
        </p:txBody>
      </p:sp>
      <p:sp>
        <p:nvSpPr>
          <p:cNvPr id="17461" name="Text Box 116"/>
          <p:cNvSpPr txBox="1">
            <a:spLocks noChangeArrowheads="1"/>
          </p:cNvSpPr>
          <p:nvPr/>
        </p:nvSpPr>
        <p:spPr bwMode="auto">
          <a:xfrm>
            <a:off x="7092950" y="5870575"/>
            <a:ext cx="17892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OR</a:t>
            </a:r>
            <a:r>
              <a:rPr lang="ja-JP" altLang="en-US" sz="1800" dirty="0"/>
              <a:t>ゲートっぽい</a:t>
            </a:r>
          </a:p>
        </p:txBody>
      </p:sp>
      <p:sp>
        <p:nvSpPr>
          <p:cNvPr id="17462" name="Text Box 117"/>
          <p:cNvSpPr txBox="1">
            <a:spLocks noChangeArrowheads="1"/>
          </p:cNvSpPr>
          <p:nvPr/>
        </p:nvSpPr>
        <p:spPr bwMode="auto">
          <a:xfrm>
            <a:off x="1166813" y="14843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3" name="Text Box 118"/>
          <p:cNvSpPr txBox="1">
            <a:spLocks noChangeArrowheads="1"/>
          </p:cNvSpPr>
          <p:nvPr/>
        </p:nvSpPr>
        <p:spPr bwMode="auto">
          <a:xfrm>
            <a:off x="1116013" y="3263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4" name="Text Box 119"/>
          <p:cNvSpPr txBox="1">
            <a:spLocks noChangeArrowheads="1"/>
          </p:cNvSpPr>
          <p:nvPr/>
        </p:nvSpPr>
        <p:spPr bwMode="auto">
          <a:xfrm>
            <a:off x="4002088" y="14843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7465" name="Text Box 120"/>
          <p:cNvSpPr txBox="1">
            <a:spLocks noChangeArrowheads="1"/>
          </p:cNvSpPr>
          <p:nvPr/>
        </p:nvSpPr>
        <p:spPr bwMode="auto">
          <a:xfrm>
            <a:off x="3951288" y="32639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7466" name="Freeform 121"/>
          <p:cNvSpPr>
            <a:spLocks/>
          </p:cNvSpPr>
          <p:nvPr/>
        </p:nvSpPr>
        <p:spPr bwMode="auto">
          <a:xfrm>
            <a:off x="3708400" y="1797050"/>
            <a:ext cx="1836738" cy="2208213"/>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7" name="Freeform 122"/>
          <p:cNvSpPr>
            <a:spLocks/>
          </p:cNvSpPr>
          <p:nvPr/>
        </p:nvSpPr>
        <p:spPr bwMode="auto">
          <a:xfrm>
            <a:off x="6696075" y="1844675"/>
            <a:ext cx="1836738" cy="2208213"/>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8" name="Freeform 123"/>
          <p:cNvSpPr>
            <a:spLocks/>
          </p:cNvSpPr>
          <p:nvPr/>
        </p:nvSpPr>
        <p:spPr bwMode="auto">
          <a:xfrm>
            <a:off x="6623050" y="2708275"/>
            <a:ext cx="1909763" cy="1296988"/>
          </a:xfrm>
          <a:custGeom>
            <a:avLst/>
            <a:gdLst>
              <a:gd name="T0" fmla="*/ 0 w 1157"/>
              <a:gd name="T1" fmla="*/ 2147483646 h 1391"/>
              <a:gd name="T2" fmla="*/ 2147483646 w 1157"/>
              <a:gd name="T3" fmla="*/ 2147483646 h 1391"/>
              <a:gd name="T4" fmla="*/ 2147483646 w 1157"/>
              <a:gd name="T5" fmla="*/ 2147483646 h 1391"/>
              <a:gd name="T6" fmla="*/ 2147483646 w 1157"/>
              <a:gd name="T7" fmla="*/ 2147483646 h 1391"/>
              <a:gd name="T8" fmla="*/ 2147483646 w 1157"/>
              <a:gd name="T9" fmla="*/ 2147483646 h 13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391">
                <a:moveTo>
                  <a:pt x="0" y="30"/>
                </a:moveTo>
                <a:cubicBezTo>
                  <a:pt x="211" y="15"/>
                  <a:pt x="423" y="0"/>
                  <a:pt x="589" y="30"/>
                </a:cubicBezTo>
                <a:cubicBezTo>
                  <a:pt x="755" y="60"/>
                  <a:pt x="907" y="121"/>
                  <a:pt x="998" y="212"/>
                </a:cubicBezTo>
                <a:cubicBezTo>
                  <a:pt x="1089" y="303"/>
                  <a:pt x="1111" y="378"/>
                  <a:pt x="1134" y="574"/>
                </a:cubicBezTo>
                <a:cubicBezTo>
                  <a:pt x="1157" y="770"/>
                  <a:pt x="1145" y="1080"/>
                  <a:pt x="1134" y="1391"/>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69" name="Text Box 124"/>
          <p:cNvSpPr txBox="1">
            <a:spLocks noChangeArrowheads="1"/>
          </p:cNvSpPr>
          <p:nvPr/>
        </p:nvSpPr>
        <p:spPr bwMode="auto">
          <a:xfrm>
            <a:off x="6877050" y="4724400"/>
            <a:ext cx="20553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dirty="0"/>
              <a:t>両方</a:t>
            </a:r>
            <a:r>
              <a:rPr lang="en-US" altLang="ja-JP" sz="1800" dirty="0"/>
              <a:t>ON</a:t>
            </a:r>
            <a:r>
              <a:rPr lang="ja-JP" altLang="en-US" sz="1800" dirty="0"/>
              <a:t>でも</a:t>
            </a:r>
          </a:p>
          <a:p>
            <a:pPr eaLnBrk="1" hangingPunct="1">
              <a:spcBef>
                <a:spcPct val="0"/>
              </a:spcBef>
              <a:buFontTx/>
              <a:buNone/>
            </a:pPr>
            <a:r>
              <a:rPr lang="en-US" altLang="ja-JP" sz="1800" dirty="0" err="1"/>
              <a:t>Vcc</a:t>
            </a:r>
            <a:r>
              <a:rPr lang="en-US" altLang="ja-JP" sz="1800" dirty="0"/>
              <a:t>-</a:t>
            </a:r>
            <a:r>
              <a:rPr lang="ja-JP" altLang="en-US" sz="1800" dirty="0"/>
              <a:t>０．</a:t>
            </a:r>
            <a:r>
              <a:rPr lang="en-US" altLang="ja-JP" sz="1800" dirty="0"/>
              <a:t>7V</a:t>
            </a:r>
            <a:r>
              <a:rPr lang="ja-JP" altLang="en-US" sz="1800" dirty="0"/>
              <a:t>なことに</a:t>
            </a:r>
          </a:p>
          <a:p>
            <a:pPr eaLnBrk="1" hangingPunct="1">
              <a:spcBef>
                <a:spcPct val="0"/>
              </a:spcBef>
              <a:buFontTx/>
              <a:buNone/>
            </a:pPr>
            <a:r>
              <a:rPr lang="ja-JP" altLang="en-US" sz="1800" dirty="0"/>
              <a:t>注意！</a:t>
            </a:r>
          </a:p>
        </p:txBody>
      </p:sp>
      <p:sp>
        <p:nvSpPr>
          <p:cNvPr id="17470" name="Text Box 125"/>
          <p:cNvSpPr txBox="1">
            <a:spLocks noChangeArrowheads="1"/>
          </p:cNvSpPr>
          <p:nvPr/>
        </p:nvSpPr>
        <p:spPr bwMode="auto">
          <a:xfrm>
            <a:off x="7069138" y="1557338"/>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7471" name="Text Box 126"/>
          <p:cNvSpPr txBox="1">
            <a:spLocks noChangeArrowheads="1"/>
          </p:cNvSpPr>
          <p:nvPr/>
        </p:nvSpPr>
        <p:spPr bwMode="auto">
          <a:xfrm>
            <a:off x="7092950" y="3349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Tree>
    <p:extLst>
      <p:ext uri="{BB962C8B-B14F-4D97-AF65-F5344CB8AC3E}">
        <p14:creationId xmlns:p14="http://schemas.microsoft.com/office/powerpoint/2010/main" val="417176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74700" y="63119"/>
            <a:ext cx="8229600" cy="1143000"/>
          </a:xfrm>
        </p:spPr>
        <p:txBody>
          <a:bodyPr/>
          <a:lstStyle/>
          <a:p>
            <a:pPr eaLnBrk="1" hangingPunct="1"/>
            <a:r>
              <a:rPr lang="ja-JP" altLang="en-US"/>
              <a:t>例題１　（</a:t>
            </a:r>
            <a:r>
              <a:rPr lang="en-US" altLang="ja-JP"/>
              <a:t>p.64)</a:t>
            </a:r>
          </a:p>
        </p:txBody>
      </p:sp>
      <p:grpSp>
        <p:nvGrpSpPr>
          <p:cNvPr id="18435" name="Group 3"/>
          <p:cNvGrpSpPr>
            <a:grpSpLocks/>
          </p:cNvGrpSpPr>
          <p:nvPr/>
        </p:nvGrpSpPr>
        <p:grpSpPr bwMode="auto">
          <a:xfrm>
            <a:off x="3756025" y="3573463"/>
            <a:ext cx="1798638" cy="576262"/>
            <a:chOff x="1051" y="1978"/>
            <a:chExt cx="1133" cy="363"/>
          </a:xfrm>
        </p:grpSpPr>
        <p:sp>
          <p:nvSpPr>
            <p:cNvPr id="18511"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512"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3"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4"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8436" name="Group 8"/>
          <p:cNvGrpSpPr>
            <a:grpSpLocks/>
          </p:cNvGrpSpPr>
          <p:nvPr/>
        </p:nvGrpSpPr>
        <p:grpSpPr bwMode="auto">
          <a:xfrm>
            <a:off x="3756025" y="4292600"/>
            <a:ext cx="1798638" cy="576263"/>
            <a:chOff x="1051" y="1978"/>
            <a:chExt cx="1133" cy="363"/>
          </a:xfrm>
        </p:grpSpPr>
        <p:sp>
          <p:nvSpPr>
            <p:cNvPr id="18507"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508"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9"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10"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37" name="Line 13"/>
          <p:cNvSpPr>
            <a:spLocks noChangeShapeType="1"/>
          </p:cNvSpPr>
          <p:nvPr/>
        </p:nvSpPr>
        <p:spPr bwMode="auto">
          <a:xfrm>
            <a:off x="5556250" y="3860800"/>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8" name="Line 14"/>
          <p:cNvSpPr>
            <a:spLocks noChangeShapeType="1"/>
          </p:cNvSpPr>
          <p:nvPr/>
        </p:nvSpPr>
        <p:spPr bwMode="auto">
          <a:xfrm>
            <a:off x="5556250" y="38608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39" name="Text Box 15"/>
          <p:cNvSpPr txBox="1">
            <a:spLocks noChangeArrowheads="1"/>
          </p:cNvSpPr>
          <p:nvPr/>
        </p:nvSpPr>
        <p:spPr bwMode="auto">
          <a:xfrm>
            <a:off x="5535613" y="3355975"/>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Y </a:t>
            </a:r>
            <a:r>
              <a:rPr lang="ja-JP" altLang="en-US" sz="1800"/>
              <a:t>は？</a:t>
            </a:r>
          </a:p>
        </p:txBody>
      </p:sp>
      <p:sp>
        <p:nvSpPr>
          <p:cNvPr id="18440" name="Rectangle 16"/>
          <p:cNvSpPr>
            <a:spLocks noChangeArrowheads="1"/>
          </p:cNvSpPr>
          <p:nvPr/>
        </p:nvSpPr>
        <p:spPr bwMode="auto">
          <a:xfrm>
            <a:off x="5483225" y="4870450"/>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1" name="Line 17"/>
          <p:cNvSpPr>
            <a:spLocks noChangeShapeType="1"/>
          </p:cNvSpPr>
          <p:nvPr/>
        </p:nvSpPr>
        <p:spPr bwMode="auto">
          <a:xfrm>
            <a:off x="5556250" y="458152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42" name="Line 18"/>
          <p:cNvSpPr>
            <a:spLocks noChangeShapeType="1"/>
          </p:cNvSpPr>
          <p:nvPr/>
        </p:nvSpPr>
        <p:spPr bwMode="auto">
          <a:xfrm>
            <a:off x="5556250" y="54435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43" name="Group 19"/>
          <p:cNvGrpSpPr>
            <a:grpSpLocks/>
          </p:cNvGrpSpPr>
          <p:nvPr/>
        </p:nvGrpSpPr>
        <p:grpSpPr bwMode="auto">
          <a:xfrm>
            <a:off x="5338763" y="5732463"/>
            <a:ext cx="504825" cy="144462"/>
            <a:chOff x="2517" y="3929"/>
            <a:chExt cx="318" cy="91"/>
          </a:xfrm>
        </p:grpSpPr>
        <p:sp>
          <p:nvSpPr>
            <p:cNvPr id="18502" name="Line 20"/>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3" name="Line 21"/>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4" name="Line 22"/>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5" name="Line 23"/>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6" name="Line 24"/>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4" name="Text Box 26"/>
          <p:cNvSpPr txBox="1">
            <a:spLocks noChangeArrowheads="1"/>
          </p:cNvSpPr>
          <p:nvPr/>
        </p:nvSpPr>
        <p:spPr bwMode="auto">
          <a:xfrm>
            <a:off x="3324225" y="44370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8445" name="Text Box 93"/>
          <p:cNvSpPr txBox="1">
            <a:spLocks noChangeArrowheads="1"/>
          </p:cNvSpPr>
          <p:nvPr/>
        </p:nvSpPr>
        <p:spPr bwMode="auto">
          <a:xfrm>
            <a:off x="4362450" y="32115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8446" name="Text Box 94"/>
          <p:cNvSpPr txBox="1">
            <a:spLocks noChangeArrowheads="1"/>
          </p:cNvSpPr>
          <p:nvPr/>
        </p:nvSpPr>
        <p:spPr bwMode="auto">
          <a:xfrm>
            <a:off x="4311650" y="49911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grpSp>
        <p:nvGrpSpPr>
          <p:cNvPr id="18447" name="Group 103"/>
          <p:cNvGrpSpPr>
            <a:grpSpLocks/>
          </p:cNvGrpSpPr>
          <p:nvPr/>
        </p:nvGrpSpPr>
        <p:grpSpPr bwMode="auto">
          <a:xfrm flipH="1">
            <a:off x="847725" y="4293870"/>
            <a:ext cx="1798638" cy="576263"/>
            <a:chOff x="1051" y="1978"/>
            <a:chExt cx="1133" cy="363"/>
          </a:xfrm>
        </p:grpSpPr>
        <p:sp>
          <p:nvSpPr>
            <p:cNvPr id="18498" name="AutoShape 10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99" name="Line 10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0" name="Line 10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01" name="Line 10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48" name="Rectangle 108"/>
          <p:cNvSpPr>
            <a:spLocks noChangeArrowheads="1"/>
          </p:cNvSpPr>
          <p:nvPr/>
        </p:nvSpPr>
        <p:spPr bwMode="auto">
          <a:xfrm>
            <a:off x="2574925" y="3069908"/>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49" name="Line 109"/>
          <p:cNvSpPr>
            <a:spLocks noChangeShapeType="1"/>
          </p:cNvSpPr>
          <p:nvPr/>
        </p:nvSpPr>
        <p:spPr bwMode="auto">
          <a:xfrm>
            <a:off x="2647950" y="364775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0" name="Line 110"/>
          <p:cNvSpPr>
            <a:spLocks noChangeShapeType="1"/>
          </p:cNvSpPr>
          <p:nvPr/>
        </p:nvSpPr>
        <p:spPr bwMode="auto">
          <a:xfrm>
            <a:off x="2503488" y="2780983"/>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1" name="Line 111"/>
          <p:cNvSpPr>
            <a:spLocks noChangeShapeType="1"/>
          </p:cNvSpPr>
          <p:nvPr/>
        </p:nvSpPr>
        <p:spPr bwMode="auto">
          <a:xfrm>
            <a:off x="2647950" y="278098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2" name="Line 112"/>
          <p:cNvSpPr>
            <a:spLocks noChangeShapeType="1"/>
          </p:cNvSpPr>
          <p:nvPr/>
        </p:nvSpPr>
        <p:spPr bwMode="auto">
          <a:xfrm>
            <a:off x="2647950" y="386365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53" name="Group 113"/>
          <p:cNvGrpSpPr>
            <a:grpSpLocks/>
          </p:cNvGrpSpPr>
          <p:nvPr/>
        </p:nvGrpSpPr>
        <p:grpSpPr bwMode="auto">
          <a:xfrm flipH="1">
            <a:off x="847725" y="3574733"/>
            <a:ext cx="1798638" cy="576262"/>
            <a:chOff x="1051" y="1978"/>
            <a:chExt cx="1133" cy="363"/>
          </a:xfrm>
        </p:grpSpPr>
        <p:sp>
          <p:nvSpPr>
            <p:cNvPr id="18494" name="AutoShape 11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8495" name="Line 11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6" name="Line 11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7" name="Line 11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54" name="Line 118"/>
          <p:cNvSpPr>
            <a:spLocks noChangeShapeType="1"/>
          </p:cNvSpPr>
          <p:nvPr/>
        </p:nvSpPr>
        <p:spPr bwMode="auto">
          <a:xfrm>
            <a:off x="2647950" y="386207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5" name="Text Box 120"/>
          <p:cNvSpPr txBox="1">
            <a:spLocks noChangeArrowheads="1"/>
          </p:cNvSpPr>
          <p:nvPr/>
        </p:nvSpPr>
        <p:spPr bwMode="auto">
          <a:xfrm>
            <a:off x="2392363" y="2296795"/>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
        <p:nvSpPr>
          <p:cNvPr id="18456" name="Text Box 121"/>
          <p:cNvSpPr txBox="1">
            <a:spLocks noChangeArrowheads="1"/>
          </p:cNvSpPr>
          <p:nvPr/>
        </p:nvSpPr>
        <p:spPr bwMode="auto">
          <a:xfrm>
            <a:off x="1382713" y="308895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8457" name="Text Box 122"/>
          <p:cNvSpPr txBox="1">
            <a:spLocks noChangeArrowheads="1"/>
          </p:cNvSpPr>
          <p:nvPr/>
        </p:nvSpPr>
        <p:spPr bwMode="auto">
          <a:xfrm>
            <a:off x="1331913" y="486854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8458" name="Line 124"/>
          <p:cNvSpPr>
            <a:spLocks noChangeShapeType="1"/>
          </p:cNvSpPr>
          <p:nvPr/>
        </p:nvSpPr>
        <p:spPr bwMode="auto">
          <a:xfrm>
            <a:off x="2916238" y="3860800"/>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59" name="Text Box 125"/>
          <p:cNvSpPr txBox="1">
            <a:spLocks noChangeArrowheads="1"/>
          </p:cNvSpPr>
          <p:nvPr/>
        </p:nvSpPr>
        <p:spPr bwMode="auto">
          <a:xfrm>
            <a:off x="827088" y="344932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60" name="Text Box 126"/>
          <p:cNvSpPr txBox="1">
            <a:spLocks noChangeArrowheads="1"/>
          </p:cNvSpPr>
          <p:nvPr/>
        </p:nvSpPr>
        <p:spPr bwMode="auto">
          <a:xfrm>
            <a:off x="827088" y="424148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61" name="Text Box 127"/>
          <p:cNvSpPr txBox="1">
            <a:spLocks noChangeArrowheads="1"/>
          </p:cNvSpPr>
          <p:nvPr/>
        </p:nvSpPr>
        <p:spPr bwMode="auto">
          <a:xfrm>
            <a:off x="2751138" y="294481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2KΩ</a:t>
            </a:r>
          </a:p>
        </p:txBody>
      </p:sp>
      <p:sp>
        <p:nvSpPr>
          <p:cNvPr id="18462" name="Text Box 128"/>
          <p:cNvSpPr txBox="1">
            <a:spLocks noChangeArrowheads="1"/>
          </p:cNvSpPr>
          <p:nvPr/>
        </p:nvSpPr>
        <p:spPr bwMode="auto">
          <a:xfrm>
            <a:off x="5724525" y="4941888"/>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2KΩ</a:t>
            </a:r>
          </a:p>
        </p:txBody>
      </p:sp>
      <p:sp>
        <p:nvSpPr>
          <p:cNvPr id="18463" name="Freeform 129"/>
          <p:cNvSpPr>
            <a:spLocks/>
          </p:cNvSpPr>
          <p:nvPr/>
        </p:nvSpPr>
        <p:spPr bwMode="auto">
          <a:xfrm>
            <a:off x="3216275" y="2708275"/>
            <a:ext cx="2508250" cy="2952750"/>
          </a:xfrm>
          <a:custGeom>
            <a:avLst/>
            <a:gdLst>
              <a:gd name="T0" fmla="*/ 2147483646 w 1580"/>
              <a:gd name="T1" fmla="*/ 0 h 1860"/>
              <a:gd name="T2" fmla="*/ 2147483646 w 1580"/>
              <a:gd name="T3" fmla="*/ 2147483646 h 1860"/>
              <a:gd name="T4" fmla="*/ 2147483646 w 1580"/>
              <a:gd name="T5" fmla="*/ 2147483646 h 1860"/>
              <a:gd name="T6" fmla="*/ 2147483646 w 1580"/>
              <a:gd name="T7" fmla="*/ 2147483646 h 1860"/>
              <a:gd name="T8" fmla="*/ 2147483646 w 1580"/>
              <a:gd name="T9" fmla="*/ 2147483646 h 1860"/>
              <a:gd name="T10" fmla="*/ 2147483646 w 1580"/>
              <a:gd name="T11" fmla="*/ 2147483646 h 18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0" h="1860">
                <a:moveTo>
                  <a:pt x="38" y="0"/>
                </a:moveTo>
                <a:cubicBezTo>
                  <a:pt x="19" y="196"/>
                  <a:pt x="0" y="393"/>
                  <a:pt x="38" y="499"/>
                </a:cubicBezTo>
                <a:cubicBezTo>
                  <a:pt x="76" y="605"/>
                  <a:pt x="68" y="612"/>
                  <a:pt x="264" y="635"/>
                </a:cubicBezTo>
                <a:cubicBezTo>
                  <a:pt x="460" y="658"/>
                  <a:pt x="1013" y="612"/>
                  <a:pt x="1217" y="635"/>
                </a:cubicBezTo>
                <a:cubicBezTo>
                  <a:pt x="1421" y="658"/>
                  <a:pt x="1428" y="568"/>
                  <a:pt x="1489" y="772"/>
                </a:cubicBezTo>
                <a:cubicBezTo>
                  <a:pt x="1550" y="976"/>
                  <a:pt x="1565" y="1679"/>
                  <a:pt x="1580" y="1860"/>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4" name="Text Box 130"/>
          <p:cNvSpPr txBox="1">
            <a:spLocks noChangeArrowheads="1"/>
          </p:cNvSpPr>
          <p:nvPr/>
        </p:nvSpPr>
        <p:spPr bwMode="auto">
          <a:xfrm>
            <a:off x="3419475" y="2565400"/>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8465" name="Text Box 131"/>
          <p:cNvSpPr txBox="1">
            <a:spLocks noChangeArrowheads="1"/>
          </p:cNvSpPr>
          <p:nvPr/>
        </p:nvSpPr>
        <p:spPr bwMode="auto">
          <a:xfrm>
            <a:off x="4264025" y="2873375"/>
            <a:ext cx="6591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0.7V</a:t>
            </a:r>
          </a:p>
        </p:txBody>
      </p:sp>
      <p:sp>
        <p:nvSpPr>
          <p:cNvPr id="18466" name="Line 132"/>
          <p:cNvSpPr>
            <a:spLocks noChangeShapeType="1"/>
          </p:cNvSpPr>
          <p:nvPr/>
        </p:nvSpPr>
        <p:spPr bwMode="auto">
          <a:xfrm flipH="1">
            <a:off x="3995738" y="3141663"/>
            <a:ext cx="2159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7" name="Line 133"/>
          <p:cNvSpPr>
            <a:spLocks noChangeShapeType="1"/>
          </p:cNvSpPr>
          <p:nvPr/>
        </p:nvSpPr>
        <p:spPr bwMode="auto">
          <a:xfrm>
            <a:off x="5003800" y="3141663"/>
            <a:ext cx="144463" cy="7191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68" name="Text Box 134"/>
          <p:cNvSpPr txBox="1">
            <a:spLocks noChangeArrowheads="1"/>
          </p:cNvSpPr>
          <p:nvPr/>
        </p:nvSpPr>
        <p:spPr bwMode="auto">
          <a:xfrm>
            <a:off x="6227763" y="3219450"/>
            <a:ext cx="29113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dirty="0"/>
              <a:t>VY=I</a:t>
            </a:r>
            <a:r>
              <a:rPr lang="ja-JP" altLang="en-US" sz="1800" b="1" dirty="0"/>
              <a:t>・</a:t>
            </a:r>
            <a:r>
              <a:rPr lang="en-US" altLang="ja-JP" sz="1800" b="1" dirty="0"/>
              <a:t>R</a:t>
            </a:r>
            <a:r>
              <a:rPr lang="ja-JP" altLang="en-US" sz="1800" b="1" dirty="0"/>
              <a:t>＝（</a:t>
            </a:r>
            <a:r>
              <a:rPr lang="en-US" altLang="ja-JP" sz="1800" b="1" dirty="0"/>
              <a:t>5</a:t>
            </a:r>
            <a:r>
              <a:rPr lang="ja-JP" altLang="en-US" sz="1800" b="1" dirty="0"/>
              <a:t>－</a:t>
            </a:r>
            <a:r>
              <a:rPr lang="en-US" altLang="ja-JP" sz="1800" b="1" dirty="0"/>
              <a:t>0.7</a:t>
            </a:r>
            <a:r>
              <a:rPr lang="ja-JP" altLang="en-US" sz="1800" b="1" dirty="0"/>
              <a:t>）</a:t>
            </a:r>
            <a:r>
              <a:rPr lang="en-US" altLang="ja-JP" sz="1800" b="1" dirty="0"/>
              <a:t>/2R×R</a:t>
            </a:r>
          </a:p>
          <a:p>
            <a:pPr eaLnBrk="1" hangingPunct="1">
              <a:spcBef>
                <a:spcPct val="0"/>
              </a:spcBef>
              <a:buFontTx/>
              <a:buNone/>
            </a:pPr>
            <a:r>
              <a:rPr lang="ja-JP" altLang="en-US" sz="1800" b="1" dirty="0"/>
              <a:t>　　　　　＝</a:t>
            </a:r>
            <a:r>
              <a:rPr lang="en-US" altLang="ja-JP" sz="1800" b="1" dirty="0"/>
              <a:t>2.15V</a:t>
            </a:r>
          </a:p>
        </p:txBody>
      </p:sp>
      <p:sp>
        <p:nvSpPr>
          <p:cNvPr id="18469" name="Line 135"/>
          <p:cNvSpPr>
            <a:spLocks noChangeShapeType="1"/>
          </p:cNvSpPr>
          <p:nvPr/>
        </p:nvSpPr>
        <p:spPr bwMode="auto">
          <a:xfrm flipV="1">
            <a:off x="6443663" y="3933825"/>
            <a:ext cx="0"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0" name="Text Box 136"/>
          <p:cNvSpPr txBox="1">
            <a:spLocks noChangeArrowheads="1"/>
          </p:cNvSpPr>
          <p:nvPr/>
        </p:nvSpPr>
        <p:spPr bwMode="auto">
          <a:xfrm>
            <a:off x="6516688" y="4652963"/>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2.15V</a:t>
            </a:r>
          </a:p>
        </p:txBody>
      </p:sp>
      <p:sp>
        <p:nvSpPr>
          <p:cNvPr id="18471" name="Text Box 137"/>
          <p:cNvSpPr txBox="1">
            <a:spLocks noChangeArrowheads="1"/>
          </p:cNvSpPr>
          <p:nvPr/>
        </p:nvSpPr>
        <p:spPr bwMode="auto">
          <a:xfrm>
            <a:off x="1958975" y="6113463"/>
            <a:ext cx="5462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 </a:t>
            </a:r>
            <a:r>
              <a:rPr lang="ja-JP" altLang="en-US" sz="1800" b="1"/>
              <a:t>ダイオードだけではディジタルレベルが維持できない！</a:t>
            </a:r>
          </a:p>
        </p:txBody>
      </p:sp>
      <p:grpSp>
        <p:nvGrpSpPr>
          <p:cNvPr id="18472" name="Group 138"/>
          <p:cNvGrpSpPr>
            <a:grpSpLocks/>
          </p:cNvGrpSpPr>
          <p:nvPr/>
        </p:nvGrpSpPr>
        <p:grpSpPr bwMode="auto">
          <a:xfrm>
            <a:off x="2479675" y="1256221"/>
            <a:ext cx="684213" cy="504825"/>
            <a:chOff x="1315" y="3521"/>
            <a:chExt cx="431" cy="318"/>
          </a:xfrm>
        </p:grpSpPr>
        <p:sp>
          <p:nvSpPr>
            <p:cNvPr id="18490" name="Line 139"/>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1" name="Line 140"/>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2" name="Freeform 141"/>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93" name="Line 142"/>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73" name="Line 143"/>
          <p:cNvSpPr>
            <a:spLocks noChangeShapeType="1"/>
          </p:cNvSpPr>
          <p:nvPr/>
        </p:nvSpPr>
        <p:spPr bwMode="auto">
          <a:xfrm>
            <a:off x="3162300" y="1472121"/>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8474" name="Group 144"/>
          <p:cNvGrpSpPr>
            <a:grpSpLocks/>
          </p:cNvGrpSpPr>
          <p:nvPr/>
        </p:nvGrpSpPr>
        <p:grpSpPr bwMode="auto">
          <a:xfrm>
            <a:off x="4068763" y="1423480"/>
            <a:ext cx="792162" cy="695325"/>
            <a:chOff x="3152" y="3536"/>
            <a:chExt cx="499" cy="438"/>
          </a:xfrm>
        </p:grpSpPr>
        <p:sp>
          <p:nvSpPr>
            <p:cNvPr id="18487" name="Freeform 145"/>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8" name="Freeform 146"/>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9" name="Freeform 147"/>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8475" name="Line 148"/>
          <p:cNvSpPr>
            <a:spLocks noChangeShapeType="1"/>
          </p:cNvSpPr>
          <p:nvPr/>
        </p:nvSpPr>
        <p:spPr bwMode="auto">
          <a:xfrm>
            <a:off x="4859338" y="176003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6" name="Line 149"/>
          <p:cNvSpPr>
            <a:spLocks noChangeShapeType="1"/>
          </p:cNvSpPr>
          <p:nvPr/>
        </p:nvSpPr>
        <p:spPr bwMode="auto">
          <a:xfrm>
            <a:off x="4138613" y="1688592"/>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7" name="Line 150"/>
          <p:cNvSpPr>
            <a:spLocks noChangeShapeType="1"/>
          </p:cNvSpPr>
          <p:nvPr/>
        </p:nvSpPr>
        <p:spPr bwMode="auto">
          <a:xfrm>
            <a:off x="4138613" y="1904492"/>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8" name="Line 151"/>
          <p:cNvSpPr>
            <a:spLocks noChangeShapeType="1"/>
          </p:cNvSpPr>
          <p:nvPr/>
        </p:nvSpPr>
        <p:spPr bwMode="auto">
          <a:xfrm>
            <a:off x="3235325" y="147923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79" name="Line 152"/>
          <p:cNvSpPr>
            <a:spLocks noChangeShapeType="1"/>
          </p:cNvSpPr>
          <p:nvPr/>
        </p:nvSpPr>
        <p:spPr bwMode="auto">
          <a:xfrm>
            <a:off x="3667125" y="14589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0" name="Line 153"/>
          <p:cNvSpPr>
            <a:spLocks noChangeShapeType="1"/>
          </p:cNvSpPr>
          <p:nvPr/>
        </p:nvSpPr>
        <p:spPr bwMode="auto">
          <a:xfrm>
            <a:off x="3667125" y="169513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1" name="Line 154"/>
          <p:cNvSpPr>
            <a:spLocks noChangeShapeType="1"/>
          </p:cNvSpPr>
          <p:nvPr/>
        </p:nvSpPr>
        <p:spPr bwMode="auto">
          <a:xfrm>
            <a:off x="2195513" y="140068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2" name="Line 155"/>
          <p:cNvSpPr>
            <a:spLocks noChangeShapeType="1"/>
          </p:cNvSpPr>
          <p:nvPr/>
        </p:nvSpPr>
        <p:spPr bwMode="auto">
          <a:xfrm>
            <a:off x="2195513" y="1616583"/>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83" name="Text Box 156"/>
          <p:cNvSpPr txBox="1">
            <a:spLocks noChangeArrowheads="1"/>
          </p:cNvSpPr>
          <p:nvPr/>
        </p:nvSpPr>
        <p:spPr bwMode="auto">
          <a:xfrm>
            <a:off x="1835150" y="1184783"/>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4" name="Text Box 157"/>
          <p:cNvSpPr txBox="1">
            <a:spLocks noChangeArrowheads="1"/>
          </p:cNvSpPr>
          <p:nvPr/>
        </p:nvSpPr>
        <p:spPr bwMode="auto">
          <a:xfrm>
            <a:off x="1835150" y="1545146"/>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5" name="Text Box 158"/>
          <p:cNvSpPr txBox="1">
            <a:spLocks noChangeArrowheads="1"/>
          </p:cNvSpPr>
          <p:nvPr/>
        </p:nvSpPr>
        <p:spPr bwMode="auto">
          <a:xfrm>
            <a:off x="5076825" y="1557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8486" name="Text Box 159"/>
          <p:cNvSpPr txBox="1">
            <a:spLocks noChangeArrowheads="1"/>
          </p:cNvSpPr>
          <p:nvPr/>
        </p:nvSpPr>
        <p:spPr bwMode="auto">
          <a:xfrm>
            <a:off x="3708400" y="18446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Tree>
    <p:extLst>
      <p:ext uri="{BB962C8B-B14F-4D97-AF65-F5344CB8AC3E}">
        <p14:creationId xmlns:p14="http://schemas.microsoft.com/office/powerpoint/2010/main" val="2482612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dirty="0"/>
              <a:t>演習</a:t>
            </a:r>
            <a:r>
              <a:rPr lang="en-US" altLang="ja-JP" dirty="0"/>
              <a:t>8-1</a:t>
            </a:r>
            <a:endParaRPr lang="ja-JP" altLang="en-US" dirty="0"/>
          </a:p>
        </p:txBody>
      </p:sp>
      <p:sp>
        <p:nvSpPr>
          <p:cNvPr id="19459" name="Rectangle 3"/>
          <p:cNvSpPr>
            <a:spLocks noGrp="1" noChangeArrowheads="1"/>
          </p:cNvSpPr>
          <p:nvPr>
            <p:ph type="body" idx="1"/>
          </p:nvPr>
        </p:nvSpPr>
        <p:spPr>
          <a:xfrm>
            <a:off x="457200" y="1412875"/>
            <a:ext cx="8229600" cy="1323975"/>
          </a:xfrm>
        </p:spPr>
        <p:txBody>
          <a:bodyPr/>
          <a:lstStyle/>
          <a:p>
            <a:pPr eaLnBrk="1" hangingPunct="1"/>
            <a:r>
              <a:rPr lang="ja-JP" altLang="en-US"/>
              <a:t>下の回路をダイオード</a:t>
            </a:r>
            <a:r>
              <a:rPr lang="en-US" altLang="ja-JP"/>
              <a:t>AND</a:t>
            </a:r>
            <a:r>
              <a:rPr lang="ja-JP" altLang="en-US"/>
              <a:t>とダイオード</a:t>
            </a:r>
            <a:r>
              <a:rPr lang="en-US" altLang="ja-JP"/>
              <a:t>OR</a:t>
            </a:r>
            <a:r>
              <a:rPr lang="ja-JP" altLang="en-US"/>
              <a:t>で構成した。出力は何</a:t>
            </a:r>
            <a:r>
              <a:rPr lang="en-US" altLang="ja-JP"/>
              <a:t>V</a:t>
            </a:r>
            <a:r>
              <a:rPr lang="ja-JP" altLang="en-US"/>
              <a:t>か？</a:t>
            </a:r>
          </a:p>
        </p:txBody>
      </p:sp>
      <p:grpSp>
        <p:nvGrpSpPr>
          <p:cNvPr id="19460" name="Group 4"/>
          <p:cNvGrpSpPr>
            <a:grpSpLocks/>
          </p:cNvGrpSpPr>
          <p:nvPr/>
        </p:nvGrpSpPr>
        <p:grpSpPr bwMode="auto">
          <a:xfrm>
            <a:off x="5003800" y="2997200"/>
            <a:ext cx="684213" cy="504825"/>
            <a:chOff x="1315" y="3521"/>
            <a:chExt cx="431" cy="318"/>
          </a:xfrm>
        </p:grpSpPr>
        <p:sp>
          <p:nvSpPr>
            <p:cNvPr id="19524" name="Line 5"/>
            <p:cNvSpPr>
              <a:spLocks noChangeShapeType="1"/>
            </p:cNvSpPr>
            <p:nvPr/>
          </p:nvSpPr>
          <p:spPr bwMode="auto">
            <a:xfrm>
              <a:off x="1315" y="3521"/>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5" name="Line 6"/>
            <p:cNvSpPr>
              <a:spLocks noChangeShapeType="1"/>
            </p:cNvSpPr>
            <p:nvPr/>
          </p:nvSpPr>
          <p:spPr bwMode="auto">
            <a:xfrm>
              <a:off x="1315" y="3839"/>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6" name="Freeform 7"/>
            <p:cNvSpPr>
              <a:spLocks/>
            </p:cNvSpPr>
            <p:nvPr/>
          </p:nvSpPr>
          <p:spPr bwMode="auto">
            <a:xfrm>
              <a:off x="1587" y="3521"/>
              <a:ext cx="159" cy="318"/>
            </a:xfrm>
            <a:custGeom>
              <a:avLst/>
              <a:gdLst>
                <a:gd name="T0" fmla="*/ 0 w 159"/>
                <a:gd name="T1" fmla="*/ 0 h 318"/>
                <a:gd name="T2" fmla="*/ 136 w 159"/>
                <a:gd name="T3" fmla="*/ 91 h 318"/>
                <a:gd name="T4" fmla="*/ 136 w 159"/>
                <a:gd name="T5" fmla="*/ 227 h 318"/>
                <a:gd name="T6" fmla="*/ 0 w 159"/>
                <a:gd name="T7" fmla="*/ 318 h 3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9" h="318">
                  <a:moveTo>
                    <a:pt x="0" y="0"/>
                  </a:moveTo>
                  <a:cubicBezTo>
                    <a:pt x="56" y="26"/>
                    <a:pt x="113" y="53"/>
                    <a:pt x="136" y="91"/>
                  </a:cubicBezTo>
                  <a:cubicBezTo>
                    <a:pt x="159" y="129"/>
                    <a:pt x="159" y="189"/>
                    <a:pt x="136" y="227"/>
                  </a:cubicBezTo>
                  <a:cubicBezTo>
                    <a:pt x="113" y="265"/>
                    <a:pt x="23" y="295"/>
                    <a:pt x="0" y="31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7" name="Line 8"/>
            <p:cNvSpPr>
              <a:spLocks noChangeShapeType="1"/>
            </p:cNvSpPr>
            <p:nvPr/>
          </p:nvSpPr>
          <p:spPr bwMode="auto">
            <a:xfrm>
              <a:off x="1315" y="3521"/>
              <a:ext cx="0"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61" name="Line 9"/>
          <p:cNvSpPr>
            <a:spLocks noChangeShapeType="1"/>
          </p:cNvSpPr>
          <p:nvPr/>
        </p:nvSpPr>
        <p:spPr bwMode="auto">
          <a:xfrm>
            <a:off x="3892550" y="2975293"/>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62" name="Group 10"/>
          <p:cNvGrpSpPr>
            <a:grpSpLocks/>
          </p:cNvGrpSpPr>
          <p:nvPr/>
        </p:nvGrpSpPr>
        <p:grpSpPr bwMode="auto">
          <a:xfrm>
            <a:off x="3007995" y="2621598"/>
            <a:ext cx="792163" cy="695325"/>
            <a:chOff x="3152" y="3536"/>
            <a:chExt cx="499" cy="438"/>
          </a:xfrm>
        </p:grpSpPr>
        <p:sp>
          <p:nvSpPr>
            <p:cNvPr id="19521" name="Freeform 11"/>
            <p:cNvSpPr>
              <a:spLocks/>
            </p:cNvSpPr>
            <p:nvPr/>
          </p:nvSpPr>
          <p:spPr bwMode="auto">
            <a:xfrm>
              <a:off x="3152" y="3536"/>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2" name="Freeform 12"/>
            <p:cNvSpPr>
              <a:spLocks/>
            </p:cNvSpPr>
            <p:nvPr/>
          </p:nvSpPr>
          <p:spPr bwMode="auto">
            <a:xfrm flipV="1">
              <a:off x="3152" y="3762"/>
              <a:ext cx="499" cy="212"/>
            </a:xfrm>
            <a:custGeom>
              <a:avLst/>
              <a:gdLst>
                <a:gd name="T0" fmla="*/ 0 w 499"/>
                <a:gd name="T1" fmla="*/ 30 h 212"/>
                <a:gd name="T2" fmla="*/ 272 w 499"/>
                <a:gd name="T3" fmla="*/ 30 h 212"/>
                <a:gd name="T4" fmla="*/ 499 w 499"/>
                <a:gd name="T5" fmla="*/ 212 h 212"/>
                <a:gd name="T6" fmla="*/ 0 60000 65536"/>
                <a:gd name="T7" fmla="*/ 0 60000 65536"/>
                <a:gd name="T8" fmla="*/ 0 60000 65536"/>
              </a:gdLst>
              <a:ahLst/>
              <a:cxnLst>
                <a:cxn ang="T6">
                  <a:pos x="T0" y="T1"/>
                </a:cxn>
                <a:cxn ang="T7">
                  <a:pos x="T2" y="T3"/>
                </a:cxn>
                <a:cxn ang="T8">
                  <a:pos x="T4" y="T5"/>
                </a:cxn>
              </a:cxnLst>
              <a:rect l="0" t="0" r="r" b="b"/>
              <a:pathLst>
                <a:path w="499" h="212">
                  <a:moveTo>
                    <a:pt x="0" y="30"/>
                  </a:moveTo>
                  <a:cubicBezTo>
                    <a:pt x="94" y="15"/>
                    <a:pt x="189" y="0"/>
                    <a:pt x="272" y="30"/>
                  </a:cubicBezTo>
                  <a:cubicBezTo>
                    <a:pt x="355" y="60"/>
                    <a:pt x="461" y="182"/>
                    <a:pt x="499" y="2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3" name="Freeform 13"/>
            <p:cNvSpPr>
              <a:spLocks/>
            </p:cNvSpPr>
            <p:nvPr/>
          </p:nvSpPr>
          <p:spPr bwMode="auto">
            <a:xfrm>
              <a:off x="3152" y="3566"/>
              <a:ext cx="211" cy="408"/>
            </a:xfrm>
            <a:custGeom>
              <a:avLst/>
              <a:gdLst>
                <a:gd name="T0" fmla="*/ 0 w 211"/>
                <a:gd name="T1" fmla="*/ 0 h 408"/>
                <a:gd name="T2" fmla="*/ 181 w 211"/>
                <a:gd name="T3" fmla="*/ 136 h 408"/>
                <a:gd name="T4" fmla="*/ 181 w 211"/>
                <a:gd name="T5" fmla="*/ 227 h 408"/>
                <a:gd name="T6" fmla="*/ 0 w 211"/>
                <a:gd name="T7" fmla="*/ 408 h 4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408">
                  <a:moveTo>
                    <a:pt x="0" y="0"/>
                  </a:moveTo>
                  <a:cubicBezTo>
                    <a:pt x="75" y="49"/>
                    <a:pt x="151" y="98"/>
                    <a:pt x="181" y="136"/>
                  </a:cubicBezTo>
                  <a:cubicBezTo>
                    <a:pt x="211" y="174"/>
                    <a:pt x="211" y="182"/>
                    <a:pt x="181" y="227"/>
                  </a:cubicBezTo>
                  <a:cubicBezTo>
                    <a:pt x="151" y="272"/>
                    <a:pt x="75" y="340"/>
                    <a:pt x="0" y="4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63" name="Line 14"/>
          <p:cNvSpPr>
            <a:spLocks noChangeShapeType="1"/>
          </p:cNvSpPr>
          <p:nvPr/>
        </p:nvSpPr>
        <p:spPr bwMode="auto">
          <a:xfrm>
            <a:off x="5722938" y="3259138"/>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4" name="Line 15"/>
          <p:cNvSpPr>
            <a:spLocks noChangeShapeType="1"/>
          </p:cNvSpPr>
          <p:nvPr/>
        </p:nvSpPr>
        <p:spPr bwMode="auto">
          <a:xfrm>
            <a:off x="4868863" y="31877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5" name="Line 16"/>
          <p:cNvSpPr>
            <a:spLocks noChangeShapeType="1"/>
          </p:cNvSpPr>
          <p:nvPr/>
        </p:nvSpPr>
        <p:spPr bwMode="auto">
          <a:xfrm>
            <a:off x="4868863" y="340360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6" name="Line 17"/>
          <p:cNvSpPr>
            <a:spLocks noChangeShapeType="1"/>
          </p:cNvSpPr>
          <p:nvPr/>
        </p:nvSpPr>
        <p:spPr bwMode="auto">
          <a:xfrm>
            <a:off x="3820160" y="2966719"/>
            <a:ext cx="577215" cy="1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7" name="Line 18"/>
          <p:cNvSpPr>
            <a:spLocks noChangeShapeType="1"/>
          </p:cNvSpPr>
          <p:nvPr/>
        </p:nvSpPr>
        <p:spPr bwMode="auto">
          <a:xfrm>
            <a:off x="4397375" y="297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8" name="Line 19"/>
          <p:cNvSpPr>
            <a:spLocks noChangeShapeType="1"/>
          </p:cNvSpPr>
          <p:nvPr/>
        </p:nvSpPr>
        <p:spPr bwMode="auto">
          <a:xfrm>
            <a:off x="4397375" y="318611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69" name="Line 20"/>
          <p:cNvSpPr>
            <a:spLocks noChangeShapeType="1"/>
          </p:cNvSpPr>
          <p:nvPr/>
        </p:nvSpPr>
        <p:spPr bwMode="auto">
          <a:xfrm>
            <a:off x="2946083" y="288353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0" name="Line 21"/>
          <p:cNvSpPr>
            <a:spLocks noChangeShapeType="1"/>
          </p:cNvSpPr>
          <p:nvPr/>
        </p:nvSpPr>
        <p:spPr bwMode="auto">
          <a:xfrm>
            <a:off x="2946083" y="3099435"/>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1" name="Text Box 22"/>
          <p:cNvSpPr txBox="1">
            <a:spLocks noChangeArrowheads="1"/>
          </p:cNvSpPr>
          <p:nvPr/>
        </p:nvSpPr>
        <p:spPr bwMode="auto">
          <a:xfrm>
            <a:off x="2585720" y="266763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2" name="Text Box 23"/>
          <p:cNvSpPr txBox="1">
            <a:spLocks noChangeArrowheads="1"/>
          </p:cNvSpPr>
          <p:nvPr/>
        </p:nvSpPr>
        <p:spPr bwMode="auto">
          <a:xfrm>
            <a:off x="2585720" y="302799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3" name="Text Box 24"/>
          <p:cNvSpPr txBox="1">
            <a:spLocks noChangeArrowheads="1"/>
          </p:cNvSpPr>
          <p:nvPr/>
        </p:nvSpPr>
        <p:spPr bwMode="auto">
          <a:xfrm>
            <a:off x="5807075" y="30686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74" name="Text Box 25"/>
          <p:cNvSpPr txBox="1">
            <a:spLocks noChangeArrowheads="1"/>
          </p:cNvSpPr>
          <p:nvPr/>
        </p:nvSpPr>
        <p:spPr bwMode="auto">
          <a:xfrm>
            <a:off x="4438650" y="335597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grpSp>
        <p:nvGrpSpPr>
          <p:cNvPr id="19475" name="Group 26"/>
          <p:cNvGrpSpPr>
            <a:grpSpLocks/>
          </p:cNvGrpSpPr>
          <p:nvPr/>
        </p:nvGrpSpPr>
        <p:grpSpPr bwMode="auto">
          <a:xfrm>
            <a:off x="2482850" y="4489768"/>
            <a:ext cx="1798638" cy="576262"/>
            <a:chOff x="1051" y="1978"/>
            <a:chExt cx="1133" cy="363"/>
          </a:xfrm>
        </p:grpSpPr>
        <p:sp>
          <p:nvSpPr>
            <p:cNvPr id="19517"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18"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9"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20"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9476" name="Group 31"/>
          <p:cNvGrpSpPr>
            <a:grpSpLocks/>
          </p:cNvGrpSpPr>
          <p:nvPr/>
        </p:nvGrpSpPr>
        <p:grpSpPr bwMode="auto">
          <a:xfrm>
            <a:off x="2482850" y="5208905"/>
            <a:ext cx="1798638" cy="576263"/>
            <a:chOff x="1051" y="1978"/>
            <a:chExt cx="1133" cy="363"/>
          </a:xfrm>
        </p:grpSpPr>
        <p:sp>
          <p:nvSpPr>
            <p:cNvPr id="19513" name="AutoShape 3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14" name="Line 3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5" name="Line 3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6" name="Line 3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77" name="Line 36"/>
          <p:cNvSpPr>
            <a:spLocks noChangeShapeType="1"/>
          </p:cNvSpPr>
          <p:nvPr/>
        </p:nvSpPr>
        <p:spPr bwMode="auto">
          <a:xfrm>
            <a:off x="4283075" y="4777105"/>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8" name="Line 37"/>
          <p:cNvSpPr>
            <a:spLocks noChangeShapeType="1"/>
          </p:cNvSpPr>
          <p:nvPr/>
        </p:nvSpPr>
        <p:spPr bwMode="auto">
          <a:xfrm>
            <a:off x="4283075" y="477710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79" name="Rectangle 39"/>
          <p:cNvSpPr>
            <a:spLocks noChangeArrowheads="1"/>
          </p:cNvSpPr>
          <p:nvPr/>
        </p:nvSpPr>
        <p:spPr bwMode="auto">
          <a:xfrm>
            <a:off x="4210050" y="5786755"/>
            <a:ext cx="144463"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80" name="Line 40"/>
          <p:cNvSpPr>
            <a:spLocks noChangeShapeType="1"/>
          </p:cNvSpPr>
          <p:nvPr/>
        </p:nvSpPr>
        <p:spPr bwMode="auto">
          <a:xfrm>
            <a:off x="4283075" y="549783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1" name="Line 41"/>
          <p:cNvSpPr>
            <a:spLocks noChangeShapeType="1"/>
          </p:cNvSpPr>
          <p:nvPr/>
        </p:nvSpPr>
        <p:spPr bwMode="auto">
          <a:xfrm>
            <a:off x="4283075" y="6359843"/>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82" name="Group 42"/>
          <p:cNvGrpSpPr>
            <a:grpSpLocks/>
          </p:cNvGrpSpPr>
          <p:nvPr/>
        </p:nvGrpSpPr>
        <p:grpSpPr bwMode="auto">
          <a:xfrm>
            <a:off x="4065588" y="6648768"/>
            <a:ext cx="504825" cy="144462"/>
            <a:chOff x="2517" y="3929"/>
            <a:chExt cx="318" cy="91"/>
          </a:xfrm>
        </p:grpSpPr>
        <p:sp>
          <p:nvSpPr>
            <p:cNvPr id="19508"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9"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0"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1"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12"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83" name="Text Box 48"/>
          <p:cNvSpPr txBox="1">
            <a:spLocks noChangeArrowheads="1"/>
          </p:cNvSpPr>
          <p:nvPr/>
        </p:nvSpPr>
        <p:spPr bwMode="auto">
          <a:xfrm>
            <a:off x="2051050" y="535336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grpSp>
        <p:nvGrpSpPr>
          <p:cNvPr id="19484" name="Group 51"/>
          <p:cNvGrpSpPr>
            <a:grpSpLocks/>
          </p:cNvGrpSpPr>
          <p:nvPr/>
        </p:nvGrpSpPr>
        <p:grpSpPr bwMode="auto">
          <a:xfrm flipH="1">
            <a:off x="5027613" y="5210175"/>
            <a:ext cx="1798637" cy="576263"/>
            <a:chOff x="1051" y="1978"/>
            <a:chExt cx="1133" cy="363"/>
          </a:xfrm>
        </p:grpSpPr>
        <p:sp>
          <p:nvSpPr>
            <p:cNvPr id="19504" name="AutoShape 5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05" name="Line 5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6" name="Line 5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7" name="Line 5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85" name="Rectangle 56"/>
          <p:cNvSpPr>
            <a:spLocks noChangeArrowheads="1"/>
          </p:cNvSpPr>
          <p:nvPr/>
        </p:nvSpPr>
        <p:spPr bwMode="auto">
          <a:xfrm>
            <a:off x="6754813" y="3986213"/>
            <a:ext cx="144462"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86" name="Line 57"/>
          <p:cNvSpPr>
            <a:spLocks noChangeShapeType="1"/>
          </p:cNvSpPr>
          <p:nvPr/>
        </p:nvSpPr>
        <p:spPr bwMode="auto">
          <a:xfrm>
            <a:off x="6827838" y="456406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7" name="Line 58"/>
          <p:cNvSpPr>
            <a:spLocks noChangeShapeType="1"/>
          </p:cNvSpPr>
          <p:nvPr/>
        </p:nvSpPr>
        <p:spPr bwMode="auto">
          <a:xfrm>
            <a:off x="6683375" y="3697288"/>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8" name="Line 59"/>
          <p:cNvSpPr>
            <a:spLocks noChangeShapeType="1"/>
          </p:cNvSpPr>
          <p:nvPr/>
        </p:nvSpPr>
        <p:spPr bwMode="auto">
          <a:xfrm>
            <a:off x="6827838" y="369728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89" name="Line 60"/>
          <p:cNvSpPr>
            <a:spLocks noChangeShapeType="1"/>
          </p:cNvSpPr>
          <p:nvPr/>
        </p:nvSpPr>
        <p:spPr bwMode="auto">
          <a:xfrm>
            <a:off x="6827838" y="4779963"/>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19490" name="Group 61"/>
          <p:cNvGrpSpPr>
            <a:grpSpLocks/>
          </p:cNvGrpSpPr>
          <p:nvPr/>
        </p:nvGrpSpPr>
        <p:grpSpPr bwMode="auto">
          <a:xfrm flipH="1">
            <a:off x="5027613" y="4491038"/>
            <a:ext cx="1798637" cy="576262"/>
            <a:chOff x="1051" y="1978"/>
            <a:chExt cx="1133" cy="363"/>
          </a:xfrm>
        </p:grpSpPr>
        <p:sp>
          <p:nvSpPr>
            <p:cNvPr id="19500" name="AutoShape 62"/>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501" name="Line 63"/>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2" name="Line 64"/>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03" name="Line 65"/>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9491" name="Line 66"/>
          <p:cNvSpPr>
            <a:spLocks noChangeShapeType="1"/>
          </p:cNvSpPr>
          <p:nvPr/>
        </p:nvSpPr>
        <p:spPr bwMode="auto">
          <a:xfrm>
            <a:off x="6827838" y="4778375"/>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2" name="Text Box 67"/>
          <p:cNvSpPr txBox="1">
            <a:spLocks noChangeArrowheads="1"/>
          </p:cNvSpPr>
          <p:nvPr/>
        </p:nvSpPr>
        <p:spPr bwMode="auto">
          <a:xfrm>
            <a:off x="2628927" y="3290100"/>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
        <p:nvSpPr>
          <p:cNvPr id="19493" name="Text Box 72"/>
          <p:cNvSpPr txBox="1">
            <a:spLocks noChangeArrowheads="1"/>
          </p:cNvSpPr>
          <p:nvPr/>
        </p:nvSpPr>
        <p:spPr bwMode="auto">
          <a:xfrm>
            <a:off x="5006975" y="515778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H</a:t>
            </a:r>
          </a:p>
        </p:txBody>
      </p:sp>
      <p:sp>
        <p:nvSpPr>
          <p:cNvPr id="19494" name="Text Box 73"/>
          <p:cNvSpPr txBox="1">
            <a:spLocks noChangeArrowheads="1"/>
          </p:cNvSpPr>
          <p:nvPr/>
        </p:nvSpPr>
        <p:spPr bwMode="auto">
          <a:xfrm>
            <a:off x="6934200" y="400526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1KΩ</a:t>
            </a:r>
          </a:p>
        </p:txBody>
      </p:sp>
      <p:sp>
        <p:nvSpPr>
          <p:cNvPr id="19495" name="Text Box 74"/>
          <p:cNvSpPr txBox="1">
            <a:spLocks noChangeArrowheads="1"/>
          </p:cNvSpPr>
          <p:nvPr/>
        </p:nvSpPr>
        <p:spPr bwMode="auto">
          <a:xfrm>
            <a:off x="4451350" y="5858193"/>
            <a:ext cx="6399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dirty="0"/>
              <a:t>1KΩ</a:t>
            </a:r>
          </a:p>
        </p:txBody>
      </p:sp>
      <p:sp>
        <p:nvSpPr>
          <p:cNvPr id="19497" name="Text Box 80"/>
          <p:cNvSpPr txBox="1">
            <a:spLocks noChangeArrowheads="1"/>
          </p:cNvSpPr>
          <p:nvPr/>
        </p:nvSpPr>
        <p:spPr bwMode="auto">
          <a:xfrm>
            <a:off x="2074863" y="456120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L</a:t>
            </a:r>
          </a:p>
        </p:txBody>
      </p:sp>
      <p:sp>
        <p:nvSpPr>
          <p:cNvPr id="19498" name="Line 81"/>
          <p:cNvSpPr>
            <a:spLocks noChangeShapeType="1"/>
          </p:cNvSpPr>
          <p:nvPr/>
        </p:nvSpPr>
        <p:spPr bwMode="auto">
          <a:xfrm>
            <a:off x="4522788" y="4777105"/>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99" name="Text Box 82"/>
          <p:cNvSpPr txBox="1">
            <a:spLocks noChangeArrowheads="1"/>
          </p:cNvSpPr>
          <p:nvPr/>
        </p:nvSpPr>
        <p:spPr bwMode="auto">
          <a:xfrm>
            <a:off x="6330950" y="3349625"/>
            <a:ext cx="977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Vcc=5V</a:t>
            </a:r>
          </a:p>
        </p:txBody>
      </p:sp>
    </p:spTree>
    <p:extLst>
      <p:ext uri="{BB962C8B-B14F-4D97-AF65-F5344CB8AC3E}">
        <p14:creationId xmlns:p14="http://schemas.microsoft.com/office/powerpoint/2010/main" val="4126518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ダイオードを利用した回路①</a:t>
            </a:r>
            <a:br>
              <a:rPr lang="en-US" altLang="ja-JP" sz="4000" dirty="0"/>
            </a:br>
            <a:r>
              <a:rPr lang="ja-JP" altLang="en-US" sz="4000" dirty="0"/>
              <a:t>整流回路</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cxnSp>
        <p:nvCxnSpPr>
          <p:cNvPr id="39" name="直線矢印コネクタ 38"/>
          <p:cNvCxnSpPr>
            <a:endCxn id="17" idx="1"/>
          </p:cNvCxnSpPr>
          <p:nvPr/>
        </p:nvCxnSpPr>
        <p:spPr>
          <a:xfrm rot="16200000" flipV="1">
            <a:off x="4584050" y="4448583"/>
            <a:ext cx="651933" cy="13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682067" y="5223933"/>
            <a:ext cx="2608471" cy="369332"/>
          </a:xfrm>
          <a:prstGeom prst="rect">
            <a:avLst/>
          </a:prstGeom>
          <a:noFill/>
        </p:spPr>
        <p:txBody>
          <a:bodyPr wrap="none" rtlCol="0">
            <a:spAutoFit/>
          </a:bodyPr>
          <a:lstStyle/>
          <a:p>
            <a:r>
              <a:rPr lang="ja-JP" altLang="en-US" dirty="0"/>
              <a:t>電流の最大値：</a:t>
            </a:r>
            <a:r>
              <a:rPr kumimoji="1" lang="en-US" altLang="ja-JP" dirty="0"/>
              <a:t>(V-0.7)/R</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grpSp>
        <p:nvGrpSpPr>
          <p:cNvPr id="22" name="Group 26"/>
          <p:cNvGrpSpPr>
            <a:grpSpLocks/>
          </p:cNvGrpSpPr>
          <p:nvPr/>
        </p:nvGrpSpPr>
        <p:grpSpPr bwMode="auto">
          <a:xfrm>
            <a:off x="916173" y="3039799"/>
            <a:ext cx="1878318" cy="576262"/>
            <a:chOff x="1051" y="1978"/>
            <a:chExt cx="1133" cy="363"/>
          </a:xfrm>
        </p:grpSpPr>
        <p:sp>
          <p:nvSpPr>
            <p:cNvPr id="23"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4"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 name="楕円 1"/>
          <p:cNvSpPr/>
          <p:nvPr/>
        </p:nvSpPr>
        <p:spPr>
          <a:xfrm>
            <a:off x="558800" y="4157698"/>
            <a:ext cx="721360" cy="6632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リーフォーム 2"/>
          <p:cNvSpPr/>
          <p:nvPr/>
        </p:nvSpPr>
        <p:spPr>
          <a:xfrm>
            <a:off x="731520" y="4301018"/>
            <a:ext cx="447040" cy="373317"/>
          </a:xfrm>
          <a:custGeom>
            <a:avLst/>
            <a:gdLst>
              <a:gd name="connsiteX0" fmla="*/ 0 w 447040"/>
              <a:gd name="connsiteY0" fmla="*/ 169382 h 373317"/>
              <a:gd name="connsiteX1" fmla="*/ 121920 w 447040"/>
              <a:gd name="connsiteY1" fmla="*/ 6822 h 373317"/>
              <a:gd name="connsiteX2" fmla="*/ 284480 w 447040"/>
              <a:gd name="connsiteY2" fmla="*/ 372582 h 373317"/>
              <a:gd name="connsiteX3" fmla="*/ 406400 w 447040"/>
              <a:gd name="connsiteY3" fmla="*/ 108422 h 373317"/>
              <a:gd name="connsiteX4" fmla="*/ 406400 w 447040"/>
              <a:gd name="connsiteY4" fmla="*/ 108422 h 373317"/>
              <a:gd name="connsiteX5" fmla="*/ 406400 w 447040"/>
              <a:gd name="connsiteY5" fmla="*/ 108422 h 373317"/>
              <a:gd name="connsiteX6" fmla="*/ 447040 w 447040"/>
              <a:gd name="connsiteY6" fmla="*/ 88102 h 37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040" h="373317">
                <a:moveTo>
                  <a:pt x="0" y="169382"/>
                </a:moveTo>
                <a:cubicBezTo>
                  <a:pt x="37253" y="71168"/>
                  <a:pt x="74507" y="-27045"/>
                  <a:pt x="121920" y="6822"/>
                </a:cubicBezTo>
                <a:cubicBezTo>
                  <a:pt x="169333" y="40689"/>
                  <a:pt x="237067" y="355649"/>
                  <a:pt x="284480" y="372582"/>
                </a:cubicBezTo>
                <a:cubicBezTo>
                  <a:pt x="331893" y="389515"/>
                  <a:pt x="406400" y="108422"/>
                  <a:pt x="406400" y="108422"/>
                </a:cubicBezTo>
                <a:lnTo>
                  <a:pt x="406400" y="108422"/>
                </a:lnTo>
                <a:lnTo>
                  <a:pt x="406400" y="108422"/>
                </a:lnTo>
                <a:lnTo>
                  <a:pt x="447040" y="881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916173" y="3328724"/>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916173" y="4820920"/>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42"/>
          <p:cNvGrpSpPr>
            <a:grpSpLocks/>
          </p:cNvGrpSpPr>
          <p:nvPr/>
        </p:nvGrpSpPr>
        <p:grpSpPr bwMode="auto">
          <a:xfrm>
            <a:off x="2615103" y="5629574"/>
            <a:ext cx="504825" cy="144462"/>
            <a:chOff x="2517" y="3929"/>
            <a:chExt cx="318" cy="91"/>
          </a:xfrm>
        </p:grpSpPr>
        <p:sp>
          <p:nvSpPr>
            <p:cNvPr id="30"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38" name="Group 42"/>
          <p:cNvGrpSpPr>
            <a:grpSpLocks/>
          </p:cNvGrpSpPr>
          <p:nvPr/>
        </p:nvGrpSpPr>
        <p:grpSpPr bwMode="auto">
          <a:xfrm>
            <a:off x="702627" y="5617713"/>
            <a:ext cx="504825" cy="144462"/>
            <a:chOff x="2517" y="3929"/>
            <a:chExt cx="318" cy="91"/>
          </a:xfrm>
        </p:grpSpPr>
        <p:sp>
          <p:nvSpPr>
            <p:cNvPr id="42" name="Line 4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4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4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5" name="Line 4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6" name="Line 4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6" name="正方形/長方形 5"/>
          <p:cNvSpPr/>
          <p:nvPr/>
        </p:nvSpPr>
        <p:spPr>
          <a:xfrm>
            <a:off x="2615103" y="4111979"/>
            <a:ext cx="358776" cy="8867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R</a:t>
            </a:r>
            <a:endParaRPr kumimoji="1" lang="ja-JP" altLang="en-US" dirty="0">
              <a:solidFill>
                <a:schemeClr val="tx1"/>
              </a:solidFill>
            </a:endParaRPr>
          </a:p>
        </p:txBody>
      </p:sp>
      <p:cxnSp>
        <p:nvCxnSpPr>
          <p:cNvPr id="47" name="直線コネクタ 46"/>
          <p:cNvCxnSpPr/>
          <p:nvPr/>
        </p:nvCxnSpPr>
        <p:spPr>
          <a:xfrm>
            <a:off x="2794491" y="3328724"/>
            <a:ext cx="0" cy="808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6" idx="2"/>
          </p:cNvCxnSpPr>
          <p:nvPr/>
        </p:nvCxnSpPr>
        <p:spPr>
          <a:xfrm>
            <a:off x="2794491" y="4998720"/>
            <a:ext cx="0" cy="675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992161" y="5979466"/>
            <a:ext cx="4440639" cy="461665"/>
          </a:xfrm>
          <a:prstGeom prst="rect">
            <a:avLst/>
          </a:prstGeom>
          <a:noFill/>
        </p:spPr>
        <p:txBody>
          <a:bodyPr wrap="none" rtlCol="0">
            <a:spAutoFit/>
          </a:bodyPr>
          <a:lstStyle/>
          <a:p>
            <a:r>
              <a:rPr kumimoji="1" lang="ja-JP" altLang="en-US" sz="2400" dirty="0"/>
              <a:t>コンデンサで平滑して直流にする</a:t>
            </a:r>
          </a:p>
        </p:txBody>
      </p:sp>
    </p:spTree>
    <p:extLst>
      <p:ext uri="{BB962C8B-B14F-4D97-AF65-F5344CB8AC3E}">
        <p14:creationId xmlns:p14="http://schemas.microsoft.com/office/powerpoint/2010/main" val="333442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cxnSp>
        <p:nvCxnSpPr>
          <p:cNvPr id="39" name="直線矢印コネクタ 38"/>
          <p:cNvCxnSpPr>
            <a:endCxn id="17" idx="1"/>
          </p:cNvCxnSpPr>
          <p:nvPr/>
        </p:nvCxnSpPr>
        <p:spPr>
          <a:xfrm rot="16200000" flipV="1">
            <a:off x="4584050" y="4448583"/>
            <a:ext cx="651933" cy="1302"/>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4682067" y="5223933"/>
            <a:ext cx="2608471" cy="369332"/>
          </a:xfrm>
          <a:prstGeom prst="rect">
            <a:avLst/>
          </a:prstGeom>
          <a:noFill/>
        </p:spPr>
        <p:txBody>
          <a:bodyPr wrap="none" rtlCol="0">
            <a:spAutoFit/>
          </a:bodyPr>
          <a:lstStyle/>
          <a:p>
            <a:r>
              <a:rPr lang="ja-JP" altLang="en-US" dirty="0"/>
              <a:t>電流の最大値：</a:t>
            </a:r>
            <a:r>
              <a:rPr kumimoji="1" lang="en-US" altLang="ja-JP" dirty="0"/>
              <a:t>(V-1.4)/R</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ブリッジ整流回路の動作</a:t>
            </a:r>
            <a:br>
              <a:rPr lang="en-US" altLang="ja-JP" sz="4000" dirty="0"/>
            </a:br>
            <a:r>
              <a:rPr lang="ja-JP" altLang="en-US" sz="4000" dirty="0"/>
              <a:t>プラス方向</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p:nvCxnSpPr>
        <p:spPr>
          <a:xfrm rot="5400000">
            <a:off x="4127500" y="38989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323166" y="39073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5101167" y="38904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4296833" y="3898901"/>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6066367" y="39327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5262033" y="39412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7056967" y="38481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6252633" y="38565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cxnSp>
        <p:nvCxnSpPr>
          <p:cNvPr id="3" name="直線矢印コネクタ 2"/>
          <p:cNvCxnSpPr/>
          <p:nvPr/>
        </p:nvCxnSpPr>
        <p:spPr>
          <a:xfrm>
            <a:off x="2092960" y="2413003"/>
            <a:ext cx="726440" cy="65531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H="1">
            <a:off x="1402080" y="3217333"/>
            <a:ext cx="77216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918205" y="3630032"/>
            <a:ext cx="726440" cy="655317"/>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10456" y="2023533"/>
            <a:ext cx="492443" cy="461665"/>
          </a:xfrm>
          <a:prstGeom prst="rect">
            <a:avLst/>
          </a:prstGeom>
          <a:noFill/>
        </p:spPr>
        <p:txBody>
          <a:bodyPr wrap="none" rtlCol="0">
            <a:spAutoFit/>
          </a:bodyPr>
          <a:lstStyle/>
          <a:p>
            <a:r>
              <a:rPr kumimoji="1" lang="ja-JP" altLang="en-US" sz="2400">
                <a:solidFill>
                  <a:srgbClr val="FF0000"/>
                </a:solidFill>
              </a:rPr>
              <a:t>＋</a:t>
            </a:r>
          </a:p>
        </p:txBody>
      </p:sp>
      <p:sp>
        <p:nvSpPr>
          <p:cNvPr id="8" name="正方形/長方形 7"/>
          <p:cNvSpPr/>
          <p:nvPr/>
        </p:nvSpPr>
        <p:spPr>
          <a:xfrm>
            <a:off x="4377272" y="2181715"/>
            <a:ext cx="4159247" cy="523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538134" y="395393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477000" y="396028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2640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ja-JP" altLang="en-US" sz="4000" dirty="0"/>
              <a:t>ブリッジ整流回路の動作</a:t>
            </a:r>
            <a:br>
              <a:rPr lang="en-US" altLang="ja-JP" sz="4000" dirty="0"/>
            </a:br>
            <a:r>
              <a:rPr lang="ja-JP" altLang="en-US" sz="4000" dirty="0"/>
              <a:t>マイナス方向</a:t>
            </a:r>
          </a:p>
        </p:txBody>
      </p:sp>
      <p:pic>
        <p:nvPicPr>
          <p:cNvPr id="61443" name="Picture 4" descr="2-15"/>
          <p:cNvPicPr>
            <a:picLocks noChangeAspect="1" noChangeArrowheads="1"/>
          </p:cNvPicPr>
          <p:nvPr/>
        </p:nvPicPr>
        <p:blipFill>
          <a:blip r:embed="rId3" cstate="print"/>
          <a:srcRect/>
          <a:stretch>
            <a:fillRect/>
          </a:stretch>
        </p:blipFill>
        <p:spPr bwMode="auto">
          <a:xfrm>
            <a:off x="3083983" y="2029355"/>
            <a:ext cx="5638800" cy="3173412"/>
          </a:xfrm>
          <a:prstGeom prst="rect">
            <a:avLst/>
          </a:prstGeom>
          <a:noFill/>
          <a:ln w="9525">
            <a:noFill/>
            <a:miter lim="800000"/>
            <a:headEnd/>
            <a:tailEnd/>
          </a:ln>
        </p:spPr>
      </p:pic>
      <p:pic>
        <p:nvPicPr>
          <p:cNvPr id="61444" name="Picture 5" descr="2-14"/>
          <p:cNvPicPr>
            <a:picLocks noChangeAspect="1" noChangeArrowheads="1"/>
          </p:cNvPicPr>
          <p:nvPr/>
        </p:nvPicPr>
        <p:blipFill>
          <a:blip r:embed="rId4" cstate="print"/>
          <a:srcRect/>
          <a:stretch>
            <a:fillRect/>
          </a:stretch>
        </p:blipFill>
        <p:spPr bwMode="auto">
          <a:xfrm>
            <a:off x="0" y="2287588"/>
            <a:ext cx="2819400" cy="2247900"/>
          </a:xfrm>
          <a:prstGeom prst="rect">
            <a:avLst/>
          </a:prstGeom>
          <a:noFill/>
          <a:ln w="9525">
            <a:noFill/>
            <a:miter lim="800000"/>
            <a:headEnd/>
            <a:tailEnd/>
          </a:ln>
        </p:spPr>
      </p:pic>
      <p:sp>
        <p:nvSpPr>
          <p:cNvPr id="7" name="正方形/長方形 6"/>
          <p:cNvSpPr/>
          <p:nvPr/>
        </p:nvSpPr>
        <p:spPr>
          <a:xfrm>
            <a:off x="4377272" y="3759201"/>
            <a:ext cx="4343400" cy="160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コネクタ 12"/>
          <p:cNvCxnSpPr/>
          <p:nvPr/>
        </p:nvCxnSpPr>
        <p:spPr>
          <a:xfrm rot="16200000" flipH="1">
            <a:off x="3670299" y="4720166"/>
            <a:ext cx="1540934" cy="8467"/>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36533" y="4766733"/>
            <a:ext cx="4233334" cy="1588"/>
          </a:xfrm>
          <a:prstGeom prst="straightConnector1">
            <a:avLst/>
          </a:prstGeom>
          <a:ln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フリーフォーム 16"/>
          <p:cNvSpPr/>
          <p:nvPr/>
        </p:nvSpPr>
        <p:spPr>
          <a:xfrm>
            <a:off x="4538133" y="4120445"/>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フリーフォーム 17"/>
          <p:cNvSpPr/>
          <p:nvPr/>
        </p:nvSpPr>
        <p:spPr>
          <a:xfrm>
            <a:off x="5486400" y="4137378"/>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6476996"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フリーフォーム 19"/>
          <p:cNvSpPr/>
          <p:nvPr/>
        </p:nvSpPr>
        <p:spPr>
          <a:xfrm>
            <a:off x="7476064" y="4111979"/>
            <a:ext cx="762000" cy="663222"/>
          </a:xfrm>
          <a:custGeom>
            <a:avLst/>
            <a:gdLst>
              <a:gd name="connsiteX0" fmla="*/ 0 w 660400"/>
              <a:gd name="connsiteY0" fmla="*/ 646288 h 663222"/>
              <a:gd name="connsiteX1" fmla="*/ 321734 w 660400"/>
              <a:gd name="connsiteY1" fmla="*/ 2822 h 663222"/>
              <a:gd name="connsiteX2" fmla="*/ 660400 w 660400"/>
              <a:gd name="connsiteY2" fmla="*/ 663222 h 663222"/>
            </a:gdLst>
            <a:ahLst/>
            <a:cxnLst>
              <a:cxn ang="0">
                <a:pos x="connsiteX0" y="connsiteY0"/>
              </a:cxn>
              <a:cxn ang="0">
                <a:pos x="connsiteX1" y="connsiteY1"/>
              </a:cxn>
              <a:cxn ang="0">
                <a:pos x="connsiteX2" y="connsiteY2"/>
              </a:cxn>
            </a:cxnLst>
            <a:rect l="l" t="t" r="r" b="b"/>
            <a:pathLst>
              <a:path w="660400" h="663222">
                <a:moveTo>
                  <a:pt x="0" y="646288"/>
                </a:moveTo>
                <a:cubicBezTo>
                  <a:pt x="105833" y="323144"/>
                  <a:pt x="211667" y="0"/>
                  <a:pt x="321734" y="2822"/>
                </a:cubicBezTo>
                <a:cubicBezTo>
                  <a:pt x="431801" y="5644"/>
                  <a:pt x="546100" y="334433"/>
                  <a:pt x="660400" y="663222"/>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p:nvPr/>
        </p:nvCxnSpPr>
        <p:spPr>
          <a:xfrm rot="5400000">
            <a:off x="4127500" y="38989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3323166" y="39073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5101167" y="38904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4296833" y="3898901"/>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6066367" y="39327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5262033" y="3941234"/>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7056967" y="3848100"/>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6252633" y="3856567"/>
            <a:ext cx="2404534" cy="254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5400000">
            <a:off x="8437037" y="2578103"/>
            <a:ext cx="338666" cy="84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rot="5400000" flipH="1" flipV="1">
            <a:off x="8415869" y="3047999"/>
            <a:ext cx="330198" cy="84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432800" y="2023533"/>
            <a:ext cx="659155" cy="369332"/>
          </a:xfrm>
          <a:prstGeom prst="rect">
            <a:avLst/>
          </a:prstGeom>
          <a:noFill/>
        </p:spPr>
        <p:txBody>
          <a:bodyPr wrap="none" rtlCol="0">
            <a:spAutoFit/>
          </a:bodyPr>
          <a:lstStyle/>
          <a:p>
            <a:r>
              <a:rPr kumimoji="1" lang="en-US" altLang="ja-JP" dirty="0"/>
              <a:t>1.4V</a:t>
            </a:r>
            <a:endParaRPr kumimoji="1" lang="ja-JP" altLang="en-US" dirty="0"/>
          </a:p>
        </p:txBody>
      </p:sp>
      <p:sp>
        <p:nvSpPr>
          <p:cNvPr id="41" name="テキスト ボックス 40"/>
          <p:cNvSpPr txBox="1"/>
          <p:nvPr/>
        </p:nvSpPr>
        <p:spPr>
          <a:xfrm>
            <a:off x="4826000" y="1710266"/>
            <a:ext cx="2531462" cy="369332"/>
          </a:xfrm>
          <a:prstGeom prst="rect">
            <a:avLst/>
          </a:prstGeom>
          <a:noFill/>
        </p:spPr>
        <p:txBody>
          <a:bodyPr wrap="none" rtlCol="0">
            <a:spAutoFit/>
          </a:bodyPr>
          <a:lstStyle/>
          <a:p>
            <a:r>
              <a:rPr kumimoji="1" lang="ja-JP" altLang="en-US" dirty="0"/>
              <a:t>電圧の振幅（最大値）：</a:t>
            </a:r>
            <a:r>
              <a:rPr kumimoji="1" lang="en-US" altLang="ja-JP" dirty="0"/>
              <a:t>V</a:t>
            </a:r>
            <a:endParaRPr kumimoji="1" lang="ja-JP" altLang="en-US" dirty="0"/>
          </a:p>
        </p:txBody>
      </p:sp>
      <p:cxnSp>
        <p:nvCxnSpPr>
          <p:cNvPr id="5" name="直線矢印コネクタ 4"/>
          <p:cNvCxnSpPr/>
          <p:nvPr/>
        </p:nvCxnSpPr>
        <p:spPr>
          <a:xfrm flipH="1">
            <a:off x="1402080" y="3217333"/>
            <a:ext cx="772160" cy="0"/>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67356" y="3953932"/>
            <a:ext cx="492443" cy="461665"/>
          </a:xfrm>
          <a:prstGeom prst="rect">
            <a:avLst/>
          </a:prstGeom>
          <a:noFill/>
        </p:spPr>
        <p:txBody>
          <a:bodyPr wrap="none" rtlCol="0">
            <a:spAutoFit/>
          </a:bodyPr>
          <a:lstStyle/>
          <a:p>
            <a:r>
              <a:rPr kumimoji="1" lang="ja-JP" altLang="en-US" sz="2400">
                <a:solidFill>
                  <a:srgbClr val="FF0000"/>
                </a:solidFill>
              </a:rPr>
              <a:t>＋</a:t>
            </a:r>
          </a:p>
        </p:txBody>
      </p:sp>
      <p:sp>
        <p:nvSpPr>
          <p:cNvPr id="8" name="正方形/長方形 7"/>
          <p:cNvSpPr/>
          <p:nvPr/>
        </p:nvSpPr>
        <p:spPr>
          <a:xfrm>
            <a:off x="4377272" y="3014835"/>
            <a:ext cx="4159247" cy="523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513494" y="395393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472680" y="3960282"/>
            <a:ext cx="761996" cy="84666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p:cNvCxnSpPr/>
          <p:nvPr/>
        </p:nvCxnSpPr>
        <p:spPr>
          <a:xfrm flipV="1">
            <a:off x="2174240" y="3860800"/>
            <a:ext cx="600815" cy="516466"/>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V="1">
            <a:off x="959799" y="2524125"/>
            <a:ext cx="600815" cy="516466"/>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10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ja-JP" altLang="en-US" sz="4000" dirty="0"/>
              <a:t>ダイオードを利用した回路例②</a:t>
            </a:r>
            <a:br>
              <a:rPr lang="ja-JP" altLang="en-US" sz="4000" dirty="0"/>
            </a:br>
            <a:r>
              <a:rPr lang="ja-JP" altLang="en-US" sz="4000" dirty="0"/>
              <a:t>リミッタ回路</a:t>
            </a:r>
          </a:p>
        </p:txBody>
      </p:sp>
      <p:pic>
        <p:nvPicPr>
          <p:cNvPr id="60419" name="Picture 4" descr="zu1-11"/>
          <p:cNvPicPr>
            <a:picLocks noChangeAspect="1" noChangeArrowheads="1"/>
          </p:cNvPicPr>
          <p:nvPr/>
        </p:nvPicPr>
        <p:blipFill>
          <a:blip r:embed="rId3" cstate="print"/>
          <a:srcRect/>
          <a:stretch>
            <a:fillRect/>
          </a:stretch>
        </p:blipFill>
        <p:spPr bwMode="auto">
          <a:xfrm>
            <a:off x="373063" y="1830388"/>
            <a:ext cx="8394700" cy="41989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ダイオードを利用した回路③</a:t>
            </a:r>
            <a:br>
              <a:rPr kumimoji="1" lang="en-US" altLang="ja-JP" dirty="0"/>
            </a:br>
            <a:r>
              <a:rPr kumimoji="1" lang="ja-JP" altLang="en-US" dirty="0"/>
              <a:t>検波</a:t>
            </a:r>
          </a:p>
        </p:txBody>
      </p:sp>
      <p:pic>
        <p:nvPicPr>
          <p:cNvPr id="4" name="Picture 3" descr="oto0"/>
          <p:cNvPicPr>
            <a:picLocks noGrp="1" noChangeAspect="1" noChangeArrowheads="1"/>
          </p:cNvPicPr>
          <p:nvPr>
            <p:ph idx="1"/>
          </p:nvPr>
        </p:nvPicPr>
        <p:blipFill>
          <a:blip r:embed="rId3" cstate="print"/>
          <a:srcRect/>
          <a:stretch>
            <a:fillRect/>
          </a:stretch>
        </p:blipFill>
        <p:spPr bwMode="auto">
          <a:xfrm>
            <a:off x="89681" y="2440351"/>
            <a:ext cx="3544107" cy="3188426"/>
          </a:xfrm>
          <a:prstGeom prst="rect">
            <a:avLst/>
          </a:prstGeom>
          <a:noFill/>
          <a:ln w="9525">
            <a:noFill/>
            <a:miter lim="800000"/>
            <a:headEnd/>
            <a:tailEnd/>
          </a:ln>
        </p:spPr>
      </p:pic>
      <p:pic>
        <p:nvPicPr>
          <p:cNvPr id="5" name="Picture 3" descr="oto0"/>
          <p:cNvPicPr>
            <a:picLocks noChangeAspect="1" noChangeArrowheads="1"/>
          </p:cNvPicPr>
          <p:nvPr/>
        </p:nvPicPr>
        <p:blipFill>
          <a:blip r:embed="rId3" cstate="print"/>
          <a:srcRect/>
          <a:stretch>
            <a:fillRect/>
          </a:stretch>
        </p:blipFill>
        <p:spPr bwMode="auto">
          <a:xfrm>
            <a:off x="5451706" y="2440351"/>
            <a:ext cx="3544107" cy="3188426"/>
          </a:xfrm>
          <a:prstGeom prst="rect">
            <a:avLst/>
          </a:prstGeom>
          <a:noFill/>
          <a:ln w="9525">
            <a:noFill/>
            <a:miter lim="800000"/>
            <a:headEnd/>
            <a:tailEnd/>
          </a:ln>
        </p:spPr>
      </p:pic>
      <p:sp>
        <p:nvSpPr>
          <p:cNvPr id="11" name="正方形/長方形 10"/>
          <p:cNvSpPr/>
          <p:nvPr/>
        </p:nvSpPr>
        <p:spPr>
          <a:xfrm>
            <a:off x="4823619" y="3779520"/>
            <a:ext cx="4320381" cy="2254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grpSp>
        <p:nvGrpSpPr>
          <p:cNvPr id="6" name="Group 26"/>
          <p:cNvGrpSpPr>
            <a:grpSpLocks/>
          </p:cNvGrpSpPr>
          <p:nvPr/>
        </p:nvGrpSpPr>
        <p:grpSpPr bwMode="auto">
          <a:xfrm>
            <a:off x="4415589" y="5090523"/>
            <a:ext cx="1427639" cy="576262"/>
            <a:chOff x="1051" y="1978"/>
            <a:chExt cx="1133" cy="363"/>
          </a:xfrm>
        </p:grpSpPr>
        <p:sp>
          <p:nvSpPr>
            <p:cNvPr id="7" name="AutoShape 27"/>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 name="Line 28"/>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29"/>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30"/>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2" name="正方形/長方形 11"/>
          <p:cNvSpPr/>
          <p:nvPr/>
        </p:nvSpPr>
        <p:spPr>
          <a:xfrm>
            <a:off x="3880538" y="4647134"/>
            <a:ext cx="514664" cy="1463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flipV="1">
            <a:off x="3768171" y="3779520"/>
            <a:ext cx="680601" cy="44704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3" idx="3"/>
            <a:endCxn id="12" idx="0"/>
          </p:cNvCxnSpPr>
          <p:nvPr/>
        </p:nvCxnSpPr>
        <p:spPr>
          <a:xfrm>
            <a:off x="4108472" y="3779520"/>
            <a:ext cx="29398" cy="867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12" idx="2"/>
          </p:cNvCxnSpPr>
          <p:nvPr/>
        </p:nvCxnSpPr>
        <p:spPr>
          <a:xfrm>
            <a:off x="4137870" y="6110174"/>
            <a:ext cx="14132" cy="420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991721" y="6463030"/>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963916" y="6463030"/>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4048076" y="6465302"/>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4132236" y="6467574"/>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843228" y="5090523"/>
            <a:ext cx="1247115" cy="576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イヤホン</a:t>
            </a:r>
          </a:p>
        </p:txBody>
      </p:sp>
      <p:sp>
        <p:nvSpPr>
          <p:cNvPr id="25" name="テキスト ボックス 24"/>
          <p:cNvSpPr txBox="1"/>
          <p:nvPr/>
        </p:nvSpPr>
        <p:spPr>
          <a:xfrm rot="16200000">
            <a:off x="3517130" y="5081421"/>
            <a:ext cx="1210588" cy="400110"/>
          </a:xfrm>
          <a:prstGeom prst="rect">
            <a:avLst/>
          </a:prstGeom>
          <a:noFill/>
        </p:spPr>
        <p:txBody>
          <a:bodyPr wrap="none" rtlCol="0">
            <a:spAutoFit/>
          </a:bodyPr>
          <a:lstStyle/>
          <a:p>
            <a:r>
              <a:rPr lang="ja-JP" altLang="en-US" sz="2000" dirty="0"/>
              <a:t>同調回路</a:t>
            </a:r>
            <a:endParaRPr kumimoji="1" lang="ja-JP" altLang="en-US" sz="2000" dirty="0"/>
          </a:p>
        </p:txBody>
      </p:sp>
      <p:sp>
        <p:nvSpPr>
          <p:cNvPr id="26" name="テキスト ボックス 25"/>
          <p:cNvSpPr txBox="1"/>
          <p:nvPr/>
        </p:nvSpPr>
        <p:spPr>
          <a:xfrm>
            <a:off x="666831" y="1678220"/>
            <a:ext cx="4908716" cy="707886"/>
          </a:xfrm>
          <a:prstGeom prst="rect">
            <a:avLst/>
          </a:prstGeom>
          <a:noFill/>
        </p:spPr>
        <p:txBody>
          <a:bodyPr wrap="none" rtlCol="0">
            <a:spAutoFit/>
          </a:bodyPr>
          <a:lstStyle/>
          <a:p>
            <a:r>
              <a:rPr lang="en-US" altLang="ja-JP" sz="2000" dirty="0"/>
              <a:t>AM</a:t>
            </a:r>
            <a:r>
              <a:rPr lang="ja-JP" altLang="en-US" sz="2000" dirty="0"/>
              <a:t>変調の電波をコイルで受信すると両側に</a:t>
            </a:r>
            <a:endParaRPr lang="en-US" altLang="ja-JP" sz="2000" dirty="0"/>
          </a:p>
          <a:p>
            <a:r>
              <a:rPr kumimoji="1" lang="ja-JP" altLang="en-US" sz="2000" dirty="0"/>
              <a:t>波形が生じる</a:t>
            </a:r>
          </a:p>
        </p:txBody>
      </p:sp>
      <p:sp>
        <p:nvSpPr>
          <p:cNvPr id="27" name="テキスト ボックス 26"/>
          <p:cNvSpPr txBox="1"/>
          <p:nvPr/>
        </p:nvSpPr>
        <p:spPr>
          <a:xfrm>
            <a:off x="4760493" y="4267889"/>
            <a:ext cx="2513830" cy="707886"/>
          </a:xfrm>
          <a:prstGeom prst="rect">
            <a:avLst/>
          </a:prstGeom>
          <a:noFill/>
        </p:spPr>
        <p:txBody>
          <a:bodyPr wrap="none" rtlCol="0">
            <a:spAutoFit/>
          </a:bodyPr>
          <a:lstStyle/>
          <a:p>
            <a:r>
              <a:rPr lang="ja-JP" altLang="en-US" sz="2000" dirty="0"/>
              <a:t>これを下半分切れば</a:t>
            </a:r>
            <a:endParaRPr lang="en-US" altLang="ja-JP" sz="2000" dirty="0"/>
          </a:p>
          <a:p>
            <a:r>
              <a:rPr lang="ja-JP" altLang="en-US" sz="2000" dirty="0"/>
              <a:t>イヤホンなどで聞ける</a:t>
            </a:r>
            <a:endParaRPr lang="en-US" altLang="ja-JP" sz="2000" dirty="0"/>
          </a:p>
        </p:txBody>
      </p:sp>
      <p:sp>
        <p:nvSpPr>
          <p:cNvPr id="28" name="テキスト ボックス 27"/>
          <p:cNvSpPr txBox="1"/>
          <p:nvPr/>
        </p:nvSpPr>
        <p:spPr>
          <a:xfrm>
            <a:off x="4929690" y="5997295"/>
            <a:ext cx="2321469" cy="400110"/>
          </a:xfrm>
          <a:prstGeom prst="rect">
            <a:avLst/>
          </a:prstGeom>
          <a:noFill/>
        </p:spPr>
        <p:txBody>
          <a:bodyPr wrap="none" rtlCol="0">
            <a:spAutoFit/>
          </a:bodyPr>
          <a:lstStyle/>
          <a:p>
            <a:r>
              <a:rPr lang="ja-JP" altLang="en-US" sz="2000" dirty="0"/>
              <a:t>ゲルマニウムラジオ</a:t>
            </a:r>
            <a:endParaRPr lang="en-US" altLang="ja-JP" sz="2000" dirty="0"/>
          </a:p>
        </p:txBody>
      </p:sp>
    </p:spTree>
    <p:extLst>
      <p:ext uri="{BB962C8B-B14F-4D97-AF65-F5344CB8AC3E}">
        <p14:creationId xmlns:p14="http://schemas.microsoft.com/office/powerpoint/2010/main" val="1972136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0"/>
            <a:ext cx="8229600" cy="1143000"/>
          </a:xfrm>
        </p:spPr>
        <p:txBody>
          <a:bodyPr/>
          <a:lstStyle/>
          <a:p>
            <a:pPr eaLnBrk="1" hangingPunct="1"/>
            <a:r>
              <a:rPr lang="ja-JP" altLang="en-US"/>
              <a:t>真性半導体</a:t>
            </a:r>
          </a:p>
        </p:txBody>
      </p:sp>
      <p:pic>
        <p:nvPicPr>
          <p:cNvPr id="52227" name="Picture 4" descr="図02_01"/>
          <p:cNvPicPr>
            <a:picLocks noChangeAspect="1" noChangeArrowheads="1"/>
          </p:cNvPicPr>
          <p:nvPr/>
        </p:nvPicPr>
        <p:blipFill>
          <a:blip r:embed="rId3" cstate="print"/>
          <a:srcRect/>
          <a:stretch>
            <a:fillRect/>
          </a:stretch>
        </p:blipFill>
        <p:spPr bwMode="auto">
          <a:xfrm>
            <a:off x="1223963" y="1341438"/>
            <a:ext cx="7740650" cy="5224462"/>
          </a:xfrm>
          <a:prstGeom prst="rect">
            <a:avLst/>
          </a:prstGeom>
          <a:noFill/>
          <a:ln w="9525">
            <a:noFill/>
            <a:miter lim="800000"/>
            <a:headEnd/>
            <a:tailEnd/>
          </a:ln>
        </p:spPr>
      </p:pic>
      <p:sp>
        <p:nvSpPr>
          <p:cNvPr id="52228" name="Rectangle 3"/>
          <p:cNvSpPr>
            <a:spLocks noGrp="1" noChangeArrowheads="1"/>
          </p:cNvSpPr>
          <p:nvPr>
            <p:ph type="body" idx="1"/>
          </p:nvPr>
        </p:nvSpPr>
        <p:spPr>
          <a:xfrm>
            <a:off x="0" y="962253"/>
            <a:ext cx="4608512" cy="1108075"/>
          </a:xfrm>
        </p:spPr>
        <p:txBody>
          <a:bodyPr/>
          <a:lstStyle/>
          <a:p>
            <a:pPr eaLnBrk="1" hangingPunct="1"/>
            <a:r>
              <a:rPr lang="ja-JP" altLang="en-US" dirty="0"/>
              <a:t>例：シリコン</a:t>
            </a:r>
          </a:p>
          <a:p>
            <a:pPr lvl="1" eaLnBrk="1" hangingPunct="1"/>
            <a:r>
              <a:rPr lang="ja-JP" altLang="en-US" dirty="0"/>
              <a:t>自由電子数＝正孔数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身の回りのダイオード</a:t>
            </a:r>
          </a:p>
        </p:txBody>
      </p:sp>
      <p:sp>
        <p:nvSpPr>
          <p:cNvPr id="3" name="コンテンツ プレースホルダー 2"/>
          <p:cNvSpPr>
            <a:spLocks noGrp="1"/>
          </p:cNvSpPr>
          <p:nvPr>
            <p:ph idx="1"/>
          </p:nvPr>
        </p:nvSpPr>
        <p:spPr/>
        <p:txBody>
          <a:bodyPr/>
          <a:lstStyle/>
          <a:p>
            <a:r>
              <a:rPr kumimoji="1" lang="en-US" altLang="ja-JP" dirty="0"/>
              <a:t>LED(Light Emitting Diode:</a:t>
            </a:r>
            <a:r>
              <a:rPr kumimoji="1" lang="ja-JP" altLang="en-US" dirty="0"/>
              <a:t>発光ダイオード</a:t>
            </a:r>
            <a:r>
              <a:rPr kumimoji="1" lang="en-US" altLang="ja-JP" dirty="0"/>
              <a:t>)</a:t>
            </a:r>
            <a:endParaRPr kumimoji="1" lang="ja-JP" altLang="en-US" dirty="0"/>
          </a:p>
        </p:txBody>
      </p:sp>
      <p:pic>
        <p:nvPicPr>
          <p:cNvPr id="4" name="Picture 4" descr="IMG_14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527" y="2267163"/>
            <a:ext cx="5888346" cy="4417160"/>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2852382" y="4326340"/>
            <a:ext cx="682388" cy="19243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193576" y="2169994"/>
            <a:ext cx="0" cy="21563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13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0865"/>
            <a:ext cx="8229600" cy="1143000"/>
          </a:xfrm>
        </p:spPr>
        <p:txBody>
          <a:bodyPr/>
          <a:lstStyle/>
          <a:p>
            <a:r>
              <a:rPr kumimoji="1" lang="ja-JP" altLang="en-US" dirty="0"/>
              <a:t>発光ダイオード</a:t>
            </a:r>
          </a:p>
        </p:txBody>
      </p:sp>
      <p:sp>
        <p:nvSpPr>
          <p:cNvPr id="3" name="コンテンツ プレースホルダー 2"/>
          <p:cNvSpPr>
            <a:spLocks noGrp="1"/>
          </p:cNvSpPr>
          <p:nvPr>
            <p:ph idx="1"/>
          </p:nvPr>
        </p:nvSpPr>
        <p:spPr>
          <a:xfrm>
            <a:off x="457200" y="1008205"/>
            <a:ext cx="8229600" cy="4525963"/>
          </a:xfrm>
        </p:spPr>
        <p:txBody>
          <a:bodyPr/>
          <a:lstStyle/>
          <a:p>
            <a:r>
              <a:rPr kumimoji="1" lang="ja-JP" altLang="en-US" dirty="0"/>
              <a:t>順方向電流を流すことで発光</a:t>
            </a:r>
            <a:endParaRPr kumimoji="1" lang="en-US" altLang="ja-JP" dirty="0"/>
          </a:p>
          <a:p>
            <a:r>
              <a:rPr kumimoji="1" lang="ja-JP" altLang="en-US" dirty="0"/>
              <a:t>通常のダイオードより</a:t>
            </a:r>
            <a:r>
              <a:rPr kumimoji="1" lang="en-US" altLang="ja-JP" dirty="0"/>
              <a:t>ON</a:t>
            </a:r>
            <a:r>
              <a:rPr kumimoji="1" lang="ja-JP" altLang="en-US" dirty="0"/>
              <a:t>電圧が高い</a:t>
            </a:r>
            <a:endParaRPr kumimoji="1" lang="en-US" altLang="ja-JP" dirty="0"/>
          </a:p>
          <a:p>
            <a:pPr marL="457200" lvl="1" indent="0">
              <a:buNone/>
            </a:pPr>
            <a:r>
              <a:rPr kumimoji="1" lang="en-US" altLang="ja-JP" dirty="0"/>
              <a:t>2.1V</a:t>
            </a:r>
            <a:r>
              <a:rPr kumimoji="1" lang="ja-JP" altLang="en-US" dirty="0"/>
              <a:t>－</a:t>
            </a:r>
            <a:r>
              <a:rPr kumimoji="1" lang="en-US" altLang="ja-JP" dirty="0"/>
              <a:t>3.5V</a:t>
            </a:r>
          </a:p>
          <a:p>
            <a:pPr marL="514350" indent="-457200"/>
            <a:r>
              <a:rPr lang="ja-JP" altLang="en-US" dirty="0"/>
              <a:t>赤が一番簡単で安い、黄、緑、青の順に難しくなり、高くなる</a:t>
            </a:r>
            <a:endParaRPr lang="en-US" altLang="ja-JP" dirty="0"/>
          </a:p>
          <a:p>
            <a:pPr marL="514350" indent="-457200"/>
            <a:r>
              <a:rPr kumimoji="1" lang="ja-JP" altLang="en-US" dirty="0"/>
              <a:t>高輝度青色発光ダイオードの発明に対するノーベル賞受賞の発明の話は有名だよ！</a:t>
            </a:r>
            <a:endParaRPr kumimoji="1" lang="en-US" altLang="ja-JP" dirty="0"/>
          </a:p>
          <a:p>
            <a:pPr marL="514350" indent="-457200"/>
            <a:r>
              <a:rPr lang="ja-JP" altLang="en-US" dirty="0"/>
              <a:t>発光ダイオードを明るく光らせるためにはどうすればよいか？</a:t>
            </a:r>
            <a:endParaRPr lang="en-US" altLang="ja-JP" dirty="0"/>
          </a:p>
          <a:p>
            <a:pPr marL="514350" indent="-457200"/>
            <a:r>
              <a:rPr lang="ja-JP" altLang="en-US" dirty="0"/>
              <a:t>発光ダイオードを直接電源につないだらどうなるか？</a:t>
            </a:r>
            <a:endParaRPr kumimoji="1" lang="ja-JP" altLang="en-US" dirty="0"/>
          </a:p>
        </p:txBody>
      </p:sp>
    </p:spTree>
    <p:extLst>
      <p:ext uri="{BB962C8B-B14F-4D97-AF65-F5344CB8AC3E}">
        <p14:creationId xmlns:p14="http://schemas.microsoft.com/office/powerpoint/2010/main" val="144505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2598" y="-226426"/>
            <a:ext cx="8229600" cy="1143000"/>
          </a:xfrm>
        </p:spPr>
        <p:txBody>
          <a:bodyPr/>
          <a:lstStyle/>
          <a:p>
            <a:pPr eaLnBrk="1" hangingPunct="1"/>
            <a:r>
              <a:rPr lang="ja-JP" altLang="en-US" dirty="0"/>
              <a:t>演習</a:t>
            </a:r>
            <a:r>
              <a:rPr lang="en-US" altLang="ja-JP" dirty="0"/>
              <a:t>8</a:t>
            </a:r>
            <a:r>
              <a:rPr lang="en-US" altLang="ja-JP"/>
              <a:t>-2</a:t>
            </a:r>
            <a:endParaRPr lang="en-US" altLang="ja-JP" dirty="0"/>
          </a:p>
        </p:txBody>
      </p:sp>
      <p:grpSp>
        <p:nvGrpSpPr>
          <p:cNvPr id="16387" name="Group 3"/>
          <p:cNvGrpSpPr>
            <a:grpSpLocks/>
          </p:cNvGrpSpPr>
          <p:nvPr/>
        </p:nvGrpSpPr>
        <p:grpSpPr bwMode="auto">
          <a:xfrm rot="18626171">
            <a:off x="1797050" y="1889855"/>
            <a:ext cx="1798638" cy="576262"/>
            <a:chOff x="1051" y="1978"/>
            <a:chExt cx="1133" cy="363"/>
          </a:xfrm>
        </p:grpSpPr>
        <p:sp>
          <p:nvSpPr>
            <p:cNvPr id="16463"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4"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5"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6"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6388" name="Group 8"/>
          <p:cNvGrpSpPr>
            <a:grpSpLocks/>
          </p:cNvGrpSpPr>
          <p:nvPr/>
        </p:nvGrpSpPr>
        <p:grpSpPr bwMode="auto">
          <a:xfrm rot="3150649">
            <a:off x="2966280" y="1905139"/>
            <a:ext cx="1699415" cy="576263"/>
            <a:chOff x="1051" y="1978"/>
            <a:chExt cx="1133" cy="363"/>
          </a:xfrm>
        </p:grpSpPr>
        <p:sp>
          <p:nvSpPr>
            <p:cNvPr id="16459"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60"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1"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62"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6390" name="Line 14"/>
          <p:cNvSpPr>
            <a:spLocks noChangeShapeType="1"/>
          </p:cNvSpPr>
          <p:nvPr/>
        </p:nvSpPr>
        <p:spPr bwMode="auto">
          <a:xfrm>
            <a:off x="813046" y="4202914"/>
            <a:ext cx="2363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91" name="Text Box 15"/>
          <p:cNvSpPr txBox="1">
            <a:spLocks noChangeArrowheads="1"/>
          </p:cNvSpPr>
          <p:nvPr/>
        </p:nvSpPr>
        <p:spPr bwMode="auto">
          <a:xfrm>
            <a:off x="8637464" y="4239426"/>
            <a:ext cx="53091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4400" dirty="0"/>
              <a:t>ｔ</a:t>
            </a:r>
            <a:r>
              <a:rPr lang="en-US" altLang="ja-JP" sz="4400" dirty="0"/>
              <a:t> </a:t>
            </a:r>
            <a:endParaRPr lang="ja-JP" altLang="en-US" sz="4400" dirty="0"/>
          </a:p>
        </p:txBody>
      </p:sp>
      <p:sp>
        <p:nvSpPr>
          <p:cNvPr id="16392" name="Rectangle 16"/>
          <p:cNvSpPr>
            <a:spLocks noChangeArrowheads="1"/>
          </p:cNvSpPr>
          <p:nvPr/>
        </p:nvSpPr>
        <p:spPr bwMode="auto">
          <a:xfrm>
            <a:off x="2778691" y="2762994"/>
            <a:ext cx="887413" cy="196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6406" name="Line 118"/>
          <p:cNvSpPr>
            <a:spLocks noChangeShapeType="1"/>
          </p:cNvSpPr>
          <p:nvPr/>
        </p:nvSpPr>
        <p:spPr bwMode="auto">
          <a:xfrm>
            <a:off x="2113673" y="2843213"/>
            <a:ext cx="6650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14" name="Text Box 128"/>
          <p:cNvSpPr txBox="1">
            <a:spLocks noChangeArrowheads="1"/>
          </p:cNvSpPr>
          <p:nvPr/>
        </p:nvSpPr>
        <p:spPr bwMode="auto">
          <a:xfrm>
            <a:off x="2647536" y="2263543"/>
            <a:ext cx="1152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t>１</a:t>
            </a:r>
            <a:r>
              <a:rPr lang="en-US" altLang="ja-JP" sz="3600" dirty="0"/>
              <a:t>KΩ</a:t>
            </a:r>
          </a:p>
        </p:txBody>
      </p:sp>
      <p:sp>
        <p:nvSpPr>
          <p:cNvPr id="80" name="Line 118"/>
          <p:cNvSpPr>
            <a:spLocks noChangeShapeType="1"/>
          </p:cNvSpPr>
          <p:nvPr/>
        </p:nvSpPr>
        <p:spPr bwMode="auto">
          <a:xfrm>
            <a:off x="3673963" y="2862999"/>
            <a:ext cx="6650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1" name="Group 8"/>
          <p:cNvGrpSpPr>
            <a:grpSpLocks/>
          </p:cNvGrpSpPr>
          <p:nvPr/>
        </p:nvGrpSpPr>
        <p:grpSpPr bwMode="auto">
          <a:xfrm rot="3150649">
            <a:off x="1785213" y="3215736"/>
            <a:ext cx="1699415" cy="576263"/>
            <a:chOff x="1051" y="1978"/>
            <a:chExt cx="1133" cy="363"/>
          </a:xfrm>
        </p:grpSpPr>
        <p:sp>
          <p:nvSpPr>
            <p:cNvPr id="82" name="AutoShape 9"/>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3" name="Line 10"/>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11"/>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12"/>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6" name="Group 3"/>
          <p:cNvGrpSpPr>
            <a:grpSpLocks/>
          </p:cNvGrpSpPr>
          <p:nvPr/>
        </p:nvGrpSpPr>
        <p:grpSpPr bwMode="auto">
          <a:xfrm rot="18626171">
            <a:off x="2866215" y="3266282"/>
            <a:ext cx="1798638" cy="576262"/>
            <a:chOff x="1051" y="1978"/>
            <a:chExt cx="1133" cy="363"/>
          </a:xfrm>
        </p:grpSpPr>
        <p:sp>
          <p:nvSpPr>
            <p:cNvPr id="87" name="AutoShape 4"/>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88" name="Line 5"/>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6"/>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7"/>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1" name="Line 14"/>
          <p:cNvSpPr>
            <a:spLocks noChangeShapeType="1"/>
          </p:cNvSpPr>
          <p:nvPr/>
        </p:nvSpPr>
        <p:spPr bwMode="auto">
          <a:xfrm>
            <a:off x="851145" y="1494003"/>
            <a:ext cx="2363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Text Box 128"/>
          <p:cNvSpPr txBox="1">
            <a:spLocks noChangeArrowheads="1"/>
          </p:cNvSpPr>
          <p:nvPr/>
        </p:nvSpPr>
        <p:spPr bwMode="auto">
          <a:xfrm>
            <a:off x="287314" y="2379212"/>
            <a:ext cx="8431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Vin</a:t>
            </a:r>
          </a:p>
        </p:txBody>
      </p:sp>
      <p:sp>
        <p:nvSpPr>
          <p:cNvPr id="93" name="Line 18"/>
          <p:cNvSpPr>
            <a:spLocks noChangeShapeType="1"/>
          </p:cNvSpPr>
          <p:nvPr/>
        </p:nvSpPr>
        <p:spPr bwMode="auto">
          <a:xfrm>
            <a:off x="1437727" y="1494003"/>
            <a:ext cx="0" cy="2745423"/>
          </a:xfrm>
          <a:prstGeom prst="line">
            <a:avLst/>
          </a:prstGeom>
          <a:noFill/>
          <a:ln w="57150">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4"/>
          <p:cNvSpPr>
            <a:spLocks noChangeShapeType="1"/>
          </p:cNvSpPr>
          <p:nvPr/>
        </p:nvSpPr>
        <p:spPr bwMode="auto">
          <a:xfrm>
            <a:off x="5004046" y="4178566"/>
            <a:ext cx="3987554" cy="0"/>
          </a:xfrm>
          <a:prstGeom prst="line">
            <a:avLst/>
          </a:prstGeom>
          <a:noFill/>
          <a:ln w="38100">
            <a:solidFill>
              <a:schemeClr val="tx1"/>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8"/>
          <p:cNvSpPr>
            <a:spLocks noChangeShapeType="1"/>
          </p:cNvSpPr>
          <p:nvPr/>
        </p:nvSpPr>
        <p:spPr bwMode="auto">
          <a:xfrm>
            <a:off x="5323927" y="1714167"/>
            <a:ext cx="0" cy="4781883"/>
          </a:xfrm>
          <a:prstGeom prst="line">
            <a:avLst/>
          </a:prstGeom>
          <a:noFill/>
          <a:ln w="2857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Text Box 15"/>
          <p:cNvSpPr txBox="1">
            <a:spLocks noChangeArrowheads="1"/>
          </p:cNvSpPr>
          <p:nvPr/>
        </p:nvSpPr>
        <p:spPr bwMode="auto">
          <a:xfrm>
            <a:off x="4793012" y="1032876"/>
            <a:ext cx="114749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dirty="0"/>
              <a:t>Vin </a:t>
            </a:r>
            <a:endParaRPr lang="ja-JP" altLang="en-US" sz="4400" dirty="0"/>
          </a:p>
        </p:txBody>
      </p:sp>
      <p:sp>
        <p:nvSpPr>
          <p:cNvPr id="97" name="Line 118"/>
          <p:cNvSpPr>
            <a:spLocks noChangeShapeType="1"/>
          </p:cNvSpPr>
          <p:nvPr/>
        </p:nvSpPr>
        <p:spPr bwMode="auto">
          <a:xfrm>
            <a:off x="5167600" y="2138704"/>
            <a:ext cx="28967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Text Box 128"/>
          <p:cNvSpPr txBox="1">
            <a:spLocks noChangeArrowheads="1"/>
          </p:cNvSpPr>
          <p:nvPr/>
        </p:nvSpPr>
        <p:spPr bwMode="auto">
          <a:xfrm>
            <a:off x="4401902" y="1763480"/>
            <a:ext cx="8082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dirty="0"/>
              <a:t>３</a:t>
            </a:r>
            <a:r>
              <a:rPr lang="en-US" altLang="ja-JP" sz="3600" dirty="0"/>
              <a:t>V</a:t>
            </a:r>
          </a:p>
        </p:txBody>
      </p:sp>
      <p:cxnSp>
        <p:nvCxnSpPr>
          <p:cNvPr id="3" name="直線コネクタ 2"/>
          <p:cNvCxnSpPr/>
          <p:nvPr/>
        </p:nvCxnSpPr>
        <p:spPr>
          <a:xfrm flipV="1">
            <a:off x="5312438" y="2227727"/>
            <a:ext cx="840712" cy="19508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6153150" y="2227727"/>
            <a:ext cx="1709499" cy="39090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flipV="1">
            <a:off x="7862649" y="4185889"/>
            <a:ext cx="840712" cy="19508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Line 118"/>
          <p:cNvSpPr>
            <a:spLocks noChangeShapeType="1"/>
          </p:cNvSpPr>
          <p:nvPr/>
        </p:nvSpPr>
        <p:spPr bwMode="auto">
          <a:xfrm>
            <a:off x="5167600" y="6063004"/>
            <a:ext cx="28967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Text Box 128"/>
          <p:cNvSpPr txBox="1">
            <a:spLocks noChangeArrowheads="1"/>
          </p:cNvSpPr>
          <p:nvPr/>
        </p:nvSpPr>
        <p:spPr bwMode="auto">
          <a:xfrm>
            <a:off x="4368258" y="5671803"/>
            <a:ext cx="9621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a:t>
            </a:r>
            <a:r>
              <a:rPr lang="ja-JP" altLang="en-US" sz="3600" dirty="0"/>
              <a:t>３</a:t>
            </a:r>
            <a:r>
              <a:rPr lang="en-US" altLang="ja-JP" sz="3600" dirty="0"/>
              <a:t>V</a:t>
            </a:r>
          </a:p>
        </p:txBody>
      </p:sp>
      <p:sp>
        <p:nvSpPr>
          <p:cNvPr id="108" name="Text Box 128"/>
          <p:cNvSpPr txBox="1">
            <a:spLocks noChangeArrowheads="1"/>
          </p:cNvSpPr>
          <p:nvPr/>
        </p:nvSpPr>
        <p:spPr bwMode="auto">
          <a:xfrm>
            <a:off x="345417" y="4457568"/>
            <a:ext cx="396743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3600" dirty="0"/>
              <a:t>Vin</a:t>
            </a:r>
            <a:r>
              <a:rPr lang="ja-JP" altLang="en-US" sz="3600" dirty="0"/>
              <a:t>の入力に対する</a:t>
            </a:r>
            <a:endParaRPr lang="en-US" altLang="ja-JP" sz="3600" dirty="0"/>
          </a:p>
          <a:p>
            <a:pPr eaLnBrk="1" hangingPunct="1">
              <a:spcBef>
                <a:spcPct val="0"/>
              </a:spcBef>
              <a:buFontTx/>
              <a:buNone/>
            </a:pPr>
            <a:r>
              <a:rPr lang="ja-JP" altLang="en-US" sz="3600" dirty="0"/>
              <a:t>抵抗の両端の</a:t>
            </a:r>
            <a:endParaRPr lang="en-US" altLang="ja-JP" sz="3600" dirty="0"/>
          </a:p>
          <a:p>
            <a:pPr eaLnBrk="1" hangingPunct="1">
              <a:spcBef>
                <a:spcPct val="0"/>
              </a:spcBef>
              <a:buFontTx/>
              <a:buNone/>
            </a:pPr>
            <a:r>
              <a:rPr lang="ja-JP" altLang="en-US" sz="3600"/>
              <a:t>電圧の略図を描け</a:t>
            </a:r>
            <a:endParaRPr lang="en-US" altLang="ja-JP" sz="3600" dirty="0"/>
          </a:p>
          <a:p>
            <a:pPr eaLnBrk="1" hangingPunct="1">
              <a:spcBef>
                <a:spcPct val="0"/>
              </a:spcBef>
              <a:buFontTx/>
              <a:buNone/>
            </a:pPr>
            <a:r>
              <a:rPr lang="ja-JP" altLang="en-US" sz="3600" dirty="0"/>
              <a:t>（最大値を書くこと）</a:t>
            </a:r>
            <a:endParaRPr lang="en-US" altLang="ja-JP" sz="3600" dirty="0"/>
          </a:p>
        </p:txBody>
      </p:sp>
    </p:spTree>
    <p:extLst>
      <p:ext uri="{BB962C8B-B14F-4D97-AF65-F5344CB8AC3E}">
        <p14:creationId xmlns:p14="http://schemas.microsoft.com/office/powerpoint/2010/main" val="343132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今日のポイント</a:t>
            </a:r>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6127" y="4487712"/>
            <a:ext cx="1995376" cy="2039275"/>
          </a:xfrm>
        </p:spPr>
      </p:pic>
      <p:sp>
        <p:nvSpPr>
          <p:cNvPr id="7" name="テキスト ボックス 6"/>
          <p:cNvSpPr txBox="1"/>
          <p:nvPr/>
        </p:nvSpPr>
        <p:spPr>
          <a:xfrm>
            <a:off x="319148" y="1656128"/>
            <a:ext cx="8158003" cy="2062103"/>
          </a:xfrm>
          <a:prstGeom prst="rect">
            <a:avLst/>
          </a:prstGeom>
          <a:noFill/>
        </p:spPr>
        <p:txBody>
          <a:bodyPr wrap="none" rtlCol="0">
            <a:spAutoFit/>
          </a:bodyPr>
          <a:lstStyle/>
          <a:p>
            <a:r>
              <a:rPr lang="en-US" altLang="ja-JP" sz="3200" dirty="0"/>
              <a:t>1</a:t>
            </a:r>
            <a:r>
              <a:rPr lang="ja-JP" altLang="en-US" sz="3200" dirty="0" err="1"/>
              <a:t>．</a:t>
            </a:r>
            <a:r>
              <a:rPr lang="ja-JP" altLang="en-US" sz="3200" dirty="0"/>
              <a:t>ダイオードはアノード、カソード間が</a:t>
            </a:r>
            <a:r>
              <a:rPr lang="en-US" altLang="ja-JP" sz="3200" dirty="0"/>
              <a:t>ON</a:t>
            </a:r>
            <a:r>
              <a:rPr lang="ja-JP" altLang="en-US" sz="3200" dirty="0"/>
              <a:t>電圧</a:t>
            </a:r>
            <a:endParaRPr lang="en-US" altLang="ja-JP" sz="3200" dirty="0"/>
          </a:p>
          <a:p>
            <a:r>
              <a:rPr kumimoji="1" lang="ja-JP" altLang="en-US" sz="3200" dirty="0"/>
              <a:t>（</a:t>
            </a:r>
            <a:r>
              <a:rPr kumimoji="1" lang="en-US" altLang="ja-JP" sz="3200" dirty="0" err="1"/>
              <a:t>0.7V</a:t>
            </a:r>
            <a:r>
              <a:rPr lang="ja-JP" altLang="en-US" sz="3200" dirty="0"/>
              <a:t>）を越えると</a:t>
            </a:r>
            <a:r>
              <a:rPr lang="en-US" altLang="ja-JP" sz="3200" dirty="0"/>
              <a:t>ON</a:t>
            </a:r>
          </a:p>
          <a:p>
            <a:pPr marL="914400" lvl="1" indent="-457200">
              <a:buFont typeface="Arial" panose="020B0604020202020204" pitchFamily="34" charset="0"/>
              <a:buChar char="•"/>
            </a:pPr>
            <a:r>
              <a:rPr kumimoji="1" lang="en-US" altLang="ja-JP" sz="3200" dirty="0"/>
              <a:t>ON</a:t>
            </a:r>
            <a:r>
              <a:rPr lang="ja-JP" altLang="en-US" sz="3200" dirty="0"/>
              <a:t>時は</a:t>
            </a:r>
            <a:r>
              <a:rPr kumimoji="1" lang="ja-JP" altLang="en-US" sz="3200" dirty="0"/>
              <a:t>、外部の抵抗で電流が決まる。</a:t>
            </a:r>
            <a:endParaRPr kumimoji="1" lang="en-US" altLang="ja-JP" sz="3200" dirty="0"/>
          </a:p>
          <a:p>
            <a:pPr marL="914400" lvl="1" indent="-457200">
              <a:buFont typeface="Arial" panose="020B0604020202020204" pitchFamily="34" charset="0"/>
              <a:buChar char="•"/>
            </a:pPr>
            <a:r>
              <a:rPr kumimoji="1" lang="ja-JP" altLang="en-US" sz="3200" dirty="0"/>
              <a:t>電流の流れに関わらず両端は</a:t>
            </a:r>
            <a:r>
              <a:rPr kumimoji="1" lang="en-US" altLang="ja-JP" sz="3200" dirty="0" err="1"/>
              <a:t>0.7V</a:t>
            </a:r>
            <a:endParaRPr kumimoji="1" lang="en-US" altLang="ja-JP" sz="3200" dirty="0"/>
          </a:p>
        </p:txBody>
      </p:sp>
      <p:sp>
        <p:nvSpPr>
          <p:cNvPr id="9" name="テキスト ボックス 8"/>
          <p:cNvSpPr txBox="1"/>
          <p:nvPr/>
        </p:nvSpPr>
        <p:spPr>
          <a:xfrm>
            <a:off x="319148" y="3702882"/>
            <a:ext cx="6128601" cy="1569660"/>
          </a:xfrm>
          <a:prstGeom prst="rect">
            <a:avLst/>
          </a:prstGeom>
          <a:noFill/>
        </p:spPr>
        <p:txBody>
          <a:bodyPr wrap="none" rtlCol="0">
            <a:spAutoFit/>
          </a:bodyPr>
          <a:lstStyle/>
          <a:p>
            <a:r>
              <a:rPr lang="ja-JP" altLang="en-US" sz="3200" dirty="0"/>
              <a:t>それ以外は</a:t>
            </a:r>
            <a:r>
              <a:rPr lang="en-US" altLang="ja-JP" sz="3200" dirty="0"/>
              <a:t>OFF</a:t>
            </a:r>
          </a:p>
          <a:p>
            <a:pPr marL="914400" lvl="1" indent="-457200">
              <a:buFont typeface="Arial" panose="020B0604020202020204" pitchFamily="34" charset="0"/>
              <a:buChar char="•"/>
            </a:pPr>
            <a:r>
              <a:rPr lang="ja-JP" altLang="en-US" sz="3200" dirty="0"/>
              <a:t>アノード、カソード間は電気的</a:t>
            </a:r>
            <a:endParaRPr lang="en-US" altLang="ja-JP" sz="3200" dirty="0"/>
          </a:p>
          <a:p>
            <a:pPr lvl="1"/>
            <a:r>
              <a:rPr kumimoji="1" lang="ja-JP" altLang="en-US" sz="3200" dirty="0"/>
              <a:t>　　に切れている</a:t>
            </a:r>
            <a:endParaRPr kumimoji="1" lang="en-US" altLang="ja-JP" sz="3200" dirty="0"/>
          </a:p>
        </p:txBody>
      </p:sp>
      <p:sp>
        <p:nvSpPr>
          <p:cNvPr id="10" name="テキスト ボックス 9"/>
          <p:cNvSpPr txBox="1"/>
          <p:nvPr/>
        </p:nvSpPr>
        <p:spPr>
          <a:xfrm>
            <a:off x="0" y="5234365"/>
            <a:ext cx="7447873" cy="1569660"/>
          </a:xfrm>
          <a:prstGeom prst="rect">
            <a:avLst/>
          </a:prstGeom>
          <a:noFill/>
        </p:spPr>
        <p:txBody>
          <a:bodyPr wrap="none" rtlCol="0">
            <a:spAutoFit/>
          </a:bodyPr>
          <a:lstStyle/>
          <a:p>
            <a:r>
              <a:rPr lang="en-US" altLang="ja-JP" sz="3200" dirty="0"/>
              <a:t>2</a:t>
            </a:r>
            <a:r>
              <a:rPr lang="ja-JP" altLang="en-US" sz="3200" dirty="0" err="1"/>
              <a:t>．</a:t>
            </a:r>
            <a:r>
              <a:rPr lang="ja-JP" altLang="en-US" sz="3200" dirty="0"/>
              <a:t>ダイオードはリミッタ、整流、検波などに</a:t>
            </a:r>
            <a:endParaRPr lang="en-US" altLang="ja-JP" sz="3200" dirty="0"/>
          </a:p>
          <a:p>
            <a:r>
              <a:rPr lang="ja-JP" altLang="en-US" sz="3200" dirty="0"/>
              <a:t>使われる</a:t>
            </a:r>
            <a:endParaRPr lang="en-US" altLang="ja-JP" sz="3200" dirty="0"/>
          </a:p>
          <a:p>
            <a:pPr lvl="1"/>
            <a:endParaRPr lang="en-US" altLang="ja-JP" sz="3200" dirty="0"/>
          </a:p>
        </p:txBody>
      </p:sp>
    </p:spTree>
    <p:extLst>
      <p:ext uri="{BB962C8B-B14F-4D97-AF65-F5344CB8AC3E}">
        <p14:creationId xmlns:p14="http://schemas.microsoft.com/office/powerpoint/2010/main" val="3912980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図02_02"/>
          <p:cNvPicPr>
            <a:picLocks noChangeAspect="1" noChangeArrowheads="1"/>
          </p:cNvPicPr>
          <p:nvPr/>
        </p:nvPicPr>
        <p:blipFill>
          <a:blip r:embed="rId3" cstate="print"/>
          <a:srcRect/>
          <a:stretch>
            <a:fillRect/>
          </a:stretch>
        </p:blipFill>
        <p:spPr bwMode="auto">
          <a:xfrm>
            <a:off x="1187450" y="1773238"/>
            <a:ext cx="7273925" cy="4889500"/>
          </a:xfrm>
          <a:prstGeom prst="rect">
            <a:avLst/>
          </a:prstGeom>
          <a:noFill/>
          <a:ln w="9525">
            <a:noFill/>
            <a:miter lim="800000"/>
            <a:headEnd/>
            <a:tailEnd/>
          </a:ln>
        </p:spPr>
      </p:pic>
      <p:sp>
        <p:nvSpPr>
          <p:cNvPr id="48131" name="Rectangle 2"/>
          <p:cNvSpPr>
            <a:spLocks noGrp="1" noChangeArrowheads="1"/>
          </p:cNvSpPr>
          <p:nvPr>
            <p:ph type="title"/>
          </p:nvPr>
        </p:nvSpPr>
        <p:spPr>
          <a:xfrm>
            <a:off x="468313" y="0"/>
            <a:ext cx="8229600" cy="1143000"/>
          </a:xfrm>
        </p:spPr>
        <p:txBody>
          <a:bodyPr/>
          <a:lstStyle/>
          <a:p>
            <a:pPr eaLnBrk="1" hangingPunct="1">
              <a:defRPr/>
            </a:pPr>
            <a:r>
              <a:rPr lang="ja-JP" altLang="en-US" dirty="0">
                <a:latin typeface="+mn-ea"/>
                <a:ea typeface="+mn-ea"/>
              </a:rPr>
              <a:t>不純物半導体（ｎ型半導体）</a:t>
            </a:r>
          </a:p>
        </p:txBody>
      </p:sp>
      <p:sp>
        <p:nvSpPr>
          <p:cNvPr id="53252" name="Rectangle 3"/>
          <p:cNvSpPr>
            <a:spLocks noGrp="1" noChangeArrowheads="1"/>
          </p:cNvSpPr>
          <p:nvPr>
            <p:ph type="body" idx="1"/>
          </p:nvPr>
        </p:nvSpPr>
        <p:spPr>
          <a:xfrm>
            <a:off x="395288" y="1052513"/>
            <a:ext cx="8229600" cy="5805487"/>
          </a:xfrm>
        </p:spPr>
        <p:txBody>
          <a:bodyPr/>
          <a:lstStyle/>
          <a:p>
            <a:pPr eaLnBrk="1" hangingPunct="1"/>
            <a:r>
              <a:rPr lang="en-US" altLang="ja-JP"/>
              <a:t>5</a:t>
            </a:r>
            <a:r>
              <a:rPr lang="ja-JP" altLang="en-US"/>
              <a:t>価の不純物としてヒ素ＡｓをＳｉに混入</a:t>
            </a:r>
          </a:p>
          <a:p>
            <a:pPr lvl="1" eaLnBrk="1" hangingPunct="1"/>
            <a:r>
              <a:rPr lang="ja-JP" altLang="en-US"/>
              <a:t>自由電子が発生</a:t>
            </a:r>
          </a:p>
          <a:p>
            <a:pPr lvl="1" eaLnBrk="1" hangingPunct="1">
              <a:buFontTx/>
              <a:buNone/>
            </a:pPr>
            <a:r>
              <a:rPr lang="ja-JP" altLang="en-US"/>
              <a:t>（ドナー）</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図02_03"/>
          <p:cNvPicPr>
            <a:picLocks noChangeAspect="1" noChangeArrowheads="1"/>
          </p:cNvPicPr>
          <p:nvPr/>
        </p:nvPicPr>
        <p:blipFill>
          <a:blip r:embed="rId3" cstate="print"/>
          <a:srcRect/>
          <a:stretch>
            <a:fillRect/>
          </a:stretch>
        </p:blipFill>
        <p:spPr bwMode="auto">
          <a:xfrm>
            <a:off x="1979613" y="2060575"/>
            <a:ext cx="6838950" cy="4614863"/>
          </a:xfrm>
          <a:prstGeom prst="rect">
            <a:avLst/>
          </a:prstGeom>
          <a:noFill/>
          <a:ln w="9525">
            <a:noFill/>
            <a:miter lim="800000"/>
            <a:headEnd/>
            <a:tailEnd/>
          </a:ln>
        </p:spPr>
      </p:pic>
      <p:sp>
        <p:nvSpPr>
          <p:cNvPr id="54275" name="Rectangle 2"/>
          <p:cNvSpPr>
            <a:spLocks noGrp="1" noChangeArrowheads="1"/>
          </p:cNvSpPr>
          <p:nvPr>
            <p:ph type="title"/>
          </p:nvPr>
        </p:nvSpPr>
        <p:spPr>
          <a:xfrm>
            <a:off x="395288" y="0"/>
            <a:ext cx="8229600" cy="1143000"/>
          </a:xfrm>
        </p:spPr>
        <p:txBody>
          <a:bodyPr/>
          <a:lstStyle/>
          <a:p>
            <a:pPr eaLnBrk="1" hangingPunct="1"/>
            <a:r>
              <a:rPr lang="ja-JP" altLang="en-US"/>
              <a:t>不純物半導体（ｐ型半導体）</a:t>
            </a:r>
          </a:p>
        </p:txBody>
      </p:sp>
      <p:sp>
        <p:nvSpPr>
          <p:cNvPr id="54276" name="Rectangle 4"/>
          <p:cNvSpPr>
            <a:spLocks noGrp="1" noChangeArrowheads="1"/>
          </p:cNvSpPr>
          <p:nvPr>
            <p:ph type="body" idx="1"/>
          </p:nvPr>
        </p:nvSpPr>
        <p:spPr>
          <a:xfrm>
            <a:off x="395288" y="1052513"/>
            <a:ext cx="8229600" cy="5805487"/>
          </a:xfrm>
          <a:noFill/>
        </p:spPr>
        <p:txBody>
          <a:bodyPr/>
          <a:lstStyle/>
          <a:p>
            <a:pPr eaLnBrk="1" hangingPunct="1"/>
            <a:r>
              <a:rPr lang="ja-JP" altLang="en-US"/>
              <a:t>３価の不純物としてホウ素ＢをＳｉに混入</a:t>
            </a:r>
          </a:p>
          <a:p>
            <a:pPr lvl="1" eaLnBrk="1" hangingPunct="1"/>
            <a:r>
              <a:rPr lang="ja-JP" altLang="en-US"/>
              <a:t>電子が不足し正孔が発生</a:t>
            </a:r>
          </a:p>
          <a:p>
            <a:pPr lvl="1" eaLnBrk="1" hangingPunct="1">
              <a:buFontTx/>
              <a:buNone/>
            </a:pPr>
            <a:r>
              <a:rPr lang="ja-JP" altLang="en-US"/>
              <a:t>	（アクセプタ）</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0"/>
            <a:ext cx="8229600" cy="1143000"/>
          </a:xfrm>
        </p:spPr>
        <p:txBody>
          <a:bodyPr/>
          <a:lstStyle/>
          <a:p>
            <a:pPr eaLnBrk="1" hangingPunct="1"/>
            <a:r>
              <a:rPr lang="ja-JP" altLang="en-US"/>
              <a:t>ダイオード</a:t>
            </a:r>
          </a:p>
        </p:txBody>
      </p:sp>
      <p:sp>
        <p:nvSpPr>
          <p:cNvPr id="55299" name="Rectangle 3"/>
          <p:cNvSpPr>
            <a:spLocks noGrp="1" noChangeArrowheads="1"/>
          </p:cNvSpPr>
          <p:nvPr>
            <p:ph type="body" idx="1"/>
          </p:nvPr>
        </p:nvSpPr>
        <p:spPr>
          <a:xfrm>
            <a:off x="468313" y="1052513"/>
            <a:ext cx="8229600" cy="1081087"/>
          </a:xfrm>
        </p:spPr>
        <p:txBody>
          <a:bodyPr/>
          <a:lstStyle/>
          <a:p>
            <a:pPr eaLnBrk="1" hangingPunct="1"/>
            <a:r>
              <a:rPr lang="ja-JP" altLang="en-US"/>
              <a:t>ｐｎ接合（ｐ型半導体とｎ型半導体の接合）</a:t>
            </a:r>
          </a:p>
        </p:txBody>
      </p:sp>
      <p:pic>
        <p:nvPicPr>
          <p:cNvPr id="55300" name="Picture 4" descr="図02_04"/>
          <p:cNvPicPr>
            <a:picLocks noChangeAspect="1" noChangeArrowheads="1"/>
          </p:cNvPicPr>
          <p:nvPr/>
        </p:nvPicPr>
        <p:blipFill>
          <a:blip r:embed="rId3" cstate="print"/>
          <a:srcRect/>
          <a:stretch>
            <a:fillRect/>
          </a:stretch>
        </p:blipFill>
        <p:spPr bwMode="auto">
          <a:xfrm>
            <a:off x="755650" y="2112963"/>
            <a:ext cx="7488238" cy="47450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順方向と逆方向</a:t>
            </a:r>
          </a:p>
        </p:txBody>
      </p:sp>
      <p:sp>
        <p:nvSpPr>
          <p:cNvPr id="9219" name="Rectangle 4"/>
          <p:cNvSpPr>
            <a:spLocks noChangeArrowheads="1"/>
          </p:cNvSpPr>
          <p:nvPr/>
        </p:nvSpPr>
        <p:spPr bwMode="auto">
          <a:xfrm>
            <a:off x="1187450" y="5084763"/>
            <a:ext cx="1152525" cy="10080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0" name="Rectangle 5"/>
          <p:cNvSpPr>
            <a:spLocks noChangeArrowheads="1"/>
          </p:cNvSpPr>
          <p:nvPr/>
        </p:nvSpPr>
        <p:spPr bwMode="auto">
          <a:xfrm>
            <a:off x="2339975" y="5084763"/>
            <a:ext cx="1152525" cy="10080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1" name="Line 6"/>
          <p:cNvSpPr>
            <a:spLocks noChangeShapeType="1"/>
          </p:cNvSpPr>
          <p:nvPr/>
        </p:nvSpPr>
        <p:spPr bwMode="auto">
          <a:xfrm>
            <a:off x="468313" y="5589588"/>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 name="Line 7"/>
          <p:cNvSpPr>
            <a:spLocks noChangeShapeType="1"/>
          </p:cNvSpPr>
          <p:nvPr/>
        </p:nvSpPr>
        <p:spPr bwMode="auto">
          <a:xfrm>
            <a:off x="3494088" y="5589588"/>
            <a:ext cx="719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 name="Rectangle 8"/>
          <p:cNvSpPr>
            <a:spLocks noChangeArrowheads="1"/>
          </p:cNvSpPr>
          <p:nvPr/>
        </p:nvSpPr>
        <p:spPr bwMode="auto">
          <a:xfrm>
            <a:off x="5507038" y="5084763"/>
            <a:ext cx="1152525" cy="100806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4" name="Rectangle 9"/>
          <p:cNvSpPr>
            <a:spLocks noChangeArrowheads="1"/>
          </p:cNvSpPr>
          <p:nvPr/>
        </p:nvSpPr>
        <p:spPr bwMode="auto">
          <a:xfrm>
            <a:off x="6659563" y="5084763"/>
            <a:ext cx="1152525" cy="1008062"/>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5" name="Line 10"/>
          <p:cNvSpPr>
            <a:spLocks noChangeShapeType="1"/>
          </p:cNvSpPr>
          <p:nvPr/>
        </p:nvSpPr>
        <p:spPr bwMode="auto">
          <a:xfrm>
            <a:off x="4787900" y="5589588"/>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 name="Line 11"/>
          <p:cNvSpPr>
            <a:spLocks noChangeShapeType="1"/>
          </p:cNvSpPr>
          <p:nvPr/>
        </p:nvSpPr>
        <p:spPr bwMode="auto">
          <a:xfrm>
            <a:off x="7813675" y="5589588"/>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227" name="Group 19"/>
          <p:cNvGrpSpPr>
            <a:grpSpLocks/>
          </p:cNvGrpSpPr>
          <p:nvPr/>
        </p:nvGrpSpPr>
        <p:grpSpPr bwMode="auto">
          <a:xfrm>
            <a:off x="3635375" y="1196975"/>
            <a:ext cx="1919288" cy="798513"/>
            <a:chOff x="3258" y="1067"/>
            <a:chExt cx="1209" cy="503"/>
          </a:xfrm>
        </p:grpSpPr>
        <p:sp>
          <p:nvSpPr>
            <p:cNvPr id="9329" name="AutoShape 20"/>
            <p:cNvSpPr>
              <a:spLocks noChangeArrowheads="1"/>
            </p:cNvSpPr>
            <p:nvPr/>
          </p:nvSpPr>
          <p:spPr bwMode="auto">
            <a:xfrm rot="5400000">
              <a:off x="3742"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30" name="Line 21"/>
            <p:cNvSpPr>
              <a:spLocks noChangeShapeType="1"/>
            </p:cNvSpPr>
            <p:nvPr/>
          </p:nvSpPr>
          <p:spPr bwMode="auto">
            <a:xfrm>
              <a:off x="4014"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1" name="Line 22"/>
            <p:cNvSpPr>
              <a:spLocks noChangeShapeType="1"/>
            </p:cNvSpPr>
            <p:nvPr/>
          </p:nvSpPr>
          <p:spPr bwMode="auto">
            <a:xfrm>
              <a:off x="333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2" name="Line 23"/>
            <p:cNvSpPr>
              <a:spLocks noChangeShapeType="1"/>
            </p:cNvSpPr>
            <p:nvPr/>
          </p:nvSpPr>
          <p:spPr bwMode="auto">
            <a:xfrm>
              <a:off x="4059"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33" name="Text Box 24"/>
            <p:cNvSpPr txBox="1">
              <a:spLocks noChangeArrowheads="1"/>
            </p:cNvSpPr>
            <p:nvPr/>
          </p:nvSpPr>
          <p:spPr bwMode="auto">
            <a:xfrm>
              <a:off x="3258"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9334" name="Text Box 25"/>
            <p:cNvSpPr txBox="1">
              <a:spLocks noChangeArrowheads="1"/>
            </p:cNvSpPr>
            <p:nvPr/>
          </p:nvSpPr>
          <p:spPr bwMode="auto">
            <a:xfrm>
              <a:off x="4150"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9228" name="Oval 26"/>
          <p:cNvSpPr>
            <a:spLocks noChangeArrowheads="1"/>
          </p:cNvSpPr>
          <p:nvPr/>
        </p:nvSpPr>
        <p:spPr bwMode="auto">
          <a:xfrm>
            <a:off x="1692275" y="530066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29" name="Oval 27"/>
          <p:cNvSpPr>
            <a:spLocks noChangeArrowheads="1"/>
          </p:cNvSpPr>
          <p:nvPr/>
        </p:nvSpPr>
        <p:spPr bwMode="auto">
          <a:xfrm>
            <a:off x="2843213" y="55165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0" name="Oval 28"/>
          <p:cNvSpPr>
            <a:spLocks noChangeArrowheads="1"/>
          </p:cNvSpPr>
          <p:nvPr/>
        </p:nvSpPr>
        <p:spPr bwMode="auto">
          <a:xfrm>
            <a:off x="3059113" y="57324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1" name="Oval 29"/>
          <p:cNvSpPr>
            <a:spLocks noChangeArrowheads="1"/>
          </p:cNvSpPr>
          <p:nvPr/>
        </p:nvSpPr>
        <p:spPr bwMode="auto">
          <a:xfrm>
            <a:off x="3203575" y="551815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2" name="Oval 30"/>
          <p:cNvSpPr>
            <a:spLocks noChangeArrowheads="1"/>
          </p:cNvSpPr>
          <p:nvPr/>
        </p:nvSpPr>
        <p:spPr bwMode="auto">
          <a:xfrm>
            <a:off x="1547813" y="573405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3" name="Rectangle 31"/>
          <p:cNvSpPr>
            <a:spLocks noChangeArrowheads="1"/>
          </p:cNvSpPr>
          <p:nvPr/>
        </p:nvSpPr>
        <p:spPr bwMode="auto">
          <a:xfrm>
            <a:off x="3348038" y="2349500"/>
            <a:ext cx="1152525" cy="100806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4" name="Rectangle 32"/>
          <p:cNvSpPr>
            <a:spLocks noChangeArrowheads="1"/>
          </p:cNvSpPr>
          <p:nvPr/>
        </p:nvSpPr>
        <p:spPr bwMode="auto">
          <a:xfrm>
            <a:off x="4500563" y="2349500"/>
            <a:ext cx="1152525" cy="1008063"/>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5" name="Line 33"/>
          <p:cNvSpPr>
            <a:spLocks noChangeShapeType="1"/>
          </p:cNvSpPr>
          <p:nvPr/>
        </p:nvSpPr>
        <p:spPr bwMode="auto">
          <a:xfrm>
            <a:off x="2628900" y="2854325"/>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6" name="Line 34"/>
          <p:cNvSpPr>
            <a:spLocks noChangeShapeType="1"/>
          </p:cNvSpPr>
          <p:nvPr/>
        </p:nvSpPr>
        <p:spPr bwMode="auto">
          <a:xfrm>
            <a:off x="5654675" y="2854325"/>
            <a:ext cx="7191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37" name="Oval 35"/>
          <p:cNvSpPr>
            <a:spLocks noChangeArrowheads="1"/>
          </p:cNvSpPr>
          <p:nvPr/>
        </p:nvSpPr>
        <p:spPr bwMode="auto">
          <a:xfrm>
            <a:off x="4787900" y="25654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8" name="Oval 36"/>
          <p:cNvSpPr>
            <a:spLocks noChangeArrowheads="1"/>
          </p:cNvSpPr>
          <p:nvPr/>
        </p:nvSpPr>
        <p:spPr bwMode="auto">
          <a:xfrm>
            <a:off x="5003800" y="27813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39" name="Oval 37"/>
          <p:cNvSpPr>
            <a:spLocks noChangeArrowheads="1"/>
          </p:cNvSpPr>
          <p:nvPr/>
        </p:nvSpPr>
        <p:spPr bwMode="auto">
          <a:xfrm>
            <a:off x="5219700" y="29972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0" name="Oval 38"/>
          <p:cNvSpPr>
            <a:spLocks noChangeArrowheads="1"/>
          </p:cNvSpPr>
          <p:nvPr/>
        </p:nvSpPr>
        <p:spPr bwMode="auto">
          <a:xfrm>
            <a:off x="5364163" y="27828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1" name="Oval 40"/>
          <p:cNvSpPr>
            <a:spLocks noChangeArrowheads="1"/>
          </p:cNvSpPr>
          <p:nvPr/>
        </p:nvSpPr>
        <p:spPr bwMode="auto">
          <a:xfrm>
            <a:off x="4859338" y="29972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2" name="Oval 41"/>
          <p:cNvSpPr>
            <a:spLocks noChangeArrowheads="1"/>
          </p:cNvSpPr>
          <p:nvPr/>
        </p:nvSpPr>
        <p:spPr bwMode="auto">
          <a:xfrm>
            <a:off x="4643438" y="285273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3" name="Oval 43"/>
          <p:cNvSpPr>
            <a:spLocks noChangeArrowheads="1"/>
          </p:cNvSpPr>
          <p:nvPr/>
        </p:nvSpPr>
        <p:spPr bwMode="auto">
          <a:xfrm>
            <a:off x="5219700" y="249237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4" name="Oval 44"/>
          <p:cNvSpPr>
            <a:spLocks noChangeArrowheads="1"/>
          </p:cNvSpPr>
          <p:nvPr/>
        </p:nvSpPr>
        <p:spPr bwMode="auto">
          <a:xfrm>
            <a:off x="3636963" y="26384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5" name="Oval 45"/>
          <p:cNvSpPr>
            <a:spLocks noChangeArrowheads="1"/>
          </p:cNvSpPr>
          <p:nvPr/>
        </p:nvSpPr>
        <p:spPr bwMode="auto">
          <a:xfrm>
            <a:off x="3852863" y="28543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6" name="Oval 46"/>
          <p:cNvSpPr>
            <a:spLocks noChangeArrowheads="1"/>
          </p:cNvSpPr>
          <p:nvPr/>
        </p:nvSpPr>
        <p:spPr bwMode="auto">
          <a:xfrm>
            <a:off x="4068763" y="3070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7" name="Oval 47"/>
          <p:cNvSpPr>
            <a:spLocks noChangeArrowheads="1"/>
          </p:cNvSpPr>
          <p:nvPr/>
        </p:nvSpPr>
        <p:spPr bwMode="auto">
          <a:xfrm>
            <a:off x="4213225" y="285591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8" name="Oval 48"/>
          <p:cNvSpPr>
            <a:spLocks noChangeArrowheads="1"/>
          </p:cNvSpPr>
          <p:nvPr/>
        </p:nvSpPr>
        <p:spPr bwMode="auto">
          <a:xfrm>
            <a:off x="3708400" y="30702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49" name="Oval 49"/>
          <p:cNvSpPr>
            <a:spLocks noChangeArrowheads="1"/>
          </p:cNvSpPr>
          <p:nvPr/>
        </p:nvSpPr>
        <p:spPr bwMode="auto">
          <a:xfrm>
            <a:off x="3492500" y="29257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0" name="Oval 50"/>
          <p:cNvSpPr>
            <a:spLocks noChangeArrowheads="1"/>
          </p:cNvSpPr>
          <p:nvPr/>
        </p:nvSpPr>
        <p:spPr bwMode="auto">
          <a:xfrm>
            <a:off x="4068763" y="256540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1" name="Oval 52"/>
          <p:cNvSpPr>
            <a:spLocks noChangeArrowheads="1"/>
          </p:cNvSpPr>
          <p:nvPr/>
        </p:nvSpPr>
        <p:spPr bwMode="auto">
          <a:xfrm>
            <a:off x="3851275" y="350043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2" name="Text Box 53"/>
          <p:cNvSpPr txBox="1">
            <a:spLocks noChangeArrowheads="1"/>
          </p:cNvSpPr>
          <p:nvPr/>
        </p:nvSpPr>
        <p:spPr bwMode="auto">
          <a:xfrm>
            <a:off x="3851275" y="3357563"/>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a:p>
            <a:pPr eaLnBrk="1" hangingPunct="1">
              <a:spcBef>
                <a:spcPct val="0"/>
              </a:spcBef>
              <a:buFontTx/>
              <a:buNone/>
            </a:pPr>
            <a:r>
              <a:rPr lang="ja-JP" altLang="en-US" sz="1800"/>
              <a:t>正孔</a:t>
            </a:r>
          </a:p>
        </p:txBody>
      </p:sp>
      <p:sp>
        <p:nvSpPr>
          <p:cNvPr id="9253" name="Oval 54"/>
          <p:cNvSpPr>
            <a:spLocks noChangeArrowheads="1"/>
          </p:cNvSpPr>
          <p:nvPr/>
        </p:nvSpPr>
        <p:spPr bwMode="auto">
          <a:xfrm>
            <a:off x="4787900" y="35020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54" name="Text Box 55"/>
          <p:cNvSpPr txBox="1">
            <a:spLocks noChangeArrowheads="1"/>
          </p:cNvSpPr>
          <p:nvPr/>
        </p:nvSpPr>
        <p:spPr bwMode="auto">
          <a:xfrm>
            <a:off x="4787900" y="3357563"/>
            <a:ext cx="64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a:p>
            <a:pPr eaLnBrk="1" hangingPunct="1">
              <a:spcBef>
                <a:spcPct val="0"/>
              </a:spcBef>
              <a:buFontTx/>
              <a:buNone/>
            </a:pPr>
            <a:r>
              <a:rPr lang="ja-JP" altLang="en-US" sz="1800"/>
              <a:t>電子</a:t>
            </a:r>
          </a:p>
        </p:txBody>
      </p:sp>
      <p:sp>
        <p:nvSpPr>
          <p:cNvPr id="9255" name="Text Box 56"/>
          <p:cNvSpPr txBox="1">
            <a:spLocks noChangeArrowheads="1"/>
          </p:cNvSpPr>
          <p:nvPr/>
        </p:nvSpPr>
        <p:spPr bwMode="auto">
          <a:xfrm>
            <a:off x="3759200" y="20081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t>
            </a:r>
          </a:p>
        </p:txBody>
      </p:sp>
      <p:sp>
        <p:nvSpPr>
          <p:cNvPr id="9256" name="Text Box 57"/>
          <p:cNvSpPr txBox="1">
            <a:spLocks noChangeArrowheads="1"/>
          </p:cNvSpPr>
          <p:nvPr/>
        </p:nvSpPr>
        <p:spPr bwMode="auto">
          <a:xfrm>
            <a:off x="4908550" y="20542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n</a:t>
            </a:r>
          </a:p>
        </p:txBody>
      </p:sp>
      <p:sp>
        <p:nvSpPr>
          <p:cNvPr id="9257" name="Line 58"/>
          <p:cNvSpPr>
            <a:spLocks noChangeShapeType="1"/>
          </p:cNvSpPr>
          <p:nvPr/>
        </p:nvSpPr>
        <p:spPr bwMode="auto">
          <a:xfrm flipV="1">
            <a:off x="3419475" y="4292600"/>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58" name="Line 59"/>
          <p:cNvSpPr>
            <a:spLocks noChangeShapeType="1"/>
          </p:cNvSpPr>
          <p:nvPr/>
        </p:nvSpPr>
        <p:spPr bwMode="auto">
          <a:xfrm flipV="1">
            <a:off x="4500563" y="4076700"/>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59" name="Line 60"/>
          <p:cNvSpPr>
            <a:spLocks noChangeShapeType="1"/>
          </p:cNvSpPr>
          <p:nvPr/>
        </p:nvSpPr>
        <p:spPr bwMode="auto">
          <a:xfrm>
            <a:off x="4572000" y="4076700"/>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0" name="Text Box 61"/>
          <p:cNvSpPr txBox="1">
            <a:spLocks noChangeArrowheads="1"/>
          </p:cNvSpPr>
          <p:nvPr/>
        </p:nvSpPr>
        <p:spPr bwMode="auto">
          <a:xfrm>
            <a:off x="5775325" y="3881438"/>
            <a:ext cx="30495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エネルギー障壁</a:t>
            </a:r>
            <a:r>
              <a:rPr lang="en-US" altLang="ja-JP" sz="1800"/>
              <a:t>(0.65V</a:t>
            </a:r>
            <a:r>
              <a:rPr lang="ja-JP" altLang="en-US" sz="1800"/>
              <a:t>くらい）</a:t>
            </a:r>
          </a:p>
        </p:txBody>
      </p:sp>
      <p:sp>
        <p:nvSpPr>
          <p:cNvPr id="9261" name="Line 62"/>
          <p:cNvSpPr>
            <a:spLocks noChangeShapeType="1"/>
          </p:cNvSpPr>
          <p:nvPr/>
        </p:nvSpPr>
        <p:spPr bwMode="auto">
          <a:xfrm>
            <a:off x="4211638"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262" name="Group 68"/>
          <p:cNvGrpSpPr>
            <a:grpSpLocks/>
          </p:cNvGrpSpPr>
          <p:nvPr/>
        </p:nvGrpSpPr>
        <p:grpSpPr bwMode="auto">
          <a:xfrm>
            <a:off x="3995738" y="6092825"/>
            <a:ext cx="504825" cy="144463"/>
            <a:chOff x="2517" y="3929"/>
            <a:chExt cx="318" cy="91"/>
          </a:xfrm>
        </p:grpSpPr>
        <p:sp>
          <p:nvSpPr>
            <p:cNvPr id="9324" name="Line 63"/>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5" name="Line 64"/>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6" name="Line 65"/>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7" name="Line 66"/>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8" name="Line 67"/>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263" name="Rectangle 69"/>
          <p:cNvSpPr>
            <a:spLocks noChangeArrowheads="1"/>
          </p:cNvSpPr>
          <p:nvPr/>
        </p:nvSpPr>
        <p:spPr bwMode="auto">
          <a:xfrm>
            <a:off x="395288" y="4797425"/>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4" name="Line 70"/>
          <p:cNvSpPr>
            <a:spLocks noChangeShapeType="1"/>
          </p:cNvSpPr>
          <p:nvPr/>
        </p:nvSpPr>
        <p:spPr bwMode="auto">
          <a:xfrm>
            <a:off x="468313"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5" name="Line 71"/>
          <p:cNvSpPr>
            <a:spLocks noChangeShapeType="1"/>
          </p:cNvSpPr>
          <p:nvPr/>
        </p:nvSpPr>
        <p:spPr bwMode="auto">
          <a:xfrm>
            <a:off x="323850" y="45085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6" name="Line 72"/>
          <p:cNvSpPr>
            <a:spLocks noChangeShapeType="1"/>
          </p:cNvSpPr>
          <p:nvPr/>
        </p:nvSpPr>
        <p:spPr bwMode="auto">
          <a:xfrm>
            <a:off x="468313"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67" name="Oval 73"/>
          <p:cNvSpPr>
            <a:spLocks noChangeArrowheads="1"/>
          </p:cNvSpPr>
          <p:nvPr/>
        </p:nvSpPr>
        <p:spPr bwMode="auto">
          <a:xfrm>
            <a:off x="3059113" y="52292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8" name="Oval 74"/>
          <p:cNvSpPr>
            <a:spLocks noChangeArrowheads="1"/>
          </p:cNvSpPr>
          <p:nvPr/>
        </p:nvSpPr>
        <p:spPr bwMode="auto">
          <a:xfrm>
            <a:off x="1474788" y="5229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69" name="Oval 75"/>
          <p:cNvSpPr>
            <a:spLocks noChangeArrowheads="1"/>
          </p:cNvSpPr>
          <p:nvPr/>
        </p:nvSpPr>
        <p:spPr bwMode="auto">
          <a:xfrm>
            <a:off x="1692275" y="55165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0" name="Oval 76"/>
          <p:cNvSpPr>
            <a:spLocks noChangeArrowheads="1"/>
          </p:cNvSpPr>
          <p:nvPr/>
        </p:nvSpPr>
        <p:spPr bwMode="auto">
          <a:xfrm>
            <a:off x="1908175" y="573246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1" name="Oval 77"/>
          <p:cNvSpPr>
            <a:spLocks noChangeArrowheads="1"/>
          </p:cNvSpPr>
          <p:nvPr/>
        </p:nvSpPr>
        <p:spPr bwMode="auto">
          <a:xfrm>
            <a:off x="2052638" y="551815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2" name="Oval 78"/>
          <p:cNvSpPr>
            <a:spLocks noChangeArrowheads="1"/>
          </p:cNvSpPr>
          <p:nvPr/>
        </p:nvSpPr>
        <p:spPr bwMode="auto">
          <a:xfrm>
            <a:off x="2482850" y="58769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3" name="Oval 79"/>
          <p:cNvSpPr>
            <a:spLocks noChangeArrowheads="1"/>
          </p:cNvSpPr>
          <p:nvPr/>
        </p:nvSpPr>
        <p:spPr bwMode="auto">
          <a:xfrm>
            <a:off x="2411413" y="5588000"/>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4" name="Oval 80"/>
          <p:cNvSpPr>
            <a:spLocks noChangeArrowheads="1"/>
          </p:cNvSpPr>
          <p:nvPr/>
        </p:nvSpPr>
        <p:spPr bwMode="auto">
          <a:xfrm>
            <a:off x="2051050" y="522763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75" name="Line 81"/>
          <p:cNvSpPr>
            <a:spLocks noChangeShapeType="1"/>
          </p:cNvSpPr>
          <p:nvPr/>
        </p:nvSpPr>
        <p:spPr bwMode="auto">
          <a:xfrm flipV="1">
            <a:off x="1187450" y="6669088"/>
            <a:ext cx="10810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6" name="Line 82"/>
          <p:cNvSpPr>
            <a:spLocks noChangeShapeType="1"/>
          </p:cNvSpPr>
          <p:nvPr/>
        </p:nvSpPr>
        <p:spPr bwMode="auto">
          <a:xfrm flipV="1">
            <a:off x="2268538" y="6453188"/>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7" name="Line 83"/>
          <p:cNvSpPr>
            <a:spLocks noChangeShapeType="1"/>
          </p:cNvSpPr>
          <p:nvPr/>
        </p:nvSpPr>
        <p:spPr bwMode="auto">
          <a:xfrm>
            <a:off x="2339975" y="6453188"/>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78" name="Text Box 84"/>
          <p:cNvSpPr txBox="1">
            <a:spLocks noChangeArrowheads="1"/>
          </p:cNvSpPr>
          <p:nvPr/>
        </p:nvSpPr>
        <p:spPr bwMode="auto">
          <a:xfrm>
            <a:off x="2339975" y="6165850"/>
            <a:ext cx="19224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エネルギー障壁を</a:t>
            </a:r>
          </a:p>
          <a:p>
            <a:pPr eaLnBrk="1" hangingPunct="1">
              <a:spcBef>
                <a:spcPct val="0"/>
              </a:spcBef>
              <a:buFontTx/>
              <a:buNone/>
            </a:pPr>
            <a:r>
              <a:rPr lang="ja-JP" altLang="en-US" sz="1800"/>
              <a:t>越える</a:t>
            </a:r>
          </a:p>
        </p:txBody>
      </p:sp>
      <p:sp>
        <p:nvSpPr>
          <p:cNvPr id="9279" name="Line 85"/>
          <p:cNvSpPr>
            <a:spLocks noChangeShapeType="1"/>
          </p:cNvSpPr>
          <p:nvPr/>
        </p:nvSpPr>
        <p:spPr bwMode="auto">
          <a:xfrm>
            <a:off x="2557463" y="566102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0" name="Line 86"/>
          <p:cNvSpPr>
            <a:spLocks noChangeShapeType="1"/>
          </p:cNvSpPr>
          <p:nvPr/>
        </p:nvSpPr>
        <p:spPr bwMode="auto">
          <a:xfrm>
            <a:off x="2627313" y="59499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1" name="Line 87"/>
          <p:cNvSpPr>
            <a:spLocks noChangeShapeType="1"/>
          </p:cNvSpPr>
          <p:nvPr/>
        </p:nvSpPr>
        <p:spPr bwMode="auto">
          <a:xfrm>
            <a:off x="2195513" y="53006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2" name="Line 88"/>
          <p:cNvSpPr>
            <a:spLocks noChangeShapeType="1"/>
          </p:cNvSpPr>
          <p:nvPr/>
        </p:nvSpPr>
        <p:spPr bwMode="auto">
          <a:xfrm>
            <a:off x="1836738" y="55895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3" name="Line 89"/>
          <p:cNvSpPr>
            <a:spLocks noChangeShapeType="1"/>
          </p:cNvSpPr>
          <p:nvPr/>
        </p:nvSpPr>
        <p:spPr bwMode="auto">
          <a:xfrm>
            <a:off x="2052638" y="58054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4" name="Line 90"/>
          <p:cNvSpPr>
            <a:spLocks noChangeShapeType="1"/>
          </p:cNvSpPr>
          <p:nvPr/>
        </p:nvSpPr>
        <p:spPr bwMode="auto">
          <a:xfrm>
            <a:off x="2195513" y="55895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5" name="Line 91"/>
          <p:cNvSpPr>
            <a:spLocks noChangeShapeType="1"/>
          </p:cNvSpPr>
          <p:nvPr/>
        </p:nvSpPr>
        <p:spPr bwMode="auto">
          <a:xfrm>
            <a:off x="1619250" y="530066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6" name="Line 92"/>
          <p:cNvSpPr>
            <a:spLocks noChangeShapeType="1"/>
          </p:cNvSpPr>
          <p:nvPr/>
        </p:nvSpPr>
        <p:spPr bwMode="auto">
          <a:xfrm>
            <a:off x="2916238" y="5300663"/>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7" name="Line 93"/>
          <p:cNvSpPr>
            <a:spLocks noChangeShapeType="1"/>
          </p:cNvSpPr>
          <p:nvPr/>
        </p:nvSpPr>
        <p:spPr bwMode="auto">
          <a:xfrm>
            <a:off x="2700338" y="55895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8" name="Line 94"/>
          <p:cNvSpPr>
            <a:spLocks noChangeShapeType="1"/>
          </p:cNvSpPr>
          <p:nvPr/>
        </p:nvSpPr>
        <p:spPr bwMode="auto">
          <a:xfrm>
            <a:off x="2916238" y="58054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89" name="Line 95"/>
          <p:cNvSpPr>
            <a:spLocks noChangeShapeType="1"/>
          </p:cNvSpPr>
          <p:nvPr/>
        </p:nvSpPr>
        <p:spPr bwMode="auto">
          <a:xfrm>
            <a:off x="3060700" y="55895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0" name="Line 96"/>
          <p:cNvSpPr>
            <a:spLocks noChangeShapeType="1"/>
          </p:cNvSpPr>
          <p:nvPr/>
        </p:nvSpPr>
        <p:spPr bwMode="auto">
          <a:xfrm>
            <a:off x="1549400" y="53736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1" name="Line 97"/>
          <p:cNvSpPr>
            <a:spLocks noChangeShapeType="1"/>
          </p:cNvSpPr>
          <p:nvPr/>
        </p:nvSpPr>
        <p:spPr bwMode="auto">
          <a:xfrm>
            <a:off x="1404938" y="5805488"/>
            <a:ext cx="1428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2" name="Text Box 98"/>
          <p:cNvSpPr txBox="1">
            <a:spLocks noChangeArrowheads="1"/>
          </p:cNvSpPr>
          <p:nvPr/>
        </p:nvSpPr>
        <p:spPr bwMode="auto">
          <a:xfrm>
            <a:off x="611188" y="45085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p:txBody>
      </p:sp>
      <p:sp>
        <p:nvSpPr>
          <p:cNvPr id="9293" name="Text Box 99"/>
          <p:cNvSpPr txBox="1">
            <a:spLocks noChangeArrowheads="1"/>
          </p:cNvSpPr>
          <p:nvPr/>
        </p:nvSpPr>
        <p:spPr bwMode="auto">
          <a:xfrm>
            <a:off x="3438525" y="51577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ja-JP" sz="1800"/>
          </a:p>
        </p:txBody>
      </p:sp>
      <p:sp>
        <p:nvSpPr>
          <p:cNvPr id="9294" name="Line 100"/>
          <p:cNvSpPr>
            <a:spLocks noChangeShapeType="1"/>
          </p:cNvSpPr>
          <p:nvPr/>
        </p:nvSpPr>
        <p:spPr bwMode="auto">
          <a:xfrm>
            <a:off x="1547813" y="4724400"/>
            <a:ext cx="151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95" name="Text Box 101"/>
          <p:cNvSpPr txBox="1">
            <a:spLocks noChangeArrowheads="1"/>
          </p:cNvSpPr>
          <p:nvPr/>
        </p:nvSpPr>
        <p:spPr bwMode="auto">
          <a:xfrm>
            <a:off x="1816100" y="429895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a:t>
            </a:r>
          </a:p>
        </p:txBody>
      </p:sp>
      <p:sp>
        <p:nvSpPr>
          <p:cNvPr id="9296" name="Text Box 102"/>
          <p:cNvSpPr txBox="1">
            <a:spLocks noChangeArrowheads="1"/>
          </p:cNvSpPr>
          <p:nvPr/>
        </p:nvSpPr>
        <p:spPr bwMode="auto">
          <a:xfrm>
            <a:off x="684213" y="414178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順方向</a:t>
            </a:r>
          </a:p>
        </p:txBody>
      </p:sp>
      <p:sp>
        <p:nvSpPr>
          <p:cNvPr id="9297" name="Text Box 103"/>
          <p:cNvSpPr txBox="1">
            <a:spLocks noChangeArrowheads="1"/>
          </p:cNvSpPr>
          <p:nvPr/>
        </p:nvSpPr>
        <p:spPr bwMode="auto">
          <a:xfrm>
            <a:off x="4716463" y="4508500"/>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逆方向</a:t>
            </a:r>
          </a:p>
        </p:txBody>
      </p:sp>
      <p:sp>
        <p:nvSpPr>
          <p:cNvPr id="9298" name="Rectangle 105"/>
          <p:cNvSpPr>
            <a:spLocks noChangeArrowheads="1"/>
          </p:cNvSpPr>
          <p:nvPr/>
        </p:nvSpPr>
        <p:spPr bwMode="auto">
          <a:xfrm>
            <a:off x="8459788" y="4797425"/>
            <a:ext cx="144462" cy="576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299" name="Line 106"/>
          <p:cNvSpPr>
            <a:spLocks noChangeShapeType="1"/>
          </p:cNvSpPr>
          <p:nvPr/>
        </p:nvSpPr>
        <p:spPr bwMode="auto">
          <a:xfrm>
            <a:off x="8532813" y="53736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0" name="Line 107"/>
          <p:cNvSpPr>
            <a:spLocks noChangeShapeType="1"/>
          </p:cNvSpPr>
          <p:nvPr/>
        </p:nvSpPr>
        <p:spPr bwMode="auto">
          <a:xfrm>
            <a:off x="8388350" y="4508500"/>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1" name="Line 108"/>
          <p:cNvSpPr>
            <a:spLocks noChangeShapeType="1"/>
          </p:cNvSpPr>
          <p:nvPr/>
        </p:nvSpPr>
        <p:spPr bwMode="auto">
          <a:xfrm>
            <a:off x="8532813" y="4508500"/>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02" name="Text Box 109"/>
          <p:cNvSpPr txBox="1">
            <a:spLocks noChangeArrowheads="1"/>
          </p:cNvSpPr>
          <p:nvPr/>
        </p:nvSpPr>
        <p:spPr bwMode="auto">
          <a:xfrm>
            <a:off x="8532813" y="45085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p>
        </p:txBody>
      </p:sp>
      <p:sp>
        <p:nvSpPr>
          <p:cNvPr id="9303" name="Line 110"/>
          <p:cNvSpPr>
            <a:spLocks noChangeShapeType="1"/>
          </p:cNvSpPr>
          <p:nvPr/>
        </p:nvSpPr>
        <p:spPr bwMode="auto">
          <a:xfrm>
            <a:off x="4787900" y="5589588"/>
            <a:ext cx="0"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9304" name="Group 111"/>
          <p:cNvGrpSpPr>
            <a:grpSpLocks/>
          </p:cNvGrpSpPr>
          <p:nvPr/>
        </p:nvGrpSpPr>
        <p:grpSpPr bwMode="auto">
          <a:xfrm>
            <a:off x="4572000" y="6092825"/>
            <a:ext cx="504825" cy="144463"/>
            <a:chOff x="2517" y="3929"/>
            <a:chExt cx="318" cy="91"/>
          </a:xfrm>
        </p:grpSpPr>
        <p:sp>
          <p:nvSpPr>
            <p:cNvPr id="9319" name="Line 112"/>
            <p:cNvSpPr>
              <a:spLocks noChangeShapeType="1"/>
            </p:cNvSpPr>
            <p:nvPr/>
          </p:nvSpPr>
          <p:spPr bwMode="auto">
            <a:xfrm>
              <a:off x="2517" y="3929"/>
              <a:ext cx="3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0" name="Line 113"/>
            <p:cNvSpPr>
              <a:spLocks noChangeShapeType="1"/>
            </p:cNvSpPr>
            <p:nvPr/>
          </p:nvSpPr>
          <p:spPr bwMode="auto">
            <a:xfrm flipH="1">
              <a:off x="251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1" name="Line 114"/>
            <p:cNvSpPr>
              <a:spLocks noChangeShapeType="1"/>
            </p:cNvSpPr>
            <p:nvPr/>
          </p:nvSpPr>
          <p:spPr bwMode="auto">
            <a:xfrm flipH="1">
              <a:off x="256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2" name="Line 115"/>
            <p:cNvSpPr>
              <a:spLocks noChangeShapeType="1"/>
            </p:cNvSpPr>
            <p:nvPr/>
          </p:nvSpPr>
          <p:spPr bwMode="auto">
            <a:xfrm flipH="1">
              <a:off x="2607"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23" name="Line 116"/>
            <p:cNvSpPr>
              <a:spLocks noChangeShapeType="1"/>
            </p:cNvSpPr>
            <p:nvPr/>
          </p:nvSpPr>
          <p:spPr bwMode="auto">
            <a:xfrm flipH="1">
              <a:off x="2652" y="3929"/>
              <a:ext cx="91"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305" name="Oval 117"/>
          <p:cNvSpPr>
            <a:spLocks noChangeArrowheads="1"/>
          </p:cNvSpPr>
          <p:nvPr/>
        </p:nvSpPr>
        <p:spPr bwMode="auto">
          <a:xfrm>
            <a:off x="5580063" y="52292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6" name="Oval 118"/>
          <p:cNvSpPr>
            <a:spLocks noChangeArrowheads="1"/>
          </p:cNvSpPr>
          <p:nvPr/>
        </p:nvSpPr>
        <p:spPr bwMode="auto">
          <a:xfrm>
            <a:off x="5651500" y="54451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7" name="Oval 119"/>
          <p:cNvSpPr>
            <a:spLocks noChangeArrowheads="1"/>
          </p:cNvSpPr>
          <p:nvPr/>
        </p:nvSpPr>
        <p:spPr bwMode="auto">
          <a:xfrm>
            <a:off x="5724525" y="5805488"/>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8" name="Oval 120"/>
          <p:cNvSpPr>
            <a:spLocks noChangeArrowheads="1"/>
          </p:cNvSpPr>
          <p:nvPr/>
        </p:nvSpPr>
        <p:spPr bwMode="auto">
          <a:xfrm>
            <a:off x="5508625" y="5446713"/>
            <a:ext cx="144463" cy="144462"/>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09" name="Oval 121"/>
          <p:cNvSpPr>
            <a:spLocks noChangeArrowheads="1"/>
          </p:cNvSpPr>
          <p:nvPr/>
        </p:nvSpPr>
        <p:spPr bwMode="auto">
          <a:xfrm>
            <a:off x="5651500" y="5661025"/>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0" name="Oval 122"/>
          <p:cNvSpPr>
            <a:spLocks noChangeArrowheads="1"/>
          </p:cNvSpPr>
          <p:nvPr/>
        </p:nvSpPr>
        <p:spPr bwMode="auto">
          <a:xfrm>
            <a:off x="5724525" y="5156200"/>
            <a:ext cx="144463"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1" name="Oval 123"/>
          <p:cNvSpPr>
            <a:spLocks noChangeArrowheads="1"/>
          </p:cNvSpPr>
          <p:nvPr/>
        </p:nvSpPr>
        <p:spPr bwMode="auto">
          <a:xfrm>
            <a:off x="5580063" y="5876925"/>
            <a:ext cx="144462" cy="144463"/>
          </a:xfrm>
          <a:prstGeom prst="ellipse">
            <a:avLst/>
          </a:prstGeom>
          <a:solidFill>
            <a:srgbClr val="FFCC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2" name="Oval 124"/>
          <p:cNvSpPr>
            <a:spLocks noChangeArrowheads="1"/>
          </p:cNvSpPr>
          <p:nvPr/>
        </p:nvSpPr>
        <p:spPr bwMode="auto">
          <a:xfrm>
            <a:off x="7451725" y="52292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3" name="Oval 125"/>
          <p:cNvSpPr>
            <a:spLocks noChangeArrowheads="1"/>
          </p:cNvSpPr>
          <p:nvPr/>
        </p:nvSpPr>
        <p:spPr bwMode="auto">
          <a:xfrm>
            <a:off x="7523163" y="54451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4" name="Oval 126"/>
          <p:cNvSpPr>
            <a:spLocks noChangeArrowheads="1"/>
          </p:cNvSpPr>
          <p:nvPr/>
        </p:nvSpPr>
        <p:spPr bwMode="auto">
          <a:xfrm>
            <a:off x="7596188" y="58054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5" name="Oval 127"/>
          <p:cNvSpPr>
            <a:spLocks noChangeArrowheads="1"/>
          </p:cNvSpPr>
          <p:nvPr/>
        </p:nvSpPr>
        <p:spPr bwMode="auto">
          <a:xfrm>
            <a:off x="7380288" y="544671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6" name="Oval 128"/>
          <p:cNvSpPr>
            <a:spLocks noChangeArrowheads="1"/>
          </p:cNvSpPr>
          <p:nvPr/>
        </p:nvSpPr>
        <p:spPr bwMode="auto">
          <a:xfrm>
            <a:off x="7523163" y="5661025"/>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7" name="Oval 129"/>
          <p:cNvSpPr>
            <a:spLocks noChangeArrowheads="1"/>
          </p:cNvSpPr>
          <p:nvPr/>
        </p:nvSpPr>
        <p:spPr bwMode="auto">
          <a:xfrm>
            <a:off x="7596188" y="5156200"/>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9318" name="Oval 130"/>
          <p:cNvSpPr>
            <a:spLocks noChangeArrowheads="1"/>
          </p:cNvSpPr>
          <p:nvPr/>
        </p:nvSpPr>
        <p:spPr bwMode="auto">
          <a:xfrm>
            <a:off x="7451725" y="5876925"/>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extLst>
      <p:ext uri="{BB962C8B-B14F-4D97-AF65-F5344CB8AC3E}">
        <p14:creationId xmlns:p14="http://schemas.microsoft.com/office/powerpoint/2010/main" val="247571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zu1-7"/>
          <p:cNvPicPr>
            <a:picLocks noChangeAspect="1" noChangeArrowheads="1"/>
          </p:cNvPicPr>
          <p:nvPr/>
        </p:nvPicPr>
        <p:blipFill>
          <a:blip r:embed="rId3" cstate="print"/>
          <a:srcRect/>
          <a:stretch>
            <a:fillRect/>
          </a:stretch>
        </p:blipFill>
        <p:spPr bwMode="auto">
          <a:xfrm>
            <a:off x="611188" y="1484313"/>
            <a:ext cx="6172200" cy="4302125"/>
          </a:xfrm>
          <a:prstGeom prst="rect">
            <a:avLst/>
          </a:prstGeom>
          <a:noFill/>
          <a:ln w="9525">
            <a:noFill/>
            <a:miter lim="800000"/>
            <a:headEnd/>
            <a:tailEnd/>
          </a:ln>
        </p:spPr>
      </p:pic>
      <p:sp>
        <p:nvSpPr>
          <p:cNvPr id="58371" name="Rectangle 2"/>
          <p:cNvSpPr>
            <a:spLocks noGrp="1" noChangeArrowheads="1"/>
          </p:cNvSpPr>
          <p:nvPr>
            <p:ph type="title"/>
          </p:nvPr>
        </p:nvSpPr>
        <p:spPr/>
        <p:txBody>
          <a:bodyPr/>
          <a:lstStyle/>
          <a:p>
            <a:pPr eaLnBrk="1" hangingPunct="1"/>
            <a:r>
              <a:rPr lang="ja-JP" altLang="en-US"/>
              <a:t>ダイオードの電流－電圧特性</a:t>
            </a:r>
          </a:p>
        </p:txBody>
      </p:sp>
      <p:pic>
        <p:nvPicPr>
          <p:cNvPr id="58372" name="Picture 4" descr="図02_06"/>
          <p:cNvPicPr>
            <a:picLocks noChangeAspect="1" noChangeArrowheads="1"/>
          </p:cNvPicPr>
          <p:nvPr/>
        </p:nvPicPr>
        <p:blipFill>
          <a:blip r:embed="rId4" cstate="print"/>
          <a:srcRect/>
          <a:stretch>
            <a:fillRect/>
          </a:stretch>
        </p:blipFill>
        <p:spPr bwMode="auto">
          <a:xfrm>
            <a:off x="4643438" y="1341438"/>
            <a:ext cx="4094162" cy="4465637"/>
          </a:xfrm>
          <a:prstGeom prst="rect">
            <a:avLst/>
          </a:prstGeom>
          <a:noFill/>
          <a:ln w="9525">
            <a:noFill/>
            <a:miter lim="800000"/>
            <a:headEnd/>
            <a:tailEnd/>
          </a:ln>
        </p:spPr>
      </p:pic>
      <p:sp>
        <p:nvSpPr>
          <p:cNvPr id="58373" name="Text Box 6"/>
          <p:cNvSpPr txBox="1">
            <a:spLocks noChangeArrowheads="1"/>
          </p:cNvSpPr>
          <p:nvPr/>
        </p:nvSpPr>
        <p:spPr bwMode="auto">
          <a:xfrm>
            <a:off x="5292725" y="5949950"/>
            <a:ext cx="1676400" cy="457200"/>
          </a:xfrm>
          <a:prstGeom prst="rect">
            <a:avLst/>
          </a:prstGeom>
          <a:noFill/>
          <a:ln w="9525">
            <a:noFill/>
            <a:miter lim="800000"/>
            <a:headEnd/>
            <a:tailEnd/>
          </a:ln>
        </p:spPr>
        <p:txBody>
          <a:bodyPr>
            <a:spAutoFit/>
          </a:bodyPr>
          <a:lstStyle/>
          <a:p>
            <a:r>
              <a:rPr lang="en-US" altLang="ja-JP" sz="2400"/>
              <a:t>V</a:t>
            </a:r>
            <a:r>
              <a:rPr lang="en-US" altLang="ja-JP" sz="2400" baseline="-25000"/>
              <a:t>TH</a:t>
            </a:r>
            <a:r>
              <a:rPr lang="en-US" altLang="ja-JP" sz="2400"/>
              <a:t> </a:t>
            </a:r>
            <a:r>
              <a:rPr lang="ja-JP" altLang="en-US" sz="2400"/>
              <a:t>≒</a:t>
            </a:r>
            <a:r>
              <a:rPr lang="en-US" altLang="ja-JP" sz="2400"/>
              <a:t>0.7V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ja-JP" altLang="en-US"/>
              <a:t>ダイオードのスイッチングモデル</a:t>
            </a:r>
          </a:p>
        </p:txBody>
      </p:sp>
      <p:sp>
        <p:nvSpPr>
          <p:cNvPr id="12291" name="Line 4"/>
          <p:cNvSpPr>
            <a:spLocks noChangeShapeType="1"/>
          </p:cNvSpPr>
          <p:nvPr/>
        </p:nvSpPr>
        <p:spPr bwMode="auto">
          <a:xfrm>
            <a:off x="631825" y="3789363"/>
            <a:ext cx="3887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2" name="Line 5"/>
          <p:cNvSpPr>
            <a:spLocks noChangeShapeType="1"/>
          </p:cNvSpPr>
          <p:nvPr/>
        </p:nvSpPr>
        <p:spPr bwMode="auto">
          <a:xfrm flipV="1">
            <a:off x="1135063" y="1412875"/>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3" name="Text Box 6"/>
          <p:cNvSpPr txBox="1">
            <a:spLocks noChangeArrowheads="1"/>
          </p:cNvSpPr>
          <p:nvPr/>
        </p:nvSpPr>
        <p:spPr bwMode="auto">
          <a:xfrm>
            <a:off x="3995738" y="38814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a:t>
            </a:r>
          </a:p>
        </p:txBody>
      </p:sp>
      <p:sp>
        <p:nvSpPr>
          <p:cNvPr id="12294" name="Text Box 7"/>
          <p:cNvSpPr txBox="1">
            <a:spLocks noChangeArrowheads="1"/>
          </p:cNvSpPr>
          <p:nvPr/>
        </p:nvSpPr>
        <p:spPr bwMode="auto">
          <a:xfrm>
            <a:off x="611188" y="136048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2295" name="Freeform 8"/>
          <p:cNvSpPr>
            <a:spLocks/>
          </p:cNvSpPr>
          <p:nvPr/>
        </p:nvSpPr>
        <p:spPr bwMode="auto">
          <a:xfrm>
            <a:off x="1568450" y="1268413"/>
            <a:ext cx="1079500" cy="2520950"/>
          </a:xfrm>
          <a:custGeom>
            <a:avLst/>
            <a:gdLst>
              <a:gd name="T0" fmla="*/ 0 w 680"/>
              <a:gd name="T1" fmla="*/ 2147483646 h 1588"/>
              <a:gd name="T2" fmla="*/ 2147483646 w 680"/>
              <a:gd name="T3" fmla="*/ 2147483646 h 1588"/>
              <a:gd name="T4" fmla="*/ 2147483646 w 680"/>
              <a:gd name="T5" fmla="*/ 2147483646 h 1588"/>
              <a:gd name="T6" fmla="*/ 2147483646 w 680"/>
              <a:gd name="T7" fmla="*/ 0 h 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0" h="1588">
                <a:moveTo>
                  <a:pt x="0" y="1588"/>
                </a:moveTo>
                <a:cubicBezTo>
                  <a:pt x="79" y="1572"/>
                  <a:pt x="158" y="1557"/>
                  <a:pt x="226" y="1497"/>
                </a:cubicBezTo>
                <a:cubicBezTo>
                  <a:pt x="294" y="1437"/>
                  <a:pt x="332" y="1475"/>
                  <a:pt x="408" y="1225"/>
                </a:cubicBezTo>
                <a:cubicBezTo>
                  <a:pt x="484" y="975"/>
                  <a:pt x="635" y="204"/>
                  <a:pt x="680"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6" name="Line 9"/>
          <p:cNvSpPr>
            <a:spLocks noChangeShapeType="1"/>
          </p:cNvSpPr>
          <p:nvPr/>
        </p:nvSpPr>
        <p:spPr bwMode="auto">
          <a:xfrm>
            <a:off x="2719388"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7" name="Line 10"/>
          <p:cNvSpPr>
            <a:spLocks noChangeShapeType="1"/>
          </p:cNvSpPr>
          <p:nvPr/>
        </p:nvSpPr>
        <p:spPr bwMode="auto">
          <a:xfrm>
            <a:off x="2143125"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98" name="Text Box 11"/>
          <p:cNvSpPr txBox="1">
            <a:spLocks noChangeArrowheads="1"/>
          </p:cNvSpPr>
          <p:nvPr/>
        </p:nvSpPr>
        <p:spPr bwMode="auto">
          <a:xfrm>
            <a:off x="1909763" y="4024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0.6</a:t>
            </a:r>
          </a:p>
        </p:txBody>
      </p:sp>
      <p:sp>
        <p:nvSpPr>
          <p:cNvPr id="12299" name="Text Box 12"/>
          <p:cNvSpPr txBox="1">
            <a:spLocks noChangeArrowheads="1"/>
          </p:cNvSpPr>
          <p:nvPr/>
        </p:nvSpPr>
        <p:spPr bwMode="auto">
          <a:xfrm>
            <a:off x="2484438" y="40052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a:t>
            </a:r>
          </a:p>
        </p:txBody>
      </p:sp>
      <p:grpSp>
        <p:nvGrpSpPr>
          <p:cNvPr id="12300" name="Group 30"/>
          <p:cNvGrpSpPr>
            <a:grpSpLocks/>
          </p:cNvGrpSpPr>
          <p:nvPr/>
        </p:nvGrpSpPr>
        <p:grpSpPr bwMode="auto">
          <a:xfrm>
            <a:off x="2051050" y="5300663"/>
            <a:ext cx="1898650" cy="798512"/>
            <a:chOff x="1366" y="1067"/>
            <a:chExt cx="1196" cy="503"/>
          </a:xfrm>
        </p:grpSpPr>
        <p:sp>
          <p:nvSpPr>
            <p:cNvPr id="12334" name="AutoShape 13"/>
            <p:cNvSpPr>
              <a:spLocks noChangeArrowheads="1"/>
            </p:cNvSpPr>
            <p:nvPr/>
          </p:nvSpPr>
          <p:spPr bwMode="auto">
            <a:xfrm rot="5400000">
              <a:off x="1850"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35" name="Line 14"/>
            <p:cNvSpPr>
              <a:spLocks noChangeShapeType="1"/>
            </p:cNvSpPr>
            <p:nvPr/>
          </p:nvSpPr>
          <p:spPr bwMode="auto">
            <a:xfrm>
              <a:off x="2122"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6" name="Line 15"/>
            <p:cNvSpPr>
              <a:spLocks noChangeShapeType="1"/>
            </p:cNvSpPr>
            <p:nvPr/>
          </p:nvSpPr>
          <p:spPr bwMode="auto">
            <a:xfrm>
              <a:off x="1442"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7" name="Line 16"/>
            <p:cNvSpPr>
              <a:spLocks noChangeShapeType="1"/>
            </p:cNvSpPr>
            <p:nvPr/>
          </p:nvSpPr>
          <p:spPr bwMode="auto">
            <a:xfrm>
              <a:off x="215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8" name="Text Box 17"/>
            <p:cNvSpPr txBox="1">
              <a:spLocks noChangeArrowheads="1"/>
            </p:cNvSpPr>
            <p:nvPr/>
          </p:nvSpPr>
          <p:spPr bwMode="auto">
            <a:xfrm>
              <a:off x="1366"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2339" name="Text Box 18"/>
            <p:cNvSpPr txBox="1">
              <a:spLocks noChangeArrowheads="1"/>
            </p:cNvSpPr>
            <p:nvPr/>
          </p:nvSpPr>
          <p:spPr bwMode="auto">
            <a:xfrm>
              <a:off x="2258"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12301" name="Line 20"/>
          <p:cNvSpPr>
            <a:spLocks noChangeShapeType="1"/>
          </p:cNvSpPr>
          <p:nvPr/>
        </p:nvSpPr>
        <p:spPr bwMode="auto">
          <a:xfrm>
            <a:off x="4716463" y="3789363"/>
            <a:ext cx="38877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2" name="Line 21"/>
          <p:cNvSpPr>
            <a:spLocks noChangeShapeType="1"/>
          </p:cNvSpPr>
          <p:nvPr/>
        </p:nvSpPr>
        <p:spPr bwMode="auto">
          <a:xfrm flipV="1">
            <a:off x="5219700" y="1412875"/>
            <a:ext cx="0"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3" name="Text Box 22"/>
          <p:cNvSpPr txBox="1">
            <a:spLocks noChangeArrowheads="1"/>
          </p:cNvSpPr>
          <p:nvPr/>
        </p:nvSpPr>
        <p:spPr bwMode="auto">
          <a:xfrm>
            <a:off x="8080375" y="38814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V</a:t>
            </a:r>
          </a:p>
        </p:txBody>
      </p:sp>
      <p:sp>
        <p:nvSpPr>
          <p:cNvPr id="12304" name="Text Box 23"/>
          <p:cNvSpPr txBox="1">
            <a:spLocks noChangeArrowheads="1"/>
          </p:cNvSpPr>
          <p:nvPr/>
        </p:nvSpPr>
        <p:spPr bwMode="auto">
          <a:xfrm>
            <a:off x="4695825" y="136048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I</a:t>
            </a:r>
          </a:p>
        </p:txBody>
      </p:sp>
      <p:sp>
        <p:nvSpPr>
          <p:cNvPr id="12305" name="Line 25"/>
          <p:cNvSpPr>
            <a:spLocks noChangeShapeType="1"/>
          </p:cNvSpPr>
          <p:nvPr/>
        </p:nvSpPr>
        <p:spPr bwMode="auto">
          <a:xfrm>
            <a:off x="6804025"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6" name="Line 26"/>
          <p:cNvSpPr>
            <a:spLocks noChangeShapeType="1"/>
          </p:cNvSpPr>
          <p:nvPr/>
        </p:nvSpPr>
        <p:spPr bwMode="auto">
          <a:xfrm>
            <a:off x="6227763" y="3717925"/>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07" name="Text Box 27"/>
          <p:cNvSpPr txBox="1">
            <a:spLocks noChangeArrowheads="1"/>
          </p:cNvSpPr>
          <p:nvPr/>
        </p:nvSpPr>
        <p:spPr bwMode="auto">
          <a:xfrm>
            <a:off x="5940425" y="40243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0.6</a:t>
            </a:r>
          </a:p>
        </p:txBody>
      </p:sp>
      <p:sp>
        <p:nvSpPr>
          <p:cNvPr id="12308" name="Text Box 28"/>
          <p:cNvSpPr txBox="1">
            <a:spLocks noChangeArrowheads="1"/>
          </p:cNvSpPr>
          <p:nvPr/>
        </p:nvSpPr>
        <p:spPr bwMode="auto">
          <a:xfrm>
            <a:off x="6588125" y="40052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a:t>
            </a:r>
          </a:p>
        </p:txBody>
      </p:sp>
      <p:sp>
        <p:nvSpPr>
          <p:cNvPr id="12309" name="Line 29"/>
          <p:cNvSpPr>
            <a:spLocks noChangeShapeType="1"/>
          </p:cNvSpPr>
          <p:nvPr/>
        </p:nvSpPr>
        <p:spPr bwMode="auto">
          <a:xfrm>
            <a:off x="6443663" y="1412875"/>
            <a:ext cx="0" cy="2376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0" name="Line 31"/>
          <p:cNvSpPr>
            <a:spLocks noChangeShapeType="1"/>
          </p:cNvSpPr>
          <p:nvPr/>
        </p:nvSpPr>
        <p:spPr bwMode="auto">
          <a:xfrm>
            <a:off x="6443663" y="3716338"/>
            <a:ext cx="0" cy="792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1" name="Line 32"/>
          <p:cNvSpPr>
            <a:spLocks noChangeShapeType="1"/>
          </p:cNvSpPr>
          <p:nvPr/>
        </p:nvSpPr>
        <p:spPr bwMode="auto">
          <a:xfrm>
            <a:off x="5364163" y="4365625"/>
            <a:ext cx="1079500" cy="0"/>
          </a:xfrm>
          <a:prstGeom prst="line">
            <a:avLst/>
          </a:prstGeom>
          <a:noFill/>
          <a:ln w="9525">
            <a:solidFill>
              <a:srgbClr val="0066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2" name="Line 33"/>
          <p:cNvSpPr>
            <a:spLocks noChangeShapeType="1"/>
          </p:cNvSpPr>
          <p:nvPr/>
        </p:nvSpPr>
        <p:spPr bwMode="auto">
          <a:xfrm>
            <a:off x="6443663" y="4365625"/>
            <a:ext cx="1079500" cy="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3" name="Text Box 34"/>
          <p:cNvSpPr txBox="1">
            <a:spLocks noChangeArrowheads="1"/>
          </p:cNvSpPr>
          <p:nvPr/>
        </p:nvSpPr>
        <p:spPr bwMode="auto">
          <a:xfrm>
            <a:off x="5487988" y="4384675"/>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p>
        </p:txBody>
      </p:sp>
      <p:sp>
        <p:nvSpPr>
          <p:cNvPr id="12314" name="Text Box 35"/>
          <p:cNvSpPr txBox="1">
            <a:spLocks noChangeArrowheads="1"/>
          </p:cNvSpPr>
          <p:nvPr/>
        </p:nvSpPr>
        <p:spPr bwMode="auto">
          <a:xfrm>
            <a:off x="6594475" y="4365625"/>
            <a:ext cx="527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p>
        </p:txBody>
      </p:sp>
      <p:sp>
        <p:nvSpPr>
          <p:cNvPr id="12315" name="Line 36"/>
          <p:cNvSpPr>
            <a:spLocks noChangeShapeType="1"/>
          </p:cNvSpPr>
          <p:nvPr/>
        </p:nvSpPr>
        <p:spPr bwMode="auto">
          <a:xfrm>
            <a:off x="3995738" y="256540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16" name="Text Box 37"/>
          <p:cNvSpPr txBox="1">
            <a:spLocks noChangeArrowheads="1"/>
          </p:cNvSpPr>
          <p:nvPr/>
        </p:nvSpPr>
        <p:spPr bwMode="auto">
          <a:xfrm>
            <a:off x="3759200" y="2066925"/>
            <a:ext cx="1065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モデル化</a:t>
            </a:r>
          </a:p>
        </p:txBody>
      </p:sp>
      <p:sp>
        <p:nvSpPr>
          <p:cNvPr id="12317" name="Text Box 38"/>
          <p:cNvSpPr txBox="1">
            <a:spLocks noChangeArrowheads="1"/>
          </p:cNvSpPr>
          <p:nvPr/>
        </p:nvSpPr>
        <p:spPr bwMode="auto">
          <a:xfrm>
            <a:off x="1835150" y="6256338"/>
            <a:ext cx="254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OFF</a:t>
            </a:r>
            <a:r>
              <a:rPr lang="ja-JP" altLang="en-US" sz="1800"/>
              <a:t>：</a:t>
            </a:r>
            <a:r>
              <a:rPr lang="en-US" altLang="ja-JP" sz="1800"/>
              <a:t>A</a:t>
            </a:r>
            <a:r>
              <a:rPr lang="ja-JP" altLang="en-US" sz="1800"/>
              <a:t>と</a:t>
            </a:r>
            <a:r>
              <a:rPr lang="en-US" altLang="ja-JP" sz="1800"/>
              <a:t>K</a:t>
            </a:r>
            <a:r>
              <a:rPr lang="ja-JP" altLang="en-US" sz="1800"/>
              <a:t>は切れている</a:t>
            </a:r>
          </a:p>
        </p:txBody>
      </p:sp>
      <p:grpSp>
        <p:nvGrpSpPr>
          <p:cNvPr id="12318" name="Group 39"/>
          <p:cNvGrpSpPr>
            <a:grpSpLocks/>
          </p:cNvGrpSpPr>
          <p:nvPr/>
        </p:nvGrpSpPr>
        <p:grpSpPr bwMode="auto">
          <a:xfrm>
            <a:off x="5416550" y="5300663"/>
            <a:ext cx="1898650" cy="798512"/>
            <a:chOff x="1366" y="1067"/>
            <a:chExt cx="1196" cy="503"/>
          </a:xfrm>
        </p:grpSpPr>
        <p:sp>
          <p:nvSpPr>
            <p:cNvPr id="12328" name="AutoShape 40"/>
            <p:cNvSpPr>
              <a:spLocks noChangeArrowheads="1"/>
            </p:cNvSpPr>
            <p:nvPr/>
          </p:nvSpPr>
          <p:spPr bwMode="auto">
            <a:xfrm rot="5400000">
              <a:off x="1850" y="1253"/>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2329" name="Line 41"/>
            <p:cNvSpPr>
              <a:spLocks noChangeShapeType="1"/>
            </p:cNvSpPr>
            <p:nvPr/>
          </p:nvSpPr>
          <p:spPr bwMode="auto">
            <a:xfrm>
              <a:off x="2122" y="1207"/>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0" name="Line 42"/>
            <p:cNvSpPr>
              <a:spLocks noChangeShapeType="1"/>
            </p:cNvSpPr>
            <p:nvPr/>
          </p:nvSpPr>
          <p:spPr bwMode="auto">
            <a:xfrm>
              <a:off x="1442"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1" name="Line 43"/>
            <p:cNvSpPr>
              <a:spLocks noChangeShapeType="1"/>
            </p:cNvSpPr>
            <p:nvPr/>
          </p:nvSpPr>
          <p:spPr bwMode="auto">
            <a:xfrm>
              <a:off x="2154" y="1389"/>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32" name="Text Box 44"/>
            <p:cNvSpPr txBox="1">
              <a:spLocks noChangeArrowheads="1"/>
            </p:cNvSpPr>
            <p:nvPr/>
          </p:nvSpPr>
          <p:spPr bwMode="auto">
            <a:xfrm>
              <a:off x="1366" y="1067"/>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A</a:t>
              </a:r>
            </a:p>
          </p:txBody>
        </p:sp>
        <p:sp>
          <p:nvSpPr>
            <p:cNvPr id="12333" name="Text Box 45"/>
            <p:cNvSpPr txBox="1">
              <a:spLocks noChangeArrowheads="1"/>
            </p:cNvSpPr>
            <p:nvPr/>
          </p:nvSpPr>
          <p:spPr bwMode="auto">
            <a:xfrm>
              <a:off x="2258" y="1071"/>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a:t>
              </a:r>
            </a:p>
          </p:txBody>
        </p:sp>
      </p:grpSp>
      <p:sp>
        <p:nvSpPr>
          <p:cNvPr id="12319" name="Text Box 46"/>
          <p:cNvSpPr txBox="1">
            <a:spLocks noChangeArrowheads="1"/>
          </p:cNvSpPr>
          <p:nvPr/>
        </p:nvSpPr>
        <p:spPr bwMode="auto">
          <a:xfrm>
            <a:off x="5200650" y="6256338"/>
            <a:ext cx="342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ON</a:t>
            </a:r>
            <a:r>
              <a:rPr lang="ja-JP" altLang="en-US" sz="1800"/>
              <a:t>：</a:t>
            </a:r>
            <a:r>
              <a:rPr lang="en-US" altLang="ja-JP" sz="1800"/>
              <a:t>A</a:t>
            </a:r>
            <a:r>
              <a:rPr lang="ja-JP" altLang="en-US" sz="1800"/>
              <a:t>と</a:t>
            </a:r>
            <a:r>
              <a:rPr lang="en-US" altLang="ja-JP" sz="1800"/>
              <a:t>K</a:t>
            </a:r>
            <a:r>
              <a:rPr lang="ja-JP" altLang="en-US" sz="1800"/>
              <a:t>間には</a:t>
            </a:r>
            <a:r>
              <a:rPr lang="en-US" altLang="ja-JP" sz="1800"/>
              <a:t>ON</a:t>
            </a:r>
            <a:r>
              <a:rPr lang="ja-JP" altLang="en-US" sz="1800"/>
              <a:t>電圧が生じる</a:t>
            </a:r>
          </a:p>
        </p:txBody>
      </p:sp>
      <p:sp>
        <p:nvSpPr>
          <p:cNvPr id="12320" name="Line 47"/>
          <p:cNvSpPr>
            <a:spLocks noChangeShapeType="1"/>
          </p:cNvSpPr>
          <p:nvPr/>
        </p:nvSpPr>
        <p:spPr bwMode="auto">
          <a:xfrm>
            <a:off x="5364163" y="5084763"/>
            <a:ext cx="19446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1" name="Text Box 48"/>
          <p:cNvSpPr txBox="1">
            <a:spLocks noChangeArrowheads="1"/>
          </p:cNvSpPr>
          <p:nvPr/>
        </p:nvSpPr>
        <p:spPr bwMode="auto">
          <a:xfrm>
            <a:off x="7504113" y="48688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a:t>
            </a:r>
          </a:p>
        </p:txBody>
      </p:sp>
      <p:sp>
        <p:nvSpPr>
          <p:cNvPr id="12322" name="Text Box 49"/>
          <p:cNvSpPr txBox="1">
            <a:spLocks noChangeArrowheads="1"/>
          </p:cNvSpPr>
          <p:nvPr/>
        </p:nvSpPr>
        <p:spPr bwMode="auto">
          <a:xfrm>
            <a:off x="2339975" y="4941888"/>
            <a:ext cx="1749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電流は流れない</a:t>
            </a:r>
          </a:p>
        </p:txBody>
      </p:sp>
      <p:sp>
        <p:nvSpPr>
          <p:cNvPr id="12323" name="Line 50"/>
          <p:cNvSpPr>
            <a:spLocks noChangeShapeType="1"/>
          </p:cNvSpPr>
          <p:nvPr/>
        </p:nvSpPr>
        <p:spPr bwMode="auto">
          <a:xfrm flipH="1">
            <a:off x="5795963" y="5373688"/>
            <a:ext cx="288925"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4" name="Line 51"/>
          <p:cNvSpPr>
            <a:spLocks noChangeShapeType="1"/>
          </p:cNvSpPr>
          <p:nvPr/>
        </p:nvSpPr>
        <p:spPr bwMode="auto">
          <a:xfrm>
            <a:off x="6084888" y="53736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5" name="Text Box 52"/>
          <p:cNvSpPr txBox="1">
            <a:spLocks noChangeArrowheads="1"/>
          </p:cNvSpPr>
          <p:nvPr/>
        </p:nvSpPr>
        <p:spPr bwMode="auto">
          <a:xfrm>
            <a:off x="6084888" y="5078413"/>
            <a:ext cx="6588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0.7V</a:t>
            </a:r>
          </a:p>
        </p:txBody>
      </p:sp>
      <p:sp>
        <p:nvSpPr>
          <p:cNvPr id="12326" name="Line 53"/>
          <p:cNvSpPr>
            <a:spLocks noChangeShapeType="1"/>
          </p:cNvSpPr>
          <p:nvPr/>
        </p:nvSpPr>
        <p:spPr bwMode="auto">
          <a:xfrm flipH="1" flipV="1">
            <a:off x="6732588" y="5373688"/>
            <a:ext cx="215900" cy="28733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27" name="Line 54"/>
          <p:cNvSpPr>
            <a:spLocks noChangeShapeType="1"/>
          </p:cNvSpPr>
          <p:nvPr/>
        </p:nvSpPr>
        <p:spPr bwMode="auto">
          <a:xfrm flipH="1">
            <a:off x="6588125" y="5373688"/>
            <a:ext cx="1444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2781477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r>
              <a:rPr lang="ja-JP" altLang="en-US" dirty="0"/>
              <a:t>電流が流れれば</a:t>
            </a:r>
            <a:r>
              <a:rPr lang="en-US" altLang="ja-JP" dirty="0"/>
              <a:t>0.7V</a:t>
            </a:r>
            <a:r>
              <a:rPr lang="ja-JP" altLang="en-US" dirty="0"/>
              <a:t>低下する</a:t>
            </a:r>
            <a:endParaRPr lang="en-US" altLang="ja-JP" dirty="0"/>
          </a:p>
        </p:txBody>
      </p:sp>
      <p:sp>
        <p:nvSpPr>
          <p:cNvPr id="44050" name="Rectangle 18"/>
          <p:cNvSpPr>
            <a:spLocks noChangeArrowheads="1"/>
          </p:cNvSpPr>
          <p:nvPr/>
        </p:nvSpPr>
        <p:spPr bwMode="auto">
          <a:xfrm>
            <a:off x="3983110"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1" name="Line 19"/>
          <p:cNvSpPr>
            <a:spLocks noChangeShapeType="1"/>
          </p:cNvSpPr>
          <p:nvPr/>
        </p:nvSpPr>
        <p:spPr bwMode="auto">
          <a:xfrm>
            <a:off x="4056135"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2" name="Line 20"/>
          <p:cNvSpPr>
            <a:spLocks noChangeShapeType="1"/>
          </p:cNvSpPr>
          <p:nvPr/>
        </p:nvSpPr>
        <p:spPr bwMode="auto">
          <a:xfrm>
            <a:off x="3911673"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53" name="Line 21"/>
          <p:cNvSpPr>
            <a:spLocks noChangeShapeType="1"/>
          </p:cNvSpPr>
          <p:nvPr/>
        </p:nvSpPr>
        <p:spPr bwMode="auto">
          <a:xfrm>
            <a:off x="4056135"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057" name="Group 25"/>
          <p:cNvGrpSpPr>
            <a:grpSpLocks/>
          </p:cNvGrpSpPr>
          <p:nvPr/>
        </p:nvGrpSpPr>
        <p:grpSpPr bwMode="auto">
          <a:xfrm flipH="1">
            <a:off x="2255910" y="2351088"/>
            <a:ext cx="1798638" cy="576262"/>
            <a:chOff x="1051" y="1978"/>
            <a:chExt cx="1133" cy="363"/>
          </a:xfrm>
        </p:grpSpPr>
        <p:sp>
          <p:nvSpPr>
            <p:cNvPr id="44058" name="AutoShape 2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059" name="Line 2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0" name="Line 2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1" name="Line 2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062" name="Line 30"/>
          <p:cNvSpPr>
            <a:spLocks noChangeShapeType="1"/>
          </p:cNvSpPr>
          <p:nvPr/>
        </p:nvSpPr>
        <p:spPr bwMode="auto">
          <a:xfrm>
            <a:off x="4056135"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065" name="Text Box 33"/>
          <p:cNvSpPr txBox="1">
            <a:spLocks noChangeArrowheads="1"/>
          </p:cNvSpPr>
          <p:nvPr/>
        </p:nvSpPr>
        <p:spPr bwMode="auto">
          <a:xfrm>
            <a:off x="4179960" y="2276475"/>
            <a:ext cx="10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Y</a:t>
            </a:r>
            <a:r>
              <a:rPr lang="ja-JP" altLang="en-US" dirty="0"/>
              <a:t>＝</a:t>
            </a:r>
            <a:r>
              <a:rPr lang="en-US" altLang="ja-JP" dirty="0"/>
              <a:t>0.7V</a:t>
            </a:r>
            <a:endParaRPr lang="ja-JP" altLang="en-US" dirty="0"/>
          </a:p>
        </p:txBody>
      </p:sp>
      <p:sp>
        <p:nvSpPr>
          <p:cNvPr id="44102" name="Rectangle 70"/>
          <p:cNvSpPr>
            <a:spLocks noChangeArrowheads="1"/>
          </p:cNvSpPr>
          <p:nvPr/>
        </p:nvSpPr>
        <p:spPr bwMode="auto">
          <a:xfrm>
            <a:off x="7151760" y="1846263"/>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103" name="Line 71"/>
          <p:cNvSpPr>
            <a:spLocks noChangeShapeType="1"/>
          </p:cNvSpPr>
          <p:nvPr/>
        </p:nvSpPr>
        <p:spPr bwMode="auto">
          <a:xfrm>
            <a:off x="7224785" y="24241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04" name="Line 72"/>
          <p:cNvSpPr>
            <a:spLocks noChangeShapeType="1"/>
          </p:cNvSpPr>
          <p:nvPr/>
        </p:nvSpPr>
        <p:spPr bwMode="auto">
          <a:xfrm>
            <a:off x="7080323" y="1557338"/>
            <a:ext cx="2873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05" name="Line 73"/>
          <p:cNvSpPr>
            <a:spLocks noChangeShapeType="1"/>
          </p:cNvSpPr>
          <p:nvPr/>
        </p:nvSpPr>
        <p:spPr bwMode="auto">
          <a:xfrm>
            <a:off x="7224785" y="1557338"/>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44107" name="Group 75"/>
          <p:cNvGrpSpPr>
            <a:grpSpLocks/>
          </p:cNvGrpSpPr>
          <p:nvPr/>
        </p:nvGrpSpPr>
        <p:grpSpPr bwMode="auto">
          <a:xfrm flipH="1">
            <a:off x="5424560" y="2351088"/>
            <a:ext cx="1798638" cy="576262"/>
            <a:chOff x="1051" y="1978"/>
            <a:chExt cx="1133" cy="363"/>
          </a:xfrm>
        </p:grpSpPr>
        <p:sp>
          <p:nvSpPr>
            <p:cNvPr id="44108" name="AutoShape 76"/>
            <p:cNvSpPr>
              <a:spLocks noChangeArrowheads="1"/>
            </p:cNvSpPr>
            <p:nvPr/>
          </p:nvSpPr>
          <p:spPr bwMode="auto">
            <a:xfrm rot="5400000">
              <a:off x="1459" y="2024"/>
              <a:ext cx="272" cy="27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4109" name="Line 77"/>
            <p:cNvSpPr>
              <a:spLocks noChangeShapeType="1"/>
            </p:cNvSpPr>
            <p:nvPr/>
          </p:nvSpPr>
          <p:spPr bwMode="auto">
            <a:xfrm>
              <a:off x="1731" y="1978"/>
              <a:ext cx="0" cy="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0" name="Line 78"/>
            <p:cNvSpPr>
              <a:spLocks noChangeShapeType="1"/>
            </p:cNvSpPr>
            <p:nvPr/>
          </p:nvSpPr>
          <p:spPr bwMode="auto">
            <a:xfrm>
              <a:off x="1051"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1" name="Line 79"/>
            <p:cNvSpPr>
              <a:spLocks noChangeShapeType="1"/>
            </p:cNvSpPr>
            <p:nvPr/>
          </p:nvSpPr>
          <p:spPr bwMode="auto">
            <a:xfrm>
              <a:off x="1776" y="2160"/>
              <a:ext cx="40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44112" name="Line 80"/>
          <p:cNvSpPr>
            <a:spLocks noChangeShapeType="1"/>
          </p:cNvSpPr>
          <p:nvPr/>
        </p:nvSpPr>
        <p:spPr bwMode="auto">
          <a:xfrm>
            <a:off x="7224785" y="2638425"/>
            <a:ext cx="287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15" name="Text Box 83"/>
          <p:cNvSpPr txBox="1">
            <a:spLocks noChangeArrowheads="1"/>
          </p:cNvSpPr>
          <p:nvPr/>
        </p:nvSpPr>
        <p:spPr bwMode="auto">
          <a:xfrm>
            <a:off x="7348610" y="227647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Y</a:t>
            </a:r>
          </a:p>
        </p:txBody>
      </p:sp>
      <p:sp>
        <p:nvSpPr>
          <p:cNvPr id="44135" name="Text Box 103"/>
          <p:cNvSpPr txBox="1">
            <a:spLocks noChangeArrowheads="1"/>
          </p:cNvSpPr>
          <p:nvPr/>
        </p:nvSpPr>
        <p:spPr bwMode="auto">
          <a:xfrm>
            <a:off x="3800548" y="1073150"/>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Vcc</a:t>
            </a:r>
            <a:endParaRPr lang="en-US" altLang="ja-JP" dirty="0"/>
          </a:p>
        </p:txBody>
      </p:sp>
      <p:sp>
        <p:nvSpPr>
          <p:cNvPr id="44137" name="Text Box 105"/>
          <p:cNvSpPr txBox="1">
            <a:spLocks noChangeArrowheads="1"/>
          </p:cNvSpPr>
          <p:nvPr/>
        </p:nvSpPr>
        <p:spPr bwMode="auto">
          <a:xfrm>
            <a:off x="2613474" y="1865313"/>
            <a:ext cx="12137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0.7V</a:t>
            </a:r>
            <a:r>
              <a:rPr lang="ja-JP" altLang="en-US" dirty="0"/>
              <a:t>で</a:t>
            </a:r>
            <a:r>
              <a:rPr lang="en-US" altLang="ja-JP" dirty="0"/>
              <a:t>ON</a:t>
            </a:r>
          </a:p>
          <a:p>
            <a:endParaRPr lang="en-US" altLang="ja-JP" dirty="0"/>
          </a:p>
        </p:txBody>
      </p:sp>
      <p:sp>
        <p:nvSpPr>
          <p:cNvPr id="44139" name="Text Box 107"/>
          <p:cNvSpPr txBox="1">
            <a:spLocks noChangeArrowheads="1"/>
          </p:cNvSpPr>
          <p:nvPr/>
        </p:nvSpPr>
        <p:spPr bwMode="auto">
          <a:xfrm>
            <a:off x="6051623" y="1916113"/>
            <a:ext cx="52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ON</a:t>
            </a:r>
          </a:p>
        </p:txBody>
      </p:sp>
      <p:sp>
        <p:nvSpPr>
          <p:cNvPr id="44142" name="Freeform 110"/>
          <p:cNvSpPr>
            <a:spLocks/>
          </p:cNvSpPr>
          <p:nvPr/>
        </p:nvSpPr>
        <p:spPr bwMode="auto">
          <a:xfrm>
            <a:off x="2540688" y="1628775"/>
            <a:ext cx="1368425" cy="792163"/>
          </a:xfrm>
          <a:custGeom>
            <a:avLst/>
            <a:gdLst>
              <a:gd name="T0" fmla="*/ 862 w 862"/>
              <a:gd name="T1" fmla="*/ 0 h 499"/>
              <a:gd name="T2" fmla="*/ 817 w 862"/>
              <a:gd name="T3" fmla="*/ 318 h 499"/>
              <a:gd name="T4" fmla="*/ 635 w 862"/>
              <a:gd name="T5" fmla="*/ 408 h 499"/>
              <a:gd name="T6" fmla="*/ 0 w 862"/>
              <a:gd name="T7" fmla="*/ 499 h 499"/>
            </a:gdLst>
            <a:ahLst/>
            <a:cxnLst>
              <a:cxn ang="0">
                <a:pos x="T0" y="T1"/>
              </a:cxn>
              <a:cxn ang="0">
                <a:pos x="T2" y="T3"/>
              </a:cxn>
              <a:cxn ang="0">
                <a:pos x="T4" y="T5"/>
              </a:cxn>
              <a:cxn ang="0">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144" name="Freeform 112"/>
          <p:cNvSpPr>
            <a:spLocks/>
          </p:cNvSpPr>
          <p:nvPr/>
        </p:nvSpPr>
        <p:spPr bwMode="auto">
          <a:xfrm>
            <a:off x="5670623" y="1593057"/>
            <a:ext cx="1368425" cy="792162"/>
          </a:xfrm>
          <a:custGeom>
            <a:avLst/>
            <a:gdLst>
              <a:gd name="T0" fmla="*/ 862 w 862"/>
              <a:gd name="T1" fmla="*/ 0 h 499"/>
              <a:gd name="T2" fmla="*/ 817 w 862"/>
              <a:gd name="T3" fmla="*/ 318 h 499"/>
              <a:gd name="T4" fmla="*/ 635 w 862"/>
              <a:gd name="T5" fmla="*/ 408 h 499"/>
              <a:gd name="T6" fmla="*/ 0 w 862"/>
              <a:gd name="T7" fmla="*/ 499 h 499"/>
            </a:gdLst>
            <a:ahLst/>
            <a:cxnLst>
              <a:cxn ang="0">
                <a:pos x="T0" y="T1"/>
              </a:cxn>
              <a:cxn ang="0">
                <a:pos x="T2" y="T3"/>
              </a:cxn>
              <a:cxn ang="0">
                <a:pos x="T4" y="T5"/>
              </a:cxn>
              <a:cxn ang="0">
                <a:pos x="T6" y="T7"/>
              </a:cxn>
            </a:cxnLst>
            <a:rect l="0" t="0" r="r" b="b"/>
            <a:pathLst>
              <a:path w="862" h="499">
                <a:moveTo>
                  <a:pt x="862" y="0"/>
                </a:moveTo>
                <a:cubicBezTo>
                  <a:pt x="858" y="125"/>
                  <a:pt x="855" y="250"/>
                  <a:pt x="817" y="318"/>
                </a:cubicBezTo>
                <a:cubicBezTo>
                  <a:pt x="779" y="386"/>
                  <a:pt x="771" y="378"/>
                  <a:pt x="635" y="408"/>
                </a:cubicBezTo>
                <a:cubicBezTo>
                  <a:pt x="499" y="438"/>
                  <a:pt x="249" y="468"/>
                  <a:pt x="0" y="499"/>
                </a:cubicBezTo>
              </a:path>
            </a:pathLst>
          </a:custGeom>
          <a:noFill/>
          <a:ln w="28575" cmpd="sng">
            <a:solidFill>
              <a:srgbClr val="FF66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Rectangle 70"/>
          <p:cNvSpPr>
            <a:spLocks noChangeArrowheads="1"/>
          </p:cNvSpPr>
          <p:nvPr/>
        </p:nvSpPr>
        <p:spPr bwMode="auto">
          <a:xfrm>
            <a:off x="5311389" y="2900054"/>
            <a:ext cx="144463" cy="5762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 name="Text Box 103"/>
          <p:cNvSpPr txBox="1">
            <a:spLocks noChangeArrowheads="1"/>
          </p:cNvSpPr>
          <p:nvPr/>
        </p:nvSpPr>
        <p:spPr bwMode="auto">
          <a:xfrm>
            <a:off x="4064955" y="1895769"/>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cxnSp>
        <p:nvCxnSpPr>
          <p:cNvPr id="3" name="直線コネクタ 2"/>
          <p:cNvCxnSpPr/>
          <p:nvPr/>
        </p:nvCxnSpPr>
        <p:spPr>
          <a:xfrm>
            <a:off x="5397614" y="2615561"/>
            <a:ext cx="268" cy="25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44061" idx="1"/>
          </p:cNvCxnSpPr>
          <p:nvPr/>
        </p:nvCxnSpPr>
        <p:spPr>
          <a:xfrm>
            <a:off x="2255910" y="2640014"/>
            <a:ext cx="11626" cy="287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061321" y="2927350"/>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2033516" y="2927350"/>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H="1">
            <a:off x="2117676" y="2929622"/>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H="1">
            <a:off x="2201836" y="2931894"/>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5383531" y="3488453"/>
            <a:ext cx="11626" cy="2873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5188942" y="3775789"/>
            <a:ext cx="3790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H="1">
            <a:off x="5161137" y="3775789"/>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H="1">
            <a:off x="5245297" y="3778061"/>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flipH="1">
            <a:off x="5329457" y="3780333"/>
            <a:ext cx="222394" cy="1297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 Box 103"/>
          <p:cNvSpPr txBox="1">
            <a:spLocks noChangeArrowheads="1"/>
          </p:cNvSpPr>
          <p:nvPr/>
        </p:nvSpPr>
        <p:spPr bwMode="auto">
          <a:xfrm>
            <a:off x="7363113" y="1913493"/>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sp>
        <p:nvSpPr>
          <p:cNvPr id="110" name="Text Box 103"/>
          <p:cNvSpPr txBox="1">
            <a:spLocks noChangeArrowheads="1"/>
          </p:cNvSpPr>
          <p:nvPr/>
        </p:nvSpPr>
        <p:spPr bwMode="auto">
          <a:xfrm>
            <a:off x="5494934" y="3068620"/>
            <a:ext cx="351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R</a:t>
            </a:r>
          </a:p>
        </p:txBody>
      </p:sp>
      <p:sp>
        <p:nvSpPr>
          <p:cNvPr id="111" name="Text Box 103"/>
          <p:cNvSpPr txBox="1">
            <a:spLocks noChangeArrowheads="1"/>
          </p:cNvSpPr>
          <p:nvPr/>
        </p:nvSpPr>
        <p:spPr bwMode="auto">
          <a:xfrm>
            <a:off x="7011529" y="1091685"/>
            <a:ext cx="5693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err="1"/>
              <a:t>Vcc</a:t>
            </a:r>
            <a:endParaRPr lang="en-US" altLang="ja-JP" dirty="0"/>
          </a:p>
        </p:txBody>
      </p:sp>
      <p:cxnSp>
        <p:nvCxnSpPr>
          <p:cNvPr id="12" name="直線矢印コネクタ 11"/>
          <p:cNvCxnSpPr/>
          <p:nvPr/>
        </p:nvCxnSpPr>
        <p:spPr>
          <a:xfrm>
            <a:off x="1555845" y="4926840"/>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746913" y="3753133"/>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1544469" y="6457661"/>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V="1">
            <a:off x="1735537" y="5283954"/>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1746913" y="4626591"/>
            <a:ext cx="314408" cy="300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060812" y="4615215"/>
            <a:ext cx="1528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1746913" y="4626591"/>
            <a:ext cx="3144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105469" y="4449170"/>
            <a:ext cx="659155" cy="369332"/>
          </a:xfrm>
          <a:prstGeom prst="rect">
            <a:avLst/>
          </a:prstGeom>
          <a:noFill/>
        </p:spPr>
        <p:txBody>
          <a:bodyPr wrap="none" rtlCol="0">
            <a:spAutoFit/>
          </a:bodyPr>
          <a:lstStyle/>
          <a:p>
            <a:r>
              <a:rPr kumimoji="1" lang="en-US" altLang="ja-JP" dirty="0"/>
              <a:t>0.7V</a:t>
            </a:r>
            <a:endParaRPr kumimoji="1" lang="ja-JP" altLang="en-US" dirty="0"/>
          </a:p>
        </p:txBody>
      </p:sp>
      <p:sp>
        <p:nvSpPr>
          <p:cNvPr id="125" name="テキスト ボックス 124"/>
          <p:cNvSpPr txBox="1"/>
          <p:nvPr/>
        </p:nvSpPr>
        <p:spPr>
          <a:xfrm>
            <a:off x="1045678" y="3568467"/>
            <a:ext cx="492443" cy="369332"/>
          </a:xfrm>
          <a:prstGeom prst="rect">
            <a:avLst/>
          </a:prstGeom>
          <a:noFill/>
        </p:spPr>
        <p:txBody>
          <a:bodyPr wrap="none" rtlCol="0">
            <a:spAutoFit/>
          </a:bodyPr>
          <a:lstStyle/>
          <a:p>
            <a:r>
              <a:rPr kumimoji="1" lang="en-US" altLang="ja-JP" dirty="0"/>
              <a:t>VY</a:t>
            </a:r>
            <a:endParaRPr kumimoji="1" lang="ja-JP" altLang="en-US" dirty="0"/>
          </a:p>
        </p:txBody>
      </p:sp>
      <p:sp>
        <p:nvSpPr>
          <p:cNvPr id="126" name="テキスト ボックス 125"/>
          <p:cNvSpPr txBox="1"/>
          <p:nvPr/>
        </p:nvSpPr>
        <p:spPr>
          <a:xfrm>
            <a:off x="3243081" y="5042423"/>
            <a:ext cx="569387" cy="369332"/>
          </a:xfrm>
          <a:prstGeom prst="rect">
            <a:avLst/>
          </a:prstGeom>
          <a:noFill/>
        </p:spPr>
        <p:txBody>
          <a:bodyPr wrap="none" rtlCol="0">
            <a:spAutoFit/>
          </a:bodyPr>
          <a:lstStyle/>
          <a:p>
            <a:r>
              <a:rPr kumimoji="1" lang="en-US" altLang="ja-JP" dirty="0" err="1"/>
              <a:t>Vcc</a:t>
            </a:r>
            <a:endParaRPr kumimoji="1" lang="ja-JP" altLang="en-US" dirty="0"/>
          </a:p>
        </p:txBody>
      </p:sp>
      <p:sp>
        <p:nvSpPr>
          <p:cNvPr id="127" name="テキスト ボックス 126"/>
          <p:cNvSpPr txBox="1"/>
          <p:nvPr/>
        </p:nvSpPr>
        <p:spPr>
          <a:xfrm>
            <a:off x="1107182" y="5167613"/>
            <a:ext cx="248786" cy="369332"/>
          </a:xfrm>
          <a:prstGeom prst="rect">
            <a:avLst/>
          </a:prstGeom>
          <a:noFill/>
        </p:spPr>
        <p:txBody>
          <a:bodyPr wrap="none" rtlCol="0">
            <a:spAutoFit/>
          </a:bodyPr>
          <a:lstStyle/>
          <a:p>
            <a:r>
              <a:rPr lang="en-US" altLang="ja-JP" dirty="0"/>
              <a:t>I</a:t>
            </a:r>
            <a:endParaRPr kumimoji="1" lang="ja-JP" altLang="en-US" dirty="0"/>
          </a:p>
        </p:txBody>
      </p:sp>
      <p:sp>
        <p:nvSpPr>
          <p:cNvPr id="128" name="テキスト ボックス 127"/>
          <p:cNvSpPr txBox="1"/>
          <p:nvPr/>
        </p:nvSpPr>
        <p:spPr>
          <a:xfrm>
            <a:off x="3257881" y="6467472"/>
            <a:ext cx="569387" cy="369332"/>
          </a:xfrm>
          <a:prstGeom prst="rect">
            <a:avLst/>
          </a:prstGeom>
          <a:noFill/>
        </p:spPr>
        <p:txBody>
          <a:bodyPr wrap="none" rtlCol="0">
            <a:spAutoFit/>
          </a:bodyPr>
          <a:lstStyle/>
          <a:p>
            <a:r>
              <a:rPr kumimoji="1" lang="en-US" altLang="ja-JP" dirty="0" err="1"/>
              <a:t>Vcc</a:t>
            </a:r>
            <a:endParaRPr kumimoji="1" lang="ja-JP" altLang="en-US" dirty="0"/>
          </a:p>
        </p:txBody>
      </p:sp>
      <p:cxnSp>
        <p:nvCxnSpPr>
          <p:cNvPr id="23" name="直線コネクタ 22"/>
          <p:cNvCxnSpPr/>
          <p:nvPr/>
        </p:nvCxnSpPr>
        <p:spPr>
          <a:xfrm flipV="1">
            <a:off x="2060812" y="5732060"/>
            <a:ext cx="842798" cy="735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テキスト ボックス 130"/>
          <p:cNvSpPr txBox="1"/>
          <p:nvPr/>
        </p:nvSpPr>
        <p:spPr>
          <a:xfrm>
            <a:off x="2942162" y="5632685"/>
            <a:ext cx="1550424" cy="369332"/>
          </a:xfrm>
          <a:prstGeom prst="rect">
            <a:avLst/>
          </a:prstGeom>
          <a:noFill/>
        </p:spPr>
        <p:txBody>
          <a:bodyPr wrap="none" rtlCol="0">
            <a:spAutoFit/>
          </a:bodyPr>
          <a:lstStyle/>
          <a:p>
            <a:r>
              <a:rPr lang="en-US" altLang="ja-JP" dirty="0"/>
              <a:t>I=(Vcc-0.7)/R</a:t>
            </a:r>
            <a:endParaRPr kumimoji="1" lang="ja-JP" altLang="en-US" dirty="0"/>
          </a:p>
        </p:txBody>
      </p:sp>
      <p:cxnSp>
        <p:nvCxnSpPr>
          <p:cNvPr id="132" name="直線矢印コネクタ 131"/>
          <p:cNvCxnSpPr/>
          <p:nvPr/>
        </p:nvCxnSpPr>
        <p:spPr>
          <a:xfrm>
            <a:off x="6102833" y="5011000"/>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flipV="1">
            <a:off x="6293901" y="3837293"/>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6091457" y="6541821"/>
            <a:ext cx="22447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flipV="1">
            <a:off x="6282525" y="5368114"/>
            <a:ext cx="0" cy="14193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6293901" y="4710751"/>
            <a:ext cx="314408" cy="300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6293901" y="4710751"/>
            <a:ext cx="314408"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5652457" y="4533330"/>
            <a:ext cx="659155" cy="369332"/>
          </a:xfrm>
          <a:prstGeom prst="rect">
            <a:avLst/>
          </a:prstGeom>
          <a:noFill/>
        </p:spPr>
        <p:txBody>
          <a:bodyPr wrap="none" rtlCol="0">
            <a:spAutoFit/>
          </a:bodyPr>
          <a:lstStyle/>
          <a:p>
            <a:r>
              <a:rPr kumimoji="1" lang="en-US" altLang="ja-JP" dirty="0"/>
              <a:t>0.7V</a:t>
            </a:r>
            <a:endParaRPr kumimoji="1" lang="ja-JP" altLang="en-US" dirty="0"/>
          </a:p>
        </p:txBody>
      </p:sp>
      <p:sp>
        <p:nvSpPr>
          <p:cNvPr id="140" name="テキスト ボックス 139"/>
          <p:cNvSpPr txBox="1"/>
          <p:nvPr/>
        </p:nvSpPr>
        <p:spPr>
          <a:xfrm>
            <a:off x="5728924" y="3734512"/>
            <a:ext cx="492443" cy="369332"/>
          </a:xfrm>
          <a:prstGeom prst="rect">
            <a:avLst/>
          </a:prstGeom>
          <a:noFill/>
        </p:spPr>
        <p:txBody>
          <a:bodyPr wrap="none" rtlCol="0">
            <a:spAutoFit/>
          </a:bodyPr>
          <a:lstStyle/>
          <a:p>
            <a:r>
              <a:rPr kumimoji="1" lang="en-US" altLang="ja-JP" dirty="0"/>
              <a:t>VY</a:t>
            </a:r>
            <a:endParaRPr kumimoji="1" lang="ja-JP" altLang="en-US" dirty="0"/>
          </a:p>
        </p:txBody>
      </p:sp>
      <p:sp>
        <p:nvSpPr>
          <p:cNvPr id="141" name="テキスト ボックス 140"/>
          <p:cNvSpPr txBox="1"/>
          <p:nvPr/>
        </p:nvSpPr>
        <p:spPr>
          <a:xfrm>
            <a:off x="7790069" y="5126583"/>
            <a:ext cx="569387" cy="369332"/>
          </a:xfrm>
          <a:prstGeom prst="rect">
            <a:avLst/>
          </a:prstGeom>
          <a:noFill/>
        </p:spPr>
        <p:txBody>
          <a:bodyPr wrap="none" rtlCol="0">
            <a:spAutoFit/>
          </a:bodyPr>
          <a:lstStyle/>
          <a:p>
            <a:r>
              <a:rPr kumimoji="1" lang="en-US" altLang="ja-JP" dirty="0" err="1"/>
              <a:t>Vcc</a:t>
            </a:r>
            <a:endParaRPr kumimoji="1" lang="ja-JP" altLang="en-US" dirty="0"/>
          </a:p>
        </p:txBody>
      </p:sp>
      <p:sp>
        <p:nvSpPr>
          <p:cNvPr id="142" name="テキスト ボックス 141"/>
          <p:cNvSpPr txBox="1"/>
          <p:nvPr/>
        </p:nvSpPr>
        <p:spPr>
          <a:xfrm>
            <a:off x="5654170" y="5251773"/>
            <a:ext cx="248786" cy="369332"/>
          </a:xfrm>
          <a:prstGeom prst="rect">
            <a:avLst/>
          </a:prstGeom>
          <a:noFill/>
        </p:spPr>
        <p:txBody>
          <a:bodyPr wrap="none" rtlCol="0">
            <a:spAutoFit/>
          </a:bodyPr>
          <a:lstStyle/>
          <a:p>
            <a:r>
              <a:rPr lang="en-US" altLang="ja-JP" dirty="0"/>
              <a:t>I</a:t>
            </a:r>
            <a:endParaRPr kumimoji="1" lang="ja-JP" altLang="en-US" dirty="0"/>
          </a:p>
        </p:txBody>
      </p:sp>
      <p:cxnSp>
        <p:nvCxnSpPr>
          <p:cNvPr id="143" name="直線コネクタ 142"/>
          <p:cNvCxnSpPr/>
          <p:nvPr/>
        </p:nvCxnSpPr>
        <p:spPr>
          <a:xfrm flipV="1">
            <a:off x="6607800" y="5816220"/>
            <a:ext cx="842798" cy="735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テキスト ボックス 143"/>
          <p:cNvSpPr txBox="1"/>
          <p:nvPr/>
        </p:nvSpPr>
        <p:spPr>
          <a:xfrm>
            <a:off x="7489150" y="5716845"/>
            <a:ext cx="1678665" cy="369332"/>
          </a:xfrm>
          <a:prstGeom prst="rect">
            <a:avLst/>
          </a:prstGeom>
          <a:noFill/>
        </p:spPr>
        <p:txBody>
          <a:bodyPr wrap="none" rtlCol="0">
            <a:spAutoFit/>
          </a:bodyPr>
          <a:lstStyle/>
          <a:p>
            <a:r>
              <a:rPr lang="en-US" altLang="ja-JP" dirty="0"/>
              <a:t>I=(Vcc-0.7)/2R</a:t>
            </a:r>
            <a:endParaRPr kumimoji="1" lang="ja-JP" altLang="en-US" dirty="0"/>
          </a:p>
        </p:txBody>
      </p:sp>
      <p:cxnSp>
        <p:nvCxnSpPr>
          <p:cNvPr id="25" name="直線コネクタ 24"/>
          <p:cNvCxnSpPr/>
          <p:nvPr/>
        </p:nvCxnSpPr>
        <p:spPr>
          <a:xfrm flipV="1">
            <a:off x="6601128" y="4178756"/>
            <a:ext cx="1106691" cy="529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6647458" y="4657587"/>
            <a:ext cx="960519" cy="369332"/>
          </a:xfrm>
          <a:prstGeom prst="rect">
            <a:avLst/>
          </a:prstGeom>
          <a:noFill/>
        </p:spPr>
        <p:txBody>
          <a:bodyPr wrap="none" rtlCol="0">
            <a:spAutoFit/>
          </a:bodyPr>
          <a:lstStyle/>
          <a:p>
            <a:r>
              <a:rPr lang="en-US" altLang="ja-JP" dirty="0"/>
              <a:t>V</a:t>
            </a:r>
            <a:r>
              <a:rPr lang="en-US" altLang="ja-JP" baseline="-25000" dirty="0"/>
              <a:t>Y</a:t>
            </a:r>
            <a:r>
              <a:rPr lang="en-US" altLang="ja-JP" dirty="0"/>
              <a:t>=</a:t>
            </a:r>
            <a:r>
              <a:rPr lang="en-US" altLang="ja-JP" dirty="0" err="1"/>
              <a:t>Vcc</a:t>
            </a:r>
            <a:endParaRPr kumimoji="1" lang="ja-JP" altLang="en-US" dirty="0"/>
          </a:p>
        </p:txBody>
      </p:sp>
      <p:sp>
        <p:nvSpPr>
          <p:cNvPr id="148" name="テキスト ボックス 147"/>
          <p:cNvSpPr txBox="1"/>
          <p:nvPr/>
        </p:nvSpPr>
        <p:spPr>
          <a:xfrm>
            <a:off x="6808428" y="3637421"/>
            <a:ext cx="2210862" cy="369332"/>
          </a:xfrm>
          <a:prstGeom prst="rect">
            <a:avLst/>
          </a:prstGeom>
          <a:noFill/>
        </p:spPr>
        <p:txBody>
          <a:bodyPr wrap="none" rtlCol="0">
            <a:spAutoFit/>
          </a:bodyPr>
          <a:lstStyle/>
          <a:p>
            <a:r>
              <a:rPr lang="en-US" altLang="ja-JP" dirty="0"/>
              <a:t>VY=(Vcc-0.7)/2+0.7</a:t>
            </a:r>
            <a:endParaRPr kumimoji="1" lang="ja-JP" altLang="en-US" dirty="0"/>
          </a:p>
        </p:txBody>
      </p:sp>
      <p:sp>
        <p:nvSpPr>
          <p:cNvPr id="75" name="Text Box 83"/>
          <p:cNvSpPr txBox="1">
            <a:spLocks noChangeArrowheads="1"/>
          </p:cNvSpPr>
          <p:nvPr/>
        </p:nvSpPr>
        <p:spPr bwMode="auto">
          <a:xfrm>
            <a:off x="5230886" y="229434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dirty="0"/>
              <a:t>Z</a:t>
            </a:r>
          </a:p>
        </p:txBody>
      </p:sp>
    </p:spTree>
    <p:extLst>
      <p:ext uri="{BB962C8B-B14F-4D97-AF65-F5344CB8AC3E}">
        <p14:creationId xmlns:p14="http://schemas.microsoft.com/office/powerpoint/2010/main" val="3060497081"/>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5200</TotalTime>
  <Words>2885</Words>
  <Application>Microsoft Office PowerPoint</Application>
  <PresentationFormat>画面に合わせる (4:3)</PresentationFormat>
  <Paragraphs>296</Paragraphs>
  <Slides>23</Slides>
  <Notes>23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23</vt:i4>
      </vt:variant>
    </vt:vector>
  </HeadingPairs>
  <TitlesOfParts>
    <vt:vector size="27" baseType="lpstr">
      <vt:lpstr>ＭＳ Ｐゴシック</vt:lpstr>
      <vt:lpstr>Arial</vt:lpstr>
      <vt:lpstr>Calibri</vt:lpstr>
      <vt:lpstr>標準デザイン</vt:lpstr>
      <vt:lpstr> ダイオードの動作と回路</vt:lpstr>
      <vt:lpstr>真性半導体</vt:lpstr>
      <vt:lpstr>不純物半導体（ｎ型半導体）</vt:lpstr>
      <vt:lpstr>不純物半導体（ｐ型半導体）</vt:lpstr>
      <vt:lpstr>ダイオード</vt:lpstr>
      <vt:lpstr>順方向と逆方向</vt:lpstr>
      <vt:lpstr>ダイオードの電流－電圧特性</vt:lpstr>
      <vt:lpstr>ダイオードのスイッチングモデル</vt:lpstr>
      <vt:lpstr>電流が流れれば0.7V低下する</vt:lpstr>
      <vt:lpstr>ダイオードAND（論理積）</vt:lpstr>
      <vt:lpstr>ダイオードOR（論理和）</vt:lpstr>
      <vt:lpstr>例題１　（p.64)</vt:lpstr>
      <vt:lpstr>演習8-1</vt:lpstr>
      <vt:lpstr>ダイオードを利用した回路① 整流回路</vt:lpstr>
      <vt:lpstr>ブリッジ整流回路</vt:lpstr>
      <vt:lpstr>ブリッジ整流回路の動作 プラス方向</vt:lpstr>
      <vt:lpstr>ブリッジ整流回路の動作 マイナス方向</vt:lpstr>
      <vt:lpstr>ダイオードを利用した回路例② リミッタ回路</vt:lpstr>
      <vt:lpstr>ダイオードを利用した回路③ 検波</vt:lpstr>
      <vt:lpstr>身の回りのダイオード</vt:lpstr>
      <vt:lpstr>発光ダイオード</vt:lpstr>
      <vt:lpstr>演習8-2</vt:lpstr>
      <vt:lpstr>今日のポイント</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電子回路基礎</dc:title>
  <dc:creator>hideo</dc:creator>
  <cp:lastModifiedBy>hunga</cp:lastModifiedBy>
  <cp:revision>185</cp:revision>
  <dcterms:created xsi:type="dcterms:W3CDTF">2008-04-12T07:01:50Z</dcterms:created>
  <dcterms:modified xsi:type="dcterms:W3CDTF">2020-06-08T02:56:48Z</dcterms:modified>
</cp:coreProperties>
</file>