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14" r:id="rId2"/>
    <p:sldId id="417" r:id="rId3"/>
    <p:sldId id="418" r:id="rId4"/>
    <p:sldId id="420" r:id="rId5"/>
    <p:sldId id="415" r:id="rId6"/>
    <p:sldId id="419" r:id="rId7"/>
    <p:sldId id="421" r:id="rId8"/>
    <p:sldId id="422" r:id="rId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3858" autoAdjust="0"/>
  </p:normalViewPr>
  <p:slideViewPr>
    <p:cSldViewPr snapToGrid="0">
      <p:cViewPr varScale="1">
        <p:scale>
          <a:sx n="67" d="100"/>
          <a:sy n="67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27055E-DB28-4857-86CB-42B5030148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192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5C40DE-0C2B-47EA-98B2-2C8F37239D87}" type="datetimeFigureOut">
              <a:rPr lang="ja-JP" altLang="en-US"/>
              <a:pPr>
                <a:defRPr/>
              </a:pPr>
              <a:t>2020/6/22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9D75E1-D7D5-44FA-93AF-48FFEAEBA1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858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電流は赤の線で流れる。ダイオードは</a:t>
            </a:r>
            <a:r>
              <a:rPr kumimoji="1" lang="en-US" altLang="ja-JP" dirty="0"/>
              <a:t>ON</a:t>
            </a:r>
            <a:r>
              <a:rPr kumimoji="1" lang="ja-JP" altLang="en-US" dirty="0"/>
              <a:t>の際は両端が</a:t>
            </a:r>
            <a:r>
              <a:rPr kumimoji="1" lang="en-US" altLang="ja-JP" dirty="0"/>
              <a:t>0.7V</a:t>
            </a:r>
            <a:r>
              <a:rPr kumimoji="1" lang="ja-JP" altLang="en-US" dirty="0"/>
              <a:t>になるので、</a:t>
            </a:r>
            <a:r>
              <a:rPr kumimoji="1" lang="en-US" altLang="ja-JP" dirty="0"/>
              <a:t>5</a:t>
            </a:r>
            <a:r>
              <a:rPr kumimoji="1" lang="ja-JP" altLang="en-US" dirty="0"/>
              <a:t>－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／（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＋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  <a:r>
              <a:rPr kumimoji="1" lang="en-US" altLang="ja-JP" dirty="0"/>
              <a:t>KΩ</a:t>
            </a:r>
            <a:r>
              <a:rPr kumimoji="1" lang="ja-JP" altLang="en-US" dirty="0"/>
              <a:t>の電流が流れる。抵抗での電圧降下は</a:t>
            </a:r>
            <a:r>
              <a:rPr kumimoji="1" lang="en-US" altLang="ja-JP" dirty="0"/>
              <a:t>4.3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となる。</a:t>
            </a:r>
            <a:r>
              <a:rPr kumimoji="1" lang="en-US" altLang="ja-JP" dirty="0"/>
              <a:t>2.15V+0.7V</a:t>
            </a:r>
            <a:r>
              <a:rPr kumimoji="1" lang="ja-JP" altLang="en-US" dirty="0"/>
              <a:t>あるいは</a:t>
            </a:r>
            <a:r>
              <a:rPr kumimoji="1" lang="en-US" altLang="ja-JP" dirty="0"/>
              <a:t>5‐2.15V</a:t>
            </a:r>
            <a:r>
              <a:rPr kumimoji="1" lang="ja-JP" altLang="en-US" dirty="0" err="1"/>
              <a:t>なの</a:t>
            </a:r>
            <a:r>
              <a:rPr kumimoji="1" lang="ja-JP" altLang="en-US" dirty="0"/>
              <a:t>で</a:t>
            </a:r>
            <a:r>
              <a:rPr kumimoji="1" lang="en-US" altLang="ja-JP" dirty="0"/>
              <a:t>2.85V</a:t>
            </a:r>
            <a:r>
              <a:rPr kumimoji="1" lang="ja-JP" altLang="en-US" dirty="0"/>
              <a:t>となる。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604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83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整流回路で、常に抵抗には同じ方向に電流が流れる。ダイオード</a:t>
            </a:r>
            <a:r>
              <a:rPr kumimoji="1" lang="en-US" altLang="ja-JP" dirty="0"/>
              <a:t>2</a:t>
            </a:r>
            <a:r>
              <a:rPr kumimoji="1" lang="ja-JP" altLang="en-US" dirty="0"/>
              <a:t>個分の電圧が降下するので、</a:t>
            </a:r>
            <a:r>
              <a:rPr kumimoji="1" lang="ja-JP" altLang="en-US"/>
              <a:t>最大値は</a:t>
            </a:r>
            <a:r>
              <a:rPr kumimoji="1" lang="ja-JP" altLang="en-US" dirty="0"/>
              <a:t>１</a:t>
            </a:r>
            <a:r>
              <a:rPr kumimoji="1" lang="en-US" altLang="ja-JP"/>
              <a:t>.6V</a:t>
            </a:r>
            <a:r>
              <a:rPr kumimoji="1" lang="ja-JP" altLang="en-US" dirty="0"/>
              <a:t>となる。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424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もう一つ演習をやってみましょう。ダイオードが二つになったのがちょっと違いますが、演習１ができていれば簡単です。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35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1.4V</a:t>
            </a:r>
            <a:r>
              <a:rPr kumimoji="1" lang="ja-JP" altLang="en-US" dirty="0"/>
              <a:t>で</a:t>
            </a:r>
            <a:r>
              <a:rPr kumimoji="1" lang="en-US" altLang="ja-JP" dirty="0"/>
              <a:t>ON</a:t>
            </a:r>
            <a:r>
              <a:rPr kumimoji="1" lang="ja-JP" altLang="en-US" dirty="0"/>
              <a:t>になるので電流は流れ始める。</a:t>
            </a:r>
            <a:r>
              <a:rPr kumimoji="1" lang="en-US" altLang="ja-JP" dirty="0"/>
              <a:t>Y</a:t>
            </a:r>
            <a:r>
              <a:rPr kumimoji="1" lang="ja-JP" altLang="en-US" dirty="0"/>
              <a:t>点はダイオードが</a:t>
            </a:r>
            <a:r>
              <a:rPr kumimoji="1" lang="en-US" altLang="ja-JP" dirty="0"/>
              <a:t>OFF</a:t>
            </a:r>
            <a:r>
              <a:rPr kumimoji="1" lang="ja-JP" altLang="en-US" dirty="0"/>
              <a:t>のうちは</a:t>
            </a:r>
            <a:r>
              <a:rPr kumimoji="1" lang="en-US" altLang="ja-JP" dirty="0"/>
              <a:t>Vin</a:t>
            </a:r>
            <a:r>
              <a:rPr kumimoji="1" lang="ja-JP" altLang="en-US" dirty="0"/>
              <a:t>がそのまま出力される（つまりは傾き１）が、</a:t>
            </a:r>
            <a:r>
              <a:rPr kumimoji="1" lang="en-US" altLang="ja-JP" dirty="0"/>
              <a:t>1.4V</a:t>
            </a:r>
            <a:r>
              <a:rPr kumimoji="1" lang="ja-JP" altLang="en-US" dirty="0"/>
              <a:t>になるとダイオードが</a:t>
            </a:r>
            <a:r>
              <a:rPr kumimoji="1" lang="en-US" altLang="ja-JP" dirty="0"/>
              <a:t>ON</a:t>
            </a:r>
            <a:r>
              <a:rPr kumimoji="1" lang="ja-JP" altLang="en-US" dirty="0"/>
              <a:t>になって傾きが</a:t>
            </a:r>
            <a:r>
              <a:rPr kumimoji="1" lang="en-US" altLang="ja-JP" dirty="0"/>
              <a:t>1</a:t>
            </a:r>
            <a:r>
              <a:rPr kumimoji="1" lang="ja-JP" altLang="en-US" dirty="0"/>
              <a:t>／２になる。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53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74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86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3112-18F5-42DF-AA3A-2468699A8A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023A5-B4C8-4E13-80B9-3500C5AAF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D15A-33B4-4F14-A092-B0456D5F7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D422-737F-4EE2-B80B-54894A54CC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EB3B-CCEE-4791-A446-CE09C1499E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35A62-DDD2-46D2-A0BF-516C93E08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D8D47-58A0-42FE-9344-E1BE62AC1D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7387F-41C6-4FAD-B843-4D6F6018D8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BDAB-A376-47DA-82D7-E9B22CBE03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B8DF-07B5-4A95-B73F-F581DFDCE4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27B1-B1BF-4CBD-9342-1EB874243D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8FF67E-7761-4BE2-A791-DF5CF35F4C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演習</a:t>
            </a:r>
            <a:r>
              <a:rPr lang="en-US" altLang="ja-JP" dirty="0"/>
              <a:t>1</a:t>
            </a:r>
            <a:r>
              <a:rPr lang="ja-JP" altLang="en-US" dirty="0"/>
              <a:t>　答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1323975"/>
          </a:xfrm>
        </p:spPr>
        <p:txBody>
          <a:bodyPr/>
          <a:lstStyle/>
          <a:p>
            <a:pPr eaLnBrk="1" hangingPunct="1"/>
            <a:r>
              <a:rPr lang="ja-JP" altLang="en-US"/>
              <a:t>下の回路をダイオード</a:t>
            </a:r>
            <a:r>
              <a:rPr lang="en-US" altLang="ja-JP"/>
              <a:t>AND</a:t>
            </a:r>
            <a:r>
              <a:rPr lang="ja-JP" altLang="en-US"/>
              <a:t>とダイオード</a:t>
            </a:r>
            <a:r>
              <a:rPr lang="en-US" altLang="ja-JP"/>
              <a:t>OR</a:t>
            </a:r>
            <a:r>
              <a:rPr lang="ja-JP" altLang="en-US"/>
              <a:t>で構成した。出力は何</a:t>
            </a:r>
            <a:r>
              <a:rPr lang="en-US" altLang="ja-JP"/>
              <a:t>V</a:t>
            </a:r>
            <a:r>
              <a:rPr lang="ja-JP" altLang="en-US"/>
              <a:t>か？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5003800" y="2997200"/>
            <a:ext cx="684213" cy="504825"/>
            <a:chOff x="1315" y="3521"/>
            <a:chExt cx="431" cy="318"/>
          </a:xfrm>
        </p:grpSpPr>
        <p:sp>
          <p:nvSpPr>
            <p:cNvPr id="19524" name="Line 5"/>
            <p:cNvSpPr>
              <a:spLocks noChangeShapeType="1"/>
            </p:cNvSpPr>
            <p:nvPr/>
          </p:nvSpPr>
          <p:spPr bwMode="auto">
            <a:xfrm>
              <a:off x="1315" y="352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5" name="Line 6"/>
            <p:cNvSpPr>
              <a:spLocks noChangeShapeType="1"/>
            </p:cNvSpPr>
            <p:nvPr/>
          </p:nvSpPr>
          <p:spPr bwMode="auto">
            <a:xfrm>
              <a:off x="1315" y="383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6" name="Freeform 7"/>
            <p:cNvSpPr>
              <a:spLocks/>
            </p:cNvSpPr>
            <p:nvPr/>
          </p:nvSpPr>
          <p:spPr bwMode="auto">
            <a:xfrm>
              <a:off x="1587" y="3521"/>
              <a:ext cx="159" cy="318"/>
            </a:xfrm>
            <a:custGeom>
              <a:avLst/>
              <a:gdLst>
                <a:gd name="T0" fmla="*/ 0 w 159"/>
                <a:gd name="T1" fmla="*/ 0 h 318"/>
                <a:gd name="T2" fmla="*/ 136 w 159"/>
                <a:gd name="T3" fmla="*/ 91 h 318"/>
                <a:gd name="T4" fmla="*/ 136 w 159"/>
                <a:gd name="T5" fmla="*/ 227 h 318"/>
                <a:gd name="T6" fmla="*/ 0 w 159"/>
                <a:gd name="T7" fmla="*/ 318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9" h="318">
                  <a:moveTo>
                    <a:pt x="0" y="0"/>
                  </a:moveTo>
                  <a:cubicBezTo>
                    <a:pt x="56" y="26"/>
                    <a:pt x="113" y="53"/>
                    <a:pt x="136" y="91"/>
                  </a:cubicBezTo>
                  <a:cubicBezTo>
                    <a:pt x="159" y="129"/>
                    <a:pt x="159" y="189"/>
                    <a:pt x="136" y="227"/>
                  </a:cubicBezTo>
                  <a:cubicBezTo>
                    <a:pt x="113" y="265"/>
                    <a:pt x="23" y="295"/>
                    <a:pt x="0" y="3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7" name="Line 8"/>
            <p:cNvSpPr>
              <a:spLocks noChangeShapeType="1"/>
            </p:cNvSpPr>
            <p:nvPr/>
          </p:nvSpPr>
          <p:spPr bwMode="auto">
            <a:xfrm>
              <a:off x="1315" y="3521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3892550" y="29956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9462" name="Group 10"/>
          <p:cNvGrpSpPr>
            <a:grpSpLocks/>
          </p:cNvGrpSpPr>
          <p:nvPr/>
        </p:nvGrpSpPr>
        <p:grpSpPr bwMode="auto">
          <a:xfrm>
            <a:off x="2987675" y="2662238"/>
            <a:ext cx="792163" cy="695325"/>
            <a:chOff x="3152" y="3536"/>
            <a:chExt cx="499" cy="438"/>
          </a:xfrm>
        </p:grpSpPr>
        <p:sp>
          <p:nvSpPr>
            <p:cNvPr id="19521" name="Freeform 11"/>
            <p:cNvSpPr>
              <a:spLocks/>
            </p:cNvSpPr>
            <p:nvPr/>
          </p:nvSpPr>
          <p:spPr bwMode="auto">
            <a:xfrm>
              <a:off x="3152" y="3536"/>
              <a:ext cx="499" cy="212"/>
            </a:xfrm>
            <a:custGeom>
              <a:avLst/>
              <a:gdLst>
                <a:gd name="T0" fmla="*/ 0 w 499"/>
                <a:gd name="T1" fmla="*/ 30 h 212"/>
                <a:gd name="T2" fmla="*/ 272 w 499"/>
                <a:gd name="T3" fmla="*/ 30 h 212"/>
                <a:gd name="T4" fmla="*/ 499 w 499"/>
                <a:gd name="T5" fmla="*/ 212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9" h="212">
                  <a:moveTo>
                    <a:pt x="0" y="30"/>
                  </a:moveTo>
                  <a:cubicBezTo>
                    <a:pt x="94" y="15"/>
                    <a:pt x="189" y="0"/>
                    <a:pt x="272" y="30"/>
                  </a:cubicBezTo>
                  <a:cubicBezTo>
                    <a:pt x="355" y="60"/>
                    <a:pt x="461" y="182"/>
                    <a:pt x="499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2" name="Freeform 12"/>
            <p:cNvSpPr>
              <a:spLocks/>
            </p:cNvSpPr>
            <p:nvPr/>
          </p:nvSpPr>
          <p:spPr bwMode="auto">
            <a:xfrm flipV="1">
              <a:off x="3152" y="3762"/>
              <a:ext cx="499" cy="212"/>
            </a:xfrm>
            <a:custGeom>
              <a:avLst/>
              <a:gdLst>
                <a:gd name="T0" fmla="*/ 0 w 499"/>
                <a:gd name="T1" fmla="*/ 30 h 212"/>
                <a:gd name="T2" fmla="*/ 272 w 499"/>
                <a:gd name="T3" fmla="*/ 30 h 212"/>
                <a:gd name="T4" fmla="*/ 499 w 499"/>
                <a:gd name="T5" fmla="*/ 212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9" h="212">
                  <a:moveTo>
                    <a:pt x="0" y="30"/>
                  </a:moveTo>
                  <a:cubicBezTo>
                    <a:pt x="94" y="15"/>
                    <a:pt x="189" y="0"/>
                    <a:pt x="272" y="30"/>
                  </a:cubicBezTo>
                  <a:cubicBezTo>
                    <a:pt x="355" y="60"/>
                    <a:pt x="461" y="182"/>
                    <a:pt x="499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3" name="Freeform 13"/>
            <p:cNvSpPr>
              <a:spLocks/>
            </p:cNvSpPr>
            <p:nvPr/>
          </p:nvSpPr>
          <p:spPr bwMode="auto">
            <a:xfrm>
              <a:off x="3152" y="3566"/>
              <a:ext cx="211" cy="408"/>
            </a:xfrm>
            <a:custGeom>
              <a:avLst/>
              <a:gdLst>
                <a:gd name="T0" fmla="*/ 0 w 211"/>
                <a:gd name="T1" fmla="*/ 0 h 408"/>
                <a:gd name="T2" fmla="*/ 181 w 211"/>
                <a:gd name="T3" fmla="*/ 136 h 408"/>
                <a:gd name="T4" fmla="*/ 181 w 211"/>
                <a:gd name="T5" fmla="*/ 227 h 408"/>
                <a:gd name="T6" fmla="*/ 0 w 211"/>
                <a:gd name="T7" fmla="*/ 408 h 4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408">
                  <a:moveTo>
                    <a:pt x="0" y="0"/>
                  </a:moveTo>
                  <a:cubicBezTo>
                    <a:pt x="75" y="49"/>
                    <a:pt x="151" y="98"/>
                    <a:pt x="181" y="136"/>
                  </a:cubicBezTo>
                  <a:cubicBezTo>
                    <a:pt x="211" y="174"/>
                    <a:pt x="211" y="182"/>
                    <a:pt x="181" y="227"/>
                  </a:cubicBezTo>
                  <a:cubicBezTo>
                    <a:pt x="151" y="272"/>
                    <a:pt x="75" y="340"/>
                    <a:pt x="0" y="4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63" name="Line 14"/>
          <p:cNvSpPr>
            <a:spLocks noChangeShapeType="1"/>
          </p:cNvSpPr>
          <p:nvPr/>
        </p:nvSpPr>
        <p:spPr bwMode="auto">
          <a:xfrm>
            <a:off x="5722938" y="32591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4" name="Line 15"/>
          <p:cNvSpPr>
            <a:spLocks noChangeShapeType="1"/>
          </p:cNvSpPr>
          <p:nvPr/>
        </p:nvSpPr>
        <p:spPr bwMode="auto">
          <a:xfrm>
            <a:off x="4868863" y="31877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5" name="Line 16"/>
          <p:cNvSpPr>
            <a:spLocks noChangeShapeType="1"/>
          </p:cNvSpPr>
          <p:nvPr/>
        </p:nvSpPr>
        <p:spPr bwMode="auto">
          <a:xfrm>
            <a:off x="4868863" y="3403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6" name="Line 17"/>
          <p:cNvSpPr>
            <a:spLocks noChangeShapeType="1"/>
          </p:cNvSpPr>
          <p:nvPr/>
        </p:nvSpPr>
        <p:spPr bwMode="auto">
          <a:xfrm flipV="1">
            <a:off x="3779838" y="2970213"/>
            <a:ext cx="617537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7" name="Line 18"/>
          <p:cNvSpPr>
            <a:spLocks noChangeShapeType="1"/>
          </p:cNvSpPr>
          <p:nvPr/>
        </p:nvSpPr>
        <p:spPr bwMode="auto">
          <a:xfrm>
            <a:off x="4397375" y="297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19"/>
          <p:cNvSpPr>
            <a:spLocks noChangeShapeType="1"/>
          </p:cNvSpPr>
          <p:nvPr/>
        </p:nvSpPr>
        <p:spPr bwMode="auto">
          <a:xfrm>
            <a:off x="4397375" y="31861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20"/>
          <p:cNvSpPr>
            <a:spLocks noChangeShapeType="1"/>
          </p:cNvSpPr>
          <p:nvPr/>
        </p:nvSpPr>
        <p:spPr bwMode="auto">
          <a:xfrm>
            <a:off x="2925763" y="29241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0" name="Line 21"/>
          <p:cNvSpPr>
            <a:spLocks noChangeShapeType="1"/>
          </p:cNvSpPr>
          <p:nvPr/>
        </p:nvSpPr>
        <p:spPr bwMode="auto">
          <a:xfrm>
            <a:off x="2925763" y="31400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2565400" y="2708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L</a:t>
            </a: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2565400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L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/>
        </p:nvSpPr>
        <p:spPr bwMode="auto">
          <a:xfrm>
            <a:off x="5807075" y="3068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L</a:t>
            </a:r>
          </a:p>
        </p:txBody>
      </p:sp>
      <p:sp>
        <p:nvSpPr>
          <p:cNvPr id="19474" name="Text Box 25"/>
          <p:cNvSpPr txBox="1">
            <a:spLocks noChangeArrowheads="1"/>
          </p:cNvSpPr>
          <p:nvPr/>
        </p:nvSpPr>
        <p:spPr bwMode="auto">
          <a:xfrm>
            <a:off x="4438650" y="33559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H</a:t>
            </a:r>
          </a:p>
        </p:txBody>
      </p:sp>
      <p:grpSp>
        <p:nvGrpSpPr>
          <p:cNvPr id="19475" name="Group 26"/>
          <p:cNvGrpSpPr>
            <a:grpSpLocks/>
          </p:cNvGrpSpPr>
          <p:nvPr/>
        </p:nvGrpSpPr>
        <p:grpSpPr bwMode="auto">
          <a:xfrm>
            <a:off x="2482850" y="4510088"/>
            <a:ext cx="1798638" cy="576262"/>
            <a:chOff x="1051" y="1978"/>
            <a:chExt cx="1133" cy="363"/>
          </a:xfrm>
        </p:grpSpPr>
        <p:sp>
          <p:nvSpPr>
            <p:cNvPr id="19517" name="AutoShape 27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9518" name="Line 28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9" name="Line 29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20" name="Line 30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9476" name="Group 31"/>
          <p:cNvGrpSpPr>
            <a:grpSpLocks/>
          </p:cNvGrpSpPr>
          <p:nvPr/>
        </p:nvGrpSpPr>
        <p:grpSpPr bwMode="auto">
          <a:xfrm>
            <a:off x="2482850" y="5229225"/>
            <a:ext cx="1798638" cy="576263"/>
            <a:chOff x="1051" y="1978"/>
            <a:chExt cx="1133" cy="363"/>
          </a:xfrm>
        </p:grpSpPr>
        <p:sp>
          <p:nvSpPr>
            <p:cNvPr id="19513" name="AutoShape 32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9514" name="Line 33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5" name="Line 34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6" name="Line 35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77" name="Line 36"/>
          <p:cNvSpPr>
            <a:spLocks noChangeShapeType="1"/>
          </p:cNvSpPr>
          <p:nvPr/>
        </p:nvSpPr>
        <p:spPr bwMode="auto">
          <a:xfrm>
            <a:off x="4283075" y="47974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8" name="Line 37"/>
          <p:cNvSpPr>
            <a:spLocks noChangeShapeType="1"/>
          </p:cNvSpPr>
          <p:nvPr/>
        </p:nvSpPr>
        <p:spPr bwMode="auto">
          <a:xfrm>
            <a:off x="4283075" y="4797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79" name="Rectangle 39"/>
          <p:cNvSpPr>
            <a:spLocks noChangeArrowheads="1"/>
          </p:cNvSpPr>
          <p:nvPr/>
        </p:nvSpPr>
        <p:spPr bwMode="auto">
          <a:xfrm>
            <a:off x="4210050" y="5807075"/>
            <a:ext cx="1444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80" name="Line 40"/>
          <p:cNvSpPr>
            <a:spLocks noChangeShapeType="1"/>
          </p:cNvSpPr>
          <p:nvPr/>
        </p:nvSpPr>
        <p:spPr bwMode="auto">
          <a:xfrm>
            <a:off x="4283075" y="55181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1" name="Line 41"/>
          <p:cNvSpPr>
            <a:spLocks noChangeShapeType="1"/>
          </p:cNvSpPr>
          <p:nvPr/>
        </p:nvSpPr>
        <p:spPr bwMode="auto">
          <a:xfrm>
            <a:off x="4283075" y="63801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9482" name="Group 42"/>
          <p:cNvGrpSpPr>
            <a:grpSpLocks/>
          </p:cNvGrpSpPr>
          <p:nvPr/>
        </p:nvGrpSpPr>
        <p:grpSpPr bwMode="auto">
          <a:xfrm>
            <a:off x="4065588" y="6669088"/>
            <a:ext cx="504825" cy="144462"/>
            <a:chOff x="2517" y="3929"/>
            <a:chExt cx="318" cy="91"/>
          </a:xfrm>
        </p:grpSpPr>
        <p:sp>
          <p:nvSpPr>
            <p:cNvPr id="19508" name="Line 43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9" name="Line 44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0" name="Line 45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1" name="Line 46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12" name="Line 47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83" name="Text Box 48"/>
          <p:cNvSpPr txBox="1">
            <a:spLocks noChangeArrowheads="1"/>
          </p:cNvSpPr>
          <p:nvPr/>
        </p:nvSpPr>
        <p:spPr bwMode="auto">
          <a:xfrm>
            <a:off x="2051050" y="5373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L</a:t>
            </a:r>
          </a:p>
        </p:txBody>
      </p:sp>
      <p:grpSp>
        <p:nvGrpSpPr>
          <p:cNvPr id="19484" name="Group 51"/>
          <p:cNvGrpSpPr>
            <a:grpSpLocks/>
          </p:cNvGrpSpPr>
          <p:nvPr/>
        </p:nvGrpSpPr>
        <p:grpSpPr bwMode="auto">
          <a:xfrm flipH="1">
            <a:off x="5027613" y="5210175"/>
            <a:ext cx="1798637" cy="576263"/>
            <a:chOff x="1051" y="1978"/>
            <a:chExt cx="1133" cy="363"/>
          </a:xfrm>
        </p:grpSpPr>
        <p:sp>
          <p:nvSpPr>
            <p:cNvPr id="19504" name="AutoShape 52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9505" name="Line 53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6" name="Line 54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7" name="Line 55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85" name="Rectangle 56"/>
          <p:cNvSpPr>
            <a:spLocks noChangeArrowheads="1"/>
          </p:cNvSpPr>
          <p:nvPr/>
        </p:nvSpPr>
        <p:spPr bwMode="auto">
          <a:xfrm>
            <a:off x="6754813" y="3986213"/>
            <a:ext cx="1444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9486" name="Line 57"/>
          <p:cNvSpPr>
            <a:spLocks noChangeShapeType="1"/>
          </p:cNvSpPr>
          <p:nvPr/>
        </p:nvSpPr>
        <p:spPr bwMode="auto">
          <a:xfrm>
            <a:off x="6827838" y="45640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7" name="Line 58"/>
          <p:cNvSpPr>
            <a:spLocks noChangeShapeType="1"/>
          </p:cNvSpPr>
          <p:nvPr/>
        </p:nvSpPr>
        <p:spPr bwMode="auto">
          <a:xfrm>
            <a:off x="6683375" y="3697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8" name="Line 59"/>
          <p:cNvSpPr>
            <a:spLocks noChangeShapeType="1"/>
          </p:cNvSpPr>
          <p:nvPr/>
        </p:nvSpPr>
        <p:spPr bwMode="auto">
          <a:xfrm>
            <a:off x="6827838" y="36972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89" name="Line 60"/>
          <p:cNvSpPr>
            <a:spLocks noChangeShapeType="1"/>
          </p:cNvSpPr>
          <p:nvPr/>
        </p:nvSpPr>
        <p:spPr bwMode="auto">
          <a:xfrm>
            <a:off x="6827838" y="47799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9490" name="Group 61"/>
          <p:cNvGrpSpPr>
            <a:grpSpLocks/>
          </p:cNvGrpSpPr>
          <p:nvPr/>
        </p:nvGrpSpPr>
        <p:grpSpPr bwMode="auto">
          <a:xfrm flipH="1">
            <a:off x="5027613" y="4491038"/>
            <a:ext cx="1798637" cy="576262"/>
            <a:chOff x="1051" y="1978"/>
            <a:chExt cx="1133" cy="363"/>
          </a:xfrm>
        </p:grpSpPr>
        <p:sp>
          <p:nvSpPr>
            <p:cNvPr id="19500" name="AutoShape 62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9501" name="Line 63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2" name="Line 64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3" name="Line 65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491" name="Line 66"/>
          <p:cNvSpPr>
            <a:spLocks noChangeShapeType="1"/>
          </p:cNvSpPr>
          <p:nvPr/>
        </p:nvSpPr>
        <p:spPr bwMode="auto">
          <a:xfrm>
            <a:off x="6827838" y="4778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92" name="Text Box 67"/>
          <p:cNvSpPr txBox="1">
            <a:spLocks noChangeArrowheads="1"/>
          </p:cNvSpPr>
          <p:nvPr/>
        </p:nvSpPr>
        <p:spPr bwMode="auto">
          <a:xfrm>
            <a:off x="2608263" y="3213100"/>
            <a:ext cx="97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Vcc=5V</a:t>
            </a:r>
          </a:p>
        </p:txBody>
      </p:sp>
      <p:sp>
        <p:nvSpPr>
          <p:cNvPr id="19493" name="Text Box 72"/>
          <p:cNvSpPr txBox="1">
            <a:spLocks noChangeArrowheads="1"/>
          </p:cNvSpPr>
          <p:nvPr/>
        </p:nvSpPr>
        <p:spPr bwMode="auto">
          <a:xfrm>
            <a:off x="5006975" y="51577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H</a:t>
            </a:r>
          </a:p>
        </p:txBody>
      </p:sp>
      <p:sp>
        <p:nvSpPr>
          <p:cNvPr id="19494" name="Text Box 73"/>
          <p:cNvSpPr txBox="1">
            <a:spLocks noChangeArrowheads="1"/>
          </p:cNvSpPr>
          <p:nvPr/>
        </p:nvSpPr>
        <p:spPr bwMode="auto">
          <a:xfrm>
            <a:off x="6934200" y="4005263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1KΩ</a:t>
            </a:r>
          </a:p>
        </p:txBody>
      </p:sp>
      <p:sp>
        <p:nvSpPr>
          <p:cNvPr id="19495" name="Text Box 74"/>
          <p:cNvSpPr txBox="1">
            <a:spLocks noChangeArrowheads="1"/>
          </p:cNvSpPr>
          <p:nvPr/>
        </p:nvSpPr>
        <p:spPr bwMode="auto">
          <a:xfrm>
            <a:off x="4451350" y="5878513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1KΩ</a:t>
            </a:r>
          </a:p>
        </p:txBody>
      </p:sp>
      <p:sp>
        <p:nvSpPr>
          <p:cNvPr id="19496" name="Text Box 76"/>
          <p:cNvSpPr txBox="1">
            <a:spLocks noChangeArrowheads="1"/>
          </p:cNvSpPr>
          <p:nvPr/>
        </p:nvSpPr>
        <p:spPr bwMode="auto">
          <a:xfrm>
            <a:off x="3635375" y="3502025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I</a:t>
            </a:r>
          </a:p>
        </p:txBody>
      </p:sp>
      <p:sp>
        <p:nvSpPr>
          <p:cNvPr id="19497" name="Text Box 80"/>
          <p:cNvSpPr txBox="1">
            <a:spLocks noChangeArrowheads="1"/>
          </p:cNvSpPr>
          <p:nvPr/>
        </p:nvSpPr>
        <p:spPr bwMode="auto">
          <a:xfrm>
            <a:off x="2074863" y="4581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L</a:t>
            </a:r>
          </a:p>
        </p:txBody>
      </p:sp>
      <p:sp>
        <p:nvSpPr>
          <p:cNvPr id="19498" name="Line 81"/>
          <p:cNvSpPr>
            <a:spLocks noChangeShapeType="1"/>
          </p:cNvSpPr>
          <p:nvPr/>
        </p:nvSpPr>
        <p:spPr bwMode="auto">
          <a:xfrm>
            <a:off x="4522788" y="47974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499" name="Text Box 82"/>
          <p:cNvSpPr txBox="1">
            <a:spLocks noChangeArrowheads="1"/>
          </p:cNvSpPr>
          <p:nvPr/>
        </p:nvSpPr>
        <p:spPr bwMode="auto">
          <a:xfrm>
            <a:off x="6330950" y="3349625"/>
            <a:ext cx="97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Vcc=5V</a:t>
            </a:r>
          </a:p>
        </p:txBody>
      </p:sp>
      <p:sp>
        <p:nvSpPr>
          <p:cNvPr id="3" name="フリーフォーム 2"/>
          <p:cNvSpPr/>
          <p:nvPr/>
        </p:nvSpPr>
        <p:spPr>
          <a:xfrm>
            <a:off x="3997884" y="3790950"/>
            <a:ext cx="3214550" cy="2800350"/>
          </a:xfrm>
          <a:custGeom>
            <a:avLst/>
            <a:gdLst>
              <a:gd name="connsiteX0" fmla="*/ 2974416 w 3214550"/>
              <a:gd name="connsiteY0" fmla="*/ 0 h 2800350"/>
              <a:gd name="connsiteX1" fmla="*/ 2974416 w 3214550"/>
              <a:gd name="connsiteY1" fmla="*/ 1047750 h 2800350"/>
              <a:gd name="connsiteX2" fmla="*/ 478866 w 3214550"/>
              <a:gd name="connsiteY2" fmla="*/ 1238250 h 2800350"/>
              <a:gd name="connsiteX3" fmla="*/ 2616 w 3214550"/>
              <a:gd name="connsiteY3" fmla="*/ 2800350 h 280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550" h="2800350">
                <a:moveTo>
                  <a:pt x="2974416" y="0"/>
                </a:moveTo>
                <a:cubicBezTo>
                  <a:pt x="3182378" y="420687"/>
                  <a:pt x="3390341" y="841375"/>
                  <a:pt x="2974416" y="1047750"/>
                </a:cubicBezTo>
                <a:cubicBezTo>
                  <a:pt x="2558491" y="1254125"/>
                  <a:pt x="974166" y="946150"/>
                  <a:pt x="478866" y="1238250"/>
                </a:cubicBezTo>
                <a:cubicBezTo>
                  <a:pt x="-16434" y="1530350"/>
                  <a:pt x="-6909" y="2165350"/>
                  <a:pt x="2616" y="280035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19395" y="410424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0.7V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12434" y="5557044"/>
            <a:ext cx="1511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(5-0.7)/2+0.7</a:t>
            </a:r>
          </a:p>
          <a:p>
            <a:r>
              <a:rPr kumimoji="1" lang="en-US" altLang="ja-JP" dirty="0"/>
              <a:t>=2.85V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77913" y="601083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2.15V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038855" y="389576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2.15V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51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598" y="-22642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演習</a:t>
            </a:r>
            <a:r>
              <a:rPr lang="en-US" altLang="ja-JP" dirty="0"/>
              <a:t>2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 rot="18626171">
            <a:off x="1797050" y="1889855"/>
            <a:ext cx="1798638" cy="576262"/>
            <a:chOff x="1051" y="1978"/>
            <a:chExt cx="1133" cy="363"/>
          </a:xfrm>
        </p:grpSpPr>
        <p:sp>
          <p:nvSpPr>
            <p:cNvPr id="16463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6464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5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6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388" name="Group 8"/>
          <p:cNvGrpSpPr>
            <a:grpSpLocks/>
          </p:cNvGrpSpPr>
          <p:nvPr/>
        </p:nvGrpSpPr>
        <p:grpSpPr bwMode="auto">
          <a:xfrm rot="3150649">
            <a:off x="2966280" y="1905139"/>
            <a:ext cx="1699415" cy="576263"/>
            <a:chOff x="1051" y="1978"/>
            <a:chExt cx="1133" cy="363"/>
          </a:xfrm>
        </p:grpSpPr>
        <p:sp>
          <p:nvSpPr>
            <p:cNvPr id="16459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6460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1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2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813046" y="4202914"/>
            <a:ext cx="2363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8637464" y="4239426"/>
            <a:ext cx="5309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/>
              <a:t>ｔ</a:t>
            </a:r>
            <a:r>
              <a:rPr lang="en-US" altLang="ja-JP" sz="4400" dirty="0"/>
              <a:t> </a:t>
            </a:r>
            <a:endParaRPr lang="ja-JP" altLang="en-US" sz="4400" dirty="0"/>
          </a:p>
        </p:txBody>
      </p:sp>
      <p:sp>
        <p:nvSpPr>
          <p:cNvPr id="16392" name="Rectangle 16"/>
          <p:cNvSpPr>
            <a:spLocks noChangeArrowheads="1"/>
          </p:cNvSpPr>
          <p:nvPr/>
        </p:nvSpPr>
        <p:spPr bwMode="auto">
          <a:xfrm>
            <a:off x="2778691" y="2762994"/>
            <a:ext cx="887413" cy="196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6406" name="Line 118"/>
          <p:cNvSpPr>
            <a:spLocks noChangeShapeType="1"/>
          </p:cNvSpPr>
          <p:nvPr/>
        </p:nvSpPr>
        <p:spPr bwMode="auto">
          <a:xfrm>
            <a:off x="2113673" y="2843213"/>
            <a:ext cx="6650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14" name="Text Box 128"/>
          <p:cNvSpPr txBox="1">
            <a:spLocks noChangeArrowheads="1"/>
          </p:cNvSpPr>
          <p:nvPr/>
        </p:nvSpPr>
        <p:spPr bwMode="auto">
          <a:xfrm>
            <a:off x="2647536" y="2263543"/>
            <a:ext cx="1152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１</a:t>
            </a:r>
            <a:r>
              <a:rPr lang="en-US" altLang="ja-JP" sz="3600" dirty="0"/>
              <a:t>KΩ</a:t>
            </a:r>
          </a:p>
        </p:txBody>
      </p:sp>
      <p:sp>
        <p:nvSpPr>
          <p:cNvPr id="80" name="Line 118"/>
          <p:cNvSpPr>
            <a:spLocks noChangeShapeType="1"/>
          </p:cNvSpPr>
          <p:nvPr/>
        </p:nvSpPr>
        <p:spPr bwMode="auto">
          <a:xfrm>
            <a:off x="3673963" y="2862999"/>
            <a:ext cx="6650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1" name="Group 8"/>
          <p:cNvGrpSpPr>
            <a:grpSpLocks/>
          </p:cNvGrpSpPr>
          <p:nvPr/>
        </p:nvGrpSpPr>
        <p:grpSpPr bwMode="auto">
          <a:xfrm rot="3150649">
            <a:off x="1785213" y="3215736"/>
            <a:ext cx="1699415" cy="576263"/>
            <a:chOff x="1051" y="1978"/>
            <a:chExt cx="1133" cy="363"/>
          </a:xfrm>
        </p:grpSpPr>
        <p:sp>
          <p:nvSpPr>
            <p:cNvPr id="82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6" name="Group 3"/>
          <p:cNvGrpSpPr>
            <a:grpSpLocks/>
          </p:cNvGrpSpPr>
          <p:nvPr/>
        </p:nvGrpSpPr>
        <p:grpSpPr bwMode="auto">
          <a:xfrm rot="18626171">
            <a:off x="2866215" y="3266282"/>
            <a:ext cx="1798638" cy="576262"/>
            <a:chOff x="1051" y="1978"/>
            <a:chExt cx="1133" cy="363"/>
          </a:xfrm>
        </p:grpSpPr>
        <p:sp>
          <p:nvSpPr>
            <p:cNvPr id="87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88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1" name="Line 14"/>
          <p:cNvSpPr>
            <a:spLocks noChangeShapeType="1"/>
          </p:cNvSpPr>
          <p:nvPr/>
        </p:nvSpPr>
        <p:spPr bwMode="auto">
          <a:xfrm>
            <a:off x="851145" y="1494003"/>
            <a:ext cx="2363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Text Box 128"/>
          <p:cNvSpPr txBox="1">
            <a:spLocks noChangeArrowheads="1"/>
          </p:cNvSpPr>
          <p:nvPr/>
        </p:nvSpPr>
        <p:spPr bwMode="auto">
          <a:xfrm>
            <a:off x="287314" y="2379212"/>
            <a:ext cx="843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Vin</a:t>
            </a:r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>
            <a:off x="1437727" y="1494003"/>
            <a:ext cx="0" cy="274542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>
            <a:off x="5004046" y="4178566"/>
            <a:ext cx="398755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" name="Line 18"/>
          <p:cNvSpPr>
            <a:spLocks noChangeShapeType="1"/>
          </p:cNvSpPr>
          <p:nvPr/>
        </p:nvSpPr>
        <p:spPr bwMode="auto">
          <a:xfrm>
            <a:off x="5323927" y="1714167"/>
            <a:ext cx="0" cy="4781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4793012" y="1032876"/>
            <a:ext cx="11474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/>
              <a:t>Vin </a:t>
            </a:r>
            <a:endParaRPr lang="ja-JP" altLang="en-US" sz="4400" dirty="0"/>
          </a:p>
        </p:txBody>
      </p:sp>
      <p:sp>
        <p:nvSpPr>
          <p:cNvPr id="97" name="Line 118"/>
          <p:cNvSpPr>
            <a:spLocks noChangeShapeType="1"/>
          </p:cNvSpPr>
          <p:nvPr/>
        </p:nvSpPr>
        <p:spPr bwMode="auto">
          <a:xfrm>
            <a:off x="5167600" y="21387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Text Box 128"/>
          <p:cNvSpPr txBox="1">
            <a:spLocks noChangeArrowheads="1"/>
          </p:cNvSpPr>
          <p:nvPr/>
        </p:nvSpPr>
        <p:spPr bwMode="auto">
          <a:xfrm>
            <a:off x="4401902" y="1763480"/>
            <a:ext cx="8082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5312438" y="2227727"/>
            <a:ext cx="840712" cy="19508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153150" y="2227727"/>
            <a:ext cx="1709499" cy="39090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7862649" y="4185889"/>
            <a:ext cx="840712" cy="19508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ine 118"/>
          <p:cNvSpPr>
            <a:spLocks noChangeShapeType="1"/>
          </p:cNvSpPr>
          <p:nvPr/>
        </p:nvSpPr>
        <p:spPr bwMode="auto">
          <a:xfrm>
            <a:off x="5167600" y="60630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Text Box 128"/>
          <p:cNvSpPr txBox="1">
            <a:spLocks noChangeArrowheads="1"/>
          </p:cNvSpPr>
          <p:nvPr/>
        </p:nvSpPr>
        <p:spPr bwMode="auto">
          <a:xfrm>
            <a:off x="4368258" y="5671803"/>
            <a:ext cx="9621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-</a:t>
            </a: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sp>
        <p:nvSpPr>
          <p:cNvPr id="108" name="Text Box 128"/>
          <p:cNvSpPr txBox="1">
            <a:spLocks noChangeArrowheads="1"/>
          </p:cNvSpPr>
          <p:nvPr/>
        </p:nvSpPr>
        <p:spPr bwMode="auto">
          <a:xfrm>
            <a:off x="345417" y="4457568"/>
            <a:ext cx="396743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Vin</a:t>
            </a:r>
            <a:r>
              <a:rPr lang="ja-JP" altLang="en-US" sz="3600" dirty="0"/>
              <a:t>の入力に対する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抵抗の両端の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電圧を求めよ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（最大値を書くこと）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22092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4898" y="136827"/>
            <a:ext cx="8229600" cy="1143000"/>
          </a:xfrm>
        </p:spPr>
        <p:txBody>
          <a:bodyPr/>
          <a:lstStyle/>
          <a:p>
            <a:r>
              <a:rPr lang="ja-JP" altLang="en-US"/>
              <a:t>演習</a:t>
            </a:r>
            <a:r>
              <a:rPr lang="en-US" altLang="ja-JP"/>
              <a:t>2</a:t>
            </a:r>
            <a:r>
              <a:rPr lang="ja-JP" altLang="en-US" dirty="0"/>
              <a:t>　答</a:t>
            </a:r>
            <a:endParaRPr kumimoji="1" lang="ja-JP" altLang="en-US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980686" y="4178566"/>
            <a:ext cx="398755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300567" y="1714167"/>
            <a:ext cx="0" cy="4781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9652" y="1032876"/>
            <a:ext cx="11474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/>
              <a:t>Vin </a:t>
            </a:r>
            <a:endParaRPr lang="ja-JP" altLang="en-US" sz="4400" dirty="0"/>
          </a:p>
        </p:txBody>
      </p:sp>
      <p:sp>
        <p:nvSpPr>
          <p:cNvPr id="7" name="Line 118"/>
          <p:cNvSpPr>
            <a:spLocks noChangeShapeType="1"/>
          </p:cNvSpPr>
          <p:nvPr/>
        </p:nvSpPr>
        <p:spPr bwMode="auto">
          <a:xfrm>
            <a:off x="1144240" y="21387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Text Box 128"/>
          <p:cNvSpPr txBox="1">
            <a:spLocks noChangeArrowheads="1"/>
          </p:cNvSpPr>
          <p:nvPr/>
        </p:nvSpPr>
        <p:spPr bwMode="auto">
          <a:xfrm>
            <a:off x="378542" y="1763480"/>
            <a:ext cx="8082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289078" y="2227727"/>
            <a:ext cx="840712" cy="19508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129790" y="2227727"/>
            <a:ext cx="1709499" cy="39090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3839289" y="4185889"/>
            <a:ext cx="840712" cy="19508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118"/>
          <p:cNvSpPr>
            <a:spLocks noChangeShapeType="1"/>
          </p:cNvSpPr>
          <p:nvPr/>
        </p:nvSpPr>
        <p:spPr bwMode="auto">
          <a:xfrm>
            <a:off x="1144240" y="60630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Text Box 128"/>
          <p:cNvSpPr txBox="1">
            <a:spLocks noChangeArrowheads="1"/>
          </p:cNvSpPr>
          <p:nvPr/>
        </p:nvSpPr>
        <p:spPr bwMode="auto">
          <a:xfrm>
            <a:off x="344898" y="5671803"/>
            <a:ext cx="9621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-</a:t>
            </a: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882126" y="4193806"/>
            <a:ext cx="398755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5190518" y="1714167"/>
            <a:ext cx="0" cy="4781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671092" y="1048116"/>
            <a:ext cx="112562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/>
              <a:t>VR </a:t>
            </a:r>
            <a:endParaRPr lang="ja-JP" altLang="en-US" sz="4400" dirty="0"/>
          </a:p>
        </p:txBody>
      </p:sp>
      <p:sp>
        <p:nvSpPr>
          <p:cNvPr id="17" name="Line 118"/>
          <p:cNvSpPr>
            <a:spLocks noChangeShapeType="1"/>
          </p:cNvSpPr>
          <p:nvPr/>
        </p:nvSpPr>
        <p:spPr bwMode="auto">
          <a:xfrm>
            <a:off x="5045680" y="215394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Text Box 128"/>
          <p:cNvSpPr txBox="1">
            <a:spLocks noChangeArrowheads="1"/>
          </p:cNvSpPr>
          <p:nvPr/>
        </p:nvSpPr>
        <p:spPr bwMode="auto">
          <a:xfrm>
            <a:off x="4279982" y="1778720"/>
            <a:ext cx="8082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693084" y="2832126"/>
            <a:ext cx="583403" cy="1353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289983" y="2834640"/>
            <a:ext cx="585920" cy="13664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118"/>
          <p:cNvSpPr>
            <a:spLocks noChangeShapeType="1"/>
          </p:cNvSpPr>
          <p:nvPr/>
        </p:nvSpPr>
        <p:spPr bwMode="auto">
          <a:xfrm>
            <a:off x="5045680" y="607824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Text Box 128"/>
          <p:cNvSpPr txBox="1">
            <a:spLocks noChangeArrowheads="1"/>
          </p:cNvSpPr>
          <p:nvPr/>
        </p:nvSpPr>
        <p:spPr bwMode="auto">
          <a:xfrm>
            <a:off x="4246338" y="5687043"/>
            <a:ext cx="9621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-</a:t>
            </a: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sp>
        <p:nvSpPr>
          <p:cNvPr id="26" name="Line 118"/>
          <p:cNvSpPr>
            <a:spLocks noChangeShapeType="1"/>
          </p:cNvSpPr>
          <p:nvPr/>
        </p:nvSpPr>
        <p:spPr bwMode="auto">
          <a:xfrm>
            <a:off x="5057168" y="2829610"/>
            <a:ext cx="351733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7331384" y="2847366"/>
            <a:ext cx="583403" cy="1353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928283" y="2849880"/>
            <a:ext cx="585920" cy="13664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8"/>
          <p:cNvSpPr txBox="1">
            <a:spLocks noChangeArrowheads="1"/>
          </p:cNvSpPr>
          <p:nvPr/>
        </p:nvSpPr>
        <p:spPr bwMode="auto">
          <a:xfrm>
            <a:off x="3994489" y="2477692"/>
            <a:ext cx="11929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１</a:t>
            </a:r>
            <a:r>
              <a:rPr lang="en-US" altLang="ja-JP" sz="3600" dirty="0"/>
              <a:t>.6V</a:t>
            </a:r>
          </a:p>
        </p:txBody>
      </p:sp>
    </p:spTree>
    <p:extLst>
      <p:ext uri="{BB962C8B-B14F-4D97-AF65-F5344CB8AC3E}">
        <p14:creationId xmlns:p14="http://schemas.microsoft.com/office/powerpoint/2010/main" val="7466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小テスト</a:t>
            </a:r>
            <a:r>
              <a:rPr lang="en-US" altLang="ja-JP" dirty="0"/>
              <a:t>1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756025" y="1580887"/>
            <a:ext cx="1798638" cy="576262"/>
            <a:chOff x="1051" y="1978"/>
            <a:chExt cx="1133" cy="363"/>
          </a:xfrm>
        </p:grpSpPr>
        <p:sp>
          <p:nvSpPr>
            <p:cNvPr id="18511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3600"/>
            </a:p>
          </p:txBody>
        </p:sp>
        <p:sp>
          <p:nvSpPr>
            <p:cNvPr id="18512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3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4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1202020" y="1580092"/>
            <a:ext cx="1798638" cy="576263"/>
            <a:chOff x="1051" y="1978"/>
            <a:chExt cx="1133" cy="363"/>
          </a:xfrm>
        </p:grpSpPr>
        <p:sp>
          <p:nvSpPr>
            <p:cNvPr id="18507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3600"/>
            </a:p>
          </p:txBody>
        </p:sp>
        <p:sp>
          <p:nvSpPr>
            <p:cNvPr id="18508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9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0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sp>
        <p:nvSpPr>
          <p:cNvPr id="18437" name="Line 13"/>
          <p:cNvSpPr>
            <a:spLocks noChangeShapeType="1"/>
          </p:cNvSpPr>
          <p:nvPr/>
        </p:nvSpPr>
        <p:spPr bwMode="auto">
          <a:xfrm>
            <a:off x="5556250" y="1868224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38" name="Line 14"/>
          <p:cNvSpPr>
            <a:spLocks noChangeShapeType="1"/>
          </p:cNvSpPr>
          <p:nvPr/>
        </p:nvSpPr>
        <p:spPr bwMode="auto">
          <a:xfrm>
            <a:off x="5556250" y="1868224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692388" y="2036589"/>
            <a:ext cx="6123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Y </a:t>
            </a:r>
            <a:endParaRPr lang="ja-JP" altLang="en-US" sz="3600" dirty="0"/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5483225" y="2877874"/>
            <a:ext cx="1444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3600"/>
          </a:p>
        </p:txBody>
      </p:sp>
      <p:sp>
        <p:nvSpPr>
          <p:cNvPr id="18441" name="Line 17"/>
          <p:cNvSpPr>
            <a:spLocks noChangeShapeType="1"/>
          </p:cNvSpPr>
          <p:nvPr/>
        </p:nvSpPr>
        <p:spPr bwMode="auto">
          <a:xfrm>
            <a:off x="5556250" y="258894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42" name="Line 18"/>
          <p:cNvSpPr>
            <a:spLocks noChangeShapeType="1"/>
          </p:cNvSpPr>
          <p:nvPr/>
        </p:nvSpPr>
        <p:spPr bwMode="auto">
          <a:xfrm>
            <a:off x="5556250" y="345096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grpSp>
        <p:nvGrpSpPr>
          <p:cNvPr id="18443" name="Group 19"/>
          <p:cNvGrpSpPr>
            <a:grpSpLocks/>
          </p:cNvGrpSpPr>
          <p:nvPr/>
        </p:nvGrpSpPr>
        <p:grpSpPr bwMode="auto">
          <a:xfrm>
            <a:off x="5338763" y="3739887"/>
            <a:ext cx="504825" cy="144462"/>
            <a:chOff x="2517" y="3929"/>
            <a:chExt cx="318" cy="91"/>
          </a:xfrm>
        </p:grpSpPr>
        <p:sp>
          <p:nvSpPr>
            <p:cNvPr id="18502" name="Line 20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3" name="Line 21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4" name="Line 22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5" name="Line 23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6" name="Line 24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sp>
        <p:nvSpPr>
          <p:cNvPr id="18448" name="Rectangle 108"/>
          <p:cNvSpPr>
            <a:spLocks noChangeArrowheads="1"/>
          </p:cNvSpPr>
          <p:nvPr/>
        </p:nvSpPr>
        <p:spPr bwMode="auto">
          <a:xfrm>
            <a:off x="841657" y="1084308"/>
            <a:ext cx="1444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3600"/>
          </a:p>
        </p:txBody>
      </p:sp>
      <p:sp>
        <p:nvSpPr>
          <p:cNvPr id="18449" name="Line 109"/>
          <p:cNvSpPr>
            <a:spLocks noChangeShapeType="1"/>
          </p:cNvSpPr>
          <p:nvPr/>
        </p:nvSpPr>
        <p:spPr bwMode="auto">
          <a:xfrm>
            <a:off x="914682" y="166215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0" name="Line 110"/>
          <p:cNvSpPr>
            <a:spLocks noChangeShapeType="1"/>
          </p:cNvSpPr>
          <p:nvPr/>
        </p:nvSpPr>
        <p:spPr bwMode="auto">
          <a:xfrm>
            <a:off x="770220" y="79538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1" name="Line 111"/>
          <p:cNvSpPr>
            <a:spLocks noChangeShapeType="1"/>
          </p:cNvSpPr>
          <p:nvPr/>
        </p:nvSpPr>
        <p:spPr bwMode="auto">
          <a:xfrm>
            <a:off x="914682" y="79538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4" name="Line 118"/>
          <p:cNvSpPr>
            <a:spLocks noChangeShapeType="1"/>
          </p:cNvSpPr>
          <p:nvPr/>
        </p:nvSpPr>
        <p:spPr bwMode="auto">
          <a:xfrm>
            <a:off x="914682" y="187647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5" name="Text Box 120"/>
          <p:cNvSpPr txBox="1">
            <a:spLocks noChangeArrowheads="1"/>
          </p:cNvSpPr>
          <p:nvPr/>
        </p:nvSpPr>
        <p:spPr bwMode="auto">
          <a:xfrm>
            <a:off x="659095" y="311195"/>
            <a:ext cx="843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Vin</a:t>
            </a:r>
          </a:p>
        </p:txBody>
      </p:sp>
      <p:sp>
        <p:nvSpPr>
          <p:cNvPr id="18458" name="Line 124"/>
          <p:cNvSpPr>
            <a:spLocks noChangeShapeType="1"/>
          </p:cNvSpPr>
          <p:nvPr/>
        </p:nvSpPr>
        <p:spPr bwMode="auto">
          <a:xfrm>
            <a:off x="2916238" y="186822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61" name="Text Box 127"/>
          <p:cNvSpPr txBox="1">
            <a:spLocks noChangeArrowheads="1"/>
          </p:cNvSpPr>
          <p:nvPr/>
        </p:nvSpPr>
        <p:spPr bwMode="auto">
          <a:xfrm>
            <a:off x="1017870" y="952237"/>
            <a:ext cx="1093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/>
              <a:t>1KΩ</a:t>
            </a:r>
            <a:endParaRPr lang="en-US" altLang="ja-JP" sz="3600" dirty="0"/>
          </a:p>
        </p:txBody>
      </p:sp>
      <p:sp>
        <p:nvSpPr>
          <p:cNvPr id="18462" name="Text Box 128"/>
          <p:cNvSpPr txBox="1">
            <a:spLocks noChangeArrowheads="1"/>
          </p:cNvSpPr>
          <p:nvPr/>
        </p:nvSpPr>
        <p:spPr bwMode="auto">
          <a:xfrm>
            <a:off x="5724525" y="2949312"/>
            <a:ext cx="1093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/>
              <a:t>1KΩ</a:t>
            </a:r>
            <a:endParaRPr lang="en-US" altLang="ja-JP" sz="3600" dirty="0"/>
          </a:p>
        </p:txBody>
      </p:sp>
      <p:sp>
        <p:nvSpPr>
          <p:cNvPr id="18471" name="Text Box 137"/>
          <p:cNvSpPr txBox="1">
            <a:spLocks noChangeArrowheads="1"/>
          </p:cNvSpPr>
          <p:nvPr/>
        </p:nvSpPr>
        <p:spPr bwMode="auto">
          <a:xfrm>
            <a:off x="755650" y="4106122"/>
            <a:ext cx="55290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 Vin</a:t>
            </a:r>
            <a:r>
              <a:rPr lang="ja-JP" altLang="en-US" sz="3600" dirty="0"/>
              <a:t>に対する電流</a:t>
            </a:r>
            <a:r>
              <a:rPr lang="en-US" altLang="ja-JP" sz="3600" dirty="0"/>
              <a:t>I</a:t>
            </a:r>
            <a:r>
              <a:rPr lang="ja-JP" altLang="en-US" sz="3600" dirty="0"/>
              <a:t>と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Y</a:t>
            </a:r>
            <a:r>
              <a:rPr lang="ja-JP" altLang="en-US" sz="3600" dirty="0"/>
              <a:t>点の電圧</a:t>
            </a:r>
            <a:r>
              <a:rPr lang="en-US" altLang="ja-JP" sz="3600" dirty="0"/>
              <a:t>V</a:t>
            </a:r>
            <a:r>
              <a:rPr lang="en-US" altLang="ja-JP" sz="3600" baseline="-25000" dirty="0"/>
              <a:t>Y</a:t>
            </a:r>
            <a:r>
              <a:rPr lang="ja-JP" altLang="en-US" sz="3600" dirty="0"/>
              <a:t>の略図を描け</a:t>
            </a:r>
            <a:endParaRPr lang="ja-JP" altLang="en-US" sz="3600" b="1" dirty="0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2352958" y="1341120"/>
            <a:ext cx="20507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000658" y="81678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I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4404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小テスト</a:t>
            </a:r>
            <a:r>
              <a:rPr lang="en-US" altLang="ja-JP" dirty="0"/>
              <a:t>1</a:t>
            </a:r>
            <a:r>
              <a:rPr lang="ja-JP" altLang="en-US" dirty="0"/>
              <a:t>　答</a:t>
            </a:r>
            <a:endParaRPr lang="en-US" altLang="ja-JP" dirty="0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756025" y="1560567"/>
            <a:ext cx="1798638" cy="576262"/>
            <a:chOff x="1051" y="1978"/>
            <a:chExt cx="1133" cy="363"/>
          </a:xfrm>
        </p:grpSpPr>
        <p:sp>
          <p:nvSpPr>
            <p:cNvPr id="18511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3600"/>
            </a:p>
          </p:txBody>
        </p:sp>
        <p:sp>
          <p:nvSpPr>
            <p:cNvPr id="18512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3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4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1202020" y="1559772"/>
            <a:ext cx="1798638" cy="576263"/>
            <a:chOff x="1051" y="1978"/>
            <a:chExt cx="1133" cy="363"/>
          </a:xfrm>
        </p:grpSpPr>
        <p:sp>
          <p:nvSpPr>
            <p:cNvPr id="18507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3600"/>
            </a:p>
          </p:txBody>
        </p:sp>
        <p:sp>
          <p:nvSpPr>
            <p:cNvPr id="18508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9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10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sp>
        <p:nvSpPr>
          <p:cNvPr id="18437" name="Line 13"/>
          <p:cNvSpPr>
            <a:spLocks noChangeShapeType="1"/>
          </p:cNvSpPr>
          <p:nvPr/>
        </p:nvSpPr>
        <p:spPr bwMode="auto">
          <a:xfrm flipH="1">
            <a:off x="5553076" y="1868224"/>
            <a:ext cx="3174" cy="267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39" name="Text Box 15"/>
          <p:cNvSpPr txBox="1">
            <a:spLocks noChangeArrowheads="1"/>
          </p:cNvSpPr>
          <p:nvPr/>
        </p:nvSpPr>
        <p:spPr bwMode="auto">
          <a:xfrm>
            <a:off x="858303" y="2003109"/>
            <a:ext cx="6123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Y </a:t>
            </a:r>
            <a:endParaRPr lang="ja-JP" altLang="en-US" sz="3600" dirty="0"/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5483225" y="2166674"/>
            <a:ext cx="1444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3600"/>
          </a:p>
        </p:txBody>
      </p:sp>
      <p:sp>
        <p:nvSpPr>
          <p:cNvPr id="18442" name="Line 18"/>
          <p:cNvSpPr>
            <a:spLocks noChangeShapeType="1"/>
          </p:cNvSpPr>
          <p:nvPr/>
        </p:nvSpPr>
        <p:spPr bwMode="auto">
          <a:xfrm>
            <a:off x="5556250" y="273976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grpSp>
        <p:nvGrpSpPr>
          <p:cNvPr id="18443" name="Group 19"/>
          <p:cNvGrpSpPr>
            <a:grpSpLocks/>
          </p:cNvGrpSpPr>
          <p:nvPr/>
        </p:nvGrpSpPr>
        <p:grpSpPr bwMode="auto">
          <a:xfrm>
            <a:off x="5338763" y="3028687"/>
            <a:ext cx="504825" cy="144462"/>
            <a:chOff x="2517" y="3929"/>
            <a:chExt cx="318" cy="91"/>
          </a:xfrm>
        </p:grpSpPr>
        <p:sp>
          <p:nvSpPr>
            <p:cNvPr id="18502" name="Line 20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3" name="Line 21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4" name="Line 22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5" name="Line 23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  <p:sp>
          <p:nvSpPr>
            <p:cNvPr id="18506" name="Line 24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600"/>
            </a:p>
          </p:txBody>
        </p:sp>
      </p:grpSp>
      <p:sp>
        <p:nvSpPr>
          <p:cNvPr id="18448" name="Rectangle 108"/>
          <p:cNvSpPr>
            <a:spLocks noChangeArrowheads="1"/>
          </p:cNvSpPr>
          <p:nvPr/>
        </p:nvSpPr>
        <p:spPr bwMode="auto">
          <a:xfrm>
            <a:off x="841657" y="1084308"/>
            <a:ext cx="1444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3600"/>
          </a:p>
        </p:txBody>
      </p:sp>
      <p:sp>
        <p:nvSpPr>
          <p:cNvPr id="18449" name="Line 109"/>
          <p:cNvSpPr>
            <a:spLocks noChangeShapeType="1"/>
          </p:cNvSpPr>
          <p:nvPr/>
        </p:nvSpPr>
        <p:spPr bwMode="auto">
          <a:xfrm>
            <a:off x="914682" y="166215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0" name="Line 110"/>
          <p:cNvSpPr>
            <a:spLocks noChangeShapeType="1"/>
          </p:cNvSpPr>
          <p:nvPr/>
        </p:nvSpPr>
        <p:spPr bwMode="auto">
          <a:xfrm>
            <a:off x="770220" y="79538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1" name="Line 111"/>
          <p:cNvSpPr>
            <a:spLocks noChangeShapeType="1"/>
          </p:cNvSpPr>
          <p:nvPr/>
        </p:nvSpPr>
        <p:spPr bwMode="auto">
          <a:xfrm>
            <a:off x="914682" y="79538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4" name="Line 118"/>
          <p:cNvSpPr>
            <a:spLocks noChangeShapeType="1"/>
          </p:cNvSpPr>
          <p:nvPr/>
        </p:nvSpPr>
        <p:spPr bwMode="auto">
          <a:xfrm>
            <a:off x="914682" y="185742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55" name="Text Box 120"/>
          <p:cNvSpPr txBox="1">
            <a:spLocks noChangeArrowheads="1"/>
          </p:cNvSpPr>
          <p:nvPr/>
        </p:nvSpPr>
        <p:spPr bwMode="auto">
          <a:xfrm>
            <a:off x="659095" y="311195"/>
            <a:ext cx="843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Vin</a:t>
            </a:r>
          </a:p>
        </p:txBody>
      </p:sp>
      <p:sp>
        <p:nvSpPr>
          <p:cNvPr id="18458" name="Line 124"/>
          <p:cNvSpPr>
            <a:spLocks noChangeShapeType="1"/>
          </p:cNvSpPr>
          <p:nvPr/>
        </p:nvSpPr>
        <p:spPr bwMode="auto">
          <a:xfrm>
            <a:off x="2916238" y="184790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3600"/>
          </a:p>
        </p:txBody>
      </p:sp>
      <p:sp>
        <p:nvSpPr>
          <p:cNvPr id="18461" name="Text Box 127"/>
          <p:cNvSpPr txBox="1">
            <a:spLocks noChangeArrowheads="1"/>
          </p:cNvSpPr>
          <p:nvPr/>
        </p:nvSpPr>
        <p:spPr bwMode="auto">
          <a:xfrm>
            <a:off x="1017870" y="952237"/>
            <a:ext cx="1093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1KΩ</a:t>
            </a:r>
          </a:p>
        </p:txBody>
      </p:sp>
      <p:sp>
        <p:nvSpPr>
          <p:cNvPr id="18462" name="Text Box 128"/>
          <p:cNvSpPr txBox="1">
            <a:spLocks noChangeArrowheads="1"/>
          </p:cNvSpPr>
          <p:nvPr/>
        </p:nvSpPr>
        <p:spPr bwMode="auto">
          <a:xfrm>
            <a:off x="5724525" y="2238112"/>
            <a:ext cx="10935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1KΩ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841657" y="6267450"/>
            <a:ext cx="21590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1057557" y="4400550"/>
            <a:ext cx="0" cy="2171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1849720" y="5200650"/>
            <a:ext cx="1066518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178761" y="6162736"/>
            <a:ext cx="84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Vin</a:t>
            </a:r>
            <a:endParaRPr kumimoji="1" lang="ja-JP" altLang="en-US" sz="3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7566" y="4369177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I</a:t>
            </a:r>
            <a:endParaRPr kumimoji="1" lang="ja-JP" altLang="en-US" sz="3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35430" y="6255901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1.4V</a:t>
            </a:r>
            <a:endParaRPr kumimoji="1" lang="ja-JP" altLang="en-US" sz="3600" dirty="0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4727857" y="6248400"/>
            <a:ext cx="21590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4930982" y="4314830"/>
            <a:ext cx="0" cy="2171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4930982" y="5564456"/>
            <a:ext cx="766557" cy="727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7064961" y="6143686"/>
            <a:ext cx="84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Vin</a:t>
            </a:r>
            <a:endParaRPr kumimoji="1" lang="ja-JP" altLang="en-US" sz="3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420252" y="6248400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1.4V</a:t>
            </a:r>
            <a:endParaRPr kumimoji="1" lang="ja-JP" altLang="en-US" sz="36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01648" y="3700460"/>
            <a:ext cx="3818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V</a:t>
            </a:r>
            <a:r>
              <a:rPr kumimoji="1" lang="en-US" altLang="ja-JP" sz="3600" baseline="-25000" dirty="0"/>
              <a:t>Y</a:t>
            </a:r>
            <a:r>
              <a:rPr kumimoji="1" lang="ja-JP" altLang="en-US" sz="3600" dirty="0"/>
              <a:t>＝（</a:t>
            </a:r>
            <a:r>
              <a:rPr kumimoji="1" lang="en-US" altLang="ja-JP" sz="3600" dirty="0"/>
              <a:t>Vin-1.4)</a:t>
            </a:r>
            <a:r>
              <a:rPr kumimoji="1" lang="ja-JP" altLang="en-US" sz="3600" dirty="0"/>
              <a:t>／</a:t>
            </a:r>
            <a:r>
              <a:rPr kumimoji="1" lang="en-US" altLang="ja-JP" sz="3600" dirty="0"/>
              <a:t>2</a:t>
            </a:r>
          </a:p>
          <a:p>
            <a:r>
              <a:rPr kumimoji="1" lang="ja-JP" altLang="en-US" sz="3600" dirty="0"/>
              <a:t>＋</a:t>
            </a:r>
            <a:r>
              <a:rPr kumimoji="1" lang="en-US" altLang="ja-JP" sz="3600" dirty="0"/>
              <a:t>1.4</a:t>
            </a:r>
            <a:endParaRPr kumimoji="1" lang="ja-JP" altLang="en-US" sz="3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07225" y="5080926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1.4V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55622" y="5723161"/>
            <a:ext cx="1292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傾き</a:t>
            </a:r>
            <a:r>
              <a:rPr kumimoji="1"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270811" y="358051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V</a:t>
            </a:r>
            <a:r>
              <a:rPr kumimoji="1" lang="en-US" altLang="ja-JP" sz="3600" baseline="-25000" dirty="0"/>
              <a:t>Y</a:t>
            </a:r>
            <a:endParaRPr kumimoji="1" lang="ja-JP" altLang="en-US" sz="3600" baseline="-25000" dirty="0"/>
          </a:p>
        </p:txBody>
      </p:sp>
      <p:cxnSp>
        <p:nvCxnSpPr>
          <p:cNvPr id="53" name="直線コネクタ 52"/>
          <p:cNvCxnSpPr/>
          <p:nvPr/>
        </p:nvCxnSpPr>
        <p:spPr>
          <a:xfrm flipV="1">
            <a:off x="5678168" y="5159799"/>
            <a:ext cx="918508" cy="423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6405582" y="5171376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傾き</a:t>
            </a:r>
            <a:r>
              <a:rPr kumimoji="1" lang="en-US" altLang="ja-JP" sz="3600" dirty="0"/>
              <a:t>1</a:t>
            </a:r>
            <a:r>
              <a:rPr kumimoji="1" lang="ja-JP" altLang="en-US" sz="3600" dirty="0"/>
              <a:t>／</a:t>
            </a:r>
            <a:r>
              <a:rPr kumimoji="1" lang="en-US" altLang="ja-JP" sz="3600" dirty="0"/>
              <a:t>2</a:t>
            </a:r>
            <a:endParaRPr kumimoji="1" lang="ja-JP" altLang="en-US" sz="36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2352958" y="1341120"/>
            <a:ext cx="205076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3000658" y="81678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I</a:t>
            </a:r>
            <a:endParaRPr kumimoji="1" lang="ja-JP" altLang="en-US" sz="36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0770" y="3203525"/>
            <a:ext cx="363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I=(Vin-1.4)/2000</a:t>
            </a:r>
            <a:endParaRPr kumimoji="1" lang="ja-JP" altLang="en-US" sz="36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11672" y="4457269"/>
            <a:ext cx="1817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err="1"/>
              <a:t>V</a:t>
            </a:r>
            <a:r>
              <a:rPr kumimoji="1" lang="en-US" altLang="ja-JP" sz="3600" baseline="-25000" dirty="0" err="1"/>
              <a:t>Y</a:t>
            </a:r>
            <a:r>
              <a:rPr kumimoji="1" lang="ja-JP" altLang="en-US" sz="3600" dirty="0"/>
              <a:t>＝</a:t>
            </a:r>
            <a:r>
              <a:rPr kumimoji="1" lang="en-US" altLang="ja-JP" sz="3600" dirty="0"/>
              <a:t>Vin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6405582" y="4457269"/>
            <a:ext cx="828338" cy="646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832488" y="5022017"/>
            <a:ext cx="523134" cy="6262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5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4078052" y="1032876"/>
            <a:ext cx="5090327" cy="3975991"/>
            <a:chOff x="4078052" y="1032876"/>
            <a:chExt cx="5090327" cy="3975991"/>
          </a:xfrm>
        </p:grpSpPr>
        <p:sp>
          <p:nvSpPr>
            <p:cNvPr id="16391" name="Text Box 15"/>
            <p:cNvSpPr txBox="1">
              <a:spLocks noChangeArrowheads="1"/>
            </p:cNvSpPr>
            <p:nvPr/>
          </p:nvSpPr>
          <p:spPr bwMode="auto">
            <a:xfrm>
              <a:off x="8637464" y="4239426"/>
              <a:ext cx="530915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4400" dirty="0"/>
                <a:t>ｔ</a:t>
              </a:r>
              <a:r>
                <a:rPr lang="en-US" altLang="ja-JP" sz="4400" dirty="0"/>
                <a:t> </a:t>
              </a:r>
              <a:endParaRPr lang="ja-JP" altLang="en-US" sz="4400" dirty="0"/>
            </a:p>
          </p:txBody>
        </p:sp>
        <p:sp>
          <p:nvSpPr>
            <p:cNvPr id="94" name="Line 14"/>
            <p:cNvSpPr>
              <a:spLocks noChangeShapeType="1"/>
            </p:cNvSpPr>
            <p:nvPr/>
          </p:nvSpPr>
          <p:spPr bwMode="auto">
            <a:xfrm>
              <a:off x="5004046" y="4178566"/>
              <a:ext cx="39875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18"/>
            <p:cNvSpPr>
              <a:spLocks noChangeShapeType="1"/>
            </p:cNvSpPr>
            <p:nvPr/>
          </p:nvSpPr>
          <p:spPr bwMode="auto">
            <a:xfrm>
              <a:off x="5323927" y="1714167"/>
              <a:ext cx="0" cy="28959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Text Box 15"/>
            <p:cNvSpPr txBox="1">
              <a:spLocks noChangeArrowheads="1"/>
            </p:cNvSpPr>
            <p:nvPr/>
          </p:nvSpPr>
          <p:spPr bwMode="auto">
            <a:xfrm>
              <a:off x="4793012" y="1032876"/>
              <a:ext cx="114749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4400" dirty="0"/>
                <a:t>Vin </a:t>
              </a:r>
              <a:endParaRPr lang="ja-JP" altLang="en-US" sz="4400" dirty="0"/>
            </a:p>
          </p:txBody>
        </p:sp>
        <p:sp>
          <p:nvSpPr>
            <p:cNvPr id="97" name="Line 118"/>
            <p:cNvSpPr>
              <a:spLocks noChangeShapeType="1"/>
            </p:cNvSpPr>
            <p:nvPr/>
          </p:nvSpPr>
          <p:spPr bwMode="auto">
            <a:xfrm>
              <a:off x="5167600" y="3053104"/>
              <a:ext cx="2896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" name="Text Box 128"/>
            <p:cNvSpPr txBox="1">
              <a:spLocks noChangeArrowheads="1"/>
            </p:cNvSpPr>
            <p:nvPr/>
          </p:nvSpPr>
          <p:spPr bwMode="auto">
            <a:xfrm>
              <a:off x="4078052" y="2620730"/>
              <a:ext cx="1133644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3600" dirty="0" err="1"/>
                <a:t>1.6V</a:t>
              </a:r>
              <a:endParaRPr lang="en-US" altLang="ja-JP" sz="3600" dirty="0"/>
            </a:p>
          </p:txBody>
        </p:sp>
        <p:cxnSp>
          <p:nvCxnSpPr>
            <p:cNvPr id="3" name="直線コネクタ 2"/>
            <p:cNvCxnSpPr/>
            <p:nvPr/>
          </p:nvCxnSpPr>
          <p:spPr>
            <a:xfrm flipV="1">
              <a:off x="5826788" y="3048000"/>
              <a:ext cx="6368" cy="11305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52" idx="1"/>
            </p:cNvCxnSpPr>
            <p:nvPr/>
          </p:nvCxnSpPr>
          <p:spPr>
            <a:xfrm>
              <a:off x="7543800" y="3086100"/>
              <a:ext cx="19050" cy="11049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5772150" y="3086098"/>
              <a:ext cx="1771650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110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>
            <a:grpSpLocks/>
          </p:cNvGrpSpPr>
          <p:nvPr/>
        </p:nvGrpSpPr>
        <p:grpSpPr bwMode="auto">
          <a:xfrm rot="18626171">
            <a:off x="1797050" y="3062163"/>
            <a:ext cx="1798638" cy="576262"/>
            <a:chOff x="1051" y="1978"/>
            <a:chExt cx="1133" cy="363"/>
          </a:xfrm>
        </p:grpSpPr>
        <p:sp>
          <p:nvSpPr>
            <p:cNvPr id="16463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6464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5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6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388" name="Group 8"/>
          <p:cNvGrpSpPr>
            <a:grpSpLocks/>
          </p:cNvGrpSpPr>
          <p:nvPr/>
        </p:nvGrpSpPr>
        <p:grpSpPr bwMode="auto">
          <a:xfrm rot="3150649">
            <a:off x="2966280" y="3077447"/>
            <a:ext cx="1699415" cy="576263"/>
            <a:chOff x="1051" y="1978"/>
            <a:chExt cx="1133" cy="363"/>
          </a:xfrm>
        </p:grpSpPr>
        <p:sp>
          <p:nvSpPr>
            <p:cNvPr id="16459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6460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1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62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813046" y="5375222"/>
            <a:ext cx="2363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8637464" y="4239426"/>
            <a:ext cx="5309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/>
              <a:t>ｔ</a:t>
            </a:r>
            <a:r>
              <a:rPr lang="en-US" altLang="ja-JP" sz="4400" dirty="0"/>
              <a:t> </a:t>
            </a:r>
            <a:endParaRPr lang="ja-JP" altLang="en-US" sz="4400" dirty="0"/>
          </a:p>
        </p:txBody>
      </p:sp>
      <p:sp>
        <p:nvSpPr>
          <p:cNvPr id="16414" name="Text Box 128"/>
          <p:cNvSpPr txBox="1">
            <a:spLocks noChangeArrowheads="1"/>
          </p:cNvSpPr>
          <p:nvPr/>
        </p:nvSpPr>
        <p:spPr bwMode="auto">
          <a:xfrm>
            <a:off x="2647536" y="3435851"/>
            <a:ext cx="1152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１</a:t>
            </a:r>
            <a:r>
              <a:rPr lang="en-US" altLang="ja-JP" sz="3600" dirty="0"/>
              <a:t>KΩ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9FE5FE0-523A-4361-9481-28D791CEC1A3}"/>
              </a:ext>
            </a:extLst>
          </p:cNvPr>
          <p:cNvGrpSpPr/>
          <p:nvPr/>
        </p:nvGrpSpPr>
        <p:grpSpPr>
          <a:xfrm>
            <a:off x="2113673" y="3935302"/>
            <a:ext cx="2225307" cy="196399"/>
            <a:chOff x="2113673" y="3935302"/>
            <a:chExt cx="2225307" cy="196399"/>
          </a:xfrm>
        </p:grpSpPr>
        <p:sp>
          <p:nvSpPr>
            <p:cNvPr id="16392" name="Rectangle 16"/>
            <p:cNvSpPr>
              <a:spLocks noChangeArrowheads="1"/>
            </p:cNvSpPr>
            <p:nvPr/>
          </p:nvSpPr>
          <p:spPr bwMode="auto">
            <a:xfrm>
              <a:off x="2778691" y="3935302"/>
              <a:ext cx="887413" cy="196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16406" name="Line 118"/>
            <p:cNvSpPr>
              <a:spLocks noChangeShapeType="1"/>
            </p:cNvSpPr>
            <p:nvPr/>
          </p:nvSpPr>
          <p:spPr bwMode="auto">
            <a:xfrm>
              <a:off x="2113673" y="4015521"/>
              <a:ext cx="6650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Line 118"/>
            <p:cNvSpPr>
              <a:spLocks noChangeShapeType="1"/>
            </p:cNvSpPr>
            <p:nvPr/>
          </p:nvSpPr>
          <p:spPr bwMode="auto">
            <a:xfrm>
              <a:off x="3673963" y="4035307"/>
              <a:ext cx="6650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1" name="Group 8"/>
          <p:cNvGrpSpPr>
            <a:grpSpLocks/>
          </p:cNvGrpSpPr>
          <p:nvPr/>
        </p:nvGrpSpPr>
        <p:grpSpPr bwMode="auto">
          <a:xfrm rot="3150649">
            <a:off x="1785213" y="4388044"/>
            <a:ext cx="1699415" cy="576263"/>
            <a:chOff x="1051" y="1978"/>
            <a:chExt cx="1133" cy="363"/>
          </a:xfrm>
        </p:grpSpPr>
        <p:sp>
          <p:nvSpPr>
            <p:cNvPr id="82" name="AutoShape 9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11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6" name="Group 3"/>
          <p:cNvGrpSpPr>
            <a:grpSpLocks/>
          </p:cNvGrpSpPr>
          <p:nvPr/>
        </p:nvGrpSpPr>
        <p:grpSpPr bwMode="auto">
          <a:xfrm rot="18626171">
            <a:off x="2866215" y="4438590"/>
            <a:ext cx="1798638" cy="576262"/>
            <a:chOff x="1051" y="1978"/>
            <a:chExt cx="1133" cy="363"/>
          </a:xfrm>
        </p:grpSpPr>
        <p:sp>
          <p:nvSpPr>
            <p:cNvPr id="87" name="AutoShape 4"/>
            <p:cNvSpPr>
              <a:spLocks noChangeArrowheads="1"/>
            </p:cNvSpPr>
            <p:nvPr/>
          </p:nvSpPr>
          <p:spPr bwMode="auto">
            <a:xfrm rot="5400000">
              <a:off x="1459" y="2024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88" name="Line 5"/>
            <p:cNvSpPr>
              <a:spLocks noChangeShapeType="1"/>
            </p:cNvSpPr>
            <p:nvPr/>
          </p:nvSpPr>
          <p:spPr bwMode="auto">
            <a:xfrm>
              <a:off x="1731" y="197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>
              <a:off x="1051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1776" y="216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1" name="Line 14"/>
          <p:cNvSpPr>
            <a:spLocks noChangeShapeType="1"/>
          </p:cNvSpPr>
          <p:nvPr/>
        </p:nvSpPr>
        <p:spPr bwMode="auto">
          <a:xfrm>
            <a:off x="851145" y="2666311"/>
            <a:ext cx="2363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Text Box 128"/>
          <p:cNvSpPr txBox="1">
            <a:spLocks noChangeArrowheads="1"/>
          </p:cNvSpPr>
          <p:nvPr/>
        </p:nvSpPr>
        <p:spPr bwMode="auto">
          <a:xfrm>
            <a:off x="287314" y="3551520"/>
            <a:ext cx="843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Vin</a:t>
            </a:r>
          </a:p>
        </p:txBody>
      </p:sp>
      <p:sp>
        <p:nvSpPr>
          <p:cNvPr id="93" name="Line 18"/>
          <p:cNvSpPr>
            <a:spLocks noChangeShapeType="1"/>
          </p:cNvSpPr>
          <p:nvPr/>
        </p:nvSpPr>
        <p:spPr bwMode="auto">
          <a:xfrm>
            <a:off x="1437727" y="2666311"/>
            <a:ext cx="0" cy="274542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>
            <a:off x="5004046" y="4178566"/>
            <a:ext cx="39875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" name="Line 18"/>
          <p:cNvSpPr>
            <a:spLocks noChangeShapeType="1"/>
          </p:cNvSpPr>
          <p:nvPr/>
        </p:nvSpPr>
        <p:spPr bwMode="auto">
          <a:xfrm>
            <a:off x="5323927" y="1714167"/>
            <a:ext cx="0" cy="47818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4793012" y="1032876"/>
            <a:ext cx="11474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/>
              <a:t>Vin </a:t>
            </a:r>
            <a:endParaRPr lang="ja-JP" altLang="en-US" sz="4400" dirty="0"/>
          </a:p>
        </p:txBody>
      </p:sp>
      <p:sp>
        <p:nvSpPr>
          <p:cNvPr id="97" name="Line 118"/>
          <p:cNvSpPr>
            <a:spLocks noChangeShapeType="1"/>
          </p:cNvSpPr>
          <p:nvPr/>
        </p:nvSpPr>
        <p:spPr bwMode="auto">
          <a:xfrm>
            <a:off x="5167600" y="21387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Text Box 128"/>
          <p:cNvSpPr txBox="1">
            <a:spLocks noChangeArrowheads="1"/>
          </p:cNvSpPr>
          <p:nvPr/>
        </p:nvSpPr>
        <p:spPr bwMode="auto">
          <a:xfrm>
            <a:off x="4401902" y="1763480"/>
            <a:ext cx="8082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5312438" y="2138704"/>
            <a:ext cx="11489" cy="20398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760680" y="2159989"/>
            <a:ext cx="0" cy="40584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ine 118"/>
          <p:cNvSpPr>
            <a:spLocks noChangeShapeType="1"/>
          </p:cNvSpPr>
          <p:nvPr/>
        </p:nvSpPr>
        <p:spPr bwMode="auto">
          <a:xfrm>
            <a:off x="5167600" y="6063004"/>
            <a:ext cx="289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Text Box 128"/>
          <p:cNvSpPr txBox="1">
            <a:spLocks noChangeArrowheads="1"/>
          </p:cNvSpPr>
          <p:nvPr/>
        </p:nvSpPr>
        <p:spPr bwMode="auto">
          <a:xfrm>
            <a:off x="4368258" y="5671803"/>
            <a:ext cx="9621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-</a:t>
            </a:r>
            <a:r>
              <a:rPr lang="ja-JP" altLang="en-US" sz="3600" dirty="0"/>
              <a:t>３</a:t>
            </a:r>
            <a:r>
              <a:rPr lang="en-US" altLang="ja-JP" sz="3600" dirty="0"/>
              <a:t>V</a:t>
            </a:r>
          </a:p>
        </p:txBody>
      </p:sp>
      <p:cxnSp>
        <p:nvCxnSpPr>
          <p:cNvPr id="50" name="直線コネクタ 49"/>
          <p:cNvCxnSpPr/>
          <p:nvPr/>
        </p:nvCxnSpPr>
        <p:spPr>
          <a:xfrm flipV="1">
            <a:off x="8150299" y="4178566"/>
            <a:ext cx="11489" cy="20398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14"/>
          <p:cNvSpPr>
            <a:spLocks noChangeShapeType="1"/>
          </p:cNvSpPr>
          <p:nvPr/>
        </p:nvSpPr>
        <p:spPr bwMode="auto">
          <a:xfrm>
            <a:off x="5330381" y="2152991"/>
            <a:ext cx="14302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6760680" y="6218429"/>
            <a:ext cx="14302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39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2BF8C-126D-4C67-A7C6-FF6D0242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162A45F1-C308-4521-9438-1AE45709B331}"/>
              </a:ext>
            </a:extLst>
          </p:cNvPr>
          <p:cNvGrpSpPr/>
          <p:nvPr/>
        </p:nvGrpSpPr>
        <p:grpSpPr>
          <a:xfrm>
            <a:off x="478338" y="2099633"/>
            <a:ext cx="7730836" cy="3267745"/>
            <a:chOff x="478338" y="2099633"/>
            <a:chExt cx="7730836" cy="326774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C71390A-51F1-47AD-BBBC-629319C7CC5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1992313" y="3463944"/>
              <a:ext cx="1798638" cy="576262"/>
              <a:chOff x="1051" y="1978"/>
              <a:chExt cx="1133" cy="363"/>
            </a:xfrm>
          </p:grpSpPr>
          <p:sp>
            <p:nvSpPr>
              <p:cNvPr id="5" name="AutoShape 4">
                <a:extLst>
                  <a:ext uri="{FF2B5EF4-FFF2-40B4-BE49-F238E27FC236}">
                    <a16:creationId xmlns:a16="http://schemas.microsoft.com/office/drawing/2014/main" id="{2BFF5791-D97A-4CDB-8D90-C06352526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59" y="2024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6" name="Line 5">
                <a:extLst>
                  <a:ext uri="{FF2B5EF4-FFF2-40B4-BE49-F238E27FC236}">
                    <a16:creationId xmlns:a16="http://schemas.microsoft.com/office/drawing/2014/main" id="{0E796DFB-7941-4305-8485-62F921F9C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1" y="1978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6">
                <a:extLst>
                  <a:ext uri="{FF2B5EF4-FFF2-40B4-BE49-F238E27FC236}">
                    <a16:creationId xmlns:a16="http://schemas.microsoft.com/office/drawing/2014/main" id="{DA19DB22-1352-4778-8C75-4954EA1A6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16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7">
                <a:extLst>
                  <a:ext uri="{FF2B5EF4-FFF2-40B4-BE49-F238E27FC236}">
                    <a16:creationId xmlns:a16="http://schemas.microsoft.com/office/drawing/2014/main" id="{51C683F8-6A23-47BB-8231-14DCF5917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16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" name="Group 3">
              <a:extLst>
                <a:ext uri="{FF2B5EF4-FFF2-40B4-BE49-F238E27FC236}">
                  <a16:creationId xmlns:a16="http://schemas.microsoft.com/office/drawing/2014/main" id="{563541A5-F52B-4303-BD21-A73599530687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 flipV="1">
              <a:off x="2623739" y="3481803"/>
              <a:ext cx="1834359" cy="576262"/>
              <a:chOff x="1051" y="1978"/>
              <a:chExt cx="1133" cy="363"/>
            </a:xfrm>
          </p:grpSpPr>
          <p:sp>
            <p:nvSpPr>
              <p:cNvPr id="10" name="AutoShape 4">
                <a:extLst>
                  <a:ext uri="{FF2B5EF4-FFF2-40B4-BE49-F238E27FC236}">
                    <a16:creationId xmlns:a16="http://schemas.microsoft.com/office/drawing/2014/main" id="{3B25300A-00A0-47F0-8DBF-902735DB50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459" y="2024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4A5BBB43-6F31-4DD1-9BFB-B358E82CA3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1" y="1978"/>
                <a:ext cx="0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FCC75517-33B4-43C6-85A6-82E6374B2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" y="216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7">
                <a:extLst>
                  <a:ext uri="{FF2B5EF4-FFF2-40B4-BE49-F238E27FC236}">
                    <a16:creationId xmlns:a16="http://schemas.microsoft.com/office/drawing/2014/main" id="{0CBB6DF7-1928-49A9-A272-34911B50C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16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" name="Text Box 128">
              <a:extLst>
                <a:ext uri="{FF2B5EF4-FFF2-40B4-BE49-F238E27FC236}">
                  <a16:creationId xmlns:a16="http://schemas.microsoft.com/office/drawing/2014/main" id="{1AC471EB-CD39-4E2F-9C9B-9994119BF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8036" y="2354307"/>
              <a:ext cx="83067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dirty="0"/>
                <a:t>１</a:t>
              </a:r>
              <a:r>
                <a:rPr lang="en-US" altLang="ja-JP" sz="2400" dirty="0"/>
                <a:t>KΩ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92DB2E4-EBD6-4BB5-B89B-4172B16F7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037" y="2754555"/>
              <a:ext cx="887413" cy="196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17" name="Line 118">
              <a:extLst>
                <a:ext uri="{FF2B5EF4-FFF2-40B4-BE49-F238E27FC236}">
                  <a16:creationId xmlns:a16="http://schemas.microsoft.com/office/drawing/2014/main" id="{36B472CC-09AF-4CC1-86CD-275A46DD9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3019" y="2834774"/>
              <a:ext cx="6650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8" name="Line 118">
              <a:extLst>
                <a:ext uri="{FF2B5EF4-FFF2-40B4-BE49-F238E27FC236}">
                  <a16:creationId xmlns:a16="http://schemas.microsoft.com/office/drawing/2014/main" id="{74E07AB1-3FA3-43D8-BE06-F348BAD566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3310" y="2852754"/>
              <a:ext cx="1098398" cy="18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118">
              <a:extLst>
                <a:ext uri="{FF2B5EF4-FFF2-40B4-BE49-F238E27FC236}">
                  <a16:creationId xmlns:a16="http://schemas.microsoft.com/office/drawing/2014/main" id="{74FCBB52-E365-4022-BCB8-76E154193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2500" y="4675971"/>
              <a:ext cx="25813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Text Box 128">
              <a:extLst>
                <a:ext uri="{FF2B5EF4-FFF2-40B4-BE49-F238E27FC236}">
                  <a16:creationId xmlns:a16="http://schemas.microsoft.com/office/drawing/2014/main" id="{313012E1-A897-4B75-AE78-22798C699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38" y="3429000"/>
              <a:ext cx="62472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/>
                <a:t>Vin</a:t>
              </a:r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D0812588-72C1-4AA1-9558-9AEC3A1E0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1804" y="2879055"/>
              <a:ext cx="0" cy="17723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0F18A85B-8662-42D5-B830-F806515EEE42}"/>
                </a:ext>
              </a:extLst>
            </p:cNvPr>
            <p:cNvGrpSpPr/>
            <p:nvPr/>
          </p:nvGrpSpPr>
          <p:grpSpPr>
            <a:xfrm>
              <a:off x="4933404" y="2099633"/>
              <a:ext cx="3275770" cy="3267745"/>
              <a:chOff x="4499417" y="880860"/>
              <a:chExt cx="4335103" cy="5463174"/>
            </a:xfrm>
          </p:grpSpPr>
          <p:sp>
            <p:nvSpPr>
              <p:cNvPr id="22" name="Line 18">
                <a:extLst>
                  <a:ext uri="{FF2B5EF4-FFF2-40B4-BE49-F238E27FC236}">
                    <a16:creationId xmlns:a16="http://schemas.microsoft.com/office/drawing/2014/main" id="{20B6E7BA-29C5-4E1C-8AA9-98E7E2D10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55086" y="1562151"/>
                <a:ext cx="0" cy="47818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E3F88053-C846-4A36-A011-373A475110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4170" y="880860"/>
                <a:ext cx="939181" cy="77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400" dirty="0"/>
                  <a:t>Vin </a:t>
                </a:r>
                <a:endParaRPr lang="ja-JP" altLang="en-US" sz="2400" dirty="0"/>
              </a:p>
            </p:txBody>
          </p:sp>
          <p:sp>
            <p:nvSpPr>
              <p:cNvPr id="24" name="Line 118">
                <a:extLst>
                  <a:ext uri="{FF2B5EF4-FFF2-40B4-BE49-F238E27FC236}">
                    <a16:creationId xmlns:a16="http://schemas.microsoft.com/office/drawing/2014/main" id="{434A36F2-C80E-49B1-A52D-5302DDA23B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98759" y="1986688"/>
                <a:ext cx="2896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25" name="Text Box 128">
                <a:extLst>
                  <a:ext uri="{FF2B5EF4-FFF2-40B4-BE49-F238E27FC236}">
                    <a16:creationId xmlns:a16="http://schemas.microsoft.com/office/drawing/2014/main" id="{5E4145FE-D8A7-4A30-AFF5-C975F6EC0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33061" y="1611464"/>
                <a:ext cx="793824" cy="77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/>
                  <a:t>３</a:t>
                </a:r>
                <a:r>
                  <a:rPr lang="en-US" altLang="ja-JP" sz="2400" dirty="0"/>
                  <a:t>V</a:t>
                </a:r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D86804DF-2B1E-4513-8D95-F9145339A093}"/>
                  </a:ext>
                </a:extLst>
              </p:cNvPr>
              <p:cNvCxnSpPr/>
              <p:nvPr/>
            </p:nvCxnSpPr>
            <p:spPr>
              <a:xfrm flipV="1">
                <a:off x="5443597" y="2075711"/>
                <a:ext cx="840712" cy="1950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721E758F-DF7E-4DE4-B98B-53BE9701D5F2}"/>
                  </a:ext>
                </a:extLst>
              </p:cNvPr>
              <p:cNvCxnSpPr/>
              <p:nvPr/>
            </p:nvCxnSpPr>
            <p:spPr>
              <a:xfrm>
                <a:off x="6284309" y="2075711"/>
                <a:ext cx="1709499" cy="3909001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BC1A5C01-6FDB-4DCA-B8AB-D89E5D26465B}"/>
                  </a:ext>
                </a:extLst>
              </p:cNvPr>
              <p:cNvCxnSpPr/>
              <p:nvPr/>
            </p:nvCxnSpPr>
            <p:spPr>
              <a:xfrm flipV="1">
                <a:off x="7993808" y="4033873"/>
                <a:ext cx="840712" cy="1950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ine 118">
                <a:extLst>
                  <a:ext uri="{FF2B5EF4-FFF2-40B4-BE49-F238E27FC236}">
                    <a16:creationId xmlns:a16="http://schemas.microsoft.com/office/drawing/2014/main" id="{5A5E0502-04EF-4D2C-A8C3-D147089CF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98759" y="5910988"/>
                <a:ext cx="2896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30" name="Text Box 128">
                <a:extLst>
                  <a:ext uri="{FF2B5EF4-FFF2-40B4-BE49-F238E27FC236}">
                    <a16:creationId xmlns:a16="http://schemas.microsoft.com/office/drawing/2014/main" id="{55E56A60-CD40-452C-88AF-6527FDF9FE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99417" y="5519788"/>
                <a:ext cx="929593" cy="77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2400" dirty="0"/>
                  <a:t>-</a:t>
                </a:r>
                <a:r>
                  <a:rPr lang="ja-JP" altLang="en-US" sz="2400" dirty="0"/>
                  <a:t>３</a:t>
                </a:r>
                <a:r>
                  <a:rPr lang="en-US" altLang="ja-JP" sz="2400" dirty="0"/>
                  <a:t>V</a:t>
                </a:r>
              </a:p>
            </p:txBody>
          </p:sp>
        </p:grpSp>
        <p:sp>
          <p:nvSpPr>
            <p:cNvPr id="32" name="Line 18">
              <a:extLst>
                <a:ext uri="{FF2B5EF4-FFF2-40B4-BE49-F238E27FC236}">
                  <a16:creationId xmlns:a16="http://schemas.microsoft.com/office/drawing/2014/main" id="{F563ADE5-8AB9-4C7A-B07B-D6CC58BBBA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0729" y="2879055"/>
              <a:ext cx="0" cy="17723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33" name="Text Box 128">
              <a:extLst>
                <a:ext uri="{FF2B5EF4-FFF2-40B4-BE49-F238E27FC236}">
                  <a16:creationId xmlns:a16="http://schemas.microsoft.com/office/drawing/2014/main" id="{BE2E6209-52AE-49F5-827C-C74163D9E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4306" y="3429000"/>
              <a:ext cx="80086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 err="1"/>
                <a:t>Vout</a:t>
              </a:r>
              <a:endParaRPr lang="en-US" altLang="ja-JP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359088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4789</TotalTime>
  <Words>348</Words>
  <Application>Microsoft Office PowerPoint</Application>
  <PresentationFormat>画面に合わせる (4:3)</PresentationFormat>
  <Paragraphs>91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Arial</vt:lpstr>
      <vt:lpstr>Calibri</vt:lpstr>
      <vt:lpstr>標準デザイン</vt:lpstr>
      <vt:lpstr>演習1　答</vt:lpstr>
      <vt:lpstr>演習2</vt:lpstr>
      <vt:lpstr>演習2　答</vt:lpstr>
      <vt:lpstr>小テスト1</vt:lpstr>
      <vt:lpstr>小テスト1　答</vt:lpstr>
      <vt:lpstr>PowerPoint プレゼンテーション</vt:lpstr>
      <vt:lpstr>PowerPoint プレゼンテーション</vt:lpstr>
      <vt:lpstr>PowerPoint プレゼンテーション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電子回路基礎</dc:title>
  <dc:creator>hideo</dc:creator>
  <cp:lastModifiedBy>天野 英晴</cp:lastModifiedBy>
  <cp:revision>175</cp:revision>
  <dcterms:created xsi:type="dcterms:W3CDTF">2008-04-12T07:01:50Z</dcterms:created>
  <dcterms:modified xsi:type="dcterms:W3CDTF">2020-06-22T00:33:23Z</dcterms:modified>
</cp:coreProperties>
</file>