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414" r:id="rId2"/>
    <p:sldId id="417" r:id="rId3"/>
    <p:sldId id="418" r:id="rId4"/>
    <p:sldId id="420" r:id="rId5"/>
    <p:sldId id="415" r:id="rId6"/>
    <p:sldId id="419" r:id="rId7"/>
    <p:sldId id="421" r:id="rId8"/>
    <p:sldId id="422" r:id="rId9"/>
  </p:sldIdLst>
  <p:sldSz cx="9144000" cy="6858000" type="screen4x3"/>
  <p:notesSz cx="7099300" cy="102346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FFFF66"/>
    <a:srgbClr val="FFFF99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391" autoAdjust="0"/>
    <p:restoredTop sz="93858" autoAdjust="0"/>
  </p:normalViewPr>
  <p:slideViewPr>
    <p:cSldViewPr snapToGrid="0">
      <p:cViewPr varScale="1">
        <p:scale>
          <a:sx n="67" d="100"/>
          <a:sy n="67" d="100"/>
        </p:scale>
        <p:origin x="115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269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09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09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A627055E-DB28-4857-86CB-42B50301480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119241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835C40DE-0C2B-47EA-98B2-2C8F37239D87}" type="datetimeFigureOut">
              <a:rPr lang="ja-JP" altLang="en-US"/>
              <a:pPr>
                <a:defRPr/>
              </a:pPr>
              <a:t>2020/6/22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709613" y="4860925"/>
            <a:ext cx="5680075" cy="4605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B19D75E1-D7D5-44FA-93AF-48FFEAEBA1A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8485862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電流は赤の線で流れる。ダイオードは</a:t>
            </a:r>
            <a:r>
              <a:rPr kumimoji="1" lang="en-US" altLang="ja-JP" dirty="0"/>
              <a:t>ON</a:t>
            </a:r>
            <a:r>
              <a:rPr kumimoji="1" lang="ja-JP" altLang="en-US" dirty="0"/>
              <a:t>の際は両端が</a:t>
            </a:r>
            <a:r>
              <a:rPr kumimoji="1" lang="en-US" altLang="ja-JP" dirty="0"/>
              <a:t>0.7V</a:t>
            </a:r>
            <a:r>
              <a:rPr kumimoji="1" lang="ja-JP" altLang="en-US" dirty="0"/>
              <a:t>になるので、</a:t>
            </a:r>
            <a:r>
              <a:rPr kumimoji="1" lang="en-US" altLang="ja-JP" dirty="0"/>
              <a:t>5</a:t>
            </a:r>
            <a:r>
              <a:rPr kumimoji="1" lang="ja-JP" altLang="en-US" dirty="0"/>
              <a:t>－</a:t>
            </a:r>
            <a:r>
              <a:rPr kumimoji="1" lang="en-US" altLang="ja-JP" dirty="0"/>
              <a:t>0.7</a:t>
            </a:r>
            <a:r>
              <a:rPr kumimoji="1" lang="ja-JP" altLang="en-US" dirty="0"/>
              <a:t>／（</a:t>
            </a:r>
            <a:r>
              <a:rPr kumimoji="1" lang="en-US" altLang="ja-JP" dirty="0"/>
              <a:t>1</a:t>
            </a:r>
            <a:r>
              <a:rPr kumimoji="1" lang="ja-JP" altLang="en-US" dirty="0"/>
              <a:t>＋</a:t>
            </a:r>
            <a:r>
              <a:rPr kumimoji="1" lang="en-US" altLang="ja-JP" dirty="0"/>
              <a:t>1</a:t>
            </a:r>
            <a:r>
              <a:rPr kumimoji="1" lang="ja-JP" altLang="en-US" dirty="0"/>
              <a:t>）</a:t>
            </a:r>
            <a:r>
              <a:rPr kumimoji="1" lang="en-US" altLang="ja-JP" dirty="0"/>
              <a:t>KΩ</a:t>
            </a:r>
            <a:r>
              <a:rPr kumimoji="1" lang="ja-JP" altLang="en-US" dirty="0"/>
              <a:t>の電流が流れる。抵抗での電圧降下は</a:t>
            </a:r>
            <a:r>
              <a:rPr kumimoji="1" lang="en-US" altLang="ja-JP" dirty="0"/>
              <a:t>4.3</a:t>
            </a:r>
            <a:r>
              <a:rPr kumimoji="1" lang="ja-JP" altLang="en-US" dirty="0"/>
              <a:t>／</a:t>
            </a:r>
            <a:r>
              <a:rPr kumimoji="1" lang="en-US" altLang="ja-JP" dirty="0"/>
              <a:t>2</a:t>
            </a:r>
            <a:r>
              <a:rPr kumimoji="1" lang="ja-JP" altLang="en-US" dirty="0"/>
              <a:t>となる。</a:t>
            </a:r>
            <a:r>
              <a:rPr kumimoji="1" lang="en-US" altLang="ja-JP" dirty="0"/>
              <a:t>2.15V+0.7V</a:t>
            </a:r>
            <a:r>
              <a:rPr kumimoji="1" lang="ja-JP" altLang="en-US" dirty="0"/>
              <a:t>あるいは</a:t>
            </a:r>
            <a:r>
              <a:rPr kumimoji="1" lang="en-US" altLang="ja-JP" dirty="0"/>
              <a:t>5‐2.15V</a:t>
            </a:r>
            <a:r>
              <a:rPr kumimoji="1" lang="ja-JP" altLang="en-US" dirty="0" err="1"/>
              <a:t>なの</a:t>
            </a:r>
            <a:r>
              <a:rPr kumimoji="1" lang="ja-JP" altLang="en-US" dirty="0"/>
              <a:t>で</a:t>
            </a:r>
            <a:r>
              <a:rPr kumimoji="1" lang="en-US" altLang="ja-JP" dirty="0"/>
              <a:t>2.85V</a:t>
            </a:r>
            <a:r>
              <a:rPr kumimoji="1" lang="ja-JP" altLang="en-US" dirty="0"/>
              <a:t>となる。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19D75E1-D7D5-44FA-93AF-48FFEAEBA1AF}" type="slidenum">
              <a:rPr lang="ja-JP" altLang="en-US" smtClean="0"/>
              <a:pPr>
                <a:defRPr/>
              </a:pPr>
              <a:t>1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26041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19D75E1-D7D5-44FA-93AF-48FFEAEBA1AF}" type="slidenum">
              <a:rPr lang="ja-JP" altLang="en-US" smtClean="0"/>
              <a:pPr>
                <a:defRPr/>
              </a:pPr>
              <a:t>2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488383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整流回路で、常に抵抗には同じ方向に電流が流れる。ダイオード</a:t>
            </a:r>
            <a:r>
              <a:rPr kumimoji="1" lang="en-US" altLang="ja-JP" dirty="0"/>
              <a:t>2</a:t>
            </a:r>
            <a:r>
              <a:rPr kumimoji="1" lang="ja-JP" altLang="en-US" dirty="0"/>
              <a:t>個分の電圧が降下するので、</a:t>
            </a:r>
            <a:r>
              <a:rPr kumimoji="1" lang="ja-JP" altLang="en-US"/>
              <a:t>最大値は</a:t>
            </a:r>
            <a:r>
              <a:rPr kumimoji="1" lang="ja-JP" altLang="en-US" dirty="0"/>
              <a:t>１</a:t>
            </a:r>
            <a:r>
              <a:rPr kumimoji="1" lang="en-US" altLang="ja-JP"/>
              <a:t>.6V</a:t>
            </a:r>
            <a:r>
              <a:rPr kumimoji="1" lang="ja-JP" altLang="en-US" dirty="0"/>
              <a:t>となる。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19D75E1-D7D5-44FA-93AF-48FFEAEBA1AF}" type="slidenum">
              <a:rPr lang="ja-JP" altLang="en-US" smtClean="0"/>
              <a:pPr>
                <a:defRPr/>
              </a:pPr>
              <a:t>3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5642409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/>
              <a:t>もう一つ演習をやってみましょう。ダイオードが二つになったのがちょっと違いますが、演習１ができていれば簡単です。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19D75E1-D7D5-44FA-93AF-48FFEAEBA1AF}" type="slidenum">
              <a:rPr lang="ja-JP" altLang="en-US" smtClean="0"/>
              <a:pPr>
                <a:defRPr/>
              </a:pPr>
              <a:t>4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873567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/>
              <a:t>1.4V</a:t>
            </a:r>
            <a:r>
              <a:rPr kumimoji="1" lang="ja-JP" altLang="en-US" dirty="0"/>
              <a:t>で</a:t>
            </a:r>
            <a:r>
              <a:rPr kumimoji="1" lang="en-US" altLang="ja-JP" dirty="0"/>
              <a:t>ON</a:t>
            </a:r>
            <a:r>
              <a:rPr kumimoji="1" lang="ja-JP" altLang="en-US" dirty="0"/>
              <a:t>になるので電流は流れ始める。</a:t>
            </a:r>
            <a:r>
              <a:rPr kumimoji="1" lang="en-US" altLang="ja-JP" dirty="0"/>
              <a:t>Y</a:t>
            </a:r>
            <a:r>
              <a:rPr kumimoji="1" lang="ja-JP" altLang="en-US" dirty="0"/>
              <a:t>点はダイオードが</a:t>
            </a:r>
            <a:r>
              <a:rPr kumimoji="1" lang="en-US" altLang="ja-JP" dirty="0"/>
              <a:t>OFF</a:t>
            </a:r>
            <a:r>
              <a:rPr kumimoji="1" lang="ja-JP" altLang="en-US" dirty="0"/>
              <a:t>のうちは</a:t>
            </a:r>
            <a:r>
              <a:rPr kumimoji="1" lang="en-US" altLang="ja-JP" dirty="0"/>
              <a:t>Vin</a:t>
            </a:r>
            <a:r>
              <a:rPr kumimoji="1" lang="ja-JP" altLang="en-US" dirty="0"/>
              <a:t>がそのまま出力される（つまりは傾き１）が、</a:t>
            </a:r>
            <a:r>
              <a:rPr kumimoji="1" lang="en-US" altLang="ja-JP" dirty="0"/>
              <a:t>1.4V</a:t>
            </a:r>
            <a:r>
              <a:rPr kumimoji="1" lang="ja-JP" altLang="en-US" dirty="0"/>
              <a:t>になるとダイオードが</a:t>
            </a:r>
            <a:r>
              <a:rPr kumimoji="1" lang="en-US" altLang="ja-JP" dirty="0"/>
              <a:t>ON</a:t>
            </a:r>
            <a:r>
              <a:rPr kumimoji="1" lang="ja-JP" altLang="en-US" dirty="0"/>
              <a:t>になって傾きが</a:t>
            </a:r>
            <a:r>
              <a:rPr kumimoji="1" lang="en-US" altLang="ja-JP" dirty="0"/>
              <a:t>1</a:t>
            </a:r>
            <a:r>
              <a:rPr kumimoji="1" lang="ja-JP" altLang="en-US" dirty="0"/>
              <a:t>／２になる。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19D75E1-D7D5-44FA-93AF-48FFEAEBA1AF}" type="slidenum">
              <a:rPr lang="ja-JP" altLang="en-US" smtClean="0"/>
              <a:pPr>
                <a:defRPr/>
              </a:pPr>
              <a:t>5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125322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19D75E1-D7D5-44FA-93AF-48FFEAEBA1AF}" type="slidenum">
              <a:rPr lang="ja-JP" altLang="en-US" smtClean="0"/>
              <a:pPr>
                <a:defRPr/>
              </a:pPr>
              <a:t>6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397474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19D75E1-D7D5-44FA-93AF-48FFEAEBA1AF}" type="slidenum">
              <a:rPr lang="ja-JP" altLang="en-US" smtClean="0"/>
              <a:pPr>
                <a:defRPr/>
              </a:pPr>
              <a:t>7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978661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653112-18F5-42DF-AA3A-2468699A8A9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E023A5-B4C8-4E13-80B9-3500C5AAF1B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65D15A-33B4-4F14-A092-B0456D5F73C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CDD422-737F-4EE2-B80B-54894A54CC5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DAEB3B-CCEE-4791-A446-CE09C1499E3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635A62-DDD2-46D2-A0BF-516C93E0834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0D8D47-58A0-42FE-9344-E1BE62AC1DD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77387F-41C6-4FAD-B843-4D6F6018D87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A9BDAB-A376-47DA-82D7-E9B22CBE033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34B8DF-07B5-4A95-B73F-F581DFDCE4F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EE27B1-B1BF-4CBD-9342-1EB874243DC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58FF67E-7761-4BE2-A791-DF5CF35F4CA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dirty="0"/>
              <a:t>演習</a:t>
            </a:r>
            <a:r>
              <a:rPr lang="en-US" altLang="ja-JP" dirty="0"/>
              <a:t>1</a:t>
            </a:r>
            <a:r>
              <a:rPr lang="ja-JP" altLang="en-US" dirty="0"/>
              <a:t>　答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12875"/>
            <a:ext cx="8229600" cy="1323975"/>
          </a:xfrm>
        </p:spPr>
        <p:txBody>
          <a:bodyPr/>
          <a:lstStyle/>
          <a:p>
            <a:pPr eaLnBrk="1" hangingPunct="1"/>
            <a:r>
              <a:rPr lang="ja-JP" altLang="en-US"/>
              <a:t>下の回路をダイオード</a:t>
            </a:r>
            <a:r>
              <a:rPr lang="en-US" altLang="ja-JP"/>
              <a:t>AND</a:t>
            </a:r>
            <a:r>
              <a:rPr lang="ja-JP" altLang="en-US"/>
              <a:t>とダイオード</a:t>
            </a:r>
            <a:r>
              <a:rPr lang="en-US" altLang="ja-JP"/>
              <a:t>OR</a:t>
            </a:r>
            <a:r>
              <a:rPr lang="ja-JP" altLang="en-US"/>
              <a:t>で構成した。出力は何</a:t>
            </a:r>
            <a:r>
              <a:rPr lang="en-US" altLang="ja-JP"/>
              <a:t>V</a:t>
            </a:r>
            <a:r>
              <a:rPr lang="ja-JP" altLang="en-US"/>
              <a:t>か？</a:t>
            </a:r>
          </a:p>
        </p:txBody>
      </p:sp>
      <p:grpSp>
        <p:nvGrpSpPr>
          <p:cNvPr id="19460" name="Group 4"/>
          <p:cNvGrpSpPr>
            <a:grpSpLocks/>
          </p:cNvGrpSpPr>
          <p:nvPr/>
        </p:nvGrpSpPr>
        <p:grpSpPr bwMode="auto">
          <a:xfrm>
            <a:off x="5003800" y="2997200"/>
            <a:ext cx="684213" cy="504825"/>
            <a:chOff x="1315" y="3521"/>
            <a:chExt cx="431" cy="318"/>
          </a:xfrm>
        </p:grpSpPr>
        <p:sp>
          <p:nvSpPr>
            <p:cNvPr id="19524" name="Line 5"/>
            <p:cNvSpPr>
              <a:spLocks noChangeShapeType="1"/>
            </p:cNvSpPr>
            <p:nvPr/>
          </p:nvSpPr>
          <p:spPr bwMode="auto">
            <a:xfrm>
              <a:off x="1315" y="3521"/>
              <a:ext cx="2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9525" name="Line 6"/>
            <p:cNvSpPr>
              <a:spLocks noChangeShapeType="1"/>
            </p:cNvSpPr>
            <p:nvPr/>
          </p:nvSpPr>
          <p:spPr bwMode="auto">
            <a:xfrm>
              <a:off x="1315" y="3839"/>
              <a:ext cx="2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9526" name="Freeform 7"/>
            <p:cNvSpPr>
              <a:spLocks/>
            </p:cNvSpPr>
            <p:nvPr/>
          </p:nvSpPr>
          <p:spPr bwMode="auto">
            <a:xfrm>
              <a:off x="1587" y="3521"/>
              <a:ext cx="159" cy="318"/>
            </a:xfrm>
            <a:custGeom>
              <a:avLst/>
              <a:gdLst>
                <a:gd name="T0" fmla="*/ 0 w 159"/>
                <a:gd name="T1" fmla="*/ 0 h 318"/>
                <a:gd name="T2" fmla="*/ 136 w 159"/>
                <a:gd name="T3" fmla="*/ 91 h 318"/>
                <a:gd name="T4" fmla="*/ 136 w 159"/>
                <a:gd name="T5" fmla="*/ 227 h 318"/>
                <a:gd name="T6" fmla="*/ 0 w 159"/>
                <a:gd name="T7" fmla="*/ 318 h 31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59" h="318">
                  <a:moveTo>
                    <a:pt x="0" y="0"/>
                  </a:moveTo>
                  <a:cubicBezTo>
                    <a:pt x="56" y="26"/>
                    <a:pt x="113" y="53"/>
                    <a:pt x="136" y="91"/>
                  </a:cubicBezTo>
                  <a:cubicBezTo>
                    <a:pt x="159" y="129"/>
                    <a:pt x="159" y="189"/>
                    <a:pt x="136" y="227"/>
                  </a:cubicBezTo>
                  <a:cubicBezTo>
                    <a:pt x="113" y="265"/>
                    <a:pt x="23" y="295"/>
                    <a:pt x="0" y="318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9527" name="Line 8"/>
            <p:cNvSpPr>
              <a:spLocks noChangeShapeType="1"/>
            </p:cNvSpPr>
            <p:nvPr/>
          </p:nvSpPr>
          <p:spPr bwMode="auto">
            <a:xfrm>
              <a:off x="1315" y="3521"/>
              <a:ext cx="0" cy="31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19461" name="Line 9"/>
          <p:cNvSpPr>
            <a:spLocks noChangeShapeType="1"/>
          </p:cNvSpPr>
          <p:nvPr/>
        </p:nvSpPr>
        <p:spPr bwMode="auto">
          <a:xfrm>
            <a:off x="3892550" y="2995613"/>
            <a:ext cx="1444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grpSp>
        <p:nvGrpSpPr>
          <p:cNvPr id="19462" name="Group 10"/>
          <p:cNvGrpSpPr>
            <a:grpSpLocks/>
          </p:cNvGrpSpPr>
          <p:nvPr/>
        </p:nvGrpSpPr>
        <p:grpSpPr bwMode="auto">
          <a:xfrm>
            <a:off x="2987675" y="2662238"/>
            <a:ext cx="792163" cy="695325"/>
            <a:chOff x="3152" y="3536"/>
            <a:chExt cx="499" cy="438"/>
          </a:xfrm>
        </p:grpSpPr>
        <p:sp>
          <p:nvSpPr>
            <p:cNvPr id="19521" name="Freeform 11"/>
            <p:cNvSpPr>
              <a:spLocks/>
            </p:cNvSpPr>
            <p:nvPr/>
          </p:nvSpPr>
          <p:spPr bwMode="auto">
            <a:xfrm>
              <a:off x="3152" y="3536"/>
              <a:ext cx="499" cy="212"/>
            </a:xfrm>
            <a:custGeom>
              <a:avLst/>
              <a:gdLst>
                <a:gd name="T0" fmla="*/ 0 w 499"/>
                <a:gd name="T1" fmla="*/ 30 h 212"/>
                <a:gd name="T2" fmla="*/ 272 w 499"/>
                <a:gd name="T3" fmla="*/ 30 h 212"/>
                <a:gd name="T4" fmla="*/ 499 w 499"/>
                <a:gd name="T5" fmla="*/ 212 h 21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99" h="212">
                  <a:moveTo>
                    <a:pt x="0" y="30"/>
                  </a:moveTo>
                  <a:cubicBezTo>
                    <a:pt x="94" y="15"/>
                    <a:pt x="189" y="0"/>
                    <a:pt x="272" y="30"/>
                  </a:cubicBezTo>
                  <a:cubicBezTo>
                    <a:pt x="355" y="60"/>
                    <a:pt x="461" y="182"/>
                    <a:pt x="499" y="212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9522" name="Freeform 12"/>
            <p:cNvSpPr>
              <a:spLocks/>
            </p:cNvSpPr>
            <p:nvPr/>
          </p:nvSpPr>
          <p:spPr bwMode="auto">
            <a:xfrm flipV="1">
              <a:off x="3152" y="3762"/>
              <a:ext cx="499" cy="212"/>
            </a:xfrm>
            <a:custGeom>
              <a:avLst/>
              <a:gdLst>
                <a:gd name="T0" fmla="*/ 0 w 499"/>
                <a:gd name="T1" fmla="*/ 30 h 212"/>
                <a:gd name="T2" fmla="*/ 272 w 499"/>
                <a:gd name="T3" fmla="*/ 30 h 212"/>
                <a:gd name="T4" fmla="*/ 499 w 499"/>
                <a:gd name="T5" fmla="*/ 212 h 21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99" h="212">
                  <a:moveTo>
                    <a:pt x="0" y="30"/>
                  </a:moveTo>
                  <a:cubicBezTo>
                    <a:pt x="94" y="15"/>
                    <a:pt x="189" y="0"/>
                    <a:pt x="272" y="30"/>
                  </a:cubicBezTo>
                  <a:cubicBezTo>
                    <a:pt x="355" y="60"/>
                    <a:pt x="461" y="182"/>
                    <a:pt x="499" y="212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9523" name="Freeform 13"/>
            <p:cNvSpPr>
              <a:spLocks/>
            </p:cNvSpPr>
            <p:nvPr/>
          </p:nvSpPr>
          <p:spPr bwMode="auto">
            <a:xfrm>
              <a:off x="3152" y="3566"/>
              <a:ext cx="211" cy="408"/>
            </a:xfrm>
            <a:custGeom>
              <a:avLst/>
              <a:gdLst>
                <a:gd name="T0" fmla="*/ 0 w 211"/>
                <a:gd name="T1" fmla="*/ 0 h 408"/>
                <a:gd name="T2" fmla="*/ 181 w 211"/>
                <a:gd name="T3" fmla="*/ 136 h 408"/>
                <a:gd name="T4" fmla="*/ 181 w 211"/>
                <a:gd name="T5" fmla="*/ 227 h 408"/>
                <a:gd name="T6" fmla="*/ 0 w 211"/>
                <a:gd name="T7" fmla="*/ 408 h 40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" h="408">
                  <a:moveTo>
                    <a:pt x="0" y="0"/>
                  </a:moveTo>
                  <a:cubicBezTo>
                    <a:pt x="75" y="49"/>
                    <a:pt x="151" y="98"/>
                    <a:pt x="181" y="136"/>
                  </a:cubicBezTo>
                  <a:cubicBezTo>
                    <a:pt x="211" y="174"/>
                    <a:pt x="211" y="182"/>
                    <a:pt x="181" y="227"/>
                  </a:cubicBezTo>
                  <a:cubicBezTo>
                    <a:pt x="151" y="272"/>
                    <a:pt x="75" y="340"/>
                    <a:pt x="0" y="408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19463" name="Line 14"/>
          <p:cNvSpPr>
            <a:spLocks noChangeShapeType="1"/>
          </p:cNvSpPr>
          <p:nvPr/>
        </p:nvSpPr>
        <p:spPr bwMode="auto">
          <a:xfrm>
            <a:off x="5722938" y="3259138"/>
            <a:ext cx="1444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9464" name="Line 15"/>
          <p:cNvSpPr>
            <a:spLocks noChangeShapeType="1"/>
          </p:cNvSpPr>
          <p:nvPr/>
        </p:nvSpPr>
        <p:spPr bwMode="auto">
          <a:xfrm>
            <a:off x="4868863" y="3187700"/>
            <a:ext cx="1444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9465" name="Line 16"/>
          <p:cNvSpPr>
            <a:spLocks noChangeShapeType="1"/>
          </p:cNvSpPr>
          <p:nvPr/>
        </p:nvSpPr>
        <p:spPr bwMode="auto">
          <a:xfrm>
            <a:off x="4868863" y="3403600"/>
            <a:ext cx="1444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9466" name="Line 17"/>
          <p:cNvSpPr>
            <a:spLocks noChangeShapeType="1"/>
          </p:cNvSpPr>
          <p:nvPr/>
        </p:nvSpPr>
        <p:spPr bwMode="auto">
          <a:xfrm flipV="1">
            <a:off x="3779838" y="2970213"/>
            <a:ext cx="617537" cy="269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9467" name="Line 18"/>
          <p:cNvSpPr>
            <a:spLocks noChangeShapeType="1"/>
          </p:cNvSpPr>
          <p:nvPr/>
        </p:nvSpPr>
        <p:spPr bwMode="auto">
          <a:xfrm>
            <a:off x="4397375" y="2970213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9468" name="Line 19"/>
          <p:cNvSpPr>
            <a:spLocks noChangeShapeType="1"/>
          </p:cNvSpPr>
          <p:nvPr/>
        </p:nvSpPr>
        <p:spPr bwMode="auto">
          <a:xfrm>
            <a:off x="4397375" y="3186113"/>
            <a:ext cx="5048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9469" name="Line 20"/>
          <p:cNvSpPr>
            <a:spLocks noChangeShapeType="1"/>
          </p:cNvSpPr>
          <p:nvPr/>
        </p:nvSpPr>
        <p:spPr bwMode="auto">
          <a:xfrm>
            <a:off x="2925763" y="2924175"/>
            <a:ext cx="2889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9470" name="Line 21"/>
          <p:cNvSpPr>
            <a:spLocks noChangeShapeType="1"/>
          </p:cNvSpPr>
          <p:nvPr/>
        </p:nvSpPr>
        <p:spPr bwMode="auto">
          <a:xfrm>
            <a:off x="2925763" y="3140075"/>
            <a:ext cx="2889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9471" name="Text Box 22"/>
          <p:cNvSpPr txBox="1">
            <a:spLocks noChangeArrowheads="1"/>
          </p:cNvSpPr>
          <p:nvPr/>
        </p:nvSpPr>
        <p:spPr bwMode="auto">
          <a:xfrm>
            <a:off x="2565400" y="2708275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/>
              <a:t>L</a:t>
            </a:r>
          </a:p>
        </p:txBody>
      </p:sp>
      <p:sp>
        <p:nvSpPr>
          <p:cNvPr id="19472" name="Text Box 23"/>
          <p:cNvSpPr txBox="1">
            <a:spLocks noChangeArrowheads="1"/>
          </p:cNvSpPr>
          <p:nvPr/>
        </p:nvSpPr>
        <p:spPr bwMode="auto">
          <a:xfrm>
            <a:off x="2565400" y="3068638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/>
              <a:t>L</a:t>
            </a:r>
          </a:p>
        </p:txBody>
      </p:sp>
      <p:sp>
        <p:nvSpPr>
          <p:cNvPr id="19473" name="Text Box 24"/>
          <p:cNvSpPr txBox="1">
            <a:spLocks noChangeArrowheads="1"/>
          </p:cNvSpPr>
          <p:nvPr/>
        </p:nvSpPr>
        <p:spPr bwMode="auto">
          <a:xfrm>
            <a:off x="5807075" y="3068638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/>
              <a:t>L</a:t>
            </a:r>
          </a:p>
        </p:txBody>
      </p:sp>
      <p:sp>
        <p:nvSpPr>
          <p:cNvPr id="19474" name="Text Box 25"/>
          <p:cNvSpPr txBox="1">
            <a:spLocks noChangeArrowheads="1"/>
          </p:cNvSpPr>
          <p:nvPr/>
        </p:nvSpPr>
        <p:spPr bwMode="auto">
          <a:xfrm>
            <a:off x="4438650" y="3355975"/>
            <a:ext cx="349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/>
              <a:t>H</a:t>
            </a:r>
          </a:p>
        </p:txBody>
      </p:sp>
      <p:grpSp>
        <p:nvGrpSpPr>
          <p:cNvPr id="19475" name="Group 26"/>
          <p:cNvGrpSpPr>
            <a:grpSpLocks/>
          </p:cNvGrpSpPr>
          <p:nvPr/>
        </p:nvGrpSpPr>
        <p:grpSpPr bwMode="auto">
          <a:xfrm>
            <a:off x="2482850" y="4510088"/>
            <a:ext cx="1798638" cy="576262"/>
            <a:chOff x="1051" y="1978"/>
            <a:chExt cx="1133" cy="363"/>
          </a:xfrm>
        </p:grpSpPr>
        <p:sp>
          <p:nvSpPr>
            <p:cNvPr id="19517" name="AutoShape 27"/>
            <p:cNvSpPr>
              <a:spLocks noChangeArrowheads="1"/>
            </p:cNvSpPr>
            <p:nvPr/>
          </p:nvSpPr>
          <p:spPr bwMode="auto">
            <a:xfrm rot="5400000">
              <a:off x="1459" y="2024"/>
              <a:ext cx="272" cy="272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1800"/>
            </a:p>
          </p:txBody>
        </p:sp>
        <p:sp>
          <p:nvSpPr>
            <p:cNvPr id="19518" name="Line 28"/>
            <p:cNvSpPr>
              <a:spLocks noChangeShapeType="1"/>
            </p:cNvSpPr>
            <p:nvPr/>
          </p:nvSpPr>
          <p:spPr bwMode="auto">
            <a:xfrm>
              <a:off x="1731" y="1978"/>
              <a:ext cx="0" cy="363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9519" name="Line 29"/>
            <p:cNvSpPr>
              <a:spLocks noChangeShapeType="1"/>
            </p:cNvSpPr>
            <p:nvPr/>
          </p:nvSpPr>
          <p:spPr bwMode="auto">
            <a:xfrm>
              <a:off x="1051" y="2160"/>
              <a:ext cx="40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9520" name="Line 30"/>
            <p:cNvSpPr>
              <a:spLocks noChangeShapeType="1"/>
            </p:cNvSpPr>
            <p:nvPr/>
          </p:nvSpPr>
          <p:spPr bwMode="auto">
            <a:xfrm>
              <a:off x="1776" y="2160"/>
              <a:ext cx="40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19476" name="Group 31"/>
          <p:cNvGrpSpPr>
            <a:grpSpLocks/>
          </p:cNvGrpSpPr>
          <p:nvPr/>
        </p:nvGrpSpPr>
        <p:grpSpPr bwMode="auto">
          <a:xfrm>
            <a:off x="2482850" y="5229225"/>
            <a:ext cx="1798638" cy="576263"/>
            <a:chOff x="1051" y="1978"/>
            <a:chExt cx="1133" cy="363"/>
          </a:xfrm>
        </p:grpSpPr>
        <p:sp>
          <p:nvSpPr>
            <p:cNvPr id="19513" name="AutoShape 32"/>
            <p:cNvSpPr>
              <a:spLocks noChangeArrowheads="1"/>
            </p:cNvSpPr>
            <p:nvPr/>
          </p:nvSpPr>
          <p:spPr bwMode="auto">
            <a:xfrm rot="5400000">
              <a:off x="1459" y="2024"/>
              <a:ext cx="272" cy="272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1800"/>
            </a:p>
          </p:txBody>
        </p:sp>
        <p:sp>
          <p:nvSpPr>
            <p:cNvPr id="19514" name="Line 33"/>
            <p:cNvSpPr>
              <a:spLocks noChangeShapeType="1"/>
            </p:cNvSpPr>
            <p:nvPr/>
          </p:nvSpPr>
          <p:spPr bwMode="auto">
            <a:xfrm>
              <a:off x="1731" y="1978"/>
              <a:ext cx="0" cy="363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9515" name="Line 34"/>
            <p:cNvSpPr>
              <a:spLocks noChangeShapeType="1"/>
            </p:cNvSpPr>
            <p:nvPr/>
          </p:nvSpPr>
          <p:spPr bwMode="auto">
            <a:xfrm>
              <a:off x="1051" y="2160"/>
              <a:ext cx="40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9516" name="Line 35"/>
            <p:cNvSpPr>
              <a:spLocks noChangeShapeType="1"/>
            </p:cNvSpPr>
            <p:nvPr/>
          </p:nvSpPr>
          <p:spPr bwMode="auto">
            <a:xfrm>
              <a:off x="1776" y="2160"/>
              <a:ext cx="40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19477" name="Line 36"/>
          <p:cNvSpPr>
            <a:spLocks noChangeShapeType="1"/>
          </p:cNvSpPr>
          <p:nvPr/>
        </p:nvSpPr>
        <p:spPr bwMode="auto">
          <a:xfrm>
            <a:off x="4283075" y="4797425"/>
            <a:ext cx="0" cy="7191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9478" name="Line 37"/>
          <p:cNvSpPr>
            <a:spLocks noChangeShapeType="1"/>
          </p:cNvSpPr>
          <p:nvPr/>
        </p:nvSpPr>
        <p:spPr bwMode="auto">
          <a:xfrm>
            <a:off x="4283075" y="4797425"/>
            <a:ext cx="2873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9479" name="Rectangle 39"/>
          <p:cNvSpPr>
            <a:spLocks noChangeArrowheads="1"/>
          </p:cNvSpPr>
          <p:nvPr/>
        </p:nvSpPr>
        <p:spPr bwMode="auto">
          <a:xfrm>
            <a:off x="4210050" y="5807075"/>
            <a:ext cx="144463" cy="5762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/>
          </a:p>
        </p:txBody>
      </p:sp>
      <p:sp>
        <p:nvSpPr>
          <p:cNvPr id="19480" name="Line 40"/>
          <p:cNvSpPr>
            <a:spLocks noChangeShapeType="1"/>
          </p:cNvSpPr>
          <p:nvPr/>
        </p:nvSpPr>
        <p:spPr bwMode="auto">
          <a:xfrm>
            <a:off x="4283075" y="5518150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9481" name="Line 41"/>
          <p:cNvSpPr>
            <a:spLocks noChangeShapeType="1"/>
          </p:cNvSpPr>
          <p:nvPr/>
        </p:nvSpPr>
        <p:spPr bwMode="auto">
          <a:xfrm>
            <a:off x="4283075" y="6380163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grpSp>
        <p:nvGrpSpPr>
          <p:cNvPr id="19482" name="Group 42"/>
          <p:cNvGrpSpPr>
            <a:grpSpLocks/>
          </p:cNvGrpSpPr>
          <p:nvPr/>
        </p:nvGrpSpPr>
        <p:grpSpPr bwMode="auto">
          <a:xfrm>
            <a:off x="4065588" y="6669088"/>
            <a:ext cx="504825" cy="144462"/>
            <a:chOff x="2517" y="3929"/>
            <a:chExt cx="318" cy="91"/>
          </a:xfrm>
        </p:grpSpPr>
        <p:sp>
          <p:nvSpPr>
            <p:cNvPr id="19508" name="Line 43"/>
            <p:cNvSpPr>
              <a:spLocks noChangeShapeType="1"/>
            </p:cNvSpPr>
            <p:nvPr/>
          </p:nvSpPr>
          <p:spPr bwMode="auto">
            <a:xfrm>
              <a:off x="2517" y="3929"/>
              <a:ext cx="31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9509" name="Line 44"/>
            <p:cNvSpPr>
              <a:spLocks noChangeShapeType="1"/>
            </p:cNvSpPr>
            <p:nvPr/>
          </p:nvSpPr>
          <p:spPr bwMode="auto">
            <a:xfrm flipH="1">
              <a:off x="2517" y="3929"/>
              <a:ext cx="91" cy="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9510" name="Line 45"/>
            <p:cNvSpPr>
              <a:spLocks noChangeShapeType="1"/>
            </p:cNvSpPr>
            <p:nvPr/>
          </p:nvSpPr>
          <p:spPr bwMode="auto">
            <a:xfrm flipH="1">
              <a:off x="2562" y="3929"/>
              <a:ext cx="91" cy="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9511" name="Line 46"/>
            <p:cNvSpPr>
              <a:spLocks noChangeShapeType="1"/>
            </p:cNvSpPr>
            <p:nvPr/>
          </p:nvSpPr>
          <p:spPr bwMode="auto">
            <a:xfrm flipH="1">
              <a:off x="2607" y="3929"/>
              <a:ext cx="91" cy="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9512" name="Line 47"/>
            <p:cNvSpPr>
              <a:spLocks noChangeShapeType="1"/>
            </p:cNvSpPr>
            <p:nvPr/>
          </p:nvSpPr>
          <p:spPr bwMode="auto">
            <a:xfrm flipH="1">
              <a:off x="2652" y="3929"/>
              <a:ext cx="91" cy="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19483" name="Text Box 48"/>
          <p:cNvSpPr txBox="1">
            <a:spLocks noChangeArrowheads="1"/>
          </p:cNvSpPr>
          <p:nvPr/>
        </p:nvSpPr>
        <p:spPr bwMode="auto">
          <a:xfrm>
            <a:off x="2051050" y="5373688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/>
              <a:t>L</a:t>
            </a:r>
          </a:p>
        </p:txBody>
      </p:sp>
      <p:grpSp>
        <p:nvGrpSpPr>
          <p:cNvPr id="19484" name="Group 51"/>
          <p:cNvGrpSpPr>
            <a:grpSpLocks/>
          </p:cNvGrpSpPr>
          <p:nvPr/>
        </p:nvGrpSpPr>
        <p:grpSpPr bwMode="auto">
          <a:xfrm flipH="1">
            <a:off x="5027613" y="5210175"/>
            <a:ext cx="1798637" cy="576263"/>
            <a:chOff x="1051" y="1978"/>
            <a:chExt cx="1133" cy="363"/>
          </a:xfrm>
        </p:grpSpPr>
        <p:sp>
          <p:nvSpPr>
            <p:cNvPr id="19504" name="AutoShape 52"/>
            <p:cNvSpPr>
              <a:spLocks noChangeArrowheads="1"/>
            </p:cNvSpPr>
            <p:nvPr/>
          </p:nvSpPr>
          <p:spPr bwMode="auto">
            <a:xfrm rot="5400000">
              <a:off x="1459" y="2024"/>
              <a:ext cx="272" cy="272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1800"/>
            </a:p>
          </p:txBody>
        </p:sp>
        <p:sp>
          <p:nvSpPr>
            <p:cNvPr id="19505" name="Line 53"/>
            <p:cNvSpPr>
              <a:spLocks noChangeShapeType="1"/>
            </p:cNvSpPr>
            <p:nvPr/>
          </p:nvSpPr>
          <p:spPr bwMode="auto">
            <a:xfrm>
              <a:off x="1731" y="1978"/>
              <a:ext cx="0" cy="363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9506" name="Line 54"/>
            <p:cNvSpPr>
              <a:spLocks noChangeShapeType="1"/>
            </p:cNvSpPr>
            <p:nvPr/>
          </p:nvSpPr>
          <p:spPr bwMode="auto">
            <a:xfrm>
              <a:off x="1051" y="2160"/>
              <a:ext cx="40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9507" name="Line 55"/>
            <p:cNvSpPr>
              <a:spLocks noChangeShapeType="1"/>
            </p:cNvSpPr>
            <p:nvPr/>
          </p:nvSpPr>
          <p:spPr bwMode="auto">
            <a:xfrm>
              <a:off x="1776" y="2160"/>
              <a:ext cx="40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19485" name="Rectangle 56"/>
          <p:cNvSpPr>
            <a:spLocks noChangeArrowheads="1"/>
          </p:cNvSpPr>
          <p:nvPr/>
        </p:nvSpPr>
        <p:spPr bwMode="auto">
          <a:xfrm>
            <a:off x="6754813" y="3986213"/>
            <a:ext cx="144462" cy="5762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/>
          </a:p>
        </p:txBody>
      </p:sp>
      <p:sp>
        <p:nvSpPr>
          <p:cNvPr id="19486" name="Line 57"/>
          <p:cNvSpPr>
            <a:spLocks noChangeShapeType="1"/>
          </p:cNvSpPr>
          <p:nvPr/>
        </p:nvSpPr>
        <p:spPr bwMode="auto">
          <a:xfrm>
            <a:off x="6827838" y="4564063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9487" name="Line 58"/>
          <p:cNvSpPr>
            <a:spLocks noChangeShapeType="1"/>
          </p:cNvSpPr>
          <p:nvPr/>
        </p:nvSpPr>
        <p:spPr bwMode="auto">
          <a:xfrm>
            <a:off x="6683375" y="3697288"/>
            <a:ext cx="2873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9488" name="Line 59"/>
          <p:cNvSpPr>
            <a:spLocks noChangeShapeType="1"/>
          </p:cNvSpPr>
          <p:nvPr/>
        </p:nvSpPr>
        <p:spPr bwMode="auto">
          <a:xfrm>
            <a:off x="6827838" y="3697288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9489" name="Line 60"/>
          <p:cNvSpPr>
            <a:spLocks noChangeShapeType="1"/>
          </p:cNvSpPr>
          <p:nvPr/>
        </p:nvSpPr>
        <p:spPr bwMode="auto">
          <a:xfrm>
            <a:off x="6827838" y="4779963"/>
            <a:ext cx="0" cy="7191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grpSp>
        <p:nvGrpSpPr>
          <p:cNvPr id="19490" name="Group 61"/>
          <p:cNvGrpSpPr>
            <a:grpSpLocks/>
          </p:cNvGrpSpPr>
          <p:nvPr/>
        </p:nvGrpSpPr>
        <p:grpSpPr bwMode="auto">
          <a:xfrm flipH="1">
            <a:off x="5027613" y="4491038"/>
            <a:ext cx="1798637" cy="576262"/>
            <a:chOff x="1051" y="1978"/>
            <a:chExt cx="1133" cy="363"/>
          </a:xfrm>
        </p:grpSpPr>
        <p:sp>
          <p:nvSpPr>
            <p:cNvPr id="19500" name="AutoShape 62"/>
            <p:cNvSpPr>
              <a:spLocks noChangeArrowheads="1"/>
            </p:cNvSpPr>
            <p:nvPr/>
          </p:nvSpPr>
          <p:spPr bwMode="auto">
            <a:xfrm rot="5400000">
              <a:off x="1459" y="2024"/>
              <a:ext cx="272" cy="272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1800"/>
            </a:p>
          </p:txBody>
        </p:sp>
        <p:sp>
          <p:nvSpPr>
            <p:cNvPr id="19501" name="Line 63"/>
            <p:cNvSpPr>
              <a:spLocks noChangeShapeType="1"/>
            </p:cNvSpPr>
            <p:nvPr/>
          </p:nvSpPr>
          <p:spPr bwMode="auto">
            <a:xfrm>
              <a:off x="1731" y="1978"/>
              <a:ext cx="0" cy="363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9502" name="Line 64"/>
            <p:cNvSpPr>
              <a:spLocks noChangeShapeType="1"/>
            </p:cNvSpPr>
            <p:nvPr/>
          </p:nvSpPr>
          <p:spPr bwMode="auto">
            <a:xfrm>
              <a:off x="1051" y="2160"/>
              <a:ext cx="40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9503" name="Line 65"/>
            <p:cNvSpPr>
              <a:spLocks noChangeShapeType="1"/>
            </p:cNvSpPr>
            <p:nvPr/>
          </p:nvSpPr>
          <p:spPr bwMode="auto">
            <a:xfrm>
              <a:off x="1776" y="2160"/>
              <a:ext cx="40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19491" name="Line 66"/>
          <p:cNvSpPr>
            <a:spLocks noChangeShapeType="1"/>
          </p:cNvSpPr>
          <p:nvPr/>
        </p:nvSpPr>
        <p:spPr bwMode="auto">
          <a:xfrm>
            <a:off x="6827838" y="4778375"/>
            <a:ext cx="2873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9492" name="Text Box 67"/>
          <p:cNvSpPr txBox="1">
            <a:spLocks noChangeArrowheads="1"/>
          </p:cNvSpPr>
          <p:nvPr/>
        </p:nvSpPr>
        <p:spPr bwMode="auto">
          <a:xfrm>
            <a:off x="2608263" y="3213100"/>
            <a:ext cx="9779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/>
              <a:t>Vcc=5V</a:t>
            </a:r>
          </a:p>
        </p:txBody>
      </p:sp>
      <p:sp>
        <p:nvSpPr>
          <p:cNvPr id="19493" name="Text Box 72"/>
          <p:cNvSpPr txBox="1">
            <a:spLocks noChangeArrowheads="1"/>
          </p:cNvSpPr>
          <p:nvPr/>
        </p:nvSpPr>
        <p:spPr bwMode="auto">
          <a:xfrm>
            <a:off x="5006975" y="5157788"/>
            <a:ext cx="3492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/>
              <a:t>H</a:t>
            </a:r>
          </a:p>
        </p:txBody>
      </p:sp>
      <p:sp>
        <p:nvSpPr>
          <p:cNvPr id="19494" name="Text Box 73"/>
          <p:cNvSpPr txBox="1">
            <a:spLocks noChangeArrowheads="1"/>
          </p:cNvSpPr>
          <p:nvPr/>
        </p:nvSpPr>
        <p:spPr bwMode="auto">
          <a:xfrm>
            <a:off x="6934200" y="4005263"/>
            <a:ext cx="63991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 dirty="0"/>
              <a:t>1KΩ</a:t>
            </a:r>
          </a:p>
        </p:txBody>
      </p:sp>
      <p:sp>
        <p:nvSpPr>
          <p:cNvPr id="19495" name="Text Box 74"/>
          <p:cNvSpPr txBox="1">
            <a:spLocks noChangeArrowheads="1"/>
          </p:cNvSpPr>
          <p:nvPr/>
        </p:nvSpPr>
        <p:spPr bwMode="auto">
          <a:xfrm>
            <a:off x="4451350" y="5878513"/>
            <a:ext cx="63991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 dirty="0"/>
              <a:t>1KΩ</a:t>
            </a:r>
          </a:p>
        </p:txBody>
      </p:sp>
      <p:sp>
        <p:nvSpPr>
          <p:cNvPr id="19496" name="Text Box 76"/>
          <p:cNvSpPr txBox="1">
            <a:spLocks noChangeArrowheads="1"/>
          </p:cNvSpPr>
          <p:nvPr/>
        </p:nvSpPr>
        <p:spPr bwMode="auto">
          <a:xfrm>
            <a:off x="3635375" y="3502025"/>
            <a:ext cx="247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/>
              <a:t>I</a:t>
            </a:r>
          </a:p>
        </p:txBody>
      </p:sp>
      <p:sp>
        <p:nvSpPr>
          <p:cNvPr id="19497" name="Text Box 80"/>
          <p:cNvSpPr txBox="1">
            <a:spLocks noChangeArrowheads="1"/>
          </p:cNvSpPr>
          <p:nvPr/>
        </p:nvSpPr>
        <p:spPr bwMode="auto">
          <a:xfrm>
            <a:off x="2074863" y="4581525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/>
              <a:t>L</a:t>
            </a:r>
          </a:p>
        </p:txBody>
      </p:sp>
      <p:sp>
        <p:nvSpPr>
          <p:cNvPr id="19498" name="Line 81"/>
          <p:cNvSpPr>
            <a:spLocks noChangeShapeType="1"/>
          </p:cNvSpPr>
          <p:nvPr/>
        </p:nvSpPr>
        <p:spPr bwMode="auto">
          <a:xfrm>
            <a:off x="4522788" y="4797425"/>
            <a:ext cx="5048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9499" name="Text Box 82"/>
          <p:cNvSpPr txBox="1">
            <a:spLocks noChangeArrowheads="1"/>
          </p:cNvSpPr>
          <p:nvPr/>
        </p:nvSpPr>
        <p:spPr bwMode="auto">
          <a:xfrm>
            <a:off x="6330950" y="3349625"/>
            <a:ext cx="9779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/>
              <a:t>Vcc=5V</a:t>
            </a:r>
          </a:p>
        </p:txBody>
      </p:sp>
      <p:sp>
        <p:nvSpPr>
          <p:cNvPr id="3" name="フリーフォーム 2"/>
          <p:cNvSpPr/>
          <p:nvPr/>
        </p:nvSpPr>
        <p:spPr>
          <a:xfrm>
            <a:off x="3997884" y="3790950"/>
            <a:ext cx="3214550" cy="2800350"/>
          </a:xfrm>
          <a:custGeom>
            <a:avLst/>
            <a:gdLst>
              <a:gd name="connsiteX0" fmla="*/ 2974416 w 3214550"/>
              <a:gd name="connsiteY0" fmla="*/ 0 h 2800350"/>
              <a:gd name="connsiteX1" fmla="*/ 2974416 w 3214550"/>
              <a:gd name="connsiteY1" fmla="*/ 1047750 h 2800350"/>
              <a:gd name="connsiteX2" fmla="*/ 478866 w 3214550"/>
              <a:gd name="connsiteY2" fmla="*/ 1238250 h 2800350"/>
              <a:gd name="connsiteX3" fmla="*/ 2616 w 3214550"/>
              <a:gd name="connsiteY3" fmla="*/ 2800350 h 2800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214550" h="2800350">
                <a:moveTo>
                  <a:pt x="2974416" y="0"/>
                </a:moveTo>
                <a:cubicBezTo>
                  <a:pt x="3182378" y="420687"/>
                  <a:pt x="3390341" y="841375"/>
                  <a:pt x="2974416" y="1047750"/>
                </a:cubicBezTo>
                <a:cubicBezTo>
                  <a:pt x="2558491" y="1254125"/>
                  <a:pt x="974166" y="946150"/>
                  <a:pt x="478866" y="1238250"/>
                </a:cubicBezTo>
                <a:cubicBezTo>
                  <a:pt x="-16434" y="1530350"/>
                  <a:pt x="-6909" y="2165350"/>
                  <a:pt x="2616" y="2800350"/>
                </a:cubicBezTo>
              </a:path>
            </a:pathLst>
          </a:custGeom>
          <a:noFill/>
          <a:ln w="28575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519395" y="4104245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0.7V</a:t>
            </a:r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7212434" y="5557044"/>
            <a:ext cx="15119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(5-0.7)/2+0.7</a:t>
            </a:r>
          </a:p>
          <a:p>
            <a:r>
              <a:rPr kumimoji="1" lang="en-US" altLang="ja-JP" dirty="0"/>
              <a:t>=2.85V</a:t>
            </a:r>
            <a:endParaRPr kumimoji="1" lang="ja-JP" altLang="en-US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277913" y="6010831"/>
            <a:ext cx="7873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/>
              <a:t>2.15V</a:t>
            </a:r>
            <a:endParaRPr kumimoji="1" lang="ja-JP" altLang="en-US" dirty="0"/>
          </a:p>
        </p:txBody>
      </p:sp>
      <p:sp>
        <p:nvSpPr>
          <p:cNvPr id="77" name="テキスト ボックス 76"/>
          <p:cNvSpPr txBox="1"/>
          <p:nvPr/>
        </p:nvSpPr>
        <p:spPr>
          <a:xfrm>
            <a:off x="6038855" y="3895764"/>
            <a:ext cx="7873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/>
              <a:t>2.15V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265184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622598" y="-226426"/>
            <a:ext cx="8229600" cy="1143000"/>
          </a:xfrm>
        </p:spPr>
        <p:txBody>
          <a:bodyPr/>
          <a:lstStyle/>
          <a:p>
            <a:pPr eaLnBrk="1" hangingPunct="1"/>
            <a:r>
              <a:rPr lang="ja-JP" altLang="en-US" dirty="0"/>
              <a:t>演習</a:t>
            </a:r>
            <a:r>
              <a:rPr lang="en-US" altLang="ja-JP" dirty="0"/>
              <a:t>2</a:t>
            </a:r>
          </a:p>
        </p:txBody>
      </p:sp>
      <p:grpSp>
        <p:nvGrpSpPr>
          <p:cNvPr id="16387" name="Group 3"/>
          <p:cNvGrpSpPr>
            <a:grpSpLocks/>
          </p:cNvGrpSpPr>
          <p:nvPr/>
        </p:nvGrpSpPr>
        <p:grpSpPr bwMode="auto">
          <a:xfrm rot="18626171">
            <a:off x="1797050" y="1889855"/>
            <a:ext cx="1798638" cy="576262"/>
            <a:chOff x="1051" y="1978"/>
            <a:chExt cx="1133" cy="363"/>
          </a:xfrm>
        </p:grpSpPr>
        <p:sp>
          <p:nvSpPr>
            <p:cNvPr id="16463" name="AutoShape 4"/>
            <p:cNvSpPr>
              <a:spLocks noChangeArrowheads="1"/>
            </p:cNvSpPr>
            <p:nvPr/>
          </p:nvSpPr>
          <p:spPr bwMode="auto">
            <a:xfrm rot="5400000">
              <a:off x="1459" y="2024"/>
              <a:ext cx="272" cy="272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1800"/>
            </a:p>
          </p:txBody>
        </p:sp>
        <p:sp>
          <p:nvSpPr>
            <p:cNvPr id="16464" name="Line 5"/>
            <p:cNvSpPr>
              <a:spLocks noChangeShapeType="1"/>
            </p:cNvSpPr>
            <p:nvPr/>
          </p:nvSpPr>
          <p:spPr bwMode="auto">
            <a:xfrm>
              <a:off x="1731" y="1978"/>
              <a:ext cx="0" cy="363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6465" name="Line 6"/>
            <p:cNvSpPr>
              <a:spLocks noChangeShapeType="1"/>
            </p:cNvSpPr>
            <p:nvPr/>
          </p:nvSpPr>
          <p:spPr bwMode="auto">
            <a:xfrm>
              <a:off x="1051" y="2160"/>
              <a:ext cx="40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6466" name="Line 7"/>
            <p:cNvSpPr>
              <a:spLocks noChangeShapeType="1"/>
            </p:cNvSpPr>
            <p:nvPr/>
          </p:nvSpPr>
          <p:spPr bwMode="auto">
            <a:xfrm>
              <a:off x="1776" y="2160"/>
              <a:ext cx="40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16388" name="Group 8"/>
          <p:cNvGrpSpPr>
            <a:grpSpLocks/>
          </p:cNvGrpSpPr>
          <p:nvPr/>
        </p:nvGrpSpPr>
        <p:grpSpPr bwMode="auto">
          <a:xfrm rot="3150649">
            <a:off x="2966280" y="1905139"/>
            <a:ext cx="1699415" cy="576263"/>
            <a:chOff x="1051" y="1978"/>
            <a:chExt cx="1133" cy="363"/>
          </a:xfrm>
        </p:grpSpPr>
        <p:sp>
          <p:nvSpPr>
            <p:cNvPr id="16459" name="AutoShape 9"/>
            <p:cNvSpPr>
              <a:spLocks noChangeArrowheads="1"/>
            </p:cNvSpPr>
            <p:nvPr/>
          </p:nvSpPr>
          <p:spPr bwMode="auto">
            <a:xfrm rot="5400000">
              <a:off x="1459" y="2024"/>
              <a:ext cx="272" cy="272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1800"/>
            </a:p>
          </p:txBody>
        </p:sp>
        <p:sp>
          <p:nvSpPr>
            <p:cNvPr id="16460" name="Line 10"/>
            <p:cNvSpPr>
              <a:spLocks noChangeShapeType="1"/>
            </p:cNvSpPr>
            <p:nvPr/>
          </p:nvSpPr>
          <p:spPr bwMode="auto">
            <a:xfrm>
              <a:off x="1731" y="1978"/>
              <a:ext cx="0" cy="363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6461" name="Line 11"/>
            <p:cNvSpPr>
              <a:spLocks noChangeShapeType="1"/>
            </p:cNvSpPr>
            <p:nvPr/>
          </p:nvSpPr>
          <p:spPr bwMode="auto">
            <a:xfrm>
              <a:off x="1051" y="2160"/>
              <a:ext cx="40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6462" name="Line 12"/>
            <p:cNvSpPr>
              <a:spLocks noChangeShapeType="1"/>
            </p:cNvSpPr>
            <p:nvPr/>
          </p:nvSpPr>
          <p:spPr bwMode="auto">
            <a:xfrm>
              <a:off x="1776" y="2160"/>
              <a:ext cx="40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16390" name="Line 14"/>
          <p:cNvSpPr>
            <a:spLocks noChangeShapeType="1"/>
          </p:cNvSpPr>
          <p:nvPr/>
        </p:nvSpPr>
        <p:spPr bwMode="auto">
          <a:xfrm>
            <a:off x="813046" y="4202914"/>
            <a:ext cx="23631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6391" name="Text Box 15"/>
          <p:cNvSpPr txBox="1">
            <a:spLocks noChangeArrowheads="1"/>
          </p:cNvSpPr>
          <p:nvPr/>
        </p:nvSpPr>
        <p:spPr bwMode="auto">
          <a:xfrm>
            <a:off x="8637464" y="4239426"/>
            <a:ext cx="530915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4400" dirty="0"/>
              <a:t>ｔ</a:t>
            </a:r>
            <a:r>
              <a:rPr lang="en-US" altLang="ja-JP" sz="4400" dirty="0"/>
              <a:t> </a:t>
            </a:r>
            <a:endParaRPr lang="ja-JP" altLang="en-US" sz="4400" dirty="0"/>
          </a:p>
        </p:txBody>
      </p:sp>
      <p:sp>
        <p:nvSpPr>
          <p:cNvPr id="16392" name="Rectangle 16"/>
          <p:cNvSpPr>
            <a:spLocks noChangeArrowheads="1"/>
          </p:cNvSpPr>
          <p:nvPr/>
        </p:nvSpPr>
        <p:spPr bwMode="auto">
          <a:xfrm>
            <a:off x="2778691" y="2762994"/>
            <a:ext cx="887413" cy="19639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/>
          </a:p>
        </p:txBody>
      </p:sp>
      <p:sp>
        <p:nvSpPr>
          <p:cNvPr id="16406" name="Line 118"/>
          <p:cNvSpPr>
            <a:spLocks noChangeShapeType="1"/>
          </p:cNvSpPr>
          <p:nvPr/>
        </p:nvSpPr>
        <p:spPr bwMode="auto">
          <a:xfrm>
            <a:off x="2113673" y="2843213"/>
            <a:ext cx="66501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6414" name="Text Box 128"/>
          <p:cNvSpPr txBox="1">
            <a:spLocks noChangeArrowheads="1"/>
          </p:cNvSpPr>
          <p:nvPr/>
        </p:nvSpPr>
        <p:spPr bwMode="auto">
          <a:xfrm>
            <a:off x="2647536" y="2263543"/>
            <a:ext cx="115288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600" dirty="0"/>
              <a:t>１</a:t>
            </a:r>
            <a:r>
              <a:rPr lang="en-US" altLang="ja-JP" sz="3600" dirty="0"/>
              <a:t>KΩ</a:t>
            </a:r>
          </a:p>
        </p:txBody>
      </p:sp>
      <p:sp>
        <p:nvSpPr>
          <p:cNvPr id="80" name="Line 118"/>
          <p:cNvSpPr>
            <a:spLocks noChangeShapeType="1"/>
          </p:cNvSpPr>
          <p:nvPr/>
        </p:nvSpPr>
        <p:spPr bwMode="auto">
          <a:xfrm>
            <a:off x="3673963" y="2862999"/>
            <a:ext cx="66501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grpSp>
        <p:nvGrpSpPr>
          <p:cNvPr id="81" name="Group 8"/>
          <p:cNvGrpSpPr>
            <a:grpSpLocks/>
          </p:cNvGrpSpPr>
          <p:nvPr/>
        </p:nvGrpSpPr>
        <p:grpSpPr bwMode="auto">
          <a:xfrm rot="3150649">
            <a:off x="1785213" y="3215736"/>
            <a:ext cx="1699415" cy="576263"/>
            <a:chOff x="1051" y="1978"/>
            <a:chExt cx="1133" cy="363"/>
          </a:xfrm>
        </p:grpSpPr>
        <p:sp>
          <p:nvSpPr>
            <p:cNvPr id="82" name="AutoShape 9"/>
            <p:cNvSpPr>
              <a:spLocks noChangeArrowheads="1"/>
            </p:cNvSpPr>
            <p:nvPr/>
          </p:nvSpPr>
          <p:spPr bwMode="auto">
            <a:xfrm rot="5400000">
              <a:off x="1459" y="2024"/>
              <a:ext cx="272" cy="272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1800"/>
            </a:p>
          </p:txBody>
        </p:sp>
        <p:sp>
          <p:nvSpPr>
            <p:cNvPr id="83" name="Line 10"/>
            <p:cNvSpPr>
              <a:spLocks noChangeShapeType="1"/>
            </p:cNvSpPr>
            <p:nvPr/>
          </p:nvSpPr>
          <p:spPr bwMode="auto">
            <a:xfrm>
              <a:off x="1731" y="1978"/>
              <a:ext cx="0" cy="363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4" name="Line 11"/>
            <p:cNvSpPr>
              <a:spLocks noChangeShapeType="1"/>
            </p:cNvSpPr>
            <p:nvPr/>
          </p:nvSpPr>
          <p:spPr bwMode="auto">
            <a:xfrm>
              <a:off x="1051" y="2160"/>
              <a:ext cx="40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5" name="Line 12"/>
            <p:cNvSpPr>
              <a:spLocks noChangeShapeType="1"/>
            </p:cNvSpPr>
            <p:nvPr/>
          </p:nvSpPr>
          <p:spPr bwMode="auto">
            <a:xfrm>
              <a:off x="1776" y="2160"/>
              <a:ext cx="40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86" name="Group 3"/>
          <p:cNvGrpSpPr>
            <a:grpSpLocks/>
          </p:cNvGrpSpPr>
          <p:nvPr/>
        </p:nvGrpSpPr>
        <p:grpSpPr bwMode="auto">
          <a:xfrm rot="18626171">
            <a:off x="2866215" y="3266282"/>
            <a:ext cx="1798638" cy="576262"/>
            <a:chOff x="1051" y="1978"/>
            <a:chExt cx="1133" cy="363"/>
          </a:xfrm>
        </p:grpSpPr>
        <p:sp>
          <p:nvSpPr>
            <p:cNvPr id="87" name="AutoShape 4"/>
            <p:cNvSpPr>
              <a:spLocks noChangeArrowheads="1"/>
            </p:cNvSpPr>
            <p:nvPr/>
          </p:nvSpPr>
          <p:spPr bwMode="auto">
            <a:xfrm rot="5400000">
              <a:off x="1459" y="2024"/>
              <a:ext cx="272" cy="272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1800"/>
            </a:p>
          </p:txBody>
        </p:sp>
        <p:sp>
          <p:nvSpPr>
            <p:cNvPr id="88" name="Line 5"/>
            <p:cNvSpPr>
              <a:spLocks noChangeShapeType="1"/>
            </p:cNvSpPr>
            <p:nvPr/>
          </p:nvSpPr>
          <p:spPr bwMode="auto">
            <a:xfrm>
              <a:off x="1731" y="1978"/>
              <a:ext cx="0" cy="363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9" name="Line 6"/>
            <p:cNvSpPr>
              <a:spLocks noChangeShapeType="1"/>
            </p:cNvSpPr>
            <p:nvPr/>
          </p:nvSpPr>
          <p:spPr bwMode="auto">
            <a:xfrm>
              <a:off x="1051" y="2160"/>
              <a:ext cx="40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90" name="Line 7"/>
            <p:cNvSpPr>
              <a:spLocks noChangeShapeType="1"/>
            </p:cNvSpPr>
            <p:nvPr/>
          </p:nvSpPr>
          <p:spPr bwMode="auto">
            <a:xfrm>
              <a:off x="1776" y="2160"/>
              <a:ext cx="40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91" name="Line 14"/>
          <p:cNvSpPr>
            <a:spLocks noChangeShapeType="1"/>
          </p:cNvSpPr>
          <p:nvPr/>
        </p:nvSpPr>
        <p:spPr bwMode="auto">
          <a:xfrm>
            <a:off x="851145" y="1494003"/>
            <a:ext cx="23631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2" name="Text Box 128"/>
          <p:cNvSpPr txBox="1">
            <a:spLocks noChangeArrowheads="1"/>
          </p:cNvSpPr>
          <p:nvPr/>
        </p:nvSpPr>
        <p:spPr bwMode="auto">
          <a:xfrm>
            <a:off x="287314" y="2379212"/>
            <a:ext cx="84318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 dirty="0"/>
              <a:t>Vin</a:t>
            </a:r>
          </a:p>
        </p:txBody>
      </p:sp>
      <p:sp>
        <p:nvSpPr>
          <p:cNvPr id="93" name="Line 18"/>
          <p:cNvSpPr>
            <a:spLocks noChangeShapeType="1"/>
          </p:cNvSpPr>
          <p:nvPr/>
        </p:nvSpPr>
        <p:spPr bwMode="auto">
          <a:xfrm>
            <a:off x="1437727" y="1494003"/>
            <a:ext cx="0" cy="2745423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triangl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4" name="Line 14"/>
          <p:cNvSpPr>
            <a:spLocks noChangeShapeType="1"/>
          </p:cNvSpPr>
          <p:nvPr/>
        </p:nvSpPr>
        <p:spPr bwMode="auto">
          <a:xfrm>
            <a:off x="5004046" y="4178566"/>
            <a:ext cx="3987554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5" name="Line 18"/>
          <p:cNvSpPr>
            <a:spLocks noChangeShapeType="1"/>
          </p:cNvSpPr>
          <p:nvPr/>
        </p:nvSpPr>
        <p:spPr bwMode="auto">
          <a:xfrm>
            <a:off x="5323927" y="1714167"/>
            <a:ext cx="0" cy="478188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6" name="Text Box 15"/>
          <p:cNvSpPr txBox="1">
            <a:spLocks noChangeArrowheads="1"/>
          </p:cNvSpPr>
          <p:nvPr/>
        </p:nvSpPr>
        <p:spPr bwMode="auto">
          <a:xfrm>
            <a:off x="4793012" y="1032876"/>
            <a:ext cx="1147494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4400" dirty="0"/>
              <a:t>Vin </a:t>
            </a:r>
            <a:endParaRPr lang="ja-JP" altLang="en-US" sz="4400" dirty="0"/>
          </a:p>
        </p:txBody>
      </p:sp>
      <p:sp>
        <p:nvSpPr>
          <p:cNvPr id="97" name="Line 118"/>
          <p:cNvSpPr>
            <a:spLocks noChangeShapeType="1"/>
          </p:cNvSpPr>
          <p:nvPr/>
        </p:nvSpPr>
        <p:spPr bwMode="auto">
          <a:xfrm>
            <a:off x="5167600" y="2138704"/>
            <a:ext cx="28967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8" name="Text Box 128"/>
          <p:cNvSpPr txBox="1">
            <a:spLocks noChangeArrowheads="1"/>
          </p:cNvSpPr>
          <p:nvPr/>
        </p:nvSpPr>
        <p:spPr bwMode="auto">
          <a:xfrm>
            <a:off x="4401902" y="1763480"/>
            <a:ext cx="80823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600" dirty="0"/>
              <a:t>３</a:t>
            </a:r>
            <a:r>
              <a:rPr lang="en-US" altLang="ja-JP" sz="3600" dirty="0"/>
              <a:t>V</a:t>
            </a:r>
          </a:p>
        </p:txBody>
      </p:sp>
      <p:cxnSp>
        <p:nvCxnSpPr>
          <p:cNvPr id="3" name="直線コネクタ 2"/>
          <p:cNvCxnSpPr/>
          <p:nvPr/>
        </p:nvCxnSpPr>
        <p:spPr>
          <a:xfrm flipV="1">
            <a:off x="5312438" y="2227727"/>
            <a:ext cx="840712" cy="1950839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コネクタ 6"/>
          <p:cNvCxnSpPr/>
          <p:nvPr/>
        </p:nvCxnSpPr>
        <p:spPr>
          <a:xfrm>
            <a:off x="6153150" y="2227727"/>
            <a:ext cx="1709499" cy="3909001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直線コネクタ 103"/>
          <p:cNvCxnSpPr/>
          <p:nvPr/>
        </p:nvCxnSpPr>
        <p:spPr>
          <a:xfrm flipV="1">
            <a:off x="7862649" y="4185889"/>
            <a:ext cx="840712" cy="1950839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Line 118"/>
          <p:cNvSpPr>
            <a:spLocks noChangeShapeType="1"/>
          </p:cNvSpPr>
          <p:nvPr/>
        </p:nvSpPr>
        <p:spPr bwMode="auto">
          <a:xfrm>
            <a:off x="5167600" y="6063004"/>
            <a:ext cx="28967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7" name="Text Box 128"/>
          <p:cNvSpPr txBox="1">
            <a:spLocks noChangeArrowheads="1"/>
          </p:cNvSpPr>
          <p:nvPr/>
        </p:nvSpPr>
        <p:spPr bwMode="auto">
          <a:xfrm>
            <a:off x="4368258" y="5671803"/>
            <a:ext cx="96212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 dirty="0"/>
              <a:t>-</a:t>
            </a:r>
            <a:r>
              <a:rPr lang="ja-JP" altLang="en-US" sz="3600" dirty="0"/>
              <a:t>３</a:t>
            </a:r>
            <a:r>
              <a:rPr lang="en-US" altLang="ja-JP" sz="3600" dirty="0"/>
              <a:t>V</a:t>
            </a:r>
          </a:p>
        </p:txBody>
      </p:sp>
      <p:sp>
        <p:nvSpPr>
          <p:cNvPr id="108" name="Text Box 128"/>
          <p:cNvSpPr txBox="1">
            <a:spLocks noChangeArrowheads="1"/>
          </p:cNvSpPr>
          <p:nvPr/>
        </p:nvSpPr>
        <p:spPr bwMode="auto">
          <a:xfrm>
            <a:off x="345417" y="4457568"/>
            <a:ext cx="3967433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 dirty="0"/>
              <a:t>Vin</a:t>
            </a:r>
            <a:r>
              <a:rPr lang="ja-JP" altLang="en-US" sz="3600" dirty="0"/>
              <a:t>の入力に対する</a:t>
            </a:r>
            <a:endParaRPr lang="en-US" altLang="ja-JP" sz="36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600" dirty="0"/>
              <a:t>抵抗の両端の</a:t>
            </a:r>
            <a:endParaRPr lang="en-US" altLang="ja-JP" sz="36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600" dirty="0"/>
              <a:t>電圧を求めよ</a:t>
            </a:r>
            <a:endParaRPr lang="en-US" altLang="ja-JP" sz="36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600" dirty="0"/>
              <a:t>（最大値を書くこと）</a:t>
            </a:r>
            <a:endParaRPr lang="en-US" altLang="ja-JP" sz="3600" dirty="0"/>
          </a:p>
        </p:txBody>
      </p:sp>
    </p:spTree>
    <p:extLst>
      <p:ext uri="{BB962C8B-B14F-4D97-AF65-F5344CB8AC3E}">
        <p14:creationId xmlns:p14="http://schemas.microsoft.com/office/powerpoint/2010/main" val="22209290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4898" y="136827"/>
            <a:ext cx="8229600" cy="1143000"/>
          </a:xfrm>
        </p:spPr>
        <p:txBody>
          <a:bodyPr/>
          <a:lstStyle/>
          <a:p>
            <a:r>
              <a:rPr lang="ja-JP" altLang="en-US"/>
              <a:t>演習</a:t>
            </a:r>
            <a:r>
              <a:rPr lang="en-US" altLang="ja-JP"/>
              <a:t>2</a:t>
            </a:r>
            <a:r>
              <a:rPr lang="ja-JP" altLang="en-US" dirty="0"/>
              <a:t>　答</a:t>
            </a:r>
            <a:endParaRPr kumimoji="1" lang="ja-JP" altLang="en-US" dirty="0"/>
          </a:p>
        </p:txBody>
      </p:sp>
      <p:sp>
        <p:nvSpPr>
          <p:cNvPr id="4" name="Line 14"/>
          <p:cNvSpPr>
            <a:spLocks noChangeShapeType="1"/>
          </p:cNvSpPr>
          <p:nvPr/>
        </p:nvSpPr>
        <p:spPr bwMode="auto">
          <a:xfrm>
            <a:off x="980686" y="4178566"/>
            <a:ext cx="3987554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" name="Line 18"/>
          <p:cNvSpPr>
            <a:spLocks noChangeShapeType="1"/>
          </p:cNvSpPr>
          <p:nvPr/>
        </p:nvSpPr>
        <p:spPr bwMode="auto">
          <a:xfrm>
            <a:off x="1300567" y="1714167"/>
            <a:ext cx="0" cy="478188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" name="Text Box 15"/>
          <p:cNvSpPr txBox="1">
            <a:spLocks noChangeArrowheads="1"/>
          </p:cNvSpPr>
          <p:nvPr/>
        </p:nvSpPr>
        <p:spPr bwMode="auto">
          <a:xfrm>
            <a:off x="769652" y="1032876"/>
            <a:ext cx="1147494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4400" dirty="0"/>
              <a:t>Vin </a:t>
            </a:r>
            <a:endParaRPr lang="ja-JP" altLang="en-US" sz="4400" dirty="0"/>
          </a:p>
        </p:txBody>
      </p:sp>
      <p:sp>
        <p:nvSpPr>
          <p:cNvPr id="7" name="Line 118"/>
          <p:cNvSpPr>
            <a:spLocks noChangeShapeType="1"/>
          </p:cNvSpPr>
          <p:nvPr/>
        </p:nvSpPr>
        <p:spPr bwMode="auto">
          <a:xfrm>
            <a:off x="1144240" y="2138704"/>
            <a:ext cx="28967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" name="Text Box 128"/>
          <p:cNvSpPr txBox="1">
            <a:spLocks noChangeArrowheads="1"/>
          </p:cNvSpPr>
          <p:nvPr/>
        </p:nvSpPr>
        <p:spPr bwMode="auto">
          <a:xfrm>
            <a:off x="378542" y="1763480"/>
            <a:ext cx="80823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600" dirty="0"/>
              <a:t>３</a:t>
            </a:r>
            <a:r>
              <a:rPr lang="en-US" altLang="ja-JP" sz="3600" dirty="0"/>
              <a:t>V</a:t>
            </a:r>
          </a:p>
        </p:txBody>
      </p:sp>
      <p:cxnSp>
        <p:nvCxnSpPr>
          <p:cNvPr id="9" name="直線コネクタ 8"/>
          <p:cNvCxnSpPr/>
          <p:nvPr/>
        </p:nvCxnSpPr>
        <p:spPr>
          <a:xfrm flipV="1">
            <a:off x="1289078" y="2227727"/>
            <a:ext cx="840712" cy="1950839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コネクタ 9"/>
          <p:cNvCxnSpPr/>
          <p:nvPr/>
        </p:nvCxnSpPr>
        <p:spPr>
          <a:xfrm>
            <a:off x="2129790" y="2227727"/>
            <a:ext cx="1709499" cy="3909001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コネクタ 10"/>
          <p:cNvCxnSpPr/>
          <p:nvPr/>
        </p:nvCxnSpPr>
        <p:spPr>
          <a:xfrm flipV="1">
            <a:off x="3839289" y="4185889"/>
            <a:ext cx="840712" cy="1950839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Line 118"/>
          <p:cNvSpPr>
            <a:spLocks noChangeShapeType="1"/>
          </p:cNvSpPr>
          <p:nvPr/>
        </p:nvSpPr>
        <p:spPr bwMode="auto">
          <a:xfrm>
            <a:off x="1144240" y="6063004"/>
            <a:ext cx="28967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" name="Text Box 128"/>
          <p:cNvSpPr txBox="1">
            <a:spLocks noChangeArrowheads="1"/>
          </p:cNvSpPr>
          <p:nvPr/>
        </p:nvSpPr>
        <p:spPr bwMode="auto">
          <a:xfrm>
            <a:off x="344898" y="5671803"/>
            <a:ext cx="96212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 dirty="0"/>
              <a:t>-</a:t>
            </a:r>
            <a:r>
              <a:rPr lang="ja-JP" altLang="en-US" sz="3600" dirty="0"/>
              <a:t>３</a:t>
            </a:r>
            <a:r>
              <a:rPr lang="en-US" altLang="ja-JP" sz="3600" dirty="0"/>
              <a:t>V</a:t>
            </a:r>
          </a:p>
        </p:txBody>
      </p:sp>
      <p:sp>
        <p:nvSpPr>
          <p:cNvPr id="14" name="Line 14"/>
          <p:cNvSpPr>
            <a:spLocks noChangeShapeType="1"/>
          </p:cNvSpPr>
          <p:nvPr/>
        </p:nvSpPr>
        <p:spPr bwMode="auto">
          <a:xfrm>
            <a:off x="4882126" y="4193806"/>
            <a:ext cx="3987554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5" name="Line 18"/>
          <p:cNvSpPr>
            <a:spLocks noChangeShapeType="1"/>
          </p:cNvSpPr>
          <p:nvPr/>
        </p:nvSpPr>
        <p:spPr bwMode="auto">
          <a:xfrm>
            <a:off x="5190518" y="1714167"/>
            <a:ext cx="0" cy="478188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6" name="Text Box 15"/>
          <p:cNvSpPr txBox="1">
            <a:spLocks noChangeArrowheads="1"/>
          </p:cNvSpPr>
          <p:nvPr/>
        </p:nvSpPr>
        <p:spPr bwMode="auto">
          <a:xfrm>
            <a:off x="4671092" y="1048116"/>
            <a:ext cx="1125629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4400" dirty="0"/>
              <a:t>VR </a:t>
            </a:r>
            <a:endParaRPr lang="ja-JP" altLang="en-US" sz="4400" dirty="0"/>
          </a:p>
        </p:txBody>
      </p:sp>
      <p:sp>
        <p:nvSpPr>
          <p:cNvPr id="17" name="Line 118"/>
          <p:cNvSpPr>
            <a:spLocks noChangeShapeType="1"/>
          </p:cNvSpPr>
          <p:nvPr/>
        </p:nvSpPr>
        <p:spPr bwMode="auto">
          <a:xfrm>
            <a:off x="5045680" y="2153944"/>
            <a:ext cx="28967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8" name="Text Box 128"/>
          <p:cNvSpPr txBox="1">
            <a:spLocks noChangeArrowheads="1"/>
          </p:cNvSpPr>
          <p:nvPr/>
        </p:nvSpPr>
        <p:spPr bwMode="auto">
          <a:xfrm>
            <a:off x="4279982" y="1778720"/>
            <a:ext cx="80823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600" dirty="0"/>
              <a:t>３</a:t>
            </a:r>
            <a:r>
              <a:rPr lang="en-US" altLang="ja-JP" sz="3600" dirty="0"/>
              <a:t>V</a:t>
            </a:r>
          </a:p>
        </p:txBody>
      </p:sp>
      <p:cxnSp>
        <p:nvCxnSpPr>
          <p:cNvPr id="19" name="直線コネクタ 18"/>
          <p:cNvCxnSpPr/>
          <p:nvPr/>
        </p:nvCxnSpPr>
        <p:spPr>
          <a:xfrm flipV="1">
            <a:off x="5693084" y="2832126"/>
            <a:ext cx="583403" cy="1353763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コネクタ 19"/>
          <p:cNvCxnSpPr/>
          <p:nvPr/>
        </p:nvCxnSpPr>
        <p:spPr>
          <a:xfrm>
            <a:off x="6289983" y="2834640"/>
            <a:ext cx="585920" cy="1366489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Line 118"/>
          <p:cNvSpPr>
            <a:spLocks noChangeShapeType="1"/>
          </p:cNvSpPr>
          <p:nvPr/>
        </p:nvSpPr>
        <p:spPr bwMode="auto">
          <a:xfrm>
            <a:off x="5045680" y="6078244"/>
            <a:ext cx="28967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3" name="Text Box 128"/>
          <p:cNvSpPr txBox="1">
            <a:spLocks noChangeArrowheads="1"/>
          </p:cNvSpPr>
          <p:nvPr/>
        </p:nvSpPr>
        <p:spPr bwMode="auto">
          <a:xfrm>
            <a:off x="4246338" y="5687043"/>
            <a:ext cx="96212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 dirty="0"/>
              <a:t>-</a:t>
            </a:r>
            <a:r>
              <a:rPr lang="ja-JP" altLang="en-US" sz="3600" dirty="0"/>
              <a:t>３</a:t>
            </a:r>
            <a:r>
              <a:rPr lang="en-US" altLang="ja-JP" sz="3600" dirty="0"/>
              <a:t>V</a:t>
            </a:r>
          </a:p>
        </p:txBody>
      </p:sp>
      <p:sp>
        <p:nvSpPr>
          <p:cNvPr id="26" name="Line 118"/>
          <p:cNvSpPr>
            <a:spLocks noChangeShapeType="1"/>
          </p:cNvSpPr>
          <p:nvPr/>
        </p:nvSpPr>
        <p:spPr bwMode="auto">
          <a:xfrm>
            <a:off x="5057168" y="2829610"/>
            <a:ext cx="351733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cxnSp>
        <p:nvCxnSpPr>
          <p:cNvPr id="28" name="直線コネクタ 27"/>
          <p:cNvCxnSpPr/>
          <p:nvPr/>
        </p:nvCxnSpPr>
        <p:spPr>
          <a:xfrm flipV="1">
            <a:off x="7331384" y="2847366"/>
            <a:ext cx="583403" cy="1353763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コネクタ 28"/>
          <p:cNvCxnSpPr/>
          <p:nvPr/>
        </p:nvCxnSpPr>
        <p:spPr>
          <a:xfrm>
            <a:off x="7928283" y="2849880"/>
            <a:ext cx="585920" cy="1366489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 Box 128"/>
          <p:cNvSpPr txBox="1">
            <a:spLocks noChangeArrowheads="1"/>
          </p:cNvSpPr>
          <p:nvPr/>
        </p:nvSpPr>
        <p:spPr bwMode="auto">
          <a:xfrm>
            <a:off x="3994489" y="2477692"/>
            <a:ext cx="119295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600" dirty="0"/>
              <a:t>１</a:t>
            </a:r>
            <a:r>
              <a:rPr lang="en-US" altLang="ja-JP" sz="3600" dirty="0"/>
              <a:t>.6V</a:t>
            </a:r>
          </a:p>
        </p:txBody>
      </p:sp>
    </p:spTree>
    <p:extLst>
      <p:ext uri="{BB962C8B-B14F-4D97-AF65-F5344CB8AC3E}">
        <p14:creationId xmlns:p14="http://schemas.microsoft.com/office/powerpoint/2010/main" val="746660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650" y="0"/>
            <a:ext cx="8229600" cy="1143000"/>
          </a:xfrm>
        </p:spPr>
        <p:txBody>
          <a:bodyPr/>
          <a:lstStyle/>
          <a:p>
            <a:pPr eaLnBrk="1" hangingPunct="1"/>
            <a:r>
              <a:rPr lang="ja-JP" altLang="en-US" dirty="0"/>
              <a:t>小テスト</a:t>
            </a:r>
            <a:r>
              <a:rPr lang="en-US" altLang="ja-JP" dirty="0"/>
              <a:t>1</a:t>
            </a:r>
          </a:p>
        </p:txBody>
      </p:sp>
      <p:grpSp>
        <p:nvGrpSpPr>
          <p:cNvPr id="18435" name="Group 3"/>
          <p:cNvGrpSpPr>
            <a:grpSpLocks/>
          </p:cNvGrpSpPr>
          <p:nvPr/>
        </p:nvGrpSpPr>
        <p:grpSpPr bwMode="auto">
          <a:xfrm>
            <a:off x="3756025" y="1580887"/>
            <a:ext cx="1798638" cy="576262"/>
            <a:chOff x="1051" y="1978"/>
            <a:chExt cx="1133" cy="363"/>
          </a:xfrm>
        </p:grpSpPr>
        <p:sp>
          <p:nvSpPr>
            <p:cNvPr id="18511" name="AutoShape 4"/>
            <p:cNvSpPr>
              <a:spLocks noChangeArrowheads="1"/>
            </p:cNvSpPr>
            <p:nvPr/>
          </p:nvSpPr>
          <p:spPr bwMode="auto">
            <a:xfrm rot="5400000">
              <a:off x="1459" y="2024"/>
              <a:ext cx="272" cy="272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3600"/>
            </a:p>
          </p:txBody>
        </p:sp>
        <p:sp>
          <p:nvSpPr>
            <p:cNvPr id="18512" name="Line 5"/>
            <p:cNvSpPr>
              <a:spLocks noChangeShapeType="1"/>
            </p:cNvSpPr>
            <p:nvPr/>
          </p:nvSpPr>
          <p:spPr bwMode="auto">
            <a:xfrm>
              <a:off x="1731" y="1978"/>
              <a:ext cx="0" cy="363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 sz="3600"/>
            </a:p>
          </p:txBody>
        </p:sp>
        <p:sp>
          <p:nvSpPr>
            <p:cNvPr id="18513" name="Line 6"/>
            <p:cNvSpPr>
              <a:spLocks noChangeShapeType="1"/>
            </p:cNvSpPr>
            <p:nvPr/>
          </p:nvSpPr>
          <p:spPr bwMode="auto">
            <a:xfrm>
              <a:off x="1051" y="2160"/>
              <a:ext cx="40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 sz="3600"/>
            </a:p>
          </p:txBody>
        </p:sp>
        <p:sp>
          <p:nvSpPr>
            <p:cNvPr id="18514" name="Line 7"/>
            <p:cNvSpPr>
              <a:spLocks noChangeShapeType="1"/>
            </p:cNvSpPr>
            <p:nvPr/>
          </p:nvSpPr>
          <p:spPr bwMode="auto">
            <a:xfrm>
              <a:off x="1776" y="2160"/>
              <a:ext cx="40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 sz="3600"/>
            </a:p>
          </p:txBody>
        </p:sp>
      </p:grpSp>
      <p:grpSp>
        <p:nvGrpSpPr>
          <p:cNvPr id="18436" name="Group 8"/>
          <p:cNvGrpSpPr>
            <a:grpSpLocks/>
          </p:cNvGrpSpPr>
          <p:nvPr/>
        </p:nvGrpSpPr>
        <p:grpSpPr bwMode="auto">
          <a:xfrm>
            <a:off x="1202020" y="1580092"/>
            <a:ext cx="1798638" cy="576263"/>
            <a:chOff x="1051" y="1978"/>
            <a:chExt cx="1133" cy="363"/>
          </a:xfrm>
        </p:grpSpPr>
        <p:sp>
          <p:nvSpPr>
            <p:cNvPr id="18507" name="AutoShape 9"/>
            <p:cNvSpPr>
              <a:spLocks noChangeArrowheads="1"/>
            </p:cNvSpPr>
            <p:nvPr/>
          </p:nvSpPr>
          <p:spPr bwMode="auto">
            <a:xfrm rot="5400000">
              <a:off x="1459" y="2024"/>
              <a:ext cx="272" cy="272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3600"/>
            </a:p>
          </p:txBody>
        </p:sp>
        <p:sp>
          <p:nvSpPr>
            <p:cNvPr id="18508" name="Line 10"/>
            <p:cNvSpPr>
              <a:spLocks noChangeShapeType="1"/>
            </p:cNvSpPr>
            <p:nvPr/>
          </p:nvSpPr>
          <p:spPr bwMode="auto">
            <a:xfrm>
              <a:off x="1731" y="1978"/>
              <a:ext cx="0" cy="363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 sz="3600"/>
            </a:p>
          </p:txBody>
        </p:sp>
        <p:sp>
          <p:nvSpPr>
            <p:cNvPr id="18509" name="Line 11"/>
            <p:cNvSpPr>
              <a:spLocks noChangeShapeType="1"/>
            </p:cNvSpPr>
            <p:nvPr/>
          </p:nvSpPr>
          <p:spPr bwMode="auto">
            <a:xfrm>
              <a:off x="1051" y="2160"/>
              <a:ext cx="40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 sz="3600"/>
            </a:p>
          </p:txBody>
        </p:sp>
        <p:sp>
          <p:nvSpPr>
            <p:cNvPr id="18510" name="Line 12"/>
            <p:cNvSpPr>
              <a:spLocks noChangeShapeType="1"/>
            </p:cNvSpPr>
            <p:nvPr/>
          </p:nvSpPr>
          <p:spPr bwMode="auto">
            <a:xfrm>
              <a:off x="1776" y="2160"/>
              <a:ext cx="40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 sz="3600"/>
            </a:p>
          </p:txBody>
        </p:sp>
      </p:grpSp>
      <p:sp>
        <p:nvSpPr>
          <p:cNvPr id="18437" name="Line 13"/>
          <p:cNvSpPr>
            <a:spLocks noChangeShapeType="1"/>
          </p:cNvSpPr>
          <p:nvPr/>
        </p:nvSpPr>
        <p:spPr bwMode="auto">
          <a:xfrm>
            <a:off x="5556250" y="1868224"/>
            <a:ext cx="0" cy="7191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sz="3600"/>
          </a:p>
        </p:txBody>
      </p:sp>
      <p:sp>
        <p:nvSpPr>
          <p:cNvPr id="18438" name="Line 14"/>
          <p:cNvSpPr>
            <a:spLocks noChangeShapeType="1"/>
          </p:cNvSpPr>
          <p:nvPr/>
        </p:nvSpPr>
        <p:spPr bwMode="auto">
          <a:xfrm>
            <a:off x="5556250" y="1868224"/>
            <a:ext cx="2873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sz="3600"/>
          </a:p>
        </p:txBody>
      </p:sp>
      <p:sp>
        <p:nvSpPr>
          <p:cNvPr id="18439" name="Text Box 15"/>
          <p:cNvSpPr txBox="1">
            <a:spLocks noChangeArrowheads="1"/>
          </p:cNvSpPr>
          <p:nvPr/>
        </p:nvSpPr>
        <p:spPr bwMode="auto">
          <a:xfrm>
            <a:off x="692388" y="2036589"/>
            <a:ext cx="612347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 dirty="0"/>
              <a:t>Y </a:t>
            </a:r>
            <a:endParaRPr lang="ja-JP" altLang="en-US" sz="3600" dirty="0"/>
          </a:p>
        </p:txBody>
      </p:sp>
      <p:sp>
        <p:nvSpPr>
          <p:cNvPr id="18440" name="Rectangle 16"/>
          <p:cNvSpPr>
            <a:spLocks noChangeArrowheads="1"/>
          </p:cNvSpPr>
          <p:nvPr/>
        </p:nvSpPr>
        <p:spPr bwMode="auto">
          <a:xfrm>
            <a:off x="5483225" y="2877874"/>
            <a:ext cx="144463" cy="5762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3600"/>
          </a:p>
        </p:txBody>
      </p:sp>
      <p:sp>
        <p:nvSpPr>
          <p:cNvPr id="18441" name="Line 17"/>
          <p:cNvSpPr>
            <a:spLocks noChangeShapeType="1"/>
          </p:cNvSpPr>
          <p:nvPr/>
        </p:nvSpPr>
        <p:spPr bwMode="auto">
          <a:xfrm>
            <a:off x="5556250" y="2588949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sz="3600"/>
          </a:p>
        </p:txBody>
      </p:sp>
      <p:sp>
        <p:nvSpPr>
          <p:cNvPr id="18442" name="Line 18"/>
          <p:cNvSpPr>
            <a:spLocks noChangeShapeType="1"/>
          </p:cNvSpPr>
          <p:nvPr/>
        </p:nvSpPr>
        <p:spPr bwMode="auto">
          <a:xfrm>
            <a:off x="5556250" y="3450962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sz="3600"/>
          </a:p>
        </p:txBody>
      </p:sp>
      <p:grpSp>
        <p:nvGrpSpPr>
          <p:cNvPr id="18443" name="Group 19"/>
          <p:cNvGrpSpPr>
            <a:grpSpLocks/>
          </p:cNvGrpSpPr>
          <p:nvPr/>
        </p:nvGrpSpPr>
        <p:grpSpPr bwMode="auto">
          <a:xfrm>
            <a:off x="5338763" y="3739887"/>
            <a:ext cx="504825" cy="144462"/>
            <a:chOff x="2517" y="3929"/>
            <a:chExt cx="318" cy="91"/>
          </a:xfrm>
        </p:grpSpPr>
        <p:sp>
          <p:nvSpPr>
            <p:cNvPr id="18502" name="Line 20"/>
            <p:cNvSpPr>
              <a:spLocks noChangeShapeType="1"/>
            </p:cNvSpPr>
            <p:nvPr/>
          </p:nvSpPr>
          <p:spPr bwMode="auto">
            <a:xfrm>
              <a:off x="2517" y="3929"/>
              <a:ext cx="31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 sz="3600"/>
            </a:p>
          </p:txBody>
        </p:sp>
        <p:sp>
          <p:nvSpPr>
            <p:cNvPr id="18503" name="Line 21"/>
            <p:cNvSpPr>
              <a:spLocks noChangeShapeType="1"/>
            </p:cNvSpPr>
            <p:nvPr/>
          </p:nvSpPr>
          <p:spPr bwMode="auto">
            <a:xfrm flipH="1">
              <a:off x="2517" y="3929"/>
              <a:ext cx="91" cy="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 sz="3600"/>
            </a:p>
          </p:txBody>
        </p:sp>
        <p:sp>
          <p:nvSpPr>
            <p:cNvPr id="18504" name="Line 22"/>
            <p:cNvSpPr>
              <a:spLocks noChangeShapeType="1"/>
            </p:cNvSpPr>
            <p:nvPr/>
          </p:nvSpPr>
          <p:spPr bwMode="auto">
            <a:xfrm flipH="1">
              <a:off x="2562" y="3929"/>
              <a:ext cx="91" cy="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 sz="3600"/>
            </a:p>
          </p:txBody>
        </p:sp>
        <p:sp>
          <p:nvSpPr>
            <p:cNvPr id="18505" name="Line 23"/>
            <p:cNvSpPr>
              <a:spLocks noChangeShapeType="1"/>
            </p:cNvSpPr>
            <p:nvPr/>
          </p:nvSpPr>
          <p:spPr bwMode="auto">
            <a:xfrm flipH="1">
              <a:off x="2607" y="3929"/>
              <a:ext cx="91" cy="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 sz="3600"/>
            </a:p>
          </p:txBody>
        </p:sp>
        <p:sp>
          <p:nvSpPr>
            <p:cNvPr id="18506" name="Line 24"/>
            <p:cNvSpPr>
              <a:spLocks noChangeShapeType="1"/>
            </p:cNvSpPr>
            <p:nvPr/>
          </p:nvSpPr>
          <p:spPr bwMode="auto">
            <a:xfrm flipH="1">
              <a:off x="2652" y="3929"/>
              <a:ext cx="91" cy="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 sz="3600"/>
            </a:p>
          </p:txBody>
        </p:sp>
      </p:grpSp>
      <p:sp>
        <p:nvSpPr>
          <p:cNvPr id="18448" name="Rectangle 108"/>
          <p:cNvSpPr>
            <a:spLocks noChangeArrowheads="1"/>
          </p:cNvSpPr>
          <p:nvPr/>
        </p:nvSpPr>
        <p:spPr bwMode="auto">
          <a:xfrm>
            <a:off x="841657" y="1084308"/>
            <a:ext cx="144463" cy="5762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3600"/>
          </a:p>
        </p:txBody>
      </p:sp>
      <p:sp>
        <p:nvSpPr>
          <p:cNvPr id="18449" name="Line 109"/>
          <p:cNvSpPr>
            <a:spLocks noChangeShapeType="1"/>
          </p:cNvSpPr>
          <p:nvPr/>
        </p:nvSpPr>
        <p:spPr bwMode="auto">
          <a:xfrm>
            <a:off x="914682" y="1662158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sz="3600"/>
          </a:p>
        </p:txBody>
      </p:sp>
      <p:sp>
        <p:nvSpPr>
          <p:cNvPr id="18450" name="Line 110"/>
          <p:cNvSpPr>
            <a:spLocks noChangeShapeType="1"/>
          </p:cNvSpPr>
          <p:nvPr/>
        </p:nvSpPr>
        <p:spPr bwMode="auto">
          <a:xfrm>
            <a:off x="770220" y="795383"/>
            <a:ext cx="2873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sz="3600"/>
          </a:p>
        </p:txBody>
      </p:sp>
      <p:sp>
        <p:nvSpPr>
          <p:cNvPr id="18451" name="Line 111"/>
          <p:cNvSpPr>
            <a:spLocks noChangeShapeType="1"/>
          </p:cNvSpPr>
          <p:nvPr/>
        </p:nvSpPr>
        <p:spPr bwMode="auto">
          <a:xfrm>
            <a:off x="914682" y="795383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sz="3600"/>
          </a:p>
        </p:txBody>
      </p:sp>
      <p:sp>
        <p:nvSpPr>
          <p:cNvPr id="18454" name="Line 118"/>
          <p:cNvSpPr>
            <a:spLocks noChangeShapeType="1"/>
          </p:cNvSpPr>
          <p:nvPr/>
        </p:nvSpPr>
        <p:spPr bwMode="auto">
          <a:xfrm>
            <a:off x="914682" y="1876470"/>
            <a:ext cx="2873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sz="3600"/>
          </a:p>
        </p:txBody>
      </p:sp>
      <p:sp>
        <p:nvSpPr>
          <p:cNvPr id="18455" name="Text Box 120"/>
          <p:cNvSpPr txBox="1">
            <a:spLocks noChangeArrowheads="1"/>
          </p:cNvSpPr>
          <p:nvPr/>
        </p:nvSpPr>
        <p:spPr bwMode="auto">
          <a:xfrm>
            <a:off x="659095" y="311195"/>
            <a:ext cx="84318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 dirty="0"/>
              <a:t>Vin</a:t>
            </a:r>
          </a:p>
        </p:txBody>
      </p:sp>
      <p:sp>
        <p:nvSpPr>
          <p:cNvPr id="18458" name="Line 124"/>
          <p:cNvSpPr>
            <a:spLocks noChangeShapeType="1"/>
          </p:cNvSpPr>
          <p:nvPr/>
        </p:nvSpPr>
        <p:spPr bwMode="auto">
          <a:xfrm>
            <a:off x="2916238" y="1868224"/>
            <a:ext cx="863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sz="3600"/>
          </a:p>
        </p:txBody>
      </p:sp>
      <p:sp>
        <p:nvSpPr>
          <p:cNvPr id="18461" name="Text Box 127"/>
          <p:cNvSpPr txBox="1">
            <a:spLocks noChangeArrowheads="1"/>
          </p:cNvSpPr>
          <p:nvPr/>
        </p:nvSpPr>
        <p:spPr bwMode="auto">
          <a:xfrm>
            <a:off x="1017870" y="952237"/>
            <a:ext cx="1093569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 dirty="0" err="1"/>
              <a:t>1KΩ</a:t>
            </a:r>
            <a:endParaRPr lang="en-US" altLang="ja-JP" sz="3600" dirty="0"/>
          </a:p>
        </p:txBody>
      </p:sp>
      <p:sp>
        <p:nvSpPr>
          <p:cNvPr id="18462" name="Text Box 128"/>
          <p:cNvSpPr txBox="1">
            <a:spLocks noChangeArrowheads="1"/>
          </p:cNvSpPr>
          <p:nvPr/>
        </p:nvSpPr>
        <p:spPr bwMode="auto">
          <a:xfrm>
            <a:off x="5724525" y="2949312"/>
            <a:ext cx="1093569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 dirty="0" err="1"/>
              <a:t>1KΩ</a:t>
            </a:r>
            <a:endParaRPr lang="en-US" altLang="ja-JP" sz="3600" dirty="0"/>
          </a:p>
        </p:txBody>
      </p:sp>
      <p:sp>
        <p:nvSpPr>
          <p:cNvPr id="18471" name="Text Box 137"/>
          <p:cNvSpPr txBox="1">
            <a:spLocks noChangeArrowheads="1"/>
          </p:cNvSpPr>
          <p:nvPr/>
        </p:nvSpPr>
        <p:spPr bwMode="auto">
          <a:xfrm>
            <a:off x="755650" y="4106122"/>
            <a:ext cx="5529078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 dirty="0"/>
              <a:t> Vin</a:t>
            </a:r>
            <a:r>
              <a:rPr lang="ja-JP" altLang="en-US" sz="3600" dirty="0"/>
              <a:t>に対する電流</a:t>
            </a:r>
            <a:r>
              <a:rPr lang="en-US" altLang="ja-JP" sz="3600" dirty="0"/>
              <a:t>I</a:t>
            </a:r>
            <a:r>
              <a:rPr lang="ja-JP" altLang="en-US" sz="3600" dirty="0"/>
              <a:t>と</a:t>
            </a:r>
            <a:endParaRPr lang="en-US" altLang="ja-JP" sz="36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 dirty="0"/>
              <a:t>Y</a:t>
            </a:r>
            <a:r>
              <a:rPr lang="ja-JP" altLang="en-US" sz="3600" dirty="0"/>
              <a:t>点の電圧</a:t>
            </a:r>
            <a:r>
              <a:rPr lang="en-US" altLang="ja-JP" sz="3600" dirty="0"/>
              <a:t>V</a:t>
            </a:r>
            <a:r>
              <a:rPr lang="en-US" altLang="ja-JP" sz="3600" baseline="-25000" dirty="0"/>
              <a:t>Y</a:t>
            </a:r>
            <a:r>
              <a:rPr lang="ja-JP" altLang="en-US" sz="3600" dirty="0"/>
              <a:t>の略図を描け</a:t>
            </a:r>
            <a:endParaRPr lang="ja-JP" altLang="en-US" sz="3600" b="1" dirty="0"/>
          </a:p>
        </p:txBody>
      </p:sp>
      <p:cxnSp>
        <p:nvCxnSpPr>
          <p:cNvPr id="3" name="直線矢印コネクタ 2"/>
          <p:cNvCxnSpPr/>
          <p:nvPr/>
        </p:nvCxnSpPr>
        <p:spPr>
          <a:xfrm>
            <a:off x="2352958" y="1341120"/>
            <a:ext cx="2050767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テキスト ボックス 4"/>
          <p:cNvSpPr txBox="1"/>
          <p:nvPr/>
        </p:nvSpPr>
        <p:spPr>
          <a:xfrm>
            <a:off x="3000658" y="816786"/>
            <a:ext cx="31290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/>
              <a:t>I</a:t>
            </a:r>
            <a:endParaRPr kumimoji="1" lang="ja-JP" altLang="en-US" sz="3600" dirty="0"/>
          </a:p>
        </p:txBody>
      </p:sp>
    </p:spTree>
    <p:extLst>
      <p:ext uri="{BB962C8B-B14F-4D97-AF65-F5344CB8AC3E}">
        <p14:creationId xmlns:p14="http://schemas.microsoft.com/office/powerpoint/2010/main" val="19440481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650" y="0"/>
            <a:ext cx="8229600" cy="1143000"/>
          </a:xfrm>
        </p:spPr>
        <p:txBody>
          <a:bodyPr/>
          <a:lstStyle/>
          <a:p>
            <a:pPr eaLnBrk="1" hangingPunct="1"/>
            <a:r>
              <a:rPr lang="ja-JP" altLang="en-US" dirty="0"/>
              <a:t>小テスト</a:t>
            </a:r>
            <a:r>
              <a:rPr lang="en-US" altLang="ja-JP" dirty="0"/>
              <a:t>1</a:t>
            </a:r>
            <a:r>
              <a:rPr lang="ja-JP" altLang="en-US" dirty="0"/>
              <a:t>　答</a:t>
            </a:r>
            <a:endParaRPr lang="en-US" altLang="ja-JP" dirty="0"/>
          </a:p>
        </p:txBody>
      </p:sp>
      <p:grpSp>
        <p:nvGrpSpPr>
          <p:cNvPr id="18435" name="Group 3"/>
          <p:cNvGrpSpPr>
            <a:grpSpLocks/>
          </p:cNvGrpSpPr>
          <p:nvPr/>
        </p:nvGrpSpPr>
        <p:grpSpPr bwMode="auto">
          <a:xfrm>
            <a:off x="3756025" y="1560567"/>
            <a:ext cx="1798638" cy="576262"/>
            <a:chOff x="1051" y="1978"/>
            <a:chExt cx="1133" cy="363"/>
          </a:xfrm>
        </p:grpSpPr>
        <p:sp>
          <p:nvSpPr>
            <p:cNvPr id="18511" name="AutoShape 4"/>
            <p:cNvSpPr>
              <a:spLocks noChangeArrowheads="1"/>
            </p:cNvSpPr>
            <p:nvPr/>
          </p:nvSpPr>
          <p:spPr bwMode="auto">
            <a:xfrm rot="5400000">
              <a:off x="1459" y="2024"/>
              <a:ext cx="272" cy="272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3600"/>
            </a:p>
          </p:txBody>
        </p:sp>
        <p:sp>
          <p:nvSpPr>
            <p:cNvPr id="18512" name="Line 5"/>
            <p:cNvSpPr>
              <a:spLocks noChangeShapeType="1"/>
            </p:cNvSpPr>
            <p:nvPr/>
          </p:nvSpPr>
          <p:spPr bwMode="auto">
            <a:xfrm>
              <a:off x="1731" y="1978"/>
              <a:ext cx="0" cy="363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 sz="3600"/>
            </a:p>
          </p:txBody>
        </p:sp>
        <p:sp>
          <p:nvSpPr>
            <p:cNvPr id="18513" name="Line 6"/>
            <p:cNvSpPr>
              <a:spLocks noChangeShapeType="1"/>
            </p:cNvSpPr>
            <p:nvPr/>
          </p:nvSpPr>
          <p:spPr bwMode="auto">
            <a:xfrm>
              <a:off x="1051" y="2160"/>
              <a:ext cx="40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 sz="3600"/>
            </a:p>
          </p:txBody>
        </p:sp>
        <p:sp>
          <p:nvSpPr>
            <p:cNvPr id="18514" name="Line 7"/>
            <p:cNvSpPr>
              <a:spLocks noChangeShapeType="1"/>
            </p:cNvSpPr>
            <p:nvPr/>
          </p:nvSpPr>
          <p:spPr bwMode="auto">
            <a:xfrm>
              <a:off x="1776" y="2160"/>
              <a:ext cx="40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 sz="3600"/>
            </a:p>
          </p:txBody>
        </p:sp>
      </p:grpSp>
      <p:grpSp>
        <p:nvGrpSpPr>
          <p:cNvPr id="18436" name="Group 8"/>
          <p:cNvGrpSpPr>
            <a:grpSpLocks/>
          </p:cNvGrpSpPr>
          <p:nvPr/>
        </p:nvGrpSpPr>
        <p:grpSpPr bwMode="auto">
          <a:xfrm>
            <a:off x="1202020" y="1559772"/>
            <a:ext cx="1798638" cy="576263"/>
            <a:chOff x="1051" y="1978"/>
            <a:chExt cx="1133" cy="363"/>
          </a:xfrm>
        </p:grpSpPr>
        <p:sp>
          <p:nvSpPr>
            <p:cNvPr id="18507" name="AutoShape 9"/>
            <p:cNvSpPr>
              <a:spLocks noChangeArrowheads="1"/>
            </p:cNvSpPr>
            <p:nvPr/>
          </p:nvSpPr>
          <p:spPr bwMode="auto">
            <a:xfrm rot="5400000">
              <a:off x="1459" y="2024"/>
              <a:ext cx="272" cy="272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3600"/>
            </a:p>
          </p:txBody>
        </p:sp>
        <p:sp>
          <p:nvSpPr>
            <p:cNvPr id="18508" name="Line 10"/>
            <p:cNvSpPr>
              <a:spLocks noChangeShapeType="1"/>
            </p:cNvSpPr>
            <p:nvPr/>
          </p:nvSpPr>
          <p:spPr bwMode="auto">
            <a:xfrm>
              <a:off x="1731" y="1978"/>
              <a:ext cx="0" cy="363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 sz="3600"/>
            </a:p>
          </p:txBody>
        </p:sp>
        <p:sp>
          <p:nvSpPr>
            <p:cNvPr id="18509" name="Line 11"/>
            <p:cNvSpPr>
              <a:spLocks noChangeShapeType="1"/>
            </p:cNvSpPr>
            <p:nvPr/>
          </p:nvSpPr>
          <p:spPr bwMode="auto">
            <a:xfrm>
              <a:off x="1051" y="2160"/>
              <a:ext cx="40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 sz="3600"/>
            </a:p>
          </p:txBody>
        </p:sp>
        <p:sp>
          <p:nvSpPr>
            <p:cNvPr id="18510" name="Line 12"/>
            <p:cNvSpPr>
              <a:spLocks noChangeShapeType="1"/>
            </p:cNvSpPr>
            <p:nvPr/>
          </p:nvSpPr>
          <p:spPr bwMode="auto">
            <a:xfrm>
              <a:off x="1776" y="2160"/>
              <a:ext cx="40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 sz="3600"/>
            </a:p>
          </p:txBody>
        </p:sp>
      </p:grpSp>
      <p:sp>
        <p:nvSpPr>
          <p:cNvPr id="18437" name="Line 13"/>
          <p:cNvSpPr>
            <a:spLocks noChangeShapeType="1"/>
          </p:cNvSpPr>
          <p:nvPr/>
        </p:nvSpPr>
        <p:spPr bwMode="auto">
          <a:xfrm flipH="1">
            <a:off x="5553076" y="1868224"/>
            <a:ext cx="3174" cy="26701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sz="3600"/>
          </a:p>
        </p:txBody>
      </p:sp>
      <p:sp>
        <p:nvSpPr>
          <p:cNvPr id="18439" name="Text Box 15"/>
          <p:cNvSpPr txBox="1">
            <a:spLocks noChangeArrowheads="1"/>
          </p:cNvSpPr>
          <p:nvPr/>
        </p:nvSpPr>
        <p:spPr bwMode="auto">
          <a:xfrm>
            <a:off x="858303" y="2003109"/>
            <a:ext cx="612347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 dirty="0"/>
              <a:t>Y </a:t>
            </a:r>
            <a:endParaRPr lang="ja-JP" altLang="en-US" sz="3600" dirty="0"/>
          </a:p>
        </p:txBody>
      </p:sp>
      <p:sp>
        <p:nvSpPr>
          <p:cNvPr id="18440" name="Rectangle 16"/>
          <p:cNvSpPr>
            <a:spLocks noChangeArrowheads="1"/>
          </p:cNvSpPr>
          <p:nvPr/>
        </p:nvSpPr>
        <p:spPr bwMode="auto">
          <a:xfrm>
            <a:off x="5483225" y="2166674"/>
            <a:ext cx="144463" cy="5762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3600"/>
          </a:p>
        </p:txBody>
      </p:sp>
      <p:sp>
        <p:nvSpPr>
          <p:cNvPr id="18442" name="Line 18"/>
          <p:cNvSpPr>
            <a:spLocks noChangeShapeType="1"/>
          </p:cNvSpPr>
          <p:nvPr/>
        </p:nvSpPr>
        <p:spPr bwMode="auto">
          <a:xfrm>
            <a:off x="5556250" y="2739762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sz="3600"/>
          </a:p>
        </p:txBody>
      </p:sp>
      <p:grpSp>
        <p:nvGrpSpPr>
          <p:cNvPr id="18443" name="Group 19"/>
          <p:cNvGrpSpPr>
            <a:grpSpLocks/>
          </p:cNvGrpSpPr>
          <p:nvPr/>
        </p:nvGrpSpPr>
        <p:grpSpPr bwMode="auto">
          <a:xfrm>
            <a:off x="5338763" y="3028687"/>
            <a:ext cx="504825" cy="144462"/>
            <a:chOff x="2517" y="3929"/>
            <a:chExt cx="318" cy="91"/>
          </a:xfrm>
        </p:grpSpPr>
        <p:sp>
          <p:nvSpPr>
            <p:cNvPr id="18502" name="Line 20"/>
            <p:cNvSpPr>
              <a:spLocks noChangeShapeType="1"/>
            </p:cNvSpPr>
            <p:nvPr/>
          </p:nvSpPr>
          <p:spPr bwMode="auto">
            <a:xfrm>
              <a:off x="2517" y="3929"/>
              <a:ext cx="31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 sz="3600"/>
            </a:p>
          </p:txBody>
        </p:sp>
        <p:sp>
          <p:nvSpPr>
            <p:cNvPr id="18503" name="Line 21"/>
            <p:cNvSpPr>
              <a:spLocks noChangeShapeType="1"/>
            </p:cNvSpPr>
            <p:nvPr/>
          </p:nvSpPr>
          <p:spPr bwMode="auto">
            <a:xfrm flipH="1">
              <a:off x="2517" y="3929"/>
              <a:ext cx="91" cy="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 sz="3600"/>
            </a:p>
          </p:txBody>
        </p:sp>
        <p:sp>
          <p:nvSpPr>
            <p:cNvPr id="18504" name="Line 22"/>
            <p:cNvSpPr>
              <a:spLocks noChangeShapeType="1"/>
            </p:cNvSpPr>
            <p:nvPr/>
          </p:nvSpPr>
          <p:spPr bwMode="auto">
            <a:xfrm flipH="1">
              <a:off x="2562" y="3929"/>
              <a:ext cx="91" cy="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 sz="3600"/>
            </a:p>
          </p:txBody>
        </p:sp>
        <p:sp>
          <p:nvSpPr>
            <p:cNvPr id="18505" name="Line 23"/>
            <p:cNvSpPr>
              <a:spLocks noChangeShapeType="1"/>
            </p:cNvSpPr>
            <p:nvPr/>
          </p:nvSpPr>
          <p:spPr bwMode="auto">
            <a:xfrm flipH="1">
              <a:off x="2607" y="3929"/>
              <a:ext cx="91" cy="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 sz="3600"/>
            </a:p>
          </p:txBody>
        </p:sp>
        <p:sp>
          <p:nvSpPr>
            <p:cNvPr id="18506" name="Line 24"/>
            <p:cNvSpPr>
              <a:spLocks noChangeShapeType="1"/>
            </p:cNvSpPr>
            <p:nvPr/>
          </p:nvSpPr>
          <p:spPr bwMode="auto">
            <a:xfrm flipH="1">
              <a:off x="2652" y="3929"/>
              <a:ext cx="91" cy="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 sz="3600"/>
            </a:p>
          </p:txBody>
        </p:sp>
      </p:grpSp>
      <p:sp>
        <p:nvSpPr>
          <p:cNvPr id="18448" name="Rectangle 108"/>
          <p:cNvSpPr>
            <a:spLocks noChangeArrowheads="1"/>
          </p:cNvSpPr>
          <p:nvPr/>
        </p:nvSpPr>
        <p:spPr bwMode="auto">
          <a:xfrm>
            <a:off x="841657" y="1084308"/>
            <a:ext cx="144463" cy="5762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3600"/>
          </a:p>
        </p:txBody>
      </p:sp>
      <p:sp>
        <p:nvSpPr>
          <p:cNvPr id="18449" name="Line 109"/>
          <p:cNvSpPr>
            <a:spLocks noChangeShapeType="1"/>
          </p:cNvSpPr>
          <p:nvPr/>
        </p:nvSpPr>
        <p:spPr bwMode="auto">
          <a:xfrm>
            <a:off x="914682" y="1662158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sz="3600"/>
          </a:p>
        </p:txBody>
      </p:sp>
      <p:sp>
        <p:nvSpPr>
          <p:cNvPr id="18450" name="Line 110"/>
          <p:cNvSpPr>
            <a:spLocks noChangeShapeType="1"/>
          </p:cNvSpPr>
          <p:nvPr/>
        </p:nvSpPr>
        <p:spPr bwMode="auto">
          <a:xfrm>
            <a:off x="770220" y="795383"/>
            <a:ext cx="2873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sz="3600"/>
          </a:p>
        </p:txBody>
      </p:sp>
      <p:sp>
        <p:nvSpPr>
          <p:cNvPr id="18451" name="Line 111"/>
          <p:cNvSpPr>
            <a:spLocks noChangeShapeType="1"/>
          </p:cNvSpPr>
          <p:nvPr/>
        </p:nvSpPr>
        <p:spPr bwMode="auto">
          <a:xfrm>
            <a:off x="914682" y="795383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sz="3600"/>
          </a:p>
        </p:txBody>
      </p:sp>
      <p:sp>
        <p:nvSpPr>
          <p:cNvPr id="18454" name="Line 118"/>
          <p:cNvSpPr>
            <a:spLocks noChangeShapeType="1"/>
          </p:cNvSpPr>
          <p:nvPr/>
        </p:nvSpPr>
        <p:spPr bwMode="auto">
          <a:xfrm>
            <a:off x="914682" y="1857420"/>
            <a:ext cx="2873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sz="3600"/>
          </a:p>
        </p:txBody>
      </p:sp>
      <p:sp>
        <p:nvSpPr>
          <p:cNvPr id="18455" name="Text Box 120"/>
          <p:cNvSpPr txBox="1">
            <a:spLocks noChangeArrowheads="1"/>
          </p:cNvSpPr>
          <p:nvPr/>
        </p:nvSpPr>
        <p:spPr bwMode="auto">
          <a:xfrm>
            <a:off x="659095" y="311195"/>
            <a:ext cx="84318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 dirty="0"/>
              <a:t>Vin</a:t>
            </a:r>
          </a:p>
        </p:txBody>
      </p:sp>
      <p:sp>
        <p:nvSpPr>
          <p:cNvPr id="18458" name="Line 124"/>
          <p:cNvSpPr>
            <a:spLocks noChangeShapeType="1"/>
          </p:cNvSpPr>
          <p:nvPr/>
        </p:nvSpPr>
        <p:spPr bwMode="auto">
          <a:xfrm>
            <a:off x="2916238" y="1847904"/>
            <a:ext cx="863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sz="3600"/>
          </a:p>
        </p:txBody>
      </p:sp>
      <p:sp>
        <p:nvSpPr>
          <p:cNvPr id="18461" name="Text Box 127"/>
          <p:cNvSpPr txBox="1">
            <a:spLocks noChangeArrowheads="1"/>
          </p:cNvSpPr>
          <p:nvPr/>
        </p:nvSpPr>
        <p:spPr bwMode="auto">
          <a:xfrm>
            <a:off x="1017870" y="952237"/>
            <a:ext cx="1093569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 dirty="0"/>
              <a:t>1KΩ</a:t>
            </a:r>
          </a:p>
        </p:txBody>
      </p:sp>
      <p:sp>
        <p:nvSpPr>
          <p:cNvPr id="18462" name="Text Box 128"/>
          <p:cNvSpPr txBox="1">
            <a:spLocks noChangeArrowheads="1"/>
          </p:cNvSpPr>
          <p:nvPr/>
        </p:nvSpPr>
        <p:spPr bwMode="auto">
          <a:xfrm>
            <a:off x="5724525" y="2238112"/>
            <a:ext cx="1093569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 dirty="0"/>
              <a:t>1KΩ</a:t>
            </a:r>
          </a:p>
        </p:txBody>
      </p:sp>
      <p:cxnSp>
        <p:nvCxnSpPr>
          <p:cNvPr id="4" name="直線矢印コネクタ 3"/>
          <p:cNvCxnSpPr/>
          <p:nvPr/>
        </p:nvCxnSpPr>
        <p:spPr>
          <a:xfrm>
            <a:off x="841657" y="6267450"/>
            <a:ext cx="2159001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線矢印コネクタ 5"/>
          <p:cNvCxnSpPr/>
          <p:nvPr/>
        </p:nvCxnSpPr>
        <p:spPr>
          <a:xfrm flipV="1">
            <a:off x="1057557" y="4400550"/>
            <a:ext cx="0" cy="217170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コネクタ 7"/>
          <p:cNvCxnSpPr/>
          <p:nvPr/>
        </p:nvCxnSpPr>
        <p:spPr>
          <a:xfrm flipV="1">
            <a:off x="1849720" y="5200650"/>
            <a:ext cx="1066518" cy="1066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テキスト ボックス 8"/>
          <p:cNvSpPr txBox="1"/>
          <p:nvPr/>
        </p:nvSpPr>
        <p:spPr>
          <a:xfrm>
            <a:off x="3178761" y="6162736"/>
            <a:ext cx="84318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/>
              <a:t>Vin</a:t>
            </a:r>
            <a:endParaRPr kumimoji="1" lang="ja-JP" altLang="en-US" sz="3600" dirty="0"/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647566" y="4369177"/>
            <a:ext cx="31290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600" dirty="0"/>
              <a:t>I</a:t>
            </a:r>
            <a:endParaRPr kumimoji="1" lang="ja-JP" altLang="en-US" sz="3600" dirty="0"/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1535430" y="6255901"/>
            <a:ext cx="113364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600" dirty="0"/>
              <a:t>1.4V</a:t>
            </a:r>
            <a:endParaRPr kumimoji="1" lang="ja-JP" altLang="en-US" sz="3600" dirty="0"/>
          </a:p>
        </p:txBody>
      </p:sp>
      <p:cxnSp>
        <p:nvCxnSpPr>
          <p:cNvPr id="45" name="直線矢印コネクタ 44"/>
          <p:cNvCxnSpPr/>
          <p:nvPr/>
        </p:nvCxnSpPr>
        <p:spPr>
          <a:xfrm>
            <a:off x="4727857" y="6248400"/>
            <a:ext cx="2159001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線矢印コネクタ 45"/>
          <p:cNvCxnSpPr/>
          <p:nvPr/>
        </p:nvCxnSpPr>
        <p:spPr>
          <a:xfrm flipV="1">
            <a:off x="4930982" y="4314830"/>
            <a:ext cx="0" cy="217170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線コネクタ 46"/>
          <p:cNvCxnSpPr/>
          <p:nvPr/>
        </p:nvCxnSpPr>
        <p:spPr>
          <a:xfrm flipV="1">
            <a:off x="4930982" y="5564456"/>
            <a:ext cx="766557" cy="72740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/>
          <p:cNvSpPr txBox="1"/>
          <p:nvPr/>
        </p:nvSpPr>
        <p:spPr>
          <a:xfrm>
            <a:off x="7064961" y="6143686"/>
            <a:ext cx="84318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/>
              <a:t>Vin</a:t>
            </a:r>
            <a:endParaRPr kumimoji="1" lang="ja-JP" altLang="en-US" sz="3600" dirty="0"/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5420252" y="6248400"/>
            <a:ext cx="113364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600" dirty="0"/>
              <a:t>1.4V</a:t>
            </a:r>
            <a:endParaRPr kumimoji="1" lang="ja-JP" altLang="en-US" sz="3600" dirty="0"/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5501648" y="3700460"/>
            <a:ext cx="381835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/>
              <a:t>V</a:t>
            </a:r>
            <a:r>
              <a:rPr kumimoji="1" lang="en-US" altLang="ja-JP" sz="3600" baseline="-25000" dirty="0"/>
              <a:t>Y</a:t>
            </a:r>
            <a:r>
              <a:rPr kumimoji="1" lang="ja-JP" altLang="en-US" sz="3600" dirty="0"/>
              <a:t>＝（</a:t>
            </a:r>
            <a:r>
              <a:rPr kumimoji="1" lang="en-US" altLang="ja-JP" sz="3600" dirty="0"/>
              <a:t>Vin-1.4)</a:t>
            </a:r>
            <a:r>
              <a:rPr kumimoji="1" lang="ja-JP" altLang="en-US" sz="3600" dirty="0"/>
              <a:t>／</a:t>
            </a:r>
            <a:r>
              <a:rPr kumimoji="1" lang="en-US" altLang="ja-JP" sz="3600" dirty="0"/>
              <a:t>2</a:t>
            </a:r>
          </a:p>
          <a:p>
            <a:r>
              <a:rPr kumimoji="1" lang="ja-JP" altLang="en-US" sz="3600" dirty="0"/>
              <a:t>＋</a:t>
            </a:r>
            <a:r>
              <a:rPr kumimoji="1" lang="en-US" altLang="ja-JP" sz="3600" dirty="0"/>
              <a:t>1.4</a:t>
            </a:r>
            <a:endParaRPr kumimoji="1" lang="ja-JP" altLang="en-US" sz="3600" dirty="0"/>
          </a:p>
        </p:txBody>
      </p:sp>
      <p:sp>
        <p:nvSpPr>
          <p:cNvPr id="59" name="テキスト ボックス 58"/>
          <p:cNvSpPr txBox="1"/>
          <p:nvPr/>
        </p:nvSpPr>
        <p:spPr>
          <a:xfrm>
            <a:off x="3807225" y="5080926"/>
            <a:ext cx="113364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600" dirty="0"/>
              <a:t>1.4V</a:t>
            </a:r>
            <a:endParaRPr kumimoji="1" lang="ja-JP" altLang="en-US" sz="3600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5355622" y="5723161"/>
            <a:ext cx="129234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/>
              <a:t>傾き</a:t>
            </a:r>
            <a:r>
              <a:rPr kumimoji="1" lang="en-US" altLang="ja-JP" sz="3600" dirty="0"/>
              <a:t>1</a:t>
            </a:r>
            <a:endParaRPr kumimoji="1" lang="ja-JP" altLang="en-US" sz="3600" dirty="0"/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4270811" y="3580510"/>
            <a:ext cx="69762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/>
              <a:t>V</a:t>
            </a:r>
            <a:r>
              <a:rPr kumimoji="1" lang="en-US" altLang="ja-JP" sz="3600" baseline="-25000" dirty="0"/>
              <a:t>Y</a:t>
            </a:r>
            <a:endParaRPr kumimoji="1" lang="ja-JP" altLang="en-US" sz="3600" baseline="-25000" dirty="0"/>
          </a:p>
        </p:txBody>
      </p:sp>
      <p:cxnSp>
        <p:nvCxnSpPr>
          <p:cNvPr id="53" name="直線コネクタ 52"/>
          <p:cNvCxnSpPr/>
          <p:nvPr/>
        </p:nvCxnSpPr>
        <p:spPr>
          <a:xfrm flipV="1">
            <a:off x="5678168" y="5159799"/>
            <a:ext cx="918508" cy="42356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テキスト ボックス 53"/>
          <p:cNvSpPr txBox="1"/>
          <p:nvPr/>
        </p:nvSpPr>
        <p:spPr>
          <a:xfrm>
            <a:off x="6405582" y="5171376"/>
            <a:ext cx="201048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/>
              <a:t>傾き</a:t>
            </a:r>
            <a:r>
              <a:rPr kumimoji="1" lang="en-US" altLang="ja-JP" sz="3600" dirty="0"/>
              <a:t>1</a:t>
            </a:r>
            <a:r>
              <a:rPr kumimoji="1" lang="ja-JP" altLang="en-US" sz="3600" dirty="0"/>
              <a:t>／</a:t>
            </a:r>
            <a:r>
              <a:rPr kumimoji="1" lang="en-US" altLang="ja-JP" sz="3600" dirty="0"/>
              <a:t>2</a:t>
            </a:r>
            <a:endParaRPr kumimoji="1" lang="ja-JP" altLang="en-US" sz="3600" dirty="0"/>
          </a:p>
        </p:txBody>
      </p:sp>
      <p:cxnSp>
        <p:nvCxnSpPr>
          <p:cNvPr id="55" name="直線矢印コネクタ 54"/>
          <p:cNvCxnSpPr/>
          <p:nvPr/>
        </p:nvCxnSpPr>
        <p:spPr>
          <a:xfrm>
            <a:off x="2352958" y="1341120"/>
            <a:ext cx="2050767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テキスト ボックス 55"/>
          <p:cNvSpPr txBox="1"/>
          <p:nvPr/>
        </p:nvSpPr>
        <p:spPr>
          <a:xfrm>
            <a:off x="3000658" y="816786"/>
            <a:ext cx="31290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/>
              <a:t>I</a:t>
            </a:r>
            <a:endParaRPr kumimoji="1" lang="ja-JP" altLang="en-US" sz="3600" dirty="0"/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210770" y="3203525"/>
            <a:ext cx="36335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600" dirty="0"/>
              <a:t>I=(Vin-1.4)/2000</a:t>
            </a:r>
            <a:endParaRPr kumimoji="1" lang="ja-JP" altLang="en-US" sz="3600" dirty="0"/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3211672" y="4457269"/>
            <a:ext cx="181780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err="1"/>
              <a:t>V</a:t>
            </a:r>
            <a:r>
              <a:rPr kumimoji="1" lang="en-US" altLang="ja-JP" sz="3600" baseline="-25000" dirty="0" err="1"/>
              <a:t>Y</a:t>
            </a:r>
            <a:r>
              <a:rPr kumimoji="1" lang="ja-JP" altLang="en-US" sz="3600" dirty="0"/>
              <a:t>＝</a:t>
            </a:r>
            <a:r>
              <a:rPr kumimoji="1" lang="en-US" altLang="ja-JP" sz="3600" dirty="0"/>
              <a:t>Vin</a:t>
            </a:r>
          </a:p>
        </p:txBody>
      </p:sp>
      <p:cxnSp>
        <p:nvCxnSpPr>
          <p:cNvPr id="5" name="直線矢印コネクタ 4"/>
          <p:cNvCxnSpPr/>
          <p:nvPr/>
        </p:nvCxnSpPr>
        <p:spPr>
          <a:xfrm flipH="1">
            <a:off x="6405582" y="4457269"/>
            <a:ext cx="828338" cy="646331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矢印コネクタ 9"/>
          <p:cNvCxnSpPr/>
          <p:nvPr/>
        </p:nvCxnSpPr>
        <p:spPr>
          <a:xfrm>
            <a:off x="4832488" y="5022017"/>
            <a:ext cx="523134" cy="62622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70575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グループ化 9"/>
          <p:cNvGrpSpPr/>
          <p:nvPr/>
        </p:nvGrpSpPr>
        <p:grpSpPr>
          <a:xfrm>
            <a:off x="4078052" y="1032876"/>
            <a:ext cx="5090327" cy="3975991"/>
            <a:chOff x="4078052" y="1032876"/>
            <a:chExt cx="5090327" cy="3975991"/>
          </a:xfrm>
        </p:grpSpPr>
        <p:sp>
          <p:nvSpPr>
            <p:cNvPr id="16391" name="Text Box 15"/>
            <p:cNvSpPr txBox="1">
              <a:spLocks noChangeArrowheads="1"/>
            </p:cNvSpPr>
            <p:nvPr/>
          </p:nvSpPr>
          <p:spPr bwMode="auto">
            <a:xfrm>
              <a:off x="8637464" y="4239426"/>
              <a:ext cx="530915" cy="7694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4400" dirty="0"/>
                <a:t>ｔ</a:t>
              </a:r>
              <a:r>
                <a:rPr lang="en-US" altLang="ja-JP" sz="4400" dirty="0"/>
                <a:t> </a:t>
              </a:r>
              <a:endParaRPr lang="ja-JP" altLang="en-US" sz="4400" dirty="0"/>
            </a:p>
          </p:txBody>
        </p:sp>
        <p:sp>
          <p:nvSpPr>
            <p:cNvPr id="94" name="Line 14"/>
            <p:cNvSpPr>
              <a:spLocks noChangeShapeType="1"/>
            </p:cNvSpPr>
            <p:nvPr/>
          </p:nvSpPr>
          <p:spPr bwMode="auto">
            <a:xfrm>
              <a:off x="5004046" y="4178566"/>
              <a:ext cx="398755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95" name="Line 18"/>
            <p:cNvSpPr>
              <a:spLocks noChangeShapeType="1"/>
            </p:cNvSpPr>
            <p:nvPr/>
          </p:nvSpPr>
          <p:spPr bwMode="auto">
            <a:xfrm>
              <a:off x="5323927" y="1714167"/>
              <a:ext cx="0" cy="289593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96" name="Text Box 15"/>
            <p:cNvSpPr txBox="1">
              <a:spLocks noChangeArrowheads="1"/>
            </p:cNvSpPr>
            <p:nvPr/>
          </p:nvSpPr>
          <p:spPr bwMode="auto">
            <a:xfrm>
              <a:off x="4793012" y="1032876"/>
              <a:ext cx="1147494" cy="7694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ja-JP" sz="4400" dirty="0"/>
                <a:t>Vin </a:t>
              </a:r>
              <a:endParaRPr lang="ja-JP" altLang="en-US" sz="4400" dirty="0"/>
            </a:p>
          </p:txBody>
        </p:sp>
        <p:sp>
          <p:nvSpPr>
            <p:cNvPr id="97" name="Line 118"/>
            <p:cNvSpPr>
              <a:spLocks noChangeShapeType="1"/>
            </p:cNvSpPr>
            <p:nvPr/>
          </p:nvSpPr>
          <p:spPr bwMode="auto">
            <a:xfrm>
              <a:off x="5167600" y="3053104"/>
              <a:ext cx="28967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98" name="Text Box 128"/>
            <p:cNvSpPr txBox="1">
              <a:spLocks noChangeArrowheads="1"/>
            </p:cNvSpPr>
            <p:nvPr/>
          </p:nvSpPr>
          <p:spPr bwMode="auto">
            <a:xfrm>
              <a:off x="4078052" y="2620730"/>
              <a:ext cx="1133644" cy="6463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ja-JP" sz="3600" dirty="0" err="1"/>
                <a:t>1.6V</a:t>
              </a:r>
              <a:endParaRPr lang="en-US" altLang="ja-JP" sz="3600" dirty="0"/>
            </a:p>
          </p:txBody>
        </p:sp>
        <p:cxnSp>
          <p:nvCxnSpPr>
            <p:cNvPr id="3" name="直線コネクタ 2"/>
            <p:cNvCxnSpPr/>
            <p:nvPr/>
          </p:nvCxnSpPr>
          <p:spPr>
            <a:xfrm flipV="1">
              <a:off x="5826788" y="3048000"/>
              <a:ext cx="6368" cy="1130568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直線コネクタ 6"/>
            <p:cNvCxnSpPr>
              <a:stCxn id="52" idx="1"/>
            </p:cNvCxnSpPr>
            <p:nvPr/>
          </p:nvCxnSpPr>
          <p:spPr>
            <a:xfrm>
              <a:off x="7543800" y="3086100"/>
              <a:ext cx="19050" cy="110490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2" name="Line 14"/>
            <p:cNvSpPr>
              <a:spLocks noChangeShapeType="1"/>
            </p:cNvSpPr>
            <p:nvPr/>
          </p:nvSpPr>
          <p:spPr bwMode="auto">
            <a:xfrm>
              <a:off x="5772150" y="3086098"/>
              <a:ext cx="1771650" cy="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27211090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387" name="Group 3"/>
          <p:cNvGrpSpPr>
            <a:grpSpLocks/>
          </p:cNvGrpSpPr>
          <p:nvPr/>
        </p:nvGrpSpPr>
        <p:grpSpPr bwMode="auto">
          <a:xfrm rot="18626171">
            <a:off x="1797050" y="3062163"/>
            <a:ext cx="1798638" cy="576262"/>
            <a:chOff x="1051" y="1978"/>
            <a:chExt cx="1133" cy="363"/>
          </a:xfrm>
        </p:grpSpPr>
        <p:sp>
          <p:nvSpPr>
            <p:cNvPr id="16463" name="AutoShape 4"/>
            <p:cNvSpPr>
              <a:spLocks noChangeArrowheads="1"/>
            </p:cNvSpPr>
            <p:nvPr/>
          </p:nvSpPr>
          <p:spPr bwMode="auto">
            <a:xfrm rot="5400000">
              <a:off x="1459" y="2024"/>
              <a:ext cx="272" cy="272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1800"/>
            </a:p>
          </p:txBody>
        </p:sp>
        <p:sp>
          <p:nvSpPr>
            <p:cNvPr id="16464" name="Line 5"/>
            <p:cNvSpPr>
              <a:spLocks noChangeShapeType="1"/>
            </p:cNvSpPr>
            <p:nvPr/>
          </p:nvSpPr>
          <p:spPr bwMode="auto">
            <a:xfrm>
              <a:off x="1731" y="1978"/>
              <a:ext cx="0" cy="363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6465" name="Line 6"/>
            <p:cNvSpPr>
              <a:spLocks noChangeShapeType="1"/>
            </p:cNvSpPr>
            <p:nvPr/>
          </p:nvSpPr>
          <p:spPr bwMode="auto">
            <a:xfrm>
              <a:off x="1051" y="2160"/>
              <a:ext cx="40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6466" name="Line 7"/>
            <p:cNvSpPr>
              <a:spLocks noChangeShapeType="1"/>
            </p:cNvSpPr>
            <p:nvPr/>
          </p:nvSpPr>
          <p:spPr bwMode="auto">
            <a:xfrm>
              <a:off x="1776" y="2160"/>
              <a:ext cx="40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16388" name="Group 8"/>
          <p:cNvGrpSpPr>
            <a:grpSpLocks/>
          </p:cNvGrpSpPr>
          <p:nvPr/>
        </p:nvGrpSpPr>
        <p:grpSpPr bwMode="auto">
          <a:xfrm rot="3150649">
            <a:off x="2966280" y="3077447"/>
            <a:ext cx="1699415" cy="576263"/>
            <a:chOff x="1051" y="1978"/>
            <a:chExt cx="1133" cy="363"/>
          </a:xfrm>
        </p:grpSpPr>
        <p:sp>
          <p:nvSpPr>
            <p:cNvPr id="16459" name="AutoShape 9"/>
            <p:cNvSpPr>
              <a:spLocks noChangeArrowheads="1"/>
            </p:cNvSpPr>
            <p:nvPr/>
          </p:nvSpPr>
          <p:spPr bwMode="auto">
            <a:xfrm rot="5400000">
              <a:off x="1459" y="2024"/>
              <a:ext cx="272" cy="272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1800"/>
            </a:p>
          </p:txBody>
        </p:sp>
        <p:sp>
          <p:nvSpPr>
            <p:cNvPr id="16460" name="Line 10"/>
            <p:cNvSpPr>
              <a:spLocks noChangeShapeType="1"/>
            </p:cNvSpPr>
            <p:nvPr/>
          </p:nvSpPr>
          <p:spPr bwMode="auto">
            <a:xfrm>
              <a:off x="1731" y="1978"/>
              <a:ext cx="0" cy="363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6461" name="Line 11"/>
            <p:cNvSpPr>
              <a:spLocks noChangeShapeType="1"/>
            </p:cNvSpPr>
            <p:nvPr/>
          </p:nvSpPr>
          <p:spPr bwMode="auto">
            <a:xfrm>
              <a:off x="1051" y="2160"/>
              <a:ext cx="40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6462" name="Line 12"/>
            <p:cNvSpPr>
              <a:spLocks noChangeShapeType="1"/>
            </p:cNvSpPr>
            <p:nvPr/>
          </p:nvSpPr>
          <p:spPr bwMode="auto">
            <a:xfrm>
              <a:off x="1776" y="2160"/>
              <a:ext cx="40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16390" name="Line 14"/>
          <p:cNvSpPr>
            <a:spLocks noChangeShapeType="1"/>
          </p:cNvSpPr>
          <p:nvPr/>
        </p:nvSpPr>
        <p:spPr bwMode="auto">
          <a:xfrm>
            <a:off x="813046" y="5375222"/>
            <a:ext cx="23631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6391" name="Text Box 15"/>
          <p:cNvSpPr txBox="1">
            <a:spLocks noChangeArrowheads="1"/>
          </p:cNvSpPr>
          <p:nvPr/>
        </p:nvSpPr>
        <p:spPr bwMode="auto">
          <a:xfrm>
            <a:off x="8637464" y="4239426"/>
            <a:ext cx="530915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4400" dirty="0"/>
              <a:t>ｔ</a:t>
            </a:r>
            <a:r>
              <a:rPr lang="en-US" altLang="ja-JP" sz="4400" dirty="0"/>
              <a:t> </a:t>
            </a:r>
            <a:endParaRPr lang="ja-JP" altLang="en-US" sz="4400" dirty="0"/>
          </a:p>
        </p:txBody>
      </p:sp>
      <p:sp>
        <p:nvSpPr>
          <p:cNvPr id="16414" name="Text Box 128"/>
          <p:cNvSpPr txBox="1">
            <a:spLocks noChangeArrowheads="1"/>
          </p:cNvSpPr>
          <p:nvPr/>
        </p:nvSpPr>
        <p:spPr bwMode="auto">
          <a:xfrm>
            <a:off x="2647536" y="3435851"/>
            <a:ext cx="115288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600" dirty="0"/>
              <a:t>１</a:t>
            </a:r>
            <a:r>
              <a:rPr lang="en-US" altLang="ja-JP" sz="3600" dirty="0"/>
              <a:t>KΩ</a:t>
            </a:r>
          </a:p>
        </p:txBody>
      </p: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A9FE5FE0-523A-4361-9481-28D791CEC1A3}"/>
              </a:ext>
            </a:extLst>
          </p:cNvPr>
          <p:cNvGrpSpPr/>
          <p:nvPr/>
        </p:nvGrpSpPr>
        <p:grpSpPr>
          <a:xfrm>
            <a:off x="2113673" y="3935302"/>
            <a:ext cx="2225307" cy="196399"/>
            <a:chOff x="2113673" y="3935302"/>
            <a:chExt cx="2225307" cy="196399"/>
          </a:xfrm>
        </p:grpSpPr>
        <p:sp>
          <p:nvSpPr>
            <p:cNvPr id="16392" name="Rectangle 16"/>
            <p:cNvSpPr>
              <a:spLocks noChangeArrowheads="1"/>
            </p:cNvSpPr>
            <p:nvPr/>
          </p:nvSpPr>
          <p:spPr bwMode="auto">
            <a:xfrm>
              <a:off x="2778691" y="3935302"/>
              <a:ext cx="887413" cy="19639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1800"/>
            </a:p>
          </p:txBody>
        </p:sp>
        <p:sp>
          <p:nvSpPr>
            <p:cNvPr id="16406" name="Line 118"/>
            <p:cNvSpPr>
              <a:spLocks noChangeShapeType="1"/>
            </p:cNvSpPr>
            <p:nvPr/>
          </p:nvSpPr>
          <p:spPr bwMode="auto">
            <a:xfrm>
              <a:off x="2113673" y="4015521"/>
              <a:ext cx="66501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0" name="Line 118"/>
            <p:cNvSpPr>
              <a:spLocks noChangeShapeType="1"/>
            </p:cNvSpPr>
            <p:nvPr/>
          </p:nvSpPr>
          <p:spPr bwMode="auto">
            <a:xfrm>
              <a:off x="3673963" y="4035307"/>
              <a:ext cx="66501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81" name="Group 8"/>
          <p:cNvGrpSpPr>
            <a:grpSpLocks/>
          </p:cNvGrpSpPr>
          <p:nvPr/>
        </p:nvGrpSpPr>
        <p:grpSpPr bwMode="auto">
          <a:xfrm rot="3150649">
            <a:off x="1785213" y="4388044"/>
            <a:ext cx="1699415" cy="576263"/>
            <a:chOff x="1051" y="1978"/>
            <a:chExt cx="1133" cy="363"/>
          </a:xfrm>
        </p:grpSpPr>
        <p:sp>
          <p:nvSpPr>
            <p:cNvPr id="82" name="AutoShape 9"/>
            <p:cNvSpPr>
              <a:spLocks noChangeArrowheads="1"/>
            </p:cNvSpPr>
            <p:nvPr/>
          </p:nvSpPr>
          <p:spPr bwMode="auto">
            <a:xfrm rot="5400000">
              <a:off x="1459" y="2024"/>
              <a:ext cx="272" cy="272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1800"/>
            </a:p>
          </p:txBody>
        </p:sp>
        <p:sp>
          <p:nvSpPr>
            <p:cNvPr id="83" name="Line 10"/>
            <p:cNvSpPr>
              <a:spLocks noChangeShapeType="1"/>
            </p:cNvSpPr>
            <p:nvPr/>
          </p:nvSpPr>
          <p:spPr bwMode="auto">
            <a:xfrm>
              <a:off x="1731" y="1978"/>
              <a:ext cx="0" cy="363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4" name="Line 11"/>
            <p:cNvSpPr>
              <a:spLocks noChangeShapeType="1"/>
            </p:cNvSpPr>
            <p:nvPr/>
          </p:nvSpPr>
          <p:spPr bwMode="auto">
            <a:xfrm>
              <a:off x="1051" y="2160"/>
              <a:ext cx="40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5" name="Line 12"/>
            <p:cNvSpPr>
              <a:spLocks noChangeShapeType="1"/>
            </p:cNvSpPr>
            <p:nvPr/>
          </p:nvSpPr>
          <p:spPr bwMode="auto">
            <a:xfrm>
              <a:off x="1776" y="2160"/>
              <a:ext cx="40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86" name="Group 3"/>
          <p:cNvGrpSpPr>
            <a:grpSpLocks/>
          </p:cNvGrpSpPr>
          <p:nvPr/>
        </p:nvGrpSpPr>
        <p:grpSpPr bwMode="auto">
          <a:xfrm rot="18626171">
            <a:off x="2866215" y="4438590"/>
            <a:ext cx="1798638" cy="576262"/>
            <a:chOff x="1051" y="1978"/>
            <a:chExt cx="1133" cy="363"/>
          </a:xfrm>
        </p:grpSpPr>
        <p:sp>
          <p:nvSpPr>
            <p:cNvPr id="87" name="AutoShape 4"/>
            <p:cNvSpPr>
              <a:spLocks noChangeArrowheads="1"/>
            </p:cNvSpPr>
            <p:nvPr/>
          </p:nvSpPr>
          <p:spPr bwMode="auto">
            <a:xfrm rot="5400000">
              <a:off x="1459" y="2024"/>
              <a:ext cx="272" cy="272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1800"/>
            </a:p>
          </p:txBody>
        </p:sp>
        <p:sp>
          <p:nvSpPr>
            <p:cNvPr id="88" name="Line 5"/>
            <p:cNvSpPr>
              <a:spLocks noChangeShapeType="1"/>
            </p:cNvSpPr>
            <p:nvPr/>
          </p:nvSpPr>
          <p:spPr bwMode="auto">
            <a:xfrm>
              <a:off x="1731" y="1978"/>
              <a:ext cx="0" cy="363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9" name="Line 6"/>
            <p:cNvSpPr>
              <a:spLocks noChangeShapeType="1"/>
            </p:cNvSpPr>
            <p:nvPr/>
          </p:nvSpPr>
          <p:spPr bwMode="auto">
            <a:xfrm>
              <a:off x="1051" y="2160"/>
              <a:ext cx="40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90" name="Line 7"/>
            <p:cNvSpPr>
              <a:spLocks noChangeShapeType="1"/>
            </p:cNvSpPr>
            <p:nvPr/>
          </p:nvSpPr>
          <p:spPr bwMode="auto">
            <a:xfrm>
              <a:off x="1776" y="2160"/>
              <a:ext cx="40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91" name="Line 14"/>
          <p:cNvSpPr>
            <a:spLocks noChangeShapeType="1"/>
          </p:cNvSpPr>
          <p:nvPr/>
        </p:nvSpPr>
        <p:spPr bwMode="auto">
          <a:xfrm>
            <a:off x="851145" y="2666311"/>
            <a:ext cx="23631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2" name="Text Box 128"/>
          <p:cNvSpPr txBox="1">
            <a:spLocks noChangeArrowheads="1"/>
          </p:cNvSpPr>
          <p:nvPr/>
        </p:nvSpPr>
        <p:spPr bwMode="auto">
          <a:xfrm>
            <a:off x="287314" y="3551520"/>
            <a:ext cx="84318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 dirty="0"/>
              <a:t>Vin</a:t>
            </a:r>
          </a:p>
        </p:txBody>
      </p:sp>
      <p:sp>
        <p:nvSpPr>
          <p:cNvPr id="93" name="Line 18"/>
          <p:cNvSpPr>
            <a:spLocks noChangeShapeType="1"/>
          </p:cNvSpPr>
          <p:nvPr/>
        </p:nvSpPr>
        <p:spPr bwMode="auto">
          <a:xfrm>
            <a:off x="1437727" y="2666311"/>
            <a:ext cx="0" cy="2745423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triangl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4" name="Line 14"/>
          <p:cNvSpPr>
            <a:spLocks noChangeShapeType="1"/>
          </p:cNvSpPr>
          <p:nvPr/>
        </p:nvSpPr>
        <p:spPr bwMode="auto">
          <a:xfrm>
            <a:off x="5004046" y="4178566"/>
            <a:ext cx="3987554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5" name="Line 18"/>
          <p:cNvSpPr>
            <a:spLocks noChangeShapeType="1"/>
          </p:cNvSpPr>
          <p:nvPr/>
        </p:nvSpPr>
        <p:spPr bwMode="auto">
          <a:xfrm>
            <a:off x="5323927" y="1714167"/>
            <a:ext cx="0" cy="478188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6" name="Text Box 15"/>
          <p:cNvSpPr txBox="1">
            <a:spLocks noChangeArrowheads="1"/>
          </p:cNvSpPr>
          <p:nvPr/>
        </p:nvSpPr>
        <p:spPr bwMode="auto">
          <a:xfrm>
            <a:off x="4793012" y="1032876"/>
            <a:ext cx="1147494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4400" dirty="0"/>
              <a:t>Vin </a:t>
            </a:r>
            <a:endParaRPr lang="ja-JP" altLang="en-US" sz="4400" dirty="0"/>
          </a:p>
        </p:txBody>
      </p:sp>
      <p:sp>
        <p:nvSpPr>
          <p:cNvPr id="97" name="Line 118"/>
          <p:cNvSpPr>
            <a:spLocks noChangeShapeType="1"/>
          </p:cNvSpPr>
          <p:nvPr/>
        </p:nvSpPr>
        <p:spPr bwMode="auto">
          <a:xfrm>
            <a:off x="5167600" y="2138704"/>
            <a:ext cx="28967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8" name="Text Box 128"/>
          <p:cNvSpPr txBox="1">
            <a:spLocks noChangeArrowheads="1"/>
          </p:cNvSpPr>
          <p:nvPr/>
        </p:nvSpPr>
        <p:spPr bwMode="auto">
          <a:xfrm>
            <a:off x="4401902" y="1763480"/>
            <a:ext cx="80823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600" dirty="0"/>
              <a:t>３</a:t>
            </a:r>
            <a:r>
              <a:rPr lang="en-US" altLang="ja-JP" sz="3600" dirty="0"/>
              <a:t>V</a:t>
            </a:r>
          </a:p>
        </p:txBody>
      </p:sp>
      <p:cxnSp>
        <p:nvCxnSpPr>
          <p:cNvPr id="3" name="直線コネクタ 2"/>
          <p:cNvCxnSpPr/>
          <p:nvPr/>
        </p:nvCxnSpPr>
        <p:spPr>
          <a:xfrm flipV="1">
            <a:off x="5312438" y="2138704"/>
            <a:ext cx="11489" cy="2039863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コネクタ 6"/>
          <p:cNvCxnSpPr/>
          <p:nvPr/>
        </p:nvCxnSpPr>
        <p:spPr>
          <a:xfrm>
            <a:off x="6760680" y="2159989"/>
            <a:ext cx="0" cy="405844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Line 118"/>
          <p:cNvSpPr>
            <a:spLocks noChangeShapeType="1"/>
          </p:cNvSpPr>
          <p:nvPr/>
        </p:nvSpPr>
        <p:spPr bwMode="auto">
          <a:xfrm>
            <a:off x="5167600" y="6063004"/>
            <a:ext cx="28967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7" name="Text Box 128"/>
          <p:cNvSpPr txBox="1">
            <a:spLocks noChangeArrowheads="1"/>
          </p:cNvSpPr>
          <p:nvPr/>
        </p:nvSpPr>
        <p:spPr bwMode="auto">
          <a:xfrm>
            <a:off x="4368258" y="5671803"/>
            <a:ext cx="96212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 dirty="0"/>
              <a:t>-</a:t>
            </a:r>
            <a:r>
              <a:rPr lang="ja-JP" altLang="en-US" sz="3600" dirty="0"/>
              <a:t>３</a:t>
            </a:r>
            <a:r>
              <a:rPr lang="en-US" altLang="ja-JP" sz="3600" dirty="0"/>
              <a:t>V</a:t>
            </a:r>
          </a:p>
        </p:txBody>
      </p:sp>
      <p:cxnSp>
        <p:nvCxnSpPr>
          <p:cNvPr id="50" name="直線コネクタ 49"/>
          <p:cNvCxnSpPr/>
          <p:nvPr/>
        </p:nvCxnSpPr>
        <p:spPr>
          <a:xfrm flipV="1">
            <a:off x="8150299" y="4178566"/>
            <a:ext cx="11489" cy="2039863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Line 14"/>
          <p:cNvSpPr>
            <a:spLocks noChangeShapeType="1"/>
          </p:cNvSpPr>
          <p:nvPr/>
        </p:nvSpPr>
        <p:spPr bwMode="auto">
          <a:xfrm>
            <a:off x="5330381" y="2152991"/>
            <a:ext cx="1430299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3" name="Line 14"/>
          <p:cNvSpPr>
            <a:spLocks noChangeShapeType="1"/>
          </p:cNvSpPr>
          <p:nvPr/>
        </p:nvSpPr>
        <p:spPr bwMode="auto">
          <a:xfrm>
            <a:off x="6760680" y="6218429"/>
            <a:ext cx="1430299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173975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02BF8C-126D-4C67-A7C6-FF6D024249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grpSp>
        <p:nvGrpSpPr>
          <p:cNvPr id="34" name="グループ化 33">
            <a:extLst>
              <a:ext uri="{FF2B5EF4-FFF2-40B4-BE49-F238E27FC236}">
                <a16:creationId xmlns:a16="http://schemas.microsoft.com/office/drawing/2014/main" id="{162A45F1-C308-4521-9438-1AE45709B331}"/>
              </a:ext>
            </a:extLst>
          </p:cNvPr>
          <p:cNvGrpSpPr/>
          <p:nvPr/>
        </p:nvGrpSpPr>
        <p:grpSpPr>
          <a:xfrm>
            <a:off x="478338" y="2099633"/>
            <a:ext cx="7730836" cy="3267745"/>
            <a:chOff x="478338" y="2099633"/>
            <a:chExt cx="7730836" cy="3267745"/>
          </a:xfrm>
        </p:grpSpPr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9C71390A-51F1-47AD-BBBC-629319C7CC54}"/>
                </a:ext>
              </a:extLst>
            </p:cNvPr>
            <p:cNvGrpSpPr>
              <a:grpSpLocks/>
            </p:cNvGrpSpPr>
            <p:nvPr/>
          </p:nvGrpSpPr>
          <p:grpSpPr bwMode="auto">
            <a:xfrm rot="16200000">
              <a:off x="1992313" y="3463944"/>
              <a:ext cx="1798638" cy="576262"/>
              <a:chOff x="1051" y="1978"/>
              <a:chExt cx="1133" cy="363"/>
            </a:xfrm>
          </p:grpSpPr>
          <p:sp>
            <p:nvSpPr>
              <p:cNvPr id="5" name="AutoShape 4">
                <a:extLst>
                  <a:ext uri="{FF2B5EF4-FFF2-40B4-BE49-F238E27FC236}">
                    <a16:creationId xmlns:a16="http://schemas.microsoft.com/office/drawing/2014/main" id="{2BFF5791-D97A-4CDB-8D90-C0635252612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400000">
                <a:off x="1459" y="2024"/>
                <a:ext cx="272" cy="272"/>
              </a:xfrm>
              <a:prstGeom prst="triangle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ja-JP" altLang="en-US" sz="1800"/>
              </a:p>
            </p:txBody>
          </p:sp>
          <p:sp>
            <p:nvSpPr>
              <p:cNvPr id="6" name="Line 5">
                <a:extLst>
                  <a:ext uri="{FF2B5EF4-FFF2-40B4-BE49-F238E27FC236}">
                    <a16:creationId xmlns:a16="http://schemas.microsoft.com/office/drawing/2014/main" id="{0E796DFB-7941-4305-8485-62F921F9CF6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731" y="1978"/>
                <a:ext cx="0" cy="363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" name="Line 6">
                <a:extLst>
                  <a:ext uri="{FF2B5EF4-FFF2-40B4-BE49-F238E27FC236}">
                    <a16:creationId xmlns:a16="http://schemas.microsoft.com/office/drawing/2014/main" id="{DA19DB22-1352-4778-8C75-4954EA1A6AC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51" y="2160"/>
                <a:ext cx="40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8" name="Line 7">
                <a:extLst>
                  <a:ext uri="{FF2B5EF4-FFF2-40B4-BE49-F238E27FC236}">
                    <a16:creationId xmlns:a16="http://schemas.microsoft.com/office/drawing/2014/main" id="{51C683F8-6A23-47BB-8231-14DCF59173A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776" y="2160"/>
                <a:ext cx="40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</p:grpSp>
        <p:grpSp>
          <p:nvGrpSpPr>
            <p:cNvPr id="9" name="Group 3">
              <a:extLst>
                <a:ext uri="{FF2B5EF4-FFF2-40B4-BE49-F238E27FC236}">
                  <a16:creationId xmlns:a16="http://schemas.microsoft.com/office/drawing/2014/main" id="{563541A5-F52B-4303-BD21-A73599530687}"/>
                </a:ext>
              </a:extLst>
            </p:cNvPr>
            <p:cNvGrpSpPr>
              <a:grpSpLocks/>
            </p:cNvGrpSpPr>
            <p:nvPr/>
          </p:nvGrpSpPr>
          <p:grpSpPr bwMode="auto">
            <a:xfrm rot="5400000" flipV="1">
              <a:off x="2623739" y="3481803"/>
              <a:ext cx="1834359" cy="576262"/>
              <a:chOff x="1051" y="1978"/>
              <a:chExt cx="1133" cy="363"/>
            </a:xfrm>
          </p:grpSpPr>
          <p:sp>
            <p:nvSpPr>
              <p:cNvPr id="10" name="AutoShape 4">
                <a:extLst>
                  <a:ext uri="{FF2B5EF4-FFF2-40B4-BE49-F238E27FC236}">
                    <a16:creationId xmlns:a16="http://schemas.microsoft.com/office/drawing/2014/main" id="{3B25300A-00A0-47F0-8DBF-902735DB506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400000">
                <a:off x="1459" y="2024"/>
                <a:ext cx="272" cy="272"/>
              </a:xfrm>
              <a:prstGeom prst="triangle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ja-JP" altLang="en-US" sz="1800"/>
              </a:p>
            </p:txBody>
          </p:sp>
          <p:sp>
            <p:nvSpPr>
              <p:cNvPr id="11" name="Line 5">
                <a:extLst>
                  <a:ext uri="{FF2B5EF4-FFF2-40B4-BE49-F238E27FC236}">
                    <a16:creationId xmlns:a16="http://schemas.microsoft.com/office/drawing/2014/main" id="{4A5BBB43-6F31-4DD1-9BFB-B358E82CA3A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731" y="1978"/>
                <a:ext cx="0" cy="363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2" name="Line 6">
                <a:extLst>
                  <a:ext uri="{FF2B5EF4-FFF2-40B4-BE49-F238E27FC236}">
                    <a16:creationId xmlns:a16="http://schemas.microsoft.com/office/drawing/2014/main" id="{FCC75517-33B4-43C6-85A6-82E6374B2F6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51" y="2160"/>
                <a:ext cx="40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3" name="Line 7">
                <a:extLst>
                  <a:ext uri="{FF2B5EF4-FFF2-40B4-BE49-F238E27FC236}">
                    <a16:creationId xmlns:a16="http://schemas.microsoft.com/office/drawing/2014/main" id="{0CBB6DF7-1928-49A9-A272-34911B50CA4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776" y="2160"/>
                <a:ext cx="40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</p:grpSp>
        <p:sp>
          <p:nvSpPr>
            <p:cNvPr id="14" name="Text Box 128">
              <a:extLst>
                <a:ext uri="{FF2B5EF4-FFF2-40B4-BE49-F238E27FC236}">
                  <a16:creationId xmlns:a16="http://schemas.microsoft.com/office/drawing/2014/main" id="{1AC471EB-CD39-4E2F-9C9B-9994119BF8B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48036" y="2354307"/>
              <a:ext cx="830677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2400" dirty="0"/>
                <a:t>１</a:t>
              </a:r>
              <a:r>
                <a:rPr lang="en-US" altLang="ja-JP" sz="2400" dirty="0"/>
                <a:t>KΩ</a:t>
              </a:r>
            </a:p>
          </p:txBody>
        </p:sp>
        <p:sp>
          <p:nvSpPr>
            <p:cNvPr id="16" name="Rectangle 16">
              <a:extLst>
                <a:ext uri="{FF2B5EF4-FFF2-40B4-BE49-F238E27FC236}">
                  <a16:creationId xmlns:a16="http://schemas.microsoft.com/office/drawing/2014/main" id="{292DB2E4-EBD6-4BB5-B89B-4172B16F73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48037" y="2754555"/>
              <a:ext cx="887413" cy="19639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400"/>
            </a:p>
          </p:txBody>
        </p:sp>
        <p:sp>
          <p:nvSpPr>
            <p:cNvPr id="17" name="Line 118">
              <a:extLst>
                <a:ext uri="{FF2B5EF4-FFF2-40B4-BE49-F238E27FC236}">
                  <a16:creationId xmlns:a16="http://schemas.microsoft.com/office/drawing/2014/main" id="{36B472CC-09AF-4CC1-86CD-275A46DD96B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83019" y="2834774"/>
              <a:ext cx="66501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 sz="2400"/>
            </a:p>
          </p:txBody>
        </p:sp>
        <p:sp>
          <p:nvSpPr>
            <p:cNvPr id="18" name="Line 118">
              <a:extLst>
                <a:ext uri="{FF2B5EF4-FFF2-40B4-BE49-F238E27FC236}">
                  <a16:creationId xmlns:a16="http://schemas.microsoft.com/office/drawing/2014/main" id="{74E07AB1-3FA3-43D8-BE06-F348BAD5665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443310" y="2852754"/>
              <a:ext cx="1098398" cy="180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9" name="Line 118">
              <a:extLst>
                <a:ext uri="{FF2B5EF4-FFF2-40B4-BE49-F238E27FC236}">
                  <a16:creationId xmlns:a16="http://schemas.microsoft.com/office/drawing/2014/main" id="{74FCBB52-E365-4022-BCB8-76E15419318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952500" y="4675971"/>
              <a:ext cx="258134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" name="Text Box 128">
              <a:extLst>
                <a:ext uri="{FF2B5EF4-FFF2-40B4-BE49-F238E27FC236}">
                  <a16:creationId xmlns:a16="http://schemas.microsoft.com/office/drawing/2014/main" id="{313012E1-A897-4B75-AE78-22798C6997B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8338" y="3429000"/>
              <a:ext cx="624723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ja-JP" sz="2400" dirty="0"/>
                <a:t>Vin</a:t>
              </a:r>
            </a:p>
          </p:txBody>
        </p:sp>
        <p:sp>
          <p:nvSpPr>
            <p:cNvPr id="21" name="Line 18">
              <a:extLst>
                <a:ext uri="{FF2B5EF4-FFF2-40B4-BE49-F238E27FC236}">
                  <a16:creationId xmlns:a16="http://schemas.microsoft.com/office/drawing/2014/main" id="{D0812588-72C1-4AA1-9558-9AEC3A1E0C1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11804" y="2879055"/>
              <a:ext cx="0" cy="1772339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 type="triangl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 sz="2400"/>
            </a:p>
          </p:txBody>
        </p:sp>
        <p:grpSp>
          <p:nvGrpSpPr>
            <p:cNvPr id="31" name="グループ化 30">
              <a:extLst>
                <a:ext uri="{FF2B5EF4-FFF2-40B4-BE49-F238E27FC236}">
                  <a16:creationId xmlns:a16="http://schemas.microsoft.com/office/drawing/2014/main" id="{0F18A85B-8662-42D5-B830-F806515EEE42}"/>
                </a:ext>
              </a:extLst>
            </p:cNvPr>
            <p:cNvGrpSpPr/>
            <p:nvPr/>
          </p:nvGrpSpPr>
          <p:grpSpPr>
            <a:xfrm>
              <a:off x="4933404" y="2099633"/>
              <a:ext cx="3275770" cy="3267745"/>
              <a:chOff x="4499417" y="880860"/>
              <a:chExt cx="4335103" cy="5463174"/>
            </a:xfrm>
          </p:grpSpPr>
          <p:sp>
            <p:nvSpPr>
              <p:cNvPr id="22" name="Line 18">
                <a:extLst>
                  <a:ext uri="{FF2B5EF4-FFF2-40B4-BE49-F238E27FC236}">
                    <a16:creationId xmlns:a16="http://schemas.microsoft.com/office/drawing/2014/main" id="{20B6E7BA-29C5-4E1C-8AA9-98E7E2D1020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455086" y="1562151"/>
                <a:ext cx="0" cy="4781883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triangl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2400"/>
              </a:p>
            </p:txBody>
          </p:sp>
          <p:sp>
            <p:nvSpPr>
              <p:cNvPr id="23" name="Text Box 15">
                <a:extLst>
                  <a:ext uri="{FF2B5EF4-FFF2-40B4-BE49-F238E27FC236}">
                    <a16:creationId xmlns:a16="http://schemas.microsoft.com/office/drawing/2014/main" id="{E3F88053-C846-4A36-A011-373A4751102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924170" y="880860"/>
                <a:ext cx="939181" cy="77183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ja-JP" sz="2400" dirty="0"/>
                  <a:t>Vin </a:t>
                </a:r>
                <a:endParaRPr lang="ja-JP" altLang="en-US" sz="2400" dirty="0"/>
              </a:p>
            </p:txBody>
          </p:sp>
          <p:sp>
            <p:nvSpPr>
              <p:cNvPr id="24" name="Line 118">
                <a:extLst>
                  <a:ext uri="{FF2B5EF4-FFF2-40B4-BE49-F238E27FC236}">
                    <a16:creationId xmlns:a16="http://schemas.microsoft.com/office/drawing/2014/main" id="{434A36F2-C80E-49B1-A52D-5302DDA23BF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298759" y="1986688"/>
                <a:ext cx="289677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2400"/>
              </a:p>
            </p:txBody>
          </p:sp>
          <p:sp>
            <p:nvSpPr>
              <p:cNvPr id="25" name="Text Box 128">
                <a:extLst>
                  <a:ext uri="{FF2B5EF4-FFF2-40B4-BE49-F238E27FC236}">
                    <a16:creationId xmlns:a16="http://schemas.microsoft.com/office/drawing/2014/main" id="{5E4145FE-D8A7-4A30-AFF5-C975F6EC0C7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533061" y="1611464"/>
                <a:ext cx="793824" cy="77183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ja-JP" altLang="en-US" sz="2400" dirty="0"/>
                  <a:t>３</a:t>
                </a:r>
                <a:r>
                  <a:rPr lang="en-US" altLang="ja-JP" sz="2400" dirty="0"/>
                  <a:t>V</a:t>
                </a:r>
              </a:p>
            </p:txBody>
          </p:sp>
          <p:cxnSp>
            <p:nvCxnSpPr>
              <p:cNvPr id="26" name="直線コネクタ 25">
                <a:extLst>
                  <a:ext uri="{FF2B5EF4-FFF2-40B4-BE49-F238E27FC236}">
                    <a16:creationId xmlns:a16="http://schemas.microsoft.com/office/drawing/2014/main" id="{D86804DF-2B1E-4513-8D95-F9145339A093}"/>
                  </a:ext>
                </a:extLst>
              </p:cNvPr>
              <p:cNvCxnSpPr/>
              <p:nvPr/>
            </p:nvCxnSpPr>
            <p:spPr>
              <a:xfrm flipV="1">
                <a:off x="5443597" y="2075711"/>
                <a:ext cx="840712" cy="1950839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直線コネクタ 26">
                <a:extLst>
                  <a:ext uri="{FF2B5EF4-FFF2-40B4-BE49-F238E27FC236}">
                    <a16:creationId xmlns:a16="http://schemas.microsoft.com/office/drawing/2014/main" id="{721E758F-DF7E-4DE4-B98B-53BE9701D5F2}"/>
                  </a:ext>
                </a:extLst>
              </p:cNvPr>
              <p:cNvCxnSpPr/>
              <p:nvPr/>
            </p:nvCxnSpPr>
            <p:spPr>
              <a:xfrm>
                <a:off x="6284309" y="2075711"/>
                <a:ext cx="1709499" cy="3909001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直線コネクタ 27">
                <a:extLst>
                  <a:ext uri="{FF2B5EF4-FFF2-40B4-BE49-F238E27FC236}">
                    <a16:creationId xmlns:a16="http://schemas.microsoft.com/office/drawing/2014/main" id="{BC1A5C01-6FDB-4DCA-B8AB-D89E5D26465B}"/>
                  </a:ext>
                </a:extLst>
              </p:cNvPr>
              <p:cNvCxnSpPr/>
              <p:nvPr/>
            </p:nvCxnSpPr>
            <p:spPr>
              <a:xfrm flipV="1">
                <a:off x="7993808" y="4033873"/>
                <a:ext cx="840712" cy="1950839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9" name="Line 118">
                <a:extLst>
                  <a:ext uri="{FF2B5EF4-FFF2-40B4-BE49-F238E27FC236}">
                    <a16:creationId xmlns:a16="http://schemas.microsoft.com/office/drawing/2014/main" id="{5A5E0502-04EF-4D2C-A8C3-D147089CF84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298759" y="5910988"/>
                <a:ext cx="289677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2400"/>
              </a:p>
            </p:txBody>
          </p:sp>
          <p:sp>
            <p:nvSpPr>
              <p:cNvPr id="30" name="Text Box 128">
                <a:extLst>
                  <a:ext uri="{FF2B5EF4-FFF2-40B4-BE49-F238E27FC236}">
                    <a16:creationId xmlns:a16="http://schemas.microsoft.com/office/drawing/2014/main" id="{55E56A60-CD40-452C-88AF-6527FDF9FE3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499417" y="5519788"/>
                <a:ext cx="929593" cy="77183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ja-JP" sz="2400" dirty="0"/>
                  <a:t>-</a:t>
                </a:r>
                <a:r>
                  <a:rPr lang="ja-JP" altLang="en-US" sz="2400" dirty="0"/>
                  <a:t>３</a:t>
                </a:r>
                <a:r>
                  <a:rPr lang="en-US" altLang="ja-JP" sz="2400" dirty="0"/>
                  <a:t>V</a:t>
                </a:r>
              </a:p>
            </p:txBody>
          </p:sp>
        </p:grpSp>
        <p:sp>
          <p:nvSpPr>
            <p:cNvPr id="32" name="Line 18">
              <a:extLst>
                <a:ext uri="{FF2B5EF4-FFF2-40B4-BE49-F238E27FC236}">
                  <a16:creationId xmlns:a16="http://schemas.microsoft.com/office/drawing/2014/main" id="{F563ADE5-8AB9-4C7A-B07B-D6CC58BBBA6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40729" y="2879055"/>
              <a:ext cx="0" cy="1772339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 type="triangl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 sz="2400"/>
            </a:p>
          </p:txBody>
        </p:sp>
        <p:sp>
          <p:nvSpPr>
            <p:cNvPr id="33" name="Text Box 128">
              <a:extLst>
                <a:ext uri="{FF2B5EF4-FFF2-40B4-BE49-F238E27FC236}">
                  <a16:creationId xmlns:a16="http://schemas.microsoft.com/office/drawing/2014/main" id="{BE2E6209-52AE-49F5-827C-C74163D9EF0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44306" y="3429000"/>
              <a:ext cx="800860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ja-JP" sz="2400" dirty="0" err="1"/>
                <a:t>Vout</a:t>
              </a:r>
              <a:endParaRPr lang="en-US" altLang="ja-JP" sz="2400" dirty="0"/>
            </a:p>
          </p:txBody>
        </p:sp>
      </p:grpSp>
    </p:spTree>
    <p:extLst>
      <p:ext uri="{BB962C8B-B14F-4D97-AF65-F5344CB8AC3E}">
        <p14:creationId xmlns:p14="http://schemas.microsoft.com/office/powerpoint/2010/main" val="1293590883"/>
      </p:ext>
    </p:extLst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4789</TotalTime>
  <Words>348</Words>
  <Application>Microsoft Office PowerPoint</Application>
  <PresentationFormat>画面に合わせる (4:3)</PresentationFormat>
  <Paragraphs>91</Paragraphs>
  <Slides>8</Slides>
  <Notes>7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1" baseType="lpstr">
      <vt:lpstr>Arial</vt:lpstr>
      <vt:lpstr>Calibri</vt:lpstr>
      <vt:lpstr>標準デザイン</vt:lpstr>
      <vt:lpstr>演習1　答</vt:lpstr>
      <vt:lpstr>演習2</vt:lpstr>
      <vt:lpstr>演習2　答</vt:lpstr>
      <vt:lpstr>小テスト1</vt:lpstr>
      <vt:lpstr>小テスト1　答</vt:lpstr>
      <vt:lpstr>PowerPoint プレゼンテーション</vt:lpstr>
      <vt:lpstr>PowerPoint プレゼンテーション</vt:lpstr>
      <vt:lpstr>PowerPoint プレゼンテーション</vt:lpstr>
    </vt:vector>
  </TitlesOfParts>
  <Company>Keio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電子回路基礎</dc:title>
  <dc:creator>hideo</dc:creator>
  <cp:lastModifiedBy>天野 英晴</cp:lastModifiedBy>
  <cp:revision>175</cp:revision>
  <dcterms:created xsi:type="dcterms:W3CDTF">2008-04-12T07:01:50Z</dcterms:created>
  <dcterms:modified xsi:type="dcterms:W3CDTF">2020-06-22T00:33:23Z</dcterms:modified>
</cp:coreProperties>
</file>