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handoutMasterIdLst>
    <p:handoutMasterId r:id="rId36"/>
  </p:handoutMasterIdLst>
  <p:sldIdLst>
    <p:sldId id="316" r:id="rId2"/>
    <p:sldId id="413" r:id="rId3"/>
    <p:sldId id="414" r:id="rId4"/>
    <p:sldId id="415" r:id="rId5"/>
    <p:sldId id="417" r:id="rId6"/>
    <p:sldId id="416" r:id="rId7"/>
    <p:sldId id="418" r:id="rId8"/>
    <p:sldId id="325" r:id="rId9"/>
    <p:sldId id="420" r:id="rId10"/>
    <p:sldId id="430" r:id="rId11"/>
    <p:sldId id="429" r:id="rId12"/>
    <p:sldId id="422" r:id="rId13"/>
    <p:sldId id="326" r:id="rId14"/>
    <p:sldId id="431" r:id="rId15"/>
    <p:sldId id="383" r:id="rId16"/>
    <p:sldId id="436" r:id="rId17"/>
    <p:sldId id="426" r:id="rId18"/>
    <p:sldId id="435" r:id="rId19"/>
    <p:sldId id="438" r:id="rId20"/>
    <p:sldId id="423" r:id="rId21"/>
    <p:sldId id="424" r:id="rId22"/>
    <p:sldId id="425" r:id="rId23"/>
    <p:sldId id="428" r:id="rId24"/>
    <p:sldId id="432" r:id="rId25"/>
    <p:sldId id="433" r:id="rId26"/>
    <p:sldId id="328" r:id="rId27"/>
    <p:sldId id="330" r:id="rId28"/>
    <p:sldId id="331" r:id="rId29"/>
    <p:sldId id="332" r:id="rId30"/>
    <p:sldId id="333" r:id="rId31"/>
    <p:sldId id="346" r:id="rId32"/>
    <p:sldId id="439" r:id="rId33"/>
    <p:sldId id="335" r:id="rId34"/>
  </p:sldIdLst>
  <p:sldSz cx="9144000" cy="6858000" type="screen4x3"/>
  <p:notesSz cx="7099300" cy="10234613"/>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FF"/>
    <a:srgbClr val="FF3300"/>
    <a:srgbClr val="FFFF6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76115" autoAdjust="0"/>
  </p:normalViewPr>
  <p:slideViewPr>
    <p:cSldViewPr snapToGrid="0">
      <p:cViewPr varScale="1">
        <p:scale>
          <a:sx n="51" d="100"/>
          <a:sy n="51" d="100"/>
        </p:scale>
        <p:origin x="1720" y="4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269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4"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8" Type="http://schemas.openxmlformats.org/officeDocument/2006/relationships/image" Target="../media/image15.wmf"/><Relationship Id="rId13" Type="http://schemas.openxmlformats.org/officeDocument/2006/relationships/image" Target="../media/image20.wmf"/><Relationship Id="rId18" Type="http://schemas.openxmlformats.org/officeDocument/2006/relationships/image" Target="../media/image25.wmf"/><Relationship Id="rId26" Type="http://schemas.openxmlformats.org/officeDocument/2006/relationships/image" Target="../media/image33.wmf"/><Relationship Id="rId3" Type="http://schemas.openxmlformats.org/officeDocument/2006/relationships/image" Target="../media/image10.wmf"/><Relationship Id="rId21" Type="http://schemas.openxmlformats.org/officeDocument/2006/relationships/image" Target="../media/image28.wmf"/><Relationship Id="rId7" Type="http://schemas.openxmlformats.org/officeDocument/2006/relationships/image" Target="../media/image14.wmf"/><Relationship Id="rId12" Type="http://schemas.openxmlformats.org/officeDocument/2006/relationships/image" Target="../media/image19.wmf"/><Relationship Id="rId17" Type="http://schemas.openxmlformats.org/officeDocument/2006/relationships/image" Target="../media/image24.wmf"/><Relationship Id="rId25" Type="http://schemas.openxmlformats.org/officeDocument/2006/relationships/image" Target="../media/image32.wmf"/><Relationship Id="rId2" Type="http://schemas.openxmlformats.org/officeDocument/2006/relationships/image" Target="../media/image9.wmf"/><Relationship Id="rId16" Type="http://schemas.openxmlformats.org/officeDocument/2006/relationships/image" Target="../media/image23.wmf"/><Relationship Id="rId20" Type="http://schemas.openxmlformats.org/officeDocument/2006/relationships/image" Target="../media/image27.wmf"/><Relationship Id="rId1" Type="http://schemas.openxmlformats.org/officeDocument/2006/relationships/image" Target="../media/image8.wmf"/><Relationship Id="rId6" Type="http://schemas.openxmlformats.org/officeDocument/2006/relationships/image" Target="../media/image13.wmf"/><Relationship Id="rId11" Type="http://schemas.openxmlformats.org/officeDocument/2006/relationships/image" Target="../media/image18.wmf"/><Relationship Id="rId24" Type="http://schemas.openxmlformats.org/officeDocument/2006/relationships/image" Target="../media/image31.wmf"/><Relationship Id="rId5" Type="http://schemas.openxmlformats.org/officeDocument/2006/relationships/image" Target="../media/image12.wmf"/><Relationship Id="rId15" Type="http://schemas.openxmlformats.org/officeDocument/2006/relationships/image" Target="../media/image22.wmf"/><Relationship Id="rId23" Type="http://schemas.openxmlformats.org/officeDocument/2006/relationships/image" Target="../media/image30.wmf"/><Relationship Id="rId10" Type="http://schemas.openxmlformats.org/officeDocument/2006/relationships/image" Target="../media/image17.wmf"/><Relationship Id="rId19" Type="http://schemas.openxmlformats.org/officeDocument/2006/relationships/image" Target="../media/image26.wmf"/><Relationship Id="rId4" Type="http://schemas.openxmlformats.org/officeDocument/2006/relationships/image" Target="../media/image11.wmf"/><Relationship Id="rId9" Type="http://schemas.openxmlformats.org/officeDocument/2006/relationships/image" Target="../media/image16.wmf"/><Relationship Id="rId14" Type="http://schemas.openxmlformats.org/officeDocument/2006/relationships/image" Target="../media/image21.wmf"/><Relationship Id="rId22" Type="http://schemas.openxmlformats.org/officeDocument/2006/relationships/image" Target="../media/image2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ja-JP"/>
          </a:p>
        </p:txBody>
      </p:sp>
      <p:sp>
        <p:nvSpPr>
          <p:cNvPr id="40963" name="Rectangle 3"/>
          <p:cNvSpPr>
            <a:spLocks noGrp="1" noChangeArrowheads="1"/>
          </p:cNvSpPr>
          <p:nvPr>
            <p:ph type="dt" sz="quarter" idx="1"/>
          </p:nvPr>
        </p:nvSpPr>
        <p:spPr bwMode="auto">
          <a:xfrm>
            <a:off x="4021138" y="0"/>
            <a:ext cx="3076575" cy="511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ja-JP"/>
          </a:p>
        </p:txBody>
      </p:sp>
      <p:sp>
        <p:nvSpPr>
          <p:cNvPr id="40964" name="Rectangle 4"/>
          <p:cNvSpPr>
            <a:spLocks noGrp="1" noChangeArrowheads="1"/>
          </p:cNvSpPr>
          <p:nvPr>
            <p:ph type="ftr" sz="quarter" idx="2"/>
          </p:nvPr>
        </p:nvSpPr>
        <p:spPr bwMode="auto">
          <a:xfrm>
            <a:off x="0" y="9721850"/>
            <a:ext cx="3076575" cy="5111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ja-JP"/>
          </a:p>
        </p:txBody>
      </p:sp>
      <p:sp>
        <p:nvSpPr>
          <p:cNvPr id="40965" name="Rectangle 5"/>
          <p:cNvSpPr>
            <a:spLocks noGrp="1" noChangeArrowheads="1"/>
          </p:cNvSpPr>
          <p:nvPr>
            <p:ph type="sldNum" sz="quarter" idx="3"/>
          </p:nvPr>
        </p:nvSpPr>
        <p:spPr bwMode="auto">
          <a:xfrm>
            <a:off x="4021138" y="9721850"/>
            <a:ext cx="3076575" cy="5111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A627055E-DB28-4857-86CB-42B503014808}" type="slidenum">
              <a:rPr lang="en-US" altLang="ja-JP"/>
              <a:pPr>
                <a:defRPr/>
              </a:pPr>
              <a:t>‹#›</a:t>
            </a:fld>
            <a:endParaRPr lang="en-US" altLang="ja-JP"/>
          </a:p>
        </p:txBody>
      </p:sp>
    </p:spTree>
    <p:extLst>
      <p:ext uri="{BB962C8B-B14F-4D97-AF65-F5344CB8AC3E}">
        <p14:creationId xmlns:p14="http://schemas.microsoft.com/office/powerpoint/2010/main" val="41079516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3076575" cy="511175"/>
          </a:xfrm>
          <a:prstGeom prst="rect">
            <a:avLst/>
          </a:prstGeom>
        </p:spPr>
        <p:txBody>
          <a:bodyPr vert="horz" lIns="91440" tIns="45720" rIns="91440" bIns="45720" rtlCol="0"/>
          <a:lstStyle>
            <a:lvl1pPr algn="l">
              <a:defRPr sz="1200"/>
            </a:lvl1pPr>
          </a:lstStyle>
          <a:p>
            <a:pPr>
              <a:defRPr/>
            </a:pPr>
            <a:endParaRPr lang="ja-JP" altLang="en-US"/>
          </a:p>
        </p:txBody>
      </p:sp>
      <p:sp>
        <p:nvSpPr>
          <p:cNvPr id="3" name="日付プレースホルダ 2"/>
          <p:cNvSpPr>
            <a:spLocks noGrp="1"/>
          </p:cNvSpPr>
          <p:nvPr>
            <p:ph type="dt" idx="1"/>
          </p:nvPr>
        </p:nvSpPr>
        <p:spPr>
          <a:xfrm>
            <a:off x="4021138" y="0"/>
            <a:ext cx="3076575" cy="511175"/>
          </a:xfrm>
          <a:prstGeom prst="rect">
            <a:avLst/>
          </a:prstGeom>
        </p:spPr>
        <p:txBody>
          <a:bodyPr vert="horz" lIns="91440" tIns="45720" rIns="91440" bIns="45720" rtlCol="0"/>
          <a:lstStyle>
            <a:lvl1pPr algn="r">
              <a:defRPr sz="1200"/>
            </a:lvl1pPr>
          </a:lstStyle>
          <a:p>
            <a:pPr>
              <a:defRPr/>
            </a:pPr>
            <a:fld id="{835C40DE-0C2B-47EA-98B2-2C8F37239D87}" type="datetimeFigureOut">
              <a:rPr lang="ja-JP" altLang="en-US"/>
              <a:pPr>
                <a:defRPr/>
              </a:pPr>
              <a:t>2020/6/21</a:t>
            </a:fld>
            <a:endParaRPr lang="ja-JP" altLang="en-US"/>
          </a:p>
        </p:txBody>
      </p:sp>
      <p:sp>
        <p:nvSpPr>
          <p:cNvPr id="4" name="スライド イメージ プレースホルダ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709613" y="4860925"/>
            <a:ext cx="5680075" cy="4605338"/>
          </a:xfrm>
          <a:prstGeom prst="rect">
            <a:avLst/>
          </a:prstGeom>
        </p:spPr>
        <p:txBody>
          <a:bodyPr vert="horz" lIns="91440" tIns="45720" rIns="91440" bIns="45720"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0" y="9721850"/>
            <a:ext cx="3076575" cy="511175"/>
          </a:xfrm>
          <a:prstGeom prst="rect">
            <a:avLst/>
          </a:prstGeom>
        </p:spPr>
        <p:txBody>
          <a:bodyPr vert="horz" lIns="91440" tIns="45720" rIns="91440" bIns="45720" rtlCol="0" anchor="b"/>
          <a:lstStyle>
            <a:lvl1pPr algn="l">
              <a:defRPr sz="1200"/>
            </a:lvl1pPr>
          </a:lstStyle>
          <a:p>
            <a:pPr>
              <a:defRPr/>
            </a:pPr>
            <a:endParaRPr lang="ja-JP" altLang="en-US"/>
          </a:p>
        </p:txBody>
      </p:sp>
      <p:sp>
        <p:nvSpPr>
          <p:cNvPr id="7" name="スライド番号プレースホルダ 6"/>
          <p:cNvSpPr>
            <a:spLocks noGrp="1"/>
          </p:cNvSpPr>
          <p:nvPr>
            <p:ph type="sldNum" sz="quarter" idx="5"/>
          </p:nvPr>
        </p:nvSpPr>
        <p:spPr>
          <a:xfrm>
            <a:off x="4021138" y="9721850"/>
            <a:ext cx="3076575" cy="511175"/>
          </a:xfrm>
          <a:prstGeom prst="rect">
            <a:avLst/>
          </a:prstGeom>
        </p:spPr>
        <p:txBody>
          <a:bodyPr vert="horz" lIns="91440" tIns="45720" rIns="91440" bIns="45720" rtlCol="0" anchor="b"/>
          <a:lstStyle>
            <a:lvl1pPr algn="r">
              <a:defRPr sz="1200"/>
            </a:lvl1pPr>
          </a:lstStyle>
          <a:p>
            <a:pPr>
              <a:defRPr/>
            </a:pPr>
            <a:fld id="{B19D75E1-D7D5-44FA-93AF-48FFEAEBA1AF}" type="slidenum">
              <a:rPr lang="ja-JP" altLang="en-US"/>
              <a:pPr>
                <a:defRPr/>
              </a:pPr>
              <a:t>‹#›</a:t>
            </a:fld>
            <a:endParaRPr lang="ja-JP" altLang="en-US"/>
          </a:p>
        </p:txBody>
      </p:sp>
    </p:spTree>
    <p:extLst>
      <p:ext uri="{BB962C8B-B14F-4D97-AF65-F5344CB8AC3E}">
        <p14:creationId xmlns:p14="http://schemas.microsoft.com/office/powerpoint/2010/main" val="3177039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前回までの話では、バイアスを掛けて動作点を決めて、動作する増幅回路をいかに作るか？という点に焦点を当てました。今日は、実際に設計した増幅器でどの程度の増幅ができるか、どういう特性を持っているかを調べます。これには、等価回路というモデルにして解析しま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1</a:t>
            </a:fld>
            <a:endParaRPr lang="ja-JP" altLang="en-US"/>
          </a:p>
        </p:txBody>
      </p:sp>
    </p:spTree>
    <p:extLst>
      <p:ext uri="{BB962C8B-B14F-4D97-AF65-F5344CB8AC3E}">
        <p14:creationId xmlns:p14="http://schemas.microsoft.com/office/powerpoint/2010/main" val="33621332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a:t>hie</a:t>
            </a:r>
            <a:r>
              <a:rPr kumimoji="1" lang="ja-JP" altLang="en-US" dirty="0"/>
              <a:t>は大体でいいです。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10</a:t>
            </a:fld>
            <a:endParaRPr lang="ja-JP" altLang="en-US"/>
          </a:p>
        </p:txBody>
      </p:sp>
    </p:spTree>
    <p:extLst>
      <p:ext uri="{BB962C8B-B14F-4D97-AF65-F5344CB8AC3E}">
        <p14:creationId xmlns:p14="http://schemas.microsoft.com/office/powerpoint/2010/main" val="279305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実際の</a:t>
            </a:r>
            <a:r>
              <a:rPr kumimoji="1" lang="en-US" altLang="ja-JP" dirty="0"/>
              <a:t>CR</a:t>
            </a:r>
            <a:r>
              <a:rPr kumimoji="1" lang="ja-JP" altLang="en-US" dirty="0"/>
              <a:t>結合トランジスタ増幅回路の等価回路を考えて見ましょう。ここでは増幅器の負荷を</a:t>
            </a:r>
            <a:r>
              <a:rPr kumimoji="1" lang="en-US" altLang="ja-JP" dirty="0"/>
              <a:t>RL</a:t>
            </a:r>
            <a:r>
              <a:rPr kumimoji="1" lang="ja-JP" altLang="en-US" dirty="0"/>
              <a:t>とし、ここに流れる電流を出力電流として考えます。</a:t>
            </a:r>
            <a:endParaRPr kumimoji="1" lang="en-US" altLang="ja-JP" dirty="0"/>
          </a:p>
          <a:p>
            <a:pPr marL="0" marR="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さて、この回路では、①コンデンサは全て無視されている。②電源がグランドと同じ扱いになっていて、抵抗は並列に等価回路中に入っている。</a:t>
            </a:r>
            <a:endParaRPr kumimoji="1" lang="en-US" altLang="ja-JP" dirty="0"/>
          </a:p>
          <a:p>
            <a:pPr marL="0" marR="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という点が奇妙に思えるかもしれません。まずコンデンサは小信号の周波数が高ければ短絡していると考えていいので、ここでは無視しています。実は高い周波数成分にとっては抵抗として働くため、このコンデンサは増幅回路の周波数特性を決定します。しかし、ここではひとまず短絡と考えます。次に電源とグランドが一緒、というのは理解しにくいかもしれませんが、小信号増幅回路では直流成分は考えないことを思い出しましょう。電源とグランド間には直流電源があるはずです。この直流電源は内部抵抗が</a:t>
            </a:r>
            <a:r>
              <a:rPr kumimoji="1" lang="en-US" altLang="ja-JP" dirty="0"/>
              <a:t>0</a:t>
            </a:r>
            <a:r>
              <a:rPr kumimoji="1" lang="ja-JP" altLang="en-US" dirty="0"/>
              <a:t>と考えていいです。直流成分を無視してしまうと、小信号にとっては電源とグランドは短絡しているのと同じ、と考えられるのです。</a:t>
            </a:r>
            <a:endParaRPr kumimoji="1" lang="en-US" altLang="ja-JP" dirty="0"/>
          </a:p>
          <a:p>
            <a:pPr marL="0" marR="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さて、この回路を解析するのは簡単です。</a:t>
            </a:r>
            <a:r>
              <a:rPr kumimoji="1" lang="en-US" altLang="ja-JP" dirty="0"/>
              <a:t>v1</a:t>
            </a:r>
            <a:r>
              <a:rPr kumimoji="1" lang="ja-JP" altLang="en-US" dirty="0"/>
              <a:t>が決まれば、</a:t>
            </a:r>
            <a:r>
              <a:rPr kumimoji="1" lang="en-US" altLang="ja-JP" dirty="0"/>
              <a:t>i1</a:t>
            </a:r>
            <a:r>
              <a:rPr kumimoji="1" lang="ja-JP" altLang="en-US" dirty="0"/>
              <a:t>は</a:t>
            </a:r>
            <a:r>
              <a:rPr kumimoji="1" lang="en-US" altLang="ja-JP" dirty="0"/>
              <a:t>RB</a:t>
            </a:r>
            <a:r>
              <a:rPr kumimoji="1" lang="ja-JP" altLang="en-US" dirty="0"/>
              <a:t>と</a:t>
            </a:r>
            <a:r>
              <a:rPr kumimoji="1" lang="en-US" altLang="ja-JP" dirty="0" err="1"/>
              <a:t>hie</a:t>
            </a:r>
            <a:r>
              <a:rPr kumimoji="1" lang="ja-JP" altLang="en-US" dirty="0"/>
              <a:t>の並列接続によって決まります。このうち</a:t>
            </a:r>
            <a:r>
              <a:rPr kumimoji="1" lang="en-US" altLang="ja-JP" dirty="0" err="1"/>
              <a:t>hie</a:t>
            </a:r>
            <a:r>
              <a:rPr kumimoji="1" lang="ja-JP" altLang="en-US" dirty="0"/>
              <a:t>の中を流れるのが</a:t>
            </a:r>
            <a:r>
              <a:rPr kumimoji="1" lang="en-US" altLang="ja-JP" dirty="0" err="1"/>
              <a:t>ib</a:t>
            </a:r>
            <a:r>
              <a:rPr kumimoji="1" lang="ja-JP" altLang="en-US" dirty="0"/>
              <a:t>になり、この</a:t>
            </a:r>
            <a:r>
              <a:rPr kumimoji="1" lang="en-US" altLang="ja-JP" dirty="0" err="1"/>
              <a:t>hfe</a:t>
            </a:r>
            <a:r>
              <a:rPr kumimoji="1" lang="ja-JP" altLang="en-US" dirty="0"/>
              <a:t>倍が出力側に表れます。この電流が</a:t>
            </a:r>
            <a:r>
              <a:rPr kumimoji="1" lang="en-US" altLang="ja-JP" dirty="0" err="1"/>
              <a:t>Rc</a:t>
            </a:r>
            <a:r>
              <a:rPr kumimoji="1" lang="ja-JP" altLang="en-US" dirty="0"/>
              <a:t>と</a:t>
            </a:r>
            <a:r>
              <a:rPr kumimoji="1" lang="en-US" altLang="ja-JP" dirty="0"/>
              <a:t>RL</a:t>
            </a:r>
            <a:r>
              <a:rPr kumimoji="1" lang="ja-JP" altLang="en-US" dirty="0"/>
              <a:t>により電圧降下を起こし、</a:t>
            </a:r>
            <a:r>
              <a:rPr kumimoji="1" lang="en-US" altLang="ja-JP" dirty="0" err="1"/>
              <a:t>vo</a:t>
            </a:r>
            <a:r>
              <a:rPr kumimoji="1" lang="ja-JP" altLang="en-US" dirty="0"/>
              <a:t>を生成することができます。</a:t>
            </a:r>
            <a:r>
              <a:rPr kumimoji="1" lang="en-US" altLang="ja-JP" dirty="0"/>
              <a:t>RL</a:t>
            </a:r>
            <a:r>
              <a:rPr kumimoji="1" lang="ja-JP" altLang="en-US" dirty="0"/>
              <a:t>に流れる電流を</a:t>
            </a:r>
            <a:r>
              <a:rPr kumimoji="1" lang="en-US" altLang="ja-JP" dirty="0"/>
              <a:t>i2</a:t>
            </a:r>
            <a:r>
              <a:rPr kumimoji="1" lang="ja-JP" altLang="en-US" dirty="0"/>
              <a:t>とすると</a:t>
            </a:r>
            <a:r>
              <a:rPr kumimoji="1" lang="en-US" altLang="ja-JP" dirty="0"/>
              <a:t>i2/i1</a:t>
            </a:r>
            <a:r>
              <a:rPr kumimoji="1" lang="ja-JP" altLang="en-US" dirty="0"/>
              <a:t>が電流増幅率、</a:t>
            </a:r>
            <a:r>
              <a:rPr kumimoji="1" lang="en-US" altLang="ja-JP" dirty="0" err="1"/>
              <a:t>vo</a:t>
            </a:r>
            <a:r>
              <a:rPr kumimoji="1" lang="en-US" altLang="ja-JP" dirty="0"/>
              <a:t>/vi</a:t>
            </a:r>
            <a:r>
              <a:rPr kumimoji="1" lang="ja-JP" altLang="en-US" dirty="0"/>
              <a:t>が電圧増幅率です。</a:t>
            </a:r>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11</a:t>
            </a:fld>
            <a:endParaRPr lang="ja-JP" altLang="en-US"/>
          </a:p>
        </p:txBody>
      </p:sp>
    </p:spTree>
    <p:extLst>
      <p:ext uri="{BB962C8B-B14F-4D97-AF65-F5344CB8AC3E}">
        <p14:creationId xmlns:p14="http://schemas.microsoft.com/office/powerpoint/2010/main" val="387495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実際に値を入れてみましょう。この場合、全体に流れ込む電流を</a:t>
            </a:r>
            <a:r>
              <a:rPr kumimoji="1" lang="en-US" altLang="ja-JP" dirty="0"/>
              <a:t>i1</a:t>
            </a:r>
            <a:r>
              <a:rPr kumimoji="1" lang="ja-JP" altLang="en-US" dirty="0"/>
              <a:t>は</a:t>
            </a:r>
            <a:r>
              <a:rPr kumimoji="1" lang="en-US" altLang="ja-JP" dirty="0"/>
              <a:t>RB</a:t>
            </a:r>
            <a:r>
              <a:rPr kumimoji="1" lang="ja-JP" altLang="en-US" dirty="0"/>
              <a:t>と</a:t>
            </a:r>
            <a:r>
              <a:rPr kumimoji="1" lang="en-US" altLang="ja-JP" dirty="0" err="1"/>
              <a:t>hie</a:t>
            </a:r>
            <a:r>
              <a:rPr kumimoji="1" lang="ja-JP" altLang="en-US" dirty="0"/>
              <a:t>に分流されます。この場合抵抗の比が</a:t>
            </a:r>
            <a:r>
              <a:rPr kumimoji="1" lang="en-US" altLang="ja-JP" dirty="0"/>
              <a:t>2:1</a:t>
            </a:r>
            <a:r>
              <a:rPr kumimoji="1" lang="ja-JP" altLang="en-US" dirty="0"/>
              <a:t>なので、</a:t>
            </a:r>
            <a:r>
              <a:rPr kumimoji="1" lang="en-US" altLang="ja-JP" dirty="0"/>
              <a:t>3</a:t>
            </a:r>
            <a:r>
              <a:rPr kumimoji="1" lang="ja-JP" altLang="en-US" dirty="0"/>
              <a:t>分の</a:t>
            </a:r>
            <a:r>
              <a:rPr kumimoji="1" lang="en-US" altLang="ja-JP" dirty="0"/>
              <a:t>2</a:t>
            </a:r>
            <a:r>
              <a:rPr kumimoji="1" lang="ja-JP" altLang="en-US" dirty="0"/>
              <a:t>が</a:t>
            </a:r>
            <a:r>
              <a:rPr kumimoji="1" lang="en-US" altLang="ja-JP" dirty="0" err="1"/>
              <a:t>hie</a:t>
            </a:r>
            <a:r>
              <a:rPr kumimoji="1" lang="ja-JP" altLang="en-US" dirty="0"/>
              <a:t>に流れ込んで</a:t>
            </a:r>
            <a:r>
              <a:rPr kumimoji="1" lang="en-US" altLang="ja-JP" dirty="0" err="1"/>
              <a:t>ib</a:t>
            </a:r>
            <a:r>
              <a:rPr kumimoji="1" lang="ja-JP" altLang="en-US" dirty="0"/>
              <a:t>になります。この</a:t>
            </a:r>
            <a:r>
              <a:rPr kumimoji="1" lang="en-US" altLang="ja-JP" dirty="0" err="1"/>
              <a:t>hfe</a:t>
            </a:r>
            <a:r>
              <a:rPr kumimoji="1" lang="en-US" altLang="ja-JP" dirty="0"/>
              <a:t>=200</a:t>
            </a:r>
            <a:r>
              <a:rPr kumimoji="1" lang="ja-JP" altLang="en-US" dirty="0"/>
              <a:t>倍が出力側の電流となります。この電流は</a:t>
            </a:r>
            <a:r>
              <a:rPr kumimoji="1" lang="en-US" altLang="ja-JP" dirty="0"/>
              <a:t>RC</a:t>
            </a:r>
            <a:r>
              <a:rPr kumimoji="1" lang="ja-JP" altLang="en-US" dirty="0"/>
              <a:t>と</a:t>
            </a:r>
            <a:r>
              <a:rPr kumimoji="1" lang="en-US" altLang="ja-JP" dirty="0"/>
              <a:t>RL</a:t>
            </a:r>
            <a:r>
              <a:rPr kumimoji="1" lang="ja-JP" altLang="en-US" dirty="0"/>
              <a:t>に分かれて流れます。</a:t>
            </a:r>
            <a:r>
              <a:rPr kumimoji="1" lang="en-US" altLang="ja-JP" dirty="0"/>
              <a:t>RC=RL</a:t>
            </a:r>
            <a:r>
              <a:rPr kumimoji="1" lang="ja-JP" altLang="en-US" dirty="0" err="1"/>
              <a:t>なので</a:t>
            </a:r>
            <a:r>
              <a:rPr kumimoji="1" lang="ja-JP" altLang="en-US" dirty="0"/>
              <a:t>半分にすれば良いです。したがって、</a:t>
            </a:r>
            <a:r>
              <a:rPr kumimoji="1" lang="en-US" altLang="ja-JP" dirty="0"/>
              <a:t>400</a:t>
            </a:r>
            <a:r>
              <a:rPr kumimoji="1" lang="ja-JP" altLang="en-US" dirty="0"/>
              <a:t>／</a:t>
            </a:r>
            <a:r>
              <a:rPr kumimoji="1" lang="en-US" altLang="ja-JP" dirty="0"/>
              <a:t>6</a:t>
            </a:r>
            <a:r>
              <a:rPr kumimoji="1" lang="ja-JP" altLang="en-US" dirty="0"/>
              <a:t>＝</a:t>
            </a:r>
            <a:r>
              <a:rPr kumimoji="1" lang="en-US" altLang="ja-JP" dirty="0"/>
              <a:t>66.7</a:t>
            </a:r>
            <a:r>
              <a:rPr kumimoji="1" lang="ja-JP" altLang="en-US" dirty="0"/>
              <a:t>倍となります。マイナスは変化の方向が逆なことを示しますが、実際の計算ではつけなくてもいいです。</a:t>
            </a:r>
            <a:endParaRPr kumimoji="1" lang="en-US" altLang="ja-JP" dirty="0"/>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12</a:t>
            </a:fld>
            <a:endParaRPr lang="ja-JP" altLang="en-US"/>
          </a:p>
        </p:txBody>
      </p:sp>
    </p:spTree>
    <p:extLst>
      <p:ext uri="{BB962C8B-B14F-4D97-AF65-F5344CB8AC3E}">
        <p14:creationId xmlns:p14="http://schemas.microsoft.com/office/powerpoint/2010/main" val="39468548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では、少し現実的に考えて、電流帰還型バイアスを掛けた</a:t>
            </a:r>
            <a:r>
              <a:rPr kumimoji="1" lang="en-US" altLang="ja-JP" dirty="0"/>
              <a:t>CR</a:t>
            </a:r>
            <a:r>
              <a:rPr kumimoji="1" lang="ja-JP" altLang="en-US" dirty="0"/>
              <a:t>結合増幅回路の等価回路を考えましょう。結構複雑になるのですが、最初の例と同じく、コンデンサは短絡、</a:t>
            </a:r>
            <a:r>
              <a:rPr kumimoji="1" lang="en-US" altLang="ja-JP" dirty="0" err="1"/>
              <a:t>Vcc</a:t>
            </a:r>
            <a:r>
              <a:rPr kumimoji="1" lang="ja-JP" altLang="en-US" dirty="0"/>
              <a:t>と</a:t>
            </a:r>
            <a:r>
              <a:rPr kumimoji="1" lang="en-US" altLang="ja-JP" dirty="0"/>
              <a:t>GND</a:t>
            </a:r>
            <a:r>
              <a:rPr kumimoji="1" lang="ja-JP" altLang="en-US" dirty="0"/>
              <a:t>は短絡と見なすことができます。この場合エミッタ抵抗はないのと同じです。</a:t>
            </a:r>
            <a:r>
              <a:rPr kumimoji="1" lang="en-US" altLang="ja-JP" dirty="0"/>
              <a:t>CE1</a:t>
            </a:r>
            <a:r>
              <a:rPr kumimoji="1" lang="ja-JP" altLang="en-US" dirty="0"/>
              <a:t>がバイパスコンデンサとしての役割を果たしているわけです。先ほどの例題との違いはベース電流安定用の抵抗</a:t>
            </a:r>
            <a:r>
              <a:rPr kumimoji="1" lang="en-US" altLang="ja-JP" dirty="0"/>
              <a:t>RB2</a:t>
            </a:r>
            <a:r>
              <a:rPr kumimoji="1" lang="ja-JP" altLang="en-US" dirty="0"/>
              <a:t>が</a:t>
            </a:r>
            <a:r>
              <a:rPr kumimoji="1" lang="en-US" altLang="ja-JP" dirty="0"/>
              <a:t>RB</a:t>
            </a:r>
            <a:r>
              <a:rPr kumimoji="1" lang="ja-JP" altLang="en-US" dirty="0"/>
              <a:t>１と並列に入力に入る点だけです。これを抵抗の並列接続により一つの抵抗として考えると、以前とほとんど同じになります。問題は、増幅回路は単体で使うわけではなくて、いくつか数珠繋ぎにして、全体として必要とする増幅を行います。このためには、入力の抵抗と出力の負荷抵抗を考えなければならないで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13</a:t>
            </a:fld>
            <a:endParaRPr lang="ja-JP" altLang="en-US"/>
          </a:p>
        </p:txBody>
      </p:sp>
    </p:spTree>
    <p:extLst>
      <p:ext uri="{BB962C8B-B14F-4D97-AF65-F5344CB8AC3E}">
        <p14:creationId xmlns:p14="http://schemas.microsoft.com/office/powerpoint/2010/main" val="12735863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CR</a:t>
            </a:r>
            <a:r>
              <a:rPr kumimoji="1" lang="ja-JP" altLang="en-US" dirty="0"/>
              <a:t>結合増幅回路同士を接続することにより、もっと強力な増幅回路を作りましょう？単純に接続すると図に示すような回路になります。ここでは、先の付加抵抗が、</a:t>
            </a:r>
            <a:r>
              <a:rPr kumimoji="1" lang="en-US" altLang="ja-JP" dirty="0"/>
              <a:t>R1,R2</a:t>
            </a:r>
            <a:r>
              <a:rPr kumimoji="1" lang="ja-JP" altLang="en-US" dirty="0"/>
              <a:t>および</a:t>
            </a:r>
            <a:r>
              <a:rPr kumimoji="1" lang="en-US" altLang="ja-JP" dirty="0" err="1"/>
              <a:t>hie</a:t>
            </a:r>
            <a:r>
              <a:rPr kumimoji="1" lang="ja-JP" altLang="en-US" dirty="0"/>
              <a:t>の並列接続に置き換わります。しかし、次のトランジスタで増幅される電流は</a:t>
            </a:r>
            <a:r>
              <a:rPr kumimoji="1" lang="en-US" altLang="ja-JP" dirty="0" err="1"/>
              <a:t>hie</a:t>
            </a:r>
            <a:r>
              <a:rPr kumimoji="1" lang="ja-JP" altLang="en-US" dirty="0"/>
              <a:t>に流れ込む分だけですので、</a:t>
            </a:r>
            <a:r>
              <a:rPr kumimoji="1" lang="en-US" altLang="ja-JP" dirty="0" err="1"/>
              <a:t>hfe</a:t>
            </a:r>
            <a:r>
              <a:rPr kumimoji="1" lang="en-US" altLang="ja-JP" dirty="0"/>
              <a:t> </a:t>
            </a:r>
            <a:r>
              <a:rPr kumimoji="1" lang="en-US" altLang="ja-JP" dirty="0" err="1"/>
              <a:t>ib</a:t>
            </a:r>
            <a:r>
              <a:rPr kumimoji="1" lang="ja-JP" altLang="en-US" dirty="0"/>
              <a:t>倍になった電流は</a:t>
            </a:r>
            <a:r>
              <a:rPr kumimoji="1" lang="en-US" altLang="ja-JP" dirty="0"/>
              <a:t>R1//R2//R3</a:t>
            </a:r>
            <a:r>
              <a:rPr kumimoji="1" lang="ja-JP" altLang="en-US" dirty="0"/>
              <a:t>と</a:t>
            </a:r>
            <a:r>
              <a:rPr kumimoji="1" lang="en-US" altLang="ja-JP" dirty="0" err="1"/>
              <a:t>hie</a:t>
            </a:r>
            <a:r>
              <a:rPr kumimoji="1" lang="ja-JP" altLang="en-US" dirty="0"/>
              <a:t>に分流することになります。</a:t>
            </a:r>
            <a:r>
              <a:rPr kumimoji="1" lang="en-US" altLang="ja-JP" dirty="0" err="1"/>
              <a:t>hie</a:t>
            </a:r>
            <a:r>
              <a:rPr kumimoji="1" lang="ja-JP" altLang="en-US" dirty="0"/>
              <a:t>は</a:t>
            </a:r>
            <a:r>
              <a:rPr kumimoji="1" lang="en-US" altLang="ja-JP" dirty="0"/>
              <a:t>50KΩ</a:t>
            </a:r>
            <a:r>
              <a:rPr kumimoji="1" lang="ja-JP" altLang="en-US" dirty="0"/>
              <a:t>くらいと考えられ、これに比べて</a:t>
            </a:r>
            <a:r>
              <a:rPr kumimoji="1" lang="en-US" altLang="ja-JP" dirty="0"/>
              <a:t>R3//R2//R1</a:t>
            </a:r>
            <a:r>
              <a:rPr kumimoji="1" lang="ja-JP" altLang="en-US" dirty="0"/>
              <a:t>の並列接続は、</a:t>
            </a:r>
            <a:r>
              <a:rPr kumimoji="1" lang="en-US" altLang="ja-JP" dirty="0"/>
              <a:t>5KΩ</a:t>
            </a:r>
            <a:r>
              <a:rPr kumimoji="1" lang="ja-JP" altLang="en-US" dirty="0"/>
              <a:t>から</a:t>
            </a:r>
            <a:r>
              <a:rPr kumimoji="1" lang="en-US" altLang="ja-JP" dirty="0"/>
              <a:t>10KΩ</a:t>
            </a:r>
            <a:r>
              <a:rPr kumimoji="1" lang="ja-JP" altLang="en-US" dirty="0"/>
              <a:t>くらいになります。とすると、最初のトランジスタの増幅率は大幅に下がってしまうことになります。もちろん利得が</a:t>
            </a:r>
            <a:r>
              <a:rPr kumimoji="1" lang="en-US" altLang="ja-JP" dirty="0"/>
              <a:t>1</a:t>
            </a:r>
            <a:r>
              <a:rPr kumimoji="1" lang="ja-JP" altLang="en-US" dirty="0"/>
              <a:t>を下回ることはないので増幅はしてくれますが、これでは非常に小さな信号を増幅するためには、何段も何段も増幅回路を繋げていく必要が生じてしまいます。</a:t>
            </a:r>
            <a:endParaRPr kumimoji="1" lang="en-US" altLang="ja-JP" dirty="0"/>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14</a:t>
            </a:fld>
            <a:endParaRPr lang="ja-JP" altLang="en-US"/>
          </a:p>
        </p:txBody>
      </p:sp>
    </p:spTree>
    <p:extLst>
      <p:ext uri="{BB962C8B-B14F-4D97-AF65-F5344CB8AC3E}">
        <p14:creationId xmlns:p14="http://schemas.microsoft.com/office/powerpoint/2010/main" val="37699987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増幅器間で、信号の受け渡しを行うことを考える場合、増幅器の入力から見たときの抵抗（入力インピーダンス）と出力から見た抵抗（出力インピーダンス）を考えなければならないことがわかります。これを入力インピーダンス、出力インピーダンスと呼びます。増幅器の出力側は、電流源＋出力アドミッタンス、入力側は入力抵抗があると考えま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15</a:t>
            </a:fld>
            <a:endParaRPr lang="ja-JP" altLang="en-US"/>
          </a:p>
        </p:txBody>
      </p:sp>
    </p:spTree>
    <p:extLst>
      <p:ext uri="{BB962C8B-B14F-4D97-AF65-F5344CB8AC3E}">
        <p14:creationId xmlns:p14="http://schemas.microsoft.com/office/powerpoint/2010/main" val="6334429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電流増幅率を計算しました。では、そもそも何を増幅すればよいのでしょうか？例えばスピーカを鳴らすには、パワーすなわち電力が必要です。例えば電波で飛ばそうとしても、ネットワークにデータを流すにせよ、とにかく電気的な力、すなわち電力が必要です。増幅器の目的は微小な信号の電圧、電流の幅を大きくして一定の電力を得ることで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16</a:t>
            </a:fld>
            <a:endParaRPr lang="ja-JP" altLang="en-US"/>
          </a:p>
        </p:txBody>
      </p:sp>
    </p:spTree>
    <p:extLst>
      <p:ext uri="{BB962C8B-B14F-4D97-AF65-F5344CB8AC3E}">
        <p14:creationId xmlns:p14="http://schemas.microsoft.com/office/powerpoint/2010/main" val="13451465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今計算した電流増幅度を利得（ゲイン）とよびデシベル表記して利得（ゲイン）として表すことがあります。入力と出力の電力比の常用対数を</a:t>
            </a:r>
            <a:r>
              <a:rPr kumimoji="1" lang="en-US" altLang="ja-JP" dirty="0"/>
              <a:t>B</a:t>
            </a:r>
            <a:r>
              <a:rPr kumimoji="1" lang="ja-JP" altLang="en-US" dirty="0"/>
              <a:t>（ベル）と呼び、使い勝手を良くするために基本単位を</a:t>
            </a:r>
            <a:r>
              <a:rPr kumimoji="1" lang="en-US" altLang="ja-JP" dirty="0"/>
              <a:t>dB(</a:t>
            </a:r>
            <a:r>
              <a:rPr kumimoji="1" lang="ja-JP" altLang="en-US" dirty="0"/>
              <a:t>デシベル）にして、</a:t>
            </a:r>
            <a:r>
              <a:rPr kumimoji="1" lang="en-US" altLang="ja-JP" dirty="0"/>
              <a:t>10</a:t>
            </a:r>
            <a:r>
              <a:rPr kumimoji="1" lang="ja-JP" altLang="en-US" dirty="0"/>
              <a:t>を掛けた数字で表します。ここで、入出力の抵抗がさほど変わらないと考えれば、電圧増幅度、電流増幅度は、電力に対して</a:t>
            </a:r>
            <a:r>
              <a:rPr kumimoji="1" lang="en-US" altLang="ja-JP" dirty="0"/>
              <a:t>2</a:t>
            </a:r>
            <a:r>
              <a:rPr kumimoji="1" lang="ja-JP" altLang="en-US" dirty="0"/>
              <a:t>乗になります。そこで、</a:t>
            </a:r>
            <a:r>
              <a:rPr kumimoji="1" lang="en-US" altLang="ja-JP" dirty="0"/>
              <a:t>20</a:t>
            </a:r>
            <a:r>
              <a:rPr kumimoji="1" lang="ja-JP" altLang="en-US" dirty="0"/>
              <a:t>を掛けた数字で表します。増幅器を多段に接続していくと利得は掛け算になり、非常に大きな数値を扱うことになりますが、デシベル単位ならば</a:t>
            </a:r>
            <a:r>
              <a:rPr kumimoji="1" lang="en-US" altLang="ja-JP" dirty="0"/>
              <a:t>10</a:t>
            </a:r>
            <a:r>
              <a:rPr kumimoji="1" lang="ja-JP" altLang="en-US" dirty="0"/>
              <a:t>倍で</a:t>
            </a:r>
            <a:r>
              <a:rPr kumimoji="1" lang="en-US" altLang="ja-JP" dirty="0"/>
              <a:t>20dB, 100</a:t>
            </a:r>
            <a:r>
              <a:rPr kumimoji="1" lang="ja-JP" altLang="en-US" dirty="0"/>
              <a:t>倍で</a:t>
            </a:r>
            <a:r>
              <a:rPr kumimoji="1" lang="en-US" altLang="ja-JP" dirty="0"/>
              <a:t>40dB</a:t>
            </a:r>
            <a:r>
              <a:rPr kumimoji="1" lang="ja-JP" altLang="en-US" dirty="0" err="1"/>
              <a:t>、</a:t>
            </a:r>
            <a:r>
              <a:rPr kumimoji="1" lang="en-US" altLang="ja-JP" dirty="0"/>
              <a:t>1000</a:t>
            </a:r>
            <a:r>
              <a:rPr kumimoji="1" lang="ja-JP" altLang="en-US" dirty="0"/>
              <a:t>倍でも</a:t>
            </a:r>
            <a:r>
              <a:rPr kumimoji="1" lang="en-US" altLang="ja-JP" dirty="0"/>
              <a:t>60dB</a:t>
            </a:r>
            <a:r>
              <a:rPr kumimoji="1" lang="ja-JP" altLang="en-US" dirty="0"/>
              <a:t>なんで扱いやすい数字で示すことができます。常用対数を使うので、掛け算が足し算で済みます。増幅度が</a:t>
            </a:r>
            <a:r>
              <a:rPr kumimoji="1" lang="en-US" altLang="ja-JP" dirty="0"/>
              <a:t>1</a:t>
            </a:r>
            <a:r>
              <a:rPr kumimoji="1" lang="ja-JP" altLang="en-US" dirty="0" err="1"/>
              <a:t>なのは</a:t>
            </a:r>
            <a:r>
              <a:rPr kumimoji="1" lang="en-US" altLang="ja-JP" dirty="0"/>
              <a:t>0dB</a:t>
            </a:r>
            <a:r>
              <a:rPr kumimoji="1" lang="ja-JP" altLang="en-US" dirty="0"/>
              <a:t>で</a:t>
            </a:r>
            <a:r>
              <a:rPr kumimoji="1" lang="en-US" altLang="ja-JP" dirty="0"/>
              <a:t>1</a:t>
            </a:r>
            <a:r>
              <a:rPr kumimoji="1" lang="ja-JP" altLang="en-US" dirty="0"/>
              <a:t>より小さくなる、つまり増幅でなくて減衰するとデシベル値はマイナスになります。良く使うので覚えておいた方がいいのは、</a:t>
            </a:r>
            <a:r>
              <a:rPr kumimoji="1" lang="en-US" altLang="ja-JP" dirty="0"/>
              <a:t>2</a:t>
            </a:r>
            <a:r>
              <a:rPr kumimoji="1" lang="ja-JP" altLang="en-US" dirty="0"/>
              <a:t>倍の増幅回路は</a:t>
            </a:r>
            <a:r>
              <a:rPr kumimoji="1" lang="en-US" altLang="ja-JP" dirty="0"/>
              <a:t>6dB</a:t>
            </a:r>
            <a:r>
              <a:rPr kumimoji="1" lang="ja-JP" altLang="en-US" dirty="0" err="1"/>
              <a:t>、</a:t>
            </a:r>
            <a:r>
              <a:rPr kumimoji="1" lang="ja-JP" altLang="en-US" dirty="0"/>
              <a:t>半分は</a:t>
            </a:r>
            <a:r>
              <a:rPr kumimoji="1" lang="en-US" altLang="ja-JP" dirty="0"/>
              <a:t>-6dB</a:t>
            </a:r>
            <a:r>
              <a:rPr kumimoji="1" lang="ja-JP" altLang="en-US" dirty="0" err="1"/>
              <a:t>、</a:t>
            </a:r>
            <a:r>
              <a:rPr kumimoji="1" lang="ja-JP" altLang="en-US" dirty="0"/>
              <a:t>ルート</a:t>
            </a:r>
            <a:r>
              <a:rPr kumimoji="1" lang="en-US" altLang="ja-JP" dirty="0"/>
              <a:t>2</a:t>
            </a:r>
            <a:r>
              <a:rPr kumimoji="1" lang="ja-JP" altLang="en-US" dirty="0"/>
              <a:t>分の</a:t>
            </a:r>
            <a:r>
              <a:rPr kumimoji="1" lang="en-US" altLang="ja-JP" dirty="0"/>
              <a:t>1</a:t>
            </a:r>
            <a:r>
              <a:rPr kumimoji="1" lang="ja-JP" altLang="en-US" dirty="0"/>
              <a:t>に減衰することをー</a:t>
            </a:r>
            <a:r>
              <a:rPr kumimoji="1" lang="en-US" altLang="ja-JP" dirty="0"/>
              <a:t>3dB</a:t>
            </a:r>
            <a:r>
              <a:rPr kumimoji="1" lang="ja-JP" altLang="en-US" dirty="0"/>
              <a:t>と表現します。先の例題の</a:t>
            </a:r>
            <a:r>
              <a:rPr kumimoji="1" lang="en-US" altLang="ja-JP" dirty="0"/>
              <a:t>66.7</a:t>
            </a:r>
            <a:r>
              <a:rPr kumimoji="1" lang="ja-JP" altLang="en-US" dirty="0"/>
              <a:t>倍は</a:t>
            </a:r>
            <a:r>
              <a:rPr kumimoji="1" lang="en-US" altLang="ja-JP" dirty="0"/>
              <a:t>36</a:t>
            </a:r>
            <a:r>
              <a:rPr kumimoji="1" lang="ja-JP" altLang="en-US" dirty="0" err="1"/>
              <a:t>．</a:t>
            </a:r>
            <a:r>
              <a:rPr kumimoji="1" lang="ja-JP" altLang="en-US" dirty="0"/>
              <a:t>５ｄ</a:t>
            </a:r>
            <a:r>
              <a:rPr kumimoji="1" lang="en-US" altLang="ja-JP" dirty="0"/>
              <a:t>B</a:t>
            </a:r>
            <a:r>
              <a:rPr kumimoji="1" lang="ja-JP" altLang="en-US" dirty="0"/>
              <a:t>になります。</a:t>
            </a:r>
            <a:endParaRPr kumimoji="1" lang="en-US" altLang="ja-JP" dirty="0"/>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17</a:t>
            </a:fld>
            <a:endParaRPr lang="ja-JP" altLang="en-US"/>
          </a:p>
        </p:txBody>
      </p:sp>
    </p:spTree>
    <p:extLst>
      <p:ext uri="{BB962C8B-B14F-4D97-AF65-F5344CB8AC3E}">
        <p14:creationId xmlns:p14="http://schemas.microsoft.com/office/powerpoint/2010/main" val="42367875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ここで問題！増幅器の出力側は決まっている。この増幅器から最も大きな電力を取り出して次段の増幅器に与えるためには入力抵抗</a:t>
            </a:r>
            <a:r>
              <a:rPr kumimoji="1" lang="ja-JP" altLang="en-US" dirty="0" err="1"/>
              <a:t>ｒ</a:t>
            </a:r>
            <a:r>
              <a:rPr kumimoji="1" lang="ja-JP" altLang="en-US" dirty="0"/>
              <a:t>をどのようにすれば良いでしょうか？ｒが大きいと電圧は上がるけれど電流は小さくなります。逆にｒが小さいと電流はたくさん流れますが電圧が低下してしまいます。ではこれをちゃんと求めるにはｒの両端の電圧とｒに流れる電流を掛けて電力を求め、これを微分してゼロとすれば最大値が出るはずです。これを計算してみると（ヒマな人はやってみてください。中ぐらいの面倒くささです）、ｒ＝</a:t>
            </a:r>
            <a:r>
              <a:rPr kumimoji="1" lang="en-US" altLang="ja-JP" dirty="0"/>
              <a:t>R</a:t>
            </a:r>
            <a:r>
              <a:rPr kumimoji="1" lang="ja-JP" altLang="en-US" dirty="0"/>
              <a:t>が得られます。すなわち、出力インピーダンスと入力インピーダンスが等しい時にもっとも大きな電力を受け渡すことができるのです。これをインピーダンスマッチングと呼びます。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18</a:t>
            </a:fld>
            <a:endParaRPr lang="ja-JP" altLang="en-US"/>
          </a:p>
        </p:txBody>
      </p:sp>
    </p:spTree>
    <p:extLst>
      <p:ext uri="{BB962C8B-B14F-4D97-AF65-F5344CB8AC3E}">
        <p14:creationId xmlns:p14="http://schemas.microsoft.com/office/powerpoint/2010/main" val="35762790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エミッタ接地の</a:t>
            </a:r>
            <a:r>
              <a:rPr kumimoji="1" lang="en-US" altLang="ja-JP" dirty="0"/>
              <a:t>CR</a:t>
            </a:r>
            <a:r>
              <a:rPr kumimoji="1" lang="ja-JP" altLang="en-US" dirty="0"/>
              <a:t>結合増幅回路ではインピーダンスマッチングが取れないことがわかります。ではどうしましょう。昔の六石ラジオではトランスを使いました。トランスは鉄心に二つの系統のコイルを巻き、巻き数を変えることで、インピーダンスを変換することができます。これは簡単な方法なのですが、波形が歪むという欠点があって今ではあまり使われません。前回軽く紹介したエミッタフォロワは、入力インピーダンスを上げるために使われます。ベース接地もインピーダンスの点で有利です。あるいは差分増幅器で入力インピーダンスを無限大にしてしまう、という手もあります。これは次回、オペアンプで紹介しま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19</a:t>
            </a:fld>
            <a:endParaRPr lang="ja-JP" altLang="en-US"/>
          </a:p>
        </p:txBody>
      </p:sp>
    </p:spTree>
    <p:extLst>
      <p:ext uri="{BB962C8B-B14F-4D97-AF65-F5344CB8AC3E}">
        <p14:creationId xmlns:p14="http://schemas.microsoft.com/office/powerpoint/2010/main" val="42815779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増幅器をモデル化する場合、</a:t>
            </a:r>
            <a:r>
              <a:rPr kumimoji="1" lang="en-US" altLang="ja-JP" dirty="0"/>
              <a:t>2</a:t>
            </a:r>
            <a:r>
              <a:rPr kumimoji="1" lang="ja-JP" altLang="en-US" dirty="0"/>
              <a:t>端子対回路による等価回路表現が便利です。この場合、対象の回路はなんだか中身がわからないブラックボックスとして扱います。この回路の特性を入力と出力の電流、電圧の関係だけで表してやるのが等価回路表現です。電子回路は入力と出力の電圧と電流の関係が分かれば、その特性を表すことができます。トランジスタのように非線形の特性を持つデバイスでも、特性が同じで、より簡単な回路でモデル化して考えれば楽に解析できるという考え方に基づいていま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2</a:t>
            </a:fld>
            <a:endParaRPr lang="ja-JP" altLang="en-US"/>
          </a:p>
        </p:txBody>
      </p:sp>
    </p:spTree>
    <p:extLst>
      <p:ext uri="{BB962C8B-B14F-4D97-AF65-F5344CB8AC3E}">
        <p14:creationId xmlns:p14="http://schemas.microsoft.com/office/powerpoint/2010/main" val="22444315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次に、増幅器の周波数特性を考えましょう。まず、入力の周波数が低くて、コンデンサが短絡と見なせない場合について考えましょう。この場合、結合コンデンサにも抵抗が生じるのですが、これは大した影響を及ぼしません。それよりもエミッタ抵抗に対するバイパスコンデンサが短絡と見なせなくなり、エミッタ抵抗のインピーダンスが一部表れてしまいます。これを図に示します。この場合、エミッタに流れる電流は</a:t>
            </a:r>
            <a:r>
              <a:rPr kumimoji="1" lang="en-US" altLang="ja-JP" dirty="0" err="1"/>
              <a:t>hfe</a:t>
            </a:r>
            <a:r>
              <a:rPr kumimoji="1" lang="ja-JP" altLang="en-US" dirty="0"/>
              <a:t>倍に増幅されるため、この分が</a:t>
            </a:r>
            <a:r>
              <a:rPr kumimoji="1" lang="en-US" altLang="ja-JP" dirty="0" err="1"/>
              <a:t>ib</a:t>
            </a:r>
            <a:r>
              <a:rPr kumimoji="1" lang="ja-JP" altLang="en-US" dirty="0"/>
              <a:t>から差し引かれることになって影響が大きいです。小信号増幅にも負帰還が掛かってしまうのです。この結果ゲインは低下します。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20</a:t>
            </a:fld>
            <a:endParaRPr lang="ja-JP" altLang="en-US"/>
          </a:p>
        </p:txBody>
      </p:sp>
    </p:spTree>
    <p:extLst>
      <p:ext uri="{BB962C8B-B14F-4D97-AF65-F5344CB8AC3E}">
        <p14:creationId xmlns:p14="http://schemas.microsoft.com/office/powerpoint/2010/main" val="15289942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一方、高周波では、コンデンサは短絡と見なせるのですが、内部容量が並列に入り、この影響が無視できなくなります。これも</a:t>
            </a:r>
            <a:r>
              <a:rPr kumimoji="1" lang="en-US" altLang="ja-JP" dirty="0" err="1"/>
              <a:t>ib</a:t>
            </a:r>
            <a:r>
              <a:rPr kumimoji="1" lang="ja-JP" altLang="en-US" dirty="0"/>
              <a:t>を減らす方向に働いて利得を減衰させます。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21</a:t>
            </a:fld>
            <a:endParaRPr lang="ja-JP" altLang="en-US"/>
          </a:p>
        </p:txBody>
      </p:sp>
    </p:spTree>
    <p:extLst>
      <p:ext uri="{BB962C8B-B14F-4D97-AF65-F5344CB8AC3E}">
        <p14:creationId xmlns:p14="http://schemas.microsoft.com/office/powerpoint/2010/main" val="323004907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結果として、低周波でも高周波でも利得は下がってしまい、通常の</a:t>
            </a:r>
            <a:r>
              <a:rPr kumimoji="1" lang="en-US" altLang="ja-JP" dirty="0"/>
              <a:t>CR</a:t>
            </a:r>
            <a:r>
              <a:rPr kumimoji="1" lang="ja-JP" altLang="en-US" dirty="0"/>
              <a:t>結合回路の周波数特性は図のように両側が落ちた形になります。－３ｄ</a:t>
            </a:r>
            <a:r>
              <a:rPr kumimoji="1" lang="en-US" altLang="ja-JP" dirty="0"/>
              <a:t>B</a:t>
            </a:r>
            <a:r>
              <a:rPr kumimoji="1" lang="ja-JP" altLang="en-US" dirty="0"/>
              <a:t>下がった所を基準に帯域を定義し、この範囲の周波数に対しては増幅可能であると考えます。増幅器全体をフィルタとして考えると、この帯域に当たる部分の周波数を通すバンドバスフィルタと考えることもできま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22</a:t>
            </a:fld>
            <a:endParaRPr lang="ja-JP" altLang="en-US"/>
          </a:p>
        </p:txBody>
      </p:sp>
    </p:spTree>
    <p:extLst>
      <p:ext uri="{BB962C8B-B14F-4D97-AF65-F5344CB8AC3E}">
        <p14:creationId xmlns:p14="http://schemas.microsoft.com/office/powerpoint/2010/main" val="210070323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トランジスタを使った</a:t>
            </a:r>
            <a:r>
              <a:rPr kumimoji="1" lang="en-US" altLang="ja-JP" dirty="0"/>
              <a:t>CR</a:t>
            </a:r>
            <a:r>
              <a:rPr kumimoji="1" lang="ja-JP" altLang="en-US" dirty="0"/>
              <a:t>結合増幅回路は、出力インピーダンスは</a:t>
            </a:r>
            <a:r>
              <a:rPr kumimoji="1" lang="ja-JP" altLang="en-US" dirty="0" err="1"/>
              <a:t>そこそこ</a:t>
            </a:r>
            <a:r>
              <a:rPr kumimoji="1" lang="ja-JP" altLang="en-US" dirty="0"/>
              <a:t>高いのに、入力インピーダンスは低いため、電圧レベルの伝達が悪いです。また、先ほど説明したように低周波数帯域、高周波数帯域で利得が低下します。そこで、</a:t>
            </a:r>
            <a:r>
              <a:rPr kumimoji="1" lang="en-US" altLang="ja-JP" dirty="0"/>
              <a:t>6</a:t>
            </a:r>
            <a:r>
              <a:rPr kumimoji="1" lang="ja-JP" altLang="en-US" dirty="0"/>
              <a:t>石ラジオや昔のオーディオ回路では、トランス結合によってインピーダンスを整合させる方法が使われました。巻き数を変えて磁力的に結合することで、自由にインピーダンスを合わせることができ、高い効率の増幅回路が実現できたのです。しかし、この方法は信号が歪んでしまう、帯域はさらに狭くなるなどの問題点がありました。そこで効率の良い増幅回路を構成するために、様々な方法が使われました。その中で最も優れた方法が差動増幅器で、これを使ってできた回路がオペアンプです。来週、このオペアンプを紹介しま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23</a:t>
            </a:fld>
            <a:endParaRPr lang="ja-JP" altLang="en-US"/>
          </a:p>
        </p:txBody>
      </p:sp>
    </p:spTree>
    <p:extLst>
      <p:ext uri="{BB962C8B-B14F-4D97-AF65-F5344CB8AC3E}">
        <p14:creationId xmlns:p14="http://schemas.microsoft.com/office/powerpoint/2010/main" val="233413007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では大信号増幅回路の等価回路はどうでしょうか？これはずっと簡単です。入力は単純なダイオードと考えられ、</a:t>
            </a:r>
            <a:r>
              <a:rPr kumimoji="1" lang="en-US" altLang="ja-JP" dirty="0"/>
              <a:t>ON</a:t>
            </a:r>
            <a:r>
              <a:rPr kumimoji="1" lang="ja-JP" altLang="en-US" dirty="0"/>
              <a:t>電圧</a:t>
            </a:r>
            <a:r>
              <a:rPr kumimoji="1" lang="en-US" altLang="ja-JP" dirty="0"/>
              <a:t>0.7V</a:t>
            </a:r>
            <a:r>
              <a:rPr kumimoji="1" lang="ja-JP" altLang="en-US" dirty="0"/>
              <a:t>を越えると</a:t>
            </a:r>
            <a:r>
              <a:rPr kumimoji="1" lang="en-US" altLang="ja-JP" dirty="0"/>
              <a:t>IB</a:t>
            </a:r>
            <a:r>
              <a:rPr kumimoji="1" lang="ja-JP" altLang="en-US" dirty="0"/>
              <a:t>が流れます。この電流は</a:t>
            </a:r>
            <a:r>
              <a:rPr kumimoji="1" lang="en-US" altLang="ja-JP" dirty="0"/>
              <a:t>R1</a:t>
            </a:r>
            <a:r>
              <a:rPr kumimoji="1" lang="ja-JP" altLang="en-US" dirty="0"/>
              <a:t>によって決まります。ここでコレクタ側には</a:t>
            </a:r>
            <a:r>
              <a:rPr kumimoji="1" lang="en-US" altLang="ja-JP" dirty="0" err="1"/>
              <a:t>hFE×IB</a:t>
            </a:r>
            <a:r>
              <a:rPr kumimoji="1" lang="ja-JP" altLang="en-US" dirty="0"/>
              <a:t>が流れます。この</a:t>
            </a:r>
            <a:r>
              <a:rPr kumimoji="1" lang="en-US" altLang="ja-JP" dirty="0" err="1"/>
              <a:t>hFE</a:t>
            </a:r>
            <a:r>
              <a:rPr kumimoji="1" lang="ja-JP" altLang="en-US" dirty="0"/>
              <a:t>は直流電流増幅率と呼ばれ、振幅の大きな大信号に対する電流増幅率を示し、大文字で表して区別します。</a:t>
            </a:r>
            <a:r>
              <a:rPr kumimoji="1" lang="en-US" altLang="ja-JP" dirty="0" err="1"/>
              <a:t>hfe</a:t>
            </a:r>
            <a:r>
              <a:rPr kumimoji="1" lang="ja-JP" altLang="en-US" dirty="0"/>
              <a:t>と</a:t>
            </a:r>
            <a:r>
              <a:rPr kumimoji="1" lang="en-US" altLang="ja-JP" dirty="0" err="1"/>
              <a:t>hFE</a:t>
            </a:r>
            <a:r>
              <a:rPr kumimoji="1" lang="ja-JP" altLang="en-US" dirty="0"/>
              <a:t>は大体同じになります。さて、</a:t>
            </a:r>
            <a:r>
              <a:rPr kumimoji="1" lang="en-US" altLang="ja-JP" dirty="0"/>
              <a:t>hFE×IB×R2</a:t>
            </a:r>
            <a:r>
              <a:rPr kumimoji="1" lang="ja-JP" altLang="en-US" dirty="0"/>
              <a:t>＞</a:t>
            </a:r>
            <a:r>
              <a:rPr kumimoji="1" lang="en-US" altLang="ja-JP" dirty="0" err="1"/>
              <a:t>Vcc</a:t>
            </a:r>
            <a:r>
              <a:rPr kumimoji="1" lang="ja-JP" altLang="en-US" dirty="0"/>
              <a:t>の場合、</a:t>
            </a:r>
            <a:r>
              <a:rPr kumimoji="1" lang="en-US" altLang="ja-JP" dirty="0"/>
              <a:t>R2</a:t>
            </a:r>
            <a:r>
              <a:rPr kumimoji="1" lang="ja-JP" altLang="en-US" dirty="0"/>
              <a:t>の値に関わらず</a:t>
            </a:r>
            <a:r>
              <a:rPr kumimoji="1" lang="en-US" altLang="ja-JP" dirty="0"/>
              <a:t>Y</a:t>
            </a:r>
            <a:r>
              <a:rPr kumimoji="1" lang="ja-JP" altLang="en-US" dirty="0"/>
              <a:t>点の電圧は</a:t>
            </a:r>
            <a:r>
              <a:rPr kumimoji="1" lang="en-US" altLang="ja-JP" dirty="0"/>
              <a:t>0</a:t>
            </a:r>
            <a:r>
              <a:rPr kumimoji="1" lang="ja-JP" altLang="en-US" dirty="0"/>
              <a:t>となり、電流は</a:t>
            </a:r>
            <a:r>
              <a:rPr kumimoji="1" lang="en-US" altLang="ja-JP" dirty="0" err="1"/>
              <a:t>Vcc</a:t>
            </a:r>
            <a:r>
              <a:rPr kumimoji="1" lang="ja-JP" altLang="en-US" dirty="0"/>
              <a:t>／</a:t>
            </a:r>
            <a:r>
              <a:rPr kumimoji="1" lang="en-US" altLang="ja-JP" dirty="0"/>
              <a:t>R2</a:t>
            </a:r>
            <a:r>
              <a:rPr kumimoji="1" lang="ja-JP" altLang="en-US" dirty="0"/>
              <a:t>となります。これが飽和状態です。</a:t>
            </a:r>
            <a:endParaRPr kumimoji="1" lang="en-US" altLang="ja-JP" dirty="0"/>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24</a:t>
            </a:fld>
            <a:endParaRPr lang="ja-JP" altLang="en-US"/>
          </a:p>
        </p:txBody>
      </p:sp>
    </p:spTree>
    <p:extLst>
      <p:ext uri="{BB962C8B-B14F-4D97-AF65-F5344CB8AC3E}">
        <p14:creationId xmlns:p14="http://schemas.microsoft.com/office/powerpoint/2010/main" val="12199672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論理回路として動作させる場合、過飽和、すなわち飽和状態を超えた状態にしておく必要があります。これは、一つの出力にたくさんの論理回路の入力を繋いだ際、入力側から電流が流れ込んでくるためです。今、</a:t>
            </a:r>
            <a:r>
              <a:rPr kumimoji="1" lang="en-US" altLang="ja-JP" dirty="0"/>
              <a:t>n</a:t>
            </a:r>
            <a:r>
              <a:rPr kumimoji="1" lang="ja-JP" altLang="en-US" dirty="0"/>
              <a:t>個の入力を接続したと考えます。出力トランジスタが</a:t>
            </a:r>
            <a:r>
              <a:rPr kumimoji="1" lang="en-US" altLang="ja-JP" dirty="0"/>
              <a:t>ON</a:t>
            </a:r>
            <a:r>
              <a:rPr kumimoji="1" lang="ja-JP" altLang="en-US" dirty="0"/>
              <a:t>になった場合、それぞれの入力側から流れ込んでくる電流を</a:t>
            </a:r>
            <a:r>
              <a:rPr kumimoji="1" lang="en-US" altLang="ja-JP" dirty="0"/>
              <a:t>IIL</a:t>
            </a:r>
            <a:r>
              <a:rPr kumimoji="1" lang="ja-JP" altLang="en-US" dirty="0"/>
              <a:t>とすると、</a:t>
            </a:r>
            <a:r>
              <a:rPr kumimoji="1" lang="en-US" altLang="ja-JP" dirty="0" err="1"/>
              <a:t>n×IIL</a:t>
            </a:r>
            <a:r>
              <a:rPr kumimoji="1" lang="ja-JP" altLang="en-US" dirty="0"/>
              <a:t>の電流が出力トランジスタに流れ込んできます。したがって、</a:t>
            </a:r>
            <a:r>
              <a:rPr kumimoji="1" lang="en-US" altLang="ja-JP" dirty="0" err="1"/>
              <a:t>IB×hFE</a:t>
            </a:r>
            <a:r>
              <a:rPr kumimoji="1" lang="ja-JP" altLang="en-US" dirty="0"/>
              <a:t>が、この電流全て＋抵抗から流れてくる電流</a:t>
            </a:r>
            <a:r>
              <a:rPr kumimoji="1" lang="en-US" altLang="ja-JP" dirty="0"/>
              <a:t>IR</a:t>
            </a:r>
            <a:r>
              <a:rPr kumimoji="1" lang="ja-JP" altLang="en-US" dirty="0"/>
              <a:t>よりも大きくなければ出力レベルの０</a:t>
            </a:r>
            <a:r>
              <a:rPr kumimoji="1" lang="en-US" altLang="ja-JP" dirty="0"/>
              <a:t>V</a:t>
            </a:r>
            <a:r>
              <a:rPr kumimoji="1" lang="ja-JP" altLang="en-US" dirty="0" err="1"/>
              <a:t>を維</a:t>
            </a:r>
            <a:r>
              <a:rPr kumimoji="1" lang="ja-JP" altLang="en-US" dirty="0"/>
              <a:t>持することができず、レベルが上がってしまいます。</a:t>
            </a:r>
            <a:r>
              <a:rPr kumimoji="1" lang="en-US" altLang="ja-JP" dirty="0"/>
              <a:t>n</a:t>
            </a:r>
            <a:r>
              <a:rPr kumimoji="1" lang="ja-JP" altLang="en-US" dirty="0"/>
              <a:t>個の入力を接続して</a:t>
            </a:r>
            <a:r>
              <a:rPr kumimoji="1" lang="en-US" altLang="ja-JP" dirty="0"/>
              <a:t>0V</a:t>
            </a:r>
            <a:r>
              <a:rPr kumimoji="1" lang="ja-JP" altLang="en-US" dirty="0"/>
              <a:t>を維持できることをファンアウトが</a:t>
            </a:r>
            <a:r>
              <a:rPr kumimoji="1" lang="en-US" altLang="ja-JP" dirty="0"/>
              <a:t>n</a:t>
            </a:r>
            <a:r>
              <a:rPr kumimoji="1" lang="ja-JP" altLang="en-US" dirty="0"/>
              <a:t>である、と呼びます。ファンアウトを</a:t>
            </a:r>
            <a:r>
              <a:rPr kumimoji="1" lang="en-US" altLang="ja-JP" dirty="0"/>
              <a:t>n</a:t>
            </a:r>
            <a:r>
              <a:rPr kumimoji="1" lang="ja-JP" altLang="en-US" dirty="0"/>
              <a:t>にするためには、</a:t>
            </a:r>
            <a:r>
              <a:rPr kumimoji="1" lang="en-US" altLang="ja-JP" dirty="0" err="1"/>
              <a:t>IB×hFE</a:t>
            </a:r>
            <a:r>
              <a:rPr kumimoji="1" lang="en-US" altLang="ja-JP" dirty="0"/>
              <a:t>&gt;</a:t>
            </a:r>
            <a:r>
              <a:rPr kumimoji="1" lang="en-US" altLang="ja-JP" dirty="0" err="1"/>
              <a:t>n×IIL+IR</a:t>
            </a:r>
            <a:r>
              <a:rPr kumimoji="1" lang="ja-JP" altLang="en-US" dirty="0"/>
              <a:t>を満足しなければなりません。これが原因で</a:t>
            </a:r>
            <a:r>
              <a:rPr kumimoji="1" lang="en-US" altLang="ja-JP" dirty="0"/>
              <a:t>DTL</a:t>
            </a:r>
            <a:r>
              <a:rPr kumimoji="1" lang="ja-JP" altLang="en-US" dirty="0"/>
              <a:t>は過飽和状態で使われます。しかし、たくさんファンアウトを取るために</a:t>
            </a:r>
            <a:r>
              <a:rPr kumimoji="1" lang="en-US" altLang="ja-JP" dirty="0"/>
              <a:t>IB</a:t>
            </a:r>
            <a:r>
              <a:rPr kumimoji="1" lang="ja-JP" altLang="en-US" dirty="0"/>
              <a:t>を大きくすると、今度は逆に</a:t>
            </a:r>
            <a:r>
              <a:rPr kumimoji="1" lang="en-US" altLang="ja-JP" dirty="0"/>
              <a:t>ON</a:t>
            </a:r>
            <a:r>
              <a:rPr kumimoji="1" lang="ja-JP" altLang="en-US" dirty="0"/>
              <a:t>から</a:t>
            </a:r>
            <a:r>
              <a:rPr kumimoji="1" lang="en-US" altLang="ja-JP" dirty="0"/>
              <a:t>OFF</a:t>
            </a:r>
            <a:r>
              <a:rPr kumimoji="1" lang="ja-JP" altLang="en-US" dirty="0"/>
              <a:t>になる時間が遅くなるという問題点が出てしまいます。これが実は</a:t>
            </a:r>
            <a:r>
              <a:rPr kumimoji="1" lang="en-US" altLang="ja-JP" dirty="0"/>
              <a:t>DTL</a:t>
            </a:r>
            <a:r>
              <a:rPr kumimoji="1" lang="ja-JP" altLang="en-US" dirty="0"/>
              <a:t>が</a:t>
            </a:r>
            <a:r>
              <a:rPr kumimoji="1" lang="en-US" altLang="ja-JP" dirty="0"/>
              <a:t>TTL</a:t>
            </a:r>
            <a:r>
              <a:rPr kumimoji="1" lang="ja-JP" altLang="en-US" dirty="0"/>
              <a:t>に取って代わられた理由です。しかし、その</a:t>
            </a:r>
            <a:r>
              <a:rPr kumimoji="1" lang="en-US" altLang="ja-JP" dirty="0"/>
              <a:t>TTL</a:t>
            </a:r>
            <a:r>
              <a:rPr kumimoji="1" lang="ja-JP" altLang="en-US" dirty="0" err="1"/>
              <a:t>すら</a:t>
            </a:r>
            <a:r>
              <a:rPr kumimoji="1" lang="en-US" altLang="ja-JP" dirty="0"/>
              <a:t>CMOS</a:t>
            </a:r>
            <a:r>
              <a:rPr kumimoji="1" lang="ja-JP" altLang="en-US" dirty="0"/>
              <a:t>によって絶滅して</a:t>
            </a:r>
            <a:r>
              <a:rPr kumimoji="1" lang="ja-JP" altLang="en-US"/>
              <a:t>しまいました。</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25</a:t>
            </a:fld>
            <a:endParaRPr lang="ja-JP" altLang="en-US"/>
          </a:p>
        </p:txBody>
      </p:sp>
    </p:spTree>
    <p:extLst>
      <p:ext uri="{BB962C8B-B14F-4D97-AF65-F5344CB8AC3E}">
        <p14:creationId xmlns:p14="http://schemas.microsoft.com/office/powerpoint/2010/main" val="6879501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a:t>nMOS</a:t>
            </a:r>
            <a:r>
              <a:rPr kumimoji="1" lang="en-US" altLang="ja-JP" dirty="0"/>
              <a:t>-FET</a:t>
            </a:r>
            <a:r>
              <a:rPr kumimoji="1" lang="ja-JP" altLang="en-US" dirty="0"/>
              <a:t>を使って小信号増幅回路を作ることができます。ソース、サブストレート（ベース）は</a:t>
            </a:r>
            <a:r>
              <a:rPr kumimoji="1" lang="en-US" altLang="ja-JP" dirty="0"/>
              <a:t>GND</a:t>
            </a:r>
            <a:r>
              <a:rPr kumimoji="1" lang="ja-JP" altLang="en-US" dirty="0"/>
              <a:t>に落とし、ドレインに抵抗を介して電源電圧を与えます。ここで、ゲートに適切なバイアス電圧を与えて小信号を載せれば、この電圧によってドレイン電流が変化して増幅してくれます。</a:t>
            </a:r>
          </a:p>
        </p:txBody>
      </p:sp>
      <p:sp>
        <p:nvSpPr>
          <p:cNvPr id="4" name="スライド番号プレースホルダー 3"/>
          <p:cNvSpPr>
            <a:spLocks noGrp="1"/>
          </p:cNvSpPr>
          <p:nvPr>
            <p:ph type="sldNum" sz="quarter" idx="10"/>
          </p:nvPr>
        </p:nvSpPr>
        <p:spPr/>
        <p:txBody>
          <a:bodyPr/>
          <a:lstStyle/>
          <a:p>
            <a:fld id="{BC0BB4F7-3BA2-4858-8F5A-31B5E8CED3DD}" type="slidenum">
              <a:rPr kumimoji="1" lang="ja-JP" altLang="en-US" smtClean="0"/>
              <a:t>26</a:t>
            </a:fld>
            <a:endParaRPr kumimoji="1" lang="ja-JP" altLang="en-US"/>
          </a:p>
        </p:txBody>
      </p:sp>
    </p:spTree>
    <p:extLst>
      <p:ext uri="{BB962C8B-B14F-4D97-AF65-F5344CB8AC3E}">
        <p14:creationId xmlns:p14="http://schemas.microsoft.com/office/powerpoint/2010/main" val="319632756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バイアス電圧を調整することで、動作点を決めます。ここでは３</a:t>
            </a:r>
            <a:r>
              <a:rPr kumimoji="1" lang="en-US" altLang="ja-JP" dirty="0"/>
              <a:t>V</a:t>
            </a:r>
            <a:r>
              <a:rPr kumimoji="1" lang="ja-JP" altLang="en-US" dirty="0"/>
              <a:t>のバイアス電圧を掛けてその周辺で</a:t>
            </a:r>
            <a:r>
              <a:rPr kumimoji="1" lang="en-US" altLang="ja-JP" dirty="0"/>
              <a:t>Vi</a:t>
            </a:r>
            <a:r>
              <a:rPr kumimoji="1" lang="ja-JP" altLang="en-US" dirty="0"/>
              <a:t>を変動させた場合を示します。電源は</a:t>
            </a:r>
            <a:r>
              <a:rPr kumimoji="1" lang="en-US" altLang="ja-JP" dirty="0"/>
              <a:t>10V</a:t>
            </a:r>
            <a:r>
              <a:rPr kumimoji="1" lang="ja-JP" altLang="en-US" dirty="0"/>
              <a:t>で抵抗は１</a:t>
            </a:r>
            <a:r>
              <a:rPr kumimoji="1" lang="en-US" altLang="ja-JP" dirty="0"/>
              <a:t>KΩ</a:t>
            </a:r>
            <a:r>
              <a:rPr kumimoji="1" lang="ja-JP" altLang="en-US" dirty="0"/>
              <a:t>なので、図に示すような負荷抵抗線を引くことが出来ます。この上でゲート電圧を変化させるとドレイン電圧（電流）が変化することがわかります。</a:t>
            </a:r>
          </a:p>
        </p:txBody>
      </p:sp>
      <p:sp>
        <p:nvSpPr>
          <p:cNvPr id="4" name="スライド番号プレースホルダー 3"/>
          <p:cNvSpPr>
            <a:spLocks noGrp="1"/>
          </p:cNvSpPr>
          <p:nvPr>
            <p:ph type="sldNum" sz="quarter" idx="10"/>
          </p:nvPr>
        </p:nvSpPr>
        <p:spPr/>
        <p:txBody>
          <a:bodyPr/>
          <a:lstStyle/>
          <a:p>
            <a:fld id="{BC0BB4F7-3BA2-4858-8F5A-31B5E8CED3DD}" type="slidenum">
              <a:rPr kumimoji="1" lang="ja-JP" altLang="en-US" smtClean="0"/>
              <a:t>27</a:t>
            </a:fld>
            <a:endParaRPr kumimoji="1" lang="ja-JP" altLang="en-US"/>
          </a:p>
        </p:txBody>
      </p:sp>
    </p:spTree>
    <p:extLst>
      <p:ext uri="{BB962C8B-B14F-4D97-AF65-F5344CB8AC3E}">
        <p14:creationId xmlns:p14="http://schemas.microsoft.com/office/powerpoint/2010/main" val="283460003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a:t>
            </a:r>
            <a:r>
              <a:rPr kumimoji="1" lang="en-US" altLang="ja-JP" dirty="0"/>
              <a:t>MOSFET</a:t>
            </a:r>
            <a:r>
              <a:rPr kumimoji="1" lang="ja-JP" altLang="en-US" dirty="0"/>
              <a:t>の小信号等価回路を紹介しましょう。バイポーラトランジスタと違って、ゲート電圧の変化</a:t>
            </a:r>
            <a:r>
              <a:rPr kumimoji="1" lang="en-US" altLang="ja-JP" dirty="0" err="1"/>
              <a:t>vgs</a:t>
            </a:r>
            <a:r>
              <a:rPr kumimoji="1" lang="ja-JP" altLang="en-US" dirty="0"/>
              <a:t>によって、ドレイン電流が</a:t>
            </a:r>
            <a:r>
              <a:rPr kumimoji="1" lang="en-US" altLang="ja-JP" dirty="0" err="1"/>
              <a:t>gm×vgs</a:t>
            </a:r>
            <a:r>
              <a:rPr kumimoji="1" lang="ja-JP" altLang="en-US" dirty="0"/>
              <a:t>に増幅されると考えます。</a:t>
            </a:r>
            <a:r>
              <a:rPr kumimoji="1" lang="en-US" altLang="ja-JP" dirty="0"/>
              <a:t>MOS-FET</a:t>
            </a:r>
            <a:r>
              <a:rPr kumimoji="1" lang="ja-JP" altLang="en-US" dirty="0"/>
              <a:t>のゲートは絶縁されていて入力インピーダンスは非常に高いので、入力側の抵抗は何もありません。出力側の電流源に使う</a:t>
            </a:r>
            <a:r>
              <a:rPr kumimoji="1" lang="en-US" altLang="ja-JP" dirty="0"/>
              <a:t>gm</a:t>
            </a:r>
            <a:r>
              <a:rPr kumimoji="1" lang="ja-JP" altLang="en-US" dirty="0"/>
              <a:t>は、電圧によって電流が増幅される係数です。電流</a:t>
            </a:r>
            <a:r>
              <a:rPr kumimoji="1" lang="en-US" altLang="ja-JP" dirty="0"/>
              <a:t>/</a:t>
            </a:r>
            <a:r>
              <a:rPr kumimoji="1" lang="ja-JP" altLang="en-US" dirty="0"/>
              <a:t>電圧の次元になるため、抵抗の逆数になり、相互コンダクタンスと呼ばれます。単位は、昔は</a:t>
            </a:r>
            <a:r>
              <a:rPr kumimoji="1" lang="en-US" altLang="ja-JP" dirty="0"/>
              <a:t>Ohm</a:t>
            </a:r>
            <a:r>
              <a:rPr kumimoji="1" lang="ja-JP" altLang="en-US" dirty="0"/>
              <a:t>をひっくりかえした</a:t>
            </a:r>
            <a:r>
              <a:rPr kumimoji="1" lang="en-US" altLang="ja-JP" dirty="0"/>
              <a:t>Mho</a:t>
            </a:r>
            <a:r>
              <a:rPr kumimoji="1" lang="ja-JP" altLang="en-US" dirty="0"/>
              <a:t>（モー）と呼ばれていましたが、</a:t>
            </a:r>
            <a:r>
              <a:rPr kumimoji="1" lang="en-US" altLang="ja-JP" dirty="0"/>
              <a:t>1971</a:t>
            </a:r>
            <a:r>
              <a:rPr kumimoji="1" lang="ja-JP" altLang="en-US" dirty="0"/>
              <a:t>年に正式な単位名としてジーメンス（</a:t>
            </a:r>
            <a:r>
              <a:rPr kumimoji="1" lang="en-US" altLang="ja-JP" dirty="0"/>
              <a:t>S)</a:t>
            </a:r>
            <a:r>
              <a:rPr kumimoji="1" lang="ja-JP" altLang="en-US" dirty="0"/>
              <a:t>が決まり、最近はこちらで呼ばれています。この電流源に対してドレイン抵抗が並列接続された等価回路となります。</a:t>
            </a:r>
          </a:p>
        </p:txBody>
      </p:sp>
      <p:sp>
        <p:nvSpPr>
          <p:cNvPr id="4" name="スライド番号プレースホルダー 3"/>
          <p:cNvSpPr>
            <a:spLocks noGrp="1"/>
          </p:cNvSpPr>
          <p:nvPr>
            <p:ph type="sldNum" sz="quarter" idx="10"/>
          </p:nvPr>
        </p:nvSpPr>
        <p:spPr/>
        <p:txBody>
          <a:bodyPr/>
          <a:lstStyle/>
          <a:p>
            <a:fld id="{BC0BB4F7-3BA2-4858-8F5A-31B5E8CED3DD}" type="slidenum">
              <a:rPr kumimoji="1" lang="ja-JP" altLang="en-US" smtClean="0"/>
              <a:t>28</a:t>
            </a:fld>
            <a:endParaRPr kumimoji="1" lang="ja-JP" altLang="en-US"/>
          </a:p>
        </p:txBody>
      </p:sp>
    </p:spTree>
    <p:extLst>
      <p:ext uri="{BB962C8B-B14F-4D97-AF65-F5344CB8AC3E}">
        <p14:creationId xmlns:p14="http://schemas.microsoft.com/office/powerpoint/2010/main" val="337558849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a:t>nMOS</a:t>
            </a:r>
            <a:r>
              <a:rPr kumimoji="1" lang="en-US" altLang="ja-JP" dirty="0"/>
              <a:t>-FET</a:t>
            </a:r>
            <a:r>
              <a:rPr kumimoji="1" lang="ja-JP" altLang="en-US" dirty="0"/>
              <a:t>を用いた</a:t>
            </a:r>
            <a:r>
              <a:rPr kumimoji="1" lang="en-US" altLang="ja-JP" dirty="0"/>
              <a:t>CR</a:t>
            </a:r>
            <a:r>
              <a:rPr kumimoji="1" lang="ja-JP" altLang="en-US" dirty="0"/>
              <a:t>結合回路を図に示します。この回路は電流帰還バイアスが掛かっており、トランジスタと全く同じ回路です。ゲートの入力インピーダンスは高いので、バイアス電圧は</a:t>
            </a:r>
            <a:r>
              <a:rPr kumimoji="1" lang="en-US" altLang="ja-JP" dirty="0"/>
              <a:t>RG1</a:t>
            </a:r>
            <a:r>
              <a:rPr kumimoji="1" lang="ja-JP" altLang="en-US" dirty="0"/>
              <a:t>と</a:t>
            </a:r>
            <a:r>
              <a:rPr kumimoji="1" lang="en-US" altLang="ja-JP" dirty="0"/>
              <a:t>RG2</a:t>
            </a:r>
            <a:r>
              <a:rPr kumimoji="1" lang="ja-JP" altLang="en-US" dirty="0" err="1"/>
              <a:t>、</a:t>
            </a:r>
            <a:r>
              <a:rPr kumimoji="1" lang="en-US" altLang="ja-JP" dirty="0"/>
              <a:t>RS1</a:t>
            </a:r>
            <a:r>
              <a:rPr kumimoji="1" lang="ja-JP" altLang="en-US" dirty="0"/>
              <a:t>で決まります。</a:t>
            </a:r>
            <a:r>
              <a:rPr kumimoji="1" lang="en-US" altLang="ja-JP" dirty="0"/>
              <a:t>Cs1</a:t>
            </a:r>
            <a:r>
              <a:rPr kumimoji="1" lang="ja-JP" altLang="en-US" dirty="0"/>
              <a:t>はバイパスコンデンサ、</a:t>
            </a:r>
            <a:r>
              <a:rPr kumimoji="1" lang="en-US" altLang="ja-JP" dirty="0"/>
              <a:t>CCD</a:t>
            </a:r>
            <a:r>
              <a:rPr kumimoji="1" lang="ja-JP" altLang="en-US" dirty="0" err="1"/>
              <a:t>、</a:t>
            </a:r>
            <a:r>
              <a:rPr kumimoji="1" lang="en-US" altLang="ja-JP" dirty="0"/>
              <a:t>CC1</a:t>
            </a:r>
            <a:r>
              <a:rPr kumimoji="1" lang="ja-JP" altLang="en-US" dirty="0"/>
              <a:t>は結合用コンデンサです。</a:t>
            </a:r>
          </a:p>
        </p:txBody>
      </p:sp>
      <p:sp>
        <p:nvSpPr>
          <p:cNvPr id="4" name="スライド番号プレースホルダー 3"/>
          <p:cNvSpPr>
            <a:spLocks noGrp="1"/>
          </p:cNvSpPr>
          <p:nvPr>
            <p:ph type="sldNum" sz="quarter" idx="10"/>
          </p:nvPr>
        </p:nvSpPr>
        <p:spPr/>
        <p:txBody>
          <a:bodyPr/>
          <a:lstStyle/>
          <a:p>
            <a:fld id="{BC0BB4F7-3BA2-4858-8F5A-31B5E8CED3DD}" type="slidenum">
              <a:rPr kumimoji="1" lang="ja-JP" altLang="en-US" smtClean="0"/>
              <a:t>29</a:t>
            </a:fld>
            <a:endParaRPr kumimoji="1" lang="ja-JP" altLang="en-US"/>
          </a:p>
        </p:txBody>
      </p:sp>
    </p:spTree>
    <p:extLst>
      <p:ext uri="{BB962C8B-B14F-4D97-AF65-F5344CB8AC3E}">
        <p14:creationId xmlns:p14="http://schemas.microsoft.com/office/powerpoint/2010/main" val="38269001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入力、出力の電圧、電流の関係を表す方法はいろいろ考えられます。①は、入出力の電流</a:t>
            </a:r>
            <a:r>
              <a:rPr kumimoji="1" lang="en-US" altLang="ja-JP" dirty="0"/>
              <a:t>i1,i2</a:t>
            </a:r>
            <a:r>
              <a:rPr kumimoji="1" lang="ja-JP" altLang="en-US" dirty="0"/>
              <a:t>により、入出力の電圧</a:t>
            </a:r>
            <a:r>
              <a:rPr kumimoji="1" lang="en-US" altLang="ja-JP" dirty="0"/>
              <a:t>v1,v2</a:t>
            </a:r>
            <a:r>
              <a:rPr kumimoji="1" lang="ja-JP" altLang="en-US" dirty="0"/>
              <a:t>を表す方法です。この場合、係数は抵抗（インピーダンス）になり、</a:t>
            </a:r>
            <a:r>
              <a:rPr kumimoji="1" lang="en-US" altLang="ja-JP" dirty="0"/>
              <a:t>2×</a:t>
            </a:r>
            <a:r>
              <a:rPr kumimoji="1" lang="ja-JP" altLang="en-US" dirty="0"/>
              <a:t>２の行列で表せます。インピーダンスは</a:t>
            </a:r>
            <a:r>
              <a:rPr kumimoji="1" lang="en-US" altLang="ja-JP" dirty="0"/>
              <a:t>Z</a:t>
            </a:r>
            <a:r>
              <a:rPr kumimoji="1" lang="ja-JP" altLang="en-US" dirty="0"/>
              <a:t>で表すのが普通なので、この係数行列を</a:t>
            </a:r>
            <a:r>
              <a:rPr kumimoji="1" lang="en-US" altLang="ja-JP" dirty="0"/>
              <a:t>Z</a:t>
            </a:r>
            <a:r>
              <a:rPr kumimoji="1" lang="ja-JP" altLang="en-US" dirty="0"/>
              <a:t>パラメータと呼びます。②はこの逆で、入出力の電圧</a:t>
            </a:r>
            <a:r>
              <a:rPr kumimoji="1" lang="en-US" altLang="ja-JP" dirty="0"/>
              <a:t>v1,v2</a:t>
            </a:r>
            <a:r>
              <a:rPr kumimoji="1" lang="ja-JP" altLang="en-US" dirty="0"/>
              <a:t>を使って入出力の電流</a:t>
            </a:r>
            <a:r>
              <a:rPr kumimoji="1" lang="en-US" altLang="ja-JP" dirty="0"/>
              <a:t>i1,i2</a:t>
            </a:r>
            <a:r>
              <a:rPr kumimoji="1" lang="ja-JP" altLang="en-US" dirty="0"/>
              <a:t>を表します。この場合、係数はインピーダンスの逆数になり、アドミッタンスと呼ばれます。係数行列は</a:t>
            </a:r>
            <a:r>
              <a:rPr kumimoji="1" lang="en-US" altLang="ja-JP" dirty="0"/>
              <a:t>Y</a:t>
            </a:r>
            <a:r>
              <a:rPr kumimoji="1" lang="ja-JP" altLang="en-US" dirty="0"/>
              <a:t>パラメータと呼ばれます。③は、</a:t>
            </a:r>
            <a:r>
              <a:rPr kumimoji="1" lang="en-US" altLang="ja-JP" dirty="0"/>
              <a:t>i1,v2</a:t>
            </a:r>
            <a:r>
              <a:rPr kumimoji="1" lang="ja-JP" altLang="en-US" dirty="0"/>
              <a:t>により</a:t>
            </a:r>
            <a:r>
              <a:rPr kumimoji="1" lang="en-US" altLang="ja-JP" dirty="0"/>
              <a:t>v1,i2</a:t>
            </a:r>
            <a:r>
              <a:rPr kumimoji="1" lang="ja-JP" altLang="en-US" dirty="0"/>
              <a:t>を表す方法です。これはインピーダンスとアドミッタンスが混ざっていることからハイブリットと呼ばれ、係数行列を</a:t>
            </a:r>
            <a:r>
              <a:rPr kumimoji="1" lang="en-US" altLang="ja-JP" dirty="0"/>
              <a:t>H</a:t>
            </a:r>
            <a:r>
              <a:rPr kumimoji="1" lang="ja-JP" altLang="en-US" dirty="0"/>
              <a:t>パラメータと呼びます。電子回路ではこの</a:t>
            </a:r>
            <a:r>
              <a:rPr kumimoji="1" lang="en-US" altLang="ja-JP" dirty="0"/>
              <a:t>H</a:t>
            </a:r>
            <a:r>
              <a:rPr kumimoji="1" lang="ja-JP" altLang="en-US" dirty="0"/>
              <a:t>パラメータを主に使います。</a:t>
            </a:r>
            <a:endParaRPr kumimoji="1" lang="en-US" altLang="ja-JP" dirty="0"/>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3</a:t>
            </a:fld>
            <a:endParaRPr lang="ja-JP" altLang="en-US"/>
          </a:p>
        </p:txBody>
      </p:sp>
    </p:spTree>
    <p:extLst>
      <p:ext uri="{BB962C8B-B14F-4D97-AF65-F5344CB8AC3E}">
        <p14:creationId xmlns:p14="http://schemas.microsoft.com/office/powerpoint/2010/main" val="74358464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この等価回路を図に示します。これは結構複雑な気がしますが実は</a:t>
            </a:r>
            <a:r>
              <a:rPr kumimoji="1" lang="en-US" altLang="ja-JP" dirty="0"/>
              <a:t>RG1,RG2</a:t>
            </a:r>
            <a:r>
              <a:rPr kumimoji="1" lang="ja-JP" altLang="en-US" dirty="0"/>
              <a:t>は</a:t>
            </a:r>
            <a:r>
              <a:rPr kumimoji="1" lang="en-US" altLang="ja-JP" dirty="0" err="1"/>
              <a:t>vgs</a:t>
            </a:r>
            <a:r>
              <a:rPr kumimoji="1" lang="ja-JP" altLang="en-US" dirty="0" err="1"/>
              <a:t>には</a:t>
            </a:r>
            <a:r>
              <a:rPr kumimoji="1" lang="ja-JP" altLang="en-US" dirty="0"/>
              <a:t>影響を与えず、</a:t>
            </a:r>
            <a:r>
              <a:rPr kumimoji="1" lang="en-US" altLang="ja-JP" dirty="0" err="1"/>
              <a:t>vgs</a:t>
            </a:r>
            <a:r>
              <a:rPr kumimoji="1" lang="en-US" altLang="ja-JP" dirty="0"/>
              <a:t>=</a:t>
            </a:r>
            <a:r>
              <a:rPr kumimoji="1" lang="ja-JP" altLang="en-US" dirty="0"/>
              <a:t>入力電圧</a:t>
            </a:r>
            <a:r>
              <a:rPr kumimoji="1" lang="en-US" altLang="ja-JP" dirty="0"/>
              <a:t>v1</a:t>
            </a:r>
            <a:r>
              <a:rPr kumimoji="1" lang="ja-JP" altLang="en-US" dirty="0"/>
              <a:t>になります。</a:t>
            </a:r>
            <a:r>
              <a:rPr kumimoji="1" lang="en-US" altLang="ja-JP" dirty="0"/>
              <a:t>gm1×vgs</a:t>
            </a:r>
            <a:r>
              <a:rPr kumimoji="1" lang="ja-JP" altLang="en-US" dirty="0"/>
              <a:t>の電流が</a:t>
            </a:r>
            <a:r>
              <a:rPr kumimoji="1" lang="en-US" altLang="ja-JP" dirty="0" err="1"/>
              <a:t>rd</a:t>
            </a:r>
            <a:r>
              <a:rPr kumimoji="1" lang="ja-JP" altLang="en-US" dirty="0" err="1"/>
              <a:t>、</a:t>
            </a:r>
            <a:r>
              <a:rPr kumimoji="1" lang="en-US" altLang="ja-JP" dirty="0"/>
              <a:t>RD1</a:t>
            </a:r>
            <a:r>
              <a:rPr kumimoji="1" lang="ja-JP" altLang="en-US" dirty="0" err="1"/>
              <a:t>、</a:t>
            </a:r>
            <a:r>
              <a:rPr kumimoji="1" lang="en-US" altLang="ja-JP" dirty="0"/>
              <a:t>RL</a:t>
            </a:r>
            <a:r>
              <a:rPr kumimoji="1" lang="ja-JP" altLang="en-US" dirty="0"/>
              <a:t>の並列接続の抵抗で起こす電圧降下が増幅された電圧に相当します。</a:t>
            </a:r>
          </a:p>
        </p:txBody>
      </p:sp>
      <p:sp>
        <p:nvSpPr>
          <p:cNvPr id="4" name="スライド番号プレースホルダー 3"/>
          <p:cNvSpPr>
            <a:spLocks noGrp="1"/>
          </p:cNvSpPr>
          <p:nvPr>
            <p:ph type="sldNum" sz="quarter" idx="10"/>
          </p:nvPr>
        </p:nvSpPr>
        <p:spPr/>
        <p:txBody>
          <a:bodyPr/>
          <a:lstStyle/>
          <a:p>
            <a:fld id="{BC0BB4F7-3BA2-4858-8F5A-31B5E8CED3DD}" type="slidenum">
              <a:rPr kumimoji="1" lang="ja-JP" altLang="en-US" smtClean="0"/>
              <a:t>30</a:t>
            </a:fld>
            <a:endParaRPr kumimoji="1" lang="ja-JP" altLang="en-US"/>
          </a:p>
        </p:txBody>
      </p:sp>
    </p:spTree>
    <p:extLst>
      <p:ext uri="{BB962C8B-B14F-4D97-AF65-F5344CB8AC3E}">
        <p14:creationId xmlns:p14="http://schemas.microsoft.com/office/powerpoint/2010/main" val="352981498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今日のポイントをインフォ丸が示します。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32</a:t>
            </a:fld>
            <a:endParaRPr lang="ja-JP" altLang="en-US"/>
          </a:p>
        </p:txBody>
      </p:sp>
    </p:spTree>
    <p:extLst>
      <p:ext uri="{BB962C8B-B14F-4D97-AF65-F5344CB8AC3E}">
        <p14:creationId xmlns:p14="http://schemas.microsoft.com/office/powerpoint/2010/main" val="415733148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演習で電圧増幅率を求めてみましょう。</a:t>
            </a:r>
            <a:r>
              <a:rPr kumimoji="1" lang="en-US" altLang="ja-JP" dirty="0"/>
              <a:t>RG1,RG2</a:t>
            </a:r>
            <a:r>
              <a:rPr kumimoji="1" lang="ja-JP" altLang="en-US" dirty="0"/>
              <a:t>は関係ありません。</a:t>
            </a:r>
            <a:r>
              <a:rPr kumimoji="1" lang="en-US" altLang="ja-JP" dirty="0"/>
              <a:t>MOS</a:t>
            </a:r>
            <a:r>
              <a:rPr kumimoji="1" lang="ja-JP" altLang="en-US" dirty="0"/>
              <a:t>－</a:t>
            </a:r>
            <a:r>
              <a:rPr kumimoji="1" lang="en-US" altLang="ja-JP" dirty="0"/>
              <a:t>FET</a:t>
            </a:r>
            <a:r>
              <a:rPr kumimoji="1" lang="ja-JP" altLang="en-US" dirty="0"/>
              <a:t>はバイポーラトランジスタに比べて簡単なことが分かります。</a:t>
            </a:r>
          </a:p>
        </p:txBody>
      </p:sp>
      <p:sp>
        <p:nvSpPr>
          <p:cNvPr id="4" name="スライド番号プレースホルダー 3"/>
          <p:cNvSpPr>
            <a:spLocks noGrp="1"/>
          </p:cNvSpPr>
          <p:nvPr>
            <p:ph type="sldNum" sz="quarter" idx="10"/>
          </p:nvPr>
        </p:nvSpPr>
        <p:spPr/>
        <p:txBody>
          <a:bodyPr/>
          <a:lstStyle/>
          <a:p>
            <a:fld id="{BC0BB4F7-3BA2-4858-8F5A-31B5E8CED3DD}" type="slidenum">
              <a:rPr kumimoji="1" lang="ja-JP" altLang="en-US" smtClean="0"/>
              <a:t>33</a:t>
            </a:fld>
            <a:endParaRPr kumimoji="1" lang="ja-JP" altLang="en-US"/>
          </a:p>
        </p:txBody>
      </p:sp>
    </p:spTree>
    <p:extLst>
      <p:ext uri="{BB962C8B-B14F-4D97-AF65-F5344CB8AC3E}">
        <p14:creationId xmlns:p14="http://schemas.microsoft.com/office/powerpoint/2010/main" val="40369924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小信号増幅回路の等価回路を考える場合、小文字を使うのが通例です。すなわち、実際にトランジスタの等価回路に使われるのは小文字の</a:t>
            </a:r>
            <a:r>
              <a:rPr kumimoji="1" lang="en-US" altLang="ja-JP" dirty="0"/>
              <a:t>h</a:t>
            </a:r>
            <a:r>
              <a:rPr kumimoji="1" lang="ja-JP" altLang="en-US" dirty="0"/>
              <a:t>パラメータです。ではなぜ</a:t>
            </a:r>
            <a:r>
              <a:rPr kumimoji="1" lang="en-US" altLang="ja-JP" dirty="0"/>
              <a:t>Z</a:t>
            </a:r>
            <a:r>
              <a:rPr kumimoji="1" lang="ja-JP" altLang="en-US" dirty="0"/>
              <a:t>や</a:t>
            </a:r>
            <a:r>
              <a:rPr kumimoji="1" lang="en-US" altLang="ja-JP" dirty="0"/>
              <a:t>Y</a:t>
            </a:r>
            <a:r>
              <a:rPr kumimoji="1" lang="ja-JP" altLang="en-US" dirty="0"/>
              <a:t>ではなくて</a:t>
            </a:r>
            <a:r>
              <a:rPr kumimoji="1" lang="en-US" altLang="ja-JP" dirty="0"/>
              <a:t>h</a:t>
            </a:r>
            <a:r>
              <a:rPr kumimoji="1" lang="ja-JP" altLang="en-US" dirty="0"/>
              <a:t>パラメータを使うのでしょうか？それは</a:t>
            </a:r>
            <a:r>
              <a:rPr kumimoji="1" lang="ja-JP" altLang="en-US" dirty="0" err="1"/>
              <a:t>ｈ</a:t>
            </a:r>
            <a:r>
              <a:rPr kumimoji="1" lang="ja-JP" altLang="en-US" dirty="0"/>
              <a:t>パラメータが小信号増幅回路を表すのに適しているからです。</a:t>
            </a:r>
            <a:r>
              <a:rPr kumimoji="1" lang="en-US" altLang="ja-JP" dirty="0"/>
              <a:t>Z</a:t>
            </a:r>
            <a:r>
              <a:rPr kumimoji="1" lang="ja-JP" altLang="en-US" dirty="0"/>
              <a:t>や</a:t>
            </a:r>
            <a:r>
              <a:rPr kumimoji="1" lang="en-US" altLang="ja-JP" dirty="0"/>
              <a:t>Y</a:t>
            </a:r>
            <a:r>
              <a:rPr kumimoji="1" lang="ja-JP" altLang="en-US" dirty="0"/>
              <a:t>は、抵抗、インダクタ、キャパシタのネットワークなどを示すのに適しています。</a:t>
            </a:r>
            <a:endParaRPr kumimoji="1" lang="en-US" altLang="ja-JP" dirty="0"/>
          </a:p>
          <a:p>
            <a:r>
              <a:rPr kumimoji="1" lang="ja-JP" altLang="en-US" dirty="0"/>
              <a:t>ではそれぞれのパラメータの意味を考えましょう。</a:t>
            </a:r>
            <a:endParaRPr kumimoji="1" lang="en-US" altLang="ja-JP" dirty="0"/>
          </a:p>
          <a:p>
            <a:r>
              <a:rPr kumimoji="1" lang="ja-JP" altLang="en-US" dirty="0"/>
              <a:t>まず、交流的に入力を開放して</a:t>
            </a:r>
            <a:r>
              <a:rPr kumimoji="1" lang="en-US" altLang="ja-JP" dirty="0"/>
              <a:t>i1=0</a:t>
            </a:r>
            <a:r>
              <a:rPr kumimoji="1" lang="ja-JP" altLang="en-US" dirty="0"/>
              <a:t>にして（正確には</a:t>
            </a:r>
            <a:r>
              <a:rPr kumimoji="1" lang="en-US" altLang="ja-JP" dirty="0"/>
              <a:t>i1=0</a:t>
            </a:r>
            <a:r>
              <a:rPr kumimoji="1" lang="ja-JP" altLang="en-US" dirty="0"/>
              <a:t>に近くして）</a:t>
            </a:r>
            <a:r>
              <a:rPr kumimoji="1" lang="en-US" altLang="ja-JP" dirty="0"/>
              <a:t>v1,v2,i2</a:t>
            </a:r>
            <a:r>
              <a:rPr kumimoji="1" lang="ja-JP" altLang="en-US" dirty="0"/>
              <a:t>の特性を測ることで、</a:t>
            </a:r>
            <a:r>
              <a:rPr kumimoji="1" lang="en-US" altLang="ja-JP" dirty="0"/>
              <a:t>h12, h22</a:t>
            </a:r>
            <a:r>
              <a:rPr kumimoji="1" lang="ja-JP" altLang="en-US" dirty="0"/>
              <a:t>を求めることができます。交流的に入力を開放するのは、大きなインダクタを用いれば可能です。</a:t>
            </a:r>
            <a:r>
              <a:rPr kumimoji="1" lang="en-US" altLang="ja-JP" dirty="0"/>
              <a:t>h12</a:t>
            </a:r>
            <a:r>
              <a:rPr kumimoji="1" lang="ja-JP" altLang="en-US" dirty="0"/>
              <a:t>は</a:t>
            </a:r>
            <a:r>
              <a:rPr kumimoji="1" lang="en-US" altLang="ja-JP" dirty="0"/>
              <a:t>v1/v2</a:t>
            </a:r>
            <a:r>
              <a:rPr kumimoji="1" lang="ja-JP" altLang="en-US" dirty="0"/>
              <a:t>で表されます。これは出力電圧により入力電圧が受ける影響を表すので電圧帰還率と呼ばれ、</a:t>
            </a:r>
            <a:r>
              <a:rPr kumimoji="1" lang="en-US" altLang="ja-JP" dirty="0" err="1"/>
              <a:t>hr</a:t>
            </a:r>
            <a:r>
              <a:rPr kumimoji="1" lang="ja-JP" altLang="en-US" dirty="0"/>
              <a:t>と呼びます。</a:t>
            </a:r>
            <a:r>
              <a:rPr kumimoji="1" lang="en-US" altLang="ja-JP" dirty="0"/>
              <a:t>h22</a:t>
            </a:r>
            <a:r>
              <a:rPr kumimoji="1" lang="ja-JP" altLang="en-US" dirty="0"/>
              <a:t>は</a:t>
            </a:r>
            <a:r>
              <a:rPr kumimoji="1" lang="en-US" altLang="ja-JP" dirty="0"/>
              <a:t>i2/v2</a:t>
            </a:r>
            <a:r>
              <a:rPr kumimoji="1" lang="ja-JP" altLang="en-US" dirty="0" err="1"/>
              <a:t>なので</a:t>
            </a:r>
            <a:r>
              <a:rPr kumimoji="1" lang="ja-JP" altLang="en-US" dirty="0"/>
              <a:t>出力側の抵抗の逆数です。これは出力アドミッタンスと呼ばれます。</a:t>
            </a:r>
            <a:endParaRPr kumimoji="1" lang="en-US" altLang="ja-JP" dirty="0"/>
          </a:p>
          <a:p>
            <a:r>
              <a:rPr kumimoji="1" lang="ja-JP" altLang="en-US" dirty="0"/>
              <a:t>次に出力を交流的に短絡（短絡に近い状態にして）して、</a:t>
            </a:r>
            <a:r>
              <a:rPr kumimoji="1" lang="en-US" altLang="ja-JP" dirty="0"/>
              <a:t>v1,i1,i2</a:t>
            </a:r>
            <a:r>
              <a:rPr kumimoji="1" lang="ja-JP" altLang="en-US" dirty="0"/>
              <a:t>を測定することで、</a:t>
            </a:r>
            <a:r>
              <a:rPr kumimoji="1" lang="en-US" altLang="ja-JP" dirty="0"/>
              <a:t>h11</a:t>
            </a:r>
            <a:r>
              <a:rPr kumimoji="1" lang="ja-JP" altLang="en-US" dirty="0" err="1"/>
              <a:t>、</a:t>
            </a:r>
            <a:r>
              <a:rPr kumimoji="1" lang="en-US" altLang="ja-JP" dirty="0"/>
              <a:t>h12</a:t>
            </a:r>
            <a:r>
              <a:rPr kumimoji="1" lang="ja-JP" altLang="en-US" dirty="0"/>
              <a:t>が求められます。</a:t>
            </a:r>
            <a:r>
              <a:rPr kumimoji="1" lang="en-US" altLang="ja-JP" dirty="0"/>
              <a:t>h11</a:t>
            </a:r>
            <a:r>
              <a:rPr kumimoji="1" lang="ja-JP" altLang="en-US" dirty="0"/>
              <a:t>は</a:t>
            </a:r>
            <a:r>
              <a:rPr kumimoji="1" lang="en-US" altLang="ja-JP" dirty="0"/>
              <a:t>v1/i1</a:t>
            </a:r>
            <a:r>
              <a:rPr kumimoji="1" lang="ja-JP" altLang="en-US" dirty="0" err="1"/>
              <a:t>なので</a:t>
            </a:r>
            <a:r>
              <a:rPr kumimoji="1" lang="ja-JP" altLang="en-US" dirty="0"/>
              <a:t>入力側の抵抗に相当します。これはそのものずばり入力抵抗と呼ばれ、</a:t>
            </a:r>
            <a:r>
              <a:rPr kumimoji="1" lang="en-US" altLang="ja-JP" dirty="0"/>
              <a:t>hi</a:t>
            </a:r>
            <a:r>
              <a:rPr kumimoji="1" lang="ja-JP" altLang="en-US" dirty="0"/>
              <a:t>で表されます。</a:t>
            </a:r>
            <a:r>
              <a:rPr kumimoji="1" lang="en-US" altLang="ja-JP" dirty="0"/>
              <a:t>h12</a:t>
            </a:r>
            <a:r>
              <a:rPr kumimoji="1" lang="ja-JP" altLang="en-US" dirty="0"/>
              <a:t>は</a:t>
            </a:r>
            <a:r>
              <a:rPr kumimoji="1" lang="en-US" altLang="ja-JP" dirty="0"/>
              <a:t>i2/i1</a:t>
            </a:r>
            <a:r>
              <a:rPr kumimoji="1" lang="ja-JP" altLang="en-US" dirty="0"/>
              <a:t>で、これは入力電流による出力電流の変化を表します。これが電流増幅率で</a:t>
            </a:r>
            <a:r>
              <a:rPr kumimoji="1" lang="en-US" altLang="ja-JP" dirty="0" err="1"/>
              <a:t>hf</a:t>
            </a:r>
            <a:r>
              <a:rPr kumimoji="1" lang="ja-JP" altLang="en-US" dirty="0"/>
              <a:t>と呼びます。</a:t>
            </a:r>
            <a:endParaRPr kumimoji="1" lang="en-US" altLang="ja-JP" dirty="0"/>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4</a:t>
            </a:fld>
            <a:endParaRPr lang="ja-JP" altLang="en-US"/>
          </a:p>
        </p:txBody>
      </p:sp>
    </p:spTree>
    <p:extLst>
      <p:ext uri="{BB962C8B-B14F-4D97-AF65-F5344CB8AC3E}">
        <p14:creationId xmlns:p14="http://schemas.microsoft.com/office/powerpoint/2010/main" val="27444397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まとめるとこの表のようになります。</a:t>
            </a:r>
            <a:r>
              <a:rPr kumimoji="1" lang="en-US" altLang="ja-JP" dirty="0" err="1"/>
              <a:t>hf</a:t>
            </a:r>
            <a:r>
              <a:rPr kumimoji="1" lang="ja-JP" altLang="en-US" dirty="0"/>
              <a:t>は電流の比で、入力→出力の方向、</a:t>
            </a:r>
            <a:r>
              <a:rPr kumimoji="1" lang="en-US" altLang="ja-JP" dirty="0" err="1"/>
              <a:t>hr</a:t>
            </a:r>
            <a:r>
              <a:rPr kumimoji="1" lang="ja-JP" altLang="en-US" dirty="0"/>
              <a:t>は電圧の比で、出力→入力の方向です。</a:t>
            </a:r>
            <a:r>
              <a:rPr kumimoji="1" lang="en-US" altLang="ja-JP" dirty="0"/>
              <a:t>hi</a:t>
            </a:r>
            <a:r>
              <a:rPr kumimoji="1" lang="ja-JP" altLang="en-US" dirty="0"/>
              <a:t>は入力側のインピーダンス、</a:t>
            </a:r>
            <a:r>
              <a:rPr kumimoji="1" lang="en-US" altLang="ja-JP" dirty="0"/>
              <a:t>ho</a:t>
            </a:r>
            <a:r>
              <a:rPr kumimoji="1" lang="ja-JP" altLang="en-US" dirty="0"/>
              <a:t>は出力側のアドミッタンス（抵抗の逆数）になります。</a:t>
            </a:r>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5</a:t>
            </a:fld>
            <a:endParaRPr lang="ja-JP" altLang="en-US"/>
          </a:p>
        </p:txBody>
      </p:sp>
    </p:spTree>
    <p:extLst>
      <p:ext uri="{BB962C8B-B14F-4D97-AF65-F5344CB8AC3E}">
        <p14:creationId xmlns:p14="http://schemas.microsoft.com/office/powerpoint/2010/main" val="35728758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さて、この</a:t>
            </a:r>
            <a:r>
              <a:rPr kumimoji="1" lang="en-US" altLang="ja-JP" dirty="0" err="1"/>
              <a:t>hi,hr,hf,ho</a:t>
            </a:r>
            <a:r>
              <a:rPr kumimoji="1" lang="ja-JP" altLang="en-US" dirty="0"/>
              <a:t>を使ってトランジスタの等価回路を作ってみたのがこの図です。入力側の電圧源は出力側からもどってきた分を表します。しかし、これはトランジスタにおいてはごくごく小さいです。</a:t>
            </a:r>
            <a:r>
              <a:rPr kumimoji="1" lang="en-US" altLang="ja-JP" dirty="0"/>
              <a:t>hi</a:t>
            </a:r>
            <a:r>
              <a:rPr kumimoji="1" lang="ja-JP" altLang="en-US" dirty="0"/>
              <a:t>は入力側の抵抗です。トランジスタはベース電流によってコレクタ電流が制御されますが、これが</a:t>
            </a:r>
            <a:r>
              <a:rPr kumimoji="1" lang="en-US" altLang="ja-JP" dirty="0"/>
              <a:t>hfi1</a:t>
            </a:r>
            <a:r>
              <a:rPr kumimoji="1" lang="ja-JP" altLang="en-US" dirty="0"/>
              <a:t>に当たります。出力側の抵抗はアドミッタンスなので、抵抗を</a:t>
            </a:r>
            <a:r>
              <a:rPr kumimoji="1" lang="en-US" altLang="ja-JP" dirty="0"/>
              <a:t>1</a:t>
            </a:r>
            <a:r>
              <a:rPr kumimoji="1" lang="ja-JP" altLang="en-US" dirty="0"/>
              <a:t>／</a:t>
            </a:r>
            <a:r>
              <a:rPr kumimoji="1" lang="en-US" altLang="ja-JP" dirty="0"/>
              <a:t>ho</a:t>
            </a:r>
            <a:r>
              <a:rPr kumimoji="1" lang="ja-JP" altLang="en-US" dirty="0"/>
              <a:t>の形で並列に付けることで表現します。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6</a:t>
            </a:fld>
            <a:endParaRPr lang="ja-JP" altLang="en-US"/>
          </a:p>
        </p:txBody>
      </p:sp>
    </p:spTree>
    <p:extLst>
      <p:ext uri="{BB962C8B-B14F-4D97-AF65-F5344CB8AC3E}">
        <p14:creationId xmlns:p14="http://schemas.microsoft.com/office/powerpoint/2010/main" val="40506858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さて、現実のエミッタ接地のトランジスタ増幅器では、コレクターエミッタ側からベースーエミッタ側に信号が伝わることはほとんどありません。したがって電圧帰還率</a:t>
            </a:r>
            <a:r>
              <a:rPr kumimoji="1" lang="en-US" altLang="ja-JP" dirty="0" err="1"/>
              <a:t>hr</a:t>
            </a:r>
            <a:r>
              <a:rPr kumimoji="1" lang="ja-JP" altLang="en-US" dirty="0"/>
              <a:t>は</a:t>
            </a:r>
            <a:r>
              <a:rPr kumimoji="1" lang="en-US" altLang="ja-JP" dirty="0"/>
              <a:t>0</a:t>
            </a:r>
            <a:r>
              <a:rPr kumimoji="1" lang="ja-JP" altLang="en-US" dirty="0"/>
              <a:t>としても問題ないです。次にトランジスタ増幅回路は負荷抵抗をつけて動作させますが、この値に比べると出力抵抗は十分大きいです。すなわち出力アドミッタンスを</a:t>
            </a:r>
            <a:r>
              <a:rPr kumimoji="1" lang="en-US" altLang="ja-JP" dirty="0"/>
              <a:t>0</a:t>
            </a:r>
            <a:r>
              <a:rPr kumimoji="1" lang="ja-JP" altLang="en-US" dirty="0"/>
              <a:t>としても問題はありません。</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7</a:t>
            </a:fld>
            <a:endParaRPr lang="ja-JP" altLang="en-US"/>
          </a:p>
        </p:txBody>
      </p:sp>
    </p:spTree>
    <p:extLst>
      <p:ext uri="{BB962C8B-B14F-4D97-AF65-F5344CB8AC3E}">
        <p14:creationId xmlns:p14="http://schemas.microsoft.com/office/powerpoint/2010/main" val="36096371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というわけで、簡単化したエミッタ接地の小信号等価回路は図のようになります。トランジスタの小信号等価回路では、</a:t>
            </a:r>
            <a:r>
              <a:rPr kumimoji="1" lang="en-US" altLang="ja-JP" dirty="0"/>
              <a:t>h</a:t>
            </a:r>
            <a:r>
              <a:rPr kumimoji="1" lang="ja-JP" altLang="en-US" dirty="0"/>
              <a:t>の後の</a:t>
            </a:r>
            <a:r>
              <a:rPr kumimoji="1" lang="en-US" altLang="ja-JP" dirty="0"/>
              <a:t>2</a:t>
            </a:r>
            <a:r>
              <a:rPr kumimoji="1" lang="ja-JP" altLang="en-US" dirty="0"/>
              <a:t>番目の記号に接地する際の極の名前を書きます。つまりエミッタ接地における入力抵抗は</a:t>
            </a:r>
            <a:r>
              <a:rPr kumimoji="1" lang="en-US" altLang="ja-JP" dirty="0" err="1"/>
              <a:t>hie</a:t>
            </a:r>
            <a:r>
              <a:rPr kumimoji="1" lang="ja-JP" altLang="en-US" dirty="0" err="1"/>
              <a:t>、</a:t>
            </a:r>
            <a:r>
              <a:rPr kumimoji="1" lang="ja-JP" altLang="en-US" dirty="0"/>
              <a:t>電流増幅率は</a:t>
            </a:r>
            <a:r>
              <a:rPr kumimoji="1" lang="en-US" altLang="ja-JP" dirty="0" err="1"/>
              <a:t>hfe</a:t>
            </a:r>
            <a:r>
              <a:rPr kumimoji="1" lang="ja-JP" altLang="en-US" dirty="0"/>
              <a:t>と呼びます。ベース側に流れるベース電流は入力抵抗</a:t>
            </a:r>
            <a:r>
              <a:rPr kumimoji="1" lang="en-US" altLang="ja-JP" dirty="0" err="1"/>
              <a:t>hie</a:t>
            </a:r>
            <a:r>
              <a:rPr kumimoji="1" lang="ja-JP" altLang="en-US" dirty="0"/>
              <a:t>によって制御され、その値によって出力側に</a:t>
            </a:r>
            <a:r>
              <a:rPr kumimoji="1" lang="en-US" altLang="ja-JP" dirty="0" err="1"/>
              <a:t>hfe</a:t>
            </a:r>
            <a:r>
              <a:rPr kumimoji="1" lang="en-US" altLang="ja-JP" dirty="0"/>
              <a:t> ×i1</a:t>
            </a:r>
            <a:r>
              <a:rPr kumimoji="1" lang="ja-JP" altLang="en-US" dirty="0"/>
              <a:t>の電流が生じます。ここで、</a:t>
            </a:r>
            <a:r>
              <a:rPr kumimoji="1" lang="en-US" altLang="ja-JP" dirty="0" err="1"/>
              <a:t>hfe</a:t>
            </a:r>
            <a:r>
              <a:rPr kumimoji="1" lang="ja-JP" altLang="en-US" dirty="0"/>
              <a:t>の矢印は下を向いていますが、これは出力電流の変化が、入力の逆方向であるためです。小信号ですので、直流的な「方向」を考える必要はありません。実際に動作する回路はこの周辺にバイアス抵抗や負荷抵抗が加わりま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8</a:t>
            </a:fld>
            <a:endParaRPr lang="ja-JP" altLang="en-US"/>
          </a:p>
        </p:txBody>
      </p:sp>
    </p:spTree>
    <p:extLst>
      <p:ext uri="{BB962C8B-B14F-4D97-AF65-F5344CB8AC3E}">
        <p14:creationId xmlns:p14="http://schemas.microsoft.com/office/powerpoint/2010/main" val="10939473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トランジスタの動作点が決まれば、規格表からパラメータを求めることができます。</a:t>
            </a:r>
            <a:r>
              <a:rPr kumimoji="1" lang="en-US" altLang="ja-JP" dirty="0" err="1"/>
              <a:t>hie</a:t>
            </a:r>
            <a:r>
              <a:rPr kumimoji="1" lang="ja-JP" altLang="en-US" dirty="0"/>
              <a:t>は</a:t>
            </a:r>
            <a:r>
              <a:rPr kumimoji="1" lang="en-US" altLang="ja-JP" dirty="0"/>
              <a:t>VBE</a:t>
            </a:r>
            <a:r>
              <a:rPr kumimoji="1" lang="ja-JP" altLang="en-US" dirty="0"/>
              <a:t>と</a:t>
            </a:r>
            <a:r>
              <a:rPr kumimoji="1" lang="en-US" altLang="ja-JP" dirty="0"/>
              <a:t>IB</a:t>
            </a:r>
            <a:r>
              <a:rPr kumimoji="1" lang="ja-JP" altLang="en-US" dirty="0"/>
              <a:t>の特性から求められます。ざっとですが、この図だと</a:t>
            </a:r>
            <a:r>
              <a:rPr kumimoji="1" lang="en-US" altLang="ja-JP" dirty="0"/>
              <a:t>0.1V</a:t>
            </a:r>
            <a:r>
              <a:rPr kumimoji="1" lang="ja-JP" altLang="en-US" dirty="0"/>
              <a:t>で約</a:t>
            </a:r>
            <a:r>
              <a:rPr kumimoji="1" lang="en-US" altLang="ja-JP" dirty="0"/>
              <a:t>2.0μA</a:t>
            </a:r>
            <a:r>
              <a:rPr kumimoji="1" lang="ja-JP" altLang="en-US" dirty="0"/>
              <a:t>の電流が変化するので約</a:t>
            </a:r>
            <a:r>
              <a:rPr kumimoji="1" lang="en-US" altLang="ja-JP" dirty="0"/>
              <a:t>50KΩ</a:t>
            </a:r>
            <a:r>
              <a:rPr kumimoji="1" lang="ja-JP" altLang="en-US" dirty="0"/>
              <a:t>です。これは直線近似なので、怪しいといえば怪しいです。次に</a:t>
            </a:r>
            <a:r>
              <a:rPr kumimoji="1" lang="en-US" altLang="ja-JP" dirty="0" err="1"/>
              <a:t>hfe</a:t>
            </a:r>
            <a:r>
              <a:rPr kumimoji="1" lang="ja-JP" altLang="en-US" dirty="0"/>
              <a:t>は</a:t>
            </a:r>
            <a:r>
              <a:rPr kumimoji="1" lang="en-US" altLang="ja-JP" dirty="0"/>
              <a:t>VCE</a:t>
            </a:r>
            <a:r>
              <a:rPr kumimoji="1" lang="ja-JP" altLang="en-US" dirty="0"/>
              <a:t>と</a:t>
            </a:r>
            <a:r>
              <a:rPr kumimoji="1" lang="en-US" altLang="ja-JP" dirty="0"/>
              <a:t>IC</a:t>
            </a:r>
            <a:r>
              <a:rPr kumimoji="1" lang="ja-JP" altLang="en-US" dirty="0"/>
              <a:t>の曲線の</a:t>
            </a:r>
            <a:r>
              <a:rPr kumimoji="1" lang="en-US" altLang="ja-JP" dirty="0"/>
              <a:t>IB</a:t>
            </a:r>
            <a:r>
              <a:rPr kumimoji="1" lang="ja-JP" altLang="en-US" dirty="0"/>
              <a:t>のパラメータによって求めます。この場合ベース電流の</a:t>
            </a:r>
            <a:r>
              <a:rPr kumimoji="1" lang="en-US" altLang="ja-JP" dirty="0"/>
              <a:t>4μA</a:t>
            </a:r>
            <a:r>
              <a:rPr kumimoji="1" lang="ja-JP" altLang="en-US" dirty="0"/>
              <a:t>の変化でコレクタ電流</a:t>
            </a:r>
            <a:r>
              <a:rPr kumimoji="1" lang="en-US" altLang="ja-JP" dirty="0"/>
              <a:t>0.7mA</a:t>
            </a:r>
            <a:r>
              <a:rPr kumimoji="1" lang="ja-JP" altLang="en-US" dirty="0"/>
              <a:t>の変化があるため、</a:t>
            </a:r>
            <a:r>
              <a:rPr kumimoji="1" lang="en-US" altLang="ja-JP" dirty="0"/>
              <a:t>175</a:t>
            </a:r>
            <a:r>
              <a:rPr kumimoji="1" lang="ja-JP" altLang="en-US" dirty="0"/>
              <a:t>くらいと考えられます。トランジスタの動作点は普通に使うところは決まっているので、この値は規格表に書いてあったりします。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9</a:t>
            </a:fld>
            <a:endParaRPr lang="ja-JP" altLang="en-US"/>
          </a:p>
        </p:txBody>
      </p:sp>
    </p:spTree>
    <p:extLst>
      <p:ext uri="{BB962C8B-B14F-4D97-AF65-F5344CB8AC3E}">
        <p14:creationId xmlns:p14="http://schemas.microsoft.com/office/powerpoint/2010/main" val="39786214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0653112-18F5-42DF-AA3A-2468699A8A98}"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DE023A5-B4C8-4E13-80B9-3500C5AAF1B3}"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665D15A-33B4-4F14-A092-B0456D5F73CD}"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8CDD422-737F-4EE2-B80B-54894A54CC59}"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1DAEB3B-CCEE-4791-A446-CE09C1499E3C}"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23635A62-DDD2-46D2-A0BF-516C93E08347}"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E00D8D47-58A0-42FE-9344-E1BE62AC1DDE}"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CB77387F-41C6-4FAD-B843-4D6F6018D87A}"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1BA9BDAB-A376-47DA-82D7-E9B22CBE033D}"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A34B8DF-07B5-4A95-B73F-F581DFDCE4FB}"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ECEE27B1-B1BF-4CBD-9342-1EB874243DCD}"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3686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ltLang="ja-JP"/>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358FF67E-7761-4BE2-A791-DF5CF35F4CAC}"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3" Type="http://schemas.openxmlformats.org/officeDocument/2006/relationships/oleObject" Target="../embeddings/oleObject10.bin"/><Relationship Id="rId18" Type="http://schemas.openxmlformats.org/officeDocument/2006/relationships/image" Target="../media/image14.wmf"/><Relationship Id="rId26" Type="http://schemas.openxmlformats.org/officeDocument/2006/relationships/image" Target="../media/image18.wmf"/><Relationship Id="rId39" Type="http://schemas.openxmlformats.org/officeDocument/2006/relationships/image" Target="../media/image24.wmf"/><Relationship Id="rId21" Type="http://schemas.openxmlformats.org/officeDocument/2006/relationships/oleObject" Target="../embeddings/oleObject14.bin"/><Relationship Id="rId34" Type="http://schemas.openxmlformats.org/officeDocument/2006/relationships/image" Target="../media/image22.wmf"/><Relationship Id="rId42" Type="http://schemas.openxmlformats.org/officeDocument/2006/relationships/oleObject" Target="../embeddings/oleObject25.bin"/><Relationship Id="rId47" Type="http://schemas.openxmlformats.org/officeDocument/2006/relationships/oleObject" Target="../embeddings/oleObject28.bin"/><Relationship Id="rId50" Type="http://schemas.openxmlformats.org/officeDocument/2006/relationships/image" Target="../media/image29.wmf"/><Relationship Id="rId55" Type="http://schemas.openxmlformats.org/officeDocument/2006/relationships/oleObject" Target="../embeddings/oleObject33.bin"/><Relationship Id="rId63" Type="http://schemas.openxmlformats.org/officeDocument/2006/relationships/oleObject" Target="../embeddings/oleObject38.bin"/><Relationship Id="rId7" Type="http://schemas.openxmlformats.org/officeDocument/2006/relationships/image" Target="../media/image9.wmf"/><Relationship Id="rId2" Type="http://schemas.openxmlformats.org/officeDocument/2006/relationships/slideLayout" Target="../slideLayouts/slideLayout2.xml"/><Relationship Id="rId16" Type="http://schemas.openxmlformats.org/officeDocument/2006/relationships/image" Target="../media/image13.wmf"/><Relationship Id="rId20" Type="http://schemas.openxmlformats.org/officeDocument/2006/relationships/image" Target="../media/image15.wmf"/><Relationship Id="rId29" Type="http://schemas.openxmlformats.org/officeDocument/2006/relationships/oleObject" Target="../embeddings/oleObject18.bin"/><Relationship Id="rId41" Type="http://schemas.openxmlformats.org/officeDocument/2006/relationships/image" Target="../media/image25.wmf"/><Relationship Id="rId54" Type="http://schemas.openxmlformats.org/officeDocument/2006/relationships/image" Target="../media/image30.wmf"/><Relationship Id="rId62" Type="http://schemas.openxmlformats.org/officeDocument/2006/relationships/oleObject" Target="../embeddings/oleObject37.bin"/><Relationship Id="rId1" Type="http://schemas.openxmlformats.org/officeDocument/2006/relationships/vmlDrawing" Target="../drawings/vmlDrawing2.vml"/><Relationship Id="rId6" Type="http://schemas.openxmlformats.org/officeDocument/2006/relationships/oleObject" Target="../embeddings/oleObject6.bin"/><Relationship Id="rId11" Type="http://schemas.openxmlformats.org/officeDocument/2006/relationships/oleObject" Target="../embeddings/oleObject9.bin"/><Relationship Id="rId24" Type="http://schemas.openxmlformats.org/officeDocument/2006/relationships/image" Target="../media/image17.wmf"/><Relationship Id="rId32" Type="http://schemas.openxmlformats.org/officeDocument/2006/relationships/image" Target="../media/image21.wmf"/><Relationship Id="rId37" Type="http://schemas.openxmlformats.org/officeDocument/2006/relationships/oleObject" Target="../embeddings/oleObject22.bin"/><Relationship Id="rId40" Type="http://schemas.openxmlformats.org/officeDocument/2006/relationships/oleObject" Target="../embeddings/oleObject24.bin"/><Relationship Id="rId45" Type="http://schemas.openxmlformats.org/officeDocument/2006/relationships/oleObject" Target="../embeddings/oleObject27.bin"/><Relationship Id="rId53" Type="http://schemas.openxmlformats.org/officeDocument/2006/relationships/oleObject" Target="../embeddings/oleObject32.bin"/><Relationship Id="rId58" Type="http://schemas.openxmlformats.org/officeDocument/2006/relationships/oleObject" Target="../embeddings/oleObject35.bin"/><Relationship Id="rId5" Type="http://schemas.openxmlformats.org/officeDocument/2006/relationships/image" Target="../media/image8.wmf"/><Relationship Id="rId15" Type="http://schemas.openxmlformats.org/officeDocument/2006/relationships/oleObject" Target="../embeddings/oleObject11.bin"/><Relationship Id="rId23" Type="http://schemas.openxmlformats.org/officeDocument/2006/relationships/oleObject" Target="../embeddings/oleObject15.bin"/><Relationship Id="rId28" Type="http://schemas.openxmlformats.org/officeDocument/2006/relationships/image" Target="../media/image19.wmf"/><Relationship Id="rId36" Type="http://schemas.openxmlformats.org/officeDocument/2006/relationships/image" Target="../media/image23.wmf"/><Relationship Id="rId49" Type="http://schemas.openxmlformats.org/officeDocument/2006/relationships/oleObject" Target="../embeddings/oleObject29.bin"/><Relationship Id="rId57" Type="http://schemas.openxmlformats.org/officeDocument/2006/relationships/oleObject" Target="../embeddings/oleObject34.bin"/><Relationship Id="rId61" Type="http://schemas.openxmlformats.org/officeDocument/2006/relationships/image" Target="../media/image33.wmf"/><Relationship Id="rId10" Type="http://schemas.openxmlformats.org/officeDocument/2006/relationships/oleObject" Target="../embeddings/oleObject8.bin"/><Relationship Id="rId19" Type="http://schemas.openxmlformats.org/officeDocument/2006/relationships/oleObject" Target="../embeddings/oleObject13.bin"/><Relationship Id="rId31" Type="http://schemas.openxmlformats.org/officeDocument/2006/relationships/oleObject" Target="../embeddings/oleObject19.bin"/><Relationship Id="rId44" Type="http://schemas.openxmlformats.org/officeDocument/2006/relationships/oleObject" Target="../embeddings/oleObject26.bin"/><Relationship Id="rId52" Type="http://schemas.openxmlformats.org/officeDocument/2006/relationships/oleObject" Target="../embeddings/oleObject31.bin"/><Relationship Id="rId60" Type="http://schemas.openxmlformats.org/officeDocument/2006/relationships/oleObject" Target="../embeddings/oleObject36.bin"/><Relationship Id="rId65" Type="http://schemas.openxmlformats.org/officeDocument/2006/relationships/oleObject" Target="../embeddings/oleObject40.bin"/><Relationship Id="rId4" Type="http://schemas.openxmlformats.org/officeDocument/2006/relationships/oleObject" Target="../embeddings/oleObject5.bin"/><Relationship Id="rId9" Type="http://schemas.openxmlformats.org/officeDocument/2006/relationships/image" Target="../media/image10.wmf"/><Relationship Id="rId14" Type="http://schemas.openxmlformats.org/officeDocument/2006/relationships/image" Target="../media/image12.wmf"/><Relationship Id="rId22" Type="http://schemas.openxmlformats.org/officeDocument/2006/relationships/image" Target="../media/image16.wmf"/><Relationship Id="rId27" Type="http://schemas.openxmlformats.org/officeDocument/2006/relationships/oleObject" Target="../embeddings/oleObject17.bin"/><Relationship Id="rId30" Type="http://schemas.openxmlformats.org/officeDocument/2006/relationships/image" Target="../media/image20.wmf"/><Relationship Id="rId35" Type="http://schemas.openxmlformats.org/officeDocument/2006/relationships/oleObject" Target="../embeddings/oleObject21.bin"/><Relationship Id="rId43" Type="http://schemas.openxmlformats.org/officeDocument/2006/relationships/image" Target="../media/image26.wmf"/><Relationship Id="rId48" Type="http://schemas.openxmlformats.org/officeDocument/2006/relationships/image" Target="../media/image28.wmf"/><Relationship Id="rId56" Type="http://schemas.openxmlformats.org/officeDocument/2006/relationships/image" Target="../media/image31.wmf"/><Relationship Id="rId64" Type="http://schemas.openxmlformats.org/officeDocument/2006/relationships/oleObject" Target="../embeddings/oleObject39.bin"/><Relationship Id="rId8" Type="http://schemas.openxmlformats.org/officeDocument/2006/relationships/oleObject" Target="../embeddings/oleObject7.bin"/><Relationship Id="rId51" Type="http://schemas.openxmlformats.org/officeDocument/2006/relationships/oleObject" Target="../embeddings/oleObject30.bin"/><Relationship Id="rId3" Type="http://schemas.openxmlformats.org/officeDocument/2006/relationships/notesSlide" Target="../notesSlides/notesSlide10.xml"/><Relationship Id="rId12" Type="http://schemas.openxmlformats.org/officeDocument/2006/relationships/image" Target="../media/image11.wmf"/><Relationship Id="rId17" Type="http://schemas.openxmlformats.org/officeDocument/2006/relationships/oleObject" Target="../embeddings/oleObject12.bin"/><Relationship Id="rId25" Type="http://schemas.openxmlformats.org/officeDocument/2006/relationships/oleObject" Target="../embeddings/oleObject16.bin"/><Relationship Id="rId33" Type="http://schemas.openxmlformats.org/officeDocument/2006/relationships/oleObject" Target="../embeddings/oleObject20.bin"/><Relationship Id="rId38" Type="http://schemas.openxmlformats.org/officeDocument/2006/relationships/oleObject" Target="../embeddings/oleObject23.bin"/><Relationship Id="rId46" Type="http://schemas.openxmlformats.org/officeDocument/2006/relationships/image" Target="../media/image27.wmf"/><Relationship Id="rId59" Type="http://schemas.openxmlformats.org/officeDocument/2006/relationships/image" Target="../media/image32.wm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5.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5.xml"/><Relationship Id="rId7" Type="http://schemas.openxmlformats.org/officeDocument/2006/relationships/image" Target="../media/image2.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4.wmf"/><Relationship Id="rId5" Type="http://schemas.openxmlformats.org/officeDocument/2006/relationships/image" Target="../media/image1.w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3.wmf"/></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3"/>
          <p:cNvSpPr>
            <a:spLocks noGrp="1" noChangeArrowheads="1"/>
          </p:cNvSpPr>
          <p:nvPr>
            <p:ph type="body" idx="1"/>
          </p:nvPr>
        </p:nvSpPr>
        <p:spPr/>
        <p:txBody>
          <a:bodyPr/>
          <a:lstStyle/>
          <a:p>
            <a:pPr eaLnBrk="1" hangingPunct="1"/>
            <a:r>
              <a:rPr lang="ja-JP" altLang="en-US" dirty="0"/>
              <a:t>トランジスタ増幅回路の</a:t>
            </a:r>
          </a:p>
          <a:p>
            <a:pPr eaLnBrk="1" hangingPunct="1">
              <a:buFontTx/>
              <a:buNone/>
            </a:pPr>
            <a:r>
              <a:rPr lang="ja-JP" altLang="en-US" dirty="0"/>
              <a:t>　　　　小信号等価回路と解析</a:t>
            </a:r>
            <a:endParaRPr lang="en-US" altLang="ja-JP" dirty="0"/>
          </a:p>
          <a:p>
            <a:pPr eaLnBrk="1" hangingPunct="1"/>
            <a:r>
              <a:rPr lang="ja-JP" altLang="en-US" dirty="0"/>
              <a:t>トランジスタの大信号等価回路の解析</a:t>
            </a:r>
            <a:endParaRPr lang="en-US" altLang="ja-JP" dirty="0"/>
          </a:p>
          <a:p>
            <a:pPr eaLnBrk="1" hangingPunct="1">
              <a:buFontTx/>
              <a:buNone/>
            </a:pPr>
            <a:endParaRPr lang="ja-JP" altLang="en-US" dirty="0"/>
          </a:p>
        </p:txBody>
      </p:sp>
      <p:sp>
        <p:nvSpPr>
          <p:cNvPr id="87043" name="Rectangle 4"/>
          <p:cNvSpPr>
            <a:spLocks noGrp="1" noChangeArrowheads="1"/>
          </p:cNvSpPr>
          <p:nvPr>
            <p:ph type="title"/>
          </p:nvPr>
        </p:nvSpPr>
        <p:spPr>
          <a:solidFill>
            <a:srgbClr val="FFFF66"/>
          </a:solidFill>
        </p:spPr>
        <p:txBody>
          <a:bodyPr/>
          <a:lstStyle/>
          <a:p>
            <a:pPr lvl="0" eaLnBrk="1" hangingPunct="1">
              <a:spcBef>
                <a:spcPct val="20000"/>
              </a:spcBef>
            </a:pPr>
            <a:r>
              <a:rPr lang="ja-JP" altLang="en-US" dirty="0"/>
              <a:t>トランジスタ増幅回路の</a:t>
            </a:r>
            <a:br>
              <a:rPr lang="en-US" altLang="ja-JP" dirty="0"/>
            </a:br>
            <a:r>
              <a:rPr lang="en-US" altLang="ja-JP" dirty="0"/>
              <a:t>     </a:t>
            </a:r>
            <a:r>
              <a:rPr lang="ja-JP" altLang="en-US" dirty="0"/>
              <a:t>等価回路</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02" name="Rectangle 2"/>
          <p:cNvSpPr>
            <a:spLocks noGrp="1" noChangeArrowheads="1"/>
          </p:cNvSpPr>
          <p:nvPr>
            <p:ph type="title"/>
          </p:nvPr>
        </p:nvSpPr>
        <p:spPr/>
        <p:txBody>
          <a:bodyPr/>
          <a:lstStyle/>
          <a:p>
            <a:pPr eaLnBrk="1" hangingPunct="1"/>
            <a:r>
              <a:rPr lang="ja-JP" altLang="en-US" sz="3600" dirty="0"/>
              <a:t>演習</a:t>
            </a:r>
            <a:r>
              <a:rPr lang="en-US" altLang="ja-JP" sz="3600" dirty="0"/>
              <a:t>10.1</a:t>
            </a:r>
            <a:r>
              <a:rPr lang="ja-JP" altLang="en-US" sz="3600" dirty="0"/>
              <a:t>　</a:t>
            </a:r>
            <a:endParaRPr lang="en-US" altLang="ja-JP" sz="3600" dirty="0"/>
          </a:p>
        </p:txBody>
      </p:sp>
      <p:graphicFrame>
        <p:nvGraphicFramePr>
          <p:cNvPr id="46084" name="Group 4"/>
          <p:cNvGraphicFramePr>
            <a:graphicFrameLocks noGrp="1"/>
          </p:cNvGraphicFramePr>
          <p:nvPr/>
        </p:nvGraphicFramePr>
        <p:xfrm>
          <a:off x="795338" y="2349500"/>
          <a:ext cx="2316162" cy="2286002"/>
        </p:xfrm>
        <a:graphic>
          <a:graphicData uri="http://schemas.openxmlformats.org/drawingml/2006/table">
            <a:tbl>
              <a:tblPr/>
              <a:tblGrid>
                <a:gridCol w="288925">
                  <a:extLst>
                    <a:ext uri="{9D8B030D-6E8A-4147-A177-3AD203B41FA5}">
                      <a16:colId xmlns:a16="http://schemas.microsoft.com/office/drawing/2014/main" val="20000"/>
                    </a:ext>
                  </a:extLst>
                </a:gridCol>
                <a:gridCol w="290512">
                  <a:extLst>
                    <a:ext uri="{9D8B030D-6E8A-4147-A177-3AD203B41FA5}">
                      <a16:colId xmlns:a16="http://schemas.microsoft.com/office/drawing/2014/main" val="20001"/>
                    </a:ext>
                  </a:extLst>
                </a:gridCol>
                <a:gridCol w="288925">
                  <a:extLst>
                    <a:ext uri="{9D8B030D-6E8A-4147-A177-3AD203B41FA5}">
                      <a16:colId xmlns:a16="http://schemas.microsoft.com/office/drawing/2014/main" val="20002"/>
                    </a:ext>
                  </a:extLst>
                </a:gridCol>
                <a:gridCol w="290513">
                  <a:extLst>
                    <a:ext uri="{9D8B030D-6E8A-4147-A177-3AD203B41FA5}">
                      <a16:colId xmlns:a16="http://schemas.microsoft.com/office/drawing/2014/main" val="20003"/>
                    </a:ext>
                  </a:extLst>
                </a:gridCol>
                <a:gridCol w="288925">
                  <a:extLst>
                    <a:ext uri="{9D8B030D-6E8A-4147-A177-3AD203B41FA5}">
                      <a16:colId xmlns:a16="http://schemas.microsoft.com/office/drawing/2014/main" val="20004"/>
                    </a:ext>
                  </a:extLst>
                </a:gridCol>
                <a:gridCol w="288925">
                  <a:extLst>
                    <a:ext uri="{9D8B030D-6E8A-4147-A177-3AD203B41FA5}">
                      <a16:colId xmlns:a16="http://schemas.microsoft.com/office/drawing/2014/main" val="20005"/>
                    </a:ext>
                  </a:extLst>
                </a:gridCol>
                <a:gridCol w="290512">
                  <a:extLst>
                    <a:ext uri="{9D8B030D-6E8A-4147-A177-3AD203B41FA5}">
                      <a16:colId xmlns:a16="http://schemas.microsoft.com/office/drawing/2014/main" val="20006"/>
                    </a:ext>
                  </a:extLst>
                </a:gridCol>
                <a:gridCol w="288925">
                  <a:extLst>
                    <a:ext uri="{9D8B030D-6E8A-4147-A177-3AD203B41FA5}">
                      <a16:colId xmlns:a16="http://schemas.microsoft.com/office/drawing/2014/main" val="20007"/>
                    </a:ext>
                  </a:extLst>
                </a:gridCol>
              </a:tblGrid>
              <a:tr h="2984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857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0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841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41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841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825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857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11386" name="Freeform 87"/>
          <p:cNvSpPr>
            <a:spLocks/>
          </p:cNvSpPr>
          <p:nvPr/>
        </p:nvSpPr>
        <p:spPr bwMode="auto">
          <a:xfrm>
            <a:off x="815975" y="2425700"/>
            <a:ext cx="1990725" cy="2228850"/>
          </a:xfrm>
          <a:custGeom>
            <a:avLst/>
            <a:gdLst>
              <a:gd name="T0" fmla="*/ 0 w 1254"/>
              <a:gd name="T1" fmla="*/ 2147483647 h 1404"/>
              <a:gd name="T2" fmla="*/ 2147483647 w 1254"/>
              <a:gd name="T3" fmla="*/ 2147483647 h 1404"/>
              <a:gd name="T4" fmla="*/ 2147483647 w 1254"/>
              <a:gd name="T5" fmla="*/ 2147483647 h 1404"/>
              <a:gd name="T6" fmla="*/ 2147483647 w 1254"/>
              <a:gd name="T7" fmla="*/ 2147483647 h 1404"/>
              <a:gd name="T8" fmla="*/ 2147483647 w 1254"/>
              <a:gd name="T9" fmla="*/ 2147483647 h 1404"/>
              <a:gd name="T10" fmla="*/ 2147483647 w 1254"/>
              <a:gd name="T11" fmla="*/ 2147483647 h 1404"/>
              <a:gd name="T12" fmla="*/ 2147483647 w 1254"/>
              <a:gd name="T13" fmla="*/ 2147483647 h 1404"/>
              <a:gd name="T14" fmla="*/ 2147483647 w 1254"/>
              <a:gd name="T15" fmla="*/ 2147483647 h 1404"/>
              <a:gd name="T16" fmla="*/ 2147483647 w 1254"/>
              <a:gd name="T17" fmla="*/ 2147483647 h 1404"/>
              <a:gd name="T18" fmla="*/ 2147483647 w 1254"/>
              <a:gd name="T19" fmla="*/ 2147483647 h 1404"/>
              <a:gd name="T20" fmla="*/ 2147483647 w 1254"/>
              <a:gd name="T21" fmla="*/ 2147483647 h 1404"/>
              <a:gd name="T22" fmla="*/ 2147483647 w 1254"/>
              <a:gd name="T23" fmla="*/ 0 h 140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54"/>
              <a:gd name="T37" fmla="*/ 0 h 1404"/>
              <a:gd name="T38" fmla="*/ 1254 w 1254"/>
              <a:gd name="T39" fmla="*/ 1404 h 140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54" h="1404">
                <a:moveTo>
                  <a:pt x="0" y="1398"/>
                </a:moveTo>
                <a:cubicBezTo>
                  <a:pt x="63" y="1400"/>
                  <a:pt x="259" y="1404"/>
                  <a:pt x="378" y="1404"/>
                </a:cubicBezTo>
                <a:cubicBezTo>
                  <a:pt x="497" y="1404"/>
                  <a:pt x="626" y="1400"/>
                  <a:pt x="714" y="1398"/>
                </a:cubicBezTo>
                <a:cubicBezTo>
                  <a:pt x="802" y="1396"/>
                  <a:pt x="856" y="1393"/>
                  <a:pt x="906" y="1392"/>
                </a:cubicBezTo>
                <a:cubicBezTo>
                  <a:pt x="956" y="1391"/>
                  <a:pt x="985" y="1397"/>
                  <a:pt x="1014" y="1392"/>
                </a:cubicBezTo>
                <a:cubicBezTo>
                  <a:pt x="1043" y="1387"/>
                  <a:pt x="1062" y="1379"/>
                  <a:pt x="1080" y="1362"/>
                </a:cubicBezTo>
                <a:cubicBezTo>
                  <a:pt x="1098" y="1345"/>
                  <a:pt x="1112" y="1316"/>
                  <a:pt x="1122" y="1290"/>
                </a:cubicBezTo>
                <a:cubicBezTo>
                  <a:pt x="1132" y="1264"/>
                  <a:pt x="1135" y="1242"/>
                  <a:pt x="1140" y="1206"/>
                </a:cubicBezTo>
                <a:cubicBezTo>
                  <a:pt x="1145" y="1170"/>
                  <a:pt x="1144" y="1169"/>
                  <a:pt x="1152" y="1074"/>
                </a:cubicBezTo>
                <a:cubicBezTo>
                  <a:pt x="1160" y="979"/>
                  <a:pt x="1177" y="769"/>
                  <a:pt x="1188" y="636"/>
                </a:cubicBezTo>
                <a:cubicBezTo>
                  <a:pt x="1199" y="503"/>
                  <a:pt x="1207" y="382"/>
                  <a:pt x="1218" y="276"/>
                </a:cubicBezTo>
                <a:cubicBezTo>
                  <a:pt x="1229" y="170"/>
                  <a:pt x="1247" y="57"/>
                  <a:pt x="1254" y="0"/>
                </a:cubicBezTo>
              </a:path>
            </a:pathLst>
          </a:custGeom>
          <a:noFill/>
          <a:ln w="28575">
            <a:solidFill>
              <a:srgbClr val="FF0000"/>
            </a:solidFill>
            <a:round/>
            <a:headEnd/>
            <a:tailEnd/>
          </a:ln>
        </p:spPr>
        <p:txBody>
          <a:bodyPr/>
          <a:lstStyle/>
          <a:p>
            <a:endParaRPr lang="ja-JP" altLang="en-US"/>
          </a:p>
        </p:txBody>
      </p:sp>
      <p:graphicFrame>
        <p:nvGraphicFramePr>
          <p:cNvPr id="46168" name="Group 88"/>
          <p:cNvGraphicFramePr>
            <a:graphicFrameLocks noGrp="1"/>
          </p:cNvGraphicFramePr>
          <p:nvPr/>
        </p:nvGraphicFramePr>
        <p:xfrm>
          <a:off x="3590925" y="2395538"/>
          <a:ext cx="2316163" cy="2271715"/>
        </p:xfrm>
        <a:graphic>
          <a:graphicData uri="http://schemas.openxmlformats.org/drawingml/2006/table">
            <a:tbl>
              <a:tblPr/>
              <a:tblGrid>
                <a:gridCol w="288925">
                  <a:extLst>
                    <a:ext uri="{9D8B030D-6E8A-4147-A177-3AD203B41FA5}">
                      <a16:colId xmlns:a16="http://schemas.microsoft.com/office/drawing/2014/main" val="20000"/>
                    </a:ext>
                  </a:extLst>
                </a:gridCol>
                <a:gridCol w="290513">
                  <a:extLst>
                    <a:ext uri="{9D8B030D-6E8A-4147-A177-3AD203B41FA5}">
                      <a16:colId xmlns:a16="http://schemas.microsoft.com/office/drawing/2014/main" val="20001"/>
                    </a:ext>
                  </a:extLst>
                </a:gridCol>
                <a:gridCol w="288925">
                  <a:extLst>
                    <a:ext uri="{9D8B030D-6E8A-4147-A177-3AD203B41FA5}">
                      <a16:colId xmlns:a16="http://schemas.microsoft.com/office/drawing/2014/main" val="20002"/>
                    </a:ext>
                  </a:extLst>
                </a:gridCol>
                <a:gridCol w="290512">
                  <a:extLst>
                    <a:ext uri="{9D8B030D-6E8A-4147-A177-3AD203B41FA5}">
                      <a16:colId xmlns:a16="http://schemas.microsoft.com/office/drawing/2014/main" val="20003"/>
                    </a:ext>
                  </a:extLst>
                </a:gridCol>
                <a:gridCol w="288925">
                  <a:extLst>
                    <a:ext uri="{9D8B030D-6E8A-4147-A177-3AD203B41FA5}">
                      <a16:colId xmlns:a16="http://schemas.microsoft.com/office/drawing/2014/main" val="20004"/>
                    </a:ext>
                  </a:extLst>
                </a:gridCol>
                <a:gridCol w="288925">
                  <a:extLst>
                    <a:ext uri="{9D8B030D-6E8A-4147-A177-3AD203B41FA5}">
                      <a16:colId xmlns:a16="http://schemas.microsoft.com/office/drawing/2014/main" val="20005"/>
                    </a:ext>
                  </a:extLst>
                </a:gridCol>
                <a:gridCol w="290513">
                  <a:extLst>
                    <a:ext uri="{9D8B030D-6E8A-4147-A177-3AD203B41FA5}">
                      <a16:colId xmlns:a16="http://schemas.microsoft.com/office/drawing/2014/main" val="20006"/>
                    </a:ext>
                  </a:extLst>
                </a:gridCol>
                <a:gridCol w="288925">
                  <a:extLst>
                    <a:ext uri="{9D8B030D-6E8A-4147-A177-3AD203B41FA5}">
                      <a16:colId xmlns:a16="http://schemas.microsoft.com/office/drawing/2014/main" val="20007"/>
                    </a:ext>
                  </a:extLst>
                </a:gridCol>
              </a:tblGrid>
              <a:tr h="2841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857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0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841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41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841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825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857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11470" name="Line 171"/>
          <p:cNvSpPr>
            <a:spLocks noChangeShapeType="1"/>
          </p:cNvSpPr>
          <p:nvPr/>
        </p:nvSpPr>
        <p:spPr bwMode="auto">
          <a:xfrm flipV="1">
            <a:off x="3568700" y="2425700"/>
            <a:ext cx="2286000" cy="2209800"/>
          </a:xfrm>
          <a:prstGeom prst="line">
            <a:avLst/>
          </a:prstGeom>
          <a:noFill/>
          <a:ln w="28575">
            <a:solidFill>
              <a:srgbClr val="FF0000"/>
            </a:solidFill>
            <a:round/>
            <a:headEnd/>
            <a:tailEnd/>
          </a:ln>
        </p:spPr>
        <p:txBody>
          <a:bodyPr/>
          <a:lstStyle/>
          <a:p>
            <a:endParaRPr lang="ja-JP" altLang="en-US"/>
          </a:p>
        </p:txBody>
      </p:sp>
      <p:graphicFrame>
        <p:nvGraphicFramePr>
          <p:cNvPr id="46252" name="Group 172"/>
          <p:cNvGraphicFramePr>
            <a:graphicFrameLocks noGrp="1"/>
          </p:cNvGraphicFramePr>
          <p:nvPr/>
        </p:nvGraphicFramePr>
        <p:xfrm>
          <a:off x="6357938" y="2395538"/>
          <a:ext cx="2316162" cy="2271715"/>
        </p:xfrm>
        <a:graphic>
          <a:graphicData uri="http://schemas.openxmlformats.org/drawingml/2006/table">
            <a:tbl>
              <a:tblPr/>
              <a:tblGrid>
                <a:gridCol w="288925">
                  <a:extLst>
                    <a:ext uri="{9D8B030D-6E8A-4147-A177-3AD203B41FA5}">
                      <a16:colId xmlns:a16="http://schemas.microsoft.com/office/drawing/2014/main" val="20000"/>
                    </a:ext>
                  </a:extLst>
                </a:gridCol>
                <a:gridCol w="274637">
                  <a:extLst>
                    <a:ext uri="{9D8B030D-6E8A-4147-A177-3AD203B41FA5}">
                      <a16:colId xmlns:a16="http://schemas.microsoft.com/office/drawing/2014/main" val="20001"/>
                    </a:ext>
                  </a:extLst>
                </a:gridCol>
                <a:gridCol w="304800">
                  <a:extLst>
                    <a:ext uri="{9D8B030D-6E8A-4147-A177-3AD203B41FA5}">
                      <a16:colId xmlns:a16="http://schemas.microsoft.com/office/drawing/2014/main" val="20002"/>
                    </a:ext>
                  </a:extLst>
                </a:gridCol>
                <a:gridCol w="290513">
                  <a:extLst>
                    <a:ext uri="{9D8B030D-6E8A-4147-A177-3AD203B41FA5}">
                      <a16:colId xmlns:a16="http://schemas.microsoft.com/office/drawing/2014/main" val="20003"/>
                    </a:ext>
                  </a:extLst>
                </a:gridCol>
                <a:gridCol w="288925">
                  <a:extLst>
                    <a:ext uri="{9D8B030D-6E8A-4147-A177-3AD203B41FA5}">
                      <a16:colId xmlns:a16="http://schemas.microsoft.com/office/drawing/2014/main" val="20004"/>
                    </a:ext>
                  </a:extLst>
                </a:gridCol>
                <a:gridCol w="288925">
                  <a:extLst>
                    <a:ext uri="{9D8B030D-6E8A-4147-A177-3AD203B41FA5}">
                      <a16:colId xmlns:a16="http://schemas.microsoft.com/office/drawing/2014/main" val="20005"/>
                    </a:ext>
                  </a:extLst>
                </a:gridCol>
                <a:gridCol w="290512">
                  <a:extLst>
                    <a:ext uri="{9D8B030D-6E8A-4147-A177-3AD203B41FA5}">
                      <a16:colId xmlns:a16="http://schemas.microsoft.com/office/drawing/2014/main" val="20006"/>
                    </a:ext>
                  </a:extLst>
                </a:gridCol>
                <a:gridCol w="288925">
                  <a:extLst>
                    <a:ext uri="{9D8B030D-6E8A-4147-A177-3AD203B41FA5}">
                      <a16:colId xmlns:a16="http://schemas.microsoft.com/office/drawing/2014/main" val="20007"/>
                    </a:ext>
                  </a:extLst>
                </a:gridCol>
              </a:tblGrid>
              <a:tr h="2841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857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0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841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41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841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825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857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grpSp>
        <p:nvGrpSpPr>
          <p:cNvPr id="11554" name="Group 255"/>
          <p:cNvGrpSpPr>
            <a:grpSpLocks/>
          </p:cNvGrpSpPr>
          <p:nvPr/>
        </p:nvGrpSpPr>
        <p:grpSpPr bwMode="auto">
          <a:xfrm>
            <a:off x="520700" y="1892300"/>
            <a:ext cx="8247063" cy="3328988"/>
            <a:chOff x="192" y="864"/>
            <a:chExt cx="5195" cy="2097"/>
          </a:xfrm>
        </p:grpSpPr>
        <p:graphicFrame>
          <p:nvGraphicFramePr>
            <p:cNvPr id="11266" name="Object 256"/>
            <p:cNvGraphicFramePr>
              <a:graphicFrameLocks noChangeAspect="1"/>
            </p:cNvGraphicFramePr>
            <p:nvPr/>
          </p:nvGraphicFramePr>
          <p:xfrm>
            <a:off x="192" y="864"/>
            <a:ext cx="174" cy="212"/>
          </p:xfrm>
          <a:graphic>
            <a:graphicData uri="http://schemas.openxmlformats.org/presentationml/2006/ole">
              <mc:AlternateContent xmlns:mc="http://schemas.openxmlformats.org/markup-compatibility/2006">
                <mc:Choice xmlns:v="urn:schemas-microsoft-com:vml" Requires="v">
                  <p:oleObj spid="_x0000_s266514" name="数式" r:id="rId4" imgW="177480" imgH="215640" progId="Equation.3">
                    <p:embed/>
                  </p:oleObj>
                </mc:Choice>
                <mc:Fallback>
                  <p:oleObj name="数式" r:id="rId4" imgW="177480" imgH="2156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2" y="864"/>
                          <a:ext cx="174" cy="2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267" name="Object 257"/>
            <p:cNvGraphicFramePr>
              <a:graphicFrameLocks noChangeAspect="1"/>
            </p:cNvGraphicFramePr>
            <p:nvPr/>
          </p:nvGraphicFramePr>
          <p:xfrm>
            <a:off x="1536" y="2688"/>
            <a:ext cx="236" cy="212"/>
          </p:xfrm>
          <a:graphic>
            <a:graphicData uri="http://schemas.openxmlformats.org/presentationml/2006/ole">
              <mc:AlternateContent xmlns:mc="http://schemas.openxmlformats.org/markup-compatibility/2006">
                <mc:Choice xmlns:v="urn:schemas-microsoft-com:vml" Requires="v">
                  <p:oleObj spid="_x0000_s266515" name="数式" r:id="rId6" imgW="241200" imgH="215640" progId="Equation.3">
                    <p:embed/>
                  </p:oleObj>
                </mc:Choice>
                <mc:Fallback>
                  <p:oleObj name="数式" r:id="rId6" imgW="241200" imgH="21564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36" y="2688"/>
                          <a:ext cx="236" cy="2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268" name="Object 258"/>
            <p:cNvGraphicFramePr>
              <a:graphicFrameLocks noChangeAspect="1"/>
            </p:cNvGraphicFramePr>
            <p:nvPr/>
          </p:nvGraphicFramePr>
          <p:xfrm>
            <a:off x="5040" y="2736"/>
            <a:ext cx="236" cy="225"/>
          </p:xfrm>
          <a:graphic>
            <a:graphicData uri="http://schemas.openxmlformats.org/presentationml/2006/ole">
              <mc:AlternateContent xmlns:mc="http://schemas.openxmlformats.org/markup-compatibility/2006">
                <mc:Choice xmlns:v="urn:schemas-microsoft-com:vml" Requires="v">
                  <p:oleObj spid="_x0000_s266516" name="数式" r:id="rId8" imgW="241200" imgH="228600" progId="Equation.3">
                    <p:embed/>
                  </p:oleObj>
                </mc:Choice>
                <mc:Fallback>
                  <p:oleObj name="数式" r:id="rId8" imgW="241200" imgH="22860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040" y="2736"/>
                          <a:ext cx="236" cy="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269" name="Object 259"/>
            <p:cNvGraphicFramePr>
              <a:graphicFrameLocks noChangeAspect="1"/>
            </p:cNvGraphicFramePr>
            <p:nvPr/>
          </p:nvGraphicFramePr>
          <p:xfrm>
            <a:off x="3312" y="2688"/>
            <a:ext cx="174" cy="212"/>
          </p:xfrm>
          <a:graphic>
            <a:graphicData uri="http://schemas.openxmlformats.org/presentationml/2006/ole">
              <mc:AlternateContent xmlns:mc="http://schemas.openxmlformats.org/markup-compatibility/2006">
                <mc:Choice xmlns:v="urn:schemas-microsoft-com:vml" Requires="v">
                  <p:oleObj spid="_x0000_s266517" name="数式" r:id="rId10" imgW="177480" imgH="215640" progId="Equation.3">
                    <p:embed/>
                  </p:oleObj>
                </mc:Choice>
                <mc:Fallback>
                  <p:oleObj name="数式" r:id="rId10" imgW="177480" imgH="2156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12" y="2688"/>
                          <a:ext cx="174" cy="2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270" name="Object 260"/>
            <p:cNvGraphicFramePr>
              <a:graphicFrameLocks noChangeAspect="1"/>
            </p:cNvGraphicFramePr>
            <p:nvPr/>
          </p:nvGraphicFramePr>
          <p:xfrm>
            <a:off x="1968" y="912"/>
            <a:ext cx="174" cy="225"/>
          </p:xfrm>
          <a:graphic>
            <a:graphicData uri="http://schemas.openxmlformats.org/presentationml/2006/ole">
              <mc:AlternateContent xmlns:mc="http://schemas.openxmlformats.org/markup-compatibility/2006">
                <mc:Choice xmlns:v="urn:schemas-microsoft-com:vml" Requires="v">
                  <p:oleObj spid="_x0000_s266518" name="数式" r:id="rId11" imgW="177480" imgH="228600" progId="Equation.3">
                    <p:embed/>
                  </p:oleObj>
                </mc:Choice>
                <mc:Fallback>
                  <p:oleObj name="数式" r:id="rId11" imgW="177480" imgH="2286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968" y="912"/>
                          <a:ext cx="174" cy="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271" name="Object 261"/>
            <p:cNvGraphicFramePr>
              <a:graphicFrameLocks noChangeAspect="1"/>
            </p:cNvGraphicFramePr>
            <p:nvPr/>
          </p:nvGraphicFramePr>
          <p:xfrm>
            <a:off x="288" y="2609"/>
            <a:ext cx="192" cy="152"/>
          </p:xfrm>
          <a:graphic>
            <a:graphicData uri="http://schemas.openxmlformats.org/presentationml/2006/ole">
              <mc:AlternateContent xmlns:mc="http://schemas.openxmlformats.org/markup-compatibility/2006">
                <mc:Choice xmlns:v="urn:schemas-microsoft-com:vml" Requires="v">
                  <p:oleObj spid="_x0000_s266519" name="数式" r:id="rId13" imgW="177480" imgH="139680" progId="Equation.3">
                    <p:embed/>
                  </p:oleObj>
                </mc:Choice>
                <mc:Fallback>
                  <p:oleObj name="数式" r:id="rId13" imgW="177480" imgH="13968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88" y="2609"/>
                          <a:ext cx="192" cy="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72" name="Object 262"/>
            <p:cNvGraphicFramePr>
              <a:graphicFrameLocks noChangeAspect="1"/>
            </p:cNvGraphicFramePr>
            <p:nvPr/>
          </p:nvGraphicFramePr>
          <p:xfrm>
            <a:off x="624" y="2606"/>
            <a:ext cx="192" cy="152"/>
          </p:xfrm>
          <a:graphic>
            <a:graphicData uri="http://schemas.openxmlformats.org/presentationml/2006/ole">
              <mc:AlternateContent xmlns:mc="http://schemas.openxmlformats.org/markup-compatibility/2006">
                <mc:Choice xmlns:v="urn:schemas-microsoft-com:vml" Requires="v">
                  <p:oleObj spid="_x0000_s266520" name="数式" r:id="rId15" imgW="177480" imgH="139680" progId="Equation.3">
                    <p:embed/>
                  </p:oleObj>
                </mc:Choice>
                <mc:Fallback>
                  <p:oleObj name="数式" r:id="rId15" imgW="177480" imgH="139680"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24" y="2606"/>
                          <a:ext cx="192" cy="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73" name="Object 263"/>
            <p:cNvGraphicFramePr>
              <a:graphicFrameLocks noChangeAspect="1"/>
            </p:cNvGraphicFramePr>
            <p:nvPr/>
          </p:nvGraphicFramePr>
          <p:xfrm>
            <a:off x="1344" y="2592"/>
            <a:ext cx="207" cy="163"/>
          </p:xfrm>
          <a:graphic>
            <a:graphicData uri="http://schemas.openxmlformats.org/presentationml/2006/ole">
              <mc:AlternateContent xmlns:mc="http://schemas.openxmlformats.org/markup-compatibility/2006">
                <mc:Choice xmlns:v="urn:schemas-microsoft-com:vml" Requires="v">
                  <p:oleObj spid="_x0000_s266521" name="数式" r:id="rId17" imgW="177480" imgH="139680" progId="Equation.3">
                    <p:embed/>
                  </p:oleObj>
                </mc:Choice>
                <mc:Fallback>
                  <p:oleObj name="数式" r:id="rId17" imgW="177480" imgH="139680"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344" y="2592"/>
                          <a:ext cx="207"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74" name="Object 264"/>
            <p:cNvGraphicFramePr>
              <a:graphicFrameLocks noChangeAspect="1"/>
            </p:cNvGraphicFramePr>
            <p:nvPr/>
          </p:nvGraphicFramePr>
          <p:xfrm>
            <a:off x="200" y="1433"/>
            <a:ext cx="192" cy="177"/>
          </p:xfrm>
          <a:graphic>
            <a:graphicData uri="http://schemas.openxmlformats.org/presentationml/2006/ole">
              <mc:AlternateContent xmlns:mc="http://schemas.openxmlformats.org/markup-compatibility/2006">
                <mc:Choice xmlns:v="urn:schemas-microsoft-com:vml" Requires="v">
                  <p:oleObj spid="_x0000_s266522" name="数式" r:id="rId19" imgW="152280" imgH="139680" progId="Equation.3">
                    <p:embed/>
                  </p:oleObj>
                </mc:Choice>
                <mc:Fallback>
                  <p:oleObj name="数式" r:id="rId19" imgW="152280" imgH="139680" progId="Equation.3">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00" y="1433"/>
                          <a:ext cx="192" cy="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75" name="Object 265"/>
            <p:cNvGraphicFramePr>
              <a:graphicFrameLocks noChangeAspect="1"/>
            </p:cNvGraphicFramePr>
            <p:nvPr/>
          </p:nvGraphicFramePr>
          <p:xfrm>
            <a:off x="200" y="2136"/>
            <a:ext cx="192" cy="177"/>
          </p:xfrm>
          <a:graphic>
            <a:graphicData uri="http://schemas.openxmlformats.org/presentationml/2006/ole">
              <mc:AlternateContent xmlns:mc="http://schemas.openxmlformats.org/markup-compatibility/2006">
                <mc:Choice xmlns:v="urn:schemas-microsoft-com:vml" Requires="v">
                  <p:oleObj spid="_x0000_s266523" name="数式" r:id="rId21" imgW="152280" imgH="139680" progId="Equation.3">
                    <p:embed/>
                  </p:oleObj>
                </mc:Choice>
                <mc:Fallback>
                  <p:oleObj name="数式" r:id="rId21" imgW="152280" imgH="139680" progId="Equation.3">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200" y="2136"/>
                          <a:ext cx="192" cy="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76" name="Object 266"/>
            <p:cNvGraphicFramePr>
              <a:graphicFrameLocks noChangeAspect="1"/>
            </p:cNvGraphicFramePr>
            <p:nvPr/>
          </p:nvGraphicFramePr>
          <p:xfrm>
            <a:off x="192" y="1777"/>
            <a:ext cx="208" cy="192"/>
          </p:xfrm>
          <a:graphic>
            <a:graphicData uri="http://schemas.openxmlformats.org/presentationml/2006/ole">
              <mc:AlternateContent xmlns:mc="http://schemas.openxmlformats.org/markup-compatibility/2006">
                <mc:Choice xmlns:v="urn:schemas-microsoft-com:vml" Requires="v">
                  <p:oleObj spid="_x0000_s266524" name="数式" r:id="rId23" imgW="152280" imgH="139680" progId="Equation.3">
                    <p:embed/>
                  </p:oleObj>
                </mc:Choice>
                <mc:Fallback>
                  <p:oleObj name="数式" r:id="rId23" imgW="152280" imgH="139680" progId="Equation.3">
                    <p:embed/>
                    <p:pic>
                      <p:nvPicPr>
                        <p:cNvPr id="0" name=""/>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192" y="1777"/>
                          <a:ext cx="20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77" name="Object 267"/>
            <p:cNvGraphicFramePr>
              <a:graphicFrameLocks noChangeAspect="1"/>
            </p:cNvGraphicFramePr>
            <p:nvPr/>
          </p:nvGraphicFramePr>
          <p:xfrm>
            <a:off x="221" y="2481"/>
            <a:ext cx="150" cy="207"/>
          </p:xfrm>
          <a:graphic>
            <a:graphicData uri="http://schemas.openxmlformats.org/presentationml/2006/ole">
              <mc:AlternateContent xmlns:mc="http://schemas.openxmlformats.org/markup-compatibility/2006">
                <mc:Choice xmlns:v="urn:schemas-microsoft-com:vml" Requires="v">
                  <p:oleObj spid="_x0000_s266525" name="数式" r:id="rId25" imgW="101520" imgH="139680" progId="Equation.3">
                    <p:embed/>
                  </p:oleObj>
                </mc:Choice>
                <mc:Fallback>
                  <p:oleObj name="数式" r:id="rId25" imgW="101520" imgH="139680" progId="Equation.3">
                    <p:embed/>
                    <p:pic>
                      <p:nvPicPr>
                        <p:cNvPr id="0" name=""/>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221" y="2481"/>
                          <a:ext cx="150" cy="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78" name="Object 268"/>
            <p:cNvGraphicFramePr>
              <a:graphicFrameLocks noChangeAspect="1"/>
            </p:cNvGraphicFramePr>
            <p:nvPr/>
          </p:nvGraphicFramePr>
          <p:xfrm>
            <a:off x="200" y="1089"/>
            <a:ext cx="192" cy="177"/>
          </p:xfrm>
          <a:graphic>
            <a:graphicData uri="http://schemas.openxmlformats.org/presentationml/2006/ole">
              <mc:AlternateContent xmlns:mc="http://schemas.openxmlformats.org/markup-compatibility/2006">
                <mc:Choice xmlns:v="urn:schemas-microsoft-com:vml" Requires="v">
                  <p:oleObj spid="_x0000_s266526" name="数式" r:id="rId27" imgW="152280" imgH="139680" progId="Equation.3">
                    <p:embed/>
                  </p:oleObj>
                </mc:Choice>
                <mc:Fallback>
                  <p:oleObj name="数式" r:id="rId27" imgW="152280" imgH="139680" progId="Equation.3">
                    <p:embed/>
                    <p:pic>
                      <p:nvPicPr>
                        <p:cNvPr id="0" name=""/>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200" y="1089"/>
                          <a:ext cx="192" cy="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79" name="Object 269"/>
            <p:cNvGraphicFramePr>
              <a:graphicFrameLocks noChangeAspect="1"/>
            </p:cNvGraphicFramePr>
            <p:nvPr/>
          </p:nvGraphicFramePr>
          <p:xfrm>
            <a:off x="1008" y="2603"/>
            <a:ext cx="192" cy="152"/>
          </p:xfrm>
          <a:graphic>
            <a:graphicData uri="http://schemas.openxmlformats.org/presentationml/2006/ole">
              <mc:AlternateContent xmlns:mc="http://schemas.openxmlformats.org/markup-compatibility/2006">
                <mc:Choice xmlns:v="urn:schemas-microsoft-com:vml" Requires="v">
                  <p:oleObj spid="_x0000_s266527" name="数式" r:id="rId29" imgW="177480" imgH="139680" progId="Equation.3">
                    <p:embed/>
                  </p:oleObj>
                </mc:Choice>
                <mc:Fallback>
                  <p:oleObj name="数式" r:id="rId29" imgW="177480" imgH="139680" progId="Equation.3">
                    <p:embed/>
                    <p:pic>
                      <p:nvPicPr>
                        <p:cNvPr id="0" name=""/>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1008" y="2603"/>
                          <a:ext cx="192" cy="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80" name="Object 270"/>
            <p:cNvGraphicFramePr>
              <a:graphicFrameLocks noChangeAspect="1"/>
            </p:cNvGraphicFramePr>
            <p:nvPr/>
          </p:nvGraphicFramePr>
          <p:xfrm>
            <a:off x="1728" y="2601"/>
            <a:ext cx="207" cy="163"/>
          </p:xfrm>
          <a:graphic>
            <a:graphicData uri="http://schemas.openxmlformats.org/presentationml/2006/ole">
              <mc:AlternateContent xmlns:mc="http://schemas.openxmlformats.org/markup-compatibility/2006">
                <mc:Choice xmlns:v="urn:schemas-microsoft-com:vml" Requires="v">
                  <p:oleObj spid="_x0000_s266528" name="数式" r:id="rId31" imgW="177480" imgH="139680" progId="Equation.3">
                    <p:embed/>
                  </p:oleObj>
                </mc:Choice>
                <mc:Fallback>
                  <p:oleObj name="数式" r:id="rId31" imgW="177480" imgH="139680" progId="Equation.3">
                    <p:embed/>
                    <p:pic>
                      <p:nvPicPr>
                        <p:cNvPr id="0" name=""/>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1728" y="2601"/>
                          <a:ext cx="207"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81" name="Object 271"/>
            <p:cNvGraphicFramePr>
              <a:graphicFrameLocks noChangeAspect="1"/>
            </p:cNvGraphicFramePr>
            <p:nvPr/>
          </p:nvGraphicFramePr>
          <p:xfrm>
            <a:off x="2090" y="2629"/>
            <a:ext cx="110" cy="152"/>
          </p:xfrm>
          <a:graphic>
            <a:graphicData uri="http://schemas.openxmlformats.org/presentationml/2006/ole">
              <mc:AlternateContent xmlns:mc="http://schemas.openxmlformats.org/markup-compatibility/2006">
                <mc:Choice xmlns:v="urn:schemas-microsoft-com:vml" Requires="v">
                  <p:oleObj spid="_x0000_s266529" name="数式" r:id="rId33" imgW="101520" imgH="139680" progId="Equation.3">
                    <p:embed/>
                  </p:oleObj>
                </mc:Choice>
                <mc:Fallback>
                  <p:oleObj name="数式" r:id="rId33" imgW="101520" imgH="139680" progId="Equation.3">
                    <p:embed/>
                    <p:pic>
                      <p:nvPicPr>
                        <p:cNvPr id="0" name=""/>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2090" y="2629"/>
                          <a:ext cx="110" cy="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82" name="Object 272"/>
            <p:cNvGraphicFramePr>
              <a:graphicFrameLocks noChangeAspect="1"/>
            </p:cNvGraphicFramePr>
            <p:nvPr/>
          </p:nvGraphicFramePr>
          <p:xfrm>
            <a:off x="2398" y="2626"/>
            <a:ext cx="165" cy="152"/>
          </p:xfrm>
          <a:graphic>
            <a:graphicData uri="http://schemas.openxmlformats.org/presentationml/2006/ole">
              <mc:AlternateContent xmlns:mc="http://schemas.openxmlformats.org/markup-compatibility/2006">
                <mc:Choice xmlns:v="urn:schemas-microsoft-com:vml" Requires="v">
                  <p:oleObj spid="_x0000_s266530" name="数式" r:id="rId35" imgW="152280" imgH="139680" progId="Equation.3">
                    <p:embed/>
                  </p:oleObj>
                </mc:Choice>
                <mc:Fallback>
                  <p:oleObj name="数式" r:id="rId35" imgW="152280" imgH="139680" progId="Equation.3">
                    <p:embed/>
                    <p:pic>
                      <p:nvPicPr>
                        <p:cNvPr id="0" name=""/>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2398" y="2626"/>
                          <a:ext cx="165" cy="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83" name="Object 273"/>
            <p:cNvGraphicFramePr>
              <a:graphicFrameLocks noChangeAspect="1"/>
            </p:cNvGraphicFramePr>
            <p:nvPr/>
          </p:nvGraphicFramePr>
          <p:xfrm>
            <a:off x="3119" y="2621"/>
            <a:ext cx="178" cy="163"/>
          </p:xfrm>
          <a:graphic>
            <a:graphicData uri="http://schemas.openxmlformats.org/presentationml/2006/ole">
              <mc:AlternateContent xmlns:mc="http://schemas.openxmlformats.org/markup-compatibility/2006">
                <mc:Choice xmlns:v="urn:schemas-microsoft-com:vml" Requires="v">
                  <p:oleObj spid="_x0000_s266531" name="数式" r:id="rId37" imgW="152280" imgH="139680" progId="Equation.3">
                    <p:embed/>
                  </p:oleObj>
                </mc:Choice>
                <mc:Fallback>
                  <p:oleObj name="数式" r:id="rId37" imgW="152280" imgH="139680" progId="Equation.3">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3119" y="2621"/>
                          <a:ext cx="178"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84" name="Object 274"/>
            <p:cNvGraphicFramePr>
              <a:graphicFrameLocks noChangeAspect="1"/>
            </p:cNvGraphicFramePr>
            <p:nvPr/>
          </p:nvGraphicFramePr>
          <p:xfrm>
            <a:off x="1976" y="1448"/>
            <a:ext cx="176" cy="161"/>
          </p:xfrm>
          <a:graphic>
            <a:graphicData uri="http://schemas.openxmlformats.org/presentationml/2006/ole">
              <mc:AlternateContent xmlns:mc="http://schemas.openxmlformats.org/markup-compatibility/2006">
                <mc:Choice xmlns:v="urn:schemas-microsoft-com:vml" Requires="v">
                  <p:oleObj spid="_x0000_s266532" name="数式" r:id="rId38" imgW="139680" imgH="126720" progId="Equation.3">
                    <p:embed/>
                  </p:oleObj>
                </mc:Choice>
                <mc:Fallback>
                  <p:oleObj name="数式" r:id="rId38" imgW="139680" imgH="126720" progId="Equation.3">
                    <p:embed/>
                    <p:pic>
                      <p:nvPicPr>
                        <p:cNvPr id="0" name=""/>
                        <p:cNvPicPr>
                          <a:picLocks noChangeAspect="1" noChangeArrowheads="1"/>
                        </p:cNvPicPr>
                        <p:nvPr/>
                      </p:nvPicPr>
                      <p:blipFill>
                        <a:blip r:embed="rId39">
                          <a:extLst>
                            <a:ext uri="{28A0092B-C50C-407E-A947-70E740481C1C}">
                              <a14:useLocalDpi xmlns:a14="http://schemas.microsoft.com/office/drawing/2010/main" val="0"/>
                            </a:ext>
                          </a:extLst>
                        </a:blip>
                        <a:srcRect/>
                        <a:stretch>
                          <a:fillRect/>
                        </a:stretch>
                      </p:blipFill>
                      <p:spPr bwMode="auto">
                        <a:xfrm>
                          <a:off x="1976" y="1448"/>
                          <a:ext cx="176" cy="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85" name="Object 275"/>
            <p:cNvGraphicFramePr>
              <a:graphicFrameLocks noChangeAspect="1"/>
            </p:cNvGraphicFramePr>
            <p:nvPr/>
          </p:nvGraphicFramePr>
          <p:xfrm>
            <a:off x="1993" y="2164"/>
            <a:ext cx="128" cy="161"/>
          </p:xfrm>
          <a:graphic>
            <a:graphicData uri="http://schemas.openxmlformats.org/presentationml/2006/ole">
              <mc:AlternateContent xmlns:mc="http://schemas.openxmlformats.org/markup-compatibility/2006">
                <mc:Choice xmlns:v="urn:schemas-microsoft-com:vml" Requires="v">
                  <p:oleObj spid="_x0000_s266533" name="数式" r:id="rId40" imgW="101520" imgH="126720" progId="Equation.3">
                    <p:embed/>
                  </p:oleObj>
                </mc:Choice>
                <mc:Fallback>
                  <p:oleObj name="数式" r:id="rId40" imgW="101520" imgH="126720" progId="Equation.3">
                    <p:embed/>
                    <p:pic>
                      <p:nvPicPr>
                        <p:cNvPr id="0" name=""/>
                        <p:cNvPicPr>
                          <a:picLocks noChangeAspect="1" noChangeArrowheads="1"/>
                        </p:cNvPicPr>
                        <p:nvPr/>
                      </p:nvPicPr>
                      <p:blipFill>
                        <a:blip r:embed="rId41">
                          <a:extLst>
                            <a:ext uri="{28A0092B-C50C-407E-A947-70E740481C1C}">
                              <a14:useLocalDpi xmlns:a14="http://schemas.microsoft.com/office/drawing/2010/main" val="0"/>
                            </a:ext>
                          </a:extLst>
                        </a:blip>
                        <a:srcRect/>
                        <a:stretch>
                          <a:fillRect/>
                        </a:stretch>
                      </p:blipFill>
                      <p:spPr bwMode="auto">
                        <a:xfrm>
                          <a:off x="1993" y="2164"/>
                          <a:ext cx="128" cy="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86" name="Object 276"/>
            <p:cNvGraphicFramePr>
              <a:graphicFrameLocks noChangeAspect="1"/>
            </p:cNvGraphicFramePr>
            <p:nvPr/>
          </p:nvGraphicFramePr>
          <p:xfrm>
            <a:off x="1996" y="1797"/>
            <a:ext cx="122" cy="192"/>
          </p:xfrm>
          <a:graphic>
            <a:graphicData uri="http://schemas.openxmlformats.org/presentationml/2006/ole">
              <mc:AlternateContent xmlns:mc="http://schemas.openxmlformats.org/markup-compatibility/2006">
                <mc:Choice xmlns:v="urn:schemas-microsoft-com:vml" Requires="v">
                  <p:oleObj spid="_x0000_s266534" name="数式" r:id="rId42" imgW="88560" imgH="139680" progId="Equation.3">
                    <p:embed/>
                  </p:oleObj>
                </mc:Choice>
                <mc:Fallback>
                  <p:oleObj name="数式" r:id="rId42" imgW="88560" imgH="139680" progId="Equation.3">
                    <p:embed/>
                    <p:pic>
                      <p:nvPicPr>
                        <p:cNvPr id="0" name=""/>
                        <p:cNvPicPr>
                          <a:picLocks noChangeAspect="1" noChangeArrowheads="1"/>
                        </p:cNvPicPr>
                        <p:nvPr/>
                      </p:nvPicPr>
                      <p:blipFill>
                        <a:blip r:embed="rId43">
                          <a:extLst>
                            <a:ext uri="{28A0092B-C50C-407E-A947-70E740481C1C}">
                              <a14:useLocalDpi xmlns:a14="http://schemas.microsoft.com/office/drawing/2010/main" val="0"/>
                            </a:ext>
                          </a:extLst>
                        </a:blip>
                        <a:srcRect/>
                        <a:stretch>
                          <a:fillRect/>
                        </a:stretch>
                      </p:blipFill>
                      <p:spPr bwMode="auto">
                        <a:xfrm>
                          <a:off x="1996" y="1797"/>
                          <a:ext cx="12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87" name="Object 277"/>
            <p:cNvGraphicFramePr>
              <a:graphicFrameLocks noChangeAspect="1"/>
            </p:cNvGraphicFramePr>
            <p:nvPr/>
          </p:nvGraphicFramePr>
          <p:xfrm>
            <a:off x="1982" y="2501"/>
            <a:ext cx="150" cy="207"/>
          </p:xfrm>
          <a:graphic>
            <a:graphicData uri="http://schemas.openxmlformats.org/presentationml/2006/ole">
              <mc:AlternateContent xmlns:mc="http://schemas.openxmlformats.org/markup-compatibility/2006">
                <mc:Choice xmlns:v="urn:schemas-microsoft-com:vml" Requires="v">
                  <p:oleObj spid="_x0000_s266535" name="数式" r:id="rId44" imgW="101520" imgH="139680" progId="Equation.3">
                    <p:embed/>
                  </p:oleObj>
                </mc:Choice>
                <mc:Fallback>
                  <p:oleObj name="数式" r:id="rId44" imgW="101520" imgH="139680" progId="Equation.3">
                    <p:embed/>
                    <p:pic>
                      <p:nvPicPr>
                        <p:cNvPr id="0" name=""/>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1982" y="2501"/>
                          <a:ext cx="150" cy="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88" name="Object 278"/>
            <p:cNvGraphicFramePr>
              <a:graphicFrameLocks noChangeAspect="1"/>
            </p:cNvGraphicFramePr>
            <p:nvPr/>
          </p:nvGraphicFramePr>
          <p:xfrm>
            <a:off x="1969" y="1109"/>
            <a:ext cx="176" cy="177"/>
          </p:xfrm>
          <a:graphic>
            <a:graphicData uri="http://schemas.openxmlformats.org/presentationml/2006/ole">
              <mc:AlternateContent xmlns:mc="http://schemas.openxmlformats.org/markup-compatibility/2006">
                <mc:Choice xmlns:v="urn:schemas-microsoft-com:vml" Requires="v">
                  <p:oleObj spid="_x0000_s266536" name="数式" r:id="rId45" imgW="139680" imgH="139680" progId="Equation.3">
                    <p:embed/>
                  </p:oleObj>
                </mc:Choice>
                <mc:Fallback>
                  <p:oleObj name="数式" r:id="rId45" imgW="139680" imgH="139680" progId="Equation.3">
                    <p:embed/>
                    <p:pic>
                      <p:nvPicPr>
                        <p:cNvPr id="0" name=""/>
                        <p:cNvPicPr>
                          <a:picLocks noChangeAspect="1" noChangeArrowheads="1"/>
                        </p:cNvPicPr>
                        <p:nvPr/>
                      </p:nvPicPr>
                      <p:blipFill>
                        <a:blip r:embed="rId46">
                          <a:extLst>
                            <a:ext uri="{28A0092B-C50C-407E-A947-70E740481C1C}">
                              <a14:useLocalDpi xmlns:a14="http://schemas.microsoft.com/office/drawing/2010/main" val="0"/>
                            </a:ext>
                          </a:extLst>
                        </a:blip>
                        <a:srcRect/>
                        <a:stretch>
                          <a:fillRect/>
                        </a:stretch>
                      </p:blipFill>
                      <p:spPr bwMode="auto">
                        <a:xfrm>
                          <a:off x="1969" y="1109"/>
                          <a:ext cx="176" cy="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89" name="Object 279"/>
            <p:cNvGraphicFramePr>
              <a:graphicFrameLocks noChangeAspect="1"/>
            </p:cNvGraphicFramePr>
            <p:nvPr/>
          </p:nvGraphicFramePr>
          <p:xfrm>
            <a:off x="2797" y="2632"/>
            <a:ext cx="165" cy="152"/>
          </p:xfrm>
          <a:graphic>
            <a:graphicData uri="http://schemas.openxmlformats.org/presentationml/2006/ole">
              <mc:AlternateContent xmlns:mc="http://schemas.openxmlformats.org/markup-compatibility/2006">
                <mc:Choice xmlns:v="urn:schemas-microsoft-com:vml" Requires="v">
                  <p:oleObj spid="_x0000_s266537" name="数式" r:id="rId47" imgW="152280" imgH="139680" progId="Equation.3">
                    <p:embed/>
                  </p:oleObj>
                </mc:Choice>
                <mc:Fallback>
                  <p:oleObj name="数式" r:id="rId47" imgW="152280" imgH="139680" progId="Equation.3">
                    <p:embed/>
                    <p:pic>
                      <p:nvPicPr>
                        <p:cNvPr id="0" name=""/>
                        <p:cNvPicPr>
                          <a:picLocks noChangeAspect="1" noChangeArrowheads="1"/>
                        </p:cNvPicPr>
                        <p:nvPr/>
                      </p:nvPicPr>
                      <p:blipFill>
                        <a:blip r:embed="rId48">
                          <a:extLst>
                            <a:ext uri="{28A0092B-C50C-407E-A947-70E740481C1C}">
                              <a14:useLocalDpi xmlns:a14="http://schemas.microsoft.com/office/drawing/2010/main" val="0"/>
                            </a:ext>
                          </a:extLst>
                        </a:blip>
                        <a:srcRect/>
                        <a:stretch>
                          <a:fillRect/>
                        </a:stretch>
                      </p:blipFill>
                      <p:spPr bwMode="auto">
                        <a:xfrm>
                          <a:off x="2797" y="2632"/>
                          <a:ext cx="165" cy="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90" name="Object 280"/>
            <p:cNvGraphicFramePr>
              <a:graphicFrameLocks noChangeAspect="1"/>
            </p:cNvGraphicFramePr>
            <p:nvPr/>
          </p:nvGraphicFramePr>
          <p:xfrm>
            <a:off x="3504" y="2621"/>
            <a:ext cx="177" cy="163"/>
          </p:xfrm>
          <a:graphic>
            <a:graphicData uri="http://schemas.openxmlformats.org/presentationml/2006/ole">
              <mc:AlternateContent xmlns:mc="http://schemas.openxmlformats.org/markup-compatibility/2006">
                <mc:Choice xmlns:v="urn:schemas-microsoft-com:vml" Requires="v">
                  <p:oleObj spid="_x0000_s266538" name="数式" r:id="rId49" imgW="152280" imgH="139680" progId="Equation.3">
                    <p:embed/>
                  </p:oleObj>
                </mc:Choice>
                <mc:Fallback>
                  <p:oleObj name="数式" r:id="rId49" imgW="152280" imgH="139680" progId="Equation.3">
                    <p:embed/>
                    <p:pic>
                      <p:nvPicPr>
                        <p:cNvPr id="0" name=""/>
                        <p:cNvPicPr>
                          <a:picLocks noChangeAspect="1" noChangeArrowheads="1"/>
                        </p:cNvPicPr>
                        <p:nvPr/>
                      </p:nvPicPr>
                      <p:blipFill>
                        <a:blip r:embed="rId50">
                          <a:extLst>
                            <a:ext uri="{28A0092B-C50C-407E-A947-70E740481C1C}">
                              <a14:useLocalDpi xmlns:a14="http://schemas.microsoft.com/office/drawing/2010/main" val="0"/>
                            </a:ext>
                          </a:extLst>
                        </a:blip>
                        <a:srcRect/>
                        <a:stretch>
                          <a:fillRect/>
                        </a:stretch>
                      </p:blipFill>
                      <p:spPr bwMode="auto">
                        <a:xfrm>
                          <a:off x="3504" y="2621"/>
                          <a:ext cx="177"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91" name="Object 281"/>
            <p:cNvGraphicFramePr>
              <a:graphicFrameLocks noChangeAspect="1"/>
            </p:cNvGraphicFramePr>
            <p:nvPr/>
          </p:nvGraphicFramePr>
          <p:xfrm>
            <a:off x="3711" y="912"/>
            <a:ext cx="174" cy="225"/>
          </p:xfrm>
          <a:graphic>
            <a:graphicData uri="http://schemas.openxmlformats.org/presentationml/2006/ole">
              <mc:AlternateContent xmlns:mc="http://schemas.openxmlformats.org/markup-compatibility/2006">
                <mc:Choice xmlns:v="urn:schemas-microsoft-com:vml" Requires="v">
                  <p:oleObj spid="_x0000_s266539" name="数式" r:id="rId51" imgW="177480" imgH="228600" progId="Equation.3">
                    <p:embed/>
                  </p:oleObj>
                </mc:Choice>
                <mc:Fallback>
                  <p:oleObj name="数式" r:id="rId51" imgW="177480" imgH="2286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711" y="912"/>
                          <a:ext cx="174" cy="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292" name="Object 282"/>
            <p:cNvGraphicFramePr>
              <a:graphicFrameLocks noChangeAspect="1"/>
            </p:cNvGraphicFramePr>
            <p:nvPr/>
          </p:nvGraphicFramePr>
          <p:xfrm>
            <a:off x="3833" y="2629"/>
            <a:ext cx="110" cy="152"/>
          </p:xfrm>
          <a:graphic>
            <a:graphicData uri="http://schemas.openxmlformats.org/presentationml/2006/ole">
              <mc:AlternateContent xmlns:mc="http://schemas.openxmlformats.org/markup-compatibility/2006">
                <mc:Choice xmlns:v="urn:schemas-microsoft-com:vml" Requires="v">
                  <p:oleObj spid="_x0000_s266540" name="数式" r:id="rId52" imgW="101520" imgH="139680" progId="Equation.3">
                    <p:embed/>
                  </p:oleObj>
                </mc:Choice>
                <mc:Fallback>
                  <p:oleObj name="数式" r:id="rId52" imgW="101520" imgH="139680" progId="Equation.3">
                    <p:embed/>
                    <p:pic>
                      <p:nvPicPr>
                        <p:cNvPr id="0" name=""/>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3833" y="2629"/>
                          <a:ext cx="110" cy="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93" name="Object 283"/>
            <p:cNvGraphicFramePr>
              <a:graphicFrameLocks noChangeAspect="1"/>
            </p:cNvGraphicFramePr>
            <p:nvPr/>
          </p:nvGraphicFramePr>
          <p:xfrm>
            <a:off x="4168" y="2633"/>
            <a:ext cx="110" cy="138"/>
          </p:xfrm>
          <a:graphic>
            <a:graphicData uri="http://schemas.openxmlformats.org/presentationml/2006/ole">
              <mc:AlternateContent xmlns:mc="http://schemas.openxmlformats.org/markup-compatibility/2006">
                <mc:Choice xmlns:v="urn:schemas-microsoft-com:vml" Requires="v">
                  <p:oleObj spid="_x0000_s266541" name="数式" r:id="rId53" imgW="101520" imgH="126720" progId="Equation.3">
                    <p:embed/>
                  </p:oleObj>
                </mc:Choice>
                <mc:Fallback>
                  <p:oleObj name="数式" r:id="rId53" imgW="101520" imgH="126720" progId="Equation.3">
                    <p:embed/>
                    <p:pic>
                      <p:nvPicPr>
                        <p:cNvPr id="0" name=""/>
                        <p:cNvPicPr>
                          <a:picLocks noChangeAspect="1" noChangeArrowheads="1"/>
                        </p:cNvPicPr>
                        <p:nvPr/>
                      </p:nvPicPr>
                      <p:blipFill>
                        <a:blip r:embed="rId54">
                          <a:extLst>
                            <a:ext uri="{28A0092B-C50C-407E-A947-70E740481C1C}">
                              <a14:useLocalDpi xmlns:a14="http://schemas.microsoft.com/office/drawing/2010/main" val="0"/>
                            </a:ext>
                          </a:extLst>
                        </a:blip>
                        <a:srcRect/>
                        <a:stretch>
                          <a:fillRect/>
                        </a:stretch>
                      </p:blipFill>
                      <p:spPr bwMode="auto">
                        <a:xfrm>
                          <a:off x="4168" y="2633"/>
                          <a:ext cx="110"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94" name="Object 284"/>
            <p:cNvGraphicFramePr>
              <a:graphicFrameLocks noChangeAspect="1"/>
            </p:cNvGraphicFramePr>
            <p:nvPr/>
          </p:nvGraphicFramePr>
          <p:xfrm>
            <a:off x="4891" y="2621"/>
            <a:ext cx="119" cy="163"/>
          </p:xfrm>
          <a:graphic>
            <a:graphicData uri="http://schemas.openxmlformats.org/presentationml/2006/ole">
              <mc:AlternateContent xmlns:mc="http://schemas.openxmlformats.org/markup-compatibility/2006">
                <mc:Choice xmlns:v="urn:schemas-microsoft-com:vml" Requires="v">
                  <p:oleObj spid="_x0000_s266542" name="数式" r:id="rId55" imgW="101520" imgH="139680" progId="Equation.3">
                    <p:embed/>
                  </p:oleObj>
                </mc:Choice>
                <mc:Fallback>
                  <p:oleObj name="数式" r:id="rId55" imgW="101520" imgH="139680" progId="Equation.3">
                    <p:embed/>
                    <p:pic>
                      <p:nvPicPr>
                        <p:cNvPr id="0" name=""/>
                        <p:cNvPicPr>
                          <a:picLocks noChangeAspect="1" noChangeArrowheads="1"/>
                        </p:cNvPicPr>
                        <p:nvPr/>
                      </p:nvPicPr>
                      <p:blipFill>
                        <a:blip r:embed="rId56">
                          <a:extLst>
                            <a:ext uri="{28A0092B-C50C-407E-A947-70E740481C1C}">
                              <a14:useLocalDpi xmlns:a14="http://schemas.microsoft.com/office/drawing/2010/main" val="0"/>
                            </a:ext>
                          </a:extLst>
                        </a:blip>
                        <a:srcRect/>
                        <a:stretch>
                          <a:fillRect/>
                        </a:stretch>
                      </p:blipFill>
                      <p:spPr bwMode="auto">
                        <a:xfrm>
                          <a:off x="4891" y="2621"/>
                          <a:ext cx="119"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95" name="Object 285"/>
            <p:cNvGraphicFramePr>
              <a:graphicFrameLocks noChangeAspect="1"/>
            </p:cNvGraphicFramePr>
            <p:nvPr/>
          </p:nvGraphicFramePr>
          <p:xfrm>
            <a:off x="3719" y="1448"/>
            <a:ext cx="176" cy="161"/>
          </p:xfrm>
          <a:graphic>
            <a:graphicData uri="http://schemas.openxmlformats.org/presentationml/2006/ole">
              <mc:AlternateContent xmlns:mc="http://schemas.openxmlformats.org/markup-compatibility/2006">
                <mc:Choice xmlns:v="urn:schemas-microsoft-com:vml" Requires="v">
                  <p:oleObj spid="_x0000_s266543" name="数式" r:id="rId57" imgW="139680" imgH="126720" progId="Equation.3">
                    <p:embed/>
                  </p:oleObj>
                </mc:Choice>
                <mc:Fallback>
                  <p:oleObj name="数式" r:id="rId57" imgW="139680" imgH="126720" progId="Equation.3">
                    <p:embed/>
                    <p:pic>
                      <p:nvPicPr>
                        <p:cNvPr id="0" name=""/>
                        <p:cNvPicPr>
                          <a:picLocks noChangeAspect="1" noChangeArrowheads="1"/>
                        </p:cNvPicPr>
                        <p:nvPr/>
                      </p:nvPicPr>
                      <p:blipFill>
                        <a:blip r:embed="rId39">
                          <a:extLst>
                            <a:ext uri="{28A0092B-C50C-407E-A947-70E740481C1C}">
                              <a14:useLocalDpi xmlns:a14="http://schemas.microsoft.com/office/drawing/2010/main" val="0"/>
                            </a:ext>
                          </a:extLst>
                        </a:blip>
                        <a:srcRect/>
                        <a:stretch>
                          <a:fillRect/>
                        </a:stretch>
                      </p:blipFill>
                      <p:spPr bwMode="auto">
                        <a:xfrm>
                          <a:off x="3719" y="1448"/>
                          <a:ext cx="176" cy="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96" name="Object 286"/>
            <p:cNvGraphicFramePr>
              <a:graphicFrameLocks noChangeAspect="1"/>
            </p:cNvGraphicFramePr>
            <p:nvPr/>
          </p:nvGraphicFramePr>
          <p:xfrm>
            <a:off x="3736" y="2164"/>
            <a:ext cx="128" cy="161"/>
          </p:xfrm>
          <a:graphic>
            <a:graphicData uri="http://schemas.openxmlformats.org/presentationml/2006/ole">
              <mc:AlternateContent xmlns:mc="http://schemas.openxmlformats.org/markup-compatibility/2006">
                <mc:Choice xmlns:v="urn:schemas-microsoft-com:vml" Requires="v">
                  <p:oleObj spid="_x0000_s266544" name="数式" r:id="rId58" imgW="101520" imgH="126720" progId="Equation.3">
                    <p:embed/>
                  </p:oleObj>
                </mc:Choice>
                <mc:Fallback>
                  <p:oleObj name="数式" r:id="rId58" imgW="101520" imgH="126720" progId="Equation.3">
                    <p:embed/>
                    <p:pic>
                      <p:nvPicPr>
                        <p:cNvPr id="0" name=""/>
                        <p:cNvPicPr>
                          <a:picLocks noChangeAspect="1" noChangeArrowheads="1"/>
                        </p:cNvPicPr>
                        <p:nvPr/>
                      </p:nvPicPr>
                      <p:blipFill>
                        <a:blip r:embed="rId59">
                          <a:extLst>
                            <a:ext uri="{28A0092B-C50C-407E-A947-70E740481C1C}">
                              <a14:useLocalDpi xmlns:a14="http://schemas.microsoft.com/office/drawing/2010/main" val="0"/>
                            </a:ext>
                          </a:extLst>
                        </a:blip>
                        <a:srcRect/>
                        <a:stretch>
                          <a:fillRect/>
                        </a:stretch>
                      </p:blipFill>
                      <p:spPr bwMode="auto">
                        <a:xfrm>
                          <a:off x="3736" y="2164"/>
                          <a:ext cx="128" cy="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97" name="Object 287"/>
            <p:cNvGraphicFramePr>
              <a:graphicFrameLocks noChangeAspect="1"/>
            </p:cNvGraphicFramePr>
            <p:nvPr/>
          </p:nvGraphicFramePr>
          <p:xfrm>
            <a:off x="3739" y="1797"/>
            <a:ext cx="122" cy="192"/>
          </p:xfrm>
          <a:graphic>
            <a:graphicData uri="http://schemas.openxmlformats.org/presentationml/2006/ole">
              <mc:AlternateContent xmlns:mc="http://schemas.openxmlformats.org/markup-compatibility/2006">
                <mc:Choice xmlns:v="urn:schemas-microsoft-com:vml" Requires="v">
                  <p:oleObj spid="_x0000_s266545" name="数式" r:id="rId60" imgW="88560" imgH="139680" progId="Equation.3">
                    <p:embed/>
                  </p:oleObj>
                </mc:Choice>
                <mc:Fallback>
                  <p:oleObj name="数式" r:id="rId60" imgW="88560" imgH="139680" progId="Equation.3">
                    <p:embed/>
                    <p:pic>
                      <p:nvPicPr>
                        <p:cNvPr id="0" name=""/>
                        <p:cNvPicPr>
                          <a:picLocks noChangeAspect="1" noChangeArrowheads="1"/>
                        </p:cNvPicPr>
                        <p:nvPr/>
                      </p:nvPicPr>
                      <p:blipFill>
                        <a:blip r:embed="rId61">
                          <a:extLst>
                            <a:ext uri="{28A0092B-C50C-407E-A947-70E740481C1C}">
                              <a14:useLocalDpi xmlns:a14="http://schemas.microsoft.com/office/drawing/2010/main" val="0"/>
                            </a:ext>
                          </a:extLst>
                        </a:blip>
                        <a:srcRect/>
                        <a:stretch>
                          <a:fillRect/>
                        </a:stretch>
                      </p:blipFill>
                      <p:spPr bwMode="auto">
                        <a:xfrm>
                          <a:off x="3739" y="1797"/>
                          <a:ext cx="12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98" name="Object 288"/>
            <p:cNvGraphicFramePr>
              <a:graphicFrameLocks noChangeAspect="1"/>
            </p:cNvGraphicFramePr>
            <p:nvPr/>
          </p:nvGraphicFramePr>
          <p:xfrm>
            <a:off x="3725" y="2501"/>
            <a:ext cx="150" cy="207"/>
          </p:xfrm>
          <a:graphic>
            <a:graphicData uri="http://schemas.openxmlformats.org/presentationml/2006/ole">
              <mc:AlternateContent xmlns:mc="http://schemas.openxmlformats.org/markup-compatibility/2006">
                <mc:Choice xmlns:v="urn:schemas-microsoft-com:vml" Requires="v">
                  <p:oleObj spid="_x0000_s266546" name="数式" r:id="rId62" imgW="101520" imgH="139680" progId="Equation.3">
                    <p:embed/>
                  </p:oleObj>
                </mc:Choice>
                <mc:Fallback>
                  <p:oleObj name="数式" r:id="rId62" imgW="101520" imgH="139680" progId="Equation.3">
                    <p:embed/>
                    <p:pic>
                      <p:nvPicPr>
                        <p:cNvPr id="0" name=""/>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3725" y="2501"/>
                          <a:ext cx="150" cy="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99" name="Object 289"/>
            <p:cNvGraphicFramePr>
              <a:graphicFrameLocks noChangeAspect="1"/>
            </p:cNvGraphicFramePr>
            <p:nvPr/>
          </p:nvGraphicFramePr>
          <p:xfrm>
            <a:off x="3712" y="1109"/>
            <a:ext cx="176" cy="177"/>
          </p:xfrm>
          <a:graphic>
            <a:graphicData uri="http://schemas.openxmlformats.org/presentationml/2006/ole">
              <mc:AlternateContent xmlns:mc="http://schemas.openxmlformats.org/markup-compatibility/2006">
                <mc:Choice xmlns:v="urn:schemas-microsoft-com:vml" Requires="v">
                  <p:oleObj spid="_x0000_s266547" name="数式" r:id="rId63" imgW="139680" imgH="139680" progId="Equation.3">
                    <p:embed/>
                  </p:oleObj>
                </mc:Choice>
                <mc:Fallback>
                  <p:oleObj name="数式" r:id="rId63" imgW="139680" imgH="139680" progId="Equation.3">
                    <p:embed/>
                    <p:pic>
                      <p:nvPicPr>
                        <p:cNvPr id="0" name=""/>
                        <p:cNvPicPr>
                          <a:picLocks noChangeAspect="1" noChangeArrowheads="1"/>
                        </p:cNvPicPr>
                        <p:nvPr/>
                      </p:nvPicPr>
                      <p:blipFill>
                        <a:blip r:embed="rId46">
                          <a:extLst>
                            <a:ext uri="{28A0092B-C50C-407E-A947-70E740481C1C}">
                              <a14:useLocalDpi xmlns:a14="http://schemas.microsoft.com/office/drawing/2010/main" val="0"/>
                            </a:ext>
                          </a:extLst>
                        </a:blip>
                        <a:srcRect/>
                        <a:stretch>
                          <a:fillRect/>
                        </a:stretch>
                      </p:blipFill>
                      <p:spPr bwMode="auto">
                        <a:xfrm>
                          <a:off x="3712" y="1109"/>
                          <a:ext cx="176" cy="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300" name="Object 290"/>
            <p:cNvGraphicFramePr>
              <a:graphicFrameLocks noChangeAspect="1"/>
            </p:cNvGraphicFramePr>
            <p:nvPr/>
          </p:nvGraphicFramePr>
          <p:xfrm>
            <a:off x="4567" y="2639"/>
            <a:ext cx="110" cy="138"/>
          </p:xfrm>
          <a:graphic>
            <a:graphicData uri="http://schemas.openxmlformats.org/presentationml/2006/ole">
              <mc:AlternateContent xmlns:mc="http://schemas.openxmlformats.org/markup-compatibility/2006">
                <mc:Choice xmlns:v="urn:schemas-microsoft-com:vml" Requires="v">
                  <p:oleObj spid="_x0000_s266548" name="数式" r:id="rId64" imgW="101520" imgH="126720" progId="Equation.3">
                    <p:embed/>
                  </p:oleObj>
                </mc:Choice>
                <mc:Fallback>
                  <p:oleObj name="数式" r:id="rId64" imgW="101520" imgH="126720" progId="Equation.3">
                    <p:embed/>
                    <p:pic>
                      <p:nvPicPr>
                        <p:cNvPr id="0" name=""/>
                        <p:cNvPicPr>
                          <a:picLocks noChangeAspect="1" noChangeArrowheads="1"/>
                        </p:cNvPicPr>
                        <p:nvPr/>
                      </p:nvPicPr>
                      <p:blipFill>
                        <a:blip r:embed="rId41">
                          <a:extLst>
                            <a:ext uri="{28A0092B-C50C-407E-A947-70E740481C1C}">
                              <a14:useLocalDpi xmlns:a14="http://schemas.microsoft.com/office/drawing/2010/main" val="0"/>
                            </a:ext>
                          </a:extLst>
                        </a:blip>
                        <a:srcRect/>
                        <a:stretch>
                          <a:fillRect/>
                        </a:stretch>
                      </p:blipFill>
                      <p:spPr bwMode="auto">
                        <a:xfrm>
                          <a:off x="4567" y="2639"/>
                          <a:ext cx="110"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301" name="Object 291"/>
            <p:cNvGraphicFramePr>
              <a:graphicFrameLocks noChangeAspect="1"/>
            </p:cNvGraphicFramePr>
            <p:nvPr/>
          </p:nvGraphicFramePr>
          <p:xfrm>
            <a:off x="5284" y="2621"/>
            <a:ext cx="103" cy="163"/>
          </p:xfrm>
          <a:graphic>
            <a:graphicData uri="http://schemas.openxmlformats.org/presentationml/2006/ole">
              <mc:AlternateContent xmlns:mc="http://schemas.openxmlformats.org/markup-compatibility/2006">
                <mc:Choice xmlns:v="urn:schemas-microsoft-com:vml" Requires="v">
                  <p:oleObj spid="_x0000_s266549" name="数式" r:id="rId65" imgW="88560" imgH="139680" progId="Equation.3">
                    <p:embed/>
                  </p:oleObj>
                </mc:Choice>
                <mc:Fallback>
                  <p:oleObj name="数式" r:id="rId65" imgW="88560" imgH="139680" progId="Equation.3">
                    <p:embed/>
                    <p:pic>
                      <p:nvPicPr>
                        <p:cNvPr id="0" name=""/>
                        <p:cNvPicPr>
                          <a:picLocks noChangeAspect="1" noChangeArrowheads="1"/>
                        </p:cNvPicPr>
                        <p:nvPr/>
                      </p:nvPicPr>
                      <p:blipFill>
                        <a:blip r:embed="rId61">
                          <a:extLst>
                            <a:ext uri="{28A0092B-C50C-407E-A947-70E740481C1C}">
                              <a14:useLocalDpi xmlns:a14="http://schemas.microsoft.com/office/drawing/2010/main" val="0"/>
                            </a:ext>
                          </a:extLst>
                        </a:blip>
                        <a:srcRect/>
                        <a:stretch>
                          <a:fillRect/>
                        </a:stretch>
                      </p:blipFill>
                      <p:spPr bwMode="auto">
                        <a:xfrm>
                          <a:off x="5284" y="2621"/>
                          <a:ext cx="103"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pSp>
      <p:sp>
        <p:nvSpPr>
          <p:cNvPr id="11555" name="Freeform 292"/>
          <p:cNvSpPr>
            <a:spLocks/>
          </p:cNvSpPr>
          <p:nvPr/>
        </p:nvSpPr>
        <p:spPr bwMode="auto">
          <a:xfrm>
            <a:off x="6353175" y="4102100"/>
            <a:ext cx="2320925" cy="561975"/>
          </a:xfrm>
          <a:custGeom>
            <a:avLst/>
            <a:gdLst>
              <a:gd name="T0" fmla="*/ 2147483647 w 1462"/>
              <a:gd name="T1" fmla="*/ 2147483647 h 354"/>
              <a:gd name="T2" fmla="*/ 2147483647 w 1462"/>
              <a:gd name="T3" fmla="*/ 2147483647 h 354"/>
              <a:gd name="T4" fmla="*/ 2147483647 w 1462"/>
              <a:gd name="T5" fmla="*/ 2147483647 h 354"/>
              <a:gd name="T6" fmla="*/ 2147483647 w 1462"/>
              <a:gd name="T7" fmla="*/ 2147483647 h 354"/>
              <a:gd name="T8" fmla="*/ 2147483647 w 1462"/>
              <a:gd name="T9" fmla="*/ 2147483647 h 354"/>
              <a:gd name="T10" fmla="*/ 2147483647 w 1462"/>
              <a:gd name="T11" fmla="*/ 2147483647 h 354"/>
              <a:gd name="T12" fmla="*/ 2147483647 w 1462"/>
              <a:gd name="T13" fmla="*/ 2147483647 h 354"/>
              <a:gd name="T14" fmla="*/ 2147483647 w 1462"/>
              <a:gd name="T15" fmla="*/ 0 h 354"/>
              <a:gd name="T16" fmla="*/ 2147483647 w 1462"/>
              <a:gd name="T17" fmla="*/ 2147483647 h 354"/>
              <a:gd name="T18" fmla="*/ 2147483647 w 1462"/>
              <a:gd name="T19" fmla="*/ 2147483647 h 354"/>
              <a:gd name="T20" fmla="*/ 2147483647 w 1462"/>
              <a:gd name="T21" fmla="*/ 2147483647 h 354"/>
              <a:gd name="T22" fmla="*/ 2147483647 w 1462"/>
              <a:gd name="T23" fmla="*/ 2147483647 h 354"/>
              <a:gd name="T24" fmla="*/ 2147483647 w 1462"/>
              <a:gd name="T25" fmla="*/ 0 h 354"/>
              <a:gd name="T26" fmla="*/ 2147483647 w 1462"/>
              <a:gd name="T27" fmla="*/ 2147483647 h 354"/>
              <a:gd name="T28" fmla="*/ 2147483647 w 1462"/>
              <a:gd name="T29" fmla="*/ 2147483647 h 354"/>
              <a:gd name="T30" fmla="*/ 2147483647 w 1462"/>
              <a:gd name="T31" fmla="*/ 2147483647 h 354"/>
              <a:gd name="T32" fmla="*/ 2147483647 w 1462"/>
              <a:gd name="T33" fmla="*/ 2147483647 h 354"/>
              <a:gd name="T34" fmla="*/ 2147483647 w 1462"/>
              <a:gd name="T35" fmla="*/ 2147483647 h 354"/>
              <a:gd name="T36" fmla="*/ 2147483647 w 1462"/>
              <a:gd name="T37" fmla="*/ 2147483647 h 354"/>
              <a:gd name="T38" fmla="*/ 2147483647 w 1462"/>
              <a:gd name="T39" fmla="*/ 2147483647 h 354"/>
              <a:gd name="T40" fmla="*/ 2147483647 w 1462"/>
              <a:gd name="T41" fmla="*/ 2147483647 h 35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462"/>
              <a:gd name="T64" fmla="*/ 0 h 354"/>
              <a:gd name="T65" fmla="*/ 1462 w 1462"/>
              <a:gd name="T66" fmla="*/ 354 h 35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462" h="354">
                <a:moveTo>
                  <a:pt x="10" y="354"/>
                </a:moveTo>
                <a:cubicBezTo>
                  <a:pt x="9" y="341"/>
                  <a:pt x="5" y="294"/>
                  <a:pt x="4" y="264"/>
                </a:cubicBezTo>
                <a:cubicBezTo>
                  <a:pt x="3" y="234"/>
                  <a:pt x="4" y="204"/>
                  <a:pt x="4" y="174"/>
                </a:cubicBezTo>
                <a:cubicBezTo>
                  <a:pt x="4" y="144"/>
                  <a:pt x="0" y="107"/>
                  <a:pt x="4" y="84"/>
                </a:cubicBezTo>
                <a:cubicBezTo>
                  <a:pt x="8" y="61"/>
                  <a:pt x="16" y="49"/>
                  <a:pt x="28" y="36"/>
                </a:cubicBezTo>
                <a:cubicBezTo>
                  <a:pt x="40" y="23"/>
                  <a:pt x="50" y="11"/>
                  <a:pt x="76" y="6"/>
                </a:cubicBezTo>
                <a:cubicBezTo>
                  <a:pt x="102" y="1"/>
                  <a:pt x="152" y="7"/>
                  <a:pt x="184" y="6"/>
                </a:cubicBezTo>
                <a:cubicBezTo>
                  <a:pt x="216" y="5"/>
                  <a:pt x="237" y="0"/>
                  <a:pt x="268" y="0"/>
                </a:cubicBezTo>
                <a:cubicBezTo>
                  <a:pt x="299" y="0"/>
                  <a:pt x="338" y="5"/>
                  <a:pt x="370" y="6"/>
                </a:cubicBezTo>
                <a:cubicBezTo>
                  <a:pt x="402" y="7"/>
                  <a:pt x="429" y="6"/>
                  <a:pt x="460" y="6"/>
                </a:cubicBezTo>
                <a:cubicBezTo>
                  <a:pt x="491" y="6"/>
                  <a:pt x="525" y="6"/>
                  <a:pt x="556" y="6"/>
                </a:cubicBezTo>
                <a:cubicBezTo>
                  <a:pt x="587" y="6"/>
                  <a:pt x="617" y="7"/>
                  <a:pt x="646" y="6"/>
                </a:cubicBezTo>
                <a:cubicBezTo>
                  <a:pt x="675" y="5"/>
                  <a:pt x="699" y="0"/>
                  <a:pt x="730" y="0"/>
                </a:cubicBezTo>
                <a:cubicBezTo>
                  <a:pt x="761" y="0"/>
                  <a:pt x="801" y="5"/>
                  <a:pt x="832" y="6"/>
                </a:cubicBezTo>
                <a:cubicBezTo>
                  <a:pt x="863" y="7"/>
                  <a:pt x="888" y="5"/>
                  <a:pt x="916" y="6"/>
                </a:cubicBezTo>
                <a:cubicBezTo>
                  <a:pt x="944" y="7"/>
                  <a:pt x="969" y="12"/>
                  <a:pt x="1000" y="12"/>
                </a:cubicBezTo>
                <a:cubicBezTo>
                  <a:pt x="1031" y="12"/>
                  <a:pt x="1069" y="7"/>
                  <a:pt x="1102" y="6"/>
                </a:cubicBezTo>
                <a:cubicBezTo>
                  <a:pt x="1135" y="5"/>
                  <a:pt x="1168" y="6"/>
                  <a:pt x="1198" y="6"/>
                </a:cubicBezTo>
                <a:cubicBezTo>
                  <a:pt x="1228" y="6"/>
                  <a:pt x="1253" y="6"/>
                  <a:pt x="1282" y="6"/>
                </a:cubicBezTo>
                <a:cubicBezTo>
                  <a:pt x="1311" y="6"/>
                  <a:pt x="1342" y="5"/>
                  <a:pt x="1372" y="6"/>
                </a:cubicBezTo>
                <a:cubicBezTo>
                  <a:pt x="1402" y="7"/>
                  <a:pt x="1443" y="11"/>
                  <a:pt x="1462" y="12"/>
                </a:cubicBezTo>
              </a:path>
            </a:pathLst>
          </a:custGeom>
          <a:noFill/>
          <a:ln w="28575">
            <a:solidFill>
              <a:srgbClr val="FF0000"/>
            </a:solidFill>
            <a:round/>
            <a:headEnd/>
            <a:tailEnd/>
          </a:ln>
        </p:spPr>
        <p:txBody>
          <a:bodyPr/>
          <a:lstStyle/>
          <a:p>
            <a:endParaRPr lang="ja-JP" altLang="en-US"/>
          </a:p>
        </p:txBody>
      </p:sp>
      <p:sp>
        <p:nvSpPr>
          <p:cNvPr id="11556" name="Freeform 293"/>
          <p:cNvSpPr>
            <a:spLocks/>
          </p:cNvSpPr>
          <p:nvPr/>
        </p:nvSpPr>
        <p:spPr bwMode="auto">
          <a:xfrm>
            <a:off x="6353175" y="3540125"/>
            <a:ext cx="2320925" cy="561975"/>
          </a:xfrm>
          <a:custGeom>
            <a:avLst/>
            <a:gdLst>
              <a:gd name="T0" fmla="*/ 2147483647 w 1462"/>
              <a:gd name="T1" fmla="*/ 2147483647 h 354"/>
              <a:gd name="T2" fmla="*/ 2147483647 w 1462"/>
              <a:gd name="T3" fmla="*/ 2147483647 h 354"/>
              <a:gd name="T4" fmla="*/ 2147483647 w 1462"/>
              <a:gd name="T5" fmla="*/ 2147483647 h 354"/>
              <a:gd name="T6" fmla="*/ 2147483647 w 1462"/>
              <a:gd name="T7" fmla="*/ 2147483647 h 354"/>
              <a:gd name="T8" fmla="*/ 2147483647 w 1462"/>
              <a:gd name="T9" fmla="*/ 2147483647 h 354"/>
              <a:gd name="T10" fmla="*/ 2147483647 w 1462"/>
              <a:gd name="T11" fmla="*/ 2147483647 h 354"/>
              <a:gd name="T12" fmla="*/ 2147483647 w 1462"/>
              <a:gd name="T13" fmla="*/ 2147483647 h 354"/>
              <a:gd name="T14" fmla="*/ 2147483647 w 1462"/>
              <a:gd name="T15" fmla="*/ 0 h 354"/>
              <a:gd name="T16" fmla="*/ 2147483647 w 1462"/>
              <a:gd name="T17" fmla="*/ 2147483647 h 354"/>
              <a:gd name="T18" fmla="*/ 2147483647 w 1462"/>
              <a:gd name="T19" fmla="*/ 2147483647 h 354"/>
              <a:gd name="T20" fmla="*/ 2147483647 w 1462"/>
              <a:gd name="T21" fmla="*/ 2147483647 h 354"/>
              <a:gd name="T22" fmla="*/ 2147483647 w 1462"/>
              <a:gd name="T23" fmla="*/ 2147483647 h 354"/>
              <a:gd name="T24" fmla="*/ 2147483647 w 1462"/>
              <a:gd name="T25" fmla="*/ 0 h 354"/>
              <a:gd name="T26" fmla="*/ 2147483647 w 1462"/>
              <a:gd name="T27" fmla="*/ 2147483647 h 354"/>
              <a:gd name="T28" fmla="*/ 2147483647 w 1462"/>
              <a:gd name="T29" fmla="*/ 2147483647 h 354"/>
              <a:gd name="T30" fmla="*/ 2147483647 w 1462"/>
              <a:gd name="T31" fmla="*/ 2147483647 h 354"/>
              <a:gd name="T32" fmla="*/ 2147483647 w 1462"/>
              <a:gd name="T33" fmla="*/ 2147483647 h 354"/>
              <a:gd name="T34" fmla="*/ 2147483647 w 1462"/>
              <a:gd name="T35" fmla="*/ 2147483647 h 354"/>
              <a:gd name="T36" fmla="*/ 2147483647 w 1462"/>
              <a:gd name="T37" fmla="*/ 2147483647 h 354"/>
              <a:gd name="T38" fmla="*/ 2147483647 w 1462"/>
              <a:gd name="T39" fmla="*/ 2147483647 h 354"/>
              <a:gd name="T40" fmla="*/ 2147483647 w 1462"/>
              <a:gd name="T41" fmla="*/ 2147483647 h 35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462"/>
              <a:gd name="T64" fmla="*/ 0 h 354"/>
              <a:gd name="T65" fmla="*/ 1462 w 1462"/>
              <a:gd name="T66" fmla="*/ 354 h 35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462" h="354">
                <a:moveTo>
                  <a:pt x="10" y="354"/>
                </a:moveTo>
                <a:cubicBezTo>
                  <a:pt x="9" y="341"/>
                  <a:pt x="5" y="294"/>
                  <a:pt x="4" y="264"/>
                </a:cubicBezTo>
                <a:cubicBezTo>
                  <a:pt x="3" y="234"/>
                  <a:pt x="4" y="204"/>
                  <a:pt x="4" y="174"/>
                </a:cubicBezTo>
                <a:cubicBezTo>
                  <a:pt x="4" y="144"/>
                  <a:pt x="0" y="107"/>
                  <a:pt x="4" y="84"/>
                </a:cubicBezTo>
                <a:cubicBezTo>
                  <a:pt x="8" y="61"/>
                  <a:pt x="16" y="49"/>
                  <a:pt x="28" y="36"/>
                </a:cubicBezTo>
                <a:cubicBezTo>
                  <a:pt x="40" y="23"/>
                  <a:pt x="50" y="11"/>
                  <a:pt x="76" y="6"/>
                </a:cubicBezTo>
                <a:cubicBezTo>
                  <a:pt x="102" y="1"/>
                  <a:pt x="152" y="7"/>
                  <a:pt x="184" y="6"/>
                </a:cubicBezTo>
                <a:cubicBezTo>
                  <a:pt x="216" y="5"/>
                  <a:pt x="237" y="0"/>
                  <a:pt x="268" y="0"/>
                </a:cubicBezTo>
                <a:cubicBezTo>
                  <a:pt x="299" y="0"/>
                  <a:pt x="338" y="5"/>
                  <a:pt x="370" y="6"/>
                </a:cubicBezTo>
                <a:cubicBezTo>
                  <a:pt x="402" y="7"/>
                  <a:pt x="429" y="6"/>
                  <a:pt x="460" y="6"/>
                </a:cubicBezTo>
                <a:cubicBezTo>
                  <a:pt x="491" y="6"/>
                  <a:pt x="525" y="6"/>
                  <a:pt x="556" y="6"/>
                </a:cubicBezTo>
                <a:cubicBezTo>
                  <a:pt x="587" y="6"/>
                  <a:pt x="617" y="7"/>
                  <a:pt x="646" y="6"/>
                </a:cubicBezTo>
                <a:cubicBezTo>
                  <a:pt x="675" y="5"/>
                  <a:pt x="699" y="0"/>
                  <a:pt x="730" y="0"/>
                </a:cubicBezTo>
                <a:cubicBezTo>
                  <a:pt x="761" y="0"/>
                  <a:pt x="801" y="5"/>
                  <a:pt x="832" y="6"/>
                </a:cubicBezTo>
                <a:cubicBezTo>
                  <a:pt x="863" y="7"/>
                  <a:pt x="888" y="5"/>
                  <a:pt x="916" y="6"/>
                </a:cubicBezTo>
                <a:cubicBezTo>
                  <a:pt x="944" y="7"/>
                  <a:pt x="969" y="12"/>
                  <a:pt x="1000" y="12"/>
                </a:cubicBezTo>
                <a:cubicBezTo>
                  <a:pt x="1031" y="12"/>
                  <a:pt x="1069" y="7"/>
                  <a:pt x="1102" y="6"/>
                </a:cubicBezTo>
                <a:cubicBezTo>
                  <a:pt x="1135" y="5"/>
                  <a:pt x="1168" y="6"/>
                  <a:pt x="1198" y="6"/>
                </a:cubicBezTo>
                <a:cubicBezTo>
                  <a:pt x="1228" y="6"/>
                  <a:pt x="1253" y="6"/>
                  <a:pt x="1282" y="6"/>
                </a:cubicBezTo>
                <a:cubicBezTo>
                  <a:pt x="1311" y="6"/>
                  <a:pt x="1342" y="5"/>
                  <a:pt x="1372" y="6"/>
                </a:cubicBezTo>
                <a:cubicBezTo>
                  <a:pt x="1402" y="7"/>
                  <a:pt x="1443" y="11"/>
                  <a:pt x="1462" y="12"/>
                </a:cubicBezTo>
              </a:path>
            </a:pathLst>
          </a:custGeom>
          <a:noFill/>
          <a:ln w="28575">
            <a:solidFill>
              <a:srgbClr val="FF0000"/>
            </a:solidFill>
            <a:round/>
            <a:headEnd/>
            <a:tailEnd/>
          </a:ln>
        </p:spPr>
        <p:txBody>
          <a:bodyPr/>
          <a:lstStyle/>
          <a:p>
            <a:endParaRPr lang="ja-JP" altLang="en-US"/>
          </a:p>
        </p:txBody>
      </p:sp>
      <p:sp>
        <p:nvSpPr>
          <p:cNvPr id="11557" name="Freeform 294"/>
          <p:cNvSpPr>
            <a:spLocks/>
          </p:cNvSpPr>
          <p:nvPr/>
        </p:nvSpPr>
        <p:spPr bwMode="auto">
          <a:xfrm>
            <a:off x="6353175" y="2959100"/>
            <a:ext cx="2320925" cy="561975"/>
          </a:xfrm>
          <a:custGeom>
            <a:avLst/>
            <a:gdLst>
              <a:gd name="T0" fmla="*/ 2147483647 w 1462"/>
              <a:gd name="T1" fmla="*/ 2147483647 h 354"/>
              <a:gd name="T2" fmla="*/ 2147483647 w 1462"/>
              <a:gd name="T3" fmla="*/ 2147483647 h 354"/>
              <a:gd name="T4" fmla="*/ 2147483647 w 1462"/>
              <a:gd name="T5" fmla="*/ 2147483647 h 354"/>
              <a:gd name="T6" fmla="*/ 2147483647 w 1462"/>
              <a:gd name="T7" fmla="*/ 2147483647 h 354"/>
              <a:gd name="T8" fmla="*/ 2147483647 w 1462"/>
              <a:gd name="T9" fmla="*/ 2147483647 h 354"/>
              <a:gd name="T10" fmla="*/ 2147483647 w 1462"/>
              <a:gd name="T11" fmla="*/ 2147483647 h 354"/>
              <a:gd name="T12" fmla="*/ 2147483647 w 1462"/>
              <a:gd name="T13" fmla="*/ 2147483647 h 354"/>
              <a:gd name="T14" fmla="*/ 2147483647 w 1462"/>
              <a:gd name="T15" fmla="*/ 0 h 354"/>
              <a:gd name="T16" fmla="*/ 2147483647 w 1462"/>
              <a:gd name="T17" fmla="*/ 2147483647 h 354"/>
              <a:gd name="T18" fmla="*/ 2147483647 w 1462"/>
              <a:gd name="T19" fmla="*/ 2147483647 h 354"/>
              <a:gd name="T20" fmla="*/ 2147483647 w 1462"/>
              <a:gd name="T21" fmla="*/ 2147483647 h 354"/>
              <a:gd name="T22" fmla="*/ 2147483647 w 1462"/>
              <a:gd name="T23" fmla="*/ 2147483647 h 354"/>
              <a:gd name="T24" fmla="*/ 2147483647 w 1462"/>
              <a:gd name="T25" fmla="*/ 0 h 354"/>
              <a:gd name="T26" fmla="*/ 2147483647 w 1462"/>
              <a:gd name="T27" fmla="*/ 2147483647 h 354"/>
              <a:gd name="T28" fmla="*/ 2147483647 w 1462"/>
              <a:gd name="T29" fmla="*/ 2147483647 h 354"/>
              <a:gd name="T30" fmla="*/ 2147483647 w 1462"/>
              <a:gd name="T31" fmla="*/ 2147483647 h 354"/>
              <a:gd name="T32" fmla="*/ 2147483647 w 1462"/>
              <a:gd name="T33" fmla="*/ 2147483647 h 354"/>
              <a:gd name="T34" fmla="*/ 2147483647 w 1462"/>
              <a:gd name="T35" fmla="*/ 2147483647 h 354"/>
              <a:gd name="T36" fmla="*/ 2147483647 w 1462"/>
              <a:gd name="T37" fmla="*/ 2147483647 h 354"/>
              <a:gd name="T38" fmla="*/ 2147483647 w 1462"/>
              <a:gd name="T39" fmla="*/ 2147483647 h 354"/>
              <a:gd name="T40" fmla="*/ 2147483647 w 1462"/>
              <a:gd name="T41" fmla="*/ 2147483647 h 35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462"/>
              <a:gd name="T64" fmla="*/ 0 h 354"/>
              <a:gd name="T65" fmla="*/ 1462 w 1462"/>
              <a:gd name="T66" fmla="*/ 354 h 35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462" h="354">
                <a:moveTo>
                  <a:pt x="10" y="354"/>
                </a:moveTo>
                <a:cubicBezTo>
                  <a:pt x="9" y="341"/>
                  <a:pt x="5" y="294"/>
                  <a:pt x="4" y="264"/>
                </a:cubicBezTo>
                <a:cubicBezTo>
                  <a:pt x="3" y="234"/>
                  <a:pt x="4" y="204"/>
                  <a:pt x="4" y="174"/>
                </a:cubicBezTo>
                <a:cubicBezTo>
                  <a:pt x="4" y="144"/>
                  <a:pt x="0" y="107"/>
                  <a:pt x="4" y="84"/>
                </a:cubicBezTo>
                <a:cubicBezTo>
                  <a:pt x="8" y="61"/>
                  <a:pt x="16" y="49"/>
                  <a:pt x="28" y="36"/>
                </a:cubicBezTo>
                <a:cubicBezTo>
                  <a:pt x="40" y="23"/>
                  <a:pt x="50" y="11"/>
                  <a:pt x="76" y="6"/>
                </a:cubicBezTo>
                <a:cubicBezTo>
                  <a:pt x="102" y="1"/>
                  <a:pt x="152" y="7"/>
                  <a:pt x="184" y="6"/>
                </a:cubicBezTo>
                <a:cubicBezTo>
                  <a:pt x="216" y="5"/>
                  <a:pt x="237" y="0"/>
                  <a:pt x="268" y="0"/>
                </a:cubicBezTo>
                <a:cubicBezTo>
                  <a:pt x="299" y="0"/>
                  <a:pt x="338" y="5"/>
                  <a:pt x="370" y="6"/>
                </a:cubicBezTo>
                <a:cubicBezTo>
                  <a:pt x="402" y="7"/>
                  <a:pt x="429" y="6"/>
                  <a:pt x="460" y="6"/>
                </a:cubicBezTo>
                <a:cubicBezTo>
                  <a:pt x="491" y="6"/>
                  <a:pt x="525" y="6"/>
                  <a:pt x="556" y="6"/>
                </a:cubicBezTo>
                <a:cubicBezTo>
                  <a:pt x="587" y="6"/>
                  <a:pt x="617" y="7"/>
                  <a:pt x="646" y="6"/>
                </a:cubicBezTo>
                <a:cubicBezTo>
                  <a:pt x="675" y="5"/>
                  <a:pt x="699" y="0"/>
                  <a:pt x="730" y="0"/>
                </a:cubicBezTo>
                <a:cubicBezTo>
                  <a:pt x="761" y="0"/>
                  <a:pt x="801" y="5"/>
                  <a:pt x="832" y="6"/>
                </a:cubicBezTo>
                <a:cubicBezTo>
                  <a:pt x="863" y="7"/>
                  <a:pt x="888" y="5"/>
                  <a:pt x="916" y="6"/>
                </a:cubicBezTo>
                <a:cubicBezTo>
                  <a:pt x="944" y="7"/>
                  <a:pt x="969" y="12"/>
                  <a:pt x="1000" y="12"/>
                </a:cubicBezTo>
                <a:cubicBezTo>
                  <a:pt x="1031" y="12"/>
                  <a:pt x="1069" y="7"/>
                  <a:pt x="1102" y="6"/>
                </a:cubicBezTo>
                <a:cubicBezTo>
                  <a:pt x="1135" y="5"/>
                  <a:pt x="1168" y="6"/>
                  <a:pt x="1198" y="6"/>
                </a:cubicBezTo>
                <a:cubicBezTo>
                  <a:pt x="1228" y="6"/>
                  <a:pt x="1253" y="6"/>
                  <a:pt x="1282" y="6"/>
                </a:cubicBezTo>
                <a:cubicBezTo>
                  <a:pt x="1311" y="6"/>
                  <a:pt x="1342" y="5"/>
                  <a:pt x="1372" y="6"/>
                </a:cubicBezTo>
                <a:cubicBezTo>
                  <a:pt x="1402" y="7"/>
                  <a:pt x="1443" y="11"/>
                  <a:pt x="1462" y="12"/>
                </a:cubicBezTo>
              </a:path>
            </a:pathLst>
          </a:custGeom>
          <a:noFill/>
          <a:ln w="28575">
            <a:solidFill>
              <a:srgbClr val="FF0000"/>
            </a:solidFill>
            <a:round/>
            <a:headEnd/>
            <a:tailEnd/>
          </a:ln>
        </p:spPr>
        <p:txBody>
          <a:bodyPr/>
          <a:lstStyle/>
          <a:p>
            <a:endParaRPr lang="ja-JP" altLang="en-US"/>
          </a:p>
        </p:txBody>
      </p:sp>
      <p:sp>
        <p:nvSpPr>
          <p:cNvPr id="11558" name="Freeform 295"/>
          <p:cNvSpPr>
            <a:spLocks/>
          </p:cNvSpPr>
          <p:nvPr/>
        </p:nvSpPr>
        <p:spPr bwMode="auto">
          <a:xfrm>
            <a:off x="6353175" y="2397125"/>
            <a:ext cx="2320925" cy="561975"/>
          </a:xfrm>
          <a:custGeom>
            <a:avLst/>
            <a:gdLst>
              <a:gd name="T0" fmla="*/ 2147483647 w 1462"/>
              <a:gd name="T1" fmla="*/ 2147483647 h 354"/>
              <a:gd name="T2" fmla="*/ 2147483647 w 1462"/>
              <a:gd name="T3" fmla="*/ 2147483647 h 354"/>
              <a:gd name="T4" fmla="*/ 2147483647 w 1462"/>
              <a:gd name="T5" fmla="*/ 2147483647 h 354"/>
              <a:gd name="T6" fmla="*/ 2147483647 w 1462"/>
              <a:gd name="T7" fmla="*/ 2147483647 h 354"/>
              <a:gd name="T8" fmla="*/ 2147483647 w 1462"/>
              <a:gd name="T9" fmla="*/ 2147483647 h 354"/>
              <a:gd name="T10" fmla="*/ 2147483647 w 1462"/>
              <a:gd name="T11" fmla="*/ 2147483647 h 354"/>
              <a:gd name="T12" fmla="*/ 2147483647 w 1462"/>
              <a:gd name="T13" fmla="*/ 2147483647 h 354"/>
              <a:gd name="T14" fmla="*/ 2147483647 w 1462"/>
              <a:gd name="T15" fmla="*/ 0 h 354"/>
              <a:gd name="T16" fmla="*/ 2147483647 w 1462"/>
              <a:gd name="T17" fmla="*/ 2147483647 h 354"/>
              <a:gd name="T18" fmla="*/ 2147483647 w 1462"/>
              <a:gd name="T19" fmla="*/ 2147483647 h 354"/>
              <a:gd name="T20" fmla="*/ 2147483647 w 1462"/>
              <a:gd name="T21" fmla="*/ 2147483647 h 354"/>
              <a:gd name="T22" fmla="*/ 2147483647 w 1462"/>
              <a:gd name="T23" fmla="*/ 2147483647 h 354"/>
              <a:gd name="T24" fmla="*/ 2147483647 w 1462"/>
              <a:gd name="T25" fmla="*/ 0 h 354"/>
              <a:gd name="T26" fmla="*/ 2147483647 w 1462"/>
              <a:gd name="T27" fmla="*/ 2147483647 h 354"/>
              <a:gd name="T28" fmla="*/ 2147483647 w 1462"/>
              <a:gd name="T29" fmla="*/ 2147483647 h 354"/>
              <a:gd name="T30" fmla="*/ 2147483647 w 1462"/>
              <a:gd name="T31" fmla="*/ 2147483647 h 354"/>
              <a:gd name="T32" fmla="*/ 2147483647 w 1462"/>
              <a:gd name="T33" fmla="*/ 2147483647 h 354"/>
              <a:gd name="T34" fmla="*/ 2147483647 w 1462"/>
              <a:gd name="T35" fmla="*/ 2147483647 h 354"/>
              <a:gd name="T36" fmla="*/ 2147483647 w 1462"/>
              <a:gd name="T37" fmla="*/ 2147483647 h 354"/>
              <a:gd name="T38" fmla="*/ 2147483647 w 1462"/>
              <a:gd name="T39" fmla="*/ 2147483647 h 354"/>
              <a:gd name="T40" fmla="*/ 2147483647 w 1462"/>
              <a:gd name="T41" fmla="*/ 2147483647 h 35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462"/>
              <a:gd name="T64" fmla="*/ 0 h 354"/>
              <a:gd name="T65" fmla="*/ 1462 w 1462"/>
              <a:gd name="T66" fmla="*/ 354 h 35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462" h="354">
                <a:moveTo>
                  <a:pt x="10" y="354"/>
                </a:moveTo>
                <a:cubicBezTo>
                  <a:pt x="9" y="341"/>
                  <a:pt x="5" y="294"/>
                  <a:pt x="4" y="264"/>
                </a:cubicBezTo>
                <a:cubicBezTo>
                  <a:pt x="3" y="234"/>
                  <a:pt x="4" y="204"/>
                  <a:pt x="4" y="174"/>
                </a:cubicBezTo>
                <a:cubicBezTo>
                  <a:pt x="4" y="144"/>
                  <a:pt x="0" y="107"/>
                  <a:pt x="4" y="84"/>
                </a:cubicBezTo>
                <a:cubicBezTo>
                  <a:pt x="8" y="61"/>
                  <a:pt x="16" y="49"/>
                  <a:pt x="28" y="36"/>
                </a:cubicBezTo>
                <a:cubicBezTo>
                  <a:pt x="40" y="23"/>
                  <a:pt x="50" y="11"/>
                  <a:pt x="76" y="6"/>
                </a:cubicBezTo>
                <a:cubicBezTo>
                  <a:pt x="102" y="1"/>
                  <a:pt x="152" y="7"/>
                  <a:pt x="184" y="6"/>
                </a:cubicBezTo>
                <a:cubicBezTo>
                  <a:pt x="216" y="5"/>
                  <a:pt x="237" y="0"/>
                  <a:pt x="268" y="0"/>
                </a:cubicBezTo>
                <a:cubicBezTo>
                  <a:pt x="299" y="0"/>
                  <a:pt x="338" y="5"/>
                  <a:pt x="370" y="6"/>
                </a:cubicBezTo>
                <a:cubicBezTo>
                  <a:pt x="402" y="7"/>
                  <a:pt x="429" y="6"/>
                  <a:pt x="460" y="6"/>
                </a:cubicBezTo>
                <a:cubicBezTo>
                  <a:pt x="491" y="6"/>
                  <a:pt x="525" y="6"/>
                  <a:pt x="556" y="6"/>
                </a:cubicBezTo>
                <a:cubicBezTo>
                  <a:pt x="587" y="6"/>
                  <a:pt x="617" y="7"/>
                  <a:pt x="646" y="6"/>
                </a:cubicBezTo>
                <a:cubicBezTo>
                  <a:pt x="675" y="5"/>
                  <a:pt x="699" y="0"/>
                  <a:pt x="730" y="0"/>
                </a:cubicBezTo>
                <a:cubicBezTo>
                  <a:pt x="761" y="0"/>
                  <a:pt x="801" y="5"/>
                  <a:pt x="832" y="6"/>
                </a:cubicBezTo>
                <a:cubicBezTo>
                  <a:pt x="863" y="7"/>
                  <a:pt x="888" y="5"/>
                  <a:pt x="916" y="6"/>
                </a:cubicBezTo>
                <a:cubicBezTo>
                  <a:pt x="944" y="7"/>
                  <a:pt x="969" y="12"/>
                  <a:pt x="1000" y="12"/>
                </a:cubicBezTo>
                <a:cubicBezTo>
                  <a:pt x="1031" y="12"/>
                  <a:pt x="1069" y="7"/>
                  <a:pt x="1102" y="6"/>
                </a:cubicBezTo>
                <a:cubicBezTo>
                  <a:pt x="1135" y="5"/>
                  <a:pt x="1168" y="6"/>
                  <a:pt x="1198" y="6"/>
                </a:cubicBezTo>
                <a:cubicBezTo>
                  <a:pt x="1228" y="6"/>
                  <a:pt x="1253" y="6"/>
                  <a:pt x="1282" y="6"/>
                </a:cubicBezTo>
                <a:cubicBezTo>
                  <a:pt x="1311" y="6"/>
                  <a:pt x="1342" y="5"/>
                  <a:pt x="1372" y="6"/>
                </a:cubicBezTo>
                <a:cubicBezTo>
                  <a:pt x="1402" y="7"/>
                  <a:pt x="1443" y="11"/>
                  <a:pt x="1462" y="12"/>
                </a:cubicBezTo>
              </a:path>
            </a:pathLst>
          </a:custGeom>
          <a:noFill/>
          <a:ln w="28575">
            <a:solidFill>
              <a:srgbClr val="FF0000"/>
            </a:solidFill>
            <a:round/>
            <a:headEnd/>
            <a:tailEnd/>
          </a:ln>
        </p:spPr>
        <p:txBody>
          <a:bodyPr/>
          <a:lstStyle/>
          <a:p>
            <a:endParaRPr lang="ja-JP" altLang="en-US"/>
          </a:p>
        </p:txBody>
      </p:sp>
      <p:sp>
        <p:nvSpPr>
          <p:cNvPr id="2" name="テキスト ボックス 1"/>
          <p:cNvSpPr txBox="1"/>
          <p:nvPr/>
        </p:nvSpPr>
        <p:spPr>
          <a:xfrm>
            <a:off x="5150406" y="5092701"/>
            <a:ext cx="471604" cy="369332"/>
          </a:xfrm>
          <a:prstGeom prst="rect">
            <a:avLst/>
          </a:prstGeom>
          <a:noFill/>
        </p:spPr>
        <p:txBody>
          <a:bodyPr wrap="none" rtlCol="0">
            <a:spAutoFit/>
          </a:bodyPr>
          <a:lstStyle/>
          <a:p>
            <a:r>
              <a:rPr kumimoji="1" lang="en-US" altLang="ja-JP" dirty="0" err="1"/>
              <a:t>μA</a:t>
            </a:r>
            <a:endParaRPr kumimoji="1" lang="ja-JP" altLang="en-US" dirty="0"/>
          </a:p>
        </p:txBody>
      </p:sp>
      <p:sp>
        <p:nvSpPr>
          <p:cNvPr id="50" name="テキスト ボックス 49"/>
          <p:cNvSpPr txBox="1"/>
          <p:nvPr/>
        </p:nvSpPr>
        <p:spPr>
          <a:xfrm>
            <a:off x="3160596" y="1533009"/>
            <a:ext cx="530915" cy="369332"/>
          </a:xfrm>
          <a:prstGeom prst="rect">
            <a:avLst/>
          </a:prstGeom>
          <a:noFill/>
        </p:spPr>
        <p:txBody>
          <a:bodyPr wrap="none" rtlCol="0">
            <a:spAutoFit/>
          </a:bodyPr>
          <a:lstStyle/>
          <a:p>
            <a:r>
              <a:rPr lang="en-US" altLang="ja-JP" dirty="0"/>
              <a:t>m</a:t>
            </a:r>
            <a:r>
              <a:rPr kumimoji="1" lang="en-US" altLang="ja-JP" dirty="0"/>
              <a:t>A</a:t>
            </a:r>
            <a:endParaRPr kumimoji="1" lang="ja-JP" altLang="en-US" dirty="0"/>
          </a:p>
        </p:txBody>
      </p:sp>
      <p:sp>
        <p:nvSpPr>
          <p:cNvPr id="51" name="テキスト ボックス 50"/>
          <p:cNvSpPr txBox="1"/>
          <p:nvPr/>
        </p:nvSpPr>
        <p:spPr>
          <a:xfrm>
            <a:off x="5894042" y="1630919"/>
            <a:ext cx="530915" cy="369332"/>
          </a:xfrm>
          <a:prstGeom prst="rect">
            <a:avLst/>
          </a:prstGeom>
          <a:noFill/>
        </p:spPr>
        <p:txBody>
          <a:bodyPr wrap="none" rtlCol="0">
            <a:spAutoFit/>
          </a:bodyPr>
          <a:lstStyle/>
          <a:p>
            <a:r>
              <a:rPr lang="en-US" altLang="ja-JP" dirty="0"/>
              <a:t>m</a:t>
            </a:r>
            <a:r>
              <a:rPr kumimoji="1" lang="en-US" altLang="ja-JP" dirty="0"/>
              <a:t>A</a:t>
            </a:r>
            <a:endParaRPr kumimoji="1" lang="ja-JP" altLang="en-US" dirty="0"/>
          </a:p>
        </p:txBody>
      </p:sp>
      <p:sp>
        <p:nvSpPr>
          <p:cNvPr id="52" name="テキスト ボックス 51"/>
          <p:cNvSpPr txBox="1"/>
          <p:nvPr/>
        </p:nvSpPr>
        <p:spPr>
          <a:xfrm>
            <a:off x="329512" y="1440818"/>
            <a:ext cx="471604" cy="369332"/>
          </a:xfrm>
          <a:prstGeom prst="rect">
            <a:avLst/>
          </a:prstGeom>
          <a:noFill/>
        </p:spPr>
        <p:txBody>
          <a:bodyPr wrap="none" rtlCol="0">
            <a:spAutoFit/>
          </a:bodyPr>
          <a:lstStyle/>
          <a:p>
            <a:r>
              <a:rPr kumimoji="1" lang="en-US" altLang="ja-JP" dirty="0" err="1"/>
              <a:t>μA</a:t>
            </a:r>
            <a:endParaRPr kumimoji="1" lang="ja-JP" altLang="en-US" dirty="0"/>
          </a:p>
        </p:txBody>
      </p:sp>
      <p:sp>
        <p:nvSpPr>
          <p:cNvPr id="53" name="テキスト ボックス 52"/>
          <p:cNvSpPr txBox="1"/>
          <p:nvPr/>
        </p:nvSpPr>
        <p:spPr>
          <a:xfrm>
            <a:off x="7879699" y="5219003"/>
            <a:ext cx="338554" cy="369332"/>
          </a:xfrm>
          <a:prstGeom prst="rect">
            <a:avLst/>
          </a:prstGeom>
          <a:noFill/>
        </p:spPr>
        <p:txBody>
          <a:bodyPr wrap="none" rtlCol="0">
            <a:spAutoFit/>
          </a:bodyPr>
          <a:lstStyle/>
          <a:p>
            <a:r>
              <a:rPr lang="en-US" altLang="ja-JP" dirty="0"/>
              <a:t>V</a:t>
            </a:r>
            <a:endParaRPr kumimoji="1" lang="ja-JP" altLang="en-US" dirty="0"/>
          </a:p>
        </p:txBody>
      </p:sp>
      <p:sp>
        <p:nvSpPr>
          <p:cNvPr id="54" name="テキスト ボックス 53"/>
          <p:cNvSpPr txBox="1"/>
          <p:nvPr/>
        </p:nvSpPr>
        <p:spPr>
          <a:xfrm>
            <a:off x="8008122" y="4144184"/>
            <a:ext cx="792205" cy="369332"/>
          </a:xfrm>
          <a:prstGeom prst="rect">
            <a:avLst/>
          </a:prstGeom>
          <a:noFill/>
        </p:spPr>
        <p:txBody>
          <a:bodyPr wrap="none" rtlCol="0">
            <a:spAutoFit/>
          </a:bodyPr>
          <a:lstStyle/>
          <a:p>
            <a:r>
              <a:rPr kumimoji="1" lang="en-US" altLang="ja-JP" dirty="0"/>
              <a:t>20 </a:t>
            </a:r>
            <a:r>
              <a:rPr kumimoji="1" lang="en-US" altLang="ja-JP" dirty="0" err="1"/>
              <a:t>μA</a:t>
            </a:r>
            <a:endParaRPr kumimoji="1" lang="ja-JP" altLang="en-US" dirty="0"/>
          </a:p>
        </p:txBody>
      </p:sp>
      <p:sp>
        <p:nvSpPr>
          <p:cNvPr id="55" name="テキスト ボックス 54"/>
          <p:cNvSpPr txBox="1"/>
          <p:nvPr/>
        </p:nvSpPr>
        <p:spPr>
          <a:xfrm>
            <a:off x="8008121" y="3563159"/>
            <a:ext cx="792205" cy="369332"/>
          </a:xfrm>
          <a:prstGeom prst="rect">
            <a:avLst/>
          </a:prstGeom>
          <a:noFill/>
        </p:spPr>
        <p:txBody>
          <a:bodyPr wrap="none" rtlCol="0">
            <a:spAutoFit/>
          </a:bodyPr>
          <a:lstStyle/>
          <a:p>
            <a:r>
              <a:rPr lang="en-US" altLang="ja-JP" dirty="0"/>
              <a:t>4</a:t>
            </a:r>
            <a:r>
              <a:rPr kumimoji="1" lang="en-US" altLang="ja-JP" dirty="0"/>
              <a:t>0 </a:t>
            </a:r>
            <a:r>
              <a:rPr kumimoji="1" lang="en-US" altLang="ja-JP" dirty="0" err="1"/>
              <a:t>μA</a:t>
            </a:r>
            <a:endParaRPr kumimoji="1" lang="ja-JP" altLang="en-US" dirty="0"/>
          </a:p>
        </p:txBody>
      </p:sp>
      <p:sp>
        <p:nvSpPr>
          <p:cNvPr id="56" name="テキスト ボックス 55"/>
          <p:cNvSpPr txBox="1"/>
          <p:nvPr/>
        </p:nvSpPr>
        <p:spPr>
          <a:xfrm>
            <a:off x="8008120" y="2982134"/>
            <a:ext cx="792205" cy="369332"/>
          </a:xfrm>
          <a:prstGeom prst="rect">
            <a:avLst/>
          </a:prstGeom>
          <a:noFill/>
        </p:spPr>
        <p:txBody>
          <a:bodyPr wrap="none" rtlCol="0">
            <a:spAutoFit/>
          </a:bodyPr>
          <a:lstStyle/>
          <a:p>
            <a:r>
              <a:rPr lang="en-US" altLang="ja-JP" dirty="0"/>
              <a:t>6</a:t>
            </a:r>
            <a:r>
              <a:rPr kumimoji="1" lang="en-US" altLang="ja-JP" dirty="0"/>
              <a:t>0 </a:t>
            </a:r>
            <a:r>
              <a:rPr kumimoji="1" lang="en-US" altLang="ja-JP" dirty="0" err="1"/>
              <a:t>μA</a:t>
            </a:r>
            <a:endParaRPr kumimoji="1" lang="ja-JP" altLang="en-US" dirty="0"/>
          </a:p>
        </p:txBody>
      </p:sp>
      <p:sp>
        <p:nvSpPr>
          <p:cNvPr id="57" name="テキスト ボックス 56"/>
          <p:cNvSpPr txBox="1"/>
          <p:nvPr/>
        </p:nvSpPr>
        <p:spPr>
          <a:xfrm>
            <a:off x="8008119" y="2401109"/>
            <a:ext cx="792205" cy="369332"/>
          </a:xfrm>
          <a:prstGeom prst="rect">
            <a:avLst/>
          </a:prstGeom>
          <a:noFill/>
        </p:spPr>
        <p:txBody>
          <a:bodyPr wrap="none" rtlCol="0">
            <a:spAutoFit/>
          </a:bodyPr>
          <a:lstStyle/>
          <a:p>
            <a:r>
              <a:rPr lang="en-US" altLang="ja-JP" dirty="0"/>
              <a:t>8</a:t>
            </a:r>
            <a:r>
              <a:rPr kumimoji="1" lang="en-US" altLang="ja-JP" dirty="0"/>
              <a:t>0 </a:t>
            </a:r>
            <a:r>
              <a:rPr kumimoji="1" lang="en-US" altLang="ja-JP" dirty="0" err="1"/>
              <a:t>μA</a:t>
            </a:r>
            <a:endParaRPr kumimoji="1" lang="ja-JP" altLang="en-US" dirty="0"/>
          </a:p>
        </p:txBody>
      </p:sp>
      <p:sp>
        <p:nvSpPr>
          <p:cNvPr id="3" name="テキスト ボックス 2"/>
          <p:cNvSpPr txBox="1"/>
          <p:nvPr/>
        </p:nvSpPr>
        <p:spPr>
          <a:xfrm>
            <a:off x="1328468" y="5986732"/>
            <a:ext cx="7326044" cy="954107"/>
          </a:xfrm>
          <a:prstGeom prst="rect">
            <a:avLst/>
          </a:prstGeom>
          <a:noFill/>
        </p:spPr>
        <p:txBody>
          <a:bodyPr wrap="none" rtlCol="0">
            <a:spAutoFit/>
          </a:bodyPr>
          <a:lstStyle/>
          <a:p>
            <a:r>
              <a:rPr kumimoji="1" lang="ja-JP" altLang="en-US" sz="2800" dirty="0"/>
              <a:t>上記の特性のトランジスタの</a:t>
            </a:r>
            <a:r>
              <a:rPr kumimoji="1" lang="en-US" altLang="ja-JP" sz="2800" dirty="0" err="1"/>
              <a:t>hie</a:t>
            </a:r>
            <a:r>
              <a:rPr kumimoji="1" lang="en-US" altLang="ja-JP" sz="2800" dirty="0"/>
              <a:t>, </a:t>
            </a:r>
            <a:r>
              <a:rPr kumimoji="1" lang="en-US" altLang="ja-JP" sz="2800" dirty="0" err="1"/>
              <a:t>hfe</a:t>
            </a:r>
            <a:r>
              <a:rPr kumimoji="1" lang="ja-JP" altLang="en-US" sz="2800" dirty="0"/>
              <a:t>を計算せよ</a:t>
            </a:r>
            <a:endParaRPr kumimoji="1" lang="en-US" altLang="ja-JP" sz="2800" dirty="0"/>
          </a:p>
          <a:p>
            <a:r>
              <a:rPr lang="ja-JP" altLang="en-US" sz="2800" dirty="0"/>
              <a:t>動作点は</a:t>
            </a:r>
            <a:r>
              <a:rPr lang="en-US" altLang="ja-JP" sz="2800" dirty="0" err="1"/>
              <a:t>4V20μA</a:t>
            </a:r>
            <a:r>
              <a:rPr lang="ja-JP" altLang="en-US" sz="2800" dirty="0"/>
              <a:t>付近としましょう。</a:t>
            </a:r>
            <a:endParaRPr kumimoji="1" lang="ja-JP" altLang="en-US" sz="2800" dirty="0"/>
          </a:p>
        </p:txBody>
      </p:sp>
    </p:spTree>
    <p:extLst>
      <p:ext uri="{BB962C8B-B14F-4D97-AF65-F5344CB8AC3E}">
        <p14:creationId xmlns:p14="http://schemas.microsoft.com/office/powerpoint/2010/main" val="20844345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バイアス抵抗、コレクタ抵抗、負荷抵抗の影響</a:t>
            </a:r>
          </a:p>
        </p:txBody>
      </p:sp>
      <p:sp>
        <p:nvSpPr>
          <p:cNvPr id="4" name="Line 24"/>
          <p:cNvSpPr>
            <a:spLocks noChangeShapeType="1"/>
          </p:cNvSpPr>
          <p:nvPr/>
        </p:nvSpPr>
        <p:spPr bwMode="auto">
          <a:xfrm>
            <a:off x="2286421" y="3638365"/>
            <a:ext cx="0" cy="7921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 name="Line 25"/>
          <p:cNvSpPr>
            <a:spLocks noChangeShapeType="1"/>
          </p:cNvSpPr>
          <p:nvPr/>
        </p:nvSpPr>
        <p:spPr bwMode="auto">
          <a:xfrm flipH="1">
            <a:off x="2286421" y="3638365"/>
            <a:ext cx="576263"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 name="Line 26"/>
          <p:cNvSpPr>
            <a:spLocks noChangeShapeType="1"/>
          </p:cNvSpPr>
          <p:nvPr/>
        </p:nvSpPr>
        <p:spPr bwMode="auto">
          <a:xfrm>
            <a:off x="2286421" y="4070165"/>
            <a:ext cx="647700"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 name="Line 27"/>
          <p:cNvSpPr>
            <a:spLocks noChangeShapeType="1"/>
          </p:cNvSpPr>
          <p:nvPr/>
        </p:nvSpPr>
        <p:spPr bwMode="auto">
          <a:xfrm>
            <a:off x="1699825" y="4070165"/>
            <a:ext cx="58659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 name="Line 28"/>
          <p:cNvSpPr>
            <a:spLocks noChangeShapeType="1"/>
          </p:cNvSpPr>
          <p:nvPr/>
        </p:nvSpPr>
        <p:spPr bwMode="auto">
          <a:xfrm>
            <a:off x="2862684" y="3449453"/>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 name="Rectangle 29"/>
          <p:cNvSpPr>
            <a:spLocks noChangeArrowheads="1"/>
          </p:cNvSpPr>
          <p:nvPr/>
        </p:nvSpPr>
        <p:spPr bwMode="auto">
          <a:xfrm>
            <a:off x="2789659" y="2873190"/>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 name="Line 30"/>
          <p:cNvSpPr>
            <a:spLocks noChangeShapeType="1"/>
          </p:cNvSpPr>
          <p:nvPr/>
        </p:nvSpPr>
        <p:spPr bwMode="auto">
          <a:xfrm>
            <a:off x="2740446" y="2573153"/>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 name="Line 31"/>
          <p:cNvSpPr>
            <a:spLocks noChangeShapeType="1"/>
          </p:cNvSpPr>
          <p:nvPr/>
        </p:nvSpPr>
        <p:spPr bwMode="auto">
          <a:xfrm>
            <a:off x="2884909" y="2573153"/>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 name="Line 34"/>
          <p:cNvSpPr>
            <a:spLocks noChangeShapeType="1"/>
          </p:cNvSpPr>
          <p:nvPr/>
        </p:nvSpPr>
        <p:spPr bwMode="auto">
          <a:xfrm>
            <a:off x="2932533" y="4501965"/>
            <a:ext cx="18861" cy="44675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3" name="Group 35"/>
          <p:cNvGrpSpPr>
            <a:grpSpLocks/>
          </p:cNvGrpSpPr>
          <p:nvPr/>
        </p:nvGrpSpPr>
        <p:grpSpPr bwMode="auto">
          <a:xfrm>
            <a:off x="2699788" y="5375841"/>
            <a:ext cx="504825" cy="144463"/>
            <a:chOff x="2517" y="3929"/>
            <a:chExt cx="318" cy="91"/>
          </a:xfrm>
        </p:grpSpPr>
        <p:sp>
          <p:nvSpPr>
            <p:cNvPr id="14" name="Line 36"/>
            <p:cNvSpPr>
              <a:spLocks noChangeShapeType="1"/>
            </p:cNvSpPr>
            <p:nvPr/>
          </p:nvSpPr>
          <p:spPr bwMode="auto">
            <a:xfrm>
              <a:off x="2517" y="3929"/>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 name="Line 37"/>
            <p:cNvSpPr>
              <a:spLocks noChangeShapeType="1"/>
            </p:cNvSpPr>
            <p:nvPr/>
          </p:nvSpPr>
          <p:spPr bwMode="auto">
            <a:xfrm flipH="1">
              <a:off x="251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 name="Line 38"/>
            <p:cNvSpPr>
              <a:spLocks noChangeShapeType="1"/>
            </p:cNvSpPr>
            <p:nvPr/>
          </p:nvSpPr>
          <p:spPr bwMode="auto">
            <a:xfrm flipH="1">
              <a:off x="256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 name="Line 39"/>
            <p:cNvSpPr>
              <a:spLocks noChangeShapeType="1"/>
            </p:cNvSpPr>
            <p:nvPr/>
          </p:nvSpPr>
          <p:spPr bwMode="auto">
            <a:xfrm flipH="1">
              <a:off x="260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 name="Line 40"/>
            <p:cNvSpPr>
              <a:spLocks noChangeShapeType="1"/>
            </p:cNvSpPr>
            <p:nvPr/>
          </p:nvSpPr>
          <p:spPr bwMode="auto">
            <a:xfrm flipH="1">
              <a:off x="265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9" name="Line 28"/>
          <p:cNvSpPr>
            <a:spLocks noChangeShapeType="1"/>
          </p:cNvSpPr>
          <p:nvPr/>
        </p:nvSpPr>
        <p:spPr bwMode="auto">
          <a:xfrm>
            <a:off x="1677600" y="3397135"/>
            <a:ext cx="2272" cy="6593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 name="Rectangle 29"/>
          <p:cNvSpPr>
            <a:spLocks noChangeArrowheads="1"/>
          </p:cNvSpPr>
          <p:nvPr/>
        </p:nvSpPr>
        <p:spPr bwMode="auto">
          <a:xfrm>
            <a:off x="1604575" y="2820872"/>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 name="Line 30"/>
          <p:cNvSpPr>
            <a:spLocks noChangeShapeType="1"/>
          </p:cNvSpPr>
          <p:nvPr/>
        </p:nvSpPr>
        <p:spPr bwMode="auto">
          <a:xfrm>
            <a:off x="1555362" y="2520835"/>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 name="Line 31"/>
          <p:cNvSpPr>
            <a:spLocks noChangeShapeType="1"/>
          </p:cNvSpPr>
          <p:nvPr/>
        </p:nvSpPr>
        <p:spPr bwMode="auto">
          <a:xfrm>
            <a:off x="1699825" y="2520835"/>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 name="Line 28"/>
          <p:cNvSpPr>
            <a:spLocks noChangeShapeType="1"/>
          </p:cNvSpPr>
          <p:nvPr/>
        </p:nvSpPr>
        <p:spPr bwMode="auto">
          <a:xfrm>
            <a:off x="2951394" y="4926781"/>
            <a:ext cx="1" cy="45136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4" name="グループ化 23"/>
          <p:cNvGrpSpPr/>
          <p:nvPr/>
        </p:nvGrpSpPr>
        <p:grpSpPr>
          <a:xfrm rot="16200000">
            <a:off x="3122725" y="3507475"/>
            <a:ext cx="291480" cy="125104"/>
            <a:chOff x="5347317" y="4299045"/>
            <a:chExt cx="291480" cy="125104"/>
          </a:xfrm>
        </p:grpSpPr>
        <p:cxnSp>
          <p:nvCxnSpPr>
            <p:cNvPr id="25" name="直線コネクタ 24"/>
            <p:cNvCxnSpPr/>
            <p:nvPr/>
          </p:nvCxnSpPr>
          <p:spPr>
            <a:xfrm>
              <a:off x="5347317" y="4299045"/>
              <a:ext cx="2892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a:off x="5349589" y="4424149"/>
              <a:ext cx="2892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7" name="グループ化 26"/>
          <p:cNvGrpSpPr/>
          <p:nvPr/>
        </p:nvGrpSpPr>
        <p:grpSpPr>
          <a:xfrm rot="16200000">
            <a:off x="987863" y="3545370"/>
            <a:ext cx="291480" cy="125104"/>
            <a:chOff x="5347317" y="4299045"/>
            <a:chExt cx="291480" cy="125104"/>
          </a:xfrm>
        </p:grpSpPr>
        <p:cxnSp>
          <p:nvCxnSpPr>
            <p:cNvPr id="28" name="直線コネクタ 27"/>
            <p:cNvCxnSpPr/>
            <p:nvPr/>
          </p:nvCxnSpPr>
          <p:spPr>
            <a:xfrm>
              <a:off x="5347317" y="4299045"/>
              <a:ext cx="2892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5349589" y="4424149"/>
              <a:ext cx="2892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30" name="直線コネクタ 29"/>
          <p:cNvCxnSpPr/>
          <p:nvPr/>
        </p:nvCxnSpPr>
        <p:spPr>
          <a:xfrm>
            <a:off x="1196155" y="3638365"/>
            <a:ext cx="50367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543339" y="3626990"/>
            <a:ext cx="50367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3354774" y="3586045"/>
            <a:ext cx="50367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flipV="1">
            <a:off x="2885426" y="3574670"/>
            <a:ext cx="320202" cy="113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4" name="テキスト ボックス 33"/>
          <p:cNvSpPr txBox="1"/>
          <p:nvPr/>
        </p:nvSpPr>
        <p:spPr>
          <a:xfrm>
            <a:off x="1196155" y="3057101"/>
            <a:ext cx="505267" cy="369332"/>
          </a:xfrm>
          <a:prstGeom prst="rect">
            <a:avLst/>
          </a:prstGeom>
          <a:noFill/>
        </p:spPr>
        <p:txBody>
          <a:bodyPr wrap="none" rtlCol="0">
            <a:spAutoFit/>
          </a:bodyPr>
          <a:lstStyle/>
          <a:p>
            <a:r>
              <a:rPr kumimoji="1" lang="en-US" altLang="ja-JP" dirty="0"/>
              <a:t>RB</a:t>
            </a:r>
            <a:endParaRPr kumimoji="1" lang="ja-JP" altLang="en-US" dirty="0"/>
          </a:p>
        </p:txBody>
      </p:sp>
      <p:sp>
        <p:nvSpPr>
          <p:cNvPr id="35" name="テキスト ボックス 34"/>
          <p:cNvSpPr txBox="1"/>
          <p:nvPr/>
        </p:nvSpPr>
        <p:spPr>
          <a:xfrm>
            <a:off x="2863752" y="2924232"/>
            <a:ext cx="518091" cy="369332"/>
          </a:xfrm>
          <a:prstGeom prst="rect">
            <a:avLst/>
          </a:prstGeom>
          <a:noFill/>
        </p:spPr>
        <p:txBody>
          <a:bodyPr wrap="none" rtlCol="0">
            <a:spAutoFit/>
          </a:bodyPr>
          <a:lstStyle/>
          <a:p>
            <a:r>
              <a:rPr kumimoji="1" lang="en-US" altLang="ja-JP" dirty="0"/>
              <a:t>RC</a:t>
            </a:r>
            <a:endParaRPr kumimoji="1" lang="ja-JP" altLang="en-US" dirty="0"/>
          </a:p>
        </p:txBody>
      </p:sp>
      <p:sp>
        <p:nvSpPr>
          <p:cNvPr id="36" name="テキスト ボックス 35"/>
          <p:cNvSpPr txBox="1"/>
          <p:nvPr/>
        </p:nvSpPr>
        <p:spPr>
          <a:xfrm>
            <a:off x="805212" y="3835020"/>
            <a:ext cx="479618" cy="369332"/>
          </a:xfrm>
          <a:prstGeom prst="rect">
            <a:avLst/>
          </a:prstGeom>
          <a:noFill/>
        </p:spPr>
        <p:txBody>
          <a:bodyPr wrap="none" rtlCol="0">
            <a:spAutoFit/>
          </a:bodyPr>
          <a:lstStyle/>
          <a:p>
            <a:r>
              <a:rPr kumimoji="1" lang="en-US" altLang="ja-JP" dirty="0"/>
              <a:t>C1</a:t>
            </a:r>
            <a:endParaRPr kumimoji="1" lang="ja-JP" altLang="en-US" dirty="0"/>
          </a:p>
        </p:txBody>
      </p:sp>
      <p:sp>
        <p:nvSpPr>
          <p:cNvPr id="37" name="テキスト ボックス 36"/>
          <p:cNvSpPr txBox="1"/>
          <p:nvPr/>
        </p:nvSpPr>
        <p:spPr>
          <a:xfrm>
            <a:off x="3112651" y="3797299"/>
            <a:ext cx="479618" cy="369332"/>
          </a:xfrm>
          <a:prstGeom prst="rect">
            <a:avLst/>
          </a:prstGeom>
          <a:noFill/>
        </p:spPr>
        <p:txBody>
          <a:bodyPr wrap="none" rtlCol="0">
            <a:spAutoFit/>
          </a:bodyPr>
          <a:lstStyle/>
          <a:p>
            <a:r>
              <a:rPr kumimoji="1" lang="en-US" altLang="ja-JP" dirty="0"/>
              <a:t>C2</a:t>
            </a:r>
            <a:endParaRPr kumimoji="1" lang="ja-JP" altLang="en-US" dirty="0"/>
          </a:p>
        </p:txBody>
      </p:sp>
      <p:sp>
        <p:nvSpPr>
          <p:cNvPr id="38" name="テキスト ボックス 37"/>
          <p:cNvSpPr txBox="1"/>
          <p:nvPr/>
        </p:nvSpPr>
        <p:spPr>
          <a:xfrm>
            <a:off x="3157422" y="2353966"/>
            <a:ext cx="1088760" cy="369332"/>
          </a:xfrm>
          <a:prstGeom prst="rect">
            <a:avLst/>
          </a:prstGeom>
          <a:noFill/>
        </p:spPr>
        <p:txBody>
          <a:bodyPr wrap="none" rtlCol="0">
            <a:spAutoFit/>
          </a:bodyPr>
          <a:lstStyle/>
          <a:p>
            <a:r>
              <a:rPr lang="en-US" altLang="ja-JP" dirty="0"/>
              <a:t>VDD=8V</a:t>
            </a:r>
            <a:endParaRPr kumimoji="1" lang="en-US" altLang="ja-JP" dirty="0"/>
          </a:p>
        </p:txBody>
      </p:sp>
      <p:sp>
        <p:nvSpPr>
          <p:cNvPr id="41" name="テキスト ボックス 40"/>
          <p:cNvSpPr txBox="1"/>
          <p:nvPr/>
        </p:nvSpPr>
        <p:spPr>
          <a:xfrm>
            <a:off x="3271859" y="2852882"/>
            <a:ext cx="768159" cy="369332"/>
          </a:xfrm>
          <a:prstGeom prst="rect">
            <a:avLst/>
          </a:prstGeom>
          <a:noFill/>
        </p:spPr>
        <p:txBody>
          <a:bodyPr wrap="none" rtlCol="0">
            <a:spAutoFit/>
          </a:bodyPr>
          <a:lstStyle/>
          <a:p>
            <a:r>
              <a:rPr lang="en-US" altLang="ja-JP" dirty="0"/>
              <a:t>10K</a:t>
            </a:r>
            <a:r>
              <a:rPr kumimoji="1" lang="en-US" altLang="ja-JP" dirty="0"/>
              <a:t>Ω</a:t>
            </a:r>
            <a:endParaRPr kumimoji="1" lang="ja-JP" altLang="en-US" dirty="0"/>
          </a:p>
        </p:txBody>
      </p:sp>
      <p:sp>
        <p:nvSpPr>
          <p:cNvPr id="42" name="テキスト ボックス 41"/>
          <p:cNvSpPr txBox="1"/>
          <p:nvPr/>
        </p:nvSpPr>
        <p:spPr>
          <a:xfrm>
            <a:off x="543339" y="2769580"/>
            <a:ext cx="896399" cy="369332"/>
          </a:xfrm>
          <a:prstGeom prst="rect">
            <a:avLst/>
          </a:prstGeom>
          <a:noFill/>
        </p:spPr>
        <p:txBody>
          <a:bodyPr wrap="none" rtlCol="0">
            <a:spAutoFit/>
          </a:bodyPr>
          <a:lstStyle/>
          <a:p>
            <a:r>
              <a:rPr lang="en-US" altLang="ja-JP" dirty="0"/>
              <a:t>100</a:t>
            </a:r>
            <a:r>
              <a:rPr kumimoji="1" lang="en-US" altLang="ja-JP" dirty="0"/>
              <a:t>KΩ</a:t>
            </a:r>
            <a:endParaRPr kumimoji="1" lang="ja-JP" altLang="en-US" dirty="0"/>
          </a:p>
        </p:txBody>
      </p:sp>
      <p:sp>
        <p:nvSpPr>
          <p:cNvPr id="40" name="Line 28"/>
          <p:cNvSpPr>
            <a:spLocks noChangeShapeType="1"/>
          </p:cNvSpPr>
          <p:nvPr/>
        </p:nvSpPr>
        <p:spPr bwMode="auto">
          <a:xfrm>
            <a:off x="3828880" y="4430529"/>
            <a:ext cx="0" cy="31979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 name="Rectangle 29"/>
          <p:cNvSpPr>
            <a:spLocks noChangeArrowheads="1"/>
          </p:cNvSpPr>
          <p:nvPr/>
        </p:nvSpPr>
        <p:spPr bwMode="auto">
          <a:xfrm>
            <a:off x="3760926" y="3885400"/>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4" name="Line 31"/>
          <p:cNvSpPr>
            <a:spLocks noChangeShapeType="1"/>
          </p:cNvSpPr>
          <p:nvPr/>
        </p:nvSpPr>
        <p:spPr bwMode="auto">
          <a:xfrm>
            <a:off x="3856176" y="3585363"/>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45" name="Group 35"/>
          <p:cNvGrpSpPr>
            <a:grpSpLocks/>
          </p:cNvGrpSpPr>
          <p:nvPr/>
        </p:nvGrpSpPr>
        <p:grpSpPr bwMode="auto">
          <a:xfrm>
            <a:off x="3589170" y="4750323"/>
            <a:ext cx="504825" cy="144463"/>
            <a:chOff x="2517" y="3929"/>
            <a:chExt cx="318" cy="91"/>
          </a:xfrm>
        </p:grpSpPr>
        <p:sp>
          <p:nvSpPr>
            <p:cNvPr id="46" name="Line 36"/>
            <p:cNvSpPr>
              <a:spLocks noChangeShapeType="1"/>
            </p:cNvSpPr>
            <p:nvPr/>
          </p:nvSpPr>
          <p:spPr bwMode="auto">
            <a:xfrm>
              <a:off x="2517" y="3929"/>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 name="Line 37"/>
            <p:cNvSpPr>
              <a:spLocks noChangeShapeType="1"/>
            </p:cNvSpPr>
            <p:nvPr/>
          </p:nvSpPr>
          <p:spPr bwMode="auto">
            <a:xfrm flipH="1">
              <a:off x="251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8" name="Line 38"/>
            <p:cNvSpPr>
              <a:spLocks noChangeShapeType="1"/>
            </p:cNvSpPr>
            <p:nvPr/>
          </p:nvSpPr>
          <p:spPr bwMode="auto">
            <a:xfrm flipH="1">
              <a:off x="256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9" name="Line 39"/>
            <p:cNvSpPr>
              <a:spLocks noChangeShapeType="1"/>
            </p:cNvSpPr>
            <p:nvPr/>
          </p:nvSpPr>
          <p:spPr bwMode="auto">
            <a:xfrm flipH="1">
              <a:off x="260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 name="Line 40"/>
            <p:cNvSpPr>
              <a:spLocks noChangeShapeType="1"/>
            </p:cNvSpPr>
            <p:nvPr/>
          </p:nvSpPr>
          <p:spPr bwMode="auto">
            <a:xfrm flipH="1">
              <a:off x="265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52" name="テキスト ボックス 51"/>
          <p:cNvSpPr txBox="1"/>
          <p:nvPr/>
        </p:nvSpPr>
        <p:spPr>
          <a:xfrm>
            <a:off x="3807725" y="4086566"/>
            <a:ext cx="1024639" cy="369332"/>
          </a:xfrm>
          <a:prstGeom prst="rect">
            <a:avLst/>
          </a:prstGeom>
          <a:noFill/>
        </p:spPr>
        <p:txBody>
          <a:bodyPr wrap="none" rtlCol="0">
            <a:spAutoFit/>
          </a:bodyPr>
          <a:lstStyle/>
          <a:p>
            <a:r>
              <a:rPr kumimoji="1" lang="en-US" altLang="ja-JP" dirty="0"/>
              <a:t>RL=10K</a:t>
            </a:r>
            <a:endParaRPr kumimoji="1" lang="ja-JP" altLang="en-US" dirty="0"/>
          </a:p>
        </p:txBody>
      </p:sp>
      <p:grpSp>
        <p:nvGrpSpPr>
          <p:cNvPr id="39" name="グループ化 38">
            <a:extLst>
              <a:ext uri="{FF2B5EF4-FFF2-40B4-BE49-F238E27FC236}">
                <a16:creationId xmlns:a16="http://schemas.microsoft.com/office/drawing/2014/main" id="{62E7B538-FE38-4BA2-AB95-347857065BC8}"/>
              </a:ext>
            </a:extLst>
          </p:cNvPr>
          <p:cNvGrpSpPr/>
          <p:nvPr/>
        </p:nvGrpSpPr>
        <p:grpSpPr>
          <a:xfrm>
            <a:off x="4868387" y="3057101"/>
            <a:ext cx="4092067" cy="2318740"/>
            <a:chOff x="4868387" y="3057101"/>
            <a:chExt cx="4092067" cy="2318740"/>
          </a:xfrm>
        </p:grpSpPr>
        <p:cxnSp>
          <p:nvCxnSpPr>
            <p:cNvPr id="78" name="直線コネクタ 77"/>
            <p:cNvCxnSpPr/>
            <p:nvPr/>
          </p:nvCxnSpPr>
          <p:spPr>
            <a:xfrm>
              <a:off x="6858000" y="3437507"/>
              <a:ext cx="0" cy="120590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a:xfrm>
              <a:off x="4913194" y="3424286"/>
              <a:ext cx="146031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5" name="Line 28"/>
            <p:cNvSpPr>
              <a:spLocks noChangeShapeType="1"/>
            </p:cNvSpPr>
            <p:nvPr/>
          </p:nvSpPr>
          <p:spPr bwMode="auto">
            <a:xfrm>
              <a:off x="6328697" y="4323617"/>
              <a:ext cx="0" cy="31979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 name="Rectangle 29"/>
            <p:cNvSpPr>
              <a:spLocks noChangeArrowheads="1"/>
            </p:cNvSpPr>
            <p:nvPr/>
          </p:nvSpPr>
          <p:spPr bwMode="auto">
            <a:xfrm>
              <a:off x="6260743" y="3737544"/>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7" name="Line 31"/>
            <p:cNvSpPr>
              <a:spLocks noChangeShapeType="1"/>
            </p:cNvSpPr>
            <p:nvPr/>
          </p:nvSpPr>
          <p:spPr bwMode="auto">
            <a:xfrm>
              <a:off x="6355993" y="3437507"/>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64" name="直線コネクタ 63"/>
            <p:cNvCxnSpPr/>
            <p:nvPr/>
          </p:nvCxnSpPr>
          <p:spPr>
            <a:xfrm>
              <a:off x="4868387" y="4658031"/>
              <a:ext cx="146031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5" name="Line 28"/>
            <p:cNvSpPr>
              <a:spLocks noChangeShapeType="1"/>
            </p:cNvSpPr>
            <p:nvPr/>
          </p:nvSpPr>
          <p:spPr bwMode="auto">
            <a:xfrm>
              <a:off x="5689530" y="4339538"/>
              <a:ext cx="0" cy="31979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6" name="Rectangle 29"/>
            <p:cNvSpPr>
              <a:spLocks noChangeArrowheads="1"/>
            </p:cNvSpPr>
            <p:nvPr/>
          </p:nvSpPr>
          <p:spPr bwMode="auto">
            <a:xfrm>
              <a:off x="5621576" y="3753465"/>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7" name="Line 31"/>
            <p:cNvSpPr>
              <a:spLocks noChangeShapeType="1"/>
            </p:cNvSpPr>
            <p:nvPr/>
          </p:nvSpPr>
          <p:spPr bwMode="auto">
            <a:xfrm>
              <a:off x="5716826" y="3453428"/>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69" name="直線矢印コネクタ 68"/>
            <p:cNvCxnSpPr/>
            <p:nvPr/>
          </p:nvCxnSpPr>
          <p:spPr>
            <a:xfrm flipV="1">
              <a:off x="4913194" y="3422986"/>
              <a:ext cx="406735" cy="130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2" name="円/楕円 71"/>
            <p:cNvSpPr/>
            <p:nvPr/>
          </p:nvSpPr>
          <p:spPr>
            <a:xfrm>
              <a:off x="6714699" y="3797299"/>
              <a:ext cx="313898" cy="40705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4" name="直線矢印コネクタ 73"/>
            <p:cNvCxnSpPr/>
            <p:nvPr/>
          </p:nvCxnSpPr>
          <p:spPr>
            <a:xfrm>
              <a:off x="6858000" y="3879187"/>
              <a:ext cx="0" cy="2592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9" name="Line 28"/>
            <p:cNvSpPr>
              <a:spLocks noChangeShapeType="1"/>
            </p:cNvSpPr>
            <p:nvPr/>
          </p:nvSpPr>
          <p:spPr bwMode="auto">
            <a:xfrm>
              <a:off x="8146125" y="4353188"/>
              <a:ext cx="0" cy="31979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0" name="Rectangle 29"/>
            <p:cNvSpPr>
              <a:spLocks noChangeArrowheads="1"/>
            </p:cNvSpPr>
            <p:nvPr/>
          </p:nvSpPr>
          <p:spPr bwMode="auto">
            <a:xfrm>
              <a:off x="8078171" y="3767115"/>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81" name="Line 31"/>
            <p:cNvSpPr>
              <a:spLocks noChangeShapeType="1"/>
            </p:cNvSpPr>
            <p:nvPr/>
          </p:nvSpPr>
          <p:spPr bwMode="auto">
            <a:xfrm>
              <a:off x="8173421" y="3467078"/>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2" name="Line 28"/>
            <p:cNvSpPr>
              <a:spLocks noChangeShapeType="1"/>
            </p:cNvSpPr>
            <p:nvPr/>
          </p:nvSpPr>
          <p:spPr bwMode="auto">
            <a:xfrm>
              <a:off x="7506958" y="4369109"/>
              <a:ext cx="0" cy="31979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3" name="Rectangle 29"/>
            <p:cNvSpPr>
              <a:spLocks noChangeArrowheads="1"/>
            </p:cNvSpPr>
            <p:nvPr/>
          </p:nvSpPr>
          <p:spPr bwMode="auto">
            <a:xfrm>
              <a:off x="7439004" y="3783036"/>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84" name="Line 31"/>
            <p:cNvSpPr>
              <a:spLocks noChangeShapeType="1"/>
            </p:cNvSpPr>
            <p:nvPr/>
          </p:nvSpPr>
          <p:spPr bwMode="auto">
            <a:xfrm>
              <a:off x="7534254" y="3482999"/>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85" name="直線コネクタ 84"/>
            <p:cNvCxnSpPr/>
            <p:nvPr/>
          </p:nvCxnSpPr>
          <p:spPr>
            <a:xfrm>
              <a:off x="6853454" y="3453854"/>
              <a:ext cx="146031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直線コネクタ 85"/>
            <p:cNvCxnSpPr/>
            <p:nvPr/>
          </p:nvCxnSpPr>
          <p:spPr>
            <a:xfrm>
              <a:off x="6855728" y="4670781"/>
              <a:ext cx="146031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直線矢印コネクタ 86"/>
            <p:cNvCxnSpPr/>
            <p:nvPr/>
          </p:nvCxnSpPr>
          <p:spPr>
            <a:xfrm flipV="1">
              <a:off x="8136351" y="3452554"/>
              <a:ext cx="406735" cy="130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9" name="直線矢印コネクタ 88"/>
            <p:cNvCxnSpPr/>
            <p:nvPr/>
          </p:nvCxnSpPr>
          <p:spPr>
            <a:xfrm flipV="1">
              <a:off x="4868387" y="3638365"/>
              <a:ext cx="0" cy="8636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0" name="直線矢印コネクタ 89"/>
            <p:cNvCxnSpPr/>
            <p:nvPr/>
          </p:nvCxnSpPr>
          <p:spPr>
            <a:xfrm flipV="1">
              <a:off x="8555565" y="3667933"/>
              <a:ext cx="0" cy="8636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1" name="テキスト ボックス 90"/>
            <p:cNvSpPr txBox="1"/>
            <p:nvPr/>
          </p:nvSpPr>
          <p:spPr>
            <a:xfrm>
              <a:off x="4913194" y="4086566"/>
              <a:ext cx="351378" cy="369332"/>
            </a:xfrm>
            <a:prstGeom prst="rect">
              <a:avLst/>
            </a:prstGeom>
            <a:noFill/>
          </p:spPr>
          <p:txBody>
            <a:bodyPr wrap="none" rtlCol="0">
              <a:spAutoFit/>
            </a:bodyPr>
            <a:lstStyle/>
            <a:p>
              <a:r>
                <a:rPr kumimoji="1" lang="en-US" altLang="ja-JP" dirty="0"/>
                <a:t>vi</a:t>
              </a:r>
              <a:endParaRPr kumimoji="1" lang="ja-JP" altLang="en-US" dirty="0"/>
            </a:p>
          </p:txBody>
        </p:sp>
        <p:sp>
          <p:nvSpPr>
            <p:cNvPr id="92" name="テキスト ボックス 91"/>
            <p:cNvSpPr txBox="1"/>
            <p:nvPr/>
          </p:nvSpPr>
          <p:spPr>
            <a:xfrm>
              <a:off x="8532132" y="4143430"/>
              <a:ext cx="428322" cy="369332"/>
            </a:xfrm>
            <a:prstGeom prst="rect">
              <a:avLst/>
            </a:prstGeom>
            <a:noFill/>
          </p:spPr>
          <p:txBody>
            <a:bodyPr wrap="none" rtlCol="0">
              <a:spAutoFit/>
            </a:bodyPr>
            <a:lstStyle/>
            <a:p>
              <a:r>
                <a:rPr kumimoji="1" lang="en-US" altLang="ja-JP" dirty="0" err="1"/>
                <a:t>vo</a:t>
              </a:r>
              <a:endParaRPr kumimoji="1" lang="ja-JP" altLang="en-US" dirty="0"/>
            </a:p>
          </p:txBody>
        </p:sp>
        <p:sp>
          <p:nvSpPr>
            <p:cNvPr id="93" name="テキスト ボックス 92"/>
            <p:cNvSpPr txBox="1"/>
            <p:nvPr/>
          </p:nvSpPr>
          <p:spPr>
            <a:xfrm>
              <a:off x="5169712" y="3783036"/>
              <a:ext cx="505267" cy="369332"/>
            </a:xfrm>
            <a:prstGeom prst="rect">
              <a:avLst/>
            </a:prstGeom>
            <a:noFill/>
          </p:spPr>
          <p:txBody>
            <a:bodyPr wrap="none" rtlCol="0">
              <a:spAutoFit/>
            </a:bodyPr>
            <a:lstStyle/>
            <a:p>
              <a:r>
                <a:rPr kumimoji="1" lang="en-US" altLang="ja-JP" dirty="0"/>
                <a:t>RB</a:t>
              </a:r>
              <a:endParaRPr kumimoji="1" lang="ja-JP" altLang="en-US" dirty="0"/>
            </a:p>
          </p:txBody>
        </p:sp>
        <p:sp>
          <p:nvSpPr>
            <p:cNvPr id="94" name="テキスト ボックス 93"/>
            <p:cNvSpPr txBox="1"/>
            <p:nvPr/>
          </p:nvSpPr>
          <p:spPr>
            <a:xfrm>
              <a:off x="5826562" y="3799552"/>
              <a:ext cx="492443" cy="369332"/>
            </a:xfrm>
            <a:prstGeom prst="rect">
              <a:avLst/>
            </a:prstGeom>
            <a:noFill/>
          </p:spPr>
          <p:txBody>
            <a:bodyPr wrap="none" rtlCol="0">
              <a:spAutoFit/>
            </a:bodyPr>
            <a:lstStyle/>
            <a:p>
              <a:r>
                <a:rPr lang="en-US" altLang="ja-JP" dirty="0" err="1"/>
                <a:t>hie</a:t>
              </a:r>
              <a:endParaRPr kumimoji="1" lang="ja-JP" altLang="en-US" dirty="0"/>
            </a:p>
          </p:txBody>
        </p:sp>
        <p:sp>
          <p:nvSpPr>
            <p:cNvPr id="95" name="テキスト ボックス 94"/>
            <p:cNvSpPr txBox="1"/>
            <p:nvPr/>
          </p:nvSpPr>
          <p:spPr>
            <a:xfrm>
              <a:off x="6456651" y="4177035"/>
              <a:ext cx="748923" cy="369332"/>
            </a:xfrm>
            <a:prstGeom prst="rect">
              <a:avLst/>
            </a:prstGeom>
            <a:noFill/>
          </p:spPr>
          <p:txBody>
            <a:bodyPr wrap="none" rtlCol="0">
              <a:spAutoFit/>
            </a:bodyPr>
            <a:lstStyle/>
            <a:p>
              <a:r>
                <a:rPr lang="en-US" altLang="ja-JP" dirty="0" err="1"/>
                <a:t>hfe</a:t>
              </a:r>
              <a:r>
                <a:rPr lang="en-US" altLang="ja-JP" dirty="0"/>
                <a:t> </a:t>
              </a:r>
              <a:r>
                <a:rPr lang="en-US" altLang="ja-JP" dirty="0" err="1"/>
                <a:t>ib</a:t>
              </a:r>
              <a:endParaRPr kumimoji="1" lang="ja-JP" altLang="en-US" dirty="0"/>
            </a:p>
          </p:txBody>
        </p:sp>
        <p:sp>
          <p:nvSpPr>
            <p:cNvPr id="96" name="テキスト ボックス 95"/>
            <p:cNvSpPr txBox="1"/>
            <p:nvPr/>
          </p:nvSpPr>
          <p:spPr>
            <a:xfrm>
              <a:off x="7480509" y="3842781"/>
              <a:ext cx="518091" cy="369332"/>
            </a:xfrm>
            <a:prstGeom prst="rect">
              <a:avLst/>
            </a:prstGeom>
            <a:noFill/>
          </p:spPr>
          <p:txBody>
            <a:bodyPr wrap="none" rtlCol="0">
              <a:spAutoFit/>
            </a:bodyPr>
            <a:lstStyle/>
            <a:p>
              <a:r>
                <a:rPr kumimoji="1" lang="en-US" altLang="ja-JP" dirty="0"/>
                <a:t>RC</a:t>
              </a:r>
              <a:endParaRPr kumimoji="1" lang="ja-JP" altLang="en-US" dirty="0"/>
            </a:p>
          </p:txBody>
        </p:sp>
        <p:sp>
          <p:nvSpPr>
            <p:cNvPr id="97" name="テキスト ボックス 96"/>
            <p:cNvSpPr txBox="1"/>
            <p:nvPr/>
          </p:nvSpPr>
          <p:spPr>
            <a:xfrm>
              <a:off x="8080775" y="4311260"/>
              <a:ext cx="479618" cy="369332"/>
            </a:xfrm>
            <a:prstGeom prst="rect">
              <a:avLst/>
            </a:prstGeom>
            <a:noFill/>
          </p:spPr>
          <p:txBody>
            <a:bodyPr wrap="none" rtlCol="0">
              <a:spAutoFit/>
            </a:bodyPr>
            <a:lstStyle/>
            <a:p>
              <a:r>
                <a:rPr kumimoji="1" lang="en-US" altLang="ja-JP" dirty="0"/>
                <a:t>RL</a:t>
              </a:r>
              <a:endParaRPr kumimoji="1" lang="ja-JP" altLang="en-US" dirty="0"/>
            </a:p>
          </p:txBody>
        </p:sp>
        <p:sp>
          <p:nvSpPr>
            <p:cNvPr id="98" name="正方形/長方形 97"/>
            <p:cNvSpPr/>
            <p:nvPr/>
          </p:nvSpPr>
          <p:spPr>
            <a:xfrm>
              <a:off x="5826562" y="3057101"/>
              <a:ext cx="1502286" cy="2318740"/>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 name="テキスト ボックス 2"/>
          <p:cNvSpPr txBox="1"/>
          <p:nvPr/>
        </p:nvSpPr>
        <p:spPr>
          <a:xfrm>
            <a:off x="2200324" y="5817747"/>
            <a:ext cx="6239209" cy="830997"/>
          </a:xfrm>
          <a:prstGeom prst="rect">
            <a:avLst/>
          </a:prstGeom>
          <a:noFill/>
        </p:spPr>
        <p:txBody>
          <a:bodyPr wrap="none" rtlCol="0">
            <a:spAutoFit/>
          </a:bodyPr>
          <a:lstStyle/>
          <a:p>
            <a:r>
              <a:rPr kumimoji="1" lang="ja-JP" altLang="en-US" sz="2400" dirty="0"/>
              <a:t>ポイント１　コンデンサは小信号的には短絡</a:t>
            </a:r>
            <a:endParaRPr kumimoji="1" lang="en-US" altLang="ja-JP" sz="2400" dirty="0"/>
          </a:p>
          <a:p>
            <a:r>
              <a:rPr lang="ja-JP" altLang="en-US" sz="2400" dirty="0"/>
              <a:t>ポイント２　電源とグランドは小信号的には短絡</a:t>
            </a:r>
            <a:endParaRPr kumimoji="1" lang="ja-JP" altLang="en-US" sz="2400" dirty="0"/>
          </a:p>
        </p:txBody>
      </p:sp>
    </p:spTree>
    <p:extLst>
      <p:ext uri="{BB962C8B-B14F-4D97-AF65-F5344CB8AC3E}">
        <p14:creationId xmlns:p14="http://schemas.microsoft.com/office/powerpoint/2010/main" val="847763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例題</a:t>
            </a:r>
            <a:r>
              <a:rPr lang="en-US" altLang="ja-JP" dirty="0"/>
              <a:t>1</a:t>
            </a:r>
            <a:r>
              <a:rPr lang="ja-JP" altLang="en-US" dirty="0"/>
              <a:t>　電流増幅度　</a:t>
            </a:r>
            <a:r>
              <a:rPr lang="en-US" altLang="ja-JP" i="1" dirty="0"/>
              <a:t>i</a:t>
            </a:r>
            <a:r>
              <a:rPr lang="en-US" altLang="ja-JP" sz="4000" i="1" dirty="0"/>
              <a:t>2</a:t>
            </a:r>
            <a:r>
              <a:rPr lang="en-US" altLang="ja-JP" i="1" dirty="0"/>
              <a:t>/i</a:t>
            </a:r>
            <a:r>
              <a:rPr lang="en-US" altLang="ja-JP" sz="4000" i="1" dirty="0"/>
              <a:t>1</a:t>
            </a:r>
            <a:r>
              <a:rPr lang="ja-JP" altLang="en-US" sz="4000" dirty="0"/>
              <a:t>を求めよ</a:t>
            </a:r>
            <a:endParaRPr kumimoji="1" lang="ja-JP" altLang="en-US" dirty="0"/>
          </a:p>
        </p:txBody>
      </p:sp>
      <p:cxnSp>
        <p:nvCxnSpPr>
          <p:cNvPr id="10" name="直線コネクタ 9"/>
          <p:cNvCxnSpPr/>
          <p:nvPr/>
        </p:nvCxnSpPr>
        <p:spPr>
          <a:xfrm>
            <a:off x="4570467" y="2184035"/>
            <a:ext cx="0" cy="168855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1330244" y="2165523"/>
            <a:ext cx="243300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Line 28"/>
          <p:cNvSpPr>
            <a:spLocks noChangeShapeType="1"/>
          </p:cNvSpPr>
          <p:nvPr/>
        </p:nvSpPr>
        <p:spPr bwMode="auto">
          <a:xfrm>
            <a:off x="3688600" y="3424801"/>
            <a:ext cx="0" cy="4477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 name="Rectangle 29"/>
          <p:cNvSpPr>
            <a:spLocks noChangeArrowheads="1"/>
          </p:cNvSpPr>
          <p:nvPr/>
        </p:nvSpPr>
        <p:spPr bwMode="auto">
          <a:xfrm>
            <a:off x="3575382" y="2604159"/>
            <a:ext cx="240687" cy="80690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 name="Line 31"/>
          <p:cNvSpPr>
            <a:spLocks noChangeShapeType="1"/>
          </p:cNvSpPr>
          <p:nvPr/>
        </p:nvSpPr>
        <p:spPr bwMode="auto">
          <a:xfrm>
            <a:off x="3734078" y="2184035"/>
            <a:ext cx="0" cy="404564"/>
          </a:xfrm>
          <a:prstGeom prst="line">
            <a:avLst/>
          </a:prstGeom>
          <a:noFill/>
          <a:ln w="2857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15" name="直線コネクタ 14"/>
          <p:cNvCxnSpPr/>
          <p:nvPr/>
        </p:nvCxnSpPr>
        <p:spPr>
          <a:xfrm>
            <a:off x="1255591" y="3893060"/>
            <a:ext cx="243300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Line 28"/>
          <p:cNvSpPr>
            <a:spLocks noChangeShapeType="1"/>
          </p:cNvSpPr>
          <p:nvPr/>
        </p:nvSpPr>
        <p:spPr bwMode="auto">
          <a:xfrm>
            <a:off x="2623690" y="3447094"/>
            <a:ext cx="0" cy="4477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 name="Rectangle 29"/>
          <p:cNvSpPr>
            <a:spLocks noChangeArrowheads="1"/>
          </p:cNvSpPr>
          <p:nvPr/>
        </p:nvSpPr>
        <p:spPr bwMode="auto">
          <a:xfrm>
            <a:off x="2510472" y="2626452"/>
            <a:ext cx="240687" cy="80690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 name="Line 31"/>
          <p:cNvSpPr>
            <a:spLocks noChangeShapeType="1"/>
          </p:cNvSpPr>
          <p:nvPr/>
        </p:nvSpPr>
        <p:spPr bwMode="auto">
          <a:xfrm>
            <a:off x="2669167" y="2206328"/>
            <a:ext cx="0" cy="40456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19" name="直線矢印コネクタ 18"/>
          <p:cNvCxnSpPr/>
          <p:nvPr/>
        </p:nvCxnSpPr>
        <p:spPr>
          <a:xfrm flipV="1">
            <a:off x="1330244" y="2163702"/>
            <a:ext cx="677657" cy="182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0" name="円/楕円 19"/>
          <p:cNvSpPr/>
          <p:nvPr/>
        </p:nvSpPr>
        <p:spPr>
          <a:xfrm>
            <a:off x="4331714" y="2687830"/>
            <a:ext cx="522983" cy="569971"/>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1" name="直線矢印コネクタ 20"/>
          <p:cNvCxnSpPr/>
          <p:nvPr/>
        </p:nvCxnSpPr>
        <p:spPr>
          <a:xfrm>
            <a:off x="4570467" y="2802493"/>
            <a:ext cx="0" cy="36296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Line 28"/>
          <p:cNvSpPr>
            <a:spLocks noChangeShapeType="1"/>
          </p:cNvSpPr>
          <p:nvPr/>
        </p:nvSpPr>
        <p:spPr bwMode="auto">
          <a:xfrm>
            <a:off x="5651690" y="3488501"/>
            <a:ext cx="0" cy="4477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 name="Rectangle 29"/>
          <p:cNvSpPr>
            <a:spLocks noChangeArrowheads="1"/>
          </p:cNvSpPr>
          <p:nvPr/>
        </p:nvSpPr>
        <p:spPr bwMode="auto">
          <a:xfrm>
            <a:off x="5538472" y="2667858"/>
            <a:ext cx="240687" cy="80690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7" name="Line 31"/>
          <p:cNvSpPr>
            <a:spLocks noChangeShapeType="1"/>
          </p:cNvSpPr>
          <p:nvPr/>
        </p:nvSpPr>
        <p:spPr bwMode="auto">
          <a:xfrm>
            <a:off x="5697167" y="2247735"/>
            <a:ext cx="0" cy="40456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28" name="直線コネクタ 27"/>
          <p:cNvCxnSpPr/>
          <p:nvPr/>
        </p:nvCxnSpPr>
        <p:spPr>
          <a:xfrm>
            <a:off x="4562893" y="2206925"/>
            <a:ext cx="243300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4566681" y="3910914"/>
            <a:ext cx="243300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p:nvPr/>
        </p:nvCxnSpPr>
        <p:spPr>
          <a:xfrm flipV="1">
            <a:off x="6700316" y="2205105"/>
            <a:ext cx="677657" cy="182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p:nvPr/>
        </p:nvCxnSpPr>
        <p:spPr>
          <a:xfrm flipV="1">
            <a:off x="1255591" y="2465284"/>
            <a:ext cx="0" cy="120924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p:nvPr/>
        </p:nvCxnSpPr>
        <p:spPr>
          <a:xfrm flipV="1">
            <a:off x="8073346" y="2500272"/>
            <a:ext cx="0" cy="120924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3" name="テキスト ボックス 32"/>
          <p:cNvSpPr txBox="1"/>
          <p:nvPr/>
        </p:nvSpPr>
        <p:spPr>
          <a:xfrm>
            <a:off x="1330244" y="3092873"/>
            <a:ext cx="407484" cy="461665"/>
          </a:xfrm>
          <a:prstGeom prst="rect">
            <a:avLst/>
          </a:prstGeom>
          <a:noFill/>
        </p:spPr>
        <p:txBody>
          <a:bodyPr wrap="none" rtlCol="0">
            <a:spAutoFit/>
          </a:bodyPr>
          <a:lstStyle/>
          <a:p>
            <a:r>
              <a:rPr kumimoji="1" lang="en-US" altLang="ja-JP" sz="2400" dirty="0"/>
              <a:t>vi</a:t>
            </a:r>
            <a:endParaRPr kumimoji="1" lang="ja-JP" altLang="en-US" sz="2400" dirty="0"/>
          </a:p>
        </p:txBody>
      </p:sp>
      <p:sp>
        <p:nvSpPr>
          <p:cNvPr id="34" name="テキスト ボックス 33"/>
          <p:cNvSpPr txBox="1"/>
          <p:nvPr/>
        </p:nvSpPr>
        <p:spPr>
          <a:xfrm>
            <a:off x="8031408" y="3085633"/>
            <a:ext cx="510076" cy="461665"/>
          </a:xfrm>
          <a:prstGeom prst="rect">
            <a:avLst/>
          </a:prstGeom>
          <a:noFill/>
        </p:spPr>
        <p:txBody>
          <a:bodyPr wrap="none" rtlCol="0">
            <a:spAutoFit/>
          </a:bodyPr>
          <a:lstStyle/>
          <a:p>
            <a:r>
              <a:rPr kumimoji="1" lang="en-US" altLang="ja-JP" sz="2400" dirty="0" err="1"/>
              <a:t>vo</a:t>
            </a:r>
            <a:endParaRPr kumimoji="1" lang="ja-JP" altLang="en-US" sz="2400" dirty="0"/>
          </a:p>
        </p:txBody>
      </p:sp>
      <p:sp>
        <p:nvSpPr>
          <p:cNvPr id="35" name="テキスト ボックス 34"/>
          <p:cNvSpPr txBox="1"/>
          <p:nvPr/>
        </p:nvSpPr>
        <p:spPr>
          <a:xfrm>
            <a:off x="1757626" y="2667858"/>
            <a:ext cx="904415" cy="830997"/>
          </a:xfrm>
          <a:prstGeom prst="rect">
            <a:avLst/>
          </a:prstGeom>
          <a:noFill/>
        </p:spPr>
        <p:txBody>
          <a:bodyPr wrap="none" rtlCol="0">
            <a:spAutoFit/>
          </a:bodyPr>
          <a:lstStyle/>
          <a:p>
            <a:r>
              <a:rPr kumimoji="1" lang="en-US" altLang="ja-JP" sz="2400" dirty="0"/>
              <a:t>RB=</a:t>
            </a:r>
          </a:p>
          <a:p>
            <a:r>
              <a:rPr kumimoji="1" lang="en-US" altLang="ja-JP" sz="2400" dirty="0"/>
              <a:t>100K</a:t>
            </a:r>
            <a:endParaRPr kumimoji="1" lang="ja-JP" altLang="en-US" sz="2400" dirty="0"/>
          </a:p>
        </p:txBody>
      </p:sp>
      <p:sp>
        <p:nvSpPr>
          <p:cNvPr id="36" name="テキスト ボックス 35"/>
          <p:cNvSpPr txBox="1"/>
          <p:nvPr/>
        </p:nvSpPr>
        <p:spPr>
          <a:xfrm>
            <a:off x="2851998" y="2690985"/>
            <a:ext cx="776175" cy="830997"/>
          </a:xfrm>
          <a:prstGeom prst="rect">
            <a:avLst/>
          </a:prstGeom>
          <a:noFill/>
        </p:spPr>
        <p:txBody>
          <a:bodyPr wrap="none" rtlCol="0">
            <a:spAutoFit/>
          </a:bodyPr>
          <a:lstStyle/>
          <a:p>
            <a:r>
              <a:rPr lang="en-US" altLang="ja-JP" sz="2400" dirty="0" err="1"/>
              <a:t>hie</a:t>
            </a:r>
            <a:r>
              <a:rPr lang="en-US" altLang="ja-JP" sz="2400" dirty="0"/>
              <a:t>=</a:t>
            </a:r>
          </a:p>
          <a:p>
            <a:r>
              <a:rPr lang="en-US" altLang="ja-JP" sz="2400" dirty="0"/>
              <a:t>50K</a:t>
            </a:r>
            <a:endParaRPr kumimoji="1" lang="ja-JP" altLang="en-US" sz="2400" dirty="0"/>
          </a:p>
        </p:txBody>
      </p:sp>
      <p:sp>
        <p:nvSpPr>
          <p:cNvPr id="37" name="テキスト ボックス 36"/>
          <p:cNvSpPr txBox="1"/>
          <p:nvPr/>
        </p:nvSpPr>
        <p:spPr>
          <a:xfrm>
            <a:off x="4471539" y="2289851"/>
            <a:ext cx="938077" cy="461665"/>
          </a:xfrm>
          <a:prstGeom prst="rect">
            <a:avLst/>
          </a:prstGeom>
          <a:noFill/>
        </p:spPr>
        <p:txBody>
          <a:bodyPr wrap="none" rtlCol="0">
            <a:spAutoFit/>
          </a:bodyPr>
          <a:lstStyle/>
          <a:p>
            <a:r>
              <a:rPr lang="en-US" altLang="ja-JP" sz="2400" dirty="0" err="1"/>
              <a:t>hfe</a:t>
            </a:r>
            <a:r>
              <a:rPr lang="en-US" altLang="ja-JP" sz="2400" dirty="0"/>
              <a:t> </a:t>
            </a:r>
            <a:r>
              <a:rPr lang="en-US" altLang="ja-JP" sz="2400" dirty="0" err="1"/>
              <a:t>ib</a:t>
            </a:r>
            <a:endParaRPr kumimoji="1" lang="ja-JP" altLang="en-US" sz="2400" dirty="0"/>
          </a:p>
        </p:txBody>
      </p:sp>
      <p:sp>
        <p:nvSpPr>
          <p:cNvPr id="38" name="テキスト ボックス 37"/>
          <p:cNvSpPr txBox="1"/>
          <p:nvPr/>
        </p:nvSpPr>
        <p:spPr>
          <a:xfrm>
            <a:off x="5675861" y="2751516"/>
            <a:ext cx="1063113" cy="646331"/>
          </a:xfrm>
          <a:prstGeom prst="rect">
            <a:avLst/>
          </a:prstGeom>
          <a:noFill/>
        </p:spPr>
        <p:txBody>
          <a:bodyPr wrap="none" rtlCol="0">
            <a:spAutoFit/>
          </a:bodyPr>
          <a:lstStyle/>
          <a:p>
            <a:r>
              <a:rPr kumimoji="1" lang="en-US" altLang="ja-JP" dirty="0"/>
              <a:t>RC=10K</a:t>
            </a:r>
          </a:p>
          <a:p>
            <a:endParaRPr kumimoji="1" lang="ja-JP" altLang="en-US" dirty="0"/>
          </a:p>
        </p:txBody>
      </p:sp>
      <p:sp>
        <p:nvSpPr>
          <p:cNvPr id="40" name="正方形/長方形 39"/>
          <p:cNvSpPr/>
          <p:nvPr/>
        </p:nvSpPr>
        <p:spPr>
          <a:xfrm>
            <a:off x="2851998" y="1651376"/>
            <a:ext cx="2502945" cy="3246790"/>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テキスト ボックス 43"/>
          <p:cNvSpPr txBox="1"/>
          <p:nvPr/>
        </p:nvSpPr>
        <p:spPr>
          <a:xfrm>
            <a:off x="3960724" y="3956503"/>
            <a:ext cx="1306768" cy="461665"/>
          </a:xfrm>
          <a:prstGeom prst="rect">
            <a:avLst/>
          </a:prstGeom>
          <a:noFill/>
        </p:spPr>
        <p:txBody>
          <a:bodyPr wrap="none" rtlCol="0">
            <a:spAutoFit/>
          </a:bodyPr>
          <a:lstStyle/>
          <a:p>
            <a:r>
              <a:rPr lang="en-US" altLang="ja-JP" sz="2400" dirty="0" err="1"/>
              <a:t>hfe</a:t>
            </a:r>
            <a:r>
              <a:rPr lang="en-US" altLang="ja-JP" sz="2400" dirty="0"/>
              <a:t>=200</a:t>
            </a:r>
            <a:endParaRPr kumimoji="1" lang="ja-JP" altLang="en-US" sz="2400" dirty="0"/>
          </a:p>
        </p:txBody>
      </p:sp>
      <p:sp>
        <p:nvSpPr>
          <p:cNvPr id="42" name="テキスト ボックス 41"/>
          <p:cNvSpPr txBox="1"/>
          <p:nvPr/>
        </p:nvSpPr>
        <p:spPr>
          <a:xfrm>
            <a:off x="1486971" y="1775859"/>
            <a:ext cx="425116" cy="461665"/>
          </a:xfrm>
          <a:prstGeom prst="rect">
            <a:avLst/>
          </a:prstGeom>
          <a:noFill/>
        </p:spPr>
        <p:txBody>
          <a:bodyPr wrap="none" rtlCol="0">
            <a:spAutoFit/>
          </a:bodyPr>
          <a:lstStyle/>
          <a:p>
            <a:r>
              <a:rPr kumimoji="1" lang="en-US" altLang="ja-JP" sz="2400" dirty="0"/>
              <a:t>i1</a:t>
            </a:r>
            <a:endParaRPr kumimoji="1" lang="ja-JP" altLang="en-US" sz="2400" dirty="0"/>
          </a:p>
        </p:txBody>
      </p:sp>
      <p:sp>
        <p:nvSpPr>
          <p:cNvPr id="45" name="テキスト ボックス 44"/>
          <p:cNvSpPr txBox="1"/>
          <p:nvPr/>
        </p:nvSpPr>
        <p:spPr>
          <a:xfrm>
            <a:off x="785488" y="4946945"/>
            <a:ext cx="6138219" cy="1569660"/>
          </a:xfrm>
          <a:prstGeom prst="rect">
            <a:avLst/>
          </a:prstGeom>
          <a:noFill/>
        </p:spPr>
        <p:txBody>
          <a:bodyPr wrap="none" rtlCol="0">
            <a:spAutoFit/>
          </a:bodyPr>
          <a:lstStyle/>
          <a:p>
            <a:r>
              <a:rPr kumimoji="1" lang="ja-JP" altLang="en-US" sz="2400" dirty="0"/>
              <a:t>①　</a:t>
            </a:r>
            <a:r>
              <a:rPr kumimoji="1" lang="en-US" altLang="ja-JP" sz="2400" dirty="0" err="1"/>
              <a:t>ib</a:t>
            </a:r>
            <a:r>
              <a:rPr kumimoji="1" lang="ja-JP" altLang="en-US" sz="2400" dirty="0"/>
              <a:t>を</a:t>
            </a:r>
            <a:r>
              <a:rPr kumimoji="1" lang="en-US" altLang="ja-JP" sz="2400" dirty="0"/>
              <a:t>i1</a:t>
            </a:r>
            <a:r>
              <a:rPr kumimoji="1" lang="ja-JP" altLang="en-US" sz="2400" dirty="0"/>
              <a:t>で表す</a:t>
            </a:r>
            <a:endParaRPr kumimoji="1" lang="en-US" altLang="ja-JP" sz="2400" dirty="0"/>
          </a:p>
          <a:p>
            <a:r>
              <a:rPr lang="en-US" altLang="ja-JP" sz="2400" dirty="0" err="1"/>
              <a:t>ib</a:t>
            </a:r>
            <a:r>
              <a:rPr lang="en-US" altLang="ja-JP" sz="2400" dirty="0"/>
              <a:t>=100/150×i1=2/3 ×i1</a:t>
            </a:r>
            <a:endParaRPr kumimoji="1" lang="en-US" altLang="ja-JP" sz="2400" dirty="0"/>
          </a:p>
          <a:p>
            <a:r>
              <a:rPr lang="ja-JP" altLang="en-US" sz="2400" dirty="0"/>
              <a:t>②　</a:t>
            </a:r>
            <a:r>
              <a:rPr lang="en-US" altLang="ja-JP" sz="2400" dirty="0"/>
              <a:t>i2+iRC = -</a:t>
            </a:r>
            <a:r>
              <a:rPr lang="en-US" altLang="ja-JP" sz="2400" dirty="0" err="1"/>
              <a:t>hfe</a:t>
            </a:r>
            <a:r>
              <a:rPr lang="en-US" altLang="ja-JP" sz="2400" dirty="0"/>
              <a:t> </a:t>
            </a:r>
            <a:r>
              <a:rPr lang="en-US" altLang="ja-JP" sz="2400" dirty="0" err="1"/>
              <a:t>ib</a:t>
            </a:r>
            <a:r>
              <a:rPr lang="ja-JP" altLang="en-US" sz="2400" dirty="0"/>
              <a:t>　</a:t>
            </a:r>
            <a:r>
              <a:rPr lang="en-US" altLang="ja-JP" sz="2400" dirty="0"/>
              <a:t>i2=-(200×2/3</a:t>
            </a:r>
            <a:r>
              <a:rPr lang="ja-JP" altLang="en-US" sz="2400" dirty="0"/>
              <a:t>）／</a:t>
            </a:r>
            <a:r>
              <a:rPr lang="en-US" altLang="ja-JP" sz="2400" dirty="0"/>
              <a:t>2×i1</a:t>
            </a:r>
          </a:p>
          <a:p>
            <a:r>
              <a:rPr lang="en-US" altLang="ja-JP" sz="2400" dirty="0"/>
              <a:t>i2/i1 = - 66.7</a:t>
            </a:r>
          </a:p>
        </p:txBody>
      </p:sp>
      <p:sp>
        <p:nvSpPr>
          <p:cNvPr id="48" name="テキスト ボックス 47"/>
          <p:cNvSpPr txBox="1"/>
          <p:nvPr/>
        </p:nvSpPr>
        <p:spPr>
          <a:xfrm>
            <a:off x="6700316" y="4325836"/>
            <a:ext cx="2478564" cy="646331"/>
          </a:xfrm>
          <a:prstGeom prst="rect">
            <a:avLst/>
          </a:prstGeom>
          <a:noFill/>
        </p:spPr>
        <p:txBody>
          <a:bodyPr wrap="none" rtlCol="0">
            <a:spAutoFit/>
          </a:bodyPr>
          <a:lstStyle/>
          <a:p>
            <a:r>
              <a:rPr lang="en-US" altLang="ja-JP" dirty="0"/>
              <a:t>RL</a:t>
            </a:r>
            <a:r>
              <a:rPr lang="ja-JP" altLang="en-US" dirty="0"/>
              <a:t>に表れる</a:t>
            </a:r>
            <a:endParaRPr lang="en-US" altLang="ja-JP" dirty="0"/>
          </a:p>
          <a:p>
            <a:r>
              <a:rPr kumimoji="1" lang="ja-JP" altLang="en-US" dirty="0"/>
              <a:t>電圧・電流</a:t>
            </a:r>
            <a:r>
              <a:rPr lang="ja-JP" altLang="en-US" dirty="0"/>
              <a:t>を出力とする</a:t>
            </a:r>
            <a:endParaRPr kumimoji="1" lang="en-US" altLang="ja-JP" dirty="0"/>
          </a:p>
        </p:txBody>
      </p:sp>
      <p:sp>
        <p:nvSpPr>
          <p:cNvPr id="46" name="テキスト ボックス 45"/>
          <p:cNvSpPr txBox="1"/>
          <p:nvPr/>
        </p:nvSpPr>
        <p:spPr>
          <a:xfrm>
            <a:off x="6807192" y="2276487"/>
            <a:ext cx="425116" cy="461665"/>
          </a:xfrm>
          <a:prstGeom prst="rect">
            <a:avLst/>
          </a:prstGeom>
          <a:noFill/>
        </p:spPr>
        <p:txBody>
          <a:bodyPr wrap="none" rtlCol="0">
            <a:spAutoFit/>
          </a:bodyPr>
          <a:lstStyle/>
          <a:p>
            <a:r>
              <a:rPr kumimoji="1" lang="en-US" altLang="ja-JP" sz="2400" dirty="0"/>
              <a:t>i2</a:t>
            </a:r>
            <a:endParaRPr kumimoji="1" lang="ja-JP" altLang="en-US" sz="2400" dirty="0"/>
          </a:p>
        </p:txBody>
      </p:sp>
      <p:sp>
        <p:nvSpPr>
          <p:cNvPr id="39" name="Line 28"/>
          <p:cNvSpPr>
            <a:spLocks noChangeShapeType="1"/>
          </p:cNvSpPr>
          <p:nvPr/>
        </p:nvSpPr>
        <p:spPr bwMode="auto">
          <a:xfrm>
            <a:off x="6735743" y="3485624"/>
            <a:ext cx="0" cy="4477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 name="Rectangle 29"/>
          <p:cNvSpPr>
            <a:spLocks noChangeArrowheads="1"/>
          </p:cNvSpPr>
          <p:nvPr/>
        </p:nvSpPr>
        <p:spPr bwMode="auto">
          <a:xfrm>
            <a:off x="6622525" y="2664981"/>
            <a:ext cx="240687" cy="80690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 name="Line 31"/>
          <p:cNvSpPr>
            <a:spLocks noChangeShapeType="1"/>
          </p:cNvSpPr>
          <p:nvPr/>
        </p:nvSpPr>
        <p:spPr bwMode="auto">
          <a:xfrm>
            <a:off x="6781220" y="2244858"/>
            <a:ext cx="0" cy="404564"/>
          </a:xfrm>
          <a:prstGeom prst="line">
            <a:avLst/>
          </a:prstGeom>
          <a:noFill/>
          <a:ln w="2857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 name="テキスト ボックス 46"/>
          <p:cNvSpPr txBox="1"/>
          <p:nvPr/>
        </p:nvSpPr>
        <p:spPr>
          <a:xfrm>
            <a:off x="6831721" y="2800763"/>
            <a:ext cx="1024639" cy="646331"/>
          </a:xfrm>
          <a:prstGeom prst="rect">
            <a:avLst/>
          </a:prstGeom>
          <a:noFill/>
        </p:spPr>
        <p:txBody>
          <a:bodyPr wrap="none" rtlCol="0">
            <a:spAutoFit/>
          </a:bodyPr>
          <a:lstStyle/>
          <a:p>
            <a:r>
              <a:rPr kumimoji="1" lang="en-US" altLang="ja-JP" dirty="0"/>
              <a:t>RL=10K</a:t>
            </a:r>
          </a:p>
          <a:p>
            <a:endParaRPr kumimoji="1" lang="ja-JP" altLang="en-US" dirty="0"/>
          </a:p>
        </p:txBody>
      </p:sp>
      <p:sp>
        <p:nvSpPr>
          <p:cNvPr id="49" name="テキスト ボックス 48"/>
          <p:cNvSpPr txBox="1"/>
          <p:nvPr/>
        </p:nvSpPr>
        <p:spPr>
          <a:xfrm>
            <a:off x="3708106" y="2187817"/>
            <a:ext cx="425116" cy="461665"/>
          </a:xfrm>
          <a:prstGeom prst="rect">
            <a:avLst/>
          </a:prstGeom>
          <a:noFill/>
        </p:spPr>
        <p:txBody>
          <a:bodyPr wrap="none" rtlCol="0">
            <a:spAutoFit/>
          </a:bodyPr>
          <a:lstStyle/>
          <a:p>
            <a:r>
              <a:rPr kumimoji="1" lang="en-US" altLang="ja-JP" sz="2400" dirty="0" err="1"/>
              <a:t>ib</a:t>
            </a:r>
            <a:endParaRPr kumimoji="1" lang="ja-JP" altLang="en-US" sz="2400" dirty="0"/>
          </a:p>
        </p:txBody>
      </p:sp>
    </p:spTree>
    <p:extLst>
      <p:ext uri="{BB962C8B-B14F-4D97-AF65-F5344CB8AC3E}">
        <p14:creationId xmlns:p14="http://schemas.microsoft.com/office/powerpoint/2010/main" val="37313776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474134" y="0"/>
            <a:ext cx="8390466" cy="982133"/>
          </a:xfrm>
        </p:spPr>
        <p:txBody>
          <a:bodyPr/>
          <a:lstStyle/>
          <a:p>
            <a:pPr eaLnBrk="1" hangingPunct="1"/>
            <a:r>
              <a:rPr lang="en-US" altLang="ja-JP" sz="3600" dirty="0"/>
              <a:t>CR</a:t>
            </a:r>
            <a:r>
              <a:rPr lang="ja-JP" altLang="en-US" sz="3600" dirty="0"/>
              <a:t>結合増幅回路の簡易等価回路例</a:t>
            </a:r>
          </a:p>
        </p:txBody>
      </p:sp>
      <p:pic>
        <p:nvPicPr>
          <p:cNvPr id="94211" name="Picture 4" descr="図04_13"/>
          <p:cNvPicPr>
            <a:picLocks noChangeAspect="1" noChangeArrowheads="1"/>
          </p:cNvPicPr>
          <p:nvPr/>
        </p:nvPicPr>
        <p:blipFill>
          <a:blip r:embed="rId3" cstate="print"/>
          <a:srcRect/>
          <a:stretch>
            <a:fillRect/>
          </a:stretch>
        </p:blipFill>
        <p:spPr bwMode="auto">
          <a:xfrm>
            <a:off x="237067" y="747479"/>
            <a:ext cx="4174062" cy="3623967"/>
          </a:xfrm>
          <a:prstGeom prst="rect">
            <a:avLst/>
          </a:prstGeom>
          <a:noFill/>
          <a:ln w="9525">
            <a:noFill/>
            <a:miter lim="800000"/>
            <a:headEnd/>
            <a:tailEnd/>
          </a:ln>
        </p:spPr>
      </p:pic>
      <p:pic>
        <p:nvPicPr>
          <p:cNvPr id="4" name="Picture 4" descr="図04_14"/>
          <p:cNvPicPr>
            <a:picLocks noChangeAspect="1" noChangeArrowheads="1"/>
          </p:cNvPicPr>
          <p:nvPr/>
        </p:nvPicPr>
        <p:blipFill>
          <a:blip r:embed="rId4" cstate="print"/>
          <a:srcRect/>
          <a:stretch>
            <a:fillRect/>
          </a:stretch>
        </p:blipFill>
        <p:spPr bwMode="auto">
          <a:xfrm>
            <a:off x="2191266" y="4428538"/>
            <a:ext cx="6639455" cy="2336325"/>
          </a:xfrm>
          <a:prstGeom prst="rect">
            <a:avLst/>
          </a:prstGeom>
          <a:noFill/>
          <a:ln w="9525">
            <a:noFill/>
            <a:miter lim="800000"/>
            <a:headEnd/>
            <a:tailEnd/>
          </a:ln>
        </p:spPr>
      </p:pic>
      <p:sp>
        <p:nvSpPr>
          <p:cNvPr id="5" name="テキスト ボックス 4"/>
          <p:cNvSpPr txBox="1"/>
          <p:nvPr/>
        </p:nvSpPr>
        <p:spPr>
          <a:xfrm>
            <a:off x="4385733" y="1185333"/>
            <a:ext cx="4241801" cy="2492990"/>
          </a:xfrm>
          <a:prstGeom prst="rect">
            <a:avLst/>
          </a:prstGeom>
          <a:noFill/>
        </p:spPr>
        <p:txBody>
          <a:bodyPr wrap="square" rtlCol="0">
            <a:spAutoFit/>
          </a:bodyPr>
          <a:lstStyle/>
          <a:p>
            <a:pPr>
              <a:buFont typeface="Arial" pitchFamily="34" charset="0"/>
              <a:buChar char="•"/>
            </a:pPr>
            <a:r>
              <a:rPr lang="ja-JP" altLang="en-US" sz="2400" dirty="0"/>
              <a:t>直流電源を通して</a:t>
            </a:r>
            <a:r>
              <a:rPr lang="en-US" altLang="ja-JP" sz="2400" dirty="0" err="1"/>
              <a:t>Vcc</a:t>
            </a:r>
            <a:r>
              <a:rPr lang="ja-JP" altLang="en-US" sz="2400" dirty="0"/>
              <a:t>と</a:t>
            </a:r>
            <a:r>
              <a:rPr lang="en-US" altLang="ja-JP" sz="2400" dirty="0"/>
              <a:t>GND</a:t>
            </a:r>
            <a:r>
              <a:rPr lang="ja-JP" altLang="en-US" sz="2400" dirty="0"/>
              <a:t>は接続される</a:t>
            </a:r>
            <a:endParaRPr lang="en-US" altLang="ja-JP" sz="2400" dirty="0"/>
          </a:p>
          <a:p>
            <a:endParaRPr lang="en-US" altLang="ja-JP" sz="2400" dirty="0"/>
          </a:p>
          <a:p>
            <a:pPr>
              <a:buFont typeface="Arial" pitchFamily="34" charset="0"/>
              <a:buChar char="•"/>
            </a:pPr>
            <a:r>
              <a:rPr lang="ja-JP" altLang="en-US" sz="2400" dirty="0"/>
              <a:t>コンデンサは交流（中域周波数）では導通</a:t>
            </a:r>
            <a:endParaRPr lang="en-US" altLang="ja-JP" sz="2400" dirty="0"/>
          </a:p>
          <a:p>
            <a:endParaRPr lang="en-US" altLang="ja-JP" dirty="0"/>
          </a:p>
          <a:p>
            <a:endParaRPr kumimoji="1" lang="ja-JP" altLang="en-US" dirty="0"/>
          </a:p>
        </p:txBody>
      </p:sp>
      <p:grpSp>
        <p:nvGrpSpPr>
          <p:cNvPr id="10" name="グループ化 9"/>
          <p:cNvGrpSpPr/>
          <p:nvPr/>
        </p:nvGrpSpPr>
        <p:grpSpPr>
          <a:xfrm>
            <a:off x="5088467" y="4318000"/>
            <a:ext cx="2031999" cy="2542698"/>
            <a:chOff x="3997325" y="2235200"/>
            <a:chExt cx="2635250" cy="3313113"/>
          </a:xfrm>
        </p:grpSpPr>
        <p:sp>
          <p:nvSpPr>
            <p:cNvPr id="11" name="Rectangle 5"/>
            <p:cNvSpPr>
              <a:spLocks noChangeArrowheads="1"/>
            </p:cNvSpPr>
            <p:nvPr/>
          </p:nvSpPr>
          <p:spPr bwMode="auto">
            <a:xfrm>
              <a:off x="4356100" y="2374900"/>
              <a:ext cx="1930400" cy="2819400"/>
            </a:xfrm>
            <a:prstGeom prst="rect">
              <a:avLst/>
            </a:prstGeom>
            <a:noFill/>
            <a:ln w="12700">
              <a:solidFill>
                <a:srgbClr val="FF3300"/>
              </a:solidFill>
              <a:prstDash val="dash"/>
              <a:miter lim="800000"/>
              <a:headEnd/>
              <a:tailEnd/>
            </a:ln>
          </p:spPr>
          <p:txBody>
            <a:bodyPr wrap="none" anchor="ctr"/>
            <a:lstStyle/>
            <a:p>
              <a:endParaRPr lang="ja-JP" altLang="en-US"/>
            </a:p>
          </p:txBody>
        </p:sp>
        <p:grpSp>
          <p:nvGrpSpPr>
            <p:cNvPr id="12" name="グループ化 7"/>
            <p:cNvGrpSpPr/>
            <p:nvPr/>
          </p:nvGrpSpPr>
          <p:grpSpPr>
            <a:xfrm>
              <a:off x="3997325" y="2235200"/>
              <a:ext cx="2635250" cy="3313113"/>
              <a:chOff x="3997325" y="2235200"/>
              <a:chExt cx="2635250" cy="3313113"/>
            </a:xfrm>
          </p:grpSpPr>
          <p:sp>
            <p:nvSpPr>
              <p:cNvPr id="13" name="Text Box 6"/>
              <p:cNvSpPr txBox="1">
                <a:spLocks noChangeArrowheads="1"/>
              </p:cNvSpPr>
              <p:nvPr/>
            </p:nvSpPr>
            <p:spPr bwMode="auto">
              <a:xfrm>
                <a:off x="6296025" y="2235200"/>
                <a:ext cx="336550" cy="366713"/>
              </a:xfrm>
              <a:prstGeom prst="rect">
                <a:avLst/>
              </a:prstGeom>
              <a:noFill/>
              <a:ln w="9525">
                <a:noFill/>
                <a:miter lim="800000"/>
                <a:headEnd/>
                <a:tailEnd/>
              </a:ln>
            </p:spPr>
            <p:txBody>
              <a:bodyPr wrap="none">
                <a:spAutoFit/>
              </a:bodyPr>
              <a:lstStyle/>
              <a:p>
                <a:r>
                  <a:rPr lang="en-US" altLang="ja-JP">
                    <a:latin typeface="Times New Roman" pitchFamily="18" charset="0"/>
                  </a:rPr>
                  <a:t>C</a:t>
                </a:r>
              </a:p>
            </p:txBody>
          </p:sp>
          <p:sp>
            <p:nvSpPr>
              <p:cNvPr id="14" name="Text Box 7"/>
              <p:cNvSpPr txBox="1">
                <a:spLocks noChangeArrowheads="1"/>
              </p:cNvSpPr>
              <p:nvPr/>
            </p:nvSpPr>
            <p:spPr bwMode="auto">
              <a:xfrm>
                <a:off x="3997325" y="2425700"/>
                <a:ext cx="336550" cy="366713"/>
              </a:xfrm>
              <a:prstGeom prst="rect">
                <a:avLst/>
              </a:prstGeom>
              <a:noFill/>
              <a:ln w="9525">
                <a:noFill/>
                <a:miter lim="800000"/>
                <a:headEnd/>
                <a:tailEnd/>
              </a:ln>
            </p:spPr>
            <p:txBody>
              <a:bodyPr wrap="none">
                <a:spAutoFit/>
              </a:bodyPr>
              <a:lstStyle/>
              <a:p>
                <a:r>
                  <a:rPr lang="en-US" altLang="ja-JP" dirty="0">
                    <a:latin typeface="Times New Roman" pitchFamily="18" charset="0"/>
                  </a:rPr>
                  <a:t>B</a:t>
                </a:r>
              </a:p>
            </p:txBody>
          </p:sp>
          <p:sp>
            <p:nvSpPr>
              <p:cNvPr id="15" name="Text Box 8"/>
              <p:cNvSpPr txBox="1">
                <a:spLocks noChangeArrowheads="1"/>
              </p:cNvSpPr>
              <p:nvPr/>
            </p:nvSpPr>
            <p:spPr bwMode="auto">
              <a:xfrm>
                <a:off x="5038725" y="5181600"/>
                <a:ext cx="323850" cy="366713"/>
              </a:xfrm>
              <a:prstGeom prst="rect">
                <a:avLst/>
              </a:prstGeom>
              <a:noFill/>
              <a:ln w="9525">
                <a:noFill/>
                <a:miter lim="800000"/>
                <a:headEnd/>
                <a:tailEnd/>
              </a:ln>
            </p:spPr>
            <p:txBody>
              <a:bodyPr wrap="none">
                <a:spAutoFit/>
              </a:bodyPr>
              <a:lstStyle/>
              <a:p>
                <a:r>
                  <a:rPr lang="en-US" altLang="ja-JP">
                    <a:latin typeface="Times New Roman" pitchFamily="18" charset="0"/>
                  </a:rPr>
                  <a:t>E</a:t>
                </a:r>
              </a:p>
            </p:txBody>
          </p:sp>
        </p:grpSp>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Line 24"/>
          <p:cNvSpPr>
            <a:spLocks noChangeShapeType="1"/>
          </p:cNvSpPr>
          <p:nvPr/>
        </p:nvSpPr>
        <p:spPr bwMode="auto">
          <a:xfrm>
            <a:off x="2565820" y="1732573"/>
            <a:ext cx="0" cy="7921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 name="Line 25"/>
          <p:cNvSpPr>
            <a:spLocks noChangeShapeType="1"/>
          </p:cNvSpPr>
          <p:nvPr/>
        </p:nvSpPr>
        <p:spPr bwMode="auto">
          <a:xfrm flipH="1">
            <a:off x="2565820" y="1732573"/>
            <a:ext cx="576263"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 name="Line 26"/>
          <p:cNvSpPr>
            <a:spLocks noChangeShapeType="1"/>
          </p:cNvSpPr>
          <p:nvPr/>
        </p:nvSpPr>
        <p:spPr bwMode="auto">
          <a:xfrm>
            <a:off x="2565820" y="2164373"/>
            <a:ext cx="647700"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 name="Line 27"/>
          <p:cNvSpPr>
            <a:spLocks noChangeShapeType="1"/>
          </p:cNvSpPr>
          <p:nvPr/>
        </p:nvSpPr>
        <p:spPr bwMode="auto">
          <a:xfrm>
            <a:off x="1979224" y="2164373"/>
            <a:ext cx="58659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 name="Line 28"/>
          <p:cNvSpPr>
            <a:spLocks noChangeShapeType="1"/>
          </p:cNvSpPr>
          <p:nvPr/>
        </p:nvSpPr>
        <p:spPr bwMode="auto">
          <a:xfrm>
            <a:off x="3142083" y="1543661"/>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 name="Rectangle 29"/>
          <p:cNvSpPr>
            <a:spLocks noChangeArrowheads="1"/>
          </p:cNvSpPr>
          <p:nvPr/>
        </p:nvSpPr>
        <p:spPr bwMode="auto">
          <a:xfrm>
            <a:off x="3069058" y="967398"/>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8" name="Line 30"/>
          <p:cNvSpPr>
            <a:spLocks noChangeShapeType="1"/>
          </p:cNvSpPr>
          <p:nvPr/>
        </p:nvSpPr>
        <p:spPr bwMode="auto">
          <a:xfrm>
            <a:off x="3019845" y="667361"/>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 name="Line 31"/>
          <p:cNvSpPr>
            <a:spLocks noChangeShapeType="1"/>
          </p:cNvSpPr>
          <p:nvPr/>
        </p:nvSpPr>
        <p:spPr bwMode="auto">
          <a:xfrm>
            <a:off x="3164308" y="667361"/>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 name="Line 34"/>
          <p:cNvSpPr>
            <a:spLocks noChangeShapeType="1"/>
          </p:cNvSpPr>
          <p:nvPr/>
        </p:nvSpPr>
        <p:spPr bwMode="auto">
          <a:xfrm>
            <a:off x="3211932" y="2596173"/>
            <a:ext cx="18861" cy="44675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1" name="Group 35"/>
          <p:cNvGrpSpPr>
            <a:grpSpLocks/>
          </p:cNvGrpSpPr>
          <p:nvPr/>
        </p:nvGrpSpPr>
        <p:grpSpPr bwMode="auto">
          <a:xfrm>
            <a:off x="2979187" y="4070555"/>
            <a:ext cx="504825" cy="144463"/>
            <a:chOff x="2517" y="3929"/>
            <a:chExt cx="318" cy="91"/>
          </a:xfrm>
        </p:grpSpPr>
        <p:sp>
          <p:nvSpPr>
            <p:cNvPr id="12" name="Line 36"/>
            <p:cNvSpPr>
              <a:spLocks noChangeShapeType="1"/>
            </p:cNvSpPr>
            <p:nvPr/>
          </p:nvSpPr>
          <p:spPr bwMode="auto">
            <a:xfrm>
              <a:off x="2517" y="3929"/>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 name="Line 37"/>
            <p:cNvSpPr>
              <a:spLocks noChangeShapeType="1"/>
            </p:cNvSpPr>
            <p:nvPr/>
          </p:nvSpPr>
          <p:spPr bwMode="auto">
            <a:xfrm flipH="1">
              <a:off x="251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 name="Line 38"/>
            <p:cNvSpPr>
              <a:spLocks noChangeShapeType="1"/>
            </p:cNvSpPr>
            <p:nvPr/>
          </p:nvSpPr>
          <p:spPr bwMode="auto">
            <a:xfrm flipH="1">
              <a:off x="256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 name="Line 39"/>
            <p:cNvSpPr>
              <a:spLocks noChangeShapeType="1"/>
            </p:cNvSpPr>
            <p:nvPr/>
          </p:nvSpPr>
          <p:spPr bwMode="auto">
            <a:xfrm flipH="1">
              <a:off x="260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 name="Line 40"/>
            <p:cNvSpPr>
              <a:spLocks noChangeShapeType="1"/>
            </p:cNvSpPr>
            <p:nvPr/>
          </p:nvSpPr>
          <p:spPr bwMode="auto">
            <a:xfrm flipH="1">
              <a:off x="265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7" name="Line 28"/>
          <p:cNvSpPr>
            <a:spLocks noChangeShapeType="1"/>
          </p:cNvSpPr>
          <p:nvPr/>
        </p:nvSpPr>
        <p:spPr bwMode="auto">
          <a:xfrm>
            <a:off x="1956999" y="1491343"/>
            <a:ext cx="2272" cy="6593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 name="Rectangle 29"/>
          <p:cNvSpPr>
            <a:spLocks noChangeArrowheads="1"/>
          </p:cNvSpPr>
          <p:nvPr/>
        </p:nvSpPr>
        <p:spPr bwMode="auto">
          <a:xfrm>
            <a:off x="1883974" y="915080"/>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 name="Line 30"/>
          <p:cNvSpPr>
            <a:spLocks noChangeShapeType="1"/>
          </p:cNvSpPr>
          <p:nvPr/>
        </p:nvSpPr>
        <p:spPr bwMode="auto">
          <a:xfrm>
            <a:off x="1834761" y="615043"/>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 name="Line 31"/>
          <p:cNvSpPr>
            <a:spLocks noChangeShapeType="1"/>
          </p:cNvSpPr>
          <p:nvPr/>
        </p:nvSpPr>
        <p:spPr bwMode="auto">
          <a:xfrm>
            <a:off x="1979224" y="615043"/>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 name="Line 28"/>
          <p:cNvSpPr>
            <a:spLocks noChangeShapeType="1"/>
          </p:cNvSpPr>
          <p:nvPr/>
        </p:nvSpPr>
        <p:spPr bwMode="auto">
          <a:xfrm>
            <a:off x="1942860" y="2994877"/>
            <a:ext cx="8203" cy="8370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 name="Rectangle 29"/>
          <p:cNvSpPr>
            <a:spLocks noChangeArrowheads="1"/>
          </p:cNvSpPr>
          <p:nvPr/>
        </p:nvSpPr>
        <p:spPr bwMode="auto">
          <a:xfrm>
            <a:off x="1858950" y="2418614"/>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 name="Line 31"/>
          <p:cNvSpPr>
            <a:spLocks noChangeShapeType="1"/>
          </p:cNvSpPr>
          <p:nvPr/>
        </p:nvSpPr>
        <p:spPr bwMode="auto">
          <a:xfrm>
            <a:off x="1965086" y="2118577"/>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 name="Line 28"/>
          <p:cNvSpPr>
            <a:spLocks noChangeShapeType="1"/>
          </p:cNvSpPr>
          <p:nvPr/>
        </p:nvSpPr>
        <p:spPr bwMode="auto">
          <a:xfrm>
            <a:off x="3230793" y="3621495"/>
            <a:ext cx="1" cy="45136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5" name="Group 35"/>
          <p:cNvGrpSpPr>
            <a:grpSpLocks/>
          </p:cNvGrpSpPr>
          <p:nvPr/>
        </p:nvGrpSpPr>
        <p:grpSpPr bwMode="auto">
          <a:xfrm>
            <a:off x="1698569" y="4045531"/>
            <a:ext cx="504825" cy="144463"/>
            <a:chOff x="2517" y="3929"/>
            <a:chExt cx="318" cy="91"/>
          </a:xfrm>
        </p:grpSpPr>
        <p:sp>
          <p:nvSpPr>
            <p:cNvPr id="26" name="Line 36"/>
            <p:cNvSpPr>
              <a:spLocks noChangeShapeType="1"/>
            </p:cNvSpPr>
            <p:nvPr/>
          </p:nvSpPr>
          <p:spPr bwMode="auto">
            <a:xfrm>
              <a:off x="2517" y="3929"/>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 name="Line 37"/>
            <p:cNvSpPr>
              <a:spLocks noChangeShapeType="1"/>
            </p:cNvSpPr>
            <p:nvPr/>
          </p:nvSpPr>
          <p:spPr bwMode="auto">
            <a:xfrm flipH="1">
              <a:off x="251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 name="Line 38"/>
            <p:cNvSpPr>
              <a:spLocks noChangeShapeType="1"/>
            </p:cNvSpPr>
            <p:nvPr/>
          </p:nvSpPr>
          <p:spPr bwMode="auto">
            <a:xfrm flipH="1">
              <a:off x="256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 name="Line 39"/>
            <p:cNvSpPr>
              <a:spLocks noChangeShapeType="1"/>
            </p:cNvSpPr>
            <p:nvPr/>
          </p:nvSpPr>
          <p:spPr bwMode="auto">
            <a:xfrm flipH="1">
              <a:off x="260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 name="Line 40"/>
            <p:cNvSpPr>
              <a:spLocks noChangeShapeType="1"/>
            </p:cNvSpPr>
            <p:nvPr/>
          </p:nvSpPr>
          <p:spPr bwMode="auto">
            <a:xfrm flipH="1">
              <a:off x="265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31" name="Line 28"/>
          <p:cNvSpPr>
            <a:spLocks noChangeShapeType="1"/>
          </p:cNvSpPr>
          <p:nvPr/>
        </p:nvSpPr>
        <p:spPr bwMode="auto">
          <a:xfrm>
            <a:off x="1950176" y="3831937"/>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 name="Rectangle 29"/>
          <p:cNvSpPr>
            <a:spLocks noChangeArrowheads="1"/>
          </p:cNvSpPr>
          <p:nvPr/>
        </p:nvSpPr>
        <p:spPr bwMode="auto">
          <a:xfrm>
            <a:off x="3127899" y="3045232"/>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33" name="グループ化 32"/>
          <p:cNvGrpSpPr/>
          <p:nvPr/>
        </p:nvGrpSpPr>
        <p:grpSpPr>
          <a:xfrm rot="16200000">
            <a:off x="3402124" y="1601683"/>
            <a:ext cx="291480" cy="125104"/>
            <a:chOff x="5347317" y="4299045"/>
            <a:chExt cx="291480" cy="125104"/>
          </a:xfrm>
        </p:grpSpPr>
        <p:cxnSp>
          <p:nvCxnSpPr>
            <p:cNvPr id="34" name="直線コネクタ 33"/>
            <p:cNvCxnSpPr/>
            <p:nvPr/>
          </p:nvCxnSpPr>
          <p:spPr>
            <a:xfrm>
              <a:off x="5347317" y="4299045"/>
              <a:ext cx="2892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a:off x="5349589" y="4424149"/>
              <a:ext cx="2892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36" name="直線コネクタ 35"/>
          <p:cNvCxnSpPr/>
          <p:nvPr/>
        </p:nvCxnSpPr>
        <p:spPr>
          <a:xfrm flipV="1">
            <a:off x="3595799" y="2884575"/>
            <a:ext cx="1" cy="32754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a:xfrm>
            <a:off x="3230793" y="2884575"/>
            <a:ext cx="36500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Line 28"/>
          <p:cNvSpPr>
            <a:spLocks noChangeShapeType="1"/>
          </p:cNvSpPr>
          <p:nvPr/>
        </p:nvSpPr>
        <p:spPr bwMode="auto">
          <a:xfrm>
            <a:off x="3601560" y="3309867"/>
            <a:ext cx="1" cy="45136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39" name="直線コネクタ 38"/>
          <p:cNvCxnSpPr/>
          <p:nvPr/>
        </p:nvCxnSpPr>
        <p:spPr>
          <a:xfrm>
            <a:off x="3246713" y="3746662"/>
            <a:ext cx="36500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40" name="グループ化 39"/>
          <p:cNvGrpSpPr/>
          <p:nvPr/>
        </p:nvGrpSpPr>
        <p:grpSpPr>
          <a:xfrm>
            <a:off x="3472634" y="3180758"/>
            <a:ext cx="291480" cy="125104"/>
            <a:chOff x="5347317" y="4299045"/>
            <a:chExt cx="291480" cy="125104"/>
          </a:xfrm>
        </p:grpSpPr>
        <p:cxnSp>
          <p:nvCxnSpPr>
            <p:cNvPr id="41" name="直線コネクタ 40"/>
            <p:cNvCxnSpPr/>
            <p:nvPr/>
          </p:nvCxnSpPr>
          <p:spPr>
            <a:xfrm>
              <a:off x="5347317" y="4299045"/>
              <a:ext cx="2892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a:xfrm>
              <a:off x="5349589" y="4424149"/>
              <a:ext cx="2892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3" name="グループ化 42"/>
          <p:cNvGrpSpPr/>
          <p:nvPr/>
        </p:nvGrpSpPr>
        <p:grpSpPr>
          <a:xfrm rot="16200000">
            <a:off x="1267262" y="1639578"/>
            <a:ext cx="291480" cy="125104"/>
            <a:chOff x="5347317" y="4299045"/>
            <a:chExt cx="291480" cy="125104"/>
          </a:xfrm>
        </p:grpSpPr>
        <p:cxnSp>
          <p:nvCxnSpPr>
            <p:cNvPr id="44" name="直線コネクタ 43"/>
            <p:cNvCxnSpPr/>
            <p:nvPr/>
          </p:nvCxnSpPr>
          <p:spPr>
            <a:xfrm>
              <a:off x="5347317" y="4299045"/>
              <a:ext cx="2892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a:off x="5349589" y="4424149"/>
              <a:ext cx="2892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46" name="直線コネクタ 45"/>
          <p:cNvCxnSpPr/>
          <p:nvPr/>
        </p:nvCxnSpPr>
        <p:spPr>
          <a:xfrm>
            <a:off x="1475554" y="1732573"/>
            <a:ext cx="50367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a:xfrm>
            <a:off x="802644" y="1704925"/>
            <a:ext cx="50367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直線コネクタ 47"/>
          <p:cNvCxnSpPr/>
          <p:nvPr/>
        </p:nvCxnSpPr>
        <p:spPr>
          <a:xfrm>
            <a:off x="3634173" y="1680253"/>
            <a:ext cx="203900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直線コネクタ 48"/>
          <p:cNvCxnSpPr/>
          <p:nvPr/>
        </p:nvCxnSpPr>
        <p:spPr>
          <a:xfrm flipV="1">
            <a:off x="3164825" y="1668878"/>
            <a:ext cx="320202" cy="113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0" name="テキスト ボックス 49"/>
          <p:cNvSpPr txBox="1"/>
          <p:nvPr/>
        </p:nvSpPr>
        <p:spPr>
          <a:xfrm>
            <a:off x="1475554" y="1151309"/>
            <a:ext cx="479618" cy="369332"/>
          </a:xfrm>
          <a:prstGeom prst="rect">
            <a:avLst/>
          </a:prstGeom>
          <a:noFill/>
        </p:spPr>
        <p:txBody>
          <a:bodyPr wrap="none" rtlCol="0">
            <a:spAutoFit/>
          </a:bodyPr>
          <a:lstStyle/>
          <a:p>
            <a:r>
              <a:rPr kumimoji="1" lang="en-US" altLang="ja-JP" dirty="0"/>
              <a:t>R1</a:t>
            </a:r>
            <a:endParaRPr kumimoji="1" lang="ja-JP" altLang="en-US" dirty="0"/>
          </a:p>
        </p:txBody>
      </p:sp>
      <p:sp>
        <p:nvSpPr>
          <p:cNvPr id="51" name="テキスト ボックス 50"/>
          <p:cNvSpPr txBox="1"/>
          <p:nvPr/>
        </p:nvSpPr>
        <p:spPr>
          <a:xfrm>
            <a:off x="1487078" y="2963127"/>
            <a:ext cx="479618" cy="369332"/>
          </a:xfrm>
          <a:prstGeom prst="rect">
            <a:avLst/>
          </a:prstGeom>
          <a:noFill/>
        </p:spPr>
        <p:txBody>
          <a:bodyPr wrap="none" rtlCol="0">
            <a:spAutoFit/>
          </a:bodyPr>
          <a:lstStyle/>
          <a:p>
            <a:r>
              <a:rPr lang="en-US" altLang="ja-JP" dirty="0"/>
              <a:t>R2</a:t>
            </a:r>
            <a:endParaRPr kumimoji="1" lang="ja-JP" altLang="en-US" dirty="0"/>
          </a:p>
        </p:txBody>
      </p:sp>
      <p:sp>
        <p:nvSpPr>
          <p:cNvPr id="52" name="テキスト ボックス 51"/>
          <p:cNvSpPr txBox="1"/>
          <p:nvPr/>
        </p:nvSpPr>
        <p:spPr>
          <a:xfrm>
            <a:off x="3197743" y="963848"/>
            <a:ext cx="479618" cy="369332"/>
          </a:xfrm>
          <a:prstGeom prst="rect">
            <a:avLst/>
          </a:prstGeom>
          <a:noFill/>
        </p:spPr>
        <p:txBody>
          <a:bodyPr wrap="none" rtlCol="0">
            <a:spAutoFit/>
          </a:bodyPr>
          <a:lstStyle/>
          <a:p>
            <a:r>
              <a:rPr kumimoji="1" lang="en-US" altLang="ja-JP" dirty="0"/>
              <a:t>R3</a:t>
            </a:r>
            <a:endParaRPr kumimoji="1" lang="ja-JP" altLang="en-US" dirty="0"/>
          </a:p>
        </p:txBody>
      </p:sp>
      <p:sp>
        <p:nvSpPr>
          <p:cNvPr id="53" name="テキスト ボックス 52"/>
          <p:cNvSpPr txBox="1"/>
          <p:nvPr/>
        </p:nvSpPr>
        <p:spPr>
          <a:xfrm>
            <a:off x="2672162" y="3430966"/>
            <a:ext cx="479618" cy="369332"/>
          </a:xfrm>
          <a:prstGeom prst="rect">
            <a:avLst/>
          </a:prstGeom>
          <a:noFill/>
        </p:spPr>
        <p:txBody>
          <a:bodyPr wrap="none" rtlCol="0">
            <a:spAutoFit/>
          </a:bodyPr>
          <a:lstStyle/>
          <a:p>
            <a:r>
              <a:rPr kumimoji="1" lang="en-US" altLang="ja-JP" dirty="0"/>
              <a:t>R4</a:t>
            </a:r>
            <a:endParaRPr kumimoji="1" lang="ja-JP" altLang="en-US" dirty="0"/>
          </a:p>
        </p:txBody>
      </p:sp>
      <p:sp>
        <p:nvSpPr>
          <p:cNvPr id="54" name="テキスト ボックス 53"/>
          <p:cNvSpPr txBox="1"/>
          <p:nvPr/>
        </p:nvSpPr>
        <p:spPr>
          <a:xfrm>
            <a:off x="1084611" y="1929228"/>
            <a:ext cx="479618" cy="369332"/>
          </a:xfrm>
          <a:prstGeom prst="rect">
            <a:avLst/>
          </a:prstGeom>
          <a:noFill/>
        </p:spPr>
        <p:txBody>
          <a:bodyPr wrap="none" rtlCol="0">
            <a:spAutoFit/>
          </a:bodyPr>
          <a:lstStyle/>
          <a:p>
            <a:r>
              <a:rPr kumimoji="1" lang="en-US" altLang="ja-JP" dirty="0"/>
              <a:t>C1</a:t>
            </a:r>
            <a:endParaRPr kumimoji="1" lang="ja-JP" altLang="en-US" dirty="0"/>
          </a:p>
        </p:txBody>
      </p:sp>
      <p:sp>
        <p:nvSpPr>
          <p:cNvPr id="55" name="テキスト ボックス 54"/>
          <p:cNvSpPr txBox="1"/>
          <p:nvPr/>
        </p:nvSpPr>
        <p:spPr>
          <a:xfrm>
            <a:off x="3610416" y="1891507"/>
            <a:ext cx="479618" cy="369332"/>
          </a:xfrm>
          <a:prstGeom prst="rect">
            <a:avLst/>
          </a:prstGeom>
          <a:noFill/>
        </p:spPr>
        <p:txBody>
          <a:bodyPr wrap="none" rtlCol="0">
            <a:spAutoFit/>
          </a:bodyPr>
          <a:lstStyle/>
          <a:p>
            <a:r>
              <a:rPr kumimoji="1" lang="en-US" altLang="ja-JP" dirty="0"/>
              <a:t>C2</a:t>
            </a:r>
            <a:endParaRPr kumimoji="1" lang="ja-JP" altLang="en-US" dirty="0"/>
          </a:p>
        </p:txBody>
      </p:sp>
      <p:sp>
        <p:nvSpPr>
          <p:cNvPr id="56" name="テキスト ボックス 55"/>
          <p:cNvSpPr txBox="1"/>
          <p:nvPr/>
        </p:nvSpPr>
        <p:spPr>
          <a:xfrm>
            <a:off x="3610416" y="3354611"/>
            <a:ext cx="479618" cy="369332"/>
          </a:xfrm>
          <a:prstGeom prst="rect">
            <a:avLst/>
          </a:prstGeom>
          <a:noFill/>
        </p:spPr>
        <p:txBody>
          <a:bodyPr wrap="none" rtlCol="0">
            <a:spAutoFit/>
          </a:bodyPr>
          <a:lstStyle/>
          <a:p>
            <a:r>
              <a:rPr kumimoji="1" lang="en-US" altLang="ja-JP" dirty="0"/>
              <a:t>C3</a:t>
            </a:r>
            <a:endParaRPr kumimoji="1" lang="ja-JP" altLang="en-US" dirty="0"/>
          </a:p>
        </p:txBody>
      </p:sp>
      <p:sp>
        <p:nvSpPr>
          <p:cNvPr id="58" name="Line 24"/>
          <p:cNvSpPr>
            <a:spLocks noChangeShapeType="1"/>
          </p:cNvSpPr>
          <p:nvPr/>
        </p:nvSpPr>
        <p:spPr bwMode="auto">
          <a:xfrm>
            <a:off x="6272300" y="1677937"/>
            <a:ext cx="0" cy="7921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 name="Line 25"/>
          <p:cNvSpPr>
            <a:spLocks noChangeShapeType="1"/>
          </p:cNvSpPr>
          <p:nvPr/>
        </p:nvSpPr>
        <p:spPr bwMode="auto">
          <a:xfrm flipH="1">
            <a:off x="6272300" y="1677937"/>
            <a:ext cx="576263"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0" name="Line 26"/>
          <p:cNvSpPr>
            <a:spLocks noChangeShapeType="1"/>
          </p:cNvSpPr>
          <p:nvPr/>
        </p:nvSpPr>
        <p:spPr bwMode="auto">
          <a:xfrm>
            <a:off x="6272300" y="2109737"/>
            <a:ext cx="647700"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 name="Line 27"/>
          <p:cNvSpPr>
            <a:spLocks noChangeShapeType="1"/>
          </p:cNvSpPr>
          <p:nvPr/>
        </p:nvSpPr>
        <p:spPr bwMode="auto">
          <a:xfrm>
            <a:off x="5685704" y="2109737"/>
            <a:ext cx="58659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2" name="Line 28"/>
          <p:cNvSpPr>
            <a:spLocks noChangeShapeType="1"/>
          </p:cNvSpPr>
          <p:nvPr/>
        </p:nvSpPr>
        <p:spPr bwMode="auto">
          <a:xfrm>
            <a:off x="6848563" y="148902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3" name="Rectangle 29"/>
          <p:cNvSpPr>
            <a:spLocks noChangeArrowheads="1"/>
          </p:cNvSpPr>
          <p:nvPr/>
        </p:nvSpPr>
        <p:spPr bwMode="auto">
          <a:xfrm>
            <a:off x="6775538" y="912762"/>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4" name="Line 30"/>
          <p:cNvSpPr>
            <a:spLocks noChangeShapeType="1"/>
          </p:cNvSpPr>
          <p:nvPr/>
        </p:nvSpPr>
        <p:spPr bwMode="auto">
          <a:xfrm>
            <a:off x="6726325" y="612725"/>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5" name="Line 31"/>
          <p:cNvSpPr>
            <a:spLocks noChangeShapeType="1"/>
          </p:cNvSpPr>
          <p:nvPr/>
        </p:nvSpPr>
        <p:spPr bwMode="auto">
          <a:xfrm>
            <a:off x="6870788" y="612725"/>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6" name="Line 34"/>
          <p:cNvSpPr>
            <a:spLocks noChangeShapeType="1"/>
          </p:cNvSpPr>
          <p:nvPr/>
        </p:nvSpPr>
        <p:spPr bwMode="auto">
          <a:xfrm>
            <a:off x="6918412" y="2541537"/>
            <a:ext cx="18861" cy="44675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67" name="Group 35"/>
          <p:cNvGrpSpPr>
            <a:grpSpLocks/>
          </p:cNvGrpSpPr>
          <p:nvPr/>
        </p:nvGrpSpPr>
        <p:grpSpPr bwMode="auto">
          <a:xfrm>
            <a:off x="6685667" y="4015919"/>
            <a:ext cx="504825" cy="144463"/>
            <a:chOff x="2517" y="3929"/>
            <a:chExt cx="318" cy="91"/>
          </a:xfrm>
        </p:grpSpPr>
        <p:sp>
          <p:nvSpPr>
            <p:cNvPr id="68" name="Line 36"/>
            <p:cNvSpPr>
              <a:spLocks noChangeShapeType="1"/>
            </p:cNvSpPr>
            <p:nvPr/>
          </p:nvSpPr>
          <p:spPr bwMode="auto">
            <a:xfrm>
              <a:off x="2517" y="3929"/>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9" name="Line 37"/>
            <p:cNvSpPr>
              <a:spLocks noChangeShapeType="1"/>
            </p:cNvSpPr>
            <p:nvPr/>
          </p:nvSpPr>
          <p:spPr bwMode="auto">
            <a:xfrm flipH="1">
              <a:off x="251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0" name="Line 38"/>
            <p:cNvSpPr>
              <a:spLocks noChangeShapeType="1"/>
            </p:cNvSpPr>
            <p:nvPr/>
          </p:nvSpPr>
          <p:spPr bwMode="auto">
            <a:xfrm flipH="1">
              <a:off x="256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 name="Line 39"/>
            <p:cNvSpPr>
              <a:spLocks noChangeShapeType="1"/>
            </p:cNvSpPr>
            <p:nvPr/>
          </p:nvSpPr>
          <p:spPr bwMode="auto">
            <a:xfrm flipH="1">
              <a:off x="260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2" name="Line 40"/>
            <p:cNvSpPr>
              <a:spLocks noChangeShapeType="1"/>
            </p:cNvSpPr>
            <p:nvPr/>
          </p:nvSpPr>
          <p:spPr bwMode="auto">
            <a:xfrm flipH="1">
              <a:off x="265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73" name="Line 28"/>
          <p:cNvSpPr>
            <a:spLocks noChangeShapeType="1"/>
          </p:cNvSpPr>
          <p:nvPr/>
        </p:nvSpPr>
        <p:spPr bwMode="auto">
          <a:xfrm>
            <a:off x="5663479" y="1436707"/>
            <a:ext cx="2272" cy="6593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4" name="Rectangle 29"/>
          <p:cNvSpPr>
            <a:spLocks noChangeArrowheads="1"/>
          </p:cNvSpPr>
          <p:nvPr/>
        </p:nvSpPr>
        <p:spPr bwMode="auto">
          <a:xfrm>
            <a:off x="5590454" y="860444"/>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5" name="Line 30"/>
          <p:cNvSpPr>
            <a:spLocks noChangeShapeType="1"/>
          </p:cNvSpPr>
          <p:nvPr/>
        </p:nvSpPr>
        <p:spPr bwMode="auto">
          <a:xfrm>
            <a:off x="5541241" y="560407"/>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6" name="Line 31"/>
          <p:cNvSpPr>
            <a:spLocks noChangeShapeType="1"/>
          </p:cNvSpPr>
          <p:nvPr/>
        </p:nvSpPr>
        <p:spPr bwMode="auto">
          <a:xfrm>
            <a:off x="5685704" y="560407"/>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7" name="Line 28"/>
          <p:cNvSpPr>
            <a:spLocks noChangeShapeType="1"/>
          </p:cNvSpPr>
          <p:nvPr/>
        </p:nvSpPr>
        <p:spPr bwMode="auto">
          <a:xfrm>
            <a:off x="5638454" y="2940241"/>
            <a:ext cx="8203" cy="8370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8" name="Rectangle 29"/>
          <p:cNvSpPr>
            <a:spLocks noChangeArrowheads="1"/>
          </p:cNvSpPr>
          <p:nvPr/>
        </p:nvSpPr>
        <p:spPr bwMode="auto">
          <a:xfrm>
            <a:off x="5565430" y="2363978"/>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9" name="Line 31"/>
          <p:cNvSpPr>
            <a:spLocks noChangeShapeType="1"/>
          </p:cNvSpPr>
          <p:nvPr/>
        </p:nvSpPr>
        <p:spPr bwMode="auto">
          <a:xfrm>
            <a:off x="5660680" y="2063941"/>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0" name="Line 28"/>
          <p:cNvSpPr>
            <a:spLocks noChangeShapeType="1"/>
          </p:cNvSpPr>
          <p:nvPr/>
        </p:nvSpPr>
        <p:spPr bwMode="auto">
          <a:xfrm>
            <a:off x="6937273" y="3566859"/>
            <a:ext cx="1" cy="45136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81" name="Group 35"/>
          <p:cNvGrpSpPr>
            <a:grpSpLocks/>
          </p:cNvGrpSpPr>
          <p:nvPr/>
        </p:nvGrpSpPr>
        <p:grpSpPr bwMode="auto">
          <a:xfrm>
            <a:off x="5405049" y="3990895"/>
            <a:ext cx="504825" cy="144463"/>
            <a:chOff x="2517" y="3929"/>
            <a:chExt cx="318" cy="91"/>
          </a:xfrm>
        </p:grpSpPr>
        <p:sp>
          <p:nvSpPr>
            <p:cNvPr id="82" name="Line 36"/>
            <p:cNvSpPr>
              <a:spLocks noChangeShapeType="1"/>
            </p:cNvSpPr>
            <p:nvPr/>
          </p:nvSpPr>
          <p:spPr bwMode="auto">
            <a:xfrm>
              <a:off x="2517" y="3929"/>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3" name="Line 37"/>
            <p:cNvSpPr>
              <a:spLocks noChangeShapeType="1"/>
            </p:cNvSpPr>
            <p:nvPr/>
          </p:nvSpPr>
          <p:spPr bwMode="auto">
            <a:xfrm flipH="1">
              <a:off x="251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4" name="Line 38"/>
            <p:cNvSpPr>
              <a:spLocks noChangeShapeType="1"/>
            </p:cNvSpPr>
            <p:nvPr/>
          </p:nvSpPr>
          <p:spPr bwMode="auto">
            <a:xfrm flipH="1">
              <a:off x="256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5" name="Line 39"/>
            <p:cNvSpPr>
              <a:spLocks noChangeShapeType="1"/>
            </p:cNvSpPr>
            <p:nvPr/>
          </p:nvSpPr>
          <p:spPr bwMode="auto">
            <a:xfrm flipH="1">
              <a:off x="260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6" name="Line 40"/>
            <p:cNvSpPr>
              <a:spLocks noChangeShapeType="1"/>
            </p:cNvSpPr>
            <p:nvPr/>
          </p:nvSpPr>
          <p:spPr bwMode="auto">
            <a:xfrm flipH="1">
              <a:off x="265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87" name="Line 28"/>
          <p:cNvSpPr>
            <a:spLocks noChangeShapeType="1"/>
          </p:cNvSpPr>
          <p:nvPr/>
        </p:nvSpPr>
        <p:spPr bwMode="auto">
          <a:xfrm>
            <a:off x="5656656" y="3777301"/>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8" name="Rectangle 29"/>
          <p:cNvSpPr>
            <a:spLocks noChangeArrowheads="1"/>
          </p:cNvSpPr>
          <p:nvPr/>
        </p:nvSpPr>
        <p:spPr bwMode="auto">
          <a:xfrm>
            <a:off x="6834379" y="2990596"/>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89" name="グループ化 88"/>
          <p:cNvGrpSpPr/>
          <p:nvPr/>
        </p:nvGrpSpPr>
        <p:grpSpPr>
          <a:xfrm rot="16200000">
            <a:off x="7108604" y="1547047"/>
            <a:ext cx="291480" cy="125104"/>
            <a:chOff x="5347317" y="4299045"/>
            <a:chExt cx="291480" cy="125104"/>
          </a:xfrm>
        </p:grpSpPr>
        <p:cxnSp>
          <p:nvCxnSpPr>
            <p:cNvPr id="90" name="直線コネクタ 89"/>
            <p:cNvCxnSpPr/>
            <p:nvPr/>
          </p:nvCxnSpPr>
          <p:spPr>
            <a:xfrm>
              <a:off x="5347317" y="4299045"/>
              <a:ext cx="2892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直線コネクタ 90"/>
            <p:cNvCxnSpPr/>
            <p:nvPr/>
          </p:nvCxnSpPr>
          <p:spPr>
            <a:xfrm>
              <a:off x="5349589" y="4424149"/>
              <a:ext cx="2892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92" name="直線コネクタ 91"/>
          <p:cNvCxnSpPr/>
          <p:nvPr/>
        </p:nvCxnSpPr>
        <p:spPr>
          <a:xfrm flipV="1">
            <a:off x="7302279" y="2829939"/>
            <a:ext cx="1" cy="32754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直線コネクタ 92"/>
          <p:cNvCxnSpPr/>
          <p:nvPr/>
        </p:nvCxnSpPr>
        <p:spPr>
          <a:xfrm>
            <a:off x="6937273" y="2829939"/>
            <a:ext cx="36500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4" name="Line 28"/>
          <p:cNvSpPr>
            <a:spLocks noChangeShapeType="1"/>
          </p:cNvSpPr>
          <p:nvPr/>
        </p:nvSpPr>
        <p:spPr bwMode="auto">
          <a:xfrm>
            <a:off x="7308040" y="3255231"/>
            <a:ext cx="1" cy="45136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95" name="直線コネクタ 94"/>
          <p:cNvCxnSpPr/>
          <p:nvPr/>
        </p:nvCxnSpPr>
        <p:spPr>
          <a:xfrm>
            <a:off x="6953193" y="3692026"/>
            <a:ext cx="36500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6" name="グループ化 95"/>
          <p:cNvGrpSpPr/>
          <p:nvPr/>
        </p:nvGrpSpPr>
        <p:grpSpPr>
          <a:xfrm>
            <a:off x="7179114" y="3126122"/>
            <a:ext cx="291480" cy="125104"/>
            <a:chOff x="5347317" y="4299045"/>
            <a:chExt cx="291480" cy="125104"/>
          </a:xfrm>
        </p:grpSpPr>
        <p:cxnSp>
          <p:nvCxnSpPr>
            <p:cNvPr id="97" name="直線コネクタ 96"/>
            <p:cNvCxnSpPr/>
            <p:nvPr/>
          </p:nvCxnSpPr>
          <p:spPr>
            <a:xfrm>
              <a:off x="5347317" y="4299045"/>
              <a:ext cx="2892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8" name="直線コネクタ 97"/>
            <p:cNvCxnSpPr/>
            <p:nvPr/>
          </p:nvCxnSpPr>
          <p:spPr>
            <a:xfrm>
              <a:off x="5349589" y="4424149"/>
              <a:ext cx="2892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04" name="直線コネクタ 103"/>
          <p:cNvCxnSpPr/>
          <p:nvPr/>
        </p:nvCxnSpPr>
        <p:spPr>
          <a:xfrm>
            <a:off x="7340653" y="1625617"/>
            <a:ext cx="50367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 name="直線コネクタ 104"/>
          <p:cNvCxnSpPr/>
          <p:nvPr/>
        </p:nvCxnSpPr>
        <p:spPr>
          <a:xfrm flipV="1">
            <a:off x="6871305" y="1614242"/>
            <a:ext cx="320202" cy="113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6" name="テキスト ボックス 105"/>
          <p:cNvSpPr txBox="1"/>
          <p:nvPr/>
        </p:nvSpPr>
        <p:spPr>
          <a:xfrm>
            <a:off x="5182034" y="1096673"/>
            <a:ext cx="479618" cy="369332"/>
          </a:xfrm>
          <a:prstGeom prst="rect">
            <a:avLst/>
          </a:prstGeom>
          <a:noFill/>
        </p:spPr>
        <p:txBody>
          <a:bodyPr wrap="none" rtlCol="0">
            <a:spAutoFit/>
          </a:bodyPr>
          <a:lstStyle/>
          <a:p>
            <a:r>
              <a:rPr kumimoji="1" lang="en-US" altLang="ja-JP" dirty="0"/>
              <a:t>R1</a:t>
            </a:r>
            <a:endParaRPr kumimoji="1" lang="ja-JP" altLang="en-US" dirty="0"/>
          </a:p>
        </p:txBody>
      </p:sp>
      <p:sp>
        <p:nvSpPr>
          <p:cNvPr id="107" name="テキスト ボックス 106"/>
          <p:cNvSpPr txBox="1"/>
          <p:nvPr/>
        </p:nvSpPr>
        <p:spPr>
          <a:xfrm>
            <a:off x="5193558" y="2908491"/>
            <a:ext cx="479618" cy="369332"/>
          </a:xfrm>
          <a:prstGeom prst="rect">
            <a:avLst/>
          </a:prstGeom>
          <a:noFill/>
        </p:spPr>
        <p:txBody>
          <a:bodyPr wrap="none" rtlCol="0">
            <a:spAutoFit/>
          </a:bodyPr>
          <a:lstStyle/>
          <a:p>
            <a:r>
              <a:rPr lang="en-US" altLang="ja-JP" dirty="0"/>
              <a:t>R2</a:t>
            </a:r>
            <a:endParaRPr kumimoji="1" lang="ja-JP" altLang="en-US" dirty="0"/>
          </a:p>
        </p:txBody>
      </p:sp>
      <p:sp>
        <p:nvSpPr>
          <p:cNvPr id="108" name="テキスト ボックス 107"/>
          <p:cNvSpPr txBox="1"/>
          <p:nvPr/>
        </p:nvSpPr>
        <p:spPr>
          <a:xfrm>
            <a:off x="6904223" y="909212"/>
            <a:ext cx="479618" cy="369332"/>
          </a:xfrm>
          <a:prstGeom prst="rect">
            <a:avLst/>
          </a:prstGeom>
          <a:noFill/>
        </p:spPr>
        <p:txBody>
          <a:bodyPr wrap="none" rtlCol="0">
            <a:spAutoFit/>
          </a:bodyPr>
          <a:lstStyle/>
          <a:p>
            <a:r>
              <a:rPr kumimoji="1" lang="en-US" altLang="ja-JP" dirty="0"/>
              <a:t>R3</a:t>
            </a:r>
            <a:endParaRPr kumimoji="1" lang="ja-JP" altLang="en-US" dirty="0"/>
          </a:p>
        </p:txBody>
      </p:sp>
      <p:sp>
        <p:nvSpPr>
          <p:cNvPr id="109" name="テキスト ボックス 108"/>
          <p:cNvSpPr txBox="1"/>
          <p:nvPr/>
        </p:nvSpPr>
        <p:spPr>
          <a:xfrm>
            <a:off x="6378642" y="3376330"/>
            <a:ext cx="479618" cy="369332"/>
          </a:xfrm>
          <a:prstGeom prst="rect">
            <a:avLst/>
          </a:prstGeom>
          <a:noFill/>
        </p:spPr>
        <p:txBody>
          <a:bodyPr wrap="none" rtlCol="0">
            <a:spAutoFit/>
          </a:bodyPr>
          <a:lstStyle/>
          <a:p>
            <a:r>
              <a:rPr kumimoji="1" lang="en-US" altLang="ja-JP" dirty="0"/>
              <a:t>R4</a:t>
            </a:r>
            <a:endParaRPr kumimoji="1" lang="ja-JP" altLang="en-US" dirty="0"/>
          </a:p>
        </p:txBody>
      </p:sp>
      <p:sp>
        <p:nvSpPr>
          <p:cNvPr id="111" name="テキスト ボックス 110"/>
          <p:cNvSpPr txBox="1"/>
          <p:nvPr/>
        </p:nvSpPr>
        <p:spPr>
          <a:xfrm>
            <a:off x="7316896" y="1836871"/>
            <a:ext cx="479618" cy="369332"/>
          </a:xfrm>
          <a:prstGeom prst="rect">
            <a:avLst/>
          </a:prstGeom>
          <a:noFill/>
        </p:spPr>
        <p:txBody>
          <a:bodyPr wrap="none" rtlCol="0">
            <a:spAutoFit/>
          </a:bodyPr>
          <a:lstStyle/>
          <a:p>
            <a:r>
              <a:rPr kumimoji="1" lang="en-US" altLang="ja-JP" dirty="0"/>
              <a:t>C2</a:t>
            </a:r>
            <a:endParaRPr kumimoji="1" lang="ja-JP" altLang="en-US" dirty="0"/>
          </a:p>
        </p:txBody>
      </p:sp>
      <p:sp>
        <p:nvSpPr>
          <p:cNvPr id="112" name="テキスト ボックス 111"/>
          <p:cNvSpPr txBox="1"/>
          <p:nvPr/>
        </p:nvSpPr>
        <p:spPr>
          <a:xfrm>
            <a:off x="7316896" y="3299975"/>
            <a:ext cx="479618" cy="369332"/>
          </a:xfrm>
          <a:prstGeom prst="rect">
            <a:avLst/>
          </a:prstGeom>
          <a:noFill/>
        </p:spPr>
        <p:txBody>
          <a:bodyPr wrap="none" rtlCol="0">
            <a:spAutoFit/>
          </a:bodyPr>
          <a:lstStyle/>
          <a:p>
            <a:r>
              <a:rPr kumimoji="1" lang="en-US" altLang="ja-JP" dirty="0"/>
              <a:t>C3</a:t>
            </a:r>
            <a:endParaRPr kumimoji="1" lang="ja-JP" altLang="en-US" dirty="0"/>
          </a:p>
        </p:txBody>
      </p:sp>
      <p:cxnSp>
        <p:nvCxnSpPr>
          <p:cNvPr id="114" name="直線コネクタ 113"/>
          <p:cNvCxnSpPr/>
          <p:nvPr/>
        </p:nvCxnSpPr>
        <p:spPr>
          <a:xfrm>
            <a:off x="2286005" y="4811365"/>
            <a:ext cx="0" cy="120590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直線コネクタ 114"/>
          <p:cNvCxnSpPr/>
          <p:nvPr/>
        </p:nvCxnSpPr>
        <p:spPr>
          <a:xfrm>
            <a:off x="341199" y="4787258"/>
            <a:ext cx="146031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6" name="Line 28"/>
          <p:cNvSpPr>
            <a:spLocks noChangeShapeType="1"/>
          </p:cNvSpPr>
          <p:nvPr/>
        </p:nvSpPr>
        <p:spPr bwMode="auto">
          <a:xfrm>
            <a:off x="1756702" y="5686589"/>
            <a:ext cx="0" cy="31979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7" name="Rectangle 29"/>
          <p:cNvSpPr>
            <a:spLocks noChangeArrowheads="1"/>
          </p:cNvSpPr>
          <p:nvPr/>
        </p:nvSpPr>
        <p:spPr bwMode="auto">
          <a:xfrm>
            <a:off x="1688748" y="5100516"/>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8" name="Line 31"/>
          <p:cNvSpPr>
            <a:spLocks noChangeShapeType="1"/>
          </p:cNvSpPr>
          <p:nvPr/>
        </p:nvSpPr>
        <p:spPr bwMode="auto">
          <a:xfrm>
            <a:off x="1783998" y="4800479"/>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119" name="直線コネクタ 118"/>
          <p:cNvCxnSpPr/>
          <p:nvPr/>
        </p:nvCxnSpPr>
        <p:spPr>
          <a:xfrm>
            <a:off x="296392" y="6021003"/>
            <a:ext cx="146031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0" name="Line 28"/>
          <p:cNvSpPr>
            <a:spLocks noChangeShapeType="1"/>
          </p:cNvSpPr>
          <p:nvPr/>
        </p:nvSpPr>
        <p:spPr bwMode="auto">
          <a:xfrm>
            <a:off x="1117535" y="5702510"/>
            <a:ext cx="0" cy="31979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1" name="Rectangle 29"/>
          <p:cNvSpPr>
            <a:spLocks noChangeArrowheads="1"/>
          </p:cNvSpPr>
          <p:nvPr/>
        </p:nvSpPr>
        <p:spPr bwMode="auto">
          <a:xfrm>
            <a:off x="1049581" y="5116437"/>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2" name="Line 31"/>
          <p:cNvSpPr>
            <a:spLocks noChangeShapeType="1"/>
          </p:cNvSpPr>
          <p:nvPr/>
        </p:nvSpPr>
        <p:spPr bwMode="auto">
          <a:xfrm>
            <a:off x="1144831" y="48164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123" name="直線矢印コネクタ 122"/>
          <p:cNvCxnSpPr/>
          <p:nvPr/>
        </p:nvCxnSpPr>
        <p:spPr>
          <a:xfrm flipV="1">
            <a:off x="341199" y="4785958"/>
            <a:ext cx="406735" cy="130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4" name="円/楕円 123"/>
          <p:cNvSpPr/>
          <p:nvPr/>
        </p:nvSpPr>
        <p:spPr>
          <a:xfrm>
            <a:off x="2142704" y="5160271"/>
            <a:ext cx="313898" cy="40705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5" name="直線矢印コネクタ 124"/>
          <p:cNvCxnSpPr/>
          <p:nvPr/>
        </p:nvCxnSpPr>
        <p:spPr>
          <a:xfrm>
            <a:off x="2286005" y="5242159"/>
            <a:ext cx="0" cy="2592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9" name="Line 28"/>
          <p:cNvSpPr>
            <a:spLocks noChangeShapeType="1"/>
          </p:cNvSpPr>
          <p:nvPr/>
        </p:nvSpPr>
        <p:spPr bwMode="auto">
          <a:xfrm>
            <a:off x="2934963" y="5732081"/>
            <a:ext cx="0" cy="31979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0" name="Rectangle 29"/>
          <p:cNvSpPr>
            <a:spLocks noChangeArrowheads="1"/>
          </p:cNvSpPr>
          <p:nvPr/>
        </p:nvSpPr>
        <p:spPr bwMode="auto">
          <a:xfrm>
            <a:off x="2867009" y="5146008"/>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1" name="Line 31"/>
          <p:cNvSpPr>
            <a:spLocks noChangeShapeType="1"/>
          </p:cNvSpPr>
          <p:nvPr/>
        </p:nvSpPr>
        <p:spPr bwMode="auto">
          <a:xfrm>
            <a:off x="2962259" y="4845971"/>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132" name="直線コネクタ 131"/>
          <p:cNvCxnSpPr/>
          <p:nvPr/>
        </p:nvCxnSpPr>
        <p:spPr>
          <a:xfrm>
            <a:off x="2281459" y="4827712"/>
            <a:ext cx="146031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3" name="直線コネクタ 132"/>
          <p:cNvCxnSpPr/>
          <p:nvPr/>
        </p:nvCxnSpPr>
        <p:spPr>
          <a:xfrm>
            <a:off x="2283733" y="6055525"/>
            <a:ext cx="146031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5" name="直線矢印コネクタ 134"/>
          <p:cNvCxnSpPr/>
          <p:nvPr/>
        </p:nvCxnSpPr>
        <p:spPr>
          <a:xfrm flipV="1">
            <a:off x="296392" y="5001337"/>
            <a:ext cx="0" cy="8636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7" name="テキスト ボックス 136"/>
          <p:cNvSpPr txBox="1"/>
          <p:nvPr/>
        </p:nvSpPr>
        <p:spPr>
          <a:xfrm>
            <a:off x="341199" y="5449538"/>
            <a:ext cx="351378" cy="369332"/>
          </a:xfrm>
          <a:prstGeom prst="rect">
            <a:avLst/>
          </a:prstGeom>
          <a:noFill/>
        </p:spPr>
        <p:txBody>
          <a:bodyPr wrap="none" rtlCol="0">
            <a:spAutoFit/>
          </a:bodyPr>
          <a:lstStyle/>
          <a:p>
            <a:r>
              <a:rPr kumimoji="1" lang="en-US" altLang="ja-JP" dirty="0"/>
              <a:t>vi</a:t>
            </a:r>
            <a:endParaRPr kumimoji="1" lang="ja-JP" altLang="en-US" dirty="0"/>
          </a:p>
        </p:txBody>
      </p:sp>
      <p:sp>
        <p:nvSpPr>
          <p:cNvPr id="139" name="テキスト ボックス 138"/>
          <p:cNvSpPr txBox="1"/>
          <p:nvPr/>
        </p:nvSpPr>
        <p:spPr>
          <a:xfrm>
            <a:off x="321494" y="4870404"/>
            <a:ext cx="902811" cy="369332"/>
          </a:xfrm>
          <a:prstGeom prst="rect">
            <a:avLst/>
          </a:prstGeom>
          <a:noFill/>
        </p:spPr>
        <p:txBody>
          <a:bodyPr wrap="none" rtlCol="0">
            <a:spAutoFit/>
          </a:bodyPr>
          <a:lstStyle/>
          <a:p>
            <a:r>
              <a:rPr lang="en-US" altLang="ja-JP"/>
              <a:t>R1//R2</a:t>
            </a:r>
            <a:endParaRPr kumimoji="1" lang="ja-JP" altLang="en-US" dirty="0"/>
          </a:p>
        </p:txBody>
      </p:sp>
      <p:sp>
        <p:nvSpPr>
          <p:cNvPr id="140" name="テキスト ボックス 139"/>
          <p:cNvSpPr txBox="1"/>
          <p:nvPr/>
        </p:nvSpPr>
        <p:spPr>
          <a:xfrm>
            <a:off x="1254567" y="5162524"/>
            <a:ext cx="492443" cy="369332"/>
          </a:xfrm>
          <a:prstGeom prst="rect">
            <a:avLst/>
          </a:prstGeom>
          <a:noFill/>
        </p:spPr>
        <p:txBody>
          <a:bodyPr wrap="none" rtlCol="0">
            <a:spAutoFit/>
          </a:bodyPr>
          <a:lstStyle/>
          <a:p>
            <a:r>
              <a:rPr lang="en-US" altLang="ja-JP" dirty="0" err="1"/>
              <a:t>hie</a:t>
            </a:r>
            <a:endParaRPr kumimoji="1" lang="ja-JP" altLang="en-US" dirty="0"/>
          </a:p>
        </p:txBody>
      </p:sp>
      <p:sp>
        <p:nvSpPr>
          <p:cNvPr id="141" name="テキスト ボックス 140"/>
          <p:cNvSpPr txBox="1"/>
          <p:nvPr/>
        </p:nvSpPr>
        <p:spPr>
          <a:xfrm>
            <a:off x="1884656" y="5540007"/>
            <a:ext cx="748923" cy="369332"/>
          </a:xfrm>
          <a:prstGeom prst="rect">
            <a:avLst/>
          </a:prstGeom>
          <a:noFill/>
        </p:spPr>
        <p:txBody>
          <a:bodyPr wrap="none" rtlCol="0">
            <a:spAutoFit/>
          </a:bodyPr>
          <a:lstStyle/>
          <a:p>
            <a:r>
              <a:rPr lang="en-US" altLang="ja-JP" dirty="0" err="1"/>
              <a:t>hfe</a:t>
            </a:r>
            <a:r>
              <a:rPr lang="en-US" altLang="ja-JP" dirty="0"/>
              <a:t> </a:t>
            </a:r>
            <a:r>
              <a:rPr lang="en-US" altLang="ja-JP" dirty="0" err="1"/>
              <a:t>ib</a:t>
            </a:r>
            <a:endParaRPr kumimoji="1" lang="ja-JP" altLang="en-US" dirty="0"/>
          </a:p>
        </p:txBody>
      </p:sp>
      <p:sp>
        <p:nvSpPr>
          <p:cNvPr id="142" name="テキスト ボックス 141"/>
          <p:cNvSpPr txBox="1"/>
          <p:nvPr/>
        </p:nvSpPr>
        <p:spPr>
          <a:xfrm>
            <a:off x="2908514" y="5205753"/>
            <a:ext cx="479618" cy="369332"/>
          </a:xfrm>
          <a:prstGeom prst="rect">
            <a:avLst/>
          </a:prstGeom>
          <a:noFill/>
        </p:spPr>
        <p:txBody>
          <a:bodyPr wrap="none" rtlCol="0">
            <a:spAutoFit/>
          </a:bodyPr>
          <a:lstStyle/>
          <a:p>
            <a:r>
              <a:rPr kumimoji="1" lang="en-US" altLang="ja-JP" dirty="0"/>
              <a:t>R3</a:t>
            </a:r>
            <a:endParaRPr kumimoji="1" lang="ja-JP" altLang="en-US" dirty="0"/>
          </a:p>
        </p:txBody>
      </p:sp>
      <p:sp>
        <p:nvSpPr>
          <p:cNvPr id="144" name="正方形/長方形 143"/>
          <p:cNvSpPr/>
          <p:nvPr/>
        </p:nvSpPr>
        <p:spPr>
          <a:xfrm>
            <a:off x="1254567" y="4420073"/>
            <a:ext cx="1502286" cy="2318740"/>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5" name="直線コネクタ 144"/>
          <p:cNvCxnSpPr/>
          <p:nvPr/>
        </p:nvCxnSpPr>
        <p:spPr>
          <a:xfrm>
            <a:off x="5699187" y="4832108"/>
            <a:ext cx="0" cy="120590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6" name="直線コネクタ 145"/>
          <p:cNvCxnSpPr/>
          <p:nvPr/>
        </p:nvCxnSpPr>
        <p:spPr>
          <a:xfrm>
            <a:off x="3754381" y="4818887"/>
            <a:ext cx="146031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7" name="Line 28"/>
          <p:cNvSpPr>
            <a:spLocks noChangeShapeType="1"/>
          </p:cNvSpPr>
          <p:nvPr/>
        </p:nvSpPr>
        <p:spPr bwMode="auto">
          <a:xfrm>
            <a:off x="5169884" y="5718218"/>
            <a:ext cx="0" cy="31979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8" name="Rectangle 29"/>
          <p:cNvSpPr>
            <a:spLocks noChangeArrowheads="1"/>
          </p:cNvSpPr>
          <p:nvPr/>
        </p:nvSpPr>
        <p:spPr bwMode="auto">
          <a:xfrm>
            <a:off x="5101930" y="5132145"/>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9" name="Line 31"/>
          <p:cNvSpPr>
            <a:spLocks noChangeShapeType="1"/>
          </p:cNvSpPr>
          <p:nvPr/>
        </p:nvSpPr>
        <p:spPr bwMode="auto">
          <a:xfrm>
            <a:off x="5197180" y="4832108"/>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150" name="直線コネクタ 149"/>
          <p:cNvCxnSpPr/>
          <p:nvPr/>
        </p:nvCxnSpPr>
        <p:spPr>
          <a:xfrm>
            <a:off x="3709574" y="6052632"/>
            <a:ext cx="146031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1" name="Line 28"/>
          <p:cNvSpPr>
            <a:spLocks noChangeShapeType="1"/>
          </p:cNvSpPr>
          <p:nvPr/>
        </p:nvSpPr>
        <p:spPr bwMode="auto">
          <a:xfrm>
            <a:off x="4530717" y="5734139"/>
            <a:ext cx="0" cy="31979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2" name="Rectangle 29"/>
          <p:cNvSpPr>
            <a:spLocks noChangeArrowheads="1"/>
          </p:cNvSpPr>
          <p:nvPr/>
        </p:nvSpPr>
        <p:spPr bwMode="auto">
          <a:xfrm>
            <a:off x="4462763" y="5148066"/>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3" name="Line 31"/>
          <p:cNvSpPr>
            <a:spLocks noChangeShapeType="1"/>
          </p:cNvSpPr>
          <p:nvPr/>
        </p:nvSpPr>
        <p:spPr bwMode="auto">
          <a:xfrm>
            <a:off x="4558013" y="4848029"/>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154" name="直線矢印コネクタ 153"/>
          <p:cNvCxnSpPr/>
          <p:nvPr/>
        </p:nvCxnSpPr>
        <p:spPr>
          <a:xfrm flipV="1">
            <a:off x="3754381" y="4817587"/>
            <a:ext cx="406735" cy="130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55" name="円/楕円 154"/>
          <p:cNvSpPr/>
          <p:nvPr/>
        </p:nvSpPr>
        <p:spPr>
          <a:xfrm>
            <a:off x="5555886" y="5191900"/>
            <a:ext cx="313898" cy="40705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6" name="直線矢印コネクタ 155"/>
          <p:cNvCxnSpPr/>
          <p:nvPr/>
        </p:nvCxnSpPr>
        <p:spPr>
          <a:xfrm>
            <a:off x="5699187" y="5273788"/>
            <a:ext cx="0" cy="2592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0" name="Line 28"/>
          <p:cNvSpPr>
            <a:spLocks noChangeShapeType="1"/>
          </p:cNvSpPr>
          <p:nvPr/>
        </p:nvSpPr>
        <p:spPr bwMode="auto">
          <a:xfrm>
            <a:off x="6348145" y="5763710"/>
            <a:ext cx="0" cy="31979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1" name="Rectangle 29"/>
          <p:cNvSpPr>
            <a:spLocks noChangeArrowheads="1"/>
          </p:cNvSpPr>
          <p:nvPr/>
        </p:nvSpPr>
        <p:spPr bwMode="auto">
          <a:xfrm>
            <a:off x="6280191" y="5177637"/>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62" name="Line 31"/>
          <p:cNvSpPr>
            <a:spLocks noChangeShapeType="1"/>
          </p:cNvSpPr>
          <p:nvPr/>
        </p:nvSpPr>
        <p:spPr bwMode="auto">
          <a:xfrm>
            <a:off x="6375441" y="48776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163" name="直線コネクタ 162"/>
          <p:cNvCxnSpPr/>
          <p:nvPr/>
        </p:nvCxnSpPr>
        <p:spPr>
          <a:xfrm>
            <a:off x="5694641" y="4848455"/>
            <a:ext cx="146031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4" name="直線コネクタ 163"/>
          <p:cNvCxnSpPr/>
          <p:nvPr/>
        </p:nvCxnSpPr>
        <p:spPr>
          <a:xfrm>
            <a:off x="5696915" y="6065382"/>
            <a:ext cx="146031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5" name="直線矢印コネクタ 164"/>
          <p:cNvCxnSpPr/>
          <p:nvPr/>
        </p:nvCxnSpPr>
        <p:spPr>
          <a:xfrm flipV="1">
            <a:off x="6977538" y="4847155"/>
            <a:ext cx="406735" cy="130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67" name="直線矢印コネクタ 166"/>
          <p:cNvCxnSpPr/>
          <p:nvPr/>
        </p:nvCxnSpPr>
        <p:spPr>
          <a:xfrm flipV="1">
            <a:off x="7396752" y="5062534"/>
            <a:ext cx="0" cy="8636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9" name="テキスト ボックス 168"/>
          <p:cNvSpPr txBox="1"/>
          <p:nvPr/>
        </p:nvSpPr>
        <p:spPr>
          <a:xfrm>
            <a:off x="7373319" y="5538031"/>
            <a:ext cx="428322" cy="369332"/>
          </a:xfrm>
          <a:prstGeom prst="rect">
            <a:avLst/>
          </a:prstGeom>
          <a:noFill/>
        </p:spPr>
        <p:txBody>
          <a:bodyPr wrap="none" rtlCol="0">
            <a:spAutoFit/>
          </a:bodyPr>
          <a:lstStyle/>
          <a:p>
            <a:r>
              <a:rPr kumimoji="1" lang="en-US" altLang="ja-JP" dirty="0" err="1"/>
              <a:t>vo</a:t>
            </a:r>
            <a:endParaRPr kumimoji="1" lang="ja-JP" altLang="en-US" dirty="0"/>
          </a:p>
        </p:txBody>
      </p:sp>
      <p:sp>
        <p:nvSpPr>
          <p:cNvPr id="170" name="テキスト ボックス 169"/>
          <p:cNvSpPr txBox="1"/>
          <p:nvPr/>
        </p:nvSpPr>
        <p:spPr>
          <a:xfrm>
            <a:off x="3632050" y="5211340"/>
            <a:ext cx="902811" cy="369332"/>
          </a:xfrm>
          <a:prstGeom prst="rect">
            <a:avLst/>
          </a:prstGeom>
          <a:noFill/>
        </p:spPr>
        <p:txBody>
          <a:bodyPr wrap="none" rtlCol="0">
            <a:spAutoFit/>
          </a:bodyPr>
          <a:lstStyle/>
          <a:p>
            <a:r>
              <a:rPr kumimoji="1" lang="en-US" altLang="ja-JP" dirty="0"/>
              <a:t>R1//R2</a:t>
            </a:r>
            <a:endParaRPr kumimoji="1" lang="ja-JP" altLang="en-US" dirty="0"/>
          </a:p>
        </p:txBody>
      </p:sp>
      <p:sp>
        <p:nvSpPr>
          <p:cNvPr id="171" name="テキスト ボックス 170"/>
          <p:cNvSpPr txBox="1"/>
          <p:nvPr/>
        </p:nvSpPr>
        <p:spPr>
          <a:xfrm>
            <a:off x="4667749" y="5194153"/>
            <a:ext cx="492443" cy="369332"/>
          </a:xfrm>
          <a:prstGeom prst="rect">
            <a:avLst/>
          </a:prstGeom>
          <a:noFill/>
        </p:spPr>
        <p:txBody>
          <a:bodyPr wrap="none" rtlCol="0">
            <a:spAutoFit/>
          </a:bodyPr>
          <a:lstStyle/>
          <a:p>
            <a:r>
              <a:rPr lang="en-US" altLang="ja-JP" dirty="0" err="1"/>
              <a:t>hie</a:t>
            </a:r>
            <a:endParaRPr kumimoji="1" lang="ja-JP" altLang="en-US" dirty="0"/>
          </a:p>
        </p:txBody>
      </p:sp>
      <p:sp>
        <p:nvSpPr>
          <p:cNvPr id="172" name="テキスト ボックス 171"/>
          <p:cNvSpPr txBox="1"/>
          <p:nvPr/>
        </p:nvSpPr>
        <p:spPr>
          <a:xfrm>
            <a:off x="5297838" y="5571636"/>
            <a:ext cx="748923" cy="369332"/>
          </a:xfrm>
          <a:prstGeom prst="rect">
            <a:avLst/>
          </a:prstGeom>
          <a:noFill/>
        </p:spPr>
        <p:txBody>
          <a:bodyPr wrap="none" rtlCol="0">
            <a:spAutoFit/>
          </a:bodyPr>
          <a:lstStyle/>
          <a:p>
            <a:r>
              <a:rPr lang="en-US" altLang="ja-JP" dirty="0" err="1"/>
              <a:t>hfe</a:t>
            </a:r>
            <a:r>
              <a:rPr lang="en-US" altLang="ja-JP" dirty="0"/>
              <a:t> </a:t>
            </a:r>
            <a:r>
              <a:rPr lang="en-US" altLang="ja-JP" dirty="0" err="1"/>
              <a:t>ib</a:t>
            </a:r>
            <a:endParaRPr kumimoji="1" lang="ja-JP" altLang="en-US" dirty="0"/>
          </a:p>
        </p:txBody>
      </p:sp>
      <p:sp>
        <p:nvSpPr>
          <p:cNvPr id="173" name="テキスト ボックス 172"/>
          <p:cNvSpPr txBox="1"/>
          <p:nvPr/>
        </p:nvSpPr>
        <p:spPr>
          <a:xfrm>
            <a:off x="6321696" y="5237382"/>
            <a:ext cx="518091" cy="369332"/>
          </a:xfrm>
          <a:prstGeom prst="rect">
            <a:avLst/>
          </a:prstGeom>
          <a:noFill/>
        </p:spPr>
        <p:txBody>
          <a:bodyPr wrap="none" rtlCol="0">
            <a:spAutoFit/>
          </a:bodyPr>
          <a:lstStyle/>
          <a:p>
            <a:r>
              <a:rPr kumimoji="1" lang="en-US" altLang="ja-JP" dirty="0"/>
              <a:t>RC</a:t>
            </a:r>
            <a:endParaRPr kumimoji="1" lang="ja-JP" altLang="en-US" dirty="0"/>
          </a:p>
        </p:txBody>
      </p:sp>
      <p:sp>
        <p:nvSpPr>
          <p:cNvPr id="174" name="テキスト ボックス 173"/>
          <p:cNvSpPr txBox="1"/>
          <p:nvPr/>
        </p:nvSpPr>
        <p:spPr>
          <a:xfrm>
            <a:off x="6921962" y="5705861"/>
            <a:ext cx="479618" cy="369332"/>
          </a:xfrm>
          <a:prstGeom prst="rect">
            <a:avLst/>
          </a:prstGeom>
          <a:noFill/>
        </p:spPr>
        <p:txBody>
          <a:bodyPr wrap="none" rtlCol="0">
            <a:spAutoFit/>
          </a:bodyPr>
          <a:lstStyle/>
          <a:p>
            <a:r>
              <a:rPr kumimoji="1" lang="en-US" altLang="ja-JP" dirty="0"/>
              <a:t>RL</a:t>
            </a:r>
            <a:endParaRPr kumimoji="1" lang="ja-JP" altLang="en-US" dirty="0"/>
          </a:p>
        </p:txBody>
      </p:sp>
      <p:sp>
        <p:nvSpPr>
          <p:cNvPr id="175" name="正方形/長方形 174"/>
          <p:cNvSpPr/>
          <p:nvPr/>
        </p:nvSpPr>
        <p:spPr>
          <a:xfrm>
            <a:off x="4667749" y="4451702"/>
            <a:ext cx="1502286" cy="2318740"/>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6" name="テキスト ボックス 175"/>
          <p:cNvSpPr txBox="1"/>
          <p:nvPr/>
        </p:nvSpPr>
        <p:spPr>
          <a:xfrm>
            <a:off x="480966" y="85606"/>
            <a:ext cx="3935693" cy="523220"/>
          </a:xfrm>
          <a:prstGeom prst="rect">
            <a:avLst/>
          </a:prstGeom>
          <a:noFill/>
        </p:spPr>
        <p:txBody>
          <a:bodyPr wrap="none" rtlCol="0">
            <a:spAutoFit/>
          </a:bodyPr>
          <a:lstStyle/>
          <a:p>
            <a:r>
              <a:rPr lang="en-US" altLang="ja-JP" sz="2800" dirty="0"/>
              <a:t>CR</a:t>
            </a:r>
            <a:r>
              <a:rPr lang="ja-JP" altLang="en-US" sz="2800" dirty="0"/>
              <a:t>結合増幅回路の接続</a:t>
            </a:r>
            <a:endParaRPr kumimoji="1" lang="ja-JP" altLang="en-US" sz="2800" dirty="0"/>
          </a:p>
        </p:txBody>
      </p:sp>
    </p:spTree>
    <p:extLst>
      <p:ext uri="{BB962C8B-B14F-4D97-AF65-F5344CB8AC3E}">
        <p14:creationId xmlns:p14="http://schemas.microsoft.com/office/powerpoint/2010/main" val="37327570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pPr eaLnBrk="1" hangingPunct="1"/>
            <a:r>
              <a:rPr lang="ja-JP" altLang="en-US" dirty="0"/>
              <a:t>入力インピーダンス</a:t>
            </a:r>
            <a:br>
              <a:rPr lang="en-US" altLang="ja-JP" dirty="0"/>
            </a:br>
            <a:r>
              <a:rPr lang="ja-JP" altLang="en-US" dirty="0"/>
              <a:t>出力インピーダンス</a:t>
            </a:r>
            <a:endParaRPr lang="ja-JP" altLang="ja-JP" dirty="0"/>
          </a:p>
        </p:txBody>
      </p:sp>
      <p:pic>
        <p:nvPicPr>
          <p:cNvPr id="97283" name="Picture 5" descr="図04_12"/>
          <p:cNvPicPr>
            <a:picLocks noChangeAspect="1" noChangeArrowheads="1"/>
          </p:cNvPicPr>
          <p:nvPr/>
        </p:nvPicPr>
        <p:blipFill>
          <a:blip r:embed="rId3" cstate="print"/>
          <a:srcRect/>
          <a:stretch>
            <a:fillRect/>
          </a:stretch>
        </p:blipFill>
        <p:spPr bwMode="auto">
          <a:xfrm>
            <a:off x="315913" y="1926707"/>
            <a:ext cx="8315325" cy="2251075"/>
          </a:xfrm>
          <a:prstGeom prst="rect">
            <a:avLst/>
          </a:prstGeom>
          <a:noFill/>
          <a:ln w="9525">
            <a:noFill/>
            <a:miter lim="800000"/>
            <a:headEnd/>
            <a:tailEnd/>
          </a:ln>
        </p:spPr>
      </p:pic>
      <p:cxnSp>
        <p:nvCxnSpPr>
          <p:cNvPr id="5" name="直線コネクタ 4"/>
          <p:cNvCxnSpPr>
            <a:cxnSpLocks/>
          </p:cNvCxnSpPr>
          <p:nvPr/>
        </p:nvCxnSpPr>
        <p:spPr>
          <a:xfrm>
            <a:off x="6770917" y="4778710"/>
            <a:ext cx="0" cy="122962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円/楕円 123"/>
          <p:cNvSpPr/>
          <p:nvPr/>
        </p:nvSpPr>
        <p:spPr>
          <a:xfrm>
            <a:off x="6627616" y="5127616"/>
            <a:ext cx="313898" cy="40705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 name="直線矢印コネクタ 6"/>
          <p:cNvCxnSpPr/>
          <p:nvPr/>
        </p:nvCxnSpPr>
        <p:spPr>
          <a:xfrm>
            <a:off x="6770917" y="5209504"/>
            <a:ext cx="0" cy="2592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Line 28"/>
          <p:cNvSpPr>
            <a:spLocks noChangeShapeType="1"/>
          </p:cNvSpPr>
          <p:nvPr/>
        </p:nvSpPr>
        <p:spPr bwMode="auto">
          <a:xfrm>
            <a:off x="7430761" y="5688540"/>
            <a:ext cx="0" cy="31979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 name="Rectangle 29"/>
          <p:cNvSpPr>
            <a:spLocks noChangeArrowheads="1"/>
          </p:cNvSpPr>
          <p:nvPr/>
        </p:nvSpPr>
        <p:spPr bwMode="auto">
          <a:xfrm>
            <a:off x="7362807" y="5102467"/>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 name="Line 31"/>
          <p:cNvSpPr>
            <a:spLocks noChangeShapeType="1"/>
          </p:cNvSpPr>
          <p:nvPr/>
        </p:nvSpPr>
        <p:spPr bwMode="auto">
          <a:xfrm>
            <a:off x="7458057" y="480243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 name="テキスト ボックス 10"/>
          <p:cNvSpPr txBox="1"/>
          <p:nvPr/>
        </p:nvSpPr>
        <p:spPr>
          <a:xfrm>
            <a:off x="7404312" y="5162212"/>
            <a:ext cx="479618" cy="369332"/>
          </a:xfrm>
          <a:prstGeom prst="rect">
            <a:avLst/>
          </a:prstGeom>
          <a:noFill/>
        </p:spPr>
        <p:txBody>
          <a:bodyPr wrap="none" rtlCol="0">
            <a:spAutoFit/>
          </a:bodyPr>
          <a:lstStyle/>
          <a:p>
            <a:r>
              <a:rPr kumimoji="1" lang="en-US" altLang="ja-JP" dirty="0"/>
              <a:t>Ro</a:t>
            </a:r>
            <a:endParaRPr kumimoji="1" lang="ja-JP" altLang="en-US" dirty="0"/>
          </a:p>
        </p:txBody>
      </p:sp>
      <p:cxnSp>
        <p:nvCxnSpPr>
          <p:cNvPr id="12" name="直線コネクタ 11"/>
          <p:cNvCxnSpPr>
            <a:cxnSpLocks/>
          </p:cNvCxnSpPr>
          <p:nvPr/>
        </p:nvCxnSpPr>
        <p:spPr>
          <a:xfrm>
            <a:off x="6781803" y="4778710"/>
            <a:ext cx="67625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a:cxnSpLocks/>
            <a:endCxn id="8" idx="1"/>
          </p:cNvCxnSpPr>
          <p:nvPr/>
        </p:nvCxnSpPr>
        <p:spPr>
          <a:xfrm>
            <a:off x="6770917" y="6008334"/>
            <a:ext cx="65984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Line 28"/>
          <p:cNvSpPr>
            <a:spLocks noChangeShapeType="1"/>
          </p:cNvSpPr>
          <p:nvPr/>
        </p:nvSpPr>
        <p:spPr bwMode="auto">
          <a:xfrm>
            <a:off x="1802851" y="5721194"/>
            <a:ext cx="0" cy="31979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 name="Rectangle 29"/>
          <p:cNvSpPr>
            <a:spLocks noChangeArrowheads="1"/>
          </p:cNvSpPr>
          <p:nvPr/>
        </p:nvSpPr>
        <p:spPr bwMode="auto">
          <a:xfrm>
            <a:off x="1734897" y="5135121"/>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6" name="Line 31"/>
          <p:cNvSpPr>
            <a:spLocks noChangeShapeType="1"/>
          </p:cNvSpPr>
          <p:nvPr/>
        </p:nvSpPr>
        <p:spPr bwMode="auto">
          <a:xfrm>
            <a:off x="1830147" y="4835084"/>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 name="テキスト ボックス 16"/>
          <p:cNvSpPr txBox="1"/>
          <p:nvPr/>
        </p:nvSpPr>
        <p:spPr>
          <a:xfrm>
            <a:off x="1776402" y="5194866"/>
            <a:ext cx="402674" cy="369332"/>
          </a:xfrm>
          <a:prstGeom prst="rect">
            <a:avLst/>
          </a:prstGeom>
          <a:noFill/>
        </p:spPr>
        <p:txBody>
          <a:bodyPr wrap="none" rtlCol="0">
            <a:spAutoFit/>
          </a:bodyPr>
          <a:lstStyle/>
          <a:p>
            <a:r>
              <a:rPr kumimoji="1" lang="en-US" altLang="ja-JP" dirty="0"/>
              <a:t>Ri</a:t>
            </a:r>
            <a:endParaRPr kumimoji="1" lang="ja-JP"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そもそも何を増幅するのか？</a:t>
            </a:r>
          </a:p>
        </p:txBody>
      </p:sp>
      <p:sp>
        <p:nvSpPr>
          <p:cNvPr id="4" name="正方形/長方形 3"/>
          <p:cNvSpPr/>
          <p:nvPr/>
        </p:nvSpPr>
        <p:spPr>
          <a:xfrm>
            <a:off x="2416630" y="2242457"/>
            <a:ext cx="1730829" cy="13933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a:solidFill>
                  <a:schemeClr val="tx1"/>
                </a:solidFill>
              </a:rPr>
              <a:t>X10</a:t>
            </a:r>
            <a:endParaRPr kumimoji="1" lang="ja-JP" altLang="en-US" sz="2800" dirty="0">
              <a:solidFill>
                <a:schemeClr val="tx1"/>
              </a:solidFill>
            </a:endParaRPr>
          </a:p>
        </p:txBody>
      </p:sp>
      <p:cxnSp>
        <p:nvCxnSpPr>
          <p:cNvPr id="6" name="直線矢印コネクタ 5"/>
          <p:cNvCxnSpPr/>
          <p:nvPr/>
        </p:nvCxnSpPr>
        <p:spPr>
          <a:xfrm>
            <a:off x="2002973" y="2569029"/>
            <a:ext cx="41365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a:off x="2024741" y="3341915"/>
            <a:ext cx="41365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p:cNvCxnSpPr/>
          <p:nvPr/>
        </p:nvCxnSpPr>
        <p:spPr>
          <a:xfrm>
            <a:off x="4147456" y="2525486"/>
            <a:ext cx="41365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p:nvPr/>
        </p:nvCxnSpPr>
        <p:spPr>
          <a:xfrm>
            <a:off x="4169224" y="3298372"/>
            <a:ext cx="41365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正方形/長方形 9"/>
          <p:cNvSpPr/>
          <p:nvPr/>
        </p:nvSpPr>
        <p:spPr>
          <a:xfrm>
            <a:off x="4604658" y="2220682"/>
            <a:ext cx="1730829" cy="1393372"/>
          </a:xfrm>
          <a:prstGeom prst="rect">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a:solidFill>
                  <a:schemeClr val="tx1"/>
                </a:solidFill>
              </a:rPr>
              <a:t>X10</a:t>
            </a:r>
            <a:endParaRPr kumimoji="1" lang="ja-JP" altLang="en-US" sz="2800" dirty="0">
              <a:solidFill>
                <a:schemeClr val="tx1"/>
              </a:solidFill>
            </a:endParaRPr>
          </a:p>
        </p:txBody>
      </p:sp>
      <p:cxnSp>
        <p:nvCxnSpPr>
          <p:cNvPr id="11" name="直線矢印コネクタ 10"/>
          <p:cNvCxnSpPr/>
          <p:nvPr/>
        </p:nvCxnSpPr>
        <p:spPr>
          <a:xfrm>
            <a:off x="4191001" y="2525482"/>
            <a:ext cx="41365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p:nvPr/>
        </p:nvCxnSpPr>
        <p:spPr>
          <a:xfrm>
            <a:off x="4212769" y="3298368"/>
            <a:ext cx="41365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a:off x="6335484" y="2481939"/>
            <a:ext cx="41365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a:off x="6357252" y="3254825"/>
            <a:ext cx="41365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正方形/長方形 16"/>
          <p:cNvSpPr/>
          <p:nvPr/>
        </p:nvSpPr>
        <p:spPr>
          <a:xfrm>
            <a:off x="7010400" y="2732317"/>
            <a:ext cx="163286" cy="272142"/>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台形 17"/>
          <p:cNvSpPr/>
          <p:nvPr/>
        </p:nvSpPr>
        <p:spPr>
          <a:xfrm rot="16200000">
            <a:off x="6988624" y="2797629"/>
            <a:ext cx="555168" cy="163288"/>
          </a:xfrm>
          <a:prstGeom prst="trapezoid">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矢印: 右 18"/>
          <p:cNvSpPr/>
          <p:nvPr/>
        </p:nvSpPr>
        <p:spPr>
          <a:xfrm>
            <a:off x="1393375" y="2656118"/>
            <a:ext cx="468086" cy="40277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215799" y="1775268"/>
            <a:ext cx="2135521" cy="523220"/>
          </a:xfrm>
          <a:prstGeom prst="rect">
            <a:avLst/>
          </a:prstGeom>
          <a:noFill/>
        </p:spPr>
        <p:txBody>
          <a:bodyPr wrap="none" rtlCol="0">
            <a:spAutoFit/>
          </a:bodyPr>
          <a:lstStyle/>
          <a:p>
            <a:r>
              <a:rPr kumimoji="1" lang="ja-JP" altLang="en-US" sz="2800" dirty="0"/>
              <a:t>例えばマイク</a:t>
            </a:r>
          </a:p>
        </p:txBody>
      </p:sp>
      <p:sp>
        <p:nvSpPr>
          <p:cNvPr id="21" name="テキスト ボックス 20"/>
          <p:cNvSpPr txBox="1"/>
          <p:nvPr/>
        </p:nvSpPr>
        <p:spPr>
          <a:xfrm>
            <a:off x="6116803" y="1676945"/>
            <a:ext cx="2501006" cy="523220"/>
          </a:xfrm>
          <a:prstGeom prst="rect">
            <a:avLst/>
          </a:prstGeom>
          <a:noFill/>
        </p:spPr>
        <p:txBody>
          <a:bodyPr wrap="none" rtlCol="0">
            <a:spAutoFit/>
          </a:bodyPr>
          <a:lstStyle/>
          <a:p>
            <a:r>
              <a:rPr kumimoji="1" lang="ja-JP" altLang="en-US" sz="2800" dirty="0"/>
              <a:t>例えばスピーカ</a:t>
            </a:r>
          </a:p>
        </p:txBody>
      </p:sp>
      <p:sp>
        <p:nvSpPr>
          <p:cNvPr id="22" name="テキスト ボックス 21"/>
          <p:cNvSpPr txBox="1"/>
          <p:nvPr/>
        </p:nvSpPr>
        <p:spPr>
          <a:xfrm>
            <a:off x="1532971" y="4147104"/>
            <a:ext cx="7016664" cy="954107"/>
          </a:xfrm>
          <a:prstGeom prst="rect">
            <a:avLst/>
          </a:prstGeom>
          <a:noFill/>
        </p:spPr>
        <p:txBody>
          <a:bodyPr wrap="none" rtlCol="0">
            <a:spAutoFit/>
          </a:bodyPr>
          <a:lstStyle/>
          <a:p>
            <a:r>
              <a:rPr lang="ja-JP" altLang="en-US" sz="2800" dirty="0"/>
              <a:t>スピーカを鳴らそうと思ったら、</a:t>
            </a:r>
            <a:endParaRPr lang="en-US" altLang="ja-JP" sz="2800" dirty="0"/>
          </a:p>
          <a:p>
            <a:r>
              <a:rPr kumimoji="1" lang="ja-JP" altLang="en-US" sz="2800" dirty="0"/>
              <a:t>電力＝電圧</a:t>
            </a:r>
            <a:r>
              <a:rPr kumimoji="1" lang="en-US" altLang="ja-JP" sz="2800" dirty="0"/>
              <a:t>×</a:t>
            </a:r>
            <a:r>
              <a:rPr kumimoji="1" lang="ja-JP" altLang="en-US" sz="2800" dirty="0"/>
              <a:t>電流を増幅しなければならない</a:t>
            </a:r>
          </a:p>
        </p:txBody>
      </p:sp>
    </p:spTree>
    <p:extLst>
      <p:ext uri="{BB962C8B-B14F-4D97-AF65-F5344CB8AC3E}">
        <p14:creationId xmlns:p14="http://schemas.microsoft.com/office/powerpoint/2010/main" val="10437745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4330" y="-316658"/>
            <a:ext cx="8229600" cy="1143000"/>
          </a:xfrm>
        </p:spPr>
        <p:txBody>
          <a:bodyPr/>
          <a:lstStyle/>
          <a:p>
            <a:r>
              <a:rPr lang="ja-JP" altLang="en-US" sz="3200" dirty="0"/>
              <a:t>利得（ゲイン）</a:t>
            </a:r>
            <a:endParaRPr kumimoji="1" lang="ja-JP" altLang="en-US" sz="3200" dirty="0"/>
          </a:p>
        </p:txBody>
      </p:sp>
      <p:sp>
        <p:nvSpPr>
          <p:cNvPr id="3" name="コンテンツ プレースホルダー 2"/>
          <p:cNvSpPr>
            <a:spLocks noGrp="1"/>
          </p:cNvSpPr>
          <p:nvPr>
            <p:ph idx="1"/>
          </p:nvPr>
        </p:nvSpPr>
        <p:spPr>
          <a:xfrm>
            <a:off x="375312" y="511479"/>
            <a:ext cx="8768688" cy="5647782"/>
          </a:xfrm>
        </p:spPr>
        <p:txBody>
          <a:bodyPr/>
          <a:lstStyle/>
          <a:p>
            <a:r>
              <a:rPr kumimoji="1" lang="ja-JP" altLang="en-US" sz="2400" dirty="0"/>
              <a:t>増幅度のことで、デシベル</a:t>
            </a:r>
            <a:r>
              <a:rPr kumimoji="1" lang="en-US" altLang="ja-JP" sz="2400" dirty="0"/>
              <a:t>dB</a:t>
            </a:r>
            <a:r>
              <a:rPr kumimoji="1" lang="ja-JP" altLang="en-US" sz="2400" dirty="0"/>
              <a:t>表記</a:t>
            </a:r>
            <a:r>
              <a:rPr lang="ja-JP" altLang="en-US" sz="2400" dirty="0"/>
              <a:t>する</a:t>
            </a:r>
            <a:endParaRPr lang="en-US" altLang="ja-JP" sz="2400" dirty="0"/>
          </a:p>
          <a:p>
            <a:r>
              <a:rPr kumimoji="1" lang="ja-JP" altLang="en-US" sz="2400" dirty="0"/>
              <a:t>デシベル表記とは？</a:t>
            </a:r>
            <a:endParaRPr kumimoji="1" lang="en-US" altLang="ja-JP" sz="2400" dirty="0"/>
          </a:p>
          <a:p>
            <a:pPr lvl="1"/>
            <a:r>
              <a:rPr kumimoji="1" lang="ja-JP" altLang="en-US" sz="2400" dirty="0"/>
              <a:t>電圧利得：</a:t>
            </a:r>
            <a:r>
              <a:rPr kumimoji="1" lang="en-US" altLang="ja-JP" sz="2400" dirty="0" err="1"/>
              <a:t>Gv</a:t>
            </a:r>
            <a:r>
              <a:rPr kumimoji="1" lang="en-US" altLang="ja-JP" sz="2400" dirty="0"/>
              <a:t>=20 log</a:t>
            </a:r>
            <a:r>
              <a:rPr lang="ja-JP" altLang="en-US" sz="2400" dirty="0"/>
              <a:t> </a:t>
            </a:r>
            <a:r>
              <a:rPr kumimoji="1" lang="en-US" altLang="ja-JP" sz="2400" dirty="0"/>
              <a:t>Av(</a:t>
            </a:r>
            <a:r>
              <a:rPr kumimoji="1" lang="ja-JP" altLang="en-US" sz="2400" dirty="0"/>
              <a:t>電圧増幅度）</a:t>
            </a:r>
            <a:endParaRPr kumimoji="1" lang="en-US" altLang="ja-JP" sz="2400" dirty="0"/>
          </a:p>
          <a:p>
            <a:pPr lvl="1"/>
            <a:r>
              <a:rPr lang="ja-JP" altLang="en-US" sz="2400" dirty="0"/>
              <a:t>電流利得：</a:t>
            </a:r>
            <a:r>
              <a:rPr lang="en-US" altLang="ja-JP" sz="2400" dirty="0" err="1"/>
              <a:t>Gi</a:t>
            </a:r>
            <a:r>
              <a:rPr lang="en-US" altLang="ja-JP" sz="2400" dirty="0"/>
              <a:t>=20</a:t>
            </a:r>
            <a:r>
              <a:rPr lang="ja-JP" altLang="en-US" sz="2400" dirty="0"/>
              <a:t> </a:t>
            </a:r>
            <a:r>
              <a:rPr lang="en-US" altLang="ja-JP" sz="2400" dirty="0"/>
              <a:t>log</a:t>
            </a:r>
            <a:r>
              <a:rPr lang="ja-JP" altLang="en-US" sz="2400" dirty="0"/>
              <a:t> </a:t>
            </a:r>
            <a:r>
              <a:rPr lang="en-US" altLang="ja-JP" sz="2400" dirty="0"/>
              <a:t>Ai(</a:t>
            </a:r>
            <a:r>
              <a:rPr lang="ja-JP" altLang="en-US" sz="2400" dirty="0"/>
              <a:t>電流増幅度）</a:t>
            </a:r>
            <a:endParaRPr kumimoji="1" lang="en-US" altLang="ja-JP" sz="2400" dirty="0"/>
          </a:p>
          <a:p>
            <a:pPr lvl="1"/>
            <a:r>
              <a:rPr kumimoji="1" lang="ja-JP" altLang="en-US" sz="2400" dirty="0"/>
              <a:t>電力利得</a:t>
            </a:r>
            <a:r>
              <a:rPr kumimoji="1" lang="en-US" altLang="ja-JP" sz="2400" dirty="0"/>
              <a:t>: </a:t>
            </a:r>
            <a:r>
              <a:rPr kumimoji="1" lang="en-US" altLang="ja-JP" sz="2400" dirty="0" err="1"/>
              <a:t>Gp</a:t>
            </a:r>
            <a:r>
              <a:rPr kumimoji="1" lang="en-US" altLang="ja-JP" sz="2400" dirty="0"/>
              <a:t>=10 log </a:t>
            </a:r>
            <a:r>
              <a:rPr kumimoji="1" lang="en-US" altLang="ja-JP" sz="2400" dirty="0" err="1"/>
              <a:t>Ap</a:t>
            </a:r>
            <a:r>
              <a:rPr lang="en-US" altLang="ja-JP" sz="2400" dirty="0"/>
              <a:t>(</a:t>
            </a:r>
            <a:r>
              <a:rPr lang="ja-JP" altLang="en-US" sz="2400" dirty="0"/>
              <a:t>電力増幅度：</a:t>
            </a:r>
            <a:r>
              <a:rPr lang="en-US" altLang="ja-JP" sz="2400" dirty="0" err="1"/>
              <a:t>Av×Ai</a:t>
            </a:r>
            <a:r>
              <a:rPr lang="en-US" altLang="ja-JP" sz="2400" dirty="0"/>
              <a:t>)</a:t>
            </a:r>
          </a:p>
          <a:p>
            <a:pPr marL="514350" indent="-457200"/>
            <a:r>
              <a:rPr kumimoji="1" lang="ja-JP" altLang="en-US" sz="2400" dirty="0"/>
              <a:t>なぜ係数が</a:t>
            </a:r>
            <a:r>
              <a:rPr kumimoji="1" lang="en-US" altLang="ja-JP" sz="2400" dirty="0"/>
              <a:t>20</a:t>
            </a:r>
            <a:r>
              <a:rPr kumimoji="1" lang="ja-JP" altLang="en-US" sz="2400" dirty="0"/>
              <a:t>なのか？→　</a:t>
            </a:r>
            <a:r>
              <a:rPr lang="ja-JP" altLang="en-US" sz="2400" dirty="0"/>
              <a:t>電力の係数が</a:t>
            </a:r>
            <a:r>
              <a:rPr lang="en-US" altLang="ja-JP" sz="2400" dirty="0"/>
              <a:t>10</a:t>
            </a:r>
            <a:r>
              <a:rPr lang="ja-JP" altLang="en-US" sz="2400" dirty="0" err="1"/>
              <a:t>なの</a:t>
            </a:r>
            <a:r>
              <a:rPr lang="ja-JP" altLang="en-US" sz="2400" dirty="0"/>
              <a:t>で、、</a:t>
            </a:r>
            <a:endParaRPr lang="en-US" altLang="ja-JP" sz="2400" dirty="0"/>
          </a:p>
          <a:p>
            <a:pPr marL="514350" indent="-457200"/>
            <a:r>
              <a:rPr kumimoji="1" lang="ja-JP" altLang="en-US" sz="2400" dirty="0"/>
              <a:t>なぜ対数を使うのか？</a:t>
            </a:r>
            <a:endParaRPr kumimoji="1" lang="en-US" altLang="ja-JP" sz="2400" dirty="0"/>
          </a:p>
          <a:p>
            <a:pPr marL="914400" lvl="1" indent="-457200"/>
            <a:r>
              <a:rPr lang="ja-JP" altLang="en-US" sz="2400" dirty="0"/>
              <a:t>利得の掛け算が足し算になる</a:t>
            </a:r>
            <a:endParaRPr lang="en-US" altLang="ja-JP" sz="2400" dirty="0"/>
          </a:p>
          <a:p>
            <a:pPr marL="914400" lvl="1" indent="-457200"/>
            <a:r>
              <a:rPr lang="ja-JP" altLang="en-US" sz="2400" dirty="0"/>
              <a:t>広い範囲を表す場合に</a:t>
            </a:r>
            <a:r>
              <a:rPr lang="en-US" altLang="ja-JP" sz="2400" dirty="0"/>
              <a:t>0</a:t>
            </a:r>
            <a:r>
              <a:rPr lang="ja-JP" altLang="en-US" sz="2400" dirty="0"/>
              <a:t>をたくさん付けなくて済む</a:t>
            </a:r>
            <a:endParaRPr kumimoji="1" lang="en-US" altLang="ja-JP" sz="2400" dirty="0"/>
          </a:p>
          <a:p>
            <a:pPr marL="914400" lvl="1" indent="-457200"/>
            <a:r>
              <a:rPr lang="ja-JP" altLang="en-US" sz="2400" dirty="0"/>
              <a:t>電圧増幅度が</a:t>
            </a:r>
            <a:r>
              <a:rPr lang="en-US" altLang="ja-JP" sz="2400" dirty="0"/>
              <a:t>10</a:t>
            </a:r>
            <a:r>
              <a:rPr lang="ja-JP" altLang="en-US" sz="2400" dirty="0"/>
              <a:t>倍ならば</a:t>
            </a:r>
            <a:r>
              <a:rPr lang="en-US" altLang="ja-JP" sz="2400" dirty="0"/>
              <a:t>20dB, 100</a:t>
            </a:r>
            <a:r>
              <a:rPr lang="ja-JP" altLang="en-US" sz="2400" dirty="0"/>
              <a:t>倍ならば</a:t>
            </a:r>
            <a:r>
              <a:rPr lang="en-US" altLang="ja-JP" sz="2400" dirty="0"/>
              <a:t>40dB</a:t>
            </a:r>
          </a:p>
          <a:p>
            <a:pPr marL="914400" lvl="1" indent="-457200"/>
            <a:r>
              <a:rPr lang="en-US" altLang="ja-JP" sz="2400" dirty="0"/>
              <a:t>20 log 2 = 6</a:t>
            </a:r>
            <a:r>
              <a:rPr lang="ja-JP" altLang="en-US" sz="2400" dirty="0" err="1"/>
              <a:t>なの</a:t>
            </a:r>
            <a:r>
              <a:rPr lang="ja-JP" altLang="en-US" sz="2400" dirty="0"/>
              <a:t>で</a:t>
            </a:r>
            <a:r>
              <a:rPr lang="en-US" altLang="ja-JP" sz="2400" dirty="0"/>
              <a:t>6dB</a:t>
            </a:r>
            <a:r>
              <a:rPr lang="ja-JP" altLang="en-US" sz="2400" dirty="0"/>
              <a:t>で倍、</a:t>
            </a:r>
            <a:r>
              <a:rPr lang="en-US" altLang="ja-JP" sz="2400" dirty="0"/>
              <a:t>-6dB</a:t>
            </a:r>
            <a:r>
              <a:rPr lang="ja-JP" altLang="en-US" sz="2400" dirty="0"/>
              <a:t>で半分</a:t>
            </a:r>
            <a:endParaRPr lang="en-US" altLang="ja-JP" sz="2400" dirty="0"/>
          </a:p>
          <a:p>
            <a:pPr marL="914400" lvl="1" indent="-457200"/>
            <a:r>
              <a:rPr lang="ja-JP" altLang="en-US" sz="2400" dirty="0"/>
              <a:t>マイナスは減衰：</a:t>
            </a:r>
            <a:r>
              <a:rPr lang="en-US" altLang="ja-JP" sz="2400" dirty="0"/>
              <a:t>-3dB</a:t>
            </a:r>
            <a:r>
              <a:rPr lang="ja-JP" altLang="en-US" sz="2400" dirty="0"/>
              <a:t>は１</a:t>
            </a:r>
            <a:r>
              <a:rPr lang="en-US" altLang="ja-JP" sz="2400" dirty="0"/>
              <a:t>/</a:t>
            </a:r>
            <a:r>
              <a:rPr lang="ja-JP" altLang="en-US" sz="2400" dirty="0"/>
              <a:t>√</a:t>
            </a:r>
            <a:r>
              <a:rPr lang="en-US" altLang="ja-JP" sz="2400" dirty="0"/>
              <a:t>2</a:t>
            </a:r>
          </a:p>
          <a:p>
            <a:pPr marL="914400" lvl="1" indent="-457200"/>
            <a:r>
              <a:rPr lang="ja-JP" altLang="en-US" sz="2400" dirty="0"/>
              <a:t>増幅率が</a:t>
            </a:r>
            <a:r>
              <a:rPr lang="en-US" altLang="ja-JP" sz="2400" dirty="0"/>
              <a:t>1</a:t>
            </a:r>
            <a:r>
              <a:rPr lang="ja-JP" altLang="en-US" sz="2400" dirty="0"/>
              <a:t>だと</a:t>
            </a:r>
            <a:r>
              <a:rPr lang="en-US" altLang="ja-JP" sz="2400" dirty="0"/>
              <a:t>0dB</a:t>
            </a:r>
          </a:p>
          <a:p>
            <a:pPr marL="914400" lvl="1" indent="-457200"/>
            <a:r>
              <a:rPr lang="ja-JP" altLang="en-US" sz="2400" dirty="0"/>
              <a:t>先の例題は約</a:t>
            </a:r>
            <a:r>
              <a:rPr lang="en-US" altLang="ja-JP" sz="2400" dirty="0"/>
              <a:t>42.5dB</a:t>
            </a:r>
          </a:p>
          <a:p>
            <a:pPr marL="914400" lvl="1" indent="-457200"/>
            <a:endParaRPr kumimoji="1" lang="ja-JP" altLang="en-US" sz="2400" dirty="0"/>
          </a:p>
        </p:txBody>
      </p:sp>
    </p:spTree>
    <p:extLst>
      <p:ext uri="{BB962C8B-B14F-4D97-AF65-F5344CB8AC3E}">
        <p14:creationId xmlns:p14="http://schemas.microsoft.com/office/powerpoint/2010/main" val="14990463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p:cNvCxnSpPr>
            <a:cxnSpLocks/>
          </p:cNvCxnSpPr>
          <p:nvPr/>
        </p:nvCxnSpPr>
        <p:spPr>
          <a:xfrm>
            <a:off x="2286005" y="2133481"/>
            <a:ext cx="0" cy="122962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円/楕円 123"/>
          <p:cNvSpPr/>
          <p:nvPr/>
        </p:nvSpPr>
        <p:spPr>
          <a:xfrm>
            <a:off x="2142704" y="2482387"/>
            <a:ext cx="313898" cy="40705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cxnSp>
        <p:nvCxnSpPr>
          <p:cNvPr id="4" name="直線矢印コネクタ 3"/>
          <p:cNvCxnSpPr/>
          <p:nvPr/>
        </p:nvCxnSpPr>
        <p:spPr>
          <a:xfrm>
            <a:off x="2286005" y="2564275"/>
            <a:ext cx="0" cy="2592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 name="Line 28"/>
          <p:cNvSpPr>
            <a:spLocks noChangeShapeType="1"/>
          </p:cNvSpPr>
          <p:nvPr/>
        </p:nvSpPr>
        <p:spPr bwMode="auto">
          <a:xfrm>
            <a:off x="2945849" y="3043311"/>
            <a:ext cx="0" cy="31979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400"/>
          </a:p>
        </p:txBody>
      </p:sp>
      <p:sp>
        <p:nvSpPr>
          <p:cNvPr id="6" name="Rectangle 29"/>
          <p:cNvSpPr>
            <a:spLocks noChangeArrowheads="1"/>
          </p:cNvSpPr>
          <p:nvPr/>
        </p:nvSpPr>
        <p:spPr bwMode="auto">
          <a:xfrm>
            <a:off x="2877895" y="2457238"/>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2400"/>
          </a:p>
        </p:txBody>
      </p:sp>
      <p:sp>
        <p:nvSpPr>
          <p:cNvPr id="7" name="Line 31"/>
          <p:cNvSpPr>
            <a:spLocks noChangeShapeType="1"/>
          </p:cNvSpPr>
          <p:nvPr/>
        </p:nvSpPr>
        <p:spPr bwMode="auto">
          <a:xfrm>
            <a:off x="2973145" y="2157201"/>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400"/>
          </a:p>
        </p:txBody>
      </p:sp>
      <p:sp>
        <p:nvSpPr>
          <p:cNvPr id="8" name="テキスト ボックス 7"/>
          <p:cNvSpPr txBox="1"/>
          <p:nvPr/>
        </p:nvSpPr>
        <p:spPr>
          <a:xfrm>
            <a:off x="2919400" y="2516983"/>
            <a:ext cx="579005" cy="461665"/>
          </a:xfrm>
          <a:prstGeom prst="rect">
            <a:avLst/>
          </a:prstGeom>
          <a:noFill/>
        </p:spPr>
        <p:txBody>
          <a:bodyPr wrap="none" rtlCol="0">
            <a:spAutoFit/>
          </a:bodyPr>
          <a:lstStyle/>
          <a:p>
            <a:r>
              <a:rPr kumimoji="1" lang="en-US" altLang="ja-JP" sz="2400" dirty="0"/>
              <a:t>Ro</a:t>
            </a:r>
            <a:endParaRPr kumimoji="1" lang="ja-JP" altLang="en-US" sz="2400" dirty="0"/>
          </a:p>
        </p:txBody>
      </p:sp>
      <p:cxnSp>
        <p:nvCxnSpPr>
          <p:cNvPr id="10" name="直線コネクタ 9"/>
          <p:cNvCxnSpPr>
            <a:cxnSpLocks/>
          </p:cNvCxnSpPr>
          <p:nvPr/>
        </p:nvCxnSpPr>
        <p:spPr>
          <a:xfrm>
            <a:off x="2286005" y="2158082"/>
            <a:ext cx="303845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a:cxnSpLocks/>
          </p:cNvCxnSpPr>
          <p:nvPr/>
        </p:nvCxnSpPr>
        <p:spPr>
          <a:xfrm>
            <a:off x="2286005" y="3363105"/>
            <a:ext cx="303845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Line 28"/>
          <p:cNvSpPr>
            <a:spLocks noChangeShapeType="1"/>
          </p:cNvSpPr>
          <p:nvPr/>
        </p:nvSpPr>
        <p:spPr bwMode="auto">
          <a:xfrm>
            <a:off x="5324459" y="2989961"/>
            <a:ext cx="0" cy="3731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400"/>
          </a:p>
        </p:txBody>
      </p:sp>
      <p:sp>
        <p:nvSpPr>
          <p:cNvPr id="18" name="Rectangle 29"/>
          <p:cNvSpPr>
            <a:spLocks noChangeArrowheads="1"/>
          </p:cNvSpPr>
          <p:nvPr/>
        </p:nvSpPr>
        <p:spPr bwMode="auto">
          <a:xfrm>
            <a:off x="5229209" y="2413697"/>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2400"/>
          </a:p>
        </p:txBody>
      </p:sp>
      <p:sp>
        <p:nvSpPr>
          <p:cNvPr id="19" name="Line 31"/>
          <p:cNvSpPr>
            <a:spLocks noChangeShapeType="1"/>
          </p:cNvSpPr>
          <p:nvPr/>
        </p:nvSpPr>
        <p:spPr bwMode="auto">
          <a:xfrm>
            <a:off x="5324459" y="2133481"/>
            <a:ext cx="0" cy="26910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400"/>
          </a:p>
        </p:txBody>
      </p:sp>
      <p:sp>
        <p:nvSpPr>
          <p:cNvPr id="20" name="テキスト ボックス 19"/>
          <p:cNvSpPr txBox="1"/>
          <p:nvPr/>
        </p:nvSpPr>
        <p:spPr>
          <a:xfrm>
            <a:off x="5597286" y="2473442"/>
            <a:ext cx="287258" cy="461665"/>
          </a:xfrm>
          <a:prstGeom prst="rect">
            <a:avLst/>
          </a:prstGeom>
          <a:noFill/>
        </p:spPr>
        <p:txBody>
          <a:bodyPr wrap="none" rtlCol="0">
            <a:spAutoFit/>
          </a:bodyPr>
          <a:lstStyle/>
          <a:p>
            <a:r>
              <a:rPr lang="en-US" altLang="ja-JP" sz="2400" dirty="0"/>
              <a:t>r</a:t>
            </a:r>
            <a:endParaRPr kumimoji="1" lang="ja-JP" altLang="en-US" sz="2400" dirty="0"/>
          </a:p>
        </p:txBody>
      </p:sp>
      <p:sp>
        <p:nvSpPr>
          <p:cNvPr id="29" name="テキスト ボックス 28"/>
          <p:cNvSpPr txBox="1"/>
          <p:nvPr/>
        </p:nvSpPr>
        <p:spPr>
          <a:xfrm>
            <a:off x="1692249" y="2509218"/>
            <a:ext cx="269626" cy="461665"/>
          </a:xfrm>
          <a:prstGeom prst="rect">
            <a:avLst/>
          </a:prstGeom>
          <a:noFill/>
        </p:spPr>
        <p:txBody>
          <a:bodyPr wrap="none" rtlCol="0">
            <a:spAutoFit/>
          </a:bodyPr>
          <a:lstStyle/>
          <a:p>
            <a:r>
              <a:rPr kumimoji="1" lang="en-US" altLang="ja-JP" sz="2400" dirty="0"/>
              <a:t>I</a:t>
            </a:r>
            <a:endParaRPr kumimoji="1" lang="ja-JP" altLang="en-US" sz="2400" dirty="0"/>
          </a:p>
        </p:txBody>
      </p:sp>
      <p:sp>
        <p:nvSpPr>
          <p:cNvPr id="30" name="テキスト ボックス 29"/>
          <p:cNvSpPr txBox="1"/>
          <p:nvPr/>
        </p:nvSpPr>
        <p:spPr>
          <a:xfrm flipH="1">
            <a:off x="1156061" y="512960"/>
            <a:ext cx="7356567" cy="1569660"/>
          </a:xfrm>
          <a:prstGeom prst="rect">
            <a:avLst/>
          </a:prstGeom>
          <a:noFill/>
        </p:spPr>
        <p:txBody>
          <a:bodyPr wrap="square" rtlCol="0">
            <a:spAutoFit/>
          </a:bodyPr>
          <a:lstStyle/>
          <a:p>
            <a:r>
              <a:rPr kumimoji="1" lang="en-US" altLang="ja-JP" sz="2400" dirty="0"/>
              <a:t>I</a:t>
            </a:r>
            <a:r>
              <a:rPr kumimoji="1" lang="ja-JP" altLang="en-US" sz="2400" dirty="0"/>
              <a:t>と</a:t>
            </a:r>
            <a:r>
              <a:rPr kumimoji="1" lang="en-US" altLang="ja-JP" sz="2400" dirty="0"/>
              <a:t>Ro</a:t>
            </a:r>
            <a:r>
              <a:rPr kumimoji="1" lang="ja-JP" altLang="en-US" sz="2400" dirty="0"/>
              <a:t>が決まっている時、</a:t>
            </a:r>
            <a:r>
              <a:rPr kumimoji="1" lang="en-US" altLang="ja-JP" sz="2400" dirty="0"/>
              <a:t>r</a:t>
            </a:r>
            <a:r>
              <a:rPr kumimoji="1" lang="ja-JP" altLang="en-US" sz="2400" dirty="0"/>
              <a:t>に最大の電力を供給するにはどうすればよいか？</a:t>
            </a:r>
            <a:endParaRPr kumimoji="1" lang="en-US" altLang="ja-JP" sz="2400" dirty="0"/>
          </a:p>
          <a:p>
            <a:r>
              <a:rPr lang="ja-JP" altLang="en-US" sz="2400" dirty="0" err="1"/>
              <a:t>ｒ</a:t>
            </a:r>
            <a:r>
              <a:rPr lang="ja-JP" altLang="en-US" sz="2400" dirty="0"/>
              <a:t>が大きい→電圧は上がるが電流が小さい</a:t>
            </a:r>
            <a:endParaRPr lang="en-US" altLang="ja-JP" sz="2400" dirty="0"/>
          </a:p>
          <a:p>
            <a:r>
              <a:rPr kumimoji="1" lang="en-US" altLang="ja-JP" sz="2400" dirty="0"/>
              <a:t>r</a:t>
            </a:r>
            <a:r>
              <a:rPr kumimoji="1" lang="ja-JP" altLang="en-US" sz="2400" dirty="0"/>
              <a:t>が小さい→電流は大きいが電圧が上がらない</a:t>
            </a:r>
          </a:p>
        </p:txBody>
      </p:sp>
      <p:sp>
        <p:nvSpPr>
          <p:cNvPr id="31" name="テキスト ボックス 30"/>
          <p:cNvSpPr txBox="1"/>
          <p:nvPr/>
        </p:nvSpPr>
        <p:spPr>
          <a:xfrm>
            <a:off x="1435368" y="3919013"/>
            <a:ext cx="7077260" cy="2246769"/>
          </a:xfrm>
          <a:prstGeom prst="rect">
            <a:avLst/>
          </a:prstGeom>
          <a:noFill/>
        </p:spPr>
        <p:txBody>
          <a:bodyPr wrap="square" rtlCol="0">
            <a:spAutoFit/>
          </a:bodyPr>
          <a:lstStyle/>
          <a:p>
            <a:r>
              <a:rPr kumimoji="1" lang="en-US" altLang="ja-JP" sz="2800" dirty="0"/>
              <a:t>v=Ro</a:t>
            </a:r>
            <a:r>
              <a:rPr kumimoji="1" lang="ja-JP" altLang="en-US" sz="2800" dirty="0"/>
              <a:t>・</a:t>
            </a:r>
            <a:r>
              <a:rPr kumimoji="1" lang="en-US" altLang="ja-JP" sz="2800" dirty="0"/>
              <a:t>r/(</a:t>
            </a:r>
            <a:r>
              <a:rPr kumimoji="1" lang="en-US" altLang="ja-JP" sz="2800" dirty="0" err="1"/>
              <a:t>Ro+r</a:t>
            </a:r>
            <a:r>
              <a:rPr kumimoji="1" lang="en-US" altLang="ja-JP" sz="2800" dirty="0"/>
              <a:t>) </a:t>
            </a:r>
            <a:r>
              <a:rPr lang="ja-JP" altLang="en-US" sz="2800" dirty="0"/>
              <a:t>・</a:t>
            </a:r>
            <a:r>
              <a:rPr lang="en-US" altLang="ja-JP" sz="2800" dirty="0"/>
              <a:t>I</a:t>
            </a:r>
          </a:p>
          <a:p>
            <a:r>
              <a:rPr kumimoji="1" lang="en-US" altLang="ja-JP" sz="2800" dirty="0" err="1"/>
              <a:t>ir</a:t>
            </a:r>
            <a:r>
              <a:rPr kumimoji="1" lang="en-US" altLang="ja-JP" sz="2800" dirty="0"/>
              <a:t>=v/r</a:t>
            </a:r>
          </a:p>
          <a:p>
            <a:r>
              <a:rPr lang="en-US" altLang="ja-JP" sz="2800" dirty="0" err="1"/>
              <a:t>Pr</a:t>
            </a:r>
            <a:r>
              <a:rPr lang="en-US" altLang="ja-JP" sz="2800" dirty="0"/>
              <a:t>=v</a:t>
            </a:r>
            <a:r>
              <a:rPr lang="en-US" altLang="ja-JP" sz="2800" baseline="30000" dirty="0"/>
              <a:t>2</a:t>
            </a:r>
            <a:r>
              <a:rPr lang="en-US" altLang="ja-JP" sz="2800" dirty="0"/>
              <a:t>/r</a:t>
            </a:r>
          </a:p>
          <a:p>
            <a:r>
              <a:rPr lang="ja-JP" altLang="en-US" sz="2800" dirty="0"/>
              <a:t>これを微分して０とする</a:t>
            </a:r>
            <a:endParaRPr lang="en-US" altLang="ja-JP" sz="2800" dirty="0"/>
          </a:p>
          <a:p>
            <a:r>
              <a:rPr kumimoji="1" lang="en-US" altLang="ja-JP" sz="2800" dirty="0"/>
              <a:t>r=R</a:t>
            </a:r>
            <a:r>
              <a:rPr kumimoji="1" lang="ja-JP" altLang="en-US" sz="2800" dirty="0"/>
              <a:t>の時最大！→インピーダンスマッチング</a:t>
            </a:r>
          </a:p>
        </p:txBody>
      </p:sp>
    </p:spTree>
    <p:extLst>
      <p:ext uri="{BB962C8B-B14F-4D97-AF65-F5344CB8AC3E}">
        <p14:creationId xmlns:p14="http://schemas.microsoft.com/office/powerpoint/2010/main" val="34979076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インピーダンスマッチングのために</a:t>
            </a:r>
          </a:p>
        </p:txBody>
      </p:sp>
      <p:sp>
        <p:nvSpPr>
          <p:cNvPr id="3" name="コンテンツ プレースホルダー 2"/>
          <p:cNvSpPr>
            <a:spLocks noGrp="1"/>
          </p:cNvSpPr>
          <p:nvPr>
            <p:ph idx="1"/>
          </p:nvPr>
        </p:nvSpPr>
        <p:spPr/>
        <p:txBody>
          <a:bodyPr/>
          <a:lstStyle/>
          <a:p>
            <a:r>
              <a:rPr kumimoji="1" lang="ja-JP" altLang="en-US" dirty="0"/>
              <a:t>昔の六石ラジオではトランスを使った</a:t>
            </a:r>
            <a:endParaRPr kumimoji="1" lang="en-US" altLang="ja-JP" dirty="0"/>
          </a:p>
          <a:p>
            <a:pPr lvl="1"/>
            <a:r>
              <a:rPr kumimoji="1" lang="ja-JP" altLang="en-US" dirty="0"/>
              <a:t>コイルの巻き数でインピーダンス変換ができた</a:t>
            </a:r>
            <a:endParaRPr kumimoji="1" lang="en-US" altLang="ja-JP" dirty="0"/>
          </a:p>
          <a:p>
            <a:pPr lvl="1"/>
            <a:r>
              <a:rPr lang="ja-JP" altLang="en-US" dirty="0"/>
              <a:t>しかし波形が歪むという欠点が</a:t>
            </a:r>
            <a:r>
              <a:rPr lang="ja-JP" altLang="en-US" dirty="0" err="1"/>
              <a:t>、、、</a:t>
            </a:r>
            <a:endParaRPr lang="en-US" altLang="ja-JP" dirty="0"/>
          </a:p>
          <a:p>
            <a:r>
              <a:rPr kumimoji="1" lang="ja-JP" altLang="en-US" dirty="0"/>
              <a:t>エミッタ</a:t>
            </a:r>
            <a:r>
              <a:rPr lang="ja-JP" altLang="en-US" dirty="0"/>
              <a:t>フォロワ（前回やったコレクタ接地）やベース接地でインピーダンスを変換</a:t>
            </a:r>
            <a:endParaRPr lang="en-US" altLang="ja-JP" dirty="0"/>
          </a:p>
          <a:p>
            <a:pPr lvl="1"/>
            <a:r>
              <a:rPr lang="ja-JP" altLang="en-US" dirty="0"/>
              <a:t>エミッタフォロワの主目的はこれだ！</a:t>
            </a:r>
            <a:endParaRPr lang="en-US" altLang="ja-JP" dirty="0"/>
          </a:p>
          <a:p>
            <a:r>
              <a:rPr kumimoji="1" lang="ja-JP" altLang="en-US" dirty="0"/>
              <a:t>差分増幅器で入力インピーダンスを無限大、出力インピーダンスを</a:t>
            </a:r>
            <a:r>
              <a:rPr kumimoji="1" lang="en-US" altLang="ja-JP" dirty="0"/>
              <a:t>0</a:t>
            </a:r>
            <a:r>
              <a:rPr kumimoji="1" lang="ja-JP" altLang="en-US" dirty="0"/>
              <a:t>にする→次回のオペアンプ</a:t>
            </a:r>
          </a:p>
        </p:txBody>
      </p:sp>
    </p:spTree>
    <p:extLst>
      <p:ext uri="{BB962C8B-B14F-4D97-AF65-F5344CB8AC3E}">
        <p14:creationId xmlns:p14="http://schemas.microsoft.com/office/powerpoint/2010/main" val="1807245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二端子対回路による</a:t>
            </a:r>
            <a:br>
              <a:rPr kumimoji="1" lang="en-US" altLang="ja-JP" dirty="0"/>
            </a:br>
            <a:r>
              <a:rPr kumimoji="1" lang="ja-JP" altLang="en-US" dirty="0"/>
              <a:t>等価回路表現</a:t>
            </a:r>
          </a:p>
        </p:txBody>
      </p:sp>
      <p:sp>
        <p:nvSpPr>
          <p:cNvPr id="4" name="正方形/長方形 3"/>
          <p:cNvSpPr/>
          <p:nvPr/>
        </p:nvSpPr>
        <p:spPr>
          <a:xfrm>
            <a:off x="3220872" y="1937982"/>
            <a:ext cx="2756847" cy="2238233"/>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ブラックボックス</a:t>
            </a:r>
          </a:p>
        </p:txBody>
      </p:sp>
      <p:cxnSp>
        <p:nvCxnSpPr>
          <p:cNvPr id="6" name="直線コネクタ 5"/>
          <p:cNvCxnSpPr/>
          <p:nvPr/>
        </p:nvCxnSpPr>
        <p:spPr>
          <a:xfrm flipH="1">
            <a:off x="1978925" y="2210937"/>
            <a:ext cx="121465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flipH="1">
            <a:off x="2008493" y="3850945"/>
            <a:ext cx="121465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flipH="1">
            <a:off x="5966353" y="2213209"/>
            <a:ext cx="121465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flipH="1">
            <a:off x="5995921" y="3853217"/>
            <a:ext cx="121465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457200" y="5112410"/>
            <a:ext cx="8701421" cy="1077218"/>
          </a:xfrm>
          <a:prstGeom prst="rect">
            <a:avLst/>
          </a:prstGeom>
          <a:noFill/>
        </p:spPr>
        <p:txBody>
          <a:bodyPr wrap="none" rtlCol="0">
            <a:spAutoFit/>
          </a:bodyPr>
          <a:lstStyle/>
          <a:p>
            <a:r>
              <a:rPr kumimoji="1" lang="ja-JP" altLang="en-US" sz="3200" dirty="0"/>
              <a:t>中身はなんだかわからない</a:t>
            </a:r>
            <a:endParaRPr kumimoji="1" lang="en-US" altLang="ja-JP" sz="3200" dirty="0"/>
          </a:p>
          <a:p>
            <a:r>
              <a:rPr lang="ja-JP" altLang="en-US" sz="3200" dirty="0"/>
              <a:t>入力と出力の電流電圧の関係だけで表してやろう</a:t>
            </a:r>
            <a:endParaRPr kumimoji="1" lang="ja-JP" altLang="en-US" sz="3200" dirty="0"/>
          </a:p>
        </p:txBody>
      </p:sp>
      <p:cxnSp>
        <p:nvCxnSpPr>
          <p:cNvPr id="12" name="直線矢印コネクタ 11"/>
          <p:cNvCxnSpPr/>
          <p:nvPr/>
        </p:nvCxnSpPr>
        <p:spPr>
          <a:xfrm>
            <a:off x="1978925" y="1937982"/>
            <a:ext cx="9144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flipH="1">
            <a:off x="6291618" y="1937982"/>
            <a:ext cx="88938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p:nvPr/>
        </p:nvCxnSpPr>
        <p:spPr>
          <a:xfrm flipV="1">
            <a:off x="2008493" y="2456597"/>
            <a:ext cx="0" cy="120100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flipV="1">
            <a:off x="7115042" y="2445221"/>
            <a:ext cx="0" cy="120100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テキスト ボックス 18"/>
          <p:cNvSpPr txBox="1"/>
          <p:nvPr/>
        </p:nvSpPr>
        <p:spPr>
          <a:xfrm>
            <a:off x="2251881" y="1368184"/>
            <a:ext cx="503664" cy="584775"/>
          </a:xfrm>
          <a:prstGeom prst="rect">
            <a:avLst/>
          </a:prstGeom>
          <a:noFill/>
        </p:spPr>
        <p:txBody>
          <a:bodyPr wrap="none" rtlCol="0">
            <a:spAutoFit/>
          </a:bodyPr>
          <a:lstStyle/>
          <a:p>
            <a:r>
              <a:rPr kumimoji="1" lang="en-US" altLang="ja-JP" sz="3200" i="1" dirty="0"/>
              <a:t>i1</a:t>
            </a:r>
            <a:endParaRPr kumimoji="1" lang="ja-JP" altLang="en-US" sz="3200" i="1" dirty="0"/>
          </a:p>
        </p:txBody>
      </p:sp>
      <p:sp>
        <p:nvSpPr>
          <p:cNvPr id="20" name="テキスト ボックス 19"/>
          <p:cNvSpPr txBox="1"/>
          <p:nvPr/>
        </p:nvSpPr>
        <p:spPr>
          <a:xfrm>
            <a:off x="6498621" y="1421256"/>
            <a:ext cx="503664" cy="584775"/>
          </a:xfrm>
          <a:prstGeom prst="rect">
            <a:avLst/>
          </a:prstGeom>
          <a:noFill/>
        </p:spPr>
        <p:txBody>
          <a:bodyPr wrap="none" rtlCol="0">
            <a:spAutoFit/>
          </a:bodyPr>
          <a:lstStyle/>
          <a:p>
            <a:r>
              <a:rPr kumimoji="1" lang="en-US" altLang="ja-JP" sz="3200" i="1" dirty="0"/>
              <a:t>i2</a:t>
            </a:r>
            <a:endParaRPr kumimoji="1" lang="ja-JP" altLang="en-US" sz="3200" i="1" dirty="0"/>
          </a:p>
        </p:txBody>
      </p:sp>
      <p:sp>
        <p:nvSpPr>
          <p:cNvPr id="21" name="テキスト ボックス 20"/>
          <p:cNvSpPr txBox="1"/>
          <p:nvPr/>
        </p:nvSpPr>
        <p:spPr>
          <a:xfrm>
            <a:off x="7181004" y="2852294"/>
            <a:ext cx="795573" cy="461665"/>
          </a:xfrm>
          <a:prstGeom prst="rect">
            <a:avLst/>
          </a:prstGeom>
          <a:noFill/>
        </p:spPr>
        <p:txBody>
          <a:bodyPr wrap="square" rtlCol="0">
            <a:spAutoFit/>
          </a:bodyPr>
          <a:lstStyle/>
          <a:p>
            <a:r>
              <a:rPr lang="en-US" altLang="ja-JP" sz="2400" i="1" dirty="0"/>
              <a:t>v</a:t>
            </a:r>
            <a:r>
              <a:rPr kumimoji="1" lang="en-US" altLang="ja-JP" sz="2400" i="1" dirty="0"/>
              <a:t>2</a:t>
            </a:r>
            <a:endParaRPr kumimoji="1" lang="ja-JP" altLang="en-US" sz="2400" i="1" dirty="0"/>
          </a:p>
        </p:txBody>
      </p:sp>
      <p:sp>
        <p:nvSpPr>
          <p:cNvPr id="22" name="テキスト ボックス 21"/>
          <p:cNvSpPr txBox="1"/>
          <p:nvPr/>
        </p:nvSpPr>
        <p:spPr>
          <a:xfrm>
            <a:off x="1517174" y="2924747"/>
            <a:ext cx="734707" cy="461665"/>
          </a:xfrm>
          <a:prstGeom prst="rect">
            <a:avLst/>
          </a:prstGeom>
          <a:noFill/>
        </p:spPr>
        <p:txBody>
          <a:bodyPr wrap="square" rtlCol="0">
            <a:spAutoFit/>
          </a:bodyPr>
          <a:lstStyle/>
          <a:p>
            <a:r>
              <a:rPr lang="en-US" altLang="ja-JP" sz="2400" i="1" dirty="0"/>
              <a:t>v1</a:t>
            </a:r>
            <a:endParaRPr kumimoji="1" lang="ja-JP" altLang="en-US" sz="2400" i="1" dirty="0"/>
          </a:p>
        </p:txBody>
      </p:sp>
      <p:sp>
        <p:nvSpPr>
          <p:cNvPr id="23" name="テキスト ボックス 22"/>
          <p:cNvSpPr txBox="1"/>
          <p:nvPr/>
        </p:nvSpPr>
        <p:spPr>
          <a:xfrm>
            <a:off x="805218" y="2770076"/>
            <a:ext cx="800219" cy="461665"/>
          </a:xfrm>
          <a:prstGeom prst="rect">
            <a:avLst/>
          </a:prstGeom>
          <a:noFill/>
        </p:spPr>
        <p:txBody>
          <a:bodyPr wrap="none" rtlCol="0">
            <a:spAutoFit/>
          </a:bodyPr>
          <a:lstStyle/>
          <a:p>
            <a:r>
              <a:rPr kumimoji="1" lang="ja-JP" altLang="en-US" sz="2400"/>
              <a:t>入力</a:t>
            </a:r>
          </a:p>
        </p:txBody>
      </p:sp>
      <p:sp>
        <p:nvSpPr>
          <p:cNvPr id="24" name="テキスト ボックス 23"/>
          <p:cNvSpPr txBox="1"/>
          <p:nvPr/>
        </p:nvSpPr>
        <p:spPr>
          <a:xfrm>
            <a:off x="7852256" y="2641847"/>
            <a:ext cx="800219" cy="461665"/>
          </a:xfrm>
          <a:prstGeom prst="rect">
            <a:avLst/>
          </a:prstGeom>
          <a:noFill/>
        </p:spPr>
        <p:txBody>
          <a:bodyPr wrap="none" rtlCol="0">
            <a:spAutoFit/>
          </a:bodyPr>
          <a:lstStyle/>
          <a:p>
            <a:r>
              <a:rPr lang="ja-JP" altLang="en-US" sz="2400" dirty="0"/>
              <a:t>出</a:t>
            </a:r>
            <a:r>
              <a:rPr kumimoji="1" lang="ja-JP" altLang="en-US" sz="2400" dirty="0"/>
              <a:t>力</a:t>
            </a:r>
          </a:p>
        </p:txBody>
      </p:sp>
    </p:spTree>
    <p:extLst>
      <p:ext uri="{BB962C8B-B14F-4D97-AF65-F5344CB8AC3E}">
        <p14:creationId xmlns:p14="http://schemas.microsoft.com/office/powerpoint/2010/main" val="7625662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低周波での等価回路</a:t>
            </a:r>
          </a:p>
        </p:txBody>
      </p:sp>
      <p:sp>
        <p:nvSpPr>
          <p:cNvPr id="3" name="コンテンツ プレースホルダー 2"/>
          <p:cNvSpPr>
            <a:spLocks noGrp="1"/>
          </p:cNvSpPr>
          <p:nvPr>
            <p:ph idx="1"/>
          </p:nvPr>
        </p:nvSpPr>
        <p:spPr/>
        <p:txBody>
          <a:bodyPr/>
          <a:lstStyle/>
          <a:p>
            <a:r>
              <a:rPr lang="ja-JP" altLang="en-US" dirty="0"/>
              <a:t>バイパスコンデンサが導通とみなせず、エミッタ抵抗のフィードバックが表れる</a:t>
            </a:r>
            <a:endParaRPr kumimoji="1" lang="ja-JP" altLang="en-US" dirty="0"/>
          </a:p>
        </p:txBody>
      </p:sp>
      <p:pic>
        <p:nvPicPr>
          <p:cNvPr id="4" name="図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2759258"/>
            <a:ext cx="8544546" cy="2822676"/>
          </a:xfrm>
          <a:prstGeom prst="rect">
            <a:avLst/>
          </a:prstGeom>
        </p:spPr>
      </p:pic>
    </p:spTree>
    <p:extLst>
      <p:ext uri="{BB962C8B-B14F-4D97-AF65-F5344CB8AC3E}">
        <p14:creationId xmlns:p14="http://schemas.microsoft.com/office/powerpoint/2010/main" val="14929071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高周波での等価回路</a:t>
            </a:r>
          </a:p>
        </p:txBody>
      </p:sp>
      <p:pic>
        <p:nvPicPr>
          <p:cNvPr id="4" name="コンテンツ プレースホルダー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1111369" y="2825086"/>
            <a:ext cx="7575431" cy="2431168"/>
          </a:xfrm>
        </p:spPr>
      </p:pic>
      <p:sp>
        <p:nvSpPr>
          <p:cNvPr id="5" name="テキスト ボックス 4"/>
          <p:cNvSpPr txBox="1"/>
          <p:nvPr/>
        </p:nvSpPr>
        <p:spPr>
          <a:xfrm>
            <a:off x="1228298" y="1978924"/>
            <a:ext cx="6414705" cy="523220"/>
          </a:xfrm>
          <a:prstGeom prst="rect">
            <a:avLst/>
          </a:prstGeom>
          <a:noFill/>
        </p:spPr>
        <p:txBody>
          <a:bodyPr wrap="square" rtlCol="0">
            <a:spAutoFit/>
          </a:bodyPr>
          <a:lstStyle/>
          <a:p>
            <a:r>
              <a:rPr kumimoji="1" lang="ja-JP" altLang="en-US" sz="2800" dirty="0"/>
              <a:t>トランジスタ内部の容量が問題になる</a:t>
            </a:r>
          </a:p>
        </p:txBody>
      </p:sp>
    </p:spTree>
    <p:extLst>
      <p:ext uri="{BB962C8B-B14F-4D97-AF65-F5344CB8AC3E}">
        <p14:creationId xmlns:p14="http://schemas.microsoft.com/office/powerpoint/2010/main" val="24915020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CR</a:t>
            </a:r>
            <a:r>
              <a:rPr kumimoji="1" lang="ja-JP" altLang="en-US" dirty="0"/>
              <a:t>結合増幅回路の周波数特性</a:t>
            </a:r>
          </a:p>
        </p:txBody>
      </p:sp>
      <p:pic>
        <p:nvPicPr>
          <p:cNvPr id="4" name="コンテンツ プレースホルダー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1152967" y="1553131"/>
            <a:ext cx="6838066" cy="4140114"/>
          </a:xfrm>
        </p:spPr>
      </p:pic>
      <p:sp>
        <p:nvSpPr>
          <p:cNvPr id="5" name="テキスト ボックス 4"/>
          <p:cNvSpPr txBox="1"/>
          <p:nvPr/>
        </p:nvSpPr>
        <p:spPr>
          <a:xfrm>
            <a:off x="931420" y="5986990"/>
            <a:ext cx="7281160" cy="461665"/>
          </a:xfrm>
          <a:prstGeom prst="rect">
            <a:avLst/>
          </a:prstGeom>
          <a:noFill/>
        </p:spPr>
        <p:txBody>
          <a:bodyPr wrap="none" rtlCol="0">
            <a:spAutoFit/>
          </a:bodyPr>
          <a:lstStyle/>
          <a:p>
            <a:r>
              <a:rPr kumimoji="1" lang="en-US" altLang="ja-JP" sz="2400" dirty="0"/>
              <a:t>-3dB (</a:t>
            </a:r>
            <a:r>
              <a:rPr kumimoji="1" lang="ja-JP" altLang="en-US" sz="2400" dirty="0"/>
              <a:t>√</a:t>
            </a:r>
            <a:r>
              <a:rPr kumimoji="1" lang="en-US" altLang="ja-JP" sz="2400" dirty="0"/>
              <a:t>2</a:t>
            </a:r>
            <a:r>
              <a:rPr kumimoji="1" lang="ja-JP" altLang="en-US" sz="2400" dirty="0"/>
              <a:t>分の</a:t>
            </a:r>
            <a:r>
              <a:rPr kumimoji="1" lang="en-US" altLang="ja-JP" sz="2400" dirty="0"/>
              <a:t>1</a:t>
            </a:r>
            <a:r>
              <a:rPr kumimoji="1" lang="ja-JP" altLang="en-US" sz="2400" dirty="0"/>
              <a:t>）まで下がった所を基準に帯域幅を定義</a:t>
            </a:r>
          </a:p>
        </p:txBody>
      </p:sp>
    </p:spTree>
    <p:extLst>
      <p:ext uri="{BB962C8B-B14F-4D97-AF65-F5344CB8AC3E}">
        <p14:creationId xmlns:p14="http://schemas.microsoft.com/office/powerpoint/2010/main" val="6186159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CR</a:t>
            </a:r>
            <a:r>
              <a:rPr kumimoji="1" lang="ja-JP" altLang="en-US" dirty="0"/>
              <a:t>結合増幅器は実用的か？</a:t>
            </a:r>
          </a:p>
        </p:txBody>
      </p:sp>
      <p:sp>
        <p:nvSpPr>
          <p:cNvPr id="3" name="コンテンツ プレースホルダー 2"/>
          <p:cNvSpPr>
            <a:spLocks noGrp="1"/>
          </p:cNvSpPr>
          <p:nvPr>
            <p:ph idx="1"/>
          </p:nvPr>
        </p:nvSpPr>
        <p:spPr/>
        <p:txBody>
          <a:bodyPr/>
          <a:lstStyle/>
          <a:p>
            <a:r>
              <a:rPr kumimoji="1" lang="ja-JP" altLang="en-US" dirty="0"/>
              <a:t>増幅は可能だが、複数段数で用いると、入出力のインピーダンスが合わず、効率が悪い</a:t>
            </a:r>
            <a:endParaRPr kumimoji="1" lang="en-US" altLang="ja-JP" dirty="0"/>
          </a:p>
          <a:p>
            <a:r>
              <a:rPr lang="ja-JP" altLang="en-US" dirty="0"/>
              <a:t>低周波域、高周波域で利得が低下</a:t>
            </a:r>
            <a:endParaRPr lang="en-US" altLang="ja-JP" dirty="0"/>
          </a:p>
          <a:p>
            <a:r>
              <a:rPr lang="ja-JP" altLang="en-US" dirty="0"/>
              <a:t>より効率の良い増幅回路の実現のため、</a:t>
            </a:r>
            <a:r>
              <a:rPr kumimoji="1" lang="ja-JP" altLang="en-US" dirty="0"/>
              <a:t>様々な回路構成</a:t>
            </a:r>
            <a:r>
              <a:rPr lang="ja-JP" altLang="en-US" dirty="0"/>
              <a:t>が考案された</a:t>
            </a:r>
            <a:endParaRPr lang="en-US" altLang="ja-JP" dirty="0"/>
          </a:p>
          <a:p>
            <a:pPr lvl="1"/>
            <a:r>
              <a:rPr kumimoji="1" lang="ja-JP" altLang="en-US" dirty="0"/>
              <a:t>差動増幅器→オペアンプ</a:t>
            </a:r>
            <a:endParaRPr kumimoji="1" lang="en-US" altLang="ja-JP" dirty="0"/>
          </a:p>
          <a:p>
            <a:pPr lvl="1"/>
            <a:r>
              <a:rPr kumimoji="1" lang="ja-JP" altLang="en-US" dirty="0"/>
              <a:t>実際には様々なオペアンプが増幅器として用いられる。</a:t>
            </a:r>
            <a:endParaRPr kumimoji="1" lang="en-US" altLang="ja-JP" dirty="0"/>
          </a:p>
          <a:p>
            <a:pPr lvl="1"/>
            <a:r>
              <a:rPr lang="ja-JP" altLang="en-US" dirty="0"/>
              <a:t>次回以降、このオペアンプを勉強する</a:t>
            </a:r>
            <a:endParaRPr kumimoji="1" lang="ja-JP" altLang="en-US" dirty="0"/>
          </a:p>
        </p:txBody>
      </p:sp>
    </p:spTree>
    <p:extLst>
      <p:ext uri="{BB962C8B-B14F-4D97-AF65-F5344CB8AC3E}">
        <p14:creationId xmlns:p14="http://schemas.microsoft.com/office/powerpoint/2010/main" val="17799679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Line 24"/>
          <p:cNvSpPr>
            <a:spLocks noChangeShapeType="1"/>
          </p:cNvSpPr>
          <p:nvPr/>
        </p:nvSpPr>
        <p:spPr bwMode="auto">
          <a:xfrm>
            <a:off x="4520565" y="1905097"/>
            <a:ext cx="0" cy="7921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 name="Line 25"/>
          <p:cNvSpPr>
            <a:spLocks noChangeShapeType="1"/>
          </p:cNvSpPr>
          <p:nvPr/>
        </p:nvSpPr>
        <p:spPr bwMode="auto">
          <a:xfrm flipH="1">
            <a:off x="4520565" y="1905097"/>
            <a:ext cx="576263"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 name="Line 26"/>
          <p:cNvSpPr>
            <a:spLocks noChangeShapeType="1"/>
          </p:cNvSpPr>
          <p:nvPr/>
        </p:nvSpPr>
        <p:spPr bwMode="auto">
          <a:xfrm>
            <a:off x="4520565" y="2336897"/>
            <a:ext cx="647700"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 name="Line 27"/>
          <p:cNvSpPr>
            <a:spLocks noChangeShapeType="1"/>
          </p:cNvSpPr>
          <p:nvPr/>
        </p:nvSpPr>
        <p:spPr bwMode="auto">
          <a:xfrm>
            <a:off x="3933969" y="2336897"/>
            <a:ext cx="58659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 name="Line 28"/>
          <p:cNvSpPr>
            <a:spLocks noChangeShapeType="1"/>
          </p:cNvSpPr>
          <p:nvPr/>
        </p:nvSpPr>
        <p:spPr bwMode="auto">
          <a:xfrm>
            <a:off x="5096828" y="1130969"/>
            <a:ext cx="0" cy="7828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 name="Rectangle 29"/>
          <p:cNvSpPr>
            <a:spLocks noChangeArrowheads="1"/>
          </p:cNvSpPr>
          <p:nvPr/>
        </p:nvSpPr>
        <p:spPr bwMode="auto">
          <a:xfrm>
            <a:off x="5023803" y="554706"/>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 name="Line 30"/>
          <p:cNvSpPr>
            <a:spLocks noChangeShapeType="1"/>
          </p:cNvSpPr>
          <p:nvPr/>
        </p:nvSpPr>
        <p:spPr bwMode="auto">
          <a:xfrm>
            <a:off x="4974590" y="272957"/>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 name="Line 31"/>
          <p:cNvSpPr>
            <a:spLocks noChangeShapeType="1"/>
          </p:cNvSpPr>
          <p:nvPr/>
        </p:nvSpPr>
        <p:spPr bwMode="auto">
          <a:xfrm>
            <a:off x="5119053" y="254669"/>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2" name="Group 35"/>
          <p:cNvGrpSpPr>
            <a:grpSpLocks/>
          </p:cNvGrpSpPr>
          <p:nvPr/>
        </p:nvGrpSpPr>
        <p:grpSpPr bwMode="auto">
          <a:xfrm>
            <a:off x="4974590" y="3245619"/>
            <a:ext cx="504825" cy="144463"/>
            <a:chOff x="2517" y="3929"/>
            <a:chExt cx="318" cy="91"/>
          </a:xfrm>
        </p:grpSpPr>
        <p:sp>
          <p:nvSpPr>
            <p:cNvPr id="13" name="Line 36"/>
            <p:cNvSpPr>
              <a:spLocks noChangeShapeType="1"/>
            </p:cNvSpPr>
            <p:nvPr/>
          </p:nvSpPr>
          <p:spPr bwMode="auto">
            <a:xfrm>
              <a:off x="2517" y="3929"/>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 name="Line 37"/>
            <p:cNvSpPr>
              <a:spLocks noChangeShapeType="1"/>
            </p:cNvSpPr>
            <p:nvPr/>
          </p:nvSpPr>
          <p:spPr bwMode="auto">
            <a:xfrm flipH="1">
              <a:off x="251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 name="Line 38"/>
            <p:cNvSpPr>
              <a:spLocks noChangeShapeType="1"/>
            </p:cNvSpPr>
            <p:nvPr/>
          </p:nvSpPr>
          <p:spPr bwMode="auto">
            <a:xfrm flipH="1">
              <a:off x="256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 name="Line 39"/>
            <p:cNvSpPr>
              <a:spLocks noChangeShapeType="1"/>
            </p:cNvSpPr>
            <p:nvPr/>
          </p:nvSpPr>
          <p:spPr bwMode="auto">
            <a:xfrm flipH="1">
              <a:off x="260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 name="Line 40"/>
            <p:cNvSpPr>
              <a:spLocks noChangeShapeType="1"/>
            </p:cNvSpPr>
            <p:nvPr/>
          </p:nvSpPr>
          <p:spPr bwMode="auto">
            <a:xfrm flipH="1">
              <a:off x="265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8" name="Rectangle 29"/>
          <p:cNvSpPr>
            <a:spLocks noChangeArrowheads="1"/>
          </p:cNvSpPr>
          <p:nvPr/>
        </p:nvSpPr>
        <p:spPr bwMode="auto">
          <a:xfrm>
            <a:off x="2502982" y="2249319"/>
            <a:ext cx="721243" cy="2036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 name="Line 28"/>
          <p:cNvSpPr>
            <a:spLocks noChangeShapeType="1"/>
          </p:cNvSpPr>
          <p:nvPr/>
        </p:nvSpPr>
        <p:spPr bwMode="auto">
          <a:xfrm>
            <a:off x="5185538" y="2768697"/>
            <a:ext cx="1" cy="45136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20" name="直線コネクタ 19"/>
          <p:cNvCxnSpPr/>
          <p:nvPr/>
        </p:nvCxnSpPr>
        <p:spPr>
          <a:xfrm>
            <a:off x="3430299" y="2344009"/>
            <a:ext cx="50367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5061491" y="1579529"/>
            <a:ext cx="50367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テキスト ボックス 21"/>
          <p:cNvSpPr txBox="1"/>
          <p:nvPr/>
        </p:nvSpPr>
        <p:spPr>
          <a:xfrm>
            <a:off x="5227106" y="733026"/>
            <a:ext cx="479618" cy="369332"/>
          </a:xfrm>
          <a:prstGeom prst="rect">
            <a:avLst/>
          </a:prstGeom>
          <a:noFill/>
        </p:spPr>
        <p:txBody>
          <a:bodyPr wrap="none" rtlCol="0">
            <a:spAutoFit/>
          </a:bodyPr>
          <a:lstStyle/>
          <a:p>
            <a:r>
              <a:rPr kumimoji="1" lang="en-US" altLang="ja-JP" dirty="0"/>
              <a:t>R2</a:t>
            </a:r>
            <a:endParaRPr kumimoji="1" lang="ja-JP" altLang="en-US" dirty="0"/>
          </a:p>
        </p:txBody>
      </p:sp>
      <p:sp>
        <p:nvSpPr>
          <p:cNvPr id="23" name="テキスト ボックス 22"/>
          <p:cNvSpPr txBox="1"/>
          <p:nvPr/>
        </p:nvSpPr>
        <p:spPr>
          <a:xfrm>
            <a:off x="5219599" y="2083663"/>
            <a:ext cx="646331" cy="369332"/>
          </a:xfrm>
          <a:prstGeom prst="rect">
            <a:avLst/>
          </a:prstGeom>
          <a:noFill/>
        </p:spPr>
        <p:txBody>
          <a:bodyPr wrap="none" rtlCol="0">
            <a:spAutoFit/>
          </a:bodyPr>
          <a:lstStyle/>
          <a:p>
            <a:r>
              <a:rPr kumimoji="1" lang="en-US" altLang="ja-JP" dirty="0"/>
              <a:t>OFF</a:t>
            </a:r>
            <a:endParaRPr kumimoji="1" lang="ja-JP" altLang="en-US" dirty="0"/>
          </a:p>
        </p:txBody>
      </p:sp>
      <p:cxnSp>
        <p:nvCxnSpPr>
          <p:cNvPr id="24" name="直線コネクタ 23"/>
          <p:cNvCxnSpPr/>
          <p:nvPr/>
        </p:nvCxnSpPr>
        <p:spPr>
          <a:xfrm>
            <a:off x="3233916" y="2351137"/>
            <a:ext cx="29328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2091078" y="2351137"/>
            <a:ext cx="44314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テキスト ボックス 25"/>
          <p:cNvSpPr txBox="1"/>
          <p:nvPr/>
        </p:nvSpPr>
        <p:spPr>
          <a:xfrm>
            <a:off x="5188790" y="1210197"/>
            <a:ext cx="338554" cy="369332"/>
          </a:xfrm>
          <a:prstGeom prst="rect">
            <a:avLst/>
          </a:prstGeom>
          <a:noFill/>
        </p:spPr>
        <p:txBody>
          <a:bodyPr wrap="none" rtlCol="0">
            <a:spAutoFit/>
          </a:bodyPr>
          <a:lstStyle/>
          <a:p>
            <a:r>
              <a:rPr kumimoji="1" lang="en-US" altLang="ja-JP" dirty="0"/>
              <a:t>Y</a:t>
            </a:r>
            <a:endParaRPr kumimoji="1" lang="ja-JP" altLang="en-US" dirty="0"/>
          </a:p>
        </p:txBody>
      </p:sp>
      <p:sp>
        <p:nvSpPr>
          <p:cNvPr id="27" name="テキスト ボックス 26"/>
          <p:cNvSpPr txBox="1"/>
          <p:nvPr/>
        </p:nvSpPr>
        <p:spPr>
          <a:xfrm>
            <a:off x="2534219" y="1751665"/>
            <a:ext cx="479618" cy="369332"/>
          </a:xfrm>
          <a:prstGeom prst="rect">
            <a:avLst/>
          </a:prstGeom>
          <a:noFill/>
        </p:spPr>
        <p:txBody>
          <a:bodyPr wrap="none" rtlCol="0">
            <a:spAutoFit/>
          </a:bodyPr>
          <a:lstStyle/>
          <a:p>
            <a:r>
              <a:rPr kumimoji="1" lang="en-US" altLang="ja-JP" dirty="0"/>
              <a:t>R1</a:t>
            </a:r>
            <a:endParaRPr kumimoji="1" lang="ja-JP" altLang="en-US" dirty="0"/>
          </a:p>
        </p:txBody>
      </p:sp>
      <p:sp>
        <p:nvSpPr>
          <p:cNvPr id="30" name="テキスト ボックス 29"/>
          <p:cNvSpPr txBox="1"/>
          <p:nvPr/>
        </p:nvSpPr>
        <p:spPr>
          <a:xfrm>
            <a:off x="5374286" y="100740"/>
            <a:ext cx="569387" cy="369332"/>
          </a:xfrm>
          <a:prstGeom prst="rect">
            <a:avLst/>
          </a:prstGeom>
          <a:noFill/>
        </p:spPr>
        <p:txBody>
          <a:bodyPr wrap="none" rtlCol="0">
            <a:spAutoFit/>
          </a:bodyPr>
          <a:lstStyle/>
          <a:p>
            <a:r>
              <a:rPr lang="en-US" altLang="ja-JP" dirty="0" err="1"/>
              <a:t>Vcc</a:t>
            </a:r>
            <a:endParaRPr kumimoji="1" lang="ja-JP" altLang="en-US" dirty="0"/>
          </a:p>
        </p:txBody>
      </p:sp>
      <p:grpSp>
        <p:nvGrpSpPr>
          <p:cNvPr id="57" name="Group 81"/>
          <p:cNvGrpSpPr>
            <a:grpSpLocks/>
          </p:cNvGrpSpPr>
          <p:nvPr/>
        </p:nvGrpSpPr>
        <p:grpSpPr bwMode="auto">
          <a:xfrm>
            <a:off x="2329624" y="4651936"/>
            <a:ext cx="1368425" cy="576263"/>
            <a:chOff x="1051" y="1978"/>
            <a:chExt cx="1133" cy="363"/>
          </a:xfrm>
        </p:grpSpPr>
        <p:sp>
          <p:nvSpPr>
            <p:cNvPr id="58" name="AutoShape 82"/>
            <p:cNvSpPr>
              <a:spLocks noChangeArrowheads="1"/>
            </p:cNvSpPr>
            <p:nvPr/>
          </p:nvSpPr>
          <p:spPr bwMode="auto">
            <a:xfrm rot="5400000">
              <a:off x="1459" y="2024"/>
              <a:ext cx="272" cy="272"/>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59" name="Line 83"/>
            <p:cNvSpPr>
              <a:spLocks noChangeShapeType="1"/>
            </p:cNvSpPr>
            <p:nvPr/>
          </p:nvSpPr>
          <p:spPr bwMode="auto">
            <a:xfrm>
              <a:off x="1731" y="1978"/>
              <a:ext cx="0" cy="36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0" name="Line 84"/>
            <p:cNvSpPr>
              <a:spLocks noChangeShapeType="1"/>
            </p:cNvSpPr>
            <p:nvPr/>
          </p:nvSpPr>
          <p:spPr bwMode="auto">
            <a:xfrm>
              <a:off x="1051" y="2160"/>
              <a:ext cx="4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 name="Line 85"/>
            <p:cNvSpPr>
              <a:spLocks noChangeShapeType="1"/>
            </p:cNvSpPr>
            <p:nvPr/>
          </p:nvSpPr>
          <p:spPr bwMode="auto">
            <a:xfrm>
              <a:off x="1776" y="2160"/>
              <a:ext cx="4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62" name="Rectangle 29"/>
          <p:cNvSpPr>
            <a:spLocks noChangeArrowheads="1"/>
          </p:cNvSpPr>
          <p:nvPr/>
        </p:nvSpPr>
        <p:spPr bwMode="auto">
          <a:xfrm>
            <a:off x="1363488" y="4839042"/>
            <a:ext cx="721243" cy="2036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cxnSp>
        <p:nvCxnSpPr>
          <p:cNvPr id="63" name="直線コネクタ 62"/>
          <p:cNvCxnSpPr/>
          <p:nvPr/>
        </p:nvCxnSpPr>
        <p:spPr>
          <a:xfrm>
            <a:off x="2094422" y="4940860"/>
            <a:ext cx="29328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直線コネクタ 63"/>
          <p:cNvCxnSpPr/>
          <p:nvPr/>
        </p:nvCxnSpPr>
        <p:spPr>
          <a:xfrm>
            <a:off x="951584" y="4940860"/>
            <a:ext cx="44314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65" name="Group 35"/>
          <p:cNvGrpSpPr>
            <a:grpSpLocks/>
          </p:cNvGrpSpPr>
          <p:nvPr/>
        </p:nvGrpSpPr>
        <p:grpSpPr bwMode="auto">
          <a:xfrm>
            <a:off x="3488096" y="5417142"/>
            <a:ext cx="504825" cy="144463"/>
            <a:chOff x="2517" y="3929"/>
            <a:chExt cx="318" cy="91"/>
          </a:xfrm>
        </p:grpSpPr>
        <p:sp>
          <p:nvSpPr>
            <p:cNvPr id="66" name="Line 36"/>
            <p:cNvSpPr>
              <a:spLocks noChangeShapeType="1"/>
            </p:cNvSpPr>
            <p:nvPr/>
          </p:nvSpPr>
          <p:spPr bwMode="auto">
            <a:xfrm>
              <a:off x="2517" y="3929"/>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7" name="Line 37"/>
            <p:cNvSpPr>
              <a:spLocks noChangeShapeType="1"/>
            </p:cNvSpPr>
            <p:nvPr/>
          </p:nvSpPr>
          <p:spPr bwMode="auto">
            <a:xfrm flipH="1">
              <a:off x="251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8" name="Line 38"/>
            <p:cNvSpPr>
              <a:spLocks noChangeShapeType="1"/>
            </p:cNvSpPr>
            <p:nvPr/>
          </p:nvSpPr>
          <p:spPr bwMode="auto">
            <a:xfrm flipH="1">
              <a:off x="256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9" name="Line 39"/>
            <p:cNvSpPr>
              <a:spLocks noChangeShapeType="1"/>
            </p:cNvSpPr>
            <p:nvPr/>
          </p:nvSpPr>
          <p:spPr bwMode="auto">
            <a:xfrm flipH="1">
              <a:off x="260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0" name="Line 40"/>
            <p:cNvSpPr>
              <a:spLocks noChangeShapeType="1"/>
            </p:cNvSpPr>
            <p:nvPr/>
          </p:nvSpPr>
          <p:spPr bwMode="auto">
            <a:xfrm flipH="1">
              <a:off x="265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71" name="Line 28"/>
          <p:cNvSpPr>
            <a:spLocks noChangeShapeType="1"/>
          </p:cNvSpPr>
          <p:nvPr/>
        </p:nvSpPr>
        <p:spPr bwMode="auto">
          <a:xfrm>
            <a:off x="3699044" y="4940220"/>
            <a:ext cx="1" cy="45136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2" name="テキスト ボックス 71"/>
          <p:cNvSpPr txBox="1"/>
          <p:nvPr/>
        </p:nvSpPr>
        <p:spPr>
          <a:xfrm>
            <a:off x="1484300" y="4355629"/>
            <a:ext cx="479618" cy="369332"/>
          </a:xfrm>
          <a:prstGeom prst="rect">
            <a:avLst/>
          </a:prstGeom>
          <a:noFill/>
        </p:spPr>
        <p:txBody>
          <a:bodyPr wrap="none" rtlCol="0">
            <a:spAutoFit/>
          </a:bodyPr>
          <a:lstStyle/>
          <a:p>
            <a:r>
              <a:rPr kumimoji="1" lang="en-US" altLang="ja-JP" dirty="0"/>
              <a:t>R1</a:t>
            </a:r>
            <a:endParaRPr kumimoji="1" lang="ja-JP" altLang="en-US" dirty="0"/>
          </a:p>
        </p:txBody>
      </p:sp>
      <p:cxnSp>
        <p:nvCxnSpPr>
          <p:cNvPr id="74" name="直線矢印コネクタ 73"/>
          <p:cNvCxnSpPr/>
          <p:nvPr/>
        </p:nvCxnSpPr>
        <p:spPr>
          <a:xfrm>
            <a:off x="2502982" y="4597171"/>
            <a:ext cx="647939"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5" name="テキスト ボックス 74"/>
          <p:cNvSpPr txBox="1"/>
          <p:nvPr/>
        </p:nvSpPr>
        <p:spPr>
          <a:xfrm>
            <a:off x="2582592" y="4247892"/>
            <a:ext cx="402674" cy="369332"/>
          </a:xfrm>
          <a:prstGeom prst="rect">
            <a:avLst/>
          </a:prstGeom>
          <a:noFill/>
        </p:spPr>
        <p:txBody>
          <a:bodyPr wrap="none" rtlCol="0">
            <a:spAutoFit/>
          </a:bodyPr>
          <a:lstStyle/>
          <a:p>
            <a:r>
              <a:rPr lang="en-US" altLang="ja-JP" dirty="0"/>
              <a:t>IB</a:t>
            </a:r>
            <a:endParaRPr kumimoji="1" lang="ja-JP" altLang="en-US" dirty="0"/>
          </a:p>
        </p:txBody>
      </p:sp>
      <p:cxnSp>
        <p:nvCxnSpPr>
          <p:cNvPr id="77" name="直線コネクタ 76"/>
          <p:cNvCxnSpPr/>
          <p:nvPr/>
        </p:nvCxnSpPr>
        <p:spPr>
          <a:xfrm>
            <a:off x="4629511" y="4901121"/>
            <a:ext cx="0" cy="120590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8" name="円/楕円 77"/>
          <p:cNvSpPr/>
          <p:nvPr/>
        </p:nvSpPr>
        <p:spPr>
          <a:xfrm>
            <a:off x="4486210" y="5260913"/>
            <a:ext cx="313898" cy="40705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9" name="直線矢印コネクタ 78"/>
          <p:cNvCxnSpPr/>
          <p:nvPr/>
        </p:nvCxnSpPr>
        <p:spPr>
          <a:xfrm>
            <a:off x="4629511" y="5342801"/>
            <a:ext cx="0" cy="2592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80" name="Group 35"/>
          <p:cNvGrpSpPr>
            <a:grpSpLocks/>
          </p:cNvGrpSpPr>
          <p:nvPr/>
        </p:nvGrpSpPr>
        <p:grpSpPr bwMode="auto">
          <a:xfrm>
            <a:off x="4404871" y="6034793"/>
            <a:ext cx="504825" cy="144463"/>
            <a:chOff x="2517" y="3929"/>
            <a:chExt cx="318" cy="91"/>
          </a:xfrm>
        </p:grpSpPr>
        <p:sp>
          <p:nvSpPr>
            <p:cNvPr id="81" name="Line 36"/>
            <p:cNvSpPr>
              <a:spLocks noChangeShapeType="1"/>
            </p:cNvSpPr>
            <p:nvPr/>
          </p:nvSpPr>
          <p:spPr bwMode="auto">
            <a:xfrm>
              <a:off x="2517" y="3929"/>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2" name="Line 37"/>
            <p:cNvSpPr>
              <a:spLocks noChangeShapeType="1"/>
            </p:cNvSpPr>
            <p:nvPr/>
          </p:nvSpPr>
          <p:spPr bwMode="auto">
            <a:xfrm flipH="1">
              <a:off x="251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3" name="Line 38"/>
            <p:cNvSpPr>
              <a:spLocks noChangeShapeType="1"/>
            </p:cNvSpPr>
            <p:nvPr/>
          </p:nvSpPr>
          <p:spPr bwMode="auto">
            <a:xfrm flipH="1">
              <a:off x="256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4" name="Line 39"/>
            <p:cNvSpPr>
              <a:spLocks noChangeShapeType="1"/>
            </p:cNvSpPr>
            <p:nvPr/>
          </p:nvSpPr>
          <p:spPr bwMode="auto">
            <a:xfrm flipH="1">
              <a:off x="260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5" name="Line 40"/>
            <p:cNvSpPr>
              <a:spLocks noChangeShapeType="1"/>
            </p:cNvSpPr>
            <p:nvPr/>
          </p:nvSpPr>
          <p:spPr bwMode="auto">
            <a:xfrm flipH="1">
              <a:off x="265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86" name="Rectangle 29"/>
          <p:cNvSpPr>
            <a:spLocks noChangeArrowheads="1"/>
          </p:cNvSpPr>
          <p:nvPr/>
        </p:nvSpPr>
        <p:spPr bwMode="auto">
          <a:xfrm>
            <a:off x="4555100" y="4278442"/>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87" name="Line 30"/>
          <p:cNvSpPr>
            <a:spLocks noChangeShapeType="1"/>
          </p:cNvSpPr>
          <p:nvPr/>
        </p:nvSpPr>
        <p:spPr bwMode="auto">
          <a:xfrm>
            <a:off x="4505887" y="3996693"/>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8" name="Line 31"/>
          <p:cNvSpPr>
            <a:spLocks noChangeShapeType="1"/>
          </p:cNvSpPr>
          <p:nvPr/>
        </p:nvSpPr>
        <p:spPr bwMode="auto">
          <a:xfrm>
            <a:off x="4650350" y="3978405"/>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0" name="テキスト ボックス 89"/>
          <p:cNvSpPr txBox="1"/>
          <p:nvPr/>
        </p:nvSpPr>
        <p:spPr>
          <a:xfrm>
            <a:off x="4672138" y="4059946"/>
            <a:ext cx="479618" cy="369332"/>
          </a:xfrm>
          <a:prstGeom prst="rect">
            <a:avLst/>
          </a:prstGeom>
          <a:noFill/>
        </p:spPr>
        <p:txBody>
          <a:bodyPr wrap="none" rtlCol="0">
            <a:spAutoFit/>
          </a:bodyPr>
          <a:lstStyle/>
          <a:p>
            <a:r>
              <a:rPr kumimoji="1" lang="en-US" altLang="ja-JP" dirty="0"/>
              <a:t>R2</a:t>
            </a:r>
            <a:endParaRPr kumimoji="1" lang="ja-JP" altLang="en-US" dirty="0"/>
          </a:p>
        </p:txBody>
      </p:sp>
      <p:sp>
        <p:nvSpPr>
          <p:cNvPr id="91" name="テキスト ボックス 90"/>
          <p:cNvSpPr txBox="1"/>
          <p:nvPr/>
        </p:nvSpPr>
        <p:spPr>
          <a:xfrm>
            <a:off x="5092803" y="4617224"/>
            <a:ext cx="338554" cy="369332"/>
          </a:xfrm>
          <a:prstGeom prst="rect">
            <a:avLst/>
          </a:prstGeom>
          <a:noFill/>
        </p:spPr>
        <p:txBody>
          <a:bodyPr wrap="none" rtlCol="0">
            <a:spAutoFit/>
          </a:bodyPr>
          <a:lstStyle/>
          <a:p>
            <a:r>
              <a:rPr kumimoji="1" lang="en-US" altLang="ja-JP" dirty="0"/>
              <a:t>Y</a:t>
            </a:r>
            <a:endParaRPr kumimoji="1" lang="ja-JP" altLang="en-US" dirty="0"/>
          </a:p>
        </p:txBody>
      </p:sp>
      <p:cxnSp>
        <p:nvCxnSpPr>
          <p:cNvPr id="92" name="直線コネクタ 91"/>
          <p:cNvCxnSpPr/>
          <p:nvPr/>
        </p:nvCxnSpPr>
        <p:spPr>
          <a:xfrm>
            <a:off x="4613795" y="5042679"/>
            <a:ext cx="50367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5" name="テキスト ボックス 94"/>
          <p:cNvSpPr txBox="1"/>
          <p:nvPr/>
        </p:nvSpPr>
        <p:spPr>
          <a:xfrm>
            <a:off x="4915469" y="5260870"/>
            <a:ext cx="1056700" cy="369332"/>
          </a:xfrm>
          <a:prstGeom prst="rect">
            <a:avLst/>
          </a:prstGeom>
          <a:noFill/>
        </p:spPr>
        <p:txBody>
          <a:bodyPr wrap="none" rtlCol="0">
            <a:spAutoFit/>
          </a:bodyPr>
          <a:lstStyle/>
          <a:p>
            <a:r>
              <a:rPr kumimoji="1" lang="en-US" altLang="ja-JP" dirty="0" err="1"/>
              <a:t>hFE×IB</a:t>
            </a:r>
            <a:endParaRPr kumimoji="1" lang="ja-JP" altLang="en-US" dirty="0"/>
          </a:p>
        </p:txBody>
      </p:sp>
      <p:sp>
        <p:nvSpPr>
          <p:cNvPr id="96" name="テキスト ボックス 95"/>
          <p:cNvSpPr txBox="1"/>
          <p:nvPr/>
        </p:nvSpPr>
        <p:spPr>
          <a:xfrm>
            <a:off x="246774" y="345062"/>
            <a:ext cx="4493538" cy="523220"/>
          </a:xfrm>
          <a:prstGeom prst="rect">
            <a:avLst/>
          </a:prstGeom>
          <a:noFill/>
        </p:spPr>
        <p:txBody>
          <a:bodyPr wrap="none" rtlCol="0">
            <a:spAutoFit/>
          </a:bodyPr>
          <a:lstStyle/>
          <a:p>
            <a:r>
              <a:rPr kumimoji="1" lang="ja-JP" altLang="en-US" sz="2800" dirty="0"/>
              <a:t>大信号増幅回路の等価回路</a:t>
            </a:r>
          </a:p>
        </p:txBody>
      </p:sp>
      <p:sp>
        <p:nvSpPr>
          <p:cNvPr id="97" name="テキスト ボックス 96"/>
          <p:cNvSpPr txBox="1"/>
          <p:nvPr/>
        </p:nvSpPr>
        <p:spPr>
          <a:xfrm>
            <a:off x="5146663" y="3811173"/>
            <a:ext cx="569387" cy="369332"/>
          </a:xfrm>
          <a:prstGeom prst="rect">
            <a:avLst/>
          </a:prstGeom>
          <a:noFill/>
        </p:spPr>
        <p:txBody>
          <a:bodyPr wrap="none" rtlCol="0">
            <a:spAutoFit/>
          </a:bodyPr>
          <a:lstStyle/>
          <a:p>
            <a:r>
              <a:rPr lang="en-US" altLang="ja-JP" dirty="0" err="1"/>
              <a:t>Vcc</a:t>
            </a:r>
            <a:endParaRPr kumimoji="1" lang="ja-JP" altLang="en-US" dirty="0"/>
          </a:p>
        </p:txBody>
      </p:sp>
    </p:spTree>
    <p:extLst>
      <p:ext uri="{BB962C8B-B14F-4D97-AF65-F5344CB8AC3E}">
        <p14:creationId xmlns:p14="http://schemas.microsoft.com/office/powerpoint/2010/main" val="39326187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1"/>
          <p:cNvGrpSpPr>
            <a:grpSpLocks/>
          </p:cNvGrpSpPr>
          <p:nvPr/>
        </p:nvGrpSpPr>
        <p:grpSpPr bwMode="auto">
          <a:xfrm flipH="1">
            <a:off x="315838" y="3566770"/>
            <a:ext cx="1798638" cy="576263"/>
            <a:chOff x="1051" y="1978"/>
            <a:chExt cx="1133" cy="363"/>
          </a:xfrm>
        </p:grpSpPr>
        <p:sp>
          <p:nvSpPr>
            <p:cNvPr id="3" name="AutoShape 42"/>
            <p:cNvSpPr>
              <a:spLocks noChangeArrowheads="1"/>
            </p:cNvSpPr>
            <p:nvPr/>
          </p:nvSpPr>
          <p:spPr bwMode="auto">
            <a:xfrm rot="5400000">
              <a:off x="1459" y="2024"/>
              <a:ext cx="272" cy="272"/>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4" name="Line 43"/>
            <p:cNvSpPr>
              <a:spLocks noChangeShapeType="1"/>
            </p:cNvSpPr>
            <p:nvPr/>
          </p:nvSpPr>
          <p:spPr bwMode="auto">
            <a:xfrm>
              <a:off x="1731" y="1978"/>
              <a:ext cx="0" cy="36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 name="Line 44"/>
            <p:cNvSpPr>
              <a:spLocks noChangeShapeType="1"/>
            </p:cNvSpPr>
            <p:nvPr/>
          </p:nvSpPr>
          <p:spPr bwMode="auto">
            <a:xfrm>
              <a:off x="1051" y="2160"/>
              <a:ext cx="4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 name="Line 45"/>
            <p:cNvSpPr>
              <a:spLocks noChangeShapeType="1"/>
            </p:cNvSpPr>
            <p:nvPr/>
          </p:nvSpPr>
          <p:spPr bwMode="auto">
            <a:xfrm>
              <a:off x="1776" y="2160"/>
              <a:ext cx="4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7" name="Rectangle 46"/>
          <p:cNvSpPr>
            <a:spLocks noChangeArrowheads="1"/>
          </p:cNvSpPr>
          <p:nvPr/>
        </p:nvSpPr>
        <p:spPr bwMode="auto">
          <a:xfrm>
            <a:off x="2044626" y="2342808"/>
            <a:ext cx="144462"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8" name="Line 47"/>
          <p:cNvSpPr>
            <a:spLocks noChangeShapeType="1"/>
          </p:cNvSpPr>
          <p:nvPr/>
        </p:nvSpPr>
        <p:spPr bwMode="auto">
          <a:xfrm>
            <a:off x="2116063" y="2920658"/>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 name="Line 48"/>
          <p:cNvSpPr>
            <a:spLocks noChangeShapeType="1"/>
          </p:cNvSpPr>
          <p:nvPr/>
        </p:nvSpPr>
        <p:spPr bwMode="auto">
          <a:xfrm>
            <a:off x="1971601" y="2053883"/>
            <a:ext cx="2873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 name="Line 49"/>
          <p:cNvSpPr>
            <a:spLocks noChangeShapeType="1"/>
          </p:cNvSpPr>
          <p:nvPr/>
        </p:nvSpPr>
        <p:spPr bwMode="auto">
          <a:xfrm>
            <a:off x="2116063" y="2053883"/>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 name="Line 50"/>
          <p:cNvSpPr>
            <a:spLocks noChangeShapeType="1"/>
          </p:cNvSpPr>
          <p:nvPr/>
        </p:nvSpPr>
        <p:spPr bwMode="auto">
          <a:xfrm>
            <a:off x="2116063" y="3136558"/>
            <a:ext cx="0" cy="7191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2" name="Group 51"/>
          <p:cNvGrpSpPr>
            <a:grpSpLocks/>
          </p:cNvGrpSpPr>
          <p:nvPr/>
        </p:nvGrpSpPr>
        <p:grpSpPr bwMode="auto">
          <a:xfrm flipH="1">
            <a:off x="315838" y="2847633"/>
            <a:ext cx="1798638" cy="576262"/>
            <a:chOff x="1051" y="1978"/>
            <a:chExt cx="1133" cy="363"/>
          </a:xfrm>
        </p:grpSpPr>
        <p:sp>
          <p:nvSpPr>
            <p:cNvPr id="13" name="AutoShape 52"/>
            <p:cNvSpPr>
              <a:spLocks noChangeArrowheads="1"/>
            </p:cNvSpPr>
            <p:nvPr/>
          </p:nvSpPr>
          <p:spPr bwMode="auto">
            <a:xfrm rot="5400000">
              <a:off x="1459" y="2024"/>
              <a:ext cx="272" cy="272"/>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4" name="Line 53"/>
            <p:cNvSpPr>
              <a:spLocks noChangeShapeType="1"/>
            </p:cNvSpPr>
            <p:nvPr/>
          </p:nvSpPr>
          <p:spPr bwMode="auto">
            <a:xfrm>
              <a:off x="1731" y="1978"/>
              <a:ext cx="0" cy="36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 name="Line 54"/>
            <p:cNvSpPr>
              <a:spLocks noChangeShapeType="1"/>
            </p:cNvSpPr>
            <p:nvPr/>
          </p:nvSpPr>
          <p:spPr bwMode="auto">
            <a:xfrm>
              <a:off x="1051" y="2160"/>
              <a:ext cx="4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 name="Line 55"/>
            <p:cNvSpPr>
              <a:spLocks noChangeShapeType="1"/>
            </p:cNvSpPr>
            <p:nvPr/>
          </p:nvSpPr>
          <p:spPr bwMode="auto">
            <a:xfrm>
              <a:off x="1776" y="2160"/>
              <a:ext cx="4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7" name="Line 56"/>
          <p:cNvSpPr>
            <a:spLocks noChangeShapeType="1"/>
          </p:cNvSpPr>
          <p:nvPr/>
        </p:nvSpPr>
        <p:spPr bwMode="auto">
          <a:xfrm>
            <a:off x="2116063" y="3134970"/>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 name="Line 59"/>
          <p:cNvSpPr>
            <a:spLocks noChangeShapeType="1"/>
          </p:cNvSpPr>
          <p:nvPr/>
        </p:nvSpPr>
        <p:spPr bwMode="auto">
          <a:xfrm>
            <a:off x="4534932" y="2747620"/>
            <a:ext cx="0" cy="7921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 name="Line 60"/>
          <p:cNvSpPr>
            <a:spLocks noChangeShapeType="1"/>
          </p:cNvSpPr>
          <p:nvPr/>
        </p:nvSpPr>
        <p:spPr bwMode="auto">
          <a:xfrm flipH="1">
            <a:off x="4534932" y="2747620"/>
            <a:ext cx="576263"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 name="Line 61"/>
          <p:cNvSpPr>
            <a:spLocks noChangeShapeType="1"/>
          </p:cNvSpPr>
          <p:nvPr/>
        </p:nvSpPr>
        <p:spPr bwMode="auto">
          <a:xfrm>
            <a:off x="4534932" y="3179420"/>
            <a:ext cx="647700"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 name="Line 63"/>
          <p:cNvSpPr>
            <a:spLocks noChangeShapeType="1"/>
          </p:cNvSpPr>
          <p:nvPr/>
        </p:nvSpPr>
        <p:spPr bwMode="auto">
          <a:xfrm>
            <a:off x="5111195" y="2558708"/>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 name="Rectangle 64"/>
          <p:cNvSpPr>
            <a:spLocks noChangeArrowheads="1"/>
          </p:cNvSpPr>
          <p:nvPr/>
        </p:nvSpPr>
        <p:spPr bwMode="auto">
          <a:xfrm>
            <a:off x="5038170" y="1982445"/>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3" name="Line 65"/>
          <p:cNvSpPr>
            <a:spLocks noChangeShapeType="1"/>
          </p:cNvSpPr>
          <p:nvPr/>
        </p:nvSpPr>
        <p:spPr bwMode="auto">
          <a:xfrm>
            <a:off x="4988957" y="1682408"/>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 name="Line 66"/>
          <p:cNvSpPr>
            <a:spLocks noChangeShapeType="1"/>
          </p:cNvSpPr>
          <p:nvPr/>
        </p:nvSpPr>
        <p:spPr bwMode="auto">
          <a:xfrm>
            <a:off x="5133420" y="1682408"/>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 name="Line 67"/>
          <p:cNvSpPr>
            <a:spLocks noChangeShapeType="1"/>
          </p:cNvSpPr>
          <p:nvPr/>
        </p:nvSpPr>
        <p:spPr bwMode="auto">
          <a:xfrm>
            <a:off x="2311325" y="3134970"/>
            <a:ext cx="189735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 name="Line 68"/>
          <p:cNvSpPr>
            <a:spLocks noChangeShapeType="1"/>
          </p:cNvSpPr>
          <p:nvPr/>
        </p:nvSpPr>
        <p:spPr bwMode="auto">
          <a:xfrm>
            <a:off x="5181045" y="3611220"/>
            <a:ext cx="0" cy="2873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7" name="Group 69"/>
          <p:cNvGrpSpPr>
            <a:grpSpLocks/>
          </p:cNvGrpSpPr>
          <p:nvPr/>
        </p:nvGrpSpPr>
        <p:grpSpPr bwMode="auto">
          <a:xfrm>
            <a:off x="4893707" y="3925545"/>
            <a:ext cx="504825" cy="144463"/>
            <a:chOff x="2517" y="3929"/>
            <a:chExt cx="318" cy="91"/>
          </a:xfrm>
        </p:grpSpPr>
        <p:sp>
          <p:nvSpPr>
            <p:cNvPr id="28" name="Line 70"/>
            <p:cNvSpPr>
              <a:spLocks noChangeShapeType="1"/>
            </p:cNvSpPr>
            <p:nvPr/>
          </p:nvSpPr>
          <p:spPr bwMode="auto">
            <a:xfrm>
              <a:off x="2517" y="3929"/>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 name="Line 71"/>
            <p:cNvSpPr>
              <a:spLocks noChangeShapeType="1"/>
            </p:cNvSpPr>
            <p:nvPr/>
          </p:nvSpPr>
          <p:spPr bwMode="auto">
            <a:xfrm flipH="1">
              <a:off x="251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 name="Line 72"/>
            <p:cNvSpPr>
              <a:spLocks noChangeShapeType="1"/>
            </p:cNvSpPr>
            <p:nvPr/>
          </p:nvSpPr>
          <p:spPr bwMode="auto">
            <a:xfrm flipH="1">
              <a:off x="256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 name="Line 73"/>
            <p:cNvSpPr>
              <a:spLocks noChangeShapeType="1"/>
            </p:cNvSpPr>
            <p:nvPr/>
          </p:nvSpPr>
          <p:spPr bwMode="auto">
            <a:xfrm flipH="1">
              <a:off x="260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 name="Line 74"/>
            <p:cNvSpPr>
              <a:spLocks noChangeShapeType="1"/>
            </p:cNvSpPr>
            <p:nvPr/>
          </p:nvSpPr>
          <p:spPr bwMode="auto">
            <a:xfrm flipH="1">
              <a:off x="265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34" name="Group 81"/>
          <p:cNvGrpSpPr>
            <a:grpSpLocks/>
          </p:cNvGrpSpPr>
          <p:nvPr/>
        </p:nvGrpSpPr>
        <p:grpSpPr bwMode="auto">
          <a:xfrm>
            <a:off x="2313243" y="2849220"/>
            <a:ext cx="1368425" cy="576263"/>
            <a:chOff x="1051" y="1978"/>
            <a:chExt cx="1133" cy="363"/>
          </a:xfrm>
        </p:grpSpPr>
        <p:sp>
          <p:nvSpPr>
            <p:cNvPr id="35" name="AutoShape 82"/>
            <p:cNvSpPr>
              <a:spLocks noChangeArrowheads="1"/>
            </p:cNvSpPr>
            <p:nvPr/>
          </p:nvSpPr>
          <p:spPr bwMode="auto">
            <a:xfrm rot="5400000">
              <a:off x="1459" y="2024"/>
              <a:ext cx="272" cy="272"/>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6" name="Line 83"/>
            <p:cNvSpPr>
              <a:spLocks noChangeShapeType="1"/>
            </p:cNvSpPr>
            <p:nvPr/>
          </p:nvSpPr>
          <p:spPr bwMode="auto">
            <a:xfrm>
              <a:off x="1731" y="1978"/>
              <a:ext cx="0" cy="36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 name="Line 84"/>
            <p:cNvSpPr>
              <a:spLocks noChangeShapeType="1"/>
            </p:cNvSpPr>
            <p:nvPr/>
          </p:nvSpPr>
          <p:spPr bwMode="auto">
            <a:xfrm>
              <a:off x="1051" y="2160"/>
              <a:ext cx="4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8" name="Line 85"/>
            <p:cNvSpPr>
              <a:spLocks noChangeShapeType="1"/>
            </p:cNvSpPr>
            <p:nvPr/>
          </p:nvSpPr>
          <p:spPr bwMode="auto">
            <a:xfrm>
              <a:off x="1776" y="2160"/>
              <a:ext cx="4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39" name="Group 86"/>
          <p:cNvGrpSpPr>
            <a:grpSpLocks/>
          </p:cNvGrpSpPr>
          <p:nvPr/>
        </p:nvGrpSpPr>
        <p:grpSpPr bwMode="auto">
          <a:xfrm>
            <a:off x="3112326" y="2847633"/>
            <a:ext cx="1368425" cy="576262"/>
            <a:chOff x="1051" y="1978"/>
            <a:chExt cx="1133" cy="363"/>
          </a:xfrm>
        </p:grpSpPr>
        <p:sp>
          <p:nvSpPr>
            <p:cNvPr id="40" name="AutoShape 87"/>
            <p:cNvSpPr>
              <a:spLocks noChangeArrowheads="1"/>
            </p:cNvSpPr>
            <p:nvPr/>
          </p:nvSpPr>
          <p:spPr bwMode="auto">
            <a:xfrm rot="5400000">
              <a:off x="1459" y="2024"/>
              <a:ext cx="272" cy="272"/>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41" name="Line 88"/>
            <p:cNvSpPr>
              <a:spLocks noChangeShapeType="1"/>
            </p:cNvSpPr>
            <p:nvPr/>
          </p:nvSpPr>
          <p:spPr bwMode="auto">
            <a:xfrm>
              <a:off x="1731" y="1978"/>
              <a:ext cx="0" cy="36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 name="Line 89"/>
            <p:cNvSpPr>
              <a:spLocks noChangeShapeType="1"/>
            </p:cNvSpPr>
            <p:nvPr/>
          </p:nvSpPr>
          <p:spPr bwMode="auto">
            <a:xfrm>
              <a:off x="1051" y="2160"/>
              <a:ext cx="4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 name="Line 90"/>
            <p:cNvSpPr>
              <a:spLocks noChangeShapeType="1"/>
            </p:cNvSpPr>
            <p:nvPr/>
          </p:nvSpPr>
          <p:spPr bwMode="auto">
            <a:xfrm>
              <a:off x="1776" y="2160"/>
              <a:ext cx="4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45" name="Text Box 75"/>
          <p:cNvSpPr txBox="1">
            <a:spLocks noChangeArrowheads="1"/>
          </p:cNvSpPr>
          <p:nvPr/>
        </p:nvSpPr>
        <p:spPr bwMode="auto">
          <a:xfrm>
            <a:off x="148197" y="2491837"/>
            <a:ext cx="87075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a:t>H=</a:t>
            </a:r>
            <a:r>
              <a:rPr lang="en-US" altLang="ja-JP" sz="1800" dirty="0" err="1"/>
              <a:t>Vcc</a:t>
            </a:r>
            <a:endParaRPr lang="en-US" altLang="ja-JP" sz="1800" dirty="0"/>
          </a:p>
        </p:txBody>
      </p:sp>
      <p:sp>
        <p:nvSpPr>
          <p:cNvPr id="47" name="Text Box 75"/>
          <p:cNvSpPr txBox="1">
            <a:spLocks noChangeArrowheads="1"/>
          </p:cNvSpPr>
          <p:nvPr/>
        </p:nvSpPr>
        <p:spPr bwMode="auto">
          <a:xfrm>
            <a:off x="160650" y="4024872"/>
            <a:ext cx="87075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a:t>H=</a:t>
            </a:r>
            <a:r>
              <a:rPr lang="en-US" altLang="ja-JP" sz="1800" dirty="0" err="1"/>
              <a:t>Vcc</a:t>
            </a:r>
            <a:endParaRPr lang="en-US" altLang="ja-JP" sz="1800" dirty="0"/>
          </a:p>
        </p:txBody>
      </p:sp>
      <p:sp>
        <p:nvSpPr>
          <p:cNvPr id="48" name="Line 30"/>
          <p:cNvSpPr>
            <a:spLocks noChangeShapeType="1"/>
          </p:cNvSpPr>
          <p:nvPr/>
        </p:nvSpPr>
        <p:spPr bwMode="auto">
          <a:xfrm>
            <a:off x="5132627" y="2707737"/>
            <a:ext cx="133870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 name="テキスト ボックス 50"/>
          <p:cNvSpPr txBox="1"/>
          <p:nvPr/>
        </p:nvSpPr>
        <p:spPr>
          <a:xfrm>
            <a:off x="5199401" y="2300972"/>
            <a:ext cx="312906" cy="369332"/>
          </a:xfrm>
          <a:prstGeom prst="rect">
            <a:avLst/>
          </a:prstGeom>
          <a:noFill/>
        </p:spPr>
        <p:txBody>
          <a:bodyPr wrap="none" rtlCol="0">
            <a:spAutoFit/>
          </a:bodyPr>
          <a:lstStyle/>
          <a:p>
            <a:r>
              <a:rPr lang="en-US" altLang="ja-JP" dirty="0"/>
              <a:t>L</a:t>
            </a:r>
            <a:endParaRPr kumimoji="1" lang="ja-JP" altLang="en-US" dirty="0"/>
          </a:p>
        </p:txBody>
      </p:sp>
      <p:sp>
        <p:nvSpPr>
          <p:cNvPr id="52" name="Rectangle 46"/>
          <p:cNvSpPr>
            <a:spLocks noChangeArrowheads="1"/>
          </p:cNvSpPr>
          <p:nvPr/>
        </p:nvSpPr>
        <p:spPr bwMode="auto">
          <a:xfrm>
            <a:off x="8149252" y="459374"/>
            <a:ext cx="144462"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53" name="Line 47"/>
          <p:cNvSpPr>
            <a:spLocks noChangeShapeType="1"/>
          </p:cNvSpPr>
          <p:nvPr/>
        </p:nvSpPr>
        <p:spPr bwMode="auto">
          <a:xfrm>
            <a:off x="8220689" y="1037224"/>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4" name="Line 48"/>
          <p:cNvSpPr>
            <a:spLocks noChangeShapeType="1"/>
          </p:cNvSpPr>
          <p:nvPr/>
        </p:nvSpPr>
        <p:spPr bwMode="auto">
          <a:xfrm>
            <a:off x="8076227" y="170449"/>
            <a:ext cx="2873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 name="Line 49"/>
          <p:cNvSpPr>
            <a:spLocks noChangeShapeType="1"/>
          </p:cNvSpPr>
          <p:nvPr/>
        </p:nvSpPr>
        <p:spPr bwMode="auto">
          <a:xfrm>
            <a:off x="8220689" y="170449"/>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56" name="Group 51"/>
          <p:cNvGrpSpPr>
            <a:grpSpLocks/>
          </p:cNvGrpSpPr>
          <p:nvPr/>
        </p:nvGrpSpPr>
        <p:grpSpPr bwMode="auto">
          <a:xfrm flipH="1">
            <a:off x="6420464" y="964199"/>
            <a:ext cx="1798638" cy="576262"/>
            <a:chOff x="1051" y="1978"/>
            <a:chExt cx="1133" cy="363"/>
          </a:xfrm>
        </p:grpSpPr>
        <p:sp>
          <p:nvSpPr>
            <p:cNvPr id="57" name="AutoShape 52"/>
            <p:cNvSpPr>
              <a:spLocks noChangeArrowheads="1"/>
            </p:cNvSpPr>
            <p:nvPr/>
          </p:nvSpPr>
          <p:spPr bwMode="auto">
            <a:xfrm rot="5400000">
              <a:off x="1459" y="2024"/>
              <a:ext cx="272" cy="272"/>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58" name="Line 53"/>
            <p:cNvSpPr>
              <a:spLocks noChangeShapeType="1"/>
            </p:cNvSpPr>
            <p:nvPr/>
          </p:nvSpPr>
          <p:spPr bwMode="auto">
            <a:xfrm>
              <a:off x="1731" y="1978"/>
              <a:ext cx="0" cy="36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 name="Line 54"/>
            <p:cNvSpPr>
              <a:spLocks noChangeShapeType="1"/>
            </p:cNvSpPr>
            <p:nvPr/>
          </p:nvSpPr>
          <p:spPr bwMode="auto">
            <a:xfrm>
              <a:off x="1051" y="2160"/>
              <a:ext cx="4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0" name="Line 55"/>
            <p:cNvSpPr>
              <a:spLocks noChangeShapeType="1"/>
            </p:cNvSpPr>
            <p:nvPr/>
          </p:nvSpPr>
          <p:spPr bwMode="auto">
            <a:xfrm>
              <a:off x="1776" y="2160"/>
              <a:ext cx="4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61" name="Line 56"/>
          <p:cNvSpPr>
            <a:spLocks noChangeShapeType="1"/>
          </p:cNvSpPr>
          <p:nvPr/>
        </p:nvSpPr>
        <p:spPr bwMode="auto">
          <a:xfrm>
            <a:off x="8220689" y="1251536"/>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3" name="Rectangle 46"/>
          <p:cNvSpPr>
            <a:spLocks noChangeArrowheads="1"/>
          </p:cNvSpPr>
          <p:nvPr/>
        </p:nvSpPr>
        <p:spPr bwMode="auto">
          <a:xfrm>
            <a:off x="8146871" y="1915575"/>
            <a:ext cx="144462"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64" name="Line 47"/>
          <p:cNvSpPr>
            <a:spLocks noChangeShapeType="1"/>
          </p:cNvSpPr>
          <p:nvPr/>
        </p:nvSpPr>
        <p:spPr bwMode="auto">
          <a:xfrm>
            <a:off x="8218308" y="249342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5" name="Line 48"/>
          <p:cNvSpPr>
            <a:spLocks noChangeShapeType="1"/>
          </p:cNvSpPr>
          <p:nvPr/>
        </p:nvSpPr>
        <p:spPr bwMode="auto">
          <a:xfrm>
            <a:off x="8073846" y="1626650"/>
            <a:ext cx="2873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6" name="Line 49"/>
          <p:cNvSpPr>
            <a:spLocks noChangeShapeType="1"/>
          </p:cNvSpPr>
          <p:nvPr/>
        </p:nvSpPr>
        <p:spPr bwMode="auto">
          <a:xfrm>
            <a:off x="8218308" y="162665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67" name="Group 51"/>
          <p:cNvGrpSpPr>
            <a:grpSpLocks/>
          </p:cNvGrpSpPr>
          <p:nvPr/>
        </p:nvGrpSpPr>
        <p:grpSpPr bwMode="auto">
          <a:xfrm flipH="1">
            <a:off x="6418083" y="2420400"/>
            <a:ext cx="1798638" cy="576262"/>
            <a:chOff x="1051" y="1978"/>
            <a:chExt cx="1133" cy="363"/>
          </a:xfrm>
        </p:grpSpPr>
        <p:sp>
          <p:nvSpPr>
            <p:cNvPr id="68" name="AutoShape 52"/>
            <p:cNvSpPr>
              <a:spLocks noChangeArrowheads="1"/>
            </p:cNvSpPr>
            <p:nvPr/>
          </p:nvSpPr>
          <p:spPr bwMode="auto">
            <a:xfrm rot="5400000">
              <a:off x="1459" y="2024"/>
              <a:ext cx="272" cy="272"/>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69" name="Line 53"/>
            <p:cNvSpPr>
              <a:spLocks noChangeShapeType="1"/>
            </p:cNvSpPr>
            <p:nvPr/>
          </p:nvSpPr>
          <p:spPr bwMode="auto">
            <a:xfrm>
              <a:off x="1731" y="1978"/>
              <a:ext cx="0" cy="36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0" name="Line 54"/>
            <p:cNvSpPr>
              <a:spLocks noChangeShapeType="1"/>
            </p:cNvSpPr>
            <p:nvPr/>
          </p:nvSpPr>
          <p:spPr bwMode="auto">
            <a:xfrm>
              <a:off x="1051" y="2160"/>
              <a:ext cx="4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 name="Line 55"/>
            <p:cNvSpPr>
              <a:spLocks noChangeShapeType="1"/>
            </p:cNvSpPr>
            <p:nvPr/>
          </p:nvSpPr>
          <p:spPr bwMode="auto">
            <a:xfrm>
              <a:off x="1776" y="2160"/>
              <a:ext cx="4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72" name="Line 56"/>
          <p:cNvSpPr>
            <a:spLocks noChangeShapeType="1"/>
          </p:cNvSpPr>
          <p:nvPr/>
        </p:nvSpPr>
        <p:spPr bwMode="auto">
          <a:xfrm>
            <a:off x="8218308" y="2707737"/>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4" name="Rectangle 46"/>
          <p:cNvSpPr>
            <a:spLocks noChangeArrowheads="1"/>
          </p:cNvSpPr>
          <p:nvPr/>
        </p:nvSpPr>
        <p:spPr bwMode="auto">
          <a:xfrm>
            <a:off x="8144490" y="3371776"/>
            <a:ext cx="144462"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75" name="Line 47"/>
          <p:cNvSpPr>
            <a:spLocks noChangeShapeType="1"/>
          </p:cNvSpPr>
          <p:nvPr/>
        </p:nvSpPr>
        <p:spPr bwMode="auto">
          <a:xfrm>
            <a:off x="8215927" y="3949626"/>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6" name="Line 48"/>
          <p:cNvSpPr>
            <a:spLocks noChangeShapeType="1"/>
          </p:cNvSpPr>
          <p:nvPr/>
        </p:nvSpPr>
        <p:spPr bwMode="auto">
          <a:xfrm>
            <a:off x="8071465" y="3082851"/>
            <a:ext cx="2873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7" name="Line 49"/>
          <p:cNvSpPr>
            <a:spLocks noChangeShapeType="1"/>
          </p:cNvSpPr>
          <p:nvPr/>
        </p:nvSpPr>
        <p:spPr bwMode="auto">
          <a:xfrm>
            <a:off x="8215927" y="3082851"/>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78" name="Group 51"/>
          <p:cNvGrpSpPr>
            <a:grpSpLocks/>
          </p:cNvGrpSpPr>
          <p:nvPr/>
        </p:nvGrpSpPr>
        <p:grpSpPr bwMode="auto">
          <a:xfrm flipH="1">
            <a:off x="6415702" y="3876601"/>
            <a:ext cx="1798638" cy="576262"/>
            <a:chOff x="1051" y="1978"/>
            <a:chExt cx="1133" cy="363"/>
          </a:xfrm>
        </p:grpSpPr>
        <p:sp>
          <p:nvSpPr>
            <p:cNvPr id="79" name="AutoShape 52"/>
            <p:cNvSpPr>
              <a:spLocks noChangeArrowheads="1"/>
            </p:cNvSpPr>
            <p:nvPr/>
          </p:nvSpPr>
          <p:spPr bwMode="auto">
            <a:xfrm rot="5400000">
              <a:off x="1459" y="2024"/>
              <a:ext cx="272" cy="272"/>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80" name="Line 53"/>
            <p:cNvSpPr>
              <a:spLocks noChangeShapeType="1"/>
            </p:cNvSpPr>
            <p:nvPr/>
          </p:nvSpPr>
          <p:spPr bwMode="auto">
            <a:xfrm>
              <a:off x="1731" y="1978"/>
              <a:ext cx="0" cy="36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1" name="Line 54"/>
            <p:cNvSpPr>
              <a:spLocks noChangeShapeType="1"/>
            </p:cNvSpPr>
            <p:nvPr/>
          </p:nvSpPr>
          <p:spPr bwMode="auto">
            <a:xfrm>
              <a:off x="1051" y="2160"/>
              <a:ext cx="4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2" name="Line 55"/>
            <p:cNvSpPr>
              <a:spLocks noChangeShapeType="1"/>
            </p:cNvSpPr>
            <p:nvPr/>
          </p:nvSpPr>
          <p:spPr bwMode="auto">
            <a:xfrm>
              <a:off x="1776" y="2160"/>
              <a:ext cx="4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83" name="Line 56"/>
          <p:cNvSpPr>
            <a:spLocks noChangeShapeType="1"/>
          </p:cNvSpPr>
          <p:nvPr/>
        </p:nvSpPr>
        <p:spPr bwMode="auto">
          <a:xfrm>
            <a:off x="8215927" y="4163938"/>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5" name="Rectangle 46"/>
          <p:cNvSpPr>
            <a:spLocks noChangeArrowheads="1"/>
          </p:cNvSpPr>
          <p:nvPr/>
        </p:nvSpPr>
        <p:spPr bwMode="auto">
          <a:xfrm>
            <a:off x="8142109" y="5155783"/>
            <a:ext cx="144462"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86" name="Line 47"/>
          <p:cNvSpPr>
            <a:spLocks noChangeShapeType="1"/>
          </p:cNvSpPr>
          <p:nvPr/>
        </p:nvSpPr>
        <p:spPr bwMode="auto">
          <a:xfrm>
            <a:off x="8213546" y="5733633"/>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7" name="Line 48"/>
          <p:cNvSpPr>
            <a:spLocks noChangeShapeType="1"/>
          </p:cNvSpPr>
          <p:nvPr/>
        </p:nvSpPr>
        <p:spPr bwMode="auto">
          <a:xfrm>
            <a:off x="8069084" y="4866858"/>
            <a:ext cx="2873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8" name="Line 49"/>
          <p:cNvSpPr>
            <a:spLocks noChangeShapeType="1"/>
          </p:cNvSpPr>
          <p:nvPr/>
        </p:nvSpPr>
        <p:spPr bwMode="auto">
          <a:xfrm>
            <a:off x="8213546" y="4866858"/>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89" name="Group 51"/>
          <p:cNvGrpSpPr>
            <a:grpSpLocks/>
          </p:cNvGrpSpPr>
          <p:nvPr/>
        </p:nvGrpSpPr>
        <p:grpSpPr bwMode="auto">
          <a:xfrm flipH="1">
            <a:off x="6413321" y="5660608"/>
            <a:ext cx="1798638" cy="576262"/>
            <a:chOff x="1051" y="1978"/>
            <a:chExt cx="1133" cy="363"/>
          </a:xfrm>
        </p:grpSpPr>
        <p:sp>
          <p:nvSpPr>
            <p:cNvPr id="90" name="AutoShape 52"/>
            <p:cNvSpPr>
              <a:spLocks noChangeArrowheads="1"/>
            </p:cNvSpPr>
            <p:nvPr/>
          </p:nvSpPr>
          <p:spPr bwMode="auto">
            <a:xfrm rot="5400000">
              <a:off x="1459" y="2024"/>
              <a:ext cx="272" cy="272"/>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91" name="Line 53"/>
            <p:cNvSpPr>
              <a:spLocks noChangeShapeType="1"/>
            </p:cNvSpPr>
            <p:nvPr/>
          </p:nvSpPr>
          <p:spPr bwMode="auto">
            <a:xfrm>
              <a:off x="1731" y="1978"/>
              <a:ext cx="0" cy="36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 name="Line 54"/>
            <p:cNvSpPr>
              <a:spLocks noChangeShapeType="1"/>
            </p:cNvSpPr>
            <p:nvPr/>
          </p:nvSpPr>
          <p:spPr bwMode="auto">
            <a:xfrm>
              <a:off x="1051" y="2160"/>
              <a:ext cx="4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3" name="Line 55"/>
            <p:cNvSpPr>
              <a:spLocks noChangeShapeType="1"/>
            </p:cNvSpPr>
            <p:nvPr/>
          </p:nvSpPr>
          <p:spPr bwMode="auto">
            <a:xfrm>
              <a:off x="1776" y="2160"/>
              <a:ext cx="4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94" name="Line 56"/>
          <p:cNvSpPr>
            <a:spLocks noChangeShapeType="1"/>
          </p:cNvSpPr>
          <p:nvPr/>
        </p:nvSpPr>
        <p:spPr bwMode="auto">
          <a:xfrm>
            <a:off x="8213546" y="5947945"/>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6" name="テキスト ボックス 95"/>
          <p:cNvSpPr txBox="1"/>
          <p:nvPr/>
        </p:nvSpPr>
        <p:spPr>
          <a:xfrm>
            <a:off x="5841999" y="485895"/>
            <a:ext cx="1261884" cy="523220"/>
          </a:xfrm>
          <a:prstGeom prst="rect">
            <a:avLst/>
          </a:prstGeom>
          <a:noFill/>
        </p:spPr>
        <p:txBody>
          <a:bodyPr wrap="none" rtlCol="0">
            <a:spAutoFit/>
          </a:bodyPr>
          <a:lstStyle/>
          <a:p>
            <a:r>
              <a:rPr kumimoji="1" lang="ja-JP" altLang="en-US" sz="2800" dirty="0"/>
              <a:t>入力側</a:t>
            </a:r>
          </a:p>
        </p:txBody>
      </p:sp>
      <p:sp>
        <p:nvSpPr>
          <p:cNvPr id="97" name="テキスト ボックス 96"/>
          <p:cNvSpPr txBox="1"/>
          <p:nvPr/>
        </p:nvSpPr>
        <p:spPr>
          <a:xfrm>
            <a:off x="7020520" y="4809582"/>
            <a:ext cx="543739" cy="523220"/>
          </a:xfrm>
          <a:prstGeom prst="rect">
            <a:avLst/>
          </a:prstGeom>
          <a:noFill/>
        </p:spPr>
        <p:txBody>
          <a:bodyPr wrap="none" rtlCol="0">
            <a:spAutoFit/>
          </a:bodyPr>
          <a:lstStyle/>
          <a:p>
            <a:r>
              <a:rPr lang="en-US" altLang="ja-JP" sz="2800" dirty="0"/>
              <a:t>…</a:t>
            </a:r>
            <a:endParaRPr kumimoji="1" lang="ja-JP" altLang="en-US" sz="2800" dirty="0"/>
          </a:p>
        </p:txBody>
      </p:sp>
      <p:sp>
        <p:nvSpPr>
          <p:cNvPr id="98" name="Line 50"/>
          <p:cNvSpPr>
            <a:spLocks noChangeShapeType="1"/>
          </p:cNvSpPr>
          <p:nvPr/>
        </p:nvSpPr>
        <p:spPr bwMode="auto">
          <a:xfrm>
            <a:off x="6438435" y="1267081"/>
            <a:ext cx="0" cy="468086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100" name="直線矢印コネクタ 99"/>
          <p:cNvCxnSpPr/>
          <p:nvPr/>
        </p:nvCxnSpPr>
        <p:spPr>
          <a:xfrm flipH="1">
            <a:off x="6471329" y="747505"/>
            <a:ext cx="1423923" cy="721519"/>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01" name="直線矢印コネクタ 100"/>
          <p:cNvCxnSpPr/>
          <p:nvPr/>
        </p:nvCxnSpPr>
        <p:spPr>
          <a:xfrm flipH="1">
            <a:off x="6552211" y="2623135"/>
            <a:ext cx="1451786"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03" name="直線矢印コネクタ 102"/>
          <p:cNvCxnSpPr/>
          <p:nvPr/>
        </p:nvCxnSpPr>
        <p:spPr>
          <a:xfrm flipH="1" flipV="1">
            <a:off x="6552211" y="4209538"/>
            <a:ext cx="1532668" cy="289227"/>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05" name="直線矢印コネクタ 104"/>
          <p:cNvCxnSpPr/>
          <p:nvPr/>
        </p:nvCxnSpPr>
        <p:spPr>
          <a:xfrm flipH="1" flipV="1">
            <a:off x="6535505" y="5502296"/>
            <a:ext cx="1532668" cy="289227"/>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06" name="直線矢印コネクタ 105"/>
          <p:cNvCxnSpPr/>
          <p:nvPr/>
        </p:nvCxnSpPr>
        <p:spPr>
          <a:xfrm flipH="1" flipV="1">
            <a:off x="5199401" y="2620964"/>
            <a:ext cx="642598" cy="2171"/>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09" name="直線矢印コネクタ 108"/>
          <p:cNvCxnSpPr/>
          <p:nvPr/>
        </p:nvCxnSpPr>
        <p:spPr>
          <a:xfrm>
            <a:off x="5100291" y="1982445"/>
            <a:ext cx="0" cy="1047945"/>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10" name="直線矢印コネクタ 109"/>
          <p:cNvCxnSpPr/>
          <p:nvPr/>
        </p:nvCxnSpPr>
        <p:spPr>
          <a:xfrm>
            <a:off x="5355854" y="3031788"/>
            <a:ext cx="0" cy="679976"/>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13" name="テキスト ボックス 112"/>
          <p:cNvSpPr txBox="1"/>
          <p:nvPr/>
        </p:nvSpPr>
        <p:spPr>
          <a:xfrm>
            <a:off x="3823742" y="1846109"/>
            <a:ext cx="1261884" cy="523220"/>
          </a:xfrm>
          <a:prstGeom prst="rect">
            <a:avLst/>
          </a:prstGeom>
          <a:noFill/>
        </p:spPr>
        <p:txBody>
          <a:bodyPr wrap="none" rtlCol="0">
            <a:spAutoFit/>
          </a:bodyPr>
          <a:lstStyle/>
          <a:p>
            <a:r>
              <a:rPr lang="ja-JP" altLang="en-US" sz="2800" dirty="0"/>
              <a:t>出力</a:t>
            </a:r>
            <a:r>
              <a:rPr kumimoji="1" lang="ja-JP" altLang="en-US" sz="2800" dirty="0"/>
              <a:t>側</a:t>
            </a:r>
          </a:p>
        </p:txBody>
      </p:sp>
      <p:sp>
        <p:nvSpPr>
          <p:cNvPr id="114" name="テキスト ボックス 113"/>
          <p:cNvSpPr txBox="1"/>
          <p:nvPr/>
        </p:nvSpPr>
        <p:spPr>
          <a:xfrm>
            <a:off x="4229835" y="3651102"/>
            <a:ext cx="530915" cy="369332"/>
          </a:xfrm>
          <a:prstGeom prst="rect">
            <a:avLst/>
          </a:prstGeom>
          <a:noFill/>
        </p:spPr>
        <p:txBody>
          <a:bodyPr wrap="none" rtlCol="0">
            <a:spAutoFit/>
          </a:bodyPr>
          <a:lstStyle/>
          <a:p>
            <a:r>
              <a:rPr kumimoji="1" lang="en-US" altLang="ja-JP" dirty="0"/>
              <a:t>ON</a:t>
            </a:r>
            <a:endParaRPr kumimoji="1" lang="ja-JP" altLang="en-US" dirty="0"/>
          </a:p>
        </p:txBody>
      </p:sp>
      <p:sp>
        <p:nvSpPr>
          <p:cNvPr id="115" name="テキスト ボックス 114"/>
          <p:cNvSpPr txBox="1"/>
          <p:nvPr/>
        </p:nvSpPr>
        <p:spPr>
          <a:xfrm>
            <a:off x="8412431" y="383162"/>
            <a:ext cx="479618" cy="369332"/>
          </a:xfrm>
          <a:prstGeom prst="rect">
            <a:avLst/>
          </a:prstGeom>
          <a:noFill/>
        </p:spPr>
        <p:txBody>
          <a:bodyPr wrap="none" rtlCol="0">
            <a:spAutoFit/>
          </a:bodyPr>
          <a:lstStyle/>
          <a:p>
            <a:r>
              <a:rPr lang="en-US" altLang="ja-JP"/>
              <a:t>R1</a:t>
            </a:r>
            <a:endParaRPr kumimoji="1" lang="ja-JP" altLang="en-US" dirty="0"/>
          </a:p>
        </p:txBody>
      </p:sp>
      <p:sp>
        <p:nvSpPr>
          <p:cNvPr id="116" name="テキスト ボックス 115"/>
          <p:cNvSpPr txBox="1"/>
          <p:nvPr/>
        </p:nvSpPr>
        <p:spPr>
          <a:xfrm>
            <a:off x="8363564" y="1958874"/>
            <a:ext cx="479618" cy="369332"/>
          </a:xfrm>
          <a:prstGeom prst="rect">
            <a:avLst/>
          </a:prstGeom>
          <a:noFill/>
        </p:spPr>
        <p:txBody>
          <a:bodyPr wrap="none" rtlCol="0">
            <a:spAutoFit/>
          </a:bodyPr>
          <a:lstStyle/>
          <a:p>
            <a:r>
              <a:rPr lang="en-US" altLang="ja-JP"/>
              <a:t>R1</a:t>
            </a:r>
            <a:endParaRPr kumimoji="1" lang="ja-JP" altLang="en-US" dirty="0"/>
          </a:p>
        </p:txBody>
      </p:sp>
      <p:sp>
        <p:nvSpPr>
          <p:cNvPr id="117" name="テキスト ボックス 116"/>
          <p:cNvSpPr txBox="1"/>
          <p:nvPr/>
        </p:nvSpPr>
        <p:spPr>
          <a:xfrm>
            <a:off x="8314697" y="3534586"/>
            <a:ext cx="479618" cy="369332"/>
          </a:xfrm>
          <a:prstGeom prst="rect">
            <a:avLst/>
          </a:prstGeom>
          <a:noFill/>
        </p:spPr>
        <p:txBody>
          <a:bodyPr wrap="none" rtlCol="0">
            <a:spAutoFit/>
          </a:bodyPr>
          <a:lstStyle/>
          <a:p>
            <a:r>
              <a:rPr lang="en-US" altLang="ja-JP"/>
              <a:t>R1</a:t>
            </a:r>
            <a:endParaRPr kumimoji="1" lang="ja-JP" altLang="en-US" dirty="0"/>
          </a:p>
        </p:txBody>
      </p:sp>
      <p:sp>
        <p:nvSpPr>
          <p:cNvPr id="118" name="テキスト ボックス 117"/>
          <p:cNvSpPr txBox="1"/>
          <p:nvPr/>
        </p:nvSpPr>
        <p:spPr>
          <a:xfrm>
            <a:off x="8265830" y="5110298"/>
            <a:ext cx="479618" cy="369332"/>
          </a:xfrm>
          <a:prstGeom prst="rect">
            <a:avLst/>
          </a:prstGeom>
          <a:noFill/>
        </p:spPr>
        <p:txBody>
          <a:bodyPr wrap="none" rtlCol="0">
            <a:spAutoFit/>
          </a:bodyPr>
          <a:lstStyle/>
          <a:p>
            <a:r>
              <a:rPr lang="en-US" altLang="ja-JP"/>
              <a:t>R1</a:t>
            </a:r>
            <a:endParaRPr kumimoji="1" lang="ja-JP" altLang="en-US" dirty="0"/>
          </a:p>
        </p:txBody>
      </p:sp>
      <p:sp>
        <p:nvSpPr>
          <p:cNvPr id="119" name="テキスト ボックス 118"/>
          <p:cNvSpPr txBox="1"/>
          <p:nvPr/>
        </p:nvSpPr>
        <p:spPr>
          <a:xfrm>
            <a:off x="5233909" y="1941679"/>
            <a:ext cx="479618" cy="369332"/>
          </a:xfrm>
          <a:prstGeom prst="rect">
            <a:avLst/>
          </a:prstGeom>
          <a:noFill/>
        </p:spPr>
        <p:txBody>
          <a:bodyPr wrap="none" rtlCol="0">
            <a:spAutoFit/>
          </a:bodyPr>
          <a:lstStyle/>
          <a:p>
            <a:r>
              <a:rPr lang="en-US" altLang="ja-JP" dirty="0"/>
              <a:t>R2</a:t>
            </a:r>
            <a:endParaRPr kumimoji="1" lang="ja-JP" altLang="en-US" dirty="0"/>
          </a:p>
        </p:txBody>
      </p:sp>
      <p:sp>
        <p:nvSpPr>
          <p:cNvPr id="120" name="テキスト ボックス 119"/>
          <p:cNvSpPr txBox="1"/>
          <p:nvPr/>
        </p:nvSpPr>
        <p:spPr>
          <a:xfrm>
            <a:off x="4754291" y="1240471"/>
            <a:ext cx="569387" cy="369332"/>
          </a:xfrm>
          <a:prstGeom prst="rect">
            <a:avLst/>
          </a:prstGeom>
          <a:noFill/>
        </p:spPr>
        <p:txBody>
          <a:bodyPr wrap="none" rtlCol="0">
            <a:spAutoFit/>
          </a:bodyPr>
          <a:lstStyle/>
          <a:p>
            <a:r>
              <a:rPr lang="en-US" altLang="ja-JP" dirty="0" err="1"/>
              <a:t>Vcc</a:t>
            </a:r>
            <a:endParaRPr kumimoji="1" lang="ja-JP" altLang="en-US" dirty="0"/>
          </a:p>
        </p:txBody>
      </p:sp>
      <p:sp>
        <p:nvSpPr>
          <p:cNvPr id="122" name="テキスト ボックス 121"/>
          <p:cNvSpPr txBox="1"/>
          <p:nvPr/>
        </p:nvSpPr>
        <p:spPr>
          <a:xfrm>
            <a:off x="7223629" y="485895"/>
            <a:ext cx="441146" cy="369332"/>
          </a:xfrm>
          <a:prstGeom prst="rect">
            <a:avLst/>
          </a:prstGeom>
          <a:noFill/>
        </p:spPr>
        <p:txBody>
          <a:bodyPr wrap="none" rtlCol="0">
            <a:spAutoFit/>
          </a:bodyPr>
          <a:lstStyle/>
          <a:p>
            <a:r>
              <a:rPr lang="en-US" altLang="ja-JP" dirty="0"/>
              <a:t>IIL</a:t>
            </a:r>
            <a:endParaRPr kumimoji="1" lang="ja-JP" altLang="en-US" dirty="0"/>
          </a:p>
        </p:txBody>
      </p:sp>
      <p:sp>
        <p:nvSpPr>
          <p:cNvPr id="123" name="テキスト ボックス 122"/>
          <p:cNvSpPr txBox="1"/>
          <p:nvPr/>
        </p:nvSpPr>
        <p:spPr>
          <a:xfrm>
            <a:off x="7160747" y="2055553"/>
            <a:ext cx="441146" cy="369332"/>
          </a:xfrm>
          <a:prstGeom prst="rect">
            <a:avLst/>
          </a:prstGeom>
          <a:noFill/>
        </p:spPr>
        <p:txBody>
          <a:bodyPr wrap="none" rtlCol="0">
            <a:spAutoFit/>
          </a:bodyPr>
          <a:lstStyle/>
          <a:p>
            <a:r>
              <a:rPr lang="en-US" altLang="ja-JP" dirty="0"/>
              <a:t>IIL</a:t>
            </a:r>
            <a:endParaRPr kumimoji="1" lang="ja-JP" altLang="en-US" dirty="0"/>
          </a:p>
        </p:txBody>
      </p:sp>
      <p:sp>
        <p:nvSpPr>
          <p:cNvPr id="124" name="テキスト ボックス 123"/>
          <p:cNvSpPr txBox="1"/>
          <p:nvPr/>
        </p:nvSpPr>
        <p:spPr>
          <a:xfrm>
            <a:off x="7097865" y="3625211"/>
            <a:ext cx="441146" cy="369332"/>
          </a:xfrm>
          <a:prstGeom prst="rect">
            <a:avLst/>
          </a:prstGeom>
          <a:noFill/>
        </p:spPr>
        <p:txBody>
          <a:bodyPr wrap="none" rtlCol="0">
            <a:spAutoFit/>
          </a:bodyPr>
          <a:lstStyle/>
          <a:p>
            <a:r>
              <a:rPr lang="en-US" altLang="ja-JP" dirty="0"/>
              <a:t>IIL</a:t>
            </a:r>
            <a:endParaRPr kumimoji="1" lang="ja-JP" altLang="en-US" dirty="0"/>
          </a:p>
        </p:txBody>
      </p:sp>
      <p:sp>
        <p:nvSpPr>
          <p:cNvPr id="125" name="テキスト ボックス 124"/>
          <p:cNvSpPr txBox="1"/>
          <p:nvPr/>
        </p:nvSpPr>
        <p:spPr>
          <a:xfrm>
            <a:off x="7034983" y="5194869"/>
            <a:ext cx="441146" cy="369332"/>
          </a:xfrm>
          <a:prstGeom prst="rect">
            <a:avLst/>
          </a:prstGeom>
          <a:noFill/>
        </p:spPr>
        <p:txBody>
          <a:bodyPr wrap="none" rtlCol="0">
            <a:spAutoFit/>
          </a:bodyPr>
          <a:lstStyle/>
          <a:p>
            <a:r>
              <a:rPr lang="en-US" altLang="ja-JP" dirty="0"/>
              <a:t>IIL</a:t>
            </a:r>
            <a:endParaRPr kumimoji="1" lang="ja-JP" altLang="en-US" dirty="0"/>
          </a:p>
        </p:txBody>
      </p:sp>
      <p:sp>
        <p:nvSpPr>
          <p:cNvPr id="126" name="テキスト ボックス 125"/>
          <p:cNvSpPr txBox="1"/>
          <p:nvPr/>
        </p:nvSpPr>
        <p:spPr>
          <a:xfrm>
            <a:off x="4697651" y="2483007"/>
            <a:ext cx="415498" cy="369332"/>
          </a:xfrm>
          <a:prstGeom prst="rect">
            <a:avLst/>
          </a:prstGeom>
          <a:noFill/>
        </p:spPr>
        <p:txBody>
          <a:bodyPr wrap="none" rtlCol="0">
            <a:spAutoFit/>
          </a:bodyPr>
          <a:lstStyle/>
          <a:p>
            <a:r>
              <a:rPr lang="en-US" altLang="ja-JP" dirty="0"/>
              <a:t>IR</a:t>
            </a:r>
            <a:endParaRPr kumimoji="1" lang="ja-JP" altLang="en-US" dirty="0"/>
          </a:p>
        </p:txBody>
      </p:sp>
      <p:sp>
        <p:nvSpPr>
          <p:cNvPr id="127" name="テキスト ボックス 126"/>
          <p:cNvSpPr txBox="1"/>
          <p:nvPr/>
        </p:nvSpPr>
        <p:spPr>
          <a:xfrm>
            <a:off x="352951" y="4866858"/>
            <a:ext cx="5580374" cy="954107"/>
          </a:xfrm>
          <a:prstGeom prst="rect">
            <a:avLst/>
          </a:prstGeom>
          <a:noFill/>
        </p:spPr>
        <p:txBody>
          <a:bodyPr wrap="none" rtlCol="0">
            <a:spAutoFit/>
          </a:bodyPr>
          <a:lstStyle/>
          <a:p>
            <a:r>
              <a:rPr lang="en-US" altLang="ja-JP" sz="2800" dirty="0"/>
              <a:t>n</a:t>
            </a:r>
            <a:r>
              <a:rPr lang="ja-JP" altLang="en-US" sz="2800" dirty="0"/>
              <a:t>個の入力が可能＝ファンアウトが</a:t>
            </a:r>
            <a:r>
              <a:rPr lang="en-US" altLang="ja-JP" sz="2800" dirty="0"/>
              <a:t>n</a:t>
            </a:r>
          </a:p>
          <a:p>
            <a:r>
              <a:rPr lang="en-US" altLang="ja-JP" sz="2800" dirty="0" err="1"/>
              <a:t>IB×hFE</a:t>
            </a:r>
            <a:r>
              <a:rPr lang="en-US" altLang="ja-JP" sz="2800" dirty="0"/>
              <a:t> &gt; </a:t>
            </a:r>
            <a:r>
              <a:rPr lang="en-US" altLang="ja-JP" sz="2800" dirty="0" err="1"/>
              <a:t>n×IIL+IR</a:t>
            </a:r>
            <a:endParaRPr kumimoji="1" lang="ja-JP" altLang="en-US" sz="2800" dirty="0"/>
          </a:p>
        </p:txBody>
      </p:sp>
    </p:spTree>
    <p:extLst>
      <p:ext uri="{BB962C8B-B14F-4D97-AF65-F5344CB8AC3E}">
        <p14:creationId xmlns:p14="http://schemas.microsoft.com/office/powerpoint/2010/main" val="28018219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タイトル 4"/>
          <p:cNvSpPr>
            <a:spLocks noGrp="1"/>
          </p:cNvSpPr>
          <p:nvPr>
            <p:ph type="title"/>
          </p:nvPr>
        </p:nvSpPr>
        <p:spPr>
          <a:xfrm>
            <a:off x="195943" y="274638"/>
            <a:ext cx="8665027" cy="1143000"/>
          </a:xfrm>
        </p:spPr>
        <p:txBody>
          <a:bodyPr/>
          <a:lstStyle/>
          <a:p>
            <a:r>
              <a:rPr lang="en-US" altLang="ja-JP" dirty="0"/>
              <a:t>MOSFET</a:t>
            </a:r>
            <a:r>
              <a:rPr lang="ja-JP" altLang="en-US" dirty="0"/>
              <a:t>の（ソース接地）増幅回路</a:t>
            </a:r>
          </a:p>
        </p:txBody>
      </p:sp>
      <p:pic>
        <p:nvPicPr>
          <p:cNvPr id="79875" name="Picture 3" descr="C:\Users\hideo\Documents\講義\電子回路基礎\電子回路（培風館）PNG図\第03章\図03_11.png"/>
          <p:cNvPicPr>
            <a:picLocks noChangeAspect="1" noChangeArrowheads="1"/>
          </p:cNvPicPr>
          <p:nvPr/>
        </p:nvPicPr>
        <p:blipFill>
          <a:blip r:embed="rId3" cstate="print"/>
          <a:srcRect/>
          <a:stretch>
            <a:fillRect/>
          </a:stretch>
        </p:blipFill>
        <p:spPr bwMode="auto">
          <a:xfrm>
            <a:off x="1568450" y="1544638"/>
            <a:ext cx="6302375" cy="4602162"/>
          </a:xfrm>
          <a:prstGeom prst="rect">
            <a:avLst/>
          </a:prstGeom>
          <a:noFill/>
          <a:ln w="9525">
            <a:noFill/>
            <a:miter lim="800000"/>
            <a:headEnd/>
            <a:tailEnd/>
          </a:ln>
        </p:spPr>
      </p:pic>
      <p:sp>
        <p:nvSpPr>
          <p:cNvPr id="79876" name="テキスト ボックス 6"/>
          <p:cNvSpPr txBox="1">
            <a:spLocks noChangeArrowheads="1"/>
          </p:cNvSpPr>
          <p:nvPr/>
        </p:nvSpPr>
        <p:spPr bwMode="auto">
          <a:xfrm>
            <a:off x="534988" y="1524000"/>
            <a:ext cx="3211512" cy="1477963"/>
          </a:xfrm>
          <a:prstGeom prst="rect">
            <a:avLst/>
          </a:prstGeom>
          <a:noFill/>
          <a:ln w="9525">
            <a:noFill/>
            <a:miter lim="800000"/>
            <a:headEnd/>
            <a:tailEnd/>
          </a:ln>
        </p:spPr>
        <p:txBody>
          <a:bodyPr wrap="none">
            <a:spAutoFit/>
          </a:bodyPr>
          <a:lstStyle/>
          <a:p>
            <a:r>
              <a:rPr lang="ja-JP" altLang="en-US" dirty="0"/>
              <a:t>バイポーラトランジスタにおける</a:t>
            </a:r>
            <a:endParaRPr lang="en-US" altLang="ja-JP" dirty="0"/>
          </a:p>
          <a:p>
            <a:r>
              <a:rPr lang="ja-JP" altLang="en-US" dirty="0"/>
              <a:t>エミッタ接地増幅回路と類似</a:t>
            </a:r>
            <a:endParaRPr lang="en-US" altLang="ja-JP" dirty="0"/>
          </a:p>
          <a:p>
            <a:r>
              <a:rPr lang="ja-JP" altLang="en-US" dirty="0"/>
              <a:t>　・エミッタ</a:t>
            </a:r>
            <a:r>
              <a:rPr lang="en-US" altLang="ja-JP" dirty="0"/>
              <a:t>E</a:t>
            </a:r>
            <a:r>
              <a:rPr lang="ja-JP" altLang="en-US" dirty="0"/>
              <a:t>⇒ソース</a:t>
            </a:r>
            <a:r>
              <a:rPr lang="en-US" altLang="ja-JP" dirty="0"/>
              <a:t>S</a:t>
            </a:r>
          </a:p>
          <a:p>
            <a:r>
              <a:rPr lang="ja-JP" altLang="en-US" dirty="0"/>
              <a:t>　・ベース</a:t>
            </a:r>
            <a:r>
              <a:rPr lang="en-US" altLang="ja-JP" dirty="0"/>
              <a:t>B</a:t>
            </a:r>
            <a:r>
              <a:rPr lang="ja-JP" altLang="en-US" dirty="0"/>
              <a:t>⇒ゲート</a:t>
            </a:r>
            <a:r>
              <a:rPr lang="en-US" altLang="ja-JP" dirty="0"/>
              <a:t>G</a:t>
            </a:r>
          </a:p>
          <a:p>
            <a:r>
              <a:rPr lang="ja-JP" altLang="en-US" dirty="0"/>
              <a:t>　・コレクタ</a:t>
            </a:r>
            <a:r>
              <a:rPr lang="en-US" altLang="ja-JP" dirty="0"/>
              <a:t>C</a:t>
            </a:r>
            <a:r>
              <a:rPr lang="ja-JP" altLang="en-US" dirty="0"/>
              <a:t>⇒ドレイン</a:t>
            </a:r>
            <a:r>
              <a:rPr lang="en-US" altLang="ja-JP" dirty="0"/>
              <a:t>D</a:t>
            </a:r>
            <a:endParaRPr lang="ja-JP" altLang="en-US" dirty="0"/>
          </a:p>
        </p:txBody>
      </p:sp>
    </p:spTree>
    <p:extLst>
      <p:ext uri="{BB962C8B-B14F-4D97-AF65-F5344CB8AC3E}">
        <p14:creationId xmlns:p14="http://schemas.microsoft.com/office/powerpoint/2010/main" val="26154420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4018" name="Picture 2" descr="C:\Users\hideo\Documents\講義\電子回路基礎\電子回路（培風館）PNG図\第03章\図03_21.png"/>
          <p:cNvPicPr>
            <a:picLocks noChangeAspect="1" noChangeArrowheads="1"/>
          </p:cNvPicPr>
          <p:nvPr/>
        </p:nvPicPr>
        <p:blipFill>
          <a:blip r:embed="rId3" cstate="print"/>
          <a:srcRect/>
          <a:stretch>
            <a:fillRect/>
          </a:stretch>
        </p:blipFill>
        <p:spPr bwMode="auto">
          <a:xfrm>
            <a:off x="-1" y="701901"/>
            <a:ext cx="8994738" cy="4294641"/>
          </a:xfrm>
          <a:prstGeom prst="rect">
            <a:avLst/>
          </a:prstGeom>
          <a:noFill/>
        </p:spPr>
      </p:pic>
      <p:cxnSp>
        <p:nvCxnSpPr>
          <p:cNvPr id="4" name="直線コネクタ 3"/>
          <p:cNvCxnSpPr/>
          <p:nvPr/>
        </p:nvCxnSpPr>
        <p:spPr>
          <a:xfrm>
            <a:off x="4746171" y="1306286"/>
            <a:ext cx="3211286" cy="3287485"/>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82000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MOSFET</a:t>
            </a:r>
            <a:r>
              <a:rPr lang="ja-JP" altLang="en-US" dirty="0"/>
              <a:t>の小信号等価回路</a:t>
            </a:r>
            <a:endParaRPr kumimoji="1" lang="ja-JP" altLang="en-US" dirty="0"/>
          </a:p>
        </p:txBody>
      </p:sp>
      <p:pic>
        <p:nvPicPr>
          <p:cNvPr id="209922" name="Picture 2" descr="C:\Users\hideo\Documents\講義\電子回路基礎\電子回路（培風館）PNG図\第04章\図04_26.png"/>
          <p:cNvPicPr>
            <a:picLocks noChangeAspect="1" noChangeArrowheads="1"/>
          </p:cNvPicPr>
          <p:nvPr/>
        </p:nvPicPr>
        <p:blipFill>
          <a:blip r:embed="rId3" cstate="print"/>
          <a:srcRect/>
          <a:stretch>
            <a:fillRect/>
          </a:stretch>
        </p:blipFill>
        <p:spPr bwMode="auto">
          <a:xfrm>
            <a:off x="185511" y="1423759"/>
            <a:ext cx="8850246" cy="3888470"/>
          </a:xfrm>
          <a:prstGeom prst="rect">
            <a:avLst/>
          </a:prstGeom>
          <a:noFill/>
        </p:spPr>
      </p:pic>
      <p:sp>
        <p:nvSpPr>
          <p:cNvPr id="3" name="テキスト ボックス 2"/>
          <p:cNvSpPr txBox="1"/>
          <p:nvPr/>
        </p:nvSpPr>
        <p:spPr>
          <a:xfrm>
            <a:off x="1405720" y="5650172"/>
            <a:ext cx="6120586" cy="646331"/>
          </a:xfrm>
          <a:prstGeom prst="rect">
            <a:avLst/>
          </a:prstGeom>
          <a:noFill/>
        </p:spPr>
        <p:txBody>
          <a:bodyPr wrap="none" rtlCol="0">
            <a:spAutoFit/>
          </a:bodyPr>
          <a:lstStyle/>
          <a:p>
            <a:r>
              <a:rPr lang="en-US" altLang="ja-JP" dirty="0"/>
              <a:t>gm</a:t>
            </a:r>
            <a:r>
              <a:rPr lang="ja-JP" altLang="en-US" dirty="0"/>
              <a:t>は相互コンダクタンス　抵抗の逆数で単位はジーメンス（</a:t>
            </a:r>
            <a:r>
              <a:rPr lang="en-US" altLang="ja-JP" dirty="0"/>
              <a:t>S)</a:t>
            </a:r>
          </a:p>
          <a:p>
            <a:r>
              <a:rPr kumimoji="1" lang="en-US" altLang="ja-JP" dirty="0"/>
              <a:t>Ohm</a:t>
            </a:r>
            <a:r>
              <a:rPr kumimoji="1" lang="ja-JP" altLang="en-US" dirty="0"/>
              <a:t>をひっくり返して</a:t>
            </a:r>
            <a:r>
              <a:rPr lang="en-US" altLang="ja-JP" dirty="0"/>
              <a:t>M</a:t>
            </a:r>
            <a:r>
              <a:rPr kumimoji="1" lang="en-US" altLang="ja-JP" dirty="0"/>
              <a:t>ho</a:t>
            </a:r>
            <a:r>
              <a:rPr kumimoji="1" lang="ja-JP" altLang="en-US" dirty="0"/>
              <a:t>（モー）という場合もある。</a:t>
            </a:r>
          </a:p>
        </p:txBody>
      </p:sp>
    </p:spTree>
    <p:extLst>
      <p:ext uri="{BB962C8B-B14F-4D97-AF65-F5344CB8AC3E}">
        <p14:creationId xmlns:p14="http://schemas.microsoft.com/office/powerpoint/2010/main" val="6479715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44009"/>
            <a:ext cx="8229600" cy="1143000"/>
          </a:xfrm>
        </p:spPr>
        <p:txBody>
          <a:bodyPr/>
          <a:lstStyle/>
          <a:p>
            <a:r>
              <a:rPr kumimoji="1" lang="en-US" altLang="ja-JP" dirty="0"/>
              <a:t>CR</a:t>
            </a:r>
            <a:r>
              <a:rPr kumimoji="1" lang="ja-JP" altLang="en-US" dirty="0"/>
              <a:t>結合増幅回路</a:t>
            </a:r>
          </a:p>
        </p:txBody>
      </p:sp>
      <p:pic>
        <p:nvPicPr>
          <p:cNvPr id="210946" name="Picture 2" descr="C:\Users\hideo\Documents\講義\電子回路基礎\電子回路（培風館）PNG図\第04章\図04_29.png"/>
          <p:cNvPicPr>
            <a:picLocks noChangeAspect="1" noChangeArrowheads="1"/>
          </p:cNvPicPr>
          <p:nvPr/>
        </p:nvPicPr>
        <p:blipFill>
          <a:blip r:embed="rId3" cstate="print"/>
          <a:srcRect/>
          <a:stretch>
            <a:fillRect/>
          </a:stretch>
        </p:blipFill>
        <p:spPr bwMode="auto">
          <a:xfrm>
            <a:off x="573314" y="1180871"/>
            <a:ext cx="8080830" cy="5474724"/>
          </a:xfrm>
          <a:prstGeom prst="rect">
            <a:avLst/>
          </a:prstGeom>
          <a:noFill/>
        </p:spPr>
      </p:pic>
    </p:spTree>
    <p:extLst>
      <p:ext uri="{BB962C8B-B14F-4D97-AF65-F5344CB8AC3E}">
        <p14:creationId xmlns:p14="http://schemas.microsoft.com/office/powerpoint/2010/main" val="2761572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いろいろな可能性がある</a:t>
            </a:r>
          </a:p>
        </p:txBody>
      </p:sp>
      <p:sp>
        <p:nvSpPr>
          <p:cNvPr id="4" name="テキスト ボックス 3"/>
          <p:cNvSpPr txBox="1"/>
          <p:nvPr/>
        </p:nvSpPr>
        <p:spPr>
          <a:xfrm>
            <a:off x="2101757" y="1828798"/>
            <a:ext cx="705292" cy="830997"/>
          </a:xfrm>
          <a:prstGeom prst="rect">
            <a:avLst/>
          </a:prstGeom>
          <a:noFill/>
        </p:spPr>
        <p:txBody>
          <a:bodyPr wrap="square" rtlCol="0">
            <a:spAutoFit/>
          </a:bodyPr>
          <a:lstStyle/>
          <a:p>
            <a:r>
              <a:rPr kumimoji="1" lang="en-US" altLang="ja-JP" sz="2400" i="1" dirty="0"/>
              <a:t>V</a:t>
            </a:r>
            <a:r>
              <a:rPr lang="en-US" altLang="ja-JP" sz="2400" i="1" dirty="0"/>
              <a:t>1</a:t>
            </a:r>
            <a:endParaRPr kumimoji="1" lang="en-US" altLang="ja-JP" sz="2400" i="1" dirty="0"/>
          </a:p>
          <a:p>
            <a:r>
              <a:rPr lang="en-US" altLang="ja-JP" sz="2400" i="1" dirty="0"/>
              <a:t>V2</a:t>
            </a:r>
            <a:endParaRPr kumimoji="1" lang="ja-JP" altLang="en-US" sz="2400" i="1" dirty="0"/>
          </a:p>
        </p:txBody>
      </p:sp>
      <p:sp>
        <p:nvSpPr>
          <p:cNvPr id="5" name="テキスト ボックス 4"/>
          <p:cNvSpPr txBox="1"/>
          <p:nvPr/>
        </p:nvSpPr>
        <p:spPr>
          <a:xfrm>
            <a:off x="3415779" y="1842444"/>
            <a:ext cx="1330814" cy="830997"/>
          </a:xfrm>
          <a:prstGeom prst="rect">
            <a:avLst/>
          </a:prstGeom>
          <a:noFill/>
        </p:spPr>
        <p:txBody>
          <a:bodyPr wrap="none" rtlCol="0">
            <a:spAutoFit/>
          </a:bodyPr>
          <a:lstStyle/>
          <a:p>
            <a:r>
              <a:rPr kumimoji="1" lang="en-US" altLang="ja-JP" sz="2400" i="1" dirty="0"/>
              <a:t>Z11</a:t>
            </a:r>
            <a:r>
              <a:rPr lang="ja-JP" altLang="en-US" sz="2400" i="1" dirty="0"/>
              <a:t> </a:t>
            </a:r>
            <a:r>
              <a:rPr kumimoji="1" lang="en-US" altLang="ja-JP" sz="2400" i="1" dirty="0"/>
              <a:t>Z12</a:t>
            </a:r>
          </a:p>
          <a:p>
            <a:r>
              <a:rPr lang="en-US" altLang="ja-JP" sz="2400" i="1" dirty="0"/>
              <a:t>Z21</a:t>
            </a:r>
            <a:r>
              <a:rPr lang="ja-JP" altLang="en-US" sz="2400" i="1" dirty="0"/>
              <a:t> </a:t>
            </a:r>
            <a:r>
              <a:rPr lang="en-US" altLang="ja-JP" sz="2400" i="1" dirty="0"/>
              <a:t>Z22</a:t>
            </a:r>
            <a:endParaRPr kumimoji="1" lang="ja-JP" altLang="en-US" sz="2400" i="1" dirty="0"/>
          </a:p>
        </p:txBody>
      </p:sp>
      <p:sp>
        <p:nvSpPr>
          <p:cNvPr id="6" name="テキスト ボックス 5"/>
          <p:cNvSpPr txBox="1"/>
          <p:nvPr/>
        </p:nvSpPr>
        <p:spPr>
          <a:xfrm>
            <a:off x="4888175" y="1828798"/>
            <a:ext cx="441146" cy="830997"/>
          </a:xfrm>
          <a:prstGeom prst="rect">
            <a:avLst/>
          </a:prstGeom>
          <a:noFill/>
        </p:spPr>
        <p:txBody>
          <a:bodyPr wrap="none" rtlCol="0">
            <a:spAutoFit/>
          </a:bodyPr>
          <a:lstStyle/>
          <a:p>
            <a:r>
              <a:rPr lang="en-US" altLang="ja-JP" sz="2400" i="1" dirty="0"/>
              <a:t>I1</a:t>
            </a:r>
            <a:endParaRPr kumimoji="1" lang="en-US" altLang="ja-JP" sz="2400" i="1" dirty="0"/>
          </a:p>
          <a:p>
            <a:r>
              <a:rPr lang="en-US" altLang="ja-JP" sz="2400" i="1" dirty="0"/>
              <a:t>I2</a:t>
            </a:r>
            <a:endParaRPr kumimoji="1" lang="ja-JP" altLang="en-US" sz="2400" i="1" dirty="0"/>
          </a:p>
        </p:txBody>
      </p:sp>
      <p:sp>
        <p:nvSpPr>
          <p:cNvPr id="7" name="左大かっこ 6"/>
          <p:cNvSpPr/>
          <p:nvPr/>
        </p:nvSpPr>
        <p:spPr>
          <a:xfrm>
            <a:off x="2101757" y="1828798"/>
            <a:ext cx="45719" cy="830997"/>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i="1"/>
          </a:p>
        </p:txBody>
      </p:sp>
      <p:sp>
        <p:nvSpPr>
          <p:cNvPr id="8" name="左大かっこ 7"/>
          <p:cNvSpPr/>
          <p:nvPr/>
        </p:nvSpPr>
        <p:spPr>
          <a:xfrm>
            <a:off x="4830466" y="1856084"/>
            <a:ext cx="45719" cy="830997"/>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i="1"/>
          </a:p>
        </p:txBody>
      </p:sp>
      <p:sp>
        <p:nvSpPr>
          <p:cNvPr id="9" name="左大かっこ 8"/>
          <p:cNvSpPr/>
          <p:nvPr/>
        </p:nvSpPr>
        <p:spPr>
          <a:xfrm>
            <a:off x="3334655" y="1828797"/>
            <a:ext cx="45719" cy="830997"/>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i="1"/>
          </a:p>
        </p:txBody>
      </p:sp>
      <p:sp>
        <p:nvSpPr>
          <p:cNvPr id="10" name="左大かっこ 9"/>
          <p:cNvSpPr/>
          <p:nvPr/>
        </p:nvSpPr>
        <p:spPr>
          <a:xfrm flipH="1">
            <a:off x="5233921" y="1862913"/>
            <a:ext cx="45719" cy="830997"/>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i="1"/>
          </a:p>
        </p:txBody>
      </p:sp>
      <p:sp>
        <p:nvSpPr>
          <p:cNvPr id="11" name="左大かっこ 10"/>
          <p:cNvSpPr/>
          <p:nvPr/>
        </p:nvSpPr>
        <p:spPr>
          <a:xfrm flipH="1">
            <a:off x="2584876" y="1856084"/>
            <a:ext cx="45719" cy="830997"/>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i="1"/>
          </a:p>
        </p:txBody>
      </p:sp>
      <p:sp>
        <p:nvSpPr>
          <p:cNvPr id="12" name="左大かっこ 11"/>
          <p:cNvSpPr/>
          <p:nvPr/>
        </p:nvSpPr>
        <p:spPr>
          <a:xfrm flipH="1">
            <a:off x="4585457" y="1862913"/>
            <a:ext cx="45719" cy="830997"/>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i="1"/>
          </a:p>
        </p:txBody>
      </p:sp>
      <p:sp>
        <p:nvSpPr>
          <p:cNvPr id="13" name="テキスト ボックス 12"/>
          <p:cNvSpPr txBox="1"/>
          <p:nvPr/>
        </p:nvSpPr>
        <p:spPr>
          <a:xfrm>
            <a:off x="2782404" y="2073276"/>
            <a:ext cx="364202" cy="461665"/>
          </a:xfrm>
          <a:prstGeom prst="rect">
            <a:avLst/>
          </a:prstGeom>
          <a:noFill/>
        </p:spPr>
        <p:txBody>
          <a:bodyPr wrap="none" rtlCol="0">
            <a:spAutoFit/>
          </a:bodyPr>
          <a:lstStyle/>
          <a:p>
            <a:r>
              <a:rPr kumimoji="1" lang="en-US" altLang="ja-JP" sz="2400" dirty="0"/>
              <a:t>=</a:t>
            </a:r>
            <a:endParaRPr kumimoji="1" lang="ja-JP" altLang="en-US" sz="2400" dirty="0"/>
          </a:p>
        </p:txBody>
      </p:sp>
      <p:sp>
        <p:nvSpPr>
          <p:cNvPr id="14" name="テキスト ボックス 13"/>
          <p:cNvSpPr txBox="1"/>
          <p:nvPr/>
        </p:nvSpPr>
        <p:spPr>
          <a:xfrm>
            <a:off x="2090381" y="3154911"/>
            <a:ext cx="705292" cy="830997"/>
          </a:xfrm>
          <a:prstGeom prst="rect">
            <a:avLst/>
          </a:prstGeom>
          <a:noFill/>
        </p:spPr>
        <p:txBody>
          <a:bodyPr wrap="square" rtlCol="0">
            <a:spAutoFit/>
          </a:bodyPr>
          <a:lstStyle/>
          <a:p>
            <a:r>
              <a:rPr lang="en-US" altLang="ja-JP" sz="2400" i="1" dirty="0"/>
              <a:t>I1</a:t>
            </a:r>
            <a:endParaRPr kumimoji="1" lang="en-US" altLang="ja-JP" sz="2400" i="1" dirty="0"/>
          </a:p>
          <a:p>
            <a:r>
              <a:rPr lang="en-US" altLang="ja-JP" sz="2400" i="1" dirty="0"/>
              <a:t>I2</a:t>
            </a:r>
            <a:endParaRPr kumimoji="1" lang="ja-JP" altLang="en-US" sz="2400" i="1" dirty="0"/>
          </a:p>
        </p:txBody>
      </p:sp>
      <p:sp>
        <p:nvSpPr>
          <p:cNvPr id="15" name="テキスト ボックス 14"/>
          <p:cNvSpPr txBox="1"/>
          <p:nvPr/>
        </p:nvSpPr>
        <p:spPr>
          <a:xfrm>
            <a:off x="3404403" y="3168557"/>
            <a:ext cx="1360501" cy="830997"/>
          </a:xfrm>
          <a:prstGeom prst="rect">
            <a:avLst/>
          </a:prstGeom>
          <a:noFill/>
        </p:spPr>
        <p:txBody>
          <a:bodyPr wrap="none" rtlCol="0">
            <a:spAutoFit/>
          </a:bodyPr>
          <a:lstStyle/>
          <a:p>
            <a:r>
              <a:rPr lang="en-US" altLang="ja-JP" sz="2400" i="1" dirty="0"/>
              <a:t>Y</a:t>
            </a:r>
            <a:r>
              <a:rPr kumimoji="1" lang="en-US" altLang="ja-JP" sz="2400" i="1" dirty="0"/>
              <a:t>11</a:t>
            </a:r>
            <a:r>
              <a:rPr lang="ja-JP" altLang="en-US" sz="2400" i="1" dirty="0"/>
              <a:t> </a:t>
            </a:r>
            <a:r>
              <a:rPr lang="en-US" altLang="ja-JP" sz="2400" i="1" dirty="0"/>
              <a:t>Y</a:t>
            </a:r>
            <a:r>
              <a:rPr kumimoji="1" lang="en-US" altLang="ja-JP" sz="2400" i="1" dirty="0"/>
              <a:t>12</a:t>
            </a:r>
          </a:p>
          <a:p>
            <a:r>
              <a:rPr lang="en-US" altLang="ja-JP" sz="2400" i="1" dirty="0"/>
              <a:t>Y21</a:t>
            </a:r>
            <a:r>
              <a:rPr lang="ja-JP" altLang="en-US" sz="2400" i="1" dirty="0"/>
              <a:t> </a:t>
            </a:r>
            <a:r>
              <a:rPr lang="en-US" altLang="ja-JP" sz="2400" i="1" dirty="0"/>
              <a:t>Y22</a:t>
            </a:r>
            <a:endParaRPr kumimoji="1" lang="ja-JP" altLang="en-US" sz="2400" i="1" dirty="0"/>
          </a:p>
        </p:txBody>
      </p:sp>
      <p:sp>
        <p:nvSpPr>
          <p:cNvPr id="16" name="テキスト ボックス 15"/>
          <p:cNvSpPr txBox="1"/>
          <p:nvPr/>
        </p:nvSpPr>
        <p:spPr>
          <a:xfrm>
            <a:off x="4781263" y="3154911"/>
            <a:ext cx="561372" cy="830997"/>
          </a:xfrm>
          <a:prstGeom prst="rect">
            <a:avLst/>
          </a:prstGeom>
          <a:noFill/>
        </p:spPr>
        <p:txBody>
          <a:bodyPr wrap="none" rtlCol="0">
            <a:spAutoFit/>
          </a:bodyPr>
          <a:lstStyle/>
          <a:p>
            <a:r>
              <a:rPr lang="en-US" altLang="ja-JP" sz="2400" i="1" dirty="0"/>
              <a:t>V1</a:t>
            </a:r>
            <a:endParaRPr kumimoji="1" lang="en-US" altLang="ja-JP" sz="2400" i="1" dirty="0"/>
          </a:p>
          <a:p>
            <a:r>
              <a:rPr lang="en-US" altLang="ja-JP" sz="2400" i="1" dirty="0"/>
              <a:t>V2</a:t>
            </a:r>
            <a:endParaRPr kumimoji="1" lang="ja-JP" altLang="en-US" sz="2400" i="1" dirty="0"/>
          </a:p>
        </p:txBody>
      </p:sp>
      <p:sp>
        <p:nvSpPr>
          <p:cNvPr id="17" name="左大かっこ 16"/>
          <p:cNvSpPr/>
          <p:nvPr/>
        </p:nvSpPr>
        <p:spPr>
          <a:xfrm>
            <a:off x="2090381" y="3154911"/>
            <a:ext cx="45719" cy="830997"/>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i="1"/>
          </a:p>
        </p:txBody>
      </p:sp>
      <p:sp>
        <p:nvSpPr>
          <p:cNvPr id="18" name="左大かっこ 17"/>
          <p:cNvSpPr/>
          <p:nvPr/>
        </p:nvSpPr>
        <p:spPr>
          <a:xfrm>
            <a:off x="4819090" y="3182197"/>
            <a:ext cx="45719" cy="830997"/>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i="1"/>
          </a:p>
        </p:txBody>
      </p:sp>
      <p:sp>
        <p:nvSpPr>
          <p:cNvPr id="19" name="左大かっこ 18"/>
          <p:cNvSpPr/>
          <p:nvPr/>
        </p:nvSpPr>
        <p:spPr>
          <a:xfrm>
            <a:off x="3323279" y="3154910"/>
            <a:ext cx="45719" cy="830997"/>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i="1"/>
          </a:p>
        </p:txBody>
      </p:sp>
      <p:sp>
        <p:nvSpPr>
          <p:cNvPr id="20" name="左大かっこ 19"/>
          <p:cNvSpPr/>
          <p:nvPr/>
        </p:nvSpPr>
        <p:spPr>
          <a:xfrm flipH="1">
            <a:off x="5222545" y="3189026"/>
            <a:ext cx="45719" cy="830997"/>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i="1"/>
          </a:p>
        </p:txBody>
      </p:sp>
      <p:sp>
        <p:nvSpPr>
          <p:cNvPr id="21" name="左大かっこ 20"/>
          <p:cNvSpPr/>
          <p:nvPr/>
        </p:nvSpPr>
        <p:spPr>
          <a:xfrm flipH="1">
            <a:off x="2573500" y="3182197"/>
            <a:ext cx="45719" cy="830997"/>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i="1"/>
          </a:p>
        </p:txBody>
      </p:sp>
      <p:sp>
        <p:nvSpPr>
          <p:cNvPr id="22" name="左大かっこ 21"/>
          <p:cNvSpPr/>
          <p:nvPr/>
        </p:nvSpPr>
        <p:spPr>
          <a:xfrm flipH="1">
            <a:off x="4650281" y="3189026"/>
            <a:ext cx="45719" cy="830997"/>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i="1"/>
          </a:p>
        </p:txBody>
      </p:sp>
      <p:sp>
        <p:nvSpPr>
          <p:cNvPr id="23" name="テキスト ボックス 22"/>
          <p:cNvSpPr txBox="1"/>
          <p:nvPr/>
        </p:nvSpPr>
        <p:spPr>
          <a:xfrm>
            <a:off x="2771028" y="3399389"/>
            <a:ext cx="364202" cy="461665"/>
          </a:xfrm>
          <a:prstGeom prst="rect">
            <a:avLst/>
          </a:prstGeom>
          <a:noFill/>
        </p:spPr>
        <p:txBody>
          <a:bodyPr wrap="none" rtlCol="0">
            <a:spAutoFit/>
          </a:bodyPr>
          <a:lstStyle/>
          <a:p>
            <a:r>
              <a:rPr kumimoji="1" lang="en-US" altLang="ja-JP" sz="2400" dirty="0"/>
              <a:t>=</a:t>
            </a:r>
            <a:endParaRPr kumimoji="1" lang="ja-JP" altLang="en-US" sz="2400" dirty="0"/>
          </a:p>
        </p:txBody>
      </p:sp>
      <p:sp>
        <p:nvSpPr>
          <p:cNvPr id="24" name="テキスト ボックス 23"/>
          <p:cNvSpPr txBox="1"/>
          <p:nvPr/>
        </p:nvSpPr>
        <p:spPr>
          <a:xfrm>
            <a:off x="2079005" y="4481024"/>
            <a:ext cx="705292" cy="830997"/>
          </a:xfrm>
          <a:prstGeom prst="rect">
            <a:avLst/>
          </a:prstGeom>
          <a:noFill/>
        </p:spPr>
        <p:txBody>
          <a:bodyPr wrap="square" rtlCol="0">
            <a:spAutoFit/>
          </a:bodyPr>
          <a:lstStyle/>
          <a:p>
            <a:r>
              <a:rPr kumimoji="1" lang="en-US" altLang="ja-JP" sz="2400" i="1" dirty="0"/>
              <a:t>V</a:t>
            </a:r>
            <a:r>
              <a:rPr lang="en-US" altLang="ja-JP" sz="2400" i="1" dirty="0"/>
              <a:t>1</a:t>
            </a:r>
            <a:endParaRPr kumimoji="1" lang="en-US" altLang="ja-JP" sz="2400" i="1" dirty="0"/>
          </a:p>
          <a:p>
            <a:r>
              <a:rPr lang="en-US" altLang="ja-JP" sz="2400" i="1" dirty="0"/>
              <a:t>I2</a:t>
            </a:r>
            <a:endParaRPr kumimoji="1" lang="ja-JP" altLang="en-US" sz="2400" i="1" dirty="0"/>
          </a:p>
        </p:txBody>
      </p:sp>
      <p:sp>
        <p:nvSpPr>
          <p:cNvPr id="25" name="テキスト ボックス 24"/>
          <p:cNvSpPr txBox="1"/>
          <p:nvPr/>
        </p:nvSpPr>
        <p:spPr>
          <a:xfrm>
            <a:off x="3342227" y="4494670"/>
            <a:ext cx="1401346" cy="830997"/>
          </a:xfrm>
          <a:prstGeom prst="rect">
            <a:avLst/>
          </a:prstGeom>
          <a:noFill/>
        </p:spPr>
        <p:txBody>
          <a:bodyPr wrap="none" rtlCol="0">
            <a:spAutoFit/>
          </a:bodyPr>
          <a:lstStyle/>
          <a:p>
            <a:r>
              <a:rPr lang="en-US" altLang="ja-JP" sz="2400" i="1" dirty="0"/>
              <a:t>H</a:t>
            </a:r>
            <a:r>
              <a:rPr kumimoji="1" lang="en-US" altLang="ja-JP" sz="2400" i="1" dirty="0"/>
              <a:t>11</a:t>
            </a:r>
            <a:r>
              <a:rPr lang="ja-JP" altLang="en-US" sz="2400" i="1" dirty="0"/>
              <a:t> </a:t>
            </a:r>
            <a:r>
              <a:rPr lang="en-US" altLang="ja-JP" sz="2400" i="1" dirty="0"/>
              <a:t>H</a:t>
            </a:r>
            <a:r>
              <a:rPr kumimoji="1" lang="en-US" altLang="ja-JP" sz="2400" i="1" dirty="0"/>
              <a:t>12</a:t>
            </a:r>
          </a:p>
          <a:p>
            <a:r>
              <a:rPr lang="en-US" altLang="ja-JP" sz="2400" i="1" dirty="0"/>
              <a:t>H21</a:t>
            </a:r>
            <a:r>
              <a:rPr lang="ja-JP" altLang="en-US" sz="2400" i="1" dirty="0"/>
              <a:t> </a:t>
            </a:r>
            <a:r>
              <a:rPr lang="en-US" altLang="ja-JP" sz="2400" i="1" dirty="0"/>
              <a:t>H22</a:t>
            </a:r>
            <a:endParaRPr kumimoji="1" lang="ja-JP" altLang="en-US" sz="2400" i="1" dirty="0"/>
          </a:p>
        </p:txBody>
      </p:sp>
      <p:sp>
        <p:nvSpPr>
          <p:cNvPr id="26" name="テキスト ボックス 25"/>
          <p:cNvSpPr txBox="1"/>
          <p:nvPr/>
        </p:nvSpPr>
        <p:spPr>
          <a:xfrm>
            <a:off x="4783535" y="4481024"/>
            <a:ext cx="561372" cy="830997"/>
          </a:xfrm>
          <a:prstGeom prst="rect">
            <a:avLst/>
          </a:prstGeom>
          <a:noFill/>
        </p:spPr>
        <p:txBody>
          <a:bodyPr wrap="none" rtlCol="0">
            <a:spAutoFit/>
          </a:bodyPr>
          <a:lstStyle/>
          <a:p>
            <a:r>
              <a:rPr lang="en-US" altLang="ja-JP" sz="2400" i="1" dirty="0"/>
              <a:t>I1</a:t>
            </a:r>
            <a:endParaRPr kumimoji="1" lang="en-US" altLang="ja-JP" sz="2400" i="1" dirty="0"/>
          </a:p>
          <a:p>
            <a:r>
              <a:rPr lang="en-US" altLang="ja-JP" sz="2400" i="1" dirty="0"/>
              <a:t>V2</a:t>
            </a:r>
            <a:endParaRPr kumimoji="1" lang="ja-JP" altLang="en-US" sz="2400" i="1" dirty="0"/>
          </a:p>
        </p:txBody>
      </p:sp>
      <p:sp>
        <p:nvSpPr>
          <p:cNvPr id="27" name="左大かっこ 26"/>
          <p:cNvSpPr/>
          <p:nvPr/>
        </p:nvSpPr>
        <p:spPr>
          <a:xfrm>
            <a:off x="2079005" y="4481024"/>
            <a:ext cx="45719" cy="830997"/>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i="1"/>
          </a:p>
        </p:txBody>
      </p:sp>
      <p:sp>
        <p:nvSpPr>
          <p:cNvPr id="28" name="左大かっこ 27"/>
          <p:cNvSpPr/>
          <p:nvPr/>
        </p:nvSpPr>
        <p:spPr>
          <a:xfrm>
            <a:off x="4807714" y="4508310"/>
            <a:ext cx="45719" cy="830997"/>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i="1"/>
          </a:p>
        </p:txBody>
      </p:sp>
      <p:sp>
        <p:nvSpPr>
          <p:cNvPr id="29" name="左大かっこ 28"/>
          <p:cNvSpPr/>
          <p:nvPr/>
        </p:nvSpPr>
        <p:spPr>
          <a:xfrm>
            <a:off x="3311903" y="4481023"/>
            <a:ext cx="45719" cy="830997"/>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i="1"/>
          </a:p>
        </p:txBody>
      </p:sp>
      <p:sp>
        <p:nvSpPr>
          <p:cNvPr id="30" name="左大かっこ 29"/>
          <p:cNvSpPr/>
          <p:nvPr/>
        </p:nvSpPr>
        <p:spPr>
          <a:xfrm flipH="1">
            <a:off x="5211169" y="4515139"/>
            <a:ext cx="45719" cy="830997"/>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i="1"/>
          </a:p>
        </p:txBody>
      </p:sp>
      <p:sp>
        <p:nvSpPr>
          <p:cNvPr id="31" name="左大かっこ 30"/>
          <p:cNvSpPr/>
          <p:nvPr/>
        </p:nvSpPr>
        <p:spPr>
          <a:xfrm flipH="1">
            <a:off x="2562124" y="4508310"/>
            <a:ext cx="45719" cy="830997"/>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i="1"/>
          </a:p>
        </p:txBody>
      </p:sp>
      <p:sp>
        <p:nvSpPr>
          <p:cNvPr id="32" name="左大かっこ 31"/>
          <p:cNvSpPr/>
          <p:nvPr/>
        </p:nvSpPr>
        <p:spPr>
          <a:xfrm flipH="1">
            <a:off x="4638905" y="4515139"/>
            <a:ext cx="45719" cy="830997"/>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i="1"/>
          </a:p>
        </p:txBody>
      </p:sp>
      <p:sp>
        <p:nvSpPr>
          <p:cNvPr id="33" name="テキスト ボックス 32"/>
          <p:cNvSpPr txBox="1"/>
          <p:nvPr/>
        </p:nvSpPr>
        <p:spPr>
          <a:xfrm>
            <a:off x="2759652" y="4725502"/>
            <a:ext cx="364202" cy="461665"/>
          </a:xfrm>
          <a:prstGeom prst="rect">
            <a:avLst/>
          </a:prstGeom>
          <a:noFill/>
        </p:spPr>
        <p:txBody>
          <a:bodyPr wrap="none" rtlCol="0">
            <a:spAutoFit/>
          </a:bodyPr>
          <a:lstStyle/>
          <a:p>
            <a:r>
              <a:rPr kumimoji="1" lang="en-US" altLang="ja-JP" sz="2400" dirty="0"/>
              <a:t>=</a:t>
            </a:r>
            <a:endParaRPr kumimoji="1" lang="ja-JP" altLang="en-US" sz="2400" dirty="0"/>
          </a:p>
        </p:txBody>
      </p:sp>
      <p:sp>
        <p:nvSpPr>
          <p:cNvPr id="34" name="テキスト ボックス 33"/>
          <p:cNvSpPr txBox="1"/>
          <p:nvPr/>
        </p:nvSpPr>
        <p:spPr>
          <a:xfrm>
            <a:off x="5476164" y="1947832"/>
            <a:ext cx="3778599" cy="830997"/>
          </a:xfrm>
          <a:prstGeom prst="rect">
            <a:avLst/>
          </a:prstGeom>
          <a:noFill/>
        </p:spPr>
        <p:txBody>
          <a:bodyPr wrap="none" rtlCol="0">
            <a:spAutoFit/>
          </a:bodyPr>
          <a:lstStyle/>
          <a:p>
            <a:r>
              <a:rPr lang="ja-JP" altLang="en-US" sz="2400" dirty="0"/>
              <a:t>インピーダンス行列</a:t>
            </a:r>
            <a:r>
              <a:rPr lang="en-US" altLang="ja-JP" sz="2400" dirty="0"/>
              <a:t>Z</a:t>
            </a:r>
            <a:r>
              <a:rPr lang="ja-JP" altLang="en-US" sz="2400" dirty="0"/>
              <a:t>で表す</a:t>
            </a:r>
            <a:endParaRPr lang="en-US" altLang="ja-JP" sz="2400" dirty="0"/>
          </a:p>
          <a:p>
            <a:r>
              <a:rPr kumimoji="1" lang="en-US" altLang="ja-JP" sz="2400" dirty="0"/>
              <a:t>Z</a:t>
            </a:r>
            <a:r>
              <a:rPr kumimoji="1" lang="ja-JP" altLang="en-US" sz="2400" dirty="0"/>
              <a:t>パラメータ</a:t>
            </a:r>
          </a:p>
        </p:txBody>
      </p:sp>
      <p:sp>
        <p:nvSpPr>
          <p:cNvPr id="35" name="テキスト ボックス 34"/>
          <p:cNvSpPr txBox="1"/>
          <p:nvPr/>
        </p:nvSpPr>
        <p:spPr>
          <a:xfrm>
            <a:off x="5486398" y="3180302"/>
            <a:ext cx="3592650" cy="830997"/>
          </a:xfrm>
          <a:prstGeom prst="rect">
            <a:avLst/>
          </a:prstGeom>
          <a:noFill/>
        </p:spPr>
        <p:txBody>
          <a:bodyPr wrap="none" rtlCol="0">
            <a:spAutoFit/>
          </a:bodyPr>
          <a:lstStyle/>
          <a:p>
            <a:r>
              <a:rPr lang="ja-JP" altLang="en-US" sz="2400" dirty="0"/>
              <a:t>アドミッタンス行列</a:t>
            </a:r>
            <a:r>
              <a:rPr lang="en-US" altLang="ja-JP" sz="2400" dirty="0"/>
              <a:t>Y</a:t>
            </a:r>
            <a:r>
              <a:rPr lang="ja-JP" altLang="en-US" sz="2400" dirty="0"/>
              <a:t>で表す</a:t>
            </a:r>
            <a:endParaRPr lang="en-US" altLang="ja-JP" sz="2400" dirty="0"/>
          </a:p>
          <a:p>
            <a:r>
              <a:rPr lang="en-US" altLang="ja-JP" sz="2400" dirty="0"/>
              <a:t>Y</a:t>
            </a:r>
            <a:r>
              <a:rPr kumimoji="1" lang="ja-JP" altLang="en-US" sz="2400" dirty="0"/>
              <a:t>パラメータ</a:t>
            </a:r>
          </a:p>
        </p:txBody>
      </p:sp>
      <p:sp>
        <p:nvSpPr>
          <p:cNvPr id="36" name="テキスト ボックス 35"/>
          <p:cNvSpPr txBox="1"/>
          <p:nvPr/>
        </p:nvSpPr>
        <p:spPr>
          <a:xfrm>
            <a:off x="5471232" y="4514372"/>
            <a:ext cx="3719288" cy="830997"/>
          </a:xfrm>
          <a:prstGeom prst="rect">
            <a:avLst/>
          </a:prstGeom>
          <a:noFill/>
        </p:spPr>
        <p:txBody>
          <a:bodyPr wrap="none" rtlCol="0">
            <a:spAutoFit/>
          </a:bodyPr>
          <a:lstStyle/>
          <a:p>
            <a:r>
              <a:rPr lang="ja-JP" altLang="en-US" sz="2400" dirty="0"/>
              <a:t>ハイブリッドの行列</a:t>
            </a:r>
            <a:r>
              <a:rPr lang="en-US" altLang="ja-JP" sz="2400" dirty="0"/>
              <a:t>H</a:t>
            </a:r>
            <a:r>
              <a:rPr lang="ja-JP" altLang="en-US" sz="2400" dirty="0"/>
              <a:t>で表す</a:t>
            </a:r>
            <a:endParaRPr lang="en-US" altLang="ja-JP" sz="2400" dirty="0"/>
          </a:p>
          <a:p>
            <a:r>
              <a:rPr lang="en-US" altLang="ja-JP" sz="2400" dirty="0"/>
              <a:t>H</a:t>
            </a:r>
            <a:r>
              <a:rPr kumimoji="1" lang="ja-JP" altLang="en-US" sz="2400" dirty="0"/>
              <a:t>パラメータ</a:t>
            </a:r>
          </a:p>
        </p:txBody>
      </p:sp>
      <p:sp>
        <p:nvSpPr>
          <p:cNvPr id="3" name="テキスト ボックス 2"/>
          <p:cNvSpPr txBox="1"/>
          <p:nvPr/>
        </p:nvSpPr>
        <p:spPr>
          <a:xfrm>
            <a:off x="1030337" y="1947832"/>
            <a:ext cx="595035" cy="584775"/>
          </a:xfrm>
          <a:prstGeom prst="rect">
            <a:avLst/>
          </a:prstGeom>
          <a:noFill/>
        </p:spPr>
        <p:txBody>
          <a:bodyPr wrap="none" rtlCol="0">
            <a:spAutoFit/>
          </a:bodyPr>
          <a:lstStyle/>
          <a:p>
            <a:r>
              <a:rPr kumimoji="1" lang="ja-JP" altLang="en-US" sz="3200" dirty="0"/>
              <a:t>①</a:t>
            </a:r>
          </a:p>
        </p:txBody>
      </p:sp>
      <p:sp>
        <p:nvSpPr>
          <p:cNvPr id="37" name="テキスト ボックス 36"/>
          <p:cNvSpPr txBox="1"/>
          <p:nvPr/>
        </p:nvSpPr>
        <p:spPr>
          <a:xfrm>
            <a:off x="1061245" y="3312136"/>
            <a:ext cx="595035" cy="584775"/>
          </a:xfrm>
          <a:prstGeom prst="rect">
            <a:avLst/>
          </a:prstGeom>
          <a:noFill/>
        </p:spPr>
        <p:txBody>
          <a:bodyPr wrap="none" rtlCol="0">
            <a:spAutoFit/>
          </a:bodyPr>
          <a:lstStyle/>
          <a:p>
            <a:r>
              <a:rPr lang="ja-JP" altLang="en-US" sz="3200" dirty="0"/>
              <a:t>②</a:t>
            </a:r>
            <a:endParaRPr kumimoji="1" lang="ja-JP" altLang="en-US" sz="3200" dirty="0"/>
          </a:p>
        </p:txBody>
      </p:sp>
      <p:sp>
        <p:nvSpPr>
          <p:cNvPr id="38" name="テキスト ボックス 37"/>
          <p:cNvSpPr txBox="1"/>
          <p:nvPr/>
        </p:nvSpPr>
        <p:spPr>
          <a:xfrm>
            <a:off x="1092428" y="4604133"/>
            <a:ext cx="595035" cy="584775"/>
          </a:xfrm>
          <a:prstGeom prst="rect">
            <a:avLst/>
          </a:prstGeom>
          <a:noFill/>
        </p:spPr>
        <p:txBody>
          <a:bodyPr wrap="none" rtlCol="0">
            <a:spAutoFit/>
          </a:bodyPr>
          <a:lstStyle/>
          <a:p>
            <a:r>
              <a:rPr lang="ja-JP" altLang="en-US" sz="3200" dirty="0"/>
              <a:t>③</a:t>
            </a:r>
            <a:endParaRPr kumimoji="1" lang="ja-JP" altLang="en-US" sz="3200" dirty="0"/>
          </a:p>
        </p:txBody>
      </p:sp>
    </p:spTree>
    <p:extLst>
      <p:ext uri="{BB962C8B-B14F-4D97-AF65-F5344CB8AC3E}">
        <p14:creationId xmlns:p14="http://schemas.microsoft.com/office/powerpoint/2010/main" val="34005920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等価回路</a:t>
            </a:r>
          </a:p>
        </p:txBody>
      </p:sp>
      <p:pic>
        <p:nvPicPr>
          <p:cNvPr id="211970" name="Picture 2" descr="C:\Users\hideo\Documents\講義\電子回路基礎\電子回路（培風館）PNG図\第04章\図04_30.png"/>
          <p:cNvPicPr>
            <a:picLocks noChangeAspect="1" noChangeArrowheads="1"/>
          </p:cNvPicPr>
          <p:nvPr/>
        </p:nvPicPr>
        <p:blipFill>
          <a:blip r:embed="rId3" cstate="print"/>
          <a:srcRect/>
          <a:stretch>
            <a:fillRect/>
          </a:stretch>
        </p:blipFill>
        <p:spPr bwMode="auto">
          <a:xfrm>
            <a:off x="124501" y="2031999"/>
            <a:ext cx="8892482" cy="2409371"/>
          </a:xfrm>
          <a:prstGeom prst="rect">
            <a:avLst/>
          </a:prstGeom>
          <a:noFill/>
        </p:spPr>
      </p:pic>
      <p:sp>
        <p:nvSpPr>
          <p:cNvPr id="3" name="テキスト ボックス 2"/>
          <p:cNvSpPr txBox="1"/>
          <p:nvPr/>
        </p:nvSpPr>
        <p:spPr>
          <a:xfrm>
            <a:off x="668738" y="5281684"/>
            <a:ext cx="7443063" cy="646331"/>
          </a:xfrm>
          <a:prstGeom prst="rect">
            <a:avLst/>
          </a:prstGeom>
          <a:noFill/>
        </p:spPr>
        <p:txBody>
          <a:bodyPr wrap="none" rtlCol="0">
            <a:spAutoFit/>
          </a:bodyPr>
          <a:lstStyle/>
          <a:p>
            <a:r>
              <a:rPr kumimoji="1" lang="en-US" altLang="ja-JP" dirty="0"/>
              <a:t>RG1,</a:t>
            </a:r>
            <a:r>
              <a:rPr kumimoji="1" lang="ja-JP" altLang="en-US" dirty="0"/>
              <a:t> </a:t>
            </a:r>
            <a:r>
              <a:rPr kumimoji="1" lang="en-US" altLang="ja-JP" dirty="0"/>
              <a:t>RG2</a:t>
            </a:r>
            <a:r>
              <a:rPr kumimoji="1" lang="ja-JP" altLang="en-US" dirty="0"/>
              <a:t>は</a:t>
            </a:r>
            <a:r>
              <a:rPr kumimoji="1" lang="en-US" altLang="ja-JP" dirty="0" err="1"/>
              <a:t>vgs</a:t>
            </a:r>
            <a:r>
              <a:rPr kumimoji="1" lang="ja-JP" altLang="en-US" dirty="0" err="1"/>
              <a:t>には</a:t>
            </a:r>
            <a:r>
              <a:rPr kumimoji="1" lang="ja-JP" altLang="en-US" dirty="0"/>
              <a:t>影響を与えない</a:t>
            </a:r>
            <a:endParaRPr kumimoji="1" lang="en-US" altLang="ja-JP" dirty="0"/>
          </a:p>
          <a:p>
            <a:r>
              <a:rPr lang="en-US" altLang="ja-JP" dirty="0"/>
              <a:t>V2</a:t>
            </a:r>
            <a:r>
              <a:rPr lang="ja-JP" altLang="en-US" dirty="0"/>
              <a:t>は</a:t>
            </a:r>
            <a:r>
              <a:rPr lang="en-US" altLang="ja-JP" dirty="0"/>
              <a:t>gm1vgs</a:t>
            </a:r>
            <a:r>
              <a:rPr lang="ja-JP" altLang="en-US" dirty="0"/>
              <a:t>の電流による</a:t>
            </a:r>
            <a:r>
              <a:rPr lang="en-US" altLang="ja-JP" dirty="0"/>
              <a:t>3</a:t>
            </a:r>
            <a:r>
              <a:rPr lang="ja-JP" altLang="en-US" dirty="0" err="1"/>
              <a:t>つの</a:t>
            </a:r>
            <a:r>
              <a:rPr lang="ja-JP" altLang="en-US" dirty="0"/>
              <a:t>抵抗の並列接続の電圧降下で求められる</a:t>
            </a:r>
            <a:endParaRPr kumimoji="1" lang="ja-JP" altLang="en-US" dirty="0"/>
          </a:p>
        </p:txBody>
      </p:sp>
    </p:spTree>
    <p:extLst>
      <p:ext uri="{BB962C8B-B14F-4D97-AF65-F5344CB8AC3E}">
        <p14:creationId xmlns:p14="http://schemas.microsoft.com/office/powerpoint/2010/main" val="32937352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正方形/長方形 90"/>
          <p:cNvSpPr/>
          <p:nvPr/>
        </p:nvSpPr>
        <p:spPr>
          <a:xfrm>
            <a:off x="3079244" y="4269661"/>
            <a:ext cx="2731121" cy="23042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2" name="直線コネクタ 71"/>
          <p:cNvCxnSpPr/>
          <p:nvPr/>
        </p:nvCxnSpPr>
        <p:spPr>
          <a:xfrm>
            <a:off x="4492628" y="4399781"/>
            <a:ext cx="0" cy="162150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 name="Line 9"/>
          <p:cNvSpPr>
            <a:spLocks noChangeShapeType="1"/>
          </p:cNvSpPr>
          <p:nvPr/>
        </p:nvSpPr>
        <p:spPr bwMode="auto">
          <a:xfrm>
            <a:off x="4265816" y="2270558"/>
            <a:ext cx="0" cy="636674"/>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 name="Line 10"/>
          <p:cNvSpPr>
            <a:spLocks noChangeShapeType="1"/>
          </p:cNvSpPr>
          <p:nvPr/>
        </p:nvSpPr>
        <p:spPr bwMode="auto">
          <a:xfrm>
            <a:off x="4265816" y="2429434"/>
            <a:ext cx="26474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 name="Line 11"/>
          <p:cNvSpPr>
            <a:spLocks noChangeShapeType="1"/>
          </p:cNvSpPr>
          <p:nvPr/>
        </p:nvSpPr>
        <p:spPr bwMode="auto">
          <a:xfrm flipV="1">
            <a:off x="4530562" y="2006542"/>
            <a:ext cx="0" cy="4228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 name="Line 12"/>
          <p:cNvSpPr>
            <a:spLocks noChangeShapeType="1"/>
          </p:cNvSpPr>
          <p:nvPr/>
        </p:nvSpPr>
        <p:spPr bwMode="auto">
          <a:xfrm>
            <a:off x="4265816" y="2748356"/>
            <a:ext cx="26474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 name="Line 34"/>
          <p:cNvSpPr>
            <a:spLocks noChangeShapeType="1"/>
          </p:cNvSpPr>
          <p:nvPr/>
        </p:nvSpPr>
        <p:spPr bwMode="auto">
          <a:xfrm>
            <a:off x="4536381" y="2748356"/>
            <a:ext cx="0" cy="31775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 name="Line 56"/>
          <p:cNvSpPr>
            <a:spLocks noChangeShapeType="1"/>
          </p:cNvSpPr>
          <p:nvPr/>
        </p:nvSpPr>
        <p:spPr bwMode="auto">
          <a:xfrm>
            <a:off x="3678616" y="2594152"/>
            <a:ext cx="46187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 name="Line 9"/>
          <p:cNvSpPr>
            <a:spLocks noChangeShapeType="1"/>
          </p:cNvSpPr>
          <p:nvPr/>
        </p:nvSpPr>
        <p:spPr bwMode="auto">
          <a:xfrm>
            <a:off x="4133215" y="2429434"/>
            <a:ext cx="14549" cy="32078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3" name="グループ化 22"/>
          <p:cNvGrpSpPr/>
          <p:nvPr/>
        </p:nvGrpSpPr>
        <p:grpSpPr>
          <a:xfrm>
            <a:off x="4338435" y="3755187"/>
            <a:ext cx="395664" cy="106307"/>
            <a:chOff x="4572248" y="5301208"/>
            <a:chExt cx="431800" cy="144462"/>
          </a:xfrm>
        </p:grpSpPr>
        <p:sp>
          <p:nvSpPr>
            <p:cNvPr id="12" name="Line 14"/>
            <p:cNvSpPr>
              <a:spLocks noChangeShapeType="1"/>
            </p:cNvSpPr>
            <p:nvPr/>
          </p:nvSpPr>
          <p:spPr bwMode="auto">
            <a:xfrm>
              <a:off x="4572248" y="5301208"/>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 name="Line 15"/>
            <p:cNvSpPr>
              <a:spLocks noChangeShapeType="1"/>
            </p:cNvSpPr>
            <p:nvPr/>
          </p:nvSpPr>
          <p:spPr bwMode="auto">
            <a:xfrm flipH="1">
              <a:off x="4597648" y="5302795"/>
              <a:ext cx="71437"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 name="Line 16"/>
            <p:cNvSpPr>
              <a:spLocks noChangeShapeType="1"/>
            </p:cNvSpPr>
            <p:nvPr/>
          </p:nvSpPr>
          <p:spPr bwMode="auto">
            <a:xfrm flipH="1">
              <a:off x="4669085" y="5302795"/>
              <a:ext cx="71438"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 name="Line 17"/>
            <p:cNvSpPr>
              <a:spLocks noChangeShapeType="1"/>
            </p:cNvSpPr>
            <p:nvPr/>
          </p:nvSpPr>
          <p:spPr bwMode="auto">
            <a:xfrm flipH="1">
              <a:off x="4740523" y="5302795"/>
              <a:ext cx="71437"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 name="Line 18"/>
            <p:cNvSpPr>
              <a:spLocks noChangeShapeType="1"/>
            </p:cNvSpPr>
            <p:nvPr/>
          </p:nvSpPr>
          <p:spPr bwMode="auto">
            <a:xfrm flipH="1">
              <a:off x="4811960" y="5302795"/>
              <a:ext cx="71438"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 name="Line 19"/>
            <p:cNvSpPr>
              <a:spLocks noChangeShapeType="1"/>
            </p:cNvSpPr>
            <p:nvPr/>
          </p:nvSpPr>
          <p:spPr bwMode="auto">
            <a:xfrm flipH="1">
              <a:off x="4883398" y="5302795"/>
              <a:ext cx="71437"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8" name="Rectangle 48"/>
          <p:cNvSpPr>
            <a:spLocks noChangeArrowheads="1"/>
          </p:cNvSpPr>
          <p:nvPr/>
        </p:nvSpPr>
        <p:spPr bwMode="auto">
          <a:xfrm>
            <a:off x="4470513" y="1636220"/>
            <a:ext cx="197832" cy="37032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 name="Line 36"/>
          <p:cNvSpPr>
            <a:spLocks noChangeShapeType="1"/>
          </p:cNvSpPr>
          <p:nvPr/>
        </p:nvSpPr>
        <p:spPr bwMode="auto">
          <a:xfrm>
            <a:off x="4338435" y="1105725"/>
            <a:ext cx="395664"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 name="Line 37"/>
          <p:cNvSpPr>
            <a:spLocks noChangeShapeType="1"/>
          </p:cNvSpPr>
          <p:nvPr/>
        </p:nvSpPr>
        <p:spPr bwMode="auto">
          <a:xfrm>
            <a:off x="4536381" y="1106418"/>
            <a:ext cx="0" cy="52919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 name="Rectangle 48"/>
          <p:cNvSpPr>
            <a:spLocks noChangeArrowheads="1"/>
          </p:cNvSpPr>
          <p:nvPr/>
        </p:nvSpPr>
        <p:spPr bwMode="auto">
          <a:xfrm>
            <a:off x="4458239" y="3066929"/>
            <a:ext cx="197832" cy="37032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 name="Line 34"/>
          <p:cNvSpPr>
            <a:spLocks noChangeShapeType="1"/>
          </p:cNvSpPr>
          <p:nvPr/>
        </p:nvSpPr>
        <p:spPr bwMode="auto">
          <a:xfrm>
            <a:off x="4536381" y="3437434"/>
            <a:ext cx="0" cy="31775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 name="Line 11"/>
          <p:cNvSpPr>
            <a:spLocks noChangeShapeType="1"/>
          </p:cNvSpPr>
          <p:nvPr/>
        </p:nvSpPr>
        <p:spPr bwMode="auto">
          <a:xfrm flipV="1">
            <a:off x="3672798" y="1953552"/>
            <a:ext cx="0" cy="180163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 name="Rectangle 48"/>
          <p:cNvSpPr>
            <a:spLocks noChangeArrowheads="1"/>
          </p:cNvSpPr>
          <p:nvPr/>
        </p:nvSpPr>
        <p:spPr bwMode="auto">
          <a:xfrm>
            <a:off x="3612748" y="1583230"/>
            <a:ext cx="197832" cy="37032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6" name="Line 36"/>
          <p:cNvSpPr>
            <a:spLocks noChangeShapeType="1"/>
          </p:cNvSpPr>
          <p:nvPr/>
        </p:nvSpPr>
        <p:spPr bwMode="auto">
          <a:xfrm>
            <a:off x="3480670" y="1052736"/>
            <a:ext cx="395664"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 name="Line 37"/>
          <p:cNvSpPr>
            <a:spLocks noChangeShapeType="1"/>
          </p:cNvSpPr>
          <p:nvPr/>
        </p:nvSpPr>
        <p:spPr bwMode="auto">
          <a:xfrm>
            <a:off x="3678616" y="1053429"/>
            <a:ext cx="0" cy="52919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8" name="グループ化 27"/>
          <p:cNvGrpSpPr/>
          <p:nvPr/>
        </p:nvGrpSpPr>
        <p:grpSpPr>
          <a:xfrm>
            <a:off x="3530413" y="3755187"/>
            <a:ext cx="395664" cy="106307"/>
            <a:chOff x="4572248" y="5301208"/>
            <a:chExt cx="431800" cy="144462"/>
          </a:xfrm>
        </p:grpSpPr>
        <p:sp>
          <p:nvSpPr>
            <p:cNvPr id="29" name="Line 14"/>
            <p:cNvSpPr>
              <a:spLocks noChangeShapeType="1"/>
            </p:cNvSpPr>
            <p:nvPr/>
          </p:nvSpPr>
          <p:spPr bwMode="auto">
            <a:xfrm>
              <a:off x="4572248" y="5301208"/>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 name="Line 15"/>
            <p:cNvSpPr>
              <a:spLocks noChangeShapeType="1"/>
            </p:cNvSpPr>
            <p:nvPr/>
          </p:nvSpPr>
          <p:spPr bwMode="auto">
            <a:xfrm flipH="1">
              <a:off x="4597648" y="5302795"/>
              <a:ext cx="71437"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 name="Line 16"/>
            <p:cNvSpPr>
              <a:spLocks noChangeShapeType="1"/>
            </p:cNvSpPr>
            <p:nvPr/>
          </p:nvSpPr>
          <p:spPr bwMode="auto">
            <a:xfrm flipH="1">
              <a:off x="4669085" y="5302795"/>
              <a:ext cx="71438"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 name="Line 17"/>
            <p:cNvSpPr>
              <a:spLocks noChangeShapeType="1"/>
            </p:cNvSpPr>
            <p:nvPr/>
          </p:nvSpPr>
          <p:spPr bwMode="auto">
            <a:xfrm flipH="1">
              <a:off x="4740523" y="5302795"/>
              <a:ext cx="71437"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 name="Line 18"/>
            <p:cNvSpPr>
              <a:spLocks noChangeShapeType="1"/>
            </p:cNvSpPr>
            <p:nvPr/>
          </p:nvSpPr>
          <p:spPr bwMode="auto">
            <a:xfrm flipH="1">
              <a:off x="4811960" y="5302795"/>
              <a:ext cx="71438"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4" name="Line 19"/>
            <p:cNvSpPr>
              <a:spLocks noChangeShapeType="1"/>
            </p:cNvSpPr>
            <p:nvPr/>
          </p:nvSpPr>
          <p:spPr bwMode="auto">
            <a:xfrm flipH="1">
              <a:off x="4883398" y="5302795"/>
              <a:ext cx="71437"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35" name="Rectangle 48"/>
          <p:cNvSpPr>
            <a:spLocks noChangeArrowheads="1"/>
          </p:cNvSpPr>
          <p:nvPr/>
        </p:nvSpPr>
        <p:spPr bwMode="auto">
          <a:xfrm>
            <a:off x="3612634" y="3066929"/>
            <a:ext cx="197832" cy="370323"/>
          </a:xfrm>
          <a:prstGeom prst="rect">
            <a:avLst/>
          </a:prstGeom>
          <a:solidFill>
            <a:schemeClr val="bg1"/>
          </a:solidFill>
          <a:ln w="9525">
            <a:solidFill>
              <a:schemeClr val="tx1"/>
            </a:solidFill>
            <a:miter lim="800000"/>
            <a:headEnd/>
            <a:tailEnd/>
          </a:ln>
          <a:effectLst/>
        </p:spPr>
        <p:txBody>
          <a:bodyPr wrap="none" anchor="ctr"/>
          <a:lstStyle/>
          <a:p>
            <a:endParaRPr lang="ja-JP" altLang="en-US"/>
          </a:p>
        </p:txBody>
      </p:sp>
      <p:sp>
        <p:nvSpPr>
          <p:cNvPr id="36" name="Line 12"/>
          <p:cNvSpPr>
            <a:spLocks noChangeShapeType="1"/>
          </p:cNvSpPr>
          <p:nvPr/>
        </p:nvSpPr>
        <p:spPr bwMode="auto">
          <a:xfrm flipV="1">
            <a:off x="4535563" y="2895774"/>
            <a:ext cx="569269" cy="1158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 name="Line 12"/>
          <p:cNvSpPr>
            <a:spLocks noChangeShapeType="1"/>
          </p:cNvSpPr>
          <p:nvPr/>
        </p:nvSpPr>
        <p:spPr bwMode="auto">
          <a:xfrm>
            <a:off x="4957659" y="3272115"/>
            <a:ext cx="23854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8" name="Line 12"/>
          <p:cNvSpPr>
            <a:spLocks noChangeShapeType="1"/>
          </p:cNvSpPr>
          <p:nvPr/>
        </p:nvSpPr>
        <p:spPr bwMode="auto">
          <a:xfrm>
            <a:off x="4957659" y="3384263"/>
            <a:ext cx="23854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 name="Line 11"/>
          <p:cNvSpPr>
            <a:spLocks noChangeShapeType="1"/>
          </p:cNvSpPr>
          <p:nvPr/>
        </p:nvSpPr>
        <p:spPr bwMode="auto">
          <a:xfrm flipV="1">
            <a:off x="5104831" y="2907231"/>
            <a:ext cx="0" cy="37032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 name="Line 11"/>
          <p:cNvSpPr>
            <a:spLocks noChangeShapeType="1"/>
          </p:cNvSpPr>
          <p:nvPr/>
        </p:nvSpPr>
        <p:spPr bwMode="auto">
          <a:xfrm flipV="1">
            <a:off x="5107015" y="3384262"/>
            <a:ext cx="0" cy="37092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41" name="グループ化 40"/>
          <p:cNvGrpSpPr/>
          <p:nvPr/>
        </p:nvGrpSpPr>
        <p:grpSpPr>
          <a:xfrm>
            <a:off x="4947680" y="3725289"/>
            <a:ext cx="395664" cy="106307"/>
            <a:chOff x="4572248" y="5301208"/>
            <a:chExt cx="431800" cy="144462"/>
          </a:xfrm>
        </p:grpSpPr>
        <p:sp>
          <p:nvSpPr>
            <p:cNvPr id="42" name="Line 14"/>
            <p:cNvSpPr>
              <a:spLocks noChangeShapeType="1"/>
            </p:cNvSpPr>
            <p:nvPr/>
          </p:nvSpPr>
          <p:spPr bwMode="auto">
            <a:xfrm>
              <a:off x="4572248" y="5301208"/>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 name="Line 15"/>
            <p:cNvSpPr>
              <a:spLocks noChangeShapeType="1"/>
            </p:cNvSpPr>
            <p:nvPr/>
          </p:nvSpPr>
          <p:spPr bwMode="auto">
            <a:xfrm flipH="1">
              <a:off x="4597648" y="5302795"/>
              <a:ext cx="71437"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 name="Line 16"/>
            <p:cNvSpPr>
              <a:spLocks noChangeShapeType="1"/>
            </p:cNvSpPr>
            <p:nvPr/>
          </p:nvSpPr>
          <p:spPr bwMode="auto">
            <a:xfrm flipH="1">
              <a:off x="4669085" y="5302795"/>
              <a:ext cx="71438"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5" name="Line 17"/>
            <p:cNvSpPr>
              <a:spLocks noChangeShapeType="1"/>
            </p:cNvSpPr>
            <p:nvPr/>
          </p:nvSpPr>
          <p:spPr bwMode="auto">
            <a:xfrm flipH="1">
              <a:off x="4740523" y="5302795"/>
              <a:ext cx="71437"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 name="Line 18"/>
            <p:cNvSpPr>
              <a:spLocks noChangeShapeType="1"/>
            </p:cNvSpPr>
            <p:nvPr/>
          </p:nvSpPr>
          <p:spPr bwMode="auto">
            <a:xfrm flipH="1">
              <a:off x="4811960" y="5302795"/>
              <a:ext cx="71438"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 name="Line 19"/>
            <p:cNvSpPr>
              <a:spLocks noChangeShapeType="1"/>
            </p:cNvSpPr>
            <p:nvPr/>
          </p:nvSpPr>
          <p:spPr bwMode="auto">
            <a:xfrm flipH="1">
              <a:off x="4883398" y="5302795"/>
              <a:ext cx="71437"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49" name="Line 12"/>
          <p:cNvSpPr>
            <a:spLocks noChangeShapeType="1"/>
          </p:cNvSpPr>
          <p:nvPr/>
        </p:nvSpPr>
        <p:spPr bwMode="auto">
          <a:xfrm flipV="1">
            <a:off x="4565333" y="2167832"/>
            <a:ext cx="53654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 name="Line 12"/>
          <p:cNvSpPr>
            <a:spLocks noChangeShapeType="1"/>
          </p:cNvSpPr>
          <p:nvPr/>
        </p:nvSpPr>
        <p:spPr bwMode="auto">
          <a:xfrm flipV="1">
            <a:off x="3150761" y="2594190"/>
            <a:ext cx="50702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 name="Line 11"/>
          <p:cNvSpPr>
            <a:spLocks noChangeShapeType="1"/>
          </p:cNvSpPr>
          <p:nvPr/>
        </p:nvSpPr>
        <p:spPr bwMode="auto">
          <a:xfrm flipV="1">
            <a:off x="5130218" y="2060462"/>
            <a:ext cx="0" cy="26401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 name="Line 11"/>
          <p:cNvSpPr>
            <a:spLocks noChangeShapeType="1"/>
          </p:cNvSpPr>
          <p:nvPr/>
        </p:nvSpPr>
        <p:spPr bwMode="auto">
          <a:xfrm flipV="1">
            <a:off x="5262182" y="2059532"/>
            <a:ext cx="0" cy="26401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3" name="Line 12"/>
          <p:cNvSpPr>
            <a:spLocks noChangeShapeType="1"/>
          </p:cNvSpPr>
          <p:nvPr/>
        </p:nvSpPr>
        <p:spPr bwMode="auto">
          <a:xfrm flipV="1">
            <a:off x="5262182" y="2167832"/>
            <a:ext cx="53654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4" name="Line 11"/>
          <p:cNvSpPr>
            <a:spLocks noChangeShapeType="1"/>
          </p:cNvSpPr>
          <p:nvPr/>
        </p:nvSpPr>
        <p:spPr bwMode="auto">
          <a:xfrm flipV="1">
            <a:off x="3018797" y="2484376"/>
            <a:ext cx="0" cy="26401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 name="Line 11"/>
          <p:cNvSpPr>
            <a:spLocks noChangeShapeType="1"/>
          </p:cNvSpPr>
          <p:nvPr/>
        </p:nvSpPr>
        <p:spPr bwMode="auto">
          <a:xfrm flipV="1">
            <a:off x="3150761" y="2483446"/>
            <a:ext cx="0" cy="26401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 name="Line 12"/>
          <p:cNvSpPr>
            <a:spLocks noChangeShapeType="1"/>
          </p:cNvSpPr>
          <p:nvPr/>
        </p:nvSpPr>
        <p:spPr bwMode="auto">
          <a:xfrm flipV="1">
            <a:off x="2490942" y="2642413"/>
            <a:ext cx="53654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 name="テキスト ボックス 56"/>
          <p:cNvSpPr txBox="1"/>
          <p:nvPr/>
        </p:nvSpPr>
        <p:spPr>
          <a:xfrm>
            <a:off x="2731739" y="1635618"/>
            <a:ext cx="827258" cy="475622"/>
          </a:xfrm>
          <a:prstGeom prst="rect">
            <a:avLst/>
          </a:prstGeom>
          <a:noFill/>
        </p:spPr>
        <p:txBody>
          <a:bodyPr wrap="none" rtlCol="0">
            <a:spAutoFit/>
          </a:bodyPr>
          <a:lstStyle/>
          <a:p>
            <a:r>
              <a:rPr kumimoji="1" lang="en-US" altLang="ja-JP" dirty="0" err="1"/>
              <a:t>R1</a:t>
            </a:r>
            <a:endParaRPr kumimoji="1" lang="en-US" altLang="ja-JP" dirty="0"/>
          </a:p>
          <a:p>
            <a:r>
              <a:rPr lang="en-US" altLang="ja-JP" dirty="0" err="1"/>
              <a:t>100KΩ</a:t>
            </a:r>
            <a:endParaRPr kumimoji="1" lang="ja-JP" altLang="en-US" dirty="0"/>
          </a:p>
        </p:txBody>
      </p:sp>
      <p:sp>
        <p:nvSpPr>
          <p:cNvPr id="58" name="テキスト ボックス 57"/>
          <p:cNvSpPr txBox="1"/>
          <p:nvPr/>
        </p:nvSpPr>
        <p:spPr>
          <a:xfrm>
            <a:off x="2887055" y="3014279"/>
            <a:ext cx="703874" cy="475622"/>
          </a:xfrm>
          <a:prstGeom prst="rect">
            <a:avLst/>
          </a:prstGeom>
          <a:noFill/>
        </p:spPr>
        <p:txBody>
          <a:bodyPr wrap="none" rtlCol="0">
            <a:spAutoFit/>
          </a:bodyPr>
          <a:lstStyle/>
          <a:p>
            <a:r>
              <a:rPr kumimoji="1" lang="en-US" altLang="ja-JP" dirty="0" err="1"/>
              <a:t>R2</a:t>
            </a:r>
            <a:endParaRPr kumimoji="1" lang="en-US" altLang="ja-JP" dirty="0"/>
          </a:p>
          <a:p>
            <a:r>
              <a:rPr lang="en-US" altLang="ja-JP" dirty="0" err="1"/>
              <a:t>20KΩ</a:t>
            </a:r>
            <a:endParaRPr kumimoji="1" lang="ja-JP" altLang="en-US" dirty="0"/>
          </a:p>
        </p:txBody>
      </p:sp>
      <p:sp>
        <p:nvSpPr>
          <p:cNvPr id="59" name="テキスト ボックス 58"/>
          <p:cNvSpPr txBox="1"/>
          <p:nvPr/>
        </p:nvSpPr>
        <p:spPr>
          <a:xfrm>
            <a:off x="4624814" y="1337979"/>
            <a:ext cx="730314" cy="475622"/>
          </a:xfrm>
          <a:prstGeom prst="rect">
            <a:avLst/>
          </a:prstGeom>
          <a:noFill/>
        </p:spPr>
        <p:txBody>
          <a:bodyPr wrap="none" rtlCol="0">
            <a:spAutoFit/>
          </a:bodyPr>
          <a:lstStyle/>
          <a:p>
            <a:r>
              <a:rPr kumimoji="1" lang="en-US" altLang="ja-JP" dirty="0" err="1"/>
              <a:t>R3</a:t>
            </a:r>
            <a:endParaRPr kumimoji="1" lang="en-US" altLang="ja-JP" dirty="0"/>
          </a:p>
          <a:p>
            <a:r>
              <a:rPr lang="en-US" altLang="ja-JP" dirty="0" err="1"/>
              <a:t>20KΩ</a:t>
            </a:r>
            <a:endParaRPr kumimoji="1" lang="ja-JP" altLang="en-US" dirty="0"/>
          </a:p>
        </p:txBody>
      </p:sp>
      <p:sp>
        <p:nvSpPr>
          <p:cNvPr id="60" name="テキスト ボックス 59"/>
          <p:cNvSpPr txBox="1"/>
          <p:nvPr/>
        </p:nvSpPr>
        <p:spPr>
          <a:xfrm>
            <a:off x="3988989" y="3194393"/>
            <a:ext cx="586366" cy="475622"/>
          </a:xfrm>
          <a:prstGeom prst="rect">
            <a:avLst/>
          </a:prstGeom>
          <a:noFill/>
        </p:spPr>
        <p:txBody>
          <a:bodyPr wrap="none" rtlCol="0">
            <a:spAutoFit/>
          </a:bodyPr>
          <a:lstStyle/>
          <a:p>
            <a:r>
              <a:rPr kumimoji="1" lang="en-US" altLang="ja-JP" dirty="0" err="1"/>
              <a:t>R4</a:t>
            </a:r>
            <a:endParaRPr kumimoji="1" lang="en-US" altLang="ja-JP" dirty="0"/>
          </a:p>
          <a:p>
            <a:r>
              <a:rPr lang="en-US" altLang="ja-JP" dirty="0" err="1"/>
              <a:t>5KΩ</a:t>
            </a:r>
            <a:endParaRPr kumimoji="1" lang="ja-JP" altLang="en-US" dirty="0"/>
          </a:p>
        </p:txBody>
      </p:sp>
      <p:sp>
        <p:nvSpPr>
          <p:cNvPr id="61" name="テキスト ボックス 60"/>
          <p:cNvSpPr txBox="1"/>
          <p:nvPr/>
        </p:nvSpPr>
        <p:spPr>
          <a:xfrm>
            <a:off x="2799057" y="2178308"/>
            <a:ext cx="439480" cy="271784"/>
          </a:xfrm>
          <a:prstGeom prst="rect">
            <a:avLst/>
          </a:prstGeom>
          <a:noFill/>
        </p:spPr>
        <p:txBody>
          <a:bodyPr wrap="none" rtlCol="0">
            <a:spAutoFit/>
          </a:bodyPr>
          <a:lstStyle/>
          <a:p>
            <a:r>
              <a:rPr lang="en-US" altLang="ja-JP" dirty="0" err="1"/>
              <a:t>C1</a:t>
            </a:r>
            <a:endParaRPr kumimoji="1" lang="ja-JP" altLang="en-US" dirty="0"/>
          </a:p>
        </p:txBody>
      </p:sp>
      <p:sp>
        <p:nvSpPr>
          <p:cNvPr id="62" name="テキスト ボックス 61"/>
          <p:cNvSpPr txBox="1"/>
          <p:nvPr/>
        </p:nvSpPr>
        <p:spPr>
          <a:xfrm>
            <a:off x="5180224" y="3202219"/>
            <a:ext cx="439480" cy="271784"/>
          </a:xfrm>
          <a:prstGeom prst="rect">
            <a:avLst/>
          </a:prstGeom>
          <a:noFill/>
        </p:spPr>
        <p:txBody>
          <a:bodyPr wrap="none" rtlCol="0">
            <a:spAutoFit/>
          </a:bodyPr>
          <a:lstStyle/>
          <a:p>
            <a:r>
              <a:rPr lang="en-US" altLang="ja-JP" dirty="0" err="1"/>
              <a:t>C2</a:t>
            </a:r>
            <a:endParaRPr kumimoji="1" lang="ja-JP" altLang="en-US" dirty="0"/>
          </a:p>
        </p:txBody>
      </p:sp>
      <p:sp>
        <p:nvSpPr>
          <p:cNvPr id="63" name="テキスト ボックス 62"/>
          <p:cNvSpPr txBox="1"/>
          <p:nvPr/>
        </p:nvSpPr>
        <p:spPr>
          <a:xfrm>
            <a:off x="5113801" y="1793155"/>
            <a:ext cx="439480" cy="271784"/>
          </a:xfrm>
          <a:prstGeom prst="rect">
            <a:avLst/>
          </a:prstGeom>
          <a:noFill/>
        </p:spPr>
        <p:txBody>
          <a:bodyPr wrap="none" rtlCol="0">
            <a:spAutoFit/>
          </a:bodyPr>
          <a:lstStyle/>
          <a:p>
            <a:r>
              <a:rPr lang="en-US" altLang="ja-JP" dirty="0" err="1"/>
              <a:t>C3</a:t>
            </a:r>
            <a:endParaRPr kumimoji="1" lang="ja-JP" altLang="en-US" dirty="0"/>
          </a:p>
        </p:txBody>
      </p:sp>
      <p:sp>
        <p:nvSpPr>
          <p:cNvPr id="64" name="テキスト ボックス 63"/>
          <p:cNvSpPr txBox="1"/>
          <p:nvPr/>
        </p:nvSpPr>
        <p:spPr>
          <a:xfrm>
            <a:off x="1907704" y="2422279"/>
            <a:ext cx="333723" cy="271784"/>
          </a:xfrm>
          <a:prstGeom prst="rect">
            <a:avLst/>
          </a:prstGeom>
          <a:noFill/>
        </p:spPr>
        <p:txBody>
          <a:bodyPr wrap="none" rtlCol="0">
            <a:spAutoFit/>
          </a:bodyPr>
          <a:lstStyle/>
          <a:p>
            <a:r>
              <a:rPr lang="en-US" altLang="ja-JP" dirty="0"/>
              <a:t>in</a:t>
            </a:r>
            <a:endParaRPr kumimoji="1" lang="ja-JP" altLang="en-US" dirty="0"/>
          </a:p>
        </p:txBody>
      </p:sp>
      <p:sp>
        <p:nvSpPr>
          <p:cNvPr id="65" name="テキスト ボックス 64"/>
          <p:cNvSpPr txBox="1"/>
          <p:nvPr/>
        </p:nvSpPr>
        <p:spPr>
          <a:xfrm>
            <a:off x="5969658" y="1570601"/>
            <a:ext cx="462983" cy="271784"/>
          </a:xfrm>
          <a:prstGeom prst="rect">
            <a:avLst/>
          </a:prstGeom>
          <a:noFill/>
        </p:spPr>
        <p:txBody>
          <a:bodyPr wrap="none" rtlCol="0">
            <a:spAutoFit/>
          </a:bodyPr>
          <a:lstStyle/>
          <a:p>
            <a:r>
              <a:rPr lang="en-US" altLang="ja-JP" dirty="0"/>
              <a:t>out</a:t>
            </a:r>
            <a:endParaRPr kumimoji="1" lang="ja-JP" altLang="en-US" dirty="0"/>
          </a:p>
        </p:txBody>
      </p:sp>
      <p:sp>
        <p:nvSpPr>
          <p:cNvPr id="67" name="タイトル 1"/>
          <p:cNvSpPr txBox="1">
            <a:spLocks/>
          </p:cNvSpPr>
          <p:nvPr/>
        </p:nvSpPr>
        <p:spPr bwMode="auto">
          <a:xfrm>
            <a:off x="420763" y="-75995"/>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a:lstStyle>
          <a:p>
            <a:r>
              <a:rPr lang="ja-JP" altLang="en-US" dirty="0"/>
              <a:t>例題　以下の等価回路を描け</a:t>
            </a:r>
          </a:p>
        </p:txBody>
      </p:sp>
      <p:sp>
        <p:nvSpPr>
          <p:cNvPr id="2" name="楕円 1"/>
          <p:cNvSpPr/>
          <p:nvPr/>
        </p:nvSpPr>
        <p:spPr>
          <a:xfrm>
            <a:off x="4265816" y="5013176"/>
            <a:ext cx="423189" cy="504056"/>
          </a:xfrm>
          <a:prstGeom prst="ellipse">
            <a:avLst/>
          </a:prstGeom>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 name="直線矢印コネクタ 7"/>
          <p:cNvCxnSpPr/>
          <p:nvPr/>
        </p:nvCxnSpPr>
        <p:spPr>
          <a:xfrm>
            <a:off x="4477411" y="5085184"/>
            <a:ext cx="0" cy="36004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92" name="グループ化 91"/>
          <p:cNvGrpSpPr/>
          <p:nvPr/>
        </p:nvGrpSpPr>
        <p:grpSpPr>
          <a:xfrm>
            <a:off x="5101873" y="4399781"/>
            <a:ext cx="196377" cy="1621507"/>
            <a:chOff x="5101873" y="4399781"/>
            <a:chExt cx="196377" cy="1621507"/>
          </a:xfrm>
        </p:grpSpPr>
        <p:cxnSp>
          <p:nvCxnSpPr>
            <p:cNvPr id="74" name="直線コネクタ 73"/>
            <p:cNvCxnSpPr/>
            <p:nvPr/>
          </p:nvCxnSpPr>
          <p:spPr>
            <a:xfrm>
              <a:off x="5196200" y="4399781"/>
              <a:ext cx="4017" cy="162150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3" name="正方形/長方形 72"/>
            <p:cNvSpPr/>
            <p:nvPr/>
          </p:nvSpPr>
          <p:spPr>
            <a:xfrm>
              <a:off x="5101873" y="5013176"/>
              <a:ext cx="196377" cy="504056"/>
            </a:xfrm>
            <a:prstGeom prst="rect">
              <a:avLst/>
            </a:prstGeom>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76" name="直線矢印コネクタ 75"/>
          <p:cNvCxnSpPr/>
          <p:nvPr/>
        </p:nvCxnSpPr>
        <p:spPr>
          <a:xfrm>
            <a:off x="3810466" y="5085184"/>
            <a:ext cx="322749"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8" name="直線コネクタ 77"/>
          <p:cNvCxnSpPr/>
          <p:nvPr/>
        </p:nvCxnSpPr>
        <p:spPr>
          <a:xfrm flipV="1">
            <a:off x="3810466" y="4399781"/>
            <a:ext cx="0" cy="68540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直線コネクタ 79"/>
          <p:cNvCxnSpPr/>
          <p:nvPr/>
        </p:nvCxnSpPr>
        <p:spPr>
          <a:xfrm>
            <a:off x="3810466" y="5445224"/>
            <a:ext cx="0" cy="57606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直線コネクタ 81"/>
          <p:cNvCxnSpPr/>
          <p:nvPr/>
        </p:nvCxnSpPr>
        <p:spPr>
          <a:xfrm>
            <a:off x="3810466" y="5445224"/>
            <a:ext cx="33729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直線コネクタ 83"/>
          <p:cNvCxnSpPr/>
          <p:nvPr/>
        </p:nvCxnSpPr>
        <p:spPr>
          <a:xfrm>
            <a:off x="1599210" y="6021287"/>
            <a:ext cx="604867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直線コネクタ 84"/>
          <p:cNvCxnSpPr/>
          <p:nvPr/>
        </p:nvCxnSpPr>
        <p:spPr>
          <a:xfrm>
            <a:off x="1579761" y="4399780"/>
            <a:ext cx="604867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3" name="グループ化 92"/>
          <p:cNvGrpSpPr/>
          <p:nvPr/>
        </p:nvGrpSpPr>
        <p:grpSpPr>
          <a:xfrm>
            <a:off x="6460964" y="4418446"/>
            <a:ext cx="196377" cy="1621507"/>
            <a:chOff x="5101873" y="4399781"/>
            <a:chExt cx="196377" cy="1621507"/>
          </a:xfrm>
        </p:grpSpPr>
        <p:cxnSp>
          <p:nvCxnSpPr>
            <p:cNvPr id="94" name="直線コネクタ 93"/>
            <p:cNvCxnSpPr/>
            <p:nvPr/>
          </p:nvCxnSpPr>
          <p:spPr>
            <a:xfrm>
              <a:off x="5196200" y="4399781"/>
              <a:ext cx="4017" cy="162150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95" name="正方形/長方形 94"/>
            <p:cNvSpPr/>
            <p:nvPr/>
          </p:nvSpPr>
          <p:spPr>
            <a:xfrm>
              <a:off x="5101873" y="5013176"/>
              <a:ext cx="196377" cy="504056"/>
            </a:xfrm>
            <a:prstGeom prst="rect">
              <a:avLst/>
            </a:prstGeom>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99" name="グループ化 98"/>
          <p:cNvGrpSpPr/>
          <p:nvPr/>
        </p:nvGrpSpPr>
        <p:grpSpPr>
          <a:xfrm>
            <a:off x="2803228" y="4418445"/>
            <a:ext cx="196377" cy="1621507"/>
            <a:chOff x="5101873" y="4399781"/>
            <a:chExt cx="196377" cy="1621507"/>
          </a:xfrm>
        </p:grpSpPr>
        <p:cxnSp>
          <p:nvCxnSpPr>
            <p:cNvPr id="100" name="直線コネクタ 99"/>
            <p:cNvCxnSpPr/>
            <p:nvPr/>
          </p:nvCxnSpPr>
          <p:spPr>
            <a:xfrm>
              <a:off x="5196200" y="4399781"/>
              <a:ext cx="4017" cy="162150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1" name="正方形/長方形 100"/>
            <p:cNvSpPr/>
            <p:nvPr/>
          </p:nvSpPr>
          <p:spPr>
            <a:xfrm>
              <a:off x="5101873" y="5013176"/>
              <a:ext cx="196377" cy="504056"/>
            </a:xfrm>
            <a:prstGeom prst="rect">
              <a:avLst/>
            </a:prstGeom>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02" name="グループ化 101"/>
          <p:cNvGrpSpPr/>
          <p:nvPr/>
        </p:nvGrpSpPr>
        <p:grpSpPr>
          <a:xfrm>
            <a:off x="2138528" y="4420035"/>
            <a:ext cx="196377" cy="1621507"/>
            <a:chOff x="5101873" y="4399781"/>
            <a:chExt cx="196377" cy="1621507"/>
          </a:xfrm>
        </p:grpSpPr>
        <p:cxnSp>
          <p:nvCxnSpPr>
            <p:cNvPr id="103" name="直線コネクタ 102"/>
            <p:cNvCxnSpPr/>
            <p:nvPr/>
          </p:nvCxnSpPr>
          <p:spPr>
            <a:xfrm>
              <a:off x="5196200" y="4399781"/>
              <a:ext cx="4017" cy="162150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4" name="正方形/長方形 103"/>
            <p:cNvSpPr/>
            <p:nvPr/>
          </p:nvSpPr>
          <p:spPr>
            <a:xfrm>
              <a:off x="5101873" y="5013176"/>
              <a:ext cx="196377" cy="504056"/>
            </a:xfrm>
            <a:prstGeom prst="rect">
              <a:avLst/>
            </a:prstGeom>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05" name="テキスト ボックス 104"/>
          <p:cNvSpPr txBox="1"/>
          <p:nvPr/>
        </p:nvSpPr>
        <p:spPr>
          <a:xfrm>
            <a:off x="1451786" y="5115778"/>
            <a:ext cx="827258" cy="475622"/>
          </a:xfrm>
          <a:prstGeom prst="rect">
            <a:avLst/>
          </a:prstGeom>
          <a:noFill/>
        </p:spPr>
        <p:txBody>
          <a:bodyPr wrap="none" rtlCol="0">
            <a:spAutoFit/>
          </a:bodyPr>
          <a:lstStyle/>
          <a:p>
            <a:r>
              <a:rPr kumimoji="1" lang="en-US" altLang="ja-JP" dirty="0" err="1"/>
              <a:t>R1</a:t>
            </a:r>
            <a:endParaRPr kumimoji="1" lang="en-US" altLang="ja-JP" dirty="0"/>
          </a:p>
          <a:p>
            <a:r>
              <a:rPr lang="en-US" altLang="ja-JP" dirty="0" err="1"/>
              <a:t>100KΩ</a:t>
            </a:r>
            <a:endParaRPr kumimoji="1" lang="ja-JP" altLang="en-US" dirty="0"/>
          </a:p>
        </p:txBody>
      </p:sp>
      <p:sp>
        <p:nvSpPr>
          <p:cNvPr id="106" name="テキスト ボックス 105"/>
          <p:cNvSpPr txBox="1"/>
          <p:nvPr/>
        </p:nvSpPr>
        <p:spPr>
          <a:xfrm>
            <a:off x="2281384" y="4426004"/>
            <a:ext cx="703874" cy="475622"/>
          </a:xfrm>
          <a:prstGeom prst="rect">
            <a:avLst/>
          </a:prstGeom>
          <a:noFill/>
        </p:spPr>
        <p:txBody>
          <a:bodyPr wrap="none" rtlCol="0">
            <a:spAutoFit/>
          </a:bodyPr>
          <a:lstStyle/>
          <a:p>
            <a:r>
              <a:rPr kumimoji="1" lang="en-US" altLang="ja-JP" dirty="0" err="1"/>
              <a:t>R2</a:t>
            </a:r>
            <a:endParaRPr kumimoji="1" lang="en-US" altLang="ja-JP" dirty="0"/>
          </a:p>
          <a:p>
            <a:r>
              <a:rPr lang="en-US" altLang="ja-JP" dirty="0" err="1"/>
              <a:t>20KΩ</a:t>
            </a:r>
            <a:endParaRPr kumimoji="1" lang="ja-JP" altLang="en-US" dirty="0"/>
          </a:p>
        </p:txBody>
      </p:sp>
      <p:sp>
        <p:nvSpPr>
          <p:cNvPr id="107" name="テキスト ボックス 106"/>
          <p:cNvSpPr txBox="1"/>
          <p:nvPr/>
        </p:nvSpPr>
        <p:spPr>
          <a:xfrm>
            <a:off x="7622634" y="4896251"/>
            <a:ext cx="479618" cy="646331"/>
          </a:xfrm>
          <a:prstGeom prst="rect">
            <a:avLst/>
          </a:prstGeom>
          <a:noFill/>
        </p:spPr>
        <p:txBody>
          <a:bodyPr wrap="none" rtlCol="0">
            <a:spAutoFit/>
          </a:bodyPr>
          <a:lstStyle/>
          <a:p>
            <a:r>
              <a:rPr kumimoji="1" lang="en-US" altLang="ja-JP" dirty="0" err="1"/>
              <a:t>RL</a:t>
            </a:r>
            <a:endParaRPr kumimoji="1" lang="en-US" altLang="ja-JP" dirty="0"/>
          </a:p>
          <a:p>
            <a:endParaRPr kumimoji="1" lang="ja-JP" altLang="en-US" dirty="0"/>
          </a:p>
        </p:txBody>
      </p:sp>
      <p:cxnSp>
        <p:nvCxnSpPr>
          <p:cNvPr id="111" name="直線矢印コネクタ 110"/>
          <p:cNvCxnSpPr/>
          <p:nvPr/>
        </p:nvCxnSpPr>
        <p:spPr>
          <a:xfrm>
            <a:off x="740848" y="5115778"/>
            <a:ext cx="72744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112" name="グループ化 111"/>
          <p:cNvGrpSpPr/>
          <p:nvPr/>
        </p:nvGrpSpPr>
        <p:grpSpPr>
          <a:xfrm>
            <a:off x="7337889" y="4399780"/>
            <a:ext cx="196377" cy="1621507"/>
            <a:chOff x="5101873" y="4399781"/>
            <a:chExt cx="196377" cy="1621507"/>
          </a:xfrm>
        </p:grpSpPr>
        <p:cxnSp>
          <p:nvCxnSpPr>
            <p:cNvPr id="113" name="直線コネクタ 112"/>
            <p:cNvCxnSpPr/>
            <p:nvPr/>
          </p:nvCxnSpPr>
          <p:spPr>
            <a:xfrm>
              <a:off x="5196200" y="4399781"/>
              <a:ext cx="4017" cy="162150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14" name="正方形/長方形 113"/>
            <p:cNvSpPr/>
            <p:nvPr/>
          </p:nvSpPr>
          <p:spPr>
            <a:xfrm>
              <a:off x="5101873" y="5013176"/>
              <a:ext cx="196377" cy="504056"/>
            </a:xfrm>
            <a:prstGeom prst="rect">
              <a:avLst/>
            </a:prstGeom>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5" name="テキスト ボックス 114"/>
          <p:cNvSpPr txBox="1"/>
          <p:nvPr/>
        </p:nvSpPr>
        <p:spPr>
          <a:xfrm>
            <a:off x="6653294" y="4939129"/>
            <a:ext cx="730314" cy="475622"/>
          </a:xfrm>
          <a:prstGeom prst="rect">
            <a:avLst/>
          </a:prstGeom>
          <a:noFill/>
        </p:spPr>
        <p:txBody>
          <a:bodyPr wrap="none" rtlCol="0">
            <a:spAutoFit/>
          </a:bodyPr>
          <a:lstStyle/>
          <a:p>
            <a:r>
              <a:rPr kumimoji="1" lang="en-US" altLang="ja-JP" dirty="0" err="1"/>
              <a:t>R3</a:t>
            </a:r>
            <a:endParaRPr kumimoji="1" lang="en-US" altLang="ja-JP" dirty="0"/>
          </a:p>
          <a:p>
            <a:r>
              <a:rPr lang="en-US" altLang="ja-JP" dirty="0" err="1"/>
              <a:t>20KΩ</a:t>
            </a:r>
            <a:endParaRPr kumimoji="1" lang="ja-JP" altLang="en-US" dirty="0"/>
          </a:p>
        </p:txBody>
      </p:sp>
      <p:sp>
        <p:nvSpPr>
          <p:cNvPr id="116" name="Rectangle 48"/>
          <p:cNvSpPr>
            <a:spLocks noChangeArrowheads="1"/>
          </p:cNvSpPr>
          <p:nvPr/>
        </p:nvSpPr>
        <p:spPr bwMode="auto">
          <a:xfrm>
            <a:off x="5553281" y="2686026"/>
            <a:ext cx="197832" cy="37032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cxnSp>
        <p:nvCxnSpPr>
          <p:cNvPr id="118" name="直線コネクタ 117"/>
          <p:cNvCxnSpPr/>
          <p:nvPr/>
        </p:nvCxnSpPr>
        <p:spPr>
          <a:xfrm>
            <a:off x="5619704" y="2178308"/>
            <a:ext cx="0" cy="5157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0" name="直線コネクタ 119"/>
          <p:cNvCxnSpPr>
            <a:stCxn id="116" idx="2"/>
          </p:cNvCxnSpPr>
          <p:nvPr/>
        </p:nvCxnSpPr>
        <p:spPr>
          <a:xfrm>
            <a:off x="5652197" y="3056349"/>
            <a:ext cx="0" cy="68094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4" name="グループ化 123"/>
          <p:cNvGrpSpPr/>
          <p:nvPr/>
        </p:nvGrpSpPr>
        <p:grpSpPr>
          <a:xfrm>
            <a:off x="5479817" y="3742055"/>
            <a:ext cx="395664" cy="106307"/>
            <a:chOff x="4572248" y="5301208"/>
            <a:chExt cx="431800" cy="144462"/>
          </a:xfrm>
        </p:grpSpPr>
        <p:sp>
          <p:nvSpPr>
            <p:cNvPr id="125" name="Line 14"/>
            <p:cNvSpPr>
              <a:spLocks noChangeShapeType="1"/>
            </p:cNvSpPr>
            <p:nvPr/>
          </p:nvSpPr>
          <p:spPr bwMode="auto">
            <a:xfrm>
              <a:off x="4572248" y="5301208"/>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6" name="Line 15"/>
            <p:cNvSpPr>
              <a:spLocks noChangeShapeType="1"/>
            </p:cNvSpPr>
            <p:nvPr/>
          </p:nvSpPr>
          <p:spPr bwMode="auto">
            <a:xfrm flipH="1">
              <a:off x="4597648" y="5302795"/>
              <a:ext cx="71437"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7" name="Line 16"/>
            <p:cNvSpPr>
              <a:spLocks noChangeShapeType="1"/>
            </p:cNvSpPr>
            <p:nvPr/>
          </p:nvSpPr>
          <p:spPr bwMode="auto">
            <a:xfrm flipH="1">
              <a:off x="4669085" y="5302795"/>
              <a:ext cx="71438"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8" name="Line 17"/>
            <p:cNvSpPr>
              <a:spLocks noChangeShapeType="1"/>
            </p:cNvSpPr>
            <p:nvPr/>
          </p:nvSpPr>
          <p:spPr bwMode="auto">
            <a:xfrm flipH="1">
              <a:off x="4740523" y="5302795"/>
              <a:ext cx="71437"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9" name="Line 18"/>
            <p:cNvSpPr>
              <a:spLocks noChangeShapeType="1"/>
            </p:cNvSpPr>
            <p:nvPr/>
          </p:nvSpPr>
          <p:spPr bwMode="auto">
            <a:xfrm flipH="1">
              <a:off x="4811960" y="5302795"/>
              <a:ext cx="71438"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0" name="Line 19"/>
            <p:cNvSpPr>
              <a:spLocks noChangeShapeType="1"/>
            </p:cNvSpPr>
            <p:nvPr/>
          </p:nvSpPr>
          <p:spPr bwMode="auto">
            <a:xfrm flipH="1">
              <a:off x="4883398" y="5302795"/>
              <a:ext cx="71437"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31" name="テキスト ボックス 130"/>
          <p:cNvSpPr txBox="1"/>
          <p:nvPr/>
        </p:nvSpPr>
        <p:spPr>
          <a:xfrm>
            <a:off x="5809953" y="2737931"/>
            <a:ext cx="479618" cy="646331"/>
          </a:xfrm>
          <a:prstGeom prst="rect">
            <a:avLst/>
          </a:prstGeom>
          <a:noFill/>
        </p:spPr>
        <p:txBody>
          <a:bodyPr wrap="none" rtlCol="0">
            <a:spAutoFit/>
          </a:bodyPr>
          <a:lstStyle/>
          <a:p>
            <a:r>
              <a:rPr kumimoji="1" lang="en-US" altLang="ja-JP" dirty="0" err="1"/>
              <a:t>RL</a:t>
            </a:r>
            <a:endParaRPr kumimoji="1" lang="en-US" altLang="ja-JP" dirty="0"/>
          </a:p>
          <a:p>
            <a:endParaRPr kumimoji="1" lang="ja-JP" altLang="en-US" dirty="0"/>
          </a:p>
        </p:txBody>
      </p:sp>
    </p:spTree>
    <p:extLst>
      <p:ext uri="{BB962C8B-B14F-4D97-AF65-F5344CB8AC3E}">
        <p14:creationId xmlns:p14="http://schemas.microsoft.com/office/powerpoint/2010/main" val="31204462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2446"/>
            <a:ext cx="8229600" cy="1143000"/>
          </a:xfrm>
        </p:spPr>
        <p:txBody>
          <a:bodyPr/>
          <a:lstStyle/>
          <a:p>
            <a:r>
              <a:rPr kumimoji="1" lang="ja-JP" altLang="en-US" dirty="0"/>
              <a:t>今日のポイント</a:t>
            </a:r>
          </a:p>
        </p:txBody>
      </p:sp>
      <p:pic>
        <p:nvPicPr>
          <p:cNvPr id="6" name="コンテンツ プレースホルダー 5"/>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6906127" y="4487712"/>
            <a:ext cx="1995376" cy="2039275"/>
          </a:xfrm>
        </p:spPr>
      </p:pic>
      <p:sp>
        <p:nvSpPr>
          <p:cNvPr id="7" name="テキスト ボックス 6"/>
          <p:cNvSpPr txBox="1"/>
          <p:nvPr/>
        </p:nvSpPr>
        <p:spPr>
          <a:xfrm>
            <a:off x="281133" y="1264127"/>
            <a:ext cx="8230138" cy="1077218"/>
          </a:xfrm>
          <a:prstGeom prst="rect">
            <a:avLst/>
          </a:prstGeom>
          <a:noFill/>
        </p:spPr>
        <p:txBody>
          <a:bodyPr wrap="none" rtlCol="0">
            <a:spAutoFit/>
          </a:bodyPr>
          <a:lstStyle/>
          <a:p>
            <a:r>
              <a:rPr lang="ja-JP" altLang="en-US" sz="3200" dirty="0"/>
              <a:t>〇トランジスタの等価回路はエミッタ接地では</a:t>
            </a:r>
            <a:endParaRPr lang="en-US" altLang="ja-JP" sz="3200" dirty="0"/>
          </a:p>
          <a:p>
            <a:r>
              <a:rPr lang="en-US" altLang="ja-JP" sz="3200" dirty="0" err="1"/>
              <a:t>hfe</a:t>
            </a:r>
            <a:r>
              <a:rPr lang="ja-JP" altLang="en-US" sz="3200" dirty="0"/>
              <a:t>と</a:t>
            </a:r>
            <a:r>
              <a:rPr lang="en-US" altLang="ja-JP" sz="3200" dirty="0" err="1"/>
              <a:t>hie</a:t>
            </a:r>
            <a:r>
              <a:rPr lang="ja-JP" altLang="en-US" sz="3200" dirty="0" err="1"/>
              <a:t>だけ</a:t>
            </a:r>
            <a:r>
              <a:rPr lang="ja-JP" altLang="en-US" sz="3200" dirty="0"/>
              <a:t>考えれば良い</a:t>
            </a:r>
            <a:endParaRPr lang="en-US" altLang="ja-JP" sz="3200" dirty="0"/>
          </a:p>
        </p:txBody>
      </p:sp>
      <p:sp>
        <p:nvSpPr>
          <p:cNvPr id="15" name="テキスト ボックス 14"/>
          <p:cNvSpPr txBox="1"/>
          <p:nvPr/>
        </p:nvSpPr>
        <p:spPr>
          <a:xfrm>
            <a:off x="105637" y="2248893"/>
            <a:ext cx="9134232" cy="3785652"/>
          </a:xfrm>
          <a:prstGeom prst="rect">
            <a:avLst/>
          </a:prstGeom>
          <a:noFill/>
        </p:spPr>
        <p:txBody>
          <a:bodyPr wrap="none" rtlCol="0">
            <a:spAutoFit/>
          </a:bodyPr>
          <a:lstStyle/>
          <a:p>
            <a:r>
              <a:rPr lang="ja-JP" altLang="en-US" sz="3200" dirty="0"/>
              <a:t>〇増幅器の目的は電力を増幅すること</a:t>
            </a:r>
            <a:endParaRPr lang="en-US" altLang="ja-JP" sz="3200" dirty="0"/>
          </a:p>
          <a:p>
            <a:pPr marL="342900" indent="-342900">
              <a:buFont typeface="Arial" panose="020B0604020202020204" pitchFamily="34" charset="0"/>
              <a:buChar char="•"/>
            </a:pPr>
            <a:r>
              <a:rPr lang="ja-JP" altLang="en-US" sz="2400" dirty="0"/>
              <a:t>電力利得　</a:t>
            </a:r>
            <a:r>
              <a:rPr lang="en-US" altLang="ja-JP" sz="2400" dirty="0"/>
              <a:t>10 log (</a:t>
            </a:r>
            <a:r>
              <a:rPr lang="ja-JP" altLang="en-US" sz="2400" dirty="0"/>
              <a:t>電力増幅率）</a:t>
            </a:r>
            <a:endParaRPr lang="en-US" altLang="ja-JP" sz="2400" dirty="0"/>
          </a:p>
          <a:p>
            <a:pPr marL="342900" indent="-342900">
              <a:buFont typeface="Arial" panose="020B0604020202020204" pitchFamily="34" charset="0"/>
              <a:buChar char="•"/>
            </a:pPr>
            <a:r>
              <a:rPr lang="ja-JP" altLang="en-US" sz="2400" dirty="0"/>
              <a:t>電圧利得　 </a:t>
            </a:r>
            <a:r>
              <a:rPr lang="en-US" altLang="ja-JP" sz="2400" dirty="0"/>
              <a:t>20 log (</a:t>
            </a:r>
            <a:r>
              <a:rPr lang="ja-JP" altLang="en-US" sz="2400" dirty="0"/>
              <a:t>電圧増幅率）、電流利得　</a:t>
            </a:r>
            <a:r>
              <a:rPr lang="en-US" altLang="ja-JP" sz="2400" dirty="0"/>
              <a:t>20 log (</a:t>
            </a:r>
            <a:r>
              <a:rPr lang="ja-JP" altLang="en-US" sz="2400" dirty="0"/>
              <a:t>電流増幅率）</a:t>
            </a:r>
            <a:endParaRPr lang="en-US" altLang="ja-JP" sz="2400" dirty="0"/>
          </a:p>
          <a:p>
            <a:r>
              <a:rPr lang="ja-JP" altLang="en-US" sz="3200" dirty="0"/>
              <a:t>〇入力インピーダンスと出力インピーダンスが</a:t>
            </a:r>
            <a:endParaRPr lang="en-US" altLang="ja-JP" sz="3200" dirty="0"/>
          </a:p>
          <a:p>
            <a:r>
              <a:rPr lang="ja-JP" altLang="en-US" sz="3200" dirty="0"/>
              <a:t>　一致すると最大の電力が受け渡せる</a:t>
            </a:r>
            <a:endParaRPr lang="en-US" altLang="ja-JP" sz="3200" dirty="0"/>
          </a:p>
          <a:p>
            <a:r>
              <a:rPr lang="ja-JP" altLang="en-US" sz="3200" dirty="0"/>
              <a:t>→インピーダンスマッチング</a:t>
            </a:r>
            <a:endParaRPr lang="en-US" altLang="ja-JP" sz="3200" dirty="0"/>
          </a:p>
          <a:p>
            <a:r>
              <a:rPr lang="en-US" altLang="ja-JP" sz="3200" dirty="0"/>
              <a:t>MOS-FET</a:t>
            </a:r>
            <a:r>
              <a:rPr lang="ja-JP" altLang="en-US" sz="3200" dirty="0"/>
              <a:t>でも小信号増幅回路が</a:t>
            </a:r>
            <a:endParaRPr lang="en-US" altLang="ja-JP" sz="3200" dirty="0"/>
          </a:p>
          <a:p>
            <a:r>
              <a:rPr lang="ja-JP" altLang="en-US" sz="3200" dirty="0"/>
              <a:t>作れる</a:t>
            </a:r>
            <a:endParaRPr lang="en-US" altLang="ja-JP" sz="3200" dirty="0"/>
          </a:p>
        </p:txBody>
      </p:sp>
    </p:spTree>
    <p:extLst>
      <p:ext uri="{BB962C8B-B14F-4D97-AF65-F5344CB8AC3E}">
        <p14:creationId xmlns:p14="http://schemas.microsoft.com/office/powerpoint/2010/main" val="26381598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演習</a:t>
            </a:r>
            <a:r>
              <a:rPr lang="en-US" altLang="ja-JP" dirty="0"/>
              <a:t>10.2</a:t>
            </a:r>
            <a:endParaRPr kumimoji="1" lang="ja-JP" altLang="en-US" dirty="0"/>
          </a:p>
        </p:txBody>
      </p:sp>
      <p:pic>
        <p:nvPicPr>
          <p:cNvPr id="4" name="Picture 2" descr="C:\Users\hideo\Documents\講義\電子回路基礎\電子回路（培風館）PNG図\第04章\図04_30.png"/>
          <p:cNvPicPr>
            <a:picLocks noChangeAspect="1" noChangeArrowheads="1"/>
          </p:cNvPicPr>
          <p:nvPr/>
        </p:nvPicPr>
        <p:blipFill>
          <a:blip r:embed="rId3" cstate="print"/>
          <a:srcRect/>
          <a:stretch>
            <a:fillRect/>
          </a:stretch>
        </p:blipFill>
        <p:spPr bwMode="auto">
          <a:xfrm>
            <a:off x="124501" y="2031999"/>
            <a:ext cx="8892482" cy="2409371"/>
          </a:xfrm>
          <a:prstGeom prst="rect">
            <a:avLst/>
          </a:prstGeom>
          <a:noFill/>
        </p:spPr>
      </p:pic>
      <p:sp>
        <p:nvSpPr>
          <p:cNvPr id="5" name="テキスト ボックス 4"/>
          <p:cNvSpPr txBox="1"/>
          <p:nvPr/>
        </p:nvSpPr>
        <p:spPr>
          <a:xfrm>
            <a:off x="1187355" y="5445457"/>
            <a:ext cx="7994496" cy="369332"/>
          </a:xfrm>
          <a:prstGeom prst="rect">
            <a:avLst/>
          </a:prstGeom>
          <a:noFill/>
        </p:spPr>
        <p:txBody>
          <a:bodyPr wrap="none" rtlCol="0">
            <a:spAutoFit/>
          </a:bodyPr>
          <a:lstStyle/>
          <a:p>
            <a:r>
              <a:rPr kumimoji="1" lang="en-US" altLang="ja-JP" dirty="0" err="1"/>
              <a:t>rd</a:t>
            </a:r>
            <a:r>
              <a:rPr lang="en-US" altLang="ja-JP" dirty="0"/>
              <a:t>=100KΩ</a:t>
            </a:r>
            <a:r>
              <a:rPr lang="ja-JP" altLang="en-US" dirty="0" err="1"/>
              <a:t>、</a:t>
            </a:r>
            <a:r>
              <a:rPr lang="en-US" altLang="ja-JP" dirty="0"/>
              <a:t>gm=5mS</a:t>
            </a:r>
            <a:r>
              <a:rPr lang="ja-JP" altLang="en-US" dirty="0" err="1"/>
              <a:t>、</a:t>
            </a:r>
            <a:r>
              <a:rPr lang="en-US" altLang="ja-JP" dirty="0"/>
              <a:t>RD1=10KΩ</a:t>
            </a:r>
            <a:r>
              <a:rPr lang="ja-JP" altLang="en-US" dirty="0" err="1"/>
              <a:t>、</a:t>
            </a:r>
            <a:r>
              <a:rPr lang="en-US" altLang="ja-JP" dirty="0"/>
              <a:t>RL=10KΩ</a:t>
            </a:r>
            <a:r>
              <a:rPr lang="ja-JP" altLang="en-US" dirty="0"/>
              <a:t>の時、電圧増幅度</a:t>
            </a:r>
            <a:r>
              <a:rPr lang="en-US" altLang="ja-JP" dirty="0"/>
              <a:t>v2/v1</a:t>
            </a:r>
            <a:r>
              <a:rPr lang="ja-JP" altLang="en-US" dirty="0"/>
              <a:t>を求めよ</a:t>
            </a:r>
            <a:endParaRPr kumimoji="1" lang="ja-JP" altLang="en-US" dirty="0"/>
          </a:p>
        </p:txBody>
      </p:sp>
    </p:spTree>
    <p:extLst>
      <p:ext uri="{BB962C8B-B14F-4D97-AF65-F5344CB8AC3E}">
        <p14:creationId xmlns:p14="http://schemas.microsoft.com/office/powerpoint/2010/main" val="41097786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97694" y="83898"/>
            <a:ext cx="8229600" cy="1143000"/>
          </a:xfrm>
        </p:spPr>
        <p:txBody>
          <a:bodyPr/>
          <a:lstStyle/>
          <a:p>
            <a:r>
              <a:rPr kumimoji="1" lang="en-US" altLang="ja-JP" dirty="0"/>
              <a:t>h</a:t>
            </a:r>
            <a:r>
              <a:rPr kumimoji="1" lang="ja-JP" altLang="en-US" dirty="0"/>
              <a:t>パラメータ</a:t>
            </a:r>
          </a:p>
        </p:txBody>
      </p:sp>
      <p:sp>
        <p:nvSpPr>
          <p:cNvPr id="4" name="正方形/長方形 3"/>
          <p:cNvSpPr/>
          <p:nvPr/>
        </p:nvSpPr>
        <p:spPr>
          <a:xfrm>
            <a:off x="1593708" y="3044895"/>
            <a:ext cx="1818807" cy="180006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t>ブラックボックス</a:t>
            </a:r>
          </a:p>
        </p:txBody>
      </p:sp>
      <p:cxnSp>
        <p:nvCxnSpPr>
          <p:cNvPr id="5" name="直線コネクタ 4"/>
          <p:cNvCxnSpPr/>
          <p:nvPr/>
        </p:nvCxnSpPr>
        <p:spPr>
          <a:xfrm flipH="1">
            <a:off x="774343" y="3264414"/>
            <a:ext cx="80135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flipH="1">
            <a:off x="793851" y="4583363"/>
            <a:ext cx="80135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flipH="1">
            <a:off x="3405016" y="3266241"/>
            <a:ext cx="80135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flipH="1">
            <a:off x="3424523" y="4585190"/>
            <a:ext cx="80135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p:nvPr/>
        </p:nvCxnSpPr>
        <p:spPr>
          <a:xfrm>
            <a:off x="774343" y="3044895"/>
            <a:ext cx="60326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p:nvPr/>
        </p:nvCxnSpPr>
        <p:spPr>
          <a:xfrm flipH="1">
            <a:off x="3619607" y="3044895"/>
            <a:ext cx="586765"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p:nvPr/>
        </p:nvCxnSpPr>
        <p:spPr>
          <a:xfrm flipV="1">
            <a:off x="793851" y="3461982"/>
            <a:ext cx="0" cy="96588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p:nvPr/>
        </p:nvCxnSpPr>
        <p:spPr>
          <a:xfrm flipV="1">
            <a:off x="4162854" y="3452833"/>
            <a:ext cx="0" cy="96588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919158" y="2702714"/>
            <a:ext cx="425116" cy="461665"/>
          </a:xfrm>
          <a:prstGeom prst="rect">
            <a:avLst/>
          </a:prstGeom>
          <a:noFill/>
        </p:spPr>
        <p:txBody>
          <a:bodyPr wrap="none" rtlCol="0">
            <a:spAutoFit/>
          </a:bodyPr>
          <a:lstStyle/>
          <a:p>
            <a:r>
              <a:rPr kumimoji="1" lang="en-US" altLang="ja-JP" sz="2400" i="1" dirty="0"/>
              <a:t>i1</a:t>
            </a:r>
            <a:endParaRPr kumimoji="1" lang="ja-JP" altLang="en-US" sz="2400" i="1" dirty="0"/>
          </a:p>
        </p:txBody>
      </p:sp>
      <p:sp>
        <p:nvSpPr>
          <p:cNvPr id="14" name="テキスト ボックス 13"/>
          <p:cNvSpPr txBox="1"/>
          <p:nvPr/>
        </p:nvSpPr>
        <p:spPr>
          <a:xfrm>
            <a:off x="3756958" y="2721340"/>
            <a:ext cx="425116" cy="461665"/>
          </a:xfrm>
          <a:prstGeom prst="rect">
            <a:avLst/>
          </a:prstGeom>
          <a:noFill/>
        </p:spPr>
        <p:txBody>
          <a:bodyPr wrap="none" rtlCol="0">
            <a:spAutoFit/>
          </a:bodyPr>
          <a:lstStyle/>
          <a:p>
            <a:r>
              <a:rPr kumimoji="1" lang="en-US" altLang="ja-JP" sz="2400" i="1" dirty="0"/>
              <a:t>i2</a:t>
            </a:r>
            <a:endParaRPr kumimoji="1" lang="ja-JP" altLang="en-US" sz="2400" i="1" dirty="0"/>
          </a:p>
        </p:txBody>
      </p:sp>
      <p:sp>
        <p:nvSpPr>
          <p:cNvPr id="15" name="テキスト ボックス 14"/>
          <p:cNvSpPr txBox="1"/>
          <p:nvPr/>
        </p:nvSpPr>
        <p:spPr>
          <a:xfrm>
            <a:off x="4225879" y="3900034"/>
            <a:ext cx="591483" cy="461665"/>
          </a:xfrm>
          <a:prstGeom prst="rect">
            <a:avLst/>
          </a:prstGeom>
          <a:noFill/>
        </p:spPr>
        <p:txBody>
          <a:bodyPr wrap="square" rtlCol="0">
            <a:spAutoFit/>
          </a:bodyPr>
          <a:lstStyle/>
          <a:p>
            <a:r>
              <a:rPr lang="en-US" altLang="ja-JP" sz="2400" i="1" dirty="0"/>
              <a:t>v</a:t>
            </a:r>
            <a:r>
              <a:rPr kumimoji="1" lang="en-US" altLang="ja-JP" sz="2400" i="1" dirty="0"/>
              <a:t>2</a:t>
            </a:r>
            <a:endParaRPr kumimoji="1" lang="ja-JP" altLang="en-US" sz="2400" i="1" dirty="0"/>
          </a:p>
        </p:txBody>
      </p:sp>
      <p:sp>
        <p:nvSpPr>
          <p:cNvPr id="16" name="テキスト ボックス 15"/>
          <p:cNvSpPr txBox="1"/>
          <p:nvPr/>
        </p:nvSpPr>
        <p:spPr>
          <a:xfrm>
            <a:off x="272956" y="3925716"/>
            <a:ext cx="681468" cy="461665"/>
          </a:xfrm>
          <a:prstGeom prst="rect">
            <a:avLst/>
          </a:prstGeom>
          <a:noFill/>
        </p:spPr>
        <p:txBody>
          <a:bodyPr wrap="square" rtlCol="0">
            <a:spAutoFit/>
          </a:bodyPr>
          <a:lstStyle/>
          <a:p>
            <a:r>
              <a:rPr lang="en-US" altLang="ja-JP" sz="2400" i="1" dirty="0"/>
              <a:t>v1</a:t>
            </a:r>
            <a:endParaRPr kumimoji="1" lang="ja-JP" altLang="en-US" sz="2400" i="1" dirty="0"/>
          </a:p>
        </p:txBody>
      </p:sp>
      <p:sp>
        <p:nvSpPr>
          <p:cNvPr id="20" name="テキスト ボックス 19"/>
          <p:cNvSpPr txBox="1"/>
          <p:nvPr/>
        </p:nvSpPr>
        <p:spPr>
          <a:xfrm>
            <a:off x="762833" y="5108216"/>
            <a:ext cx="3727302" cy="1938992"/>
          </a:xfrm>
          <a:prstGeom prst="rect">
            <a:avLst/>
          </a:prstGeom>
          <a:noFill/>
        </p:spPr>
        <p:txBody>
          <a:bodyPr wrap="none" rtlCol="0">
            <a:spAutoFit/>
          </a:bodyPr>
          <a:lstStyle/>
          <a:p>
            <a:r>
              <a:rPr kumimoji="1" lang="ja-JP" altLang="en-US" sz="2400" dirty="0"/>
              <a:t>交流的に入力開放</a:t>
            </a:r>
            <a:r>
              <a:rPr kumimoji="1" lang="ja-JP" altLang="en-US" sz="2400" i="1" dirty="0"/>
              <a:t>　</a:t>
            </a:r>
            <a:r>
              <a:rPr kumimoji="1" lang="en-US" altLang="ja-JP" sz="2400" i="1" dirty="0"/>
              <a:t>i1</a:t>
            </a:r>
            <a:r>
              <a:rPr kumimoji="1" lang="en-US" altLang="ja-JP" sz="2400" dirty="0"/>
              <a:t>=0</a:t>
            </a:r>
          </a:p>
          <a:p>
            <a:r>
              <a:rPr lang="en-US" altLang="ja-JP" sz="2400" i="1" dirty="0"/>
              <a:t>v1=h12 v2  h12=v1/v2  </a:t>
            </a:r>
            <a:r>
              <a:rPr lang="en-US" altLang="ja-JP" sz="2400" i="1" dirty="0" err="1"/>
              <a:t>hr</a:t>
            </a:r>
            <a:endParaRPr lang="en-US" altLang="ja-JP" sz="2400" i="1" dirty="0"/>
          </a:p>
          <a:p>
            <a:r>
              <a:rPr kumimoji="1" lang="en-US" altLang="ja-JP" sz="2400" i="1" dirty="0"/>
              <a:t>i2=h22 v2   h22=i2/v2   ho</a:t>
            </a:r>
          </a:p>
          <a:p>
            <a:endParaRPr lang="en-US" altLang="ja-JP" sz="2400" i="1" dirty="0"/>
          </a:p>
          <a:p>
            <a:endParaRPr kumimoji="1" lang="ja-JP" altLang="en-US" sz="2400" dirty="0"/>
          </a:p>
        </p:txBody>
      </p:sp>
      <p:sp>
        <p:nvSpPr>
          <p:cNvPr id="21" name="テキスト ボックス 20"/>
          <p:cNvSpPr txBox="1"/>
          <p:nvPr/>
        </p:nvSpPr>
        <p:spPr>
          <a:xfrm>
            <a:off x="954424" y="3080376"/>
            <a:ext cx="389850" cy="461665"/>
          </a:xfrm>
          <a:prstGeom prst="rect">
            <a:avLst/>
          </a:prstGeom>
          <a:noFill/>
        </p:spPr>
        <p:txBody>
          <a:bodyPr wrap="none" rtlCol="0">
            <a:spAutoFit/>
          </a:bodyPr>
          <a:lstStyle/>
          <a:p>
            <a:r>
              <a:rPr kumimoji="1" lang="en-US" altLang="ja-JP" sz="2400" dirty="0">
                <a:solidFill>
                  <a:srgbClr val="FF0000"/>
                </a:solidFill>
              </a:rPr>
              <a:t>X</a:t>
            </a:r>
            <a:endParaRPr kumimoji="1" lang="ja-JP" altLang="en-US" sz="2400" dirty="0">
              <a:solidFill>
                <a:srgbClr val="FF0000"/>
              </a:solidFill>
            </a:endParaRPr>
          </a:p>
        </p:txBody>
      </p:sp>
      <p:sp>
        <p:nvSpPr>
          <p:cNvPr id="22" name="テキスト ボックス 21"/>
          <p:cNvSpPr txBox="1"/>
          <p:nvPr/>
        </p:nvSpPr>
        <p:spPr>
          <a:xfrm>
            <a:off x="1260181" y="2333765"/>
            <a:ext cx="2887329" cy="461665"/>
          </a:xfrm>
          <a:prstGeom prst="rect">
            <a:avLst/>
          </a:prstGeom>
          <a:noFill/>
        </p:spPr>
        <p:txBody>
          <a:bodyPr wrap="none" rtlCol="0">
            <a:spAutoFit/>
          </a:bodyPr>
          <a:lstStyle/>
          <a:p>
            <a:r>
              <a:rPr lang="ja-JP" altLang="en-US" sz="2400" dirty="0"/>
              <a:t>インダクタなど用いる</a:t>
            </a:r>
            <a:endParaRPr kumimoji="1" lang="ja-JP" altLang="en-US" sz="2400" dirty="0"/>
          </a:p>
        </p:txBody>
      </p:sp>
      <p:sp>
        <p:nvSpPr>
          <p:cNvPr id="23" name="テキスト ボックス 22"/>
          <p:cNvSpPr txBox="1"/>
          <p:nvPr/>
        </p:nvSpPr>
        <p:spPr>
          <a:xfrm>
            <a:off x="2706804" y="1355678"/>
            <a:ext cx="705292" cy="769441"/>
          </a:xfrm>
          <a:prstGeom prst="rect">
            <a:avLst/>
          </a:prstGeom>
          <a:noFill/>
        </p:spPr>
        <p:txBody>
          <a:bodyPr wrap="square" rtlCol="0">
            <a:spAutoFit/>
          </a:bodyPr>
          <a:lstStyle/>
          <a:p>
            <a:r>
              <a:rPr lang="en-US" altLang="ja-JP" sz="2000" i="1" dirty="0"/>
              <a:t>v1</a:t>
            </a:r>
            <a:endParaRPr kumimoji="1" lang="en-US" altLang="ja-JP" sz="2400" i="1" dirty="0"/>
          </a:p>
          <a:p>
            <a:r>
              <a:rPr lang="en-US" altLang="ja-JP" sz="2400" i="1" dirty="0"/>
              <a:t>i</a:t>
            </a:r>
            <a:r>
              <a:rPr lang="en-US" altLang="ja-JP" sz="2000" i="1" dirty="0"/>
              <a:t>2</a:t>
            </a:r>
            <a:endParaRPr kumimoji="1" lang="ja-JP" altLang="en-US" sz="2000" i="1" dirty="0"/>
          </a:p>
        </p:txBody>
      </p:sp>
      <p:sp>
        <p:nvSpPr>
          <p:cNvPr id="24" name="テキスト ボックス 23"/>
          <p:cNvSpPr txBox="1"/>
          <p:nvPr/>
        </p:nvSpPr>
        <p:spPr>
          <a:xfrm>
            <a:off x="4020826" y="1369324"/>
            <a:ext cx="1183337" cy="830997"/>
          </a:xfrm>
          <a:prstGeom prst="rect">
            <a:avLst/>
          </a:prstGeom>
          <a:noFill/>
        </p:spPr>
        <p:txBody>
          <a:bodyPr wrap="none" rtlCol="0">
            <a:spAutoFit/>
          </a:bodyPr>
          <a:lstStyle/>
          <a:p>
            <a:r>
              <a:rPr lang="en-US" altLang="ja-JP" sz="2400" i="1" dirty="0"/>
              <a:t>h</a:t>
            </a:r>
            <a:r>
              <a:rPr kumimoji="1" lang="en-US" altLang="ja-JP" sz="2000" i="1" dirty="0"/>
              <a:t>11</a:t>
            </a:r>
            <a:r>
              <a:rPr lang="ja-JP" altLang="en-US" sz="2400" i="1" dirty="0"/>
              <a:t> </a:t>
            </a:r>
            <a:r>
              <a:rPr lang="en-US" altLang="ja-JP" sz="2400" i="1" dirty="0"/>
              <a:t>h</a:t>
            </a:r>
            <a:r>
              <a:rPr kumimoji="1" lang="en-US" altLang="ja-JP" sz="2000" i="1" dirty="0"/>
              <a:t>12</a:t>
            </a:r>
          </a:p>
          <a:p>
            <a:r>
              <a:rPr lang="en-US" altLang="ja-JP" sz="2400" i="1" dirty="0"/>
              <a:t>h</a:t>
            </a:r>
            <a:r>
              <a:rPr lang="en-US" altLang="ja-JP" sz="2000" i="1" dirty="0"/>
              <a:t>21</a:t>
            </a:r>
            <a:r>
              <a:rPr lang="ja-JP" altLang="en-US" sz="2400" i="1" dirty="0"/>
              <a:t> </a:t>
            </a:r>
            <a:r>
              <a:rPr lang="en-US" altLang="ja-JP" sz="2400" i="1" dirty="0"/>
              <a:t>h</a:t>
            </a:r>
            <a:r>
              <a:rPr lang="en-US" altLang="ja-JP" sz="2000" i="1" dirty="0"/>
              <a:t>22</a:t>
            </a:r>
            <a:endParaRPr kumimoji="1" lang="ja-JP" altLang="en-US" sz="2000" i="1" dirty="0"/>
          </a:p>
        </p:txBody>
      </p:sp>
      <p:sp>
        <p:nvSpPr>
          <p:cNvPr id="25" name="テキスト ボックス 24"/>
          <p:cNvSpPr txBox="1"/>
          <p:nvPr/>
        </p:nvSpPr>
        <p:spPr>
          <a:xfrm>
            <a:off x="5411334" y="1355678"/>
            <a:ext cx="481222" cy="830997"/>
          </a:xfrm>
          <a:prstGeom prst="rect">
            <a:avLst/>
          </a:prstGeom>
          <a:noFill/>
        </p:spPr>
        <p:txBody>
          <a:bodyPr wrap="none" rtlCol="0">
            <a:spAutoFit/>
          </a:bodyPr>
          <a:lstStyle/>
          <a:p>
            <a:r>
              <a:rPr lang="en-US" altLang="ja-JP" sz="2400" i="1" dirty="0"/>
              <a:t>i</a:t>
            </a:r>
            <a:r>
              <a:rPr lang="en-US" altLang="ja-JP" i="1" dirty="0"/>
              <a:t>1</a:t>
            </a:r>
            <a:endParaRPr kumimoji="1" lang="en-US" altLang="ja-JP" sz="2400" i="1" dirty="0"/>
          </a:p>
          <a:p>
            <a:r>
              <a:rPr lang="en-US" altLang="ja-JP" sz="2400" i="1" dirty="0"/>
              <a:t>v</a:t>
            </a:r>
            <a:r>
              <a:rPr lang="en-US" altLang="ja-JP" sz="2000" i="1" dirty="0"/>
              <a:t>2</a:t>
            </a:r>
            <a:endParaRPr kumimoji="1" lang="ja-JP" altLang="en-US" sz="2400" i="1" dirty="0"/>
          </a:p>
        </p:txBody>
      </p:sp>
      <p:sp>
        <p:nvSpPr>
          <p:cNvPr id="26" name="左大かっこ 25"/>
          <p:cNvSpPr/>
          <p:nvPr/>
        </p:nvSpPr>
        <p:spPr>
          <a:xfrm>
            <a:off x="2706804" y="1355678"/>
            <a:ext cx="45719" cy="830997"/>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i="1" dirty="0"/>
          </a:p>
        </p:txBody>
      </p:sp>
      <p:sp>
        <p:nvSpPr>
          <p:cNvPr id="27" name="左大かっこ 26"/>
          <p:cNvSpPr/>
          <p:nvPr/>
        </p:nvSpPr>
        <p:spPr>
          <a:xfrm>
            <a:off x="5435513" y="1382964"/>
            <a:ext cx="45719" cy="830997"/>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i="1" dirty="0"/>
          </a:p>
        </p:txBody>
      </p:sp>
      <p:sp>
        <p:nvSpPr>
          <p:cNvPr id="28" name="左大かっこ 27"/>
          <p:cNvSpPr/>
          <p:nvPr/>
        </p:nvSpPr>
        <p:spPr>
          <a:xfrm>
            <a:off x="3939702" y="1355677"/>
            <a:ext cx="45719" cy="830997"/>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i="1" dirty="0"/>
          </a:p>
        </p:txBody>
      </p:sp>
      <p:sp>
        <p:nvSpPr>
          <p:cNvPr id="29" name="左大かっこ 28"/>
          <p:cNvSpPr/>
          <p:nvPr/>
        </p:nvSpPr>
        <p:spPr>
          <a:xfrm flipH="1">
            <a:off x="5838968" y="1389793"/>
            <a:ext cx="45719" cy="830997"/>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i="1" dirty="0"/>
          </a:p>
        </p:txBody>
      </p:sp>
      <p:sp>
        <p:nvSpPr>
          <p:cNvPr id="30" name="左大かっこ 29"/>
          <p:cNvSpPr/>
          <p:nvPr/>
        </p:nvSpPr>
        <p:spPr>
          <a:xfrm flipH="1">
            <a:off x="3189923" y="1382964"/>
            <a:ext cx="45719" cy="830997"/>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i="1" dirty="0"/>
          </a:p>
        </p:txBody>
      </p:sp>
      <p:sp>
        <p:nvSpPr>
          <p:cNvPr id="31" name="左大かっこ 30"/>
          <p:cNvSpPr/>
          <p:nvPr/>
        </p:nvSpPr>
        <p:spPr>
          <a:xfrm flipH="1">
            <a:off x="5190504" y="1389793"/>
            <a:ext cx="45719" cy="830997"/>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i="1" dirty="0"/>
          </a:p>
        </p:txBody>
      </p:sp>
      <p:sp>
        <p:nvSpPr>
          <p:cNvPr id="32" name="テキスト ボックス 31"/>
          <p:cNvSpPr txBox="1"/>
          <p:nvPr/>
        </p:nvSpPr>
        <p:spPr>
          <a:xfrm>
            <a:off x="3387451" y="1600156"/>
            <a:ext cx="364202" cy="461665"/>
          </a:xfrm>
          <a:prstGeom prst="rect">
            <a:avLst/>
          </a:prstGeom>
          <a:noFill/>
        </p:spPr>
        <p:txBody>
          <a:bodyPr wrap="none" rtlCol="0">
            <a:spAutoFit/>
          </a:bodyPr>
          <a:lstStyle/>
          <a:p>
            <a:r>
              <a:rPr kumimoji="1" lang="en-US" altLang="ja-JP" sz="2400" dirty="0"/>
              <a:t>=</a:t>
            </a:r>
            <a:endParaRPr kumimoji="1" lang="ja-JP" altLang="en-US" sz="2400" dirty="0"/>
          </a:p>
        </p:txBody>
      </p:sp>
      <p:sp>
        <p:nvSpPr>
          <p:cNvPr id="33" name="正方形/長方形 32"/>
          <p:cNvSpPr/>
          <p:nvPr/>
        </p:nvSpPr>
        <p:spPr>
          <a:xfrm>
            <a:off x="5922334" y="3047169"/>
            <a:ext cx="1818807" cy="180006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t>ブラックボックス</a:t>
            </a:r>
          </a:p>
        </p:txBody>
      </p:sp>
      <p:cxnSp>
        <p:nvCxnSpPr>
          <p:cNvPr id="34" name="直線コネクタ 33"/>
          <p:cNvCxnSpPr/>
          <p:nvPr/>
        </p:nvCxnSpPr>
        <p:spPr>
          <a:xfrm flipH="1">
            <a:off x="5102969" y="3266688"/>
            <a:ext cx="80135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flipH="1">
            <a:off x="5122477" y="4585637"/>
            <a:ext cx="80135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flipH="1">
            <a:off x="7733642" y="3268515"/>
            <a:ext cx="80135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a:xfrm flipH="1">
            <a:off x="7753149" y="4587464"/>
            <a:ext cx="80135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直線矢印コネクタ 37"/>
          <p:cNvCxnSpPr/>
          <p:nvPr/>
        </p:nvCxnSpPr>
        <p:spPr>
          <a:xfrm>
            <a:off x="5102969" y="3047169"/>
            <a:ext cx="60326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直線矢印コネクタ 38"/>
          <p:cNvCxnSpPr/>
          <p:nvPr/>
        </p:nvCxnSpPr>
        <p:spPr>
          <a:xfrm flipH="1">
            <a:off x="7948233" y="3047169"/>
            <a:ext cx="586765"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直線矢印コネクタ 39"/>
          <p:cNvCxnSpPr/>
          <p:nvPr/>
        </p:nvCxnSpPr>
        <p:spPr>
          <a:xfrm flipV="1">
            <a:off x="5122477" y="3464256"/>
            <a:ext cx="0" cy="96588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テキスト ボックス 41"/>
          <p:cNvSpPr txBox="1"/>
          <p:nvPr/>
        </p:nvSpPr>
        <p:spPr>
          <a:xfrm>
            <a:off x="5268674" y="2652588"/>
            <a:ext cx="425116" cy="461665"/>
          </a:xfrm>
          <a:prstGeom prst="rect">
            <a:avLst/>
          </a:prstGeom>
          <a:noFill/>
        </p:spPr>
        <p:txBody>
          <a:bodyPr wrap="none" rtlCol="0">
            <a:spAutoFit/>
          </a:bodyPr>
          <a:lstStyle/>
          <a:p>
            <a:r>
              <a:rPr kumimoji="1" lang="en-US" altLang="ja-JP" sz="2400" i="1" dirty="0"/>
              <a:t>i1</a:t>
            </a:r>
            <a:endParaRPr kumimoji="1" lang="ja-JP" altLang="en-US" sz="2400" i="1" dirty="0"/>
          </a:p>
        </p:txBody>
      </p:sp>
      <p:sp>
        <p:nvSpPr>
          <p:cNvPr id="43" name="テキスト ボックス 42"/>
          <p:cNvSpPr txBox="1"/>
          <p:nvPr/>
        </p:nvSpPr>
        <p:spPr>
          <a:xfrm>
            <a:off x="8046898" y="2673799"/>
            <a:ext cx="425116" cy="461665"/>
          </a:xfrm>
          <a:prstGeom prst="rect">
            <a:avLst/>
          </a:prstGeom>
          <a:noFill/>
        </p:spPr>
        <p:txBody>
          <a:bodyPr wrap="none" rtlCol="0">
            <a:spAutoFit/>
          </a:bodyPr>
          <a:lstStyle/>
          <a:p>
            <a:r>
              <a:rPr kumimoji="1" lang="en-US" altLang="ja-JP" sz="2400" i="1" dirty="0"/>
              <a:t>i2</a:t>
            </a:r>
            <a:endParaRPr kumimoji="1" lang="ja-JP" altLang="en-US" sz="2400" i="1" dirty="0"/>
          </a:p>
        </p:txBody>
      </p:sp>
      <p:sp>
        <p:nvSpPr>
          <p:cNvPr id="45" name="テキスト ボックス 44"/>
          <p:cNvSpPr txBox="1"/>
          <p:nvPr/>
        </p:nvSpPr>
        <p:spPr>
          <a:xfrm>
            <a:off x="4704887" y="3925716"/>
            <a:ext cx="681468" cy="461665"/>
          </a:xfrm>
          <a:prstGeom prst="rect">
            <a:avLst/>
          </a:prstGeom>
          <a:noFill/>
        </p:spPr>
        <p:txBody>
          <a:bodyPr wrap="square" rtlCol="0">
            <a:spAutoFit/>
          </a:bodyPr>
          <a:lstStyle/>
          <a:p>
            <a:r>
              <a:rPr lang="en-US" altLang="ja-JP" sz="2400" i="1" dirty="0"/>
              <a:t>v1</a:t>
            </a:r>
            <a:endParaRPr kumimoji="1" lang="ja-JP" altLang="en-US" sz="2400" i="1" dirty="0"/>
          </a:p>
        </p:txBody>
      </p:sp>
      <p:sp>
        <p:nvSpPr>
          <p:cNvPr id="47" name="テキスト ボックス 46"/>
          <p:cNvSpPr txBox="1"/>
          <p:nvPr/>
        </p:nvSpPr>
        <p:spPr>
          <a:xfrm>
            <a:off x="5097647" y="4992923"/>
            <a:ext cx="3510898" cy="1938992"/>
          </a:xfrm>
          <a:prstGeom prst="rect">
            <a:avLst/>
          </a:prstGeom>
          <a:noFill/>
        </p:spPr>
        <p:txBody>
          <a:bodyPr wrap="none" rtlCol="0">
            <a:spAutoFit/>
          </a:bodyPr>
          <a:lstStyle/>
          <a:p>
            <a:r>
              <a:rPr kumimoji="1" lang="ja-JP" altLang="en-US" sz="2400" dirty="0"/>
              <a:t>交流的に入力</a:t>
            </a:r>
            <a:r>
              <a:rPr lang="ja-JP" altLang="en-US" sz="2400" dirty="0"/>
              <a:t>短絡</a:t>
            </a:r>
            <a:r>
              <a:rPr kumimoji="1" lang="ja-JP" altLang="en-US" sz="2400" i="1" dirty="0"/>
              <a:t>　</a:t>
            </a:r>
            <a:r>
              <a:rPr kumimoji="1" lang="en-US" altLang="ja-JP" sz="2400" i="1" dirty="0"/>
              <a:t>v2</a:t>
            </a:r>
            <a:r>
              <a:rPr kumimoji="1" lang="en-US" altLang="ja-JP" sz="2400" dirty="0"/>
              <a:t>=0</a:t>
            </a:r>
          </a:p>
          <a:p>
            <a:r>
              <a:rPr lang="en-US" altLang="ja-JP" sz="2400" i="1" dirty="0"/>
              <a:t>v1=h11 i1  h11=v1/i1  hi </a:t>
            </a:r>
          </a:p>
          <a:p>
            <a:r>
              <a:rPr kumimoji="1" lang="en-US" altLang="ja-JP" sz="2400" i="1" dirty="0"/>
              <a:t>i2=h21 i1  h21=</a:t>
            </a:r>
            <a:r>
              <a:rPr lang="en-US" altLang="ja-JP" sz="2400" i="1" dirty="0"/>
              <a:t>i2/i1   hf</a:t>
            </a:r>
            <a:endParaRPr kumimoji="1" lang="en-US" altLang="ja-JP" sz="2400" i="1" dirty="0"/>
          </a:p>
          <a:p>
            <a:endParaRPr lang="en-US" altLang="ja-JP" sz="2400" i="1" dirty="0"/>
          </a:p>
          <a:p>
            <a:endParaRPr kumimoji="1" lang="ja-JP" altLang="en-US" sz="2400" dirty="0"/>
          </a:p>
        </p:txBody>
      </p:sp>
      <p:sp>
        <p:nvSpPr>
          <p:cNvPr id="49" name="テキスト ボックス 48"/>
          <p:cNvSpPr txBox="1"/>
          <p:nvPr/>
        </p:nvSpPr>
        <p:spPr>
          <a:xfrm>
            <a:off x="5588807" y="2336039"/>
            <a:ext cx="2981907" cy="461665"/>
          </a:xfrm>
          <a:prstGeom prst="rect">
            <a:avLst/>
          </a:prstGeom>
          <a:noFill/>
        </p:spPr>
        <p:txBody>
          <a:bodyPr wrap="none" rtlCol="0">
            <a:spAutoFit/>
          </a:bodyPr>
          <a:lstStyle/>
          <a:p>
            <a:r>
              <a:rPr lang="ja-JP" altLang="en-US" sz="2400" dirty="0"/>
              <a:t>コンデンサなど用いる</a:t>
            </a:r>
            <a:endParaRPr kumimoji="1" lang="ja-JP" altLang="en-US" sz="2400" dirty="0"/>
          </a:p>
        </p:txBody>
      </p:sp>
      <p:grpSp>
        <p:nvGrpSpPr>
          <p:cNvPr id="50" name="グループ化 49"/>
          <p:cNvGrpSpPr/>
          <p:nvPr/>
        </p:nvGrpSpPr>
        <p:grpSpPr>
          <a:xfrm>
            <a:off x="8283493" y="3831660"/>
            <a:ext cx="291480" cy="125104"/>
            <a:chOff x="5347317" y="4299045"/>
            <a:chExt cx="291480" cy="125104"/>
          </a:xfrm>
        </p:grpSpPr>
        <p:cxnSp>
          <p:nvCxnSpPr>
            <p:cNvPr id="51" name="直線コネクタ 50"/>
            <p:cNvCxnSpPr/>
            <p:nvPr/>
          </p:nvCxnSpPr>
          <p:spPr>
            <a:xfrm>
              <a:off x="5347317" y="4299045"/>
              <a:ext cx="2892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直線コネクタ 51"/>
            <p:cNvCxnSpPr/>
            <p:nvPr/>
          </p:nvCxnSpPr>
          <p:spPr>
            <a:xfrm>
              <a:off x="5349589" y="4424149"/>
              <a:ext cx="2892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54" name="直線コネクタ 53"/>
          <p:cNvCxnSpPr/>
          <p:nvPr/>
        </p:nvCxnSpPr>
        <p:spPr>
          <a:xfrm flipV="1">
            <a:off x="8437304" y="3264414"/>
            <a:ext cx="0" cy="529664"/>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直線コネクタ 54"/>
          <p:cNvCxnSpPr/>
          <p:nvPr/>
        </p:nvCxnSpPr>
        <p:spPr>
          <a:xfrm flipH="1" flipV="1">
            <a:off x="8428918" y="3970412"/>
            <a:ext cx="8386" cy="612951"/>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0560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8" name="Rectangle 2"/>
          <p:cNvSpPr>
            <a:spLocks noGrp="1" noChangeArrowheads="1"/>
          </p:cNvSpPr>
          <p:nvPr>
            <p:ph type="title"/>
          </p:nvPr>
        </p:nvSpPr>
        <p:spPr/>
        <p:txBody>
          <a:bodyPr/>
          <a:lstStyle/>
          <a:p>
            <a:pPr eaLnBrk="1" hangingPunct="1"/>
            <a:r>
              <a:rPr lang="en-US" altLang="ja-JP"/>
              <a:t>h</a:t>
            </a:r>
            <a:r>
              <a:rPr lang="ja-JP" altLang="en-US"/>
              <a:t>パラメータの物理的意味</a:t>
            </a:r>
          </a:p>
        </p:txBody>
      </p:sp>
      <p:graphicFrame>
        <p:nvGraphicFramePr>
          <p:cNvPr id="77845" name="Group 21"/>
          <p:cNvGraphicFramePr>
            <a:graphicFrameLocks noGrp="1"/>
          </p:cNvGraphicFramePr>
          <p:nvPr/>
        </p:nvGraphicFramePr>
        <p:xfrm>
          <a:off x="812800" y="1409700"/>
          <a:ext cx="7658100" cy="4851400"/>
        </p:xfrm>
        <a:graphic>
          <a:graphicData uri="http://schemas.openxmlformats.org/drawingml/2006/table">
            <a:tbl>
              <a:tblPr/>
              <a:tblGrid>
                <a:gridCol w="3829050">
                  <a:extLst>
                    <a:ext uri="{9D8B030D-6E8A-4147-A177-3AD203B41FA5}">
                      <a16:colId xmlns:a16="http://schemas.microsoft.com/office/drawing/2014/main" val="20000"/>
                    </a:ext>
                  </a:extLst>
                </a:gridCol>
                <a:gridCol w="3829050">
                  <a:extLst>
                    <a:ext uri="{9D8B030D-6E8A-4147-A177-3AD203B41FA5}">
                      <a16:colId xmlns:a16="http://schemas.microsoft.com/office/drawing/2014/main" val="20001"/>
                    </a:ext>
                  </a:extLst>
                </a:gridCol>
              </a:tblGrid>
              <a:tr h="12128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a:ln>
                          <a:noFill/>
                        </a:ln>
                        <a:solidFill>
                          <a:schemeClr val="tx1"/>
                        </a:solidFill>
                        <a:effectLst/>
                        <a:latin typeface="Arial"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charset="0"/>
                          <a:ea typeface="ＭＳ Ｐゴシック" pitchFamily="50" charset="-128"/>
                        </a:rPr>
                        <a:t>入力インピーダンス</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2128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a:ln>
                          <a:noFill/>
                        </a:ln>
                        <a:solidFill>
                          <a:schemeClr val="tx1"/>
                        </a:solidFill>
                        <a:effectLst/>
                        <a:latin typeface="Arial"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charset="0"/>
                          <a:ea typeface="ＭＳ Ｐゴシック" pitchFamily="50" charset="-128"/>
                        </a:rPr>
                        <a:t>電流増幅率</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2128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a:ln>
                          <a:noFill/>
                        </a:ln>
                        <a:solidFill>
                          <a:schemeClr val="tx1"/>
                        </a:solidFill>
                        <a:effectLst/>
                        <a:latin typeface="Arial"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charset="0"/>
                          <a:ea typeface="ＭＳ Ｐゴシック" pitchFamily="50" charset="-128"/>
                        </a:rPr>
                        <a:t>電圧帰還率</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2128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a:ln>
                          <a:noFill/>
                        </a:ln>
                        <a:solidFill>
                          <a:schemeClr val="tx1"/>
                        </a:solidFill>
                        <a:effectLst/>
                        <a:latin typeface="Arial"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charset="0"/>
                          <a:ea typeface="ＭＳ Ｐゴシック" pitchFamily="50" charset="-128"/>
                        </a:rPr>
                        <a:t>出力アドミタンス（インピーダンスの逆数）</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graphicFrame>
        <p:nvGraphicFramePr>
          <p:cNvPr id="23554" name="Object 22"/>
          <p:cNvGraphicFramePr>
            <a:graphicFrameLocks noChangeAspect="1"/>
          </p:cNvGraphicFramePr>
          <p:nvPr/>
        </p:nvGraphicFramePr>
        <p:xfrm>
          <a:off x="1844675" y="1466850"/>
          <a:ext cx="1960563" cy="1055688"/>
        </p:xfrm>
        <a:graphic>
          <a:graphicData uri="http://schemas.openxmlformats.org/presentationml/2006/ole">
            <mc:AlternateContent xmlns:mc="http://schemas.openxmlformats.org/markup-compatibility/2006">
              <mc:Choice xmlns:v="urn:schemas-microsoft-com:vml" Requires="v">
                <p:oleObj spid="_x0000_s264442" name="数式" r:id="rId4" imgW="634680" imgH="342720" progId="Equation.3">
                  <p:embed/>
                </p:oleObj>
              </mc:Choice>
              <mc:Fallback>
                <p:oleObj name="数式" r:id="rId4" imgW="634680" imgH="34272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44675" y="1466850"/>
                        <a:ext cx="1960563" cy="10556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3555" name="Object 23"/>
          <p:cNvGraphicFramePr>
            <a:graphicFrameLocks noChangeAspect="1"/>
          </p:cNvGraphicFramePr>
          <p:nvPr/>
        </p:nvGraphicFramePr>
        <p:xfrm>
          <a:off x="1590675" y="2724150"/>
          <a:ext cx="2038350" cy="1055688"/>
        </p:xfrm>
        <a:graphic>
          <a:graphicData uri="http://schemas.openxmlformats.org/presentationml/2006/ole">
            <mc:AlternateContent xmlns:mc="http://schemas.openxmlformats.org/markup-compatibility/2006">
              <mc:Choice xmlns:v="urn:schemas-microsoft-com:vml" Requires="v">
                <p:oleObj spid="_x0000_s264443" name="数式" r:id="rId6" imgW="660240" imgH="342720" progId="Equation.3">
                  <p:embed/>
                </p:oleObj>
              </mc:Choice>
              <mc:Fallback>
                <p:oleObj name="数式" r:id="rId6" imgW="660240" imgH="34272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90675" y="2724150"/>
                        <a:ext cx="2038350" cy="10556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3556" name="Object 24"/>
          <p:cNvGraphicFramePr>
            <a:graphicFrameLocks noChangeAspect="1"/>
          </p:cNvGraphicFramePr>
          <p:nvPr/>
        </p:nvGraphicFramePr>
        <p:xfrm>
          <a:off x="1744663" y="3956050"/>
          <a:ext cx="1958975" cy="1055688"/>
        </p:xfrm>
        <a:graphic>
          <a:graphicData uri="http://schemas.openxmlformats.org/presentationml/2006/ole">
            <mc:AlternateContent xmlns:mc="http://schemas.openxmlformats.org/markup-compatibility/2006">
              <mc:Choice xmlns:v="urn:schemas-microsoft-com:vml" Requires="v">
                <p:oleObj spid="_x0000_s264444" name="数式" r:id="rId8" imgW="634680" imgH="342720" progId="Equation.3">
                  <p:embed/>
                </p:oleObj>
              </mc:Choice>
              <mc:Fallback>
                <p:oleObj name="数式" r:id="rId8" imgW="634680" imgH="34272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744663" y="3956050"/>
                        <a:ext cx="1958975" cy="10556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3557" name="Object 25"/>
          <p:cNvGraphicFramePr>
            <a:graphicFrameLocks noChangeAspect="1"/>
          </p:cNvGraphicFramePr>
          <p:nvPr/>
        </p:nvGraphicFramePr>
        <p:xfrm>
          <a:off x="1757363" y="5099050"/>
          <a:ext cx="1958975" cy="1055688"/>
        </p:xfrm>
        <a:graphic>
          <a:graphicData uri="http://schemas.openxmlformats.org/presentationml/2006/ole">
            <mc:AlternateContent xmlns:mc="http://schemas.openxmlformats.org/markup-compatibility/2006">
              <mc:Choice xmlns:v="urn:schemas-microsoft-com:vml" Requires="v">
                <p:oleObj spid="_x0000_s264445" name="数式" r:id="rId10" imgW="634680" imgH="342720" progId="Equation.3">
                  <p:embed/>
                </p:oleObj>
              </mc:Choice>
              <mc:Fallback>
                <p:oleObj name="数式" r:id="rId10" imgW="634680" imgH="342720" progId="Equation.3">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757363" y="5099050"/>
                        <a:ext cx="1958975" cy="10556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4904168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pPr eaLnBrk="1" hangingPunct="1"/>
            <a:r>
              <a:rPr lang="en-US" altLang="ja-JP" sz="4000"/>
              <a:t>h</a:t>
            </a:r>
            <a:r>
              <a:rPr lang="ja-JP" altLang="en-US" sz="4000"/>
              <a:t>パラメータによる</a:t>
            </a:r>
            <a:br>
              <a:rPr lang="ja-JP" altLang="en-US" sz="4000"/>
            </a:br>
            <a:r>
              <a:rPr lang="ja-JP" altLang="en-US" sz="4000"/>
              <a:t>トランジスタの小信号等価回路</a:t>
            </a:r>
          </a:p>
        </p:txBody>
      </p:sp>
      <p:pic>
        <p:nvPicPr>
          <p:cNvPr id="91139" name="Picture 4" descr="図04_0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1338" y="2038350"/>
            <a:ext cx="7907337" cy="3376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83486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エミッタ接地の等価回路</a:t>
            </a:r>
            <a:endParaRPr kumimoji="1" lang="ja-JP" altLang="en-US" dirty="0"/>
          </a:p>
        </p:txBody>
      </p:sp>
      <p:sp>
        <p:nvSpPr>
          <p:cNvPr id="3" name="コンテンツ プレースホルダー 2"/>
          <p:cNvSpPr>
            <a:spLocks noGrp="1"/>
          </p:cNvSpPr>
          <p:nvPr>
            <p:ph idx="1"/>
          </p:nvPr>
        </p:nvSpPr>
        <p:spPr/>
        <p:txBody>
          <a:bodyPr/>
          <a:lstStyle/>
          <a:p>
            <a:r>
              <a:rPr lang="en-US" altLang="ja-JP" i="1" dirty="0" err="1"/>
              <a:t>hr</a:t>
            </a:r>
            <a:r>
              <a:rPr lang="ja-JP" altLang="en-US" i="1" dirty="0"/>
              <a:t>：　</a:t>
            </a:r>
            <a:r>
              <a:rPr lang="ja-JP" altLang="en-US" dirty="0"/>
              <a:t>トランジスタの場合、コレクタ－エミッタ側からベースーエミッタ側に信号が伝わることは、ほとんどない→電圧帰還率は</a:t>
            </a:r>
            <a:r>
              <a:rPr lang="en-US" altLang="ja-JP" dirty="0"/>
              <a:t>0</a:t>
            </a:r>
            <a:r>
              <a:rPr lang="ja-JP" altLang="en-US" dirty="0"/>
              <a:t>でいい</a:t>
            </a:r>
            <a:endParaRPr lang="en-US" altLang="ja-JP" dirty="0"/>
          </a:p>
          <a:p>
            <a:r>
              <a:rPr kumimoji="1" lang="en-US" altLang="ja-JP" i="1" dirty="0"/>
              <a:t>ho: </a:t>
            </a:r>
            <a:r>
              <a:rPr lang="ja-JP" altLang="en-US" dirty="0"/>
              <a:t>トランジスタ増幅回路の場合、出力抵抗は、負荷抵抗に比べて十分大きい→出力アドミッタンスは</a:t>
            </a:r>
            <a:r>
              <a:rPr lang="en-US" altLang="ja-JP" dirty="0"/>
              <a:t>0</a:t>
            </a:r>
            <a:r>
              <a:rPr lang="ja-JP" altLang="en-US" dirty="0"/>
              <a:t>でいい</a:t>
            </a:r>
            <a:endParaRPr kumimoji="1" lang="ja-JP" altLang="en-US" i="1" dirty="0"/>
          </a:p>
        </p:txBody>
      </p:sp>
    </p:spTree>
    <p:extLst>
      <p:ext uri="{BB962C8B-B14F-4D97-AF65-F5344CB8AC3E}">
        <p14:creationId xmlns:p14="http://schemas.microsoft.com/office/powerpoint/2010/main" val="6471424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215900" y="274638"/>
            <a:ext cx="8763000" cy="1143000"/>
          </a:xfrm>
        </p:spPr>
        <p:txBody>
          <a:bodyPr/>
          <a:lstStyle/>
          <a:p>
            <a:pPr eaLnBrk="1" hangingPunct="1"/>
            <a:r>
              <a:rPr lang="ja-JP" altLang="en-US" sz="4000" dirty="0"/>
              <a:t>簡略化したエミッタ接地小信号等価回路</a:t>
            </a:r>
          </a:p>
        </p:txBody>
      </p:sp>
      <p:pic>
        <p:nvPicPr>
          <p:cNvPr id="93187" name="Picture 4" descr="図04_08"/>
          <p:cNvPicPr>
            <a:picLocks noChangeAspect="1" noChangeArrowheads="1"/>
          </p:cNvPicPr>
          <p:nvPr/>
        </p:nvPicPr>
        <p:blipFill>
          <a:blip r:embed="rId3" cstate="print"/>
          <a:srcRect/>
          <a:stretch>
            <a:fillRect/>
          </a:stretch>
        </p:blipFill>
        <p:spPr bwMode="auto">
          <a:xfrm>
            <a:off x="693738" y="1863725"/>
            <a:ext cx="7913687" cy="382905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2"/>
          <p:cNvPicPr>
            <a:picLocks noChangeAspect="1"/>
          </p:cNvPicPr>
          <p:nvPr/>
        </p:nvPicPr>
        <p:blipFill>
          <a:blip r:embed="rId3" cstate="print"/>
          <a:srcRect/>
          <a:stretch>
            <a:fillRect/>
          </a:stretch>
        </p:blipFill>
        <p:spPr>
          <a:xfrm>
            <a:off x="805218" y="729801"/>
            <a:ext cx="7590288" cy="6008982"/>
          </a:xfrm>
          <a:prstGeom prst="rect">
            <a:avLst/>
          </a:prstGeom>
          <a:noFill/>
          <a:ln>
            <a:noFill/>
          </a:ln>
        </p:spPr>
      </p:pic>
      <p:sp>
        <p:nvSpPr>
          <p:cNvPr id="2" name="タイトル 1"/>
          <p:cNvSpPr>
            <a:spLocks noGrp="1"/>
          </p:cNvSpPr>
          <p:nvPr>
            <p:ph type="title"/>
          </p:nvPr>
        </p:nvSpPr>
        <p:spPr>
          <a:xfrm>
            <a:off x="485562" y="356524"/>
            <a:ext cx="8229600" cy="2918939"/>
          </a:xfrm>
          <a:solidFill>
            <a:schemeClr val="bg1"/>
          </a:solidFill>
        </p:spPr>
        <p:txBody>
          <a:bodyPr/>
          <a:lstStyle/>
          <a:p>
            <a:r>
              <a:rPr kumimoji="1" lang="ja-JP" altLang="en-US" dirty="0"/>
              <a:t>規格表からのパラメータの求め方</a:t>
            </a:r>
          </a:p>
        </p:txBody>
      </p:sp>
      <p:cxnSp>
        <p:nvCxnSpPr>
          <p:cNvPr id="9" name="直線コネクタ 8"/>
          <p:cNvCxnSpPr/>
          <p:nvPr/>
        </p:nvCxnSpPr>
        <p:spPr>
          <a:xfrm>
            <a:off x="1187355" y="5513696"/>
            <a:ext cx="1487606" cy="846161"/>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1246344" y="5381762"/>
            <a:ext cx="1748273" cy="960095"/>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2415654" y="6209731"/>
            <a:ext cx="0" cy="15012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2477069" y="6033447"/>
            <a:ext cx="32238" cy="30841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flipH="1">
            <a:off x="1187355" y="6209731"/>
            <a:ext cx="1228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flipH="1">
            <a:off x="1153235" y="6033447"/>
            <a:ext cx="129653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テキスト ボックス 26"/>
          <p:cNvSpPr txBox="1"/>
          <p:nvPr/>
        </p:nvSpPr>
        <p:spPr>
          <a:xfrm>
            <a:off x="1883391" y="3734292"/>
            <a:ext cx="1960793" cy="369332"/>
          </a:xfrm>
          <a:prstGeom prst="rect">
            <a:avLst/>
          </a:prstGeom>
          <a:noFill/>
        </p:spPr>
        <p:txBody>
          <a:bodyPr wrap="none" rtlCol="0">
            <a:spAutoFit/>
          </a:bodyPr>
          <a:lstStyle/>
          <a:p>
            <a:r>
              <a:rPr lang="en-US" altLang="ja-JP" dirty="0" err="1"/>
              <a:t>hie</a:t>
            </a:r>
            <a:r>
              <a:rPr lang="en-US" altLang="ja-JP" dirty="0"/>
              <a:t> = </a:t>
            </a:r>
            <a:r>
              <a:rPr lang="ja-JP" altLang="en-US" dirty="0"/>
              <a:t>△</a:t>
            </a:r>
            <a:r>
              <a:rPr lang="en-US" altLang="ja-JP" dirty="0" err="1"/>
              <a:t>vbe</a:t>
            </a:r>
            <a:r>
              <a:rPr lang="en-US" altLang="ja-JP" dirty="0"/>
              <a:t>/</a:t>
            </a:r>
            <a:r>
              <a:rPr lang="ja-JP" altLang="en-US" dirty="0"/>
              <a:t>△</a:t>
            </a:r>
            <a:r>
              <a:rPr lang="en-US" altLang="ja-JP" dirty="0" err="1"/>
              <a:t>ibe</a:t>
            </a:r>
            <a:endParaRPr kumimoji="1" lang="ja-JP" altLang="en-US" dirty="0"/>
          </a:p>
        </p:txBody>
      </p:sp>
      <p:sp>
        <p:nvSpPr>
          <p:cNvPr id="28" name="テキスト ボックス 27"/>
          <p:cNvSpPr txBox="1"/>
          <p:nvPr/>
        </p:nvSpPr>
        <p:spPr>
          <a:xfrm>
            <a:off x="6252949" y="3676035"/>
            <a:ext cx="1896673" cy="369332"/>
          </a:xfrm>
          <a:prstGeom prst="rect">
            <a:avLst/>
          </a:prstGeom>
          <a:noFill/>
        </p:spPr>
        <p:txBody>
          <a:bodyPr wrap="none" rtlCol="0">
            <a:spAutoFit/>
          </a:bodyPr>
          <a:lstStyle/>
          <a:p>
            <a:r>
              <a:rPr lang="en-US" altLang="ja-JP" dirty="0" err="1"/>
              <a:t>hfe</a:t>
            </a:r>
            <a:r>
              <a:rPr lang="en-US" altLang="ja-JP" dirty="0"/>
              <a:t> = </a:t>
            </a:r>
            <a:r>
              <a:rPr lang="ja-JP" altLang="en-US" dirty="0"/>
              <a:t>△</a:t>
            </a:r>
            <a:r>
              <a:rPr lang="en-US" altLang="ja-JP" dirty="0"/>
              <a:t>ice/</a:t>
            </a:r>
            <a:r>
              <a:rPr lang="ja-JP" altLang="en-US" dirty="0"/>
              <a:t>△</a:t>
            </a:r>
            <a:r>
              <a:rPr lang="en-US" altLang="ja-JP" dirty="0" err="1"/>
              <a:t>ibe</a:t>
            </a:r>
            <a:endParaRPr kumimoji="1" lang="ja-JP" altLang="en-US" dirty="0"/>
          </a:p>
        </p:txBody>
      </p:sp>
      <p:cxnSp>
        <p:nvCxnSpPr>
          <p:cNvPr id="30" name="直線コネクタ 29"/>
          <p:cNvCxnSpPr/>
          <p:nvPr/>
        </p:nvCxnSpPr>
        <p:spPr>
          <a:xfrm>
            <a:off x="4922357" y="4822457"/>
            <a:ext cx="1765046" cy="146233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flipH="1">
            <a:off x="5024651" y="6019800"/>
            <a:ext cx="139207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flipH="1">
            <a:off x="4958685" y="5721820"/>
            <a:ext cx="139207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4" name="テキスト ボックス 33"/>
          <p:cNvSpPr txBox="1"/>
          <p:nvPr/>
        </p:nvSpPr>
        <p:spPr>
          <a:xfrm>
            <a:off x="1931158" y="2523291"/>
            <a:ext cx="6696064" cy="923330"/>
          </a:xfrm>
          <a:prstGeom prst="rect">
            <a:avLst/>
          </a:prstGeom>
          <a:noFill/>
        </p:spPr>
        <p:txBody>
          <a:bodyPr wrap="none" rtlCol="0">
            <a:spAutoFit/>
          </a:bodyPr>
          <a:lstStyle/>
          <a:p>
            <a:r>
              <a:rPr lang="ja-JP" altLang="en-US" dirty="0"/>
              <a:t>これらは動作点に依存する。</a:t>
            </a:r>
            <a:endParaRPr lang="en-US" altLang="ja-JP" dirty="0"/>
          </a:p>
          <a:p>
            <a:r>
              <a:rPr kumimoji="1" lang="ja-JP" altLang="en-US" dirty="0"/>
              <a:t>しかし、普通に使う動作点ではほぼ一定→場合によっては規格表に</a:t>
            </a:r>
            <a:endParaRPr kumimoji="1" lang="en-US" altLang="ja-JP" dirty="0"/>
          </a:p>
          <a:p>
            <a:r>
              <a:rPr lang="ja-JP" altLang="en-US" dirty="0"/>
              <a:t>書いてあったりする</a:t>
            </a:r>
            <a:endParaRPr kumimoji="1" lang="ja-JP" altLang="en-US" dirty="0"/>
          </a:p>
        </p:txBody>
      </p:sp>
      <p:sp>
        <p:nvSpPr>
          <p:cNvPr id="35" name="テキスト ボックス 34"/>
          <p:cNvSpPr txBox="1"/>
          <p:nvPr/>
        </p:nvSpPr>
        <p:spPr>
          <a:xfrm>
            <a:off x="485562" y="3043454"/>
            <a:ext cx="1023037" cy="923330"/>
          </a:xfrm>
          <a:prstGeom prst="rect">
            <a:avLst/>
          </a:prstGeom>
          <a:noFill/>
        </p:spPr>
        <p:txBody>
          <a:bodyPr wrap="none" rtlCol="0">
            <a:spAutoFit/>
          </a:bodyPr>
          <a:lstStyle/>
          <a:p>
            <a:r>
              <a:rPr kumimoji="1" lang="en-US" altLang="ja-JP" dirty="0"/>
              <a:t>0.1/2.0μ</a:t>
            </a:r>
          </a:p>
          <a:p>
            <a:r>
              <a:rPr lang="en-US" altLang="ja-JP" dirty="0"/>
              <a:t>=50K</a:t>
            </a:r>
            <a:endParaRPr kumimoji="1" lang="en-US" altLang="ja-JP" dirty="0"/>
          </a:p>
          <a:p>
            <a:endParaRPr kumimoji="1" lang="ja-JP" altLang="en-US" dirty="0"/>
          </a:p>
        </p:txBody>
      </p:sp>
      <p:sp>
        <p:nvSpPr>
          <p:cNvPr id="39" name="テキスト ボックス 38"/>
          <p:cNvSpPr txBox="1"/>
          <p:nvPr/>
        </p:nvSpPr>
        <p:spPr>
          <a:xfrm>
            <a:off x="5763936" y="3364733"/>
            <a:ext cx="1350050" cy="369332"/>
          </a:xfrm>
          <a:prstGeom prst="rect">
            <a:avLst/>
          </a:prstGeom>
          <a:noFill/>
        </p:spPr>
        <p:txBody>
          <a:bodyPr wrap="none" rtlCol="0">
            <a:spAutoFit/>
          </a:bodyPr>
          <a:lstStyle/>
          <a:p>
            <a:r>
              <a:rPr kumimoji="1" lang="en-US" altLang="ja-JP" dirty="0"/>
              <a:t>0.7</a:t>
            </a:r>
            <a:r>
              <a:rPr lang="en-US" altLang="ja-JP" dirty="0"/>
              <a:t>/4μ=175</a:t>
            </a:r>
            <a:endParaRPr kumimoji="1" lang="ja-JP" altLang="en-US" dirty="0"/>
          </a:p>
        </p:txBody>
      </p:sp>
    </p:spTree>
    <p:extLst>
      <p:ext uri="{BB962C8B-B14F-4D97-AF65-F5344CB8AC3E}">
        <p14:creationId xmlns:p14="http://schemas.microsoft.com/office/powerpoint/2010/main" val="3160897521"/>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5365</TotalTime>
  <Words>5264</Words>
  <Application>Microsoft Office PowerPoint</Application>
  <PresentationFormat>画面に合わせる (4:3)</PresentationFormat>
  <Paragraphs>378</Paragraphs>
  <Slides>33</Slides>
  <Notes>32</Notes>
  <HiddenSlides>0</HiddenSlides>
  <MMClips>0</MMClips>
  <ScaleCrop>false</ScaleCrop>
  <HeadingPairs>
    <vt:vector size="8" baseType="variant">
      <vt:variant>
        <vt:lpstr>使用されているフォント</vt:lpstr>
      </vt:variant>
      <vt:variant>
        <vt:i4>3</vt:i4>
      </vt:variant>
      <vt:variant>
        <vt:lpstr>テーマ</vt:lpstr>
      </vt:variant>
      <vt:variant>
        <vt:i4>1</vt:i4>
      </vt:variant>
      <vt:variant>
        <vt:lpstr>埋め込まれた OLE サーバー</vt:lpstr>
      </vt:variant>
      <vt:variant>
        <vt:i4>1</vt:i4>
      </vt:variant>
      <vt:variant>
        <vt:lpstr>スライド タイトル</vt:lpstr>
      </vt:variant>
      <vt:variant>
        <vt:i4>33</vt:i4>
      </vt:variant>
    </vt:vector>
  </HeadingPairs>
  <TitlesOfParts>
    <vt:vector size="38" baseType="lpstr">
      <vt:lpstr>Arial</vt:lpstr>
      <vt:lpstr>Calibri</vt:lpstr>
      <vt:lpstr>Times New Roman</vt:lpstr>
      <vt:lpstr>標準デザイン</vt:lpstr>
      <vt:lpstr>数式</vt:lpstr>
      <vt:lpstr>トランジスタ増幅回路の      等価回路</vt:lpstr>
      <vt:lpstr>二端子対回路による 等価回路表現</vt:lpstr>
      <vt:lpstr>いろいろな可能性がある</vt:lpstr>
      <vt:lpstr>hパラメータ</vt:lpstr>
      <vt:lpstr>hパラメータの物理的意味</vt:lpstr>
      <vt:lpstr>hパラメータによる トランジスタの小信号等価回路</vt:lpstr>
      <vt:lpstr>エミッタ接地の等価回路</vt:lpstr>
      <vt:lpstr>簡略化したエミッタ接地小信号等価回路</vt:lpstr>
      <vt:lpstr>規格表からのパラメータの求め方</vt:lpstr>
      <vt:lpstr>演習10.1　</vt:lpstr>
      <vt:lpstr>バイアス抵抗、コレクタ抵抗、負荷抵抗の影響</vt:lpstr>
      <vt:lpstr>例題1　電流増幅度　i2/i1を求めよ</vt:lpstr>
      <vt:lpstr>CR結合増幅回路の簡易等価回路例</vt:lpstr>
      <vt:lpstr>PowerPoint プレゼンテーション</vt:lpstr>
      <vt:lpstr>入力インピーダンス 出力インピーダンス</vt:lpstr>
      <vt:lpstr>そもそも何を増幅するのか？</vt:lpstr>
      <vt:lpstr>利得（ゲイン）</vt:lpstr>
      <vt:lpstr>PowerPoint プレゼンテーション</vt:lpstr>
      <vt:lpstr>インピーダンスマッチングのために</vt:lpstr>
      <vt:lpstr>低周波での等価回路</vt:lpstr>
      <vt:lpstr>高周波での等価回路</vt:lpstr>
      <vt:lpstr>CR結合増幅回路の周波数特性</vt:lpstr>
      <vt:lpstr>CR結合増幅器は実用的か？</vt:lpstr>
      <vt:lpstr>PowerPoint プレゼンテーション</vt:lpstr>
      <vt:lpstr>PowerPoint プレゼンテーション</vt:lpstr>
      <vt:lpstr>MOSFETの（ソース接地）増幅回路</vt:lpstr>
      <vt:lpstr>PowerPoint プレゼンテーション</vt:lpstr>
      <vt:lpstr>MOSFETの小信号等価回路</vt:lpstr>
      <vt:lpstr>CR結合増幅回路</vt:lpstr>
      <vt:lpstr>等価回路</vt:lpstr>
      <vt:lpstr>PowerPoint プレゼンテーション</vt:lpstr>
      <vt:lpstr>今日のポイント</vt:lpstr>
      <vt:lpstr>演習10.2</vt:lpstr>
    </vt:vector>
  </TitlesOfParts>
  <Company>Keio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電子回路基礎</dc:title>
  <dc:creator>hideo</dc:creator>
  <cp:lastModifiedBy>天野 英晴</cp:lastModifiedBy>
  <cp:revision>202</cp:revision>
  <dcterms:created xsi:type="dcterms:W3CDTF">2008-04-12T07:01:50Z</dcterms:created>
  <dcterms:modified xsi:type="dcterms:W3CDTF">2020-06-21T08:20:30Z</dcterms:modified>
</cp:coreProperties>
</file>