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430" r:id="rId2"/>
    <p:sldId id="335" r:id="rId3"/>
    <p:sldId id="429" r:id="rId4"/>
    <p:sldId id="441" r:id="rId5"/>
    <p:sldId id="438" r:id="rId6"/>
    <p:sldId id="435" r:id="rId7"/>
    <p:sldId id="437" r:id="rId8"/>
  </p:sldIdLst>
  <p:sldSz cx="9144000" cy="6858000" type="screen4x3"/>
  <p:notesSz cx="7099300" cy="102346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FF66"/>
    <a:srgbClr val="FFFF99"/>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76115" autoAdjust="0"/>
  </p:normalViewPr>
  <p:slideViewPr>
    <p:cSldViewPr snapToGrid="0">
      <p:cViewPr varScale="1">
        <p:scale>
          <a:sx n="51" d="100"/>
          <a:sy n="51" d="100"/>
        </p:scale>
        <p:origin x="1720" y="4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269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image" Target="../media/image13.wmf"/><Relationship Id="rId18" Type="http://schemas.openxmlformats.org/officeDocument/2006/relationships/image" Target="../media/image18.wmf"/><Relationship Id="rId26" Type="http://schemas.openxmlformats.org/officeDocument/2006/relationships/image" Target="../media/image26.wmf"/><Relationship Id="rId3" Type="http://schemas.openxmlformats.org/officeDocument/2006/relationships/image" Target="../media/image3.wmf"/><Relationship Id="rId21" Type="http://schemas.openxmlformats.org/officeDocument/2006/relationships/image" Target="../media/image21.wmf"/><Relationship Id="rId7" Type="http://schemas.openxmlformats.org/officeDocument/2006/relationships/image" Target="../media/image7.wmf"/><Relationship Id="rId12" Type="http://schemas.openxmlformats.org/officeDocument/2006/relationships/image" Target="../media/image12.wmf"/><Relationship Id="rId17" Type="http://schemas.openxmlformats.org/officeDocument/2006/relationships/image" Target="../media/image17.wmf"/><Relationship Id="rId25" Type="http://schemas.openxmlformats.org/officeDocument/2006/relationships/image" Target="../media/image25.wmf"/><Relationship Id="rId2" Type="http://schemas.openxmlformats.org/officeDocument/2006/relationships/image" Target="../media/image2.wmf"/><Relationship Id="rId16" Type="http://schemas.openxmlformats.org/officeDocument/2006/relationships/image" Target="../media/image16.wmf"/><Relationship Id="rId20" Type="http://schemas.openxmlformats.org/officeDocument/2006/relationships/image" Target="../media/image20.wmf"/><Relationship Id="rId1" Type="http://schemas.openxmlformats.org/officeDocument/2006/relationships/image" Target="../media/image1.wmf"/><Relationship Id="rId6" Type="http://schemas.openxmlformats.org/officeDocument/2006/relationships/image" Target="../media/image6.wmf"/><Relationship Id="rId11" Type="http://schemas.openxmlformats.org/officeDocument/2006/relationships/image" Target="../media/image11.wmf"/><Relationship Id="rId24" Type="http://schemas.openxmlformats.org/officeDocument/2006/relationships/image" Target="../media/image24.wmf"/><Relationship Id="rId5" Type="http://schemas.openxmlformats.org/officeDocument/2006/relationships/image" Target="../media/image5.wmf"/><Relationship Id="rId15" Type="http://schemas.openxmlformats.org/officeDocument/2006/relationships/image" Target="../media/image15.wmf"/><Relationship Id="rId23" Type="http://schemas.openxmlformats.org/officeDocument/2006/relationships/image" Target="../media/image23.wmf"/><Relationship Id="rId10" Type="http://schemas.openxmlformats.org/officeDocument/2006/relationships/image" Target="../media/image10.wmf"/><Relationship Id="rId19" Type="http://schemas.openxmlformats.org/officeDocument/2006/relationships/image" Target="../media/image19.wmf"/><Relationship Id="rId4" Type="http://schemas.openxmlformats.org/officeDocument/2006/relationships/image" Target="../media/image4.wmf"/><Relationship Id="rId9" Type="http://schemas.openxmlformats.org/officeDocument/2006/relationships/image" Target="../media/image9.wmf"/><Relationship Id="rId14" Type="http://schemas.openxmlformats.org/officeDocument/2006/relationships/image" Target="../media/image14.wmf"/><Relationship Id="rId22" Type="http://schemas.openxmlformats.org/officeDocument/2006/relationships/image" Target="../media/image2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ja-JP"/>
          </a:p>
        </p:txBody>
      </p:sp>
      <p:sp>
        <p:nvSpPr>
          <p:cNvPr id="40963"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ja-JP"/>
          </a:p>
        </p:txBody>
      </p:sp>
      <p:sp>
        <p:nvSpPr>
          <p:cNvPr id="40964"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ja-JP"/>
          </a:p>
        </p:txBody>
      </p:sp>
      <p:sp>
        <p:nvSpPr>
          <p:cNvPr id="40965"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627055E-DB28-4857-86CB-42B503014808}" type="slidenum">
              <a:rPr lang="en-US" altLang="ja-JP"/>
              <a:pPr>
                <a:defRPr/>
              </a:pPr>
              <a:t>‹#›</a:t>
            </a:fld>
            <a:endParaRPr lang="en-US" altLang="ja-JP"/>
          </a:p>
        </p:txBody>
      </p:sp>
    </p:spTree>
    <p:extLst>
      <p:ext uri="{BB962C8B-B14F-4D97-AF65-F5344CB8AC3E}">
        <p14:creationId xmlns:p14="http://schemas.microsoft.com/office/powerpoint/2010/main" val="41079516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idx="1"/>
          </p:nvPr>
        </p:nvSpPr>
        <p:spPr>
          <a:xfrm>
            <a:off x="4021138" y="0"/>
            <a:ext cx="3076575" cy="511175"/>
          </a:xfrm>
          <a:prstGeom prst="rect">
            <a:avLst/>
          </a:prstGeom>
        </p:spPr>
        <p:txBody>
          <a:bodyPr vert="horz" lIns="91440" tIns="45720" rIns="91440" bIns="45720" rtlCol="0"/>
          <a:lstStyle>
            <a:lvl1pPr algn="r">
              <a:defRPr sz="1200"/>
            </a:lvl1pPr>
          </a:lstStyle>
          <a:p>
            <a:pPr>
              <a:defRPr/>
            </a:pPr>
            <a:fld id="{835C40DE-0C2B-47EA-98B2-2C8F37239D87}" type="datetimeFigureOut">
              <a:rPr lang="ja-JP" altLang="en-US"/>
              <a:pPr>
                <a:defRPr/>
              </a:pPr>
              <a:t>2020/7/6</a:t>
            </a:fld>
            <a:endParaRPr lang="ja-JP" altLang="en-US"/>
          </a:p>
        </p:txBody>
      </p:sp>
      <p:sp>
        <p:nvSpPr>
          <p:cNvPr id="4" name="スライド イメージ プレースホルダ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709613" y="4860925"/>
            <a:ext cx="5680075" cy="4605338"/>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721850"/>
            <a:ext cx="3076575" cy="511175"/>
          </a:xfrm>
          <a:prstGeom prst="rect">
            <a:avLst/>
          </a:prstGeom>
        </p:spPr>
        <p:txBody>
          <a:bodyPr vert="horz" lIns="91440" tIns="45720" rIns="91440" bIns="45720" rtlCol="0" anchor="b"/>
          <a:lstStyle>
            <a:lvl1pPr algn="l">
              <a:defRPr sz="1200"/>
            </a:lvl1pPr>
          </a:lstStyle>
          <a:p>
            <a:pPr>
              <a:defRPr/>
            </a:pPr>
            <a:endParaRPr lang="ja-JP" altLang="en-US"/>
          </a:p>
        </p:txBody>
      </p:sp>
      <p:sp>
        <p:nvSpPr>
          <p:cNvPr id="7" name="スライド番号プレースホルダ 6"/>
          <p:cNvSpPr>
            <a:spLocks noGrp="1"/>
          </p:cNvSpPr>
          <p:nvPr>
            <p:ph type="sldNum" sz="quarter" idx="5"/>
          </p:nvPr>
        </p:nvSpPr>
        <p:spPr>
          <a:xfrm>
            <a:off x="4021138" y="9721850"/>
            <a:ext cx="3076575" cy="511175"/>
          </a:xfrm>
          <a:prstGeom prst="rect">
            <a:avLst/>
          </a:prstGeom>
        </p:spPr>
        <p:txBody>
          <a:bodyPr vert="horz" lIns="91440" tIns="45720" rIns="91440" bIns="45720" rtlCol="0" anchor="b"/>
          <a:lstStyle>
            <a:lvl1pPr algn="r">
              <a:defRPr sz="1200"/>
            </a:lvl1pPr>
          </a:lstStyle>
          <a:p>
            <a:pPr>
              <a:defRPr/>
            </a:pPr>
            <a:fld id="{B19D75E1-D7D5-44FA-93AF-48FFEAEBA1AF}" type="slidenum">
              <a:rPr lang="ja-JP" altLang="en-US"/>
              <a:pPr>
                <a:defRPr/>
              </a:pPr>
              <a:t>‹#›</a:t>
            </a:fld>
            <a:endParaRPr lang="ja-JP" altLang="en-US"/>
          </a:p>
        </p:txBody>
      </p:sp>
    </p:spTree>
    <p:extLst>
      <p:ext uri="{BB962C8B-B14F-4D97-AF65-F5344CB8AC3E}">
        <p14:creationId xmlns:p14="http://schemas.microsoft.com/office/powerpoint/2010/main" val="3177039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hfe</a:t>
            </a:r>
            <a:r>
              <a:rPr kumimoji="1" lang="ja-JP" altLang="en-US" dirty="0"/>
              <a:t>は</a:t>
            </a:r>
            <a:r>
              <a:rPr kumimoji="1" lang="en-US" altLang="ja-JP" dirty="0"/>
              <a:t>20μA</a:t>
            </a:r>
            <a:r>
              <a:rPr kumimoji="1" lang="ja-JP" altLang="en-US" dirty="0"/>
              <a:t>の変化に対して</a:t>
            </a:r>
            <a:r>
              <a:rPr kumimoji="1" lang="en-US" altLang="ja-JP" dirty="0"/>
              <a:t>4mA</a:t>
            </a:r>
            <a:r>
              <a:rPr kumimoji="1" lang="ja-JP" altLang="en-US" dirty="0"/>
              <a:t>変化するので、</a:t>
            </a:r>
            <a:r>
              <a:rPr kumimoji="1" lang="en-US" altLang="ja-JP" dirty="0"/>
              <a:t>4000</a:t>
            </a:r>
            <a:r>
              <a:rPr kumimoji="1" lang="ja-JP" altLang="en-US" dirty="0"/>
              <a:t>／</a:t>
            </a:r>
            <a:r>
              <a:rPr kumimoji="1" lang="en-US" altLang="ja-JP" dirty="0"/>
              <a:t>20</a:t>
            </a:r>
            <a:r>
              <a:rPr kumimoji="1" lang="ja-JP" altLang="en-US" dirty="0"/>
              <a:t>＝</a:t>
            </a:r>
            <a:r>
              <a:rPr kumimoji="1" lang="en-US" altLang="ja-JP" dirty="0"/>
              <a:t>200</a:t>
            </a:r>
            <a:r>
              <a:rPr kumimoji="1" lang="ja-JP" altLang="en-US" dirty="0" err="1"/>
              <a:t>。</a:t>
            </a:r>
            <a:r>
              <a:rPr kumimoji="1" lang="en-US" altLang="ja-JP" dirty="0" err="1"/>
              <a:t>hie</a:t>
            </a:r>
            <a:r>
              <a:rPr kumimoji="1" lang="ja-JP" altLang="en-US" dirty="0"/>
              <a:t>は読み取り難いが、</a:t>
            </a:r>
            <a:r>
              <a:rPr kumimoji="1" lang="en-US" altLang="ja-JP" dirty="0"/>
              <a:t>0.65V</a:t>
            </a:r>
            <a:r>
              <a:rPr kumimoji="1" lang="ja-JP" altLang="en-US" dirty="0"/>
              <a:t>から</a:t>
            </a:r>
            <a:r>
              <a:rPr kumimoji="1" lang="en-US" altLang="ja-JP" dirty="0"/>
              <a:t>0.7V</a:t>
            </a:r>
            <a:r>
              <a:rPr kumimoji="1" lang="ja-JP" altLang="en-US" dirty="0"/>
              <a:t>の間は直線に見え、</a:t>
            </a:r>
            <a:r>
              <a:rPr kumimoji="1" lang="en-US" altLang="ja-JP" dirty="0"/>
              <a:t>0.05V</a:t>
            </a:r>
            <a:r>
              <a:rPr kumimoji="1" lang="ja-JP" altLang="en-US" dirty="0"/>
              <a:t>増える間に</a:t>
            </a:r>
            <a:r>
              <a:rPr kumimoji="1" lang="en-US" altLang="ja-JP" dirty="0"/>
              <a:t>20μA</a:t>
            </a:r>
            <a:r>
              <a:rPr kumimoji="1" lang="ja-JP" altLang="en-US" dirty="0"/>
              <a:t>から</a:t>
            </a:r>
            <a:r>
              <a:rPr kumimoji="1" lang="en-US" altLang="ja-JP" dirty="0"/>
              <a:t>75μA</a:t>
            </a:r>
            <a:r>
              <a:rPr kumimoji="1" lang="ja-JP" altLang="en-US" dirty="0"/>
              <a:t>に変化している。</a:t>
            </a:r>
            <a:r>
              <a:rPr kumimoji="1" lang="en-US" altLang="ja-JP" dirty="0"/>
              <a:t>0.05</a:t>
            </a:r>
            <a:r>
              <a:rPr kumimoji="1" lang="ja-JP" altLang="en-US" dirty="0"/>
              <a:t>／</a:t>
            </a:r>
            <a:r>
              <a:rPr kumimoji="1" lang="en-US" altLang="ja-JP" dirty="0"/>
              <a:t>55μA</a:t>
            </a:r>
            <a:r>
              <a:rPr kumimoji="1" lang="ja-JP" altLang="en-US" dirty="0"/>
              <a:t>＝</a:t>
            </a:r>
            <a:r>
              <a:rPr kumimoji="1" lang="en-US" altLang="ja-JP" dirty="0"/>
              <a:t>0.05</a:t>
            </a:r>
            <a:r>
              <a:rPr kumimoji="1" lang="ja-JP" altLang="en-US" dirty="0"/>
              <a:t>／</a:t>
            </a:r>
            <a:r>
              <a:rPr kumimoji="1" lang="en-US" altLang="ja-JP" dirty="0"/>
              <a:t>0.055</a:t>
            </a:r>
            <a:r>
              <a:rPr kumimoji="1" lang="ja-JP" altLang="en-US" dirty="0" err="1"/>
              <a:t>ｍ</a:t>
            </a:r>
            <a:r>
              <a:rPr kumimoji="1" lang="en-US" altLang="ja-JP" dirty="0"/>
              <a:t>A</a:t>
            </a:r>
            <a:r>
              <a:rPr kumimoji="1" lang="ja-JP" altLang="en-US" dirty="0"/>
              <a:t>＝</a:t>
            </a:r>
            <a:r>
              <a:rPr kumimoji="1" lang="en-US" altLang="ja-JP" dirty="0"/>
              <a:t>909Ω</a:t>
            </a:r>
            <a:r>
              <a:rPr kumimoji="1" lang="ja-JP" altLang="en-US" dirty="0"/>
              <a:t>付近になる。</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1</a:t>
            </a:fld>
            <a:endParaRPr lang="ja-JP" altLang="en-US"/>
          </a:p>
        </p:txBody>
      </p:sp>
    </p:spTree>
    <p:extLst>
      <p:ext uri="{BB962C8B-B14F-4D97-AF65-F5344CB8AC3E}">
        <p14:creationId xmlns:p14="http://schemas.microsoft.com/office/powerpoint/2010/main" val="27930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演習で電圧増幅率を求めてみましょう。</a:t>
            </a:r>
            <a:r>
              <a:rPr kumimoji="1" lang="en-US" altLang="ja-JP" dirty="0"/>
              <a:t>RG1,RG2</a:t>
            </a:r>
            <a:r>
              <a:rPr kumimoji="1" lang="ja-JP" altLang="en-US" dirty="0"/>
              <a:t>は関係ありません。</a:t>
            </a:r>
            <a:r>
              <a:rPr kumimoji="1" lang="en-US" altLang="ja-JP" dirty="0"/>
              <a:t>MOS</a:t>
            </a:r>
            <a:r>
              <a:rPr kumimoji="1" lang="ja-JP" altLang="en-US" dirty="0"/>
              <a:t>－</a:t>
            </a:r>
            <a:r>
              <a:rPr kumimoji="1" lang="en-US" altLang="ja-JP" dirty="0"/>
              <a:t>FET</a:t>
            </a:r>
            <a:r>
              <a:rPr kumimoji="1" lang="ja-JP" altLang="en-US" dirty="0"/>
              <a:t>はバイポーラトランジスタに比べて簡単なことが分かります。</a:t>
            </a:r>
          </a:p>
        </p:txBody>
      </p:sp>
      <p:sp>
        <p:nvSpPr>
          <p:cNvPr id="4" name="スライド番号プレースホルダー 3"/>
          <p:cNvSpPr>
            <a:spLocks noGrp="1"/>
          </p:cNvSpPr>
          <p:nvPr>
            <p:ph type="sldNum" sz="quarter" idx="10"/>
          </p:nvPr>
        </p:nvSpPr>
        <p:spPr/>
        <p:txBody>
          <a:bodyPr/>
          <a:lstStyle/>
          <a:p>
            <a:fld id="{BC0BB4F7-3BA2-4858-8F5A-31B5E8CED3DD}" type="slidenum">
              <a:rPr kumimoji="1" lang="ja-JP" altLang="en-US" smtClean="0"/>
              <a:t>2</a:t>
            </a:fld>
            <a:endParaRPr kumimoji="1" lang="ja-JP" altLang="en-US"/>
          </a:p>
        </p:txBody>
      </p:sp>
    </p:spTree>
    <p:extLst>
      <p:ext uri="{BB962C8B-B14F-4D97-AF65-F5344CB8AC3E}">
        <p14:creationId xmlns:p14="http://schemas.microsoft.com/office/powerpoint/2010/main" val="40369924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実際の</a:t>
            </a:r>
            <a:r>
              <a:rPr kumimoji="1" lang="en-US" altLang="ja-JP" dirty="0"/>
              <a:t>CR</a:t>
            </a:r>
            <a:r>
              <a:rPr kumimoji="1" lang="ja-JP" altLang="en-US" dirty="0"/>
              <a:t>結合トランジスタ増幅回路の等価回路を考えて見ましょう。ここでは増幅器の負荷を</a:t>
            </a:r>
            <a:r>
              <a:rPr kumimoji="1" lang="en-US" altLang="ja-JP" dirty="0"/>
              <a:t>RL</a:t>
            </a:r>
            <a:r>
              <a:rPr kumimoji="1" lang="ja-JP" altLang="en-US" dirty="0"/>
              <a:t>とし、ここに流れる電流を出力電流として考えます。</a:t>
            </a:r>
            <a:endParaRPr kumimoji="1" lang="en-US" altLang="ja-JP" dirty="0"/>
          </a:p>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さて、この回路では、①コンデンサは全て無視されている。②電源がグランドと同じ扱いになっていて、抵抗は並列に等価回路中に入っている。</a:t>
            </a:r>
            <a:endParaRPr kumimoji="1" lang="en-US" altLang="ja-JP" dirty="0"/>
          </a:p>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という点が奇妙に思えるかもしれません。まずコンデンサは小信号の周波数が高ければ短絡していると考えていいので、ここでは無視しています。実は高い周波数成分にとっては抵抗として働くため、このコンデンサは増幅回路の周波数特性を決定します。しかし、ここではひとまず短絡と考えます。次に電源とグランドが一緒、というのは理解しにくいかもしれませんが、小信号増幅回路では直流成分は考えないことを思い出しましょう。電源とグランド間には直流電源があるはずです。この直流電源は内部抵抗が</a:t>
            </a:r>
            <a:r>
              <a:rPr kumimoji="1" lang="en-US" altLang="ja-JP" dirty="0"/>
              <a:t>0</a:t>
            </a:r>
            <a:r>
              <a:rPr kumimoji="1" lang="ja-JP" altLang="en-US" dirty="0"/>
              <a:t>と考えていいです。直流成分を無視してしまうと、小信号にとっては電源とグランドは短絡しているのと同じ、と考えられるのです。</a:t>
            </a:r>
            <a:endParaRPr kumimoji="1" lang="en-US" altLang="ja-JP" dirty="0"/>
          </a:p>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さて、この回路を解析するのは簡単です。</a:t>
            </a:r>
            <a:r>
              <a:rPr kumimoji="1" lang="en-US" altLang="ja-JP" dirty="0"/>
              <a:t>v1</a:t>
            </a:r>
            <a:r>
              <a:rPr kumimoji="1" lang="ja-JP" altLang="en-US" dirty="0"/>
              <a:t>が決まれば、</a:t>
            </a:r>
            <a:r>
              <a:rPr kumimoji="1" lang="en-US" altLang="ja-JP" dirty="0"/>
              <a:t>i1</a:t>
            </a:r>
            <a:r>
              <a:rPr kumimoji="1" lang="ja-JP" altLang="en-US" dirty="0"/>
              <a:t>は</a:t>
            </a:r>
            <a:r>
              <a:rPr kumimoji="1" lang="en-US" altLang="ja-JP" dirty="0"/>
              <a:t>RB</a:t>
            </a:r>
            <a:r>
              <a:rPr kumimoji="1" lang="ja-JP" altLang="en-US" dirty="0"/>
              <a:t>と</a:t>
            </a:r>
            <a:r>
              <a:rPr kumimoji="1" lang="en-US" altLang="ja-JP" dirty="0" err="1"/>
              <a:t>hie</a:t>
            </a:r>
            <a:r>
              <a:rPr kumimoji="1" lang="ja-JP" altLang="en-US" dirty="0"/>
              <a:t>の並列接続によって決まります。このうち</a:t>
            </a:r>
            <a:r>
              <a:rPr kumimoji="1" lang="en-US" altLang="ja-JP" dirty="0" err="1"/>
              <a:t>hie</a:t>
            </a:r>
            <a:r>
              <a:rPr kumimoji="1" lang="ja-JP" altLang="en-US" dirty="0"/>
              <a:t>の中を流れるのが</a:t>
            </a:r>
            <a:r>
              <a:rPr kumimoji="1" lang="en-US" altLang="ja-JP" dirty="0" err="1"/>
              <a:t>ib</a:t>
            </a:r>
            <a:r>
              <a:rPr kumimoji="1" lang="ja-JP" altLang="en-US" dirty="0"/>
              <a:t>になり、この</a:t>
            </a:r>
            <a:r>
              <a:rPr kumimoji="1" lang="en-US" altLang="ja-JP" dirty="0" err="1"/>
              <a:t>hfe</a:t>
            </a:r>
            <a:r>
              <a:rPr kumimoji="1" lang="ja-JP" altLang="en-US" dirty="0"/>
              <a:t>倍が出力側に表れます。この電流が</a:t>
            </a:r>
            <a:r>
              <a:rPr kumimoji="1" lang="en-US" altLang="ja-JP" dirty="0" err="1"/>
              <a:t>Rc</a:t>
            </a:r>
            <a:r>
              <a:rPr kumimoji="1" lang="ja-JP" altLang="en-US" dirty="0"/>
              <a:t>と</a:t>
            </a:r>
            <a:r>
              <a:rPr kumimoji="1" lang="en-US" altLang="ja-JP" dirty="0"/>
              <a:t>RL</a:t>
            </a:r>
            <a:r>
              <a:rPr kumimoji="1" lang="ja-JP" altLang="en-US" dirty="0"/>
              <a:t>により電圧降下を起こし、</a:t>
            </a:r>
            <a:r>
              <a:rPr kumimoji="1" lang="en-US" altLang="ja-JP" dirty="0" err="1"/>
              <a:t>vo</a:t>
            </a:r>
            <a:r>
              <a:rPr kumimoji="1" lang="ja-JP" altLang="en-US" dirty="0"/>
              <a:t>を生成することができます。</a:t>
            </a:r>
            <a:r>
              <a:rPr kumimoji="1" lang="en-US" altLang="ja-JP" dirty="0"/>
              <a:t>RL</a:t>
            </a:r>
            <a:r>
              <a:rPr kumimoji="1" lang="ja-JP" altLang="en-US" dirty="0"/>
              <a:t>に流れる電流を</a:t>
            </a:r>
            <a:r>
              <a:rPr kumimoji="1" lang="en-US" altLang="ja-JP" dirty="0"/>
              <a:t>i2</a:t>
            </a:r>
            <a:r>
              <a:rPr kumimoji="1" lang="ja-JP" altLang="en-US" dirty="0"/>
              <a:t>とすると</a:t>
            </a:r>
            <a:r>
              <a:rPr kumimoji="1" lang="en-US" altLang="ja-JP" dirty="0"/>
              <a:t>i2/i1</a:t>
            </a:r>
            <a:r>
              <a:rPr kumimoji="1" lang="ja-JP" altLang="en-US" dirty="0"/>
              <a:t>が電流増幅率、</a:t>
            </a:r>
            <a:r>
              <a:rPr kumimoji="1" lang="en-US" altLang="ja-JP" dirty="0" err="1"/>
              <a:t>vo</a:t>
            </a:r>
            <a:r>
              <a:rPr kumimoji="1" lang="en-US" altLang="ja-JP" dirty="0"/>
              <a:t>/vi</a:t>
            </a:r>
            <a:r>
              <a:rPr kumimoji="1" lang="ja-JP" altLang="en-US" dirty="0"/>
              <a:t>が電圧増幅率です。</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3</a:t>
            </a:fld>
            <a:endParaRPr lang="ja-JP" altLang="en-US"/>
          </a:p>
        </p:txBody>
      </p:sp>
    </p:spTree>
    <p:extLst>
      <p:ext uri="{BB962C8B-B14F-4D97-AF65-F5344CB8AC3E}">
        <p14:creationId xmlns:p14="http://schemas.microsoft.com/office/powerpoint/2010/main" val="387495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実際に値を入れてみましょう。この場合、全体に流れ込む電流を</a:t>
            </a:r>
            <a:r>
              <a:rPr kumimoji="1" lang="en-US" altLang="ja-JP" dirty="0"/>
              <a:t>i1</a:t>
            </a:r>
            <a:r>
              <a:rPr kumimoji="1" lang="ja-JP" altLang="en-US" dirty="0"/>
              <a:t>は</a:t>
            </a:r>
            <a:r>
              <a:rPr kumimoji="1" lang="en-US" altLang="ja-JP" dirty="0"/>
              <a:t>RB</a:t>
            </a:r>
            <a:r>
              <a:rPr kumimoji="1" lang="ja-JP" altLang="en-US" dirty="0"/>
              <a:t>と</a:t>
            </a:r>
            <a:r>
              <a:rPr kumimoji="1" lang="en-US" altLang="ja-JP" dirty="0" err="1"/>
              <a:t>hie</a:t>
            </a:r>
            <a:r>
              <a:rPr kumimoji="1" lang="ja-JP" altLang="en-US" dirty="0"/>
              <a:t>に分流されます。この場合抵抗の比が</a:t>
            </a:r>
            <a:r>
              <a:rPr kumimoji="1" lang="en-US" altLang="ja-JP" dirty="0"/>
              <a:t>2:1</a:t>
            </a:r>
            <a:r>
              <a:rPr kumimoji="1" lang="ja-JP" altLang="en-US" dirty="0"/>
              <a:t>なので、</a:t>
            </a:r>
            <a:r>
              <a:rPr kumimoji="1" lang="en-US" altLang="ja-JP" dirty="0"/>
              <a:t>3</a:t>
            </a:r>
            <a:r>
              <a:rPr kumimoji="1" lang="ja-JP" altLang="en-US" dirty="0"/>
              <a:t>分の</a:t>
            </a:r>
            <a:r>
              <a:rPr kumimoji="1" lang="en-US" altLang="ja-JP" dirty="0"/>
              <a:t>2</a:t>
            </a:r>
            <a:r>
              <a:rPr kumimoji="1" lang="ja-JP" altLang="en-US" dirty="0"/>
              <a:t>が</a:t>
            </a:r>
            <a:r>
              <a:rPr kumimoji="1" lang="en-US" altLang="ja-JP" dirty="0" err="1"/>
              <a:t>hie</a:t>
            </a:r>
            <a:r>
              <a:rPr kumimoji="1" lang="ja-JP" altLang="en-US" dirty="0"/>
              <a:t>に流れ込んで</a:t>
            </a:r>
            <a:r>
              <a:rPr kumimoji="1" lang="en-US" altLang="ja-JP" dirty="0" err="1"/>
              <a:t>ib</a:t>
            </a:r>
            <a:r>
              <a:rPr kumimoji="1" lang="ja-JP" altLang="en-US" dirty="0"/>
              <a:t>になります。この</a:t>
            </a:r>
            <a:r>
              <a:rPr kumimoji="1" lang="en-US" altLang="ja-JP" dirty="0" err="1"/>
              <a:t>hfe</a:t>
            </a:r>
            <a:r>
              <a:rPr kumimoji="1" lang="en-US" altLang="ja-JP" dirty="0"/>
              <a:t>=200</a:t>
            </a:r>
            <a:r>
              <a:rPr kumimoji="1" lang="ja-JP" altLang="en-US" dirty="0"/>
              <a:t>倍が出力側の電流となります。この電流は</a:t>
            </a:r>
            <a:r>
              <a:rPr kumimoji="1" lang="en-US" altLang="ja-JP" dirty="0"/>
              <a:t>RC</a:t>
            </a:r>
            <a:r>
              <a:rPr kumimoji="1" lang="ja-JP" altLang="en-US" dirty="0"/>
              <a:t>と</a:t>
            </a:r>
            <a:r>
              <a:rPr kumimoji="1" lang="en-US" altLang="ja-JP" dirty="0"/>
              <a:t>RL</a:t>
            </a:r>
            <a:r>
              <a:rPr kumimoji="1" lang="ja-JP" altLang="en-US" dirty="0"/>
              <a:t>に分かれて流れます。</a:t>
            </a:r>
            <a:r>
              <a:rPr kumimoji="1" lang="en-US" altLang="ja-JP" dirty="0"/>
              <a:t>RC=RL</a:t>
            </a:r>
            <a:r>
              <a:rPr kumimoji="1" lang="ja-JP" altLang="en-US" dirty="0" err="1"/>
              <a:t>なので</a:t>
            </a:r>
            <a:r>
              <a:rPr kumimoji="1" lang="ja-JP" altLang="en-US" dirty="0"/>
              <a:t>半分にすれば良いです。したがって、</a:t>
            </a:r>
            <a:r>
              <a:rPr kumimoji="1" lang="en-US" altLang="ja-JP" dirty="0"/>
              <a:t>400</a:t>
            </a:r>
            <a:r>
              <a:rPr kumimoji="1" lang="ja-JP" altLang="en-US" dirty="0"/>
              <a:t>／</a:t>
            </a:r>
            <a:r>
              <a:rPr kumimoji="1" lang="en-US" altLang="ja-JP" dirty="0"/>
              <a:t>6</a:t>
            </a:r>
            <a:r>
              <a:rPr kumimoji="1" lang="ja-JP" altLang="en-US" dirty="0"/>
              <a:t>＝</a:t>
            </a:r>
            <a:r>
              <a:rPr kumimoji="1" lang="en-US" altLang="ja-JP" dirty="0"/>
              <a:t>66.7</a:t>
            </a:r>
            <a:r>
              <a:rPr kumimoji="1" lang="ja-JP" altLang="en-US" dirty="0"/>
              <a:t>倍となります。マイナスは変化の方向が逆なことを示しますが、実際の計算ではつけなくてもいいです。</a:t>
            </a:r>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4</a:t>
            </a:fld>
            <a:endParaRPr lang="ja-JP" altLang="en-US"/>
          </a:p>
        </p:txBody>
      </p:sp>
    </p:spTree>
    <p:extLst>
      <p:ext uri="{BB962C8B-B14F-4D97-AF65-F5344CB8AC3E}">
        <p14:creationId xmlns:p14="http://schemas.microsoft.com/office/powerpoint/2010/main" val="1750959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（回答）抵抗からの電流は（</a:t>
            </a:r>
            <a:r>
              <a:rPr kumimoji="1" lang="en-US" altLang="ja-JP" dirty="0"/>
              <a:t>8</a:t>
            </a:r>
            <a:r>
              <a:rPr kumimoji="1" lang="ja-JP" altLang="en-US" dirty="0"/>
              <a:t>－</a:t>
            </a:r>
            <a:r>
              <a:rPr kumimoji="1" lang="en-US" altLang="ja-JP" dirty="0"/>
              <a:t>0.7</a:t>
            </a:r>
            <a:r>
              <a:rPr kumimoji="1" lang="ja-JP" altLang="en-US" dirty="0"/>
              <a:t>）／</a:t>
            </a:r>
            <a:r>
              <a:rPr kumimoji="1" lang="en-US" altLang="ja-JP" dirty="0"/>
              <a:t>350KΩ</a:t>
            </a:r>
            <a:r>
              <a:rPr kumimoji="1" lang="ja-JP" altLang="en-US" dirty="0"/>
              <a:t>＝</a:t>
            </a:r>
            <a:r>
              <a:rPr kumimoji="1" lang="en-US" altLang="ja-JP" dirty="0"/>
              <a:t>21μA</a:t>
            </a:r>
            <a:r>
              <a:rPr kumimoji="1" lang="ja-JP" altLang="en-US" dirty="0" err="1"/>
              <a:t>、</a:t>
            </a:r>
            <a:r>
              <a:rPr kumimoji="1" lang="ja-JP" altLang="en-US" dirty="0"/>
              <a:t>　これから</a:t>
            </a:r>
            <a:r>
              <a:rPr kumimoji="1" lang="en-US" altLang="ja-JP" dirty="0"/>
              <a:t>0.7</a:t>
            </a:r>
            <a:r>
              <a:rPr kumimoji="1" lang="ja-JP" altLang="en-US" dirty="0"/>
              <a:t>／</a:t>
            </a:r>
            <a:r>
              <a:rPr kumimoji="1" lang="en-US" altLang="ja-JP" dirty="0"/>
              <a:t>100KΩ</a:t>
            </a:r>
            <a:r>
              <a:rPr kumimoji="1" lang="ja-JP" altLang="en-US" dirty="0"/>
              <a:t>＝</a:t>
            </a:r>
            <a:r>
              <a:rPr kumimoji="1" lang="en-US" altLang="ja-JP" dirty="0"/>
              <a:t>7μA</a:t>
            </a:r>
            <a:r>
              <a:rPr kumimoji="1" lang="ja-JP" altLang="en-US" dirty="0"/>
              <a:t>を引き算すると、ベース電流は</a:t>
            </a:r>
            <a:r>
              <a:rPr kumimoji="1" lang="en-US" altLang="ja-JP" dirty="0"/>
              <a:t>14μA</a:t>
            </a:r>
            <a:r>
              <a:rPr kumimoji="1" lang="ja-JP" altLang="en-US" dirty="0" err="1"/>
              <a:t>。</a:t>
            </a:r>
            <a:r>
              <a:rPr kumimoji="1" lang="ja-JP" altLang="en-US" dirty="0"/>
              <a:t>コレクタ電流はその</a:t>
            </a:r>
            <a:r>
              <a:rPr kumimoji="1" lang="en-US" altLang="ja-JP" dirty="0"/>
              <a:t>150</a:t>
            </a:r>
            <a:r>
              <a:rPr kumimoji="1" lang="ja-JP" altLang="en-US" dirty="0"/>
              <a:t>倍で、</a:t>
            </a:r>
            <a:r>
              <a:rPr kumimoji="1" lang="en-US" altLang="ja-JP" dirty="0"/>
              <a:t>2.1</a:t>
            </a:r>
            <a:r>
              <a:rPr kumimoji="1" lang="ja-JP" altLang="en-US" dirty="0" err="1"/>
              <a:t>ｍ</a:t>
            </a:r>
            <a:r>
              <a:rPr kumimoji="1" lang="en-US" altLang="ja-JP" dirty="0"/>
              <a:t>A</a:t>
            </a:r>
            <a:r>
              <a:rPr kumimoji="1" lang="ja-JP" altLang="en-US" dirty="0" err="1"/>
              <a:t>、</a:t>
            </a:r>
            <a:r>
              <a:rPr kumimoji="1" lang="en-US" altLang="ja-JP" dirty="0"/>
              <a:t>8</a:t>
            </a:r>
            <a:r>
              <a:rPr kumimoji="1" lang="ja-JP" altLang="en-US" dirty="0"/>
              <a:t>－</a:t>
            </a:r>
            <a:r>
              <a:rPr kumimoji="1" lang="en-US" altLang="ja-JP" dirty="0"/>
              <a:t>2.1×1.2</a:t>
            </a:r>
            <a:r>
              <a:rPr kumimoji="1" lang="ja-JP" altLang="en-US" dirty="0"/>
              <a:t>＝</a:t>
            </a:r>
            <a:r>
              <a:rPr kumimoji="1" lang="en-US" altLang="ja-JP" dirty="0"/>
              <a:t>5.48V</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5</a:t>
            </a:fld>
            <a:endParaRPr lang="ja-JP" altLang="en-US"/>
          </a:p>
        </p:txBody>
      </p:sp>
    </p:spTree>
    <p:extLst>
      <p:ext uri="{BB962C8B-B14F-4D97-AF65-F5344CB8AC3E}">
        <p14:creationId xmlns:p14="http://schemas.microsoft.com/office/powerpoint/2010/main" val="1542226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6</a:t>
            </a:fld>
            <a:endParaRPr lang="ja-JP" altLang="en-US"/>
          </a:p>
        </p:txBody>
      </p:sp>
    </p:spTree>
    <p:extLst>
      <p:ext uri="{BB962C8B-B14F-4D97-AF65-F5344CB8AC3E}">
        <p14:creationId xmlns:p14="http://schemas.microsoft.com/office/powerpoint/2010/main" val="6554166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入力側は</a:t>
            </a:r>
            <a:r>
              <a:rPr kumimoji="1" lang="en-US" altLang="ja-JP" dirty="0"/>
              <a:t>R1</a:t>
            </a:r>
            <a:r>
              <a:rPr kumimoji="1" lang="ja-JP" altLang="en-US" dirty="0"/>
              <a:t>と</a:t>
            </a:r>
            <a:r>
              <a:rPr kumimoji="1" lang="en-US" altLang="ja-JP" dirty="0"/>
              <a:t>R2</a:t>
            </a:r>
            <a:r>
              <a:rPr kumimoji="1" lang="ja-JP" altLang="en-US" dirty="0"/>
              <a:t>が並列で５</a:t>
            </a:r>
            <a:r>
              <a:rPr kumimoji="1" lang="en-US" altLang="ja-JP" dirty="0"/>
              <a:t>KΩ</a:t>
            </a:r>
            <a:r>
              <a:rPr kumimoji="1" lang="ja-JP" altLang="en-US" dirty="0" err="1"/>
              <a:t>、</a:t>
            </a:r>
            <a:r>
              <a:rPr kumimoji="1" lang="en-US" altLang="ja-JP" dirty="0" err="1"/>
              <a:t>hie</a:t>
            </a:r>
            <a:r>
              <a:rPr kumimoji="1" lang="ja-JP" altLang="en-US" dirty="0"/>
              <a:t>は</a:t>
            </a:r>
            <a:r>
              <a:rPr kumimoji="1" lang="en-US" altLang="ja-JP" dirty="0"/>
              <a:t>10KΩ</a:t>
            </a:r>
            <a:r>
              <a:rPr kumimoji="1" lang="ja-JP" altLang="en-US" dirty="0"/>
              <a:t>になる。したがって、</a:t>
            </a:r>
            <a:r>
              <a:rPr kumimoji="1" lang="en-US" altLang="ja-JP" dirty="0"/>
              <a:t>1/3 vi</a:t>
            </a:r>
            <a:r>
              <a:rPr kumimoji="1" lang="ja-JP" altLang="en-US" dirty="0"/>
              <a:t>が</a:t>
            </a:r>
            <a:r>
              <a:rPr kumimoji="1" lang="en-US" altLang="ja-JP" dirty="0" err="1"/>
              <a:t>hie</a:t>
            </a:r>
            <a:r>
              <a:rPr kumimoji="1" lang="ja-JP" altLang="en-US" dirty="0"/>
              <a:t>に流れる。</a:t>
            </a:r>
            <a:r>
              <a:rPr kumimoji="1" lang="en-US" altLang="ja-JP" dirty="0" err="1"/>
              <a:t>hfe×ib</a:t>
            </a:r>
            <a:r>
              <a:rPr kumimoji="1" lang="en-US" altLang="ja-JP" dirty="0"/>
              <a:t>=200/3 vi</a:t>
            </a:r>
            <a:r>
              <a:rPr kumimoji="1" lang="ja-JP" altLang="en-US" dirty="0"/>
              <a:t>が出力側に流れる。これは</a:t>
            </a:r>
            <a:r>
              <a:rPr kumimoji="1" lang="en-US" altLang="ja-JP" dirty="0"/>
              <a:t>R3</a:t>
            </a:r>
            <a:r>
              <a:rPr kumimoji="1" lang="ja-JP" altLang="en-US" dirty="0"/>
              <a:t>と</a:t>
            </a:r>
            <a:r>
              <a:rPr kumimoji="1" lang="en-US" altLang="ja-JP" dirty="0"/>
              <a:t>RL</a:t>
            </a:r>
            <a:r>
              <a:rPr kumimoji="1" lang="ja-JP" altLang="en-US" dirty="0"/>
              <a:t>に分流され、両方共</a:t>
            </a:r>
            <a:r>
              <a:rPr kumimoji="1" lang="en-US" altLang="ja-JP" dirty="0"/>
              <a:t>10KΩ</a:t>
            </a:r>
            <a:r>
              <a:rPr kumimoji="1" lang="ja-JP" altLang="en-US" dirty="0"/>
              <a:t>なので、半分になる。このため</a:t>
            </a:r>
            <a:r>
              <a:rPr kumimoji="1" lang="en-US" altLang="ja-JP" dirty="0" err="1"/>
              <a:t>io</a:t>
            </a:r>
            <a:r>
              <a:rPr kumimoji="1" lang="en-US" altLang="ja-JP" dirty="0"/>
              <a:t>=100/3vi</a:t>
            </a:r>
            <a:r>
              <a:rPr kumimoji="1" lang="ja-JP" altLang="en-US" dirty="0" err="1"/>
              <a:t>。</a:t>
            </a:r>
            <a:r>
              <a:rPr kumimoji="1" lang="en-US" altLang="ja-JP" dirty="0" err="1"/>
              <a:t>vo</a:t>
            </a:r>
            <a:r>
              <a:rPr kumimoji="1" lang="en-US" altLang="ja-JP" dirty="0"/>
              <a:t>/vi=100/3=33.3</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7</a:t>
            </a:fld>
            <a:endParaRPr lang="ja-JP" altLang="en-US"/>
          </a:p>
        </p:txBody>
      </p:sp>
    </p:spTree>
    <p:extLst>
      <p:ext uri="{BB962C8B-B14F-4D97-AF65-F5344CB8AC3E}">
        <p14:creationId xmlns:p14="http://schemas.microsoft.com/office/powerpoint/2010/main" val="2111602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0653112-18F5-42DF-AA3A-2468699A8A98}"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DE023A5-B4C8-4E13-80B9-3500C5AAF1B3}"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665D15A-33B4-4F14-A092-B0456D5F73C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8CDD422-737F-4EE2-B80B-54894A54CC59}"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1DAEB3B-CCEE-4791-A446-CE09C1499E3C}"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3635A62-DDD2-46D2-A0BF-516C93E08347}"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E00D8D47-58A0-42FE-9344-E1BE62AC1DDE}"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CB77387F-41C6-4FAD-B843-4D6F6018D87A}"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1BA9BDAB-A376-47DA-82D7-E9B22CBE033D}"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A34B8DF-07B5-4A95-B73F-F581DFDCE4FB}"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CEE27B1-B1BF-4CBD-9342-1EB874243DC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686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58FF67E-7761-4BE2-A791-DF5CF35F4CA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oleObject" Target="../embeddings/oleObject6.bin"/><Relationship Id="rId18" Type="http://schemas.openxmlformats.org/officeDocument/2006/relationships/image" Target="../media/image7.wmf"/><Relationship Id="rId26" Type="http://schemas.openxmlformats.org/officeDocument/2006/relationships/image" Target="../media/image11.wmf"/><Relationship Id="rId39" Type="http://schemas.openxmlformats.org/officeDocument/2006/relationships/image" Target="../media/image17.wmf"/><Relationship Id="rId21" Type="http://schemas.openxmlformats.org/officeDocument/2006/relationships/oleObject" Target="../embeddings/oleObject10.bin"/><Relationship Id="rId34" Type="http://schemas.openxmlformats.org/officeDocument/2006/relationships/image" Target="../media/image15.wmf"/><Relationship Id="rId42" Type="http://schemas.openxmlformats.org/officeDocument/2006/relationships/oleObject" Target="../embeddings/oleObject21.bin"/><Relationship Id="rId47" Type="http://schemas.openxmlformats.org/officeDocument/2006/relationships/oleObject" Target="../embeddings/oleObject24.bin"/><Relationship Id="rId50" Type="http://schemas.openxmlformats.org/officeDocument/2006/relationships/image" Target="../media/image22.wmf"/><Relationship Id="rId55" Type="http://schemas.openxmlformats.org/officeDocument/2006/relationships/oleObject" Target="../embeddings/oleObject29.bin"/><Relationship Id="rId63" Type="http://schemas.openxmlformats.org/officeDocument/2006/relationships/oleObject" Target="../embeddings/oleObject34.bin"/><Relationship Id="rId7" Type="http://schemas.openxmlformats.org/officeDocument/2006/relationships/image" Target="../media/image2.wmf"/><Relationship Id="rId2" Type="http://schemas.openxmlformats.org/officeDocument/2006/relationships/slideLayout" Target="../slideLayouts/slideLayout2.xml"/><Relationship Id="rId16" Type="http://schemas.openxmlformats.org/officeDocument/2006/relationships/image" Target="../media/image6.wmf"/><Relationship Id="rId20" Type="http://schemas.openxmlformats.org/officeDocument/2006/relationships/image" Target="../media/image8.wmf"/><Relationship Id="rId29" Type="http://schemas.openxmlformats.org/officeDocument/2006/relationships/oleObject" Target="../embeddings/oleObject14.bin"/><Relationship Id="rId41" Type="http://schemas.openxmlformats.org/officeDocument/2006/relationships/image" Target="../media/image18.wmf"/><Relationship Id="rId54" Type="http://schemas.openxmlformats.org/officeDocument/2006/relationships/image" Target="../media/image23.wmf"/><Relationship Id="rId62" Type="http://schemas.openxmlformats.org/officeDocument/2006/relationships/oleObject" Target="../embeddings/oleObject33.bin"/><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oleObject" Target="../embeddings/oleObject5.bin"/><Relationship Id="rId24" Type="http://schemas.openxmlformats.org/officeDocument/2006/relationships/image" Target="../media/image10.wmf"/><Relationship Id="rId32" Type="http://schemas.openxmlformats.org/officeDocument/2006/relationships/image" Target="../media/image14.wmf"/><Relationship Id="rId37" Type="http://schemas.openxmlformats.org/officeDocument/2006/relationships/oleObject" Target="../embeddings/oleObject18.bin"/><Relationship Id="rId40" Type="http://schemas.openxmlformats.org/officeDocument/2006/relationships/oleObject" Target="../embeddings/oleObject20.bin"/><Relationship Id="rId45" Type="http://schemas.openxmlformats.org/officeDocument/2006/relationships/oleObject" Target="../embeddings/oleObject23.bin"/><Relationship Id="rId53" Type="http://schemas.openxmlformats.org/officeDocument/2006/relationships/oleObject" Target="../embeddings/oleObject28.bin"/><Relationship Id="rId58" Type="http://schemas.openxmlformats.org/officeDocument/2006/relationships/oleObject" Target="../embeddings/oleObject31.bin"/><Relationship Id="rId5" Type="http://schemas.openxmlformats.org/officeDocument/2006/relationships/image" Target="../media/image1.wmf"/><Relationship Id="rId15" Type="http://schemas.openxmlformats.org/officeDocument/2006/relationships/oleObject" Target="../embeddings/oleObject7.bin"/><Relationship Id="rId23" Type="http://schemas.openxmlformats.org/officeDocument/2006/relationships/oleObject" Target="../embeddings/oleObject11.bin"/><Relationship Id="rId28" Type="http://schemas.openxmlformats.org/officeDocument/2006/relationships/image" Target="../media/image12.wmf"/><Relationship Id="rId36" Type="http://schemas.openxmlformats.org/officeDocument/2006/relationships/image" Target="../media/image16.wmf"/><Relationship Id="rId49" Type="http://schemas.openxmlformats.org/officeDocument/2006/relationships/oleObject" Target="../embeddings/oleObject25.bin"/><Relationship Id="rId57" Type="http://schemas.openxmlformats.org/officeDocument/2006/relationships/oleObject" Target="../embeddings/oleObject30.bin"/><Relationship Id="rId61" Type="http://schemas.openxmlformats.org/officeDocument/2006/relationships/image" Target="../media/image26.wmf"/><Relationship Id="rId10" Type="http://schemas.openxmlformats.org/officeDocument/2006/relationships/oleObject" Target="../embeddings/oleObject4.bin"/><Relationship Id="rId19" Type="http://schemas.openxmlformats.org/officeDocument/2006/relationships/oleObject" Target="../embeddings/oleObject9.bin"/><Relationship Id="rId31" Type="http://schemas.openxmlformats.org/officeDocument/2006/relationships/oleObject" Target="../embeddings/oleObject15.bin"/><Relationship Id="rId44" Type="http://schemas.openxmlformats.org/officeDocument/2006/relationships/oleObject" Target="../embeddings/oleObject22.bin"/><Relationship Id="rId52" Type="http://schemas.openxmlformats.org/officeDocument/2006/relationships/oleObject" Target="../embeddings/oleObject27.bin"/><Relationship Id="rId60" Type="http://schemas.openxmlformats.org/officeDocument/2006/relationships/oleObject" Target="../embeddings/oleObject32.bin"/><Relationship Id="rId65" Type="http://schemas.openxmlformats.org/officeDocument/2006/relationships/oleObject" Target="../embeddings/oleObject36.bin"/><Relationship Id="rId4" Type="http://schemas.openxmlformats.org/officeDocument/2006/relationships/oleObject" Target="../embeddings/oleObject1.bin"/><Relationship Id="rId9" Type="http://schemas.openxmlformats.org/officeDocument/2006/relationships/image" Target="../media/image3.wmf"/><Relationship Id="rId14" Type="http://schemas.openxmlformats.org/officeDocument/2006/relationships/image" Target="../media/image5.wmf"/><Relationship Id="rId22" Type="http://schemas.openxmlformats.org/officeDocument/2006/relationships/image" Target="../media/image9.wmf"/><Relationship Id="rId27" Type="http://schemas.openxmlformats.org/officeDocument/2006/relationships/oleObject" Target="../embeddings/oleObject13.bin"/><Relationship Id="rId30" Type="http://schemas.openxmlformats.org/officeDocument/2006/relationships/image" Target="../media/image13.wmf"/><Relationship Id="rId35" Type="http://schemas.openxmlformats.org/officeDocument/2006/relationships/oleObject" Target="../embeddings/oleObject17.bin"/><Relationship Id="rId43" Type="http://schemas.openxmlformats.org/officeDocument/2006/relationships/image" Target="../media/image19.wmf"/><Relationship Id="rId48" Type="http://schemas.openxmlformats.org/officeDocument/2006/relationships/image" Target="../media/image21.wmf"/><Relationship Id="rId56" Type="http://schemas.openxmlformats.org/officeDocument/2006/relationships/image" Target="../media/image24.wmf"/><Relationship Id="rId64" Type="http://schemas.openxmlformats.org/officeDocument/2006/relationships/oleObject" Target="../embeddings/oleObject35.bin"/><Relationship Id="rId8" Type="http://schemas.openxmlformats.org/officeDocument/2006/relationships/oleObject" Target="../embeddings/oleObject3.bin"/><Relationship Id="rId51" Type="http://schemas.openxmlformats.org/officeDocument/2006/relationships/oleObject" Target="../embeddings/oleObject26.bin"/><Relationship Id="rId3" Type="http://schemas.openxmlformats.org/officeDocument/2006/relationships/notesSlide" Target="../notesSlides/notesSlide1.xml"/><Relationship Id="rId12" Type="http://schemas.openxmlformats.org/officeDocument/2006/relationships/image" Target="../media/image4.wmf"/><Relationship Id="rId17" Type="http://schemas.openxmlformats.org/officeDocument/2006/relationships/oleObject" Target="../embeddings/oleObject8.bin"/><Relationship Id="rId25" Type="http://schemas.openxmlformats.org/officeDocument/2006/relationships/oleObject" Target="../embeddings/oleObject12.bin"/><Relationship Id="rId33" Type="http://schemas.openxmlformats.org/officeDocument/2006/relationships/oleObject" Target="../embeddings/oleObject16.bin"/><Relationship Id="rId38" Type="http://schemas.openxmlformats.org/officeDocument/2006/relationships/oleObject" Target="../embeddings/oleObject19.bin"/><Relationship Id="rId46" Type="http://schemas.openxmlformats.org/officeDocument/2006/relationships/image" Target="../media/image20.wmf"/><Relationship Id="rId59" Type="http://schemas.openxmlformats.org/officeDocument/2006/relationships/image" Target="../media/image25.wmf"/></Relationships>
</file>

<file path=ppt/slides/_rels/slide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02" name="Rectangle 2"/>
          <p:cNvSpPr>
            <a:spLocks noGrp="1" noChangeArrowheads="1"/>
          </p:cNvSpPr>
          <p:nvPr>
            <p:ph type="title"/>
          </p:nvPr>
        </p:nvSpPr>
        <p:spPr/>
        <p:txBody>
          <a:bodyPr/>
          <a:lstStyle/>
          <a:p>
            <a:pPr eaLnBrk="1" hangingPunct="1"/>
            <a:r>
              <a:rPr lang="ja-JP" altLang="en-US" sz="3600" dirty="0"/>
              <a:t>演習</a:t>
            </a:r>
            <a:r>
              <a:rPr lang="en-US" altLang="ja-JP" sz="3600" dirty="0"/>
              <a:t>3</a:t>
            </a:r>
            <a:r>
              <a:rPr lang="ja-JP" altLang="en-US" sz="3600" dirty="0"/>
              <a:t>－</a:t>
            </a:r>
            <a:r>
              <a:rPr lang="en-US" altLang="ja-JP" sz="3600" dirty="0"/>
              <a:t>1</a:t>
            </a:r>
            <a:r>
              <a:rPr lang="ja-JP" altLang="en-US" sz="3600" dirty="0"/>
              <a:t>　</a:t>
            </a:r>
            <a:endParaRPr lang="en-US" altLang="ja-JP" sz="3600" dirty="0"/>
          </a:p>
        </p:txBody>
      </p:sp>
      <p:graphicFrame>
        <p:nvGraphicFramePr>
          <p:cNvPr id="46084" name="Group 4"/>
          <p:cNvGraphicFramePr>
            <a:graphicFrameLocks noGrp="1"/>
          </p:cNvGraphicFramePr>
          <p:nvPr/>
        </p:nvGraphicFramePr>
        <p:xfrm>
          <a:off x="795338" y="2349500"/>
          <a:ext cx="2316162" cy="2286002"/>
        </p:xfrm>
        <a:graphic>
          <a:graphicData uri="http://schemas.openxmlformats.org/drawingml/2006/table">
            <a:tbl>
              <a:tblPr/>
              <a:tblGrid>
                <a:gridCol w="288925">
                  <a:extLst>
                    <a:ext uri="{9D8B030D-6E8A-4147-A177-3AD203B41FA5}">
                      <a16:colId xmlns:a16="http://schemas.microsoft.com/office/drawing/2014/main" val="20000"/>
                    </a:ext>
                  </a:extLst>
                </a:gridCol>
                <a:gridCol w="290512">
                  <a:extLst>
                    <a:ext uri="{9D8B030D-6E8A-4147-A177-3AD203B41FA5}">
                      <a16:colId xmlns:a16="http://schemas.microsoft.com/office/drawing/2014/main" val="20001"/>
                    </a:ext>
                  </a:extLst>
                </a:gridCol>
                <a:gridCol w="288925">
                  <a:extLst>
                    <a:ext uri="{9D8B030D-6E8A-4147-A177-3AD203B41FA5}">
                      <a16:colId xmlns:a16="http://schemas.microsoft.com/office/drawing/2014/main" val="20002"/>
                    </a:ext>
                  </a:extLst>
                </a:gridCol>
                <a:gridCol w="290513">
                  <a:extLst>
                    <a:ext uri="{9D8B030D-6E8A-4147-A177-3AD203B41FA5}">
                      <a16:colId xmlns:a16="http://schemas.microsoft.com/office/drawing/2014/main" val="20003"/>
                    </a:ext>
                  </a:extLst>
                </a:gridCol>
                <a:gridCol w="288925">
                  <a:extLst>
                    <a:ext uri="{9D8B030D-6E8A-4147-A177-3AD203B41FA5}">
                      <a16:colId xmlns:a16="http://schemas.microsoft.com/office/drawing/2014/main" val="20004"/>
                    </a:ext>
                  </a:extLst>
                </a:gridCol>
                <a:gridCol w="288925">
                  <a:extLst>
                    <a:ext uri="{9D8B030D-6E8A-4147-A177-3AD203B41FA5}">
                      <a16:colId xmlns:a16="http://schemas.microsoft.com/office/drawing/2014/main" val="20005"/>
                    </a:ext>
                  </a:extLst>
                </a:gridCol>
                <a:gridCol w="290512">
                  <a:extLst>
                    <a:ext uri="{9D8B030D-6E8A-4147-A177-3AD203B41FA5}">
                      <a16:colId xmlns:a16="http://schemas.microsoft.com/office/drawing/2014/main" val="20006"/>
                    </a:ext>
                  </a:extLst>
                </a:gridCol>
                <a:gridCol w="288925">
                  <a:extLst>
                    <a:ext uri="{9D8B030D-6E8A-4147-A177-3AD203B41FA5}">
                      <a16:colId xmlns:a16="http://schemas.microsoft.com/office/drawing/2014/main" val="20007"/>
                    </a:ext>
                  </a:extLst>
                </a:gridCol>
              </a:tblGrid>
              <a:tr h="2984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5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0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82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85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1386" name="Freeform 87"/>
          <p:cNvSpPr>
            <a:spLocks/>
          </p:cNvSpPr>
          <p:nvPr/>
        </p:nvSpPr>
        <p:spPr bwMode="auto">
          <a:xfrm>
            <a:off x="815975" y="2425700"/>
            <a:ext cx="1990725" cy="2228850"/>
          </a:xfrm>
          <a:custGeom>
            <a:avLst/>
            <a:gdLst>
              <a:gd name="T0" fmla="*/ 0 w 1254"/>
              <a:gd name="T1" fmla="*/ 2147483647 h 1404"/>
              <a:gd name="T2" fmla="*/ 2147483647 w 1254"/>
              <a:gd name="T3" fmla="*/ 2147483647 h 1404"/>
              <a:gd name="T4" fmla="*/ 2147483647 w 1254"/>
              <a:gd name="T5" fmla="*/ 2147483647 h 1404"/>
              <a:gd name="T6" fmla="*/ 2147483647 w 1254"/>
              <a:gd name="T7" fmla="*/ 2147483647 h 1404"/>
              <a:gd name="T8" fmla="*/ 2147483647 w 1254"/>
              <a:gd name="T9" fmla="*/ 2147483647 h 1404"/>
              <a:gd name="T10" fmla="*/ 2147483647 w 1254"/>
              <a:gd name="T11" fmla="*/ 2147483647 h 1404"/>
              <a:gd name="T12" fmla="*/ 2147483647 w 1254"/>
              <a:gd name="T13" fmla="*/ 2147483647 h 1404"/>
              <a:gd name="T14" fmla="*/ 2147483647 w 1254"/>
              <a:gd name="T15" fmla="*/ 2147483647 h 1404"/>
              <a:gd name="T16" fmla="*/ 2147483647 w 1254"/>
              <a:gd name="T17" fmla="*/ 2147483647 h 1404"/>
              <a:gd name="T18" fmla="*/ 2147483647 w 1254"/>
              <a:gd name="T19" fmla="*/ 2147483647 h 1404"/>
              <a:gd name="T20" fmla="*/ 2147483647 w 1254"/>
              <a:gd name="T21" fmla="*/ 2147483647 h 1404"/>
              <a:gd name="T22" fmla="*/ 2147483647 w 1254"/>
              <a:gd name="T23" fmla="*/ 0 h 14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54"/>
              <a:gd name="T37" fmla="*/ 0 h 1404"/>
              <a:gd name="T38" fmla="*/ 1254 w 1254"/>
              <a:gd name="T39" fmla="*/ 1404 h 14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54" h="1404">
                <a:moveTo>
                  <a:pt x="0" y="1398"/>
                </a:moveTo>
                <a:cubicBezTo>
                  <a:pt x="63" y="1400"/>
                  <a:pt x="259" y="1404"/>
                  <a:pt x="378" y="1404"/>
                </a:cubicBezTo>
                <a:cubicBezTo>
                  <a:pt x="497" y="1404"/>
                  <a:pt x="626" y="1400"/>
                  <a:pt x="714" y="1398"/>
                </a:cubicBezTo>
                <a:cubicBezTo>
                  <a:pt x="802" y="1396"/>
                  <a:pt x="856" y="1393"/>
                  <a:pt x="906" y="1392"/>
                </a:cubicBezTo>
                <a:cubicBezTo>
                  <a:pt x="956" y="1391"/>
                  <a:pt x="985" y="1397"/>
                  <a:pt x="1014" y="1392"/>
                </a:cubicBezTo>
                <a:cubicBezTo>
                  <a:pt x="1043" y="1387"/>
                  <a:pt x="1062" y="1379"/>
                  <a:pt x="1080" y="1362"/>
                </a:cubicBezTo>
                <a:cubicBezTo>
                  <a:pt x="1098" y="1345"/>
                  <a:pt x="1112" y="1316"/>
                  <a:pt x="1122" y="1290"/>
                </a:cubicBezTo>
                <a:cubicBezTo>
                  <a:pt x="1132" y="1264"/>
                  <a:pt x="1135" y="1242"/>
                  <a:pt x="1140" y="1206"/>
                </a:cubicBezTo>
                <a:cubicBezTo>
                  <a:pt x="1145" y="1170"/>
                  <a:pt x="1144" y="1169"/>
                  <a:pt x="1152" y="1074"/>
                </a:cubicBezTo>
                <a:cubicBezTo>
                  <a:pt x="1160" y="979"/>
                  <a:pt x="1177" y="769"/>
                  <a:pt x="1188" y="636"/>
                </a:cubicBezTo>
                <a:cubicBezTo>
                  <a:pt x="1199" y="503"/>
                  <a:pt x="1207" y="382"/>
                  <a:pt x="1218" y="276"/>
                </a:cubicBezTo>
                <a:cubicBezTo>
                  <a:pt x="1229" y="170"/>
                  <a:pt x="1247" y="57"/>
                  <a:pt x="1254" y="0"/>
                </a:cubicBezTo>
              </a:path>
            </a:pathLst>
          </a:custGeom>
          <a:noFill/>
          <a:ln w="28575">
            <a:solidFill>
              <a:srgbClr val="FF0000"/>
            </a:solidFill>
            <a:round/>
            <a:headEnd/>
            <a:tailEnd/>
          </a:ln>
        </p:spPr>
        <p:txBody>
          <a:bodyPr/>
          <a:lstStyle/>
          <a:p>
            <a:endParaRPr lang="ja-JP" altLang="en-US"/>
          </a:p>
        </p:txBody>
      </p:sp>
      <p:graphicFrame>
        <p:nvGraphicFramePr>
          <p:cNvPr id="46168" name="Group 88"/>
          <p:cNvGraphicFramePr>
            <a:graphicFrameLocks noGrp="1"/>
          </p:cNvGraphicFramePr>
          <p:nvPr/>
        </p:nvGraphicFramePr>
        <p:xfrm>
          <a:off x="3590925" y="2395538"/>
          <a:ext cx="2316163" cy="2271715"/>
        </p:xfrm>
        <a:graphic>
          <a:graphicData uri="http://schemas.openxmlformats.org/drawingml/2006/table">
            <a:tbl>
              <a:tblPr/>
              <a:tblGrid>
                <a:gridCol w="288925">
                  <a:extLst>
                    <a:ext uri="{9D8B030D-6E8A-4147-A177-3AD203B41FA5}">
                      <a16:colId xmlns:a16="http://schemas.microsoft.com/office/drawing/2014/main" val="20000"/>
                    </a:ext>
                  </a:extLst>
                </a:gridCol>
                <a:gridCol w="290513">
                  <a:extLst>
                    <a:ext uri="{9D8B030D-6E8A-4147-A177-3AD203B41FA5}">
                      <a16:colId xmlns:a16="http://schemas.microsoft.com/office/drawing/2014/main" val="20001"/>
                    </a:ext>
                  </a:extLst>
                </a:gridCol>
                <a:gridCol w="288925">
                  <a:extLst>
                    <a:ext uri="{9D8B030D-6E8A-4147-A177-3AD203B41FA5}">
                      <a16:colId xmlns:a16="http://schemas.microsoft.com/office/drawing/2014/main" val="20002"/>
                    </a:ext>
                  </a:extLst>
                </a:gridCol>
                <a:gridCol w="290512">
                  <a:extLst>
                    <a:ext uri="{9D8B030D-6E8A-4147-A177-3AD203B41FA5}">
                      <a16:colId xmlns:a16="http://schemas.microsoft.com/office/drawing/2014/main" val="20003"/>
                    </a:ext>
                  </a:extLst>
                </a:gridCol>
                <a:gridCol w="288925">
                  <a:extLst>
                    <a:ext uri="{9D8B030D-6E8A-4147-A177-3AD203B41FA5}">
                      <a16:colId xmlns:a16="http://schemas.microsoft.com/office/drawing/2014/main" val="20004"/>
                    </a:ext>
                  </a:extLst>
                </a:gridCol>
                <a:gridCol w="288925">
                  <a:extLst>
                    <a:ext uri="{9D8B030D-6E8A-4147-A177-3AD203B41FA5}">
                      <a16:colId xmlns:a16="http://schemas.microsoft.com/office/drawing/2014/main" val="20005"/>
                    </a:ext>
                  </a:extLst>
                </a:gridCol>
                <a:gridCol w="290513">
                  <a:extLst>
                    <a:ext uri="{9D8B030D-6E8A-4147-A177-3AD203B41FA5}">
                      <a16:colId xmlns:a16="http://schemas.microsoft.com/office/drawing/2014/main" val="20006"/>
                    </a:ext>
                  </a:extLst>
                </a:gridCol>
                <a:gridCol w="288925">
                  <a:extLst>
                    <a:ext uri="{9D8B030D-6E8A-4147-A177-3AD203B41FA5}">
                      <a16:colId xmlns:a16="http://schemas.microsoft.com/office/drawing/2014/main" val="20007"/>
                    </a:ext>
                  </a:extLst>
                </a:gridCol>
              </a:tblGrid>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5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0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82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85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1470" name="Line 171"/>
          <p:cNvSpPr>
            <a:spLocks noChangeShapeType="1"/>
          </p:cNvSpPr>
          <p:nvPr/>
        </p:nvSpPr>
        <p:spPr bwMode="auto">
          <a:xfrm flipV="1">
            <a:off x="3568700" y="2425700"/>
            <a:ext cx="2286000" cy="2209800"/>
          </a:xfrm>
          <a:prstGeom prst="line">
            <a:avLst/>
          </a:prstGeom>
          <a:noFill/>
          <a:ln w="28575">
            <a:solidFill>
              <a:srgbClr val="FF0000"/>
            </a:solidFill>
            <a:round/>
            <a:headEnd/>
            <a:tailEnd/>
          </a:ln>
        </p:spPr>
        <p:txBody>
          <a:bodyPr/>
          <a:lstStyle/>
          <a:p>
            <a:endParaRPr lang="ja-JP" altLang="en-US"/>
          </a:p>
        </p:txBody>
      </p:sp>
      <p:graphicFrame>
        <p:nvGraphicFramePr>
          <p:cNvPr id="46252" name="Group 172"/>
          <p:cNvGraphicFramePr>
            <a:graphicFrameLocks noGrp="1"/>
          </p:cNvGraphicFramePr>
          <p:nvPr/>
        </p:nvGraphicFramePr>
        <p:xfrm>
          <a:off x="6357938" y="2395538"/>
          <a:ext cx="2316162" cy="2271715"/>
        </p:xfrm>
        <a:graphic>
          <a:graphicData uri="http://schemas.openxmlformats.org/drawingml/2006/table">
            <a:tbl>
              <a:tblPr/>
              <a:tblGrid>
                <a:gridCol w="288925">
                  <a:extLst>
                    <a:ext uri="{9D8B030D-6E8A-4147-A177-3AD203B41FA5}">
                      <a16:colId xmlns:a16="http://schemas.microsoft.com/office/drawing/2014/main" val="20000"/>
                    </a:ext>
                  </a:extLst>
                </a:gridCol>
                <a:gridCol w="274637">
                  <a:extLst>
                    <a:ext uri="{9D8B030D-6E8A-4147-A177-3AD203B41FA5}">
                      <a16:colId xmlns:a16="http://schemas.microsoft.com/office/drawing/2014/main" val="20001"/>
                    </a:ext>
                  </a:extLst>
                </a:gridCol>
                <a:gridCol w="304800">
                  <a:extLst>
                    <a:ext uri="{9D8B030D-6E8A-4147-A177-3AD203B41FA5}">
                      <a16:colId xmlns:a16="http://schemas.microsoft.com/office/drawing/2014/main" val="20002"/>
                    </a:ext>
                  </a:extLst>
                </a:gridCol>
                <a:gridCol w="290513">
                  <a:extLst>
                    <a:ext uri="{9D8B030D-6E8A-4147-A177-3AD203B41FA5}">
                      <a16:colId xmlns:a16="http://schemas.microsoft.com/office/drawing/2014/main" val="20003"/>
                    </a:ext>
                  </a:extLst>
                </a:gridCol>
                <a:gridCol w="288925">
                  <a:extLst>
                    <a:ext uri="{9D8B030D-6E8A-4147-A177-3AD203B41FA5}">
                      <a16:colId xmlns:a16="http://schemas.microsoft.com/office/drawing/2014/main" val="20004"/>
                    </a:ext>
                  </a:extLst>
                </a:gridCol>
                <a:gridCol w="288925">
                  <a:extLst>
                    <a:ext uri="{9D8B030D-6E8A-4147-A177-3AD203B41FA5}">
                      <a16:colId xmlns:a16="http://schemas.microsoft.com/office/drawing/2014/main" val="20005"/>
                    </a:ext>
                  </a:extLst>
                </a:gridCol>
                <a:gridCol w="290512">
                  <a:extLst>
                    <a:ext uri="{9D8B030D-6E8A-4147-A177-3AD203B41FA5}">
                      <a16:colId xmlns:a16="http://schemas.microsoft.com/office/drawing/2014/main" val="20006"/>
                    </a:ext>
                  </a:extLst>
                </a:gridCol>
                <a:gridCol w="288925">
                  <a:extLst>
                    <a:ext uri="{9D8B030D-6E8A-4147-A177-3AD203B41FA5}">
                      <a16:colId xmlns:a16="http://schemas.microsoft.com/office/drawing/2014/main" val="20007"/>
                    </a:ext>
                  </a:extLst>
                </a:gridCol>
              </a:tblGrid>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5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0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82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85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grpSp>
        <p:nvGrpSpPr>
          <p:cNvPr id="11554" name="Group 255"/>
          <p:cNvGrpSpPr>
            <a:grpSpLocks/>
          </p:cNvGrpSpPr>
          <p:nvPr/>
        </p:nvGrpSpPr>
        <p:grpSpPr bwMode="auto">
          <a:xfrm>
            <a:off x="520700" y="1892300"/>
            <a:ext cx="8247063" cy="3328988"/>
            <a:chOff x="192" y="864"/>
            <a:chExt cx="5195" cy="2097"/>
          </a:xfrm>
        </p:grpSpPr>
        <p:graphicFrame>
          <p:nvGraphicFramePr>
            <p:cNvPr id="11266" name="Object 256"/>
            <p:cNvGraphicFramePr>
              <a:graphicFrameLocks noChangeAspect="1"/>
            </p:cNvGraphicFramePr>
            <p:nvPr/>
          </p:nvGraphicFramePr>
          <p:xfrm>
            <a:off x="192" y="864"/>
            <a:ext cx="174" cy="212"/>
          </p:xfrm>
          <a:graphic>
            <a:graphicData uri="http://schemas.openxmlformats.org/presentationml/2006/ole">
              <mc:AlternateContent xmlns:mc="http://schemas.openxmlformats.org/markup-compatibility/2006">
                <mc:Choice xmlns:v="urn:schemas-microsoft-com:vml" Requires="v">
                  <p:oleObj spid="_x0000_s266154" name="数式" r:id="rId4" imgW="177480" imgH="215640" progId="Equation.3">
                    <p:embed/>
                  </p:oleObj>
                </mc:Choice>
                <mc:Fallback>
                  <p:oleObj name="数式" r:id="rId4" imgW="177480" imgH="2156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2" y="864"/>
                          <a:ext cx="174" cy="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67" name="Object 257"/>
            <p:cNvGraphicFramePr>
              <a:graphicFrameLocks noChangeAspect="1"/>
            </p:cNvGraphicFramePr>
            <p:nvPr/>
          </p:nvGraphicFramePr>
          <p:xfrm>
            <a:off x="1536" y="2688"/>
            <a:ext cx="236" cy="212"/>
          </p:xfrm>
          <a:graphic>
            <a:graphicData uri="http://schemas.openxmlformats.org/presentationml/2006/ole">
              <mc:AlternateContent xmlns:mc="http://schemas.openxmlformats.org/markup-compatibility/2006">
                <mc:Choice xmlns:v="urn:schemas-microsoft-com:vml" Requires="v">
                  <p:oleObj spid="_x0000_s266155" name="数式" r:id="rId6" imgW="241200" imgH="215640" progId="Equation.3">
                    <p:embed/>
                  </p:oleObj>
                </mc:Choice>
                <mc:Fallback>
                  <p:oleObj name="数式" r:id="rId6" imgW="241200" imgH="2156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36" y="2688"/>
                          <a:ext cx="236" cy="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68" name="Object 258"/>
            <p:cNvGraphicFramePr>
              <a:graphicFrameLocks noChangeAspect="1"/>
            </p:cNvGraphicFramePr>
            <p:nvPr/>
          </p:nvGraphicFramePr>
          <p:xfrm>
            <a:off x="5040" y="2736"/>
            <a:ext cx="236" cy="225"/>
          </p:xfrm>
          <a:graphic>
            <a:graphicData uri="http://schemas.openxmlformats.org/presentationml/2006/ole">
              <mc:AlternateContent xmlns:mc="http://schemas.openxmlformats.org/markup-compatibility/2006">
                <mc:Choice xmlns:v="urn:schemas-microsoft-com:vml" Requires="v">
                  <p:oleObj spid="_x0000_s266156" name="数式" r:id="rId8" imgW="241200" imgH="228600" progId="Equation.3">
                    <p:embed/>
                  </p:oleObj>
                </mc:Choice>
                <mc:Fallback>
                  <p:oleObj name="数式" r:id="rId8" imgW="241200" imgH="2286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040" y="2736"/>
                          <a:ext cx="236" cy="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69" name="Object 259"/>
            <p:cNvGraphicFramePr>
              <a:graphicFrameLocks noChangeAspect="1"/>
            </p:cNvGraphicFramePr>
            <p:nvPr/>
          </p:nvGraphicFramePr>
          <p:xfrm>
            <a:off x="3312" y="2688"/>
            <a:ext cx="174" cy="212"/>
          </p:xfrm>
          <a:graphic>
            <a:graphicData uri="http://schemas.openxmlformats.org/presentationml/2006/ole">
              <mc:AlternateContent xmlns:mc="http://schemas.openxmlformats.org/markup-compatibility/2006">
                <mc:Choice xmlns:v="urn:schemas-microsoft-com:vml" Requires="v">
                  <p:oleObj spid="_x0000_s266157" name="数式" r:id="rId10" imgW="177480" imgH="215640" progId="Equation.3">
                    <p:embed/>
                  </p:oleObj>
                </mc:Choice>
                <mc:Fallback>
                  <p:oleObj name="数式" r:id="rId10" imgW="177480" imgH="2156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12" y="2688"/>
                          <a:ext cx="174" cy="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70" name="Object 260"/>
            <p:cNvGraphicFramePr>
              <a:graphicFrameLocks noChangeAspect="1"/>
            </p:cNvGraphicFramePr>
            <p:nvPr/>
          </p:nvGraphicFramePr>
          <p:xfrm>
            <a:off x="1968" y="912"/>
            <a:ext cx="174" cy="225"/>
          </p:xfrm>
          <a:graphic>
            <a:graphicData uri="http://schemas.openxmlformats.org/presentationml/2006/ole">
              <mc:AlternateContent xmlns:mc="http://schemas.openxmlformats.org/markup-compatibility/2006">
                <mc:Choice xmlns:v="urn:schemas-microsoft-com:vml" Requires="v">
                  <p:oleObj spid="_x0000_s266158" name="数式" r:id="rId11" imgW="177480" imgH="228600" progId="Equation.3">
                    <p:embed/>
                  </p:oleObj>
                </mc:Choice>
                <mc:Fallback>
                  <p:oleObj name="数式" r:id="rId11" imgW="177480" imgH="228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968" y="912"/>
                          <a:ext cx="174" cy="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71" name="Object 261"/>
            <p:cNvGraphicFramePr>
              <a:graphicFrameLocks noChangeAspect="1"/>
            </p:cNvGraphicFramePr>
            <p:nvPr/>
          </p:nvGraphicFramePr>
          <p:xfrm>
            <a:off x="288" y="2609"/>
            <a:ext cx="192" cy="152"/>
          </p:xfrm>
          <a:graphic>
            <a:graphicData uri="http://schemas.openxmlformats.org/presentationml/2006/ole">
              <mc:AlternateContent xmlns:mc="http://schemas.openxmlformats.org/markup-compatibility/2006">
                <mc:Choice xmlns:v="urn:schemas-microsoft-com:vml" Requires="v">
                  <p:oleObj spid="_x0000_s266159" name="数式" r:id="rId13" imgW="177480" imgH="139680" progId="Equation.3">
                    <p:embed/>
                  </p:oleObj>
                </mc:Choice>
                <mc:Fallback>
                  <p:oleObj name="数式" r:id="rId13" imgW="177480" imgH="13968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88" y="2609"/>
                          <a:ext cx="192"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72" name="Object 262"/>
            <p:cNvGraphicFramePr>
              <a:graphicFrameLocks noChangeAspect="1"/>
            </p:cNvGraphicFramePr>
            <p:nvPr/>
          </p:nvGraphicFramePr>
          <p:xfrm>
            <a:off x="624" y="2606"/>
            <a:ext cx="192" cy="152"/>
          </p:xfrm>
          <a:graphic>
            <a:graphicData uri="http://schemas.openxmlformats.org/presentationml/2006/ole">
              <mc:AlternateContent xmlns:mc="http://schemas.openxmlformats.org/markup-compatibility/2006">
                <mc:Choice xmlns:v="urn:schemas-microsoft-com:vml" Requires="v">
                  <p:oleObj spid="_x0000_s266160" name="数式" r:id="rId15" imgW="177480" imgH="139680" progId="Equation.3">
                    <p:embed/>
                  </p:oleObj>
                </mc:Choice>
                <mc:Fallback>
                  <p:oleObj name="数式" r:id="rId15" imgW="177480" imgH="13968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24" y="2606"/>
                          <a:ext cx="192"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73" name="Object 263"/>
            <p:cNvGraphicFramePr>
              <a:graphicFrameLocks noChangeAspect="1"/>
            </p:cNvGraphicFramePr>
            <p:nvPr/>
          </p:nvGraphicFramePr>
          <p:xfrm>
            <a:off x="1344" y="2592"/>
            <a:ext cx="207" cy="163"/>
          </p:xfrm>
          <a:graphic>
            <a:graphicData uri="http://schemas.openxmlformats.org/presentationml/2006/ole">
              <mc:AlternateContent xmlns:mc="http://schemas.openxmlformats.org/markup-compatibility/2006">
                <mc:Choice xmlns:v="urn:schemas-microsoft-com:vml" Requires="v">
                  <p:oleObj spid="_x0000_s266161" name="数式" r:id="rId17" imgW="177480" imgH="139680" progId="Equation.3">
                    <p:embed/>
                  </p:oleObj>
                </mc:Choice>
                <mc:Fallback>
                  <p:oleObj name="数式" r:id="rId17" imgW="177480" imgH="13968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344" y="2592"/>
                          <a:ext cx="207"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74" name="Object 264"/>
            <p:cNvGraphicFramePr>
              <a:graphicFrameLocks noChangeAspect="1"/>
            </p:cNvGraphicFramePr>
            <p:nvPr/>
          </p:nvGraphicFramePr>
          <p:xfrm>
            <a:off x="200" y="1433"/>
            <a:ext cx="192" cy="177"/>
          </p:xfrm>
          <a:graphic>
            <a:graphicData uri="http://schemas.openxmlformats.org/presentationml/2006/ole">
              <mc:AlternateContent xmlns:mc="http://schemas.openxmlformats.org/markup-compatibility/2006">
                <mc:Choice xmlns:v="urn:schemas-microsoft-com:vml" Requires="v">
                  <p:oleObj spid="_x0000_s266162" name="数式" r:id="rId19" imgW="152280" imgH="139680" progId="Equation.3">
                    <p:embed/>
                  </p:oleObj>
                </mc:Choice>
                <mc:Fallback>
                  <p:oleObj name="数式" r:id="rId19" imgW="152280" imgH="13968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00" y="1433"/>
                          <a:ext cx="192"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75" name="Object 265"/>
            <p:cNvGraphicFramePr>
              <a:graphicFrameLocks noChangeAspect="1"/>
            </p:cNvGraphicFramePr>
            <p:nvPr/>
          </p:nvGraphicFramePr>
          <p:xfrm>
            <a:off x="200" y="2136"/>
            <a:ext cx="192" cy="177"/>
          </p:xfrm>
          <a:graphic>
            <a:graphicData uri="http://schemas.openxmlformats.org/presentationml/2006/ole">
              <mc:AlternateContent xmlns:mc="http://schemas.openxmlformats.org/markup-compatibility/2006">
                <mc:Choice xmlns:v="urn:schemas-microsoft-com:vml" Requires="v">
                  <p:oleObj spid="_x0000_s266163" name="数式" r:id="rId21" imgW="152280" imgH="139680" progId="Equation.3">
                    <p:embed/>
                  </p:oleObj>
                </mc:Choice>
                <mc:Fallback>
                  <p:oleObj name="数式" r:id="rId21" imgW="152280" imgH="13968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00" y="2136"/>
                          <a:ext cx="192"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76" name="Object 266"/>
            <p:cNvGraphicFramePr>
              <a:graphicFrameLocks noChangeAspect="1"/>
            </p:cNvGraphicFramePr>
            <p:nvPr/>
          </p:nvGraphicFramePr>
          <p:xfrm>
            <a:off x="192" y="1777"/>
            <a:ext cx="208" cy="192"/>
          </p:xfrm>
          <a:graphic>
            <a:graphicData uri="http://schemas.openxmlformats.org/presentationml/2006/ole">
              <mc:AlternateContent xmlns:mc="http://schemas.openxmlformats.org/markup-compatibility/2006">
                <mc:Choice xmlns:v="urn:schemas-microsoft-com:vml" Requires="v">
                  <p:oleObj spid="_x0000_s266164" name="数式" r:id="rId23" imgW="152280" imgH="139680" progId="Equation.3">
                    <p:embed/>
                  </p:oleObj>
                </mc:Choice>
                <mc:Fallback>
                  <p:oleObj name="数式" r:id="rId23" imgW="152280" imgH="139680" progId="Equation.3">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92" y="1777"/>
                          <a:ext cx="20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77" name="Object 267"/>
            <p:cNvGraphicFramePr>
              <a:graphicFrameLocks noChangeAspect="1"/>
            </p:cNvGraphicFramePr>
            <p:nvPr/>
          </p:nvGraphicFramePr>
          <p:xfrm>
            <a:off x="221" y="2481"/>
            <a:ext cx="150" cy="207"/>
          </p:xfrm>
          <a:graphic>
            <a:graphicData uri="http://schemas.openxmlformats.org/presentationml/2006/ole">
              <mc:AlternateContent xmlns:mc="http://schemas.openxmlformats.org/markup-compatibility/2006">
                <mc:Choice xmlns:v="urn:schemas-microsoft-com:vml" Requires="v">
                  <p:oleObj spid="_x0000_s266165" name="数式" r:id="rId25" imgW="101520" imgH="139680" progId="Equation.3">
                    <p:embed/>
                  </p:oleObj>
                </mc:Choice>
                <mc:Fallback>
                  <p:oleObj name="数式" r:id="rId25" imgW="101520" imgH="139680" progId="Equation.3">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221" y="2481"/>
                          <a:ext cx="150" cy="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78" name="Object 268"/>
            <p:cNvGraphicFramePr>
              <a:graphicFrameLocks noChangeAspect="1"/>
            </p:cNvGraphicFramePr>
            <p:nvPr/>
          </p:nvGraphicFramePr>
          <p:xfrm>
            <a:off x="200" y="1089"/>
            <a:ext cx="192" cy="177"/>
          </p:xfrm>
          <a:graphic>
            <a:graphicData uri="http://schemas.openxmlformats.org/presentationml/2006/ole">
              <mc:AlternateContent xmlns:mc="http://schemas.openxmlformats.org/markup-compatibility/2006">
                <mc:Choice xmlns:v="urn:schemas-microsoft-com:vml" Requires="v">
                  <p:oleObj spid="_x0000_s266166" name="数式" r:id="rId27" imgW="152280" imgH="139680" progId="Equation.3">
                    <p:embed/>
                  </p:oleObj>
                </mc:Choice>
                <mc:Fallback>
                  <p:oleObj name="数式" r:id="rId27" imgW="152280" imgH="139680" progId="Equation.3">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200" y="1089"/>
                          <a:ext cx="192"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79" name="Object 269"/>
            <p:cNvGraphicFramePr>
              <a:graphicFrameLocks noChangeAspect="1"/>
            </p:cNvGraphicFramePr>
            <p:nvPr/>
          </p:nvGraphicFramePr>
          <p:xfrm>
            <a:off x="1008" y="2603"/>
            <a:ext cx="192" cy="152"/>
          </p:xfrm>
          <a:graphic>
            <a:graphicData uri="http://schemas.openxmlformats.org/presentationml/2006/ole">
              <mc:AlternateContent xmlns:mc="http://schemas.openxmlformats.org/markup-compatibility/2006">
                <mc:Choice xmlns:v="urn:schemas-microsoft-com:vml" Requires="v">
                  <p:oleObj spid="_x0000_s266167" name="数式" r:id="rId29" imgW="177480" imgH="139680" progId="Equation.3">
                    <p:embed/>
                  </p:oleObj>
                </mc:Choice>
                <mc:Fallback>
                  <p:oleObj name="数式" r:id="rId29" imgW="177480" imgH="139680" progId="Equation.3">
                    <p:embed/>
                    <p:pic>
                      <p:nvPicPr>
                        <p:cNvPr id="0" name=""/>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1008" y="2603"/>
                          <a:ext cx="192"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80" name="Object 270"/>
            <p:cNvGraphicFramePr>
              <a:graphicFrameLocks noChangeAspect="1"/>
            </p:cNvGraphicFramePr>
            <p:nvPr/>
          </p:nvGraphicFramePr>
          <p:xfrm>
            <a:off x="1728" y="2601"/>
            <a:ext cx="207" cy="163"/>
          </p:xfrm>
          <a:graphic>
            <a:graphicData uri="http://schemas.openxmlformats.org/presentationml/2006/ole">
              <mc:AlternateContent xmlns:mc="http://schemas.openxmlformats.org/markup-compatibility/2006">
                <mc:Choice xmlns:v="urn:schemas-microsoft-com:vml" Requires="v">
                  <p:oleObj spid="_x0000_s266168" name="数式" r:id="rId31" imgW="177480" imgH="139680" progId="Equation.3">
                    <p:embed/>
                  </p:oleObj>
                </mc:Choice>
                <mc:Fallback>
                  <p:oleObj name="数式" r:id="rId31" imgW="177480" imgH="139680" progId="Equation.3">
                    <p:embed/>
                    <p:pic>
                      <p:nvPicPr>
                        <p:cNvPr id="0" name=""/>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1728" y="2601"/>
                          <a:ext cx="207"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81" name="Object 271"/>
            <p:cNvGraphicFramePr>
              <a:graphicFrameLocks noChangeAspect="1"/>
            </p:cNvGraphicFramePr>
            <p:nvPr/>
          </p:nvGraphicFramePr>
          <p:xfrm>
            <a:off x="2090" y="2629"/>
            <a:ext cx="110" cy="152"/>
          </p:xfrm>
          <a:graphic>
            <a:graphicData uri="http://schemas.openxmlformats.org/presentationml/2006/ole">
              <mc:AlternateContent xmlns:mc="http://schemas.openxmlformats.org/markup-compatibility/2006">
                <mc:Choice xmlns:v="urn:schemas-microsoft-com:vml" Requires="v">
                  <p:oleObj spid="_x0000_s266169" name="数式" r:id="rId33" imgW="101520" imgH="139680" progId="Equation.3">
                    <p:embed/>
                  </p:oleObj>
                </mc:Choice>
                <mc:Fallback>
                  <p:oleObj name="数式" r:id="rId33" imgW="101520" imgH="139680" progId="Equation.3">
                    <p:embed/>
                    <p:pic>
                      <p:nvPicPr>
                        <p:cNvPr id="0" name=""/>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2090" y="2629"/>
                          <a:ext cx="110"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82" name="Object 272"/>
            <p:cNvGraphicFramePr>
              <a:graphicFrameLocks noChangeAspect="1"/>
            </p:cNvGraphicFramePr>
            <p:nvPr/>
          </p:nvGraphicFramePr>
          <p:xfrm>
            <a:off x="2398" y="2626"/>
            <a:ext cx="165" cy="152"/>
          </p:xfrm>
          <a:graphic>
            <a:graphicData uri="http://schemas.openxmlformats.org/presentationml/2006/ole">
              <mc:AlternateContent xmlns:mc="http://schemas.openxmlformats.org/markup-compatibility/2006">
                <mc:Choice xmlns:v="urn:schemas-microsoft-com:vml" Requires="v">
                  <p:oleObj spid="_x0000_s266170" name="数式" r:id="rId35" imgW="152280" imgH="139680" progId="Equation.3">
                    <p:embed/>
                  </p:oleObj>
                </mc:Choice>
                <mc:Fallback>
                  <p:oleObj name="数式" r:id="rId35" imgW="152280" imgH="139680" progId="Equation.3">
                    <p:embed/>
                    <p:pic>
                      <p:nvPicPr>
                        <p:cNvPr id="0" name=""/>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2398" y="2626"/>
                          <a:ext cx="165"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83" name="Object 273"/>
            <p:cNvGraphicFramePr>
              <a:graphicFrameLocks noChangeAspect="1"/>
            </p:cNvGraphicFramePr>
            <p:nvPr/>
          </p:nvGraphicFramePr>
          <p:xfrm>
            <a:off x="3119" y="2621"/>
            <a:ext cx="178" cy="163"/>
          </p:xfrm>
          <a:graphic>
            <a:graphicData uri="http://schemas.openxmlformats.org/presentationml/2006/ole">
              <mc:AlternateContent xmlns:mc="http://schemas.openxmlformats.org/markup-compatibility/2006">
                <mc:Choice xmlns:v="urn:schemas-microsoft-com:vml" Requires="v">
                  <p:oleObj spid="_x0000_s266171" name="数式" r:id="rId37" imgW="152280" imgH="139680" progId="Equation.3">
                    <p:embed/>
                  </p:oleObj>
                </mc:Choice>
                <mc:Fallback>
                  <p:oleObj name="数式" r:id="rId37" imgW="152280" imgH="13968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119" y="2621"/>
                          <a:ext cx="178"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84" name="Object 274"/>
            <p:cNvGraphicFramePr>
              <a:graphicFrameLocks noChangeAspect="1"/>
            </p:cNvGraphicFramePr>
            <p:nvPr/>
          </p:nvGraphicFramePr>
          <p:xfrm>
            <a:off x="1976" y="1448"/>
            <a:ext cx="176" cy="161"/>
          </p:xfrm>
          <a:graphic>
            <a:graphicData uri="http://schemas.openxmlformats.org/presentationml/2006/ole">
              <mc:AlternateContent xmlns:mc="http://schemas.openxmlformats.org/markup-compatibility/2006">
                <mc:Choice xmlns:v="urn:schemas-microsoft-com:vml" Requires="v">
                  <p:oleObj spid="_x0000_s266172" name="数式" r:id="rId38" imgW="139680" imgH="126720" progId="Equation.3">
                    <p:embed/>
                  </p:oleObj>
                </mc:Choice>
                <mc:Fallback>
                  <p:oleObj name="数式" r:id="rId38" imgW="139680" imgH="126720" progId="Equation.3">
                    <p:embed/>
                    <p:pic>
                      <p:nvPicPr>
                        <p:cNvPr id="0" name=""/>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1976" y="1448"/>
                          <a:ext cx="176"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85" name="Object 275"/>
            <p:cNvGraphicFramePr>
              <a:graphicFrameLocks noChangeAspect="1"/>
            </p:cNvGraphicFramePr>
            <p:nvPr/>
          </p:nvGraphicFramePr>
          <p:xfrm>
            <a:off x="1993" y="2164"/>
            <a:ext cx="128" cy="161"/>
          </p:xfrm>
          <a:graphic>
            <a:graphicData uri="http://schemas.openxmlformats.org/presentationml/2006/ole">
              <mc:AlternateContent xmlns:mc="http://schemas.openxmlformats.org/markup-compatibility/2006">
                <mc:Choice xmlns:v="urn:schemas-microsoft-com:vml" Requires="v">
                  <p:oleObj spid="_x0000_s266173" name="数式" r:id="rId40" imgW="101520" imgH="126720" progId="Equation.3">
                    <p:embed/>
                  </p:oleObj>
                </mc:Choice>
                <mc:Fallback>
                  <p:oleObj name="数式" r:id="rId40" imgW="101520" imgH="126720" progId="Equation.3">
                    <p:embed/>
                    <p:pic>
                      <p:nvPicPr>
                        <p:cNvPr id="0" name=""/>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1993" y="2164"/>
                          <a:ext cx="128"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86" name="Object 276"/>
            <p:cNvGraphicFramePr>
              <a:graphicFrameLocks noChangeAspect="1"/>
            </p:cNvGraphicFramePr>
            <p:nvPr/>
          </p:nvGraphicFramePr>
          <p:xfrm>
            <a:off x="1996" y="1797"/>
            <a:ext cx="122" cy="192"/>
          </p:xfrm>
          <a:graphic>
            <a:graphicData uri="http://schemas.openxmlformats.org/presentationml/2006/ole">
              <mc:AlternateContent xmlns:mc="http://schemas.openxmlformats.org/markup-compatibility/2006">
                <mc:Choice xmlns:v="urn:schemas-microsoft-com:vml" Requires="v">
                  <p:oleObj spid="_x0000_s266174" name="数式" r:id="rId42" imgW="88560" imgH="139680" progId="Equation.3">
                    <p:embed/>
                  </p:oleObj>
                </mc:Choice>
                <mc:Fallback>
                  <p:oleObj name="数式" r:id="rId42" imgW="88560" imgH="139680" progId="Equation.3">
                    <p:embed/>
                    <p:pic>
                      <p:nvPicPr>
                        <p:cNvPr id="0" name=""/>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1996" y="1797"/>
                          <a:ext cx="12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87" name="Object 277"/>
            <p:cNvGraphicFramePr>
              <a:graphicFrameLocks noChangeAspect="1"/>
            </p:cNvGraphicFramePr>
            <p:nvPr/>
          </p:nvGraphicFramePr>
          <p:xfrm>
            <a:off x="1982" y="2501"/>
            <a:ext cx="150" cy="207"/>
          </p:xfrm>
          <a:graphic>
            <a:graphicData uri="http://schemas.openxmlformats.org/presentationml/2006/ole">
              <mc:AlternateContent xmlns:mc="http://schemas.openxmlformats.org/markup-compatibility/2006">
                <mc:Choice xmlns:v="urn:schemas-microsoft-com:vml" Requires="v">
                  <p:oleObj spid="_x0000_s266175" name="数式" r:id="rId44" imgW="101520" imgH="139680" progId="Equation.3">
                    <p:embed/>
                  </p:oleObj>
                </mc:Choice>
                <mc:Fallback>
                  <p:oleObj name="数式" r:id="rId44" imgW="101520" imgH="139680" progId="Equation.3">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1982" y="2501"/>
                          <a:ext cx="150" cy="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88" name="Object 278"/>
            <p:cNvGraphicFramePr>
              <a:graphicFrameLocks noChangeAspect="1"/>
            </p:cNvGraphicFramePr>
            <p:nvPr/>
          </p:nvGraphicFramePr>
          <p:xfrm>
            <a:off x="1969" y="1109"/>
            <a:ext cx="176" cy="177"/>
          </p:xfrm>
          <a:graphic>
            <a:graphicData uri="http://schemas.openxmlformats.org/presentationml/2006/ole">
              <mc:AlternateContent xmlns:mc="http://schemas.openxmlformats.org/markup-compatibility/2006">
                <mc:Choice xmlns:v="urn:schemas-microsoft-com:vml" Requires="v">
                  <p:oleObj spid="_x0000_s266176" name="数式" r:id="rId45" imgW="139680" imgH="139680" progId="Equation.3">
                    <p:embed/>
                  </p:oleObj>
                </mc:Choice>
                <mc:Fallback>
                  <p:oleObj name="数式" r:id="rId45" imgW="139680" imgH="139680" progId="Equation.3">
                    <p:embed/>
                    <p:pic>
                      <p:nvPicPr>
                        <p:cNvPr id="0" name=""/>
                        <p:cNvPicPr>
                          <a:picLocks noChangeAspect="1" noChangeArrowheads="1"/>
                        </p:cNvPicPr>
                        <p:nvPr/>
                      </p:nvPicPr>
                      <p:blipFill>
                        <a:blip r:embed="rId46">
                          <a:extLst>
                            <a:ext uri="{28A0092B-C50C-407E-A947-70E740481C1C}">
                              <a14:useLocalDpi xmlns:a14="http://schemas.microsoft.com/office/drawing/2010/main" val="0"/>
                            </a:ext>
                          </a:extLst>
                        </a:blip>
                        <a:srcRect/>
                        <a:stretch>
                          <a:fillRect/>
                        </a:stretch>
                      </p:blipFill>
                      <p:spPr bwMode="auto">
                        <a:xfrm>
                          <a:off x="1969" y="1109"/>
                          <a:ext cx="176"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89" name="Object 279"/>
            <p:cNvGraphicFramePr>
              <a:graphicFrameLocks noChangeAspect="1"/>
            </p:cNvGraphicFramePr>
            <p:nvPr/>
          </p:nvGraphicFramePr>
          <p:xfrm>
            <a:off x="2797" y="2632"/>
            <a:ext cx="165" cy="152"/>
          </p:xfrm>
          <a:graphic>
            <a:graphicData uri="http://schemas.openxmlformats.org/presentationml/2006/ole">
              <mc:AlternateContent xmlns:mc="http://schemas.openxmlformats.org/markup-compatibility/2006">
                <mc:Choice xmlns:v="urn:schemas-microsoft-com:vml" Requires="v">
                  <p:oleObj spid="_x0000_s266177" name="数式" r:id="rId47" imgW="152280" imgH="139680" progId="Equation.3">
                    <p:embed/>
                  </p:oleObj>
                </mc:Choice>
                <mc:Fallback>
                  <p:oleObj name="数式" r:id="rId47" imgW="152280" imgH="139680" progId="Equation.3">
                    <p:embed/>
                    <p:pic>
                      <p:nvPicPr>
                        <p:cNvPr id="0" name=""/>
                        <p:cNvPicPr>
                          <a:picLocks noChangeAspect="1" noChangeArrowheads="1"/>
                        </p:cNvPicPr>
                        <p:nvPr/>
                      </p:nvPicPr>
                      <p:blipFill>
                        <a:blip r:embed="rId48">
                          <a:extLst>
                            <a:ext uri="{28A0092B-C50C-407E-A947-70E740481C1C}">
                              <a14:useLocalDpi xmlns:a14="http://schemas.microsoft.com/office/drawing/2010/main" val="0"/>
                            </a:ext>
                          </a:extLst>
                        </a:blip>
                        <a:srcRect/>
                        <a:stretch>
                          <a:fillRect/>
                        </a:stretch>
                      </p:blipFill>
                      <p:spPr bwMode="auto">
                        <a:xfrm>
                          <a:off x="2797" y="2632"/>
                          <a:ext cx="165"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90" name="Object 280"/>
            <p:cNvGraphicFramePr>
              <a:graphicFrameLocks noChangeAspect="1"/>
            </p:cNvGraphicFramePr>
            <p:nvPr/>
          </p:nvGraphicFramePr>
          <p:xfrm>
            <a:off x="3504" y="2621"/>
            <a:ext cx="177" cy="163"/>
          </p:xfrm>
          <a:graphic>
            <a:graphicData uri="http://schemas.openxmlformats.org/presentationml/2006/ole">
              <mc:AlternateContent xmlns:mc="http://schemas.openxmlformats.org/markup-compatibility/2006">
                <mc:Choice xmlns:v="urn:schemas-microsoft-com:vml" Requires="v">
                  <p:oleObj spid="_x0000_s266178" name="数式" r:id="rId49" imgW="152280" imgH="139680" progId="Equation.3">
                    <p:embed/>
                  </p:oleObj>
                </mc:Choice>
                <mc:Fallback>
                  <p:oleObj name="数式" r:id="rId49" imgW="152280" imgH="139680" progId="Equation.3">
                    <p:embed/>
                    <p:pic>
                      <p:nvPicPr>
                        <p:cNvPr id="0" name=""/>
                        <p:cNvPicPr>
                          <a:picLocks noChangeAspect="1" noChangeArrowheads="1"/>
                        </p:cNvPicPr>
                        <p:nvPr/>
                      </p:nvPicPr>
                      <p:blipFill>
                        <a:blip r:embed="rId50">
                          <a:extLst>
                            <a:ext uri="{28A0092B-C50C-407E-A947-70E740481C1C}">
                              <a14:useLocalDpi xmlns:a14="http://schemas.microsoft.com/office/drawing/2010/main" val="0"/>
                            </a:ext>
                          </a:extLst>
                        </a:blip>
                        <a:srcRect/>
                        <a:stretch>
                          <a:fillRect/>
                        </a:stretch>
                      </p:blipFill>
                      <p:spPr bwMode="auto">
                        <a:xfrm>
                          <a:off x="3504" y="2621"/>
                          <a:ext cx="177"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91" name="Object 281"/>
            <p:cNvGraphicFramePr>
              <a:graphicFrameLocks noChangeAspect="1"/>
            </p:cNvGraphicFramePr>
            <p:nvPr/>
          </p:nvGraphicFramePr>
          <p:xfrm>
            <a:off x="3711" y="912"/>
            <a:ext cx="174" cy="225"/>
          </p:xfrm>
          <a:graphic>
            <a:graphicData uri="http://schemas.openxmlformats.org/presentationml/2006/ole">
              <mc:AlternateContent xmlns:mc="http://schemas.openxmlformats.org/markup-compatibility/2006">
                <mc:Choice xmlns:v="urn:schemas-microsoft-com:vml" Requires="v">
                  <p:oleObj spid="_x0000_s266179" name="数式" r:id="rId51" imgW="177480" imgH="228600" progId="Equation.3">
                    <p:embed/>
                  </p:oleObj>
                </mc:Choice>
                <mc:Fallback>
                  <p:oleObj name="数式" r:id="rId51" imgW="177480" imgH="228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11" y="912"/>
                          <a:ext cx="174" cy="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92" name="Object 282"/>
            <p:cNvGraphicFramePr>
              <a:graphicFrameLocks noChangeAspect="1"/>
            </p:cNvGraphicFramePr>
            <p:nvPr/>
          </p:nvGraphicFramePr>
          <p:xfrm>
            <a:off x="3833" y="2629"/>
            <a:ext cx="110" cy="152"/>
          </p:xfrm>
          <a:graphic>
            <a:graphicData uri="http://schemas.openxmlformats.org/presentationml/2006/ole">
              <mc:AlternateContent xmlns:mc="http://schemas.openxmlformats.org/markup-compatibility/2006">
                <mc:Choice xmlns:v="urn:schemas-microsoft-com:vml" Requires="v">
                  <p:oleObj spid="_x0000_s266180" name="数式" r:id="rId52" imgW="101520" imgH="139680" progId="Equation.3">
                    <p:embed/>
                  </p:oleObj>
                </mc:Choice>
                <mc:Fallback>
                  <p:oleObj name="数式" r:id="rId52" imgW="101520" imgH="139680" progId="Equation.3">
                    <p:embed/>
                    <p:pic>
                      <p:nvPicPr>
                        <p:cNvPr id="0" name=""/>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3833" y="2629"/>
                          <a:ext cx="110"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93" name="Object 283"/>
            <p:cNvGraphicFramePr>
              <a:graphicFrameLocks noChangeAspect="1"/>
            </p:cNvGraphicFramePr>
            <p:nvPr/>
          </p:nvGraphicFramePr>
          <p:xfrm>
            <a:off x="4168" y="2633"/>
            <a:ext cx="110" cy="138"/>
          </p:xfrm>
          <a:graphic>
            <a:graphicData uri="http://schemas.openxmlformats.org/presentationml/2006/ole">
              <mc:AlternateContent xmlns:mc="http://schemas.openxmlformats.org/markup-compatibility/2006">
                <mc:Choice xmlns:v="urn:schemas-microsoft-com:vml" Requires="v">
                  <p:oleObj spid="_x0000_s266181" name="数式" r:id="rId53" imgW="101520" imgH="126720" progId="Equation.3">
                    <p:embed/>
                  </p:oleObj>
                </mc:Choice>
                <mc:Fallback>
                  <p:oleObj name="数式" r:id="rId53" imgW="101520" imgH="126720" progId="Equation.3">
                    <p:embed/>
                    <p:pic>
                      <p:nvPicPr>
                        <p:cNvPr id="0" name=""/>
                        <p:cNvPicPr>
                          <a:picLocks noChangeAspect="1" noChangeArrowheads="1"/>
                        </p:cNvPicPr>
                        <p:nvPr/>
                      </p:nvPicPr>
                      <p:blipFill>
                        <a:blip r:embed="rId54">
                          <a:extLst>
                            <a:ext uri="{28A0092B-C50C-407E-A947-70E740481C1C}">
                              <a14:useLocalDpi xmlns:a14="http://schemas.microsoft.com/office/drawing/2010/main" val="0"/>
                            </a:ext>
                          </a:extLst>
                        </a:blip>
                        <a:srcRect/>
                        <a:stretch>
                          <a:fillRect/>
                        </a:stretch>
                      </p:blipFill>
                      <p:spPr bwMode="auto">
                        <a:xfrm>
                          <a:off x="4168" y="2633"/>
                          <a:ext cx="110"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94" name="Object 284"/>
            <p:cNvGraphicFramePr>
              <a:graphicFrameLocks noChangeAspect="1"/>
            </p:cNvGraphicFramePr>
            <p:nvPr/>
          </p:nvGraphicFramePr>
          <p:xfrm>
            <a:off x="4891" y="2621"/>
            <a:ext cx="119" cy="163"/>
          </p:xfrm>
          <a:graphic>
            <a:graphicData uri="http://schemas.openxmlformats.org/presentationml/2006/ole">
              <mc:AlternateContent xmlns:mc="http://schemas.openxmlformats.org/markup-compatibility/2006">
                <mc:Choice xmlns:v="urn:schemas-microsoft-com:vml" Requires="v">
                  <p:oleObj spid="_x0000_s266182" name="数式" r:id="rId55" imgW="101520" imgH="139680" progId="Equation.3">
                    <p:embed/>
                  </p:oleObj>
                </mc:Choice>
                <mc:Fallback>
                  <p:oleObj name="数式" r:id="rId55" imgW="101520" imgH="139680" progId="Equation.3">
                    <p:embed/>
                    <p:pic>
                      <p:nvPicPr>
                        <p:cNvPr id="0" name=""/>
                        <p:cNvPicPr>
                          <a:picLocks noChangeAspect="1" noChangeArrowheads="1"/>
                        </p:cNvPicPr>
                        <p:nvPr/>
                      </p:nvPicPr>
                      <p:blipFill>
                        <a:blip r:embed="rId56">
                          <a:extLst>
                            <a:ext uri="{28A0092B-C50C-407E-A947-70E740481C1C}">
                              <a14:useLocalDpi xmlns:a14="http://schemas.microsoft.com/office/drawing/2010/main" val="0"/>
                            </a:ext>
                          </a:extLst>
                        </a:blip>
                        <a:srcRect/>
                        <a:stretch>
                          <a:fillRect/>
                        </a:stretch>
                      </p:blipFill>
                      <p:spPr bwMode="auto">
                        <a:xfrm>
                          <a:off x="4891" y="2621"/>
                          <a:ext cx="119"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95" name="Object 285"/>
            <p:cNvGraphicFramePr>
              <a:graphicFrameLocks noChangeAspect="1"/>
            </p:cNvGraphicFramePr>
            <p:nvPr/>
          </p:nvGraphicFramePr>
          <p:xfrm>
            <a:off x="3719" y="1448"/>
            <a:ext cx="176" cy="161"/>
          </p:xfrm>
          <a:graphic>
            <a:graphicData uri="http://schemas.openxmlformats.org/presentationml/2006/ole">
              <mc:AlternateContent xmlns:mc="http://schemas.openxmlformats.org/markup-compatibility/2006">
                <mc:Choice xmlns:v="urn:schemas-microsoft-com:vml" Requires="v">
                  <p:oleObj spid="_x0000_s266183" name="数式" r:id="rId57" imgW="139680" imgH="126720" progId="Equation.3">
                    <p:embed/>
                  </p:oleObj>
                </mc:Choice>
                <mc:Fallback>
                  <p:oleObj name="数式" r:id="rId57" imgW="139680" imgH="126720" progId="Equation.3">
                    <p:embed/>
                    <p:pic>
                      <p:nvPicPr>
                        <p:cNvPr id="0" name=""/>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3719" y="1448"/>
                          <a:ext cx="176"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96" name="Object 286"/>
            <p:cNvGraphicFramePr>
              <a:graphicFrameLocks noChangeAspect="1"/>
            </p:cNvGraphicFramePr>
            <p:nvPr/>
          </p:nvGraphicFramePr>
          <p:xfrm>
            <a:off x="3736" y="2164"/>
            <a:ext cx="128" cy="161"/>
          </p:xfrm>
          <a:graphic>
            <a:graphicData uri="http://schemas.openxmlformats.org/presentationml/2006/ole">
              <mc:AlternateContent xmlns:mc="http://schemas.openxmlformats.org/markup-compatibility/2006">
                <mc:Choice xmlns:v="urn:schemas-microsoft-com:vml" Requires="v">
                  <p:oleObj spid="_x0000_s266184" name="数式" r:id="rId58" imgW="101520" imgH="126720" progId="Equation.3">
                    <p:embed/>
                  </p:oleObj>
                </mc:Choice>
                <mc:Fallback>
                  <p:oleObj name="数式" r:id="rId58" imgW="101520" imgH="126720" progId="Equation.3">
                    <p:embed/>
                    <p:pic>
                      <p:nvPicPr>
                        <p:cNvPr id="0" name=""/>
                        <p:cNvPicPr>
                          <a:picLocks noChangeAspect="1" noChangeArrowheads="1"/>
                        </p:cNvPicPr>
                        <p:nvPr/>
                      </p:nvPicPr>
                      <p:blipFill>
                        <a:blip r:embed="rId59">
                          <a:extLst>
                            <a:ext uri="{28A0092B-C50C-407E-A947-70E740481C1C}">
                              <a14:useLocalDpi xmlns:a14="http://schemas.microsoft.com/office/drawing/2010/main" val="0"/>
                            </a:ext>
                          </a:extLst>
                        </a:blip>
                        <a:srcRect/>
                        <a:stretch>
                          <a:fillRect/>
                        </a:stretch>
                      </p:blipFill>
                      <p:spPr bwMode="auto">
                        <a:xfrm>
                          <a:off x="3736" y="2164"/>
                          <a:ext cx="128"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97" name="Object 287"/>
            <p:cNvGraphicFramePr>
              <a:graphicFrameLocks noChangeAspect="1"/>
            </p:cNvGraphicFramePr>
            <p:nvPr/>
          </p:nvGraphicFramePr>
          <p:xfrm>
            <a:off x="3739" y="1797"/>
            <a:ext cx="122" cy="192"/>
          </p:xfrm>
          <a:graphic>
            <a:graphicData uri="http://schemas.openxmlformats.org/presentationml/2006/ole">
              <mc:AlternateContent xmlns:mc="http://schemas.openxmlformats.org/markup-compatibility/2006">
                <mc:Choice xmlns:v="urn:schemas-microsoft-com:vml" Requires="v">
                  <p:oleObj spid="_x0000_s266185" name="数式" r:id="rId60" imgW="88560" imgH="139680" progId="Equation.3">
                    <p:embed/>
                  </p:oleObj>
                </mc:Choice>
                <mc:Fallback>
                  <p:oleObj name="数式" r:id="rId60" imgW="88560" imgH="139680" progId="Equation.3">
                    <p:embed/>
                    <p:pic>
                      <p:nvPicPr>
                        <p:cNvPr id="0" name=""/>
                        <p:cNvPicPr>
                          <a:picLocks noChangeAspect="1" noChangeArrowheads="1"/>
                        </p:cNvPicPr>
                        <p:nvPr/>
                      </p:nvPicPr>
                      <p:blipFill>
                        <a:blip r:embed="rId61">
                          <a:extLst>
                            <a:ext uri="{28A0092B-C50C-407E-A947-70E740481C1C}">
                              <a14:useLocalDpi xmlns:a14="http://schemas.microsoft.com/office/drawing/2010/main" val="0"/>
                            </a:ext>
                          </a:extLst>
                        </a:blip>
                        <a:srcRect/>
                        <a:stretch>
                          <a:fillRect/>
                        </a:stretch>
                      </p:blipFill>
                      <p:spPr bwMode="auto">
                        <a:xfrm>
                          <a:off x="3739" y="1797"/>
                          <a:ext cx="12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98" name="Object 288"/>
            <p:cNvGraphicFramePr>
              <a:graphicFrameLocks noChangeAspect="1"/>
            </p:cNvGraphicFramePr>
            <p:nvPr/>
          </p:nvGraphicFramePr>
          <p:xfrm>
            <a:off x="3725" y="2501"/>
            <a:ext cx="150" cy="207"/>
          </p:xfrm>
          <a:graphic>
            <a:graphicData uri="http://schemas.openxmlformats.org/presentationml/2006/ole">
              <mc:AlternateContent xmlns:mc="http://schemas.openxmlformats.org/markup-compatibility/2006">
                <mc:Choice xmlns:v="urn:schemas-microsoft-com:vml" Requires="v">
                  <p:oleObj spid="_x0000_s266186" name="数式" r:id="rId62" imgW="101520" imgH="139680" progId="Equation.3">
                    <p:embed/>
                  </p:oleObj>
                </mc:Choice>
                <mc:Fallback>
                  <p:oleObj name="数式" r:id="rId62" imgW="101520" imgH="139680" progId="Equation.3">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3725" y="2501"/>
                          <a:ext cx="150" cy="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99" name="Object 289"/>
            <p:cNvGraphicFramePr>
              <a:graphicFrameLocks noChangeAspect="1"/>
            </p:cNvGraphicFramePr>
            <p:nvPr/>
          </p:nvGraphicFramePr>
          <p:xfrm>
            <a:off x="3712" y="1109"/>
            <a:ext cx="176" cy="177"/>
          </p:xfrm>
          <a:graphic>
            <a:graphicData uri="http://schemas.openxmlformats.org/presentationml/2006/ole">
              <mc:AlternateContent xmlns:mc="http://schemas.openxmlformats.org/markup-compatibility/2006">
                <mc:Choice xmlns:v="urn:schemas-microsoft-com:vml" Requires="v">
                  <p:oleObj spid="_x0000_s266187" name="数式" r:id="rId63" imgW="139680" imgH="139680" progId="Equation.3">
                    <p:embed/>
                  </p:oleObj>
                </mc:Choice>
                <mc:Fallback>
                  <p:oleObj name="数式" r:id="rId63" imgW="139680" imgH="139680" progId="Equation.3">
                    <p:embed/>
                    <p:pic>
                      <p:nvPicPr>
                        <p:cNvPr id="0" name=""/>
                        <p:cNvPicPr>
                          <a:picLocks noChangeAspect="1" noChangeArrowheads="1"/>
                        </p:cNvPicPr>
                        <p:nvPr/>
                      </p:nvPicPr>
                      <p:blipFill>
                        <a:blip r:embed="rId46">
                          <a:extLst>
                            <a:ext uri="{28A0092B-C50C-407E-A947-70E740481C1C}">
                              <a14:useLocalDpi xmlns:a14="http://schemas.microsoft.com/office/drawing/2010/main" val="0"/>
                            </a:ext>
                          </a:extLst>
                        </a:blip>
                        <a:srcRect/>
                        <a:stretch>
                          <a:fillRect/>
                        </a:stretch>
                      </p:blipFill>
                      <p:spPr bwMode="auto">
                        <a:xfrm>
                          <a:off x="3712" y="1109"/>
                          <a:ext cx="176"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300" name="Object 290"/>
            <p:cNvGraphicFramePr>
              <a:graphicFrameLocks noChangeAspect="1"/>
            </p:cNvGraphicFramePr>
            <p:nvPr/>
          </p:nvGraphicFramePr>
          <p:xfrm>
            <a:off x="4567" y="2639"/>
            <a:ext cx="110" cy="138"/>
          </p:xfrm>
          <a:graphic>
            <a:graphicData uri="http://schemas.openxmlformats.org/presentationml/2006/ole">
              <mc:AlternateContent xmlns:mc="http://schemas.openxmlformats.org/markup-compatibility/2006">
                <mc:Choice xmlns:v="urn:schemas-microsoft-com:vml" Requires="v">
                  <p:oleObj spid="_x0000_s266188" name="数式" r:id="rId64" imgW="101520" imgH="126720" progId="Equation.3">
                    <p:embed/>
                  </p:oleObj>
                </mc:Choice>
                <mc:Fallback>
                  <p:oleObj name="数式" r:id="rId64" imgW="101520" imgH="126720" progId="Equation.3">
                    <p:embed/>
                    <p:pic>
                      <p:nvPicPr>
                        <p:cNvPr id="0" name=""/>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4567" y="2639"/>
                          <a:ext cx="110"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301" name="Object 291"/>
            <p:cNvGraphicFramePr>
              <a:graphicFrameLocks noChangeAspect="1"/>
            </p:cNvGraphicFramePr>
            <p:nvPr/>
          </p:nvGraphicFramePr>
          <p:xfrm>
            <a:off x="5284" y="2621"/>
            <a:ext cx="103" cy="163"/>
          </p:xfrm>
          <a:graphic>
            <a:graphicData uri="http://schemas.openxmlformats.org/presentationml/2006/ole">
              <mc:AlternateContent xmlns:mc="http://schemas.openxmlformats.org/markup-compatibility/2006">
                <mc:Choice xmlns:v="urn:schemas-microsoft-com:vml" Requires="v">
                  <p:oleObj spid="_x0000_s266189" name="数式" r:id="rId65" imgW="88560" imgH="139680" progId="Equation.3">
                    <p:embed/>
                  </p:oleObj>
                </mc:Choice>
                <mc:Fallback>
                  <p:oleObj name="数式" r:id="rId65" imgW="88560" imgH="139680" progId="Equation.3">
                    <p:embed/>
                    <p:pic>
                      <p:nvPicPr>
                        <p:cNvPr id="0" name=""/>
                        <p:cNvPicPr>
                          <a:picLocks noChangeAspect="1" noChangeArrowheads="1"/>
                        </p:cNvPicPr>
                        <p:nvPr/>
                      </p:nvPicPr>
                      <p:blipFill>
                        <a:blip r:embed="rId61">
                          <a:extLst>
                            <a:ext uri="{28A0092B-C50C-407E-A947-70E740481C1C}">
                              <a14:useLocalDpi xmlns:a14="http://schemas.microsoft.com/office/drawing/2010/main" val="0"/>
                            </a:ext>
                          </a:extLst>
                        </a:blip>
                        <a:srcRect/>
                        <a:stretch>
                          <a:fillRect/>
                        </a:stretch>
                      </p:blipFill>
                      <p:spPr bwMode="auto">
                        <a:xfrm>
                          <a:off x="5284" y="2621"/>
                          <a:ext cx="103"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pSp>
      <p:sp>
        <p:nvSpPr>
          <p:cNvPr id="11555" name="Freeform 292"/>
          <p:cNvSpPr>
            <a:spLocks/>
          </p:cNvSpPr>
          <p:nvPr/>
        </p:nvSpPr>
        <p:spPr bwMode="auto">
          <a:xfrm>
            <a:off x="6353175" y="4102100"/>
            <a:ext cx="2320925" cy="561975"/>
          </a:xfrm>
          <a:custGeom>
            <a:avLst/>
            <a:gdLst>
              <a:gd name="T0" fmla="*/ 2147483647 w 1462"/>
              <a:gd name="T1" fmla="*/ 2147483647 h 354"/>
              <a:gd name="T2" fmla="*/ 2147483647 w 1462"/>
              <a:gd name="T3" fmla="*/ 2147483647 h 354"/>
              <a:gd name="T4" fmla="*/ 2147483647 w 1462"/>
              <a:gd name="T5" fmla="*/ 2147483647 h 354"/>
              <a:gd name="T6" fmla="*/ 2147483647 w 1462"/>
              <a:gd name="T7" fmla="*/ 2147483647 h 354"/>
              <a:gd name="T8" fmla="*/ 2147483647 w 1462"/>
              <a:gd name="T9" fmla="*/ 2147483647 h 354"/>
              <a:gd name="T10" fmla="*/ 2147483647 w 1462"/>
              <a:gd name="T11" fmla="*/ 2147483647 h 354"/>
              <a:gd name="T12" fmla="*/ 2147483647 w 1462"/>
              <a:gd name="T13" fmla="*/ 2147483647 h 354"/>
              <a:gd name="T14" fmla="*/ 2147483647 w 1462"/>
              <a:gd name="T15" fmla="*/ 0 h 354"/>
              <a:gd name="T16" fmla="*/ 2147483647 w 1462"/>
              <a:gd name="T17" fmla="*/ 2147483647 h 354"/>
              <a:gd name="T18" fmla="*/ 2147483647 w 1462"/>
              <a:gd name="T19" fmla="*/ 2147483647 h 354"/>
              <a:gd name="T20" fmla="*/ 2147483647 w 1462"/>
              <a:gd name="T21" fmla="*/ 2147483647 h 354"/>
              <a:gd name="T22" fmla="*/ 2147483647 w 1462"/>
              <a:gd name="T23" fmla="*/ 2147483647 h 354"/>
              <a:gd name="T24" fmla="*/ 2147483647 w 1462"/>
              <a:gd name="T25" fmla="*/ 0 h 354"/>
              <a:gd name="T26" fmla="*/ 2147483647 w 1462"/>
              <a:gd name="T27" fmla="*/ 2147483647 h 354"/>
              <a:gd name="T28" fmla="*/ 2147483647 w 1462"/>
              <a:gd name="T29" fmla="*/ 2147483647 h 354"/>
              <a:gd name="T30" fmla="*/ 2147483647 w 1462"/>
              <a:gd name="T31" fmla="*/ 2147483647 h 354"/>
              <a:gd name="T32" fmla="*/ 2147483647 w 1462"/>
              <a:gd name="T33" fmla="*/ 2147483647 h 354"/>
              <a:gd name="T34" fmla="*/ 2147483647 w 1462"/>
              <a:gd name="T35" fmla="*/ 2147483647 h 354"/>
              <a:gd name="T36" fmla="*/ 2147483647 w 1462"/>
              <a:gd name="T37" fmla="*/ 2147483647 h 354"/>
              <a:gd name="T38" fmla="*/ 2147483647 w 1462"/>
              <a:gd name="T39" fmla="*/ 2147483647 h 354"/>
              <a:gd name="T40" fmla="*/ 2147483647 w 1462"/>
              <a:gd name="T41" fmla="*/ 2147483647 h 3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62"/>
              <a:gd name="T64" fmla="*/ 0 h 354"/>
              <a:gd name="T65" fmla="*/ 1462 w 1462"/>
              <a:gd name="T66" fmla="*/ 354 h 3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62" h="354">
                <a:moveTo>
                  <a:pt x="10" y="354"/>
                </a:moveTo>
                <a:cubicBezTo>
                  <a:pt x="9" y="341"/>
                  <a:pt x="5" y="294"/>
                  <a:pt x="4" y="264"/>
                </a:cubicBezTo>
                <a:cubicBezTo>
                  <a:pt x="3" y="234"/>
                  <a:pt x="4" y="204"/>
                  <a:pt x="4" y="174"/>
                </a:cubicBezTo>
                <a:cubicBezTo>
                  <a:pt x="4" y="144"/>
                  <a:pt x="0" y="107"/>
                  <a:pt x="4" y="84"/>
                </a:cubicBezTo>
                <a:cubicBezTo>
                  <a:pt x="8" y="61"/>
                  <a:pt x="16" y="49"/>
                  <a:pt x="28" y="36"/>
                </a:cubicBezTo>
                <a:cubicBezTo>
                  <a:pt x="40" y="23"/>
                  <a:pt x="50" y="11"/>
                  <a:pt x="76" y="6"/>
                </a:cubicBezTo>
                <a:cubicBezTo>
                  <a:pt x="102" y="1"/>
                  <a:pt x="152" y="7"/>
                  <a:pt x="184" y="6"/>
                </a:cubicBezTo>
                <a:cubicBezTo>
                  <a:pt x="216" y="5"/>
                  <a:pt x="237" y="0"/>
                  <a:pt x="268" y="0"/>
                </a:cubicBezTo>
                <a:cubicBezTo>
                  <a:pt x="299" y="0"/>
                  <a:pt x="338" y="5"/>
                  <a:pt x="370" y="6"/>
                </a:cubicBezTo>
                <a:cubicBezTo>
                  <a:pt x="402" y="7"/>
                  <a:pt x="429" y="6"/>
                  <a:pt x="460" y="6"/>
                </a:cubicBezTo>
                <a:cubicBezTo>
                  <a:pt x="491" y="6"/>
                  <a:pt x="525" y="6"/>
                  <a:pt x="556" y="6"/>
                </a:cubicBezTo>
                <a:cubicBezTo>
                  <a:pt x="587" y="6"/>
                  <a:pt x="617" y="7"/>
                  <a:pt x="646" y="6"/>
                </a:cubicBezTo>
                <a:cubicBezTo>
                  <a:pt x="675" y="5"/>
                  <a:pt x="699" y="0"/>
                  <a:pt x="730" y="0"/>
                </a:cubicBezTo>
                <a:cubicBezTo>
                  <a:pt x="761" y="0"/>
                  <a:pt x="801" y="5"/>
                  <a:pt x="832" y="6"/>
                </a:cubicBezTo>
                <a:cubicBezTo>
                  <a:pt x="863" y="7"/>
                  <a:pt x="888" y="5"/>
                  <a:pt x="916" y="6"/>
                </a:cubicBezTo>
                <a:cubicBezTo>
                  <a:pt x="944" y="7"/>
                  <a:pt x="969" y="12"/>
                  <a:pt x="1000" y="12"/>
                </a:cubicBezTo>
                <a:cubicBezTo>
                  <a:pt x="1031" y="12"/>
                  <a:pt x="1069" y="7"/>
                  <a:pt x="1102" y="6"/>
                </a:cubicBezTo>
                <a:cubicBezTo>
                  <a:pt x="1135" y="5"/>
                  <a:pt x="1168" y="6"/>
                  <a:pt x="1198" y="6"/>
                </a:cubicBezTo>
                <a:cubicBezTo>
                  <a:pt x="1228" y="6"/>
                  <a:pt x="1253" y="6"/>
                  <a:pt x="1282" y="6"/>
                </a:cubicBezTo>
                <a:cubicBezTo>
                  <a:pt x="1311" y="6"/>
                  <a:pt x="1342" y="5"/>
                  <a:pt x="1372" y="6"/>
                </a:cubicBezTo>
                <a:cubicBezTo>
                  <a:pt x="1402" y="7"/>
                  <a:pt x="1443" y="11"/>
                  <a:pt x="1462" y="12"/>
                </a:cubicBezTo>
              </a:path>
            </a:pathLst>
          </a:custGeom>
          <a:noFill/>
          <a:ln w="28575">
            <a:solidFill>
              <a:srgbClr val="FF0000"/>
            </a:solidFill>
            <a:round/>
            <a:headEnd/>
            <a:tailEnd/>
          </a:ln>
        </p:spPr>
        <p:txBody>
          <a:bodyPr/>
          <a:lstStyle/>
          <a:p>
            <a:endParaRPr lang="ja-JP" altLang="en-US"/>
          </a:p>
        </p:txBody>
      </p:sp>
      <p:sp>
        <p:nvSpPr>
          <p:cNvPr id="11556" name="Freeform 293"/>
          <p:cNvSpPr>
            <a:spLocks/>
          </p:cNvSpPr>
          <p:nvPr/>
        </p:nvSpPr>
        <p:spPr bwMode="auto">
          <a:xfrm>
            <a:off x="6353175" y="3540125"/>
            <a:ext cx="2320925" cy="561975"/>
          </a:xfrm>
          <a:custGeom>
            <a:avLst/>
            <a:gdLst>
              <a:gd name="T0" fmla="*/ 2147483647 w 1462"/>
              <a:gd name="T1" fmla="*/ 2147483647 h 354"/>
              <a:gd name="T2" fmla="*/ 2147483647 w 1462"/>
              <a:gd name="T3" fmla="*/ 2147483647 h 354"/>
              <a:gd name="T4" fmla="*/ 2147483647 w 1462"/>
              <a:gd name="T5" fmla="*/ 2147483647 h 354"/>
              <a:gd name="T6" fmla="*/ 2147483647 w 1462"/>
              <a:gd name="T7" fmla="*/ 2147483647 h 354"/>
              <a:gd name="T8" fmla="*/ 2147483647 w 1462"/>
              <a:gd name="T9" fmla="*/ 2147483647 h 354"/>
              <a:gd name="T10" fmla="*/ 2147483647 w 1462"/>
              <a:gd name="T11" fmla="*/ 2147483647 h 354"/>
              <a:gd name="T12" fmla="*/ 2147483647 w 1462"/>
              <a:gd name="T13" fmla="*/ 2147483647 h 354"/>
              <a:gd name="T14" fmla="*/ 2147483647 w 1462"/>
              <a:gd name="T15" fmla="*/ 0 h 354"/>
              <a:gd name="T16" fmla="*/ 2147483647 w 1462"/>
              <a:gd name="T17" fmla="*/ 2147483647 h 354"/>
              <a:gd name="T18" fmla="*/ 2147483647 w 1462"/>
              <a:gd name="T19" fmla="*/ 2147483647 h 354"/>
              <a:gd name="T20" fmla="*/ 2147483647 w 1462"/>
              <a:gd name="T21" fmla="*/ 2147483647 h 354"/>
              <a:gd name="T22" fmla="*/ 2147483647 w 1462"/>
              <a:gd name="T23" fmla="*/ 2147483647 h 354"/>
              <a:gd name="T24" fmla="*/ 2147483647 w 1462"/>
              <a:gd name="T25" fmla="*/ 0 h 354"/>
              <a:gd name="T26" fmla="*/ 2147483647 w 1462"/>
              <a:gd name="T27" fmla="*/ 2147483647 h 354"/>
              <a:gd name="T28" fmla="*/ 2147483647 w 1462"/>
              <a:gd name="T29" fmla="*/ 2147483647 h 354"/>
              <a:gd name="T30" fmla="*/ 2147483647 w 1462"/>
              <a:gd name="T31" fmla="*/ 2147483647 h 354"/>
              <a:gd name="T32" fmla="*/ 2147483647 w 1462"/>
              <a:gd name="T33" fmla="*/ 2147483647 h 354"/>
              <a:gd name="T34" fmla="*/ 2147483647 w 1462"/>
              <a:gd name="T35" fmla="*/ 2147483647 h 354"/>
              <a:gd name="T36" fmla="*/ 2147483647 w 1462"/>
              <a:gd name="T37" fmla="*/ 2147483647 h 354"/>
              <a:gd name="T38" fmla="*/ 2147483647 w 1462"/>
              <a:gd name="T39" fmla="*/ 2147483647 h 354"/>
              <a:gd name="T40" fmla="*/ 2147483647 w 1462"/>
              <a:gd name="T41" fmla="*/ 2147483647 h 3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62"/>
              <a:gd name="T64" fmla="*/ 0 h 354"/>
              <a:gd name="T65" fmla="*/ 1462 w 1462"/>
              <a:gd name="T66" fmla="*/ 354 h 3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62" h="354">
                <a:moveTo>
                  <a:pt x="10" y="354"/>
                </a:moveTo>
                <a:cubicBezTo>
                  <a:pt x="9" y="341"/>
                  <a:pt x="5" y="294"/>
                  <a:pt x="4" y="264"/>
                </a:cubicBezTo>
                <a:cubicBezTo>
                  <a:pt x="3" y="234"/>
                  <a:pt x="4" y="204"/>
                  <a:pt x="4" y="174"/>
                </a:cubicBezTo>
                <a:cubicBezTo>
                  <a:pt x="4" y="144"/>
                  <a:pt x="0" y="107"/>
                  <a:pt x="4" y="84"/>
                </a:cubicBezTo>
                <a:cubicBezTo>
                  <a:pt x="8" y="61"/>
                  <a:pt x="16" y="49"/>
                  <a:pt x="28" y="36"/>
                </a:cubicBezTo>
                <a:cubicBezTo>
                  <a:pt x="40" y="23"/>
                  <a:pt x="50" y="11"/>
                  <a:pt x="76" y="6"/>
                </a:cubicBezTo>
                <a:cubicBezTo>
                  <a:pt x="102" y="1"/>
                  <a:pt x="152" y="7"/>
                  <a:pt x="184" y="6"/>
                </a:cubicBezTo>
                <a:cubicBezTo>
                  <a:pt x="216" y="5"/>
                  <a:pt x="237" y="0"/>
                  <a:pt x="268" y="0"/>
                </a:cubicBezTo>
                <a:cubicBezTo>
                  <a:pt x="299" y="0"/>
                  <a:pt x="338" y="5"/>
                  <a:pt x="370" y="6"/>
                </a:cubicBezTo>
                <a:cubicBezTo>
                  <a:pt x="402" y="7"/>
                  <a:pt x="429" y="6"/>
                  <a:pt x="460" y="6"/>
                </a:cubicBezTo>
                <a:cubicBezTo>
                  <a:pt x="491" y="6"/>
                  <a:pt x="525" y="6"/>
                  <a:pt x="556" y="6"/>
                </a:cubicBezTo>
                <a:cubicBezTo>
                  <a:pt x="587" y="6"/>
                  <a:pt x="617" y="7"/>
                  <a:pt x="646" y="6"/>
                </a:cubicBezTo>
                <a:cubicBezTo>
                  <a:pt x="675" y="5"/>
                  <a:pt x="699" y="0"/>
                  <a:pt x="730" y="0"/>
                </a:cubicBezTo>
                <a:cubicBezTo>
                  <a:pt x="761" y="0"/>
                  <a:pt x="801" y="5"/>
                  <a:pt x="832" y="6"/>
                </a:cubicBezTo>
                <a:cubicBezTo>
                  <a:pt x="863" y="7"/>
                  <a:pt x="888" y="5"/>
                  <a:pt x="916" y="6"/>
                </a:cubicBezTo>
                <a:cubicBezTo>
                  <a:pt x="944" y="7"/>
                  <a:pt x="969" y="12"/>
                  <a:pt x="1000" y="12"/>
                </a:cubicBezTo>
                <a:cubicBezTo>
                  <a:pt x="1031" y="12"/>
                  <a:pt x="1069" y="7"/>
                  <a:pt x="1102" y="6"/>
                </a:cubicBezTo>
                <a:cubicBezTo>
                  <a:pt x="1135" y="5"/>
                  <a:pt x="1168" y="6"/>
                  <a:pt x="1198" y="6"/>
                </a:cubicBezTo>
                <a:cubicBezTo>
                  <a:pt x="1228" y="6"/>
                  <a:pt x="1253" y="6"/>
                  <a:pt x="1282" y="6"/>
                </a:cubicBezTo>
                <a:cubicBezTo>
                  <a:pt x="1311" y="6"/>
                  <a:pt x="1342" y="5"/>
                  <a:pt x="1372" y="6"/>
                </a:cubicBezTo>
                <a:cubicBezTo>
                  <a:pt x="1402" y="7"/>
                  <a:pt x="1443" y="11"/>
                  <a:pt x="1462" y="12"/>
                </a:cubicBezTo>
              </a:path>
            </a:pathLst>
          </a:custGeom>
          <a:noFill/>
          <a:ln w="28575">
            <a:solidFill>
              <a:srgbClr val="FF0000"/>
            </a:solidFill>
            <a:round/>
            <a:headEnd/>
            <a:tailEnd/>
          </a:ln>
        </p:spPr>
        <p:txBody>
          <a:bodyPr/>
          <a:lstStyle/>
          <a:p>
            <a:endParaRPr lang="ja-JP" altLang="en-US"/>
          </a:p>
        </p:txBody>
      </p:sp>
      <p:sp>
        <p:nvSpPr>
          <p:cNvPr id="11557" name="Freeform 294"/>
          <p:cNvSpPr>
            <a:spLocks/>
          </p:cNvSpPr>
          <p:nvPr/>
        </p:nvSpPr>
        <p:spPr bwMode="auto">
          <a:xfrm>
            <a:off x="6353175" y="2959100"/>
            <a:ext cx="2320925" cy="561975"/>
          </a:xfrm>
          <a:custGeom>
            <a:avLst/>
            <a:gdLst>
              <a:gd name="T0" fmla="*/ 2147483647 w 1462"/>
              <a:gd name="T1" fmla="*/ 2147483647 h 354"/>
              <a:gd name="T2" fmla="*/ 2147483647 w 1462"/>
              <a:gd name="T3" fmla="*/ 2147483647 h 354"/>
              <a:gd name="T4" fmla="*/ 2147483647 w 1462"/>
              <a:gd name="T5" fmla="*/ 2147483647 h 354"/>
              <a:gd name="T6" fmla="*/ 2147483647 w 1462"/>
              <a:gd name="T7" fmla="*/ 2147483647 h 354"/>
              <a:gd name="T8" fmla="*/ 2147483647 w 1462"/>
              <a:gd name="T9" fmla="*/ 2147483647 h 354"/>
              <a:gd name="T10" fmla="*/ 2147483647 w 1462"/>
              <a:gd name="T11" fmla="*/ 2147483647 h 354"/>
              <a:gd name="T12" fmla="*/ 2147483647 w 1462"/>
              <a:gd name="T13" fmla="*/ 2147483647 h 354"/>
              <a:gd name="T14" fmla="*/ 2147483647 w 1462"/>
              <a:gd name="T15" fmla="*/ 0 h 354"/>
              <a:gd name="T16" fmla="*/ 2147483647 w 1462"/>
              <a:gd name="T17" fmla="*/ 2147483647 h 354"/>
              <a:gd name="T18" fmla="*/ 2147483647 w 1462"/>
              <a:gd name="T19" fmla="*/ 2147483647 h 354"/>
              <a:gd name="T20" fmla="*/ 2147483647 w 1462"/>
              <a:gd name="T21" fmla="*/ 2147483647 h 354"/>
              <a:gd name="T22" fmla="*/ 2147483647 w 1462"/>
              <a:gd name="T23" fmla="*/ 2147483647 h 354"/>
              <a:gd name="T24" fmla="*/ 2147483647 w 1462"/>
              <a:gd name="T25" fmla="*/ 0 h 354"/>
              <a:gd name="T26" fmla="*/ 2147483647 w 1462"/>
              <a:gd name="T27" fmla="*/ 2147483647 h 354"/>
              <a:gd name="T28" fmla="*/ 2147483647 w 1462"/>
              <a:gd name="T29" fmla="*/ 2147483647 h 354"/>
              <a:gd name="T30" fmla="*/ 2147483647 w 1462"/>
              <a:gd name="T31" fmla="*/ 2147483647 h 354"/>
              <a:gd name="T32" fmla="*/ 2147483647 w 1462"/>
              <a:gd name="T33" fmla="*/ 2147483647 h 354"/>
              <a:gd name="T34" fmla="*/ 2147483647 w 1462"/>
              <a:gd name="T35" fmla="*/ 2147483647 h 354"/>
              <a:gd name="T36" fmla="*/ 2147483647 w 1462"/>
              <a:gd name="T37" fmla="*/ 2147483647 h 354"/>
              <a:gd name="T38" fmla="*/ 2147483647 w 1462"/>
              <a:gd name="T39" fmla="*/ 2147483647 h 354"/>
              <a:gd name="T40" fmla="*/ 2147483647 w 1462"/>
              <a:gd name="T41" fmla="*/ 2147483647 h 3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62"/>
              <a:gd name="T64" fmla="*/ 0 h 354"/>
              <a:gd name="T65" fmla="*/ 1462 w 1462"/>
              <a:gd name="T66" fmla="*/ 354 h 3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62" h="354">
                <a:moveTo>
                  <a:pt x="10" y="354"/>
                </a:moveTo>
                <a:cubicBezTo>
                  <a:pt x="9" y="341"/>
                  <a:pt x="5" y="294"/>
                  <a:pt x="4" y="264"/>
                </a:cubicBezTo>
                <a:cubicBezTo>
                  <a:pt x="3" y="234"/>
                  <a:pt x="4" y="204"/>
                  <a:pt x="4" y="174"/>
                </a:cubicBezTo>
                <a:cubicBezTo>
                  <a:pt x="4" y="144"/>
                  <a:pt x="0" y="107"/>
                  <a:pt x="4" y="84"/>
                </a:cubicBezTo>
                <a:cubicBezTo>
                  <a:pt x="8" y="61"/>
                  <a:pt x="16" y="49"/>
                  <a:pt x="28" y="36"/>
                </a:cubicBezTo>
                <a:cubicBezTo>
                  <a:pt x="40" y="23"/>
                  <a:pt x="50" y="11"/>
                  <a:pt x="76" y="6"/>
                </a:cubicBezTo>
                <a:cubicBezTo>
                  <a:pt x="102" y="1"/>
                  <a:pt x="152" y="7"/>
                  <a:pt x="184" y="6"/>
                </a:cubicBezTo>
                <a:cubicBezTo>
                  <a:pt x="216" y="5"/>
                  <a:pt x="237" y="0"/>
                  <a:pt x="268" y="0"/>
                </a:cubicBezTo>
                <a:cubicBezTo>
                  <a:pt x="299" y="0"/>
                  <a:pt x="338" y="5"/>
                  <a:pt x="370" y="6"/>
                </a:cubicBezTo>
                <a:cubicBezTo>
                  <a:pt x="402" y="7"/>
                  <a:pt x="429" y="6"/>
                  <a:pt x="460" y="6"/>
                </a:cubicBezTo>
                <a:cubicBezTo>
                  <a:pt x="491" y="6"/>
                  <a:pt x="525" y="6"/>
                  <a:pt x="556" y="6"/>
                </a:cubicBezTo>
                <a:cubicBezTo>
                  <a:pt x="587" y="6"/>
                  <a:pt x="617" y="7"/>
                  <a:pt x="646" y="6"/>
                </a:cubicBezTo>
                <a:cubicBezTo>
                  <a:pt x="675" y="5"/>
                  <a:pt x="699" y="0"/>
                  <a:pt x="730" y="0"/>
                </a:cubicBezTo>
                <a:cubicBezTo>
                  <a:pt x="761" y="0"/>
                  <a:pt x="801" y="5"/>
                  <a:pt x="832" y="6"/>
                </a:cubicBezTo>
                <a:cubicBezTo>
                  <a:pt x="863" y="7"/>
                  <a:pt x="888" y="5"/>
                  <a:pt x="916" y="6"/>
                </a:cubicBezTo>
                <a:cubicBezTo>
                  <a:pt x="944" y="7"/>
                  <a:pt x="969" y="12"/>
                  <a:pt x="1000" y="12"/>
                </a:cubicBezTo>
                <a:cubicBezTo>
                  <a:pt x="1031" y="12"/>
                  <a:pt x="1069" y="7"/>
                  <a:pt x="1102" y="6"/>
                </a:cubicBezTo>
                <a:cubicBezTo>
                  <a:pt x="1135" y="5"/>
                  <a:pt x="1168" y="6"/>
                  <a:pt x="1198" y="6"/>
                </a:cubicBezTo>
                <a:cubicBezTo>
                  <a:pt x="1228" y="6"/>
                  <a:pt x="1253" y="6"/>
                  <a:pt x="1282" y="6"/>
                </a:cubicBezTo>
                <a:cubicBezTo>
                  <a:pt x="1311" y="6"/>
                  <a:pt x="1342" y="5"/>
                  <a:pt x="1372" y="6"/>
                </a:cubicBezTo>
                <a:cubicBezTo>
                  <a:pt x="1402" y="7"/>
                  <a:pt x="1443" y="11"/>
                  <a:pt x="1462" y="12"/>
                </a:cubicBezTo>
              </a:path>
            </a:pathLst>
          </a:custGeom>
          <a:noFill/>
          <a:ln w="28575">
            <a:solidFill>
              <a:srgbClr val="FF0000"/>
            </a:solidFill>
            <a:round/>
            <a:headEnd/>
            <a:tailEnd/>
          </a:ln>
        </p:spPr>
        <p:txBody>
          <a:bodyPr/>
          <a:lstStyle/>
          <a:p>
            <a:endParaRPr lang="ja-JP" altLang="en-US"/>
          </a:p>
        </p:txBody>
      </p:sp>
      <p:sp>
        <p:nvSpPr>
          <p:cNvPr id="11558" name="Freeform 295"/>
          <p:cNvSpPr>
            <a:spLocks/>
          </p:cNvSpPr>
          <p:nvPr/>
        </p:nvSpPr>
        <p:spPr bwMode="auto">
          <a:xfrm>
            <a:off x="6353175" y="2397125"/>
            <a:ext cx="2320925" cy="561975"/>
          </a:xfrm>
          <a:custGeom>
            <a:avLst/>
            <a:gdLst>
              <a:gd name="T0" fmla="*/ 2147483647 w 1462"/>
              <a:gd name="T1" fmla="*/ 2147483647 h 354"/>
              <a:gd name="T2" fmla="*/ 2147483647 w 1462"/>
              <a:gd name="T3" fmla="*/ 2147483647 h 354"/>
              <a:gd name="T4" fmla="*/ 2147483647 w 1462"/>
              <a:gd name="T5" fmla="*/ 2147483647 h 354"/>
              <a:gd name="T6" fmla="*/ 2147483647 w 1462"/>
              <a:gd name="T7" fmla="*/ 2147483647 h 354"/>
              <a:gd name="T8" fmla="*/ 2147483647 w 1462"/>
              <a:gd name="T9" fmla="*/ 2147483647 h 354"/>
              <a:gd name="T10" fmla="*/ 2147483647 w 1462"/>
              <a:gd name="T11" fmla="*/ 2147483647 h 354"/>
              <a:gd name="T12" fmla="*/ 2147483647 w 1462"/>
              <a:gd name="T13" fmla="*/ 2147483647 h 354"/>
              <a:gd name="T14" fmla="*/ 2147483647 w 1462"/>
              <a:gd name="T15" fmla="*/ 0 h 354"/>
              <a:gd name="T16" fmla="*/ 2147483647 w 1462"/>
              <a:gd name="T17" fmla="*/ 2147483647 h 354"/>
              <a:gd name="T18" fmla="*/ 2147483647 w 1462"/>
              <a:gd name="T19" fmla="*/ 2147483647 h 354"/>
              <a:gd name="T20" fmla="*/ 2147483647 w 1462"/>
              <a:gd name="T21" fmla="*/ 2147483647 h 354"/>
              <a:gd name="T22" fmla="*/ 2147483647 w 1462"/>
              <a:gd name="T23" fmla="*/ 2147483647 h 354"/>
              <a:gd name="T24" fmla="*/ 2147483647 w 1462"/>
              <a:gd name="T25" fmla="*/ 0 h 354"/>
              <a:gd name="T26" fmla="*/ 2147483647 w 1462"/>
              <a:gd name="T27" fmla="*/ 2147483647 h 354"/>
              <a:gd name="T28" fmla="*/ 2147483647 w 1462"/>
              <a:gd name="T29" fmla="*/ 2147483647 h 354"/>
              <a:gd name="T30" fmla="*/ 2147483647 w 1462"/>
              <a:gd name="T31" fmla="*/ 2147483647 h 354"/>
              <a:gd name="T32" fmla="*/ 2147483647 w 1462"/>
              <a:gd name="T33" fmla="*/ 2147483647 h 354"/>
              <a:gd name="T34" fmla="*/ 2147483647 w 1462"/>
              <a:gd name="T35" fmla="*/ 2147483647 h 354"/>
              <a:gd name="T36" fmla="*/ 2147483647 w 1462"/>
              <a:gd name="T37" fmla="*/ 2147483647 h 354"/>
              <a:gd name="T38" fmla="*/ 2147483647 w 1462"/>
              <a:gd name="T39" fmla="*/ 2147483647 h 354"/>
              <a:gd name="T40" fmla="*/ 2147483647 w 1462"/>
              <a:gd name="T41" fmla="*/ 2147483647 h 3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62"/>
              <a:gd name="T64" fmla="*/ 0 h 354"/>
              <a:gd name="T65" fmla="*/ 1462 w 1462"/>
              <a:gd name="T66" fmla="*/ 354 h 3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62" h="354">
                <a:moveTo>
                  <a:pt x="10" y="354"/>
                </a:moveTo>
                <a:cubicBezTo>
                  <a:pt x="9" y="341"/>
                  <a:pt x="5" y="294"/>
                  <a:pt x="4" y="264"/>
                </a:cubicBezTo>
                <a:cubicBezTo>
                  <a:pt x="3" y="234"/>
                  <a:pt x="4" y="204"/>
                  <a:pt x="4" y="174"/>
                </a:cubicBezTo>
                <a:cubicBezTo>
                  <a:pt x="4" y="144"/>
                  <a:pt x="0" y="107"/>
                  <a:pt x="4" y="84"/>
                </a:cubicBezTo>
                <a:cubicBezTo>
                  <a:pt x="8" y="61"/>
                  <a:pt x="16" y="49"/>
                  <a:pt x="28" y="36"/>
                </a:cubicBezTo>
                <a:cubicBezTo>
                  <a:pt x="40" y="23"/>
                  <a:pt x="50" y="11"/>
                  <a:pt x="76" y="6"/>
                </a:cubicBezTo>
                <a:cubicBezTo>
                  <a:pt x="102" y="1"/>
                  <a:pt x="152" y="7"/>
                  <a:pt x="184" y="6"/>
                </a:cubicBezTo>
                <a:cubicBezTo>
                  <a:pt x="216" y="5"/>
                  <a:pt x="237" y="0"/>
                  <a:pt x="268" y="0"/>
                </a:cubicBezTo>
                <a:cubicBezTo>
                  <a:pt x="299" y="0"/>
                  <a:pt x="338" y="5"/>
                  <a:pt x="370" y="6"/>
                </a:cubicBezTo>
                <a:cubicBezTo>
                  <a:pt x="402" y="7"/>
                  <a:pt x="429" y="6"/>
                  <a:pt x="460" y="6"/>
                </a:cubicBezTo>
                <a:cubicBezTo>
                  <a:pt x="491" y="6"/>
                  <a:pt x="525" y="6"/>
                  <a:pt x="556" y="6"/>
                </a:cubicBezTo>
                <a:cubicBezTo>
                  <a:pt x="587" y="6"/>
                  <a:pt x="617" y="7"/>
                  <a:pt x="646" y="6"/>
                </a:cubicBezTo>
                <a:cubicBezTo>
                  <a:pt x="675" y="5"/>
                  <a:pt x="699" y="0"/>
                  <a:pt x="730" y="0"/>
                </a:cubicBezTo>
                <a:cubicBezTo>
                  <a:pt x="761" y="0"/>
                  <a:pt x="801" y="5"/>
                  <a:pt x="832" y="6"/>
                </a:cubicBezTo>
                <a:cubicBezTo>
                  <a:pt x="863" y="7"/>
                  <a:pt x="888" y="5"/>
                  <a:pt x="916" y="6"/>
                </a:cubicBezTo>
                <a:cubicBezTo>
                  <a:pt x="944" y="7"/>
                  <a:pt x="969" y="12"/>
                  <a:pt x="1000" y="12"/>
                </a:cubicBezTo>
                <a:cubicBezTo>
                  <a:pt x="1031" y="12"/>
                  <a:pt x="1069" y="7"/>
                  <a:pt x="1102" y="6"/>
                </a:cubicBezTo>
                <a:cubicBezTo>
                  <a:pt x="1135" y="5"/>
                  <a:pt x="1168" y="6"/>
                  <a:pt x="1198" y="6"/>
                </a:cubicBezTo>
                <a:cubicBezTo>
                  <a:pt x="1228" y="6"/>
                  <a:pt x="1253" y="6"/>
                  <a:pt x="1282" y="6"/>
                </a:cubicBezTo>
                <a:cubicBezTo>
                  <a:pt x="1311" y="6"/>
                  <a:pt x="1342" y="5"/>
                  <a:pt x="1372" y="6"/>
                </a:cubicBezTo>
                <a:cubicBezTo>
                  <a:pt x="1402" y="7"/>
                  <a:pt x="1443" y="11"/>
                  <a:pt x="1462" y="12"/>
                </a:cubicBezTo>
              </a:path>
            </a:pathLst>
          </a:custGeom>
          <a:noFill/>
          <a:ln w="28575">
            <a:solidFill>
              <a:srgbClr val="FF0000"/>
            </a:solidFill>
            <a:round/>
            <a:headEnd/>
            <a:tailEnd/>
          </a:ln>
        </p:spPr>
        <p:txBody>
          <a:bodyPr/>
          <a:lstStyle/>
          <a:p>
            <a:endParaRPr lang="ja-JP" altLang="en-US"/>
          </a:p>
        </p:txBody>
      </p:sp>
      <p:sp>
        <p:nvSpPr>
          <p:cNvPr id="2" name="テキスト ボックス 1"/>
          <p:cNvSpPr txBox="1"/>
          <p:nvPr/>
        </p:nvSpPr>
        <p:spPr>
          <a:xfrm>
            <a:off x="5150406" y="5092701"/>
            <a:ext cx="471604" cy="369332"/>
          </a:xfrm>
          <a:prstGeom prst="rect">
            <a:avLst/>
          </a:prstGeom>
          <a:noFill/>
        </p:spPr>
        <p:txBody>
          <a:bodyPr wrap="none" rtlCol="0">
            <a:spAutoFit/>
          </a:bodyPr>
          <a:lstStyle/>
          <a:p>
            <a:r>
              <a:rPr kumimoji="1" lang="en-US" altLang="ja-JP" dirty="0" err="1"/>
              <a:t>μA</a:t>
            </a:r>
            <a:endParaRPr kumimoji="1" lang="ja-JP" altLang="en-US" dirty="0"/>
          </a:p>
        </p:txBody>
      </p:sp>
      <p:sp>
        <p:nvSpPr>
          <p:cNvPr id="50" name="テキスト ボックス 49"/>
          <p:cNvSpPr txBox="1"/>
          <p:nvPr/>
        </p:nvSpPr>
        <p:spPr>
          <a:xfrm>
            <a:off x="3160596" y="1533009"/>
            <a:ext cx="530915" cy="369332"/>
          </a:xfrm>
          <a:prstGeom prst="rect">
            <a:avLst/>
          </a:prstGeom>
          <a:noFill/>
        </p:spPr>
        <p:txBody>
          <a:bodyPr wrap="none" rtlCol="0">
            <a:spAutoFit/>
          </a:bodyPr>
          <a:lstStyle/>
          <a:p>
            <a:r>
              <a:rPr lang="en-US" altLang="ja-JP" dirty="0"/>
              <a:t>m</a:t>
            </a:r>
            <a:r>
              <a:rPr kumimoji="1" lang="en-US" altLang="ja-JP" dirty="0"/>
              <a:t>A</a:t>
            </a:r>
            <a:endParaRPr kumimoji="1" lang="ja-JP" altLang="en-US" dirty="0"/>
          </a:p>
        </p:txBody>
      </p:sp>
      <p:sp>
        <p:nvSpPr>
          <p:cNvPr id="51" name="テキスト ボックス 50"/>
          <p:cNvSpPr txBox="1"/>
          <p:nvPr/>
        </p:nvSpPr>
        <p:spPr>
          <a:xfrm>
            <a:off x="5894042" y="1630919"/>
            <a:ext cx="530915" cy="369332"/>
          </a:xfrm>
          <a:prstGeom prst="rect">
            <a:avLst/>
          </a:prstGeom>
          <a:noFill/>
        </p:spPr>
        <p:txBody>
          <a:bodyPr wrap="none" rtlCol="0">
            <a:spAutoFit/>
          </a:bodyPr>
          <a:lstStyle/>
          <a:p>
            <a:r>
              <a:rPr lang="en-US" altLang="ja-JP" dirty="0"/>
              <a:t>m</a:t>
            </a:r>
            <a:r>
              <a:rPr kumimoji="1" lang="en-US" altLang="ja-JP" dirty="0"/>
              <a:t>A</a:t>
            </a:r>
            <a:endParaRPr kumimoji="1" lang="ja-JP" altLang="en-US" dirty="0"/>
          </a:p>
        </p:txBody>
      </p:sp>
      <p:sp>
        <p:nvSpPr>
          <p:cNvPr id="52" name="テキスト ボックス 51"/>
          <p:cNvSpPr txBox="1"/>
          <p:nvPr/>
        </p:nvSpPr>
        <p:spPr>
          <a:xfrm>
            <a:off x="329512" y="1440818"/>
            <a:ext cx="471604" cy="369332"/>
          </a:xfrm>
          <a:prstGeom prst="rect">
            <a:avLst/>
          </a:prstGeom>
          <a:noFill/>
        </p:spPr>
        <p:txBody>
          <a:bodyPr wrap="none" rtlCol="0">
            <a:spAutoFit/>
          </a:bodyPr>
          <a:lstStyle/>
          <a:p>
            <a:r>
              <a:rPr kumimoji="1" lang="en-US" altLang="ja-JP" dirty="0" err="1"/>
              <a:t>μA</a:t>
            </a:r>
            <a:endParaRPr kumimoji="1" lang="ja-JP" altLang="en-US" dirty="0"/>
          </a:p>
        </p:txBody>
      </p:sp>
      <p:sp>
        <p:nvSpPr>
          <p:cNvPr id="53" name="テキスト ボックス 52"/>
          <p:cNvSpPr txBox="1"/>
          <p:nvPr/>
        </p:nvSpPr>
        <p:spPr>
          <a:xfrm>
            <a:off x="7879699" y="5219003"/>
            <a:ext cx="338554" cy="369332"/>
          </a:xfrm>
          <a:prstGeom prst="rect">
            <a:avLst/>
          </a:prstGeom>
          <a:noFill/>
        </p:spPr>
        <p:txBody>
          <a:bodyPr wrap="none" rtlCol="0">
            <a:spAutoFit/>
          </a:bodyPr>
          <a:lstStyle/>
          <a:p>
            <a:r>
              <a:rPr lang="en-US" altLang="ja-JP" dirty="0"/>
              <a:t>V</a:t>
            </a:r>
            <a:endParaRPr kumimoji="1" lang="ja-JP" altLang="en-US" dirty="0"/>
          </a:p>
        </p:txBody>
      </p:sp>
      <p:sp>
        <p:nvSpPr>
          <p:cNvPr id="54" name="テキスト ボックス 53"/>
          <p:cNvSpPr txBox="1"/>
          <p:nvPr/>
        </p:nvSpPr>
        <p:spPr>
          <a:xfrm>
            <a:off x="8008122" y="4144184"/>
            <a:ext cx="792205" cy="369332"/>
          </a:xfrm>
          <a:prstGeom prst="rect">
            <a:avLst/>
          </a:prstGeom>
          <a:noFill/>
        </p:spPr>
        <p:txBody>
          <a:bodyPr wrap="none" rtlCol="0">
            <a:spAutoFit/>
          </a:bodyPr>
          <a:lstStyle/>
          <a:p>
            <a:r>
              <a:rPr kumimoji="1" lang="en-US" altLang="ja-JP" dirty="0"/>
              <a:t>20 </a:t>
            </a:r>
            <a:r>
              <a:rPr kumimoji="1" lang="en-US" altLang="ja-JP" dirty="0" err="1"/>
              <a:t>μA</a:t>
            </a:r>
            <a:endParaRPr kumimoji="1" lang="ja-JP" altLang="en-US" dirty="0"/>
          </a:p>
        </p:txBody>
      </p:sp>
      <p:sp>
        <p:nvSpPr>
          <p:cNvPr id="55" name="テキスト ボックス 54"/>
          <p:cNvSpPr txBox="1"/>
          <p:nvPr/>
        </p:nvSpPr>
        <p:spPr>
          <a:xfrm>
            <a:off x="8008121" y="3563159"/>
            <a:ext cx="792205" cy="369332"/>
          </a:xfrm>
          <a:prstGeom prst="rect">
            <a:avLst/>
          </a:prstGeom>
          <a:noFill/>
        </p:spPr>
        <p:txBody>
          <a:bodyPr wrap="none" rtlCol="0">
            <a:spAutoFit/>
          </a:bodyPr>
          <a:lstStyle/>
          <a:p>
            <a:r>
              <a:rPr lang="en-US" altLang="ja-JP" dirty="0"/>
              <a:t>4</a:t>
            </a:r>
            <a:r>
              <a:rPr kumimoji="1" lang="en-US" altLang="ja-JP" dirty="0"/>
              <a:t>0 </a:t>
            </a:r>
            <a:r>
              <a:rPr kumimoji="1" lang="en-US" altLang="ja-JP" dirty="0" err="1"/>
              <a:t>μA</a:t>
            </a:r>
            <a:endParaRPr kumimoji="1" lang="ja-JP" altLang="en-US" dirty="0"/>
          </a:p>
        </p:txBody>
      </p:sp>
      <p:sp>
        <p:nvSpPr>
          <p:cNvPr id="56" name="テキスト ボックス 55"/>
          <p:cNvSpPr txBox="1"/>
          <p:nvPr/>
        </p:nvSpPr>
        <p:spPr>
          <a:xfrm>
            <a:off x="8008120" y="2982134"/>
            <a:ext cx="792205" cy="369332"/>
          </a:xfrm>
          <a:prstGeom prst="rect">
            <a:avLst/>
          </a:prstGeom>
          <a:noFill/>
        </p:spPr>
        <p:txBody>
          <a:bodyPr wrap="none" rtlCol="0">
            <a:spAutoFit/>
          </a:bodyPr>
          <a:lstStyle/>
          <a:p>
            <a:r>
              <a:rPr lang="en-US" altLang="ja-JP" dirty="0"/>
              <a:t>6</a:t>
            </a:r>
            <a:r>
              <a:rPr kumimoji="1" lang="en-US" altLang="ja-JP" dirty="0"/>
              <a:t>0 </a:t>
            </a:r>
            <a:r>
              <a:rPr kumimoji="1" lang="en-US" altLang="ja-JP" dirty="0" err="1"/>
              <a:t>μA</a:t>
            </a:r>
            <a:endParaRPr kumimoji="1" lang="ja-JP" altLang="en-US" dirty="0"/>
          </a:p>
        </p:txBody>
      </p:sp>
      <p:sp>
        <p:nvSpPr>
          <p:cNvPr id="57" name="テキスト ボックス 56"/>
          <p:cNvSpPr txBox="1"/>
          <p:nvPr/>
        </p:nvSpPr>
        <p:spPr>
          <a:xfrm>
            <a:off x="8008119" y="2401109"/>
            <a:ext cx="792205" cy="369332"/>
          </a:xfrm>
          <a:prstGeom prst="rect">
            <a:avLst/>
          </a:prstGeom>
          <a:noFill/>
        </p:spPr>
        <p:txBody>
          <a:bodyPr wrap="none" rtlCol="0">
            <a:spAutoFit/>
          </a:bodyPr>
          <a:lstStyle/>
          <a:p>
            <a:r>
              <a:rPr lang="en-US" altLang="ja-JP" dirty="0"/>
              <a:t>8</a:t>
            </a:r>
            <a:r>
              <a:rPr kumimoji="1" lang="en-US" altLang="ja-JP" dirty="0"/>
              <a:t>0 </a:t>
            </a:r>
            <a:r>
              <a:rPr kumimoji="1" lang="en-US" altLang="ja-JP" dirty="0" err="1"/>
              <a:t>μA</a:t>
            </a:r>
            <a:endParaRPr kumimoji="1" lang="ja-JP" altLang="en-US" dirty="0"/>
          </a:p>
        </p:txBody>
      </p:sp>
      <p:sp>
        <p:nvSpPr>
          <p:cNvPr id="3" name="テキスト ボックス 2"/>
          <p:cNvSpPr txBox="1"/>
          <p:nvPr/>
        </p:nvSpPr>
        <p:spPr>
          <a:xfrm>
            <a:off x="1206500" y="5961847"/>
            <a:ext cx="7326044" cy="954107"/>
          </a:xfrm>
          <a:prstGeom prst="rect">
            <a:avLst/>
          </a:prstGeom>
          <a:noFill/>
        </p:spPr>
        <p:txBody>
          <a:bodyPr wrap="none" rtlCol="0">
            <a:spAutoFit/>
          </a:bodyPr>
          <a:lstStyle/>
          <a:p>
            <a:r>
              <a:rPr kumimoji="1" lang="ja-JP" altLang="en-US" sz="2800" dirty="0"/>
              <a:t>上記の特性のトランジスタの</a:t>
            </a:r>
            <a:r>
              <a:rPr kumimoji="1" lang="en-US" altLang="ja-JP" sz="2800" dirty="0" err="1"/>
              <a:t>hie</a:t>
            </a:r>
            <a:r>
              <a:rPr kumimoji="1" lang="en-US" altLang="ja-JP" sz="2800" dirty="0"/>
              <a:t>, </a:t>
            </a:r>
            <a:r>
              <a:rPr kumimoji="1" lang="en-US" altLang="ja-JP" sz="2800" dirty="0" err="1"/>
              <a:t>hfe</a:t>
            </a:r>
            <a:r>
              <a:rPr kumimoji="1" lang="ja-JP" altLang="en-US" sz="2800" dirty="0"/>
              <a:t>を計算せよ</a:t>
            </a:r>
            <a:endParaRPr kumimoji="1" lang="en-US" altLang="ja-JP" sz="2800" dirty="0"/>
          </a:p>
          <a:p>
            <a:r>
              <a:rPr lang="ja-JP" altLang="en-US" sz="2800" dirty="0"/>
              <a:t>動作点は４</a:t>
            </a:r>
            <a:r>
              <a:rPr lang="en-US" altLang="ja-JP" sz="2800" dirty="0"/>
              <a:t>V20μA</a:t>
            </a:r>
            <a:r>
              <a:rPr lang="ja-JP" altLang="en-US" sz="2800" dirty="0"/>
              <a:t>付近とします。</a:t>
            </a:r>
            <a:endParaRPr kumimoji="1" lang="ja-JP" altLang="en-US" sz="2800" dirty="0"/>
          </a:p>
        </p:txBody>
      </p:sp>
      <p:cxnSp>
        <p:nvCxnSpPr>
          <p:cNvPr id="8" name="直線コネクタ 7"/>
          <p:cNvCxnSpPr/>
          <p:nvPr/>
        </p:nvCxnSpPr>
        <p:spPr>
          <a:xfrm>
            <a:off x="2824372" y="2421732"/>
            <a:ext cx="0" cy="2855635"/>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2654300" y="4052094"/>
            <a:ext cx="0" cy="1351575"/>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2663051" y="5326733"/>
            <a:ext cx="787395" cy="369332"/>
          </a:xfrm>
          <a:prstGeom prst="rect">
            <a:avLst/>
          </a:prstGeom>
          <a:noFill/>
          <a:ln>
            <a:solidFill>
              <a:srgbClr val="0070C0"/>
            </a:solidFill>
          </a:ln>
        </p:spPr>
        <p:txBody>
          <a:bodyPr wrap="none" rtlCol="0">
            <a:spAutoFit/>
          </a:bodyPr>
          <a:lstStyle/>
          <a:p>
            <a:r>
              <a:rPr kumimoji="1" lang="en-US" altLang="ja-JP" dirty="0"/>
              <a:t>0.05V</a:t>
            </a:r>
            <a:endParaRPr kumimoji="1" lang="ja-JP" altLang="en-US" dirty="0"/>
          </a:p>
        </p:txBody>
      </p:sp>
      <p:cxnSp>
        <p:nvCxnSpPr>
          <p:cNvPr id="13" name="直線コネクタ 12"/>
          <p:cNvCxnSpPr/>
          <p:nvPr/>
        </p:nvCxnSpPr>
        <p:spPr>
          <a:xfrm flipH="1">
            <a:off x="457200" y="2450297"/>
            <a:ext cx="23495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flipH="1">
            <a:off x="297851" y="4081364"/>
            <a:ext cx="23495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71" name="テキスト ボックス 70"/>
          <p:cNvSpPr txBox="1"/>
          <p:nvPr/>
        </p:nvSpPr>
        <p:spPr>
          <a:xfrm>
            <a:off x="-65876" y="3183092"/>
            <a:ext cx="787395" cy="369332"/>
          </a:xfrm>
          <a:prstGeom prst="rect">
            <a:avLst/>
          </a:prstGeom>
          <a:noFill/>
          <a:ln>
            <a:solidFill>
              <a:srgbClr val="0070C0"/>
            </a:solidFill>
          </a:ln>
        </p:spPr>
        <p:txBody>
          <a:bodyPr wrap="square" rtlCol="0">
            <a:spAutoFit/>
          </a:bodyPr>
          <a:lstStyle/>
          <a:p>
            <a:r>
              <a:rPr lang="en-US" altLang="ja-JP" dirty="0"/>
              <a:t>55μA</a:t>
            </a:r>
            <a:endParaRPr kumimoji="1" lang="ja-JP" altLang="en-US" dirty="0"/>
          </a:p>
        </p:txBody>
      </p:sp>
      <p:sp>
        <p:nvSpPr>
          <p:cNvPr id="72" name="テキスト ボックス 71"/>
          <p:cNvSpPr txBox="1"/>
          <p:nvPr/>
        </p:nvSpPr>
        <p:spPr>
          <a:xfrm>
            <a:off x="107516" y="267042"/>
            <a:ext cx="3318537" cy="954107"/>
          </a:xfrm>
          <a:prstGeom prst="rect">
            <a:avLst/>
          </a:prstGeom>
          <a:noFill/>
        </p:spPr>
        <p:txBody>
          <a:bodyPr wrap="none" rtlCol="0">
            <a:spAutoFit/>
          </a:bodyPr>
          <a:lstStyle/>
          <a:p>
            <a:r>
              <a:rPr lang="en-US" altLang="ja-JP" sz="2800" dirty="0" err="1"/>
              <a:t>hie</a:t>
            </a:r>
            <a:endParaRPr lang="en-US" altLang="ja-JP" sz="2800" dirty="0"/>
          </a:p>
          <a:p>
            <a:r>
              <a:rPr lang="en-US" altLang="ja-JP" sz="2800" dirty="0"/>
              <a:t>0.05</a:t>
            </a:r>
            <a:r>
              <a:rPr lang="ja-JP" altLang="en-US" sz="2800" dirty="0"/>
              <a:t>／</a:t>
            </a:r>
            <a:r>
              <a:rPr lang="en-US" altLang="ja-JP" sz="2800" dirty="0"/>
              <a:t>55μA</a:t>
            </a:r>
            <a:r>
              <a:rPr lang="ja-JP" altLang="en-US" sz="2800" dirty="0"/>
              <a:t>＝</a:t>
            </a:r>
            <a:r>
              <a:rPr lang="en-US" altLang="ja-JP" sz="2800" dirty="0"/>
              <a:t>909Ω</a:t>
            </a:r>
            <a:endParaRPr kumimoji="1" lang="en-US" altLang="ja-JP" sz="2800" dirty="0"/>
          </a:p>
        </p:txBody>
      </p:sp>
      <p:sp>
        <p:nvSpPr>
          <p:cNvPr id="73" name="テキスト ボックス 72"/>
          <p:cNvSpPr txBox="1"/>
          <p:nvPr/>
        </p:nvSpPr>
        <p:spPr>
          <a:xfrm>
            <a:off x="6159499" y="661730"/>
            <a:ext cx="2706190" cy="954107"/>
          </a:xfrm>
          <a:prstGeom prst="rect">
            <a:avLst/>
          </a:prstGeom>
          <a:noFill/>
        </p:spPr>
        <p:txBody>
          <a:bodyPr wrap="none" rtlCol="0">
            <a:spAutoFit/>
          </a:bodyPr>
          <a:lstStyle/>
          <a:p>
            <a:r>
              <a:rPr lang="en-US" altLang="ja-JP" sz="2800" dirty="0" err="1"/>
              <a:t>hfe</a:t>
            </a:r>
            <a:endParaRPr lang="en-US" altLang="ja-JP" sz="2800" dirty="0"/>
          </a:p>
          <a:p>
            <a:r>
              <a:rPr lang="en-US" altLang="ja-JP" sz="2800" dirty="0"/>
              <a:t>4000</a:t>
            </a:r>
            <a:r>
              <a:rPr lang="ja-JP" altLang="en-US" sz="2800" dirty="0"/>
              <a:t>／</a:t>
            </a:r>
            <a:r>
              <a:rPr lang="en-US" altLang="ja-JP" sz="2800" dirty="0"/>
              <a:t>20</a:t>
            </a:r>
            <a:r>
              <a:rPr lang="ja-JP" altLang="en-US" sz="2800" dirty="0"/>
              <a:t>＝</a:t>
            </a:r>
            <a:r>
              <a:rPr lang="en-US" altLang="ja-JP" sz="2800" dirty="0"/>
              <a:t>200</a:t>
            </a:r>
            <a:endParaRPr kumimoji="1" lang="en-US" altLang="ja-JP" sz="2800" dirty="0"/>
          </a:p>
        </p:txBody>
      </p:sp>
    </p:spTree>
    <p:extLst>
      <p:ext uri="{BB962C8B-B14F-4D97-AF65-F5344CB8AC3E}">
        <p14:creationId xmlns:p14="http://schemas.microsoft.com/office/powerpoint/2010/main" val="2084434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演習</a:t>
            </a:r>
            <a:r>
              <a:rPr lang="en-US" altLang="ja-JP" dirty="0"/>
              <a:t>10.2</a:t>
            </a:r>
            <a:endParaRPr kumimoji="1" lang="ja-JP" altLang="en-US" dirty="0"/>
          </a:p>
        </p:txBody>
      </p:sp>
      <p:pic>
        <p:nvPicPr>
          <p:cNvPr id="4" name="Picture 2" descr="C:\Users\hideo\Documents\講義\電子回路基礎\電子回路（培風館）PNG図\第04章\図04_30.png"/>
          <p:cNvPicPr>
            <a:picLocks noChangeAspect="1" noChangeArrowheads="1"/>
          </p:cNvPicPr>
          <p:nvPr/>
        </p:nvPicPr>
        <p:blipFill>
          <a:blip r:embed="rId3" cstate="print"/>
          <a:srcRect/>
          <a:stretch>
            <a:fillRect/>
          </a:stretch>
        </p:blipFill>
        <p:spPr bwMode="auto">
          <a:xfrm>
            <a:off x="124501" y="2031999"/>
            <a:ext cx="8892482" cy="2409371"/>
          </a:xfrm>
          <a:prstGeom prst="rect">
            <a:avLst/>
          </a:prstGeom>
          <a:noFill/>
        </p:spPr>
      </p:pic>
      <p:sp>
        <p:nvSpPr>
          <p:cNvPr id="5" name="テキスト ボックス 4"/>
          <p:cNvSpPr txBox="1"/>
          <p:nvPr/>
        </p:nvSpPr>
        <p:spPr>
          <a:xfrm>
            <a:off x="692304" y="4686399"/>
            <a:ext cx="7994496" cy="1569660"/>
          </a:xfrm>
          <a:prstGeom prst="rect">
            <a:avLst/>
          </a:prstGeom>
          <a:noFill/>
        </p:spPr>
        <p:txBody>
          <a:bodyPr wrap="none" rtlCol="0">
            <a:spAutoFit/>
          </a:bodyPr>
          <a:lstStyle/>
          <a:p>
            <a:r>
              <a:rPr kumimoji="1" lang="en-US" altLang="ja-JP" dirty="0" err="1"/>
              <a:t>rd</a:t>
            </a:r>
            <a:r>
              <a:rPr lang="en-US" altLang="ja-JP" dirty="0"/>
              <a:t>=100KΩ</a:t>
            </a:r>
            <a:r>
              <a:rPr lang="ja-JP" altLang="en-US" dirty="0" err="1"/>
              <a:t>、</a:t>
            </a:r>
            <a:r>
              <a:rPr lang="en-US" altLang="ja-JP" dirty="0"/>
              <a:t>gm=5mS</a:t>
            </a:r>
            <a:r>
              <a:rPr lang="ja-JP" altLang="en-US" dirty="0" err="1"/>
              <a:t>、</a:t>
            </a:r>
            <a:r>
              <a:rPr lang="en-US" altLang="ja-JP" dirty="0"/>
              <a:t>RD1=10KΩ</a:t>
            </a:r>
            <a:r>
              <a:rPr lang="ja-JP" altLang="en-US" dirty="0" err="1"/>
              <a:t>、</a:t>
            </a:r>
            <a:r>
              <a:rPr lang="en-US" altLang="ja-JP" dirty="0"/>
              <a:t>RL=10KΩ</a:t>
            </a:r>
            <a:r>
              <a:rPr lang="ja-JP" altLang="en-US" dirty="0"/>
              <a:t>の時、電圧増幅度</a:t>
            </a:r>
            <a:r>
              <a:rPr lang="en-US" altLang="ja-JP" dirty="0"/>
              <a:t>v2/v1</a:t>
            </a:r>
            <a:r>
              <a:rPr lang="ja-JP" altLang="en-US" dirty="0"/>
              <a:t>を求めよ</a:t>
            </a:r>
            <a:endParaRPr lang="en-US" altLang="ja-JP" dirty="0"/>
          </a:p>
          <a:p>
            <a:endParaRPr kumimoji="1" lang="en-US" altLang="ja-JP" dirty="0"/>
          </a:p>
          <a:p>
            <a:r>
              <a:rPr lang="en-US" altLang="ja-JP" sz="2000" dirty="0"/>
              <a:t>v1=</a:t>
            </a:r>
            <a:r>
              <a:rPr lang="en-US" altLang="ja-JP" sz="2000" dirty="0" err="1"/>
              <a:t>vgs</a:t>
            </a:r>
            <a:r>
              <a:rPr lang="ja-JP" altLang="en-US" sz="2000" dirty="0"/>
              <a:t>なので、出力側の電流は、</a:t>
            </a:r>
            <a:r>
              <a:rPr lang="en-US" altLang="ja-JP" sz="2000" dirty="0"/>
              <a:t>5v1 (mA)</a:t>
            </a:r>
          </a:p>
          <a:p>
            <a:r>
              <a:rPr kumimoji="1" lang="ja-JP" altLang="en-US" sz="2000" dirty="0"/>
              <a:t>抵抗</a:t>
            </a:r>
            <a:r>
              <a:rPr kumimoji="1" lang="en-US" altLang="ja-JP" sz="2000" dirty="0"/>
              <a:t>3</a:t>
            </a:r>
            <a:r>
              <a:rPr kumimoji="1" lang="ja-JP" altLang="en-US" sz="2000" dirty="0"/>
              <a:t>つの並列接続は</a:t>
            </a:r>
            <a:r>
              <a:rPr kumimoji="1" lang="en-US" altLang="ja-JP" sz="2000" dirty="0"/>
              <a:t>1/</a:t>
            </a:r>
            <a:r>
              <a:rPr kumimoji="1" lang="ja-JP" altLang="en-US" sz="2000" dirty="0"/>
              <a:t>（</a:t>
            </a:r>
            <a:r>
              <a:rPr kumimoji="1" lang="en-US" altLang="ja-JP" sz="2000" dirty="0"/>
              <a:t>1</a:t>
            </a:r>
            <a:r>
              <a:rPr lang="en-US" altLang="ja-JP" sz="2000" dirty="0"/>
              <a:t>/10</a:t>
            </a:r>
            <a:r>
              <a:rPr lang="ja-JP" altLang="en-US" sz="2000" dirty="0"/>
              <a:t>＋</a:t>
            </a:r>
            <a:r>
              <a:rPr lang="en-US" altLang="ja-JP" sz="2000" dirty="0"/>
              <a:t>1/10</a:t>
            </a:r>
            <a:r>
              <a:rPr lang="ja-JP" altLang="en-US" sz="2000" dirty="0"/>
              <a:t>＋</a:t>
            </a:r>
            <a:r>
              <a:rPr lang="en-US" altLang="ja-JP" sz="2000" dirty="0"/>
              <a:t>1/100</a:t>
            </a:r>
            <a:r>
              <a:rPr lang="ja-JP" altLang="en-US" sz="2000" dirty="0"/>
              <a:t>）＝</a:t>
            </a:r>
            <a:r>
              <a:rPr lang="en-US" altLang="ja-JP" sz="2000" dirty="0"/>
              <a:t>1/0.21</a:t>
            </a:r>
            <a:r>
              <a:rPr lang="ja-JP" altLang="en-US" sz="2000" dirty="0"/>
              <a:t>＝</a:t>
            </a:r>
            <a:r>
              <a:rPr lang="en-US" altLang="ja-JP" sz="2000" dirty="0"/>
              <a:t>4.76</a:t>
            </a:r>
            <a:r>
              <a:rPr lang="ja-JP" altLang="en-US" sz="2000" dirty="0"/>
              <a:t>（</a:t>
            </a:r>
            <a:r>
              <a:rPr lang="en-US" altLang="ja-JP" sz="2000" dirty="0"/>
              <a:t>KΩ</a:t>
            </a:r>
            <a:r>
              <a:rPr lang="ja-JP" altLang="en-US" sz="2000" dirty="0"/>
              <a:t>）</a:t>
            </a:r>
            <a:endParaRPr lang="en-US" altLang="ja-JP" sz="2000" dirty="0"/>
          </a:p>
          <a:p>
            <a:r>
              <a:rPr lang="en-US" altLang="ja-JP" sz="2000" dirty="0"/>
              <a:t>v2=5×4.76v1=23.8v1  </a:t>
            </a:r>
            <a:r>
              <a:rPr lang="ja-JP" altLang="en-US" sz="2000" dirty="0"/>
              <a:t>電圧増幅度は</a:t>
            </a:r>
            <a:r>
              <a:rPr lang="en-US" altLang="ja-JP" sz="2000" dirty="0"/>
              <a:t>23.8</a:t>
            </a:r>
            <a:endParaRPr kumimoji="1" lang="ja-JP" altLang="en-US" sz="2000" dirty="0"/>
          </a:p>
        </p:txBody>
      </p:sp>
    </p:spTree>
    <p:extLst>
      <p:ext uri="{BB962C8B-B14F-4D97-AF65-F5344CB8AC3E}">
        <p14:creationId xmlns:p14="http://schemas.microsoft.com/office/powerpoint/2010/main" val="4109778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8" name="直線コネクタ 77"/>
          <p:cNvCxnSpPr/>
          <p:nvPr/>
        </p:nvCxnSpPr>
        <p:spPr>
          <a:xfrm>
            <a:off x="6858000" y="3437507"/>
            <a:ext cx="0" cy="12059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p:txBody>
          <a:bodyPr/>
          <a:lstStyle/>
          <a:p>
            <a:r>
              <a:rPr lang="en-US" altLang="ja-JP" dirty="0"/>
              <a:t>CR</a:t>
            </a:r>
            <a:r>
              <a:rPr lang="ja-JP" altLang="en-US" dirty="0"/>
              <a:t>結合増幅回路の等価回路</a:t>
            </a:r>
            <a:endParaRPr kumimoji="1" lang="ja-JP" altLang="en-US" dirty="0"/>
          </a:p>
        </p:txBody>
      </p:sp>
      <p:sp>
        <p:nvSpPr>
          <p:cNvPr id="4" name="Line 24"/>
          <p:cNvSpPr>
            <a:spLocks noChangeShapeType="1"/>
          </p:cNvSpPr>
          <p:nvPr/>
        </p:nvSpPr>
        <p:spPr bwMode="auto">
          <a:xfrm>
            <a:off x="2286421" y="3638365"/>
            <a:ext cx="0" cy="7921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 name="Line 25"/>
          <p:cNvSpPr>
            <a:spLocks noChangeShapeType="1"/>
          </p:cNvSpPr>
          <p:nvPr/>
        </p:nvSpPr>
        <p:spPr bwMode="auto">
          <a:xfrm flipH="1">
            <a:off x="2286421" y="3638365"/>
            <a:ext cx="576263"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Line 26"/>
          <p:cNvSpPr>
            <a:spLocks noChangeShapeType="1"/>
          </p:cNvSpPr>
          <p:nvPr/>
        </p:nvSpPr>
        <p:spPr bwMode="auto">
          <a:xfrm>
            <a:off x="2286421" y="4070165"/>
            <a:ext cx="64770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 name="Line 27"/>
          <p:cNvSpPr>
            <a:spLocks noChangeShapeType="1"/>
          </p:cNvSpPr>
          <p:nvPr/>
        </p:nvSpPr>
        <p:spPr bwMode="auto">
          <a:xfrm>
            <a:off x="1699825" y="4070165"/>
            <a:ext cx="5865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 name="Line 28"/>
          <p:cNvSpPr>
            <a:spLocks noChangeShapeType="1"/>
          </p:cNvSpPr>
          <p:nvPr/>
        </p:nvSpPr>
        <p:spPr bwMode="auto">
          <a:xfrm>
            <a:off x="2862684" y="3449453"/>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 name="Rectangle 29"/>
          <p:cNvSpPr>
            <a:spLocks noChangeArrowheads="1"/>
          </p:cNvSpPr>
          <p:nvPr/>
        </p:nvSpPr>
        <p:spPr bwMode="auto">
          <a:xfrm>
            <a:off x="2789659" y="2873190"/>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 name="Line 30"/>
          <p:cNvSpPr>
            <a:spLocks noChangeShapeType="1"/>
          </p:cNvSpPr>
          <p:nvPr/>
        </p:nvSpPr>
        <p:spPr bwMode="auto">
          <a:xfrm>
            <a:off x="2740446" y="2573153"/>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 name="Line 31"/>
          <p:cNvSpPr>
            <a:spLocks noChangeShapeType="1"/>
          </p:cNvSpPr>
          <p:nvPr/>
        </p:nvSpPr>
        <p:spPr bwMode="auto">
          <a:xfrm>
            <a:off x="2884909" y="2573153"/>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 name="Line 34"/>
          <p:cNvSpPr>
            <a:spLocks noChangeShapeType="1"/>
          </p:cNvSpPr>
          <p:nvPr/>
        </p:nvSpPr>
        <p:spPr bwMode="auto">
          <a:xfrm>
            <a:off x="2932533" y="4501965"/>
            <a:ext cx="18861" cy="44675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3" name="Group 35"/>
          <p:cNvGrpSpPr>
            <a:grpSpLocks/>
          </p:cNvGrpSpPr>
          <p:nvPr/>
        </p:nvGrpSpPr>
        <p:grpSpPr bwMode="auto">
          <a:xfrm>
            <a:off x="2699788" y="5375841"/>
            <a:ext cx="504825" cy="144463"/>
            <a:chOff x="2517" y="3929"/>
            <a:chExt cx="318" cy="91"/>
          </a:xfrm>
        </p:grpSpPr>
        <p:sp>
          <p:nvSpPr>
            <p:cNvPr id="14" name="Line 36"/>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 name="Line 37"/>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 name="Line 38"/>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 name="Line 39"/>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 name="Line 40"/>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9" name="Line 28"/>
          <p:cNvSpPr>
            <a:spLocks noChangeShapeType="1"/>
          </p:cNvSpPr>
          <p:nvPr/>
        </p:nvSpPr>
        <p:spPr bwMode="auto">
          <a:xfrm>
            <a:off x="1677600" y="3397135"/>
            <a:ext cx="2272" cy="6593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 name="Rectangle 29"/>
          <p:cNvSpPr>
            <a:spLocks noChangeArrowheads="1"/>
          </p:cNvSpPr>
          <p:nvPr/>
        </p:nvSpPr>
        <p:spPr bwMode="auto">
          <a:xfrm>
            <a:off x="1604575" y="2820872"/>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 name="Line 30"/>
          <p:cNvSpPr>
            <a:spLocks noChangeShapeType="1"/>
          </p:cNvSpPr>
          <p:nvPr/>
        </p:nvSpPr>
        <p:spPr bwMode="auto">
          <a:xfrm>
            <a:off x="1555362" y="2520835"/>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 name="Line 31"/>
          <p:cNvSpPr>
            <a:spLocks noChangeShapeType="1"/>
          </p:cNvSpPr>
          <p:nvPr/>
        </p:nvSpPr>
        <p:spPr bwMode="auto">
          <a:xfrm>
            <a:off x="1699825" y="252083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 name="Line 28"/>
          <p:cNvSpPr>
            <a:spLocks noChangeShapeType="1"/>
          </p:cNvSpPr>
          <p:nvPr/>
        </p:nvSpPr>
        <p:spPr bwMode="auto">
          <a:xfrm>
            <a:off x="2951394" y="4926781"/>
            <a:ext cx="1" cy="4513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4" name="グループ化 23"/>
          <p:cNvGrpSpPr/>
          <p:nvPr/>
        </p:nvGrpSpPr>
        <p:grpSpPr>
          <a:xfrm rot="16200000">
            <a:off x="3122725" y="3507475"/>
            <a:ext cx="291480" cy="125104"/>
            <a:chOff x="5347317" y="4299045"/>
            <a:chExt cx="291480" cy="125104"/>
          </a:xfrm>
        </p:grpSpPr>
        <p:cxnSp>
          <p:nvCxnSpPr>
            <p:cNvPr id="25" name="直線コネクタ 24"/>
            <p:cNvCxnSpPr/>
            <p:nvPr/>
          </p:nvCxnSpPr>
          <p:spPr>
            <a:xfrm>
              <a:off x="5347317" y="4299045"/>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5349589" y="4424149"/>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7" name="グループ化 26"/>
          <p:cNvGrpSpPr/>
          <p:nvPr/>
        </p:nvGrpSpPr>
        <p:grpSpPr>
          <a:xfrm rot="16200000">
            <a:off x="987863" y="3545370"/>
            <a:ext cx="291480" cy="125104"/>
            <a:chOff x="5347317" y="4299045"/>
            <a:chExt cx="291480" cy="125104"/>
          </a:xfrm>
        </p:grpSpPr>
        <p:cxnSp>
          <p:nvCxnSpPr>
            <p:cNvPr id="28" name="直線コネクタ 27"/>
            <p:cNvCxnSpPr/>
            <p:nvPr/>
          </p:nvCxnSpPr>
          <p:spPr>
            <a:xfrm>
              <a:off x="5347317" y="4299045"/>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5349589" y="4424149"/>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0" name="直線コネクタ 29"/>
          <p:cNvCxnSpPr/>
          <p:nvPr/>
        </p:nvCxnSpPr>
        <p:spPr>
          <a:xfrm>
            <a:off x="1196155" y="3638365"/>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543339" y="3626990"/>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3354774" y="3586045"/>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flipV="1">
            <a:off x="2885426" y="3574670"/>
            <a:ext cx="320202" cy="113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1196155" y="3057101"/>
            <a:ext cx="505267" cy="369332"/>
          </a:xfrm>
          <a:prstGeom prst="rect">
            <a:avLst/>
          </a:prstGeom>
          <a:noFill/>
        </p:spPr>
        <p:txBody>
          <a:bodyPr wrap="none" rtlCol="0">
            <a:spAutoFit/>
          </a:bodyPr>
          <a:lstStyle/>
          <a:p>
            <a:r>
              <a:rPr kumimoji="1" lang="en-US" altLang="ja-JP" dirty="0"/>
              <a:t>RB</a:t>
            </a:r>
            <a:endParaRPr kumimoji="1" lang="ja-JP" altLang="en-US" dirty="0"/>
          </a:p>
        </p:txBody>
      </p:sp>
      <p:sp>
        <p:nvSpPr>
          <p:cNvPr id="35" name="テキスト ボックス 34"/>
          <p:cNvSpPr txBox="1"/>
          <p:nvPr/>
        </p:nvSpPr>
        <p:spPr>
          <a:xfrm>
            <a:off x="2863752" y="2924232"/>
            <a:ext cx="518091" cy="369332"/>
          </a:xfrm>
          <a:prstGeom prst="rect">
            <a:avLst/>
          </a:prstGeom>
          <a:noFill/>
        </p:spPr>
        <p:txBody>
          <a:bodyPr wrap="none" rtlCol="0">
            <a:spAutoFit/>
          </a:bodyPr>
          <a:lstStyle/>
          <a:p>
            <a:r>
              <a:rPr kumimoji="1" lang="en-US" altLang="ja-JP" dirty="0"/>
              <a:t>RC</a:t>
            </a:r>
            <a:endParaRPr kumimoji="1" lang="ja-JP" altLang="en-US" dirty="0"/>
          </a:p>
        </p:txBody>
      </p:sp>
      <p:sp>
        <p:nvSpPr>
          <p:cNvPr id="36" name="テキスト ボックス 35"/>
          <p:cNvSpPr txBox="1"/>
          <p:nvPr/>
        </p:nvSpPr>
        <p:spPr>
          <a:xfrm>
            <a:off x="805212" y="3835020"/>
            <a:ext cx="479618" cy="369332"/>
          </a:xfrm>
          <a:prstGeom prst="rect">
            <a:avLst/>
          </a:prstGeom>
          <a:noFill/>
        </p:spPr>
        <p:txBody>
          <a:bodyPr wrap="none" rtlCol="0">
            <a:spAutoFit/>
          </a:bodyPr>
          <a:lstStyle/>
          <a:p>
            <a:r>
              <a:rPr kumimoji="1" lang="en-US" altLang="ja-JP" dirty="0"/>
              <a:t>C1</a:t>
            </a:r>
            <a:endParaRPr kumimoji="1" lang="ja-JP" altLang="en-US" dirty="0"/>
          </a:p>
        </p:txBody>
      </p:sp>
      <p:sp>
        <p:nvSpPr>
          <p:cNvPr id="37" name="テキスト ボックス 36"/>
          <p:cNvSpPr txBox="1"/>
          <p:nvPr/>
        </p:nvSpPr>
        <p:spPr>
          <a:xfrm>
            <a:off x="3112651" y="3797299"/>
            <a:ext cx="479618" cy="369332"/>
          </a:xfrm>
          <a:prstGeom prst="rect">
            <a:avLst/>
          </a:prstGeom>
          <a:noFill/>
        </p:spPr>
        <p:txBody>
          <a:bodyPr wrap="none" rtlCol="0">
            <a:spAutoFit/>
          </a:bodyPr>
          <a:lstStyle/>
          <a:p>
            <a:r>
              <a:rPr kumimoji="1" lang="en-US" altLang="ja-JP" dirty="0"/>
              <a:t>C2</a:t>
            </a:r>
            <a:endParaRPr kumimoji="1" lang="ja-JP" altLang="en-US" dirty="0"/>
          </a:p>
        </p:txBody>
      </p:sp>
      <p:sp>
        <p:nvSpPr>
          <p:cNvPr id="38" name="テキスト ボックス 37"/>
          <p:cNvSpPr txBox="1"/>
          <p:nvPr/>
        </p:nvSpPr>
        <p:spPr>
          <a:xfrm>
            <a:off x="3157422" y="2353966"/>
            <a:ext cx="1088760" cy="369332"/>
          </a:xfrm>
          <a:prstGeom prst="rect">
            <a:avLst/>
          </a:prstGeom>
          <a:noFill/>
        </p:spPr>
        <p:txBody>
          <a:bodyPr wrap="none" rtlCol="0">
            <a:spAutoFit/>
          </a:bodyPr>
          <a:lstStyle/>
          <a:p>
            <a:r>
              <a:rPr lang="en-US" altLang="ja-JP" dirty="0"/>
              <a:t>VDD=8V</a:t>
            </a:r>
            <a:endParaRPr kumimoji="1" lang="en-US" altLang="ja-JP" dirty="0"/>
          </a:p>
        </p:txBody>
      </p:sp>
      <p:sp>
        <p:nvSpPr>
          <p:cNvPr id="41" name="テキスト ボックス 40"/>
          <p:cNvSpPr txBox="1"/>
          <p:nvPr/>
        </p:nvSpPr>
        <p:spPr>
          <a:xfrm>
            <a:off x="3271859" y="2852882"/>
            <a:ext cx="768159" cy="369332"/>
          </a:xfrm>
          <a:prstGeom prst="rect">
            <a:avLst/>
          </a:prstGeom>
          <a:noFill/>
        </p:spPr>
        <p:txBody>
          <a:bodyPr wrap="none" rtlCol="0">
            <a:spAutoFit/>
          </a:bodyPr>
          <a:lstStyle/>
          <a:p>
            <a:r>
              <a:rPr lang="en-US" altLang="ja-JP" dirty="0"/>
              <a:t>10K</a:t>
            </a:r>
            <a:r>
              <a:rPr kumimoji="1" lang="en-US" altLang="ja-JP" dirty="0"/>
              <a:t>Ω</a:t>
            </a:r>
            <a:endParaRPr kumimoji="1" lang="ja-JP" altLang="en-US" dirty="0"/>
          </a:p>
        </p:txBody>
      </p:sp>
      <p:sp>
        <p:nvSpPr>
          <p:cNvPr id="42" name="テキスト ボックス 41"/>
          <p:cNvSpPr txBox="1"/>
          <p:nvPr/>
        </p:nvSpPr>
        <p:spPr>
          <a:xfrm>
            <a:off x="543339" y="2769580"/>
            <a:ext cx="896399" cy="369332"/>
          </a:xfrm>
          <a:prstGeom prst="rect">
            <a:avLst/>
          </a:prstGeom>
          <a:noFill/>
        </p:spPr>
        <p:txBody>
          <a:bodyPr wrap="none" rtlCol="0">
            <a:spAutoFit/>
          </a:bodyPr>
          <a:lstStyle/>
          <a:p>
            <a:r>
              <a:rPr lang="en-US" altLang="ja-JP" dirty="0"/>
              <a:t>100</a:t>
            </a:r>
            <a:r>
              <a:rPr kumimoji="1" lang="en-US" altLang="ja-JP" dirty="0"/>
              <a:t>KΩ</a:t>
            </a:r>
            <a:endParaRPr kumimoji="1" lang="ja-JP" altLang="en-US" dirty="0"/>
          </a:p>
        </p:txBody>
      </p:sp>
      <p:sp>
        <p:nvSpPr>
          <p:cNvPr id="40" name="Line 28"/>
          <p:cNvSpPr>
            <a:spLocks noChangeShapeType="1"/>
          </p:cNvSpPr>
          <p:nvPr/>
        </p:nvSpPr>
        <p:spPr bwMode="auto">
          <a:xfrm>
            <a:off x="3828880" y="4430529"/>
            <a:ext cx="0" cy="3197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 name="Rectangle 29"/>
          <p:cNvSpPr>
            <a:spLocks noChangeArrowheads="1"/>
          </p:cNvSpPr>
          <p:nvPr/>
        </p:nvSpPr>
        <p:spPr bwMode="auto">
          <a:xfrm>
            <a:off x="3760926" y="3885400"/>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 name="Line 31"/>
          <p:cNvSpPr>
            <a:spLocks noChangeShapeType="1"/>
          </p:cNvSpPr>
          <p:nvPr/>
        </p:nvSpPr>
        <p:spPr bwMode="auto">
          <a:xfrm>
            <a:off x="3856176" y="3585363"/>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45" name="Group 35"/>
          <p:cNvGrpSpPr>
            <a:grpSpLocks/>
          </p:cNvGrpSpPr>
          <p:nvPr/>
        </p:nvGrpSpPr>
        <p:grpSpPr bwMode="auto">
          <a:xfrm>
            <a:off x="3589170" y="4750323"/>
            <a:ext cx="504825" cy="144463"/>
            <a:chOff x="2517" y="3929"/>
            <a:chExt cx="318" cy="91"/>
          </a:xfrm>
        </p:grpSpPr>
        <p:sp>
          <p:nvSpPr>
            <p:cNvPr id="46" name="Line 36"/>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 name="Line 37"/>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 name="Line 38"/>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 name="Line 39"/>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 name="Line 40"/>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2" name="テキスト ボックス 51"/>
          <p:cNvSpPr txBox="1"/>
          <p:nvPr/>
        </p:nvSpPr>
        <p:spPr>
          <a:xfrm>
            <a:off x="3807725" y="4086566"/>
            <a:ext cx="1024639" cy="369332"/>
          </a:xfrm>
          <a:prstGeom prst="rect">
            <a:avLst/>
          </a:prstGeom>
          <a:noFill/>
        </p:spPr>
        <p:txBody>
          <a:bodyPr wrap="none" rtlCol="0">
            <a:spAutoFit/>
          </a:bodyPr>
          <a:lstStyle/>
          <a:p>
            <a:r>
              <a:rPr kumimoji="1" lang="en-US" altLang="ja-JP" dirty="0"/>
              <a:t>RL=10K</a:t>
            </a:r>
            <a:endParaRPr kumimoji="1" lang="ja-JP" altLang="en-US" dirty="0"/>
          </a:p>
        </p:txBody>
      </p:sp>
      <p:cxnSp>
        <p:nvCxnSpPr>
          <p:cNvPr id="54" name="直線コネクタ 53"/>
          <p:cNvCxnSpPr/>
          <p:nvPr/>
        </p:nvCxnSpPr>
        <p:spPr>
          <a:xfrm>
            <a:off x="4913194" y="3424286"/>
            <a:ext cx="1460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Line 28"/>
          <p:cNvSpPr>
            <a:spLocks noChangeShapeType="1"/>
          </p:cNvSpPr>
          <p:nvPr/>
        </p:nvSpPr>
        <p:spPr bwMode="auto">
          <a:xfrm>
            <a:off x="6328697" y="4323617"/>
            <a:ext cx="0" cy="3197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 name="Rectangle 29"/>
          <p:cNvSpPr>
            <a:spLocks noChangeArrowheads="1"/>
          </p:cNvSpPr>
          <p:nvPr/>
        </p:nvSpPr>
        <p:spPr bwMode="auto">
          <a:xfrm>
            <a:off x="6260743" y="3737544"/>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7" name="Line 31"/>
          <p:cNvSpPr>
            <a:spLocks noChangeShapeType="1"/>
          </p:cNvSpPr>
          <p:nvPr/>
        </p:nvSpPr>
        <p:spPr bwMode="auto">
          <a:xfrm>
            <a:off x="6355993" y="3437507"/>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64" name="直線コネクタ 63"/>
          <p:cNvCxnSpPr/>
          <p:nvPr/>
        </p:nvCxnSpPr>
        <p:spPr>
          <a:xfrm>
            <a:off x="4868387" y="4658031"/>
            <a:ext cx="1460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Line 28"/>
          <p:cNvSpPr>
            <a:spLocks noChangeShapeType="1"/>
          </p:cNvSpPr>
          <p:nvPr/>
        </p:nvSpPr>
        <p:spPr bwMode="auto">
          <a:xfrm>
            <a:off x="5689530" y="4339538"/>
            <a:ext cx="0" cy="3197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 name="Rectangle 29"/>
          <p:cNvSpPr>
            <a:spLocks noChangeArrowheads="1"/>
          </p:cNvSpPr>
          <p:nvPr/>
        </p:nvSpPr>
        <p:spPr bwMode="auto">
          <a:xfrm>
            <a:off x="5621576" y="3753465"/>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 name="Line 31"/>
          <p:cNvSpPr>
            <a:spLocks noChangeShapeType="1"/>
          </p:cNvSpPr>
          <p:nvPr/>
        </p:nvSpPr>
        <p:spPr bwMode="auto">
          <a:xfrm>
            <a:off x="5716826" y="3453428"/>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69" name="直線矢印コネクタ 68"/>
          <p:cNvCxnSpPr/>
          <p:nvPr/>
        </p:nvCxnSpPr>
        <p:spPr>
          <a:xfrm flipV="1">
            <a:off x="4913194" y="3422986"/>
            <a:ext cx="406735" cy="130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2" name="円/楕円 71"/>
          <p:cNvSpPr/>
          <p:nvPr/>
        </p:nvSpPr>
        <p:spPr>
          <a:xfrm>
            <a:off x="6714699" y="3797299"/>
            <a:ext cx="313898" cy="40705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4" name="直線矢印コネクタ 73"/>
          <p:cNvCxnSpPr/>
          <p:nvPr/>
        </p:nvCxnSpPr>
        <p:spPr>
          <a:xfrm>
            <a:off x="6858000" y="3879187"/>
            <a:ext cx="0" cy="2592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9" name="Line 28"/>
          <p:cNvSpPr>
            <a:spLocks noChangeShapeType="1"/>
          </p:cNvSpPr>
          <p:nvPr/>
        </p:nvSpPr>
        <p:spPr bwMode="auto">
          <a:xfrm>
            <a:off x="8146125" y="4353188"/>
            <a:ext cx="0" cy="3197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0" name="Rectangle 29"/>
          <p:cNvSpPr>
            <a:spLocks noChangeArrowheads="1"/>
          </p:cNvSpPr>
          <p:nvPr/>
        </p:nvSpPr>
        <p:spPr bwMode="auto">
          <a:xfrm>
            <a:off x="8078171" y="3767115"/>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1" name="Line 31"/>
          <p:cNvSpPr>
            <a:spLocks noChangeShapeType="1"/>
          </p:cNvSpPr>
          <p:nvPr/>
        </p:nvSpPr>
        <p:spPr bwMode="auto">
          <a:xfrm>
            <a:off x="8173421" y="3467078"/>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 name="Line 28"/>
          <p:cNvSpPr>
            <a:spLocks noChangeShapeType="1"/>
          </p:cNvSpPr>
          <p:nvPr/>
        </p:nvSpPr>
        <p:spPr bwMode="auto">
          <a:xfrm>
            <a:off x="7506958" y="4369109"/>
            <a:ext cx="0" cy="3197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3" name="Rectangle 29"/>
          <p:cNvSpPr>
            <a:spLocks noChangeArrowheads="1"/>
          </p:cNvSpPr>
          <p:nvPr/>
        </p:nvSpPr>
        <p:spPr bwMode="auto">
          <a:xfrm>
            <a:off x="7439004" y="3783036"/>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4" name="Line 31"/>
          <p:cNvSpPr>
            <a:spLocks noChangeShapeType="1"/>
          </p:cNvSpPr>
          <p:nvPr/>
        </p:nvSpPr>
        <p:spPr bwMode="auto">
          <a:xfrm>
            <a:off x="7534254" y="3482999"/>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85" name="直線コネクタ 84"/>
          <p:cNvCxnSpPr/>
          <p:nvPr/>
        </p:nvCxnSpPr>
        <p:spPr>
          <a:xfrm>
            <a:off x="6853454" y="3453854"/>
            <a:ext cx="1460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直線コネクタ 85"/>
          <p:cNvCxnSpPr/>
          <p:nvPr/>
        </p:nvCxnSpPr>
        <p:spPr>
          <a:xfrm>
            <a:off x="6855728" y="4670781"/>
            <a:ext cx="1460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直線矢印コネクタ 86"/>
          <p:cNvCxnSpPr/>
          <p:nvPr/>
        </p:nvCxnSpPr>
        <p:spPr>
          <a:xfrm flipV="1">
            <a:off x="8136351" y="3452554"/>
            <a:ext cx="406735" cy="130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9" name="直線矢印コネクタ 88"/>
          <p:cNvCxnSpPr/>
          <p:nvPr/>
        </p:nvCxnSpPr>
        <p:spPr>
          <a:xfrm flipV="1">
            <a:off x="4868387" y="3638365"/>
            <a:ext cx="0" cy="8636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0" name="直線矢印コネクタ 89"/>
          <p:cNvCxnSpPr/>
          <p:nvPr/>
        </p:nvCxnSpPr>
        <p:spPr>
          <a:xfrm flipV="1">
            <a:off x="8555565" y="3667933"/>
            <a:ext cx="0" cy="8636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1" name="テキスト ボックス 90"/>
          <p:cNvSpPr txBox="1"/>
          <p:nvPr/>
        </p:nvSpPr>
        <p:spPr>
          <a:xfrm>
            <a:off x="4913194" y="4086566"/>
            <a:ext cx="351378" cy="369332"/>
          </a:xfrm>
          <a:prstGeom prst="rect">
            <a:avLst/>
          </a:prstGeom>
          <a:noFill/>
        </p:spPr>
        <p:txBody>
          <a:bodyPr wrap="none" rtlCol="0">
            <a:spAutoFit/>
          </a:bodyPr>
          <a:lstStyle/>
          <a:p>
            <a:r>
              <a:rPr kumimoji="1" lang="en-US" altLang="ja-JP" dirty="0"/>
              <a:t>vi</a:t>
            </a:r>
            <a:endParaRPr kumimoji="1" lang="ja-JP" altLang="en-US" dirty="0"/>
          </a:p>
        </p:txBody>
      </p:sp>
      <p:sp>
        <p:nvSpPr>
          <p:cNvPr id="92" name="テキスト ボックス 91"/>
          <p:cNvSpPr txBox="1"/>
          <p:nvPr/>
        </p:nvSpPr>
        <p:spPr>
          <a:xfrm>
            <a:off x="8532132" y="4143430"/>
            <a:ext cx="428322" cy="369332"/>
          </a:xfrm>
          <a:prstGeom prst="rect">
            <a:avLst/>
          </a:prstGeom>
          <a:noFill/>
        </p:spPr>
        <p:txBody>
          <a:bodyPr wrap="none" rtlCol="0">
            <a:spAutoFit/>
          </a:bodyPr>
          <a:lstStyle/>
          <a:p>
            <a:r>
              <a:rPr kumimoji="1" lang="en-US" altLang="ja-JP" dirty="0" err="1"/>
              <a:t>vo</a:t>
            </a:r>
            <a:endParaRPr kumimoji="1" lang="ja-JP" altLang="en-US" dirty="0"/>
          </a:p>
        </p:txBody>
      </p:sp>
      <p:sp>
        <p:nvSpPr>
          <p:cNvPr id="93" name="テキスト ボックス 92"/>
          <p:cNvSpPr txBox="1"/>
          <p:nvPr/>
        </p:nvSpPr>
        <p:spPr>
          <a:xfrm>
            <a:off x="5169712" y="3783036"/>
            <a:ext cx="505267" cy="369332"/>
          </a:xfrm>
          <a:prstGeom prst="rect">
            <a:avLst/>
          </a:prstGeom>
          <a:noFill/>
        </p:spPr>
        <p:txBody>
          <a:bodyPr wrap="none" rtlCol="0">
            <a:spAutoFit/>
          </a:bodyPr>
          <a:lstStyle/>
          <a:p>
            <a:r>
              <a:rPr kumimoji="1" lang="en-US" altLang="ja-JP" dirty="0"/>
              <a:t>RB</a:t>
            </a:r>
            <a:endParaRPr kumimoji="1" lang="ja-JP" altLang="en-US" dirty="0"/>
          </a:p>
        </p:txBody>
      </p:sp>
      <p:sp>
        <p:nvSpPr>
          <p:cNvPr id="94" name="テキスト ボックス 93"/>
          <p:cNvSpPr txBox="1"/>
          <p:nvPr/>
        </p:nvSpPr>
        <p:spPr>
          <a:xfrm>
            <a:off x="5826562" y="3799552"/>
            <a:ext cx="492443" cy="369332"/>
          </a:xfrm>
          <a:prstGeom prst="rect">
            <a:avLst/>
          </a:prstGeom>
          <a:noFill/>
        </p:spPr>
        <p:txBody>
          <a:bodyPr wrap="none" rtlCol="0">
            <a:spAutoFit/>
          </a:bodyPr>
          <a:lstStyle/>
          <a:p>
            <a:r>
              <a:rPr lang="en-US" altLang="ja-JP" dirty="0" err="1"/>
              <a:t>hie</a:t>
            </a:r>
            <a:endParaRPr kumimoji="1" lang="ja-JP" altLang="en-US" dirty="0"/>
          </a:p>
        </p:txBody>
      </p:sp>
      <p:sp>
        <p:nvSpPr>
          <p:cNvPr id="95" name="テキスト ボックス 94"/>
          <p:cNvSpPr txBox="1"/>
          <p:nvPr/>
        </p:nvSpPr>
        <p:spPr>
          <a:xfrm>
            <a:off x="6456651" y="4177035"/>
            <a:ext cx="748923" cy="369332"/>
          </a:xfrm>
          <a:prstGeom prst="rect">
            <a:avLst/>
          </a:prstGeom>
          <a:noFill/>
        </p:spPr>
        <p:txBody>
          <a:bodyPr wrap="none" rtlCol="0">
            <a:spAutoFit/>
          </a:bodyPr>
          <a:lstStyle/>
          <a:p>
            <a:r>
              <a:rPr lang="en-US" altLang="ja-JP" dirty="0" err="1"/>
              <a:t>hfe</a:t>
            </a:r>
            <a:r>
              <a:rPr lang="en-US" altLang="ja-JP" dirty="0"/>
              <a:t> </a:t>
            </a:r>
            <a:r>
              <a:rPr lang="en-US" altLang="ja-JP" dirty="0" err="1"/>
              <a:t>ib</a:t>
            </a:r>
            <a:endParaRPr kumimoji="1" lang="ja-JP" altLang="en-US" dirty="0"/>
          </a:p>
        </p:txBody>
      </p:sp>
      <p:sp>
        <p:nvSpPr>
          <p:cNvPr id="96" name="テキスト ボックス 95"/>
          <p:cNvSpPr txBox="1"/>
          <p:nvPr/>
        </p:nvSpPr>
        <p:spPr>
          <a:xfrm>
            <a:off x="7480509" y="3842781"/>
            <a:ext cx="518091" cy="369332"/>
          </a:xfrm>
          <a:prstGeom prst="rect">
            <a:avLst/>
          </a:prstGeom>
          <a:noFill/>
        </p:spPr>
        <p:txBody>
          <a:bodyPr wrap="none" rtlCol="0">
            <a:spAutoFit/>
          </a:bodyPr>
          <a:lstStyle/>
          <a:p>
            <a:r>
              <a:rPr kumimoji="1" lang="en-US" altLang="ja-JP" dirty="0"/>
              <a:t>RC</a:t>
            </a:r>
            <a:endParaRPr kumimoji="1" lang="ja-JP" altLang="en-US" dirty="0"/>
          </a:p>
        </p:txBody>
      </p:sp>
      <p:sp>
        <p:nvSpPr>
          <p:cNvPr id="97" name="テキスト ボックス 96"/>
          <p:cNvSpPr txBox="1"/>
          <p:nvPr/>
        </p:nvSpPr>
        <p:spPr>
          <a:xfrm>
            <a:off x="8080775" y="4311260"/>
            <a:ext cx="479618" cy="369332"/>
          </a:xfrm>
          <a:prstGeom prst="rect">
            <a:avLst/>
          </a:prstGeom>
          <a:noFill/>
        </p:spPr>
        <p:txBody>
          <a:bodyPr wrap="none" rtlCol="0">
            <a:spAutoFit/>
          </a:bodyPr>
          <a:lstStyle/>
          <a:p>
            <a:r>
              <a:rPr kumimoji="1" lang="en-US" altLang="ja-JP" dirty="0"/>
              <a:t>RL</a:t>
            </a:r>
            <a:endParaRPr kumimoji="1" lang="ja-JP" altLang="en-US" dirty="0"/>
          </a:p>
        </p:txBody>
      </p:sp>
      <p:sp>
        <p:nvSpPr>
          <p:cNvPr id="98" name="正方形/長方形 97"/>
          <p:cNvSpPr/>
          <p:nvPr/>
        </p:nvSpPr>
        <p:spPr>
          <a:xfrm>
            <a:off x="5826562" y="3057101"/>
            <a:ext cx="1502286" cy="2318740"/>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2200324" y="5817747"/>
            <a:ext cx="6239209" cy="830997"/>
          </a:xfrm>
          <a:prstGeom prst="rect">
            <a:avLst/>
          </a:prstGeom>
          <a:noFill/>
        </p:spPr>
        <p:txBody>
          <a:bodyPr wrap="none" rtlCol="0">
            <a:spAutoFit/>
          </a:bodyPr>
          <a:lstStyle/>
          <a:p>
            <a:r>
              <a:rPr kumimoji="1" lang="ja-JP" altLang="en-US" sz="2400" dirty="0"/>
              <a:t>ポイント１　コンデンサは小信号的には短絡</a:t>
            </a:r>
            <a:endParaRPr kumimoji="1" lang="en-US" altLang="ja-JP" sz="2400" dirty="0"/>
          </a:p>
          <a:p>
            <a:r>
              <a:rPr lang="ja-JP" altLang="en-US" sz="2400" dirty="0"/>
              <a:t>ポイント２　電源とグランドは小信号的には短絡</a:t>
            </a:r>
            <a:endParaRPr kumimoji="1" lang="ja-JP" altLang="en-US" sz="2400" dirty="0"/>
          </a:p>
        </p:txBody>
      </p:sp>
    </p:spTree>
    <p:extLst>
      <p:ext uri="{BB962C8B-B14F-4D97-AF65-F5344CB8AC3E}">
        <p14:creationId xmlns:p14="http://schemas.microsoft.com/office/powerpoint/2010/main" val="84776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200" dirty="0"/>
              <a:t>演習</a:t>
            </a:r>
            <a:r>
              <a:rPr lang="en-US" altLang="ja-JP" sz="3200" dirty="0"/>
              <a:t>3</a:t>
            </a:r>
            <a:r>
              <a:rPr lang="ja-JP" altLang="en-US" sz="3200" dirty="0"/>
              <a:t>－</a:t>
            </a:r>
            <a:r>
              <a:rPr lang="en-US" altLang="ja-JP" sz="3200" dirty="0"/>
              <a:t>2</a:t>
            </a:r>
            <a:r>
              <a:rPr lang="ja-JP" altLang="en-US" sz="3200" dirty="0"/>
              <a:t>　電流増幅度　</a:t>
            </a:r>
            <a:r>
              <a:rPr lang="en-US" altLang="ja-JP" sz="3200" i="1" dirty="0"/>
              <a:t>i2/i1</a:t>
            </a:r>
            <a:r>
              <a:rPr lang="ja-JP" altLang="en-US" sz="3200" dirty="0"/>
              <a:t>を求めよ</a:t>
            </a:r>
            <a:endParaRPr kumimoji="1" lang="ja-JP" altLang="en-US" sz="3200" dirty="0"/>
          </a:p>
        </p:txBody>
      </p:sp>
      <p:cxnSp>
        <p:nvCxnSpPr>
          <p:cNvPr id="10" name="直線コネクタ 9"/>
          <p:cNvCxnSpPr/>
          <p:nvPr/>
        </p:nvCxnSpPr>
        <p:spPr>
          <a:xfrm>
            <a:off x="4570467" y="2184035"/>
            <a:ext cx="0" cy="16885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1330244" y="2165523"/>
            <a:ext cx="243300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Line 28"/>
          <p:cNvSpPr>
            <a:spLocks noChangeShapeType="1"/>
          </p:cNvSpPr>
          <p:nvPr/>
        </p:nvSpPr>
        <p:spPr bwMode="auto">
          <a:xfrm>
            <a:off x="3688600" y="3424801"/>
            <a:ext cx="0" cy="4477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 name="Rectangle 29"/>
          <p:cNvSpPr>
            <a:spLocks noChangeArrowheads="1"/>
          </p:cNvSpPr>
          <p:nvPr/>
        </p:nvSpPr>
        <p:spPr bwMode="auto">
          <a:xfrm>
            <a:off x="3575382" y="2604159"/>
            <a:ext cx="240687" cy="80690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 name="Line 31"/>
          <p:cNvSpPr>
            <a:spLocks noChangeShapeType="1"/>
          </p:cNvSpPr>
          <p:nvPr/>
        </p:nvSpPr>
        <p:spPr bwMode="auto">
          <a:xfrm>
            <a:off x="3734078" y="2184035"/>
            <a:ext cx="0" cy="404564"/>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5" name="直線コネクタ 14"/>
          <p:cNvCxnSpPr/>
          <p:nvPr/>
        </p:nvCxnSpPr>
        <p:spPr>
          <a:xfrm>
            <a:off x="1255591" y="3893060"/>
            <a:ext cx="243300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Line 28"/>
          <p:cNvSpPr>
            <a:spLocks noChangeShapeType="1"/>
          </p:cNvSpPr>
          <p:nvPr/>
        </p:nvSpPr>
        <p:spPr bwMode="auto">
          <a:xfrm>
            <a:off x="2623690" y="3447094"/>
            <a:ext cx="0" cy="4477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 name="Rectangle 29"/>
          <p:cNvSpPr>
            <a:spLocks noChangeArrowheads="1"/>
          </p:cNvSpPr>
          <p:nvPr/>
        </p:nvSpPr>
        <p:spPr bwMode="auto">
          <a:xfrm>
            <a:off x="2510472" y="2626452"/>
            <a:ext cx="240687" cy="80690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 name="Line 31"/>
          <p:cNvSpPr>
            <a:spLocks noChangeShapeType="1"/>
          </p:cNvSpPr>
          <p:nvPr/>
        </p:nvSpPr>
        <p:spPr bwMode="auto">
          <a:xfrm>
            <a:off x="2669167" y="2206328"/>
            <a:ext cx="0" cy="40456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9" name="直線矢印コネクタ 18"/>
          <p:cNvCxnSpPr/>
          <p:nvPr/>
        </p:nvCxnSpPr>
        <p:spPr>
          <a:xfrm flipV="1">
            <a:off x="1330244" y="2163702"/>
            <a:ext cx="677657" cy="182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0" name="円/楕円 19"/>
          <p:cNvSpPr/>
          <p:nvPr/>
        </p:nvSpPr>
        <p:spPr>
          <a:xfrm>
            <a:off x="4331714" y="2687830"/>
            <a:ext cx="522983" cy="56997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 name="直線矢印コネクタ 20"/>
          <p:cNvCxnSpPr/>
          <p:nvPr/>
        </p:nvCxnSpPr>
        <p:spPr>
          <a:xfrm>
            <a:off x="4570467" y="2802493"/>
            <a:ext cx="0" cy="36296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Line 28"/>
          <p:cNvSpPr>
            <a:spLocks noChangeShapeType="1"/>
          </p:cNvSpPr>
          <p:nvPr/>
        </p:nvSpPr>
        <p:spPr bwMode="auto">
          <a:xfrm>
            <a:off x="5651690" y="3488501"/>
            <a:ext cx="0" cy="4477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 name="Rectangle 29"/>
          <p:cNvSpPr>
            <a:spLocks noChangeArrowheads="1"/>
          </p:cNvSpPr>
          <p:nvPr/>
        </p:nvSpPr>
        <p:spPr bwMode="auto">
          <a:xfrm>
            <a:off x="5538472" y="2667858"/>
            <a:ext cx="240687" cy="80690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 name="Line 31"/>
          <p:cNvSpPr>
            <a:spLocks noChangeShapeType="1"/>
          </p:cNvSpPr>
          <p:nvPr/>
        </p:nvSpPr>
        <p:spPr bwMode="auto">
          <a:xfrm>
            <a:off x="5697167" y="2247735"/>
            <a:ext cx="0" cy="40456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28" name="直線コネクタ 27"/>
          <p:cNvCxnSpPr/>
          <p:nvPr/>
        </p:nvCxnSpPr>
        <p:spPr>
          <a:xfrm>
            <a:off x="4562893" y="2206925"/>
            <a:ext cx="243300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4566681" y="3910914"/>
            <a:ext cx="243300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flipV="1">
            <a:off x="6700316" y="2205105"/>
            <a:ext cx="677657" cy="182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flipV="1">
            <a:off x="1255591" y="2465284"/>
            <a:ext cx="0" cy="120924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flipV="1">
            <a:off x="8073346" y="2500272"/>
            <a:ext cx="0" cy="120924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1330244" y="3092873"/>
            <a:ext cx="407484" cy="461665"/>
          </a:xfrm>
          <a:prstGeom prst="rect">
            <a:avLst/>
          </a:prstGeom>
          <a:noFill/>
        </p:spPr>
        <p:txBody>
          <a:bodyPr wrap="none" rtlCol="0">
            <a:spAutoFit/>
          </a:bodyPr>
          <a:lstStyle/>
          <a:p>
            <a:r>
              <a:rPr kumimoji="1" lang="en-US" altLang="ja-JP" sz="2400" dirty="0"/>
              <a:t>vi</a:t>
            </a:r>
            <a:endParaRPr kumimoji="1" lang="ja-JP" altLang="en-US" sz="2400" dirty="0"/>
          </a:p>
        </p:txBody>
      </p:sp>
      <p:sp>
        <p:nvSpPr>
          <p:cNvPr id="34" name="テキスト ボックス 33"/>
          <p:cNvSpPr txBox="1"/>
          <p:nvPr/>
        </p:nvSpPr>
        <p:spPr>
          <a:xfrm>
            <a:off x="8031408" y="3085633"/>
            <a:ext cx="510076" cy="461665"/>
          </a:xfrm>
          <a:prstGeom prst="rect">
            <a:avLst/>
          </a:prstGeom>
          <a:noFill/>
        </p:spPr>
        <p:txBody>
          <a:bodyPr wrap="none" rtlCol="0">
            <a:spAutoFit/>
          </a:bodyPr>
          <a:lstStyle/>
          <a:p>
            <a:r>
              <a:rPr kumimoji="1" lang="en-US" altLang="ja-JP" sz="2400" dirty="0" err="1"/>
              <a:t>vo</a:t>
            </a:r>
            <a:endParaRPr kumimoji="1" lang="ja-JP" altLang="en-US" sz="2400" dirty="0"/>
          </a:p>
        </p:txBody>
      </p:sp>
      <p:sp>
        <p:nvSpPr>
          <p:cNvPr id="35" name="テキスト ボックス 34"/>
          <p:cNvSpPr txBox="1"/>
          <p:nvPr/>
        </p:nvSpPr>
        <p:spPr>
          <a:xfrm>
            <a:off x="1757626" y="2667858"/>
            <a:ext cx="904415" cy="830997"/>
          </a:xfrm>
          <a:prstGeom prst="rect">
            <a:avLst/>
          </a:prstGeom>
          <a:noFill/>
        </p:spPr>
        <p:txBody>
          <a:bodyPr wrap="none" rtlCol="0">
            <a:spAutoFit/>
          </a:bodyPr>
          <a:lstStyle/>
          <a:p>
            <a:r>
              <a:rPr kumimoji="1" lang="en-US" altLang="ja-JP" sz="2400" dirty="0"/>
              <a:t>RB=</a:t>
            </a:r>
          </a:p>
          <a:p>
            <a:r>
              <a:rPr kumimoji="1" lang="en-US" altLang="ja-JP" sz="2400" dirty="0"/>
              <a:t>100K</a:t>
            </a:r>
            <a:endParaRPr kumimoji="1" lang="ja-JP" altLang="en-US" sz="2400" dirty="0"/>
          </a:p>
        </p:txBody>
      </p:sp>
      <p:sp>
        <p:nvSpPr>
          <p:cNvPr id="36" name="テキスト ボックス 35"/>
          <p:cNvSpPr txBox="1"/>
          <p:nvPr/>
        </p:nvSpPr>
        <p:spPr>
          <a:xfrm>
            <a:off x="2851998" y="2690985"/>
            <a:ext cx="904415" cy="830997"/>
          </a:xfrm>
          <a:prstGeom prst="rect">
            <a:avLst/>
          </a:prstGeom>
          <a:noFill/>
        </p:spPr>
        <p:txBody>
          <a:bodyPr wrap="none" rtlCol="0">
            <a:spAutoFit/>
          </a:bodyPr>
          <a:lstStyle/>
          <a:p>
            <a:r>
              <a:rPr lang="en-US" altLang="ja-JP" sz="2400" dirty="0" err="1"/>
              <a:t>hie</a:t>
            </a:r>
            <a:r>
              <a:rPr lang="en-US" altLang="ja-JP" sz="2400" dirty="0"/>
              <a:t>=</a:t>
            </a:r>
          </a:p>
          <a:p>
            <a:r>
              <a:rPr lang="en-US" altLang="ja-JP" sz="2400" dirty="0"/>
              <a:t>100K</a:t>
            </a:r>
            <a:endParaRPr kumimoji="1" lang="ja-JP" altLang="en-US" sz="2400" dirty="0"/>
          </a:p>
        </p:txBody>
      </p:sp>
      <p:sp>
        <p:nvSpPr>
          <p:cNvPr id="37" name="テキスト ボックス 36"/>
          <p:cNvSpPr txBox="1"/>
          <p:nvPr/>
        </p:nvSpPr>
        <p:spPr>
          <a:xfrm>
            <a:off x="4471539" y="2289851"/>
            <a:ext cx="938077" cy="461665"/>
          </a:xfrm>
          <a:prstGeom prst="rect">
            <a:avLst/>
          </a:prstGeom>
          <a:noFill/>
        </p:spPr>
        <p:txBody>
          <a:bodyPr wrap="none" rtlCol="0">
            <a:spAutoFit/>
          </a:bodyPr>
          <a:lstStyle/>
          <a:p>
            <a:r>
              <a:rPr lang="en-US" altLang="ja-JP" sz="2400" dirty="0" err="1"/>
              <a:t>hfe</a:t>
            </a:r>
            <a:r>
              <a:rPr lang="en-US" altLang="ja-JP" sz="2400" dirty="0"/>
              <a:t> </a:t>
            </a:r>
            <a:r>
              <a:rPr lang="en-US" altLang="ja-JP" sz="2400" dirty="0" err="1"/>
              <a:t>ib</a:t>
            </a:r>
            <a:endParaRPr kumimoji="1" lang="ja-JP" altLang="en-US" sz="2400" dirty="0"/>
          </a:p>
        </p:txBody>
      </p:sp>
      <p:sp>
        <p:nvSpPr>
          <p:cNvPr id="38" name="テキスト ボックス 37"/>
          <p:cNvSpPr txBox="1"/>
          <p:nvPr/>
        </p:nvSpPr>
        <p:spPr>
          <a:xfrm>
            <a:off x="5675861" y="2751516"/>
            <a:ext cx="1063113" cy="646331"/>
          </a:xfrm>
          <a:prstGeom prst="rect">
            <a:avLst/>
          </a:prstGeom>
          <a:noFill/>
        </p:spPr>
        <p:txBody>
          <a:bodyPr wrap="none" rtlCol="0">
            <a:spAutoFit/>
          </a:bodyPr>
          <a:lstStyle/>
          <a:p>
            <a:r>
              <a:rPr kumimoji="1" lang="en-US" altLang="ja-JP" dirty="0"/>
              <a:t>RC=10K</a:t>
            </a:r>
          </a:p>
          <a:p>
            <a:endParaRPr kumimoji="1" lang="ja-JP" altLang="en-US" dirty="0"/>
          </a:p>
        </p:txBody>
      </p:sp>
      <p:sp>
        <p:nvSpPr>
          <p:cNvPr id="40" name="正方形/長方形 39"/>
          <p:cNvSpPr/>
          <p:nvPr/>
        </p:nvSpPr>
        <p:spPr>
          <a:xfrm>
            <a:off x="2851998" y="1651376"/>
            <a:ext cx="2502945" cy="3246790"/>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p:cNvSpPr txBox="1"/>
          <p:nvPr/>
        </p:nvSpPr>
        <p:spPr>
          <a:xfrm>
            <a:off x="3960724" y="3956503"/>
            <a:ext cx="1345240" cy="461665"/>
          </a:xfrm>
          <a:prstGeom prst="rect">
            <a:avLst/>
          </a:prstGeom>
          <a:noFill/>
        </p:spPr>
        <p:txBody>
          <a:bodyPr wrap="none" rtlCol="0">
            <a:spAutoFit/>
          </a:bodyPr>
          <a:lstStyle/>
          <a:p>
            <a:r>
              <a:rPr lang="en-US" altLang="ja-JP" sz="2400" dirty="0" err="1"/>
              <a:t>hfe</a:t>
            </a:r>
            <a:r>
              <a:rPr lang="en-US" altLang="ja-JP" sz="2400" dirty="0"/>
              <a:t>=100</a:t>
            </a:r>
            <a:endParaRPr kumimoji="1" lang="ja-JP" altLang="en-US" sz="2400" dirty="0"/>
          </a:p>
        </p:txBody>
      </p:sp>
      <p:sp>
        <p:nvSpPr>
          <p:cNvPr id="42" name="テキスト ボックス 41"/>
          <p:cNvSpPr txBox="1"/>
          <p:nvPr/>
        </p:nvSpPr>
        <p:spPr>
          <a:xfrm>
            <a:off x="1486971" y="1775859"/>
            <a:ext cx="425116" cy="461665"/>
          </a:xfrm>
          <a:prstGeom prst="rect">
            <a:avLst/>
          </a:prstGeom>
          <a:noFill/>
        </p:spPr>
        <p:txBody>
          <a:bodyPr wrap="none" rtlCol="0">
            <a:spAutoFit/>
          </a:bodyPr>
          <a:lstStyle/>
          <a:p>
            <a:r>
              <a:rPr kumimoji="1" lang="en-US" altLang="ja-JP" sz="2400" dirty="0"/>
              <a:t>i1</a:t>
            </a:r>
            <a:endParaRPr kumimoji="1" lang="ja-JP" altLang="en-US" sz="2400" dirty="0"/>
          </a:p>
        </p:txBody>
      </p:sp>
      <p:sp>
        <p:nvSpPr>
          <p:cNvPr id="45" name="テキスト ボックス 44"/>
          <p:cNvSpPr txBox="1"/>
          <p:nvPr/>
        </p:nvSpPr>
        <p:spPr>
          <a:xfrm>
            <a:off x="785488" y="4946945"/>
            <a:ext cx="6138219" cy="1569660"/>
          </a:xfrm>
          <a:prstGeom prst="rect">
            <a:avLst/>
          </a:prstGeom>
          <a:noFill/>
        </p:spPr>
        <p:txBody>
          <a:bodyPr wrap="none" rtlCol="0">
            <a:spAutoFit/>
          </a:bodyPr>
          <a:lstStyle/>
          <a:p>
            <a:r>
              <a:rPr kumimoji="1" lang="ja-JP" altLang="en-US" sz="2400" dirty="0"/>
              <a:t>①　</a:t>
            </a:r>
            <a:r>
              <a:rPr kumimoji="1" lang="en-US" altLang="ja-JP" sz="2400" dirty="0" err="1"/>
              <a:t>ib</a:t>
            </a:r>
            <a:r>
              <a:rPr kumimoji="1" lang="ja-JP" altLang="en-US" sz="2400" dirty="0"/>
              <a:t>を</a:t>
            </a:r>
            <a:r>
              <a:rPr kumimoji="1" lang="en-US" altLang="ja-JP" sz="2400" dirty="0"/>
              <a:t>i1</a:t>
            </a:r>
            <a:r>
              <a:rPr kumimoji="1" lang="ja-JP" altLang="en-US" sz="2400" dirty="0"/>
              <a:t>で表す</a:t>
            </a:r>
            <a:endParaRPr kumimoji="1" lang="en-US" altLang="ja-JP" sz="2400" dirty="0"/>
          </a:p>
          <a:p>
            <a:r>
              <a:rPr lang="en-US" altLang="ja-JP" sz="2400" dirty="0" err="1"/>
              <a:t>ib</a:t>
            </a:r>
            <a:r>
              <a:rPr lang="en-US" altLang="ja-JP" sz="2400" dirty="0"/>
              <a:t>=1/2 ×i1</a:t>
            </a:r>
            <a:endParaRPr kumimoji="1" lang="en-US" altLang="ja-JP" sz="2400" dirty="0"/>
          </a:p>
          <a:p>
            <a:r>
              <a:rPr lang="ja-JP" altLang="en-US" sz="2400" dirty="0"/>
              <a:t>②　</a:t>
            </a:r>
            <a:r>
              <a:rPr lang="en-US" altLang="ja-JP" sz="2400" dirty="0"/>
              <a:t>i2+iRC = -</a:t>
            </a:r>
            <a:r>
              <a:rPr lang="en-US" altLang="ja-JP" sz="2400" dirty="0" err="1"/>
              <a:t>hfe</a:t>
            </a:r>
            <a:r>
              <a:rPr lang="en-US" altLang="ja-JP" sz="2400" dirty="0"/>
              <a:t> </a:t>
            </a:r>
            <a:r>
              <a:rPr lang="en-US" altLang="ja-JP" sz="2400" dirty="0" err="1"/>
              <a:t>ib</a:t>
            </a:r>
            <a:r>
              <a:rPr lang="ja-JP" altLang="en-US" sz="2400" dirty="0"/>
              <a:t>　</a:t>
            </a:r>
            <a:r>
              <a:rPr lang="en-US" altLang="ja-JP" sz="2400" dirty="0"/>
              <a:t>i2=-(100×1/2</a:t>
            </a:r>
            <a:r>
              <a:rPr lang="ja-JP" altLang="en-US" sz="2400" dirty="0"/>
              <a:t>）／</a:t>
            </a:r>
            <a:r>
              <a:rPr lang="en-US" altLang="ja-JP" sz="2400" dirty="0"/>
              <a:t>2×i1</a:t>
            </a:r>
          </a:p>
          <a:p>
            <a:r>
              <a:rPr lang="en-US" altLang="ja-JP" sz="2400" dirty="0"/>
              <a:t>i2/i1 = - 25</a:t>
            </a:r>
          </a:p>
        </p:txBody>
      </p:sp>
      <p:sp>
        <p:nvSpPr>
          <p:cNvPr id="48" name="テキスト ボックス 47"/>
          <p:cNvSpPr txBox="1"/>
          <p:nvPr/>
        </p:nvSpPr>
        <p:spPr>
          <a:xfrm>
            <a:off x="6700316" y="4325836"/>
            <a:ext cx="2478564" cy="646331"/>
          </a:xfrm>
          <a:prstGeom prst="rect">
            <a:avLst/>
          </a:prstGeom>
          <a:noFill/>
        </p:spPr>
        <p:txBody>
          <a:bodyPr wrap="none" rtlCol="0">
            <a:spAutoFit/>
          </a:bodyPr>
          <a:lstStyle/>
          <a:p>
            <a:r>
              <a:rPr lang="en-US" altLang="ja-JP" dirty="0"/>
              <a:t>RL</a:t>
            </a:r>
            <a:r>
              <a:rPr lang="ja-JP" altLang="en-US" dirty="0"/>
              <a:t>に表れる</a:t>
            </a:r>
            <a:endParaRPr lang="en-US" altLang="ja-JP" dirty="0"/>
          </a:p>
          <a:p>
            <a:r>
              <a:rPr kumimoji="1" lang="ja-JP" altLang="en-US" dirty="0"/>
              <a:t>電圧・電流</a:t>
            </a:r>
            <a:r>
              <a:rPr lang="ja-JP" altLang="en-US" dirty="0"/>
              <a:t>を出力とする</a:t>
            </a:r>
            <a:endParaRPr kumimoji="1" lang="en-US" altLang="ja-JP" dirty="0"/>
          </a:p>
        </p:txBody>
      </p:sp>
      <p:sp>
        <p:nvSpPr>
          <p:cNvPr id="46" name="テキスト ボックス 45"/>
          <p:cNvSpPr txBox="1"/>
          <p:nvPr/>
        </p:nvSpPr>
        <p:spPr>
          <a:xfrm>
            <a:off x="6807192" y="2276487"/>
            <a:ext cx="425116" cy="461665"/>
          </a:xfrm>
          <a:prstGeom prst="rect">
            <a:avLst/>
          </a:prstGeom>
          <a:noFill/>
        </p:spPr>
        <p:txBody>
          <a:bodyPr wrap="none" rtlCol="0">
            <a:spAutoFit/>
          </a:bodyPr>
          <a:lstStyle/>
          <a:p>
            <a:r>
              <a:rPr kumimoji="1" lang="en-US" altLang="ja-JP" sz="2400" dirty="0"/>
              <a:t>i2</a:t>
            </a:r>
            <a:endParaRPr kumimoji="1" lang="ja-JP" altLang="en-US" sz="2400" dirty="0"/>
          </a:p>
        </p:txBody>
      </p:sp>
      <p:sp>
        <p:nvSpPr>
          <p:cNvPr id="39" name="Line 28"/>
          <p:cNvSpPr>
            <a:spLocks noChangeShapeType="1"/>
          </p:cNvSpPr>
          <p:nvPr/>
        </p:nvSpPr>
        <p:spPr bwMode="auto">
          <a:xfrm>
            <a:off x="6735743" y="3485624"/>
            <a:ext cx="0" cy="4477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 name="Rectangle 29"/>
          <p:cNvSpPr>
            <a:spLocks noChangeArrowheads="1"/>
          </p:cNvSpPr>
          <p:nvPr/>
        </p:nvSpPr>
        <p:spPr bwMode="auto">
          <a:xfrm>
            <a:off x="6622525" y="2664981"/>
            <a:ext cx="240687" cy="80690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 name="Line 31"/>
          <p:cNvSpPr>
            <a:spLocks noChangeShapeType="1"/>
          </p:cNvSpPr>
          <p:nvPr/>
        </p:nvSpPr>
        <p:spPr bwMode="auto">
          <a:xfrm>
            <a:off x="6781220" y="2244858"/>
            <a:ext cx="0" cy="404564"/>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 name="テキスト ボックス 46"/>
          <p:cNvSpPr txBox="1"/>
          <p:nvPr/>
        </p:nvSpPr>
        <p:spPr>
          <a:xfrm>
            <a:off x="6831721" y="2800763"/>
            <a:ext cx="1024639" cy="646331"/>
          </a:xfrm>
          <a:prstGeom prst="rect">
            <a:avLst/>
          </a:prstGeom>
          <a:noFill/>
        </p:spPr>
        <p:txBody>
          <a:bodyPr wrap="none" rtlCol="0">
            <a:spAutoFit/>
          </a:bodyPr>
          <a:lstStyle/>
          <a:p>
            <a:r>
              <a:rPr kumimoji="1" lang="en-US" altLang="ja-JP" dirty="0"/>
              <a:t>RL=10K</a:t>
            </a:r>
          </a:p>
          <a:p>
            <a:endParaRPr kumimoji="1" lang="ja-JP" altLang="en-US" dirty="0"/>
          </a:p>
        </p:txBody>
      </p:sp>
      <p:sp>
        <p:nvSpPr>
          <p:cNvPr id="49" name="テキスト ボックス 48"/>
          <p:cNvSpPr txBox="1"/>
          <p:nvPr/>
        </p:nvSpPr>
        <p:spPr>
          <a:xfrm>
            <a:off x="3708106" y="2187817"/>
            <a:ext cx="425116" cy="461665"/>
          </a:xfrm>
          <a:prstGeom prst="rect">
            <a:avLst/>
          </a:prstGeom>
          <a:noFill/>
        </p:spPr>
        <p:txBody>
          <a:bodyPr wrap="none" rtlCol="0">
            <a:spAutoFit/>
          </a:bodyPr>
          <a:lstStyle/>
          <a:p>
            <a:r>
              <a:rPr kumimoji="1" lang="en-US" altLang="ja-JP" sz="2400" dirty="0" err="1"/>
              <a:t>ib</a:t>
            </a:r>
            <a:endParaRPr kumimoji="1" lang="ja-JP" altLang="en-US" sz="2400" dirty="0"/>
          </a:p>
        </p:txBody>
      </p:sp>
    </p:spTree>
    <p:extLst>
      <p:ext uri="{BB962C8B-B14F-4D97-AF65-F5344CB8AC3E}">
        <p14:creationId xmlns:p14="http://schemas.microsoft.com/office/powerpoint/2010/main" val="229930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小テスト</a:t>
            </a:r>
            <a:r>
              <a:rPr lang="en-US" altLang="ja-JP" dirty="0"/>
              <a:t>3-1</a:t>
            </a:r>
            <a:endParaRPr kumimoji="1" lang="ja-JP" altLang="en-US" dirty="0"/>
          </a:p>
        </p:txBody>
      </p:sp>
      <p:sp>
        <p:nvSpPr>
          <p:cNvPr id="4" name="Line 24"/>
          <p:cNvSpPr>
            <a:spLocks noChangeShapeType="1"/>
          </p:cNvSpPr>
          <p:nvPr/>
        </p:nvSpPr>
        <p:spPr bwMode="auto">
          <a:xfrm>
            <a:off x="4429125" y="2819497"/>
            <a:ext cx="0" cy="7921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 name="Line 25"/>
          <p:cNvSpPr>
            <a:spLocks noChangeShapeType="1"/>
          </p:cNvSpPr>
          <p:nvPr/>
        </p:nvSpPr>
        <p:spPr bwMode="auto">
          <a:xfrm flipH="1">
            <a:off x="4429125" y="2819497"/>
            <a:ext cx="576263"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Line 26"/>
          <p:cNvSpPr>
            <a:spLocks noChangeShapeType="1"/>
          </p:cNvSpPr>
          <p:nvPr/>
        </p:nvSpPr>
        <p:spPr bwMode="auto">
          <a:xfrm>
            <a:off x="4429125" y="3251297"/>
            <a:ext cx="64770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 name="Line 27"/>
          <p:cNvSpPr>
            <a:spLocks noChangeShapeType="1"/>
          </p:cNvSpPr>
          <p:nvPr/>
        </p:nvSpPr>
        <p:spPr bwMode="auto">
          <a:xfrm>
            <a:off x="3842529" y="3251297"/>
            <a:ext cx="5865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 name="Line 28"/>
          <p:cNvSpPr>
            <a:spLocks noChangeShapeType="1"/>
          </p:cNvSpPr>
          <p:nvPr/>
        </p:nvSpPr>
        <p:spPr bwMode="auto">
          <a:xfrm>
            <a:off x="5005388" y="263058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 name="Rectangle 29"/>
          <p:cNvSpPr>
            <a:spLocks noChangeArrowheads="1"/>
          </p:cNvSpPr>
          <p:nvPr/>
        </p:nvSpPr>
        <p:spPr bwMode="auto">
          <a:xfrm>
            <a:off x="4932363" y="2054322"/>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 name="Line 30"/>
          <p:cNvSpPr>
            <a:spLocks noChangeShapeType="1"/>
          </p:cNvSpPr>
          <p:nvPr/>
        </p:nvSpPr>
        <p:spPr bwMode="auto">
          <a:xfrm>
            <a:off x="4883150" y="1754285"/>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 name="Line 31"/>
          <p:cNvSpPr>
            <a:spLocks noChangeShapeType="1"/>
          </p:cNvSpPr>
          <p:nvPr/>
        </p:nvSpPr>
        <p:spPr bwMode="auto">
          <a:xfrm>
            <a:off x="5027613" y="175428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 name="Line 34"/>
          <p:cNvSpPr>
            <a:spLocks noChangeShapeType="1"/>
          </p:cNvSpPr>
          <p:nvPr/>
        </p:nvSpPr>
        <p:spPr bwMode="auto">
          <a:xfrm>
            <a:off x="5075237" y="3683097"/>
            <a:ext cx="18861" cy="44675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3" name="Group 35"/>
          <p:cNvGrpSpPr>
            <a:grpSpLocks/>
          </p:cNvGrpSpPr>
          <p:nvPr/>
        </p:nvGrpSpPr>
        <p:grpSpPr bwMode="auto">
          <a:xfrm>
            <a:off x="4842492" y="4590551"/>
            <a:ext cx="504825" cy="144463"/>
            <a:chOff x="2517" y="3929"/>
            <a:chExt cx="318" cy="91"/>
          </a:xfrm>
        </p:grpSpPr>
        <p:sp>
          <p:nvSpPr>
            <p:cNvPr id="14" name="Line 36"/>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 name="Line 37"/>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 name="Line 38"/>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 name="Line 39"/>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 name="Line 40"/>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9" name="Line 28"/>
          <p:cNvSpPr>
            <a:spLocks noChangeShapeType="1"/>
          </p:cNvSpPr>
          <p:nvPr/>
        </p:nvSpPr>
        <p:spPr bwMode="auto">
          <a:xfrm>
            <a:off x="3820304" y="2578267"/>
            <a:ext cx="2272" cy="6593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 name="Rectangle 29"/>
          <p:cNvSpPr>
            <a:spLocks noChangeArrowheads="1"/>
          </p:cNvSpPr>
          <p:nvPr/>
        </p:nvSpPr>
        <p:spPr bwMode="auto">
          <a:xfrm>
            <a:off x="3747279" y="2002004"/>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 name="Line 30"/>
          <p:cNvSpPr>
            <a:spLocks noChangeShapeType="1"/>
          </p:cNvSpPr>
          <p:nvPr/>
        </p:nvSpPr>
        <p:spPr bwMode="auto">
          <a:xfrm>
            <a:off x="3698066" y="1701967"/>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 name="Line 31"/>
          <p:cNvSpPr>
            <a:spLocks noChangeShapeType="1"/>
          </p:cNvSpPr>
          <p:nvPr/>
        </p:nvSpPr>
        <p:spPr bwMode="auto">
          <a:xfrm>
            <a:off x="3842529" y="1701967"/>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 name="Line 28"/>
          <p:cNvSpPr>
            <a:spLocks noChangeShapeType="1"/>
          </p:cNvSpPr>
          <p:nvPr/>
        </p:nvSpPr>
        <p:spPr bwMode="auto">
          <a:xfrm>
            <a:off x="5094098" y="4141491"/>
            <a:ext cx="1" cy="4513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5" name="グループ化 54"/>
          <p:cNvGrpSpPr/>
          <p:nvPr/>
        </p:nvGrpSpPr>
        <p:grpSpPr>
          <a:xfrm rot="16200000">
            <a:off x="5265429" y="2688607"/>
            <a:ext cx="291480" cy="125104"/>
            <a:chOff x="5347317" y="4299045"/>
            <a:chExt cx="291480" cy="125104"/>
          </a:xfrm>
        </p:grpSpPr>
        <p:cxnSp>
          <p:nvCxnSpPr>
            <p:cNvPr id="37" name="直線コネクタ 36"/>
            <p:cNvCxnSpPr/>
            <p:nvPr/>
          </p:nvCxnSpPr>
          <p:spPr>
            <a:xfrm>
              <a:off x="5347317" y="4299045"/>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5349589" y="4424149"/>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2" name="グループ化 61"/>
          <p:cNvGrpSpPr/>
          <p:nvPr/>
        </p:nvGrpSpPr>
        <p:grpSpPr>
          <a:xfrm rot="16200000">
            <a:off x="3130567" y="2726502"/>
            <a:ext cx="291480" cy="125104"/>
            <a:chOff x="5347317" y="4299045"/>
            <a:chExt cx="291480" cy="125104"/>
          </a:xfrm>
        </p:grpSpPr>
        <p:cxnSp>
          <p:nvCxnSpPr>
            <p:cNvPr id="63" name="直線コネクタ 62"/>
            <p:cNvCxnSpPr/>
            <p:nvPr/>
          </p:nvCxnSpPr>
          <p:spPr>
            <a:xfrm>
              <a:off x="5347317" y="4299045"/>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5349589" y="4424149"/>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68" name="直線コネクタ 67"/>
          <p:cNvCxnSpPr/>
          <p:nvPr/>
        </p:nvCxnSpPr>
        <p:spPr>
          <a:xfrm>
            <a:off x="3338859" y="2819497"/>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2686043" y="2808122"/>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5497478" y="2767177"/>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flipV="1">
            <a:off x="5028130" y="2755802"/>
            <a:ext cx="320202" cy="113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3" name="テキスト ボックス 72"/>
          <p:cNvSpPr txBox="1"/>
          <p:nvPr/>
        </p:nvSpPr>
        <p:spPr>
          <a:xfrm>
            <a:off x="953683" y="2149004"/>
            <a:ext cx="2593980" cy="646331"/>
          </a:xfrm>
          <a:prstGeom prst="rect">
            <a:avLst/>
          </a:prstGeom>
          <a:noFill/>
        </p:spPr>
        <p:txBody>
          <a:bodyPr wrap="none" rtlCol="0">
            <a:spAutoFit/>
          </a:bodyPr>
          <a:lstStyle/>
          <a:p>
            <a:r>
              <a:rPr kumimoji="1" lang="en-US" altLang="ja-JP" sz="3600" dirty="0"/>
              <a:t>R1=350 KΩ</a:t>
            </a:r>
            <a:endParaRPr kumimoji="1" lang="ja-JP" altLang="en-US" sz="3600" dirty="0"/>
          </a:p>
        </p:txBody>
      </p:sp>
      <p:sp>
        <p:nvSpPr>
          <p:cNvPr id="75" name="テキスト ボックス 74"/>
          <p:cNvSpPr txBox="1"/>
          <p:nvPr/>
        </p:nvSpPr>
        <p:spPr>
          <a:xfrm>
            <a:off x="5201268" y="1796999"/>
            <a:ext cx="2791149" cy="707886"/>
          </a:xfrm>
          <a:prstGeom prst="rect">
            <a:avLst/>
          </a:prstGeom>
          <a:noFill/>
        </p:spPr>
        <p:txBody>
          <a:bodyPr wrap="none" rtlCol="0">
            <a:spAutoFit/>
          </a:bodyPr>
          <a:lstStyle/>
          <a:p>
            <a:r>
              <a:rPr kumimoji="1" lang="en-US" altLang="ja-JP" sz="4000" dirty="0"/>
              <a:t>R2</a:t>
            </a:r>
            <a:r>
              <a:rPr kumimoji="1" lang="ja-JP" altLang="en-US" sz="4000" dirty="0"/>
              <a:t>＝</a:t>
            </a:r>
            <a:r>
              <a:rPr kumimoji="1" lang="en-US" altLang="ja-JP" sz="4000" dirty="0"/>
              <a:t>1.2KΩ</a:t>
            </a:r>
            <a:endParaRPr kumimoji="1" lang="ja-JP" altLang="en-US" sz="4000" dirty="0"/>
          </a:p>
        </p:txBody>
      </p:sp>
      <p:sp>
        <p:nvSpPr>
          <p:cNvPr id="77" name="テキスト ボックス 76"/>
          <p:cNvSpPr txBox="1"/>
          <p:nvPr/>
        </p:nvSpPr>
        <p:spPr>
          <a:xfrm>
            <a:off x="2947916" y="3016152"/>
            <a:ext cx="479618" cy="369332"/>
          </a:xfrm>
          <a:prstGeom prst="rect">
            <a:avLst/>
          </a:prstGeom>
          <a:noFill/>
        </p:spPr>
        <p:txBody>
          <a:bodyPr wrap="none" rtlCol="0">
            <a:spAutoFit/>
          </a:bodyPr>
          <a:lstStyle/>
          <a:p>
            <a:r>
              <a:rPr kumimoji="1" lang="en-US" altLang="ja-JP" dirty="0"/>
              <a:t>C1</a:t>
            </a:r>
            <a:endParaRPr kumimoji="1" lang="ja-JP" altLang="en-US" dirty="0"/>
          </a:p>
        </p:txBody>
      </p:sp>
      <p:sp>
        <p:nvSpPr>
          <p:cNvPr id="78" name="テキスト ボックス 77"/>
          <p:cNvSpPr txBox="1"/>
          <p:nvPr/>
        </p:nvSpPr>
        <p:spPr>
          <a:xfrm>
            <a:off x="5473721" y="2978431"/>
            <a:ext cx="479618" cy="369332"/>
          </a:xfrm>
          <a:prstGeom prst="rect">
            <a:avLst/>
          </a:prstGeom>
          <a:noFill/>
        </p:spPr>
        <p:txBody>
          <a:bodyPr wrap="none" rtlCol="0">
            <a:spAutoFit/>
          </a:bodyPr>
          <a:lstStyle/>
          <a:p>
            <a:r>
              <a:rPr kumimoji="1" lang="en-US" altLang="ja-JP" dirty="0"/>
              <a:t>C2</a:t>
            </a:r>
            <a:endParaRPr kumimoji="1" lang="ja-JP" altLang="en-US" dirty="0"/>
          </a:p>
        </p:txBody>
      </p:sp>
      <p:sp>
        <p:nvSpPr>
          <p:cNvPr id="79" name="テキスト ボックス 78"/>
          <p:cNvSpPr txBox="1"/>
          <p:nvPr/>
        </p:nvSpPr>
        <p:spPr>
          <a:xfrm>
            <a:off x="6312983" y="4145252"/>
            <a:ext cx="2618024" cy="461665"/>
          </a:xfrm>
          <a:prstGeom prst="rect">
            <a:avLst/>
          </a:prstGeom>
          <a:noFill/>
        </p:spPr>
        <p:txBody>
          <a:bodyPr wrap="none" rtlCol="0">
            <a:spAutoFit/>
          </a:bodyPr>
          <a:lstStyle/>
          <a:p>
            <a:r>
              <a:rPr lang="en-US" altLang="ja-JP" sz="2400" dirty="0"/>
              <a:t>R1</a:t>
            </a:r>
            <a:r>
              <a:rPr lang="ja-JP" altLang="en-US" sz="2400" dirty="0"/>
              <a:t>はバイアス抵抗</a:t>
            </a:r>
            <a:endParaRPr lang="en-US" altLang="ja-JP" sz="2400" dirty="0"/>
          </a:p>
        </p:txBody>
      </p:sp>
      <p:sp>
        <p:nvSpPr>
          <p:cNvPr id="80" name="テキスト ボックス 79"/>
          <p:cNvSpPr txBox="1"/>
          <p:nvPr/>
        </p:nvSpPr>
        <p:spPr>
          <a:xfrm>
            <a:off x="6312983" y="4565052"/>
            <a:ext cx="2520242" cy="461665"/>
          </a:xfrm>
          <a:prstGeom prst="rect">
            <a:avLst/>
          </a:prstGeom>
          <a:noFill/>
        </p:spPr>
        <p:txBody>
          <a:bodyPr wrap="none" rtlCol="0">
            <a:spAutoFit/>
          </a:bodyPr>
          <a:lstStyle/>
          <a:p>
            <a:r>
              <a:rPr lang="en-US" altLang="ja-JP" sz="2400" dirty="0"/>
              <a:t>R2</a:t>
            </a:r>
            <a:r>
              <a:rPr lang="ja-JP" altLang="en-US" sz="2400" dirty="0"/>
              <a:t>はコレクタ抵抗</a:t>
            </a:r>
            <a:endParaRPr lang="en-US" altLang="ja-JP" sz="2400" dirty="0"/>
          </a:p>
        </p:txBody>
      </p:sp>
      <p:sp>
        <p:nvSpPr>
          <p:cNvPr id="82" name="テキスト ボックス 81"/>
          <p:cNvSpPr txBox="1"/>
          <p:nvPr/>
        </p:nvSpPr>
        <p:spPr>
          <a:xfrm>
            <a:off x="-74079" y="5399173"/>
            <a:ext cx="8695009" cy="1200329"/>
          </a:xfrm>
          <a:prstGeom prst="rect">
            <a:avLst/>
          </a:prstGeom>
          <a:noFill/>
        </p:spPr>
        <p:txBody>
          <a:bodyPr wrap="none" rtlCol="0">
            <a:spAutoFit/>
          </a:bodyPr>
          <a:lstStyle/>
          <a:p>
            <a:r>
              <a:rPr lang="ja-JP" altLang="en-US" sz="3600" dirty="0"/>
              <a:t>トランジスタの</a:t>
            </a:r>
            <a:r>
              <a:rPr lang="en-US" altLang="ja-JP" sz="3600" dirty="0" err="1"/>
              <a:t>hFE</a:t>
            </a:r>
            <a:r>
              <a:rPr lang="ja-JP" altLang="en-US" sz="3600" dirty="0"/>
              <a:t>を</a:t>
            </a:r>
            <a:r>
              <a:rPr lang="en-US" altLang="ja-JP" sz="3600" dirty="0"/>
              <a:t>150</a:t>
            </a:r>
            <a:r>
              <a:rPr lang="ja-JP" altLang="en-US" sz="3600" dirty="0"/>
              <a:t>とし、コレクタ電流と</a:t>
            </a:r>
            <a:endParaRPr lang="en-US" altLang="ja-JP" sz="3600" dirty="0"/>
          </a:p>
          <a:p>
            <a:r>
              <a:rPr lang="ja-JP" altLang="en-US" sz="3600" dirty="0"/>
              <a:t>コレクタ電圧を求めよ。</a:t>
            </a:r>
            <a:endParaRPr lang="en-US" altLang="ja-JP" sz="3600" dirty="0"/>
          </a:p>
        </p:txBody>
      </p:sp>
      <p:sp>
        <p:nvSpPr>
          <p:cNvPr id="36" name="テキスト ボックス 35"/>
          <p:cNvSpPr txBox="1"/>
          <p:nvPr/>
        </p:nvSpPr>
        <p:spPr>
          <a:xfrm>
            <a:off x="1905851" y="1293574"/>
            <a:ext cx="1781257" cy="584775"/>
          </a:xfrm>
          <a:prstGeom prst="rect">
            <a:avLst/>
          </a:prstGeom>
          <a:noFill/>
        </p:spPr>
        <p:txBody>
          <a:bodyPr wrap="none" rtlCol="0">
            <a:spAutoFit/>
          </a:bodyPr>
          <a:lstStyle/>
          <a:p>
            <a:r>
              <a:rPr kumimoji="1" lang="en-US" altLang="ja-JP" sz="3200" dirty="0" err="1"/>
              <a:t>Vcc</a:t>
            </a:r>
            <a:r>
              <a:rPr kumimoji="1" lang="ja-JP" altLang="en-US" sz="3200" dirty="0"/>
              <a:t>＝</a:t>
            </a:r>
            <a:r>
              <a:rPr kumimoji="1" lang="en-US" altLang="ja-JP" sz="3200" dirty="0"/>
              <a:t>8V</a:t>
            </a:r>
            <a:endParaRPr kumimoji="1" lang="ja-JP" altLang="en-US" sz="3200" dirty="0"/>
          </a:p>
        </p:txBody>
      </p:sp>
      <p:sp>
        <p:nvSpPr>
          <p:cNvPr id="43" name="Rectangle 29"/>
          <p:cNvSpPr>
            <a:spLocks noChangeArrowheads="1"/>
          </p:cNvSpPr>
          <p:nvPr/>
        </p:nvSpPr>
        <p:spPr bwMode="auto">
          <a:xfrm>
            <a:off x="3769504" y="3798717"/>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 name="Line 28"/>
          <p:cNvSpPr>
            <a:spLocks noChangeShapeType="1"/>
          </p:cNvSpPr>
          <p:nvPr/>
        </p:nvSpPr>
        <p:spPr bwMode="auto">
          <a:xfrm>
            <a:off x="3842528" y="3251296"/>
            <a:ext cx="4842" cy="5622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45" name="Group 35"/>
          <p:cNvGrpSpPr>
            <a:grpSpLocks/>
          </p:cNvGrpSpPr>
          <p:nvPr/>
        </p:nvGrpSpPr>
        <p:grpSpPr bwMode="auto">
          <a:xfrm>
            <a:off x="3600835" y="4812083"/>
            <a:ext cx="504825" cy="144463"/>
            <a:chOff x="2517" y="3929"/>
            <a:chExt cx="318" cy="91"/>
          </a:xfrm>
        </p:grpSpPr>
        <p:sp>
          <p:nvSpPr>
            <p:cNvPr id="46" name="Line 36"/>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 name="Line 37"/>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 name="Line 38"/>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 name="Line 39"/>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 name="Line 40"/>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1" name="Line 28"/>
          <p:cNvSpPr>
            <a:spLocks noChangeShapeType="1"/>
          </p:cNvSpPr>
          <p:nvPr/>
        </p:nvSpPr>
        <p:spPr bwMode="auto">
          <a:xfrm>
            <a:off x="3852441" y="4363023"/>
            <a:ext cx="1" cy="4513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 name="テキスト ボックス 51"/>
          <p:cNvSpPr txBox="1"/>
          <p:nvPr/>
        </p:nvSpPr>
        <p:spPr>
          <a:xfrm>
            <a:off x="500840" y="3766373"/>
            <a:ext cx="3206327" cy="769441"/>
          </a:xfrm>
          <a:prstGeom prst="rect">
            <a:avLst/>
          </a:prstGeom>
          <a:noFill/>
        </p:spPr>
        <p:txBody>
          <a:bodyPr wrap="none" rtlCol="0">
            <a:spAutoFit/>
          </a:bodyPr>
          <a:lstStyle/>
          <a:p>
            <a:r>
              <a:rPr kumimoji="1" lang="en-US" altLang="ja-JP" sz="4400" dirty="0"/>
              <a:t>R3=100 KΩ</a:t>
            </a:r>
            <a:endParaRPr kumimoji="1" lang="ja-JP" altLang="en-US" sz="4400" dirty="0"/>
          </a:p>
        </p:txBody>
      </p:sp>
    </p:spTree>
    <p:extLst>
      <p:ext uri="{BB962C8B-B14F-4D97-AF65-F5344CB8AC3E}">
        <p14:creationId xmlns:p14="http://schemas.microsoft.com/office/powerpoint/2010/main" val="3488258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24"/>
          <p:cNvSpPr>
            <a:spLocks noChangeShapeType="1"/>
          </p:cNvSpPr>
          <p:nvPr/>
        </p:nvSpPr>
        <p:spPr bwMode="auto">
          <a:xfrm>
            <a:off x="5084732" y="1732573"/>
            <a:ext cx="0" cy="7921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p>
        </p:txBody>
      </p:sp>
      <p:sp>
        <p:nvSpPr>
          <p:cNvPr id="3" name="Line 25"/>
          <p:cNvSpPr>
            <a:spLocks noChangeShapeType="1"/>
          </p:cNvSpPr>
          <p:nvPr/>
        </p:nvSpPr>
        <p:spPr bwMode="auto">
          <a:xfrm flipH="1">
            <a:off x="5084732" y="1732573"/>
            <a:ext cx="576263"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p>
        </p:txBody>
      </p:sp>
      <p:sp>
        <p:nvSpPr>
          <p:cNvPr id="4" name="Line 26"/>
          <p:cNvSpPr>
            <a:spLocks noChangeShapeType="1"/>
          </p:cNvSpPr>
          <p:nvPr/>
        </p:nvSpPr>
        <p:spPr bwMode="auto">
          <a:xfrm>
            <a:off x="5084732" y="2164373"/>
            <a:ext cx="64770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p>
        </p:txBody>
      </p:sp>
      <p:sp>
        <p:nvSpPr>
          <p:cNvPr id="5" name="Line 27"/>
          <p:cNvSpPr>
            <a:spLocks noChangeShapeType="1"/>
          </p:cNvSpPr>
          <p:nvPr/>
        </p:nvSpPr>
        <p:spPr bwMode="auto">
          <a:xfrm>
            <a:off x="4498136" y="2164373"/>
            <a:ext cx="5865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p>
        </p:txBody>
      </p:sp>
      <p:sp>
        <p:nvSpPr>
          <p:cNvPr id="6" name="Line 28"/>
          <p:cNvSpPr>
            <a:spLocks noChangeShapeType="1"/>
          </p:cNvSpPr>
          <p:nvPr/>
        </p:nvSpPr>
        <p:spPr bwMode="auto">
          <a:xfrm>
            <a:off x="5660995" y="1543661"/>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p>
        </p:txBody>
      </p:sp>
      <p:sp>
        <p:nvSpPr>
          <p:cNvPr id="7" name="Rectangle 29"/>
          <p:cNvSpPr>
            <a:spLocks noChangeArrowheads="1"/>
          </p:cNvSpPr>
          <p:nvPr/>
        </p:nvSpPr>
        <p:spPr bwMode="auto">
          <a:xfrm>
            <a:off x="5587970" y="967398"/>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800"/>
          </a:p>
        </p:txBody>
      </p:sp>
      <p:sp>
        <p:nvSpPr>
          <p:cNvPr id="8" name="Line 30"/>
          <p:cNvSpPr>
            <a:spLocks noChangeShapeType="1"/>
          </p:cNvSpPr>
          <p:nvPr/>
        </p:nvSpPr>
        <p:spPr bwMode="auto">
          <a:xfrm>
            <a:off x="5538757" y="667361"/>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p>
        </p:txBody>
      </p:sp>
      <p:sp>
        <p:nvSpPr>
          <p:cNvPr id="9" name="Line 31"/>
          <p:cNvSpPr>
            <a:spLocks noChangeShapeType="1"/>
          </p:cNvSpPr>
          <p:nvPr/>
        </p:nvSpPr>
        <p:spPr bwMode="auto">
          <a:xfrm>
            <a:off x="5683220" y="667361"/>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p>
        </p:txBody>
      </p:sp>
      <p:sp>
        <p:nvSpPr>
          <p:cNvPr id="10" name="Line 34"/>
          <p:cNvSpPr>
            <a:spLocks noChangeShapeType="1"/>
          </p:cNvSpPr>
          <p:nvPr/>
        </p:nvSpPr>
        <p:spPr bwMode="auto">
          <a:xfrm>
            <a:off x="5730844" y="2596173"/>
            <a:ext cx="18861" cy="44675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p>
        </p:txBody>
      </p:sp>
      <p:grpSp>
        <p:nvGrpSpPr>
          <p:cNvPr id="11" name="Group 35"/>
          <p:cNvGrpSpPr>
            <a:grpSpLocks/>
          </p:cNvGrpSpPr>
          <p:nvPr/>
        </p:nvGrpSpPr>
        <p:grpSpPr bwMode="auto">
          <a:xfrm>
            <a:off x="5498099" y="4070555"/>
            <a:ext cx="504825" cy="144463"/>
            <a:chOff x="2517" y="3929"/>
            <a:chExt cx="318" cy="91"/>
          </a:xfrm>
        </p:grpSpPr>
        <p:sp>
          <p:nvSpPr>
            <p:cNvPr id="12" name="Line 36"/>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 name="Line 37"/>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 name="Line 38"/>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 name="Line 39"/>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 name="Line 40"/>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7" name="Line 28"/>
          <p:cNvSpPr>
            <a:spLocks noChangeShapeType="1"/>
          </p:cNvSpPr>
          <p:nvPr/>
        </p:nvSpPr>
        <p:spPr bwMode="auto">
          <a:xfrm>
            <a:off x="4475911" y="1491343"/>
            <a:ext cx="2272" cy="6593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p>
        </p:txBody>
      </p:sp>
      <p:sp>
        <p:nvSpPr>
          <p:cNvPr id="18" name="Rectangle 29"/>
          <p:cNvSpPr>
            <a:spLocks noChangeArrowheads="1"/>
          </p:cNvSpPr>
          <p:nvPr/>
        </p:nvSpPr>
        <p:spPr bwMode="auto">
          <a:xfrm>
            <a:off x="4402886" y="915080"/>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800"/>
          </a:p>
        </p:txBody>
      </p:sp>
      <p:sp>
        <p:nvSpPr>
          <p:cNvPr id="19" name="Line 30"/>
          <p:cNvSpPr>
            <a:spLocks noChangeShapeType="1"/>
          </p:cNvSpPr>
          <p:nvPr/>
        </p:nvSpPr>
        <p:spPr bwMode="auto">
          <a:xfrm>
            <a:off x="4353673" y="615043"/>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p>
        </p:txBody>
      </p:sp>
      <p:sp>
        <p:nvSpPr>
          <p:cNvPr id="20" name="Line 31"/>
          <p:cNvSpPr>
            <a:spLocks noChangeShapeType="1"/>
          </p:cNvSpPr>
          <p:nvPr/>
        </p:nvSpPr>
        <p:spPr bwMode="auto">
          <a:xfrm>
            <a:off x="4498136" y="615043"/>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p>
        </p:txBody>
      </p:sp>
      <p:sp>
        <p:nvSpPr>
          <p:cNvPr id="21" name="Line 28"/>
          <p:cNvSpPr>
            <a:spLocks noChangeShapeType="1"/>
          </p:cNvSpPr>
          <p:nvPr/>
        </p:nvSpPr>
        <p:spPr bwMode="auto">
          <a:xfrm>
            <a:off x="4450886" y="2994877"/>
            <a:ext cx="8203" cy="8370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p>
        </p:txBody>
      </p:sp>
      <p:sp>
        <p:nvSpPr>
          <p:cNvPr id="22" name="Rectangle 29"/>
          <p:cNvSpPr>
            <a:spLocks noChangeArrowheads="1"/>
          </p:cNvSpPr>
          <p:nvPr/>
        </p:nvSpPr>
        <p:spPr bwMode="auto">
          <a:xfrm>
            <a:off x="4377862" y="2418614"/>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800"/>
          </a:p>
        </p:txBody>
      </p:sp>
      <p:sp>
        <p:nvSpPr>
          <p:cNvPr id="23" name="Line 31"/>
          <p:cNvSpPr>
            <a:spLocks noChangeShapeType="1"/>
          </p:cNvSpPr>
          <p:nvPr/>
        </p:nvSpPr>
        <p:spPr bwMode="auto">
          <a:xfrm>
            <a:off x="4473112" y="2118577"/>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p>
        </p:txBody>
      </p:sp>
      <p:sp>
        <p:nvSpPr>
          <p:cNvPr id="24" name="Line 28"/>
          <p:cNvSpPr>
            <a:spLocks noChangeShapeType="1"/>
          </p:cNvSpPr>
          <p:nvPr/>
        </p:nvSpPr>
        <p:spPr bwMode="auto">
          <a:xfrm>
            <a:off x="5749705" y="3621495"/>
            <a:ext cx="1" cy="4513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p>
        </p:txBody>
      </p:sp>
      <p:grpSp>
        <p:nvGrpSpPr>
          <p:cNvPr id="25" name="Group 35"/>
          <p:cNvGrpSpPr>
            <a:grpSpLocks/>
          </p:cNvGrpSpPr>
          <p:nvPr/>
        </p:nvGrpSpPr>
        <p:grpSpPr bwMode="auto">
          <a:xfrm>
            <a:off x="4217481" y="4045531"/>
            <a:ext cx="504825" cy="144463"/>
            <a:chOff x="2517" y="3929"/>
            <a:chExt cx="318" cy="91"/>
          </a:xfrm>
        </p:grpSpPr>
        <p:sp>
          <p:nvSpPr>
            <p:cNvPr id="26" name="Line 36"/>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 name="Line 37"/>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 name="Line 38"/>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 name="Line 39"/>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 name="Line 40"/>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31" name="Line 28"/>
          <p:cNvSpPr>
            <a:spLocks noChangeShapeType="1"/>
          </p:cNvSpPr>
          <p:nvPr/>
        </p:nvSpPr>
        <p:spPr bwMode="auto">
          <a:xfrm>
            <a:off x="4469088" y="3831937"/>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p>
        </p:txBody>
      </p:sp>
      <p:sp>
        <p:nvSpPr>
          <p:cNvPr id="32" name="Rectangle 29"/>
          <p:cNvSpPr>
            <a:spLocks noChangeArrowheads="1"/>
          </p:cNvSpPr>
          <p:nvPr/>
        </p:nvSpPr>
        <p:spPr bwMode="auto">
          <a:xfrm>
            <a:off x="5646811" y="3045232"/>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800"/>
          </a:p>
        </p:txBody>
      </p:sp>
      <p:grpSp>
        <p:nvGrpSpPr>
          <p:cNvPr id="33" name="グループ化 32"/>
          <p:cNvGrpSpPr/>
          <p:nvPr/>
        </p:nvGrpSpPr>
        <p:grpSpPr>
          <a:xfrm rot="16200000">
            <a:off x="5921036" y="1601683"/>
            <a:ext cx="291480" cy="125104"/>
            <a:chOff x="5347317" y="4299045"/>
            <a:chExt cx="291480" cy="125104"/>
          </a:xfrm>
        </p:grpSpPr>
        <p:cxnSp>
          <p:nvCxnSpPr>
            <p:cNvPr id="34" name="直線コネクタ 33"/>
            <p:cNvCxnSpPr/>
            <p:nvPr/>
          </p:nvCxnSpPr>
          <p:spPr>
            <a:xfrm>
              <a:off x="5347317" y="4299045"/>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5349589" y="4424149"/>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6" name="直線コネクタ 35"/>
          <p:cNvCxnSpPr/>
          <p:nvPr/>
        </p:nvCxnSpPr>
        <p:spPr>
          <a:xfrm flipV="1">
            <a:off x="6114711" y="2884575"/>
            <a:ext cx="1" cy="3275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5749705" y="2884575"/>
            <a:ext cx="36500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Line 28"/>
          <p:cNvSpPr>
            <a:spLocks noChangeShapeType="1"/>
          </p:cNvSpPr>
          <p:nvPr/>
        </p:nvSpPr>
        <p:spPr bwMode="auto">
          <a:xfrm>
            <a:off x="6120472" y="3309867"/>
            <a:ext cx="1" cy="4513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p>
        </p:txBody>
      </p:sp>
      <p:cxnSp>
        <p:nvCxnSpPr>
          <p:cNvPr id="39" name="直線コネクタ 38"/>
          <p:cNvCxnSpPr/>
          <p:nvPr/>
        </p:nvCxnSpPr>
        <p:spPr>
          <a:xfrm>
            <a:off x="5765625" y="3746662"/>
            <a:ext cx="36500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0" name="グループ化 39"/>
          <p:cNvGrpSpPr/>
          <p:nvPr/>
        </p:nvGrpSpPr>
        <p:grpSpPr>
          <a:xfrm>
            <a:off x="5991546" y="3180758"/>
            <a:ext cx="291480" cy="125104"/>
            <a:chOff x="5347317" y="4299045"/>
            <a:chExt cx="291480" cy="125104"/>
          </a:xfrm>
        </p:grpSpPr>
        <p:cxnSp>
          <p:nvCxnSpPr>
            <p:cNvPr id="41" name="直線コネクタ 40"/>
            <p:cNvCxnSpPr/>
            <p:nvPr/>
          </p:nvCxnSpPr>
          <p:spPr>
            <a:xfrm>
              <a:off x="5347317" y="4299045"/>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5349589" y="4424149"/>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3" name="グループ化 42"/>
          <p:cNvGrpSpPr/>
          <p:nvPr/>
        </p:nvGrpSpPr>
        <p:grpSpPr>
          <a:xfrm rot="16200000">
            <a:off x="3786174" y="1639578"/>
            <a:ext cx="291480" cy="125104"/>
            <a:chOff x="5347317" y="4299045"/>
            <a:chExt cx="291480" cy="125104"/>
          </a:xfrm>
        </p:grpSpPr>
        <p:cxnSp>
          <p:nvCxnSpPr>
            <p:cNvPr id="44" name="直線コネクタ 43"/>
            <p:cNvCxnSpPr/>
            <p:nvPr/>
          </p:nvCxnSpPr>
          <p:spPr>
            <a:xfrm>
              <a:off x="5347317" y="4299045"/>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5349589" y="4424149"/>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6" name="直線コネクタ 45"/>
          <p:cNvCxnSpPr/>
          <p:nvPr/>
        </p:nvCxnSpPr>
        <p:spPr>
          <a:xfrm>
            <a:off x="3994466" y="1732573"/>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3321556" y="1704925"/>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flipV="1">
            <a:off x="5683737" y="1668878"/>
            <a:ext cx="320202" cy="113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テキスト ボックス 48"/>
          <p:cNvSpPr txBox="1"/>
          <p:nvPr/>
        </p:nvSpPr>
        <p:spPr>
          <a:xfrm>
            <a:off x="3994466" y="1151309"/>
            <a:ext cx="644728" cy="523220"/>
          </a:xfrm>
          <a:prstGeom prst="rect">
            <a:avLst/>
          </a:prstGeom>
          <a:noFill/>
        </p:spPr>
        <p:txBody>
          <a:bodyPr wrap="none" rtlCol="0">
            <a:spAutoFit/>
          </a:bodyPr>
          <a:lstStyle/>
          <a:p>
            <a:r>
              <a:rPr kumimoji="1" lang="en-US" altLang="ja-JP" sz="2800" dirty="0"/>
              <a:t>R1</a:t>
            </a:r>
            <a:endParaRPr kumimoji="1" lang="ja-JP" altLang="en-US" sz="2800" dirty="0"/>
          </a:p>
        </p:txBody>
      </p:sp>
      <p:sp>
        <p:nvSpPr>
          <p:cNvPr id="50" name="テキスト ボックス 49"/>
          <p:cNvSpPr txBox="1"/>
          <p:nvPr/>
        </p:nvSpPr>
        <p:spPr>
          <a:xfrm>
            <a:off x="4005990" y="2963127"/>
            <a:ext cx="644728" cy="523220"/>
          </a:xfrm>
          <a:prstGeom prst="rect">
            <a:avLst/>
          </a:prstGeom>
          <a:noFill/>
        </p:spPr>
        <p:txBody>
          <a:bodyPr wrap="none" rtlCol="0">
            <a:spAutoFit/>
          </a:bodyPr>
          <a:lstStyle/>
          <a:p>
            <a:r>
              <a:rPr lang="en-US" altLang="ja-JP" sz="2800" dirty="0"/>
              <a:t>R2</a:t>
            </a:r>
            <a:endParaRPr kumimoji="1" lang="ja-JP" altLang="en-US" sz="2800" dirty="0"/>
          </a:p>
        </p:txBody>
      </p:sp>
      <p:sp>
        <p:nvSpPr>
          <p:cNvPr id="51" name="テキスト ボックス 50"/>
          <p:cNvSpPr txBox="1"/>
          <p:nvPr/>
        </p:nvSpPr>
        <p:spPr>
          <a:xfrm>
            <a:off x="5716655" y="963848"/>
            <a:ext cx="644728" cy="523220"/>
          </a:xfrm>
          <a:prstGeom prst="rect">
            <a:avLst/>
          </a:prstGeom>
          <a:noFill/>
        </p:spPr>
        <p:txBody>
          <a:bodyPr wrap="none" rtlCol="0">
            <a:spAutoFit/>
          </a:bodyPr>
          <a:lstStyle/>
          <a:p>
            <a:r>
              <a:rPr kumimoji="1" lang="en-US" altLang="ja-JP" sz="2800" dirty="0"/>
              <a:t>R3</a:t>
            </a:r>
            <a:endParaRPr kumimoji="1" lang="ja-JP" altLang="en-US" sz="2800" dirty="0"/>
          </a:p>
        </p:txBody>
      </p:sp>
      <p:sp>
        <p:nvSpPr>
          <p:cNvPr id="52" name="テキスト ボックス 51"/>
          <p:cNvSpPr txBox="1"/>
          <p:nvPr/>
        </p:nvSpPr>
        <p:spPr>
          <a:xfrm>
            <a:off x="4981986" y="3452092"/>
            <a:ext cx="644728" cy="523220"/>
          </a:xfrm>
          <a:prstGeom prst="rect">
            <a:avLst/>
          </a:prstGeom>
          <a:noFill/>
        </p:spPr>
        <p:txBody>
          <a:bodyPr wrap="none" rtlCol="0">
            <a:spAutoFit/>
          </a:bodyPr>
          <a:lstStyle/>
          <a:p>
            <a:r>
              <a:rPr kumimoji="1" lang="en-US" altLang="ja-JP" sz="2800" dirty="0"/>
              <a:t>R4</a:t>
            </a:r>
            <a:endParaRPr kumimoji="1" lang="ja-JP" altLang="en-US" sz="2800" dirty="0"/>
          </a:p>
        </p:txBody>
      </p:sp>
      <p:sp>
        <p:nvSpPr>
          <p:cNvPr id="53" name="テキスト ボックス 52"/>
          <p:cNvSpPr txBox="1"/>
          <p:nvPr/>
        </p:nvSpPr>
        <p:spPr>
          <a:xfrm>
            <a:off x="3603523" y="1929228"/>
            <a:ext cx="644728" cy="523220"/>
          </a:xfrm>
          <a:prstGeom prst="rect">
            <a:avLst/>
          </a:prstGeom>
          <a:noFill/>
        </p:spPr>
        <p:txBody>
          <a:bodyPr wrap="none" rtlCol="0">
            <a:spAutoFit/>
          </a:bodyPr>
          <a:lstStyle/>
          <a:p>
            <a:r>
              <a:rPr kumimoji="1" lang="en-US" altLang="ja-JP" sz="2800" dirty="0"/>
              <a:t>C1</a:t>
            </a:r>
            <a:endParaRPr kumimoji="1" lang="ja-JP" altLang="en-US" sz="2800" dirty="0"/>
          </a:p>
        </p:txBody>
      </p:sp>
      <p:sp>
        <p:nvSpPr>
          <p:cNvPr id="54" name="テキスト ボックス 53"/>
          <p:cNvSpPr txBox="1"/>
          <p:nvPr/>
        </p:nvSpPr>
        <p:spPr>
          <a:xfrm>
            <a:off x="6129328" y="1891507"/>
            <a:ext cx="644728" cy="523220"/>
          </a:xfrm>
          <a:prstGeom prst="rect">
            <a:avLst/>
          </a:prstGeom>
          <a:noFill/>
        </p:spPr>
        <p:txBody>
          <a:bodyPr wrap="none" rtlCol="0">
            <a:spAutoFit/>
          </a:bodyPr>
          <a:lstStyle/>
          <a:p>
            <a:r>
              <a:rPr kumimoji="1" lang="en-US" altLang="ja-JP" sz="2800" dirty="0"/>
              <a:t>C2</a:t>
            </a:r>
            <a:endParaRPr kumimoji="1" lang="ja-JP" altLang="en-US" sz="2800" dirty="0"/>
          </a:p>
        </p:txBody>
      </p:sp>
      <p:sp>
        <p:nvSpPr>
          <p:cNvPr id="55" name="テキスト ボックス 54"/>
          <p:cNvSpPr txBox="1"/>
          <p:nvPr/>
        </p:nvSpPr>
        <p:spPr>
          <a:xfrm>
            <a:off x="6129328" y="3354611"/>
            <a:ext cx="644728" cy="523220"/>
          </a:xfrm>
          <a:prstGeom prst="rect">
            <a:avLst/>
          </a:prstGeom>
          <a:noFill/>
        </p:spPr>
        <p:txBody>
          <a:bodyPr wrap="none" rtlCol="0">
            <a:spAutoFit/>
          </a:bodyPr>
          <a:lstStyle/>
          <a:p>
            <a:r>
              <a:rPr kumimoji="1" lang="en-US" altLang="ja-JP" sz="2800" dirty="0"/>
              <a:t>C3</a:t>
            </a:r>
            <a:endParaRPr kumimoji="1" lang="ja-JP" altLang="en-US" sz="2800" dirty="0"/>
          </a:p>
        </p:txBody>
      </p:sp>
      <p:sp>
        <p:nvSpPr>
          <p:cNvPr id="56" name="テキスト ボックス 55"/>
          <p:cNvSpPr txBox="1"/>
          <p:nvPr/>
        </p:nvSpPr>
        <p:spPr>
          <a:xfrm>
            <a:off x="273652" y="4251530"/>
            <a:ext cx="4448654" cy="2062103"/>
          </a:xfrm>
          <a:prstGeom prst="rect">
            <a:avLst/>
          </a:prstGeom>
          <a:noFill/>
        </p:spPr>
        <p:txBody>
          <a:bodyPr wrap="none" rtlCol="0">
            <a:spAutoFit/>
          </a:bodyPr>
          <a:lstStyle/>
          <a:p>
            <a:r>
              <a:rPr kumimoji="1" lang="en-US" altLang="ja-JP" sz="3200" dirty="0"/>
              <a:t>R1</a:t>
            </a:r>
            <a:r>
              <a:rPr kumimoji="1" lang="ja-JP" altLang="en-US" sz="3200" dirty="0"/>
              <a:t>＝</a:t>
            </a:r>
            <a:r>
              <a:rPr kumimoji="1" lang="en-US" altLang="ja-JP" sz="3200" dirty="0"/>
              <a:t>R2=R3=RL=10KΩ</a:t>
            </a:r>
          </a:p>
          <a:p>
            <a:r>
              <a:rPr lang="en-US" altLang="ja-JP" sz="3200" dirty="0"/>
              <a:t>R4=500Ω</a:t>
            </a:r>
          </a:p>
          <a:p>
            <a:r>
              <a:rPr kumimoji="1" lang="en-US" altLang="ja-JP" sz="3200" dirty="0" err="1"/>
              <a:t>hie</a:t>
            </a:r>
            <a:r>
              <a:rPr kumimoji="1" lang="en-US" altLang="ja-JP" sz="3200" dirty="0"/>
              <a:t>=10KΩ</a:t>
            </a:r>
          </a:p>
          <a:p>
            <a:r>
              <a:rPr kumimoji="1" lang="en-US" altLang="ja-JP" sz="3200" dirty="0" err="1"/>
              <a:t>hfe</a:t>
            </a:r>
            <a:r>
              <a:rPr kumimoji="1" lang="en-US" altLang="ja-JP" sz="3200" dirty="0"/>
              <a:t>=200</a:t>
            </a:r>
            <a:endParaRPr kumimoji="1" lang="ja-JP" altLang="en-US" sz="3200" dirty="0"/>
          </a:p>
        </p:txBody>
      </p:sp>
      <p:cxnSp>
        <p:nvCxnSpPr>
          <p:cNvPr id="57" name="直線コネクタ 56"/>
          <p:cNvCxnSpPr/>
          <p:nvPr/>
        </p:nvCxnSpPr>
        <p:spPr>
          <a:xfrm>
            <a:off x="6136150" y="1668584"/>
            <a:ext cx="113239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Rectangle 29"/>
          <p:cNvSpPr>
            <a:spLocks noChangeArrowheads="1"/>
          </p:cNvSpPr>
          <p:nvPr/>
        </p:nvSpPr>
        <p:spPr bwMode="auto">
          <a:xfrm>
            <a:off x="7162184" y="2284741"/>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800"/>
          </a:p>
        </p:txBody>
      </p:sp>
      <p:sp>
        <p:nvSpPr>
          <p:cNvPr id="59" name="Line 31"/>
          <p:cNvSpPr>
            <a:spLocks noChangeShapeType="1"/>
          </p:cNvSpPr>
          <p:nvPr/>
        </p:nvSpPr>
        <p:spPr bwMode="auto">
          <a:xfrm>
            <a:off x="7238578" y="1680253"/>
            <a:ext cx="0" cy="61830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p>
        </p:txBody>
      </p:sp>
      <p:sp>
        <p:nvSpPr>
          <p:cNvPr id="60" name="Line 31"/>
          <p:cNvSpPr>
            <a:spLocks noChangeShapeType="1"/>
          </p:cNvSpPr>
          <p:nvPr/>
        </p:nvSpPr>
        <p:spPr bwMode="auto">
          <a:xfrm>
            <a:off x="7238578" y="2871604"/>
            <a:ext cx="0" cy="119895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p>
        </p:txBody>
      </p:sp>
      <p:grpSp>
        <p:nvGrpSpPr>
          <p:cNvPr id="61" name="Group 35"/>
          <p:cNvGrpSpPr>
            <a:grpSpLocks/>
          </p:cNvGrpSpPr>
          <p:nvPr/>
        </p:nvGrpSpPr>
        <p:grpSpPr bwMode="auto">
          <a:xfrm>
            <a:off x="6982002" y="4081919"/>
            <a:ext cx="504825" cy="144463"/>
            <a:chOff x="2517" y="3929"/>
            <a:chExt cx="318" cy="91"/>
          </a:xfrm>
        </p:grpSpPr>
        <p:sp>
          <p:nvSpPr>
            <p:cNvPr id="62" name="Line 36"/>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 name="Line 37"/>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 name="Line 38"/>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5" name="Line 39"/>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 name="Line 40"/>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79" name="テキスト ボックス 78"/>
          <p:cNvSpPr txBox="1"/>
          <p:nvPr/>
        </p:nvSpPr>
        <p:spPr>
          <a:xfrm>
            <a:off x="7306646" y="2388206"/>
            <a:ext cx="644728" cy="523220"/>
          </a:xfrm>
          <a:prstGeom prst="rect">
            <a:avLst/>
          </a:prstGeom>
          <a:noFill/>
        </p:spPr>
        <p:txBody>
          <a:bodyPr wrap="none" rtlCol="0">
            <a:spAutoFit/>
          </a:bodyPr>
          <a:lstStyle/>
          <a:p>
            <a:r>
              <a:rPr kumimoji="1" lang="en-US" altLang="ja-JP" sz="2800" dirty="0"/>
              <a:t>RL</a:t>
            </a:r>
            <a:endParaRPr kumimoji="1" lang="ja-JP" altLang="en-US" sz="2800" dirty="0"/>
          </a:p>
        </p:txBody>
      </p:sp>
      <p:cxnSp>
        <p:nvCxnSpPr>
          <p:cNvPr id="81" name="直線矢印コネクタ 80"/>
          <p:cNvCxnSpPr/>
          <p:nvPr/>
        </p:nvCxnSpPr>
        <p:spPr>
          <a:xfrm>
            <a:off x="3321556" y="1700993"/>
            <a:ext cx="281967"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2" name="直線矢印コネクタ 81"/>
          <p:cNvCxnSpPr/>
          <p:nvPr/>
        </p:nvCxnSpPr>
        <p:spPr>
          <a:xfrm flipH="1" flipV="1">
            <a:off x="7217844" y="1811028"/>
            <a:ext cx="11417" cy="44047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5" name="テキスト ボックス 84"/>
          <p:cNvSpPr txBox="1"/>
          <p:nvPr/>
        </p:nvSpPr>
        <p:spPr>
          <a:xfrm>
            <a:off x="3076421" y="1098075"/>
            <a:ext cx="1340018" cy="523220"/>
          </a:xfrm>
          <a:prstGeom prst="rect">
            <a:avLst/>
          </a:prstGeom>
          <a:noFill/>
        </p:spPr>
        <p:txBody>
          <a:bodyPr wrap="square" rtlCol="0">
            <a:spAutoFit/>
          </a:bodyPr>
          <a:lstStyle/>
          <a:p>
            <a:r>
              <a:rPr lang="en-US" altLang="ja-JP" sz="2800" dirty="0"/>
              <a:t>i</a:t>
            </a:r>
            <a:r>
              <a:rPr kumimoji="1" lang="en-US" altLang="ja-JP" sz="2800" dirty="0"/>
              <a:t>1</a:t>
            </a:r>
            <a:endParaRPr kumimoji="1" lang="ja-JP" altLang="en-US" sz="2800" dirty="0"/>
          </a:p>
        </p:txBody>
      </p:sp>
      <p:sp>
        <p:nvSpPr>
          <p:cNvPr id="86" name="テキスト ボックス 85"/>
          <p:cNvSpPr txBox="1"/>
          <p:nvPr/>
        </p:nvSpPr>
        <p:spPr>
          <a:xfrm>
            <a:off x="140344" y="179667"/>
            <a:ext cx="3050163" cy="2677656"/>
          </a:xfrm>
          <a:prstGeom prst="rect">
            <a:avLst/>
          </a:prstGeom>
          <a:noFill/>
        </p:spPr>
        <p:txBody>
          <a:bodyPr wrap="square" rtlCol="0">
            <a:spAutoFit/>
          </a:bodyPr>
          <a:lstStyle/>
          <a:p>
            <a:r>
              <a:rPr lang="ja-JP" altLang="en-US" sz="2800" dirty="0"/>
              <a:t>小テスト</a:t>
            </a:r>
            <a:r>
              <a:rPr lang="en-US" altLang="ja-JP" sz="2800" dirty="0"/>
              <a:t>3</a:t>
            </a:r>
          </a:p>
          <a:p>
            <a:r>
              <a:rPr lang="ja-JP" altLang="en-US" sz="2800" dirty="0"/>
              <a:t>右の</a:t>
            </a:r>
            <a:r>
              <a:rPr lang="en-US" altLang="ja-JP" sz="2800" dirty="0"/>
              <a:t>CR</a:t>
            </a:r>
            <a:r>
              <a:rPr lang="ja-JP" altLang="en-US" sz="2800" dirty="0"/>
              <a:t>結合型増幅回路の小信号等価回路を描け。また、電流増幅率</a:t>
            </a:r>
            <a:r>
              <a:rPr lang="en-US" altLang="ja-JP" sz="2800" dirty="0"/>
              <a:t>i2/i1</a:t>
            </a:r>
            <a:r>
              <a:rPr lang="ja-JP" altLang="en-US" sz="2800" dirty="0"/>
              <a:t>を求めよ</a:t>
            </a:r>
            <a:endParaRPr kumimoji="1" lang="ja-JP" altLang="en-US" sz="2800" dirty="0"/>
          </a:p>
        </p:txBody>
      </p:sp>
      <p:sp>
        <p:nvSpPr>
          <p:cNvPr id="87" name="テキスト ボックス 86"/>
          <p:cNvSpPr txBox="1"/>
          <p:nvPr/>
        </p:nvSpPr>
        <p:spPr>
          <a:xfrm>
            <a:off x="7414125" y="1902253"/>
            <a:ext cx="1340018" cy="523220"/>
          </a:xfrm>
          <a:prstGeom prst="rect">
            <a:avLst/>
          </a:prstGeom>
          <a:noFill/>
        </p:spPr>
        <p:txBody>
          <a:bodyPr wrap="square" rtlCol="0">
            <a:spAutoFit/>
          </a:bodyPr>
          <a:lstStyle/>
          <a:p>
            <a:r>
              <a:rPr lang="en-US" altLang="ja-JP" sz="2800" dirty="0"/>
              <a:t>i2</a:t>
            </a:r>
            <a:endParaRPr kumimoji="1" lang="ja-JP" altLang="en-US" sz="2800" dirty="0"/>
          </a:p>
        </p:txBody>
      </p:sp>
    </p:spTree>
    <p:extLst>
      <p:ext uri="{BB962C8B-B14F-4D97-AF65-F5344CB8AC3E}">
        <p14:creationId xmlns:p14="http://schemas.microsoft.com/office/powerpoint/2010/main" val="1862908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24"/>
          <p:cNvSpPr>
            <a:spLocks noChangeShapeType="1"/>
          </p:cNvSpPr>
          <p:nvPr/>
        </p:nvSpPr>
        <p:spPr bwMode="auto">
          <a:xfrm>
            <a:off x="2565820" y="1732573"/>
            <a:ext cx="0" cy="7921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 name="Line 25"/>
          <p:cNvSpPr>
            <a:spLocks noChangeShapeType="1"/>
          </p:cNvSpPr>
          <p:nvPr/>
        </p:nvSpPr>
        <p:spPr bwMode="auto">
          <a:xfrm flipH="1">
            <a:off x="2565820" y="1732573"/>
            <a:ext cx="576263"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 name="Line 26"/>
          <p:cNvSpPr>
            <a:spLocks noChangeShapeType="1"/>
          </p:cNvSpPr>
          <p:nvPr/>
        </p:nvSpPr>
        <p:spPr bwMode="auto">
          <a:xfrm>
            <a:off x="2565820" y="2164373"/>
            <a:ext cx="64770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 name="Line 27"/>
          <p:cNvSpPr>
            <a:spLocks noChangeShapeType="1"/>
          </p:cNvSpPr>
          <p:nvPr/>
        </p:nvSpPr>
        <p:spPr bwMode="auto">
          <a:xfrm>
            <a:off x="1979224" y="2164373"/>
            <a:ext cx="5865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Line 28"/>
          <p:cNvSpPr>
            <a:spLocks noChangeShapeType="1"/>
          </p:cNvSpPr>
          <p:nvPr/>
        </p:nvSpPr>
        <p:spPr bwMode="auto">
          <a:xfrm>
            <a:off x="3142083" y="1543661"/>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 name="Rectangle 29"/>
          <p:cNvSpPr>
            <a:spLocks noChangeArrowheads="1"/>
          </p:cNvSpPr>
          <p:nvPr/>
        </p:nvSpPr>
        <p:spPr bwMode="auto">
          <a:xfrm>
            <a:off x="3069058" y="967398"/>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 name="Line 30"/>
          <p:cNvSpPr>
            <a:spLocks noChangeShapeType="1"/>
          </p:cNvSpPr>
          <p:nvPr/>
        </p:nvSpPr>
        <p:spPr bwMode="auto">
          <a:xfrm>
            <a:off x="3019845" y="667361"/>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 name="Line 31"/>
          <p:cNvSpPr>
            <a:spLocks noChangeShapeType="1"/>
          </p:cNvSpPr>
          <p:nvPr/>
        </p:nvSpPr>
        <p:spPr bwMode="auto">
          <a:xfrm>
            <a:off x="3164308" y="667361"/>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 name="Line 34"/>
          <p:cNvSpPr>
            <a:spLocks noChangeShapeType="1"/>
          </p:cNvSpPr>
          <p:nvPr/>
        </p:nvSpPr>
        <p:spPr bwMode="auto">
          <a:xfrm>
            <a:off x="3211932" y="2596173"/>
            <a:ext cx="18861" cy="44675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1" name="Group 35"/>
          <p:cNvGrpSpPr>
            <a:grpSpLocks/>
          </p:cNvGrpSpPr>
          <p:nvPr/>
        </p:nvGrpSpPr>
        <p:grpSpPr bwMode="auto">
          <a:xfrm>
            <a:off x="2979187" y="4070555"/>
            <a:ext cx="504825" cy="144463"/>
            <a:chOff x="2517" y="3929"/>
            <a:chExt cx="318" cy="91"/>
          </a:xfrm>
        </p:grpSpPr>
        <p:sp>
          <p:nvSpPr>
            <p:cNvPr id="12" name="Line 36"/>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 name="Line 37"/>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 name="Line 38"/>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 name="Line 39"/>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 name="Line 40"/>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7" name="Line 28"/>
          <p:cNvSpPr>
            <a:spLocks noChangeShapeType="1"/>
          </p:cNvSpPr>
          <p:nvPr/>
        </p:nvSpPr>
        <p:spPr bwMode="auto">
          <a:xfrm>
            <a:off x="1956999" y="1491343"/>
            <a:ext cx="2272" cy="6593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 name="Rectangle 29"/>
          <p:cNvSpPr>
            <a:spLocks noChangeArrowheads="1"/>
          </p:cNvSpPr>
          <p:nvPr/>
        </p:nvSpPr>
        <p:spPr bwMode="auto">
          <a:xfrm>
            <a:off x="1883974" y="915080"/>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 name="Line 30"/>
          <p:cNvSpPr>
            <a:spLocks noChangeShapeType="1"/>
          </p:cNvSpPr>
          <p:nvPr/>
        </p:nvSpPr>
        <p:spPr bwMode="auto">
          <a:xfrm>
            <a:off x="1834761" y="615043"/>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 name="Line 31"/>
          <p:cNvSpPr>
            <a:spLocks noChangeShapeType="1"/>
          </p:cNvSpPr>
          <p:nvPr/>
        </p:nvSpPr>
        <p:spPr bwMode="auto">
          <a:xfrm>
            <a:off x="1979224" y="615043"/>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 name="Line 28"/>
          <p:cNvSpPr>
            <a:spLocks noChangeShapeType="1"/>
          </p:cNvSpPr>
          <p:nvPr/>
        </p:nvSpPr>
        <p:spPr bwMode="auto">
          <a:xfrm>
            <a:off x="1931974" y="2994877"/>
            <a:ext cx="8203" cy="8370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 name="Rectangle 29"/>
          <p:cNvSpPr>
            <a:spLocks noChangeArrowheads="1"/>
          </p:cNvSpPr>
          <p:nvPr/>
        </p:nvSpPr>
        <p:spPr bwMode="auto">
          <a:xfrm>
            <a:off x="1858950" y="2418614"/>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 name="Line 31"/>
          <p:cNvSpPr>
            <a:spLocks noChangeShapeType="1"/>
          </p:cNvSpPr>
          <p:nvPr/>
        </p:nvSpPr>
        <p:spPr bwMode="auto">
          <a:xfrm>
            <a:off x="1954200" y="2118577"/>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 name="Line 28"/>
          <p:cNvSpPr>
            <a:spLocks noChangeShapeType="1"/>
          </p:cNvSpPr>
          <p:nvPr/>
        </p:nvSpPr>
        <p:spPr bwMode="auto">
          <a:xfrm>
            <a:off x="3230793" y="3621495"/>
            <a:ext cx="1" cy="4513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5" name="Group 35"/>
          <p:cNvGrpSpPr>
            <a:grpSpLocks/>
          </p:cNvGrpSpPr>
          <p:nvPr/>
        </p:nvGrpSpPr>
        <p:grpSpPr bwMode="auto">
          <a:xfrm>
            <a:off x="1698569" y="4045531"/>
            <a:ext cx="504825" cy="144463"/>
            <a:chOff x="2517" y="3929"/>
            <a:chExt cx="318" cy="91"/>
          </a:xfrm>
        </p:grpSpPr>
        <p:sp>
          <p:nvSpPr>
            <p:cNvPr id="26" name="Line 36"/>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 name="Line 37"/>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 name="Line 38"/>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 name="Line 39"/>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 name="Line 40"/>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31" name="Line 28"/>
          <p:cNvSpPr>
            <a:spLocks noChangeShapeType="1"/>
          </p:cNvSpPr>
          <p:nvPr/>
        </p:nvSpPr>
        <p:spPr bwMode="auto">
          <a:xfrm>
            <a:off x="1950176" y="3831937"/>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 name="Rectangle 29"/>
          <p:cNvSpPr>
            <a:spLocks noChangeArrowheads="1"/>
          </p:cNvSpPr>
          <p:nvPr/>
        </p:nvSpPr>
        <p:spPr bwMode="auto">
          <a:xfrm>
            <a:off x="3127899" y="3045232"/>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33" name="グループ化 32"/>
          <p:cNvGrpSpPr/>
          <p:nvPr/>
        </p:nvGrpSpPr>
        <p:grpSpPr>
          <a:xfrm rot="16200000">
            <a:off x="3402124" y="1601683"/>
            <a:ext cx="291480" cy="125104"/>
            <a:chOff x="5347317" y="4299045"/>
            <a:chExt cx="291480" cy="125104"/>
          </a:xfrm>
        </p:grpSpPr>
        <p:cxnSp>
          <p:nvCxnSpPr>
            <p:cNvPr id="34" name="直線コネクタ 33"/>
            <p:cNvCxnSpPr/>
            <p:nvPr/>
          </p:nvCxnSpPr>
          <p:spPr>
            <a:xfrm>
              <a:off x="5347317" y="4299045"/>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5349589" y="4424149"/>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6" name="直線コネクタ 35"/>
          <p:cNvCxnSpPr/>
          <p:nvPr/>
        </p:nvCxnSpPr>
        <p:spPr>
          <a:xfrm flipV="1">
            <a:off x="3595799" y="2884575"/>
            <a:ext cx="1" cy="3275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3230793" y="2884575"/>
            <a:ext cx="36500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Line 28"/>
          <p:cNvSpPr>
            <a:spLocks noChangeShapeType="1"/>
          </p:cNvSpPr>
          <p:nvPr/>
        </p:nvSpPr>
        <p:spPr bwMode="auto">
          <a:xfrm>
            <a:off x="3601560" y="3309867"/>
            <a:ext cx="1" cy="4513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39" name="直線コネクタ 38"/>
          <p:cNvCxnSpPr/>
          <p:nvPr/>
        </p:nvCxnSpPr>
        <p:spPr>
          <a:xfrm>
            <a:off x="3246713" y="3746662"/>
            <a:ext cx="36500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0" name="グループ化 39"/>
          <p:cNvGrpSpPr/>
          <p:nvPr/>
        </p:nvGrpSpPr>
        <p:grpSpPr>
          <a:xfrm>
            <a:off x="3472634" y="3180758"/>
            <a:ext cx="291480" cy="125104"/>
            <a:chOff x="5347317" y="4299045"/>
            <a:chExt cx="291480" cy="125104"/>
          </a:xfrm>
        </p:grpSpPr>
        <p:cxnSp>
          <p:nvCxnSpPr>
            <p:cNvPr id="41" name="直線コネクタ 40"/>
            <p:cNvCxnSpPr/>
            <p:nvPr/>
          </p:nvCxnSpPr>
          <p:spPr>
            <a:xfrm>
              <a:off x="5347317" y="4299045"/>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5349589" y="4424149"/>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3" name="グループ化 42"/>
          <p:cNvGrpSpPr/>
          <p:nvPr/>
        </p:nvGrpSpPr>
        <p:grpSpPr>
          <a:xfrm rot="16200000">
            <a:off x="1267262" y="1639578"/>
            <a:ext cx="291480" cy="125104"/>
            <a:chOff x="5347317" y="4299045"/>
            <a:chExt cx="291480" cy="125104"/>
          </a:xfrm>
        </p:grpSpPr>
        <p:cxnSp>
          <p:nvCxnSpPr>
            <p:cNvPr id="44" name="直線コネクタ 43"/>
            <p:cNvCxnSpPr/>
            <p:nvPr/>
          </p:nvCxnSpPr>
          <p:spPr>
            <a:xfrm>
              <a:off x="5347317" y="4299045"/>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5349589" y="4424149"/>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6" name="直線コネクタ 45"/>
          <p:cNvCxnSpPr/>
          <p:nvPr/>
        </p:nvCxnSpPr>
        <p:spPr>
          <a:xfrm>
            <a:off x="1475554" y="1732573"/>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802644" y="1704925"/>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3634173" y="1680253"/>
            <a:ext cx="78248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flipV="1">
            <a:off x="3164825" y="1668878"/>
            <a:ext cx="320202" cy="113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1475554" y="1151309"/>
            <a:ext cx="479618" cy="369332"/>
          </a:xfrm>
          <a:prstGeom prst="rect">
            <a:avLst/>
          </a:prstGeom>
          <a:noFill/>
        </p:spPr>
        <p:txBody>
          <a:bodyPr wrap="none" rtlCol="0">
            <a:spAutoFit/>
          </a:bodyPr>
          <a:lstStyle/>
          <a:p>
            <a:r>
              <a:rPr kumimoji="1" lang="en-US" altLang="ja-JP" dirty="0"/>
              <a:t>R1</a:t>
            </a:r>
            <a:endParaRPr kumimoji="1" lang="ja-JP" altLang="en-US" dirty="0"/>
          </a:p>
        </p:txBody>
      </p:sp>
      <p:sp>
        <p:nvSpPr>
          <p:cNvPr id="51" name="テキスト ボックス 50"/>
          <p:cNvSpPr txBox="1"/>
          <p:nvPr/>
        </p:nvSpPr>
        <p:spPr>
          <a:xfrm>
            <a:off x="1487078" y="2963127"/>
            <a:ext cx="479618" cy="369332"/>
          </a:xfrm>
          <a:prstGeom prst="rect">
            <a:avLst/>
          </a:prstGeom>
          <a:noFill/>
        </p:spPr>
        <p:txBody>
          <a:bodyPr wrap="none" rtlCol="0">
            <a:spAutoFit/>
          </a:bodyPr>
          <a:lstStyle/>
          <a:p>
            <a:r>
              <a:rPr lang="en-US" altLang="ja-JP" dirty="0"/>
              <a:t>R2</a:t>
            </a:r>
            <a:endParaRPr kumimoji="1" lang="ja-JP" altLang="en-US" dirty="0"/>
          </a:p>
        </p:txBody>
      </p:sp>
      <p:sp>
        <p:nvSpPr>
          <p:cNvPr id="52" name="テキスト ボックス 51"/>
          <p:cNvSpPr txBox="1"/>
          <p:nvPr/>
        </p:nvSpPr>
        <p:spPr>
          <a:xfrm>
            <a:off x="3197743" y="963848"/>
            <a:ext cx="479618" cy="369332"/>
          </a:xfrm>
          <a:prstGeom prst="rect">
            <a:avLst/>
          </a:prstGeom>
          <a:noFill/>
        </p:spPr>
        <p:txBody>
          <a:bodyPr wrap="none" rtlCol="0">
            <a:spAutoFit/>
          </a:bodyPr>
          <a:lstStyle/>
          <a:p>
            <a:r>
              <a:rPr kumimoji="1" lang="en-US" altLang="ja-JP" dirty="0"/>
              <a:t>R3</a:t>
            </a:r>
            <a:endParaRPr kumimoji="1" lang="ja-JP" altLang="en-US" dirty="0"/>
          </a:p>
        </p:txBody>
      </p:sp>
      <p:sp>
        <p:nvSpPr>
          <p:cNvPr id="53" name="テキスト ボックス 52"/>
          <p:cNvSpPr txBox="1"/>
          <p:nvPr/>
        </p:nvSpPr>
        <p:spPr>
          <a:xfrm>
            <a:off x="2672162" y="3430966"/>
            <a:ext cx="479618" cy="369332"/>
          </a:xfrm>
          <a:prstGeom prst="rect">
            <a:avLst/>
          </a:prstGeom>
          <a:noFill/>
        </p:spPr>
        <p:txBody>
          <a:bodyPr wrap="none" rtlCol="0">
            <a:spAutoFit/>
          </a:bodyPr>
          <a:lstStyle/>
          <a:p>
            <a:r>
              <a:rPr kumimoji="1" lang="en-US" altLang="ja-JP" dirty="0"/>
              <a:t>R4</a:t>
            </a:r>
            <a:endParaRPr kumimoji="1" lang="ja-JP" altLang="en-US" dirty="0"/>
          </a:p>
        </p:txBody>
      </p:sp>
      <p:sp>
        <p:nvSpPr>
          <p:cNvPr id="54" name="テキスト ボックス 53"/>
          <p:cNvSpPr txBox="1"/>
          <p:nvPr/>
        </p:nvSpPr>
        <p:spPr>
          <a:xfrm>
            <a:off x="1084611" y="1929228"/>
            <a:ext cx="479618" cy="369332"/>
          </a:xfrm>
          <a:prstGeom prst="rect">
            <a:avLst/>
          </a:prstGeom>
          <a:noFill/>
        </p:spPr>
        <p:txBody>
          <a:bodyPr wrap="none" rtlCol="0">
            <a:spAutoFit/>
          </a:bodyPr>
          <a:lstStyle/>
          <a:p>
            <a:r>
              <a:rPr kumimoji="1" lang="en-US" altLang="ja-JP" dirty="0"/>
              <a:t>C1</a:t>
            </a:r>
            <a:endParaRPr kumimoji="1" lang="ja-JP" altLang="en-US" dirty="0"/>
          </a:p>
        </p:txBody>
      </p:sp>
      <p:sp>
        <p:nvSpPr>
          <p:cNvPr id="55" name="テキスト ボックス 54"/>
          <p:cNvSpPr txBox="1"/>
          <p:nvPr/>
        </p:nvSpPr>
        <p:spPr>
          <a:xfrm>
            <a:off x="3610416" y="1891507"/>
            <a:ext cx="479618" cy="369332"/>
          </a:xfrm>
          <a:prstGeom prst="rect">
            <a:avLst/>
          </a:prstGeom>
          <a:noFill/>
        </p:spPr>
        <p:txBody>
          <a:bodyPr wrap="none" rtlCol="0">
            <a:spAutoFit/>
          </a:bodyPr>
          <a:lstStyle/>
          <a:p>
            <a:r>
              <a:rPr kumimoji="1" lang="en-US" altLang="ja-JP" dirty="0"/>
              <a:t>C2</a:t>
            </a:r>
            <a:endParaRPr kumimoji="1" lang="ja-JP" altLang="en-US" dirty="0"/>
          </a:p>
        </p:txBody>
      </p:sp>
      <p:sp>
        <p:nvSpPr>
          <p:cNvPr id="56" name="テキスト ボックス 55"/>
          <p:cNvSpPr txBox="1"/>
          <p:nvPr/>
        </p:nvSpPr>
        <p:spPr>
          <a:xfrm>
            <a:off x="3610416" y="3354611"/>
            <a:ext cx="479618" cy="369332"/>
          </a:xfrm>
          <a:prstGeom prst="rect">
            <a:avLst/>
          </a:prstGeom>
          <a:noFill/>
        </p:spPr>
        <p:txBody>
          <a:bodyPr wrap="none" rtlCol="0">
            <a:spAutoFit/>
          </a:bodyPr>
          <a:lstStyle/>
          <a:p>
            <a:r>
              <a:rPr kumimoji="1" lang="en-US" altLang="ja-JP" dirty="0"/>
              <a:t>C3</a:t>
            </a:r>
            <a:endParaRPr kumimoji="1" lang="ja-JP" altLang="en-US" dirty="0"/>
          </a:p>
        </p:txBody>
      </p:sp>
      <p:cxnSp>
        <p:nvCxnSpPr>
          <p:cNvPr id="114" name="直線コネクタ 113"/>
          <p:cNvCxnSpPr/>
          <p:nvPr/>
        </p:nvCxnSpPr>
        <p:spPr>
          <a:xfrm>
            <a:off x="2915925" y="4719199"/>
            <a:ext cx="0" cy="12059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直線コネクタ 114"/>
          <p:cNvCxnSpPr/>
          <p:nvPr/>
        </p:nvCxnSpPr>
        <p:spPr>
          <a:xfrm>
            <a:off x="971119" y="4705978"/>
            <a:ext cx="1460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6" name="Line 28"/>
          <p:cNvSpPr>
            <a:spLocks noChangeShapeType="1"/>
          </p:cNvSpPr>
          <p:nvPr/>
        </p:nvSpPr>
        <p:spPr bwMode="auto">
          <a:xfrm>
            <a:off x="2386622" y="5605309"/>
            <a:ext cx="0" cy="3197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7" name="Rectangle 29"/>
          <p:cNvSpPr>
            <a:spLocks noChangeArrowheads="1"/>
          </p:cNvSpPr>
          <p:nvPr/>
        </p:nvSpPr>
        <p:spPr bwMode="auto">
          <a:xfrm>
            <a:off x="2318668" y="5019236"/>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8" name="Line 31"/>
          <p:cNvSpPr>
            <a:spLocks noChangeShapeType="1"/>
          </p:cNvSpPr>
          <p:nvPr/>
        </p:nvSpPr>
        <p:spPr bwMode="auto">
          <a:xfrm>
            <a:off x="2413918" y="4719199"/>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19" name="直線コネクタ 118"/>
          <p:cNvCxnSpPr/>
          <p:nvPr/>
        </p:nvCxnSpPr>
        <p:spPr>
          <a:xfrm>
            <a:off x="926312" y="5939723"/>
            <a:ext cx="1460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0" name="Line 28"/>
          <p:cNvSpPr>
            <a:spLocks noChangeShapeType="1"/>
          </p:cNvSpPr>
          <p:nvPr/>
        </p:nvSpPr>
        <p:spPr bwMode="auto">
          <a:xfrm>
            <a:off x="1747455" y="5621230"/>
            <a:ext cx="0" cy="3197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1" name="Rectangle 29"/>
          <p:cNvSpPr>
            <a:spLocks noChangeArrowheads="1"/>
          </p:cNvSpPr>
          <p:nvPr/>
        </p:nvSpPr>
        <p:spPr bwMode="auto">
          <a:xfrm>
            <a:off x="1679501" y="5035157"/>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2" name="Line 31"/>
          <p:cNvSpPr>
            <a:spLocks noChangeShapeType="1"/>
          </p:cNvSpPr>
          <p:nvPr/>
        </p:nvSpPr>
        <p:spPr bwMode="auto">
          <a:xfrm>
            <a:off x="1774751" y="473512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23" name="直線矢印コネクタ 122"/>
          <p:cNvCxnSpPr/>
          <p:nvPr/>
        </p:nvCxnSpPr>
        <p:spPr>
          <a:xfrm flipV="1">
            <a:off x="971119" y="4704678"/>
            <a:ext cx="406735" cy="130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4" name="円/楕円 123"/>
          <p:cNvSpPr/>
          <p:nvPr/>
        </p:nvSpPr>
        <p:spPr>
          <a:xfrm>
            <a:off x="2772624" y="5078991"/>
            <a:ext cx="313898" cy="40705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5" name="直線矢印コネクタ 124"/>
          <p:cNvCxnSpPr/>
          <p:nvPr/>
        </p:nvCxnSpPr>
        <p:spPr>
          <a:xfrm>
            <a:off x="2915925" y="5160879"/>
            <a:ext cx="0" cy="2592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9" name="Line 28"/>
          <p:cNvSpPr>
            <a:spLocks noChangeShapeType="1"/>
          </p:cNvSpPr>
          <p:nvPr/>
        </p:nvSpPr>
        <p:spPr bwMode="auto">
          <a:xfrm>
            <a:off x="3564883" y="5650801"/>
            <a:ext cx="0" cy="3197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0" name="Rectangle 29"/>
          <p:cNvSpPr>
            <a:spLocks noChangeArrowheads="1"/>
          </p:cNvSpPr>
          <p:nvPr/>
        </p:nvSpPr>
        <p:spPr bwMode="auto">
          <a:xfrm>
            <a:off x="3496929" y="5064728"/>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1" name="Line 31"/>
          <p:cNvSpPr>
            <a:spLocks noChangeShapeType="1"/>
          </p:cNvSpPr>
          <p:nvPr/>
        </p:nvSpPr>
        <p:spPr bwMode="auto">
          <a:xfrm>
            <a:off x="3592179" y="4764691"/>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32" name="直線コネクタ 131"/>
          <p:cNvCxnSpPr/>
          <p:nvPr/>
        </p:nvCxnSpPr>
        <p:spPr>
          <a:xfrm>
            <a:off x="2911379" y="4735546"/>
            <a:ext cx="1460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直線コネクタ 132"/>
          <p:cNvCxnSpPr/>
          <p:nvPr/>
        </p:nvCxnSpPr>
        <p:spPr>
          <a:xfrm>
            <a:off x="2913653" y="5952473"/>
            <a:ext cx="1460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直線矢印コネクタ 134"/>
          <p:cNvCxnSpPr/>
          <p:nvPr/>
        </p:nvCxnSpPr>
        <p:spPr>
          <a:xfrm flipV="1">
            <a:off x="926312" y="4920057"/>
            <a:ext cx="0" cy="8636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7" name="テキスト ボックス 136"/>
          <p:cNvSpPr txBox="1"/>
          <p:nvPr/>
        </p:nvSpPr>
        <p:spPr>
          <a:xfrm>
            <a:off x="971119" y="5368258"/>
            <a:ext cx="351378" cy="369332"/>
          </a:xfrm>
          <a:prstGeom prst="rect">
            <a:avLst/>
          </a:prstGeom>
          <a:noFill/>
        </p:spPr>
        <p:txBody>
          <a:bodyPr wrap="none" rtlCol="0">
            <a:spAutoFit/>
          </a:bodyPr>
          <a:lstStyle/>
          <a:p>
            <a:r>
              <a:rPr kumimoji="1" lang="en-US" altLang="ja-JP" dirty="0"/>
              <a:t>vi</a:t>
            </a:r>
            <a:endParaRPr kumimoji="1" lang="ja-JP" altLang="en-US" dirty="0"/>
          </a:p>
        </p:txBody>
      </p:sp>
      <p:sp>
        <p:nvSpPr>
          <p:cNvPr id="139" name="テキスト ボックス 138"/>
          <p:cNvSpPr txBox="1"/>
          <p:nvPr/>
        </p:nvSpPr>
        <p:spPr>
          <a:xfrm>
            <a:off x="951414" y="4789124"/>
            <a:ext cx="902811" cy="646331"/>
          </a:xfrm>
          <a:prstGeom prst="rect">
            <a:avLst/>
          </a:prstGeom>
          <a:noFill/>
        </p:spPr>
        <p:txBody>
          <a:bodyPr wrap="none" rtlCol="0">
            <a:spAutoFit/>
          </a:bodyPr>
          <a:lstStyle/>
          <a:p>
            <a:r>
              <a:rPr lang="en-US" altLang="ja-JP" dirty="0"/>
              <a:t>R1//R2</a:t>
            </a:r>
          </a:p>
          <a:p>
            <a:r>
              <a:rPr kumimoji="1" lang="en-US" altLang="ja-JP" dirty="0"/>
              <a:t>=5KΩ</a:t>
            </a:r>
            <a:endParaRPr kumimoji="1" lang="ja-JP" altLang="en-US" dirty="0"/>
          </a:p>
        </p:txBody>
      </p:sp>
      <p:sp>
        <p:nvSpPr>
          <p:cNvPr id="140" name="テキスト ボックス 139"/>
          <p:cNvSpPr txBox="1"/>
          <p:nvPr/>
        </p:nvSpPr>
        <p:spPr>
          <a:xfrm>
            <a:off x="1884487" y="5081244"/>
            <a:ext cx="492443" cy="369332"/>
          </a:xfrm>
          <a:prstGeom prst="rect">
            <a:avLst/>
          </a:prstGeom>
          <a:noFill/>
        </p:spPr>
        <p:txBody>
          <a:bodyPr wrap="none" rtlCol="0">
            <a:spAutoFit/>
          </a:bodyPr>
          <a:lstStyle/>
          <a:p>
            <a:r>
              <a:rPr lang="en-US" altLang="ja-JP" dirty="0" err="1"/>
              <a:t>hie</a:t>
            </a:r>
            <a:endParaRPr kumimoji="1" lang="ja-JP" altLang="en-US" dirty="0"/>
          </a:p>
        </p:txBody>
      </p:sp>
      <p:sp>
        <p:nvSpPr>
          <p:cNvPr id="141" name="テキスト ボックス 140"/>
          <p:cNvSpPr txBox="1"/>
          <p:nvPr/>
        </p:nvSpPr>
        <p:spPr>
          <a:xfrm>
            <a:off x="2514576" y="5458727"/>
            <a:ext cx="748923" cy="369332"/>
          </a:xfrm>
          <a:prstGeom prst="rect">
            <a:avLst/>
          </a:prstGeom>
          <a:noFill/>
        </p:spPr>
        <p:txBody>
          <a:bodyPr wrap="none" rtlCol="0">
            <a:spAutoFit/>
          </a:bodyPr>
          <a:lstStyle/>
          <a:p>
            <a:r>
              <a:rPr lang="en-US" altLang="ja-JP" dirty="0" err="1"/>
              <a:t>hfe</a:t>
            </a:r>
            <a:r>
              <a:rPr lang="en-US" altLang="ja-JP" dirty="0"/>
              <a:t> </a:t>
            </a:r>
            <a:r>
              <a:rPr lang="en-US" altLang="ja-JP" dirty="0" err="1"/>
              <a:t>ib</a:t>
            </a:r>
            <a:endParaRPr kumimoji="1" lang="ja-JP" altLang="en-US" dirty="0"/>
          </a:p>
        </p:txBody>
      </p:sp>
      <p:sp>
        <p:nvSpPr>
          <p:cNvPr id="142" name="テキスト ボックス 141"/>
          <p:cNvSpPr txBox="1"/>
          <p:nvPr/>
        </p:nvSpPr>
        <p:spPr>
          <a:xfrm>
            <a:off x="3538434" y="5124473"/>
            <a:ext cx="479618" cy="369332"/>
          </a:xfrm>
          <a:prstGeom prst="rect">
            <a:avLst/>
          </a:prstGeom>
          <a:noFill/>
        </p:spPr>
        <p:txBody>
          <a:bodyPr wrap="none" rtlCol="0">
            <a:spAutoFit/>
          </a:bodyPr>
          <a:lstStyle/>
          <a:p>
            <a:r>
              <a:rPr kumimoji="1" lang="en-US" altLang="ja-JP" dirty="0"/>
              <a:t>R3</a:t>
            </a:r>
            <a:endParaRPr kumimoji="1" lang="ja-JP" altLang="en-US" dirty="0"/>
          </a:p>
        </p:txBody>
      </p:sp>
      <p:sp>
        <p:nvSpPr>
          <p:cNvPr id="144" name="正方形/長方形 143"/>
          <p:cNvSpPr/>
          <p:nvPr/>
        </p:nvSpPr>
        <p:spPr>
          <a:xfrm>
            <a:off x="1884487" y="4338793"/>
            <a:ext cx="1502286" cy="2318740"/>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6" name="直線コネクタ 145"/>
          <p:cNvCxnSpPr/>
          <p:nvPr/>
        </p:nvCxnSpPr>
        <p:spPr>
          <a:xfrm>
            <a:off x="4384301" y="4737607"/>
            <a:ext cx="1460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0" name="直線コネクタ 149"/>
          <p:cNvCxnSpPr/>
          <p:nvPr/>
        </p:nvCxnSpPr>
        <p:spPr>
          <a:xfrm>
            <a:off x="4339494" y="5971352"/>
            <a:ext cx="1460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1" name="Line 28"/>
          <p:cNvSpPr>
            <a:spLocks noChangeShapeType="1"/>
          </p:cNvSpPr>
          <p:nvPr/>
        </p:nvSpPr>
        <p:spPr bwMode="auto">
          <a:xfrm>
            <a:off x="5160637" y="5652859"/>
            <a:ext cx="0" cy="3197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2" name="Rectangle 29"/>
          <p:cNvSpPr>
            <a:spLocks noChangeArrowheads="1"/>
          </p:cNvSpPr>
          <p:nvPr/>
        </p:nvSpPr>
        <p:spPr bwMode="auto">
          <a:xfrm>
            <a:off x="5092683" y="5066786"/>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3" name="Line 31"/>
          <p:cNvSpPr>
            <a:spLocks noChangeShapeType="1"/>
          </p:cNvSpPr>
          <p:nvPr/>
        </p:nvSpPr>
        <p:spPr bwMode="auto">
          <a:xfrm>
            <a:off x="5187933" y="4766749"/>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54" name="直線矢印コネクタ 153"/>
          <p:cNvCxnSpPr/>
          <p:nvPr/>
        </p:nvCxnSpPr>
        <p:spPr>
          <a:xfrm flipV="1">
            <a:off x="4384301" y="4736307"/>
            <a:ext cx="406735" cy="130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70" name="テキスト ボックス 169"/>
          <p:cNvSpPr txBox="1"/>
          <p:nvPr/>
        </p:nvSpPr>
        <p:spPr>
          <a:xfrm>
            <a:off x="4632214" y="5125221"/>
            <a:ext cx="479618" cy="369332"/>
          </a:xfrm>
          <a:prstGeom prst="rect">
            <a:avLst/>
          </a:prstGeom>
          <a:noFill/>
        </p:spPr>
        <p:txBody>
          <a:bodyPr wrap="none" rtlCol="0">
            <a:spAutoFit/>
          </a:bodyPr>
          <a:lstStyle/>
          <a:p>
            <a:r>
              <a:rPr kumimoji="1" lang="en-US" altLang="ja-JP" dirty="0"/>
              <a:t>RL</a:t>
            </a:r>
            <a:endParaRPr kumimoji="1" lang="ja-JP" altLang="en-US" dirty="0"/>
          </a:p>
        </p:txBody>
      </p:sp>
      <p:sp>
        <p:nvSpPr>
          <p:cNvPr id="176" name="テキスト ボックス 175"/>
          <p:cNvSpPr txBox="1"/>
          <p:nvPr/>
        </p:nvSpPr>
        <p:spPr>
          <a:xfrm>
            <a:off x="480966" y="85606"/>
            <a:ext cx="2658100" cy="523220"/>
          </a:xfrm>
          <a:prstGeom prst="rect">
            <a:avLst/>
          </a:prstGeom>
          <a:noFill/>
        </p:spPr>
        <p:txBody>
          <a:bodyPr wrap="none" rtlCol="0">
            <a:spAutoFit/>
          </a:bodyPr>
          <a:lstStyle/>
          <a:p>
            <a:r>
              <a:rPr lang="ja-JP" altLang="en-US" sz="2800" dirty="0"/>
              <a:t>小テスト</a:t>
            </a:r>
            <a:r>
              <a:rPr lang="en-US" altLang="ja-JP" sz="2800"/>
              <a:t>3-2</a:t>
            </a:r>
            <a:r>
              <a:rPr lang="ja-JP" altLang="en-US" sz="2800"/>
              <a:t>の</a:t>
            </a:r>
            <a:r>
              <a:rPr lang="ja-JP" altLang="en-US" sz="2800" dirty="0"/>
              <a:t>答</a:t>
            </a:r>
            <a:endParaRPr kumimoji="1" lang="ja-JP" altLang="en-US" sz="2800" dirty="0"/>
          </a:p>
        </p:txBody>
      </p:sp>
      <p:sp>
        <p:nvSpPr>
          <p:cNvPr id="158" name="Rectangle 29"/>
          <p:cNvSpPr>
            <a:spLocks noChangeArrowheads="1"/>
          </p:cNvSpPr>
          <p:nvPr/>
        </p:nvSpPr>
        <p:spPr bwMode="auto">
          <a:xfrm>
            <a:off x="4358024" y="2264421"/>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800"/>
          </a:p>
        </p:txBody>
      </p:sp>
      <p:sp>
        <p:nvSpPr>
          <p:cNvPr id="159" name="Line 31"/>
          <p:cNvSpPr>
            <a:spLocks noChangeShapeType="1"/>
          </p:cNvSpPr>
          <p:nvPr/>
        </p:nvSpPr>
        <p:spPr bwMode="auto">
          <a:xfrm>
            <a:off x="4434418" y="1659933"/>
            <a:ext cx="0" cy="61830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p>
        </p:txBody>
      </p:sp>
      <p:sp>
        <p:nvSpPr>
          <p:cNvPr id="166" name="Line 31"/>
          <p:cNvSpPr>
            <a:spLocks noChangeShapeType="1"/>
          </p:cNvSpPr>
          <p:nvPr/>
        </p:nvSpPr>
        <p:spPr bwMode="auto">
          <a:xfrm>
            <a:off x="4434418" y="2851284"/>
            <a:ext cx="0" cy="119895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p>
        </p:txBody>
      </p:sp>
      <p:grpSp>
        <p:nvGrpSpPr>
          <p:cNvPr id="168" name="Group 35"/>
          <p:cNvGrpSpPr>
            <a:grpSpLocks/>
          </p:cNvGrpSpPr>
          <p:nvPr/>
        </p:nvGrpSpPr>
        <p:grpSpPr bwMode="auto">
          <a:xfrm>
            <a:off x="4198162" y="4061599"/>
            <a:ext cx="504825" cy="144463"/>
            <a:chOff x="2517" y="3929"/>
            <a:chExt cx="318" cy="91"/>
          </a:xfrm>
        </p:grpSpPr>
        <p:sp>
          <p:nvSpPr>
            <p:cNvPr id="177" name="Line 36"/>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 name="Line 37"/>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9" name="Line 38"/>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0" name="Line 39"/>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1" name="Line 40"/>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82" name="テキスト ボックス 181"/>
          <p:cNvSpPr txBox="1"/>
          <p:nvPr/>
        </p:nvSpPr>
        <p:spPr>
          <a:xfrm>
            <a:off x="4502486" y="2367886"/>
            <a:ext cx="644728" cy="523220"/>
          </a:xfrm>
          <a:prstGeom prst="rect">
            <a:avLst/>
          </a:prstGeom>
          <a:noFill/>
        </p:spPr>
        <p:txBody>
          <a:bodyPr wrap="none" rtlCol="0">
            <a:spAutoFit/>
          </a:bodyPr>
          <a:lstStyle/>
          <a:p>
            <a:r>
              <a:rPr kumimoji="1" lang="en-US" altLang="ja-JP" sz="2800" dirty="0"/>
              <a:t>RL</a:t>
            </a:r>
            <a:endParaRPr kumimoji="1" lang="ja-JP" altLang="en-US" sz="2800" dirty="0"/>
          </a:p>
        </p:txBody>
      </p:sp>
      <p:cxnSp>
        <p:nvCxnSpPr>
          <p:cNvPr id="183" name="直線矢印コネクタ 182"/>
          <p:cNvCxnSpPr/>
          <p:nvPr/>
        </p:nvCxnSpPr>
        <p:spPr>
          <a:xfrm flipH="1" flipV="1">
            <a:off x="4413684" y="1790708"/>
            <a:ext cx="11417" cy="44047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7" name="テキスト ボックス 56">
            <a:extLst>
              <a:ext uri="{FF2B5EF4-FFF2-40B4-BE49-F238E27FC236}">
                <a16:creationId xmlns:a16="http://schemas.microsoft.com/office/drawing/2014/main" id="{EC9DEF7E-8C36-410A-8935-B77C210CF273}"/>
              </a:ext>
            </a:extLst>
          </p:cNvPr>
          <p:cNvSpPr txBox="1"/>
          <p:nvPr/>
        </p:nvSpPr>
        <p:spPr>
          <a:xfrm>
            <a:off x="5611659" y="1491343"/>
            <a:ext cx="3106449" cy="2308324"/>
          </a:xfrm>
          <a:prstGeom prst="rect">
            <a:avLst/>
          </a:prstGeom>
          <a:noFill/>
        </p:spPr>
        <p:txBody>
          <a:bodyPr wrap="square" rtlCol="0">
            <a:spAutoFit/>
          </a:bodyPr>
          <a:lstStyle/>
          <a:p>
            <a:r>
              <a:rPr lang="ja-JP" altLang="en-US"/>
              <a:t>入力側は</a:t>
            </a:r>
            <a:r>
              <a:rPr lang="en-US" altLang="ja-JP"/>
              <a:t>R1</a:t>
            </a:r>
            <a:r>
              <a:rPr lang="ja-JP" altLang="en-US"/>
              <a:t>と</a:t>
            </a:r>
            <a:r>
              <a:rPr lang="en-US" altLang="ja-JP"/>
              <a:t>R2</a:t>
            </a:r>
            <a:r>
              <a:rPr lang="ja-JP" altLang="en-US"/>
              <a:t>が並列で５</a:t>
            </a:r>
            <a:r>
              <a:rPr lang="en-US" altLang="ja-JP"/>
              <a:t>KΩ</a:t>
            </a:r>
            <a:r>
              <a:rPr lang="ja-JP" altLang="en-US"/>
              <a:t>、</a:t>
            </a:r>
            <a:r>
              <a:rPr lang="en-US" altLang="ja-JP"/>
              <a:t>hie</a:t>
            </a:r>
            <a:r>
              <a:rPr lang="ja-JP" altLang="en-US"/>
              <a:t>は</a:t>
            </a:r>
            <a:r>
              <a:rPr lang="en-US" altLang="ja-JP"/>
              <a:t>10KΩ</a:t>
            </a:r>
            <a:r>
              <a:rPr lang="ja-JP" altLang="en-US"/>
              <a:t>になる。したがって、</a:t>
            </a:r>
            <a:r>
              <a:rPr lang="en-US" altLang="ja-JP"/>
              <a:t>1/3 vi</a:t>
            </a:r>
            <a:r>
              <a:rPr lang="ja-JP" altLang="en-US"/>
              <a:t>が</a:t>
            </a:r>
            <a:r>
              <a:rPr lang="en-US" altLang="ja-JP"/>
              <a:t>hie</a:t>
            </a:r>
            <a:r>
              <a:rPr lang="ja-JP" altLang="en-US"/>
              <a:t>に流れる。</a:t>
            </a:r>
            <a:r>
              <a:rPr lang="en-US" altLang="ja-JP"/>
              <a:t>hfe×ib=200/3 vi</a:t>
            </a:r>
            <a:r>
              <a:rPr lang="ja-JP" altLang="en-US"/>
              <a:t>が出力側に流れる。これは</a:t>
            </a:r>
            <a:r>
              <a:rPr lang="en-US" altLang="ja-JP"/>
              <a:t>R3</a:t>
            </a:r>
            <a:r>
              <a:rPr lang="ja-JP" altLang="en-US"/>
              <a:t>と</a:t>
            </a:r>
            <a:r>
              <a:rPr lang="en-US" altLang="ja-JP"/>
              <a:t>RL</a:t>
            </a:r>
            <a:r>
              <a:rPr lang="ja-JP" altLang="en-US"/>
              <a:t>に分流され、両方共</a:t>
            </a:r>
            <a:r>
              <a:rPr lang="en-US" altLang="ja-JP"/>
              <a:t>10KΩ</a:t>
            </a:r>
            <a:r>
              <a:rPr lang="ja-JP" altLang="en-US"/>
              <a:t>なので、半分になる。このため</a:t>
            </a:r>
            <a:r>
              <a:rPr lang="en-US" altLang="ja-JP"/>
              <a:t>io=100/3vi</a:t>
            </a:r>
            <a:r>
              <a:rPr lang="ja-JP" altLang="en-US"/>
              <a:t>。</a:t>
            </a:r>
            <a:r>
              <a:rPr lang="en-US" altLang="ja-JP"/>
              <a:t>vo/vi=100/3=33.3</a:t>
            </a:r>
            <a:endParaRPr lang="en-US" altLang="ja-JP" dirty="0"/>
          </a:p>
        </p:txBody>
      </p:sp>
    </p:spTree>
    <p:extLst>
      <p:ext uri="{BB962C8B-B14F-4D97-AF65-F5344CB8AC3E}">
        <p14:creationId xmlns:p14="http://schemas.microsoft.com/office/powerpoint/2010/main" val="2912286176"/>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5161</TotalTime>
  <Words>1056</Words>
  <Application>Microsoft Office PowerPoint</Application>
  <PresentationFormat>画面に合わせる (4:3)</PresentationFormat>
  <Paragraphs>122</Paragraphs>
  <Slides>7</Slides>
  <Notes>7</Notes>
  <HiddenSlides>1</HiddenSlides>
  <MMClips>0</MMClips>
  <ScaleCrop>false</ScaleCrop>
  <HeadingPairs>
    <vt:vector size="8" baseType="variant">
      <vt:variant>
        <vt:lpstr>使用されているフォント</vt:lpstr>
      </vt:variant>
      <vt:variant>
        <vt:i4>2</vt:i4>
      </vt:variant>
      <vt:variant>
        <vt:lpstr>テーマ</vt:lpstr>
      </vt:variant>
      <vt:variant>
        <vt:i4>1</vt:i4>
      </vt:variant>
      <vt:variant>
        <vt:lpstr>埋め込まれた OLE サーバー</vt:lpstr>
      </vt:variant>
      <vt:variant>
        <vt:i4>1</vt:i4>
      </vt:variant>
      <vt:variant>
        <vt:lpstr>スライド タイトル</vt:lpstr>
      </vt:variant>
      <vt:variant>
        <vt:i4>7</vt:i4>
      </vt:variant>
    </vt:vector>
  </HeadingPairs>
  <TitlesOfParts>
    <vt:vector size="11" baseType="lpstr">
      <vt:lpstr>Arial</vt:lpstr>
      <vt:lpstr>Calibri</vt:lpstr>
      <vt:lpstr>標準デザイン</vt:lpstr>
      <vt:lpstr>数式</vt:lpstr>
      <vt:lpstr>演習3－1　</vt:lpstr>
      <vt:lpstr>演習10.2</vt:lpstr>
      <vt:lpstr>CR結合増幅回路の等価回路</vt:lpstr>
      <vt:lpstr>演習3－2　電流増幅度　i2/i1を求めよ</vt:lpstr>
      <vt:lpstr>小テスト3-1</vt:lpstr>
      <vt:lpstr>PowerPoint プレゼンテーション</vt:lpstr>
      <vt:lpstr>PowerPoint プレゼンテーション</vt:lpstr>
    </vt:vector>
  </TitlesOfParts>
  <Company>Keio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電子回路基礎</dc:title>
  <dc:creator>hideo</dc:creator>
  <cp:lastModifiedBy>天野 英晴</cp:lastModifiedBy>
  <cp:revision>188</cp:revision>
  <dcterms:created xsi:type="dcterms:W3CDTF">2008-04-12T07:01:50Z</dcterms:created>
  <dcterms:modified xsi:type="dcterms:W3CDTF">2020-07-06T00:44:38Z</dcterms:modified>
</cp:coreProperties>
</file>