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392" r:id="rId4"/>
    <p:sldId id="393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BA8CC-5976-4247-913F-8196B56F46C5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24432-3F7C-4FAD-B080-D5B01B9769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2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では内部動作の理解を深めるための演習をやってみましょう。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4000C9-CB17-48EE-A7B8-50A6C6884503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118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では演習をやってみましょう。例題を見ながらやればすぐできるはずです。単位を忘れないでください。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4000C9-CB17-48EE-A7B8-50A6C6884503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4547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では演習をやってみましょう。例題を見ながらやればすぐできるはずです。単位を忘れないでください。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4000C9-CB17-48EE-A7B8-50A6C688450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1194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では演習をやってみましょう。例題を見ながらやればすぐできるはずです。単位を忘れないでください。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4000C9-CB17-48EE-A7B8-50A6C688450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0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8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6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33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61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80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51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2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60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1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90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76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14A0-DC32-44C8-B0CA-540C7AAB791B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AEBF-19C0-40E0-A543-517DEEFD8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55" name="Group 5"/>
          <p:cNvGrpSpPr>
            <a:grpSpLocks/>
          </p:cNvGrpSpPr>
          <p:nvPr/>
        </p:nvGrpSpPr>
        <p:grpSpPr bwMode="auto">
          <a:xfrm>
            <a:off x="3544538" y="437342"/>
            <a:ext cx="315274" cy="710160"/>
            <a:chOff x="1065" y="2069"/>
            <a:chExt cx="228" cy="545"/>
          </a:xfrm>
        </p:grpSpPr>
        <p:sp>
          <p:nvSpPr>
            <p:cNvPr id="23719" name="AutoShape 6"/>
            <p:cNvSpPr>
              <a:spLocks noChangeArrowheads="1"/>
            </p:cNvSpPr>
            <p:nvPr/>
          </p:nvSpPr>
          <p:spPr bwMode="auto">
            <a:xfrm rot="5400000">
              <a:off x="1066" y="2251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20" name="AutoShape 7"/>
            <p:cNvSpPr>
              <a:spLocks noChangeArrowheads="1"/>
            </p:cNvSpPr>
            <p:nvPr/>
          </p:nvSpPr>
          <p:spPr bwMode="auto">
            <a:xfrm rot="5400000" flipH="1" flipV="1">
              <a:off x="1067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21" name="Oval 8"/>
            <p:cNvSpPr>
              <a:spLocks noChangeArrowheads="1"/>
            </p:cNvSpPr>
            <p:nvPr/>
          </p:nvSpPr>
          <p:spPr bwMode="auto">
            <a:xfrm>
              <a:off x="1111" y="2251"/>
              <a:ext cx="91" cy="4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22" name="Line 9"/>
            <p:cNvSpPr>
              <a:spLocks noChangeShapeType="1"/>
            </p:cNvSpPr>
            <p:nvPr/>
          </p:nvSpPr>
          <p:spPr bwMode="auto">
            <a:xfrm>
              <a:off x="1156" y="2069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23" name="Line 10"/>
            <p:cNvSpPr>
              <a:spLocks noChangeShapeType="1"/>
            </p:cNvSpPr>
            <p:nvPr/>
          </p:nvSpPr>
          <p:spPr bwMode="auto">
            <a:xfrm>
              <a:off x="115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656" name="Group 15"/>
          <p:cNvGrpSpPr>
            <a:grpSpLocks/>
          </p:cNvGrpSpPr>
          <p:nvPr/>
        </p:nvGrpSpPr>
        <p:grpSpPr bwMode="auto">
          <a:xfrm>
            <a:off x="4800103" y="674497"/>
            <a:ext cx="377499" cy="294488"/>
            <a:chOff x="1791" y="2251"/>
            <a:chExt cx="273" cy="226"/>
          </a:xfrm>
        </p:grpSpPr>
        <p:sp>
          <p:nvSpPr>
            <p:cNvPr id="23717" name="AutoShape 16"/>
            <p:cNvSpPr>
              <a:spLocks noChangeArrowheads="1"/>
            </p:cNvSpPr>
            <p:nvPr/>
          </p:nvSpPr>
          <p:spPr bwMode="auto">
            <a:xfrm rot="5400000">
              <a:off x="1792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18" name="Oval 17"/>
            <p:cNvSpPr>
              <a:spLocks noChangeArrowheads="1"/>
            </p:cNvSpPr>
            <p:nvPr/>
          </p:nvSpPr>
          <p:spPr bwMode="auto">
            <a:xfrm>
              <a:off x="2018" y="2296"/>
              <a:ext cx="46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3657" name="Group 18"/>
          <p:cNvGrpSpPr>
            <a:grpSpLocks/>
          </p:cNvGrpSpPr>
          <p:nvPr/>
        </p:nvGrpSpPr>
        <p:grpSpPr bwMode="auto">
          <a:xfrm flipH="1">
            <a:off x="4798721" y="1560568"/>
            <a:ext cx="377499" cy="294488"/>
            <a:chOff x="1791" y="2251"/>
            <a:chExt cx="273" cy="226"/>
          </a:xfrm>
        </p:grpSpPr>
        <p:sp>
          <p:nvSpPr>
            <p:cNvPr id="23715" name="AutoShape 19"/>
            <p:cNvSpPr>
              <a:spLocks noChangeArrowheads="1"/>
            </p:cNvSpPr>
            <p:nvPr/>
          </p:nvSpPr>
          <p:spPr bwMode="auto">
            <a:xfrm rot="5400000">
              <a:off x="1792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16" name="Oval 20"/>
            <p:cNvSpPr>
              <a:spLocks noChangeArrowheads="1"/>
            </p:cNvSpPr>
            <p:nvPr/>
          </p:nvSpPr>
          <p:spPr bwMode="auto">
            <a:xfrm>
              <a:off x="2018" y="2296"/>
              <a:ext cx="46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3658" name="Group 21"/>
          <p:cNvGrpSpPr>
            <a:grpSpLocks/>
          </p:cNvGrpSpPr>
          <p:nvPr/>
        </p:nvGrpSpPr>
        <p:grpSpPr bwMode="auto">
          <a:xfrm>
            <a:off x="4110095" y="1323413"/>
            <a:ext cx="315274" cy="710160"/>
            <a:chOff x="1065" y="2069"/>
            <a:chExt cx="228" cy="545"/>
          </a:xfrm>
        </p:grpSpPr>
        <p:sp>
          <p:nvSpPr>
            <p:cNvPr id="23710" name="AutoShape 22"/>
            <p:cNvSpPr>
              <a:spLocks noChangeArrowheads="1"/>
            </p:cNvSpPr>
            <p:nvPr/>
          </p:nvSpPr>
          <p:spPr bwMode="auto">
            <a:xfrm rot="5400000">
              <a:off x="1066" y="2251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11" name="AutoShape 23"/>
            <p:cNvSpPr>
              <a:spLocks noChangeArrowheads="1"/>
            </p:cNvSpPr>
            <p:nvPr/>
          </p:nvSpPr>
          <p:spPr bwMode="auto">
            <a:xfrm rot="5400000" flipH="1" flipV="1">
              <a:off x="1067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12" name="Oval 24"/>
            <p:cNvSpPr>
              <a:spLocks noChangeArrowheads="1"/>
            </p:cNvSpPr>
            <p:nvPr/>
          </p:nvSpPr>
          <p:spPr bwMode="auto">
            <a:xfrm>
              <a:off x="1111" y="2251"/>
              <a:ext cx="91" cy="4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13" name="Line 25"/>
            <p:cNvSpPr>
              <a:spLocks noChangeShapeType="1"/>
            </p:cNvSpPr>
            <p:nvPr/>
          </p:nvSpPr>
          <p:spPr bwMode="auto">
            <a:xfrm>
              <a:off x="1156" y="2069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4" name="Line 26"/>
            <p:cNvSpPr>
              <a:spLocks noChangeShapeType="1"/>
            </p:cNvSpPr>
            <p:nvPr/>
          </p:nvSpPr>
          <p:spPr bwMode="auto">
            <a:xfrm>
              <a:off x="115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659" name="Line 27"/>
          <p:cNvSpPr>
            <a:spLocks noChangeShapeType="1"/>
          </p:cNvSpPr>
          <p:nvPr/>
        </p:nvSpPr>
        <p:spPr bwMode="auto">
          <a:xfrm>
            <a:off x="3858429" y="791771"/>
            <a:ext cx="9416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0" name="Line 28"/>
          <p:cNvSpPr>
            <a:spLocks noChangeShapeType="1"/>
          </p:cNvSpPr>
          <p:nvPr/>
        </p:nvSpPr>
        <p:spPr bwMode="auto">
          <a:xfrm>
            <a:off x="5177601" y="791771"/>
            <a:ext cx="81445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1" name="Line 29"/>
          <p:cNvSpPr>
            <a:spLocks noChangeShapeType="1"/>
          </p:cNvSpPr>
          <p:nvPr/>
        </p:nvSpPr>
        <p:spPr bwMode="auto">
          <a:xfrm>
            <a:off x="5490110" y="791771"/>
            <a:ext cx="0" cy="887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2" name="Line 30"/>
          <p:cNvSpPr>
            <a:spLocks noChangeShapeType="1"/>
          </p:cNvSpPr>
          <p:nvPr/>
        </p:nvSpPr>
        <p:spPr bwMode="auto">
          <a:xfrm flipH="1">
            <a:off x="5176220" y="1679145"/>
            <a:ext cx="3138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3" name="Line 31"/>
          <p:cNvSpPr>
            <a:spLocks noChangeShapeType="1"/>
          </p:cNvSpPr>
          <p:nvPr/>
        </p:nvSpPr>
        <p:spPr bwMode="auto">
          <a:xfrm flipH="1">
            <a:off x="4423986" y="1679145"/>
            <a:ext cx="3761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4" name="Line 32"/>
          <p:cNvSpPr>
            <a:spLocks noChangeShapeType="1"/>
          </p:cNvSpPr>
          <p:nvPr/>
        </p:nvSpPr>
        <p:spPr bwMode="auto">
          <a:xfrm flipH="1">
            <a:off x="3984263" y="1679145"/>
            <a:ext cx="1258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5" name="Line 33"/>
          <p:cNvSpPr>
            <a:spLocks noChangeShapeType="1"/>
          </p:cNvSpPr>
          <p:nvPr/>
        </p:nvSpPr>
        <p:spPr bwMode="auto">
          <a:xfrm flipV="1">
            <a:off x="3984262" y="791771"/>
            <a:ext cx="0" cy="887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3666" name="Group 91"/>
          <p:cNvGrpSpPr>
            <a:grpSpLocks/>
          </p:cNvGrpSpPr>
          <p:nvPr/>
        </p:nvGrpSpPr>
        <p:grpSpPr bwMode="auto">
          <a:xfrm>
            <a:off x="3982879" y="1107108"/>
            <a:ext cx="514394" cy="366156"/>
            <a:chOff x="1246" y="1498"/>
            <a:chExt cx="372" cy="281"/>
          </a:xfrm>
        </p:grpSpPr>
        <p:sp>
          <p:nvSpPr>
            <p:cNvPr id="23708" name="Text Box 36"/>
            <p:cNvSpPr txBox="1">
              <a:spLocks noChangeArrowheads="1"/>
            </p:cNvSpPr>
            <p:nvPr/>
          </p:nvSpPr>
          <p:spPr bwMode="auto">
            <a:xfrm>
              <a:off x="1246" y="1498"/>
              <a:ext cx="37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CK</a:t>
              </a:r>
            </a:p>
          </p:txBody>
        </p:sp>
        <p:sp>
          <p:nvSpPr>
            <p:cNvPr id="23709" name="Line 37"/>
            <p:cNvSpPr>
              <a:spLocks noChangeShapeType="1"/>
            </p:cNvSpPr>
            <p:nvPr/>
          </p:nvSpPr>
          <p:spPr bwMode="auto">
            <a:xfrm flipV="1">
              <a:off x="1292" y="1517"/>
              <a:ext cx="227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667" name="Line 38"/>
          <p:cNvSpPr>
            <a:spLocks noChangeShapeType="1"/>
          </p:cNvSpPr>
          <p:nvPr/>
        </p:nvSpPr>
        <p:spPr bwMode="auto">
          <a:xfrm>
            <a:off x="3168422" y="791771"/>
            <a:ext cx="37749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8" name="Text Box 39"/>
          <p:cNvSpPr txBox="1">
            <a:spLocks noChangeArrowheads="1"/>
          </p:cNvSpPr>
          <p:nvPr/>
        </p:nvSpPr>
        <p:spPr bwMode="auto">
          <a:xfrm>
            <a:off x="2855914" y="674497"/>
            <a:ext cx="349843" cy="36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grpSp>
        <p:nvGrpSpPr>
          <p:cNvPr id="23669" name="Group 47"/>
          <p:cNvGrpSpPr>
            <a:grpSpLocks/>
          </p:cNvGrpSpPr>
          <p:nvPr/>
        </p:nvGrpSpPr>
        <p:grpSpPr bwMode="auto">
          <a:xfrm>
            <a:off x="5986528" y="437342"/>
            <a:ext cx="315274" cy="710160"/>
            <a:chOff x="1065" y="2069"/>
            <a:chExt cx="228" cy="545"/>
          </a:xfrm>
        </p:grpSpPr>
        <p:sp>
          <p:nvSpPr>
            <p:cNvPr id="23703" name="AutoShape 48"/>
            <p:cNvSpPr>
              <a:spLocks noChangeArrowheads="1"/>
            </p:cNvSpPr>
            <p:nvPr/>
          </p:nvSpPr>
          <p:spPr bwMode="auto">
            <a:xfrm rot="5400000">
              <a:off x="1066" y="2251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04" name="AutoShape 49"/>
            <p:cNvSpPr>
              <a:spLocks noChangeArrowheads="1"/>
            </p:cNvSpPr>
            <p:nvPr/>
          </p:nvSpPr>
          <p:spPr bwMode="auto">
            <a:xfrm rot="5400000" flipH="1" flipV="1">
              <a:off x="1067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05" name="Oval 50"/>
            <p:cNvSpPr>
              <a:spLocks noChangeArrowheads="1"/>
            </p:cNvSpPr>
            <p:nvPr/>
          </p:nvSpPr>
          <p:spPr bwMode="auto">
            <a:xfrm>
              <a:off x="1111" y="2251"/>
              <a:ext cx="91" cy="4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06" name="Line 51"/>
            <p:cNvSpPr>
              <a:spLocks noChangeShapeType="1"/>
            </p:cNvSpPr>
            <p:nvPr/>
          </p:nvSpPr>
          <p:spPr bwMode="auto">
            <a:xfrm>
              <a:off x="1156" y="2069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7" name="Line 52"/>
            <p:cNvSpPr>
              <a:spLocks noChangeShapeType="1"/>
            </p:cNvSpPr>
            <p:nvPr/>
          </p:nvSpPr>
          <p:spPr bwMode="auto">
            <a:xfrm>
              <a:off x="115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670" name="Group 57"/>
          <p:cNvGrpSpPr>
            <a:grpSpLocks/>
          </p:cNvGrpSpPr>
          <p:nvPr/>
        </p:nvGrpSpPr>
        <p:grpSpPr bwMode="auto">
          <a:xfrm>
            <a:off x="7242094" y="674497"/>
            <a:ext cx="377499" cy="294488"/>
            <a:chOff x="1791" y="2251"/>
            <a:chExt cx="273" cy="226"/>
          </a:xfrm>
        </p:grpSpPr>
        <p:sp>
          <p:nvSpPr>
            <p:cNvPr id="23701" name="AutoShape 58"/>
            <p:cNvSpPr>
              <a:spLocks noChangeArrowheads="1"/>
            </p:cNvSpPr>
            <p:nvPr/>
          </p:nvSpPr>
          <p:spPr bwMode="auto">
            <a:xfrm rot="5400000">
              <a:off x="1792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02" name="Oval 59"/>
            <p:cNvSpPr>
              <a:spLocks noChangeArrowheads="1"/>
            </p:cNvSpPr>
            <p:nvPr/>
          </p:nvSpPr>
          <p:spPr bwMode="auto">
            <a:xfrm>
              <a:off x="2018" y="2296"/>
              <a:ext cx="46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3671" name="Group 60"/>
          <p:cNvGrpSpPr>
            <a:grpSpLocks/>
          </p:cNvGrpSpPr>
          <p:nvPr/>
        </p:nvGrpSpPr>
        <p:grpSpPr bwMode="auto">
          <a:xfrm flipH="1">
            <a:off x="7240711" y="1560568"/>
            <a:ext cx="377499" cy="294488"/>
            <a:chOff x="1791" y="2251"/>
            <a:chExt cx="273" cy="226"/>
          </a:xfrm>
        </p:grpSpPr>
        <p:sp>
          <p:nvSpPr>
            <p:cNvPr id="23699" name="AutoShape 61"/>
            <p:cNvSpPr>
              <a:spLocks noChangeArrowheads="1"/>
            </p:cNvSpPr>
            <p:nvPr/>
          </p:nvSpPr>
          <p:spPr bwMode="auto">
            <a:xfrm rot="5400000">
              <a:off x="1792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700" name="Oval 62"/>
            <p:cNvSpPr>
              <a:spLocks noChangeArrowheads="1"/>
            </p:cNvSpPr>
            <p:nvPr/>
          </p:nvSpPr>
          <p:spPr bwMode="auto">
            <a:xfrm>
              <a:off x="2018" y="2296"/>
              <a:ext cx="46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3672" name="Group 63"/>
          <p:cNvGrpSpPr>
            <a:grpSpLocks/>
          </p:cNvGrpSpPr>
          <p:nvPr/>
        </p:nvGrpSpPr>
        <p:grpSpPr bwMode="auto">
          <a:xfrm>
            <a:off x="6552085" y="1323413"/>
            <a:ext cx="315274" cy="710160"/>
            <a:chOff x="1065" y="2069"/>
            <a:chExt cx="228" cy="545"/>
          </a:xfrm>
        </p:grpSpPr>
        <p:sp>
          <p:nvSpPr>
            <p:cNvPr id="23694" name="AutoShape 64"/>
            <p:cNvSpPr>
              <a:spLocks noChangeArrowheads="1"/>
            </p:cNvSpPr>
            <p:nvPr/>
          </p:nvSpPr>
          <p:spPr bwMode="auto">
            <a:xfrm rot="5400000">
              <a:off x="1066" y="2251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695" name="AutoShape 65"/>
            <p:cNvSpPr>
              <a:spLocks noChangeArrowheads="1"/>
            </p:cNvSpPr>
            <p:nvPr/>
          </p:nvSpPr>
          <p:spPr bwMode="auto">
            <a:xfrm rot="5400000" flipH="1" flipV="1">
              <a:off x="1067" y="2250"/>
              <a:ext cx="226" cy="22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696" name="Oval 66"/>
            <p:cNvSpPr>
              <a:spLocks noChangeArrowheads="1"/>
            </p:cNvSpPr>
            <p:nvPr/>
          </p:nvSpPr>
          <p:spPr bwMode="auto">
            <a:xfrm>
              <a:off x="1111" y="2251"/>
              <a:ext cx="91" cy="4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697" name="Line 67"/>
            <p:cNvSpPr>
              <a:spLocks noChangeShapeType="1"/>
            </p:cNvSpPr>
            <p:nvPr/>
          </p:nvSpPr>
          <p:spPr bwMode="auto">
            <a:xfrm>
              <a:off x="1156" y="2069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8" name="Line 68"/>
            <p:cNvSpPr>
              <a:spLocks noChangeShapeType="1"/>
            </p:cNvSpPr>
            <p:nvPr/>
          </p:nvSpPr>
          <p:spPr bwMode="auto">
            <a:xfrm>
              <a:off x="115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673" name="Line 69"/>
          <p:cNvSpPr>
            <a:spLocks noChangeShapeType="1"/>
          </p:cNvSpPr>
          <p:nvPr/>
        </p:nvSpPr>
        <p:spPr bwMode="auto">
          <a:xfrm>
            <a:off x="6300419" y="791771"/>
            <a:ext cx="9416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4" name="Line 70"/>
          <p:cNvSpPr>
            <a:spLocks noChangeShapeType="1"/>
          </p:cNvSpPr>
          <p:nvPr/>
        </p:nvSpPr>
        <p:spPr bwMode="auto">
          <a:xfrm>
            <a:off x="7619592" y="791771"/>
            <a:ext cx="81445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5" name="Line 71"/>
          <p:cNvSpPr>
            <a:spLocks noChangeShapeType="1"/>
          </p:cNvSpPr>
          <p:nvPr/>
        </p:nvSpPr>
        <p:spPr bwMode="auto">
          <a:xfrm>
            <a:off x="7932100" y="791771"/>
            <a:ext cx="0" cy="887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6" name="Line 72"/>
          <p:cNvSpPr>
            <a:spLocks noChangeShapeType="1"/>
          </p:cNvSpPr>
          <p:nvPr/>
        </p:nvSpPr>
        <p:spPr bwMode="auto">
          <a:xfrm flipH="1">
            <a:off x="7618210" y="1679145"/>
            <a:ext cx="3138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7" name="Line 73"/>
          <p:cNvSpPr>
            <a:spLocks noChangeShapeType="1"/>
          </p:cNvSpPr>
          <p:nvPr/>
        </p:nvSpPr>
        <p:spPr bwMode="auto">
          <a:xfrm flipH="1">
            <a:off x="6865976" y="1679145"/>
            <a:ext cx="3761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8" name="Line 74"/>
          <p:cNvSpPr>
            <a:spLocks noChangeShapeType="1"/>
          </p:cNvSpPr>
          <p:nvPr/>
        </p:nvSpPr>
        <p:spPr bwMode="auto">
          <a:xfrm flipH="1">
            <a:off x="6426253" y="1679145"/>
            <a:ext cx="1258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9" name="Line 75"/>
          <p:cNvSpPr>
            <a:spLocks noChangeShapeType="1"/>
          </p:cNvSpPr>
          <p:nvPr/>
        </p:nvSpPr>
        <p:spPr bwMode="auto">
          <a:xfrm flipV="1">
            <a:off x="6426252" y="791771"/>
            <a:ext cx="0" cy="887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80" name="Text Box 87"/>
          <p:cNvSpPr txBox="1">
            <a:spLocks noChangeArrowheads="1"/>
          </p:cNvSpPr>
          <p:nvPr/>
        </p:nvSpPr>
        <p:spPr bwMode="auto">
          <a:xfrm>
            <a:off x="8435433" y="66798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 dirty="0"/>
              <a:t>Q</a:t>
            </a:r>
            <a:r>
              <a:rPr lang="en-US" altLang="ja-JP" sz="2400" b="1" baseline="-25000" dirty="0"/>
              <a:t>S</a:t>
            </a:r>
          </a:p>
        </p:txBody>
      </p:sp>
      <p:sp>
        <p:nvSpPr>
          <p:cNvPr id="23681" name="Text Box 88"/>
          <p:cNvSpPr txBox="1">
            <a:spLocks noChangeArrowheads="1"/>
          </p:cNvSpPr>
          <p:nvPr/>
        </p:nvSpPr>
        <p:spPr bwMode="auto">
          <a:xfrm>
            <a:off x="3962137" y="2067452"/>
            <a:ext cx="514394" cy="36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CK</a:t>
            </a:r>
          </a:p>
        </p:txBody>
      </p:sp>
      <p:sp>
        <p:nvSpPr>
          <p:cNvPr id="23682" name="Text Box 90"/>
          <p:cNvSpPr txBox="1">
            <a:spLocks noChangeArrowheads="1"/>
          </p:cNvSpPr>
          <p:nvPr/>
        </p:nvSpPr>
        <p:spPr bwMode="auto">
          <a:xfrm>
            <a:off x="3483695" y="1142290"/>
            <a:ext cx="514394" cy="36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CK</a:t>
            </a:r>
          </a:p>
        </p:txBody>
      </p:sp>
      <p:grpSp>
        <p:nvGrpSpPr>
          <p:cNvPr id="23683" name="Group 92"/>
          <p:cNvGrpSpPr>
            <a:grpSpLocks/>
          </p:cNvGrpSpPr>
          <p:nvPr/>
        </p:nvGrpSpPr>
        <p:grpSpPr bwMode="auto">
          <a:xfrm>
            <a:off x="3482314" y="196279"/>
            <a:ext cx="515777" cy="1007254"/>
            <a:chOff x="1247" y="2209"/>
            <a:chExt cx="373" cy="773"/>
          </a:xfrm>
        </p:grpSpPr>
        <p:sp>
          <p:nvSpPr>
            <p:cNvPr id="23692" name="Text Box 93"/>
            <p:cNvSpPr txBox="1">
              <a:spLocks noChangeArrowheads="1"/>
            </p:cNvSpPr>
            <p:nvPr/>
          </p:nvSpPr>
          <p:spPr bwMode="auto">
            <a:xfrm>
              <a:off x="1247" y="2209"/>
              <a:ext cx="37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CK</a:t>
              </a:r>
            </a:p>
          </p:txBody>
        </p:sp>
        <p:sp>
          <p:nvSpPr>
            <p:cNvPr id="23693" name="Line 94"/>
            <p:cNvSpPr>
              <a:spLocks noChangeShapeType="1"/>
            </p:cNvSpPr>
            <p:nvPr/>
          </p:nvSpPr>
          <p:spPr bwMode="auto">
            <a:xfrm flipV="1">
              <a:off x="1292" y="2979"/>
              <a:ext cx="227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684" name="Group 95"/>
          <p:cNvGrpSpPr>
            <a:grpSpLocks/>
          </p:cNvGrpSpPr>
          <p:nvPr/>
        </p:nvGrpSpPr>
        <p:grpSpPr bwMode="auto">
          <a:xfrm>
            <a:off x="5928451" y="257522"/>
            <a:ext cx="514394" cy="1250924"/>
            <a:chOff x="1247" y="1530"/>
            <a:chExt cx="372" cy="960"/>
          </a:xfrm>
        </p:grpSpPr>
        <p:sp>
          <p:nvSpPr>
            <p:cNvPr id="23690" name="Text Box 96"/>
            <p:cNvSpPr txBox="1">
              <a:spLocks noChangeArrowheads="1"/>
            </p:cNvSpPr>
            <p:nvPr/>
          </p:nvSpPr>
          <p:spPr bwMode="auto">
            <a:xfrm>
              <a:off x="1247" y="2209"/>
              <a:ext cx="37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CK</a:t>
              </a:r>
            </a:p>
          </p:txBody>
        </p:sp>
        <p:sp>
          <p:nvSpPr>
            <p:cNvPr id="23691" name="Line 97"/>
            <p:cNvSpPr>
              <a:spLocks noChangeShapeType="1"/>
            </p:cNvSpPr>
            <p:nvPr/>
          </p:nvSpPr>
          <p:spPr bwMode="auto">
            <a:xfrm flipV="1">
              <a:off x="1312" y="1530"/>
              <a:ext cx="227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685" name="Text Box 98"/>
          <p:cNvSpPr txBox="1">
            <a:spLocks noChangeArrowheads="1"/>
          </p:cNvSpPr>
          <p:nvPr/>
        </p:nvSpPr>
        <p:spPr bwMode="auto">
          <a:xfrm>
            <a:off x="5928451" y="196279"/>
            <a:ext cx="514394" cy="36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CK</a:t>
            </a:r>
          </a:p>
        </p:txBody>
      </p:sp>
      <p:sp>
        <p:nvSpPr>
          <p:cNvPr id="23686" name="Text Box 99"/>
          <p:cNvSpPr txBox="1">
            <a:spLocks noChangeArrowheads="1"/>
          </p:cNvSpPr>
          <p:nvPr/>
        </p:nvSpPr>
        <p:spPr bwMode="auto">
          <a:xfrm>
            <a:off x="6430401" y="2028362"/>
            <a:ext cx="514394" cy="367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CK</a:t>
            </a:r>
          </a:p>
        </p:txBody>
      </p:sp>
      <p:sp>
        <p:nvSpPr>
          <p:cNvPr id="23688" name="Text Box 101"/>
          <p:cNvSpPr txBox="1">
            <a:spLocks noChangeArrowheads="1"/>
          </p:cNvSpPr>
          <p:nvPr/>
        </p:nvSpPr>
        <p:spPr bwMode="auto">
          <a:xfrm>
            <a:off x="6434550" y="1039346"/>
            <a:ext cx="514394" cy="36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CK</a:t>
            </a:r>
          </a:p>
        </p:txBody>
      </p:sp>
      <p:sp>
        <p:nvSpPr>
          <p:cNvPr id="23689" name="Line 102"/>
          <p:cNvSpPr>
            <a:spLocks noChangeShapeType="1"/>
          </p:cNvSpPr>
          <p:nvPr/>
        </p:nvSpPr>
        <p:spPr bwMode="auto">
          <a:xfrm>
            <a:off x="6528580" y="2070772"/>
            <a:ext cx="271025" cy="26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77" name="Text Box 210"/>
          <p:cNvSpPr txBox="1">
            <a:spLocks noChangeArrowheads="1"/>
          </p:cNvSpPr>
          <p:nvPr/>
        </p:nvSpPr>
        <p:spPr bwMode="auto">
          <a:xfrm>
            <a:off x="1325555" y="347401"/>
            <a:ext cx="11528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 dirty="0"/>
              <a:t>演習１</a:t>
            </a:r>
          </a:p>
        </p:txBody>
      </p:sp>
      <p:sp>
        <p:nvSpPr>
          <p:cNvPr id="4" name="テキスト ボックス 3"/>
          <p:cNvSpPr txBox="1"/>
          <p:nvPr/>
        </p:nvSpPr>
        <p:spPr>
          <a:xfrm flipH="1">
            <a:off x="2999657" y="886743"/>
            <a:ext cx="590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/>
              <a:t>T1</a:t>
            </a:r>
            <a:endParaRPr lang="ja-JP" altLang="en-US" sz="2400" dirty="0"/>
          </a:p>
        </p:txBody>
      </p:sp>
      <p:sp>
        <p:nvSpPr>
          <p:cNvPr id="177" name="テキスト ボックス 176"/>
          <p:cNvSpPr txBox="1"/>
          <p:nvPr/>
        </p:nvSpPr>
        <p:spPr>
          <a:xfrm flipH="1">
            <a:off x="3443366" y="1722410"/>
            <a:ext cx="1047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</a:t>
            </a:r>
            <a:r>
              <a:rPr lang="ja-JP" altLang="en-US" sz="2400" dirty="0"/>
              <a:t>２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 flipH="1">
            <a:off x="6225523" y="345377"/>
            <a:ext cx="731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/>
              <a:t>T</a:t>
            </a:r>
            <a:r>
              <a:rPr lang="ja-JP" altLang="en-US" sz="2400" dirty="0"/>
              <a:t>３</a:t>
            </a:r>
          </a:p>
        </p:txBody>
      </p:sp>
      <p:sp>
        <p:nvSpPr>
          <p:cNvPr id="179" name="テキスト ボックス 178"/>
          <p:cNvSpPr txBox="1"/>
          <p:nvPr/>
        </p:nvSpPr>
        <p:spPr>
          <a:xfrm flipH="1">
            <a:off x="6888088" y="1785537"/>
            <a:ext cx="729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</a:t>
            </a:r>
            <a:r>
              <a:rPr lang="ja-JP" altLang="en-US" sz="2400" dirty="0"/>
              <a:t>４</a:t>
            </a:r>
          </a:p>
        </p:txBody>
      </p:sp>
      <p:sp>
        <p:nvSpPr>
          <p:cNvPr id="82" name="Text Box 87"/>
          <p:cNvSpPr txBox="1">
            <a:spLocks noChangeArrowheads="1"/>
          </p:cNvSpPr>
          <p:nvPr/>
        </p:nvSpPr>
        <p:spPr bwMode="auto">
          <a:xfrm>
            <a:off x="5159896" y="166663"/>
            <a:ext cx="606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 dirty="0" err="1"/>
              <a:t>Q</a:t>
            </a:r>
            <a:r>
              <a:rPr lang="en-US" altLang="ja-JP" sz="2400" b="1" baseline="-25000" dirty="0" err="1"/>
              <a:t>m</a:t>
            </a:r>
            <a:endParaRPr lang="en-US" altLang="ja-JP" sz="2400" b="1" baseline="-25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3373" y="2782665"/>
            <a:ext cx="763382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最初の状態で</a:t>
            </a:r>
            <a:r>
              <a:rPr lang="en-US" altLang="ja-JP" sz="2000" dirty="0"/>
              <a:t>Qs</a:t>
            </a:r>
            <a:r>
              <a:rPr lang="ja-JP" altLang="en-US" sz="2000" dirty="0"/>
              <a:t>＝</a:t>
            </a:r>
            <a:r>
              <a:rPr lang="en-US" altLang="ja-JP" sz="2000" dirty="0"/>
              <a:t>L</a:t>
            </a:r>
            <a:r>
              <a:rPr lang="ja-JP" altLang="en-US" sz="2000" dirty="0" err="1"/>
              <a:t>、</a:t>
            </a:r>
            <a:r>
              <a:rPr lang="en-US" altLang="ja-JP" sz="2000" dirty="0"/>
              <a:t>CK=H</a:t>
            </a:r>
            <a:r>
              <a:rPr lang="ja-JP" altLang="en-US" sz="2000" dirty="0" err="1"/>
              <a:t>、</a:t>
            </a:r>
            <a:r>
              <a:rPr lang="en-US" altLang="ja-JP" sz="2000" dirty="0"/>
              <a:t>D=L</a:t>
            </a:r>
            <a:r>
              <a:rPr lang="ja-JP" altLang="en-US" sz="2000" dirty="0"/>
              <a:t>であった。</a:t>
            </a:r>
            <a:endParaRPr lang="en-US" altLang="ja-JP" sz="2000" dirty="0"/>
          </a:p>
          <a:p>
            <a:r>
              <a:rPr lang="ja-JP" altLang="en-US" sz="2000" dirty="0"/>
              <a:t>１．</a:t>
            </a:r>
            <a:r>
              <a:rPr lang="en-US" altLang="ja-JP" sz="2000" dirty="0"/>
              <a:t>D=H</a:t>
            </a:r>
            <a:r>
              <a:rPr lang="ja-JP" altLang="en-US" sz="2000" dirty="0"/>
              <a:t>になった</a:t>
            </a:r>
            <a:endParaRPr lang="en-US" altLang="ja-JP" sz="2000" dirty="0"/>
          </a:p>
          <a:p>
            <a:r>
              <a:rPr lang="ja-JP" altLang="en-US" sz="2000" dirty="0"/>
              <a:t>２．</a:t>
            </a:r>
            <a:r>
              <a:rPr lang="en-US" altLang="ja-JP" sz="2000" dirty="0"/>
              <a:t>CK=L</a:t>
            </a:r>
            <a:r>
              <a:rPr lang="ja-JP" altLang="en-US" sz="2000" dirty="0"/>
              <a:t>になった</a:t>
            </a:r>
            <a:endParaRPr lang="en-US" altLang="ja-JP" sz="2000" dirty="0"/>
          </a:p>
          <a:p>
            <a:r>
              <a:rPr lang="ja-JP" altLang="en-US" sz="2000" dirty="0"/>
              <a:t>３．</a:t>
            </a:r>
            <a:r>
              <a:rPr lang="en-US" altLang="ja-JP" sz="2000" dirty="0"/>
              <a:t>CK=H</a:t>
            </a:r>
            <a:r>
              <a:rPr lang="ja-JP" altLang="en-US" sz="2000" dirty="0"/>
              <a:t>になった</a:t>
            </a:r>
            <a:endParaRPr lang="en-US" altLang="ja-JP" sz="2000" dirty="0"/>
          </a:p>
          <a:p>
            <a:r>
              <a:rPr lang="ja-JP" altLang="en-US" sz="2000" dirty="0"/>
              <a:t>それぞれの変化後の</a:t>
            </a:r>
            <a:r>
              <a:rPr lang="en-US" altLang="ja-JP" sz="2000" dirty="0" err="1"/>
              <a:t>T1</a:t>
            </a:r>
            <a:r>
              <a:rPr lang="en-US" altLang="ja-JP" sz="2000" dirty="0"/>
              <a:t>,-T4</a:t>
            </a:r>
            <a:r>
              <a:rPr lang="ja-JP" altLang="en-US" sz="2000" dirty="0"/>
              <a:t>の</a:t>
            </a:r>
            <a:r>
              <a:rPr lang="en-US" altLang="ja-JP" sz="2000" dirty="0"/>
              <a:t>ON/</a:t>
            </a:r>
            <a:r>
              <a:rPr lang="en-US" altLang="ja-JP" sz="2000" dirty="0" err="1"/>
              <a:t>OFF,Qm,Qs</a:t>
            </a:r>
            <a:r>
              <a:rPr lang="ja-JP" altLang="en-US" sz="2000" dirty="0"/>
              <a:t>の</a:t>
            </a:r>
            <a:r>
              <a:rPr lang="en-US" altLang="ja-JP" sz="2000" dirty="0"/>
              <a:t>L/H</a:t>
            </a:r>
            <a:r>
              <a:rPr lang="ja-JP" altLang="en-US" sz="2000" dirty="0"/>
              <a:t>を表で示せ</a:t>
            </a:r>
            <a:r>
              <a:rPr lang="ja-JP" altLang="en-US" dirty="0"/>
              <a:t>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46522"/>
              </p:ext>
            </p:extLst>
          </p:nvPr>
        </p:nvGraphicFramePr>
        <p:xfrm>
          <a:off x="1325555" y="4761912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146889174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77645088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77113678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9439486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62797958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4496301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37016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T1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T2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Qm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T3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T4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Qs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40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97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1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02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93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演習</a:t>
            </a:r>
            <a:r>
              <a:rPr lang="en-US" altLang="ja-JP" dirty="0"/>
              <a:t>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36295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dirty="0"/>
              <a:t>以下の回路の最大動作周波数を計算せよ。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en-US" altLang="ja-JP" dirty="0" err="1"/>
              <a:t>AC00</a:t>
            </a:r>
            <a:r>
              <a:rPr lang="ja-JP" altLang="en-US" dirty="0"/>
              <a:t>の遅延は</a:t>
            </a:r>
            <a:r>
              <a:rPr lang="en-US" altLang="ja-JP" dirty="0" err="1"/>
              <a:t>8.5ns</a:t>
            </a:r>
            <a:r>
              <a:rPr lang="ja-JP" altLang="en-US" dirty="0"/>
              <a:t>とせよ。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160963" y="4870450"/>
            <a:ext cx="576262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089525" y="508635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446713" y="487045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H="1">
            <a:off x="5448300" y="5734050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V="1">
            <a:off x="5376864" y="5518150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5448300" y="5518150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160963" y="3502025"/>
            <a:ext cx="576262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089525" y="3717926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446713" y="3502026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5449888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V="1">
            <a:off x="5376864" y="4149725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5448300" y="4149725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6096" name="Group 16"/>
          <p:cNvGrpSpPr>
            <a:grpSpLocks/>
          </p:cNvGrpSpPr>
          <p:nvPr/>
        </p:nvGrpSpPr>
        <p:grpSpPr bwMode="auto">
          <a:xfrm>
            <a:off x="6743701" y="4533900"/>
            <a:ext cx="576263" cy="623888"/>
            <a:chOff x="3493" y="951"/>
            <a:chExt cx="499" cy="438"/>
          </a:xfrm>
        </p:grpSpPr>
        <p:grpSp>
          <p:nvGrpSpPr>
            <p:cNvPr id="46125" name="Group 17"/>
            <p:cNvGrpSpPr>
              <a:grpSpLocks/>
            </p:cNvGrpSpPr>
            <p:nvPr/>
          </p:nvGrpSpPr>
          <p:grpSpPr bwMode="auto">
            <a:xfrm>
              <a:off x="3493" y="951"/>
              <a:ext cx="499" cy="438"/>
              <a:chOff x="3152" y="3536"/>
              <a:chExt cx="499" cy="438"/>
            </a:xfrm>
          </p:grpSpPr>
          <p:sp>
            <p:nvSpPr>
              <p:cNvPr id="46128" name="Freeform 18"/>
              <p:cNvSpPr>
                <a:spLocks/>
              </p:cNvSpPr>
              <p:nvPr/>
            </p:nvSpPr>
            <p:spPr bwMode="auto">
              <a:xfrm>
                <a:off x="3152" y="3536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29" name="Freeform 19"/>
              <p:cNvSpPr>
                <a:spLocks/>
              </p:cNvSpPr>
              <p:nvPr/>
            </p:nvSpPr>
            <p:spPr bwMode="auto">
              <a:xfrm flipV="1">
                <a:off x="3152" y="3762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30" name="Freeform 20"/>
              <p:cNvSpPr>
                <a:spLocks/>
              </p:cNvSpPr>
              <p:nvPr/>
            </p:nvSpPr>
            <p:spPr bwMode="auto">
              <a:xfrm>
                <a:off x="3152" y="3566"/>
                <a:ext cx="211" cy="408"/>
              </a:xfrm>
              <a:custGeom>
                <a:avLst/>
                <a:gdLst>
                  <a:gd name="T0" fmla="*/ 0 w 211"/>
                  <a:gd name="T1" fmla="*/ 0 h 408"/>
                  <a:gd name="T2" fmla="*/ 181 w 211"/>
                  <a:gd name="T3" fmla="*/ 136 h 408"/>
                  <a:gd name="T4" fmla="*/ 181 w 211"/>
                  <a:gd name="T5" fmla="*/ 227 h 408"/>
                  <a:gd name="T6" fmla="*/ 0 w 211"/>
                  <a:gd name="T7" fmla="*/ 408 h 40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408">
                    <a:moveTo>
                      <a:pt x="0" y="0"/>
                    </a:moveTo>
                    <a:cubicBezTo>
                      <a:pt x="75" y="49"/>
                      <a:pt x="151" y="98"/>
                      <a:pt x="181" y="136"/>
                    </a:cubicBezTo>
                    <a:cubicBezTo>
                      <a:pt x="211" y="174"/>
                      <a:pt x="211" y="182"/>
                      <a:pt x="181" y="227"/>
                    </a:cubicBezTo>
                    <a:cubicBezTo>
                      <a:pt x="151" y="272"/>
                      <a:pt x="75" y="340"/>
                      <a:pt x="0" y="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6126" name="Oval 21"/>
            <p:cNvSpPr>
              <a:spLocks noChangeArrowheads="1"/>
            </p:cNvSpPr>
            <p:nvPr/>
          </p:nvSpPr>
          <p:spPr bwMode="auto">
            <a:xfrm flipH="1">
              <a:off x="3583" y="1073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46127" name="Oval 22"/>
            <p:cNvSpPr>
              <a:spLocks noChangeArrowheads="1"/>
            </p:cNvSpPr>
            <p:nvPr/>
          </p:nvSpPr>
          <p:spPr bwMode="auto">
            <a:xfrm flipH="1">
              <a:off x="3583" y="120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46097" name="Group 23"/>
          <p:cNvGrpSpPr>
            <a:grpSpLocks/>
          </p:cNvGrpSpPr>
          <p:nvPr/>
        </p:nvGrpSpPr>
        <p:grpSpPr bwMode="auto">
          <a:xfrm>
            <a:off x="5448300" y="3998913"/>
            <a:ext cx="361950" cy="366712"/>
            <a:chOff x="1338" y="2564"/>
            <a:chExt cx="228" cy="231"/>
          </a:xfrm>
        </p:grpSpPr>
        <p:sp>
          <p:nvSpPr>
            <p:cNvPr id="46123" name="Text Box 24"/>
            <p:cNvSpPr txBox="1">
              <a:spLocks noChangeArrowheads="1"/>
            </p:cNvSpPr>
            <p:nvPr/>
          </p:nvSpPr>
          <p:spPr bwMode="auto">
            <a:xfrm>
              <a:off x="1338" y="2564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46124" name="Line 25"/>
            <p:cNvSpPr>
              <a:spLocks noChangeShapeType="1"/>
            </p:cNvSpPr>
            <p:nvPr/>
          </p:nvSpPr>
          <p:spPr bwMode="auto">
            <a:xfrm>
              <a:off x="1383" y="261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098" name="Group 26"/>
          <p:cNvGrpSpPr>
            <a:grpSpLocks/>
          </p:cNvGrpSpPr>
          <p:nvPr/>
        </p:nvGrpSpPr>
        <p:grpSpPr bwMode="auto">
          <a:xfrm>
            <a:off x="5448300" y="5373688"/>
            <a:ext cx="361950" cy="366712"/>
            <a:chOff x="1338" y="2564"/>
            <a:chExt cx="228" cy="231"/>
          </a:xfrm>
        </p:grpSpPr>
        <p:sp>
          <p:nvSpPr>
            <p:cNvPr id="46121" name="Text Box 27"/>
            <p:cNvSpPr txBox="1">
              <a:spLocks noChangeArrowheads="1"/>
            </p:cNvSpPr>
            <p:nvPr/>
          </p:nvSpPr>
          <p:spPr bwMode="auto">
            <a:xfrm>
              <a:off x="1338" y="2564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46122" name="Line 28"/>
            <p:cNvSpPr>
              <a:spLocks noChangeShapeType="1"/>
            </p:cNvSpPr>
            <p:nvPr/>
          </p:nvSpPr>
          <p:spPr bwMode="auto">
            <a:xfrm>
              <a:off x="1383" y="261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6099" name="Line 29"/>
          <p:cNvSpPr>
            <a:spLocks noChangeShapeType="1"/>
          </p:cNvSpPr>
          <p:nvPr/>
        </p:nvSpPr>
        <p:spPr bwMode="auto">
          <a:xfrm>
            <a:off x="5735639" y="50133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0" name="Line 30"/>
          <p:cNvSpPr>
            <a:spLocks noChangeShapeType="1"/>
          </p:cNvSpPr>
          <p:nvPr/>
        </p:nvSpPr>
        <p:spPr bwMode="auto">
          <a:xfrm>
            <a:off x="5735638" y="41497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1" name="Line 31"/>
          <p:cNvSpPr>
            <a:spLocks noChangeShapeType="1"/>
          </p:cNvSpPr>
          <p:nvPr/>
        </p:nvSpPr>
        <p:spPr bwMode="auto">
          <a:xfrm flipH="1" flipV="1">
            <a:off x="6311900" y="4149726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2" name="Text Box 32"/>
          <p:cNvSpPr txBox="1">
            <a:spLocks noChangeArrowheads="1"/>
          </p:cNvSpPr>
          <p:nvPr/>
        </p:nvSpPr>
        <p:spPr bwMode="auto">
          <a:xfrm>
            <a:off x="5735638" y="47196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C0</a:t>
            </a:r>
          </a:p>
        </p:txBody>
      </p:sp>
      <p:sp>
        <p:nvSpPr>
          <p:cNvPr id="46103" name="Text Box 33"/>
          <p:cNvSpPr txBox="1">
            <a:spLocks noChangeArrowheads="1"/>
          </p:cNvSpPr>
          <p:nvPr/>
        </p:nvSpPr>
        <p:spPr bwMode="auto">
          <a:xfrm>
            <a:off x="5664200" y="335121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C1</a:t>
            </a:r>
          </a:p>
        </p:txBody>
      </p:sp>
      <p:sp>
        <p:nvSpPr>
          <p:cNvPr id="46104" name="Line 34"/>
          <p:cNvSpPr>
            <a:spLocks noChangeShapeType="1"/>
          </p:cNvSpPr>
          <p:nvPr/>
        </p:nvSpPr>
        <p:spPr bwMode="auto">
          <a:xfrm>
            <a:off x="7318376" y="48212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5" name="Line 35"/>
          <p:cNvSpPr>
            <a:spLocks noChangeShapeType="1"/>
          </p:cNvSpPr>
          <p:nvPr/>
        </p:nvSpPr>
        <p:spPr bwMode="auto">
          <a:xfrm flipH="1">
            <a:off x="4872039" y="580548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6" name="Line 36"/>
          <p:cNvSpPr>
            <a:spLocks noChangeShapeType="1"/>
          </p:cNvSpPr>
          <p:nvPr/>
        </p:nvSpPr>
        <p:spPr bwMode="auto">
          <a:xfrm flipV="1">
            <a:off x="4872038" y="53022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7" name="Line 37"/>
          <p:cNvSpPr>
            <a:spLocks noChangeShapeType="1"/>
          </p:cNvSpPr>
          <p:nvPr/>
        </p:nvSpPr>
        <p:spPr bwMode="auto">
          <a:xfrm>
            <a:off x="4872039" y="53022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8" name="Line 38"/>
          <p:cNvSpPr>
            <a:spLocks noChangeShapeType="1"/>
          </p:cNvSpPr>
          <p:nvPr/>
        </p:nvSpPr>
        <p:spPr bwMode="auto">
          <a:xfrm flipH="1">
            <a:off x="4654550" y="3213100"/>
            <a:ext cx="2954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9" name="Line 39"/>
          <p:cNvSpPr>
            <a:spLocks noChangeShapeType="1"/>
          </p:cNvSpPr>
          <p:nvPr/>
        </p:nvSpPr>
        <p:spPr bwMode="auto">
          <a:xfrm flipV="1">
            <a:off x="4656138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0" name="Line 40"/>
          <p:cNvSpPr>
            <a:spLocks noChangeShapeType="1"/>
          </p:cNvSpPr>
          <p:nvPr/>
        </p:nvSpPr>
        <p:spPr bwMode="auto">
          <a:xfrm>
            <a:off x="4656139" y="38623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1" name="Line 41"/>
          <p:cNvSpPr>
            <a:spLocks noChangeShapeType="1"/>
          </p:cNvSpPr>
          <p:nvPr/>
        </p:nvSpPr>
        <p:spPr bwMode="auto">
          <a:xfrm flipH="1">
            <a:off x="5087938" y="45815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2" name="Line 42"/>
          <p:cNvSpPr>
            <a:spLocks noChangeShapeType="1"/>
          </p:cNvSpPr>
          <p:nvPr/>
        </p:nvSpPr>
        <p:spPr bwMode="auto">
          <a:xfrm>
            <a:off x="5087938" y="4581526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3" name="Line 43"/>
          <p:cNvSpPr>
            <a:spLocks noChangeShapeType="1"/>
          </p:cNvSpPr>
          <p:nvPr/>
        </p:nvSpPr>
        <p:spPr bwMode="auto">
          <a:xfrm flipH="1">
            <a:off x="4367214" y="6165850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4" name="Text Box 44"/>
          <p:cNvSpPr txBox="1">
            <a:spLocks noChangeArrowheads="1"/>
          </p:cNvSpPr>
          <p:nvPr/>
        </p:nvSpPr>
        <p:spPr bwMode="auto">
          <a:xfrm>
            <a:off x="3935413" y="5805488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CLK</a:t>
            </a:r>
          </a:p>
        </p:txBody>
      </p:sp>
      <p:sp>
        <p:nvSpPr>
          <p:cNvPr id="46115" name="Line 45"/>
          <p:cNvSpPr>
            <a:spLocks noChangeShapeType="1"/>
          </p:cNvSpPr>
          <p:nvPr/>
        </p:nvSpPr>
        <p:spPr bwMode="auto">
          <a:xfrm>
            <a:off x="6311901" y="472598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6" name="Line 46"/>
          <p:cNvSpPr>
            <a:spLocks noChangeShapeType="1"/>
          </p:cNvSpPr>
          <p:nvPr/>
        </p:nvSpPr>
        <p:spPr bwMode="auto">
          <a:xfrm>
            <a:off x="5735639" y="558958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7" name="Line 47"/>
          <p:cNvSpPr>
            <a:spLocks noChangeShapeType="1"/>
          </p:cNvSpPr>
          <p:nvPr/>
        </p:nvSpPr>
        <p:spPr bwMode="auto">
          <a:xfrm>
            <a:off x="6240463" y="5589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8" name="Line 48"/>
          <p:cNvSpPr>
            <a:spLocks noChangeShapeType="1"/>
          </p:cNvSpPr>
          <p:nvPr/>
        </p:nvSpPr>
        <p:spPr bwMode="auto">
          <a:xfrm>
            <a:off x="7608888" y="321310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9" name="Text Box 49"/>
          <p:cNvSpPr txBox="1">
            <a:spLocks noChangeArrowheads="1"/>
          </p:cNvSpPr>
          <p:nvPr/>
        </p:nvSpPr>
        <p:spPr bwMode="auto">
          <a:xfrm>
            <a:off x="5572125" y="611346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AC74 </a:t>
            </a:r>
          </a:p>
        </p:txBody>
      </p:sp>
      <p:sp>
        <p:nvSpPr>
          <p:cNvPr id="46120" name="Text Box 50"/>
          <p:cNvSpPr txBox="1">
            <a:spLocks noChangeArrowheads="1"/>
          </p:cNvSpPr>
          <p:nvPr/>
        </p:nvSpPr>
        <p:spPr bwMode="auto">
          <a:xfrm>
            <a:off x="6777038" y="5229226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AC00 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75188" y="2616591"/>
            <a:ext cx="33105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  <a:r>
              <a:rPr kumimoji="1" lang="en-US" altLang="ja-JP" dirty="0"/>
              <a:t>/</a:t>
            </a:r>
            <a:r>
              <a:rPr kumimoji="1" lang="ja-JP" altLang="en-US" dirty="0"/>
              <a:t>（</a:t>
            </a:r>
            <a:r>
              <a:rPr kumimoji="1" lang="en-US" altLang="ja-JP" dirty="0"/>
              <a:t>10.5+8.5+3</a:t>
            </a:r>
            <a:r>
              <a:rPr kumimoji="1" lang="ja-JP" altLang="en-US" dirty="0"/>
              <a:t>）</a:t>
            </a:r>
            <a:r>
              <a:rPr kumimoji="1" lang="en-US" altLang="ja-JP" dirty="0"/>
              <a:t>=45.5MHz</a:t>
            </a:r>
          </a:p>
          <a:p>
            <a:endParaRPr lang="en-US" altLang="ja-JP" dirty="0"/>
          </a:p>
          <a:p>
            <a:r>
              <a:rPr kumimoji="1" lang="en-US" altLang="ja-JP" dirty="0" err="1"/>
              <a:t>45MH</a:t>
            </a:r>
            <a:r>
              <a:rPr lang="en-US" altLang="ja-JP" dirty="0" err="1"/>
              <a:t>z</a:t>
            </a:r>
            <a:r>
              <a:rPr kumimoji="1" lang="ja-JP" altLang="en-US" dirty="0"/>
              <a:t>でも</a:t>
            </a:r>
            <a:r>
              <a:rPr kumimoji="1" lang="en-US" altLang="ja-JP" dirty="0"/>
              <a:t>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415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438823" y="1203598"/>
            <a:ext cx="2191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D.FF</a:t>
            </a:r>
            <a:r>
              <a:rPr lang="ja-JP" altLang="en-US" dirty="0"/>
              <a:t>の</a:t>
            </a:r>
            <a:r>
              <a:rPr lang="en-US" altLang="ja-JP" dirty="0" err="1"/>
              <a:t>tpd</a:t>
            </a:r>
            <a:r>
              <a:rPr lang="en-US" altLang="ja-JP" dirty="0"/>
              <a:t>=</a:t>
            </a:r>
            <a:r>
              <a:rPr lang="en-US" altLang="ja-JP" dirty="0" err="1"/>
              <a:t>10.5ns</a:t>
            </a:r>
            <a:endParaRPr lang="en-US" altLang="ja-JP" dirty="0"/>
          </a:p>
          <a:p>
            <a:r>
              <a:rPr lang="en-US" altLang="ja-JP" dirty="0" err="1"/>
              <a:t>tsu</a:t>
            </a:r>
            <a:r>
              <a:rPr lang="en-US" altLang="ja-JP" dirty="0"/>
              <a:t> = </a:t>
            </a:r>
            <a:r>
              <a:rPr lang="en-US" altLang="ja-JP" dirty="0" err="1"/>
              <a:t>3ns</a:t>
            </a:r>
            <a:endParaRPr lang="en-US" altLang="ja-JP" dirty="0"/>
          </a:p>
          <a:p>
            <a:r>
              <a:rPr lang="ja-JP" altLang="en-US" dirty="0"/>
              <a:t>ゲートの</a:t>
            </a:r>
            <a:r>
              <a:rPr lang="en-US" altLang="ja-JP" dirty="0" err="1"/>
              <a:t>tpd</a:t>
            </a:r>
            <a:r>
              <a:rPr lang="en-US" altLang="ja-JP" dirty="0"/>
              <a:t>=</a:t>
            </a:r>
            <a:r>
              <a:rPr lang="en-US" altLang="ja-JP" dirty="0" err="1"/>
              <a:t>8.6ns</a:t>
            </a:r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063552" y="2348880"/>
            <a:ext cx="4248670" cy="3177644"/>
            <a:chOff x="539552" y="2348880"/>
            <a:chExt cx="4248670" cy="3177644"/>
          </a:xfrm>
        </p:grpSpPr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 flipH="1">
              <a:off x="1691680" y="4725144"/>
              <a:ext cx="1588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3636963" y="3502025"/>
              <a:ext cx="576262" cy="863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3565525" y="3717925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D</a:t>
              </a:r>
            </a:p>
          </p:txBody>
        </p:sp>
        <p:sp>
          <p:nvSpPr>
            <p:cNvPr id="46092" name="Text Box 12"/>
            <p:cNvSpPr txBox="1">
              <a:spLocks noChangeArrowheads="1"/>
            </p:cNvSpPr>
            <p:nvPr/>
          </p:nvSpPr>
          <p:spPr bwMode="auto">
            <a:xfrm>
              <a:off x="3922713" y="3502025"/>
              <a:ext cx="3619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3925888" y="4365625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 flipV="1">
              <a:off x="3852863" y="4149725"/>
              <a:ext cx="71437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>
              <a:off x="3924300" y="4149725"/>
              <a:ext cx="714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6097" name="Group 23"/>
            <p:cNvGrpSpPr>
              <a:grpSpLocks/>
            </p:cNvGrpSpPr>
            <p:nvPr/>
          </p:nvGrpSpPr>
          <p:grpSpPr bwMode="auto">
            <a:xfrm>
              <a:off x="3924300" y="3998913"/>
              <a:ext cx="361950" cy="366712"/>
              <a:chOff x="1338" y="2564"/>
              <a:chExt cx="228" cy="231"/>
            </a:xfrm>
          </p:grpSpPr>
          <p:sp>
            <p:nvSpPr>
              <p:cNvPr id="46123" name="Text Box 24"/>
              <p:cNvSpPr txBox="1">
                <a:spLocks noChangeArrowheads="1"/>
              </p:cNvSpPr>
              <p:nvPr/>
            </p:nvSpPr>
            <p:spPr bwMode="auto">
              <a:xfrm>
                <a:off x="1338" y="2564"/>
                <a:ext cx="2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r>
                  <a:rPr lang="en-US" altLang="ja-JP" b="1"/>
                  <a:t>Q</a:t>
                </a:r>
              </a:p>
            </p:txBody>
          </p:sp>
          <p:sp>
            <p:nvSpPr>
              <p:cNvPr id="46124" name="Line 25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6100" name="Line 30"/>
            <p:cNvSpPr>
              <a:spLocks noChangeShapeType="1"/>
            </p:cNvSpPr>
            <p:nvPr/>
          </p:nvSpPr>
          <p:spPr bwMode="auto">
            <a:xfrm>
              <a:off x="4211960" y="3645024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8" name="Line 38"/>
            <p:cNvSpPr>
              <a:spLocks noChangeShapeType="1"/>
            </p:cNvSpPr>
            <p:nvPr/>
          </p:nvSpPr>
          <p:spPr bwMode="auto">
            <a:xfrm flipH="1">
              <a:off x="971600" y="2348880"/>
              <a:ext cx="38164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0" name="Line 40"/>
            <p:cNvSpPr>
              <a:spLocks noChangeShapeType="1"/>
            </p:cNvSpPr>
            <p:nvPr/>
          </p:nvSpPr>
          <p:spPr bwMode="auto">
            <a:xfrm>
              <a:off x="2771800" y="3861048"/>
              <a:ext cx="863575" cy="1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1" name="Line 41"/>
            <p:cNvSpPr>
              <a:spLocks noChangeShapeType="1"/>
            </p:cNvSpPr>
            <p:nvPr/>
          </p:nvSpPr>
          <p:spPr bwMode="auto">
            <a:xfrm flipH="1">
              <a:off x="3563938" y="4581525"/>
              <a:ext cx="360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4" name="Text Box 44"/>
            <p:cNvSpPr txBox="1">
              <a:spLocks noChangeArrowheads="1"/>
            </p:cNvSpPr>
            <p:nvPr/>
          </p:nvSpPr>
          <p:spPr bwMode="auto">
            <a:xfrm>
              <a:off x="3203848" y="4581128"/>
              <a:ext cx="654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CLK</a:t>
              </a:r>
            </a:p>
          </p:txBody>
        </p:sp>
        <p:sp>
          <p:nvSpPr>
            <p:cNvPr id="46118" name="Line 48"/>
            <p:cNvSpPr>
              <a:spLocks noChangeShapeType="1"/>
            </p:cNvSpPr>
            <p:nvPr/>
          </p:nvSpPr>
          <p:spPr bwMode="auto">
            <a:xfrm>
              <a:off x="4788024" y="2348880"/>
              <a:ext cx="0" cy="1296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52" name="Group 63"/>
            <p:cNvGrpSpPr>
              <a:grpSpLocks/>
            </p:cNvGrpSpPr>
            <p:nvPr/>
          </p:nvGrpSpPr>
          <p:grpSpPr bwMode="auto">
            <a:xfrm>
              <a:off x="2105545" y="4365104"/>
              <a:ext cx="315274" cy="710160"/>
              <a:chOff x="1065" y="2069"/>
              <a:chExt cx="228" cy="545"/>
            </a:xfrm>
          </p:grpSpPr>
          <p:sp>
            <p:nvSpPr>
              <p:cNvPr id="53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4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5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6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8" name="Line 73"/>
            <p:cNvSpPr>
              <a:spLocks noChangeShapeType="1"/>
            </p:cNvSpPr>
            <p:nvPr/>
          </p:nvSpPr>
          <p:spPr bwMode="auto">
            <a:xfrm flipH="1">
              <a:off x="2419436" y="4720836"/>
              <a:ext cx="3761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74"/>
            <p:cNvSpPr>
              <a:spLocks noChangeShapeType="1"/>
            </p:cNvSpPr>
            <p:nvPr/>
          </p:nvSpPr>
          <p:spPr bwMode="auto">
            <a:xfrm flipH="1">
              <a:off x="1691679" y="4725144"/>
              <a:ext cx="4138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Text Box 99"/>
            <p:cNvSpPr txBox="1">
              <a:spLocks noChangeArrowheads="1"/>
            </p:cNvSpPr>
            <p:nvPr/>
          </p:nvSpPr>
          <p:spPr bwMode="auto">
            <a:xfrm>
              <a:off x="2051720" y="4077072"/>
              <a:ext cx="65915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RST</a:t>
              </a:r>
            </a:p>
          </p:txBody>
        </p:sp>
        <p:sp>
          <p:nvSpPr>
            <p:cNvPr id="61" name="Text Box 101"/>
            <p:cNvSpPr txBox="1">
              <a:spLocks noChangeArrowheads="1"/>
            </p:cNvSpPr>
            <p:nvPr/>
          </p:nvSpPr>
          <p:spPr bwMode="auto">
            <a:xfrm>
              <a:off x="539552" y="3933056"/>
              <a:ext cx="35137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D</a:t>
              </a:r>
            </a:p>
          </p:txBody>
        </p:sp>
        <p:sp>
          <p:nvSpPr>
            <p:cNvPr id="62" name="Line 102"/>
            <p:cNvSpPr>
              <a:spLocks noChangeShapeType="1"/>
            </p:cNvSpPr>
            <p:nvPr/>
          </p:nvSpPr>
          <p:spPr bwMode="auto">
            <a:xfrm>
              <a:off x="2149898" y="4119483"/>
              <a:ext cx="416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65" name="Group 63"/>
            <p:cNvGrpSpPr>
              <a:grpSpLocks/>
            </p:cNvGrpSpPr>
            <p:nvPr/>
          </p:nvGrpSpPr>
          <p:grpSpPr bwMode="auto">
            <a:xfrm>
              <a:off x="2123728" y="3356992"/>
              <a:ext cx="315274" cy="710160"/>
              <a:chOff x="1065" y="2069"/>
              <a:chExt cx="228" cy="545"/>
            </a:xfrm>
          </p:grpSpPr>
          <p:sp>
            <p:nvSpPr>
              <p:cNvPr id="66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7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71" name="Line 73"/>
            <p:cNvSpPr>
              <a:spLocks noChangeShapeType="1"/>
            </p:cNvSpPr>
            <p:nvPr/>
          </p:nvSpPr>
          <p:spPr bwMode="auto">
            <a:xfrm flipH="1">
              <a:off x="2437619" y="3712724"/>
              <a:ext cx="3761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74"/>
            <p:cNvSpPr>
              <a:spLocks noChangeShapeType="1"/>
            </p:cNvSpPr>
            <p:nvPr/>
          </p:nvSpPr>
          <p:spPr bwMode="auto">
            <a:xfrm flipH="1" flipV="1">
              <a:off x="1835696" y="3717032"/>
              <a:ext cx="288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73" name="Group 63"/>
            <p:cNvGrpSpPr>
              <a:grpSpLocks/>
            </p:cNvGrpSpPr>
            <p:nvPr/>
          </p:nvGrpSpPr>
          <p:grpSpPr bwMode="auto">
            <a:xfrm>
              <a:off x="1187624" y="2636912"/>
              <a:ext cx="315274" cy="710160"/>
              <a:chOff x="1065" y="2069"/>
              <a:chExt cx="228" cy="545"/>
            </a:xfrm>
          </p:grpSpPr>
          <p:sp>
            <p:nvSpPr>
              <p:cNvPr id="74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5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6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7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9" name="Group 63"/>
            <p:cNvGrpSpPr>
              <a:grpSpLocks/>
            </p:cNvGrpSpPr>
            <p:nvPr/>
          </p:nvGrpSpPr>
          <p:grpSpPr bwMode="auto">
            <a:xfrm>
              <a:off x="1160382" y="3645024"/>
              <a:ext cx="315274" cy="710160"/>
              <a:chOff x="1065" y="2069"/>
              <a:chExt cx="228" cy="545"/>
            </a:xfrm>
          </p:grpSpPr>
          <p:sp>
            <p:nvSpPr>
              <p:cNvPr id="80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1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2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3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5" name="Line 48"/>
            <p:cNvSpPr>
              <a:spLocks noChangeShapeType="1"/>
            </p:cNvSpPr>
            <p:nvPr/>
          </p:nvSpPr>
          <p:spPr bwMode="auto">
            <a:xfrm>
              <a:off x="2771800" y="3717031"/>
              <a:ext cx="0" cy="1008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73"/>
            <p:cNvSpPr>
              <a:spLocks noChangeShapeType="1"/>
            </p:cNvSpPr>
            <p:nvPr/>
          </p:nvSpPr>
          <p:spPr bwMode="auto">
            <a:xfrm flipH="1" flipV="1">
              <a:off x="1483332" y="4000756"/>
              <a:ext cx="352364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73"/>
            <p:cNvSpPr>
              <a:spLocks noChangeShapeType="1"/>
            </p:cNvSpPr>
            <p:nvPr/>
          </p:nvSpPr>
          <p:spPr bwMode="auto">
            <a:xfrm flipH="1" flipV="1">
              <a:off x="1501515" y="2992644"/>
              <a:ext cx="334181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48"/>
            <p:cNvSpPr>
              <a:spLocks noChangeShapeType="1"/>
            </p:cNvSpPr>
            <p:nvPr/>
          </p:nvSpPr>
          <p:spPr bwMode="auto">
            <a:xfrm>
              <a:off x="1835696" y="2996952"/>
              <a:ext cx="0" cy="1008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48"/>
            <p:cNvSpPr>
              <a:spLocks noChangeShapeType="1"/>
            </p:cNvSpPr>
            <p:nvPr/>
          </p:nvSpPr>
          <p:spPr bwMode="auto">
            <a:xfrm>
              <a:off x="971600" y="2348881"/>
              <a:ext cx="0" cy="648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73"/>
            <p:cNvSpPr>
              <a:spLocks noChangeShapeType="1"/>
            </p:cNvSpPr>
            <p:nvPr/>
          </p:nvSpPr>
          <p:spPr bwMode="auto">
            <a:xfrm flipH="1" flipV="1">
              <a:off x="971599" y="3001258"/>
              <a:ext cx="2621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H="1" flipV="1">
              <a:off x="827584" y="4005064"/>
              <a:ext cx="334181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93" name="Group 35"/>
            <p:cNvGrpSpPr>
              <a:grpSpLocks/>
            </p:cNvGrpSpPr>
            <p:nvPr/>
          </p:nvGrpSpPr>
          <p:grpSpPr bwMode="auto">
            <a:xfrm>
              <a:off x="1475656" y="5157192"/>
              <a:ext cx="504825" cy="144463"/>
              <a:chOff x="2517" y="3929"/>
              <a:chExt cx="318" cy="91"/>
            </a:xfrm>
          </p:grpSpPr>
          <p:sp>
            <p:nvSpPr>
              <p:cNvPr id="94" name="Line 36"/>
              <p:cNvSpPr>
                <a:spLocks noChangeShapeType="1"/>
              </p:cNvSpPr>
              <p:nvPr/>
            </p:nvSpPr>
            <p:spPr bwMode="auto">
              <a:xfrm>
                <a:off x="2517" y="3929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37"/>
              <p:cNvSpPr>
                <a:spLocks noChangeShapeType="1"/>
              </p:cNvSpPr>
              <p:nvPr/>
            </p:nvSpPr>
            <p:spPr bwMode="auto">
              <a:xfrm flipH="1">
                <a:off x="2517" y="3929"/>
                <a:ext cx="9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38"/>
              <p:cNvSpPr>
                <a:spLocks noChangeShapeType="1"/>
              </p:cNvSpPr>
              <p:nvPr/>
            </p:nvSpPr>
            <p:spPr bwMode="auto">
              <a:xfrm flipH="1">
                <a:off x="2562" y="3929"/>
                <a:ext cx="9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39"/>
              <p:cNvSpPr>
                <a:spLocks noChangeShapeType="1"/>
              </p:cNvSpPr>
              <p:nvPr/>
            </p:nvSpPr>
            <p:spPr bwMode="auto">
              <a:xfrm flipH="1">
                <a:off x="2607" y="3929"/>
                <a:ext cx="9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40"/>
              <p:cNvSpPr>
                <a:spLocks noChangeShapeType="1"/>
              </p:cNvSpPr>
              <p:nvPr/>
            </p:nvSpPr>
            <p:spPr bwMode="auto">
              <a:xfrm flipH="1">
                <a:off x="2652" y="3929"/>
                <a:ext cx="9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99" name="Text Box 99"/>
            <p:cNvSpPr txBox="1">
              <a:spLocks noChangeArrowheads="1"/>
            </p:cNvSpPr>
            <p:nvPr/>
          </p:nvSpPr>
          <p:spPr bwMode="auto">
            <a:xfrm>
              <a:off x="2051720" y="5157192"/>
              <a:ext cx="65915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RST</a:t>
              </a:r>
            </a:p>
          </p:txBody>
        </p:sp>
        <p:sp>
          <p:nvSpPr>
            <p:cNvPr id="102" name="Text Box 99"/>
            <p:cNvSpPr txBox="1">
              <a:spLocks noChangeArrowheads="1"/>
            </p:cNvSpPr>
            <p:nvPr/>
          </p:nvSpPr>
          <p:spPr bwMode="auto">
            <a:xfrm>
              <a:off x="1979712" y="3068960"/>
              <a:ext cx="65915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RST</a:t>
              </a:r>
            </a:p>
          </p:txBody>
        </p:sp>
        <p:sp>
          <p:nvSpPr>
            <p:cNvPr id="103" name="Text Box 99"/>
            <p:cNvSpPr txBox="1">
              <a:spLocks noChangeArrowheads="1"/>
            </p:cNvSpPr>
            <p:nvPr/>
          </p:nvSpPr>
          <p:spPr bwMode="auto">
            <a:xfrm>
              <a:off x="971600" y="4365104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4" name="Text Box 99"/>
            <p:cNvSpPr txBox="1">
              <a:spLocks noChangeArrowheads="1"/>
            </p:cNvSpPr>
            <p:nvPr/>
          </p:nvSpPr>
          <p:spPr bwMode="auto">
            <a:xfrm>
              <a:off x="1331640" y="2420888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5" name="Text Box 99"/>
            <p:cNvSpPr txBox="1">
              <a:spLocks noChangeArrowheads="1"/>
            </p:cNvSpPr>
            <p:nvPr/>
          </p:nvSpPr>
          <p:spPr bwMode="auto">
            <a:xfrm>
              <a:off x="971600" y="3429000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>
              <a:off x="971600" y="3429000"/>
              <a:ext cx="416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6B9D8D9C-5681-424C-AF3F-FA5BB5AF7F02}"/>
              </a:ext>
            </a:extLst>
          </p:cNvPr>
          <p:cNvSpPr txBox="1"/>
          <p:nvPr/>
        </p:nvSpPr>
        <p:spPr>
          <a:xfrm>
            <a:off x="7447301" y="2791961"/>
            <a:ext cx="3549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  <a:r>
              <a:rPr kumimoji="1" lang="en-US" altLang="ja-JP" dirty="0"/>
              <a:t>/</a:t>
            </a:r>
            <a:r>
              <a:rPr kumimoji="1" lang="ja-JP" altLang="en-US" dirty="0"/>
              <a:t>（</a:t>
            </a:r>
            <a:r>
              <a:rPr kumimoji="1" lang="en-US" altLang="ja-JP" dirty="0"/>
              <a:t>10.5+8.5</a:t>
            </a:r>
            <a:r>
              <a:rPr kumimoji="1" lang="ja-JP" altLang="en-US" dirty="0"/>
              <a:t>*</a:t>
            </a:r>
            <a:r>
              <a:rPr kumimoji="1" lang="en-US" altLang="ja-JP" dirty="0"/>
              <a:t>2+3</a:t>
            </a:r>
            <a:r>
              <a:rPr kumimoji="1" lang="ja-JP" altLang="en-US" dirty="0"/>
              <a:t>）</a:t>
            </a:r>
            <a:r>
              <a:rPr kumimoji="1" lang="en-US" altLang="ja-JP" dirty="0"/>
              <a:t>=32.7MHz</a:t>
            </a:r>
          </a:p>
          <a:p>
            <a:endParaRPr lang="en-US" altLang="ja-JP" dirty="0"/>
          </a:p>
          <a:p>
            <a:r>
              <a:rPr lang="en-US" altLang="ja-JP" dirty="0"/>
              <a:t>32</a:t>
            </a:r>
            <a:r>
              <a:rPr kumimoji="1" lang="en-US" altLang="ja-JP" dirty="0"/>
              <a:t>MH</a:t>
            </a:r>
            <a:r>
              <a:rPr lang="en-US" altLang="ja-JP" dirty="0"/>
              <a:t>z</a:t>
            </a:r>
            <a:r>
              <a:rPr kumimoji="1" lang="ja-JP" altLang="en-US" dirty="0"/>
              <a:t>でも</a:t>
            </a:r>
            <a:r>
              <a:rPr kumimoji="1" lang="en-US" altLang="ja-JP" dirty="0"/>
              <a:t>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056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447301" y="1032148"/>
            <a:ext cx="2191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D.FF</a:t>
            </a:r>
            <a:r>
              <a:rPr lang="ja-JP" altLang="en-US" dirty="0"/>
              <a:t>の</a:t>
            </a:r>
            <a:r>
              <a:rPr lang="en-US" altLang="ja-JP" dirty="0" err="1"/>
              <a:t>tpd</a:t>
            </a:r>
            <a:r>
              <a:rPr lang="en-US" altLang="ja-JP" dirty="0"/>
              <a:t>=</a:t>
            </a:r>
            <a:r>
              <a:rPr lang="en-US" altLang="ja-JP" dirty="0" err="1"/>
              <a:t>10.5ns</a:t>
            </a:r>
            <a:endParaRPr lang="en-US" altLang="ja-JP" dirty="0"/>
          </a:p>
          <a:p>
            <a:r>
              <a:rPr lang="en-US" altLang="ja-JP" dirty="0" err="1"/>
              <a:t>tsu</a:t>
            </a:r>
            <a:r>
              <a:rPr lang="en-US" altLang="ja-JP" dirty="0"/>
              <a:t> = </a:t>
            </a:r>
            <a:r>
              <a:rPr lang="en-US" altLang="ja-JP" dirty="0" err="1"/>
              <a:t>3ns</a:t>
            </a:r>
            <a:endParaRPr lang="en-US" altLang="ja-JP" dirty="0"/>
          </a:p>
          <a:p>
            <a:r>
              <a:rPr lang="ja-JP" altLang="en-US" dirty="0"/>
              <a:t>ゲートの</a:t>
            </a:r>
            <a:r>
              <a:rPr lang="en-US" altLang="ja-JP" dirty="0" err="1"/>
              <a:t>tpd</a:t>
            </a:r>
            <a:r>
              <a:rPr lang="en-US" altLang="ja-JP" dirty="0"/>
              <a:t>=</a:t>
            </a:r>
            <a:r>
              <a:rPr lang="en-US" altLang="ja-JP" dirty="0" err="1"/>
              <a:t>8.6ns</a:t>
            </a:r>
            <a:endParaRPr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3C27533-9408-4CBA-8E7B-63298BC700B4}"/>
              </a:ext>
            </a:extLst>
          </p:cNvPr>
          <p:cNvGrpSpPr/>
          <p:nvPr/>
        </p:nvGrpSpPr>
        <p:grpSpPr>
          <a:xfrm>
            <a:off x="2063552" y="2348880"/>
            <a:ext cx="4248670" cy="3177644"/>
            <a:chOff x="539552" y="2348880"/>
            <a:chExt cx="4248670" cy="3177644"/>
          </a:xfrm>
        </p:grpSpPr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3636963" y="3502025"/>
              <a:ext cx="576262" cy="863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3565525" y="3717925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D</a:t>
              </a:r>
            </a:p>
          </p:txBody>
        </p:sp>
        <p:sp>
          <p:nvSpPr>
            <p:cNvPr id="46092" name="Text Box 12"/>
            <p:cNvSpPr txBox="1">
              <a:spLocks noChangeArrowheads="1"/>
            </p:cNvSpPr>
            <p:nvPr/>
          </p:nvSpPr>
          <p:spPr bwMode="auto">
            <a:xfrm>
              <a:off x="3922713" y="3502025"/>
              <a:ext cx="3619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Q</a:t>
              </a:r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3925888" y="4365625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 flipV="1">
              <a:off x="3852863" y="4149725"/>
              <a:ext cx="71437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>
              <a:off x="3924300" y="4149725"/>
              <a:ext cx="714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6097" name="Group 23"/>
            <p:cNvGrpSpPr>
              <a:grpSpLocks/>
            </p:cNvGrpSpPr>
            <p:nvPr/>
          </p:nvGrpSpPr>
          <p:grpSpPr bwMode="auto">
            <a:xfrm>
              <a:off x="3924300" y="3998913"/>
              <a:ext cx="361950" cy="366712"/>
              <a:chOff x="1338" y="2564"/>
              <a:chExt cx="228" cy="231"/>
            </a:xfrm>
          </p:grpSpPr>
          <p:sp>
            <p:nvSpPr>
              <p:cNvPr id="46123" name="Text Box 24"/>
              <p:cNvSpPr txBox="1">
                <a:spLocks noChangeArrowheads="1"/>
              </p:cNvSpPr>
              <p:nvPr/>
            </p:nvSpPr>
            <p:spPr bwMode="auto">
              <a:xfrm>
                <a:off x="1338" y="2564"/>
                <a:ext cx="2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r>
                  <a:rPr lang="en-US" altLang="ja-JP" b="1"/>
                  <a:t>Q</a:t>
                </a:r>
              </a:p>
            </p:txBody>
          </p:sp>
          <p:sp>
            <p:nvSpPr>
              <p:cNvPr id="46124" name="Line 25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6100" name="Line 30"/>
            <p:cNvSpPr>
              <a:spLocks noChangeShapeType="1"/>
            </p:cNvSpPr>
            <p:nvPr/>
          </p:nvSpPr>
          <p:spPr bwMode="auto">
            <a:xfrm>
              <a:off x="4211960" y="3645024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8" name="Line 38"/>
            <p:cNvSpPr>
              <a:spLocks noChangeShapeType="1"/>
            </p:cNvSpPr>
            <p:nvPr/>
          </p:nvSpPr>
          <p:spPr bwMode="auto">
            <a:xfrm flipH="1">
              <a:off x="971600" y="2348880"/>
              <a:ext cx="38164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0" name="Line 40"/>
            <p:cNvSpPr>
              <a:spLocks noChangeShapeType="1"/>
            </p:cNvSpPr>
            <p:nvPr/>
          </p:nvSpPr>
          <p:spPr bwMode="auto">
            <a:xfrm>
              <a:off x="2771800" y="3861048"/>
              <a:ext cx="863575" cy="1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1" name="Line 41"/>
            <p:cNvSpPr>
              <a:spLocks noChangeShapeType="1"/>
            </p:cNvSpPr>
            <p:nvPr/>
          </p:nvSpPr>
          <p:spPr bwMode="auto">
            <a:xfrm flipH="1">
              <a:off x="3563938" y="4581525"/>
              <a:ext cx="360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4" name="Text Box 44"/>
            <p:cNvSpPr txBox="1">
              <a:spLocks noChangeArrowheads="1"/>
            </p:cNvSpPr>
            <p:nvPr/>
          </p:nvSpPr>
          <p:spPr bwMode="auto">
            <a:xfrm>
              <a:off x="3203848" y="4581128"/>
              <a:ext cx="654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/>
                <a:t>CLK</a:t>
              </a:r>
            </a:p>
          </p:txBody>
        </p:sp>
        <p:sp>
          <p:nvSpPr>
            <p:cNvPr id="46118" name="Line 48"/>
            <p:cNvSpPr>
              <a:spLocks noChangeShapeType="1"/>
            </p:cNvSpPr>
            <p:nvPr/>
          </p:nvSpPr>
          <p:spPr bwMode="auto">
            <a:xfrm>
              <a:off x="4788024" y="2348880"/>
              <a:ext cx="0" cy="1296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52" name="Group 63"/>
            <p:cNvGrpSpPr>
              <a:grpSpLocks/>
            </p:cNvGrpSpPr>
            <p:nvPr/>
          </p:nvGrpSpPr>
          <p:grpSpPr bwMode="auto">
            <a:xfrm>
              <a:off x="2105545" y="4365104"/>
              <a:ext cx="315274" cy="710160"/>
              <a:chOff x="1065" y="2069"/>
              <a:chExt cx="228" cy="545"/>
            </a:xfrm>
          </p:grpSpPr>
          <p:sp>
            <p:nvSpPr>
              <p:cNvPr id="53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4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5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6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8" name="Line 73"/>
            <p:cNvSpPr>
              <a:spLocks noChangeShapeType="1"/>
            </p:cNvSpPr>
            <p:nvPr/>
          </p:nvSpPr>
          <p:spPr bwMode="auto">
            <a:xfrm flipH="1">
              <a:off x="2419436" y="4720836"/>
              <a:ext cx="3761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74"/>
            <p:cNvSpPr>
              <a:spLocks noChangeShapeType="1"/>
            </p:cNvSpPr>
            <p:nvPr/>
          </p:nvSpPr>
          <p:spPr bwMode="auto">
            <a:xfrm flipH="1" flipV="1">
              <a:off x="1760856" y="4692023"/>
              <a:ext cx="344687" cy="33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Text Box 99"/>
            <p:cNvSpPr txBox="1">
              <a:spLocks noChangeArrowheads="1"/>
            </p:cNvSpPr>
            <p:nvPr/>
          </p:nvSpPr>
          <p:spPr bwMode="auto">
            <a:xfrm>
              <a:off x="2051720" y="4077072"/>
              <a:ext cx="63350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PST</a:t>
              </a:r>
            </a:p>
          </p:txBody>
        </p:sp>
        <p:sp>
          <p:nvSpPr>
            <p:cNvPr id="61" name="Text Box 101"/>
            <p:cNvSpPr txBox="1">
              <a:spLocks noChangeArrowheads="1"/>
            </p:cNvSpPr>
            <p:nvPr/>
          </p:nvSpPr>
          <p:spPr bwMode="auto">
            <a:xfrm>
              <a:off x="539552" y="3933056"/>
              <a:ext cx="35137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D</a:t>
              </a:r>
            </a:p>
          </p:txBody>
        </p:sp>
        <p:sp>
          <p:nvSpPr>
            <p:cNvPr id="62" name="Line 102"/>
            <p:cNvSpPr>
              <a:spLocks noChangeShapeType="1"/>
            </p:cNvSpPr>
            <p:nvPr/>
          </p:nvSpPr>
          <p:spPr bwMode="auto">
            <a:xfrm>
              <a:off x="2149898" y="4119483"/>
              <a:ext cx="416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65" name="Group 63"/>
            <p:cNvGrpSpPr>
              <a:grpSpLocks/>
            </p:cNvGrpSpPr>
            <p:nvPr/>
          </p:nvGrpSpPr>
          <p:grpSpPr bwMode="auto">
            <a:xfrm>
              <a:off x="2123728" y="3356992"/>
              <a:ext cx="315274" cy="710160"/>
              <a:chOff x="1065" y="2069"/>
              <a:chExt cx="228" cy="545"/>
            </a:xfrm>
          </p:grpSpPr>
          <p:sp>
            <p:nvSpPr>
              <p:cNvPr id="66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7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71" name="Line 73"/>
            <p:cNvSpPr>
              <a:spLocks noChangeShapeType="1"/>
            </p:cNvSpPr>
            <p:nvPr/>
          </p:nvSpPr>
          <p:spPr bwMode="auto">
            <a:xfrm flipH="1">
              <a:off x="2437619" y="3712724"/>
              <a:ext cx="3761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74"/>
            <p:cNvSpPr>
              <a:spLocks noChangeShapeType="1"/>
            </p:cNvSpPr>
            <p:nvPr/>
          </p:nvSpPr>
          <p:spPr bwMode="auto">
            <a:xfrm flipH="1" flipV="1">
              <a:off x="1835696" y="3717032"/>
              <a:ext cx="288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73" name="Group 63"/>
            <p:cNvGrpSpPr>
              <a:grpSpLocks/>
            </p:cNvGrpSpPr>
            <p:nvPr/>
          </p:nvGrpSpPr>
          <p:grpSpPr bwMode="auto">
            <a:xfrm>
              <a:off x="1187624" y="2636912"/>
              <a:ext cx="315274" cy="710160"/>
              <a:chOff x="1065" y="2069"/>
              <a:chExt cx="228" cy="545"/>
            </a:xfrm>
          </p:grpSpPr>
          <p:sp>
            <p:nvSpPr>
              <p:cNvPr id="74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5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6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77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9" name="Group 63"/>
            <p:cNvGrpSpPr>
              <a:grpSpLocks/>
            </p:cNvGrpSpPr>
            <p:nvPr/>
          </p:nvGrpSpPr>
          <p:grpSpPr bwMode="auto">
            <a:xfrm>
              <a:off x="1160382" y="3645024"/>
              <a:ext cx="315274" cy="710160"/>
              <a:chOff x="1065" y="2069"/>
              <a:chExt cx="228" cy="545"/>
            </a:xfrm>
          </p:grpSpPr>
          <p:sp>
            <p:nvSpPr>
              <p:cNvPr id="80" name="AutoShape 64"/>
              <p:cNvSpPr>
                <a:spLocks noChangeArrowheads="1"/>
              </p:cNvSpPr>
              <p:nvPr/>
            </p:nvSpPr>
            <p:spPr bwMode="auto">
              <a:xfrm rot="5400000">
                <a:off x="1066" y="2251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1" name="AutoShape 65"/>
              <p:cNvSpPr>
                <a:spLocks noChangeArrowheads="1"/>
              </p:cNvSpPr>
              <p:nvPr/>
            </p:nvSpPr>
            <p:spPr bwMode="auto">
              <a:xfrm rot="5400000" flipH="1" flipV="1">
                <a:off x="1067" y="2250"/>
                <a:ext cx="226" cy="227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2" name="Oval 66"/>
              <p:cNvSpPr>
                <a:spLocks noChangeArrowheads="1"/>
              </p:cNvSpPr>
              <p:nvPr/>
            </p:nvSpPr>
            <p:spPr bwMode="auto">
              <a:xfrm>
                <a:off x="1111" y="2251"/>
                <a:ext cx="91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3" name="Line 67"/>
              <p:cNvSpPr>
                <a:spLocks noChangeShapeType="1"/>
              </p:cNvSpPr>
              <p:nvPr/>
            </p:nvSpPr>
            <p:spPr bwMode="auto">
              <a:xfrm>
                <a:off x="1156" y="2069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68"/>
              <p:cNvSpPr>
                <a:spLocks noChangeShapeType="1"/>
              </p:cNvSpPr>
              <p:nvPr/>
            </p:nvSpPr>
            <p:spPr bwMode="auto">
              <a:xfrm>
                <a:off x="1156" y="243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5" name="Line 48"/>
            <p:cNvSpPr>
              <a:spLocks noChangeShapeType="1"/>
            </p:cNvSpPr>
            <p:nvPr/>
          </p:nvSpPr>
          <p:spPr bwMode="auto">
            <a:xfrm>
              <a:off x="2771800" y="3717031"/>
              <a:ext cx="0" cy="1008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73"/>
            <p:cNvSpPr>
              <a:spLocks noChangeShapeType="1"/>
            </p:cNvSpPr>
            <p:nvPr/>
          </p:nvSpPr>
          <p:spPr bwMode="auto">
            <a:xfrm flipH="1" flipV="1">
              <a:off x="1483332" y="4000756"/>
              <a:ext cx="352364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73"/>
            <p:cNvSpPr>
              <a:spLocks noChangeShapeType="1"/>
            </p:cNvSpPr>
            <p:nvPr/>
          </p:nvSpPr>
          <p:spPr bwMode="auto">
            <a:xfrm flipH="1" flipV="1">
              <a:off x="1501515" y="2992644"/>
              <a:ext cx="334181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48"/>
            <p:cNvSpPr>
              <a:spLocks noChangeShapeType="1"/>
            </p:cNvSpPr>
            <p:nvPr/>
          </p:nvSpPr>
          <p:spPr bwMode="auto">
            <a:xfrm>
              <a:off x="1835696" y="2996952"/>
              <a:ext cx="0" cy="1008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48"/>
            <p:cNvSpPr>
              <a:spLocks noChangeShapeType="1"/>
            </p:cNvSpPr>
            <p:nvPr/>
          </p:nvSpPr>
          <p:spPr bwMode="auto">
            <a:xfrm>
              <a:off x="971600" y="2348881"/>
              <a:ext cx="0" cy="648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73"/>
            <p:cNvSpPr>
              <a:spLocks noChangeShapeType="1"/>
            </p:cNvSpPr>
            <p:nvPr/>
          </p:nvSpPr>
          <p:spPr bwMode="auto">
            <a:xfrm flipH="1" flipV="1">
              <a:off x="971599" y="3001258"/>
              <a:ext cx="2621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73"/>
            <p:cNvSpPr>
              <a:spLocks noChangeShapeType="1"/>
            </p:cNvSpPr>
            <p:nvPr/>
          </p:nvSpPr>
          <p:spPr bwMode="auto">
            <a:xfrm flipH="1" flipV="1">
              <a:off x="827584" y="4005064"/>
              <a:ext cx="334181" cy="4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Text Box 99"/>
            <p:cNvSpPr txBox="1">
              <a:spLocks noChangeArrowheads="1"/>
            </p:cNvSpPr>
            <p:nvPr/>
          </p:nvSpPr>
          <p:spPr bwMode="auto">
            <a:xfrm>
              <a:off x="2051720" y="5157192"/>
              <a:ext cx="63350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PST</a:t>
              </a:r>
            </a:p>
          </p:txBody>
        </p:sp>
        <p:sp>
          <p:nvSpPr>
            <p:cNvPr id="102" name="Text Box 99"/>
            <p:cNvSpPr txBox="1">
              <a:spLocks noChangeArrowheads="1"/>
            </p:cNvSpPr>
            <p:nvPr/>
          </p:nvSpPr>
          <p:spPr bwMode="auto">
            <a:xfrm>
              <a:off x="1979712" y="3068960"/>
              <a:ext cx="63350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PST</a:t>
              </a:r>
            </a:p>
          </p:txBody>
        </p:sp>
        <p:sp>
          <p:nvSpPr>
            <p:cNvPr id="103" name="Text Box 99"/>
            <p:cNvSpPr txBox="1">
              <a:spLocks noChangeArrowheads="1"/>
            </p:cNvSpPr>
            <p:nvPr/>
          </p:nvSpPr>
          <p:spPr bwMode="auto">
            <a:xfrm>
              <a:off x="971600" y="4365104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4" name="Text Box 99"/>
            <p:cNvSpPr txBox="1">
              <a:spLocks noChangeArrowheads="1"/>
            </p:cNvSpPr>
            <p:nvPr/>
          </p:nvSpPr>
          <p:spPr bwMode="auto">
            <a:xfrm>
              <a:off x="1331640" y="2420888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5" name="Text Box 99"/>
            <p:cNvSpPr txBox="1">
              <a:spLocks noChangeArrowheads="1"/>
            </p:cNvSpPr>
            <p:nvPr/>
          </p:nvSpPr>
          <p:spPr bwMode="auto">
            <a:xfrm>
              <a:off x="971600" y="3429000"/>
              <a:ext cx="40267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 err="1"/>
                <a:t>EI</a:t>
              </a:r>
              <a:endParaRPr lang="en-US" altLang="ja-JP" b="1" dirty="0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>
              <a:off x="971600" y="3429000"/>
              <a:ext cx="416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Text Box 99">
              <a:extLst>
                <a:ext uri="{FF2B5EF4-FFF2-40B4-BE49-F238E27FC236}">
                  <a16:creationId xmlns:a16="http://schemas.microsoft.com/office/drawing/2014/main" id="{68D01CA0-F506-42BF-9818-3A1BCC5BE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51" y="4713728"/>
              <a:ext cx="10166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b="1" dirty="0"/>
                <a:t>H</a:t>
              </a:r>
              <a:r>
                <a:rPr lang="ja-JP" altLang="en-US" b="1" dirty="0"/>
                <a:t>レベル</a:t>
              </a:r>
              <a:endParaRPr lang="en-US" altLang="ja-JP" b="1" dirty="0"/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FF5E2B-93A4-42EA-BC67-9B80BAA2AF26}"/>
              </a:ext>
            </a:extLst>
          </p:cNvPr>
          <p:cNvSpPr txBox="1"/>
          <p:nvPr/>
        </p:nvSpPr>
        <p:spPr>
          <a:xfrm>
            <a:off x="7447301" y="2791961"/>
            <a:ext cx="3549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  <a:r>
              <a:rPr kumimoji="1" lang="en-US" altLang="ja-JP" dirty="0"/>
              <a:t>/</a:t>
            </a:r>
            <a:r>
              <a:rPr kumimoji="1" lang="ja-JP" altLang="en-US" dirty="0"/>
              <a:t>（</a:t>
            </a:r>
            <a:r>
              <a:rPr kumimoji="1" lang="en-US" altLang="ja-JP" dirty="0"/>
              <a:t>10.5+8.5</a:t>
            </a:r>
            <a:r>
              <a:rPr kumimoji="1" lang="ja-JP" altLang="en-US" dirty="0"/>
              <a:t>*</a:t>
            </a:r>
            <a:r>
              <a:rPr kumimoji="1" lang="en-US" altLang="ja-JP" dirty="0"/>
              <a:t>2+3</a:t>
            </a:r>
            <a:r>
              <a:rPr kumimoji="1" lang="ja-JP" altLang="en-US" dirty="0"/>
              <a:t>）</a:t>
            </a:r>
            <a:r>
              <a:rPr kumimoji="1" lang="en-US" altLang="ja-JP" dirty="0"/>
              <a:t>=32.7MHz</a:t>
            </a:r>
          </a:p>
          <a:p>
            <a:endParaRPr lang="en-US" altLang="ja-JP" dirty="0"/>
          </a:p>
          <a:p>
            <a:r>
              <a:rPr lang="en-US" altLang="ja-JP" dirty="0"/>
              <a:t>32</a:t>
            </a:r>
            <a:r>
              <a:rPr kumimoji="1" lang="en-US" altLang="ja-JP" dirty="0"/>
              <a:t>MH</a:t>
            </a:r>
            <a:r>
              <a:rPr lang="en-US" altLang="ja-JP" dirty="0"/>
              <a:t>z</a:t>
            </a:r>
            <a:r>
              <a:rPr kumimoji="1" lang="ja-JP" altLang="en-US" dirty="0"/>
              <a:t>でも</a:t>
            </a:r>
            <a:r>
              <a:rPr kumimoji="1" lang="en-US" altLang="ja-JP" dirty="0"/>
              <a:t>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961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200" dirty="0"/>
              <a:t>小テスト</a:t>
            </a:r>
            <a:r>
              <a:rPr lang="en-US" altLang="ja-JP" sz="3200" dirty="0"/>
              <a:t>:</a:t>
            </a:r>
            <a:br>
              <a:rPr lang="en-US" altLang="ja-JP" sz="3200" dirty="0"/>
            </a:br>
            <a:r>
              <a:rPr lang="en-US" altLang="ja-JP" sz="3200" dirty="0"/>
              <a:t>Q</a:t>
            </a:r>
            <a:r>
              <a:rPr lang="ja-JP" altLang="en-US" sz="3200" dirty="0"/>
              <a:t>の波形を求めよ、また、</a:t>
            </a:r>
            <a:br>
              <a:rPr lang="en-US" altLang="ja-JP" sz="3200" dirty="0"/>
            </a:br>
            <a:r>
              <a:rPr lang="ja-JP" altLang="en-US" sz="3200" dirty="0"/>
              <a:t>最大動作周波数を求めよ。</a:t>
            </a: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4798021" y="-1293474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439246" y="2277368"/>
            <a:ext cx="576262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367808" y="249326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724996" y="2277369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4655147" y="2925068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4726583" y="292506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5303912" y="1988840"/>
            <a:ext cx="0" cy="6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303912" y="198884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303912" y="2585107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5397625" y="2001999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円弧 29"/>
          <p:cNvSpPr/>
          <p:nvPr/>
        </p:nvSpPr>
        <p:spPr>
          <a:xfrm flipV="1">
            <a:off x="5401888" y="2009044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091738" y="2220805"/>
            <a:ext cx="148279" cy="1482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5301258" y="24932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015880" y="2492896"/>
            <a:ext cx="3011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3143672" y="2125936"/>
            <a:ext cx="2173312" cy="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087888" y="2492897"/>
            <a:ext cx="0" cy="3670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5086946" y="2859981"/>
            <a:ext cx="16571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1" idx="6"/>
          </p:cNvCxnSpPr>
          <p:nvPr/>
        </p:nvCxnSpPr>
        <p:spPr>
          <a:xfrm>
            <a:off x="6240016" y="229494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223792" y="3428752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456040" y="2291212"/>
            <a:ext cx="0" cy="1137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223792" y="2708920"/>
            <a:ext cx="13072" cy="719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4210348" y="2708920"/>
            <a:ext cx="242540" cy="11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643737" y="2525564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cxnSp>
        <p:nvCxnSpPr>
          <p:cNvPr id="74" name="直線コネクタ 73"/>
          <p:cNvCxnSpPr/>
          <p:nvPr/>
        </p:nvCxnSpPr>
        <p:spPr>
          <a:xfrm>
            <a:off x="2552254" y="3303792"/>
            <a:ext cx="2173312" cy="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4" idx="2"/>
          </p:cNvCxnSpPr>
          <p:nvPr/>
        </p:nvCxnSpPr>
        <p:spPr>
          <a:xfrm flipV="1">
            <a:off x="4717059" y="3140968"/>
            <a:ext cx="10319" cy="1628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12"/>
          <p:cNvSpPr txBox="1">
            <a:spLocks noChangeArrowheads="1"/>
          </p:cNvSpPr>
          <p:nvPr/>
        </p:nvSpPr>
        <p:spPr bwMode="auto">
          <a:xfrm flipH="1">
            <a:off x="2423593" y="2926570"/>
            <a:ext cx="43725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Clock</a:t>
            </a:r>
          </a:p>
        </p:txBody>
      </p: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2768651" y="1788244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S</a:t>
            </a:r>
          </a:p>
        </p:txBody>
      </p:sp>
      <p:sp>
        <p:nvSpPr>
          <p:cNvPr id="81" name="Line 57"/>
          <p:cNvSpPr>
            <a:spLocks noChangeShapeType="1"/>
          </p:cNvSpPr>
          <p:nvPr/>
        </p:nvSpPr>
        <p:spPr bwMode="auto">
          <a:xfrm>
            <a:off x="34514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58"/>
          <p:cNvSpPr>
            <a:spLocks noChangeShapeType="1"/>
          </p:cNvSpPr>
          <p:nvPr/>
        </p:nvSpPr>
        <p:spPr bwMode="auto">
          <a:xfrm>
            <a:off x="345142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59"/>
          <p:cNvSpPr>
            <a:spLocks noChangeShapeType="1"/>
          </p:cNvSpPr>
          <p:nvPr/>
        </p:nvSpPr>
        <p:spPr bwMode="auto">
          <a:xfrm>
            <a:off x="35942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60"/>
          <p:cNvSpPr>
            <a:spLocks noChangeShapeType="1"/>
          </p:cNvSpPr>
          <p:nvPr/>
        </p:nvSpPr>
        <p:spPr bwMode="auto">
          <a:xfrm>
            <a:off x="359429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61"/>
          <p:cNvSpPr>
            <a:spLocks noChangeShapeType="1"/>
          </p:cNvSpPr>
          <p:nvPr/>
        </p:nvSpPr>
        <p:spPr bwMode="auto">
          <a:xfrm>
            <a:off x="37419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62"/>
          <p:cNvSpPr>
            <a:spLocks noChangeShapeType="1"/>
          </p:cNvSpPr>
          <p:nvPr/>
        </p:nvSpPr>
        <p:spPr bwMode="auto">
          <a:xfrm>
            <a:off x="374193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63"/>
          <p:cNvSpPr>
            <a:spLocks noChangeShapeType="1"/>
          </p:cNvSpPr>
          <p:nvPr/>
        </p:nvSpPr>
        <p:spPr bwMode="auto">
          <a:xfrm>
            <a:off x="38848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64"/>
          <p:cNvSpPr>
            <a:spLocks noChangeShapeType="1"/>
          </p:cNvSpPr>
          <p:nvPr/>
        </p:nvSpPr>
        <p:spPr bwMode="auto">
          <a:xfrm>
            <a:off x="388481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65"/>
          <p:cNvSpPr>
            <a:spLocks noChangeShapeType="1"/>
          </p:cNvSpPr>
          <p:nvPr/>
        </p:nvSpPr>
        <p:spPr bwMode="auto">
          <a:xfrm>
            <a:off x="40324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66"/>
          <p:cNvSpPr>
            <a:spLocks noChangeShapeType="1"/>
          </p:cNvSpPr>
          <p:nvPr/>
        </p:nvSpPr>
        <p:spPr bwMode="auto">
          <a:xfrm>
            <a:off x="403244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67"/>
          <p:cNvSpPr>
            <a:spLocks noChangeShapeType="1"/>
          </p:cNvSpPr>
          <p:nvPr/>
        </p:nvSpPr>
        <p:spPr bwMode="auto">
          <a:xfrm>
            <a:off x="41753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68"/>
          <p:cNvSpPr>
            <a:spLocks noChangeShapeType="1"/>
          </p:cNvSpPr>
          <p:nvPr/>
        </p:nvSpPr>
        <p:spPr bwMode="auto">
          <a:xfrm>
            <a:off x="417532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69"/>
          <p:cNvSpPr>
            <a:spLocks noChangeShapeType="1"/>
          </p:cNvSpPr>
          <p:nvPr/>
        </p:nvSpPr>
        <p:spPr bwMode="auto">
          <a:xfrm>
            <a:off x="43229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70"/>
          <p:cNvSpPr>
            <a:spLocks noChangeShapeType="1"/>
          </p:cNvSpPr>
          <p:nvPr/>
        </p:nvSpPr>
        <p:spPr bwMode="auto">
          <a:xfrm>
            <a:off x="432296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71"/>
          <p:cNvSpPr>
            <a:spLocks noChangeShapeType="1"/>
          </p:cNvSpPr>
          <p:nvPr/>
        </p:nvSpPr>
        <p:spPr bwMode="auto">
          <a:xfrm>
            <a:off x="44658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72"/>
          <p:cNvSpPr>
            <a:spLocks noChangeShapeType="1"/>
          </p:cNvSpPr>
          <p:nvPr/>
        </p:nvSpPr>
        <p:spPr bwMode="auto">
          <a:xfrm>
            <a:off x="446583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73"/>
          <p:cNvSpPr>
            <a:spLocks noChangeShapeType="1"/>
          </p:cNvSpPr>
          <p:nvPr/>
        </p:nvSpPr>
        <p:spPr bwMode="auto">
          <a:xfrm>
            <a:off x="46134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74"/>
          <p:cNvSpPr>
            <a:spLocks noChangeShapeType="1"/>
          </p:cNvSpPr>
          <p:nvPr/>
        </p:nvSpPr>
        <p:spPr bwMode="auto">
          <a:xfrm>
            <a:off x="461347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75"/>
          <p:cNvSpPr>
            <a:spLocks noChangeShapeType="1"/>
          </p:cNvSpPr>
          <p:nvPr/>
        </p:nvSpPr>
        <p:spPr bwMode="auto">
          <a:xfrm>
            <a:off x="47563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76"/>
          <p:cNvSpPr>
            <a:spLocks noChangeShapeType="1"/>
          </p:cNvSpPr>
          <p:nvPr/>
        </p:nvSpPr>
        <p:spPr bwMode="auto">
          <a:xfrm>
            <a:off x="475634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77"/>
          <p:cNvSpPr>
            <a:spLocks noChangeShapeType="1"/>
          </p:cNvSpPr>
          <p:nvPr/>
        </p:nvSpPr>
        <p:spPr bwMode="auto">
          <a:xfrm>
            <a:off x="490398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78"/>
          <p:cNvSpPr>
            <a:spLocks noChangeShapeType="1"/>
          </p:cNvSpPr>
          <p:nvPr/>
        </p:nvSpPr>
        <p:spPr bwMode="auto">
          <a:xfrm>
            <a:off x="490398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79"/>
          <p:cNvSpPr>
            <a:spLocks noChangeShapeType="1"/>
          </p:cNvSpPr>
          <p:nvPr/>
        </p:nvSpPr>
        <p:spPr bwMode="auto">
          <a:xfrm>
            <a:off x="50468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80"/>
          <p:cNvSpPr>
            <a:spLocks noChangeShapeType="1"/>
          </p:cNvSpPr>
          <p:nvPr/>
        </p:nvSpPr>
        <p:spPr bwMode="auto">
          <a:xfrm>
            <a:off x="504686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81"/>
          <p:cNvSpPr>
            <a:spLocks noChangeShapeType="1"/>
          </p:cNvSpPr>
          <p:nvPr/>
        </p:nvSpPr>
        <p:spPr bwMode="auto">
          <a:xfrm>
            <a:off x="51944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82"/>
          <p:cNvSpPr>
            <a:spLocks noChangeShapeType="1"/>
          </p:cNvSpPr>
          <p:nvPr/>
        </p:nvSpPr>
        <p:spPr bwMode="auto">
          <a:xfrm>
            <a:off x="519449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83"/>
          <p:cNvSpPr>
            <a:spLocks noChangeShapeType="1"/>
          </p:cNvSpPr>
          <p:nvPr/>
        </p:nvSpPr>
        <p:spPr bwMode="auto">
          <a:xfrm>
            <a:off x="53373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84"/>
          <p:cNvSpPr>
            <a:spLocks noChangeShapeType="1"/>
          </p:cNvSpPr>
          <p:nvPr/>
        </p:nvSpPr>
        <p:spPr bwMode="auto">
          <a:xfrm>
            <a:off x="533737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85"/>
          <p:cNvSpPr>
            <a:spLocks noChangeShapeType="1"/>
          </p:cNvSpPr>
          <p:nvPr/>
        </p:nvSpPr>
        <p:spPr bwMode="auto">
          <a:xfrm>
            <a:off x="54850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86"/>
          <p:cNvSpPr>
            <a:spLocks noChangeShapeType="1"/>
          </p:cNvSpPr>
          <p:nvPr/>
        </p:nvSpPr>
        <p:spPr bwMode="auto">
          <a:xfrm>
            <a:off x="548501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87"/>
          <p:cNvSpPr>
            <a:spLocks noChangeShapeType="1"/>
          </p:cNvSpPr>
          <p:nvPr/>
        </p:nvSpPr>
        <p:spPr bwMode="auto">
          <a:xfrm>
            <a:off x="562788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88"/>
          <p:cNvSpPr>
            <a:spLocks noChangeShapeType="1"/>
          </p:cNvSpPr>
          <p:nvPr/>
        </p:nvSpPr>
        <p:spPr bwMode="auto">
          <a:xfrm>
            <a:off x="562788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" name="Line 89"/>
          <p:cNvSpPr>
            <a:spLocks noChangeShapeType="1"/>
          </p:cNvSpPr>
          <p:nvPr/>
        </p:nvSpPr>
        <p:spPr bwMode="auto">
          <a:xfrm>
            <a:off x="57755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" name="Line 90"/>
          <p:cNvSpPr>
            <a:spLocks noChangeShapeType="1"/>
          </p:cNvSpPr>
          <p:nvPr/>
        </p:nvSpPr>
        <p:spPr bwMode="auto">
          <a:xfrm>
            <a:off x="577552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" name="Line 91"/>
          <p:cNvSpPr>
            <a:spLocks noChangeShapeType="1"/>
          </p:cNvSpPr>
          <p:nvPr/>
        </p:nvSpPr>
        <p:spPr bwMode="auto">
          <a:xfrm>
            <a:off x="59183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" name="Line 92"/>
          <p:cNvSpPr>
            <a:spLocks noChangeShapeType="1"/>
          </p:cNvSpPr>
          <p:nvPr/>
        </p:nvSpPr>
        <p:spPr bwMode="auto">
          <a:xfrm>
            <a:off x="591839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7" name="Line 93"/>
          <p:cNvSpPr>
            <a:spLocks noChangeShapeType="1"/>
          </p:cNvSpPr>
          <p:nvPr/>
        </p:nvSpPr>
        <p:spPr bwMode="auto">
          <a:xfrm>
            <a:off x="60660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" name="Line 94"/>
          <p:cNvSpPr>
            <a:spLocks noChangeShapeType="1"/>
          </p:cNvSpPr>
          <p:nvPr/>
        </p:nvSpPr>
        <p:spPr bwMode="auto">
          <a:xfrm>
            <a:off x="606603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9" name="Line 95"/>
          <p:cNvSpPr>
            <a:spLocks noChangeShapeType="1"/>
          </p:cNvSpPr>
          <p:nvPr/>
        </p:nvSpPr>
        <p:spPr bwMode="auto">
          <a:xfrm>
            <a:off x="62089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" name="Line 96"/>
          <p:cNvSpPr>
            <a:spLocks noChangeShapeType="1"/>
          </p:cNvSpPr>
          <p:nvPr/>
        </p:nvSpPr>
        <p:spPr bwMode="auto">
          <a:xfrm>
            <a:off x="620891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1" name="Line 97"/>
          <p:cNvSpPr>
            <a:spLocks noChangeShapeType="1"/>
          </p:cNvSpPr>
          <p:nvPr/>
        </p:nvSpPr>
        <p:spPr bwMode="auto">
          <a:xfrm>
            <a:off x="63565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" name="Line 98"/>
          <p:cNvSpPr>
            <a:spLocks noChangeShapeType="1"/>
          </p:cNvSpPr>
          <p:nvPr/>
        </p:nvSpPr>
        <p:spPr bwMode="auto">
          <a:xfrm>
            <a:off x="635654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" name="Line 99"/>
          <p:cNvSpPr>
            <a:spLocks noChangeShapeType="1"/>
          </p:cNvSpPr>
          <p:nvPr/>
        </p:nvSpPr>
        <p:spPr bwMode="auto">
          <a:xfrm>
            <a:off x="64994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" name="Line 100"/>
          <p:cNvSpPr>
            <a:spLocks noChangeShapeType="1"/>
          </p:cNvSpPr>
          <p:nvPr/>
        </p:nvSpPr>
        <p:spPr bwMode="auto">
          <a:xfrm>
            <a:off x="649942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5" name="Line 101"/>
          <p:cNvSpPr>
            <a:spLocks noChangeShapeType="1"/>
          </p:cNvSpPr>
          <p:nvPr/>
        </p:nvSpPr>
        <p:spPr bwMode="auto">
          <a:xfrm>
            <a:off x="66470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" name="Line 102"/>
          <p:cNvSpPr>
            <a:spLocks noChangeShapeType="1"/>
          </p:cNvSpPr>
          <p:nvPr/>
        </p:nvSpPr>
        <p:spPr bwMode="auto">
          <a:xfrm>
            <a:off x="664706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" name="Line 103"/>
          <p:cNvSpPr>
            <a:spLocks noChangeShapeType="1"/>
          </p:cNvSpPr>
          <p:nvPr/>
        </p:nvSpPr>
        <p:spPr bwMode="auto">
          <a:xfrm>
            <a:off x="67899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8" name="Line 104"/>
          <p:cNvSpPr>
            <a:spLocks noChangeShapeType="1"/>
          </p:cNvSpPr>
          <p:nvPr/>
        </p:nvSpPr>
        <p:spPr bwMode="auto">
          <a:xfrm>
            <a:off x="678993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69375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0" name="Line 106"/>
          <p:cNvSpPr>
            <a:spLocks noChangeShapeType="1"/>
          </p:cNvSpPr>
          <p:nvPr/>
        </p:nvSpPr>
        <p:spPr bwMode="auto">
          <a:xfrm>
            <a:off x="693757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" name="Line 107"/>
          <p:cNvSpPr>
            <a:spLocks noChangeShapeType="1"/>
          </p:cNvSpPr>
          <p:nvPr/>
        </p:nvSpPr>
        <p:spPr bwMode="auto">
          <a:xfrm>
            <a:off x="70804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2" name="Line 108"/>
          <p:cNvSpPr>
            <a:spLocks noChangeShapeType="1"/>
          </p:cNvSpPr>
          <p:nvPr/>
        </p:nvSpPr>
        <p:spPr bwMode="auto">
          <a:xfrm>
            <a:off x="708044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3" name="Line 151"/>
          <p:cNvSpPr>
            <a:spLocks noChangeShapeType="1"/>
          </p:cNvSpPr>
          <p:nvPr/>
        </p:nvSpPr>
        <p:spPr bwMode="auto">
          <a:xfrm flipV="1">
            <a:off x="3353197" y="4653134"/>
            <a:ext cx="870596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" name="Line 155"/>
          <p:cNvSpPr>
            <a:spLocks noChangeShapeType="1"/>
          </p:cNvSpPr>
          <p:nvPr/>
        </p:nvSpPr>
        <p:spPr bwMode="auto">
          <a:xfrm>
            <a:off x="4210349" y="4364210"/>
            <a:ext cx="2141439" cy="8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5" name="Text Box 198"/>
          <p:cNvSpPr txBox="1">
            <a:spLocks noChangeArrowheads="1"/>
          </p:cNvSpPr>
          <p:nvPr/>
        </p:nvSpPr>
        <p:spPr bwMode="auto">
          <a:xfrm>
            <a:off x="2227461" y="38608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Clock</a:t>
            </a:r>
          </a:p>
        </p:txBody>
      </p:sp>
      <p:sp>
        <p:nvSpPr>
          <p:cNvPr id="176" name="Line 111"/>
          <p:cNvSpPr>
            <a:spLocks noChangeShapeType="1"/>
          </p:cNvSpPr>
          <p:nvPr/>
        </p:nvSpPr>
        <p:spPr bwMode="auto">
          <a:xfrm>
            <a:off x="4223792" y="436421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7" name="Line 111"/>
          <p:cNvSpPr>
            <a:spLocks noChangeShapeType="1"/>
          </p:cNvSpPr>
          <p:nvPr/>
        </p:nvSpPr>
        <p:spPr bwMode="auto">
          <a:xfrm>
            <a:off x="6384032" y="436510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8" name="Line 151"/>
          <p:cNvSpPr>
            <a:spLocks noChangeShapeType="1"/>
          </p:cNvSpPr>
          <p:nvPr/>
        </p:nvSpPr>
        <p:spPr bwMode="auto">
          <a:xfrm>
            <a:off x="6384033" y="4653136"/>
            <a:ext cx="9361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9" name="Text Box 198"/>
          <p:cNvSpPr txBox="1">
            <a:spLocks noChangeArrowheads="1"/>
          </p:cNvSpPr>
          <p:nvPr/>
        </p:nvSpPr>
        <p:spPr bwMode="auto">
          <a:xfrm>
            <a:off x="2385020" y="4386039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S</a:t>
            </a: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5307409" y="1689037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NAND</a:t>
            </a:r>
          </a:p>
          <a:p>
            <a:endParaRPr lang="ja-JP" altLang="en-US" dirty="0"/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3826557" y="222785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F.F.</a:t>
            </a:r>
          </a:p>
        </p:txBody>
      </p:sp>
      <p:sp>
        <p:nvSpPr>
          <p:cNvPr id="133" name="Text Box 198"/>
          <p:cNvSpPr txBox="1">
            <a:spLocks noChangeArrowheads="1"/>
          </p:cNvSpPr>
          <p:nvPr/>
        </p:nvSpPr>
        <p:spPr bwMode="auto">
          <a:xfrm>
            <a:off x="2351460" y="4911228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Q</a:t>
            </a:r>
          </a:p>
        </p:txBody>
      </p:sp>
      <p:sp>
        <p:nvSpPr>
          <p:cNvPr id="134" name="Line 151"/>
          <p:cNvSpPr>
            <a:spLocks noChangeShapeType="1"/>
          </p:cNvSpPr>
          <p:nvPr/>
        </p:nvSpPr>
        <p:spPr bwMode="auto">
          <a:xfrm flipV="1">
            <a:off x="3353196" y="4941170"/>
            <a:ext cx="1014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7197380" y="2044967"/>
            <a:ext cx="365677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NAND</a:t>
            </a:r>
            <a:r>
              <a:rPr lang="ja-JP" altLang="en-US" sz="2800" dirty="0"/>
              <a:t>の</a:t>
            </a:r>
            <a:r>
              <a:rPr lang="en-US" altLang="ja-JP" sz="2800" dirty="0" err="1"/>
              <a:t>tpd</a:t>
            </a:r>
            <a:r>
              <a:rPr lang="en-US" altLang="ja-JP" sz="2800" dirty="0"/>
              <a:t>=8.5nsec</a:t>
            </a:r>
          </a:p>
          <a:p>
            <a:r>
              <a:rPr lang="en-US" altLang="ja-JP" sz="2800" dirty="0"/>
              <a:t>F.F.</a:t>
            </a:r>
            <a:r>
              <a:rPr lang="ja-JP" altLang="en-US" sz="2800" dirty="0"/>
              <a:t>の</a:t>
            </a:r>
            <a:r>
              <a:rPr lang="en-US" altLang="ja-JP" sz="2800" dirty="0" err="1"/>
              <a:t>tpd</a:t>
            </a:r>
            <a:r>
              <a:rPr lang="en-US" altLang="ja-JP" sz="2800" dirty="0"/>
              <a:t>=10.5nsec</a:t>
            </a:r>
          </a:p>
          <a:p>
            <a:r>
              <a:rPr lang="en-US" altLang="ja-JP" sz="2800" dirty="0"/>
              <a:t>         </a:t>
            </a:r>
            <a:r>
              <a:rPr lang="en-US" altLang="ja-JP" sz="2800" dirty="0" err="1"/>
              <a:t>tsu</a:t>
            </a:r>
            <a:r>
              <a:rPr lang="en-US" altLang="ja-JP" sz="2800" dirty="0"/>
              <a:t>=3nsec</a:t>
            </a:r>
          </a:p>
          <a:p>
            <a:endParaRPr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79002" y="4959486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6415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200" dirty="0"/>
              <a:t>小テスト</a:t>
            </a:r>
            <a:r>
              <a:rPr lang="en-US" altLang="ja-JP" sz="3200" dirty="0"/>
              <a:t>:</a:t>
            </a:r>
            <a:r>
              <a:rPr lang="ja-JP" altLang="en-US" sz="3200" dirty="0"/>
              <a:t>答</a:t>
            </a:r>
            <a:br>
              <a:rPr lang="en-US" altLang="ja-JP" sz="3200" dirty="0"/>
            </a:br>
            <a:r>
              <a:rPr lang="en-US" altLang="ja-JP" sz="3200" dirty="0"/>
              <a:t>Q</a:t>
            </a:r>
            <a:r>
              <a:rPr lang="ja-JP" altLang="en-US" sz="3200" dirty="0"/>
              <a:t>の波形を求めよ、また、</a:t>
            </a:r>
            <a:br>
              <a:rPr lang="en-US" altLang="ja-JP" sz="3200" dirty="0"/>
            </a:br>
            <a:r>
              <a:rPr lang="ja-JP" altLang="en-US" sz="3200" dirty="0"/>
              <a:t>最大動作周波数を求めよ。</a:t>
            </a: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4798021" y="-1293474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439246" y="2277368"/>
            <a:ext cx="576262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367808" y="249326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D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724996" y="2277369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4655147" y="2925068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4726583" y="292506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5303912" y="1988840"/>
            <a:ext cx="0" cy="6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303912" y="198884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303912" y="2585107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5397625" y="2001999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円弧 29"/>
          <p:cNvSpPr/>
          <p:nvPr/>
        </p:nvSpPr>
        <p:spPr>
          <a:xfrm flipV="1">
            <a:off x="5401888" y="2009044"/>
            <a:ext cx="694113" cy="58310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091738" y="2220805"/>
            <a:ext cx="148279" cy="1482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5301258" y="24932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015880" y="2492896"/>
            <a:ext cx="3011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3143672" y="2125936"/>
            <a:ext cx="2173312" cy="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087888" y="2492897"/>
            <a:ext cx="0" cy="3670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5086946" y="2859981"/>
            <a:ext cx="16571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1" idx="6"/>
          </p:cNvCxnSpPr>
          <p:nvPr/>
        </p:nvCxnSpPr>
        <p:spPr>
          <a:xfrm>
            <a:off x="6240016" y="229494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223792" y="3428752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456040" y="2291212"/>
            <a:ext cx="0" cy="1137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223792" y="2708920"/>
            <a:ext cx="13072" cy="719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4210348" y="2708920"/>
            <a:ext cx="242540" cy="11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643737" y="2525564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Q</a:t>
            </a:r>
          </a:p>
        </p:txBody>
      </p:sp>
      <p:cxnSp>
        <p:nvCxnSpPr>
          <p:cNvPr id="74" name="直線コネクタ 73"/>
          <p:cNvCxnSpPr/>
          <p:nvPr/>
        </p:nvCxnSpPr>
        <p:spPr>
          <a:xfrm>
            <a:off x="2552254" y="3303792"/>
            <a:ext cx="2173312" cy="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4" idx="2"/>
          </p:cNvCxnSpPr>
          <p:nvPr/>
        </p:nvCxnSpPr>
        <p:spPr>
          <a:xfrm flipV="1">
            <a:off x="4717059" y="3140968"/>
            <a:ext cx="10319" cy="1628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12"/>
          <p:cNvSpPr txBox="1">
            <a:spLocks noChangeArrowheads="1"/>
          </p:cNvSpPr>
          <p:nvPr/>
        </p:nvSpPr>
        <p:spPr bwMode="auto">
          <a:xfrm flipH="1">
            <a:off x="2423593" y="2926570"/>
            <a:ext cx="43725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Clock</a:t>
            </a:r>
          </a:p>
        </p:txBody>
      </p: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2768651" y="1788244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S</a:t>
            </a:r>
          </a:p>
        </p:txBody>
      </p:sp>
      <p:sp>
        <p:nvSpPr>
          <p:cNvPr id="81" name="Line 57"/>
          <p:cNvSpPr>
            <a:spLocks noChangeShapeType="1"/>
          </p:cNvSpPr>
          <p:nvPr/>
        </p:nvSpPr>
        <p:spPr bwMode="auto">
          <a:xfrm>
            <a:off x="34514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58"/>
          <p:cNvSpPr>
            <a:spLocks noChangeShapeType="1"/>
          </p:cNvSpPr>
          <p:nvPr/>
        </p:nvSpPr>
        <p:spPr bwMode="auto">
          <a:xfrm>
            <a:off x="345142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59"/>
          <p:cNvSpPr>
            <a:spLocks noChangeShapeType="1"/>
          </p:cNvSpPr>
          <p:nvPr/>
        </p:nvSpPr>
        <p:spPr bwMode="auto">
          <a:xfrm>
            <a:off x="35942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60"/>
          <p:cNvSpPr>
            <a:spLocks noChangeShapeType="1"/>
          </p:cNvSpPr>
          <p:nvPr/>
        </p:nvSpPr>
        <p:spPr bwMode="auto">
          <a:xfrm>
            <a:off x="359429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61"/>
          <p:cNvSpPr>
            <a:spLocks noChangeShapeType="1"/>
          </p:cNvSpPr>
          <p:nvPr/>
        </p:nvSpPr>
        <p:spPr bwMode="auto">
          <a:xfrm>
            <a:off x="37419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62"/>
          <p:cNvSpPr>
            <a:spLocks noChangeShapeType="1"/>
          </p:cNvSpPr>
          <p:nvPr/>
        </p:nvSpPr>
        <p:spPr bwMode="auto">
          <a:xfrm>
            <a:off x="374193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63"/>
          <p:cNvSpPr>
            <a:spLocks noChangeShapeType="1"/>
          </p:cNvSpPr>
          <p:nvPr/>
        </p:nvSpPr>
        <p:spPr bwMode="auto">
          <a:xfrm>
            <a:off x="38848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64"/>
          <p:cNvSpPr>
            <a:spLocks noChangeShapeType="1"/>
          </p:cNvSpPr>
          <p:nvPr/>
        </p:nvSpPr>
        <p:spPr bwMode="auto">
          <a:xfrm>
            <a:off x="388481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65"/>
          <p:cNvSpPr>
            <a:spLocks noChangeShapeType="1"/>
          </p:cNvSpPr>
          <p:nvPr/>
        </p:nvSpPr>
        <p:spPr bwMode="auto">
          <a:xfrm>
            <a:off x="40324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66"/>
          <p:cNvSpPr>
            <a:spLocks noChangeShapeType="1"/>
          </p:cNvSpPr>
          <p:nvPr/>
        </p:nvSpPr>
        <p:spPr bwMode="auto">
          <a:xfrm>
            <a:off x="403244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67"/>
          <p:cNvSpPr>
            <a:spLocks noChangeShapeType="1"/>
          </p:cNvSpPr>
          <p:nvPr/>
        </p:nvSpPr>
        <p:spPr bwMode="auto">
          <a:xfrm>
            <a:off x="41753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68"/>
          <p:cNvSpPr>
            <a:spLocks noChangeShapeType="1"/>
          </p:cNvSpPr>
          <p:nvPr/>
        </p:nvSpPr>
        <p:spPr bwMode="auto">
          <a:xfrm>
            <a:off x="417532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69"/>
          <p:cNvSpPr>
            <a:spLocks noChangeShapeType="1"/>
          </p:cNvSpPr>
          <p:nvPr/>
        </p:nvSpPr>
        <p:spPr bwMode="auto">
          <a:xfrm>
            <a:off x="43229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70"/>
          <p:cNvSpPr>
            <a:spLocks noChangeShapeType="1"/>
          </p:cNvSpPr>
          <p:nvPr/>
        </p:nvSpPr>
        <p:spPr bwMode="auto">
          <a:xfrm>
            <a:off x="432296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71"/>
          <p:cNvSpPr>
            <a:spLocks noChangeShapeType="1"/>
          </p:cNvSpPr>
          <p:nvPr/>
        </p:nvSpPr>
        <p:spPr bwMode="auto">
          <a:xfrm>
            <a:off x="44658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72"/>
          <p:cNvSpPr>
            <a:spLocks noChangeShapeType="1"/>
          </p:cNvSpPr>
          <p:nvPr/>
        </p:nvSpPr>
        <p:spPr bwMode="auto">
          <a:xfrm>
            <a:off x="446583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73"/>
          <p:cNvSpPr>
            <a:spLocks noChangeShapeType="1"/>
          </p:cNvSpPr>
          <p:nvPr/>
        </p:nvSpPr>
        <p:spPr bwMode="auto">
          <a:xfrm>
            <a:off x="46134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74"/>
          <p:cNvSpPr>
            <a:spLocks noChangeShapeType="1"/>
          </p:cNvSpPr>
          <p:nvPr/>
        </p:nvSpPr>
        <p:spPr bwMode="auto">
          <a:xfrm>
            <a:off x="461347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75"/>
          <p:cNvSpPr>
            <a:spLocks noChangeShapeType="1"/>
          </p:cNvSpPr>
          <p:nvPr/>
        </p:nvSpPr>
        <p:spPr bwMode="auto">
          <a:xfrm>
            <a:off x="47563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76"/>
          <p:cNvSpPr>
            <a:spLocks noChangeShapeType="1"/>
          </p:cNvSpPr>
          <p:nvPr/>
        </p:nvSpPr>
        <p:spPr bwMode="auto">
          <a:xfrm>
            <a:off x="475634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77"/>
          <p:cNvSpPr>
            <a:spLocks noChangeShapeType="1"/>
          </p:cNvSpPr>
          <p:nvPr/>
        </p:nvSpPr>
        <p:spPr bwMode="auto">
          <a:xfrm>
            <a:off x="490398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78"/>
          <p:cNvSpPr>
            <a:spLocks noChangeShapeType="1"/>
          </p:cNvSpPr>
          <p:nvPr/>
        </p:nvSpPr>
        <p:spPr bwMode="auto">
          <a:xfrm>
            <a:off x="490398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79"/>
          <p:cNvSpPr>
            <a:spLocks noChangeShapeType="1"/>
          </p:cNvSpPr>
          <p:nvPr/>
        </p:nvSpPr>
        <p:spPr bwMode="auto">
          <a:xfrm>
            <a:off x="50468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80"/>
          <p:cNvSpPr>
            <a:spLocks noChangeShapeType="1"/>
          </p:cNvSpPr>
          <p:nvPr/>
        </p:nvSpPr>
        <p:spPr bwMode="auto">
          <a:xfrm>
            <a:off x="504686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81"/>
          <p:cNvSpPr>
            <a:spLocks noChangeShapeType="1"/>
          </p:cNvSpPr>
          <p:nvPr/>
        </p:nvSpPr>
        <p:spPr bwMode="auto">
          <a:xfrm>
            <a:off x="51944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82"/>
          <p:cNvSpPr>
            <a:spLocks noChangeShapeType="1"/>
          </p:cNvSpPr>
          <p:nvPr/>
        </p:nvSpPr>
        <p:spPr bwMode="auto">
          <a:xfrm>
            <a:off x="519449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83"/>
          <p:cNvSpPr>
            <a:spLocks noChangeShapeType="1"/>
          </p:cNvSpPr>
          <p:nvPr/>
        </p:nvSpPr>
        <p:spPr bwMode="auto">
          <a:xfrm>
            <a:off x="53373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84"/>
          <p:cNvSpPr>
            <a:spLocks noChangeShapeType="1"/>
          </p:cNvSpPr>
          <p:nvPr/>
        </p:nvSpPr>
        <p:spPr bwMode="auto">
          <a:xfrm>
            <a:off x="533737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85"/>
          <p:cNvSpPr>
            <a:spLocks noChangeShapeType="1"/>
          </p:cNvSpPr>
          <p:nvPr/>
        </p:nvSpPr>
        <p:spPr bwMode="auto">
          <a:xfrm>
            <a:off x="54850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86"/>
          <p:cNvSpPr>
            <a:spLocks noChangeShapeType="1"/>
          </p:cNvSpPr>
          <p:nvPr/>
        </p:nvSpPr>
        <p:spPr bwMode="auto">
          <a:xfrm>
            <a:off x="548501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87"/>
          <p:cNvSpPr>
            <a:spLocks noChangeShapeType="1"/>
          </p:cNvSpPr>
          <p:nvPr/>
        </p:nvSpPr>
        <p:spPr bwMode="auto">
          <a:xfrm>
            <a:off x="562788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88"/>
          <p:cNvSpPr>
            <a:spLocks noChangeShapeType="1"/>
          </p:cNvSpPr>
          <p:nvPr/>
        </p:nvSpPr>
        <p:spPr bwMode="auto">
          <a:xfrm>
            <a:off x="562788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" name="Line 89"/>
          <p:cNvSpPr>
            <a:spLocks noChangeShapeType="1"/>
          </p:cNvSpPr>
          <p:nvPr/>
        </p:nvSpPr>
        <p:spPr bwMode="auto">
          <a:xfrm>
            <a:off x="57755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" name="Line 90"/>
          <p:cNvSpPr>
            <a:spLocks noChangeShapeType="1"/>
          </p:cNvSpPr>
          <p:nvPr/>
        </p:nvSpPr>
        <p:spPr bwMode="auto">
          <a:xfrm>
            <a:off x="577552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" name="Line 91"/>
          <p:cNvSpPr>
            <a:spLocks noChangeShapeType="1"/>
          </p:cNvSpPr>
          <p:nvPr/>
        </p:nvSpPr>
        <p:spPr bwMode="auto">
          <a:xfrm>
            <a:off x="591839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" name="Line 92"/>
          <p:cNvSpPr>
            <a:spLocks noChangeShapeType="1"/>
          </p:cNvSpPr>
          <p:nvPr/>
        </p:nvSpPr>
        <p:spPr bwMode="auto">
          <a:xfrm>
            <a:off x="591839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7" name="Line 93"/>
          <p:cNvSpPr>
            <a:spLocks noChangeShapeType="1"/>
          </p:cNvSpPr>
          <p:nvPr/>
        </p:nvSpPr>
        <p:spPr bwMode="auto">
          <a:xfrm>
            <a:off x="60660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" name="Line 94"/>
          <p:cNvSpPr>
            <a:spLocks noChangeShapeType="1"/>
          </p:cNvSpPr>
          <p:nvPr/>
        </p:nvSpPr>
        <p:spPr bwMode="auto">
          <a:xfrm>
            <a:off x="6066037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9" name="Line 95"/>
          <p:cNvSpPr>
            <a:spLocks noChangeShapeType="1"/>
          </p:cNvSpPr>
          <p:nvPr/>
        </p:nvSpPr>
        <p:spPr bwMode="auto">
          <a:xfrm>
            <a:off x="620891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" name="Line 96"/>
          <p:cNvSpPr>
            <a:spLocks noChangeShapeType="1"/>
          </p:cNvSpPr>
          <p:nvPr/>
        </p:nvSpPr>
        <p:spPr bwMode="auto">
          <a:xfrm>
            <a:off x="6208912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1" name="Line 97"/>
          <p:cNvSpPr>
            <a:spLocks noChangeShapeType="1"/>
          </p:cNvSpPr>
          <p:nvPr/>
        </p:nvSpPr>
        <p:spPr bwMode="auto">
          <a:xfrm>
            <a:off x="63565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" name="Line 98"/>
          <p:cNvSpPr>
            <a:spLocks noChangeShapeType="1"/>
          </p:cNvSpPr>
          <p:nvPr/>
        </p:nvSpPr>
        <p:spPr bwMode="auto">
          <a:xfrm>
            <a:off x="6356549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" name="Line 99"/>
          <p:cNvSpPr>
            <a:spLocks noChangeShapeType="1"/>
          </p:cNvSpPr>
          <p:nvPr/>
        </p:nvSpPr>
        <p:spPr bwMode="auto">
          <a:xfrm>
            <a:off x="649942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" name="Line 100"/>
          <p:cNvSpPr>
            <a:spLocks noChangeShapeType="1"/>
          </p:cNvSpPr>
          <p:nvPr/>
        </p:nvSpPr>
        <p:spPr bwMode="auto">
          <a:xfrm>
            <a:off x="6499424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5" name="Line 101"/>
          <p:cNvSpPr>
            <a:spLocks noChangeShapeType="1"/>
          </p:cNvSpPr>
          <p:nvPr/>
        </p:nvSpPr>
        <p:spPr bwMode="auto">
          <a:xfrm>
            <a:off x="6647061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" name="Line 102"/>
          <p:cNvSpPr>
            <a:spLocks noChangeShapeType="1"/>
          </p:cNvSpPr>
          <p:nvPr/>
        </p:nvSpPr>
        <p:spPr bwMode="auto">
          <a:xfrm>
            <a:off x="6647062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" name="Line 103"/>
          <p:cNvSpPr>
            <a:spLocks noChangeShapeType="1"/>
          </p:cNvSpPr>
          <p:nvPr/>
        </p:nvSpPr>
        <p:spPr bwMode="auto">
          <a:xfrm>
            <a:off x="6789936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8" name="Line 104"/>
          <p:cNvSpPr>
            <a:spLocks noChangeShapeType="1"/>
          </p:cNvSpPr>
          <p:nvPr/>
        </p:nvSpPr>
        <p:spPr bwMode="auto">
          <a:xfrm>
            <a:off x="6789937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6937573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0" name="Line 106"/>
          <p:cNvSpPr>
            <a:spLocks noChangeShapeType="1"/>
          </p:cNvSpPr>
          <p:nvPr/>
        </p:nvSpPr>
        <p:spPr bwMode="auto">
          <a:xfrm>
            <a:off x="6937574" y="3860849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" name="Line 107"/>
          <p:cNvSpPr>
            <a:spLocks noChangeShapeType="1"/>
          </p:cNvSpPr>
          <p:nvPr/>
        </p:nvSpPr>
        <p:spPr bwMode="auto">
          <a:xfrm>
            <a:off x="7080448" y="38608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2" name="Line 108"/>
          <p:cNvSpPr>
            <a:spLocks noChangeShapeType="1"/>
          </p:cNvSpPr>
          <p:nvPr/>
        </p:nvSpPr>
        <p:spPr bwMode="auto">
          <a:xfrm>
            <a:off x="7080449" y="4149774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3" name="Line 151"/>
          <p:cNvSpPr>
            <a:spLocks noChangeShapeType="1"/>
          </p:cNvSpPr>
          <p:nvPr/>
        </p:nvSpPr>
        <p:spPr bwMode="auto">
          <a:xfrm flipV="1">
            <a:off x="3353197" y="4653134"/>
            <a:ext cx="870596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" name="Line 155"/>
          <p:cNvSpPr>
            <a:spLocks noChangeShapeType="1"/>
          </p:cNvSpPr>
          <p:nvPr/>
        </p:nvSpPr>
        <p:spPr bwMode="auto">
          <a:xfrm>
            <a:off x="4210349" y="4364210"/>
            <a:ext cx="2141439" cy="8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5" name="Text Box 198"/>
          <p:cNvSpPr txBox="1">
            <a:spLocks noChangeArrowheads="1"/>
          </p:cNvSpPr>
          <p:nvPr/>
        </p:nvSpPr>
        <p:spPr bwMode="auto">
          <a:xfrm>
            <a:off x="2227461" y="38608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Clock</a:t>
            </a:r>
          </a:p>
        </p:txBody>
      </p:sp>
      <p:sp>
        <p:nvSpPr>
          <p:cNvPr id="176" name="Line 111"/>
          <p:cNvSpPr>
            <a:spLocks noChangeShapeType="1"/>
          </p:cNvSpPr>
          <p:nvPr/>
        </p:nvSpPr>
        <p:spPr bwMode="auto">
          <a:xfrm>
            <a:off x="4223792" y="436421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7" name="Line 111"/>
          <p:cNvSpPr>
            <a:spLocks noChangeShapeType="1"/>
          </p:cNvSpPr>
          <p:nvPr/>
        </p:nvSpPr>
        <p:spPr bwMode="auto">
          <a:xfrm>
            <a:off x="6384032" y="436510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8" name="Line 151"/>
          <p:cNvSpPr>
            <a:spLocks noChangeShapeType="1"/>
          </p:cNvSpPr>
          <p:nvPr/>
        </p:nvSpPr>
        <p:spPr bwMode="auto">
          <a:xfrm>
            <a:off x="6335908" y="4701261"/>
            <a:ext cx="9361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9" name="Text Box 198"/>
          <p:cNvSpPr txBox="1">
            <a:spLocks noChangeArrowheads="1"/>
          </p:cNvSpPr>
          <p:nvPr/>
        </p:nvSpPr>
        <p:spPr bwMode="auto">
          <a:xfrm>
            <a:off x="2385020" y="4386039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S</a:t>
            </a: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5307409" y="1689037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NAND</a:t>
            </a:r>
          </a:p>
          <a:p>
            <a:endParaRPr lang="ja-JP" altLang="en-US" dirty="0"/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3826557" y="222785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F.F.</a:t>
            </a:r>
          </a:p>
        </p:txBody>
      </p:sp>
      <p:sp>
        <p:nvSpPr>
          <p:cNvPr id="133" name="Text Box 198"/>
          <p:cNvSpPr txBox="1">
            <a:spLocks noChangeArrowheads="1"/>
          </p:cNvSpPr>
          <p:nvPr/>
        </p:nvSpPr>
        <p:spPr bwMode="auto">
          <a:xfrm>
            <a:off x="2351460" y="4911228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 dirty="0"/>
              <a:t>Q</a:t>
            </a:r>
          </a:p>
        </p:txBody>
      </p:sp>
      <p:sp>
        <p:nvSpPr>
          <p:cNvPr id="134" name="Line 151"/>
          <p:cNvSpPr>
            <a:spLocks noChangeShapeType="1"/>
          </p:cNvSpPr>
          <p:nvPr/>
        </p:nvSpPr>
        <p:spPr bwMode="auto">
          <a:xfrm flipV="1">
            <a:off x="3353196" y="4812833"/>
            <a:ext cx="1014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7197380" y="2044967"/>
            <a:ext cx="365677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NAND</a:t>
            </a:r>
            <a:r>
              <a:rPr lang="ja-JP" altLang="en-US" sz="2800" dirty="0"/>
              <a:t>の</a:t>
            </a:r>
            <a:r>
              <a:rPr lang="en-US" altLang="ja-JP" sz="2800" dirty="0" err="1"/>
              <a:t>tpd</a:t>
            </a:r>
            <a:r>
              <a:rPr lang="en-US" altLang="ja-JP" sz="2800" dirty="0"/>
              <a:t>=8.5nsec</a:t>
            </a:r>
          </a:p>
          <a:p>
            <a:r>
              <a:rPr lang="en-US" altLang="ja-JP" sz="2800" dirty="0"/>
              <a:t>F.F.</a:t>
            </a:r>
            <a:r>
              <a:rPr lang="ja-JP" altLang="en-US" sz="2800" dirty="0"/>
              <a:t>の</a:t>
            </a:r>
            <a:r>
              <a:rPr lang="en-US" altLang="ja-JP" sz="2800" dirty="0" err="1"/>
              <a:t>tpd</a:t>
            </a:r>
            <a:r>
              <a:rPr lang="en-US" altLang="ja-JP" sz="2800" dirty="0"/>
              <a:t>=10.5nsec</a:t>
            </a:r>
          </a:p>
          <a:p>
            <a:r>
              <a:rPr lang="en-US" altLang="ja-JP" sz="2800" dirty="0"/>
              <a:t>         </a:t>
            </a:r>
            <a:r>
              <a:rPr lang="en-US" altLang="ja-JP" sz="2800" dirty="0" err="1"/>
              <a:t>tsu</a:t>
            </a:r>
            <a:r>
              <a:rPr lang="en-US" altLang="ja-JP" sz="2800" dirty="0"/>
              <a:t>=3nsec</a:t>
            </a:r>
          </a:p>
          <a:p>
            <a:endParaRPr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87549" y="4927402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37" name="Line 111"/>
          <p:cNvSpPr>
            <a:spLocks noChangeShapeType="1"/>
          </p:cNvSpPr>
          <p:nvPr/>
        </p:nvSpPr>
        <p:spPr bwMode="auto">
          <a:xfrm>
            <a:off x="4384124" y="4829596"/>
            <a:ext cx="1" cy="306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8" name="Line 111"/>
          <p:cNvSpPr>
            <a:spLocks noChangeShapeType="1"/>
          </p:cNvSpPr>
          <p:nvPr/>
        </p:nvSpPr>
        <p:spPr bwMode="auto">
          <a:xfrm>
            <a:off x="4671527" y="484131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" name="Line 155"/>
          <p:cNvSpPr>
            <a:spLocks noChangeShapeType="1"/>
          </p:cNvSpPr>
          <p:nvPr/>
        </p:nvSpPr>
        <p:spPr bwMode="auto">
          <a:xfrm>
            <a:off x="4671527" y="4841319"/>
            <a:ext cx="245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0" name="Line 111"/>
          <p:cNvSpPr>
            <a:spLocks noChangeShapeType="1"/>
          </p:cNvSpPr>
          <p:nvPr/>
        </p:nvSpPr>
        <p:spPr bwMode="auto">
          <a:xfrm>
            <a:off x="4916351" y="4841319"/>
            <a:ext cx="1" cy="306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" name="Line 111"/>
          <p:cNvSpPr>
            <a:spLocks noChangeShapeType="1"/>
          </p:cNvSpPr>
          <p:nvPr/>
        </p:nvSpPr>
        <p:spPr bwMode="auto">
          <a:xfrm>
            <a:off x="5260026" y="483897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2" name="Line 155"/>
          <p:cNvSpPr>
            <a:spLocks noChangeShapeType="1"/>
          </p:cNvSpPr>
          <p:nvPr/>
        </p:nvSpPr>
        <p:spPr bwMode="auto">
          <a:xfrm>
            <a:off x="5260026" y="4838974"/>
            <a:ext cx="245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" name="Line 111"/>
          <p:cNvSpPr>
            <a:spLocks noChangeShapeType="1"/>
          </p:cNvSpPr>
          <p:nvPr/>
        </p:nvSpPr>
        <p:spPr bwMode="auto">
          <a:xfrm>
            <a:off x="5504850" y="4838974"/>
            <a:ext cx="1" cy="306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4" name="Line 111"/>
          <p:cNvSpPr>
            <a:spLocks noChangeShapeType="1"/>
          </p:cNvSpPr>
          <p:nvPr/>
        </p:nvSpPr>
        <p:spPr bwMode="auto">
          <a:xfrm>
            <a:off x="5820389" y="483662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" name="Line 155"/>
          <p:cNvSpPr>
            <a:spLocks noChangeShapeType="1"/>
          </p:cNvSpPr>
          <p:nvPr/>
        </p:nvSpPr>
        <p:spPr bwMode="auto">
          <a:xfrm>
            <a:off x="5820389" y="4836629"/>
            <a:ext cx="245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6" name="Line 111"/>
          <p:cNvSpPr>
            <a:spLocks noChangeShapeType="1"/>
          </p:cNvSpPr>
          <p:nvPr/>
        </p:nvSpPr>
        <p:spPr bwMode="auto">
          <a:xfrm>
            <a:off x="6065213" y="4836629"/>
            <a:ext cx="1" cy="306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7" name="Line 155"/>
          <p:cNvSpPr>
            <a:spLocks noChangeShapeType="1"/>
          </p:cNvSpPr>
          <p:nvPr/>
        </p:nvSpPr>
        <p:spPr bwMode="auto">
          <a:xfrm>
            <a:off x="4384124" y="5142981"/>
            <a:ext cx="2952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8" name="Line 155"/>
          <p:cNvSpPr>
            <a:spLocks noChangeShapeType="1"/>
          </p:cNvSpPr>
          <p:nvPr/>
        </p:nvSpPr>
        <p:spPr bwMode="auto">
          <a:xfrm>
            <a:off x="4931687" y="5142981"/>
            <a:ext cx="2952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9" name="Line 155"/>
          <p:cNvSpPr>
            <a:spLocks noChangeShapeType="1"/>
          </p:cNvSpPr>
          <p:nvPr/>
        </p:nvSpPr>
        <p:spPr bwMode="auto">
          <a:xfrm>
            <a:off x="5511372" y="5157672"/>
            <a:ext cx="2952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0" name="Line 155"/>
          <p:cNvSpPr>
            <a:spLocks noChangeShapeType="1"/>
          </p:cNvSpPr>
          <p:nvPr/>
        </p:nvSpPr>
        <p:spPr bwMode="auto">
          <a:xfrm>
            <a:off x="6083815" y="5157672"/>
            <a:ext cx="2952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2" name="Line 111"/>
          <p:cNvSpPr>
            <a:spLocks noChangeShapeType="1"/>
          </p:cNvSpPr>
          <p:nvPr/>
        </p:nvSpPr>
        <p:spPr bwMode="auto">
          <a:xfrm>
            <a:off x="6414775" y="4874381"/>
            <a:ext cx="1" cy="306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" name="Line 151"/>
          <p:cNvSpPr>
            <a:spLocks noChangeShapeType="1"/>
          </p:cNvSpPr>
          <p:nvPr/>
        </p:nvSpPr>
        <p:spPr bwMode="auto">
          <a:xfrm flipV="1">
            <a:off x="6438514" y="4890424"/>
            <a:ext cx="1014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8846851" y="3964128"/>
            <a:ext cx="2505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10.5+8.5+3=</a:t>
            </a:r>
            <a:r>
              <a:rPr kumimoji="1" lang="en-US" altLang="ja-JP" dirty="0" err="1"/>
              <a:t>45.5MHz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 err="1"/>
              <a:t>45MH</a:t>
            </a:r>
            <a:r>
              <a:rPr lang="en-US" altLang="ja-JP" dirty="0" err="1"/>
              <a:t>z</a:t>
            </a:r>
            <a:r>
              <a:rPr kumimoji="1" lang="ja-JP" altLang="en-US" dirty="0"/>
              <a:t>でも</a:t>
            </a:r>
            <a:r>
              <a:rPr kumimoji="1" lang="en-US" altLang="ja-JP" dirty="0"/>
              <a:t>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948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410</Words>
  <Application>Microsoft Office PowerPoint</Application>
  <PresentationFormat>ワイド画面</PresentationFormat>
  <Paragraphs>142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演習2</vt:lpstr>
      <vt:lpstr>PowerPoint プレゼンテーション</vt:lpstr>
      <vt:lpstr>PowerPoint プレゼンテーション</vt:lpstr>
      <vt:lpstr>小テスト: Qの波形を求めよ、また、 最大動作周波数を求めよ。</vt:lpstr>
      <vt:lpstr>小テスト:答 Qの波形を求めよ、また、 最大動作周波数を求めよ。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hunga</dc:creator>
  <cp:lastModifiedBy>hunga</cp:lastModifiedBy>
  <cp:revision>14</cp:revision>
  <dcterms:created xsi:type="dcterms:W3CDTF">2017-06-25T09:00:08Z</dcterms:created>
  <dcterms:modified xsi:type="dcterms:W3CDTF">2020-05-25T01:31:17Z</dcterms:modified>
</cp:coreProperties>
</file>