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37"/>
  </p:notesMasterIdLst>
  <p:sldIdLst>
    <p:sldId id="366" r:id="rId2"/>
    <p:sldId id="322" r:id="rId3"/>
    <p:sldId id="372" r:id="rId4"/>
    <p:sldId id="373" r:id="rId5"/>
    <p:sldId id="336" r:id="rId6"/>
    <p:sldId id="329" r:id="rId7"/>
    <p:sldId id="330" r:id="rId8"/>
    <p:sldId id="272" r:id="rId9"/>
    <p:sldId id="331" r:id="rId10"/>
    <p:sldId id="332" r:id="rId11"/>
    <p:sldId id="333" r:id="rId12"/>
    <p:sldId id="374" r:id="rId13"/>
    <p:sldId id="338" r:id="rId14"/>
    <p:sldId id="376" r:id="rId15"/>
    <p:sldId id="334" r:id="rId16"/>
    <p:sldId id="339" r:id="rId17"/>
    <p:sldId id="340" r:id="rId18"/>
    <p:sldId id="346" r:id="rId19"/>
    <p:sldId id="377" r:id="rId20"/>
    <p:sldId id="378" r:id="rId21"/>
    <p:sldId id="379" r:id="rId22"/>
    <p:sldId id="380" r:id="rId23"/>
    <p:sldId id="381" r:id="rId24"/>
    <p:sldId id="382" r:id="rId25"/>
    <p:sldId id="383" r:id="rId26"/>
    <p:sldId id="384" r:id="rId27"/>
    <p:sldId id="385" r:id="rId28"/>
    <p:sldId id="386" r:id="rId29"/>
    <p:sldId id="387" r:id="rId30"/>
    <p:sldId id="388" r:id="rId31"/>
    <p:sldId id="389" r:id="rId32"/>
    <p:sldId id="390" r:id="rId33"/>
    <p:sldId id="391" r:id="rId34"/>
    <p:sldId id="392" r:id="rId35"/>
    <p:sldId id="393" r:id="rId3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0000"/>
    <a:srgbClr val="FFCC66"/>
    <a:srgbClr val="00CC66"/>
    <a:srgbClr val="FF66FF"/>
    <a:srgbClr val="FFFF00"/>
    <a:srgbClr val="FF66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75323" autoAdjust="0"/>
  </p:normalViewPr>
  <p:slideViewPr>
    <p:cSldViewPr>
      <p:cViewPr varScale="1">
        <p:scale>
          <a:sx n="67" d="100"/>
          <a:sy n="67" d="100"/>
        </p:scale>
        <p:origin x="2196" y="60"/>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ja-JP"/>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ja-JP"/>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ja-JP"/>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4000C9-CB17-48EE-A7B8-50A6C6884503}" type="slidenum">
              <a:rPr lang="en-US" altLang="ja-JP"/>
              <a:pPr>
                <a:defRPr/>
              </a:pPr>
              <a:t>‹#›</a:t>
            </a:fld>
            <a:endParaRPr lang="en-US" altLang="ja-JP"/>
          </a:p>
        </p:txBody>
      </p:sp>
    </p:spTree>
    <p:extLst>
      <p:ext uri="{BB962C8B-B14F-4D97-AF65-F5344CB8AC3E}">
        <p14:creationId xmlns:p14="http://schemas.microsoft.com/office/powerpoint/2010/main" val="1349352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フリップフロップは、</a:t>
            </a:r>
            <a:r>
              <a:rPr kumimoji="1" lang="en-US" altLang="ja-JP" dirty="0"/>
              <a:t>1</a:t>
            </a:r>
            <a:r>
              <a:rPr kumimoji="1" lang="ja-JP" altLang="en-US" dirty="0"/>
              <a:t>ビットの記憶素子です。セット、リセットの</a:t>
            </a:r>
            <a:r>
              <a:rPr kumimoji="1" lang="en-US" altLang="ja-JP" dirty="0"/>
              <a:t>2</a:t>
            </a:r>
            <a:r>
              <a:rPr kumimoji="1" lang="ja-JP" altLang="en-US" dirty="0" err="1"/>
              <a:t>つの</a:t>
            </a:r>
            <a:r>
              <a:rPr kumimoji="1" lang="ja-JP" altLang="en-US" dirty="0"/>
              <a:t>状態を持っていて、どちらの状態になっているかで情報を記憶します。計算機基礎を取っている方は機能面の働きは理解していると思います。ここでは内部構造、</a:t>
            </a:r>
            <a:r>
              <a:rPr kumimoji="1" lang="en-US" altLang="ja-JP" dirty="0"/>
              <a:t>STA</a:t>
            </a:r>
            <a:r>
              <a:rPr kumimoji="1" lang="ja-JP" altLang="en-US" dirty="0"/>
              <a:t>（</a:t>
            </a:r>
            <a:r>
              <a:rPr kumimoji="1" lang="en-US" altLang="ja-JP" dirty="0"/>
              <a:t>Static Timing Analysis)</a:t>
            </a:r>
            <a:r>
              <a:rPr kumimoji="1" lang="ja-JP" altLang="en-US" dirty="0"/>
              <a:t>をやります。思い出して関連付けてください。</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a:t>
            </a:fld>
            <a:endParaRPr lang="en-US" altLang="ja-JP"/>
          </a:p>
        </p:txBody>
      </p:sp>
    </p:spTree>
    <p:extLst>
      <p:ext uri="{BB962C8B-B14F-4D97-AF65-F5344CB8AC3E}">
        <p14:creationId xmlns:p14="http://schemas.microsoft.com/office/powerpoint/2010/main" val="14190747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まず最も良く使われる</a:t>
            </a:r>
            <a:r>
              <a:rPr kumimoji="1" lang="en-US" altLang="ja-JP" dirty="0"/>
              <a:t>D</a:t>
            </a:r>
            <a:r>
              <a:rPr kumimoji="1" lang="ja-JP" altLang="en-US" dirty="0"/>
              <a:t>－</a:t>
            </a:r>
            <a:r>
              <a:rPr kumimoji="1" lang="en-US" altLang="ja-JP" dirty="0"/>
              <a:t>Flip</a:t>
            </a:r>
            <a:r>
              <a:rPr kumimoji="1" lang="ja-JP" altLang="en-US" dirty="0"/>
              <a:t> </a:t>
            </a:r>
            <a:r>
              <a:rPr kumimoji="1" lang="en-US" altLang="ja-JP" dirty="0"/>
              <a:t>Flop</a:t>
            </a:r>
            <a:r>
              <a:rPr kumimoji="1" lang="ja-JP" altLang="en-US" dirty="0" err="1"/>
              <a:t>を紹</a:t>
            </a:r>
            <a:r>
              <a:rPr kumimoji="1" lang="ja-JP" altLang="en-US" dirty="0"/>
              <a:t>介しましょう。</a:t>
            </a:r>
            <a:r>
              <a:rPr kumimoji="1" lang="en-US" altLang="ja-JP" dirty="0"/>
              <a:t>D</a:t>
            </a:r>
            <a:r>
              <a:rPr kumimoji="1" lang="ja-JP" altLang="en-US" dirty="0"/>
              <a:t>－</a:t>
            </a:r>
            <a:r>
              <a:rPr kumimoji="1" lang="en-US" altLang="ja-JP" dirty="0" err="1"/>
              <a:t>FlipFlop</a:t>
            </a:r>
            <a:r>
              <a:rPr kumimoji="1" lang="ja-JP" altLang="en-US" dirty="0"/>
              <a:t>は</a:t>
            </a:r>
            <a:r>
              <a:rPr kumimoji="1" lang="en-US" altLang="ja-JP" dirty="0"/>
              <a:t>D</a:t>
            </a:r>
            <a:r>
              <a:rPr kumimoji="1" lang="ja-JP" altLang="en-US" dirty="0"/>
              <a:t>入力とクロック入力を持っています。クロックはちょっと変わった入力なので目立つために△印をつけて表します。ただの△印はクロックの立ち上がり（</a:t>
            </a:r>
            <a:r>
              <a:rPr kumimoji="1" lang="en-US" altLang="ja-JP" dirty="0"/>
              <a:t>L</a:t>
            </a:r>
            <a:r>
              <a:rPr kumimoji="1" lang="ja-JP" altLang="en-US" dirty="0"/>
              <a:t>→</a:t>
            </a:r>
            <a:r>
              <a:rPr kumimoji="1" lang="en-US" altLang="ja-JP" dirty="0"/>
              <a:t>H</a:t>
            </a:r>
            <a:r>
              <a:rPr kumimoji="1" lang="ja-JP" altLang="en-US" dirty="0"/>
              <a:t>）で動作することを示し、△印に〇が付いているとクロックの立下り（</a:t>
            </a:r>
            <a:r>
              <a:rPr kumimoji="1" lang="en-US" altLang="ja-JP" dirty="0"/>
              <a:t>H</a:t>
            </a:r>
            <a:r>
              <a:rPr kumimoji="1" lang="ja-JP" altLang="en-US" dirty="0"/>
              <a:t>→</a:t>
            </a:r>
            <a:r>
              <a:rPr kumimoji="1" lang="en-US" altLang="ja-JP" dirty="0"/>
              <a:t>L)</a:t>
            </a:r>
            <a:r>
              <a:rPr kumimoji="1" lang="ja-JP" altLang="en-US" dirty="0"/>
              <a:t>で動作することを示します。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10</a:t>
            </a:fld>
            <a:endParaRPr lang="en-US" altLang="ja-JP"/>
          </a:p>
        </p:txBody>
      </p:sp>
    </p:spTree>
    <p:extLst>
      <p:ext uri="{BB962C8B-B14F-4D97-AF65-F5344CB8AC3E}">
        <p14:creationId xmlns:p14="http://schemas.microsoft.com/office/powerpoint/2010/main" val="27115291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t>
            </a:r>
            <a:r>
              <a:rPr kumimoji="1" lang="ja-JP" altLang="en-US" dirty="0"/>
              <a:t>－</a:t>
            </a:r>
            <a:r>
              <a:rPr kumimoji="1" lang="en-US" altLang="ja-JP" dirty="0"/>
              <a:t>Flip</a:t>
            </a:r>
            <a:r>
              <a:rPr kumimoji="1" lang="ja-JP" altLang="en-US" dirty="0"/>
              <a:t> </a:t>
            </a:r>
            <a:r>
              <a:rPr kumimoji="1" lang="en-US" altLang="ja-JP" dirty="0"/>
              <a:t>Flop</a:t>
            </a:r>
            <a:r>
              <a:rPr kumimoji="1" lang="ja-JP" altLang="en-US" dirty="0"/>
              <a:t>の動作を</a:t>
            </a:r>
            <a:r>
              <a:rPr kumimoji="1" lang="en-US" altLang="ja-JP" dirty="0"/>
              <a:t>D</a:t>
            </a:r>
            <a:r>
              <a:rPr kumimoji="1" lang="ja-JP" altLang="en-US" dirty="0"/>
              <a:t>ラッチと同じ波形で示します。</a:t>
            </a:r>
            <a:r>
              <a:rPr kumimoji="1" lang="en-US" altLang="ja-JP" dirty="0"/>
              <a:t>D</a:t>
            </a:r>
            <a:r>
              <a:rPr kumimoji="1" lang="ja-JP" altLang="en-US" dirty="0"/>
              <a:t>ラッチが目ならば</a:t>
            </a:r>
            <a:r>
              <a:rPr kumimoji="1" lang="en-US" altLang="ja-JP" dirty="0"/>
              <a:t>D-Flip</a:t>
            </a:r>
            <a:r>
              <a:rPr kumimoji="1" lang="ja-JP" altLang="en-US" dirty="0"/>
              <a:t> </a:t>
            </a:r>
            <a:r>
              <a:rPr kumimoji="1" lang="en-US" altLang="ja-JP" dirty="0"/>
              <a:t>Flop</a:t>
            </a:r>
            <a:r>
              <a:rPr kumimoji="1" lang="ja-JP" altLang="en-US" dirty="0"/>
              <a:t>はカメラです。クロックが</a:t>
            </a:r>
            <a:r>
              <a:rPr kumimoji="1" lang="en-US" altLang="ja-JP" dirty="0"/>
              <a:t>L</a:t>
            </a:r>
            <a:r>
              <a:rPr kumimoji="1" lang="ja-JP" altLang="en-US" dirty="0"/>
              <a:t>→</a:t>
            </a:r>
            <a:r>
              <a:rPr kumimoji="1" lang="en-US" altLang="ja-JP" dirty="0"/>
              <a:t>H</a:t>
            </a:r>
            <a:r>
              <a:rPr kumimoji="1" lang="ja-JP" altLang="en-US" dirty="0"/>
              <a:t>に変化した瞬間の写真を撮って記録します。このため、クロックの立ち上がり以外では</a:t>
            </a:r>
            <a:r>
              <a:rPr kumimoji="1" lang="en-US" altLang="ja-JP" dirty="0"/>
              <a:t>Q</a:t>
            </a:r>
            <a:r>
              <a:rPr kumimoji="1" lang="ja-JP" altLang="en-US" dirty="0"/>
              <a:t>は変化しません。</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11</a:t>
            </a:fld>
            <a:endParaRPr lang="en-US" altLang="ja-JP"/>
          </a:p>
        </p:txBody>
      </p:sp>
    </p:spTree>
    <p:extLst>
      <p:ext uri="{BB962C8B-B14F-4D97-AF65-F5344CB8AC3E}">
        <p14:creationId xmlns:p14="http://schemas.microsoft.com/office/powerpoint/2010/main" val="1013055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t>
            </a:r>
            <a:r>
              <a:rPr kumimoji="1" lang="ja-JP" altLang="en-US" dirty="0"/>
              <a:t>フリップフロップには、リーダフォロア型とエッジトリガ型があります。エッジトリガ型は</a:t>
            </a:r>
            <a:r>
              <a:rPr kumimoji="1" lang="en-US" altLang="ja-JP" dirty="0"/>
              <a:t>CMOS</a:t>
            </a:r>
            <a:r>
              <a:rPr kumimoji="1" lang="ja-JP" altLang="en-US" dirty="0"/>
              <a:t>が普及する以前は</a:t>
            </a:r>
            <a:r>
              <a:rPr kumimoji="1" lang="en-US" altLang="ja-JP" dirty="0"/>
              <a:t>74</a:t>
            </a:r>
            <a:r>
              <a:rPr kumimoji="1" lang="ja-JP" altLang="en-US" dirty="0"/>
              <a:t>シリーズに利用されましたが、最近は単純な構造でトランスミッションゲートを使って簡単に作られるリーダフォロア型が利用されます。リーダフォロア型は、</a:t>
            </a:r>
            <a:r>
              <a:rPr kumimoji="1" lang="en-US" altLang="ja-JP" dirty="0"/>
              <a:t>2</a:t>
            </a:r>
            <a:r>
              <a:rPr kumimoji="1" lang="ja-JP" altLang="en-US" dirty="0" err="1"/>
              <a:t>つの</a:t>
            </a:r>
            <a:r>
              <a:rPr kumimoji="1" lang="en-US" altLang="ja-JP" dirty="0"/>
              <a:t>D</a:t>
            </a:r>
            <a:r>
              <a:rPr kumimoji="1" lang="ja-JP" altLang="en-US" dirty="0"/>
              <a:t>ラッチを接続して作ります。最初の</a:t>
            </a:r>
            <a:r>
              <a:rPr kumimoji="1" lang="en-US" altLang="ja-JP" dirty="0"/>
              <a:t>D</a:t>
            </a:r>
            <a:r>
              <a:rPr kumimoji="1" lang="ja-JP" altLang="en-US" dirty="0"/>
              <a:t>ラッチをリーダーと呼び、次の</a:t>
            </a:r>
            <a:r>
              <a:rPr kumimoji="1" lang="en-US" altLang="ja-JP" dirty="0"/>
              <a:t>D</a:t>
            </a:r>
            <a:r>
              <a:rPr kumimoji="1" lang="ja-JP" altLang="en-US" dirty="0"/>
              <a:t>ラッチをフォロアと呼びます。リーダは先に紹介したラッチと</a:t>
            </a:r>
            <a:r>
              <a:rPr kumimoji="1" lang="en-US" altLang="ja-JP" dirty="0"/>
              <a:t>T1,T2</a:t>
            </a:r>
            <a:r>
              <a:rPr kumimoji="1" lang="ja-JP" altLang="en-US" dirty="0"/>
              <a:t>の制御が逆です。フォロアはラッチそのものですが、出力</a:t>
            </a:r>
            <a:r>
              <a:rPr kumimoji="1" lang="en-US" altLang="ja-JP" dirty="0"/>
              <a:t>Q</a:t>
            </a:r>
            <a:r>
              <a:rPr kumimoji="1" lang="ja-JP" altLang="en-US" dirty="0"/>
              <a:t>は、ラッチと反転したものを</a:t>
            </a:r>
            <a:r>
              <a:rPr kumimoji="1" lang="ja-JP" altLang="en-US"/>
              <a:t>取り出します。</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12</a:t>
            </a:fld>
            <a:endParaRPr lang="en-US" altLang="ja-JP"/>
          </a:p>
        </p:txBody>
      </p:sp>
    </p:spTree>
    <p:extLst>
      <p:ext uri="{BB962C8B-B14F-4D97-AF65-F5344CB8AC3E}">
        <p14:creationId xmlns:p14="http://schemas.microsoft.com/office/powerpoint/2010/main" val="2670426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リーダとフォロアは対称的な動作をします。クロックが</a:t>
            </a:r>
            <a:r>
              <a:rPr kumimoji="1" lang="en-US" altLang="ja-JP" dirty="0"/>
              <a:t>L</a:t>
            </a:r>
            <a:r>
              <a:rPr kumimoji="1" lang="ja-JP" altLang="en-US" dirty="0"/>
              <a:t>の時は、フォロアは筒抜けになり、リーダは</a:t>
            </a:r>
            <a:r>
              <a:rPr kumimoji="1" lang="en-US" altLang="ja-JP" dirty="0"/>
              <a:t>NOT</a:t>
            </a:r>
            <a:r>
              <a:rPr kumimoji="1" lang="ja-JP" altLang="en-US" dirty="0"/>
              <a:t>の</a:t>
            </a:r>
            <a:r>
              <a:rPr kumimoji="1" lang="en-US" altLang="ja-JP" dirty="0"/>
              <a:t>8</a:t>
            </a:r>
            <a:r>
              <a:rPr kumimoji="1" lang="ja-JP" altLang="en-US" dirty="0"/>
              <a:t>の字構造ができてここにデータを記憶します。クロックが</a:t>
            </a:r>
            <a:r>
              <a:rPr kumimoji="1" lang="en-US" altLang="ja-JP" dirty="0"/>
              <a:t>H</a:t>
            </a:r>
            <a:r>
              <a:rPr kumimoji="1" lang="ja-JP" altLang="en-US" dirty="0"/>
              <a:t>に切り替わると、フォロアが</a:t>
            </a:r>
            <a:r>
              <a:rPr kumimoji="1" lang="en-US" altLang="ja-JP" dirty="0"/>
              <a:t>8</a:t>
            </a:r>
            <a:r>
              <a:rPr kumimoji="1" lang="ja-JP" altLang="en-US" dirty="0"/>
              <a:t>の字構造を作ってデータを蓄え、リーダは筒抜けになります。ここで外から見た場合、</a:t>
            </a:r>
            <a:r>
              <a:rPr kumimoji="1" lang="en-US" altLang="ja-JP" dirty="0"/>
              <a:t>Q</a:t>
            </a:r>
            <a:r>
              <a:rPr kumimoji="1" lang="ja-JP" altLang="en-US" dirty="0"/>
              <a:t>の値が変化するのは、</a:t>
            </a:r>
            <a:r>
              <a:rPr kumimoji="1" lang="en-US" altLang="ja-JP" dirty="0"/>
              <a:t>CK</a:t>
            </a:r>
            <a:r>
              <a:rPr kumimoji="1" lang="ja-JP" altLang="en-US" dirty="0"/>
              <a:t>が</a:t>
            </a:r>
            <a:r>
              <a:rPr kumimoji="1" lang="en-US" altLang="ja-JP" dirty="0"/>
              <a:t>L</a:t>
            </a:r>
            <a:r>
              <a:rPr kumimoji="1" lang="ja-JP" altLang="en-US" dirty="0"/>
              <a:t>から</a:t>
            </a:r>
            <a:r>
              <a:rPr kumimoji="1" lang="en-US" altLang="ja-JP" dirty="0"/>
              <a:t>H</a:t>
            </a:r>
            <a:r>
              <a:rPr kumimoji="1" lang="ja-JP" altLang="en-US" dirty="0"/>
              <a:t>に変化し、フォロアで記憶されているデータが外に直接出てきた瞬間です。一方、</a:t>
            </a:r>
            <a:r>
              <a:rPr kumimoji="1" lang="en-US" altLang="ja-JP" dirty="0"/>
              <a:t>CK</a:t>
            </a:r>
            <a:r>
              <a:rPr kumimoji="1" lang="ja-JP" altLang="en-US" dirty="0"/>
              <a:t>が</a:t>
            </a:r>
            <a:r>
              <a:rPr kumimoji="1" lang="en-US" altLang="ja-JP" dirty="0"/>
              <a:t>H</a:t>
            </a:r>
            <a:r>
              <a:rPr kumimoji="1" lang="ja-JP" altLang="en-US" dirty="0"/>
              <a:t>から</a:t>
            </a:r>
            <a:r>
              <a:rPr kumimoji="1" lang="en-US" altLang="ja-JP" dirty="0"/>
              <a:t>L</a:t>
            </a:r>
            <a:r>
              <a:rPr kumimoji="1" lang="ja-JP" altLang="en-US" dirty="0"/>
              <a:t>に変化すると、データはフォロアからリーダに移動しますが、外側から見ると変化はありません。</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13</a:t>
            </a:fld>
            <a:endParaRPr lang="en-US" altLang="ja-JP"/>
          </a:p>
        </p:txBody>
      </p:sp>
    </p:spTree>
    <p:extLst>
      <p:ext uri="{BB962C8B-B14F-4D97-AF65-F5344CB8AC3E}">
        <p14:creationId xmlns:p14="http://schemas.microsoft.com/office/powerpoint/2010/main" val="3425924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では内部動作の理解を深めるための演習をやってみましょう。</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14</a:t>
            </a:fld>
            <a:endParaRPr lang="en-US" altLang="ja-JP"/>
          </a:p>
        </p:txBody>
      </p:sp>
    </p:spTree>
    <p:extLst>
      <p:ext uri="{BB962C8B-B14F-4D97-AF65-F5344CB8AC3E}">
        <p14:creationId xmlns:p14="http://schemas.microsoft.com/office/powerpoint/2010/main" val="1535136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t>
            </a:r>
            <a:r>
              <a:rPr kumimoji="1" lang="ja-JP" altLang="en-US" dirty="0"/>
              <a:t>フリップフロップをゲートで表すと上記のようになります。こちらの方が分かりやすいかもしれません。</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15</a:t>
            </a:fld>
            <a:endParaRPr lang="en-US" altLang="ja-JP"/>
          </a:p>
        </p:txBody>
      </p:sp>
    </p:spTree>
    <p:extLst>
      <p:ext uri="{BB962C8B-B14F-4D97-AF65-F5344CB8AC3E}">
        <p14:creationId xmlns:p14="http://schemas.microsoft.com/office/powerpoint/2010/main" val="629848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D-Flip</a:t>
            </a:r>
            <a:r>
              <a:rPr kumimoji="1" lang="ja-JP" altLang="en-US" dirty="0"/>
              <a:t> </a:t>
            </a:r>
            <a:r>
              <a:rPr kumimoji="1" lang="en-US" altLang="ja-JP" dirty="0"/>
              <a:t>Flop</a:t>
            </a:r>
            <a:r>
              <a:rPr kumimoji="1" lang="ja-JP" altLang="en-US" dirty="0"/>
              <a:t>は</a:t>
            </a:r>
            <a:r>
              <a:rPr kumimoji="1" lang="en-US" altLang="ja-JP" dirty="0"/>
              <a:t>D-</a:t>
            </a:r>
            <a:r>
              <a:rPr kumimoji="1" lang="ja-JP" altLang="en-US" dirty="0"/>
              <a:t>ラッチ同様、レジスタとして使います。クロックを共通にして、入力データを記憶します。これが</a:t>
            </a:r>
            <a:r>
              <a:rPr kumimoji="1" lang="en-US" altLang="ja-JP" dirty="0"/>
              <a:t>D-Flip</a:t>
            </a:r>
            <a:r>
              <a:rPr kumimoji="1" lang="ja-JP" altLang="en-US" dirty="0"/>
              <a:t> </a:t>
            </a:r>
            <a:r>
              <a:rPr kumimoji="1" lang="en-US" altLang="ja-JP" dirty="0"/>
              <a:t>Flop</a:t>
            </a:r>
            <a:r>
              <a:rPr kumimoji="1" lang="ja-JP" altLang="en-US" dirty="0"/>
              <a:t>の主要な役割です。</a:t>
            </a:r>
            <a:endParaRPr kumimoji="1" lang="en-US" altLang="ja-JP" dirty="0"/>
          </a:p>
          <a:p>
            <a:r>
              <a:rPr kumimoji="1" lang="ja-JP" altLang="en-US" dirty="0"/>
              <a:t>その他にも</a:t>
            </a:r>
            <a:r>
              <a:rPr kumimoji="1" lang="en-US" altLang="ja-JP" dirty="0"/>
              <a:t>D</a:t>
            </a:r>
            <a:r>
              <a:rPr kumimoji="1" lang="ja-JP" altLang="en-US" dirty="0"/>
              <a:t>－</a:t>
            </a:r>
            <a:r>
              <a:rPr kumimoji="1" lang="en-US" altLang="ja-JP" dirty="0"/>
              <a:t>Flip Flop</a:t>
            </a:r>
            <a:r>
              <a:rPr kumimoji="1" lang="ja-JP" altLang="en-US" dirty="0"/>
              <a:t>は数珠繋ぎにすると、データを</a:t>
            </a:r>
            <a:r>
              <a:rPr kumimoji="1" lang="en-US" altLang="ja-JP" dirty="0"/>
              <a:t>1</a:t>
            </a:r>
            <a:r>
              <a:rPr kumimoji="1" lang="ja-JP" altLang="en-US" dirty="0"/>
              <a:t>クロック遅らせる働きがあります。ある</a:t>
            </a:r>
            <a:r>
              <a:rPr kumimoji="1" lang="en-US" altLang="ja-JP" dirty="0"/>
              <a:t>Flip</a:t>
            </a:r>
            <a:r>
              <a:rPr kumimoji="1" lang="ja-JP" altLang="en-US" dirty="0"/>
              <a:t> </a:t>
            </a:r>
            <a:r>
              <a:rPr kumimoji="1" lang="en-US" altLang="ja-JP" dirty="0"/>
              <a:t>Flop</a:t>
            </a:r>
            <a:r>
              <a:rPr kumimoji="1" lang="ja-JP" altLang="en-US" dirty="0"/>
              <a:t>の出力はクロックの立ち上がりに同期して変化しますが、同じクロックの立ち上がりでその変化は保持できないため、変化は</a:t>
            </a:r>
            <a:r>
              <a:rPr kumimoji="1" lang="en-US" altLang="ja-JP" dirty="0"/>
              <a:t>1</a:t>
            </a:r>
            <a:r>
              <a:rPr kumimoji="1" lang="ja-JP" altLang="en-US" dirty="0"/>
              <a:t>クロック分遅れて伝わります。この働きを使うと、逐次的に入力したデータを並列に取り出すことができます。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16</a:t>
            </a:fld>
            <a:endParaRPr lang="en-US" altLang="ja-JP"/>
          </a:p>
        </p:txBody>
      </p:sp>
    </p:spTree>
    <p:extLst>
      <p:ext uri="{BB962C8B-B14F-4D97-AF65-F5344CB8AC3E}">
        <p14:creationId xmlns:p14="http://schemas.microsoft.com/office/powerpoint/2010/main" val="35562773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この図は、ジョンソンカウンタと言ってシフトレジスタの応用です。</a:t>
            </a:r>
            <a:r>
              <a:rPr kumimoji="1" lang="en-US" altLang="ja-JP" dirty="0"/>
              <a:t>Q</a:t>
            </a:r>
            <a:r>
              <a:rPr kumimoji="1" lang="ja-JP" altLang="en-US" dirty="0" err="1"/>
              <a:t>ｄ</a:t>
            </a:r>
            <a:r>
              <a:rPr kumimoji="1" lang="ja-JP" altLang="en-US" dirty="0"/>
              <a:t>のみ反転出力が最初の入力になっていることに注目してください。全てが</a:t>
            </a:r>
            <a:r>
              <a:rPr kumimoji="1" lang="en-US" altLang="ja-JP" dirty="0"/>
              <a:t>L</a:t>
            </a:r>
            <a:r>
              <a:rPr kumimoji="1" lang="ja-JP" altLang="en-US" dirty="0"/>
              <a:t>の状態から始まると考えると、順番に</a:t>
            </a:r>
            <a:r>
              <a:rPr kumimoji="1" lang="en-US" altLang="ja-JP" dirty="0"/>
              <a:t>H</a:t>
            </a:r>
            <a:r>
              <a:rPr kumimoji="1" lang="ja-JP" altLang="en-US" dirty="0"/>
              <a:t>になっていき、</a:t>
            </a:r>
            <a:r>
              <a:rPr kumimoji="1" lang="en-US" altLang="ja-JP" dirty="0" err="1"/>
              <a:t>Qd</a:t>
            </a:r>
            <a:r>
              <a:rPr kumimoji="1" lang="ja-JP" altLang="en-US" dirty="0"/>
              <a:t>まで</a:t>
            </a:r>
            <a:r>
              <a:rPr kumimoji="1" lang="en-US" altLang="ja-JP" dirty="0"/>
              <a:t>H</a:t>
            </a:r>
            <a:r>
              <a:rPr kumimoji="1" lang="ja-JP" altLang="en-US" dirty="0"/>
              <a:t>になると、今度は</a:t>
            </a:r>
            <a:r>
              <a:rPr kumimoji="1" lang="en-US" altLang="ja-JP" dirty="0"/>
              <a:t>L</a:t>
            </a:r>
            <a:r>
              <a:rPr kumimoji="1" lang="ja-JP" altLang="en-US" dirty="0"/>
              <a:t>になっていきます。満ちたるが極まればすなわち欠け、陰が極まれば陽に転ずというのがこのカウンタの動作です。コントローラなどに使います。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17</a:t>
            </a:fld>
            <a:endParaRPr lang="en-US" altLang="ja-JP"/>
          </a:p>
        </p:txBody>
      </p:sp>
    </p:spTree>
    <p:extLst>
      <p:ext uri="{BB962C8B-B14F-4D97-AF65-F5344CB8AC3E}">
        <p14:creationId xmlns:p14="http://schemas.microsoft.com/office/powerpoint/2010/main" val="5743411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D-Flip</a:t>
            </a:r>
            <a:r>
              <a:rPr kumimoji="1" lang="ja-JP" altLang="en-US" dirty="0"/>
              <a:t>　</a:t>
            </a:r>
            <a:r>
              <a:rPr kumimoji="1" lang="en-US" altLang="ja-JP" dirty="0"/>
              <a:t>Flop</a:t>
            </a:r>
            <a:r>
              <a:rPr kumimoji="1" lang="ja-JP" altLang="en-US" dirty="0"/>
              <a:t>はクロックに同期しないと動作しません。これば場合によっては不便なので、クロックとは関わらず状態を切り替える端子を付ける場合があります。これが</a:t>
            </a:r>
            <a:r>
              <a:rPr kumimoji="1" lang="en-US" altLang="ja-JP" dirty="0"/>
              <a:t>Clear</a:t>
            </a:r>
            <a:r>
              <a:rPr kumimoji="1" lang="ja-JP" altLang="en-US" dirty="0"/>
              <a:t>端子、</a:t>
            </a:r>
            <a:r>
              <a:rPr kumimoji="1" lang="en-US" altLang="ja-JP" dirty="0"/>
              <a:t>Preset</a:t>
            </a:r>
            <a:r>
              <a:rPr kumimoji="1" lang="ja-JP" altLang="en-US" dirty="0"/>
              <a:t>端子です。</a:t>
            </a:r>
            <a:r>
              <a:rPr kumimoji="1" lang="en-US" altLang="ja-JP" dirty="0"/>
              <a:t>Clear</a:t>
            </a:r>
            <a:r>
              <a:rPr kumimoji="1" lang="ja-JP" altLang="en-US" dirty="0"/>
              <a:t>端子は、</a:t>
            </a:r>
            <a:r>
              <a:rPr kumimoji="1" lang="en-US" altLang="ja-JP" dirty="0"/>
              <a:t>L</a:t>
            </a:r>
            <a:r>
              <a:rPr kumimoji="1" lang="ja-JP" altLang="en-US" dirty="0"/>
              <a:t>にすると</a:t>
            </a:r>
            <a:r>
              <a:rPr kumimoji="1" lang="en-US" altLang="ja-JP" dirty="0"/>
              <a:t>Flip</a:t>
            </a:r>
            <a:r>
              <a:rPr kumimoji="1" lang="ja-JP" altLang="en-US" dirty="0"/>
              <a:t> </a:t>
            </a:r>
            <a:r>
              <a:rPr kumimoji="1" lang="en-US" altLang="ja-JP" dirty="0"/>
              <a:t>Flop</a:t>
            </a:r>
            <a:r>
              <a:rPr kumimoji="1" lang="ja-JP" altLang="en-US" dirty="0"/>
              <a:t>をリセットします。</a:t>
            </a:r>
            <a:r>
              <a:rPr kumimoji="1" lang="en-US" altLang="ja-JP" dirty="0"/>
              <a:t>Preset</a:t>
            </a:r>
            <a:r>
              <a:rPr kumimoji="1" lang="ja-JP" altLang="en-US" dirty="0"/>
              <a:t>端子は、</a:t>
            </a:r>
            <a:r>
              <a:rPr kumimoji="1" lang="en-US" altLang="ja-JP" dirty="0"/>
              <a:t>L</a:t>
            </a:r>
            <a:r>
              <a:rPr kumimoji="1" lang="ja-JP" altLang="en-US" dirty="0"/>
              <a:t>にすると</a:t>
            </a:r>
            <a:r>
              <a:rPr kumimoji="1" lang="en-US" altLang="ja-JP" dirty="0"/>
              <a:t>Flip</a:t>
            </a:r>
            <a:r>
              <a:rPr kumimoji="1" lang="ja-JP" altLang="en-US" dirty="0"/>
              <a:t> </a:t>
            </a:r>
            <a:r>
              <a:rPr kumimoji="1" lang="en-US" altLang="ja-JP" dirty="0"/>
              <a:t>Flop</a:t>
            </a:r>
            <a:r>
              <a:rPr kumimoji="1" lang="ja-JP" altLang="en-US" dirty="0"/>
              <a:t>をセットします。この端子は電源投入直後に初期化する時など、例外的な動作をさせるときに使います。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18</a:t>
            </a:fld>
            <a:endParaRPr lang="en-US" altLang="ja-JP"/>
          </a:p>
        </p:txBody>
      </p:sp>
    </p:spTree>
    <p:extLst>
      <p:ext uri="{BB962C8B-B14F-4D97-AF65-F5344CB8AC3E}">
        <p14:creationId xmlns:p14="http://schemas.microsoft.com/office/powerpoint/2010/main" val="3089512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D-F.F.</a:t>
            </a:r>
            <a:r>
              <a:rPr kumimoji="1" lang="ja-JP" altLang="en-US" dirty="0" err="1"/>
              <a:t>には</a:t>
            </a:r>
            <a:r>
              <a:rPr kumimoji="1" lang="ja-JP" altLang="en-US" dirty="0"/>
              <a:t>もう一つ問題があります。逆に、クロックの立ち上がりで常にデータを蓄えてしまうことです。本当に蓄えるべきときだけ蓄えるためには、入力にマルチプレクサを付けてやり、</a:t>
            </a:r>
            <a:r>
              <a:rPr kumimoji="1" lang="en-US" altLang="ja-JP" dirty="0"/>
              <a:t>EI=L</a:t>
            </a:r>
            <a:r>
              <a:rPr kumimoji="1" lang="ja-JP" altLang="en-US" dirty="0"/>
              <a:t>の時は現在の値を蓄えさせ、</a:t>
            </a:r>
            <a:r>
              <a:rPr kumimoji="1" lang="en-US" altLang="ja-JP" dirty="0"/>
              <a:t>EI=H</a:t>
            </a:r>
            <a:r>
              <a:rPr kumimoji="1" lang="ja-JP" altLang="en-US" dirty="0"/>
              <a:t>の時だけ</a:t>
            </a:r>
            <a:r>
              <a:rPr kumimoji="1" lang="en-US" altLang="ja-JP" dirty="0"/>
              <a:t>D</a:t>
            </a:r>
            <a:r>
              <a:rPr kumimoji="1" lang="ja-JP" altLang="en-US" dirty="0"/>
              <a:t>入力が</a:t>
            </a:r>
            <a:r>
              <a:rPr kumimoji="1" lang="en-US" altLang="ja-JP" dirty="0"/>
              <a:t>F.F.</a:t>
            </a:r>
            <a:r>
              <a:rPr kumimoji="1" lang="ja-JP" altLang="en-US" dirty="0"/>
              <a:t>の入力に入るようにします。このマルチプレクサはトランスミッションゲートで簡単に実現できます。これが</a:t>
            </a:r>
            <a:r>
              <a:rPr kumimoji="1" lang="en-US" altLang="ja-JP" dirty="0"/>
              <a:t>Enable</a:t>
            </a:r>
            <a:r>
              <a:rPr kumimoji="1" lang="ja-JP" altLang="en-US" dirty="0"/>
              <a:t>付き</a:t>
            </a:r>
            <a:r>
              <a:rPr kumimoji="1" lang="en-US" altLang="ja-JP" dirty="0"/>
              <a:t>F.F.</a:t>
            </a:r>
            <a:r>
              <a:rPr kumimoji="1" lang="ja-JP" altLang="en-US" dirty="0"/>
              <a:t>です。</a:t>
            </a:r>
            <a:r>
              <a:rPr kumimoji="1" lang="en-US" altLang="ja-JP" dirty="0"/>
              <a:t>EI=1</a:t>
            </a:r>
            <a:r>
              <a:rPr kumimoji="1" lang="ja-JP" altLang="en-US" dirty="0"/>
              <a:t>の時のクロックの立ち上がりでデータを記憶します。現在のハードウェア記述言語による</a:t>
            </a:r>
            <a:r>
              <a:rPr kumimoji="1" lang="en-US" altLang="ja-JP" dirty="0"/>
              <a:t>RTL</a:t>
            </a:r>
            <a:r>
              <a:rPr kumimoji="1" lang="ja-JP" altLang="en-US" dirty="0"/>
              <a:t>（</a:t>
            </a:r>
            <a:r>
              <a:rPr kumimoji="1" lang="en-US" altLang="ja-JP" dirty="0"/>
              <a:t>Register</a:t>
            </a:r>
            <a:r>
              <a:rPr kumimoji="1" lang="ja-JP" altLang="en-US" dirty="0"/>
              <a:t> </a:t>
            </a:r>
            <a:r>
              <a:rPr kumimoji="1" lang="en-US" altLang="ja-JP" dirty="0"/>
              <a:t>Transfer</a:t>
            </a:r>
            <a:r>
              <a:rPr kumimoji="1" lang="ja-JP" altLang="en-US" dirty="0"/>
              <a:t> </a:t>
            </a:r>
            <a:r>
              <a:rPr kumimoji="1" lang="en-US" altLang="ja-JP" dirty="0"/>
              <a:t>Level)</a:t>
            </a:r>
            <a:r>
              <a:rPr kumimoji="1" lang="ja-JP" altLang="en-US" dirty="0"/>
              <a:t>設計では、この</a:t>
            </a:r>
            <a:r>
              <a:rPr kumimoji="1" lang="en-US" altLang="ja-JP" dirty="0"/>
              <a:t>Enable</a:t>
            </a:r>
            <a:r>
              <a:rPr kumimoji="1" lang="ja-JP" altLang="en-US" dirty="0"/>
              <a:t>付き</a:t>
            </a:r>
            <a:r>
              <a:rPr kumimoji="1" lang="en-US" altLang="ja-JP" dirty="0"/>
              <a:t>F.F.</a:t>
            </a:r>
            <a:r>
              <a:rPr kumimoji="1" lang="ja-JP" altLang="en-US" dirty="0"/>
              <a:t>を主に使います。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19</a:t>
            </a:fld>
            <a:endParaRPr lang="en-US" altLang="ja-JP"/>
          </a:p>
        </p:txBody>
      </p:sp>
    </p:spTree>
    <p:extLst>
      <p:ext uri="{BB962C8B-B14F-4D97-AF65-F5344CB8AC3E}">
        <p14:creationId xmlns:p14="http://schemas.microsoft.com/office/powerpoint/2010/main" val="3053063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最も簡単な記憶回路は、</a:t>
            </a:r>
            <a:r>
              <a:rPr kumimoji="1" lang="en-US" altLang="ja-JP" dirty="0"/>
              <a:t>NOT</a:t>
            </a:r>
            <a:r>
              <a:rPr kumimoji="1" lang="ja-JP" altLang="en-US" dirty="0"/>
              <a:t>ゲートを</a:t>
            </a:r>
            <a:r>
              <a:rPr kumimoji="1" lang="en-US" altLang="ja-JP" dirty="0"/>
              <a:t>2</a:t>
            </a:r>
            <a:r>
              <a:rPr kumimoji="1" lang="ja-JP" altLang="en-US" dirty="0"/>
              <a:t>つ用意して、出力を互いの入力に繋ぎます。片方の出力が</a:t>
            </a:r>
            <a:r>
              <a:rPr kumimoji="1" lang="en-US" altLang="ja-JP" dirty="0"/>
              <a:t>H</a:t>
            </a:r>
            <a:r>
              <a:rPr kumimoji="1" lang="ja-JP" altLang="en-US" dirty="0"/>
              <a:t>の時はもう片方は</a:t>
            </a:r>
            <a:r>
              <a:rPr kumimoji="1" lang="en-US" altLang="ja-JP" dirty="0"/>
              <a:t>L</a:t>
            </a:r>
            <a:r>
              <a:rPr kumimoji="1" lang="ja-JP" altLang="en-US" dirty="0" err="1"/>
              <a:t>、</a:t>
            </a:r>
            <a:r>
              <a:rPr kumimoji="1" lang="ja-JP" altLang="en-US" dirty="0"/>
              <a:t>片方が</a:t>
            </a:r>
            <a:r>
              <a:rPr kumimoji="1" lang="en-US" altLang="ja-JP" dirty="0"/>
              <a:t>L</a:t>
            </a:r>
            <a:r>
              <a:rPr kumimoji="1" lang="ja-JP" altLang="en-US" dirty="0"/>
              <a:t>ならばもう片方は</a:t>
            </a:r>
            <a:r>
              <a:rPr kumimoji="1" lang="en-US" altLang="ja-JP" dirty="0"/>
              <a:t>H</a:t>
            </a:r>
            <a:r>
              <a:rPr kumimoji="1" lang="ja-JP" altLang="en-US" dirty="0"/>
              <a:t>になります。片方の出力に</a:t>
            </a:r>
            <a:r>
              <a:rPr kumimoji="1" lang="en-US" altLang="ja-JP" dirty="0"/>
              <a:t>Q</a:t>
            </a:r>
            <a:r>
              <a:rPr kumimoji="1" lang="ja-JP" altLang="en-US" dirty="0"/>
              <a:t>という名前を付けると、もう片方は</a:t>
            </a:r>
            <a:r>
              <a:rPr kumimoji="1" lang="en-US" altLang="ja-JP" dirty="0"/>
              <a:t>Q</a:t>
            </a:r>
            <a:r>
              <a:rPr kumimoji="1" lang="ja-JP" altLang="en-US" dirty="0"/>
              <a:t>バーになります。</a:t>
            </a:r>
            <a:r>
              <a:rPr kumimoji="1" lang="en-US" altLang="ja-JP" dirty="0"/>
              <a:t>Q</a:t>
            </a:r>
            <a:r>
              <a:rPr kumimoji="1" lang="ja-JP" altLang="en-US" dirty="0"/>
              <a:t>が</a:t>
            </a:r>
            <a:r>
              <a:rPr kumimoji="1" lang="en-US" altLang="ja-JP" dirty="0"/>
              <a:t>H</a:t>
            </a:r>
            <a:r>
              <a:rPr kumimoji="1" lang="ja-JP" altLang="en-US" dirty="0"/>
              <a:t>の状態をセット、</a:t>
            </a:r>
            <a:r>
              <a:rPr kumimoji="1" lang="en-US" altLang="ja-JP" dirty="0"/>
              <a:t>Q</a:t>
            </a:r>
            <a:r>
              <a:rPr kumimoji="1" lang="ja-JP" altLang="en-US" dirty="0"/>
              <a:t>バーが</a:t>
            </a:r>
            <a:r>
              <a:rPr kumimoji="1" lang="en-US" altLang="ja-JP" dirty="0"/>
              <a:t>H</a:t>
            </a:r>
            <a:r>
              <a:rPr kumimoji="1" lang="ja-JP" altLang="en-US" dirty="0"/>
              <a:t>の状態をリセットと呼びます。この回路は一度セットになるとずっとセットの状態を、リセットになるとずっとリセット状態を維持します。つまり記憶をすることができるのですが、これではデータを記憶する形になっておらず使いにくいで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a:t>
            </a:fld>
            <a:endParaRPr lang="en-US" altLang="ja-JP"/>
          </a:p>
        </p:txBody>
      </p:sp>
    </p:spTree>
    <p:extLst>
      <p:ext uri="{BB962C8B-B14F-4D97-AF65-F5344CB8AC3E}">
        <p14:creationId xmlns:p14="http://schemas.microsoft.com/office/powerpoint/2010/main" val="42802655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D-F.F.</a:t>
            </a:r>
            <a:r>
              <a:rPr kumimoji="1" lang="ja-JP" altLang="en-US" dirty="0"/>
              <a:t>もゲートの組み合わせで作るので、ゲートと同じ静特性を持っています。つまりスレッショルドレベル、ファンアウトなどは通常のゲートと同じです。動特性のうち伝搬遅延時間もゲートと同じ考え方に基づいています。クロックが</a:t>
            </a:r>
            <a:r>
              <a:rPr kumimoji="1" lang="en-US" altLang="ja-JP" dirty="0"/>
              <a:t>L</a:t>
            </a:r>
            <a:r>
              <a:rPr kumimoji="1" lang="ja-JP" altLang="en-US" dirty="0"/>
              <a:t>→</a:t>
            </a:r>
            <a:r>
              <a:rPr kumimoji="1" lang="en-US" altLang="ja-JP" dirty="0"/>
              <a:t>H</a:t>
            </a:r>
            <a:r>
              <a:rPr kumimoji="1" lang="ja-JP" altLang="en-US" dirty="0"/>
              <a:t>に変化してから（正確には</a:t>
            </a:r>
            <a:r>
              <a:rPr kumimoji="1" lang="en-US" altLang="ja-JP" dirty="0"/>
              <a:t>50</a:t>
            </a:r>
            <a:r>
              <a:rPr kumimoji="1" lang="ja-JP" altLang="en-US" dirty="0"/>
              <a:t>％のレベルに達してから）</a:t>
            </a:r>
            <a:r>
              <a:rPr kumimoji="1" lang="en-US" altLang="ja-JP" dirty="0"/>
              <a:t>Q</a:t>
            </a:r>
            <a:r>
              <a:rPr kumimoji="1" lang="ja-JP" altLang="en-US" dirty="0"/>
              <a:t>が</a:t>
            </a:r>
            <a:r>
              <a:rPr kumimoji="1" lang="en-US" altLang="ja-JP" dirty="0"/>
              <a:t>D</a:t>
            </a:r>
            <a:r>
              <a:rPr kumimoji="1" lang="ja-JP" altLang="en-US" dirty="0"/>
              <a:t>を記憶した結果</a:t>
            </a:r>
            <a:r>
              <a:rPr kumimoji="1" lang="en-US" altLang="ja-JP" dirty="0"/>
              <a:t>H</a:t>
            </a:r>
            <a:r>
              <a:rPr kumimoji="1" lang="ja-JP" altLang="en-US" dirty="0"/>
              <a:t>レベルに変化するまで（正確には</a:t>
            </a:r>
            <a:r>
              <a:rPr kumimoji="1" lang="en-US" altLang="ja-JP" dirty="0"/>
              <a:t>50</a:t>
            </a:r>
            <a:r>
              <a:rPr kumimoji="1" lang="ja-JP" altLang="en-US" dirty="0"/>
              <a:t>％のレベルに達するまで）の時間を</a:t>
            </a:r>
            <a:r>
              <a:rPr kumimoji="1" lang="en-US" altLang="ja-JP" dirty="0" err="1"/>
              <a:t>tpLH</a:t>
            </a:r>
            <a:r>
              <a:rPr kumimoji="1" lang="ja-JP" altLang="en-US" dirty="0"/>
              <a:t>と呼び、クロックが</a:t>
            </a:r>
            <a:r>
              <a:rPr kumimoji="1" lang="en-US" altLang="ja-JP" dirty="0"/>
              <a:t>L</a:t>
            </a:r>
            <a:r>
              <a:rPr kumimoji="1" lang="ja-JP" altLang="en-US" dirty="0"/>
              <a:t>→</a:t>
            </a:r>
            <a:r>
              <a:rPr kumimoji="1" lang="en-US" altLang="ja-JP" dirty="0"/>
              <a:t>H</a:t>
            </a:r>
            <a:r>
              <a:rPr kumimoji="1" lang="ja-JP" altLang="en-US" dirty="0"/>
              <a:t>に変化してから（正確には</a:t>
            </a:r>
            <a:r>
              <a:rPr kumimoji="1" lang="en-US" altLang="ja-JP" dirty="0"/>
              <a:t>50</a:t>
            </a:r>
            <a:r>
              <a:rPr kumimoji="1" lang="ja-JP" altLang="en-US" dirty="0"/>
              <a:t>％のレベルに達してから）、</a:t>
            </a:r>
            <a:r>
              <a:rPr kumimoji="1" lang="en-US" altLang="ja-JP" dirty="0"/>
              <a:t>Q</a:t>
            </a:r>
            <a:r>
              <a:rPr kumimoji="1" lang="ja-JP" altLang="en-US" dirty="0"/>
              <a:t>が</a:t>
            </a:r>
            <a:r>
              <a:rPr kumimoji="1" lang="en-US" altLang="ja-JP" dirty="0"/>
              <a:t>D</a:t>
            </a:r>
            <a:r>
              <a:rPr kumimoji="1" lang="ja-JP" altLang="en-US" dirty="0"/>
              <a:t>を記憶した結果</a:t>
            </a:r>
            <a:r>
              <a:rPr kumimoji="1" lang="en-US" altLang="ja-JP" dirty="0"/>
              <a:t>L</a:t>
            </a:r>
            <a:r>
              <a:rPr kumimoji="1" lang="ja-JP" altLang="en-US" dirty="0"/>
              <a:t>レベルに変化するまで（正確には</a:t>
            </a:r>
            <a:r>
              <a:rPr kumimoji="1" lang="en-US" altLang="ja-JP" dirty="0"/>
              <a:t>50</a:t>
            </a:r>
            <a:r>
              <a:rPr kumimoji="1" lang="ja-JP" altLang="en-US" dirty="0"/>
              <a:t>％のレベルに達するまで）を</a:t>
            </a:r>
            <a:r>
              <a:rPr kumimoji="1" lang="en-US" altLang="ja-JP" dirty="0" err="1"/>
              <a:t>tpHL</a:t>
            </a:r>
            <a:r>
              <a:rPr kumimoji="1" lang="ja-JP" altLang="en-US" dirty="0"/>
              <a:t>と呼びます。先に紹介したように</a:t>
            </a:r>
            <a:r>
              <a:rPr kumimoji="1" lang="en-US" altLang="ja-JP" dirty="0"/>
              <a:t>D-F.F.</a:t>
            </a:r>
            <a:r>
              <a:rPr kumimoji="1" lang="ja-JP" altLang="en-US" dirty="0"/>
              <a:t>はゲートを一定の段数使っているので、単純な</a:t>
            </a:r>
            <a:r>
              <a:rPr kumimoji="1" lang="en-US" altLang="ja-JP" dirty="0"/>
              <a:t>NAND</a:t>
            </a:r>
            <a:r>
              <a:rPr kumimoji="1" lang="ja-JP" altLang="en-US" dirty="0"/>
              <a:t>ゲートなどに比べると伝搬遅延時間は大きくなります。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20</a:t>
            </a:fld>
            <a:endParaRPr lang="en-US" altLang="ja-JP"/>
          </a:p>
        </p:txBody>
      </p:sp>
    </p:spTree>
    <p:extLst>
      <p:ext uri="{BB962C8B-B14F-4D97-AF65-F5344CB8AC3E}">
        <p14:creationId xmlns:p14="http://schemas.microsoft.com/office/powerpoint/2010/main" val="18988278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フリップフロップ特有の動特性は、記憶を確実に行わせるための条件です。クロックが</a:t>
            </a:r>
            <a:r>
              <a:rPr kumimoji="1" lang="en-US" altLang="ja-JP" dirty="0"/>
              <a:t>L</a:t>
            </a:r>
            <a:r>
              <a:rPr kumimoji="1" lang="ja-JP" altLang="en-US" dirty="0"/>
              <a:t>→</a:t>
            </a:r>
            <a:r>
              <a:rPr kumimoji="1" lang="en-US" altLang="ja-JP" dirty="0"/>
              <a:t>H</a:t>
            </a:r>
            <a:r>
              <a:rPr kumimoji="1" lang="ja-JP" altLang="en-US" dirty="0"/>
              <a:t>に変化したのと全く同時に</a:t>
            </a:r>
            <a:r>
              <a:rPr kumimoji="1" lang="en-US" altLang="ja-JP" dirty="0"/>
              <a:t>D</a:t>
            </a:r>
            <a:r>
              <a:rPr kumimoji="1" lang="ja-JP" altLang="en-US" dirty="0"/>
              <a:t>入力が変化したらどうなるでしょう？結果として</a:t>
            </a:r>
            <a:r>
              <a:rPr kumimoji="1" lang="en-US" altLang="ja-JP" dirty="0"/>
              <a:t>Q</a:t>
            </a:r>
            <a:r>
              <a:rPr kumimoji="1" lang="ja-JP" altLang="en-US" dirty="0"/>
              <a:t>は</a:t>
            </a:r>
            <a:r>
              <a:rPr kumimoji="1" lang="en-US" altLang="ja-JP" dirty="0"/>
              <a:t>L</a:t>
            </a:r>
            <a:r>
              <a:rPr kumimoji="1" lang="ja-JP" altLang="en-US" dirty="0"/>
              <a:t>か</a:t>
            </a:r>
            <a:r>
              <a:rPr kumimoji="1" lang="en-US" altLang="ja-JP" dirty="0"/>
              <a:t>H</a:t>
            </a:r>
            <a:r>
              <a:rPr kumimoji="1" lang="ja-JP" altLang="en-US" dirty="0"/>
              <a:t>かどちらかの状態になる（メタステーブルといって</a:t>
            </a:r>
            <a:r>
              <a:rPr kumimoji="1" lang="en-US" altLang="ja-JP" dirty="0"/>
              <a:t>L</a:t>
            </a:r>
            <a:r>
              <a:rPr kumimoji="1" lang="ja-JP" altLang="en-US" dirty="0"/>
              <a:t>と</a:t>
            </a:r>
            <a:r>
              <a:rPr kumimoji="1" lang="en-US" altLang="ja-JP" dirty="0"/>
              <a:t>H</a:t>
            </a:r>
            <a:r>
              <a:rPr kumimoji="1" lang="ja-JP" altLang="en-US" dirty="0"/>
              <a:t>の中間レベルにしばらく留まる現象があり、ディジタル回路の動作の不安定性の原因になります）のですが、どちらになるかは保証されません。これはちょうどシャッターを切った瞬間に被写体が動いてしまうことに相当します。きちんとした写真を撮るため、つまりきちんとデータを記憶させるためには、クロックを</a:t>
            </a:r>
            <a:r>
              <a:rPr kumimoji="1" lang="en-US" altLang="ja-JP" dirty="0"/>
              <a:t>L</a:t>
            </a:r>
            <a:r>
              <a:rPr kumimoji="1" lang="ja-JP" altLang="en-US" dirty="0"/>
              <a:t>→</a:t>
            </a:r>
            <a:r>
              <a:rPr kumimoji="1" lang="en-US" altLang="ja-JP" dirty="0"/>
              <a:t>H</a:t>
            </a:r>
            <a:r>
              <a:rPr kumimoji="1" lang="ja-JP" altLang="en-US" dirty="0"/>
              <a:t>に変化する際に</a:t>
            </a:r>
            <a:r>
              <a:rPr kumimoji="1" lang="en-US" altLang="ja-JP" dirty="0"/>
              <a:t>D</a:t>
            </a:r>
            <a:r>
              <a:rPr kumimoji="1" lang="ja-JP" altLang="en-US" dirty="0"/>
              <a:t>入力に安定してもらわなければなりません。クロックが変化する前に安定しなければならない最小時間をセットアップタイム</a:t>
            </a:r>
            <a:r>
              <a:rPr kumimoji="1" lang="en-US" altLang="ja-JP" dirty="0" err="1"/>
              <a:t>tsu</a:t>
            </a:r>
            <a:r>
              <a:rPr kumimoji="1" lang="ja-JP" altLang="en-US" dirty="0"/>
              <a:t>と呼び、クロックが変化した後に安定していなければならない最小時間をホールド時間</a:t>
            </a:r>
            <a:r>
              <a:rPr kumimoji="1" lang="en-US" altLang="ja-JP" dirty="0" err="1"/>
              <a:t>th</a:t>
            </a:r>
            <a:r>
              <a:rPr kumimoji="1" lang="ja-JP" altLang="en-US" dirty="0"/>
              <a:t>と呼びます。フリップフロップに確実にデータを蓄えるためには、入力データはクロック変化前に</a:t>
            </a:r>
            <a:r>
              <a:rPr kumimoji="1" lang="en-US" altLang="ja-JP" dirty="0" err="1"/>
              <a:t>tsu</a:t>
            </a:r>
            <a:r>
              <a:rPr kumimoji="1" lang="ja-JP" altLang="en-US" dirty="0" err="1"/>
              <a:t>、</a:t>
            </a:r>
            <a:r>
              <a:rPr kumimoji="1" lang="ja-JP" altLang="en-US" dirty="0"/>
              <a:t>変化後に</a:t>
            </a:r>
            <a:r>
              <a:rPr kumimoji="1" lang="en-US" altLang="ja-JP" dirty="0" err="1"/>
              <a:t>th</a:t>
            </a:r>
            <a:r>
              <a:rPr kumimoji="1" lang="ja-JP" altLang="en-US" dirty="0"/>
              <a:t>の時間変化しないことが必要です。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21</a:t>
            </a:fld>
            <a:endParaRPr lang="en-US" altLang="ja-JP"/>
          </a:p>
        </p:txBody>
      </p:sp>
    </p:spTree>
    <p:extLst>
      <p:ext uri="{BB962C8B-B14F-4D97-AF65-F5344CB8AC3E}">
        <p14:creationId xmlns:p14="http://schemas.microsoft.com/office/powerpoint/2010/main" val="2222994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一例として</a:t>
            </a:r>
            <a:r>
              <a:rPr kumimoji="1" lang="en-US" altLang="ja-JP" dirty="0"/>
              <a:t>74AC74</a:t>
            </a:r>
            <a:r>
              <a:rPr kumimoji="1" lang="ja-JP" altLang="en-US" dirty="0"/>
              <a:t>の電源電圧５</a:t>
            </a:r>
            <a:r>
              <a:rPr kumimoji="1" lang="en-US" altLang="ja-JP" dirty="0"/>
              <a:t>V</a:t>
            </a:r>
            <a:r>
              <a:rPr kumimoji="1" lang="ja-JP" altLang="en-US" dirty="0"/>
              <a:t>における動特性を示します。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22</a:t>
            </a:fld>
            <a:endParaRPr lang="en-US" altLang="ja-JP"/>
          </a:p>
        </p:txBody>
      </p:sp>
    </p:spTree>
    <p:extLst>
      <p:ext uri="{BB962C8B-B14F-4D97-AF65-F5344CB8AC3E}">
        <p14:creationId xmlns:p14="http://schemas.microsoft.com/office/powerpoint/2010/main" val="7890816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では図のシフトレジスタが正しく動作するかを検討しましょう。最初の</a:t>
            </a:r>
            <a:r>
              <a:rPr kumimoji="1" lang="en-US" altLang="ja-JP" dirty="0"/>
              <a:t>F.F.</a:t>
            </a:r>
            <a:r>
              <a:rPr kumimoji="1" lang="ja-JP" altLang="en-US" dirty="0"/>
              <a:t>を除いた</a:t>
            </a:r>
            <a:r>
              <a:rPr kumimoji="1" lang="en-US" altLang="ja-JP" dirty="0"/>
              <a:t>F.F.</a:t>
            </a:r>
            <a:r>
              <a:rPr kumimoji="1" lang="ja-JP" altLang="en-US" dirty="0"/>
              <a:t>は、前段の</a:t>
            </a:r>
            <a:r>
              <a:rPr kumimoji="1" lang="en-US" altLang="ja-JP" dirty="0"/>
              <a:t>F.F.</a:t>
            </a:r>
            <a:r>
              <a:rPr kumimoji="1" lang="ja-JP" altLang="en-US" dirty="0"/>
              <a:t>の変化前の値を記憶します。</a:t>
            </a:r>
            <a:r>
              <a:rPr kumimoji="1" lang="en-US" altLang="ja-JP" dirty="0" err="1"/>
              <a:t>tsu</a:t>
            </a:r>
            <a:r>
              <a:rPr kumimoji="1" lang="ja-JP" altLang="en-US" dirty="0"/>
              <a:t>は、クロック周期</a:t>
            </a:r>
            <a:r>
              <a:rPr kumimoji="1" lang="en-US" altLang="ja-JP" dirty="0"/>
              <a:t>T&gt;</a:t>
            </a:r>
            <a:r>
              <a:rPr kumimoji="1" lang="en-US" altLang="ja-JP" dirty="0" err="1"/>
              <a:t>tsu</a:t>
            </a:r>
            <a:r>
              <a:rPr kumimoji="1" lang="ja-JP" altLang="en-US" dirty="0"/>
              <a:t>＋</a:t>
            </a:r>
            <a:r>
              <a:rPr kumimoji="1" lang="en-US" altLang="ja-JP" dirty="0" err="1"/>
              <a:t>tpd</a:t>
            </a:r>
            <a:r>
              <a:rPr kumimoji="1" lang="ja-JP" altLang="en-US" dirty="0"/>
              <a:t>ならば満足します。あとは</a:t>
            </a:r>
            <a:r>
              <a:rPr kumimoji="1" lang="en-US" altLang="ja-JP" dirty="0" err="1"/>
              <a:t>tpd</a:t>
            </a:r>
            <a:r>
              <a:rPr kumimoji="1" lang="ja-JP" altLang="en-US" dirty="0"/>
              <a:t>の最小値＞</a:t>
            </a:r>
            <a:r>
              <a:rPr kumimoji="1" lang="en-US" altLang="ja-JP" dirty="0" err="1"/>
              <a:t>th</a:t>
            </a:r>
            <a:r>
              <a:rPr kumimoji="1" lang="ja-JP" altLang="en-US" dirty="0"/>
              <a:t>を満足していれば動作します。</a:t>
            </a:r>
            <a:r>
              <a:rPr kumimoji="1" lang="en-US" altLang="ja-JP" dirty="0" err="1"/>
              <a:t>tpd</a:t>
            </a:r>
            <a:r>
              <a:rPr kumimoji="1" lang="ja-JP" altLang="en-US" dirty="0"/>
              <a:t>は最大値しか書いていない場合が多いですが、規格表によると</a:t>
            </a:r>
            <a:r>
              <a:rPr kumimoji="1" lang="en-US" altLang="ja-JP" dirty="0" err="1"/>
              <a:t>th</a:t>
            </a:r>
            <a:r>
              <a:rPr kumimoji="1" lang="en-US" altLang="ja-JP" dirty="0"/>
              <a:t>=0</a:t>
            </a:r>
            <a:r>
              <a:rPr kumimoji="1" lang="ja-JP" altLang="en-US" dirty="0"/>
              <a:t>ですので、</a:t>
            </a:r>
            <a:r>
              <a:rPr kumimoji="1" lang="en-US" altLang="ja-JP" dirty="0" err="1"/>
              <a:t>tpd</a:t>
            </a:r>
            <a:r>
              <a:rPr kumimoji="1" lang="ja-JP" altLang="en-US" dirty="0"/>
              <a:t>が短くともこの条件は満足します。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23</a:t>
            </a:fld>
            <a:endParaRPr lang="en-US" altLang="ja-JP"/>
          </a:p>
        </p:txBody>
      </p:sp>
    </p:spTree>
    <p:extLst>
      <p:ext uri="{BB962C8B-B14F-4D97-AF65-F5344CB8AC3E}">
        <p14:creationId xmlns:p14="http://schemas.microsoft.com/office/powerpoint/2010/main" val="13668618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さて、ホールドタイムを満たす条件は多くの場合、</a:t>
            </a:r>
            <a:r>
              <a:rPr kumimoji="1" lang="en-US" altLang="ja-JP" dirty="0" err="1"/>
              <a:t>th</a:t>
            </a:r>
            <a:r>
              <a:rPr kumimoji="1" lang="en-US" altLang="ja-JP" dirty="0"/>
              <a:t>=0</a:t>
            </a:r>
            <a:r>
              <a:rPr kumimoji="1" lang="ja-JP" altLang="en-US" dirty="0" err="1"/>
              <a:t>なので</a:t>
            </a:r>
            <a:r>
              <a:rPr kumimoji="1" lang="ja-JP" altLang="en-US" dirty="0"/>
              <a:t>自動的に満足されます。しかし、図中の赤で示された配線距離が長く、容量負荷によって信号の伝搬が遅れると、</a:t>
            </a:r>
            <a:r>
              <a:rPr kumimoji="1" lang="en-US" altLang="ja-JP" dirty="0"/>
              <a:t>D</a:t>
            </a:r>
            <a:r>
              <a:rPr kumimoji="1" lang="ja-JP" altLang="en-US" dirty="0"/>
              <a:t>入力の変化の方が早く次の</a:t>
            </a:r>
            <a:r>
              <a:rPr kumimoji="1" lang="en-US" altLang="ja-JP" dirty="0"/>
              <a:t>F.F.</a:t>
            </a:r>
            <a:r>
              <a:rPr kumimoji="1" lang="ja-JP" altLang="en-US" dirty="0"/>
              <a:t>に届いてしまう可能性があります。これがホールドタイムエラーです。ホールドタイムエラーはそれぞれのフリップフロップにクロックが届く時間にずれがある（クロックスキューと呼びます）と生じます。クロックスキューをなくすため、クロックはツリー状にゲートを組み合わせて、末端に届く遅延時間が同じになるように工夫します。これをクロックツリーと呼び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24</a:t>
            </a:fld>
            <a:endParaRPr lang="en-US" altLang="ja-JP"/>
          </a:p>
        </p:txBody>
      </p:sp>
    </p:spTree>
    <p:extLst>
      <p:ext uri="{BB962C8B-B14F-4D97-AF65-F5344CB8AC3E}">
        <p14:creationId xmlns:p14="http://schemas.microsoft.com/office/powerpoint/2010/main" val="6943259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シフトレジスタでは、</a:t>
            </a:r>
            <a:r>
              <a:rPr kumimoji="1" lang="en-US" altLang="ja-JP" dirty="0"/>
              <a:t>T&gt;</a:t>
            </a:r>
            <a:r>
              <a:rPr kumimoji="1" lang="en-US" altLang="ja-JP" dirty="0" err="1"/>
              <a:t>tpd+tsu</a:t>
            </a:r>
            <a:r>
              <a:rPr kumimoji="1" lang="ja-JP" altLang="en-US" dirty="0"/>
              <a:t>が満足すればデータを確実に蓄えることができましたが、一般の同期式順序回路では、これに組み合わせ回路の遅延が加わります。クロックが変化してから、フリップフロップの遅延</a:t>
            </a:r>
            <a:r>
              <a:rPr kumimoji="1" lang="en-US" altLang="ja-JP" dirty="0" err="1"/>
              <a:t>tpd</a:t>
            </a:r>
            <a:r>
              <a:rPr kumimoji="1" lang="en-US" altLang="ja-JP" dirty="0"/>
              <a:t>(F.F.)</a:t>
            </a:r>
            <a:r>
              <a:rPr kumimoji="1" lang="ja-JP" altLang="en-US" dirty="0"/>
              <a:t>に次の状態を作ってやるための組み合わせ回路の遅延</a:t>
            </a:r>
            <a:r>
              <a:rPr kumimoji="1" lang="en-US" altLang="ja-JP" dirty="0" err="1"/>
              <a:t>tpd</a:t>
            </a:r>
            <a:r>
              <a:rPr kumimoji="1" lang="en-US" altLang="ja-JP" dirty="0"/>
              <a:t>(</a:t>
            </a:r>
            <a:r>
              <a:rPr kumimoji="1" lang="ja-JP" altLang="en-US" dirty="0"/>
              <a:t>組み合わせ回路）が加わった遅延でフリップフロップに蓄えるべき次の状態が決まります。これが次のクロックが立ち上がる</a:t>
            </a:r>
            <a:r>
              <a:rPr kumimoji="1" lang="en-US" altLang="ja-JP" dirty="0" err="1"/>
              <a:t>tsu</a:t>
            </a:r>
            <a:r>
              <a:rPr kumimoji="1" lang="ja-JP" altLang="en-US" dirty="0" err="1"/>
              <a:t>だけ</a:t>
            </a:r>
            <a:r>
              <a:rPr kumimoji="1" lang="ja-JP" altLang="en-US" dirty="0"/>
              <a:t>前に決まっていなければなりません。このように</a:t>
            </a:r>
            <a:r>
              <a:rPr kumimoji="1" lang="en-US" altLang="ja-JP" dirty="0"/>
              <a:t>T&gt;</a:t>
            </a:r>
            <a:r>
              <a:rPr kumimoji="1" lang="en-US" altLang="ja-JP" dirty="0" err="1"/>
              <a:t>tpd</a:t>
            </a:r>
            <a:r>
              <a:rPr kumimoji="1" lang="en-US" altLang="ja-JP" dirty="0"/>
              <a:t>(F.F)+</a:t>
            </a:r>
            <a:r>
              <a:rPr kumimoji="1" lang="en-US" altLang="ja-JP" dirty="0" err="1"/>
              <a:t>tpd</a:t>
            </a:r>
            <a:r>
              <a:rPr kumimoji="1" lang="en-US" altLang="ja-JP" dirty="0"/>
              <a:t>(</a:t>
            </a:r>
            <a:r>
              <a:rPr kumimoji="1" lang="ja-JP" altLang="en-US" dirty="0"/>
              <a:t>組み合わせ回路</a:t>
            </a:r>
            <a:r>
              <a:rPr kumimoji="1" lang="en-US" altLang="ja-JP" dirty="0"/>
              <a:t>)+</a:t>
            </a:r>
            <a:r>
              <a:rPr kumimoji="1" lang="en-US" altLang="ja-JP" dirty="0" err="1"/>
              <a:t>tsu</a:t>
            </a:r>
            <a:r>
              <a:rPr kumimoji="1" lang="ja-JP" altLang="en-US" dirty="0"/>
              <a:t>が満足されれば、同期式順序回路は確実に動作します。</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25</a:t>
            </a:fld>
            <a:endParaRPr lang="en-US" altLang="ja-JP"/>
          </a:p>
        </p:txBody>
      </p:sp>
    </p:spTree>
    <p:extLst>
      <p:ext uri="{BB962C8B-B14F-4D97-AF65-F5344CB8AC3E}">
        <p14:creationId xmlns:p14="http://schemas.microsoft.com/office/powerpoint/2010/main" val="30399762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a:t>
            </a:r>
            <a:r>
              <a:rPr kumimoji="1" lang="en-US" altLang="ja-JP" dirty="0"/>
              <a:t>S=H</a:t>
            </a:r>
            <a:r>
              <a:rPr kumimoji="1" lang="ja-JP" altLang="en-US" dirty="0"/>
              <a:t>の時１→２→３とカウントし、</a:t>
            </a:r>
            <a:r>
              <a:rPr kumimoji="1" lang="en-US" altLang="ja-JP" dirty="0"/>
              <a:t>S=L</a:t>
            </a:r>
            <a:r>
              <a:rPr kumimoji="1" lang="ja-JP" altLang="en-US" dirty="0"/>
              <a:t>の時には停止するカウンタの最大動作周波数を求めてみましょう。このカウンタの状態遷移図はここに示す</a:t>
            </a:r>
            <a:r>
              <a:rPr kumimoji="1" lang="en-US" altLang="ja-JP" dirty="0"/>
              <a:t>3</a:t>
            </a:r>
            <a:r>
              <a:rPr kumimoji="1" lang="ja-JP" altLang="en-US" dirty="0" err="1"/>
              <a:t>つの</a:t>
            </a:r>
            <a:r>
              <a:rPr kumimoji="1" lang="ja-JP" altLang="en-US" dirty="0"/>
              <a:t>状態で表されます。それぞれの状態の番号がそのまま出力となるようにします。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26</a:t>
            </a:fld>
            <a:endParaRPr lang="en-US" altLang="ja-JP"/>
          </a:p>
        </p:txBody>
      </p:sp>
    </p:spTree>
    <p:extLst>
      <p:ext uri="{BB962C8B-B14F-4D97-AF65-F5344CB8AC3E}">
        <p14:creationId xmlns:p14="http://schemas.microsoft.com/office/powerpoint/2010/main" val="17083550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現在の状態を</a:t>
            </a:r>
            <a:r>
              <a:rPr kumimoji="1" lang="en-US" altLang="ja-JP" dirty="0"/>
              <a:t>C1C0</a:t>
            </a:r>
            <a:r>
              <a:rPr kumimoji="1" lang="ja-JP" altLang="en-US" dirty="0"/>
              <a:t>として、次の状態</a:t>
            </a:r>
            <a:r>
              <a:rPr kumimoji="1" lang="en-US" altLang="ja-JP" dirty="0"/>
              <a:t>N1N0</a:t>
            </a:r>
            <a:r>
              <a:rPr kumimoji="1" lang="ja-JP" altLang="en-US" dirty="0"/>
              <a:t>を決めてやります。</a:t>
            </a:r>
            <a:r>
              <a:rPr kumimoji="1" lang="en-US" altLang="ja-JP" dirty="0"/>
              <a:t>N1,N0</a:t>
            </a:r>
            <a:r>
              <a:rPr kumimoji="1" lang="ja-JP" altLang="en-US" dirty="0" err="1"/>
              <a:t>のカル</a:t>
            </a:r>
            <a:r>
              <a:rPr kumimoji="1" lang="ja-JP" altLang="en-US" dirty="0"/>
              <a:t>ノー図をそれぞれ示します。この図より、同期式順序回路を設計することができます。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27</a:t>
            </a:fld>
            <a:endParaRPr lang="en-US" altLang="ja-JP"/>
          </a:p>
        </p:txBody>
      </p:sp>
    </p:spTree>
    <p:extLst>
      <p:ext uri="{BB962C8B-B14F-4D97-AF65-F5344CB8AC3E}">
        <p14:creationId xmlns:p14="http://schemas.microsoft.com/office/powerpoint/2010/main" val="18519194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カルノー図に従って回路図を描いた結果です。今、それぞれのゲートの遅延時間を</a:t>
            </a:r>
            <a:r>
              <a:rPr kumimoji="1" lang="en-US" altLang="ja-JP" dirty="0" err="1"/>
              <a:t>tpLH</a:t>
            </a:r>
            <a:r>
              <a:rPr kumimoji="1" lang="en-US" altLang="ja-JP" dirty="0"/>
              <a:t>=</a:t>
            </a:r>
            <a:r>
              <a:rPr kumimoji="1" lang="en-US" altLang="ja-JP" dirty="0" err="1"/>
              <a:t>tpHL</a:t>
            </a:r>
            <a:r>
              <a:rPr kumimoji="1" lang="en-US" altLang="ja-JP" dirty="0"/>
              <a:t>=8.5nsec</a:t>
            </a:r>
            <a:r>
              <a:rPr kumimoji="1" lang="ja-JP" altLang="en-US" dirty="0"/>
              <a:t>としましょう。</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28</a:t>
            </a:fld>
            <a:endParaRPr lang="en-US" altLang="ja-JP"/>
          </a:p>
        </p:txBody>
      </p:sp>
    </p:spTree>
    <p:extLst>
      <p:ext uri="{BB962C8B-B14F-4D97-AF65-F5344CB8AC3E}">
        <p14:creationId xmlns:p14="http://schemas.microsoft.com/office/powerpoint/2010/main" val="9509495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F.F.</a:t>
            </a:r>
            <a:r>
              <a:rPr kumimoji="1" lang="ja-JP" altLang="en-US" dirty="0"/>
              <a:t>に</a:t>
            </a:r>
            <a:r>
              <a:rPr kumimoji="1" lang="en-US" altLang="ja-JP" dirty="0"/>
              <a:t>74AC74</a:t>
            </a:r>
            <a:r>
              <a:rPr kumimoji="1" lang="ja-JP" altLang="en-US" dirty="0"/>
              <a:t>を用いるとすると、</a:t>
            </a:r>
            <a:r>
              <a:rPr kumimoji="1" lang="en-US" altLang="ja-JP" dirty="0" err="1"/>
              <a:t>tpd</a:t>
            </a:r>
            <a:r>
              <a:rPr kumimoji="1" lang="en-US" altLang="ja-JP" dirty="0"/>
              <a:t>=10.5nsec</a:t>
            </a:r>
            <a:r>
              <a:rPr kumimoji="1" lang="ja-JP" altLang="en-US" dirty="0" err="1"/>
              <a:t>、</a:t>
            </a:r>
            <a:r>
              <a:rPr kumimoji="1" lang="en-US" altLang="ja-JP" dirty="0" err="1"/>
              <a:t>tsu</a:t>
            </a:r>
            <a:r>
              <a:rPr kumimoji="1" lang="en-US" altLang="ja-JP" dirty="0"/>
              <a:t>=3nsec</a:t>
            </a:r>
            <a:r>
              <a:rPr kumimoji="1" lang="ja-JP" altLang="en-US" dirty="0"/>
              <a:t>です。回路の最大動作周波数は</a:t>
            </a:r>
            <a:r>
              <a:rPr kumimoji="1" lang="en-US" altLang="ja-JP" dirty="0"/>
              <a:t>F.F.</a:t>
            </a:r>
            <a:r>
              <a:rPr kumimoji="1" lang="ja-JP" altLang="en-US" dirty="0"/>
              <a:t>間の最も遅延時間の長いディジタル信号の通り道（パス）によって決まります。このパスのことをクリティカルパスと呼びます。ここではゲート</a:t>
            </a:r>
            <a:r>
              <a:rPr kumimoji="1" lang="en-US" altLang="ja-JP" dirty="0"/>
              <a:t>1</a:t>
            </a:r>
            <a:r>
              <a:rPr kumimoji="1" lang="ja-JP" altLang="en-US" dirty="0"/>
              <a:t>段の遅延を</a:t>
            </a:r>
            <a:r>
              <a:rPr kumimoji="1" lang="en-US" altLang="ja-JP" dirty="0"/>
              <a:t>8.5nsec</a:t>
            </a:r>
            <a:r>
              <a:rPr kumimoji="1" lang="ja-JP" altLang="en-US" dirty="0"/>
              <a:t>としたので、クリティカルパスは</a:t>
            </a:r>
            <a:r>
              <a:rPr kumimoji="1" lang="en-US" altLang="ja-JP" dirty="0"/>
              <a:t>10.5</a:t>
            </a:r>
            <a:r>
              <a:rPr kumimoji="1" lang="ja-JP" altLang="en-US" dirty="0"/>
              <a:t>＋</a:t>
            </a:r>
            <a:r>
              <a:rPr kumimoji="1" lang="en-US" altLang="ja-JP" dirty="0"/>
              <a:t>8.5×2</a:t>
            </a:r>
            <a:r>
              <a:rPr kumimoji="1" lang="ja-JP" altLang="en-US" dirty="0"/>
              <a:t>＋３となります。この値は</a:t>
            </a:r>
            <a:r>
              <a:rPr kumimoji="1" lang="en-US" altLang="ja-JP" dirty="0"/>
              <a:t>30.5nsec</a:t>
            </a:r>
            <a:r>
              <a:rPr kumimoji="1" lang="ja-JP" altLang="en-US" dirty="0"/>
              <a:t>になります。逆数を取ると</a:t>
            </a:r>
            <a:r>
              <a:rPr kumimoji="1" lang="en-US" altLang="ja-JP" dirty="0"/>
              <a:t>GH</a:t>
            </a:r>
            <a:r>
              <a:rPr kumimoji="1" lang="ja-JP" altLang="en-US" dirty="0" err="1"/>
              <a:t>ｚ</a:t>
            </a:r>
            <a:r>
              <a:rPr kumimoji="1" lang="ja-JP" altLang="en-US" dirty="0"/>
              <a:t>での周波数が出てくるのでこれを</a:t>
            </a:r>
            <a:r>
              <a:rPr kumimoji="1" lang="en-US" altLang="ja-JP" dirty="0"/>
              <a:t>MH</a:t>
            </a:r>
            <a:r>
              <a:rPr kumimoji="1" lang="ja-JP" altLang="en-US" dirty="0" err="1"/>
              <a:t>ｚ</a:t>
            </a:r>
            <a:r>
              <a:rPr kumimoji="1" lang="ja-JP" altLang="en-US" dirty="0"/>
              <a:t>に直すと</a:t>
            </a:r>
            <a:r>
              <a:rPr kumimoji="1" lang="en-US" altLang="ja-JP" dirty="0"/>
              <a:t>32.7MHz</a:t>
            </a:r>
            <a:r>
              <a:rPr kumimoji="1" lang="ja-JP" altLang="en-US" dirty="0"/>
              <a:t>になります。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29</a:t>
            </a:fld>
            <a:endParaRPr lang="en-US" altLang="ja-JP"/>
          </a:p>
        </p:txBody>
      </p:sp>
    </p:spTree>
    <p:extLst>
      <p:ext uri="{BB962C8B-B14F-4D97-AF65-F5344CB8AC3E}">
        <p14:creationId xmlns:p14="http://schemas.microsoft.com/office/powerpoint/2010/main" val="1861213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データを記憶するためには、記憶するデータを入れるための入力が必要ですが、それ以外にも、記憶するタイミングを示す入力が必要です。</a:t>
            </a:r>
            <a:r>
              <a:rPr kumimoji="1" lang="en-US" altLang="ja-JP" dirty="0"/>
              <a:t>D-</a:t>
            </a:r>
            <a:r>
              <a:rPr kumimoji="1" lang="ja-JP" altLang="en-US" dirty="0"/>
              <a:t>ラッチは、データを入力する</a:t>
            </a:r>
            <a:r>
              <a:rPr kumimoji="1" lang="en-US" altLang="ja-JP" dirty="0"/>
              <a:t>D</a:t>
            </a:r>
            <a:r>
              <a:rPr kumimoji="1" lang="ja-JP" altLang="en-US" dirty="0"/>
              <a:t>とタイミングを示す</a:t>
            </a:r>
            <a:r>
              <a:rPr kumimoji="1" lang="en-US" altLang="ja-JP" dirty="0"/>
              <a:t>G</a:t>
            </a:r>
            <a:r>
              <a:rPr kumimoji="1" lang="ja-JP" altLang="en-US" dirty="0" err="1"/>
              <a:t>、</a:t>
            </a:r>
            <a:r>
              <a:rPr kumimoji="1" lang="ja-JP" altLang="en-US" dirty="0"/>
              <a:t>出力の</a:t>
            </a:r>
            <a:r>
              <a:rPr kumimoji="1" lang="en-US" altLang="ja-JP" dirty="0"/>
              <a:t>Q</a:t>
            </a:r>
            <a:r>
              <a:rPr kumimoji="1" lang="ja-JP" altLang="en-US" dirty="0"/>
              <a:t>を持っています。基本動作は、</a:t>
            </a:r>
            <a:r>
              <a:rPr kumimoji="1" lang="en-US" altLang="ja-JP" dirty="0"/>
              <a:t>G=H</a:t>
            </a:r>
            <a:r>
              <a:rPr kumimoji="1" lang="ja-JP" altLang="en-US" dirty="0"/>
              <a:t>の時の</a:t>
            </a:r>
            <a:r>
              <a:rPr kumimoji="1" lang="en-US" altLang="ja-JP" dirty="0"/>
              <a:t>D</a:t>
            </a:r>
            <a:r>
              <a:rPr kumimoji="1" lang="ja-JP" altLang="en-US" dirty="0"/>
              <a:t>入力を記憶して</a:t>
            </a:r>
            <a:r>
              <a:rPr kumimoji="1" lang="en-US" altLang="ja-JP" dirty="0"/>
              <a:t>Q</a:t>
            </a:r>
            <a:r>
              <a:rPr kumimoji="1" lang="ja-JP" altLang="en-US" dirty="0"/>
              <a:t>に出力します。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3</a:t>
            </a:fld>
            <a:endParaRPr lang="en-US" altLang="ja-JP"/>
          </a:p>
        </p:txBody>
      </p:sp>
    </p:spTree>
    <p:extLst>
      <p:ext uri="{BB962C8B-B14F-4D97-AF65-F5344CB8AC3E}">
        <p14:creationId xmlns:p14="http://schemas.microsoft.com/office/powerpoint/2010/main" val="14575011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先の回路は単一の順序回路だったため、</a:t>
            </a:r>
            <a:r>
              <a:rPr kumimoji="1" lang="en-US" altLang="ja-JP" dirty="0"/>
              <a:t>F.F.</a:t>
            </a:r>
            <a:r>
              <a:rPr kumimoji="1" lang="ja-JP" altLang="en-US" dirty="0"/>
              <a:t>から出たパスが同じ</a:t>
            </a:r>
            <a:r>
              <a:rPr kumimoji="1" lang="en-US" altLang="ja-JP" dirty="0"/>
              <a:t>F.F.</a:t>
            </a:r>
            <a:r>
              <a:rPr kumimoji="1" lang="ja-JP" altLang="en-US" dirty="0"/>
              <a:t>に戻ってきましたが、一般的に大規模なディジタル回路は、複数の</a:t>
            </a:r>
            <a:r>
              <a:rPr kumimoji="1" lang="en-US" altLang="ja-JP" dirty="0"/>
              <a:t>F.F.</a:t>
            </a:r>
            <a:r>
              <a:rPr kumimoji="1" lang="ja-JP" altLang="en-US" dirty="0"/>
              <a:t>間に組み合わせ回路が存在し、それらの間に複雑なパスが構成されます。ただし、クロックは単一のものを用います。この場合、最大動作周波数は、</a:t>
            </a:r>
            <a:r>
              <a:rPr kumimoji="1" lang="en-US" altLang="ja-JP" dirty="0"/>
              <a:t>F.F.</a:t>
            </a:r>
            <a:r>
              <a:rPr kumimoji="1" lang="ja-JP" altLang="en-US" dirty="0"/>
              <a:t>間の最長パス、入力から</a:t>
            </a:r>
            <a:r>
              <a:rPr kumimoji="1" lang="en-US" altLang="ja-JP" dirty="0"/>
              <a:t>F.F.</a:t>
            </a:r>
            <a:r>
              <a:rPr kumimoji="1" lang="ja-JP" altLang="en-US" dirty="0" err="1"/>
              <a:t>までの</a:t>
            </a:r>
            <a:r>
              <a:rPr kumimoji="1" lang="ja-JP" altLang="en-US" dirty="0"/>
              <a:t>最長パス、</a:t>
            </a:r>
            <a:r>
              <a:rPr kumimoji="1" lang="en-US" altLang="ja-JP" dirty="0"/>
              <a:t>F.F.</a:t>
            </a:r>
            <a:r>
              <a:rPr kumimoji="1" lang="ja-JP" altLang="en-US" dirty="0"/>
              <a:t>から出力までの最長パスのうちもっとも長いものの逆数を取って決めます。この解析は結構大変です。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30</a:t>
            </a:fld>
            <a:endParaRPr lang="en-US" altLang="ja-JP"/>
          </a:p>
        </p:txBody>
      </p:sp>
    </p:spTree>
    <p:extLst>
      <p:ext uri="{BB962C8B-B14F-4D97-AF65-F5344CB8AC3E}">
        <p14:creationId xmlns:p14="http://schemas.microsoft.com/office/powerpoint/2010/main" val="38499337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通常、設計用</a:t>
            </a:r>
            <a:r>
              <a:rPr kumimoji="1" lang="en-US" altLang="ja-JP" dirty="0"/>
              <a:t>CAD</a:t>
            </a:r>
            <a:r>
              <a:rPr kumimoji="1" lang="ja-JP" altLang="en-US" dirty="0"/>
              <a:t>（</a:t>
            </a:r>
            <a:r>
              <a:rPr kumimoji="1" lang="en-US" altLang="ja-JP" dirty="0"/>
              <a:t>Computer</a:t>
            </a:r>
            <a:r>
              <a:rPr kumimoji="1" lang="ja-JP" altLang="en-US" dirty="0"/>
              <a:t> </a:t>
            </a:r>
            <a:r>
              <a:rPr kumimoji="1" lang="en-US" altLang="ja-JP" dirty="0"/>
              <a:t>Aided</a:t>
            </a:r>
            <a:r>
              <a:rPr kumimoji="1" lang="ja-JP" altLang="en-US" dirty="0"/>
              <a:t> </a:t>
            </a:r>
            <a:r>
              <a:rPr kumimoji="1" lang="en-US" altLang="ja-JP" dirty="0"/>
              <a:t>Design)</a:t>
            </a:r>
            <a:r>
              <a:rPr kumimoji="1" lang="ja-JP" altLang="en-US" dirty="0"/>
              <a:t>が自動的にこれをやってくれます。これを</a:t>
            </a:r>
            <a:r>
              <a:rPr kumimoji="1" lang="en-US" altLang="ja-JP" dirty="0"/>
              <a:t>Static</a:t>
            </a:r>
            <a:r>
              <a:rPr kumimoji="1" lang="ja-JP" altLang="en-US" dirty="0"/>
              <a:t> </a:t>
            </a:r>
            <a:r>
              <a:rPr kumimoji="1" lang="en-US" altLang="ja-JP" dirty="0"/>
              <a:t>Timing</a:t>
            </a:r>
            <a:r>
              <a:rPr kumimoji="1" lang="ja-JP" altLang="en-US" dirty="0"/>
              <a:t> </a:t>
            </a:r>
            <a:r>
              <a:rPr kumimoji="1" lang="en-US" altLang="ja-JP" dirty="0" err="1"/>
              <a:t>Anaylsis</a:t>
            </a:r>
            <a:r>
              <a:rPr kumimoji="1" lang="ja-JP" altLang="en-US" dirty="0"/>
              <a:t> </a:t>
            </a:r>
            <a:r>
              <a:rPr kumimoji="1" lang="en-US" altLang="ja-JP" dirty="0"/>
              <a:t>(STA)</a:t>
            </a:r>
            <a:r>
              <a:rPr kumimoji="1" lang="ja-JP" altLang="en-US" dirty="0"/>
              <a:t>と呼びます。これは計算機構成の授業で演習します。現在のディジタル回路の設計はハードウェア記述言語で設計した結果を論理合成して</a:t>
            </a:r>
            <a:r>
              <a:rPr kumimoji="1" lang="en-US" altLang="ja-JP" dirty="0"/>
              <a:t>STA</a:t>
            </a:r>
            <a:r>
              <a:rPr kumimoji="1" lang="ja-JP" altLang="en-US" dirty="0"/>
              <a:t>を行って最長パスを計算し、もしもこれが長すぎたら短くするように設計を変更したり、論理合成の条件を変更します。この段階が設計の質に最も影響を与えます。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31</a:t>
            </a:fld>
            <a:endParaRPr lang="en-US" altLang="ja-JP"/>
          </a:p>
        </p:txBody>
      </p:sp>
    </p:spTree>
    <p:extLst>
      <p:ext uri="{BB962C8B-B14F-4D97-AF65-F5344CB8AC3E}">
        <p14:creationId xmlns:p14="http://schemas.microsoft.com/office/powerpoint/2010/main" val="162812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今日のポイントをインフォ丸が示します。</a:t>
            </a:r>
          </a:p>
        </p:txBody>
      </p:sp>
      <p:sp>
        <p:nvSpPr>
          <p:cNvPr id="4" name="スライド番号プレースホルダー 3"/>
          <p:cNvSpPr>
            <a:spLocks noGrp="1"/>
          </p:cNvSpPr>
          <p:nvPr>
            <p:ph type="sldNum" sz="quarter" idx="10"/>
          </p:nvPr>
        </p:nvSpPr>
        <p:spPr/>
        <p:txBody>
          <a:bodyPr/>
          <a:lstStyle/>
          <a:p>
            <a:pPr>
              <a:defRPr/>
            </a:pPr>
            <a:fld id="{B19D75E1-D7D5-44FA-93AF-48FFEAEBA1AF}" type="slidenum">
              <a:rPr lang="ja-JP" altLang="en-US" smtClean="0"/>
              <a:pPr>
                <a:defRPr/>
              </a:pPr>
              <a:t>32</a:t>
            </a:fld>
            <a:endParaRPr lang="ja-JP" altLang="en-US"/>
          </a:p>
        </p:txBody>
      </p:sp>
    </p:spTree>
    <p:extLst>
      <p:ext uri="{BB962C8B-B14F-4D97-AF65-F5344CB8AC3E}">
        <p14:creationId xmlns:p14="http://schemas.microsoft.com/office/powerpoint/2010/main" val="35741632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では演習をやってみましょう。例題を見ながらやればすぐできるはずです。単位を忘れないでください。</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33</a:t>
            </a:fld>
            <a:endParaRPr lang="en-US" altLang="ja-JP"/>
          </a:p>
        </p:txBody>
      </p:sp>
    </p:spTree>
    <p:extLst>
      <p:ext uri="{BB962C8B-B14F-4D97-AF65-F5344CB8AC3E}">
        <p14:creationId xmlns:p14="http://schemas.microsoft.com/office/powerpoint/2010/main" val="17521794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では演習をやってみましょう。例題を見ながらやればすぐできるはずです。単位を忘れないでください。</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34</a:t>
            </a:fld>
            <a:endParaRPr lang="en-US" altLang="ja-JP"/>
          </a:p>
        </p:txBody>
      </p:sp>
    </p:spTree>
    <p:extLst>
      <p:ext uri="{BB962C8B-B14F-4D97-AF65-F5344CB8AC3E}">
        <p14:creationId xmlns:p14="http://schemas.microsoft.com/office/powerpoint/2010/main" val="1281194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では演習をやってみましょう。例題を見ながらやればすぐできるはずです。単位を忘れないでください。</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35</a:t>
            </a:fld>
            <a:endParaRPr lang="en-US" altLang="ja-JP"/>
          </a:p>
        </p:txBody>
      </p:sp>
    </p:spTree>
    <p:extLst>
      <p:ext uri="{BB962C8B-B14F-4D97-AF65-F5344CB8AC3E}">
        <p14:creationId xmlns:p14="http://schemas.microsoft.com/office/powerpoint/2010/main" val="887900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データの入力と記憶を切り替えるためには、スイッチの役割をする簡単な素子があると便利です。以前紹介したトランスミッションゲート（トランスファーゲート）が、この目的で使えます。</a:t>
            </a:r>
            <a:endParaRPr kumimoji="1" lang="en-US" altLang="ja-JP" dirty="0"/>
          </a:p>
          <a:p>
            <a:r>
              <a:rPr kumimoji="1" lang="ja-JP" altLang="en-US" dirty="0"/>
              <a:t>　トランスミッションゲートでは、</a:t>
            </a:r>
            <a:r>
              <a:rPr kumimoji="1" lang="en-US" altLang="ja-JP" dirty="0" err="1"/>
              <a:t>nMOS</a:t>
            </a:r>
            <a:r>
              <a:rPr kumimoji="1" lang="ja-JP" altLang="en-US" dirty="0"/>
              <a:t>と</a:t>
            </a:r>
            <a:r>
              <a:rPr kumimoji="1" lang="en-US" altLang="ja-JP" dirty="0" err="1"/>
              <a:t>pMOS</a:t>
            </a:r>
            <a:r>
              <a:rPr kumimoji="1" lang="ja-JP" altLang="en-US" dirty="0"/>
              <a:t>のソースードレイン同士を接続し、ゲートには片方にＳを与えたとすると、もう片方にはＳの反転信号を与えます。この場合、</a:t>
            </a:r>
            <a:r>
              <a:rPr kumimoji="1" lang="en-US" altLang="ja-JP" dirty="0" err="1"/>
              <a:t>pMOS</a:t>
            </a:r>
            <a:r>
              <a:rPr kumimoji="1" lang="ja-JP" altLang="en-US" dirty="0"/>
              <a:t>がＯＮのときは</a:t>
            </a:r>
            <a:r>
              <a:rPr kumimoji="1" lang="en-US" altLang="ja-JP" dirty="0" err="1"/>
              <a:t>nMOS</a:t>
            </a:r>
            <a:r>
              <a:rPr kumimoji="1" lang="ja-JP" altLang="en-US" dirty="0"/>
              <a:t>もＯＮになり、</a:t>
            </a:r>
            <a:r>
              <a:rPr kumimoji="1" lang="en-US" altLang="ja-JP" dirty="0" err="1"/>
              <a:t>nMOS</a:t>
            </a:r>
            <a:r>
              <a:rPr kumimoji="1" lang="ja-JP" altLang="en-US" dirty="0"/>
              <a:t>がＯＦＦのときは</a:t>
            </a:r>
            <a:r>
              <a:rPr kumimoji="1" lang="en-US" altLang="ja-JP" dirty="0" err="1"/>
              <a:t>pMOS</a:t>
            </a:r>
            <a:r>
              <a:rPr kumimoji="1" lang="ja-JP" altLang="en-US" dirty="0"/>
              <a:t>もＯＦＦになります。つまり、両方が必ず同じ状態になるのです。このことにより、ＯＮになった時はＡとＹが接続され、ＯＦＦの時は、ＡとＹが切り離されます。これをトランスミッションゲート、あるいはトランスファーゲートと呼びます。なぜ</a:t>
            </a:r>
            <a:r>
              <a:rPr kumimoji="1" lang="en-US" altLang="ja-JP" dirty="0" err="1"/>
              <a:t>nMOS</a:t>
            </a:r>
            <a:r>
              <a:rPr kumimoji="1" lang="ja-JP" altLang="en-US" dirty="0"/>
              <a:t>と</a:t>
            </a:r>
            <a:r>
              <a:rPr kumimoji="1" lang="en-US" altLang="ja-JP" dirty="0" err="1"/>
              <a:t>pMOS</a:t>
            </a:r>
            <a:r>
              <a:rPr kumimoji="1" lang="ja-JP" altLang="en-US" dirty="0"/>
              <a:t>の両方必要か？というと、以前解説したとおり、それぞれ通すのが得意なレベルが違うからです。Ｈレベルは</a:t>
            </a:r>
            <a:r>
              <a:rPr kumimoji="1" lang="en-US" altLang="ja-JP" dirty="0" err="1"/>
              <a:t>pMOS</a:t>
            </a:r>
            <a:r>
              <a:rPr kumimoji="1" lang="ja-JP" altLang="en-US" dirty="0"/>
              <a:t>が、</a:t>
            </a:r>
            <a:r>
              <a:rPr kumimoji="1" lang="en-US" altLang="ja-JP" dirty="0"/>
              <a:t>L</a:t>
            </a:r>
            <a:r>
              <a:rPr kumimoji="1" lang="ja-JP" altLang="en-US" dirty="0"/>
              <a:t>レベルは</a:t>
            </a:r>
            <a:r>
              <a:rPr kumimoji="1" lang="en-US" altLang="ja-JP" dirty="0" err="1"/>
              <a:t>nMOS</a:t>
            </a:r>
            <a:r>
              <a:rPr kumimoji="1" lang="ja-JP" altLang="en-US" dirty="0"/>
              <a:t>が主に動作することで、両方のレベルを高速に通すことができます。トランスミッションゲートは、双方向である点にご注意ください。この双方向性を利用してＦＰＧＡの配線用スイッチとして使うことができます。</a:t>
            </a:r>
          </a:p>
        </p:txBody>
      </p:sp>
      <p:sp>
        <p:nvSpPr>
          <p:cNvPr id="4" name="スライド番号プレースホルダー 3"/>
          <p:cNvSpPr>
            <a:spLocks noGrp="1"/>
          </p:cNvSpPr>
          <p:nvPr>
            <p:ph type="sldNum" sz="quarter" idx="10"/>
          </p:nvPr>
        </p:nvSpPr>
        <p:spPr/>
        <p:txBody>
          <a:bodyPr/>
          <a:lstStyle/>
          <a:p>
            <a:fld id="{6277C0D6-B6C3-4EF2-B965-C13EA06ADACB}" type="slidenum">
              <a:rPr kumimoji="1" lang="ja-JP" altLang="en-US" smtClean="0"/>
              <a:t>4</a:t>
            </a:fld>
            <a:endParaRPr kumimoji="1" lang="ja-JP" altLang="en-US"/>
          </a:p>
        </p:txBody>
      </p:sp>
    </p:spTree>
    <p:extLst>
      <p:ext uri="{BB962C8B-B14F-4D97-AF65-F5344CB8AC3E}">
        <p14:creationId xmlns:p14="http://schemas.microsoft.com/office/powerpoint/2010/main" val="2539770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t>
            </a:r>
            <a:r>
              <a:rPr kumimoji="1" lang="ja-JP" altLang="en-US" dirty="0"/>
              <a:t>ラッチは</a:t>
            </a:r>
            <a:r>
              <a:rPr kumimoji="1" lang="en-US" altLang="ja-JP" dirty="0"/>
              <a:t>CMOS</a:t>
            </a:r>
            <a:r>
              <a:rPr kumimoji="1" lang="ja-JP" altLang="en-US" dirty="0"/>
              <a:t>のトランスミッションゲートを使うと簡単に実現できます。トランスミッションゲートは</a:t>
            </a:r>
            <a:r>
              <a:rPr kumimoji="1" lang="en-US" altLang="ja-JP" dirty="0"/>
              <a:t>ON</a:t>
            </a:r>
            <a:r>
              <a:rPr kumimoji="1" lang="ja-JP" altLang="en-US" dirty="0"/>
              <a:t>になると接続、</a:t>
            </a:r>
            <a:r>
              <a:rPr kumimoji="1" lang="en-US" altLang="ja-JP" dirty="0"/>
              <a:t>OFF</a:t>
            </a:r>
            <a:r>
              <a:rPr kumimoji="1" lang="ja-JP" altLang="en-US" dirty="0"/>
              <a:t>になると切断するスイッチとして使えることを思い出しましょう。</a:t>
            </a:r>
            <a:r>
              <a:rPr kumimoji="1" lang="en-US" altLang="ja-JP" dirty="0"/>
              <a:t>G</a:t>
            </a:r>
            <a:r>
              <a:rPr kumimoji="1" lang="ja-JP" altLang="en-US" dirty="0"/>
              <a:t>＝</a:t>
            </a:r>
            <a:r>
              <a:rPr kumimoji="1" lang="en-US" altLang="ja-JP" dirty="0"/>
              <a:t>H</a:t>
            </a:r>
            <a:r>
              <a:rPr kumimoji="1" lang="ja-JP" altLang="en-US" dirty="0"/>
              <a:t>の時は、入力のトランスミッションゲートが</a:t>
            </a:r>
            <a:r>
              <a:rPr kumimoji="1" lang="en-US" altLang="ja-JP" dirty="0"/>
              <a:t>ON</a:t>
            </a:r>
            <a:r>
              <a:rPr kumimoji="1" lang="ja-JP" altLang="en-US" dirty="0" err="1"/>
              <a:t>、</a:t>
            </a:r>
            <a:r>
              <a:rPr kumimoji="1" lang="ja-JP" altLang="en-US" dirty="0"/>
              <a:t>フィードバックのトランスミッションゲートが</a:t>
            </a:r>
            <a:r>
              <a:rPr kumimoji="1" lang="en-US" altLang="ja-JP" dirty="0"/>
              <a:t>OFF</a:t>
            </a:r>
            <a:r>
              <a:rPr kumimoji="1" lang="ja-JP" altLang="en-US" dirty="0"/>
              <a:t>になり、入力</a:t>
            </a:r>
            <a:r>
              <a:rPr kumimoji="1" lang="en-US" altLang="ja-JP" dirty="0"/>
              <a:t>D</a:t>
            </a:r>
            <a:r>
              <a:rPr kumimoji="1" lang="ja-JP" altLang="en-US" dirty="0"/>
              <a:t>が</a:t>
            </a:r>
            <a:r>
              <a:rPr kumimoji="1" lang="en-US" altLang="ja-JP" dirty="0"/>
              <a:t>2</a:t>
            </a:r>
            <a:r>
              <a:rPr kumimoji="1" lang="ja-JP" altLang="en-US" dirty="0" err="1"/>
              <a:t>つの</a:t>
            </a:r>
            <a:r>
              <a:rPr kumimoji="1" lang="en-US" altLang="ja-JP" dirty="0"/>
              <a:t>NOT</a:t>
            </a:r>
            <a:r>
              <a:rPr kumimoji="1" lang="ja-JP" altLang="en-US" dirty="0"/>
              <a:t>を介して</a:t>
            </a:r>
            <a:r>
              <a:rPr kumimoji="1" lang="en-US" altLang="ja-JP" dirty="0"/>
              <a:t>Q</a:t>
            </a:r>
            <a:r>
              <a:rPr kumimoji="1" lang="ja-JP" altLang="en-US" dirty="0"/>
              <a:t>に筒抜けになります。</a:t>
            </a:r>
            <a:r>
              <a:rPr kumimoji="1" lang="en-US" altLang="ja-JP" dirty="0"/>
              <a:t>G</a:t>
            </a:r>
            <a:r>
              <a:rPr kumimoji="1" lang="ja-JP" altLang="en-US" dirty="0"/>
              <a:t>＝</a:t>
            </a:r>
            <a:r>
              <a:rPr kumimoji="1" lang="en-US" altLang="ja-JP" dirty="0"/>
              <a:t>L</a:t>
            </a:r>
            <a:r>
              <a:rPr kumimoji="1" lang="ja-JP" altLang="en-US" dirty="0"/>
              <a:t>にすると、入力側が切れる一方、フィードバック側が</a:t>
            </a:r>
            <a:r>
              <a:rPr kumimoji="1" lang="en-US" altLang="ja-JP" dirty="0"/>
              <a:t>ON</a:t>
            </a:r>
            <a:r>
              <a:rPr kumimoji="1" lang="ja-JP" altLang="en-US" dirty="0"/>
              <a:t>になります。このことで、</a:t>
            </a:r>
            <a:r>
              <a:rPr kumimoji="1" lang="en-US" altLang="ja-JP" dirty="0"/>
              <a:t>NOT</a:t>
            </a:r>
            <a:r>
              <a:rPr kumimoji="1" lang="ja-JP" altLang="en-US" dirty="0"/>
              <a:t>ゲートの８字つなぎが実現され、状態が保存されます。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5</a:t>
            </a:fld>
            <a:endParaRPr lang="en-US" altLang="ja-JP"/>
          </a:p>
        </p:txBody>
      </p:sp>
    </p:spTree>
    <p:extLst>
      <p:ext uri="{BB962C8B-B14F-4D97-AF65-F5344CB8AC3E}">
        <p14:creationId xmlns:p14="http://schemas.microsoft.com/office/powerpoint/2010/main" val="2705315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t>
            </a:r>
            <a:r>
              <a:rPr kumimoji="1" lang="ja-JP" altLang="en-US" dirty="0"/>
              <a:t>ラッチのタイミングチャートを示します。計算機基礎を取っている方は、習ったと思います。</a:t>
            </a:r>
            <a:r>
              <a:rPr kumimoji="1" lang="en-US" altLang="ja-JP" dirty="0"/>
              <a:t>D</a:t>
            </a:r>
            <a:r>
              <a:rPr kumimoji="1" lang="ja-JP" altLang="en-US" dirty="0"/>
              <a:t>ラッチの動作は</a:t>
            </a:r>
            <a:r>
              <a:rPr kumimoji="1" lang="en-US" altLang="ja-JP" dirty="0"/>
              <a:t>D</a:t>
            </a:r>
            <a:r>
              <a:rPr kumimoji="1" lang="ja-JP" altLang="en-US" dirty="0"/>
              <a:t>を目で見ている動作にたとえられます。</a:t>
            </a:r>
            <a:r>
              <a:rPr kumimoji="1" lang="en-US" altLang="ja-JP" dirty="0"/>
              <a:t>G</a:t>
            </a:r>
            <a:r>
              <a:rPr kumimoji="1" lang="ja-JP" altLang="en-US" dirty="0"/>
              <a:t>＝</a:t>
            </a:r>
            <a:r>
              <a:rPr kumimoji="1" lang="en-US" altLang="ja-JP" dirty="0"/>
              <a:t>H</a:t>
            </a:r>
            <a:r>
              <a:rPr kumimoji="1" lang="ja-JP" altLang="en-US" dirty="0"/>
              <a:t>の時は目を開きます。この時は見たものを全てが</a:t>
            </a:r>
            <a:r>
              <a:rPr kumimoji="1" lang="en-US" altLang="ja-JP" dirty="0"/>
              <a:t>Q</a:t>
            </a:r>
            <a:r>
              <a:rPr kumimoji="1" lang="ja-JP" altLang="en-US" dirty="0"/>
              <a:t>に筒抜けになります。</a:t>
            </a:r>
            <a:r>
              <a:rPr kumimoji="1" lang="en-US" altLang="ja-JP" dirty="0"/>
              <a:t>G=L</a:t>
            </a:r>
            <a:r>
              <a:rPr kumimoji="1" lang="ja-JP" altLang="en-US" dirty="0"/>
              <a:t>にすると目を閉じるのですが、この時最後に見たものを覚えておきます。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6</a:t>
            </a:fld>
            <a:endParaRPr lang="en-US" altLang="ja-JP"/>
          </a:p>
        </p:txBody>
      </p:sp>
    </p:spTree>
    <p:extLst>
      <p:ext uri="{BB962C8B-B14F-4D97-AF65-F5344CB8AC3E}">
        <p14:creationId xmlns:p14="http://schemas.microsoft.com/office/powerpoint/2010/main" val="581553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a:t>
            </a:r>
            <a:r>
              <a:rPr kumimoji="1" lang="ja-JP" altLang="en-US" dirty="0"/>
              <a:t>ラッチを必要なビット数並べて</a:t>
            </a:r>
            <a:r>
              <a:rPr kumimoji="1" lang="en-US" altLang="ja-JP" dirty="0"/>
              <a:t>G</a:t>
            </a:r>
            <a:r>
              <a:rPr kumimoji="1" lang="ja-JP" altLang="en-US" dirty="0"/>
              <a:t>を共通にします。</a:t>
            </a:r>
            <a:r>
              <a:rPr kumimoji="1" lang="en-US" altLang="ja-JP" dirty="0"/>
              <a:t>G</a:t>
            </a:r>
            <a:r>
              <a:rPr kumimoji="1" lang="ja-JP" altLang="en-US" dirty="0"/>
              <a:t>＝</a:t>
            </a:r>
            <a:r>
              <a:rPr kumimoji="1" lang="en-US" altLang="ja-JP" dirty="0"/>
              <a:t>H</a:t>
            </a:r>
            <a:r>
              <a:rPr kumimoji="1" lang="ja-JP" altLang="en-US" dirty="0"/>
              <a:t>にすると、入力の情報がそのまま通過して出力されます。ここで</a:t>
            </a:r>
            <a:r>
              <a:rPr kumimoji="1" lang="en-US" altLang="ja-JP" dirty="0"/>
              <a:t>G=L</a:t>
            </a:r>
            <a:r>
              <a:rPr kumimoji="1" lang="ja-JP" altLang="en-US" dirty="0"/>
              <a:t>にすると入力データが記憶されます。これは一種のレジスタの役割をしますが、データの通過を許すことからトランスペアレント（透過）ラッチと呼ばれます。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7</a:t>
            </a:fld>
            <a:endParaRPr lang="en-US" altLang="ja-JP"/>
          </a:p>
        </p:txBody>
      </p:sp>
    </p:spTree>
    <p:extLst>
      <p:ext uri="{BB962C8B-B14F-4D97-AF65-F5344CB8AC3E}">
        <p14:creationId xmlns:p14="http://schemas.microsoft.com/office/powerpoint/2010/main" val="2226008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計算機基礎では</a:t>
            </a:r>
            <a:r>
              <a:rPr kumimoji="1" lang="en-US" altLang="ja-JP" dirty="0"/>
              <a:t>D</a:t>
            </a:r>
            <a:r>
              <a:rPr kumimoji="1" lang="ja-JP" altLang="en-US" dirty="0"/>
              <a:t>ラッチは、</a:t>
            </a:r>
            <a:r>
              <a:rPr kumimoji="1" lang="en-US" altLang="ja-JP" dirty="0"/>
              <a:t>RS</a:t>
            </a:r>
            <a:r>
              <a:rPr kumimoji="1" lang="ja-JP" altLang="en-US" dirty="0"/>
              <a:t>ラッチの入力に切り替え回路を付けた構成で習ったと思います。論理的には全く同じですが、実際に</a:t>
            </a:r>
            <a:r>
              <a:rPr kumimoji="1" lang="en-US" altLang="ja-JP" dirty="0"/>
              <a:t>LSI</a:t>
            </a:r>
            <a:r>
              <a:rPr kumimoji="1" lang="ja-JP" altLang="en-US" dirty="0"/>
              <a:t>の内部では最初に述べた構造が使われます。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8</a:t>
            </a:fld>
            <a:endParaRPr lang="en-US" altLang="ja-JP"/>
          </a:p>
        </p:txBody>
      </p:sp>
    </p:spTree>
    <p:extLst>
      <p:ext uri="{BB962C8B-B14F-4D97-AF65-F5344CB8AC3E}">
        <p14:creationId xmlns:p14="http://schemas.microsoft.com/office/powerpoint/2010/main" val="32250585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今まで紹介した</a:t>
            </a:r>
            <a:r>
              <a:rPr kumimoji="1" lang="en-US" altLang="ja-JP" dirty="0"/>
              <a:t>D</a:t>
            </a:r>
            <a:r>
              <a:rPr kumimoji="1" lang="ja-JP" altLang="en-US" dirty="0"/>
              <a:t>ラッチもレベル動作、すなわち入力信号のレベルによって記憶操作を行います。これに対して真のフリップフロップはクロック入力の変化に応じて記憶操作を行います。このことをエッジ動作と呼びます。なぜエッジ動作が必要なのでしょうか？大規模なディジタル回路をきちんと動作させるためには、クロックの変化（エッジ）に同期して状態を変えることが必要なのです。このため、世の中でよく使われるのは、ラッチではなくフリップフロップです。言葉の意味をはっきりさせておきましょう。広い意味でフリップフロップとは</a:t>
            </a:r>
            <a:r>
              <a:rPr kumimoji="1" lang="en-US" altLang="ja-JP" dirty="0"/>
              <a:t>1</a:t>
            </a:r>
            <a:r>
              <a:rPr kumimoji="1" lang="ja-JP" altLang="en-US" dirty="0"/>
              <a:t>ビットの記憶装置全般を指します。しかし、狭い意味ではエッジ動作をするものに限定され、レベル動作のものはラッチと呼んで区別します。</a:t>
            </a:r>
          </a:p>
        </p:txBody>
      </p:sp>
      <p:sp>
        <p:nvSpPr>
          <p:cNvPr id="4" name="スライド番号プレースホルダー 3"/>
          <p:cNvSpPr>
            <a:spLocks noGrp="1"/>
          </p:cNvSpPr>
          <p:nvPr>
            <p:ph type="sldNum" sz="quarter" idx="10"/>
          </p:nvPr>
        </p:nvSpPr>
        <p:spPr/>
        <p:txBody>
          <a:bodyPr/>
          <a:lstStyle/>
          <a:p>
            <a:pPr>
              <a:defRPr/>
            </a:pPr>
            <a:fld id="{D24000C9-CB17-48EE-A7B8-50A6C6884503}" type="slidenum">
              <a:rPr lang="en-US" altLang="ja-JP" smtClean="0"/>
              <a:pPr>
                <a:defRPr/>
              </a:pPr>
              <a:t>9</a:t>
            </a:fld>
            <a:endParaRPr lang="en-US" altLang="ja-JP"/>
          </a:p>
        </p:txBody>
      </p:sp>
    </p:spTree>
    <p:extLst>
      <p:ext uri="{BB962C8B-B14F-4D97-AF65-F5344CB8AC3E}">
        <p14:creationId xmlns:p14="http://schemas.microsoft.com/office/powerpoint/2010/main" val="4000269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84907ED0-D672-4505-8FC0-072687FBE97D}" type="slidenum">
              <a:rPr lang="en-US" altLang="ja-JP" smtClean="0"/>
              <a:pPr>
                <a:defRPr/>
              </a:pPr>
              <a:t>‹#›</a:t>
            </a:fld>
            <a:endParaRPr lang="en-US" altLang="ja-JP"/>
          </a:p>
        </p:txBody>
      </p:sp>
    </p:spTree>
    <p:extLst>
      <p:ext uri="{BB962C8B-B14F-4D97-AF65-F5344CB8AC3E}">
        <p14:creationId xmlns:p14="http://schemas.microsoft.com/office/powerpoint/2010/main" val="151523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43B2B81-F0FC-421C-93FB-1E89B798DE97}" type="slidenum">
              <a:rPr lang="en-US" altLang="ja-JP" smtClean="0"/>
              <a:pPr>
                <a:defRPr/>
              </a:pPr>
              <a:t>‹#›</a:t>
            </a:fld>
            <a:endParaRPr lang="en-US" altLang="ja-JP"/>
          </a:p>
        </p:txBody>
      </p:sp>
    </p:spTree>
    <p:extLst>
      <p:ext uri="{BB962C8B-B14F-4D97-AF65-F5344CB8AC3E}">
        <p14:creationId xmlns:p14="http://schemas.microsoft.com/office/powerpoint/2010/main" val="1116055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43B3332A-2A9A-4A9A-866D-E1BA7FECB78D}" type="slidenum">
              <a:rPr lang="en-US" altLang="ja-JP" smtClean="0"/>
              <a:pPr>
                <a:defRPr/>
              </a:pPr>
              <a:t>‹#›</a:t>
            </a:fld>
            <a:endParaRPr lang="en-US" altLang="ja-JP"/>
          </a:p>
        </p:txBody>
      </p:sp>
    </p:spTree>
    <p:extLst>
      <p:ext uri="{BB962C8B-B14F-4D97-AF65-F5344CB8AC3E}">
        <p14:creationId xmlns:p14="http://schemas.microsoft.com/office/powerpoint/2010/main" val="137663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4E040451-3684-4A5F-93D1-BE2660131AF8}" type="slidenum">
              <a:rPr lang="en-US" altLang="ja-JP" smtClean="0"/>
              <a:pPr>
                <a:defRPr/>
              </a:pPr>
              <a:t>‹#›</a:t>
            </a:fld>
            <a:endParaRPr lang="en-US" altLang="ja-JP"/>
          </a:p>
        </p:txBody>
      </p:sp>
    </p:spTree>
    <p:extLst>
      <p:ext uri="{BB962C8B-B14F-4D97-AF65-F5344CB8AC3E}">
        <p14:creationId xmlns:p14="http://schemas.microsoft.com/office/powerpoint/2010/main" val="3799075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9C05BA0-5362-4921-99E5-5A6F89252D5F}" type="slidenum">
              <a:rPr lang="en-US" altLang="ja-JP" smtClean="0"/>
              <a:pPr>
                <a:defRPr/>
              </a:pPr>
              <a:t>‹#›</a:t>
            </a:fld>
            <a:endParaRPr lang="en-US" altLang="ja-JP"/>
          </a:p>
        </p:txBody>
      </p:sp>
    </p:spTree>
    <p:extLst>
      <p:ext uri="{BB962C8B-B14F-4D97-AF65-F5344CB8AC3E}">
        <p14:creationId xmlns:p14="http://schemas.microsoft.com/office/powerpoint/2010/main" val="1085929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4E313ADA-53FB-48FA-BB61-A01D863A4A46}" type="slidenum">
              <a:rPr lang="en-US" altLang="ja-JP" smtClean="0"/>
              <a:pPr>
                <a:defRPr/>
              </a:pPr>
              <a:t>‹#›</a:t>
            </a:fld>
            <a:endParaRPr lang="en-US" altLang="ja-JP"/>
          </a:p>
        </p:txBody>
      </p:sp>
    </p:spTree>
    <p:extLst>
      <p:ext uri="{BB962C8B-B14F-4D97-AF65-F5344CB8AC3E}">
        <p14:creationId xmlns:p14="http://schemas.microsoft.com/office/powerpoint/2010/main" val="1799474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ED160341-FC08-43DF-8DA5-B6B66D42C3A3}" type="slidenum">
              <a:rPr lang="en-US" altLang="ja-JP" smtClean="0"/>
              <a:pPr>
                <a:defRPr/>
              </a:pPr>
              <a:t>‹#›</a:t>
            </a:fld>
            <a:endParaRPr lang="en-US" altLang="ja-JP"/>
          </a:p>
        </p:txBody>
      </p:sp>
    </p:spTree>
    <p:extLst>
      <p:ext uri="{BB962C8B-B14F-4D97-AF65-F5344CB8AC3E}">
        <p14:creationId xmlns:p14="http://schemas.microsoft.com/office/powerpoint/2010/main" val="3528625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FA06C03C-F434-4156-BBA4-ECD969666523}" type="slidenum">
              <a:rPr lang="en-US" altLang="ja-JP" smtClean="0"/>
              <a:pPr>
                <a:defRPr/>
              </a:pPr>
              <a:t>‹#›</a:t>
            </a:fld>
            <a:endParaRPr lang="en-US" altLang="ja-JP"/>
          </a:p>
        </p:txBody>
      </p:sp>
    </p:spTree>
    <p:extLst>
      <p:ext uri="{BB962C8B-B14F-4D97-AF65-F5344CB8AC3E}">
        <p14:creationId xmlns:p14="http://schemas.microsoft.com/office/powerpoint/2010/main" val="3001140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382ABBF2-2466-4B7E-92BA-E7DF40712D99}" type="slidenum">
              <a:rPr lang="en-US" altLang="ja-JP" smtClean="0"/>
              <a:pPr>
                <a:defRPr/>
              </a:pPr>
              <a:t>‹#›</a:t>
            </a:fld>
            <a:endParaRPr lang="en-US" altLang="ja-JP"/>
          </a:p>
        </p:txBody>
      </p:sp>
    </p:spTree>
    <p:extLst>
      <p:ext uri="{BB962C8B-B14F-4D97-AF65-F5344CB8AC3E}">
        <p14:creationId xmlns:p14="http://schemas.microsoft.com/office/powerpoint/2010/main" val="4189987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60301D8F-DD37-49D1-B1A2-63A19B8140BA}" type="slidenum">
              <a:rPr lang="en-US" altLang="ja-JP" smtClean="0"/>
              <a:pPr>
                <a:defRPr/>
              </a:pPr>
              <a:t>‹#›</a:t>
            </a:fld>
            <a:endParaRPr lang="en-US" altLang="ja-JP"/>
          </a:p>
        </p:txBody>
      </p:sp>
    </p:spTree>
    <p:extLst>
      <p:ext uri="{BB962C8B-B14F-4D97-AF65-F5344CB8AC3E}">
        <p14:creationId xmlns:p14="http://schemas.microsoft.com/office/powerpoint/2010/main" val="88128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247A8EF3-E6FC-4D6D-9665-3B66EC8DB18F}" type="slidenum">
              <a:rPr lang="en-US" altLang="ja-JP" smtClean="0"/>
              <a:pPr>
                <a:defRPr/>
              </a:pPr>
              <a:t>‹#›</a:t>
            </a:fld>
            <a:endParaRPr lang="en-US" altLang="ja-JP"/>
          </a:p>
        </p:txBody>
      </p:sp>
    </p:spTree>
    <p:extLst>
      <p:ext uri="{BB962C8B-B14F-4D97-AF65-F5344CB8AC3E}">
        <p14:creationId xmlns:p14="http://schemas.microsoft.com/office/powerpoint/2010/main" val="91687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D525AB47-9649-4474-AE22-A02627BDB7F9}" type="slidenum">
              <a:rPr lang="en-US" altLang="ja-JP" smtClean="0"/>
              <a:pPr>
                <a:defRPr/>
              </a:pPr>
              <a:t>‹#›</a:t>
            </a:fld>
            <a:endParaRPr lang="en-US" altLang="ja-JP"/>
          </a:p>
        </p:txBody>
      </p:sp>
    </p:spTree>
    <p:extLst>
      <p:ext uri="{BB962C8B-B14F-4D97-AF65-F5344CB8AC3E}">
        <p14:creationId xmlns:p14="http://schemas.microsoft.com/office/powerpoint/2010/main" val="285747128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title"/>
          </p:nvPr>
        </p:nvSpPr>
        <p:spPr>
          <a:xfrm>
            <a:off x="457200" y="274638"/>
            <a:ext cx="8435975" cy="1655762"/>
          </a:xfrm>
          <a:solidFill>
            <a:srgbClr val="FFFF66"/>
          </a:solidFill>
        </p:spPr>
        <p:txBody>
          <a:bodyPr/>
          <a:lstStyle/>
          <a:p>
            <a:pPr eaLnBrk="1" hangingPunct="1"/>
            <a:r>
              <a:rPr lang="ja-JP" altLang="en-US" sz="4000" b="1" dirty="0"/>
              <a:t>フリップフロップ　</a:t>
            </a:r>
            <a:br>
              <a:rPr lang="en-US" altLang="ja-JP" b="1" dirty="0"/>
            </a:br>
            <a:br>
              <a:rPr lang="en-US" altLang="ja-JP" b="1" dirty="0"/>
            </a:br>
            <a:r>
              <a:rPr lang="ja-JP" altLang="en-US" b="1" dirty="0"/>
              <a:t>パタンパタンと記憶する　</a:t>
            </a:r>
            <a:endParaRPr lang="ja-JP" altLang="en-US" sz="3200" b="1" dirty="0">
              <a:latin typeface="HG丸ｺﾞｼｯｸM-PRO" panose="020F0600000000000000" pitchFamily="50" charset="-128"/>
              <a:ea typeface="HG丸ｺﾞｼｯｸM-PRO" panose="020F0600000000000000" pitchFamily="50" charset="-128"/>
            </a:endParaRPr>
          </a:p>
        </p:txBody>
      </p:sp>
      <p:sp>
        <p:nvSpPr>
          <p:cNvPr id="3075" name="テキスト ボックス 1"/>
          <p:cNvSpPr txBox="1">
            <a:spLocks noChangeArrowheads="1"/>
          </p:cNvSpPr>
          <p:nvPr/>
        </p:nvSpPr>
        <p:spPr bwMode="auto">
          <a:xfrm>
            <a:off x="903288" y="2492375"/>
            <a:ext cx="808105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dirty="0"/>
              <a:t>フリップフロップ（</a:t>
            </a:r>
            <a:r>
              <a:rPr lang="en-US" altLang="ja-JP" sz="2400" dirty="0"/>
              <a:t>Flip</a:t>
            </a:r>
            <a:r>
              <a:rPr lang="ja-JP" altLang="en-US" sz="2400" dirty="0"/>
              <a:t> </a:t>
            </a:r>
            <a:r>
              <a:rPr lang="en-US" altLang="ja-JP" sz="2400" dirty="0"/>
              <a:t>Flop)</a:t>
            </a:r>
            <a:r>
              <a:rPr lang="ja-JP" altLang="en-US" sz="2400" dirty="0"/>
              <a:t>は</a:t>
            </a:r>
            <a:r>
              <a:rPr lang="en-US" altLang="ja-JP" sz="2400" dirty="0"/>
              <a:t>1</a:t>
            </a:r>
            <a:r>
              <a:rPr lang="ja-JP" altLang="en-US" sz="2400" dirty="0"/>
              <a:t>ビットの記憶素子</a:t>
            </a:r>
            <a:endParaRPr lang="en-US" altLang="ja-JP" sz="2400" dirty="0"/>
          </a:p>
          <a:p>
            <a:pPr eaLnBrk="1" hangingPunct="1">
              <a:spcBef>
                <a:spcPct val="0"/>
              </a:spcBef>
              <a:buFontTx/>
              <a:buNone/>
            </a:pPr>
            <a:r>
              <a:rPr lang="ja-JP" altLang="en-US" sz="2400" dirty="0"/>
              <a:t>セット、リセット、</a:t>
            </a:r>
            <a:r>
              <a:rPr lang="en-US" altLang="ja-JP" sz="2400" dirty="0"/>
              <a:t>2</a:t>
            </a:r>
            <a:r>
              <a:rPr lang="ja-JP" altLang="en-US" sz="2400" dirty="0" err="1"/>
              <a:t>つの</a:t>
            </a:r>
            <a:r>
              <a:rPr lang="ja-JP" altLang="en-US" sz="2400" dirty="0"/>
              <a:t>状態がパタンパタンと切り変わる。</a:t>
            </a:r>
            <a:endParaRPr lang="en-US" altLang="ja-JP" sz="2400" dirty="0"/>
          </a:p>
          <a:p>
            <a:pPr eaLnBrk="1" hangingPunct="1">
              <a:spcBef>
                <a:spcPct val="0"/>
              </a:spcBef>
              <a:buFontTx/>
              <a:buNone/>
            </a:pPr>
            <a:endParaRPr lang="en-US" altLang="ja-JP" sz="2400" dirty="0"/>
          </a:p>
          <a:p>
            <a:pPr eaLnBrk="1" hangingPunct="1">
              <a:spcBef>
                <a:spcPct val="0"/>
              </a:spcBef>
              <a:buFontTx/>
              <a:buNone/>
            </a:pPr>
            <a:r>
              <a:rPr lang="ja-JP" altLang="en-US" sz="2400" dirty="0"/>
              <a:t>フリップフロップには、基本的なラッチと狭義のフリップフロップ</a:t>
            </a:r>
            <a:endParaRPr lang="en-US" altLang="ja-JP" sz="2400" dirty="0"/>
          </a:p>
          <a:p>
            <a:pPr eaLnBrk="1" hangingPunct="1">
              <a:spcBef>
                <a:spcPct val="0"/>
              </a:spcBef>
              <a:buFontTx/>
              <a:buNone/>
            </a:pPr>
            <a:r>
              <a:rPr lang="ja-JP" altLang="en-US" sz="2400" dirty="0"/>
              <a:t>がある。ここでは基本的な記憶回路から紹介する。</a:t>
            </a:r>
            <a:endParaRPr lang="en-US" altLang="ja-JP" sz="2400" dirty="0"/>
          </a:p>
          <a:p>
            <a:pPr eaLnBrk="1" hangingPunct="1">
              <a:spcBef>
                <a:spcPct val="0"/>
              </a:spcBef>
              <a:buFontTx/>
              <a:buNone/>
            </a:pPr>
            <a:endParaRPr lang="en-US" altLang="ja-JP" sz="2400" dirty="0"/>
          </a:p>
          <a:p>
            <a:pPr eaLnBrk="1" hangingPunct="1">
              <a:spcBef>
                <a:spcPct val="0"/>
              </a:spcBef>
              <a:buFontTx/>
              <a:buNone/>
            </a:pPr>
            <a:endParaRPr lang="en-US" altLang="ja-JP" sz="2400" dirty="0"/>
          </a:p>
          <a:p>
            <a:pPr eaLnBrk="1" hangingPunct="1">
              <a:spcBef>
                <a:spcPct val="0"/>
              </a:spcBef>
              <a:buFontTx/>
              <a:buNone/>
            </a:pPr>
            <a:endParaRPr lang="en-US" altLang="ja-JP" sz="2400" dirty="0"/>
          </a:p>
          <a:p>
            <a:pPr eaLnBrk="1" hangingPunct="1">
              <a:spcBef>
                <a:spcPct val="0"/>
              </a:spcBef>
              <a:buFontTx/>
              <a:buNone/>
            </a:pPr>
            <a:endParaRPr lang="en-US" altLang="ja-JP"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ja-JP"/>
              <a:t>D-Flip Flop</a:t>
            </a:r>
          </a:p>
        </p:txBody>
      </p:sp>
      <p:grpSp>
        <p:nvGrpSpPr>
          <p:cNvPr id="18435" name="Group 34"/>
          <p:cNvGrpSpPr>
            <a:grpSpLocks/>
          </p:cNvGrpSpPr>
          <p:nvPr/>
        </p:nvGrpSpPr>
        <p:grpSpPr bwMode="auto">
          <a:xfrm>
            <a:off x="1908175" y="2133600"/>
            <a:ext cx="865188" cy="1079500"/>
            <a:chOff x="1202" y="1344"/>
            <a:chExt cx="545" cy="680"/>
          </a:xfrm>
        </p:grpSpPr>
        <p:sp>
          <p:nvSpPr>
            <p:cNvPr id="18457" name="Rectangle 4"/>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458" name="Text Box 6"/>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8459" name="Text Box 7"/>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8460" name="Line 8"/>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1" name="Line 9"/>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2" name="Line 10"/>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3" name="Line 11"/>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4" name="Line 12"/>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8436" name="Rectangle 13"/>
          <p:cNvSpPr>
            <a:spLocks noChangeArrowheads="1"/>
          </p:cNvSpPr>
          <p:nvPr/>
        </p:nvSpPr>
        <p:spPr bwMode="auto">
          <a:xfrm>
            <a:off x="5795963" y="2133600"/>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437" name="Text Box 14"/>
          <p:cNvSpPr txBox="1">
            <a:spLocks noChangeArrowheads="1"/>
          </p:cNvSpPr>
          <p:nvPr/>
        </p:nvSpPr>
        <p:spPr bwMode="auto">
          <a:xfrm>
            <a:off x="5724525" y="23495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8438" name="Text Box 15"/>
          <p:cNvSpPr txBox="1">
            <a:spLocks noChangeArrowheads="1"/>
          </p:cNvSpPr>
          <p:nvPr/>
        </p:nvSpPr>
        <p:spPr bwMode="auto">
          <a:xfrm>
            <a:off x="6081713" y="21336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8439" name="Line 16"/>
          <p:cNvSpPr>
            <a:spLocks noChangeShapeType="1"/>
          </p:cNvSpPr>
          <p:nvPr/>
        </p:nvSpPr>
        <p:spPr bwMode="auto">
          <a:xfrm>
            <a:off x="5651500" y="256540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0" name="Line 17"/>
          <p:cNvSpPr>
            <a:spLocks noChangeShapeType="1"/>
          </p:cNvSpPr>
          <p:nvPr/>
        </p:nvSpPr>
        <p:spPr bwMode="auto">
          <a:xfrm>
            <a:off x="6372225" y="227647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1" name="Line 18"/>
          <p:cNvSpPr>
            <a:spLocks noChangeShapeType="1"/>
          </p:cNvSpPr>
          <p:nvPr/>
        </p:nvSpPr>
        <p:spPr bwMode="auto">
          <a:xfrm>
            <a:off x="6084888" y="29972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2" name="Line 19"/>
          <p:cNvSpPr>
            <a:spLocks noChangeShapeType="1"/>
          </p:cNvSpPr>
          <p:nvPr/>
        </p:nvSpPr>
        <p:spPr bwMode="auto">
          <a:xfrm flipV="1">
            <a:off x="6011863" y="2781300"/>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3" name="Line 20"/>
          <p:cNvSpPr>
            <a:spLocks noChangeShapeType="1"/>
          </p:cNvSpPr>
          <p:nvPr/>
        </p:nvSpPr>
        <p:spPr bwMode="auto">
          <a:xfrm>
            <a:off x="6083300" y="2781300"/>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4" name="Oval 21"/>
          <p:cNvSpPr>
            <a:spLocks noChangeArrowheads="1"/>
          </p:cNvSpPr>
          <p:nvPr/>
        </p:nvSpPr>
        <p:spPr bwMode="auto">
          <a:xfrm>
            <a:off x="6011863" y="2997200"/>
            <a:ext cx="144462" cy="7143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445" name="Text Box 22"/>
          <p:cNvSpPr txBox="1">
            <a:spLocks noChangeArrowheads="1"/>
          </p:cNvSpPr>
          <p:nvPr/>
        </p:nvSpPr>
        <p:spPr bwMode="auto">
          <a:xfrm>
            <a:off x="1619250" y="3592513"/>
            <a:ext cx="297870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dirty="0"/>
          </a:p>
          <a:p>
            <a:pPr eaLnBrk="1" hangingPunct="1"/>
            <a:r>
              <a:rPr lang="ja-JP" altLang="en-US" sz="2000" dirty="0"/>
              <a:t>立上りで</a:t>
            </a:r>
            <a:r>
              <a:rPr lang="en-US" altLang="ja-JP" sz="2000" dirty="0"/>
              <a:t>D</a:t>
            </a:r>
            <a:r>
              <a:rPr lang="ja-JP" altLang="en-US" sz="2000" dirty="0"/>
              <a:t>入力を記憶して</a:t>
            </a:r>
          </a:p>
          <a:p>
            <a:pPr eaLnBrk="1" hangingPunct="1"/>
            <a:r>
              <a:rPr lang="en-US" altLang="ja-JP" sz="2000" dirty="0"/>
              <a:t>Q</a:t>
            </a:r>
            <a:r>
              <a:rPr lang="ja-JP" altLang="en-US" sz="2000" dirty="0"/>
              <a:t>から出力</a:t>
            </a:r>
          </a:p>
        </p:txBody>
      </p:sp>
      <p:sp>
        <p:nvSpPr>
          <p:cNvPr id="18446" name="Text Box 23"/>
          <p:cNvSpPr txBox="1">
            <a:spLocks noChangeArrowheads="1"/>
          </p:cNvSpPr>
          <p:nvPr/>
        </p:nvSpPr>
        <p:spPr bwMode="auto">
          <a:xfrm>
            <a:off x="4787900" y="3573463"/>
            <a:ext cx="297870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2000" dirty="0"/>
          </a:p>
          <a:p>
            <a:pPr eaLnBrk="1" hangingPunct="1"/>
            <a:r>
              <a:rPr lang="ja-JP" altLang="en-US" sz="2000" dirty="0"/>
              <a:t>立下りで</a:t>
            </a:r>
            <a:r>
              <a:rPr lang="en-US" altLang="ja-JP" sz="2000" dirty="0"/>
              <a:t>D</a:t>
            </a:r>
            <a:r>
              <a:rPr lang="ja-JP" altLang="en-US" sz="2000" dirty="0"/>
              <a:t>入力を記憶して</a:t>
            </a:r>
          </a:p>
          <a:p>
            <a:pPr eaLnBrk="1" hangingPunct="1"/>
            <a:r>
              <a:rPr lang="en-US" altLang="ja-JP" sz="2000" dirty="0"/>
              <a:t>Q</a:t>
            </a:r>
            <a:r>
              <a:rPr lang="ja-JP" altLang="en-US" sz="2000" dirty="0"/>
              <a:t>から出力</a:t>
            </a:r>
          </a:p>
        </p:txBody>
      </p:sp>
      <p:sp>
        <p:nvSpPr>
          <p:cNvPr id="18447" name="Text Box 24"/>
          <p:cNvSpPr txBox="1">
            <a:spLocks noChangeArrowheads="1"/>
          </p:cNvSpPr>
          <p:nvPr/>
        </p:nvSpPr>
        <p:spPr bwMode="auto">
          <a:xfrm>
            <a:off x="3184525" y="2714625"/>
            <a:ext cx="152157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t>クロック入力</a:t>
            </a:r>
          </a:p>
        </p:txBody>
      </p:sp>
      <p:sp>
        <p:nvSpPr>
          <p:cNvPr id="18448" name="Line 25"/>
          <p:cNvSpPr>
            <a:spLocks noChangeShapeType="1"/>
          </p:cNvSpPr>
          <p:nvPr/>
        </p:nvSpPr>
        <p:spPr bwMode="auto">
          <a:xfrm flipH="1">
            <a:off x="2627313" y="2997200"/>
            <a:ext cx="431800"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9" name="Text Box 26"/>
          <p:cNvSpPr txBox="1">
            <a:spLocks noChangeArrowheads="1"/>
          </p:cNvSpPr>
          <p:nvPr/>
        </p:nvSpPr>
        <p:spPr bwMode="auto">
          <a:xfrm>
            <a:off x="6797675" y="2708275"/>
            <a:ext cx="152157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t>クロック入力</a:t>
            </a:r>
          </a:p>
        </p:txBody>
      </p:sp>
      <p:sp>
        <p:nvSpPr>
          <p:cNvPr id="18450" name="Line 27"/>
          <p:cNvSpPr>
            <a:spLocks noChangeShapeType="1"/>
          </p:cNvSpPr>
          <p:nvPr/>
        </p:nvSpPr>
        <p:spPr bwMode="auto">
          <a:xfrm flipH="1">
            <a:off x="6240463" y="2990850"/>
            <a:ext cx="431800"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1" name="Line 28"/>
          <p:cNvSpPr>
            <a:spLocks noChangeShapeType="1"/>
          </p:cNvSpPr>
          <p:nvPr/>
        </p:nvSpPr>
        <p:spPr bwMode="auto">
          <a:xfrm>
            <a:off x="1835150" y="5300663"/>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2" name="Line 29"/>
          <p:cNvSpPr>
            <a:spLocks noChangeShapeType="1"/>
          </p:cNvSpPr>
          <p:nvPr/>
        </p:nvSpPr>
        <p:spPr bwMode="auto">
          <a:xfrm flipV="1">
            <a:off x="2339975" y="47974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3" name="Line 30"/>
          <p:cNvSpPr>
            <a:spLocks noChangeShapeType="1"/>
          </p:cNvSpPr>
          <p:nvPr/>
        </p:nvSpPr>
        <p:spPr bwMode="auto">
          <a:xfrm>
            <a:off x="2338388" y="4797425"/>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4" name="Line 31"/>
          <p:cNvSpPr>
            <a:spLocks noChangeShapeType="1"/>
          </p:cNvSpPr>
          <p:nvPr/>
        </p:nvSpPr>
        <p:spPr bwMode="auto">
          <a:xfrm>
            <a:off x="6011863" y="522763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5" name="Line 32"/>
          <p:cNvSpPr>
            <a:spLocks noChangeShapeType="1"/>
          </p:cNvSpPr>
          <p:nvPr/>
        </p:nvSpPr>
        <p:spPr bwMode="auto">
          <a:xfrm flipV="1">
            <a:off x="6013450" y="4724400"/>
            <a:ext cx="0" cy="503238"/>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6" name="Line 33"/>
          <p:cNvSpPr>
            <a:spLocks noChangeShapeType="1"/>
          </p:cNvSpPr>
          <p:nvPr/>
        </p:nvSpPr>
        <p:spPr bwMode="auto">
          <a:xfrm>
            <a:off x="5508625" y="47244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テキスト ボックス 1">
            <a:extLst>
              <a:ext uri="{FF2B5EF4-FFF2-40B4-BE49-F238E27FC236}">
                <a16:creationId xmlns:a16="http://schemas.microsoft.com/office/drawing/2014/main" id="{6DE38AE6-D7BA-4D0D-847A-EBF5DC04084F}"/>
              </a:ext>
            </a:extLst>
          </p:cNvPr>
          <p:cNvSpPr txBox="1"/>
          <p:nvPr/>
        </p:nvSpPr>
        <p:spPr>
          <a:xfrm>
            <a:off x="1187624" y="6165304"/>
            <a:ext cx="3416320" cy="369332"/>
          </a:xfrm>
          <a:prstGeom prst="rect">
            <a:avLst/>
          </a:prstGeom>
          <a:noFill/>
        </p:spPr>
        <p:txBody>
          <a:bodyPr wrap="none" rtlCol="0">
            <a:spAutoFit/>
          </a:bodyPr>
          <a:lstStyle/>
          <a:p>
            <a:r>
              <a:rPr kumimoji="1" lang="ja-JP" altLang="en-US" dirty="0"/>
              <a:t>複数並べてレジスタとして使う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ja-JP"/>
              <a:t>D-Flip Flop</a:t>
            </a:r>
            <a:r>
              <a:rPr lang="ja-JP" altLang="en-US"/>
              <a:t>の動作</a:t>
            </a:r>
          </a:p>
        </p:txBody>
      </p:sp>
      <p:sp>
        <p:nvSpPr>
          <p:cNvPr id="19459" name="Line 3"/>
          <p:cNvSpPr>
            <a:spLocks noChangeShapeType="1"/>
          </p:cNvSpPr>
          <p:nvPr/>
        </p:nvSpPr>
        <p:spPr bwMode="auto">
          <a:xfrm>
            <a:off x="7021513"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0" name="Line 4"/>
          <p:cNvSpPr>
            <a:spLocks noChangeShapeType="1"/>
          </p:cNvSpPr>
          <p:nvPr/>
        </p:nvSpPr>
        <p:spPr bwMode="auto">
          <a:xfrm>
            <a:off x="7021513" y="24209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1" name="Line 5"/>
          <p:cNvSpPr>
            <a:spLocks noChangeShapeType="1"/>
          </p:cNvSpPr>
          <p:nvPr/>
        </p:nvSpPr>
        <p:spPr bwMode="auto">
          <a:xfrm flipV="1">
            <a:off x="7308850"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2" name="Line 6"/>
          <p:cNvSpPr>
            <a:spLocks noChangeShapeType="1"/>
          </p:cNvSpPr>
          <p:nvPr/>
        </p:nvSpPr>
        <p:spPr bwMode="auto">
          <a:xfrm>
            <a:off x="684213" y="1844675"/>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3" name="Line 7"/>
          <p:cNvSpPr>
            <a:spLocks noChangeShapeType="1"/>
          </p:cNvSpPr>
          <p:nvPr/>
        </p:nvSpPr>
        <p:spPr bwMode="auto">
          <a:xfrm>
            <a:off x="1476375" y="3068638"/>
            <a:ext cx="0" cy="57626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4" name="Line 8"/>
          <p:cNvSpPr>
            <a:spLocks noChangeShapeType="1"/>
          </p:cNvSpPr>
          <p:nvPr/>
        </p:nvSpPr>
        <p:spPr bwMode="auto">
          <a:xfrm>
            <a:off x="1476375" y="3068638"/>
            <a:ext cx="2873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5" name="Line 9"/>
          <p:cNvSpPr>
            <a:spLocks noChangeShapeType="1"/>
          </p:cNvSpPr>
          <p:nvPr/>
        </p:nvSpPr>
        <p:spPr bwMode="auto">
          <a:xfrm flipV="1">
            <a:off x="1763713"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6" name="Line 10"/>
          <p:cNvSpPr>
            <a:spLocks noChangeShapeType="1"/>
          </p:cNvSpPr>
          <p:nvPr/>
        </p:nvSpPr>
        <p:spPr bwMode="auto">
          <a:xfrm>
            <a:off x="684213" y="3644900"/>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7" name="Line 11"/>
          <p:cNvSpPr>
            <a:spLocks noChangeShapeType="1"/>
          </p:cNvSpPr>
          <p:nvPr/>
        </p:nvSpPr>
        <p:spPr bwMode="auto">
          <a:xfrm>
            <a:off x="1763713" y="3644900"/>
            <a:ext cx="16557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8" name="Line 15"/>
          <p:cNvSpPr>
            <a:spLocks noChangeShapeType="1"/>
          </p:cNvSpPr>
          <p:nvPr/>
        </p:nvSpPr>
        <p:spPr bwMode="auto">
          <a:xfrm>
            <a:off x="5076825" y="24209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69" name="Line 16"/>
          <p:cNvSpPr>
            <a:spLocks noChangeShapeType="1"/>
          </p:cNvSpPr>
          <p:nvPr/>
        </p:nvSpPr>
        <p:spPr bwMode="auto">
          <a:xfrm flipV="1">
            <a:off x="5364163"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0" name="Line 17"/>
          <p:cNvSpPr>
            <a:spLocks noChangeShapeType="1"/>
          </p:cNvSpPr>
          <p:nvPr/>
        </p:nvSpPr>
        <p:spPr bwMode="auto">
          <a:xfrm>
            <a:off x="3419475" y="3068638"/>
            <a:ext cx="0" cy="57626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1" name="Line 18"/>
          <p:cNvSpPr>
            <a:spLocks noChangeShapeType="1"/>
          </p:cNvSpPr>
          <p:nvPr/>
        </p:nvSpPr>
        <p:spPr bwMode="auto">
          <a:xfrm>
            <a:off x="3419475" y="3068638"/>
            <a:ext cx="28733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2" name="Line 19"/>
          <p:cNvSpPr>
            <a:spLocks noChangeShapeType="1"/>
          </p:cNvSpPr>
          <p:nvPr/>
        </p:nvSpPr>
        <p:spPr bwMode="auto">
          <a:xfrm flipV="1">
            <a:off x="4572000" y="3068638"/>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3" name="Line 20"/>
          <p:cNvSpPr>
            <a:spLocks noChangeShapeType="1"/>
          </p:cNvSpPr>
          <p:nvPr/>
        </p:nvSpPr>
        <p:spPr bwMode="auto">
          <a:xfrm>
            <a:off x="2411413" y="2420938"/>
            <a:ext cx="2665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4" name="Line 21"/>
          <p:cNvSpPr>
            <a:spLocks noChangeShapeType="1"/>
          </p:cNvSpPr>
          <p:nvPr/>
        </p:nvSpPr>
        <p:spPr bwMode="auto">
          <a:xfrm>
            <a:off x="6084888" y="1844675"/>
            <a:ext cx="93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5" name="Line 22"/>
          <p:cNvSpPr>
            <a:spLocks noChangeShapeType="1"/>
          </p:cNvSpPr>
          <p:nvPr/>
        </p:nvSpPr>
        <p:spPr bwMode="auto">
          <a:xfrm>
            <a:off x="3708400" y="36449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6" name="Text Box 23"/>
          <p:cNvSpPr txBox="1">
            <a:spLocks noChangeArrowheads="1"/>
          </p:cNvSpPr>
          <p:nvPr/>
        </p:nvSpPr>
        <p:spPr bwMode="auto">
          <a:xfrm>
            <a:off x="592138" y="19827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9477" name="Text Box 24"/>
          <p:cNvSpPr txBox="1">
            <a:spLocks noChangeArrowheads="1"/>
          </p:cNvSpPr>
          <p:nvPr/>
        </p:nvSpPr>
        <p:spPr bwMode="auto">
          <a:xfrm>
            <a:off x="539750" y="3278188"/>
            <a:ext cx="9366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クロック</a:t>
            </a:r>
          </a:p>
        </p:txBody>
      </p:sp>
      <p:sp>
        <p:nvSpPr>
          <p:cNvPr id="19478" name="Text Box 25"/>
          <p:cNvSpPr txBox="1">
            <a:spLocks noChangeArrowheads="1"/>
          </p:cNvSpPr>
          <p:nvPr/>
        </p:nvSpPr>
        <p:spPr bwMode="auto">
          <a:xfrm>
            <a:off x="539750" y="45751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9479" name="Line 26"/>
          <p:cNvSpPr>
            <a:spLocks noChangeShapeType="1"/>
          </p:cNvSpPr>
          <p:nvPr/>
        </p:nvSpPr>
        <p:spPr bwMode="auto">
          <a:xfrm>
            <a:off x="1474788" y="4365625"/>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0" name="Line 27"/>
          <p:cNvSpPr>
            <a:spLocks noChangeShapeType="1"/>
          </p:cNvSpPr>
          <p:nvPr/>
        </p:nvSpPr>
        <p:spPr bwMode="auto">
          <a:xfrm>
            <a:off x="3419475" y="5013325"/>
            <a:ext cx="29527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1" name="Line 28"/>
          <p:cNvSpPr>
            <a:spLocks noChangeShapeType="1"/>
          </p:cNvSpPr>
          <p:nvPr/>
        </p:nvSpPr>
        <p:spPr bwMode="auto">
          <a:xfrm flipV="1">
            <a:off x="3419475" y="4365625"/>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2" name="Line 29"/>
          <p:cNvSpPr>
            <a:spLocks noChangeShapeType="1"/>
          </p:cNvSpPr>
          <p:nvPr/>
        </p:nvSpPr>
        <p:spPr bwMode="auto">
          <a:xfrm flipV="1">
            <a:off x="6372225" y="4365625"/>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3" name="Line 30"/>
          <p:cNvSpPr>
            <a:spLocks noChangeShapeType="1"/>
          </p:cNvSpPr>
          <p:nvPr/>
        </p:nvSpPr>
        <p:spPr bwMode="auto">
          <a:xfrm>
            <a:off x="6372225" y="4365625"/>
            <a:ext cx="21605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4" name="Rectangle 31"/>
          <p:cNvSpPr>
            <a:spLocks noChangeArrowheads="1"/>
          </p:cNvSpPr>
          <p:nvPr/>
        </p:nvSpPr>
        <p:spPr bwMode="auto">
          <a:xfrm>
            <a:off x="971550" y="4365625"/>
            <a:ext cx="504825" cy="649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9485" name="Text Box 32"/>
          <p:cNvSpPr txBox="1">
            <a:spLocks noChangeArrowheads="1"/>
          </p:cNvSpPr>
          <p:nvPr/>
        </p:nvSpPr>
        <p:spPr bwMode="auto">
          <a:xfrm>
            <a:off x="165100" y="5681663"/>
            <a:ext cx="169309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t>ここは</a:t>
            </a:r>
            <a:r>
              <a:rPr lang="en-US" altLang="ja-JP" sz="2000"/>
              <a:t>L</a:t>
            </a:r>
            <a:r>
              <a:rPr lang="ja-JP" altLang="en-US" sz="2000"/>
              <a:t>か</a:t>
            </a:r>
            <a:r>
              <a:rPr lang="en-US" altLang="ja-JP" sz="2000"/>
              <a:t>H</a:t>
            </a:r>
            <a:r>
              <a:rPr lang="ja-JP" altLang="en-US" sz="2000"/>
              <a:t>か</a:t>
            </a:r>
          </a:p>
          <a:p>
            <a:pPr eaLnBrk="1" hangingPunct="1"/>
            <a:r>
              <a:rPr lang="ja-JP" altLang="en-US" sz="2000"/>
              <a:t>決まらない</a:t>
            </a:r>
          </a:p>
        </p:txBody>
      </p:sp>
      <p:sp>
        <p:nvSpPr>
          <p:cNvPr id="19486" name="Line 33"/>
          <p:cNvSpPr>
            <a:spLocks noChangeShapeType="1"/>
          </p:cNvSpPr>
          <p:nvPr/>
        </p:nvSpPr>
        <p:spPr bwMode="auto">
          <a:xfrm flipV="1">
            <a:off x="1187450" y="4868863"/>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7" name="Line 34"/>
          <p:cNvSpPr>
            <a:spLocks noChangeShapeType="1"/>
          </p:cNvSpPr>
          <p:nvPr/>
        </p:nvSpPr>
        <p:spPr bwMode="auto">
          <a:xfrm flipV="1">
            <a:off x="3708400"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8" name="Line 35"/>
          <p:cNvSpPr>
            <a:spLocks noChangeShapeType="1"/>
          </p:cNvSpPr>
          <p:nvPr/>
        </p:nvSpPr>
        <p:spPr bwMode="auto">
          <a:xfrm>
            <a:off x="4572000" y="3068638"/>
            <a:ext cx="936625"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9" name="Line 36"/>
          <p:cNvSpPr>
            <a:spLocks noChangeShapeType="1"/>
          </p:cNvSpPr>
          <p:nvPr/>
        </p:nvSpPr>
        <p:spPr bwMode="auto">
          <a:xfrm flipV="1">
            <a:off x="5508625"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0" name="Line 37"/>
          <p:cNvSpPr>
            <a:spLocks noChangeShapeType="1"/>
          </p:cNvSpPr>
          <p:nvPr/>
        </p:nvSpPr>
        <p:spPr bwMode="auto">
          <a:xfrm flipV="1">
            <a:off x="6372225" y="3068638"/>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1" name="Line 38"/>
          <p:cNvSpPr>
            <a:spLocks noChangeShapeType="1"/>
          </p:cNvSpPr>
          <p:nvPr/>
        </p:nvSpPr>
        <p:spPr bwMode="auto">
          <a:xfrm>
            <a:off x="5508625" y="36449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2" name="Line 39"/>
          <p:cNvSpPr>
            <a:spLocks noChangeShapeType="1"/>
          </p:cNvSpPr>
          <p:nvPr/>
        </p:nvSpPr>
        <p:spPr bwMode="auto">
          <a:xfrm>
            <a:off x="6372225" y="3068638"/>
            <a:ext cx="1871663"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3" name="Line 40"/>
          <p:cNvSpPr>
            <a:spLocks noChangeShapeType="1"/>
          </p:cNvSpPr>
          <p:nvPr/>
        </p:nvSpPr>
        <p:spPr bwMode="auto">
          <a:xfrm>
            <a:off x="2411413"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4" name="Line 41"/>
          <p:cNvSpPr>
            <a:spLocks noChangeShapeType="1"/>
          </p:cNvSpPr>
          <p:nvPr/>
        </p:nvSpPr>
        <p:spPr bwMode="auto">
          <a:xfrm>
            <a:off x="7308850" y="184467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5" name="Line 43"/>
          <p:cNvSpPr>
            <a:spLocks noChangeShapeType="1"/>
          </p:cNvSpPr>
          <p:nvPr/>
        </p:nvSpPr>
        <p:spPr bwMode="auto">
          <a:xfrm flipV="1">
            <a:off x="1476375" y="1844675"/>
            <a:ext cx="0" cy="25209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6" name="Line 45"/>
          <p:cNvSpPr>
            <a:spLocks noChangeShapeType="1"/>
          </p:cNvSpPr>
          <p:nvPr/>
        </p:nvSpPr>
        <p:spPr bwMode="auto">
          <a:xfrm flipV="1">
            <a:off x="3419475" y="1844675"/>
            <a:ext cx="0" cy="37449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7" name="Line 47"/>
          <p:cNvSpPr>
            <a:spLocks noChangeShapeType="1"/>
          </p:cNvSpPr>
          <p:nvPr/>
        </p:nvSpPr>
        <p:spPr bwMode="auto">
          <a:xfrm flipV="1">
            <a:off x="4572000" y="1844675"/>
            <a:ext cx="0" cy="36004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8" name="Line 53"/>
          <p:cNvSpPr>
            <a:spLocks noChangeShapeType="1"/>
          </p:cNvSpPr>
          <p:nvPr/>
        </p:nvSpPr>
        <p:spPr bwMode="auto">
          <a:xfrm>
            <a:off x="5795963"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9" name="Line 54"/>
          <p:cNvSpPr>
            <a:spLocks noChangeShapeType="1"/>
          </p:cNvSpPr>
          <p:nvPr/>
        </p:nvSpPr>
        <p:spPr bwMode="auto">
          <a:xfrm>
            <a:off x="5795963" y="24209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0" name="Line 55"/>
          <p:cNvSpPr>
            <a:spLocks noChangeShapeType="1"/>
          </p:cNvSpPr>
          <p:nvPr/>
        </p:nvSpPr>
        <p:spPr bwMode="auto">
          <a:xfrm flipV="1">
            <a:off x="6083300"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1" name="Line 56"/>
          <p:cNvSpPr>
            <a:spLocks noChangeShapeType="1"/>
          </p:cNvSpPr>
          <p:nvPr/>
        </p:nvSpPr>
        <p:spPr bwMode="auto">
          <a:xfrm>
            <a:off x="5364163" y="18446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2" name="Text Box 58"/>
          <p:cNvSpPr txBox="1">
            <a:spLocks noChangeArrowheads="1"/>
          </p:cNvSpPr>
          <p:nvPr/>
        </p:nvSpPr>
        <p:spPr bwMode="auto">
          <a:xfrm>
            <a:off x="2268538" y="6021388"/>
            <a:ext cx="59554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a:t>D-Flip Flop</a:t>
            </a:r>
            <a:r>
              <a:rPr lang="ja-JP" altLang="en-US" sz="2000" b="1"/>
              <a:t>はカメラ</a:t>
            </a:r>
          </a:p>
          <a:p>
            <a:pPr eaLnBrk="1" hangingPunct="1"/>
            <a:r>
              <a:rPr lang="en-US" altLang="ja-JP" sz="2000" b="1"/>
              <a:t>Clock</a:t>
            </a:r>
            <a:r>
              <a:rPr lang="ja-JP" altLang="en-US" sz="2000" b="1"/>
              <a:t>が</a:t>
            </a:r>
            <a:r>
              <a:rPr lang="en-US" altLang="ja-JP" sz="2000" b="1"/>
              <a:t>L→H</a:t>
            </a:r>
            <a:r>
              <a:rPr lang="ja-JP" altLang="en-US" sz="2000" b="1"/>
              <a:t>に変化した瞬間シャッターを切って記録</a:t>
            </a:r>
          </a:p>
        </p:txBody>
      </p:sp>
      <p:sp>
        <p:nvSpPr>
          <p:cNvPr id="19503" name="Line 59"/>
          <p:cNvSpPr>
            <a:spLocks noChangeShapeType="1"/>
          </p:cNvSpPr>
          <p:nvPr/>
        </p:nvSpPr>
        <p:spPr bwMode="auto">
          <a:xfrm flipV="1">
            <a:off x="6372225" y="1844675"/>
            <a:ext cx="0" cy="36004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655" name="Group 5"/>
          <p:cNvGrpSpPr>
            <a:grpSpLocks/>
          </p:cNvGrpSpPr>
          <p:nvPr/>
        </p:nvGrpSpPr>
        <p:grpSpPr bwMode="auto">
          <a:xfrm>
            <a:off x="2020538" y="2008798"/>
            <a:ext cx="315274" cy="710160"/>
            <a:chOff x="1065" y="2069"/>
            <a:chExt cx="228" cy="545"/>
          </a:xfrm>
        </p:grpSpPr>
        <p:sp>
          <p:nvSpPr>
            <p:cNvPr id="23719" name="AutoShape 6"/>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0" name="AutoShape 7"/>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1" name="Oval 8"/>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2" name="Line 9"/>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23" name="Line 10"/>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56" name="Group 15"/>
          <p:cNvGrpSpPr>
            <a:grpSpLocks/>
          </p:cNvGrpSpPr>
          <p:nvPr/>
        </p:nvGrpSpPr>
        <p:grpSpPr bwMode="auto">
          <a:xfrm>
            <a:off x="3276102" y="2245953"/>
            <a:ext cx="377499" cy="294488"/>
            <a:chOff x="1791" y="2251"/>
            <a:chExt cx="273" cy="226"/>
          </a:xfrm>
        </p:grpSpPr>
        <p:sp>
          <p:nvSpPr>
            <p:cNvPr id="23717" name="AutoShape 16"/>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8" name="Oval 17"/>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57" name="Group 18"/>
          <p:cNvGrpSpPr>
            <a:grpSpLocks/>
          </p:cNvGrpSpPr>
          <p:nvPr/>
        </p:nvGrpSpPr>
        <p:grpSpPr bwMode="auto">
          <a:xfrm flipH="1">
            <a:off x="3274720" y="3132024"/>
            <a:ext cx="377499" cy="294488"/>
            <a:chOff x="1791" y="2251"/>
            <a:chExt cx="273" cy="226"/>
          </a:xfrm>
        </p:grpSpPr>
        <p:sp>
          <p:nvSpPr>
            <p:cNvPr id="23715" name="AutoShape 19"/>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6" name="Oval 20"/>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58" name="Group 21"/>
          <p:cNvGrpSpPr>
            <a:grpSpLocks/>
          </p:cNvGrpSpPr>
          <p:nvPr/>
        </p:nvGrpSpPr>
        <p:grpSpPr bwMode="auto">
          <a:xfrm>
            <a:off x="2586095" y="2894869"/>
            <a:ext cx="315274" cy="710160"/>
            <a:chOff x="1065" y="2069"/>
            <a:chExt cx="228" cy="545"/>
          </a:xfrm>
        </p:grpSpPr>
        <p:sp>
          <p:nvSpPr>
            <p:cNvPr id="23710" name="AutoShape 22"/>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1" name="AutoShape 23"/>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2" name="Oval 24"/>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3" name="Line 25"/>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14" name="Line 26"/>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59" name="Line 27"/>
          <p:cNvSpPr>
            <a:spLocks noChangeShapeType="1"/>
          </p:cNvSpPr>
          <p:nvPr/>
        </p:nvSpPr>
        <p:spPr bwMode="auto">
          <a:xfrm>
            <a:off x="2334429" y="2363227"/>
            <a:ext cx="94167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0" name="Line 28"/>
          <p:cNvSpPr>
            <a:spLocks noChangeShapeType="1"/>
          </p:cNvSpPr>
          <p:nvPr/>
        </p:nvSpPr>
        <p:spPr bwMode="auto">
          <a:xfrm>
            <a:off x="3653601" y="2363227"/>
            <a:ext cx="81445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1" name="Line 29"/>
          <p:cNvSpPr>
            <a:spLocks noChangeShapeType="1"/>
          </p:cNvSpPr>
          <p:nvPr/>
        </p:nvSpPr>
        <p:spPr bwMode="auto">
          <a:xfrm>
            <a:off x="3966110" y="2363227"/>
            <a:ext cx="0" cy="8873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2" name="Line 30"/>
          <p:cNvSpPr>
            <a:spLocks noChangeShapeType="1"/>
          </p:cNvSpPr>
          <p:nvPr/>
        </p:nvSpPr>
        <p:spPr bwMode="auto">
          <a:xfrm flipH="1">
            <a:off x="3652219" y="3250601"/>
            <a:ext cx="3138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3" name="Line 31"/>
          <p:cNvSpPr>
            <a:spLocks noChangeShapeType="1"/>
          </p:cNvSpPr>
          <p:nvPr/>
        </p:nvSpPr>
        <p:spPr bwMode="auto">
          <a:xfrm flipH="1">
            <a:off x="2899986" y="3250601"/>
            <a:ext cx="3761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4" name="Line 32"/>
          <p:cNvSpPr>
            <a:spLocks noChangeShapeType="1"/>
          </p:cNvSpPr>
          <p:nvPr/>
        </p:nvSpPr>
        <p:spPr bwMode="auto">
          <a:xfrm flipH="1">
            <a:off x="2460262" y="3250601"/>
            <a:ext cx="12583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5" name="Line 33"/>
          <p:cNvSpPr>
            <a:spLocks noChangeShapeType="1"/>
          </p:cNvSpPr>
          <p:nvPr/>
        </p:nvSpPr>
        <p:spPr bwMode="auto">
          <a:xfrm flipV="1">
            <a:off x="2460262" y="2363227"/>
            <a:ext cx="0" cy="8873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666" name="Group 91"/>
          <p:cNvGrpSpPr>
            <a:grpSpLocks/>
          </p:cNvGrpSpPr>
          <p:nvPr/>
        </p:nvGrpSpPr>
        <p:grpSpPr bwMode="auto">
          <a:xfrm>
            <a:off x="2458879" y="2678564"/>
            <a:ext cx="514394" cy="366156"/>
            <a:chOff x="1246" y="1498"/>
            <a:chExt cx="372" cy="281"/>
          </a:xfrm>
        </p:grpSpPr>
        <p:sp>
          <p:nvSpPr>
            <p:cNvPr id="23708" name="Text Box 36"/>
            <p:cNvSpPr txBox="1">
              <a:spLocks noChangeArrowheads="1"/>
            </p:cNvSpPr>
            <p:nvPr/>
          </p:nvSpPr>
          <p:spPr bwMode="auto">
            <a:xfrm>
              <a:off x="1246" y="1498"/>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709" name="Line 37"/>
            <p:cNvSpPr>
              <a:spLocks noChangeShapeType="1"/>
            </p:cNvSpPr>
            <p:nvPr/>
          </p:nvSpPr>
          <p:spPr bwMode="auto">
            <a:xfrm flipV="1">
              <a:off x="1292" y="1517"/>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67" name="Line 38"/>
          <p:cNvSpPr>
            <a:spLocks noChangeShapeType="1"/>
          </p:cNvSpPr>
          <p:nvPr/>
        </p:nvSpPr>
        <p:spPr bwMode="auto">
          <a:xfrm>
            <a:off x="1644421" y="2363227"/>
            <a:ext cx="37749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8" name="Text Box 39"/>
          <p:cNvSpPr txBox="1">
            <a:spLocks noChangeArrowheads="1"/>
          </p:cNvSpPr>
          <p:nvPr/>
        </p:nvSpPr>
        <p:spPr bwMode="auto">
          <a:xfrm>
            <a:off x="1331913" y="2245953"/>
            <a:ext cx="349843"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grpSp>
        <p:nvGrpSpPr>
          <p:cNvPr id="23669" name="Group 47"/>
          <p:cNvGrpSpPr>
            <a:grpSpLocks/>
          </p:cNvGrpSpPr>
          <p:nvPr/>
        </p:nvGrpSpPr>
        <p:grpSpPr bwMode="auto">
          <a:xfrm>
            <a:off x="4462528" y="2008798"/>
            <a:ext cx="315274" cy="710160"/>
            <a:chOff x="1065" y="2069"/>
            <a:chExt cx="228" cy="545"/>
          </a:xfrm>
        </p:grpSpPr>
        <p:sp>
          <p:nvSpPr>
            <p:cNvPr id="23703" name="AutoShape 48"/>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4" name="AutoShape 49"/>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5" name="Oval 50"/>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6" name="Line 51"/>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07" name="Line 52"/>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70" name="Group 57"/>
          <p:cNvGrpSpPr>
            <a:grpSpLocks/>
          </p:cNvGrpSpPr>
          <p:nvPr/>
        </p:nvGrpSpPr>
        <p:grpSpPr bwMode="auto">
          <a:xfrm>
            <a:off x="5718093" y="2245953"/>
            <a:ext cx="377499" cy="294488"/>
            <a:chOff x="1791" y="2251"/>
            <a:chExt cx="273" cy="226"/>
          </a:xfrm>
        </p:grpSpPr>
        <p:sp>
          <p:nvSpPr>
            <p:cNvPr id="23701" name="AutoShape 58"/>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2" name="Oval 59"/>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71" name="Group 60"/>
          <p:cNvGrpSpPr>
            <a:grpSpLocks/>
          </p:cNvGrpSpPr>
          <p:nvPr/>
        </p:nvGrpSpPr>
        <p:grpSpPr bwMode="auto">
          <a:xfrm flipH="1">
            <a:off x="5716710" y="3132024"/>
            <a:ext cx="377499" cy="294488"/>
            <a:chOff x="1791" y="2251"/>
            <a:chExt cx="273" cy="226"/>
          </a:xfrm>
        </p:grpSpPr>
        <p:sp>
          <p:nvSpPr>
            <p:cNvPr id="23699" name="AutoShape 61"/>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0" name="Oval 62"/>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72" name="Group 63"/>
          <p:cNvGrpSpPr>
            <a:grpSpLocks/>
          </p:cNvGrpSpPr>
          <p:nvPr/>
        </p:nvGrpSpPr>
        <p:grpSpPr bwMode="auto">
          <a:xfrm>
            <a:off x="5028085" y="2894869"/>
            <a:ext cx="315274" cy="710160"/>
            <a:chOff x="1065" y="2069"/>
            <a:chExt cx="228" cy="545"/>
          </a:xfrm>
        </p:grpSpPr>
        <p:sp>
          <p:nvSpPr>
            <p:cNvPr id="23694"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5"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6"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7"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98"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73" name="Line 69"/>
          <p:cNvSpPr>
            <a:spLocks noChangeShapeType="1"/>
          </p:cNvSpPr>
          <p:nvPr/>
        </p:nvSpPr>
        <p:spPr bwMode="auto">
          <a:xfrm>
            <a:off x="4776419" y="2363227"/>
            <a:ext cx="94167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4" name="Line 70"/>
          <p:cNvSpPr>
            <a:spLocks noChangeShapeType="1"/>
          </p:cNvSpPr>
          <p:nvPr/>
        </p:nvSpPr>
        <p:spPr bwMode="auto">
          <a:xfrm>
            <a:off x="6095592" y="2363227"/>
            <a:ext cx="81445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5" name="Line 71"/>
          <p:cNvSpPr>
            <a:spLocks noChangeShapeType="1"/>
          </p:cNvSpPr>
          <p:nvPr/>
        </p:nvSpPr>
        <p:spPr bwMode="auto">
          <a:xfrm>
            <a:off x="6408100" y="2363227"/>
            <a:ext cx="0" cy="8873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6" name="Line 72"/>
          <p:cNvSpPr>
            <a:spLocks noChangeShapeType="1"/>
          </p:cNvSpPr>
          <p:nvPr/>
        </p:nvSpPr>
        <p:spPr bwMode="auto">
          <a:xfrm flipH="1">
            <a:off x="6094209" y="3250601"/>
            <a:ext cx="3138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7" name="Line 73"/>
          <p:cNvSpPr>
            <a:spLocks noChangeShapeType="1"/>
          </p:cNvSpPr>
          <p:nvPr/>
        </p:nvSpPr>
        <p:spPr bwMode="auto">
          <a:xfrm flipH="1">
            <a:off x="5341976" y="3250601"/>
            <a:ext cx="3761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8" name="Line 74"/>
          <p:cNvSpPr>
            <a:spLocks noChangeShapeType="1"/>
          </p:cNvSpPr>
          <p:nvPr/>
        </p:nvSpPr>
        <p:spPr bwMode="auto">
          <a:xfrm flipH="1">
            <a:off x="4902252" y="3250601"/>
            <a:ext cx="12583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9" name="Line 75"/>
          <p:cNvSpPr>
            <a:spLocks noChangeShapeType="1"/>
          </p:cNvSpPr>
          <p:nvPr/>
        </p:nvSpPr>
        <p:spPr bwMode="auto">
          <a:xfrm flipV="1">
            <a:off x="4902252" y="2363227"/>
            <a:ext cx="0" cy="8873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80" name="Text Box 87"/>
          <p:cNvSpPr txBox="1">
            <a:spLocks noChangeArrowheads="1"/>
          </p:cNvSpPr>
          <p:nvPr/>
        </p:nvSpPr>
        <p:spPr bwMode="auto">
          <a:xfrm>
            <a:off x="6911432" y="2239437"/>
            <a:ext cx="360906"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3681" name="Text Box 88"/>
          <p:cNvSpPr txBox="1">
            <a:spLocks noChangeArrowheads="1"/>
          </p:cNvSpPr>
          <p:nvPr/>
        </p:nvSpPr>
        <p:spPr bwMode="auto">
          <a:xfrm>
            <a:off x="2438137" y="3638908"/>
            <a:ext cx="514394"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682" name="Text Box 90"/>
          <p:cNvSpPr txBox="1">
            <a:spLocks noChangeArrowheads="1"/>
          </p:cNvSpPr>
          <p:nvPr/>
        </p:nvSpPr>
        <p:spPr bwMode="auto">
          <a:xfrm>
            <a:off x="1959695" y="2713746"/>
            <a:ext cx="514394"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grpSp>
        <p:nvGrpSpPr>
          <p:cNvPr id="23683" name="Group 92"/>
          <p:cNvGrpSpPr>
            <a:grpSpLocks/>
          </p:cNvGrpSpPr>
          <p:nvPr/>
        </p:nvGrpSpPr>
        <p:grpSpPr bwMode="auto">
          <a:xfrm>
            <a:off x="1958313" y="1767735"/>
            <a:ext cx="515777" cy="1007254"/>
            <a:chOff x="1247" y="2209"/>
            <a:chExt cx="373" cy="773"/>
          </a:xfrm>
        </p:grpSpPr>
        <p:sp>
          <p:nvSpPr>
            <p:cNvPr id="23692" name="Text Box 93"/>
            <p:cNvSpPr txBox="1">
              <a:spLocks noChangeArrowheads="1"/>
            </p:cNvSpPr>
            <p:nvPr/>
          </p:nvSpPr>
          <p:spPr bwMode="auto">
            <a:xfrm>
              <a:off x="1247" y="2209"/>
              <a:ext cx="373"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693" name="Line 94"/>
            <p:cNvSpPr>
              <a:spLocks noChangeShapeType="1"/>
            </p:cNvSpPr>
            <p:nvPr/>
          </p:nvSpPr>
          <p:spPr bwMode="auto">
            <a:xfrm flipV="1">
              <a:off x="1292" y="2979"/>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84" name="Group 95"/>
          <p:cNvGrpSpPr>
            <a:grpSpLocks/>
          </p:cNvGrpSpPr>
          <p:nvPr/>
        </p:nvGrpSpPr>
        <p:grpSpPr bwMode="auto">
          <a:xfrm>
            <a:off x="4404451" y="1828978"/>
            <a:ext cx="514394" cy="1250924"/>
            <a:chOff x="1247" y="1530"/>
            <a:chExt cx="372" cy="960"/>
          </a:xfrm>
        </p:grpSpPr>
        <p:sp>
          <p:nvSpPr>
            <p:cNvPr id="23690" name="Text Box 96"/>
            <p:cNvSpPr txBox="1">
              <a:spLocks noChangeArrowheads="1"/>
            </p:cNvSpPr>
            <p:nvPr/>
          </p:nvSpPr>
          <p:spPr bwMode="auto">
            <a:xfrm>
              <a:off x="1247" y="2209"/>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91" name="Line 97"/>
            <p:cNvSpPr>
              <a:spLocks noChangeShapeType="1"/>
            </p:cNvSpPr>
            <p:nvPr/>
          </p:nvSpPr>
          <p:spPr bwMode="auto">
            <a:xfrm flipV="1">
              <a:off x="1312" y="1530"/>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85" name="Text Box 98"/>
          <p:cNvSpPr txBox="1">
            <a:spLocks noChangeArrowheads="1"/>
          </p:cNvSpPr>
          <p:nvPr/>
        </p:nvSpPr>
        <p:spPr bwMode="auto">
          <a:xfrm>
            <a:off x="4404451" y="1767735"/>
            <a:ext cx="514394"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86" name="Text Box 99"/>
          <p:cNvSpPr txBox="1">
            <a:spLocks noChangeArrowheads="1"/>
          </p:cNvSpPr>
          <p:nvPr/>
        </p:nvSpPr>
        <p:spPr bwMode="auto">
          <a:xfrm>
            <a:off x="4906401" y="3599817"/>
            <a:ext cx="514394" cy="367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688" name="Text Box 101"/>
          <p:cNvSpPr txBox="1">
            <a:spLocks noChangeArrowheads="1"/>
          </p:cNvSpPr>
          <p:nvPr/>
        </p:nvSpPr>
        <p:spPr bwMode="auto">
          <a:xfrm>
            <a:off x="4910550" y="2610802"/>
            <a:ext cx="514394" cy="36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89" name="Line 102"/>
          <p:cNvSpPr>
            <a:spLocks noChangeShapeType="1"/>
          </p:cNvSpPr>
          <p:nvPr/>
        </p:nvSpPr>
        <p:spPr bwMode="auto">
          <a:xfrm>
            <a:off x="5004579" y="3642227"/>
            <a:ext cx="271025" cy="262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02"/>
          <p:cNvSpPr>
            <a:spLocks noChangeShapeType="1"/>
          </p:cNvSpPr>
          <p:nvPr/>
        </p:nvSpPr>
        <p:spPr bwMode="auto">
          <a:xfrm>
            <a:off x="6251154" y="4678425"/>
            <a:ext cx="271025" cy="262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5" name="Text Box 208"/>
          <p:cNvSpPr txBox="1">
            <a:spLocks noChangeArrowheads="1"/>
          </p:cNvSpPr>
          <p:nvPr/>
        </p:nvSpPr>
        <p:spPr bwMode="auto">
          <a:xfrm>
            <a:off x="2195736" y="4653136"/>
            <a:ext cx="517481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リーダ：通常のラッチと</a:t>
            </a:r>
            <a:r>
              <a:rPr lang="en-US" altLang="ja-JP" b="1" dirty="0"/>
              <a:t>T1,T2</a:t>
            </a:r>
            <a:r>
              <a:rPr lang="ja-JP" altLang="en-US" b="1" dirty="0"/>
              <a:t>の制御（</a:t>
            </a:r>
            <a:r>
              <a:rPr lang="en-US" altLang="ja-JP" b="1" dirty="0"/>
              <a:t>CK,CK)</a:t>
            </a:r>
            <a:r>
              <a:rPr lang="ja-JP" altLang="en-US" b="1" dirty="0"/>
              <a:t>が逆</a:t>
            </a:r>
            <a:endParaRPr lang="en-US" altLang="ja-JP" b="1" dirty="0"/>
          </a:p>
          <a:p>
            <a:pPr eaLnBrk="1" hangingPunct="1"/>
            <a:r>
              <a:rPr lang="ja-JP" altLang="en-US" b="1" dirty="0"/>
              <a:t>フォロア：通常のラッチと</a:t>
            </a:r>
            <a:r>
              <a:rPr lang="en-US" altLang="ja-JP" b="1" dirty="0"/>
              <a:t>Q</a:t>
            </a:r>
            <a:r>
              <a:rPr lang="ja-JP" altLang="en-US" b="1" dirty="0" err="1"/>
              <a:t>、</a:t>
            </a:r>
            <a:r>
              <a:rPr lang="en-US" altLang="ja-JP" b="1" dirty="0"/>
              <a:t>Q</a:t>
            </a:r>
            <a:r>
              <a:rPr lang="ja-JP" altLang="en-US" b="1" dirty="0"/>
              <a:t>が逆</a:t>
            </a:r>
          </a:p>
        </p:txBody>
      </p:sp>
      <p:sp>
        <p:nvSpPr>
          <p:cNvPr id="23577" name="Text Box 210"/>
          <p:cNvSpPr txBox="1">
            <a:spLocks noChangeArrowheads="1"/>
          </p:cNvSpPr>
          <p:nvPr/>
        </p:nvSpPr>
        <p:spPr bwMode="auto">
          <a:xfrm>
            <a:off x="912903" y="670958"/>
            <a:ext cx="674094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800" b="1" dirty="0"/>
              <a:t>D-</a:t>
            </a:r>
            <a:r>
              <a:rPr lang="ja-JP" altLang="en-US" sz="2800" b="1" dirty="0"/>
              <a:t>フリップフロップの構造：リーダフォロア型</a:t>
            </a:r>
          </a:p>
        </p:txBody>
      </p:sp>
      <p:sp>
        <p:nvSpPr>
          <p:cNvPr id="2" name="正方形/長方形 1"/>
          <p:cNvSpPr/>
          <p:nvPr/>
        </p:nvSpPr>
        <p:spPr>
          <a:xfrm>
            <a:off x="1644421" y="1556792"/>
            <a:ext cx="2638956" cy="2410484"/>
          </a:xfrm>
          <a:prstGeom prst="rect">
            <a:avLst/>
          </a:prstGeom>
          <a:noFill/>
          <a:ln w="38100">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3" name="正方形/長方形 172"/>
          <p:cNvSpPr/>
          <p:nvPr/>
        </p:nvSpPr>
        <p:spPr>
          <a:xfrm>
            <a:off x="4381316" y="1556792"/>
            <a:ext cx="2409813" cy="241048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2438137" y="4108045"/>
            <a:ext cx="877163" cy="369332"/>
          </a:xfrm>
          <a:prstGeom prst="rect">
            <a:avLst/>
          </a:prstGeom>
          <a:noFill/>
        </p:spPr>
        <p:txBody>
          <a:bodyPr wrap="none" rtlCol="0">
            <a:spAutoFit/>
          </a:bodyPr>
          <a:lstStyle/>
          <a:p>
            <a:r>
              <a:rPr kumimoji="1" lang="ja-JP" altLang="en-US" dirty="0">
                <a:solidFill>
                  <a:srgbClr val="0066FF"/>
                </a:solidFill>
              </a:rPr>
              <a:t>リーダ</a:t>
            </a:r>
          </a:p>
        </p:txBody>
      </p:sp>
      <p:sp>
        <p:nvSpPr>
          <p:cNvPr id="175" name="テキスト ボックス 174"/>
          <p:cNvSpPr txBox="1"/>
          <p:nvPr/>
        </p:nvSpPr>
        <p:spPr>
          <a:xfrm>
            <a:off x="6031984" y="3961751"/>
            <a:ext cx="1107996" cy="369332"/>
          </a:xfrm>
          <a:prstGeom prst="rect">
            <a:avLst/>
          </a:prstGeom>
          <a:noFill/>
        </p:spPr>
        <p:txBody>
          <a:bodyPr wrap="none" rtlCol="0">
            <a:spAutoFit/>
          </a:bodyPr>
          <a:lstStyle/>
          <a:p>
            <a:r>
              <a:rPr lang="ja-JP" altLang="en-US" dirty="0">
                <a:solidFill>
                  <a:srgbClr val="FF0000"/>
                </a:solidFill>
              </a:rPr>
              <a:t>フォロア</a:t>
            </a:r>
            <a:endParaRPr kumimoji="1" lang="ja-JP" altLang="en-US" dirty="0">
              <a:solidFill>
                <a:srgbClr val="FF0000"/>
              </a:solidFill>
            </a:endParaRPr>
          </a:p>
        </p:txBody>
      </p:sp>
      <p:sp>
        <p:nvSpPr>
          <p:cNvPr id="4" name="テキスト ボックス 3"/>
          <p:cNvSpPr txBox="1"/>
          <p:nvPr/>
        </p:nvSpPr>
        <p:spPr>
          <a:xfrm flipH="1">
            <a:off x="1640108" y="2415431"/>
            <a:ext cx="590557" cy="369332"/>
          </a:xfrm>
          <a:prstGeom prst="rect">
            <a:avLst/>
          </a:prstGeom>
          <a:noFill/>
        </p:spPr>
        <p:txBody>
          <a:bodyPr wrap="square" rtlCol="0">
            <a:spAutoFit/>
          </a:bodyPr>
          <a:lstStyle/>
          <a:p>
            <a:r>
              <a:rPr kumimoji="1" lang="en-US" altLang="ja-JP"/>
              <a:t>T1</a:t>
            </a:r>
            <a:endParaRPr kumimoji="1" lang="ja-JP" altLang="en-US" dirty="0"/>
          </a:p>
        </p:txBody>
      </p:sp>
      <p:sp>
        <p:nvSpPr>
          <p:cNvPr id="177" name="テキスト ボックス 176"/>
          <p:cNvSpPr txBox="1"/>
          <p:nvPr/>
        </p:nvSpPr>
        <p:spPr>
          <a:xfrm flipH="1">
            <a:off x="2195736" y="3203684"/>
            <a:ext cx="590557" cy="369332"/>
          </a:xfrm>
          <a:prstGeom prst="rect">
            <a:avLst/>
          </a:prstGeom>
          <a:noFill/>
        </p:spPr>
        <p:txBody>
          <a:bodyPr wrap="square" rtlCol="0">
            <a:spAutoFit/>
          </a:bodyPr>
          <a:lstStyle/>
          <a:p>
            <a:r>
              <a:rPr kumimoji="1" lang="en-US" altLang="ja-JP" dirty="0"/>
              <a:t>T</a:t>
            </a:r>
            <a:r>
              <a:rPr kumimoji="1" lang="ja-JP" altLang="en-US" dirty="0"/>
              <a:t>２</a:t>
            </a:r>
          </a:p>
        </p:txBody>
      </p:sp>
      <p:sp>
        <p:nvSpPr>
          <p:cNvPr id="178" name="テキスト ボックス 177"/>
          <p:cNvSpPr txBox="1"/>
          <p:nvPr/>
        </p:nvSpPr>
        <p:spPr>
          <a:xfrm flipH="1">
            <a:off x="4701523" y="1916832"/>
            <a:ext cx="590557" cy="369332"/>
          </a:xfrm>
          <a:prstGeom prst="rect">
            <a:avLst/>
          </a:prstGeom>
          <a:noFill/>
        </p:spPr>
        <p:txBody>
          <a:bodyPr wrap="square" rtlCol="0">
            <a:spAutoFit/>
          </a:bodyPr>
          <a:lstStyle/>
          <a:p>
            <a:r>
              <a:rPr kumimoji="1" lang="en-US" altLang="ja-JP"/>
              <a:t>T</a:t>
            </a:r>
            <a:r>
              <a:rPr lang="ja-JP" altLang="en-US" dirty="0"/>
              <a:t>３</a:t>
            </a:r>
            <a:endParaRPr kumimoji="1" lang="ja-JP" altLang="en-US" dirty="0"/>
          </a:p>
        </p:txBody>
      </p:sp>
      <p:sp>
        <p:nvSpPr>
          <p:cNvPr id="179" name="テキスト ボックス 178"/>
          <p:cNvSpPr txBox="1"/>
          <p:nvPr/>
        </p:nvSpPr>
        <p:spPr>
          <a:xfrm flipH="1">
            <a:off x="5364088" y="3356992"/>
            <a:ext cx="590557" cy="369332"/>
          </a:xfrm>
          <a:prstGeom prst="rect">
            <a:avLst/>
          </a:prstGeom>
          <a:noFill/>
        </p:spPr>
        <p:txBody>
          <a:bodyPr wrap="square" rtlCol="0">
            <a:spAutoFit/>
          </a:bodyPr>
          <a:lstStyle/>
          <a:p>
            <a:r>
              <a:rPr kumimoji="1" lang="en-US" altLang="ja-JP"/>
              <a:t>T</a:t>
            </a:r>
            <a:r>
              <a:rPr kumimoji="1" lang="ja-JP" altLang="en-US" dirty="0"/>
              <a:t>４</a:t>
            </a:r>
          </a:p>
        </p:txBody>
      </p:sp>
      <p:sp>
        <p:nvSpPr>
          <p:cNvPr id="182" name="Line 102"/>
          <p:cNvSpPr>
            <a:spLocks noChangeShapeType="1"/>
          </p:cNvSpPr>
          <p:nvPr/>
        </p:nvSpPr>
        <p:spPr bwMode="auto">
          <a:xfrm>
            <a:off x="4932041" y="5013177"/>
            <a:ext cx="22187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2842365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104"/>
          <p:cNvGrpSpPr>
            <a:grpSpLocks/>
          </p:cNvGrpSpPr>
          <p:nvPr/>
        </p:nvGrpSpPr>
        <p:grpSpPr bwMode="auto">
          <a:xfrm>
            <a:off x="1331913" y="765175"/>
            <a:ext cx="5940425" cy="2237329"/>
            <a:chOff x="431" y="709"/>
            <a:chExt cx="4296" cy="1717"/>
          </a:xfrm>
        </p:grpSpPr>
        <p:grpSp>
          <p:nvGrpSpPr>
            <p:cNvPr id="23655" name="Group 5"/>
            <p:cNvGrpSpPr>
              <a:grpSpLocks/>
            </p:cNvGrpSpPr>
            <p:nvPr/>
          </p:nvGrpSpPr>
          <p:grpSpPr bwMode="auto">
            <a:xfrm>
              <a:off x="929" y="894"/>
              <a:ext cx="228" cy="545"/>
              <a:chOff x="1065" y="2069"/>
              <a:chExt cx="228" cy="545"/>
            </a:xfrm>
          </p:grpSpPr>
          <p:sp>
            <p:nvSpPr>
              <p:cNvPr id="23719" name="AutoShape 6"/>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0" name="AutoShape 7"/>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1" name="Oval 8"/>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2" name="Line 9"/>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23" name="Line 10"/>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56" name="Group 15"/>
            <p:cNvGrpSpPr>
              <a:grpSpLocks/>
            </p:cNvGrpSpPr>
            <p:nvPr/>
          </p:nvGrpSpPr>
          <p:grpSpPr bwMode="auto">
            <a:xfrm>
              <a:off x="1837" y="1076"/>
              <a:ext cx="273" cy="226"/>
              <a:chOff x="1791" y="2251"/>
              <a:chExt cx="273" cy="226"/>
            </a:xfrm>
          </p:grpSpPr>
          <p:sp>
            <p:nvSpPr>
              <p:cNvPr id="23717" name="AutoShape 16"/>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8" name="Oval 17"/>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57" name="Group 18"/>
            <p:cNvGrpSpPr>
              <a:grpSpLocks/>
            </p:cNvGrpSpPr>
            <p:nvPr/>
          </p:nvGrpSpPr>
          <p:grpSpPr bwMode="auto">
            <a:xfrm flipH="1">
              <a:off x="1836" y="1756"/>
              <a:ext cx="273" cy="226"/>
              <a:chOff x="1791" y="2251"/>
              <a:chExt cx="273" cy="226"/>
            </a:xfrm>
          </p:grpSpPr>
          <p:sp>
            <p:nvSpPr>
              <p:cNvPr id="23715" name="AutoShape 19"/>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6" name="Oval 20"/>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58" name="Group 21"/>
            <p:cNvGrpSpPr>
              <a:grpSpLocks/>
            </p:cNvGrpSpPr>
            <p:nvPr/>
          </p:nvGrpSpPr>
          <p:grpSpPr bwMode="auto">
            <a:xfrm>
              <a:off x="1338" y="1574"/>
              <a:ext cx="228" cy="545"/>
              <a:chOff x="1065" y="2069"/>
              <a:chExt cx="228" cy="545"/>
            </a:xfrm>
          </p:grpSpPr>
          <p:sp>
            <p:nvSpPr>
              <p:cNvPr id="23710" name="AutoShape 22"/>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1" name="AutoShape 23"/>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2" name="Oval 24"/>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3" name="Line 25"/>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14" name="Line 26"/>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59" name="Line 27"/>
            <p:cNvSpPr>
              <a:spLocks noChangeShapeType="1"/>
            </p:cNvSpPr>
            <p:nvPr/>
          </p:nvSpPr>
          <p:spPr bwMode="auto">
            <a:xfrm>
              <a:off x="1156" y="1166"/>
              <a:ext cx="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0" name="Line 28"/>
            <p:cNvSpPr>
              <a:spLocks noChangeShapeType="1"/>
            </p:cNvSpPr>
            <p:nvPr/>
          </p:nvSpPr>
          <p:spPr bwMode="auto">
            <a:xfrm>
              <a:off x="2110" y="1166"/>
              <a:ext cx="5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1" name="Line 29"/>
            <p:cNvSpPr>
              <a:spLocks noChangeShapeType="1"/>
            </p:cNvSpPr>
            <p:nvPr/>
          </p:nvSpPr>
          <p:spPr bwMode="auto">
            <a:xfrm>
              <a:off x="2336" y="116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2" name="Line 30"/>
            <p:cNvSpPr>
              <a:spLocks noChangeShapeType="1"/>
            </p:cNvSpPr>
            <p:nvPr/>
          </p:nvSpPr>
          <p:spPr bwMode="auto">
            <a:xfrm flipH="1">
              <a:off x="2109" y="1847"/>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3" name="Line 31"/>
            <p:cNvSpPr>
              <a:spLocks noChangeShapeType="1"/>
            </p:cNvSpPr>
            <p:nvPr/>
          </p:nvSpPr>
          <p:spPr bwMode="auto">
            <a:xfrm flipH="1">
              <a:off x="1565" y="184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4" name="Line 32"/>
            <p:cNvSpPr>
              <a:spLocks noChangeShapeType="1"/>
            </p:cNvSpPr>
            <p:nvPr/>
          </p:nvSpPr>
          <p:spPr bwMode="auto">
            <a:xfrm flipH="1">
              <a:off x="1247" y="184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5" name="Line 33"/>
            <p:cNvSpPr>
              <a:spLocks noChangeShapeType="1"/>
            </p:cNvSpPr>
            <p:nvPr/>
          </p:nvSpPr>
          <p:spPr bwMode="auto">
            <a:xfrm flipV="1">
              <a:off x="1247" y="116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666" name="Group 91"/>
            <p:cNvGrpSpPr>
              <a:grpSpLocks/>
            </p:cNvGrpSpPr>
            <p:nvPr/>
          </p:nvGrpSpPr>
          <p:grpSpPr bwMode="auto">
            <a:xfrm>
              <a:off x="1246" y="1408"/>
              <a:ext cx="372" cy="281"/>
              <a:chOff x="1246" y="1498"/>
              <a:chExt cx="372" cy="281"/>
            </a:xfrm>
          </p:grpSpPr>
          <p:sp>
            <p:nvSpPr>
              <p:cNvPr id="23708" name="Text Box 36"/>
              <p:cNvSpPr txBox="1">
                <a:spLocks noChangeArrowheads="1"/>
              </p:cNvSpPr>
              <p:nvPr/>
            </p:nvSpPr>
            <p:spPr bwMode="auto">
              <a:xfrm>
                <a:off x="1246" y="1498"/>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709" name="Line 37"/>
              <p:cNvSpPr>
                <a:spLocks noChangeShapeType="1"/>
              </p:cNvSpPr>
              <p:nvPr/>
            </p:nvSpPr>
            <p:spPr bwMode="auto">
              <a:xfrm flipV="1">
                <a:off x="1292" y="1517"/>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67" name="Line 38"/>
            <p:cNvSpPr>
              <a:spLocks noChangeShapeType="1"/>
            </p:cNvSpPr>
            <p:nvPr/>
          </p:nvSpPr>
          <p:spPr bwMode="auto">
            <a:xfrm>
              <a:off x="657" y="1166"/>
              <a:ext cx="2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8" name="Text Box 39"/>
            <p:cNvSpPr txBox="1">
              <a:spLocks noChangeArrowheads="1"/>
            </p:cNvSpPr>
            <p:nvPr/>
          </p:nvSpPr>
          <p:spPr bwMode="auto">
            <a:xfrm>
              <a:off x="431" y="1076"/>
              <a:ext cx="253"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grpSp>
          <p:nvGrpSpPr>
            <p:cNvPr id="23669" name="Group 47"/>
            <p:cNvGrpSpPr>
              <a:grpSpLocks/>
            </p:cNvGrpSpPr>
            <p:nvPr/>
          </p:nvGrpSpPr>
          <p:grpSpPr bwMode="auto">
            <a:xfrm>
              <a:off x="2695" y="894"/>
              <a:ext cx="228" cy="545"/>
              <a:chOff x="1065" y="2069"/>
              <a:chExt cx="228" cy="545"/>
            </a:xfrm>
          </p:grpSpPr>
          <p:sp>
            <p:nvSpPr>
              <p:cNvPr id="23703" name="AutoShape 48"/>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4" name="AutoShape 49"/>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5" name="Oval 50"/>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6" name="Line 51"/>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07" name="Line 52"/>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70" name="Group 57"/>
            <p:cNvGrpSpPr>
              <a:grpSpLocks/>
            </p:cNvGrpSpPr>
            <p:nvPr/>
          </p:nvGrpSpPr>
          <p:grpSpPr bwMode="auto">
            <a:xfrm>
              <a:off x="3603" y="1076"/>
              <a:ext cx="273" cy="226"/>
              <a:chOff x="1791" y="2251"/>
              <a:chExt cx="273" cy="226"/>
            </a:xfrm>
          </p:grpSpPr>
          <p:sp>
            <p:nvSpPr>
              <p:cNvPr id="23701" name="AutoShape 58"/>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2" name="Oval 59"/>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71" name="Group 60"/>
            <p:cNvGrpSpPr>
              <a:grpSpLocks/>
            </p:cNvGrpSpPr>
            <p:nvPr/>
          </p:nvGrpSpPr>
          <p:grpSpPr bwMode="auto">
            <a:xfrm flipH="1">
              <a:off x="3602" y="1756"/>
              <a:ext cx="273" cy="226"/>
              <a:chOff x="1791" y="2251"/>
              <a:chExt cx="273" cy="226"/>
            </a:xfrm>
          </p:grpSpPr>
          <p:sp>
            <p:nvSpPr>
              <p:cNvPr id="23699" name="AutoShape 61"/>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0" name="Oval 62"/>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72" name="Group 63"/>
            <p:cNvGrpSpPr>
              <a:grpSpLocks/>
            </p:cNvGrpSpPr>
            <p:nvPr/>
          </p:nvGrpSpPr>
          <p:grpSpPr bwMode="auto">
            <a:xfrm>
              <a:off x="3104" y="1574"/>
              <a:ext cx="228" cy="545"/>
              <a:chOff x="1065" y="2069"/>
              <a:chExt cx="228" cy="545"/>
            </a:xfrm>
          </p:grpSpPr>
          <p:sp>
            <p:nvSpPr>
              <p:cNvPr id="23694"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5"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6"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7"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98"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73" name="Line 69"/>
            <p:cNvSpPr>
              <a:spLocks noChangeShapeType="1"/>
            </p:cNvSpPr>
            <p:nvPr/>
          </p:nvSpPr>
          <p:spPr bwMode="auto">
            <a:xfrm>
              <a:off x="2922" y="1166"/>
              <a:ext cx="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4" name="Line 70"/>
            <p:cNvSpPr>
              <a:spLocks noChangeShapeType="1"/>
            </p:cNvSpPr>
            <p:nvPr/>
          </p:nvSpPr>
          <p:spPr bwMode="auto">
            <a:xfrm>
              <a:off x="3876" y="1166"/>
              <a:ext cx="58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5" name="Line 71"/>
            <p:cNvSpPr>
              <a:spLocks noChangeShapeType="1"/>
            </p:cNvSpPr>
            <p:nvPr/>
          </p:nvSpPr>
          <p:spPr bwMode="auto">
            <a:xfrm>
              <a:off x="4102" y="116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6" name="Line 72"/>
            <p:cNvSpPr>
              <a:spLocks noChangeShapeType="1"/>
            </p:cNvSpPr>
            <p:nvPr/>
          </p:nvSpPr>
          <p:spPr bwMode="auto">
            <a:xfrm flipH="1">
              <a:off x="3875" y="1847"/>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7" name="Line 73"/>
            <p:cNvSpPr>
              <a:spLocks noChangeShapeType="1"/>
            </p:cNvSpPr>
            <p:nvPr/>
          </p:nvSpPr>
          <p:spPr bwMode="auto">
            <a:xfrm flipH="1">
              <a:off x="3331" y="184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8" name="Line 74"/>
            <p:cNvSpPr>
              <a:spLocks noChangeShapeType="1"/>
            </p:cNvSpPr>
            <p:nvPr/>
          </p:nvSpPr>
          <p:spPr bwMode="auto">
            <a:xfrm flipH="1">
              <a:off x="3013" y="184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9" name="Line 75"/>
            <p:cNvSpPr>
              <a:spLocks noChangeShapeType="1"/>
            </p:cNvSpPr>
            <p:nvPr/>
          </p:nvSpPr>
          <p:spPr bwMode="auto">
            <a:xfrm flipV="1">
              <a:off x="3013" y="116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80" name="Text Box 87"/>
            <p:cNvSpPr txBox="1">
              <a:spLocks noChangeArrowheads="1"/>
            </p:cNvSpPr>
            <p:nvPr/>
          </p:nvSpPr>
          <p:spPr bwMode="auto">
            <a:xfrm>
              <a:off x="4466" y="1071"/>
              <a:ext cx="26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3681" name="Text Box 88"/>
            <p:cNvSpPr txBox="1">
              <a:spLocks noChangeArrowheads="1"/>
            </p:cNvSpPr>
            <p:nvPr/>
          </p:nvSpPr>
          <p:spPr bwMode="auto">
            <a:xfrm>
              <a:off x="1231" y="2145"/>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682" name="Text Box 90"/>
            <p:cNvSpPr txBox="1">
              <a:spLocks noChangeArrowheads="1"/>
            </p:cNvSpPr>
            <p:nvPr/>
          </p:nvSpPr>
          <p:spPr bwMode="auto">
            <a:xfrm>
              <a:off x="885" y="1435"/>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grpSp>
          <p:nvGrpSpPr>
            <p:cNvPr id="23683" name="Group 92"/>
            <p:cNvGrpSpPr>
              <a:grpSpLocks/>
            </p:cNvGrpSpPr>
            <p:nvPr/>
          </p:nvGrpSpPr>
          <p:grpSpPr bwMode="auto">
            <a:xfrm>
              <a:off x="884" y="709"/>
              <a:ext cx="373" cy="773"/>
              <a:chOff x="1247" y="2209"/>
              <a:chExt cx="373" cy="773"/>
            </a:xfrm>
          </p:grpSpPr>
          <p:sp>
            <p:nvSpPr>
              <p:cNvPr id="23692" name="Text Box 93"/>
              <p:cNvSpPr txBox="1">
                <a:spLocks noChangeArrowheads="1"/>
              </p:cNvSpPr>
              <p:nvPr/>
            </p:nvSpPr>
            <p:spPr bwMode="auto">
              <a:xfrm>
                <a:off x="1247" y="2209"/>
                <a:ext cx="373"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93" name="Line 94"/>
              <p:cNvSpPr>
                <a:spLocks noChangeShapeType="1"/>
              </p:cNvSpPr>
              <p:nvPr/>
            </p:nvSpPr>
            <p:spPr bwMode="auto">
              <a:xfrm flipV="1">
                <a:off x="1292" y="2979"/>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84" name="Group 95"/>
            <p:cNvGrpSpPr>
              <a:grpSpLocks/>
            </p:cNvGrpSpPr>
            <p:nvPr/>
          </p:nvGrpSpPr>
          <p:grpSpPr bwMode="auto">
            <a:xfrm>
              <a:off x="2653" y="756"/>
              <a:ext cx="372" cy="960"/>
              <a:chOff x="1247" y="1530"/>
              <a:chExt cx="372" cy="960"/>
            </a:xfrm>
          </p:grpSpPr>
          <p:sp>
            <p:nvSpPr>
              <p:cNvPr id="23690" name="Text Box 96"/>
              <p:cNvSpPr txBox="1">
                <a:spLocks noChangeArrowheads="1"/>
              </p:cNvSpPr>
              <p:nvPr/>
            </p:nvSpPr>
            <p:spPr bwMode="auto">
              <a:xfrm>
                <a:off x="1247" y="2209"/>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91" name="Line 97"/>
              <p:cNvSpPr>
                <a:spLocks noChangeShapeType="1"/>
              </p:cNvSpPr>
              <p:nvPr/>
            </p:nvSpPr>
            <p:spPr bwMode="auto">
              <a:xfrm flipV="1">
                <a:off x="1312" y="1530"/>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85" name="Text Box 98"/>
            <p:cNvSpPr txBox="1">
              <a:spLocks noChangeArrowheads="1"/>
            </p:cNvSpPr>
            <p:nvPr/>
          </p:nvSpPr>
          <p:spPr bwMode="auto">
            <a:xfrm>
              <a:off x="2653" y="709"/>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86" name="Text Box 99"/>
            <p:cNvSpPr txBox="1">
              <a:spLocks noChangeArrowheads="1"/>
            </p:cNvSpPr>
            <p:nvPr/>
          </p:nvSpPr>
          <p:spPr bwMode="auto">
            <a:xfrm>
              <a:off x="3016" y="2115"/>
              <a:ext cx="372" cy="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grpSp>
          <p:nvGrpSpPr>
            <p:cNvPr id="23687" name="Group 100"/>
            <p:cNvGrpSpPr>
              <a:grpSpLocks/>
            </p:cNvGrpSpPr>
            <p:nvPr/>
          </p:nvGrpSpPr>
          <p:grpSpPr bwMode="auto">
            <a:xfrm>
              <a:off x="3019" y="1356"/>
              <a:ext cx="372" cy="789"/>
              <a:chOff x="1205" y="2221"/>
              <a:chExt cx="372" cy="789"/>
            </a:xfrm>
          </p:grpSpPr>
          <p:sp>
            <p:nvSpPr>
              <p:cNvPr id="23688" name="Text Box 101"/>
              <p:cNvSpPr txBox="1">
                <a:spLocks noChangeArrowheads="1"/>
              </p:cNvSpPr>
              <p:nvPr/>
            </p:nvSpPr>
            <p:spPr bwMode="auto">
              <a:xfrm>
                <a:off x="1205" y="2221"/>
                <a:ext cx="372" cy="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89" name="Line 102"/>
              <p:cNvSpPr>
                <a:spLocks noChangeShapeType="1"/>
              </p:cNvSpPr>
              <p:nvPr/>
            </p:nvSpPr>
            <p:spPr bwMode="auto">
              <a:xfrm>
                <a:off x="1273" y="3008"/>
                <a:ext cx="196" cy="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grpSp>
        <p:nvGrpSpPr>
          <p:cNvPr id="23555" name="Group 105"/>
          <p:cNvGrpSpPr>
            <a:grpSpLocks/>
          </p:cNvGrpSpPr>
          <p:nvPr/>
        </p:nvGrpSpPr>
        <p:grpSpPr bwMode="auto">
          <a:xfrm>
            <a:off x="1187450" y="3817938"/>
            <a:ext cx="5940425" cy="2203450"/>
            <a:chOff x="431" y="709"/>
            <a:chExt cx="4296" cy="1691"/>
          </a:xfrm>
        </p:grpSpPr>
        <p:grpSp>
          <p:nvGrpSpPr>
            <p:cNvPr id="23586" name="Group 106"/>
            <p:cNvGrpSpPr>
              <a:grpSpLocks/>
            </p:cNvGrpSpPr>
            <p:nvPr/>
          </p:nvGrpSpPr>
          <p:grpSpPr bwMode="auto">
            <a:xfrm>
              <a:off x="929" y="894"/>
              <a:ext cx="228" cy="545"/>
              <a:chOff x="1065" y="2069"/>
              <a:chExt cx="228" cy="545"/>
            </a:xfrm>
          </p:grpSpPr>
          <p:sp>
            <p:nvSpPr>
              <p:cNvPr id="23650" name="AutoShape 107"/>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51" name="AutoShape 108"/>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52" name="Oval 109"/>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53" name="Line 110"/>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54" name="Line 111"/>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587" name="Group 112"/>
            <p:cNvGrpSpPr>
              <a:grpSpLocks/>
            </p:cNvGrpSpPr>
            <p:nvPr/>
          </p:nvGrpSpPr>
          <p:grpSpPr bwMode="auto">
            <a:xfrm>
              <a:off x="1837" y="1076"/>
              <a:ext cx="273" cy="226"/>
              <a:chOff x="1791" y="2251"/>
              <a:chExt cx="273" cy="226"/>
            </a:xfrm>
          </p:grpSpPr>
          <p:sp>
            <p:nvSpPr>
              <p:cNvPr id="23648" name="AutoShape 113"/>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49" name="Oval 114"/>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588" name="Group 115"/>
            <p:cNvGrpSpPr>
              <a:grpSpLocks/>
            </p:cNvGrpSpPr>
            <p:nvPr/>
          </p:nvGrpSpPr>
          <p:grpSpPr bwMode="auto">
            <a:xfrm flipH="1">
              <a:off x="1836" y="1756"/>
              <a:ext cx="273" cy="226"/>
              <a:chOff x="1791" y="2251"/>
              <a:chExt cx="273" cy="226"/>
            </a:xfrm>
          </p:grpSpPr>
          <p:sp>
            <p:nvSpPr>
              <p:cNvPr id="23646" name="AutoShape 116"/>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47" name="Oval 117"/>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589" name="Group 118"/>
            <p:cNvGrpSpPr>
              <a:grpSpLocks/>
            </p:cNvGrpSpPr>
            <p:nvPr/>
          </p:nvGrpSpPr>
          <p:grpSpPr bwMode="auto">
            <a:xfrm>
              <a:off x="1338" y="1574"/>
              <a:ext cx="228" cy="545"/>
              <a:chOff x="1065" y="2069"/>
              <a:chExt cx="228" cy="545"/>
            </a:xfrm>
          </p:grpSpPr>
          <p:sp>
            <p:nvSpPr>
              <p:cNvPr id="23641" name="AutoShape 119"/>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42" name="AutoShape 120"/>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43" name="Oval 121"/>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44" name="Line 122"/>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45" name="Line 123"/>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590" name="Line 124"/>
            <p:cNvSpPr>
              <a:spLocks noChangeShapeType="1"/>
            </p:cNvSpPr>
            <p:nvPr/>
          </p:nvSpPr>
          <p:spPr bwMode="auto">
            <a:xfrm>
              <a:off x="1156" y="1166"/>
              <a:ext cx="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91" name="Line 125"/>
            <p:cNvSpPr>
              <a:spLocks noChangeShapeType="1"/>
            </p:cNvSpPr>
            <p:nvPr/>
          </p:nvSpPr>
          <p:spPr bwMode="auto">
            <a:xfrm>
              <a:off x="2110" y="1166"/>
              <a:ext cx="589"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92" name="Line 126"/>
            <p:cNvSpPr>
              <a:spLocks noChangeShapeType="1"/>
            </p:cNvSpPr>
            <p:nvPr/>
          </p:nvSpPr>
          <p:spPr bwMode="auto">
            <a:xfrm>
              <a:off x="2336" y="116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93" name="Line 127"/>
            <p:cNvSpPr>
              <a:spLocks noChangeShapeType="1"/>
            </p:cNvSpPr>
            <p:nvPr/>
          </p:nvSpPr>
          <p:spPr bwMode="auto">
            <a:xfrm flipH="1">
              <a:off x="2109" y="1847"/>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94" name="Line 128"/>
            <p:cNvSpPr>
              <a:spLocks noChangeShapeType="1"/>
            </p:cNvSpPr>
            <p:nvPr/>
          </p:nvSpPr>
          <p:spPr bwMode="auto">
            <a:xfrm flipH="1">
              <a:off x="1565" y="184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95" name="Line 129"/>
            <p:cNvSpPr>
              <a:spLocks noChangeShapeType="1"/>
            </p:cNvSpPr>
            <p:nvPr/>
          </p:nvSpPr>
          <p:spPr bwMode="auto">
            <a:xfrm flipH="1">
              <a:off x="1247" y="184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96" name="Line 130"/>
            <p:cNvSpPr>
              <a:spLocks noChangeShapeType="1"/>
            </p:cNvSpPr>
            <p:nvPr/>
          </p:nvSpPr>
          <p:spPr bwMode="auto">
            <a:xfrm flipV="1">
              <a:off x="1247" y="116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597" name="Group 131"/>
            <p:cNvGrpSpPr>
              <a:grpSpLocks/>
            </p:cNvGrpSpPr>
            <p:nvPr/>
          </p:nvGrpSpPr>
          <p:grpSpPr bwMode="auto">
            <a:xfrm>
              <a:off x="1247" y="1460"/>
              <a:ext cx="372" cy="940"/>
              <a:chOff x="1247" y="1550"/>
              <a:chExt cx="372" cy="940"/>
            </a:xfrm>
          </p:grpSpPr>
          <p:sp>
            <p:nvSpPr>
              <p:cNvPr id="23639" name="Text Box 132"/>
              <p:cNvSpPr txBox="1">
                <a:spLocks noChangeArrowheads="1"/>
              </p:cNvSpPr>
              <p:nvPr/>
            </p:nvSpPr>
            <p:spPr bwMode="auto">
              <a:xfrm>
                <a:off x="1247" y="2209"/>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40" name="Line 133"/>
              <p:cNvSpPr>
                <a:spLocks noChangeShapeType="1"/>
              </p:cNvSpPr>
              <p:nvPr/>
            </p:nvSpPr>
            <p:spPr bwMode="auto">
              <a:xfrm flipV="1">
                <a:off x="1350" y="1550"/>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598" name="Line 134"/>
            <p:cNvSpPr>
              <a:spLocks noChangeShapeType="1"/>
            </p:cNvSpPr>
            <p:nvPr/>
          </p:nvSpPr>
          <p:spPr bwMode="auto">
            <a:xfrm>
              <a:off x="657" y="1166"/>
              <a:ext cx="2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99" name="Text Box 135"/>
            <p:cNvSpPr txBox="1">
              <a:spLocks noChangeArrowheads="1"/>
            </p:cNvSpPr>
            <p:nvPr/>
          </p:nvSpPr>
          <p:spPr bwMode="auto">
            <a:xfrm>
              <a:off x="431" y="1076"/>
              <a:ext cx="253"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grpSp>
          <p:nvGrpSpPr>
            <p:cNvPr id="23600" name="Group 136"/>
            <p:cNvGrpSpPr>
              <a:grpSpLocks/>
            </p:cNvGrpSpPr>
            <p:nvPr/>
          </p:nvGrpSpPr>
          <p:grpSpPr bwMode="auto">
            <a:xfrm>
              <a:off x="2695" y="894"/>
              <a:ext cx="228" cy="545"/>
              <a:chOff x="1065" y="2069"/>
              <a:chExt cx="228" cy="545"/>
            </a:xfrm>
          </p:grpSpPr>
          <p:sp>
            <p:nvSpPr>
              <p:cNvPr id="23634" name="AutoShape 137"/>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35" name="AutoShape 138"/>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36" name="Oval 139"/>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37" name="Line 140"/>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38" name="Line 141"/>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01" name="Group 142"/>
            <p:cNvGrpSpPr>
              <a:grpSpLocks/>
            </p:cNvGrpSpPr>
            <p:nvPr/>
          </p:nvGrpSpPr>
          <p:grpSpPr bwMode="auto">
            <a:xfrm>
              <a:off x="3603" y="1076"/>
              <a:ext cx="273" cy="226"/>
              <a:chOff x="1791" y="2251"/>
              <a:chExt cx="273" cy="226"/>
            </a:xfrm>
          </p:grpSpPr>
          <p:sp>
            <p:nvSpPr>
              <p:cNvPr id="23632" name="AutoShape 143"/>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33" name="Oval 144"/>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02" name="Group 145"/>
            <p:cNvGrpSpPr>
              <a:grpSpLocks/>
            </p:cNvGrpSpPr>
            <p:nvPr/>
          </p:nvGrpSpPr>
          <p:grpSpPr bwMode="auto">
            <a:xfrm flipH="1">
              <a:off x="3602" y="1756"/>
              <a:ext cx="273" cy="226"/>
              <a:chOff x="1791" y="2251"/>
              <a:chExt cx="273" cy="226"/>
            </a:xfrm>
          </p:grpSpPr>
          <p:sp>
            <p:nvSpPr>
              <p:cNvPr id="23630" name="AutoShape 146"/>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31" name="Oval 147"/>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03" name="Group 148"/>
            <p:cNvGrpSpPr>
              <a:grpSpLocks/>
            </p:cNvGrpSpPr>
            <p:nvPr/>
          </p:nvGrpSpPr>
          <p:grpSpPr bwMode="auto">
            <a:xfrm>
              <a:off x="3104" y="1574"/>
              <a:ext cx="228" cy="545"/>
              <a:chOff x="1065" y="2069"/>
              <a:chExt cx="228" cy="545"/>
            </a:xfrm>
          </p:grpSpPr>
          <p:sp>
            <p:nvSpPr>
              <p:cNvPr id="23625" name="AutoShape 149"/>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26" name="AutoShape 150"/>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27" name="Oval 151"/>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28" name="Line 152"/>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29" name="Line 153"/>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04" name="Line 154"/>
            <p:cNvSpPr>
              <a:spLocks noChangeShapeType="1"/>
            </p:cNvSpPr>
            <p:nvPr/>
          </p:nvSpPr>
          <p:spPr bwMode="auto">
            <a:xfrm>
              <a:off x="2922" y="1166"/>
              <a:ext cx="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05" name="Line 155"/>
            <p:cNvSpPr>
              <a:spLocks noChangeShapeType="1"/>
            </p:cNvSpPr>
            <p:nvPr/>
          </p:nvSpPr>
          <p:spPr bwMode="auto">
            <a:xfrm>
              <a:off x="3876" y="1166"/>
              <a:ext cx="58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06" name="Line 156"/>
            <p:cNvSpPr>
              <a:spLocks noChangeShapeType="1"/>
            </p:cNvSpPr>
            <p:nvPr/>
          </p:nvSpPr>
          <p:spPr bwMode="auto">
            <a:xfrm>
              <a:off x="4102" y="116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07" name="Line 157"/>
            <p:cNvSpPr>
              <a:spLocks noChangeShapeType="1"/>
            </p:cNvSpPr>
            <p:nvPr/>
          </p:nvSpPr>
          <p:spPr bwMode="auto">
            <a:xfrm flipH="1">
              <a:off x="3875" y="1847"/>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08" name="Line 158"/>
            <p:cNvSpPr>
              <a:spLocks noChangeShapeType="1"/>
            </p:cNvSpPr>
            <p:nvPr/>
          </p:nvSpPr>
          <p:spPr bwMode="auto">
            <a:xfrm flipH="1">
              <a:off x="3331" y="1847"/>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09" name="Line 159"/>
            <p:cNvSpPr>
              <a:spLocks noChangeShapeType="1"/>
            </p:cNvSpPr>
            <p:nvPr/>
          </p:nvSpPr>
          <p:spPr bwMode="auto">
            <a:xfrm flipH="1">
              <a:off x="3013" y="1847"/>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10" name="Line 160"/>
            <p:cNvSpPr>
              <a:spLocks noChangeShapeType="1"/>
            </p:cNvSpPr>
            <p:nvPr/>
          </p:nvSpPr>
          <p:spPr bwMode="auto">
            <a:xfrm flipV="1">
              <a:off x="3013" y="1166"/>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11" name="Text Box 161"/>
            <p:cNvSpPr txBox="1">
              <a:spLocks noChangeArrowheads="1"/>
            </p:cNvSpPr>
            <p:nvPr/>
          </p:nvSpPr>
          <p:spPr bwMode="auto">
            <a:xfrm>
              <a:off x="4466" y="1071"/>
              <a:ext cx="261"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3612" name="Text Box 162"/>
            <p:cNvSpPr txBox="1">
              <a:spLocks noChangeArrowheads="1"/>
            </p:cNvSpPr>
            <p:nvPr/>
          </p:nvSpPr>
          <p:spPr bwMode="auto">
            <a:xfrm>
              <a:off x="1292" y="1435"/>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13" name="Text Box 163"/>
            <p:cNvSpPr txBox="1">
              <a:spLocks noChangeArrowheads="1"/>
            </p:cNvSpPr>
            <p:nvPr/>
          </p:nvSpPr>
          <p:spPr bwMode="auto">
            <a:xfrm>
              <a:off x="885" y="1435"/>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grpSp>
          <p:nvGrpSpPr>
            <p:cNvPr id="23614" name="Group 164"/>
            <p:cNvGrpSpPr>
              <a:grpSpLocks/>
            </p:cNvGrpSpPr>
            <p:nvPr/>
          </p:nvGrpSpPr>
          <p:grpSpPr bwMode="auto">
            <a:xfrm>
              <a:off x="884" y="709"/>
              <a:ext cx="373" cy="754"/>
              <a:chOff x="1247" y="2209"/>
              <a:chExt cx="373" cy="754"/>
            </a:xfrm>
          </p:grpSpPr>
          <p:sp>
            <p:nvSpPr>
              <p:cNvPr id="23623" name="Text Box 165"/>
              <p:cNvSpPr txBox="1">
                <a:spLocks noChangeArrowheads="1"/>
              </p:cNvSpPr>
              <p:nvPr/>
            </p:nvSpPr>
            <p:spPr bwMode="auto">
              <a:xfrm>
                <a:off x="1247" y="2209"/>
                <a:ext cx="373"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24" name="Line 166"/>
              <p:cNvSpPr>
                <a:spLocks noChangeShapeType="1"/>
              </p:cNvSpPr>
              <p:nvPr/>
            </p:nvSpPr>
            <p:spPr bwMode="auto">
              <a:xfrm flipV="1">
                <a:off x="1292" y="2960"/>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15" name="Group 167"/>
            <p:cNvGrpSpPr>
              <a:grpSpLocks/>
            </p:cNvGrpSpPr>
            <p:nvPr/>
          </p:nvGrpSpPr>
          <p:grpSpPr bwMode="auto">
            <a:xfrm>
              <a:off x="2653" y="742"/>
              <a:ext cx="372" cy="974"/>
              <a:chOff x="1247" y="1516"/>
              <a:chExt cx="372" cy="974"/>
            </a:xfrm>
          </p:grpSpPr>
          <p:sp>
            <p:nvSpPr>
              <p:cNvPr id="23621" name="Text Box 168"/>
              <p:cNvSpPr txBox="1">
                <a:spLocks noChangeArrowheads="1"/>
              </p:cNvSpPr>
              <p:nvPr/>
            </p:nvSpPr>
            <p:spPr bwMode="auto">
              <a:xfrm>
                <a:off x="1247" y="2209"/>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22" name="Line 169"/>
              <p:cNvSpPr>
                <a:spLocks noChangeShapeType="1"/>
              </p:cNvSpPr>
              <p:nvPr/>
            </p:nvSpPr>
            <p:spPr bwMode="auto">
              <a:xfrm flipV="1">
                <a:off x="1292" y="1516"/>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16" name="Text Box 170"/>
            <p:cNvSpPr txBox="1">
              <a:spLocks noChangeArrowheads="1"/>
            </p:cNvSpPr>
            <p:nvPr/>
          </p:nvSpPr>
          <p:spPr bwMode="auto">
            <a:xfrm>
              <a:off x="2653" y="709"/>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17" name="Text Box 171"/>
            <p:cNvSpPr txBox="1">
              <a:spLocks noChangeArrowheads="1"/>
            </p:cNvSpPr>
            <p:nvPr/>
          </p:nvSpPr>
          <p:spPr bwMode="auto">
            <a:xfrm>
              <a:off x="3016" y="2115"/>
              <a:ext cx="372" cy="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grpSp>
          <p:nvGrpSpPr>
            <p:cNvPr id="23618" name="Group 172"/>
            <p:cNvGrpSpPr>
              <a:grpSpLocks/>
            </p:cNvGrpSpPr>
            <p:nvPr/>
          </p:nvGrpSpPr>
          <p:grpSpPr bwMode="auto">
            <a:xfrm>
              <a:off x="3061" y="1344"/>
              <a:ext cx="372" cy="835"/>
              <a:chOff x="1247" y="2209"/>
              <a:chExt cx="372" cy="835"/>
            </a:xfrm>
          </p:grpSpPr>
          <p:sp>
            <p:nvSpPr>
              <p:cNvPr id="23619" name="Text Box 173"/>
              <p:cNvSpPr txBox="1">
                <a:spLocks noChangeArrowheads="1"/>
              </p:cNvSpPr>
              <p:nvPr/>
            </p:nvSpPr>
            <p:spPr bwMode="auto">
              <a:xfrm>
                <a:off x="1247" y="2209"/>
                <a:ext cx="372" cy="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620" name="Line 174"/>
              <p:cNvSpPr>
                <a:spLocks noChangeShapeType="1"/>
              </p:cNvSpPr>
              <p:nvPr/>
            </p:nvSpPr>
            <p:spPr bwMode="auto">
              <a:xfrm flipV="1">
                <a:off x="1292" y="3041"/>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sp>
        <p:nvSpPr>
          <p:cNvPr id="23556" name="Line 175"/>
          <p:cNvSpPr>
            <a:spLocks noChangeShapeType="1"/>
          </p:cNvSpPr>
          <p:nvPr/>
        </p:nvSpPr>
        <p:spPr bwMode="auto">
          <a:xfrm>
            <a:off x="1619250" y="1484313"/>
            <a:ext cx="273685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557" name="Group 179"/>
          <p:cNvGrpSpPr>
            <a:grpSpLocks/>
          </p:cNvGrpSpPr>
          <p:nvPr/>
        </p:nvGrpSpPr>
        <p:grpSpPr bwMode="auto">
          <a:xfrm>
            <a:off x="2484438" y="1989138"/>
            <a:ext cx="503237" cy="503237"/>
            <a:chOff x="1202" y="3521"/>
            <a:chExt cx="317" cy="317"/>
          </a:xfrm>
        </p:grpSpPr>
        <p:sp>
          <p:nvSpPr>
            <p:cNvPr id="23584" name="Line 180"/>
            <p:cNvSpPr>
              <a:spLocks noChangeShapeType="1"/>
            </p:cNvSpPr>
            <p:nvPr/>
          </p:nvSpPr>
          <p:spPr bwMode="auto">
            <a:xfrm flipH="1">
              <a:off x="1202" y="3521"/>
              <a:ext cx="317" cy="31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5" name="Line 181"/>
            <p:cNvSpPr>
              <a:spLocks noChangeShapeType="1"/>
            </p:cNvSpPr>
            <p:nvPr/>
          </p:nvSpPr>
          <p:spPr bwMode="auto">
            <a:xfrm>
              <a:off x="1202" y="3521"/>
              <a:ext cx="317" cy="31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558" name="Group 182"/>
          <p:cNvGrpSpPr>
            <a:grpSpLocks/>
          </p:cNvGrpSpPr>
          <p:nvPr/>
        </p:nvGrpSpPr>
        <p:grpSpPr bwMode="auto">
          <a:xfrm>
            <a:off x="4356100" y="1125538"/>
            <a:ext cx="503238" cy="503237"/>
            <a:chOff x="1202" y="3521"/>
            <a:chExt cx="317" cy="317"/>
          </a:xfrm>
        </p:grpSpPr>
        <p:sp>
          <p:nvSpPr>
            <p:cNvPr id="23582" name="Line 183"/>
            <p:cNvSpPr>
              <a:spLocks noChangeShapeType="1"/>
            </p:cNvSpPr>
            <p:nvPr/>
          </p:nvSpPr>
          <p:spPr bwMode="auto">
            <a:xfrm flipH="1">
              <a:off x="1202" y="3521"/>
              <a:ext cx="317" cy="31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3" name="Line 184"/>
            <p:cNvSpPr>
              <a:spLocks noChangeShapeType="1"/>
            </p:cNvSpPr>
            <p:nvPr/>
          </p:nvSpPr>
          <p:spPr bwMode="auto">
            <a:xfrm>
              <a:off x="1202" y="3521"/>
              <a:ext cx="317" cy="31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559" name="Line 185"/>
          <p:cNvSpPr>
            <a:spLocks noChangeShapeType="1"/>
          </p:cNvSpPr>
          <p:nvPr/>
        </p:nvSpPr>
        <p:spPr bwMode="auto">
          <a:xfrm>
            <a:off x="5292725" y="1557338"/>
            <a:ext cx="1008063"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0" name="Line 186"/>
          <p:cNvSpPr>
            <a:spLocks noChangeShapeType="1"/>
          </p:cNvSpPr>
          <p:nvPr/>
        </p:nvSpPr>
        <p:spPr bwMode="auto">
          <a:xfrm>
            <a:off x="6300788" y="1557338"/>
            <a:ext cx="0" cy="57626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1" name="Line 187"/>
          <p:cNvSpPr>
            <a:spLocks noChangeShapeType="1"/>
          </p:cNvSpPr>
          <p:nvPr/>
        </p:nvSpPr>
        <p:spPr bwMode="auto">
          <a:xfrm flipH="1">
            <a:off x="5219700" y="2133600"/>
            <a:ext cx="1081088"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2" name="Line 188"/>
          <p:cNvSpPr>
            <a:spLocks noChangeShapeType="1"/>
          </p:cNvSpPr>
          <p:nvPr/>
        </p:nvSpPr>
        <p:spPr bwMode="auto">
          <a:xfrm flipV="1">
            <a:off x="5219700" y="1557338"/>
            <a:ext cx="0" cy="50323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63" name="Text Box 189"/>
          <p:cNvSpPr txBox="1">
            <a:spLocks noChangeArrowheads="1"/>
          </p:cNvSpPr>
          <p:nvPr/>
        </p:nvSpPr>
        <p:spPr bwMode="auto">
          <a:xfrm>
            <a:off x="1793875" y="2859088"/>
            <a:ext cx="23022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リーダはスルーして</a:t>
            </a:r>
          </a:p>
          <a:p>
            <a:pPr eaLnBrk="1" hangingPunct="1"/>
            <a:r>
              <a:rPr lang="ja-JP" altLang="en-US" b="1" dirty="0"/>
              <a:t>新しいデータを入れる</a:t>
            </a:r>
          </a:p>
        </p:txBody>
      </p:sp>
      <p:sp>
        <p:nvSpPr>
          <p:cNvPr id="23564" name="Text Box 190"/>
          <p:cNvSpPr txBox="1">
            <a:spLocks noChangeArrowheads="1"/>
          </p:cNvSpPr>
          <p:nvPr/>
        </p:nvSpPr>
        <p:spPr bwMode="auto">
          <a:xfrm>
            <a:off x="4643438" y="2997200"/>
            <a:ext cx="388760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フォロアは保持しているデータを出力</a:t>
            </a:r>
          </a:p>
        </p:txBody>
      </p:sp>
      <p:sp>
        <p:nvSpPr>
          <p:cNvPr id="23565" name="Text Box 191"/>
          <p:cNvSpPr txBox="1">
            <a:spLocks noChangeArrowheads="1"/>
          </p:cNvSpPr>
          <p:nvPr/>
        </p:nvSpPr>
        <p:spPr bwMode="auto">
          <a:xfrm>
            <a:off x="323850" y="2276475"/>
            <a:ext cx="12586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CK=L</a:t>
            </a:r>
            <a:r>
              <a:rPr lang="ja-JP" altLang="en-US" b="1" dirty="0"/>
              <a:t>の時</a:t>
            </a:r>
          </a:p>
        </p:txBody>
      </p:sp>
      <p:sp>
        <p:nvSpPr>
          <p:cNvPr id="23566" name="Text Box 192"/>
          <p:cNvSpPr txBox="1">
            <a:spLocks noChangeArrowheads="1"/>
          </p:cNvSpPr>
          <p:nvPr/>
        </p:nvSpPr>
        <p:spPr bwMode="auto">
          <a:xfrm>
            <a:off x="323850" y="4868863"/>
            <a:ext cx="12843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CK=H</a:t>
            </a:r>
            <a:r>
              <a:rPr lang="ja-JP" altLang="en-US" b="1" dirty="0"/>
              <a:t>の時</a:t>
            </a:r>
          </a:p>
        </p:txBody>
      </p:sp>
      <p:sp>
        <p:nvSpPr>
          <p:cNvPr id="23567" name="Text Box 193"/>
          <p:cNvSpPr txBox="1">
            <a:spLocks noChangeArrowheads="1"/>
          </p:cNvSpPr>
          <p:nvPr/>
        </p:nvSpPr>
        <p:spPr bwMode="auto">
          <a:xfrm>
            <a:off x="1908175" y="6446838"/>
            <a:ext cx="525656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Clock</a:t>
            </a:r>
            <a:r>
              <a:rPr lang="ja-JP" altLang="en-US" b="1" dirty="0"/>
              <a:t>の立上がり（</a:t>
            </a:r>
            <a:r>
              <a:rPr lang="en-US" altLang="ja-JP" b="1" dirty="0"/>
              <a:t>L→H</a:t>
            </a:r>
            <a:r>
              <a:rPr lang="ja-JP" altLang="en-US" b="1" dirty="0"/>
              <a:t>）で反応するフリップフロップ</a:t>
            </a:r>
          </a:p>
        </p:txBody>
      </p:sp>
      <p:grpSp>
        <p:nvGrpSpPr>
          <p:cNvPr id="23568" name="Group 194"/>
          <p:cNvGrpSpPr>
            <a:grpSpLocks/>
          </p:cNvGrpSpPr>
          <p:nvPr/>
        </p:nvGrpSpPr>
        <p:grpSpPr bwMode="auto">
          <a:xfrm>
            <a:off x="4787900" y="5084763"/>
            <a:ext cx="503238" cy="503237"/>
            <a:chOff x="1202" y="3521"/>
            <a:chExt cx="317" cy="317"/>
          </a:xfrm>
        </p:grpSpPr>
        <p:sp>
          <p:nvSpPr>
            <p:cNvPr id="23580" name="Line 195"/>
            <p:cNvSpPr>
              <a:spLocks noChangeShapeType="1"/>
            </p:cNvSpPr>
            <p:nvPr/>
          </p:nvSpPr>
          <p:spPr bwMode="auto">
            <a:xfrm flipH="1">
              <a:off x="1202" y="3521"/>
              <a:ext cx="317" cy="31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81" name="Line 196"/>
            <p:cNvSpPr>
              <a:spLocks noChangeShapeType="1"/>
            </p:cNvSpPr>
            <p:nvPr/>
          </p:nvSpPr>
          <p:spPr bwMode="auto">
            <a:xfrm>
              <a:off x="1202" y="3521"/>
              <a:ext cx="317" cy="31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569" name="Group 197"/>
          <p:cNvGrpSpPr>
            <a:grpSpLocks/>
          </p:cNvGrpSpPr>
          <p:nvPr/>
        </p:nvGrpSpPr>
        <p:grpSpPr bwMode="auto">
          <a:xfrm>
            <a:off x="1763713" y="4221163"/>
            <a:ext cx="503237" cy="503237"/>
            <a:chOff x="1202" y="3521"/>
            <a:chExt cx="317" cy="317"/>
          </a:xfrm>
        </p:grpSpPr>
        <p:sp>
          <p:nvSpPr>
            <p:cNvPr id="23578" name="Line 198"/>
            <p:cNvSpPr>
              <a:spLocks noChangeShapeType="1"/>
            </p:cNvSpPr>
            <p:nvPr/>
          </p:nvSpPr>
          <p:spPr bwMode="auto">
            <a:xfrm flipH="1">
              <a:off x="1202" y="3521"/>
              <a:ext cx="317" cy="31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9" name="Line 199"/>
            <p:cNvSpPr>
              <a:spLocks noChangeShapeType="1"/>
            </p:cNvSpPr>
            <p:nvPr/>
          </p:nvSpPr>
          <p:spPr bwMode="auto">
            <a:xfrm>
              <a:off x="1202" y="3521"/>
              <a:ext cx="317" cy="31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570" name="Line 200"/>
          <p:cNvSpPr>
            <a:spLocks noChangeShapeType="1"/>
          </p:cNvSpPr>
          <p:nvPr/>
        </p:nvSpPr>
        <p:spPr bwMode="auto">
          <a:xfrm>
            <a:off x="2700338" y="4581525"/>
            <a:ext cx="100806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1" name="Line 201"/>
          <p:cNvSpPr>
            <a:spLocks noChangeShapeType="1"/>
          </p:cNvSpPr>
          <p:nvPr/>
        </p:nvSpPr>
        <p:spPr bwMode="auto">
          <a:xfrm>
            <a:off x="3708400" y="4581525"/>
            <a:ext cx="0" cy="57626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2" name="Line 202"/>
          <p:cNvSpPr>
            <a:spLocks noChangeShapeType="1"/>
          </p:cNvSpPr>
          <p:nvPr/>
        </p:nvSpPr>
        <p:spPr bwMode="auto">
          <a:xfrm flipH="1">
            <a:off x="2627313" y="5157788"/>
            <a:ext cx="1081087"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3" name="Line 203"/>
          <p:cNvSpPr>
            <a:spLocks noChangeShapeType="1"/>
          </p:cNvSpPr>
          <p:nvPr/>
        </p:nvSpPr>
        <p:spPr bwMode="auto">
          <a:xfrm flipV="1">
            <a:off x="2627313" y="4581525"/>
            <a:ext cx="0" cy="503238"/>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4" name="Line 207"/>
          <p:cNvSpPr>
            <a:spLocks noChangeShapeType="1"/>
          </p:cNvSpPr>
          <p:nvPr/>
        </p:nvSpPr>
        <p:spPr bwMode="auto">
          <a:xfrm>
            <a:off x="3706813" y="4581525"/>
            <a:ext cx="3097212"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5" name="Text Box 208"/>
          <p:cNvSpPr txBox="1">
            <a:spLocks noChangeArrowheads="1"/>
          </p:cNvSpPr>
          <p:nvPr/>
        </p:nvSpPr>
        <p:spPr bwMode="auto">
          <a:xfrm>
            <a:off x="5148263" y="5734050"/>
            <a:ext cx="38988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フォロアはスルーでリーダの値を出力</a:t>
            </a:r>
          </a:p>
        </p:txBody>
      </p:sp>
      <p:sp>
        <p:nvSpPr>
          <p:cNvPr id="23576" name="Text Box 209"/>
          <p:cNvSpPr txBox="1">
            <a:spLocks noChangeArrowheads="1"/>
          </p:cNvSpPr>
          <p:nvPr/>
        </p:nvSpPr>
        <p:spPr bwMode="auto">
          <a:xfrm>
            <a:off x="900113" y="5949950"/>
            <a:ext cx="33618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リーダの入力は切れて記憶保持</a:t>
            </a:r>
          </a:p>
        </p:txBody>
      </p:sp>
      <p:sp>
        <p:nvSpPr>
          <p:cNvPr id="23577" name="Text Box 210"/>
          <p:cNvSpPr txBox="1">
            <a:spLocks noChangeArrowheads="1"/>
          </p:cNvSpPr>
          <p:nvPr/>
        </p:nvSpPr>
        <p:spPr bwMode="auto">
          <a:xfrm>
            <a:off x="755650" y="203200"/>
            <a:ext cx="76177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800" b="1" dirty="0"/>
              <a:t>CMOS</a:t>
            </a:r>
            <a:r>
              <a:rPr lang="ja-JP" altLang="en-US" sz="2800" b="1" dirty="0"/>
              <a:t>のリーダフォロア型フリップフロップの動作</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655" name="Group 5"/>
          <p:cNvGrpSpPr>
            <a:grpSpLocks/>
          </p:cNvGrpSpPr>
          <p:nvPr/>
        </p:nvGrpSpPr>
        <p:grpSpPr bwMode="auto">
          <a:xfrm>
            <a:off x="2020538" y="1365807"/>
            <a:ext cx="315274" cy="710160"/>
            <a:chOff x="1065" y="2069"/>
            <a:chExt cx="228" cy="545"/>
          </a:xfrm>
        </p:grpSpPr>
        <p:sp>
          <p:nvSpPr>
            <p:cNvPr id="23719" name="AutoShape 6"/>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0" name="AutoShape 7"/>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1" name="Oval 8"/>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22" name="Line 9"/>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23" name="Line 10"/>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56" name="Group 15"/>
          <p:cNvGrpSpPr>
            <a:grpSpLocks/>
          </p:cNvGrpSpPr>
          <p:nvPr/>
        </p:nvGrpSpPr>
        <p:grpSpPr bwMode="auto">
          <a:xfrm>
            <a:off x="3276102" y="1602962"/>
            <a:ext cx="377499" cy="294488"/>
            <a:chOff x="1791" y="2251"/>
            <a:chExt cx="273" cy="226"/>
          </a:xfrm>
        </p:grpSpPr>
        <p:sp>
          <p:nvSpPr>
            <p:cNvPr id="23717" name="AutoShape 16"/>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8" name="Oval 17"/>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57" name="Group 18"/>
          <p:cNvGrpSpPr>
            <a:grpSpLocks/>
          </p:cNvGrpSpPr>
          <p:nvPr/>
        </p:nvGrpSpPr>
        <p:grpSpPr bwMode="auto">
          <a:xfrm flipH="1">
            <a:off x="3274720" y="2489033"/>
            <a:ext cx="377499" cy="294488"/>
            <a:chOff x="1791" y="2251"/>
            <a:chExt cx="273" cy="226"/>
          </a:xfrm>
        </p:grpSpPr>
        <p:sp>
          <p:nvSpPr>
            <p:cNvPr id="23715" name="AutoShape 19"/>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6" name="Oval 20"/>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58" name="Group 21"/>
          <p:cNvGrpSpPr>
            <a:grpSpLocks/>
          </p:cNvGrpSpPr>
          <p:nvPr/>
        </p:nvGrpSpPr>
        <p:grpSpPr bwMode="auto">
          <a:xfrm>
            <a:off x="2586095" y="2251878"/>
            <a:ext cx="315274" cy="710160"/>
            <a:chOff x="1065" y="2069"/>
            <a:chExt cx="228" cy="545"/>
          </a:xfrm>
        </p:grpSpPr>
        <p:sp>
          <p:nvSpPr>
            <p:cNvPr id="23710" name="AutoShape 22"/>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1" name="AutoShape 23"/>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2" name="Oval 24"/>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13" name="Line 25"/>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14" name="Line 26"/>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59" name="Line 27"/>
          <p:cNvSpPr>
            <a:spLocks noChangeShapeType="1"/>
          </p:cNvSpPr>
          <p:nvPr/>
        </p:nvSpPr>
        <p:spPr bwMode="auto">
          <a:xfrm>
            <a:off x="2334429" y="1720236"/>
            <a:ext cx="94167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0" name="Line 28"/>
          <p:cNvSpPr>
            <a:spLocks noChangeShapeType="1"/>
          </p:cNvSpPr>
          <p:nvPr/>
        </p:nvSpPr>
        <p:spPr bwMode="auto">
          <a:xfrm>
            <a:off x="3653601" y="1720236"/>
            <a:ext cx="81445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1" name="Line 29"/>
          <p:cNvSpPr>
            <a:spLocks noChangeShapeType="1"/>
          </p:cNvSpPr>
          <p:nvPr/>
        </p:nvSpPr>
        <p:spPr bwMode="auto">
          <a:xfrm>
            <a:off x="3966110" y="1720236"/>
            <a:ext cx="0" cy="8873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2" name="Line 30"/>
          <p:cNvSpPr>
            <a:spLocks noChangeShapeType="1"/>
          </p:cNvSpPr>
          <p:nvPr/>
        </p:nvSpPr>
        <p:spPr bwMode="auto">
          <a:xfrm flipH="1">
            <a:off x="3652219" y="2607610"/>
            <a:ext cx="3138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3" name="Line 31"/>
          <p:cNvSpPr>
            <a:spLocks noChangeShapeType="1"/>
          </p:cNvSpPr>
          <p:nvPr/>
        </p:nvSpPr>
        <p:spPr bwMode="auto">
          <a:xfrm flipH="1">
            <a:off x="2899986" y="2607610"/>
            <a:ext cx="3761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4" name="Line 32"/>
          <p:cNvSpPr>
            <a:spLocks noChangeShapeType="1"/>
          </p:cNvSpPr>
          <p:nvPr/>
        </p:nvSpPr>
        <p:spPr bwMode="auto">
          <a:xfrm flipH="1">
            <a:off x="2460262" y="2607610"/>
            <a:ext cx="12583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5" name="Line 33"/>
          <p:cNvSpPr>
            <a:spLocks noChangeShapeType="1"/>
          </p:cNvSpPr>
          <p:nvPr/>
        </p:nvSpPr>
        <p:spPr bwMode="auto">
          <a:xfrm flipV="1">
            <a:off x="2460262" y="1720236"/>
            <a:ext cx="0" cy="8873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3666" name="Group 91"/>
          <p:cNvGrpSpPr>
            <a:grpSpLocks/>
          </p:cNvGrpSpPr>
          <p:nvPr/>
        </p:nvGrpSpPr>
        <p:grpSpPr bwMode="auto">
          <a:xfrm>
            <a:off x="2458879" y="2035573"/>
            <a:ext cx="514394" cy="366156"/>
            <a:chOff x="1246" y="1498"/>
            <a:chExt cx="372" cy="281"/>
          </a:xfrm>
        </p:grpSpPr>
        <p:sp>
          <p:nvSpPr>
            <p:cNvPr id="23708" name="Text Box 36"/>
            <p:cNvSpPr txBox="1">
              <a:spLocks noChangeArrowheads="1"/>
            </p:cNvSpPr>
            <p:nvPr/>
          </p:nvSpPr>
          <p:spPr bwMode="auto">
            <a:xfrm>
              <a:off x="1246" y="1498"/>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709" name="Line 37"/>
            <p:cNvSpPr>
              <a:spLocks noChangeShapeType="1"/>
            </p:cNvSpPr>
            <p:nvPr/>
          </p:nvSpPr>
          <p:spPr bwMode="auto">
            <a:xfrm flipV="1">
              <a:off x="1292" y="1517"/>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67" name="Line 38"/>
          <p:cNvSpPr>
            <a:spLocks noChangeShapeType="1"/>
          </p:cNvSpPr>
          <p:nvPr/>
        </p:nvSpPr>
        <p:spPr bwMode="auto">
          <a:xfrm>
            <a:off x="1644421" y="1720236"/>
            <a:ext cx="37749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68" name="Text Box 39"/>
          <p:cNvSpPr txBox="1">
            <a:spLocks noChangeArrowheads="1"/>
          </p:cNvSpPr>
          <p:nvPr/>
        </p:nvSpPr>
        <p:spPr bwMode="auto">
          <a:xfrm>
            <a:off x="1331913" y="1602962"/>
            <a:ext cx="349843"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grpSp>
        <p:nvGrpSpPr>
          <p:cNvPr id="23669" name="Group 47"/>
          <p:cNvGrpSpPr>
            <a:grpSpLocks/>
          </p:cNvGrpSpPr>
          <p:nvPr/>
        </p:nvGrpSpPr>
        <p:grpSpPr bwMode="auto">
          <a:xfrm>
            <a:off x="4462528" y="1365807"/>
            <a:ext cx="315274" cy="710160"/>
            <a:chOff x="1065" y="2069"/>
            <a:chExt cx="228" cy="545"/>
          </a:xfrm>
        </p:grpSpPr>
        <p:sp>
          <p:nvSpPr>
            <p:cNvPr id="23703" name="AutoShape 48"/>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4" name="AutoShape 49"/>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5" name="Oval 50"/>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6" name="Line 51"/>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707" name="Line 52"/>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70" name="Group 57"/>
          <p:cNvGrpSpPr>
            <a:grpSpLocks/>
          </p:cNvGrpSpPr>
          <p:nvPr/>
        </p:nvGrpSpPr>
        <p:grpSpPr bwMode="auto">
          <a:xfrm>
            <a:off x="5718093" y="1602962"/>
            <a:ext cx="377499" cy="294488"/>
            <a:chOff x="1791" y="2251"/>
            <a:chExt cx="273" cy="226"/>
          </a:xfrm>
        </p:grpSpPr>
        <p:sp>
          <p:nvSpPr>
            <p:cNvPr id="23701" name="AutoShape 58"/>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2" name="Oval 59"/>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71" name="Group 60"/>
          <p:cNvGrpSpPr>
            <a:grpSpLocks/>
          </p:cNvGrpSpPr>
          <p:nvPr/>
        </p:nvGrpSpPr>
        <p:grpSpPr bwMode="auto">
          <a:xfrm flipH="1">
            <a:off x="5716710" y="2489033"/>
            <a:ext cx="377499" cy="294488"/>
            <a:chOff x="1791" y="2251"/>
            <a:chExt cx="273" cy="226"/>
          </a:xfrm>
        </p:grpSpPr>
        <p:sp>
          <p:nvSpPr>
            <p:cNvPr id="23699" name="AutoShape 61"/>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700" name="Oval 62"/>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3672" name="Group 63"/>
          <p:cNvGrpSpPr>
            <a:grpSpLocks/>
          </p:cNvGrpSpPr>
          <p:nvPr/>
        </p:nvGrpSpPr>
        <p:grpSpPr bwMode="auto">
          <a:xfrm>
            <a:off x="5028085" y="2251878"/>
            <a:ext cx="315274" cy="710160"/>
            <a:chOff x="1065" y="2069"/>
            <a:chExt cx="228" cy="545"/>
          </a:xfrm>
        </p:grpSpPr>
        <p:sp>
          <p:nvSpPr>
            <p:cNvPr id="23694"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5"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6"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3697"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98"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73" name="Line 69"/>
          <p:cNvSpPr>
            <a:spLocks noChangeShapeType="1"/>
          </p:cNvSpPr>
          <p:nvPr/>
        </p:nvSpPr>
        <p:spPr bwMode="auto">
          <a:xfrm>
            <a:off x="4776419" y="1720236"/>
            <a:ext cx="94167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4" name="Line 70"/>
          <p:cNvSpPr>
            <a:spLocks noChangeShapeType="1"/>
          </p:cNvSpPr>
          <p:nvPr/>
        </p:nvSpPr>
        <p:spPr bwMode="auto">
          <a:xfrm>
            <a:off x="6095592" y="1720236"/>
            <a:ext cx="81445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5" name="Line 71"/>
          <p:cNvSpPr>
            <a:spLocks noChangeShapeType="1"/>
          </p:cNvSpPr>
          <p:nvPr/>
        </p:nvSpPr>
        <p:spPr bwMode="auto">
          <a:xfrm>
            <a:off x="6408100" y="1720236"/>
            <a:ext cx="0" cy="8873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6" name="Line 72"/>
          <p:cNvSpPr>
            <a:spLocks noChangeShapeType="1"/>
          </p:cNvSpPr>
          <p:nvPr/>
        </p:nvSpPr>
        <p:spPr bwMode="auto">
          <a:xfrm flipH="1">
            <a:off x="6094209" y="2607610"/>
            <a:ext cx="3138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7" name="Line 73"/>
          <p:cNvSpPr>
            <a:spLocks noChangeShapeType="1"/>
          </p:cNvSpPr>
          <p:nvPr/>
        </p:nvSpPr>
        <p:spPr bwMode="auto">
          <a:xfrm flipH="1">
            <a:off x="5341976" y="2607610"/>
            <a:ext cx="3761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8" name="Line 74"/>
          <p:cNvSpPr>
            <a:spLocks noChangeShapeType="1"/>
          </p:cNvSpPr>
          <p:nvPr/>
        </p:nvSpPr>
        <p:spPr bwMode="auto">
          <a:xfrm flipH="1">
            <a:off x="4902252" y="2607610"/>
            <a:ext cx="12583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79" name="Line 75"/>
          <p:cNvSpPr>
            <a:spLocks noChangeShapeType="1"/>
          </p:cNvSpPr>
          <p:nvPr/>
        </p:nvSpPr>
        <p:spPr bwMode="auto">
          <a:xfrm flipV="1">
            <a:off x="4902252" y="1720236"/>
            <a:ext cx="0" cy="8873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680" name="Text Box 87"/>
          <p:cNvSpPr txBox="1">
            <a:spLocks noChangeArrowheads="1"/>
          </p:cNvSpPr>
          <p:nvPr/>
        </p:nvSpPr>
        <p:spPr bwMode="auto">
          <a:xfrm>
            <a:off x="6911432" y="1596446"/>
            <a:ext cx="5597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b="1" dirty="0"/>
              <a:t>Q</a:t>
            </a:r>
            <a:r>
              <a:rPr lang="en-US" altLang="ja-JP" sz="2400" b="1" baseline="-25000" dirty="0"/>
              <a:t>S</a:t>
            </a:r>
          </a:p>
        </p:txBody>
      </p:sp>
      <p:sp>
        <p:nvSpPr>
          <p:cNvPr id="23681" name="Text Box 88"/>
          <p:cNvSpPr txBox="1">
            <a:spLocks noChangeArrowheads="1"/>
          </p:cNvSpPr>
          <p:nvPr/>
        </p:nvSpPr>
        <p:spPr bwMode="auto">
          <a:xfrm>
            <a:off x="2438137" y="2995917"/>
            <a:ext cx="514394"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682" name="Text Box 90"/>
          <p:cNvSpPr txBox="1">
            <a:spLocks noChangeArrowheads="1"/>
          </p:cNvSpPr>
          <p:nvPr/>
        </p:nvSpPr>
        <p:spPr bwMode="auto">
          <a:xfrm>
            <a:off x="1959695" y="2070755"/>
            <a:ext cx="514394"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grpSp>
        <p:nvGrpSpPr>
          <p:cNvPr id="23683" name="Group 92"/>
          <p:cNvGrpSpPr>
            <a:grpSpLocks/>
          </p:cNvGrpSpPr>
          <p:nvPr/>
        </p:nvGrpSpPr>
        <p:grpSpPr bwMode="auto">
          <a:xfrm>
            <a:off x="1958313" y="1124744"/>
            <a:ext cx="515777" cy="1007254"/>
            <a:chOff x="1247" y="2209"/>
            <a:chExt cx="373" cy="773"/>
          </a:xfrm>
        </p:grpSpPr>
        <p:sp>
          <p:nvSpPr>
            <p:cNvPr id="23692" name="Text Box 93"/>
            <p:cNvSpPr txBox="1">
              <a:spLocks noChangeArrowheads="1"/>
            </p:cNvSpPr>
            <p:nvPr/>
          </p:nvSpPr>
          <p:spPr bwMode="auto">
            <a:xfrm>
              <a:off x="1247" y="2209"/>
              <a:ext cx="373"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693" name="Line 94"/>
            <p:cNvSpPr>
              <a:spLocks noChangeShapeType="1"/>
            </p:cNvSpPr>
            <p:nvPr/>
          </p:nvSpPr>
          <p:spPr bwMode="auto">
            <a:xfrm flipV="1">
              <a:off x="1292" y="2979"/>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3684" name="Group 95"/>
          <p:cNvGrpSpPr>
            <a:grpSpLocks/>
          </p:cNvGrpSpPr>
          <p:nvPr/>
        </p:nvGrpSpPr>
        <p:grpSpPr bwMode="auto">
          <a:xfrm>
            <a:off x="4404451" y="1185987"/>
            <a:ext cx="514394" cy="1250924"/>
            <a:chOff x="1247" y="1530"/>
            <a:chExt cx="372" cy="960"/>
          </a:xfrm>
        </p:grpSpPr>
        <p:sp>
          <p:nvSpPr>
            <p:cNvPr id="23690" name="Text Box 96"/>
            <p:cNvSpPr txBox="1">
              <a:spLocks noChangeArrowheads="1"/>
            </p:cNvSpPr>
            <p:nvPr/>
          </p:nvSpPr>
          <p:spPr bwMode="auto">
            <a:xfrm>
              <a:off x="1247" y="2209"/>
              <a:ext cx="372"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91" name="Line 97"/>
            <p:cNvSpPr>
              <a:spLocks noChangeShapeType="1"/>
            </p:cNvSpPr>
            <p:nvPr/>
          </p:nvSpPr>
          <p:spPr bwMode="auto">
            <a:xfrm flipV="1">
              <a:off x="1312" y="1530"/>
              <a:ext cx="227" cy="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685" name="Text Box 98"/>
          <p:cNvSpPr txBox="1">
            <a:spLocks noChangeArrowheads="1"/>
          </p:cNvSpPr>
          <p:nvPr/>
        </p:nvSpPr>
        <p:spPr bwMode="auto">
          <a:xfrm>
            <a:off x="4404451" y="1124744"/>
            <a:ext cx="514394" cy="366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86" name="Text Box 99"/>
          <p:cNvSpPr txBox="1">
            <a:spLocks noChangeArrowheads="1"/>
          </p:cNvSpPr>
          <p:nvPr/>
        </p:nvSpPr>
        <p:spPr bwMode="auto">
          <a:xfrm>
            <a:off x="4906401" y="2956826"/>
            <a:ext cx="514394" cy="367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CK</a:t>
            </a:r>
          </a:p>
        </p:txBody>
      </p:sp>
      <p:sp>
        <p:nvSpPr>
          <p:cNvPr id="23688" name="Text Box 101"/>
          <p:cNvSpPr txBox="1">
            <a:spLocks noChangeArrowheads="1"/>
          </p:cNvSpPr>
          <p:nvPr/>
        </p:nvSpPr>
        <p:spPr bwMode="auto">
          <a:xfrm>
            <a:off x="4910550" y="1967811"/>
            <a:ext cx="514394" cy="36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CK</a:t>
            </a:r>
          </a:p>
        </p:txBody>
      </p:sp>
      <p:sp>
        <p:nvSpPr>
          <p:cNvPr id="23689" name="Line 102"/>
          <p:cNvSpPr>
            <a:spLocks noChangeShapeType="1"/>
          </p:cNvSpPr>
          <p:nvPr/>
        </p:nvSpPr>
        <p:spPr bwMode="auto">
          <a:xfrm>
            <a:off x="5004579" y="2999236"/>
            <a:ext cx="271025" cy="262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577" name="Text Box 210"/>
          <p:cNvSpPr txBox="1">
            <a:spLocks noChangeArrowheads="1"/>
          </p:cNvSpPr>
          <p:nvPr/>
        </p:nvSpPr>
        <p:spPr bwMode="auto">
          <a:xfrm>
            <a:off x="912903" y="670958"/>
            <a:ext cx="14734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800" b="1" dirty="0"/>
              <a:t>演習</a:t>
            </a:r>
            <a:r>
              <a:rPr lang="en-US" altLang="ja-JP" sz="2800" b="1" dirty="0"/>
              <a:t>5-</a:t>
            </a:r>
            <a:r>
              <a:rPr lang="ja-JP" altLang="en-US" sz="2800" b="1" dirty="0"/>
              <a:t>１</a:t>
            </a:r>
          </a:p>
        </p:txBody>
      </p:sp>
      <p:sp>
        <p:nvSpPr>
          <p:cNvPr id="4" name="テキスト ボックス 3"/>
          <p:cNvSpPr txBox="1"/>
          <p:nvPr/>
        </p:nvSpPr>
        <p:spPr>
          <a:xfrm flipH="1">
            <a:off x="1475656" y="1815207"/>
            <a:ext cx="590557" cy="461665"/>
          </a:xfrm>
          <a:prstGeom prst="rect">
            <a:avLst/>
          </a:prstGeom>
          <a:noFill/>
        </p:spPr>
        <p:txBody>
          <a:bodyPr wrap="square" rtlCol="0">
            <a:spAutoFit/>
          </a:bodyPr>
          <a:lstStyle/>
          <a:p>
            <a:r>
              <a:rPr kumimoji="1" lang="en-US" altLang="ja-JP" sz="2400"/>
              <a:t>T1</a:t>
            </a:r>
            <a:endParaRPr kumimoji="1" lang="ja-JP" altLang="en-US" sz="2400" dirty="0"/>
          </a:p>
        </p:txBody>
      </p:sp>
      <p:sp>
        <p:nvSpPr>
          <p:cNvPr id="177" name="テキスト ボックス 176"/>
          <p:cNvSpPr txBox="1"/>
          <p:nvPr/>
        </p:nvSpPr>
        <p:spPr>
          <a:xfrm flipH="1">
            <a:off x="1979711" y="2607296"/>
            <a:ext cx="918891" cy="461665"/>
          </a:xfrm>
          <a:prstGeom prst="rect">
            <a:avLst/>
          </a:prstGeom>
          <a:noFill/>
        </p:spPr>
        <p:txBody>
          <a:bodyPr wrap="square" rtlCol="0">
            <a:spAutoFit/>
          </a:bodyPr>
          <a:lstStyle/>
          <a:p>
            <a:r>
              <a:rPr kumimoji="1" lang="en-US" altLang="ja-JP" sz="2400" dirty="0"/>
              <a:t>T</a:t>
            </a:r>
            <a:r>
              <a:rPr kumimoji="1" lang="ja-JP" altLang="en-US" sz="2400" dirty="0"/>
              <a:t>２</a:t>
            </a:r>
          </a:p>
        </p:txBody>
      </p:sp>
      <p:sp>
        <p:nvSpPr>
          <p:cNvPr id="178" name="テキスト ボックス 177"/>
          <p:cNvSpPr txBox="1"/>
          <p:nvPr/>
        </p:nvSpPr>
        <p:spPr>
          <a:xfrm flipH="1">
            <a:off x="4701522" y="1273842"/>
            <a:ext cx="794810" cy="461665"/>
          </a:xfrm>
          <a:prstGeom prst="rect">
            <a:avLst/>
          </a:prstGeom>
          <a:noFill/>
        </p:spPr>
        <p:txBody>
          <a:bodyPr wrap="square" rtlCol="0">
            <a:spAutoFit/>
          </a:bodyPr>
          <a:lstStyle/>
          <a:p>
            <a:r>
              <a:rPr kumimoji="1" lang="en-US" altLang="ja-JP" sz="2400" dirty="0"/>
              <a:t>T</a:t>
            </a:r>
            <a:r>
              <a:rPr lang="ja-JP" altLang="en-US" sz="2400" dirty="0"/>
              <a:t>３</a:t>
            </a:r>
            <a:endParaRPr kumimoji="1" lang="ja-JP" altLang="en-US" sz="2400" dirty="0"/>
          </a:p>
        </p:txBody>
      </p:sp>
      <p:sp>
        <p:nvSpPr>
          <p:cNvPr id="179" name="テキスト ボックス 178"/>
          <p:cNvSpPr txBox="1"/>
          <p:nvPr/>
        </p:nvSpPr>
        <p:spPr>
          <a:xfrm flipH="1">
            <a:off x="5364087" y="2714002"/>
            <a:ext cx="974181" cy="461665"/>
          </a:xfrm>
          <a:prstGeom prst="rect">
            <a:avLst/>
          </a:prstGeom>
          <a:noFill/>
        </p:spPr>
        <p:txBody>
          <a:bodyPr wrap="square" rtlCol="0">
            <a:spAutoFit/>
          </a:bodyPr>
          <a:lstStyle/>
          <a:p>
            <a:r>
              <a:rPr kumimoji="1" lang="en-US" altLang="ja-JP" sz="2400" dirty="0"/>
              <a:t>T</a:t>
            </a:r>
            <a:r>
              <a:rPr kumimoji="1" lang="ja-JP" altLang="en-US" sz="2400" dirty="0"/>
              <a:t>４</a:t>
            </a:r>
          </a:p>
        </p:txBody>
      </p:sp>
      <p:sp>
        <p:nvSpPr>
          <p:cNvPr id="82" name="Text Box 87"/>
          <p:cNvSpPr txBox="1">
            <a:spLocks noChangeArrowheads="1"/>
          </p:cNvSpPr>
          <p:nvPr/>
        </p:nvSpPr>
        <p:spPr bwMode="auto">
          <a:xfrm>
            <a:off x="3635896" y="1095127"/>
            <a:ext cx="6062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b="1" dirty="0" err="1"/>
              <a:t>Q</a:t>
            </a:r>
            <a:r>
              <a:rPr lang="en-US" altLang="ja-JP" sz="2400" b="1" baseline="-25000" dirty="0" err="1"/>
              <a:t>m</a:t>
            </a:r>
            <a:endParaRPr lang="en-US" altLang="ja-JP" sz="2400" b="1" baseline="-25000" dirty="0"/>
          </a:p>
        </p:txBody>
      </p:sp>
      <p:sp>
        <p:nvSpPr>
          <p:cNvPr id="5" name="テキスト ボックス 4"/>
          <p:cNvSpPr txBox="1"/>
          <p:nvPr/>
        </p:nvSpPr>
        <p:spPr>
          <a:xfrm>
            <a:off x="755576" y="3429000"/>
            <a:ext cx="8071440" cy="1631216"/>
          </a:xfrm>
          <a:prstGeom prst="rect">
            <a:avLst/>
          </a:prstGeom>
          <a:noFill/>
        </p:spPr>
        <p:txBody>
          <a:bodyPr wrap="none" rtlCol="0">
            <a:spAutoFit/>
          </a:bodyPr>
          <a:lstStyle/>
          <a:p>
            <a:r>
              <a:rPr kumimoji="1" lang="ja-JP" altLang="en-US" sz="2000" dirty="0"/>
              <a:t>最初の状態で</a:t>
            </a:r>
            <a:r>
              <a:rPr kumimoji="1" lang="en-US" altLang="ja-JP" sz="2000" dirty="0"/>
              <a:t>Qs</a:t>
            </a:r>
            <a:r>
              <a:rPr kumimoji="1" lang="ja-JP" altLang="en-US" sz="2000" dirty="0"/>
              <a:t>＝</a:t>
            </a:r>
            <a:r>
              <a:rPr kumimoji="1" lang="en-US" altLang="ja-JP" sz="2000" dirty="0"/>
              <a:t>L</a:t>
            </a:r>
            <a:r>
              <a:rPr kumimoji="1" lang="ja-JP" altLang="en-US" sz="2000" dirty="0" err="1"/>
              <a:t>、</a:t>
            </a:r>
            <a:r>
              <a:rPr kumimoji="1" lang="en-US" altLang="ja-JP" sz="2000" dirty="0"/>
              <a:t>CK=H</a:t>
            </a:r>
            <a:r>
              <a:rPr kumimoji="1" lang="ja-JP" altLang="en-US" sz="2000" dirty="0" err="1"/>
              <a:t>、</a:t>
            </a:r>
            <a:r>
              <a:rPr kumimoji="1" lang="en-US" altLang="ja-JP" sz="2000" dirty="0"/>
              <a:t>D=L</a:t>
            </a:r>
            <a:r>
              <a:rPr kumimoji="1" lang="ja-JP" altLang="en-US" sz="2000" dirty="0"/>
              <a:t>であった。順に以下が変化した。</a:t>
            </a:r>
            <a:endParaRPr kumimoji="1" lang="en-US" altLang="ja-JP" sz="2000" dirty="0"/>
          </a:p>
          <a:p>
            <a:r>
              <a:rPr lang="ja-JP" altLang="en-US" sz="2000" dirty="0"/>
              <a:t>１．</a:t>
            </a:r>
            <a:r>
              <a:rPr lang="en-US" altLang="ja-JP" sz="2000" dirty="0"/>
              <a:t>D=H</a:t>
            </a:r>
            <a:r>
              <a:rPr lang="ja-JP" altLang="en-US" sz="2000" dirty="0"/>
              <a:t>になった</a:t>
            </a:r>
            <a:endParaRPr lang="en-US" altLang="ja-JP" sz="2000" dirty="0"/>
          </a:p>
          <a:p>
            <a:r>
              <a:rPr kumimoji="1" lang="ja-JP" altLang="en-US" sz="2000" dirty="0"/>
              <a:t>２．</a:t>
            </a:r>
            <a:r>
              <a:rPr kumimoji="1" lang="en-US" altLang="ja-JP" sz="2000" dirty="0"/>
              <a:t>CK=L</a:t>
            </a:r>
            <a:r>
              <a:rPr kumimoji="1" lang="ja-JP" altLang="en-US" sz="2000" dirty="0"/>
              <a:t>になった</a:t>
            </a:r>
            <a:endParaRPr kumimoji="1" lang="en-US" altLang="ja-JP" sz="2000" dirty="0"/>
          </a:p>
          <a:p>
            <a:r>
              <a:rPr lang="ja-JP" altLang="en-US" sz="2000" dirty="0"/>
              <a:t>３．</a:t>
            </a:r>
            <a:r>
              <a:rPr lang="en-US" altLang="ja-JP" sz="2000" dirty="0"/>
              <a:t>CK=H</a:t>
            </a:r>
            <a:r>
              <a:rPr lang="ja-JP" altLang="en-US" sz="2000" dirty="0"/>
              <a:t>になった</a:t>
            </a:r>
            <a:endParaRPr lang="en-US" altLang="ja-JP" sz="2000" dirty="0"/>
          </a:p>
          <a:p>
            <a:r>
              <a:rPr lang="ja-JP" altLang="en-US" sz="2000" dirty="0"/>
              <a:t>それぞれの変化後の</a:t>
            </a:r>
            <a:r>
              <a:rPr lang="en-US" altLang="ja-JP" sz="2000" dirty="0" err="1"/>
              <a:t>T1</a:t>
            </a:r>
            <a:r>
              <a:rPr lang="en-US" altLang="ja-JP" sz="2000" dirty="0"/>
              <a:t>,-T4</a:t>
            </a:r>
            <a:r>
              <a:rPr lang="ja-JP" altLang="en-US" sz="2000" dirty="0"/>
              <a:t>の</a:t>
            </a:r>
            <a:r>
              <a:rPr lang="en-US" altLang="ja-JP" sz="2000" dirty="0"/>
              <a:t>ON/</a:t>
            </a:r>
            <a:r>
              <a:rPr lang="en-US" altLang="ja-JP" sz="2000" dirty="0" err="1"/>
              <a:t>OFF,Qm,Qs</a:t>
            </a:r>
            <a:r>
              <a:rPr lang="ja-JP" altLang="en-US" sz="2000" dirty="0"/>
              <a:t>の</a:t>
            </a:r>
            <a:r>
              <a:rPr lang="en-US" altLang="ja-JP" sz="2000" dirty="0"/>
              <a:t>L/H</a:t>
            </a:r>
            <a:r>
              <a:rPr lang="ja-JP" altLang="en-US" sz="2000" dirty="0"/>
              <a:t>を表で示せ</a:t>
            </a:r>
            <a:r>
              <a:rPr lang="ja-JP" altLang="en-US" dirty="0"/>
              <a:t>。</a:t>
            </a:r>
            <a:endParaRPr kumimoji="1" lang="ja-JP" altLang="en-US" dirty="0"/>
          </a:p>
        </p:txBody>
      </p:sp>
      <p:graphicFrame>
        <p:nvGraphicFramePr>
          <p:cNvPr id="77" name="表 76"/>
          <p:cNvGraphicFramePr>
            <a:graphicFrameLocks noGrp="1"/>
          </p:cNvGraphicFramePr>
          <p:nvPr>
            <p:extLst>
              <p:ext uri="{D42A27DB-BD31-4B8C-83A1-F6EECF244321}">
                <p14:modId xmlns:p14="http://schemas.microsoft.com/office/powerpoint/2010/main" val="498557537"/>
              </p:ext>
            </p:extLst>
          </p:nvPr>
        </p:nvGraphicFramePr>
        <p:xfrm>
          <a:off x="462135" y="5256503"/>
          <a:ext cx="8128001" cy="1483360"/>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val="1468891742"/>
                    </a:ext>
                  </a:extLst>
                </a:gridCol>
                <a:gridCol w="1161143">
                  <a:extLst>
                    <a:ext uri="{9D8B030D-6E8A-4147-A177-3AD203B41FA5}">
                      <a16:colId xmlns:a16="http://schemas.microsoft.com/office/drawing/2014/main" val="1776450881"/>
                    </a:ext>
                  </a:extLst>
                </a:gridCol>
                <a:gridCol w="1161143">
                  <a:extLst>
                    <a:ext uri="{9D8B030D-6E8A-4147-A177-3AD203B41FA5}">
                      <a16:colId xmlns:a16="http://schemas.microsoft.com/office/drawing/2014/main" val="3771136782"/>
                    </a:ext>
                  </a:extLst>
                </a:gridCol>
                <a:gridCol w="1161143">
                  <a:extLst>
                    <a:ext uri="{9D8B030D-6E8A-4147-A177-3AD203B41FA5}">
                      <a16:colId xmlns:a16="http://schemas.microsoft.com/office/drawing/2014/main" val="3694394863"/>
                    </a:ext>
                  </a:extLst>
                </a:gridCol>
                <a:gridCol w="1161143">
                  <a:extLst>
                    <a:ext uri="{9D8B030D-6E8A-4147-A177-3AD203B41FA5}">
                      <a16:colId xmlns:a16="http://schemas.microsoft.com/office/drawing/2014/main" val="2627979589"/>
                    </a:ext>
                  </a:extLst>
                </a:gridCol>
                <a:gridCol w="1161143">
                  <a:extLst>
                    <a:ext uri="{9D8B030D-6E8A-4147-A177-3AD203B41FA5}">
                      <a16:colId xmlns:a16="http://schemas.microsoft.com/office/drawing/2014/main" val="1644963015"/>
                    </a:ext>
                  </a:extLst>
                </a:gridCol>
                <a:gridCol w="1161143">
                  <a:extLst>
                    <a:ext uri="{9D8B030D-6E8A-4147-A177-3AD203B41FA5}">
                      <a16:colId xmlns:a16="http://schemas.microsoft.com/office/drawing/2014/main" val="3937016456"/>
                    </a:ext>
                  </a:extLst>
                </a:gridCol>
              </a:tblGrid>
              <a:tr h="370840">
                <a:tc>
                  <a:txBody>
                    <a:bodyPr/>
                    <a:lstStyle/>
                    <a:p>
                      <a:endParaRPr kumimoji="1" lang="ja-JP" altLang="en-US" dirty="0"/>
                    </a:p>
                  </a:txBody>
                  <a:tcPr/>
                </a:tc>
                <a:tc>
                  <a:txBody>
                    <a:bodyPr/>
                    <a:lstStyle/>
                    <a:p>
                      <a:r>
                        <a:rPr kumimoji="1" lang="en-US" altLang="ja-JP" dirty="0" err="1"/>
                        <a:t>T1</a:t>
                      </a:r>
                      <a:endParaRPr kumimoji="1" lang="ja-JP" altLang="en-US" dirty="0"/>
                    </a:p>
                  </a:txBody>
                  <a:tcPr/>
                </a:tc>
                <a:tc>
                  <a:txBody>
                    <a:bodyPr/>
                    <a:lstStyle/>
                    <a:p>
                      <a:r>
                        <a:rPr kumimoji="1" lang="en-US" altLang="ja-JP" dirty="0" err="1"/>
                        <a:t>T2</a:t>
                      </a:r>
                      <a:endParaRPr kumimoji="1" lang="ja-JP" altLang="en-US" dirty="0"/>
                    </a:p>
                  </a:txBody>
                  <a:tcPr/>
                </a:tc>
                <a:tc>
                  <a:txBody>
                    <a:bodyPr/>
                    <a:lstStyle/>
                    <a:p>
                      <a:r>
                        <a:rPr kumimoji="1" lang="en-US" altLang="ja-JP" dirty="0" err="1"/>
                        <a:t>Qm</a:t>
                      </a:r>
                      <a:endParaRPr kumimoji="1" lang="ja-JP" altLang="en-US" dirty="0"/>
                    </a:p>
                  </a:txBody>
                  <a:tcPr/>
                </a:tc>
                <a:tc>
                  <a:txBody>
                    <a:bodyPr/>
                    <a:lstStyle/>
                    <a:p>
                      <a:r>
                        <a:rPr kumimoji="1" lang="en-US" altLang="ja-JP" dirty="0" err="1"/>
                        <a:t>T3</a:t>
                      </a:r>
                      <a:endParaRPr kumimoji="1" lang="ja-JP" altLang="en-US" dirty="0"/>
                    </a:p>
                  </a:txBody>
                  <a:tcPr/>
                </a:tc>
                <a:tc>
                  <a:txBody>
                    <a:bodyPr/>
                    <a:lstStyle/>
                    <a:p>
                      <a:r>
                        <a:rPr kumimoji="1" lang="en-US" altLang="ja-JP" dirty="0" err="1"/>
                        <a:t>T4</a:t>
                      </a:r>
                      <a:endParaRPr kumimoji="1" lang="ja-JP" altLang="en-US" dirty="0"/>
                    </a:p>
                  </a:txBody>
                  <a:tcPr/>
                </a:tc>
                <a:tc>
                  <a:txBody>
                    <a:bodyPr/>
                    <a:lstStyle/>
                    <a:p>
                      <a:r>
                        <a:rPr kumimoji="1" lang="en-US" altLang="ja-JP" dirty="0"/>
                        <a:t>Qs</a:t>
                      </a:r>
                      <a:endParaRPr kumimoji="1" lang="ja-JP" altLang="en-US" dirty="0"/>
                    </a:p>
                  </a:txBody>
                  <a:tcPr/>
                </a:tc>
                <a:extLst>
                  <a:ext uri="{0D108BD9-81ED-4DB2-BD59-A6C34878D82A}">
                    <a16:rowId xmlns:a16="http://schemas.microsoft.com/office/drawing/2014/main" val="2128408873"/>
                  </a:ext>
                </a:extLst>
              </a:tr>
              <a:tr h="370840">
                <a:tc>
                  <a:txBody>
                    <a:bodyPr/>
                    <a:lstStyle/>
                    <a:p>
                      <a:r>
                        <a:rPr kumimoji="1" lang="en-US" altLang="ja-JP" dirty="0"/>
                        <a:t>1</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719973040"/>
                  </a:ext>
                </a:extLst>
              </a:tr>
              <a:tr h="370840">
                <a:tc>
                  <a:txBody>
                    <a:bodyPr/>
                    <a:lstStyle/>
                    <a:p>
                      <a:r>
                        <a:rPr kumimoji="1" lang="en-US" altLang="ja-JP" dirty="0"/>
                        <a:t>2</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511419794"/>
                  </a:ext>
                </a:extLst>
              </a:tr>
              <a:tr h="370840">
                <a:tc>
                  <a:txBody>
                    <a:bodyPr/>
                    <a:lstStyle/>
                    <a:p>
                      <a:r>
                        <a:rPr kumimoji="1" lang="en-US" altLang="ja-JP" dirty="0"/>
                        <a:t>3</a:t>
                      </a: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3416102897"/>
                  </a:ext>
                </a:extLst>
              </a:tr>
            </a:tbl>
          </a:graphicData>
        </a:graphic>
      </p:graphicFrame>
    </p:spTree>
    <p:extLst>
      <p:ext uri="{BB962C8B-B14F-4D97-AF65-F5344CB8AC3E}">
        <p14:creationId xmlns:p14="http://schemas.microsoft.com/office/powerpoint/2010/main" val="4292423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ja-JP" dirty="0"/>
              <a:t>D-Flip Flop</a:t>
            </a:r>
            <a:r>
              <a:rPr lang="ja-JP" altLang="en-US" dirty="0"/>
              <a:t>のゲート表現</a:t>
            </a:r>
          </a:p>
        </p:txBody>
      </p:sp>
      <p:grpSp>
        <p:nvGrpSpPr>
          <p:cNvPr id="21507" name="Group 4"/>
          <p:cNvGrpSpPr>
            <a:grpSpLocks/>
          </p:cNvGrpSpPr>
          <p:nvPr/>
        </p:nvGrpSpPr>
        <p:grpSpPr bwMode="auto">
          <a:xfrm>
            <a:off x="3238500" y="1725613"/>
            <a:ext cx="792163" cy="695325"/>
            <a:chOff x="3152" y="3536"/>
            <a:chExt cx="499" cy="438"/>
          </a:xfrm>
        </p:grpSpPr>
        <p:sp>
          <p:nvSpPr>
            <p:cNvPr id="21698" name="Freeform 5"/>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99" name="Freeform 6"/>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00" name="Freeform 7"/>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8" name="Line 8"/>
          <p:cNvSpPr>
            <a:spLocks noChangeShapeType="1"/>
          </p:cNvSpPr>
          <p:nvPr/>
        </p:nvSpPr>
        <p:spPr bwMode="auto">
          <a:xfrm>
            <a:off x="4029075" y="206216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09" name="Oval 9"/>
          <p:cNvSpPr>
            <a:spLocks noChangeArrowheads="1"/>
          </p:cNvSpPr>
          <p:nvPr/>
        </p:nvSpPr>
        <p:spPr bwMode="auto">
          <a:xfrm flipH="1">
            <a:off x="3381375" y="191928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0" name="Oval 10"/>
          <p:cNvSpPr>
            <a:spLocks noChangeArrowheads="1"/>
          </p:cNvSpPr>
          <p:nvPr/>
        </p:nvSpPr>
        <p:spPr bwMode="auto">
          <a:xfrm flipH="1">
            <a:off x="3381375" y="213518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511" name="Group 11"/>
          <p:cNvGrpSpPr>
            <a:grpSpLocks/>
          </p:cNvGrpSpPr>
          <p:nvPr/>
        </p:nvGrpSpPr>
        <p:grpSpPr bwMode="auto">
          <a:xfrm>
            <a:off x="3238500" y="2733675"/>
            <a:ext cx="792163" cy="695325"/>
            <a:chOff x="3152" y="3536"/>
            <a:chExt cx="499" cy="438"/>
          </a:xfrm>
        </p:grpSpPr>
        <p:sp>
          <p:nvSpPr>
            <p:cNvPr id="21695" name="Freeform 12"/>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96" name="Freeform 13"/>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97" name="Freeform 14"/>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12" name="Line 15"/>
          <p:cNvSpPr>
            <a:spLocks noChangeShapeType="1"/>
          </p:cNvSpPr>
          <p:nvPr/>
        </p:nvSpPr>
        <p:spPr bwMode="auto">
          <a:xfrm>
            <a:off x="4029075" y="307022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3" name="Oval 16"/>
          <p:cNvSpPr>
            <a:spLocks noChangeArrowheads="1"/>
          </p:cNvSpPr>
          <p:nvPr/>
        </p:nvSpPr>
        <p:spPr bwMode="auto">
          <a:xfrm flipH="1">
            <a:off x="3381375" y="292735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4" name="Oval 17"/>
          <p:cNvSpPr>
            <a:spLocks noChangeArrowheads="1"/>
          </p:cNvSpPr>
          <p:nvPr/>
        </p:nvSpPr>
        <p:spPr bwMode="auto">
          <a:xfrm flipH="1">
            <a:off x="3381375" y="314325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15" name="Line 18"/>
          <p:cNvSpPr>
            <a:spLocks noChangeShapeType="1"/>
          </p:cNvSpPr>
          <p:nvPr/>
        </p:nvSpPr>
        <p:spPr bwMode="auto">
          <a:xfrm>
            <a:off x="4173538" y="208756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6" name="Line 19"/>
          <p:cNvSpPr>
            <a:spLocks noChangeShapeType="1"/>
          </p:cNvSpPr>
          <p:nvPr/>
        </p:nvSpPr>
        <p:spPr bwMode="auto">
          <a:xfrm>
            <a:off x="4173538" y="273526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Line 20"/>
          <p:cNvSpPr>
            <a:spLocks noChangeShapeType="1"/>
          </p:cNvSpPr>
          <p:nvPr/>
        </p:nvSpPr>
        <p:spPr bwMode="auto">
          <a:xfrm flipH="1" flipV="1">
            <a:off x="3094038" y="2446338"/>
            <a:ext cx="10795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8" name="Line 21"/>
          <p:cNvSpPr>
            <a:spLocks noChangeShapeType="1"/>
          </p:cNvSpPr>
          <p:nvPr/>
        </p:nvSpPr>
        <p:spPr bwMode="auto">
          <a:xfrm flipV="1">
            <a:off x="3094038" y="22304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9" name="Line 22"/>
          <p:cNvSpPr>
            <a:spLocks noChangeShapeType="1"/>
          </p:cNvSpPr>
          <p:nvPr/>
        </p:nvSpPr>
        <p:spPr bwMode="auto">
          <a:xfrm>
            <a:off x="3094038" y="22304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0" name="Line 23"/>
          <p:cNvSpPr>
            <a:spLocks noChangeShapeType="1"/>
          </p:cNvSpPr>
          <p:nvPr/>
        </p:nvSpPr>
        <p:spPr bwMode="auto">
          <a:xfrm flipH="1">
            <a:off x="3094038" y="2446338"/>
            <a:ext cx="10795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1" name="Line 24"/>
          <p:cNvSpPr>
            <a:spLocks noChangeShapeType="1"/>
          </p:cNvSpPr>
          <p:nvPr/>
        </p:nvSpPr>
        <p:spPr bwMode="auto">
          <a:xfrm>
            <a:off x="3094038" y="2590800"/>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2" name="Line 25"/>
          <p:cNvSpPr>
            <a:spLocks noChangeShapeType="1"/>
          </p:cNvSpPr>
          <p:nvPr/>
        </p:nvSpPr>
        <p:spPr bwMode="auto">
          <a:xfrm>
            <a:off x="3094038" y="2951163"/>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3" name="Line 26"/>
          <p:cNvSpPr>
            <a:spLocks noChangeShapeType="1"/>
          </p:cNvSpPr>
          <p:nvPr/>
        </p:nvSpPr>
        <p:spPr bwMode="auto">
          <a:xfrm>
            <a:off x="2733675" y="3238500"/>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24" name="Line 27"/>
          <p:cNvSpPr>
            <a:spLocks noChangeShapeType="1"/>
          </p:cNvSpPr>
          <p:nvPr/>
        </p:nvSpPr>
        <p:spPr bwMode="auto">
          <a:xfrm>
            <a:off x="2733675" y="1941513"/>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525" name="Group 31"/>
          <p:cNvGrpSpPr>
            <a:grpSpLocks/>
          </p:cNvGrpSpPr>
          <p:nvPr/>
        </p:nvGrpSpPr>
        <p:grpSpPr bwMode="auto">
          <a:xfrm>
            <a:off x="1943100" y="1701800"/>
            <a:ext cx="684213" cy="504825"/>
            <a:chOff x="1315" y="3521"/>
            <a:chExt cx="431" cy="318"/>
          </a:xfrm>
        </p:grpSpPr>
        <p:sp>
          <p:nvSpPr>
            <p:cNvPr id="21691" name="Line 3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92" name="Line 3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93" name="Freeform 3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94" name="Line 3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26" name="Oval 36"/>
          <p:cNvSpPr>
            <a:spLocks noChangeArrowheads="1"/>
          </p:cNvSpPr>
          <p:nvPr/>
        </p:nvSpPr>
        <p:spPr bwMode="auto">
          <a:xfrm flipH="1">
            <a:off x="2565400" y="18462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527" name="Group 37"/>
          <p:cNvGrpSpPr>
            <a:grpSpLocks/>
          </p:cNvGrpSpPr>
          <p:nvPr/>
        </p:nvGrpSpPr>
        <p:grpSpPr bwMode="auto">
          <a:xfrm flipV="1">
            <a:off x="754063" y="2278063"/>
            <a:ext cx="360362" cy="504825"/>
            <a:chOff x="1519" y="2069"/>
            <a:chExt cx="227" cy="318"/>
          </a:xfrm>
        </p:grpSpPr>
        <p:sp>
          <p:nvSpPr>
            <p:cNvPr id="21689" name="AutoShape 38"/>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690" name="Oval 39"/>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1528" name="Group 40"/>
          <p:cNvGrpSpPr>
            <a:grpSpLocks/>
          </p:cNvGrpSpPr>
          <p:nvPr/>
        </p:nvGrpSpPr>
        <p:grpSpPr bwMode="auto">
          <a:xfrm>
            <a:off x="2016125" y="2997200"/>
            <a:ext cx="684213" cy="504825"/>
            <a:chOff x="1315" y="3521"/>
            <a:chExt cx="431" cy="318"/>
          </a:xfrm>
        </p:grpSpPr>
        <p:sp>
          <p:nvSpPr>
            <p:cNvPr id="21685" name="Line 41"/>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6" name="Line 42"/>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7" name="Freeform 43"/>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8" name="Line 44"/>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29" name="Oval 45"/>
          <p:cNvSpPr>
            <a:spLocks noChangeArrowheads="1"/>
          </p:cNvSpPr>
          <p:nvPr/>
        </p:nvSpPr>
        <p:spPr bwMode="auto">
          <a:xfrm flipH="1">
            <a:off x="2638425" y="31416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0" name="Line 46"/>
          <p:cNvSpPr>
            <a:spLocks noChangeShapeType="1"/>
          </p:cNvSpPr>
          <p:nvPr/>
        </p:nvSpPr>
        <p:spPr bwMode="auto">
          <a:xfrm>
            <a:off x="682625" y="1773238"/>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Line 47"/>
          <p:cNvSpPr>
            <a:spLocks noChangeShapeType="1"/>
          </p:cNvSpPr>
          <p:nvPr/>
        </p:nvSpPr>
        <p:spPr bwMode="auto">
          <a:xfrm>
            <a:off x="969963" y="1773238"/>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2" name="Line 48"/>
          <p:cNvSpPr>
            <a:spLocks noChangeShapeType="1"/>
          </p:cNvSpPr>
          <p:nvPr/>
        </p:nvSpPr>
        <p:spPr bwMode="auto">
          <a:xfrm>
            <a:off x="969963" y="27813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3" name="Line 49"/>
          <p:cNvSpPr>
            <a:spLocks noChangeShapeType="1"/>
          </p:cNvSpPr>
          <p:nvPr/>
        </p:nvSpPr>
        <p:spPr bwMode="auto">
          <a:xfrm>
            <a:off x="969963" y="3070225"/>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4" name="Line 52"/>
          <p:cNvSpPr>
            <a:spLocks noChangeShapeType="1"/>
          </p:cNvSpPr>
          <p:nvPr/>
        </p:nvSpPr>
        <p:spPr bwMode="auto">
          <a:xfrm>
            <a:off x="1546225" y="2133600"/>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5" name="Text Box 53"/>
          <p:cNvSpPr txBox="1">
            <a:spLocks noChangeArrowheads="1"/>
          </p:cNvSpPr>
          <p:nvPr/>
        </p:nvSpPr>
        <p:spPr bwMode="auto">
          <a:xfrm>
            <a:off x="250825" y="15573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grpSp>
        <p:nvGrpSpPr>
          <p:cNvPr id="21536" name="Group 55"/>
          <p:cNvGrpSpPr>
            <a:grpSpLocks/>
          </p:cNvGrpSpPr>
          <p:nvPr/>
        </p:nvGrpSpPr>
        <p:grpSpPr bwMode="auto">
          <a:xfrm>
            <a:off x="3238500" y="1725613"/>
            <a:ext cx="792163" cy="695325"/>
            <a:chOff x="3152" y="3536"/>
            <a:chExt cx="499" cy="438"/>
          </a:xfrm>
        </p:grpSpPr>
        <p:sp>
          <p:nvSpPr>
            <p:cNvPr id="21682" name="Freeform 56"/>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3" name="Freeform 57"/>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4" name="Freeform 58"/>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37" name="Line 59"/>
          <p:cNvSpPr>
            <a:spLocks noChangeShapeType="1"/>
          </p:cNvSpPr>
          <p:nvPr/>
        </p:nvSpPr>
        <p:spPr bwMode="auto">
          <a:xfrm>
            <a:off x="4029075" y="206216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8" name="Oval 60"/>
          <p:cNvSpPr>
            <a:spLocks noChangeArrowheads="1"/>
          </p:cNvSpPr>
          <p:nvPr/>
        </p:nvSpPr>
        <p:spPr bwMode="auto">
          <a:xfrm flipH="1">
            <a:off x="3381375" y="191928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39" name="Oval 61"/>
          <p:cNvSpPr>
            <a:spLocks noChangeArrowheads="1"/>
          </p:cNvSpPr>
          <p:nvPr/>
        </p:nvSpPr>
        <p:spPr bwMode="auto">
          <a:xfrm flipH="1">
            <a:off x="3381375" y="213518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540" name="Group 62"/>
          <p:cNvGrpSpPr>
            <a:grpSpLocks/>
          </p:cNvGrpSpPr>
          <p:nvPr/>
        </p:nvGrpSpPr>
        <p:grpSpPr bwMode="auto">
          <a:xfrm>
            <a:off x="3238500" y="2733675"/>
            <a:ext cx="792163" cy="695325"/>
            <a:chOff x="3152" y="3536"/>
            <a:chExt cx="499" cy="438"/>
          </a:xfrm>
        </p:grpSpPr>
        <p:sp>
          <p:nvSpPr>
            <p:cNvPr id="21679" name="Freeform 63"/>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0" name="Freeform 64"/>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81" name="Freeform 65"/>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41" name="Line 66"/>
          <p:cNvSpPr>
            <a:spLocks noChangeShapeType="1"/>
          </p:cNvSpPr>
          <p:nvPr/>
        </p:nvSpPr>
        <p:spPr bwMode="auto">
          <a:xfrm>
            <a:off x="4029075" y="307022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2" name="Oval 67"/>
          <p:cNvSpPr>
            <a:spLocks noChangeArrowheads="1"/>
          </p:cNvSpPr>
          <p:nvPr/>
        </p:nvSpPr>
        <p:spPr bwMode="auto">
          <a:xfrm flipH="1">
            <a:off x="3381375" y="292735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43" name="Oval 68"/>
          <p:cNvSpPr>
            <a:spLocks noChangeArrowheads="1"/>
          </p:cNvSpPr>
          <p:nvPr/>
        </p:nvSpPr>
        <p:spPr bwMode="auto">
          <a:xfrm flipH="1">
            <a:off x="3381375" y="314325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44" name="Line 69"/>
          <p:cNvSpPr>
            <a:spLocks noChangeShapeType="1"/>
          </p:cNvSpPr>
          <p:nvPr/>
        </p:nvSpPr>
        <p:spPr bwMode="auto">
          <a:xfrm>
            <a:off x="4173538" y="208756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70"/>
          <p:cNvSpPr>
            <a:spLocks noChangeShapeType="1"/>
          </p:cNvSpPr>
          <p:nvPr/>
        </p:nvSpPr>
        <p:spPr bwMode="auto">
          <a:xfrm>
            <a:off x="4173538" y="273526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71"/>
          <p:cNvSpPr>
            <a:spLocks noChangeShapeType="1"/>
          </p:cNvSpPr>
          <p:nvPr/>
        </p:nvSpPr>
        <p:spPr bwMode="auto">
          <a:xfrm flipH="1" flipV="1">
            <a:off x="3094038" y="2446338"/>
            <a:ext cx="10795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72"/>
          <p:cNvSpPr>
            <a:spLocks noChangeShapeType="1"/>
          </p:cNvSpPr>
          <p:nvPr/>
        </p:nvSpPr>
        <p:spPr bwMode="auto">
          <a:xfrm flipV="1">
            <a:off x="3094038" y="22304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73"/>
          <p:cNvSpPr>
            <a:spLocks noChangeShapeType="1"/>
          </p:cNvSpPr>
          <p:nvPr/>
        </p:nvSpPr>
        <p:spPr bwMode="auto">
          <a:xfrm>
            <a:off x="3094038" y="22304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74"/>
          <p:cNvSpPr>
            <a:spLocks noChangeShapeType="1"/>
          </p:cNvSpPr>
          <p:nvPr/>
        </p:nvSpPr>
        <p:spPr bwMode="auto">
          <a:xfrm flipH="1">
            <a:off x="3094038" y="2446338"/>
            <a:ext cx="10795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75"/>
          <p:cNvSpPr>
            <a:spLocks noChangeShapeType="1"/>
          </p:cNvSpPr>
          <p:nvPr/>
        </p:nvSpPr>
        <p:spPr bwMode="auto">
          <a:xfrm>
            <a:off x="3094038" y="2590800"/>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76"/>
          <p:cNvSpPr>
            <a:spLocks noChangeShapeType="1"/>
          </p:cNvSpPr>
          <p:nvPr/>
        </p:nvSpPr>
        <p:spPr bwMode="auto">
          <a:xfrm>
            <a:off x="3094038" y="2951163"/>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Line 77"/>
          <p:cNvSpPr>
            <a:spLocks noChangeShapeType="1"/>
          </p:cNvSpPr>
          <p:nvPr/>
        </p:nvSpPr>
        <p:spPr bwMode="auto">
          <a:xfrm>
            <a:off x="2733675" y="3238500"/>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3" name="Line 78"/>
          <p:cNvSpPr>
            <a:spLocks noChangeShapeType="1"/>
          </p:cNvSpPr>
          <p:nvPr/>
        </p:nvSpPr>
        <p:spPr bwMode="auto">
          <a:xfrm>
            <a:off x="2733675" y="1941513"/>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554" name="Group 82"/>
          <p:cNvGrpSpPr>
            <a:grpSpLocks/>
          </p:cNvGrpSpPr>
          <p:nvPr/>
        </p:nvGrpSpPr>
        <p:grpSpPr bwMode="auto">
          <a:xfrm>
            <a:off x="1943100" y="1701800"/>
            <a:ext cx="684213" cy="504825"/>
            <a:chOff x="1315" y="3521"/>
            <a:chExt cx="431" cy="318"/>
          </a:xfrm>
        </p:grpSpPr>
        <p:sp>
          <p:nvSpPr>
            <p:cNvPr id="21675" name="Line 83"/>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84"/>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Freeform 85"/>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8" name="Line 86"/>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55" name="Oval 87"/>
          <p:cNvSpPr>
            <a:spLocks noChangeArrowheads="1"/>
          </p:cNvSpPr>
          <p:nvPr/>
        </p:nvSpPr>
        <p:spPr bwMode="auto">
          <a:xfrm flipH="1">
            <a:off x="2565400" y="18462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556" name="Group 88"/>
          <p:cNvGrpSpPr>
            <a:grpSpLocks/>
          </p:cNvGrpSpPr>
          <p:nvPr/>
        </p:nvGrpSpPr>
        <p:grpSpPr bwMode="auto">
          <a:xfrm flipV="1">
            <a:off x="754063" y="2278063"/>
            <a:ext cx="360362" cy="504825"/>
            <a:chOff x="1519" y="2069"/>
            <a:chExt cx="227" cy="318"/>
          </a:xfrm>
        </p:grpSpPr>
        <p:sp>
          <p:nvSpPr>
            <p:cNvPr id="21673" name="AutoShape 89"/>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674" name="Oval 90"/>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1557" name="Group 91"/>
          <p:cNvGrpSpPr>
            <a:grpSpLocks/>
          </p:cNvGrpSpPr>
          <p:nvPr/>
        </p:nvGrpSpPr>
        <p:grpSpPr bwMode="auto">
          <a:xfrm>
            <a:off x="2016125" y="2997200"/>
            <a:ext cx="684213" cy="504825"/>
            <a:chOff x="1315" y="3521"/>
            <a:chExt cx="431" cy="318"/>
          </a:xfrm>
        </p:grpSpPr>
        <p:sp>
          <p:nvSpPr>
            <p:cNvPr id="21669" name="Line 9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9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1" name="Freeform 9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58" name="Oval 96"/>
          <p:cNvSpPr>
            <a:spLocks noChangeArrowheads="1"/>
          </p:cNvSpPr>
          <p:nvPr/>
        </p:nvSpPr>
        <p:spPr bwMode="auto">
          <a:xfrm flipH="1">
            <a:off x="2638425" y="31416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59" name="Line 97"/>
          <p:cNvSpPr>
            <a:spLocks noChangeShapeType="1"/>
          </p:cNvSpPr>
          <p:nvPr/>
        </p:nvSpPr>
        <p:spPr bwMode="auto">
          <a:xfrm>
            <a:off x="682625" y="1773238"/>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969963" y="1773238"/>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a:off x="969963" y="27813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969963" y="3070225"/>
            <a:ext cx="10080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3"/>
          <p:cNvSpPr>
            <a:spLocks noChangeShapeType="1"/>
          </p:cNvSpPr>
          <p:nvPr/>
        </p:nvSpPr>
        <p:spPr bwMode="auto">
          <a:xfrm>
            <a:off x="1546225" y="2133600"/>
            <a:ext cx="361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4" name="Text Box 104"/>
          <p:cNvSpPr txBox="1">
            <a:spLocks noChangeArrowheads="1"/>
          </p:cNvSpPr>
          <p:nvPr/>
        </p:nvSpPr>
        <p:spPr bwMode="auto">
          <a:xfrm>
            <a:off x="250825" y="15573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1565" name="Text Box 105"/>
          <p:cNvSpPr txBox="1">
            <a:spLocks noChangeArrowheads="1"/>
          </p:cNvSpPr>
          <p:nvPr/>
        </p:nvSpPr>
        <p:spPr bwMode="auto">
          <a:xfrm>
            <a:off x="250825" y="3349625"/>
            <a:ext cx="80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grpSp>
        <p:nvGrpSpPr>
          <p:cNvPr id="21566" name="Group 106"/>
          <p:cNvGrpSpPr>
            <a:grpSpLocks/>
          </p:cNvGrpSpPr>
          <p:nvPr/>
        </p:nvGrpSpPr>
        <p:grpSpPr bwMode="auto">
          <a:xfrm>
            <a:off x="6562725" y="1724025"/>
            <a:ext cx="792163" cy="695325"/>
            <a:chOff x="3152" y="3536"/>
            <a:chExt cx="499" cy="438"/>
          </a:xfrm>
        </p:grpSpPr>
        <p:sp>
          <p:nvSpPr>
            <p:cNvPr id="21666" name="Freeform 107"/>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7" name="Freeform 108"/>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Freeform 109"/>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67" name="Line 110"/>
          <p:cNvSpPr>
            <a:spLocks noChangeShapeType="1"/>
          </p:cNvSpPr>
          <p:nvPr/>
        </p:nvSpPr>
        <p:spPr bwMode="auto">
          <a:xfrm>
            <a:off x="7353300" y="2060575"/>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Oval 111"/>
          <p:cNvSpPr>
            <a:spLocks noChangeArrowheads="1"/>
          </p:cNvSpPr>
          <p:nvPr/>
        </p:nvSpPr>
        <p:spPr bwMode="auto">
          <a:xfrm flipH="1">
            <a:off x="6705600" y="191770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69" name="Oval 112"/>
          <p:cNvSpPr>
            <a:spLocks noChangeArrowheads="1"/>
          </p:cNvSpPr>
          <p:nvPr/>
        </p:nvSpPr>
        <p:spPr bwMode="auto">
          <a:xfrm flipH="1">
            <a:off x="6705600" y="2133600"/>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570" name="Group 113"/>
          <p:cNvGrpSpPr>
            <a:grpSpLocks/>
          </p:cNvGrpSpPr>
          <p:nvPr/>
        </p:nvGrpSpPr>
        <p:grpSpPr bwMode="auto">
          <a:xfrm>
            <a:off x="6562725" y="2732088"/>
            <a:ext cx="792163" cy="695325"/>
            <a:chOff x="3152" y="3536"/>
            <a:chExt cx="499" cy="438"/>
          </a:xfrm>
        </p:grpSpPr>
        <p:sp>
          <p:nvSpPr>
            <p:cNvPr id="21663" name="Freeform 114"/>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4" name="Freeform 115"/>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5" name="Freeform 116"/>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71" name="Line 117"/>
          <p:cNvSpPr>
            <a:spLocks noChangeShapeType="1"/>
          </p:cNvSpPr>
          <p:nvPr/>
        </p:nvSpPr>
        <p:spPr bwMode="auto">
          <a:xfrm>
            <a:off x="7353300" y="30686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2" name="Oval 118"/>
          <p:cNvSpPr>
            <a:spLocks noChangeArrowheads="1"/>
          </p:cNvSpPr>
          <p:nvPr/>
        </p:nvSpPr>
        <p:spPr bwMode="auto">
          <a:xfrm flipH="1">
            <a:off x="6705600" y="29257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73" name="Oval 119"/>
          <p:cNvSpPr>
            <a:spLocks noChangeArrowheads="1"/>
          </p:cNvSpPr>
          <p:nvPr/>
        </p:nvSpPr>
        <p:spPr bwMode="auto">
          <a:xfrm flipH="1">
            <a:off x="6705600" y="3141663"/>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574" name="Line 120"/>
          <p:cNvSpPr>
            <a:spLocks noChangeShapeType="1"/>
          </p:cNvSpPr>
          <p:nvPr/>
        </p:nvSpPr>
        <p:spPr bwMode="auto">
          <a:xfrm>
            <a:off x="7497763" y="2085975"/>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21"/>
          <p:cNvSpPr>
            <a:spLocks noChangeShapeType="1"/>
          </p:cNvSpPr>
          <p:nvPr/>
        </p:nvSpPr>
        <p:spPr bwMode="auto">
          <a:xfrm>
            <a:off x="7497763" y="2733675"/>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22"/>
          <p:cNvSpPr>
            <a:spLocks noChangeShapeType="1"/>
          </p:cNvSpPr>
          <p:nvPr/>
        </p:nvSpPr>
        <p:spPr bwMode="auto">
          <a:xfrm flipH="1" flipV="1">
            <a:off x="6418263" y="2444750"/>
            <a:ext cx="10795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23"/>
          <p:cNvSpPr>
            <a:spLocks noChangeShapeType="1"/>
          </p:cNvSpPr>
          <p:nvPr/>
        </p:nvSpPr>
        <p:spPr bwMode="auto">
          <a:xfrm flipV="1">
            <a:off x="6418263" y="222885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24"/>
          <p:cNvSpPr>
            <a:spLocks noChangeShapeType="1"/>
          </p:cNvSpPr>
          <p:nvPr/>
        </p:nvSpPr>
        <p:spPr bwMode="auto">
          <a:xfrm>
            <a:off x="6418263" y="2228850"/>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25"/>
          <p:cNvSpPr>
            <a:spLocks noChangeShapeType="1"/>
          </p:cNvSpPr>
          <p:nvPr/>
        </p:nvSpPr>
        <p:spPr bwMode="auto">
          <a:xfrm flipH="1">
            <a:off x="6418263" y="2444750"/>
            <a:ext cx="10795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26"/>
          <p:cNvSpPr>
            <a:spLocks noChangeShapeType="1"/>
          </p:cNvSpPr>
          <p:nvPr/>
        </p:nvSpPr>
        <p:spPr bwMode="auto">
          <a:xfrm>
            <a:off x="6418263" y="258921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1" name="Line 127"/>
          <p:cNvSpPr>
            <a:spLocks noChangeShapeType="1"/>
          </p:cNvSpPr>
          <p:nvPr/>
        </p:nvSpPr>
        <p:spPr bwMode="auto">
          <a:xfrm>
            <a:off x="6418263" y="2949575"/>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2" name="Line 128"/>
          <p:cNvSpPr>
            <a:spLocks noChangeShapeType="1"/>
          </p:cNvSpPr>
          <p:nvPr/>
        </p:nvSpPr>
        <p:spPr bwMode="auto">
          <a:xfrm>
            <a:off x="6057900" y="3236913"/>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3" name="Line 129"/>
          <p:cNvSpPr>
            <a:spLocks noChangeShapeType="1"/>
          </p:cNvSpPr>
          <p:nvPr/>
        </p:nvSpPr>
        <p:spPr bwMode="auto">
          <a:xfrm>
            <a:off x="6057900" y="1939925"/>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30"/>
          <p:cNvSpPr>
            <a:spLocks noChangeShapeType="1"/>
          </p:cNvSpPr>
          <p:nvPr/>
        </p:nvSpPr>
        <p:spPr bwMode="auto">
          <a:xfrm>
            <a:off x="7497763" y="208438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Text Box 131"/>
          <p:cNvSpPr txBox="1">
            <a:spLocks noChangeArrowheads="1"/>
          </p:cNvSpPr>
          <p:nvPr/>
        </p:nvSpPr>
        <p:spPr bwMode="auto">
          <a:xfrm>
            <a:off x="7666038" y="17240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1586" name="Line 132"/>
          <p:cNvSpPr>
            <a:spLocks noChangeShapeType="1"/>
          </p:cNvSpPr>
          <p:nvPr/>
        </p:nvSpPr>
        <p:spPr bwMode="auto">
          <a:xfrm>
            <a:off x="7497763" y="309245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587" name="Group 133"/>
          <p:cNvGrpSpPr>
            <a:grpSpLocks/>
          </p:cNvGrpSpPr>
          <p:nvPr/>
        </p:nvGrpSpPr>
        <p:grpSpPr bwMode="auto">
          <a:xfrm>
            <a:off x="5267325" y="1700213"/>
            <a:ext cx="684213" cy="504825"/>
            <a:chOff x="1315" y="3521"/>
            <a:chExt cx="431" cy="318"/>
          </a:xfrm>
        </p:grpSpPr>
        <p:sp>
          <p:nvSpPr>
            <p:cNvPr id="21659" name="Line 134"/>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0" name="Line 135"/>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1" name="Freeform 136"/>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2" name="Line 137"/>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88" name="Oval 138"/>
          <p:cNvSpPr>
            <a:spLocks noChangeArrowheads="1"/>
          </p:cNvSpPr>
          <p:nvPr/>
        </p:nvSpPr>
        <p:spPr bwMode="auto">
          <a:xfrm flipH="1">
            <a:off x="5889625" y="1844675"/>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589" name="Group 142"/>
          <p:cNvGrpSpPr>
            <a:grpSpLocks/>
          </p:cNvGrpSpPr>
          <p:nvPr/>
        </p:nvGrpSpPr>
        <p:grpSpPr bwMode="auto">
          <a:xfrm>
            <a:off x="5340350" y="2995613"/>
            <a:ext cx="684213" cy="504825"/>
            <a:chOff x="1315" y="3521"/>
            <a:chExt cx="431" cy="318"/>
          </a:xfrm>
        </p:grpSpPr>
        <p:sp>
          <p:nvSpPr>
            <p:cNvPr id="21655" name="Line 143"/>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56" name="Line 144"/>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57" name="Freeform 145"/>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58" name="Line 146"/>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90" name="Oval 147"/>
          <p:cNvSpPr>
            <a:spLocks noChangeArrowheads="1"/>
          </p:cNvSpPr>
          <p:nvPr/>
        </p:nvSpPr>
        <p:spPr bwMode="auto">
          <a:xfrm flipH="1">
            <a:off x="5962650" y="3140075"/>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591" name="Group 157"/>
          <p:cNvGrpSpPr>
            <a:grpSpLocks/>
          </p:cNvGrpSpPr>
          <p:nvPr/>
        </p:nvGrpSpPr>
        <p:grpSpPr bwMode="auto">
          <a:xfrm>
            <a:off x="3276600" y="3575050"/>
            <a:ext cx="433388" cy="358775"/>
            <a:chOff x="1791" y="2251"/>
            <a:chExt cx="273" cy="226"/>
          </a:xfrm>
        </p:grpSpPr>
        <p:sp>
          <p:nvSpPr>
            <p:cNvPr id="21653" name="AutoShape 158"/>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654" name="Oval 159"/>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21592" name="Group 214"/>
          <p:cNvGrpSpPr>
            <a:grpSpLocks/>
          </p:cNvGrpSpPr>
          <p:nvPr/>
        </p:nvGrpSpPr>
        <p:grpSpPr bwMode="auto">
          <a:xfrm>
            <a:off x="7667625" y="3141663"/>
            <a:ext cx="361950" cy="366712"/>
            <a:chOff x="4830" y="1979"/>
            <a:chExt cx="228" cy="231"/>
          </a:xfrm>
        </p:grpSpPr>
        <p:sp>
          <p:nvSpPr>
            <p:cNvPr id="21651" name="Text Box 80"/>
            <p:cNvSpPr txBox="1">
              <a:spLocks noChangeArrowheads="1"/>
            </p:cNvSpPr>
            <p:nvPr/>
          </p:nvSpPr>
          <p:spPr bwMode="auto">
            <a:xfrm>
              <a:off x="4830" y="1979"/>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1652" name="Line 160"/>
            <p:cNvSpPr>
              <a:spLocks noChangeShapeType="1"/>
            </p:cNvSpPr>
            <p:nvPr/>
          </p:nvSpPr>
          <p:spPr bwMode="auto">
            <a:xfrm>
              <a:off x="4876" y="2024"/>
              <a:ext cx="9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93" name="Line 161"/>
          <p:cNvSpPr>
            <a:spLocks noChangeShapeType="1"/>
          </p:cNvSpPr>
          <p:nvPr/>
        </p:nvSpPr>
        <p:spPr bwMode="auto">
          <a:xfrm>
            <a:off x="4140200" y="2060575"/>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62"/>
          <p:cNvSpPr>
            <a:spLocks noChangeShapeType="1"/>
          </p:cNvSpPr>
          <p:nvPr/>
        </p:nvSpPr>
        <p:spPr bwMode="auto">
          <a:xfrm>
            <a:off x="4140200" y="3068638"/>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63"/>
          <p:cNvSpPr>
            <a:spLocks noChangeShapeType="1"/>
          </p:cNvSpPr>
          <p:nvPr/>
        </p:nvSpPr>
        <p:spPr bwMode="auto">
          <a:xfrm>
            <a:off x="3708400" y="371633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64"/>
          <p:cNvSpPr>
            <a:spLocks noChangeShapeType="1"/>
          </p:cNvSpPr>
          <p:nvPr/>
        </p:nvSpPr>
        <p:spPr bwMode="auto">
          <a:xfrm flipV="1">
            <a:off x="5076825" y="18446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65"/>
          <p:cNvSpPr>
            <a:spLocks noChangeShapeType="1"/>
          </p:cNvSpPr>
          <p:nvPr/>
        </p:nvSpPr>
        <p:spPr bwMode="auto">
          <a:xfrm>
            <a:off x="5076825" y="184467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66"/>
          <p:cNvSpPr>
            <a:spLocks noChangeShapeType="1"/>
          </p:cNvSpPr>
          <p:nvPr/>
        </p:nvSpPr>
        <p:spPr bwMode="auto">
          <a:xfrm>
            <a:off x="5076825" y="335756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67"/>
          <p:cNvSpPr>
            <a:spLocks noChangeShapeType="1"/>
          </p:cNvSpPr>
          <p:nvPr/>
        </p:nvSpPr>
        <p:spPr bwMode="auto">
          <a:xfrm flipH="1">
            <a:off x="1547813" y="3716338"/>
            <a:ext cx="1728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68"/>
          <p:cNvSpPr>
            <a:spLocks noChangeShapeType="1"/>
          </p:cNvSpPr>
          <p:nvPr/>
        </p:nvSpPr>
        <p:spPr bwMode="auto">
          <a:xfrm>
            <a:off x="1547813" y="2133600"/>
            <a:ext cx="0" cy="15827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1" name="Line 169"/>
          <p:cNvSpPr>
            <a:spLocks noChangeShapeType="1"/>
          </p:cNvSpPr>
          <p:nvPr/>
        </p:nvSpPr>
        <p:spPr bwMode="auto">
          <a:xfrm>
            <a:off x="611188" y="3716338"/>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2" name="Line 170"/>
          <p:cNvSpPr>
            <a:spLocks noChangeShapeType="1"/>
          </p:cNvSpPr>
          <p:nvPr/>
        </p:nvSpPr>
        <p:spPr bwMode="auto">
          <a:xfrm>
            <a:off x="1547813" y="3357563"/>
            <a:ext cx="4333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Rectangle 171"/>
          <p:cNvSpPr>
            <a:spLocks noChangeArrowheads="1"/>
          </p:cNvSpPr>
          <p:nvPr/>
        </p:nvSpPr>
        <p:spPr bwMode="auto">
          <a:xfrm>
            <a:off x="2482850" y="4510088"/>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604" name="Text Box 172"/>
          <p:cNvSpPr txBox="1">
            <a:spLocks noChangeArrowheads="1"/>
          </p:cNvSpPr>
          <p:nvPr/>
        </p:nvSpPr>
        <p:spPr bwMode="auto">
          <a:xfrm>
            <a:off x="2625725" y="50847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21605" name="Text Box 173"/>
          <p:cNvSpPr txBox="1">
            <a:spLocks noChangeArrowheads="1"/>
          </p:cNvSpPr>
          <p:nvPr/>
        </p:nvSpPr>
        <p:spPr bwMode="auto">
          <a:xfrm>
            <a:off x="2411413" y="47259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1606" name="Text Box 174"/>
          <p:cNvSpPr txBox="1">
            <a:spLocks noChangeArrowheads="1"/>
          </p:cNvSpPr>
          <p:nvPr/>
        </p:nvSpPr>
        <p:spPr bwMode="auto">
          <a:xfrm>
            <a:off x="2768600" y="451008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1607" name="Line 175"/>
          <p:cNvSpPr>
            <a:spLocks noChangeShapeType="1"/>
          </p:cNvSpPr>
          <p:nvPr/>
        </p:nvSpPr>
        <p:spPr bwMode="auto">
          <a:xfrm>
            <a:off x="1403350" y="4941888"/>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8" name="Line 176"/>
          <p:cNvSpPr>
            <a:spLocks noChangeShapeType="1"/>
          </p:cNvSpPr>
          <p:nvPr/>
        </p:nvSpPr>
        <p:spPr bwMode="auto">
          <a:xfrm>
            <a:off x="3059113" y="4652963"/>
            <a:ext cx="230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9" name="Line 177"/>
          <p:cNvSpPr>
            <a:spLocks noChangeShapeType="1"/>
          </p:cNvSpPr>
          <p:nvPr/>
        </p:nvSpPr>
        <p:spPr bwMode="auto">
          <a:xfrm>
            <a:off x="2771775" y="53736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0" name="Rectangle 178"/>
          <p:cNvSpPr>
            <a:spLocks noChangeArrowheads="1"/>
          </p:cNvSpPr>
          <p:nvPr/>
        </p:nvSpPr>
        <p:spPr bwMode="auto">
          <a:xfrm>
            <a:off x="6515100" y="4437063"/>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611" name="Text Box 181"/>
          <p:cNvSpPr txBox="1">
            <a:spLocks noChangeArrowheads="1"/>
          </p:cNvSpPr>
          <p:nvPr/>
        </p:nvSpPr>
        <p:spPr bwMode="auto">
          <a:xfrm>
            <a:off x="6800850" y="44370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1612" name="Line 183"/>
          <p:cNvSpPr>
            <a:spLocks noChangeShapeType="1"/>
          </p:cNvSpPr>
          <p:nvPr/>
        </p:nvSpPr>
        <p:spPr bwMode="auto">
          <a:xfrm>
            <a:off x="7091363" y="45799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613" name="Group 185"/>
          <p:cNvGrpSpPr>
            <a:grpSpLocks/>
          </p:cNvGrpSpPr>
          <p:nvPr/>
        </p:nvGrpSpPr>
        <p:grpSpPr bwMode="auto">
          <a:xfrm>
            <a:off x="5364163" y="4437063"/>
            <a:ext cx="587375" cy="431800"/>
            <a:chOff x="1315" y="3521"/>
            <a:chExt cx="431" cy="318"/>
          </a:xfrm>
        </p:grpSpPr>
        <p:sp>
          <p:nvSpPr>
            <p:cNvPr id="21647" name="Line 186"/>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8" name="Line 187"/>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9" name="Freeform 188"/>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50" name="Line 189"/>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14" name="Oval 190"/>
          <p:cNvSpPr>
            <a:spLocks noChangeArrowheads="1"/>
          </p:cNvSpPr>
          <p:nvPr/>
        </p:nvSpPr>
        <p:spPr bwMode="auto">
          <a:xfrm flipH="1">
            <a:off x="5910263" y="4602163"/>
            <a:ext cx="123825" cy="1222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615" name="Group 200"/>
          <p:cNvGrpSpPr>
            <a:grpSpLocks/>
          </p:cNvGrpSpPr>
          <p:nvPr/>
        </p:nvGrpSpPr>
        <p:grpSpPr bwMode="auto">
          <a:xfrm>
            <a:off x="5364163" y="4941888"/>
            <a:ext cx="587375" cy="431800"/>
            <a:chOff x="1315" y="3521"/>
            <a:chExt cx="431" cy="318"/>
          </a:xfrm>
        </p:grpSpPr>
        <p:sp>
          <p:nvSpPr>
            <p:cNvPr id="21643" name="Line 201"/>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202"/>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Freeform 203"/>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6" name="Line 204"/>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16" name="Oval 205"/>
          <p:cNvSpPr>
            <a:spLocks noChangeArrowheads="1"/>
          </p:cNvSpPr>
          <p:nvPr/>
        </p:nvSpPr>
        <p:spPr bwMode="auto">
          <a:xfrm flipH="1">
            <a:off x="5910263" y="5106988"/>
            <a:ext cx="123825" cy="12223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1617" name="Group 209"/>
          <p:cNvGrpSpPr>
            <a:grpSpLocks/>
          </p:cNvGrpSpPr>
          <p:nvPr/>
        </p:nvGrpSpPr>
        <p:grpSpPr bwMode="auto">
          <a:xfrm>
            <a:off x="6443663" y="4508500"/>
            <a:ext cx="336550" cy="366713"/>
            <a:chOff x="4059" y="2931"/>
            <a:chExt cx="212" cy="231"/>
          </a:xfrm>
        </p:grpSpPr>
        <p:sp>
          <p:nvSpPr>
            <p:cNvPr id="21641" name="Text Box 180"/>
            <p:cNvSpPr txBox="1">
              <a:spLocks noChangeArrowheads="1"/>
            </p:cNvSpPr>
            <p:nvPr/>
          </p:nvSpPr>
          <p:spPr bwMode="auto">
            <a:xfrm>
              <a:off x="4059" y="2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21642" name="Line 207"/>
            <p:cNvSpPr>
              <a:spLocks noChangeShapeType="1"/>
            </p:cNvSpPr>
            <p:nvPr/>
          </p:nvSpPr>
          <p:spPr bwMode="auto">
            <a:xfrm>
              <a:off x="4150" y="2976"/>
              <a:ext cx="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1618" name="Group 210"/>
          <p:cNvGrpSpPr>
            <a:grpSpLocks/>
          </p:cNvGrpSpPr>
          <p:nvPr/>
        </p:nvGrpSpPr>
        <p:grpSpPr bwMode="auto">
          <a:xfrm>
            <a:off x="6443663" y="4933950"/>
            <a:ext cx="349250" cy="366713"/>
            <a:chOff x="4195" y="2976"/>
            <a:chExt cx="220" cy="231"/>
          </a:xfrm>
        </p:grpSpPr>
        <p:sp>
          <p:nvSpPr>
            <p:cNvPr id="21639" name="Text Box 206"/>
            <p:cNvSpPr txBox="1">
              <a:spLocks noChangeArrowheads="1"/>
            </p:cNvSpPr>
            <p:nvPr/>
          </p:nvSpPr>
          <p:spPr bwMode="auto">
            <a:xfrm>
              <a:off x="4195" y="2976"/>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R</a:t>
              </a:r>
            </a:p>
          </p:txBody>
        </p:sp>
        <p:sp>
          <p:nvSpPr>
            <p:cNvPr id="21640" name="Line 208"/>
            <p:cNvSpPr>
              <a:spLocks noChangeShapeType="1"/>
            </p:cNvSpPr>
            <p:nvPr/>
          </p:nvSpPr>
          <p:spPr bwMode="auto">
            <a:xfrm>
              <a:off x="4286" y="3022"/>
              <a:ext cx="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19" name="Line 211"/>
          <p:cNvSpPr>
            <a:spLocks noChangeShapeType="1"/>
          </p:cNvSpPr>
          <p:nvPr/>
        </p:nvSpPr>
        <p:spPr bwMode="auto">
          <a:xfrm>
            <a:off x="6011863" y="4652963"/>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0" name="Line 212"/>
          <p:cNvSpPr>
            <a:spLocks noChangeShapeType="1"/>
          </p:cNvSpPr>
          <p:nvPr/>
        </p:nvSpPr>
        <p:spPr bwMode="auto">
          <a:xfrm>
            <a:off x="6011863" y="515778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621" name="Group 215"/>
          <p:cNvGrpSpPr>
            <a:grpSpLocks/>
          </p:cNvGrpSpPr>
          <p:nvPr/>
        </p:nvGrpSpPr>
        <p:grpSpPr bwMode="auto">
          <a:xfrm>
            <a:off x="2771775" y="4941888"/>
            <a:ext cx="361950" cy="366712"/>
            <a:chOff x="4830" y="1979"/>
            <a:chExt cx="228" cy="231"/>
          </a:xfrm>
        </p:grpSpPr>
        <p:sp>
          <p:nvSpPr>
            <p:cNvPr id="21637" name="Text Box 216"/>
            <p:cNvSpPr txBox="1">
              <a:spLocks noChangeArrowheads="1"/>
            </p:cNvSpPr>
            <p:nvPr/>
          </p:nvSpPr>
          <p:spPr bwMode="auto">
            <a:xfrm>
              <a:off x="4830" y="1979"/>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1638" name="Line 217"/>
            <p:cNvSpPr>
              <a:spLocks noChangeShapeType="1"/>
            </p:cNvSpPr>
            <p:nvPr/>
          </p:nvSpPr>
          <p:spPr bwMode="auto">
            <a:xfrm>
              <a:off x="4876" y="2024"/>
              <a:ext cx="9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22" name="Line 218"/>
          <p:cNvSpPr>
            <a:spLocks noChangeShapeType="1"/>
          </p:cNvSpPr>
          <p:nvPr/>
        </p:nvSpPr>
        <p:spPr bwMode="auto">
          <a:xfrm>
            <a:off x="3059113" y="5084763"/>
            <a:ext cx="230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21623" name="Group 219"/>
          <p:cNvGrpSpPr>
            <a:grpSpLocks/>
          </p:cNvGrpSpPr>
          <p:nvPr/>
        </p:nvGrpSpPr>
        <p:grpSpPr bwMode="auto">
          <a:xfrm>
            <a:off x="3779838" y="5373688"/>
            <a:ext cx="433387" cy="358775"/>
            <a:chOff x="1791" y="2251"/>
            <a:chExt cx="273" cy="226"/>
          </a:xfrm>
        </p:grpSpPr>
        <p:sp>
          <p:nvSpPr>
            <p:cNvPr id="21635" name="AutoShape 220"/>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636" name="Oval 221"/>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21624" name="Line 222"/>
          <p:cNvSpPr>
            <a:spLocks noChangeShapeType="1"/>
          </p:cNvSpPr>
          <p:nvPr/>
        </p:nvSpPr>
        <p:spPr bwMode="auto">
          <a:xfrm>
            <a:off x="1331913" y="5589588"/>
            <a:ext cx="2447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223"/>
          <p:cNvSpPr>
            <a:spLocks noChangeShapeType="1"/>
          </p:cNvSpPr>
          <p:nvPr/>
        </p:nvSpPr>
        <p:spPr bwMode="auto">
          <a:xfrm>
            <a:off x="4211638" y="5589588"/>
            <a:ext cx="8651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224"/>
          <p:cNvSpPr>
            <a:spLocks noChangeShapeType="1"/>
          </p:cNvSpPr>
          <p:nvPr/>
        </p:nvSpPr>
        <p:spPr bwMode="auto">
          <a:xfrm flipV="1">
            <a:off x="5076825" y="4797425"/>
            <a:ext cx="0"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225"/>
          <p:cNvSpPr>
            <a:spLocks noChangeShapeType="1"/>
          </p:cNvSpPr>
          <p:nvPr/>
        </p:nvSpPr>
        <p:spPr bwMode="auto">
          <a:xfrm>
            <a:off x="5076825" y="479742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8" name="Line 226"/>
          <p:cNvSpPr>
            <a:spLocks noChangeShapeType="1"/>
          </p:cNvSpPr>
          <p:nvPr/>
        </p:nvSpPr>
        <p:spPr bwMode="auto">
          <a:xfrm>
            <a:off x="5076825" y="522922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9" name="Text Box 227"/>
          <p:cNvSpPr txBox="1">
            <a:spLocks noChangeArrowheads="1"/>
          </p:cNvSpPr>
          <p:nvPr/>
        </p:nvSpPr>
        <p:spPr bwMode="auto">
          <a:xfrm>
            <a:off x="1116013" y="45085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1630" name="Text Box 228"/>
          <p:cNvSpPr txBox="1">
            <a:spLocks noChangeArrowheads="1"/>
          </p:cNvSpPr>
          <p:nvPr/>
        </p:nvSpPr>
        <p:spPr bwMode="auto">
          <a:xfrm>
            <a:off x="827088" y="5229225"/>
            <a:ext cx="806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sp>
        <p:nvSpPr>
          <p:cNvPr id="21631" name="AutoShape 229"/>
          <p:cNvSpPr>
            <a:spLocks noChangeArrowheads="1"/>
          </p:cNvSpPr>
          <p:nvPr/>
        </p:nvSpPr>
        <p:spPr bwMode="auto">
          <a:xfrm>
            <a:off x="3995738" y="4076700"/>
            <a:ext cx="431800" cy="288925"/>
          </a:xfrm>
          <a:prstGeom prst="downArrow">
            <a:avLst>
              <a:gd name="adj1" fmla="val 50000"/>
              <a:gd name="adj2" fmla="val 25000"/>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1632" name="Text Box 231"/>
          <p:cNvSpPr txBox="1">
            <a:spLocks noChangeArrowheads="1"/>
          </p:cNvSpPr>
          <p:nvPr/>
        </p:nvSpPr>
        <p:spPr bwMode="auto">
          <a:xfrm>
            <a:off x="2360613" y="5805488"/>
            <a:ext cx="7938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リーダ</a:t>
            </a:r>
          </a:p>
        </p:txBody>
      </p:sp>
      <p:sp>
        <p:nvSpPr>
          <p:cNvPr id="21633" name="Text Box 232"/>
          <p:cNvSpPr txBox="1">
            <a:spLocks noChangeArrowheads="1"/>
          </p:cNvSpPr>
          <p:nvPr/>
        </p:nvSpPr>
        <p:spPr bwMode="auto">
          <a:xfrm>
            <a:off x="6392863" y="5734050"/>
            <a:ext cx="9669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フォロア</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15888"/>
            <a:ext cx="8229600" cy="1143000"/>
          </a:xfrm>
        </p:spPr>
        <p:txBody>
          <a:bodyPr/>
          <a:lstStyle/>
          <a:p>
            <a:pPr eaLnBrk="1" hangingPunct="1"/>
            <a:r>
              <a:rPr lang="ja-JP" altLang="en-US" dirty="0"/>
              <a:t>シフトレジスタ</a:t>
            </a:r>
          </a:p>
        </p:txBody>
      </p:sp>
      <p:grpSp>
        <p:nvGrpSpPr>
          <p:cNvPr id="24579" name="Group 4"/>
          <p:cNvGrpSpPr>
            <a:grpSpLocks/>
          </p:cNvGrpSpPr>
          <p:nvPr/>
        </p:nvGrpSpPr>
        <p:grpSpPr bwMode="auto">
          <a:xfrm>
            <a:off x="2413000" y="1700213"/>
            <a:ext cx="865188" cy="1079500"/>
            <a:chOff x="1202" y="1344"/>
            <a:chExt cx="545" cy="680"/>
          </a:xfrm>
        </p:grpSpPr>
        <p:sp>
          <p:nvSpPr>
            <p:cNvPr id="24778" name="Rectangle 5"/>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779" name="Text Box 6"/>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4780" name="Text Box 7"/>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4781" name="Line 8"/>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82" name="Line 9"/>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83" name="Line 10"/>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84" name="Line 11"/>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85" name="Line 12"/>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4580" name="Group 13"/>
          <p:cNvGrpSpPr>
            <a:grpSpLocks/>
          </p:cNvGrpSpPr>
          <p:nvPr/>
        </p:nvGrpSpPr>
        <p:grpSpPr bwMode="auto">
          <a:xfrm>
            <a:off x="3563938" y="1700213"/>
            <a:ext cx="865187" cy="1079500"/>
            <a:chOff x="1202" y="1344"/>
            <a:chExt cx="545" cy="680"/>
          </a:xfrm>
        </p:grpSpPr>
        <p:sp>
          <p:nvSpPr>
            <p:cNvPr id="24770" name="Rectangle 14"/>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771" name="Text Box 15"/>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4772" name="Text Box 16"/>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4773" name="Line 17"/>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74" name="Line 18"/>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75" name="Line 19"/>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76" name="Line 20"/>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77" name="Line 21"/>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4581" name="Group 22"/>
          <p:cNvGrpSpPr>
            <a:grpSpLocks/>
          </p:cNvGrpSpPr>
          <p:nvPr/>
        </p:nvGrpSpPr>
        <p:grpSpPr bwMode="auto">
          <a:xfrm>
            <a:off x="4714875" y="1700213"/>
            <a:ext cx="865188" cy="1079500"/>
            <a:chOff x="1202" y="1344"/>
            <a:chExt cx="545" cy="680"/>
          </a:xfrm>
        </p:grpSpPr>
        <p:sp>
          <p:nvSpPr>
            <p:cNvPr id="24762" name="Rectangle 23"/>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763" name="Text Box 24"/>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4764" name="Text Box 25"/>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4765" name="Line 26"/>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66" name="Line 27"/>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67" name="Line 28"/>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68" name="Line 29"/>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69" name="Line 30"/>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4582" name="Group 31"/>
          <p:cNvGrpSpPr>
            <a:grpSpLocks/>
          </p:cNvGrpSpPr>
          <p:nvPr/>
        </p:nvGrpSpPr>
        <p:grpSpPr bwMode="auto">
          <a:xfrm>
            <a:off x="5865813" y="1700213"/>
            <a:ext cx="865187" cy="1079500"/>
            <a:chOff x="1202" y="1344"/>
            <a:chExt cx="545" cy="680"/>
          </a:xfrm>
        </p:grpSpPr>
        <p:sp>
          <p:nvSpPr>
            <p:cNvPr id="24754" name="Rectangle 32"/>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4755" name="Text Box 33"/>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4756" name="Text Box 34"/>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4757" name="Line 35"/>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58" name="Line 36"/>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59" name="Line 37"/>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60" name="Line 38"/>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61" name="Line 39"/>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4583" name="Line 40"/>
          <p:cNvSpPr>
            <a:spLocks noChangeShapeType="1"/>
          </p:cNvSpPr>
          <p:nvPr/>
        </p:nvSpPr>
        <p:spPr bwMode="auto">
          <a:xfrm>
            <a:off x="1763713" y="2781300"/>
            <a:ext cx="45370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4" name="Line 41"/>
          <p:cNvSpPr>
            <a:spLocks noChangeShapeType="1"/>
          </p:cNvSpPr>
          <p:nvPr/>
        </p:nvSpPr>
        <p:spPr bwMode="auto">
          <a:xfrm>
            <a:off x="3276600"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5" name="Line 42"/>
          <p:cNvSpPr>
            <a:spLocks noChangeShapeType="1"/>
          </p:cNvSpPr>
          <p:nvPr/>
        </p:nvSpPr>
        <p:spPr bwMode="auto">
          <a:xfrm>
            <a:off x="3276600"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6" name="Line 43"/>
          <p:cNvSpPr>
            <a:spLocks noChangeShapeType="1"/>
          </p:cNvSpPr>
          <p:nvPr/>
        </p:nvSpPr>
        <p:spPr bwMode="auto">
          <a:xfrm flipV="1">
            <a:off x="3276600"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7" name="Text Box 44"/>
          <p:cNvSpPr txBox="1">
            <a:spLocks noChangeArrowheads="1"/>
          </p:cNvSpPr>
          <p:nvPr/>
        </p:nvSpPr>
        <p:spPr bwMode="auto">
          <a:xfrm>
            <a:off x="3060700" y="11255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a:t>
            </a:r>
          </a:p>
        </p:txBody>
      </p:sp>
      <p:sp>
        <p:nvSpPr>
          <p:cNvPr id="24588" name="Line 45"/>
          <p:cNvSpPr>
            <a:spLocks noChangeShapeType="1"/>
          </p:cNvSpPr>
          <p:nvPr/>
        </p:nvSpPr>
        <p:spPr bwMode="auto">
          <a:xfrm>
            <a:off x="4429125"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89" name="Line 46"/>
          <p:cNvSpPr>
            <a:spLocks noChangeShapeType="1"/>
          </p:cNvSpPr>
          <p:nvPr/>
        </p:nvSpPr>
        <p:spPr bwMode="auto">
          <a:xfrm>
            <a:off x="4429125"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0" name="Line 47"/>
          <p:cNvSpPr>
            <a:spLocks noChangeShapeType="1"/>
          </p:cNvSpPr>
          <p:nvPr/>
        </p:nvSpPr>
        <p:spPr bwMode="auto">
          <a:xfrm flipV="1">
            <a:off x="4429125"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1" name="Text Box 48"/>
          <p:cNvSpPr txBox="1">
            <a:spLocks noChangeArrowheads="1"/>
          </p:cNvSpPr>
          <p:nvPr/>
        </p:nvSpPr>
        <p:spPr bwMode="auto">
          <a:xfrm>
            <a:off x="4213225" y="11255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Qb</a:t>
            </a:r>
          </a:p>
        </p:txBody>
      </p:sp>
      <p:sp>
        <p:nvSpPr>
          <p:cNvPr id="24592" name="Line 49"/>
          <p:cNvSpPr>
            <a:spLocks noChangeShapeType="1"/>
          </p:cNvSpPr>
          <p:nvPr/>
        </p:nvSpPr>
        <p:spPr bwMode="auto">
          <a:xfrm>
            <a:off x="5581650"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3" name="Line 50"/>
          <p:cNvSpPr>
            <a:spLocks noChangeShapeType="1"/>
          </p:cNvSpPr>
          <p:nvPr/>
        </p:nvSpPr>
        <p:spPr bwMode="auto">
          <a:xfrm>
            <a:off x="5581650"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4" name="Line 51"/>
          <p:cNvSpPr>
            <a:spLocks noChangeShapeType="1"/>
          </p:cNvSpPr>
          <p:nvPr/>
        </p:nvSpPr>
        <p:spPr bwMode="auto">
          <a:xfrm flipV="1">
            <a:off x="5581650"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5" name="Text Box 52"/>
          <p:cNvSpPr txBox="1">
            <a:spLocks noChangeArrowheads="1"/>
          </p:cNvSpPr>
          <p:nvPr/>
        </p:nvSpPr>
        <p:spPr bwMode="auto">
          <a:xfrm>
            <a:off x="5365750" y="11255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Qc</a:t>
            </a:r>
          </a:p>
        </p:txBody>
      </p:sp>
      <p:sp>
        <p:nvSpPr>
          <p:cNvPr id="24596" name="Line 55"/>
          <p:cNvSpPr>
            <a:spLocks noChangeShapeType="1"/>
          </p:cNvSpPr>
          <p:nvPr/>
        </p:nvSpPr>
        <p:spPr bwMode="auto">
          <a:xfrm flipV="1">
            <a:off x="6734175"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7" name="Text Box 56"/>
          <p:cNvSpPr txBox="1">
            <a:spLocks noChangeArrowheads="1"/>
          </p:cNvSpPr>
          <p:nvPr/>
        </p:nvSpPr>
        <p:spPr bwMode="auto">
          <a:xfrm>
            <a:off x="6518275" y="11255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Qd</a:t>
            </a:r>
          </a:p>
        </p:txBody>
      </p:sp>
      <p:sp>
        <p:nvSpPr>
          <p:cNvPr id="24598" name="Line 57"/>
          <p:cNvSpPr>
            <a:spLocks noChangeShapeType="1"/>
          </p:cNvSpPr>
          <p:nvPr/>
        </p:nvSpPr>
        <p:spPr bwMode="auto">
          <a:xfrm>
            <a:off x="1981200" y="2133600"/>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99" name="Text Box 58"/>
          <p:cNvSpPr txBox="1">
            <a:spLocks noChangeArrowheads="1"/>
          </p:cNvSpPr>
          <p:nvPr/>
        </p:nvSpPr>
        <p:spPr bwMode="auto">
          <a:xfrm>
            <a:off x="1476375" y="1844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4600" name="Text Box 59"/>
          <p:cNvSpPr txBox="1">
            <a:spLocks noChangeArrowheads="1"/>
          </p:cNvSpPr>
          <p:nvPr/>
        </p:nvSpPr>
        <p:spPr bwMode="auto">
          <a:xfrm>
            <a:off x="1260475" y="2420938"/>
            <a:ext cx="1008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sp>
        <p:nvSpPr>
          <p:cNvPr id="24601" name="Line 60"/>
          <p:cNvSpPr>
            <a:spLocks noChangeShapeType="1"/>
          </p:cNvSpPr>
          <p:nvPr/>
        </p:nvSpPr>
        <p:spPr bwMode="auto">
          <a:xfrm>
            <a:off x="16922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2" name="Line 61"/>
          <p:cNvSpPr>
            <a:spLocks noChangeShapeType="1"/>
          </p:cNvSpPr>
          <p:nvPr/>
        </p:nvSpPr>
        <p:spPr bwMode="auto">
          <a:xfrm>
            <a:off x="16922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3" name="Line 62"/>
          <p:cNvSpPr>
            <a:spLocks noChangeShapeType="1"/>
          </p:cNvSpPr>
          <p:nvPr/>
        </p:nvSpPr>
        <p:spPr bwMode="auto">
          <a:xfrm>
            <a:off x="18351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4" name="Line 63"/>
          <p:cNvSpPr>
            <a:spLocks noChangeShapeType="1"/>
          </p:cNvSpPr>
          <p:nvPr/>
        </p:nvSpPr>
        <p:spPr bwMode="auto">
          <a:xfrm>
            <a:off x="18351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5" name="Line 64"/>
          <p:cNvSpPr>
            <a:spLocks noChangeShapeType="1"/>
          </p:cNvSpPr>
          <p:nvPr/>
        </p:nvSpPr>
        <p:spPr bwMode="auto">
          <a:xfrm>
            <a:off x="19827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6" name="Line 65"/>
          <p:cNvSpPr>
            <a:spLocks noChangeShapeType="1"/>
          </p:cNvSpPr>
          <p:nvPr/>
        </p:nvSpPr>
        <p:spPr bwMode="auto">
          <a:xfrm>
            <a:off x="19827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7" name="Line 66"/>
          <p:cNvSpPr>
            <a:spLocks noChangeShapeType="1"/>
          </p:cNvSpPr>
          <p:nvPr/>
        </p:nvSpPr>
        <p:spPr bwMode="auto">
          <a:xfrm>
            <a:off x="21256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8" name="Line 67"/>
          <p:cNvSpPr>
            <a:spLocks noChangeShapeType="1"/>
          </p:cNvSpPr>
          <p:nvPr/>
        </p:nvSpPr>
        <p:spPr bwMode="auto">
          <a:xfrm>
            <a:off x="21256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09" name="Line 68"/>
          <p:cNvSpPr>
            <a:spLocks noChangeShapeType="1"/>
          </p:cNvSpPr>
          <p:nvPr/>
        </p:nvSpPr>
        <p:spPr bwMode="auto">
          <a:xfrm>
            <a:off x="22733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0" name="Line 69"/>
          <p:cNvSpPr>
            <a:spLocks noChangeShapeType="1"/>
          </p:cNvSpPr>
          <p:nvPr/>
        </p:nvSpPr>
        <p:spPr bwMode="auto">
          <a:xfrm>
            <a:off x="22733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1" name="Line 70"/>
          <p:cNvSpPr>
            <a:spLocks noChangeShapeType="1"/>
          </p:cNvSpPr>
          <p:nvPr/>
        </p:nvSpPr>
        <p:spPr bwMode="auto">
          <a:xfrm>
            <a:off x="24161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2" name="Line 71"/>
          <p:cNvSpPr>
            <a:spLocks noChangeShapeType="1"/>
          </p:cNvSpPr>
          <p:nvPr/>
        </p:nvSpPr>
        <p:spPr bwMode="auto">
          <a:xfrm>
            <a:off x="24161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3" name="Line 72"/>
          <p:cNvSpPr>
            <a:spLocks noChangeShapeType="1"/>
          </p:cNvSpPr>
          <p:nvPr/>
        </p:nvSpPr>
        <p:spPr bwMode="auto">
          <a:xfrm>
            <a:off x="25638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4" name="Line 73"/>
          <p:cNvSpPr>
            <a:spLocks noChangeShapeType="1"/>
          </p:cNvSpPr>
          <p:nvPr/>
        </p:nvSpPr>
        <p:spPr bwMode="auto">
          <a:xfrm>
            <a:off x="25638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5" name="Line 74"/>
          <p:cNvSpPr>
            <a:spLocks noChangeShapeType="1"/>
          </p:cNvSpPr>
          <p:nvPr/>
        </p:nvSpPr>
        <p:spPr bwMode="auto">
          <a:xfrm>
            <a:off x="27066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6" name="Line 75"/>
          <p:cNvSpPr>
            <a:spLocks noChangeShapeType="1"/>
          </p:cNvSpPr>
          <p:nvPr/>
        </p:nvSpPr>
        <p:spPr bwMode="auto">
          <a:xfrm>
            <a:off x="27066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7" name="Line 76"/>
          <p:cNvSpPr>
            <a:spLocks noChangeShapeType="1"/>
          </p:cNvSpPr>
          <p:nvPr/>
        </p:nvSpPr>
        <p:spPr bwMode="auto">
          <a:xfrm>
            <a:off x="28543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8" name="Line 77"/>
          <p:cNvSpPr>
            <a:spLocks noChangeShapeType="1"/>
          </p:cNvSpPr>
          <p:nvPr/>
        </p:nvSpPr>
        <p:spPr bwMode="auto">
          <a:xfrm>
            <a:off x="28543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19" name="Line 78"/>
          <p:cNvSpPr>
            <a:spLocks noChangeShapeType="1"/>
          </p:cNvSpPr>
          <p:nvPr/>
        </p:nvSpPr>
        <p:spPr bwMode="auto">
          <a:xfrm>
            <a:off x="29972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0" name="Line 79"/>
          <p:cNvSpPr>
            <a:spLocks noChangeShapeType="1"/>
          </p:cNvSpPr>
          <p:nvPr/>
        </p:nvSpPr>
        <p:spPr bwMode="auto">
          <a:xfrm>
            <a:off x="29972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1" name="Line 80"/>
          <p:cNvSpPr>
            <a:spLocks noChangeShapeType="1"/>
          </p:cNvSpPr>
          <p:nvPr/>
        </p:nvSpPr>
        <p:spPr bwMode="auto">
          <a:xfrm>
            <a:off x="31448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2" name="Line 81"/>
          <p:cNvSpPr>
            <a:spLocks noChangeShapeType="1"/>
          </p:cNvSpPr>
          <p:nvPr/>
        </p:nvSpPr>
        <p:spPr bwMode="auto">
          <a:xfrm>
            <a:off x="31448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3" name="Line 82"/>
          <p:cNvSpPr>
            <a:spLocks noChangeShapeType="1"/>
          </p:cNvSpPr>
          <p:nvPr/>
        </p:nvSpPr>
        <p:spPr bwMode="auto">
          <a:xfrm>
            <a:off x="32877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4" name="Line 83"/>
          <p:cNvSpPr>
            <a:spLocks noChangeShapeType="1"/>
          </p:cNvSpPr>
          <p:nvPr/>
        </p:nvSpPr>
        <p:spPr bwMode="auto">
          <a:xfrm>
            <a:off x="32877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5" name="Line 84"/>
          <p:cNvSpPr>
            <a:spLocks noChangeShapeType="1"/>
          </p:cNvSpPr>
          <p:nvPr/>
        </p:nvSpPr>
        <p:spPr bwMode="auto">
          <a:xfrm>
            <a:off x="34353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6" name="Line 85"/>
          <p:cNvSpPr>
            <a:spLocks noChangeShapeType="1"/>
          </p:cNvSpPr>
          <p:nvPr/>
        </p:nvSpPr>
        <p:spPr bwMode="auto">
          <a:xfrm>
            <a:off x="34353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7" name="Line 86"/>
          <p:cNvSpPr>
            <a:spLocks noChangeShapeType="1"/>
          </p:cNvSpPr>
          <p:nvPr/>
        </p:nvSpPr>
        <p:spPr bwMode="auto">
          <a:xfrm>
            <a:off x="35782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8" name="Line 87"/>
          <p:cNvSpPr>
            <a:spLocks noChangeShapeType="1"/>
          </p:cNvSpPr>
          <p:nvPr/>
        </p:nvSpPr>
        <p:spPr bwMode="auto">
          <a:xfrm>
            <a:off x="35782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29" name="Line 88"/>
          <p:cNvSpPr>
            <a:spLocks noChangeShapeType="1"/>
          </p:cNvSpPr>
          <p:nvPr/>
        </p:nvSpPr>
        <p:spPr bwMode="auto">
          <a:xfrm>
            <a:off x="37258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0" name="Line 89"/>
          <p:cNvSpPr>
            <a:spLocks noChangeShapeType="1"/>
          </p:cNvSpPr>
          <p:nvPr/>
        </p:nvSpPr>
        <p:spPr bwMode="auto">
          <a:xfrm>
            <a:off x="372586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1" name="Line 90"/>
          <p:cNvSpPr>
            <a:spLocks noChangeShapeType="1"/>
          </p:cNvSpPr>
          <p:nvPr/>
        </p:nvSpPr>
        <p:spPr bwMode="auto">
          <a:xfrm>
            <a:off x="38687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2" name="Line 91"/>
          <p:cNvSpPr>
            <a:spLocks noChangeShapeType="1"/>
          </p:cNvSpPr>
          <p:nvPr/>
        </p:nvSpPr>
        <p:spPr bwMode="auto">
          <a:xfrm>
            <a:off x="386873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3" name="Line 92"/>
          <p:cNvSpPr>
            <a:spLocks noChangeShapeType="1"/>
          </p:cNvSpPr>
          <p:nvPr/>
        </p:nvSpPr>
        <p:spPr bwMode="auto">
          <a:xfrm>
            <a:off x="40163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4" name="Line 93"/>
          <p:cNvSpPr>
            <a:spLocks noChangeShapeType="1"/>
          </p:cNvSpPr>
          <p:nvPr/>
        </p:nvSpPr>
        <p:spPr bwMode="auto">
          <a:xfrm>
            <a:off x="40163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5" name="Line 94"/>
          <p:cNvSpPr>
            <a:spLocks noChangeShapeType="1"/>
          </p:cNvSpPr>
          <p:nvPr/>
        </p:nvSpPr>
        <p:spPr bwMode="auto">
          <a:xfrm>
            <a:off x="41592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6" name="Line 95"/>
          <p:cNvSpPr>
            <a:spLocks noChangeShapeType="1"/>
          </p:cNvSpPr>
          <p:nvPr/>
        </p:nvSpPr>
        <p:spPr bwMode="auto">
          <a:xfrm>
            <a:off x="41592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7" name="Line 96"/>
          <p:cNvSpPr>
            <a:spLocks noChangeShapeType="1"/>
          </p:cNvSpPr>
          <p:nvPr/>
        </p:nvSpPr>
        <p:spPr bwMode="auto">
          <a:xfrm>
            <a:off x="43068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8" name="Line 97"/>
          <p:cNvSpPr>
            <a:spLocks noChangeShapeType="1"/>
          </p:cNvSpPr>
          <p:nvPr/>
        </p:nvSpPr>
        <p:spPr bwMode="auto">
          <a:xfrm>
            <a:off x="43068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39" name="Line 98"/>
          <p:cNvSpPr>
            <a:spLocks noChangeShapeType="1"/>
          </p:cNvSpPr>
          <p:nvPr/>
        </p:nvSpPr>
        <p:spPr bwMode="auto">
          <a:xfrm>
            <a:off x="44497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0" name="Line 99"/>
          <p:cNvSpPr>
            <a:spLocks noChangeShapeType="1"/>
          </p:cNvSpPr>
          <p:nvPr/>
        </p:nvSpPr>
        <p:spPr bwMode="auto">
          <a:xfrm>
            <a:off x="44497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1" name="Line 100"/>
          <p:cNvSpPr>
            <a:spLocks noChangeShapeType="1"/>
          </p:cNvSpPr>
          <p:nvPr/>
        </p:nvSpPr>
        <p:spPr bwMode="auto">
          <a:xfrm>
            <a:off x="45974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2" name="Line 101"/>
          <p:cNvSpPr>
            <a:spLocks noChangeShapeType="1"/>
          </p:cNvSpPr>
          <p:nvPr/>
        </p:nvSpPr>
        <p:spPr bwMode="auto">
          <a:xfrm>
            <a:off x="45974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3" name="Line 102"/>
          <p:cNvSpPr>
            <a:spLocks noChangeShapeType="1"/>
          </p:cNvSpPr>
          <p:nvPr/>
        </p:nvSpPr>
        <p:spPr bwMode="auto">
          <a:xfrm>
            <a:off x="47402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4" name="Line 103"/>
          <p:cNvSpPr>
            <a:spLocks noChangeShapeType="1"/>
          </p:cNvSpPr>
          <p:nvPr/>
        </p:nvSpPr>
        <p:spPr bwMode="auto">
          <a:xfrm>
            <a:off x="47402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5" name="Line 104"/>
          <p:cNvSpPr>
            <a:spLocks noChangeShapeType="1"/>
          </p:cNvSpPr>
          <p:nvPr/>
        </p:nvSpPr>
        <p:spPr bwMode="auto">
          <a:xfrm>
            <a:off x="48879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6" name="Line 105"/>
          <p:cNvSpPr>
            <a:spLocks noChangeShapeType="1"/>
          </p:cNvSpPr>
          <p:nvPr/>
        </p:nvSpPr>
        <p:spPr bwMode="auto">
          <a:xfrm>
            <a:off x="48879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7" name="Line 106"/>
          <p:cNvSpPr>
            <a:spLocks noChangeShapeType="1"/>
          </p:cNvSpPr>
          <p:nvPr/>
        </p:nvSpPr>
        <p:spPr bwMode="auto">
          <a:xfrm>
            <a:off x="50307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8" name="Line 107"/>
          <p:cNvSpPr>
            <a:spLocks noChangeShapeType="1"/>
          </p:cNvSpPr>
          <p:nvPr/>
        </p:nvSpPr>
        <p:spPr bwMode="auto">
          <a:xfrm>
            <a:off x="50307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49" name="Line 108"/>
          <p:cNvSpPr>
            <a:spLocks noChangeShapeType="1"/>
          </p:cNvSpPr>
          <p:nvPr/>
        </p:nvSpPr>
        <p:spPr bwMode="auto">
          <a:xfrm>
            <a:off x="51784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0" name="Line 109"/>
          <p:cNvSpPr>
            <a:spLocks noChangeShapeType="1"/>
          </p:cNvSpPr>
          <p:nvPr/>
        </p:nvSpPr>
        <p:spPr bwMode="auto">
          <a:xfrm>
            <a:off x="51784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1" name="Line 110"/>
          <p:cNvSpPr>
            <a:spLocks noChangeShapeType="1"/>
          </p:cNvSpPr>
          <p:nvPr/>
        </p:nvSpPr>
        <p:spPr bwMode="auto">
          <a:xfrm>
            <a:off x="53213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2" name="Line 111"/>
          <p:cNvSpPr>
            <a:spLocks noChangeShapeType="1"/>
          </p:cNvSpPr>
          <p:nvPr/>
        </p:nvSpPr>
        <p:spPr bwMode="auto">
          <a:xfrm>
            <a:off x="53213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3" name="Line 112"/>
          <p:cNvSpPr>
            <a:spLocks noChangeShapeType="1"/>
          </p:cNvSpPr>
          <p:nvPr/>
        </p:nvSpPr>
        <p:spPr bwMode="auto">
          <a:xfrm>
            <a:off x="54689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4" name="Line 113"/>
          <p:cNvSpPr>
            <a:spLocks noChangeShapeType="1"/>
          </p:cNvSpPr>
          <p:nvPr/>
        </p:nvSpPr>
        <p:spPr bwMode="auto">
          <a:xfrm>
            <a:off x="54689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5" name="Line 114"/>
          <p:cNvSpPr>
            <a:spLocks noChangeShapeType="1"/>
          </p:cNvSpPr>
          <p:nvPr/>
        </p:nvSpPr>
        <p:spPr bwMode="auto">
          <a:xfrm>
            <a:off x="56118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6" name="Line 115"/>
          <p:cNvSpPr>
            <a:spLocks noChangeShapeType="1"/>
          </p:cNvSpPr>
          <p:nvPr/>
        </p:nvSpPr>
        <p:spPr bwMode="auto">
          <a:xfrm>
            <a:off x="56118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7" name="Line 116"/>
          <p:cNvSpPr>
            <a:spLocks noChangeShapeType="1"/>
          </p:cNvSpPr>
          <p:nvPr/>
        </p:nvSpPr>
        <p:spPr bwMode="auto">
          <a:xfrm>
            <a:off x="57594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8" name="Line 117"/>
          <p:cNvSpPr>
            <a:spLocks noChangeShapeType="1"/>
          </p:cNvSpPr>
          <p:nvPr/>
        </p:nvSpPr>
        <p:spPr bwMode="auto">
          <a:xfrm>
            <a:off x="57594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59" name="Line 118"/>
          <p:cNvSpPr>
            <a:spLocks noChangeShapeType="1"/>
          </p:cNvSpPr>
          <p:nvPr/>
        </p:nvSpPr>
        <p:spPr bwMode="auto">
          <a:xfrm>
            <a:off x="59023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0" name="Line 119"/>
          <p:cNvSpPr>
            <a:spLocks noChangeShapeType="1"/>
          </p:cNvSpPr>
          <p:nvPr/>
        </p:nvSpPr>
        <p:spPr bwMode="auto">
          <a:xfrm>
            <a:off x="59023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1" name="Line 120"/>
          <p:cNvSpPr>
            <a:spLocks noChangeShapeType="1"/>
          </p:cNvSpPr>
          <p:nvPr/>
        </p:nvSpPr>
        <p:spPr bwMode="auto">
          <a:xfrm>
            <a:off x="60499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2" name="Line 121"/>
          <p:cNvSpPr>
            <a:spLocks noChangeShapeType="1"/>
          </p:cNvSpPr>
          <p:nvPr/>
        </p:nvSpPr>
        <p:spPr bwMode="auto">
          <a:xfrm>
            <a:off x="604996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3" name="Line 122"/>
          <p:cNvSpPr>
            <a:spLocks noChangeShapeType="1"/>
          </p:cNvSpPr>
          <p:nvPr/>
        </p:nvSpPr>
        <p:spPr bwMode="auto">
          <a:xfrm>
            <a:off x="61928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4" name="Line 123"/>
          <p:cNvSpPr>
            <a:spLocks noChangeShapeType="1"/>
          </p:cNvSpPr>
          <p:nvPr/>
        </p:nvSpPr>
        <p:spPr bwMode="auto">
          <a:xfrm>
            <a:off x="619283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5" name="Line 124"/>
          <p:cNvSpPr>
            <a:spLocks noChangeShapeType="1"/>
          </p:cNvSpPr>
          <p:nvPr/>
        </p:nvSpPr>
        <p:spPr bwMode="auto">
          <a:xfrm>
            <a:off x="63404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6" name="Line 125"/>
          <p:cNvSpPr>
            <a:spLocks noChangeShapeType="1"/>
          </p:cNvSpPr>
          <p:nvPr/>
        </p:nvSpPr>
        <p:spPr bwMode="auto">
          <a:xfrm>
            <a:off x="63404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7" name="Line 126"/>
          <p:cNvSpPr>
            <a:spLocks noChangeShapeType="1"/>
          </p:cNvSpPr>
          <p:nvPr/>
        </p:nvSpPr>
        <p:spPr bwMode="auto">
          <a:xfrm>
            <a:off x="64833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8" name="Line 127"/>
          <p:cNvSpPr>
            <a:spLocks noChangeShapeType="1"/>
          </p:cNvSpPr>
          <p:nvPr/>
        </p:nvSpPr>
        <p:spPr bwMode="auto">
          <a:xfrm>
            <a:off x="64833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69" name="Line 128"/>
          <p:cNvSpPr>
            <a:spLocks noChangeShapeType="1"/>
          </p:cNvSpPr>
          <p:nvPr/>
        </p:nvSpPr>
        <p:spPr bwMode="auto">
          <a:xfrm>
            <a:off x="66309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0" name="Line 129"/>
          <p:cNvSpPr>
            <a:spLocks noChangeShapeType="1"/>
          </p:cNvSpPr>
          <p:nvPr/>
        </p:nvSpPr>
        <p:spPr bwMode="auto">
          <a:xfrm>
            <a:off x="66309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1" name="Line 130"/>
          <p:cNvSpPr>
            <a:spLocks noChangeShapeType="1"/>
          </p:cNvSpPr>
          <p:nvPr/>
        </p:nvSpPr>
        <p:spPr bwMode="auto">
          <a:xfrm>
            <a:off x="67738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2" name="Line 131"/>
          <p:cNvSpPr>
            <a:spLocks noChangeShapeType="1"/>
          </p:cNvSpPr>
          <p:nvPr/>
        </p:nvSpPr>
        <p:spPr bwMode="auto">
          <a:xfrm>
            <a:off x="67738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3" name="Line 132"/>
          <p:cNvSpPr>
            <a:spLocks noChangeShapeType="1"/>
          </p:cNvSpPr>
          <p:nvPr/>
        </p:nvSpPr>
        <p:spPr bwMode="auto">
          <a:xfrm>
            <a:off x="69215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4" name="Line 133"/>
          <p:cNvSpPr>
            <a:spLocks noChangeShapeType="1"/>
          </p:cNvSpPr>
          <p:nvPr/>
        </p:nvSpPr>
        <p:spPr bwMode="auto">
          <a:xfrm>
            <a:off x="69215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5" name="Line 134"/>
          <p:cNvSpPr>
            <a:spLocks noChangeShapeType="1"/>
          </p:cNvSpPr>
          <p:nvPr/>
        </p:nvSpPr>
        <p:spPr bwMode="auto">
          <a:xfrm>
            <a:off x="70643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6" name="Line 135"/>
          <p:cNvSpPr>
            <a:spLocks noChangeShapeType="1"/>
          </p:cNvSpPr>
          <p:nvPr/>
        </p:nvSpPr>
        <p:spPr bwMode="auto">
          <a:xfrm>
            <a:off x="70643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7" name="Line 136"/>
          <p:cNvSpPr>
            <a:spLocks noChangeShapeType="1"/>
          </p:cNvSpPr>
          <p:nvPr/>
        </p:nvSpPr>
        <p:spPr bwMode="auto">
          <a:xfrm>
            <a:off x="72120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8" name="Line 137"/>
          <p:cNvSpPr>
            <a:spLocks noChangeShapeType="1"/>
          </p:cNvSpPr>
          <p:nvPr/>
        </p:nvSpPr>
        <p:spPr bwMode="auto">
          <a:xfrm>
            <a:off x="72120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79" name="Line 138"/>
          <p:cNvSpPr>
            <a:spLocks noChangeShapeType="1"/>
          </p:cNvSpPr>
          <p:nvPr/>
        </p:nvSpPr>
        <p:spPr bwMode="auto">
          <a:xfrm>
            <a:off x="73548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0" name="Line 139"/>
          <p:cNvSpPr>
            <a:spLocks noChangeShapeType="1"/>
          </p:cNvSpPr>
          <p:nvPr/>
        </p:nvSpPr>
        <p:spPr bwMode="auto">
          <a:xfrm>
            <a:off x="73548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1" name="Line 140"/>
          <p:cNvSpPr>
            <a:spLocks noChangeShapeType="1"/>
          </p:cNvSpPr>
          <p:nvPr/>
        </p:nvSpPr>
        <p:spPr bwMode="auto">
          <a:xfrm>
            <a:off x="75025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2" name="Line 141"/>
          <p:cNvSpPr>
            <a:spLocks noChangeShapeType="1"/>
          </p:cNvSpPr>
          <p:nvPr/>
        </p:nvSpPr>
        <p:spPr bwMode="auto">
          <a:xfrm>
            <a:off x="75025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3" name="Line 142"/>
          <p:cNvSpPr>
            <a:spLocks noChangeShapeType="1"/>
          </p:cNvSpPr>
          <p:nvPr/>
        </p:nvSpPr>
        <p:spPr bwMode="auto">
          <a:xfrm>
            <a:off x="76454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4" name="Line 143"/>
          <p:cNvSpPr>
            <a:spLocks noChangeShapeType="1"/>
          </p:cNvSpPr>
          <p:nvPr/>
        </p:nvSpPr>
        <p:spPr bwMode="auto">
          <a:xfrm>
            <a:off x="76454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5" name="Line 144"/>
          <p:cNvSpPr>
            <a:spLocks noChangeShapeType="1"/>
          </p:cNvSpPr>
          <p:nvPr/>
        </p:nvSpPr>
        <p:spPr bwMode="auto">
          <a:xfrm>
            <a:off x="77930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6" name="Line 145"/>
          <p:cNvSpPr>
            <a:spLocks noChangeShapeType="1"/>
          </p:cNvSpPr>
          <p:nvPr/>
        </p:nvSpPr>
        <p:spPr bwMode="auto">
          <a:xfrm>
            <a:off x="77930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7" name="Line 146"/>
          <p:cNvSpPr>
            <a:spLocks noChangeShapeType="1"/>
          </p:cNvSpPr>
          <p:nvPr/>
        </p:nvSpPr>
        <p:spPr bwMode="auto">
          <a:xfrm>
            <a:off x="79359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8" name="Line 147"/>
          <p:cNvSpPr>
            <a:spLocks noChangeShapeType="1"/>
          </p:cNvSpPr>
          <p:nvPr/>
        </p:nvSpPr>
        <p:spPr bwMode="auto">
          <a:xfrm>
            <a:off x="79359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9" name="Line 148"/>
          <p:cNvSpPr>
            <a:spLocks noChangeShapeType="1"/>
          </p:cNvSpPr>
          <p:nvPr/>
        </p:nvSpPr>
        <p:spPr bwMode="auto">
          <a:xfrm>
            <a:off x="80835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0" name="Line 149"/>
          <p:cNvSpPr>
            <a:spLocks noChangeShapeType="1"/>
          </p:cNvSpPr>
          <p:nvPr/>
        </p:nvSpPr>
        <p:spPr bwMode="auto">
          <a:xfrm>
            <a:off x="80835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1" name="Line 150"/>
          <p:cNvSpPr>
            <a:spLocks noChangeShapeType="1"/>
          </p:cNvSpPr>
          <p:nvPr/>
        </p:nvSpPr>
        <p:spPr bwMode="auto">
          <a:xfrm>
            <a:off x="82264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2" name="Line 151"/>
          <p:cNvSpPr>
            <a:spLocks noChangeShapeType="1"/>
          </p:cNvSpPr>
          <p:nvPr/>
        </p:nvSpPr>
        <p:spPr bwMode="auto">
          <a:xfrm>
            <a:off x="82264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3" name="Line 152"/>
          <p:cNvSpPr>
            <a:spLocks noChangeShapeType="1"/>
          </p:cNvSpPr>
          <p:nvPr/>
        </p:nvSpPr>
        <p:spPr bwMode="auto">
          <a:xfrm>
            <a:off x="1403350" y="4508500"/>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4" name="Line 153"/>
          <p:cNvSpPr>
            <a:spLocks noChangeShapeType="1"/>
          </p:cNvSpPr>
          <p:nvPr/>
        </p:nvSpPr>
        <p:spPr bwMode="auto">
          <a:xfrm flipV="1">
            <a:off x="2124075" y="42211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5" name="Line 154"/>
          <p:cNvSpPr>
            <a:spLocks noChangeShapeType="1"/>
          </p:cNvSpPr>
          <p:nvPr/>
        </p:nvSpPr>
        <p:spPr bwMode="auto">
          <a:xfrm>
            <a:off x="2124075" y="4221163"/>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6" name="Line 155"/>
          <p:cNvSpPr>
            <a:spLocks noChangeShapeType="1"/>
          </p:cNvSpPr>
          <p:nvPr/>
        </p:nvSpPr>
        <p:spPr bwMode="auto">
          <a:xfrm flipV="1">
            <a:off x="3563938" y="42211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7" name="Line 156"/>
          <p:cNvSpPr>
            <a:spLocks noChangeShapeType="1"/>
          </p:cNvSpPr>
          <p:nvPr/>
        </p:nvSpPr>
        <p:spPr bwMode="auto">
          <a:xfrm>
            <a:off x="3563938" y="4508500"/>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8" name="Line 157"/>
          <p:cNvSpPr>
            <a:spLocks noChangeShapeType="1"/>
          </p:cNvSpPr>
          <p:nvPr/>
        </p:nvSpPr>
        <p:spPr bwMode="auto">
          <a:xfrm flipV="1">
            <a:off x="5651500" y="42211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99" name="Line 158"/>
          <p:cNvSpPr>
            <a:spLocks noChangeShapeType="1"/>
          </p:cNvSpPr>
          <p:nvPr/>
        </p:nvSpPr>
        <p:spPr bwMode="auto">
          <a:xfrm>
            <a:off x="5653088" y="4221163"/>
            <a:ext cx="2014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0" name="Line 159"/>
          <p:cNvSpPr>
            <a:spLocks noChangeShapeType="1"/>
          </p:cNvSpPr>
          <p:nvPr/>
        </p:nvSpPr>
        <p:spPr bwMode="auto">
          <a:xfrm flipV="1">
            <a:off x="7667625" y="42211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1" name="Line 160"/>
          <p:cNvSpPr>
            <a:spLocks noChangeShapeType="1"/>
          </p:cNvSpPr>
          <p:nvPr/>
        </p:nvSpPr>
        <p:spPr bwMode="auto">
          <a:xfrm>
            <a:off x="7667625" y="4508500"/>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2" name="Line 161"/>
          <p:cNvSpPr>
            <a:spLocks noChangeShapeType="1"/>
          </p:cNvSpPr>
          <p:nvPr/>
        </p:nvSpPr>
        <p:spPr bwMode="auto">
          <a:xfrm>
            <a:off x="2268538" y="3933825"/>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3" name="Line 162"/>
          <p:cNvSpPr>
            <a:spLocks noChangeShapeType="1"/>
          </p:cNvSpPr>
          <p:nvPr/>
        </p:nvSpPr>
        <p:spPr bwMode="auto">
          <a:xfrm>
            <a:off x="3708400" y="3860800"/>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4" name="Line 163"/>
          <p:cNvSpPr>
            <a:spLocks noChangeShapeType="1"/>
          </p:cNvSpPr>
          <p:nvPr/>
        </p:nvSpPr>
        <p:spPr bwMode="auto">
          <a:xfrm>
            <a:off x="5795963" y="3787775"/>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5" name="Line 164"/>
          <p:cNvSpPr>
            <a:spLocks noChangeShapeType="1"/>
          </p:cNvSpPr>
          <p:nvPr/>
        </p:nvSpPr>
        <p:spPr bwMode="auto">
          <a:xfrm>
            <a:off x="7812088" y="3714750"/>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6" name="Line 165"/>
          <p:cNvSpPr>
            <a:spLocks noChangeShapeType="1"/>
          </p:cNvSpPr>
          <p:nvPr/>
        </p:nvSpPr>
        <p:spPr bwMode="auto">
          <a:xfrm>
            <a:off x="1331913" y="5013325"/>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7" name="Line 166"/>
          <p:cNvSpPr>
            <a:spLocks noChangeShapeType="1"/>
          </p:cNvSpPr>
          <p:nvPr/>
        </p:nvSpPr>
        <p:spPr bwMode="auto">
          <a:xfrm flipV="1">
            <a:off x="2268538" y="47259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8" name="Line 167"/>
          <p:cNvSpPr>
            <a:spLocks noChangeShapeType="1"/>
          </p:cNvSpPr>
          <p:nvPr/>
        </p:nvSpPr>
        <p:spPr bwMode="auto">
          <a:xfrm>
            <a:off x="2268538" y="4725988"/>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09" name="Line 168"/>
          <p:cNvSpPr>
            <a:spLocks noChangeShapeType="1"/>
          </p:cNvSpPr>
          <p:nvPr/>
        </p:nvSpPr>
        <p:spPr bwMode="auto">
          <a:xfrm flipV="1">
            <a:off x="3708400" y="47259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0" name="Line 169"/>
          <p:cNvSpPr>
            <a:spLocks noChangeShapeType="1"/>
          </p:cNvSpPr>
          <p:nvPr/>
        </p:nvSpPr>
        <p:spPr bwMode="auto">
          <a:xfrm>
            <a:off x="3708400" y="5013325"/>
            <a:ext cx="2087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1" name="Line 170"/>
          <p:cNvSpPr>
            <a:spLocks noChangeShapeType="1"/>
          </p:cNvSpPr>
          <p:nvPr/>
        </p:nvSpPr>
        <p:spPr bwMode="auto">
          <a:xfrm flipV="1">
            <a:off x="5795963" y="47259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2" name="Line 171"/>
          <p:cNvSpPr>
            <a:spLocks noChangeShapeType="1"/>
          </p:cNvSpPr>
          <p:nvPr/>
        </p:nvSpPr>
        <p:spPr bwMode="auto">
          <a:xfrm>
            <a:off x="5797550" y="4725988"/>
            <a:ext cx="2014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3" name="Line 172"/>
          <p:cNvSpPr>
            <a:spLocks noChangeShapeType="1"/>
          </p:cNvSpPr>
          <p:nvPr/>
        </p:nvSpPr>
        <p:spPr bwMode="auto">
          <a:xfrm flipV="1">
            <a:off x="7812088" y="47259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4" name="Line 173"/>
          <p:cNvSpPr>
            <a:spLocks noChangeShapeType="1"/>
          </p:cNvSpPr>
          <p:nvPr/>
        </p:nvSpPr>
        <p:spPr bwMode="auto">
          <a:xfrm>
            <a:off x="7812088" y="5013325"/>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5" name="Line 174"/>
          <p:cNvSpPr>
            <a:spLocks noChangeShapeType="1"/>
          </p:cNvSpPr>
          <p:nvPr/>
        </p:nvSpPr>
        <p:spPr bwMode="auto">
          <a:xfrm>
            <a:off x="1331913" y="5445125"/>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6" name="Line 175"/>
          <p:cNvSpPr>
            <a:spLocks noChangeShapeType="1"/>
          </p:cNvSpPr>
          <p:nvPr/>
        </p:nvSpPr>
        <p:spPr bwMode="auto">
          <a:xfrm flipV="1">
            <a:off x="2555875" y="51577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7" name="Line 176"/>
          <p:cNvSpPr>
            <a:spLocks noChangeShapeType="1"/>
          </p:cNvSpPr>
          <p:nvPr/>
        </p:nvSpPr>
        <p:spPr bwMode="auto">
          <a:xfrm>
            <a:off x="2555875" y="5157788"/>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8" name="Line 177"/>
          <p:cNvSpPr>
            <a:spLocks noChangeShapeType="1"/>
          </p:cNvSpPr>
          <p:nvPr/>
        </p:nvSpPr>
        <p:spPr bwMode="auto">
          <a:xfrm flipV="1">
            <a:off x="3995738" y="51577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19" name="Line 178"/>
          <p:cNvSpPr>
            <a:spLocks noChangeShapeType="1"/>
          </p:cNvSpPr>
          <p:nvPr/>
        </p:nvSpPr>
        <p:spPr bwMode="auto">
          <a:xfrm>
            <a:off x="3995738" y="54451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0" name="Line 179"/>
          <p:cNvSpPr>
            <a:spLocks noChangeShapeType="1"/>
          </p:cNvSpPr>
          <p:nvPr/>
        </p:nvSpPr>
        <p:spPr bwMode="auto">
          <a:xfrm flipV="1">
            <a:off x="6083300" y="51577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1" name="Line 180"/>
          <p:cNvSpPr>
            <a:spLocks noChangeShapeType="1"/>
          </p:cNvSpPr>
          <p:nvPr/>
        </p:nvSpPr>
        <p:spPr bwMode="auto">
          <a:xfrm>
            <a:off x="6084888" y="5157788"/>
            <a:ext cx="2014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2" name="Line 181"/>
          <p:cNvSpPr>
            <a:spLocks noChangeShapeType="1"/>
          </p:cNvSpPr>
          <p:nvPr/>
        </p:nvSpPr>
        <p:spPr bwMode="auto">
          <a:xfrm flipV="1">
            <a:off x="8099425" y="51577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3" name="Line 182"/>
          <p:cNvSpPr>
            <a:spLocks noChangeShapeType="1"/>
          </p:cNvSpPr>
          <p:nvPr/>
        </p:nvSpPr>
        <p:spPr bwMode="auto">
          <a:xfrm>
            <a:off x="8099425" y="5445125"/>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4" name="Line 183"/>
          <p:cNvSpPr>
            <a:spLocks noChangeShapeType="1"/>
          </p:cNvSpPr>
          <p:nvPr/>
        </p:nvSpPr>
        <p:spPr bwMode="auto">
          <a:xfrm>
            <a:off x="1403350" y="5876925"/>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5" name="Line 184"/>
          <p:cNvSpPr>
            <a:spLocks noChangeShapeType="1"/>
          </p:cNvSpPr>
          <p:nvPr/>
        </p:nvSpPr>
        <p:spPr bwMode="auto">
          <a:xfrm flipV="1">
            <a:off x="2843213" y="55895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6" name="Line 185"/>
          <p:cNvSpPr>
            <a:spLocks noChangeShapeType="1"/>
          </p:cNvSpPr>
          <p:nvPr/>
        </p:nvSpPr>
        <p:spPr bwMode="auto">
          <a:xfrm>
            <a:off x="2843213" y="5589588"/>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7" name="Line 186"/>
          <p:cNvSpPr>
            <a:spLocks noChangeShapeType="1"/>
          </p:cNvSpPr>
          <p:nvPr/>
        </p:nvSpPr>
        <p:spPr bwMode="auto">
          <a:xfrm flipV="1">
            <a:off x="4283075" y="55895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8" name="Line 187"/>
          <p:cNvSpPr>
            <a:spLocks noChangeShapeType="1"/>
          </p:cNvSpPr>
          <p:nvPr/>
        </p:nvSpPr>
        <p:spPr bwMode="auto">
          <a:xfrm>
            <a:off x="4283075" y="5876925"/>
            <a:ext cx="2087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29" name="Line 188"/>
          <p:cNvSpPr>
            <a:spLocks noChangeShapeType="1"/>
          </p:cNvSpPr>
          <p:nvPr/>
        </p:nvSpPr>
        <p:spPr bwMode="auto">
          <a:xfrm flipV="1">
            <a:off x="6370638" y="55895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0" name="Line 189"/>
          <p:cNvSpPr>
            <a:spLocks noChangeShapeType="1"/>
          </p:cNvSpPr>
          <p:nvPr/>
        </p:nvSpPr>
        <p:spPr bwMode="auto">
          <a:xfrm>
            <a:off x="6372225" y="5589588"/>
            <a:ext cx="2014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1" name="Line 190"/>
          <p:cNvSpPr>
            <a:spLocks noChangeShapeType="1"/>
          </p:cNvSpPr>
          <p:nvPr/>
        </p:nvSpPr>
        <p:spPr bwMode="auto">
          <a:xfrm flipV="1">
            <a:off x="8386763" y="55895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2" name="Line 191"/>
          <p:cNvSpPr>
            <a:spLocks noChangeShapeType="1"/>
          </p:cNvSpPr>
          <p:nvPr/>
        </p:nvSpPr>
        <p:spPr bwMode="auto">
          <a:xfrm>
            <a:off x="8386763" y="5876925"/>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3" name="Line 192"/>
          <p:cNvSpPr>
            <a:spLocks noChangeShapeType="1"/>
          </p:cNvSpPr>
          <p:nvPr/>
        </p:nvSpPr>
        <p:spPr bwMode="auto">
          <a:xfrm>
            <a:off x="1476375" y="6308725"/>
            <a:ext cx="1654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4" name="Line 193"/>
          <p:cNvSpPr>
            <a:spLocks noChangeShapeType="1"/>
          </p:cNvSpPr>
          <p:nvPr/>
        </p:nvSpPr>
        <p:spPr bwMode="auto">
          <a:xfrm flipV="1">
            <a:off x="3130550" y="60213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5" name="Line 194"/>
          <p:cNvSpPr>
            <a:spLocks noChangeShapeType="1"/>
          </p:cNvSpPr>
          <p:nvPr/>
        </p:nvSpPr>
        <p:spPr bwMode="auto">
          <a:xfrm>
            <a:off x="3130550" y="6021388"/>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6" name="Line 195"/>
          <p:cNvSpPr>
            <a:spLocks noChangeShapeType="1"/>
          </p:cNvSpPr>
          <p:nvPr/>
        </p:nvSpPr>
        <p:spPr bwMode="auto">
          <a:xfrm flipV="1">
            <a:off x="4570413" y="60213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7" name="Line 196"/>
          <p:cNvSpPr>
            <a:spLocks noChangeShapeType="1"/>
          </p:cNvSpPr>
          <p:nvPr/>
        </p:nvSpPr>
        <p:spPr bwMode="auto">
          <a:xfrm>
            <a:off x="4570413" y="63087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8" name="Line 197"/>
          <p:cNvSpPr>
            <a:spLocks noChangeShapeType="1"/>
          </p:cNvSpPr>
          <p:nvPr/>
        </p:nvSpPr>
        <p:spPr bwMode="auto">
          <a:xfrm flipV="1">
            <a:off x="6657975" y="60213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39" name="Line 198"/>
          <p:cNvSpPr>
            <a:spLocks noChangeShapeType="1"/>
          </p:cNvSpPr>
          <p:nvPr/>
        </p:nvSpPr>
        <p:spPr bwMode="auto">
          <a:xfrm>
            <a:off x="6659563" y="6021388"/>
            <a:ext cx="2014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40" name="Line 199"/>
          <p:cNvSpPr>
            <a:spLocks noChangeShapeType="1"/>
          </p:cNvSpPr>
          <p:nvPr/>
        </p:nvSpPr>
        <p:spPr bwMode="auto">
          <a:xfrm flipV="1">
            <a:off x="8674100" y="60213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41" name="Line 200"/>
          <p:cNvSpPr>
            <a:spLocks noChangeShapeType="1"/>
          </p:cNvSpPr>
          <p:nvPr/>
        </p:nvSpPr>
        <p:spPr bwMode="auto">
          <a:xfrm>
            <a:off x="8674100" y="6308725"/>
            <a:ext cx="469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42" name="Text Box 201"/>
          <p:cNvSpPr txBox="1">
            <a:spLocks noChangeArrowheads="1"/>
          </p:cNvSpPr>
          <p:nvPr/>
        </p:nvSpPr>
        <p:spPr bwMode="auto">
          <a:xfrm>
            <a:off x="468313" y="3644900"/>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sp>
        <p:nvSpPr>
          <p:cNvPr id="24743" name="Text Box 202"/>
          <p:cNvSpPr txBox="1">
            <a:spLocks noChangeArrowheads="1"/>
          </p:cNvSpPr>
          <p:nvPr/>
        </p:nvSpPr>
        <p:spPr bwMode="auto">
          <a:xfrm>
            <a:off x="827088" y="42211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4744" name="Text Box 203"/>
          <p:cNvSpPr txBox="1">
            <a:spLocks noChangeArrowheads="1"/>
          </p:cNvSpPr>
          <p:nvPr/>
        </p:nvSpPr>
        <p:spPr bwMode="auto">
          <a:xfrm>
            <a:off x="755650" y="47974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a:t>
            </a:r>
          </a:p>
        </p:txBody>
      </p:sp>
      <p:sp>
        <p:nvSpPr>
          <p:cNvPr id="24745" name="Text Box 204"/>
          <p:cNvSpPr txBox="1">
            <a:spLocks noChangeArrowheads="1"/>
          </p:cNvSpPr>
          <p:nvPr/>
        </p:nvSpPr>
        <p:spPr bwMode="auto">
          <a:xfrm>
            <a:off x="755650" y="522922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Qb</a:t>
            </a:r>
          </a:p>
        </p:txBody>
      </p:sp>
      <p:sp>
        <p:nvSpPr>
          <p:cNvPr id="24746" name="Text Box 205"/>
          <p:cNvSpPr txBox="1">
            <a:spLocks noChangeArrowheads="1"/>
          </p:cNvSpPr>
          <p:nvPr/>
        </p:nvSpPr>
        <p:spPr bwMode="auto">
          <a:xfrm>
            <a:off x="755650" y="56610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Qc</a:t>
            </a:r>
          </a:p>
        </p:txBody>
      </p:sp>
      <p:sp>
        <p:nvSpPr>
          <p:cNvPr id="24747" name="Text Box 206"/>
          <p:cNvSpPr txBox="1">
            <a:spLocks noChangeArrowheads="1"/>
          </p:cNvSpPr>
          <p:nvPr/>
        </p:nvSpPr>
        <p:spPr bwMode="auto">
          <a:xfrm>
            <a:off x="755650" y="609282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Qd</a:t>
            </a:r>
          </a:p>
        </p:txBody>
      </p:sp>
      <p:sp>
        <p:nvSpPr>
          <p:cNvPr id="24748" name="Text Box 207"/>
          <p:cNvSpPr txBox="1">
            <a:spLocks noChangeArrowheads="1"/>
          </p:cNvSpPr>
          <p:nvPr/>
        </p:nvSpPr>
        <p:spPr bwMode="auto">
          <a:xfrm>
            <a:off x="579438" y="4441825"/>
            <a:ext cx="10398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サンプル</a:t>
            </a:r>
          </a:p>
        </p:txBody>
      </p:sp>
      <p:sp>
        <p:nvSpPr>
          <p:cNvPr id="24749" name="Line 208"/>
          <p:cNvSpPr>
            <a:spLocks noChangeShapeType="1"/>
          </p:cNvSpPr>
          <p:nvPr/>
        </p:nvSpPr>
        <p:spPr bwMode="auto">
          <a:xfrm>
            <a:off x="1692275" y="4652963"/>
            <a:ext cx="503238"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50" name="Text Box 209"/>
          <p:cNvSpPr txBox="1">
            <a:spLocks noChangeArrowheads="1"/>
          </p:cNvSpPr>
          <p:nvPr/>
        </p:nvSpPr>
        <p:spPr bwMode="auto">
          <a:xfrm>
            <a:off x="939800" y="5006975"/>
            <a:ext cx="15224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変化前を記憶</a:t>
            </a:r>
          </a:p>
        </p:txBody>
      </p:sp>
      <p:sp>
        <p:nvSpPr>
          <p:cNvPr id="24751" name="Line 210"/>
          <p:cNvSpPr>
            <a:spLocks noChangeShapeType="1"/>
          </p:cNvSpPr>
          <p:nvPr/>
        </p:nvSpPr>
        <p:spPr bwMode="auto">
          <a:xfrm>
            <a:off x="1763713" y="5373688"/>
            <a:ext cx="503237"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752" name="Text Box 211"/>
          <p:cNvSpPr txBox="1">
            <a:spLocks noChangeArrowheads="1"/>
          </p:cNvSpPr>
          <p:nvPr/>
        </p:nvSpPr>
        <p:spPr bwMode="auto">
          <a:xfrm>
            <a:off x="2404177" y="2911446"/>
            <a:ext cx="523091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b="1"/>
              <a:t>各</a:t>
            </a:r>
            <a:r>
              <a:rPr lang="en-US" altLang="ja-JP" sz="2000" b="1"/>
              <a:t>D-FF</a:t>
            </a:r>
            <a:r>
              <a:rPr lang="ja-JP" altLang="en-US" sz="2000" b="1"/>
              <a:t>は変化前を記憶する→</a:t>
            </a:r>
            <a:r>
              <a:rPr lang="en-US" altLang="ja-JP" sz="2000" b="1"/>
              <a:t>1</a:t>
            </a:r>
            <a:r>
              <a:rPr lang="ja-JP" altLang="en-US" sz="2000" b="1"/>
              <a:t>クロック遅れる</a:t>
            </a:r>
          </a:p>
        </p:txBody>
      </p:sp>
      <p:sp>
        <p:nvSpPr>
          <p:cNvPr id="24753" name="Text Box 212"/>
          <p:cNvSpPr txBox="1">
            <a:spLocks noChangeArrowheads="1"/>
          </p:cNvSpPr>
          <p:nvPr/>
        </p:nvSpPr>
        <p:spPr bwMode="auto">
          <a:xfrm>
            <a:off x="323528" y="836712"/>
            <a:ext cx="331533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b="1" dirty="0"/>
              <a:t>シリアルパラレル変換に利用</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15888"/>
            <a:ext cx="8229600" cy="1143000"/>
          </a:xfrm>
        </p:spPr>
        <p:txBody>
          <a:bodyPr/>
          <a:lstStyle/>
          <a:p>
            <a:pPr eaLnBrk="1" hangingPunct="1"/>
            <a:r>
              <a:rPr lang="ja-JP" altLang="en-US" sz="4000" dirty="0"/>
              <a:t>ジョンソンカウンタ</a:t>
            </a:r>
          </a:p>
        </p:txBody>
      </p:sp>
      <p:grpSp>
        <p:nvGrpSpPr>
          <p:cNvPr id="25603" name="Group 3"/>
          <p:cNvGrpSpPr>
            <a:grpSpLocks/>
          </p:cNvGrpSpPr>
          <p:nvPr/>
        </p:nvGrpSpPr>
        <p:grpSpPr bwMode="auto">
          <a:xfrm>
            <a:off x="2413000" y="1700213"/>
            <a:ext cx="865188" cy="1079500"/>
            <a:chOff x="1202" y="1344"/>
            <a:chExt cx="545" cy="680"/>
          </a:xfrm>
        </p:grpSpPr>
        <p:sp>
          <p:nvSpPr>
            <p:cNvPr id="25797" name="Rectangle 4"/>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5798" name="Text Box 5"/>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5799" name="Text Box 6"/>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5800" name="Line 7"/>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01" name="Line 8"/>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02" name="Line 9"/>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03" name="Line 10"/>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804" name="Line 11"/>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5604" name="Group 12"/>
          <p:cNvGrpSpPr>
            <a:grpSpLocks/>
          </p:cNvGrpSpPr>
          <p:nvPr/>
        </p:nvGrpSpPr>
        <p:grpSpPr bwMode="auto">
          <a:xfrm>
            <a:off x="3563938" y="1700213"/>
            <a:ext cx="865187" cy="1079500"/>
            <a:chOff x="1202" y="1344"/>
            <a:chExt cx="545" cy="680"/>
          </a:xfrm>
        </p:grpSpPr>
        <p:sp>
          <p:nvSpPr>
            <p:cNvPr id="25789" name="Rectangle 13"/>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5790" name="Text Box 14"/>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5791" name="Text Box 15"/>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5792" name="Line 16"/>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93" name="Line 17"/>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94" name="Line 18"/>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95" name="Line 19"/>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96" name="Line 20"/>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5605" name="Group 21"/>
          <p:cNvGrpSpPr>
            <a:grpSpLocks/>
          </p:cNvGrpSpPr>
          <p:nvPr/>
        </p:nvGrpSpPr>
        <p:grpSpPr bwMode="auto">
          <a:xfrm>
            <a:off x="4714875" y="1700213"/>
            <a:ext cx="865188" cy="1079500"/>
            <a:chOff x="1202" y="1344"/>
            <a:chExt cx="545" cy="680"/>
          </a:xfrm>
        </p:grpSpPr>
        <p:sp>
          <p:nvSpPr>
            <p:cNvPr id="25781" name="Rectangle 22"/>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5782" name="Text Box 23"/>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5783" name="Text Box 24"/>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5784" name="Line 25"/>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85" name="Line 26"/>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86" name="Line 27"/>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87" name="Line 28"/>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88" name="Line 29"/>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25606" name="Group 30"/>
          <p:cNvGrpSpPr>
            <a:grpSpLocks/>
          </p:cNvGrpSpPr>
          <p:nvPr/>
        </p:nvGrpSpPr>
        <p:grpSpPr bwMode="auto">
          <a:xfrm>
            <a:off x="5865813" y="1700213"/>
            <a:ext cx="865187" cy="1079500"/>
            <a:chOff x="1202" y="1344"/>
            <a:chExt cx="545" cy="680"/>
          </a:xfrm>
        </p:grpSpPr>
        <p:sp>
          <p:nvSpPr>
            <p:cNvPr id="25773" name="Rectangle 31"/>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5774" name="Text Box 32"/>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5775" name="Text Box 33"/>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5776" name="Line 34"/>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77" name="Line 35"/>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78" name="Line 36"/>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79" name="Line 37"/>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80" name="Line 38"/>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607" name="Line 39"/>
          <p:cNvSpPr>
            <a:spLocks noChangeShapeType="1"/>
          </p:cNvSpPr>
          <p:nvPr/>
        </p:nvSpPr>
        <p:spPr bwMode="auto">
          <a:xfrm>
            <a:off x="1763713" y="2781300"/>
            <a:ext cx="45370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8" name="Line 40"/>
          <p:cNvSpPr>
            <a:spLocks noChangeShapeType="1"/>
          </p:cNvSpPr>
          <p:nvPr/>
        </p:nvSpPr>
        <p:spPr bwMode="auto">
          <a:xfrm>
            <a:off x="3276600"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09" name="Line 41"/>
          <p:cNvSpPr>
            <a:spLocks noChangeShapeType="1"/>
          </p:cNvSpPr>
          <p:nvPr/>
        </p:nvSpPr>
        <p:spPr bwMode="auto">
          <a:xfrm>
            <a:off x="3276600"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0" name="Line 42"/>
          <p:cNvSpPr>
            <a:spLocks noChangeShapeType="1"/>
          </p:cNvSpPr>
          <p:nvPr/>
        </p:nvSpPr>
        <p:spPr bwMode="auto">
          <a:xfrm flipV="1">
            <a:off x="3276600"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1" name="Text Box 43"/>
          <p:cNvSpPr txBox="1">
            <a:spLocks noChangeArrowheads="1"/>
          </p:cNvSpPr>
          <p:nvPr/>
        </p:nvSpPr>
        <p:spPr bwMode="auto">
          <a:xfrm>
            <a:off x="3060700" y="11255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a:t>
            </a:r>
          </a:p>
        </p:txBody>
      </p:sp>
      <p:sp>
        <p:nvSpPr>
          <p:cNvPr id="25612" name="Line 44"/>
          <p:cNvSpPr>
            <a:spLocks noChangeShapeType="1"/>
          </p:cNvSpPr>
          <p:nvPr/>
        </p:nvSpPr>
        <p:spPr bwMode="auto">
          <a:xfrm>
            <a:off x="4429125"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3" name="Line 45"/>
          <p:cNvSpPr>
            <a:spLocks noChangeShapeType="1"/>
          </p:cNvSpPr>
          <p:nvPr/>
        </p:nvSpPr>
        <p:spPr bwMode="auto">
          <a:xfrm>
            <a:off x="4429125"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4" name="Line 46"/>
          <p:cNvSpPr>
            <a:spLocks noChangeShapeType="1"/>
          </p:cNvSpPr>
          <p:nvPr/>
        </p:nvSpPr>
        <p:spPr bwMode="auto">
          <a:xfrm flipV="1">
            <a:off x="4429125"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5" name="Text Box 47"/>
          <p:cNvSpPr txBox="1">
            <a:spLocks noChangeArrowheads="1"/>
          </p:cNvSpPr>
          <p:nvPr/>
        </p:nvSpPr>
        <p:spPr bwMode="auto">
          <a:xfrm>
            <a:off x="4213225" y="11255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Qb</a:t>
            </a:r>
          </a:p>
        </p:txBody>
      </p:sp>
      <p:sp>
        <p:nvSpPr>
          <p:cNvPr id="25616" name="Line 48"/>
          <p:cNvSpPr>
            <a:spLocks noChangeShapeType="1"/>
          </p:cNvSpPr>
          <p:nvPr/>
        </p:nvSpPr>
        <p:spPr bwMode="auto">
          <a:xfrm>
            <a:off x="5581650"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7" name="Line 49"/>
          <p:cNvSpPr>
            <a:spLocks noChangeShapeType="1"/>
          </p:cNvSpPr>
          <p:nvPr/>
        </p:nvSpPr>
        <p:spPr bwMode="auto">
          <a:xfrm>
            <a:off x="5581650"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8" name="Line 50"/>
          <p:cNvSpPr>
            <a:spLocks noChangeShapeType="1"/>
          </p:cNvSpPr>
          <p:nvPr/>
        </p:nvSpPr>
        <p:spPr bwMode="auto">
          <a:xfrm flipV="1">
            <a:off x="5581650"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19" name="Text Box 51"/>
          <p:cNvSpPr txBox="1">
            <a:spLocks noChangeArrowheads="1"/>
          </p:cNvSpPr>
          <p:nvPr/>
        </p:nvSpPr>
        <p:spPr bwMode="auto">
          <a:xfrm>
            <a:off x="5365750" y="11255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Qc</a:t>
            </a:r>
          </a:p>
        </p:txBody>
      </p:sp>
      <p:sp>
        <p:nvSpPr>
          <p:cNvPr id="25620" name="Line 52"/>
          <p:cNvSpPr>
            <a:spLocks noChangeShapeType="1"/>
          </p:cNvSpPr>
          <p:nvPr/>
        </p:nvSpPr>
        <p:spPr bwMode="auto">
          <a:xfrm flipV="1">
            <a:off x="6734175"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1" name="Text Box 53"/>
          <p:cNvSpPr txBox="1">
            <a:spLocks noChangeArrowheads="1"/>
          </p:cNvSpPr>
          <p:nvPr/>
        </p:nvSpPr>
        <p:spPr bwMode="auto">
          <a:xfrm>
            <a:off x="6518275" y="11255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Qd</a:t>
            </a:r>
          </a:p>
        </p:txBody>
      </p:sp>
      <p:sp>
        <p:nvSpPr>
          <p:cNvPr id="25622" name="Line 54"/>
          <p:cNvSpPr>
            <a:spLocks noChangeShapeType="1"/>
          </p:cNvSpPr>
          <p:nvPr/>
        </p:nvSpPr>
        <p:spPr bwMode="auto">
          <a:xfrm>
            <a:off x="1981200" y="2133600"/>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3" name="Text Box 56"/>
          <p:cNvSpPr txBox="1">
            <a:spLocks noChangeArrowheads="1"/>
          </p:cNvSpPr>
          <p:nvPr/>
        </p:nvSpPr>
        <p:spPr bwMode="auto">
          <a:xfrm>
            <a:off x="684213" y="2486025"/>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sp>
        <p:nvSpPr>
          <p:cNvPr id="25624" name="Line 57"/>
          <p:cNvSpPr>
            <a:spLocks noChangeShapeType="1"/>
          </p:cNvSpPr>
          <p:nvPr/>
        </p:nvSpPr>
        <p:spPr bwMode="auto">
          <a:xfrm>
            <a:off x="16922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5" name="Line 58"/>
          <p:cNvSpPr>
            <a:spLocks noChangeShapeType="1"/>
          </p:cNvSpPr>
          <p:nvPr/>
        </p:nvSpPr>
        <p:spPr bwMode="auto">
          <a:xfrm>
            <a:off x="16922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6" name="Line 59"/>
          <p:cNvSpPr>
            <a:spLocks noChangeShapeType="1"/>
          </p:cNvSpPr>
          <p:nvPr/>
        </p:nvSpPr>
        <p:spPr bwMode="auto">
          <a:xfrm>
            <a:off x="18351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7" name="Line 60"/>
          <p:cNvSpPr>
            <a:spLocks noChangeShapeType="1"/>
          </p:cNvSpPr>
          <p:nvPr/>
        </p:nvSpPr>
        <p:spPr bwMode="auto">
          <a:xfrm>
            <a:off x="18351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8" name="Line 61"/>
          <p:cNvSpPr>
            <a:spLocks noChangeShapeType="1"/>
          </p:cNvSpPr>
          <p:nvPr/>
        </p:nvSpPr>
        <p:spPr bwMode="auto">
          <a:xfrm>
            <a:off x="19827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29" name="Line 62"/>
          <p:cNvSpPr>
            <a:spLocks noChangeShapeType="1"/>
          </p:cNvSpPr>
          <p:nvPr/>
        </p:nvSpPr>
        <p:spPr bwMode="auto">
          <a:xfrm>
            <a:off x="19827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0" name="Line 63"/>
          <p:cNvSpPr>
            <a:spLocks noChangeShapeType="1"/>
          </p:cNvSpPr>
          <p:nvPr/>
        </p:nvSpPr>
        <p:spPr bwMode="auto">
          <a:xfrm>
            <a:off x="21256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1" name="Line 64"/>
          <p:cNvSpPr>
            <a:spLocks noChangeShapeType="1"/>
          </p:cNvSpPr>
          <p:nvPr/>
        </p:nvSpPr>
        <p:spPr bwMode="auto">
          <a:xfrm>
            <a:off x="21256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2" name="Line 65"/>
          <p:cNvSpPr>
            <a:spLocks noChangeShapeType="1"/>
          </p:cNvSpPr>
          <p:nvPr/>
        </p:nvSpPr>
        <p:spPr bwMode="auto">
          <a:xfrm>
            <a:off x="22733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3" name="Line 66"/>
          <p:cNvSpPr>
            <a:spLocks noChangeShapeType="1"/>
          </p:cNvSpPr>
          <p:nvPr/>
        </p:nvSpPr>
        <p:spPr bwMode="auto">
          <a:xfrm>
            <a:off x="22733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4" name="Line 67"/>
          <p:cNvSpPr>
            <a:spLocks noChangeShapeType="1"/>
          </p:cNvSpPr>
          <p:nvPr/>
        </p:nvSpPr>
        <p:spPr bwMode="auto">
          <a:xfrm>
            <a:off x="24161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5" name="Line 68"/>
          <p:cNvSpPr>
            <a:spLocks noChangeShapeType="1"/>
          </p:cNvSpPr>
          <p:nvPr/>
        </p:nvSpPr>
        <p:spPr bwMode="auto">
          <a:xfrm>
            <a:off x="24161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6" name="Line 69"/>
          <p:cNvSpPr>
            <a:spLocks noChangeShapeType="1"/>
          </p:cNvSpPr>
          <p:nvPr/>
        </p:nvSpPr>
        <p:spPr bwMode="auto">
          <a:xfrm>
            <a:off x="25638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7" name="Line 70"/>
          <p:cNvSpPr>
            <a:spLocks noChangeShapeType="1"/>
          </p:cNvSpPr>
          <p:nvPr/>
        </p:nvSpPr>
        <p:spPr bwMode="auto">
          <a:xfrm>
            <a:off x="25638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8" name="Line 71"/>
          <p:cNvSpPr>
            <a:spLocks noChangeShapeType="1"/>
          </p:cNvSpPr>
          <p:nvPr/>
        </p:nvSpPr>
        <p:spPr bwMode="auto">
          <a:xfrm>
            <a:off x="27066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39" name="Line 72"/>
          <p:cNvSpPr>
            <a:spLocks noChangeShapeType="1"/>
          </p:cNvSpPr>
          <p:nvPr/>
        </p:nvSpPr>
        <p:spPr bwMode="auto">
          <a:xfrm>
            <a:off x="27066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0" name="Line 73"/>
          <p:cNvSpPr>
            <a:spLocks noChangeShapeType="1"/>
          </p:cNvSpPr>
          <p:nvPr/>
        </p:nvSpPr>
        <p:spPr bwMode="auto">
          <a:xfrm>
            <a:off x="28543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1" name="Line 74"/>
          <p:cNvSpPr>
            <a:spLocks noChangeShapeType="1"/>
          </p:cNvSpPr>
          <p:nvPr/>
        </p:nvSpPr>
        <p:spPr bwMode="auto">
          <a:xfrm>
            <a:off x="28543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2" name="Line 75"/>
          <p:cNvSpPr>
            <a:spLocks noChangeShapeType="1"/>
          </p:cNvSpPr>
          <p:nvPr/>
        </p:nvSpPr>
        <p:spPr bwMode="auto">
          <a:xfrm>
            <a:off x="29972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3" name="Line 76"/>
          <p:cNvSpPr>
            <a:spLocks noChangeShapeType="1"/>
          </p:cNvSpPr>
          <p:nvPr/>
        </p:nvSpPr>
        <p:spPr bwMode="auto">
          <a:xfrm>
            <a:off x="29972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4" name="Line 77"/>
          <p:cNvSpPr>
            <a:spLocks noChangeShapeType="1"/>
          </p:cNvSpPr>
          <p:nvPr/>
        </p:nvSpPr>
        <p:spPr bwMode="auto">
          <a:xfrm>
            <a:off x="31448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5" name="Line 78"/>
          <p:cNvSpPr>
            <a:spLocks noChangeShapeType="1"/>
          </p:cNvSpPr>
          <p:nvPr/>
        </p:nvSpPr>
        <p:spPr bwMode="auto">
          <a:xfrm>
            <a:off x="31448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6" name="Line 79"/>
          <p:cNvSpPr>
            <a:spLocks noChangeShapeType="1"/>
          </p:cNvSpPr>
          <p:nvPr/>
        </p:nvSpPr>
        <p:spPr bwMode="auto">
          <a:xfrm>
            <a:off x="32877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7" name="Line 80"/>
          <p:cNvSpPr>
            <a:spLocks noChangeShapeType="1"/>
          </p:cNvSpPr>
          <p:nvPr/>
        </p:nvSpPr>
        <p:spPr bwMode="auto">
          <a:xfrm>
            <a:off x="32877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8" name="Line 81"/>
          <p:cNvSpPr>
            <a:spLocks noChangeShapeType="1"/>
          </p:cNvSpPr>
          <p:nvPr/>
        </p:nvSpPr>
        <p:spPr bwMode="auto">
          <a:xfrm>
            <a:off x="34353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49" name="Line 82"/>
          <p:cNvSpPr>
            <a:spLocks noChangeShapeType="1"/>
          </p:cNvSpPr>
          <p:nvPr/>
        </p:nvSpPr>
        <p:spPr bwMode="auto">
          <a:xfrm>
            <a:off x="34353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0" name="Line 83"/>
          <p:cNvSpPr>
            <a:spLocks noChangeShapeType="1"/>
          </p:cNvSpPr>
          <p:nvPr/>
        </p:nvSpPr>
        <p:spPr bwMode="auto">
          <a:xfrm>
            <a:off x="35782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1" name="Line 84"/>
          <p:cNvSpPr>
            <a:spLocks noChangeShapeType="1"/>
          </p:cNvSpPr>
          <p:nvPr/>
        </p:nvSpPr>
        <p:spPr bwMode="auto">
          <a:xfrm>
            <a:off x="35782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2" name="Line 85"/>
          <p:cNvSpPr>
            <a:spLocks noChangeShapeType="1"/>
          </p:cNvSpPr>
          <p:nvPr/>
        </p:nvSpPr>
        <p:spPr bwMode="auto">
          <a:xfrm>
            <a:off x="37258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3" name="Line 86"/>
          <p:cNvSpPr>
            <a:spLocks noChangeShapeType="1"/>
          </p:cNvSpPr>
          <p:nvPr/>
        </p:nvSpPr>
        <p:spPr bwMode="auto">
          <a:xfrm>
            <a:off x="372586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4" name="Line 87"/>
          <p:cNvSpPr>
            <a:spLocks noChangeShapeType="1"/>
          </p:cNvSpPr>
          <p:nvPr/>
        </p:nvSpPr>
        <p:spPr bwMode="auto">
          <a:xfrm>
            <a:off x="38687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5" name="Line 88"/>
          <p:cNvSpPr>
            <a:spLocks noChangeShapeType="1"/>
          </p:cNvSpPr>
          <p:nvPr/>
        </p:nvSpPr>
        <p:spPr bwMode="auto">
          <a:xfrm>
            <a:off x="386873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6" name="Line 89"/>
          <p:cNvSpPr>
            <a:spLocks noChangeShapeType="1"/>
          </p:cNvSpPr>
          <p:nvPr/>
        </p:nvSpPr>
        <p:spPr bwMode="auto">
          <a:xfrm>
            <a:off x="40163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7" name="Line 90"/>
          <p:cNvSpPr>
            <a:spLocks noChangeShapeType="1"/>
          </p:cNvSpPr>
          <p:nvPr/>
        </p:nvSpPr>
        <p:spPr bwMode="auto">
          <a:xfrm>
            <a:off x="40163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8" name="Line 91"/>
          <p:cNvSpPr>
            <a:spLocks noChangeShapeType="1"/>
          </p:cNvSpPr>
          <p:nvPr/>
        </p:nvSpPr>
        <p:spPr bwMode="auto">
          <a:xfrm>
            <a:off x="41592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59" name="Line 92"/>
          <p:cNvSpPr>
            <a:spLocks noChangeShapeType="1"/>
          </p:cNvSpPr>
          <p:nvPr/>
        </p:nvSpPr>
        <p:spPr bwMode="auto">
          <a:xfrm>
            <a:off x="41592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0" name="Line 93"/>
          <p:cNvSpPr>
            <a:spLocks noChangeShapeType="1"/>
          </p:cNvSpPr>
          <p:nvPr/>
        </p:nvSpPr>
        <p:spPr bwMode="auto">
          <a:xfrm>
            <a:off x="43068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1" name="Line 94"/>
          <p:cNvSpPr>
            <a:spLocks noChangeShapeType="1"/>
          </p:cNvSpPr>
          <p:nvPr/>
        </p:nvSpPr>
        <p:spPr bwMode="auto">
          <a:xfrm>
            <a:off x="43068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2" name="Line 95"/>
          <p:cNvSpPr>
            <a:spLocks noChangeShapeType="1"/>
          </p:cNvSpPr>
          <p:nvPr/>
        </p:nvSpPr>
        <p:spPr bwMode="auto">
          <a:xfrm>
            <a:off x="44497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3" name="Line 96"/>
          <p:cNvSpPr>
            <a:spLocks noChangeShapeType="1"/>
          </p:cNvSpPr>
          <p:nvPr/>
        </p:nvSpPr>
        <p:spPr bwMode="auto">
          <a:xfrm>
            <a:off x="44497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4" name="Line 97"/>
          <p:cNvSpPr>
            <a:spLocks noChangeShapeType="1"/>
          </p:cNvSpPr>
          <p:nvPr/>
        </p:nvSpPr>
        <p:spPr bwMode="auto">
          <a:xfrm>
            <a:off x="45974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5" name="Line 98"/>
          <p:cNvSpPr>
            <a:spLocks noChangeShapeType="1"/>
          </p:cNvSpPr>
          <p:nvPr/>
        </p:nvSpPr>
        <p:spPr bwMode="auto">
          <a:xfrm>
            <a:off x="45974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6" name="Line 99"/>
          <p:cNvSpPr>
            <a:spLocks noChangeShapeType="1"/>
          </p:cNvSpPr>
          <p:nvPr/>
        </p:nvSpPr>
        <p:spPr bwMode="auto">
          <a:xfrm>
            <a:off x="47402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7" name="Line 100"/>
          <p:cNvSpPr>
            <a:spLocks noChangeShapeType="1"/>
          </p:cNvSpPr>
          <p:nvPr/>
        </p:nvSpPr>
        <p:spPr bwMode="auto">
          <a:xfrm>
            <a:off x="47402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8" name="Line 101"/>
          <p:cNvSpPr>
            <a:spLocks noChangeShapeType="1"/>
          </p:cNvSpPr>
          <p:nvPr/>
        </p:nvSpPr>
        <p:spPr bwMode="auto">
          <a:xfrm>
            <a:off x="48879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69" name="Line 102"/>
          <p:cNvSpPr>
            <a:spLocks noChangeShapeType="1"/>
          </p:cNvSpPr>
          <p:nvPr/>
        </p:nvSpPr>
        <p:spPr bwMode="auto">
          <a:xfrm>
            <a:off x="48879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0" name="Line 103"/>
          <p:cNvSpPr>
            <a:spLocks noChangeShapeType="1"/>
          </p:cNvSpPr>
          <p:nvPr/>
        </p:nvSpPr>
        <p:spPr bwMode="auto">
          <a:xfrm>
            <a:off x="50307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1" name="Line 104"/>
          <p:cNvSpPr>
            <a:spLocks noChangeShapeType="1"/>
          </p:cNvSpPr>
          <p:nvPr/>
        </p:nvSpPr>
        <p:spPr bwMode="auto">
          <a:xfrm>
            <a:off x="50307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2" name="Line 105"/>
          <p:cNvSpPr>
            <a:spLocks noChangeShapeType="1"/>
          </p:cNvSpPr>
          <p:nvPr/>
        </p:nvSpPr>
        <p:spPr bwMode="auto">
          <a:xfrm>
            <a:off x="51784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3" name="Line 106"/>
          <p:cNvSpPr>
            <a:spLocks noChangeShapeType="1"/>
          </p:cNvSpPr>
          <p:nvPr/>
        </p:nvSpPr>
        <p:spPr bwMode="auto">
          <a:xfrm>
            <a:off x="51784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4" name="Line 107"/>
          <p:cNvSpPr>
            <a:spLocks noChangeShapeType="1"/>
          </p:cNvSpPr>
          <p:nvPr/>
        </p:nvSpPr>
        <p:spPr bwMode="auto">
          <a:xfrm>
            <a:off x="53213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5" name="Line 108"/>
          <p:cNvSpPr>
            <a:spLocks noChangeShapeType="1"/>
          </p:cNvSpPr>
          <p:nvPr/>
        </p:nvSpPr>
        <p:spPr bwMode="auto">
          <a:xfrm>
            <a:off x="53213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6" name="Line 109"/>
          <p:cNvSpPr>
            <a:spLocks noChangeShapeType="1"/>
          </p:cNvSpPr>
          <p:nvPr/>
        </p:nvSpPr>
        <p:spPr bwMode="auto">
          <a:xfrm>
            <a:off x="54689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7" name="Line 110"/>
          <p:cNvSpPr>
            <a:spLocks noChangeShapeType="1"/>
          </p:cNvSpPr>
          <p:nvPr/>
        </p:nvSpPr>
        <p:spPr bwMode="auto">
          <a:xfrm>
            <a:off x="54689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8" name="Line 111"/>
          <p:cNvSpPr>
            <a:spLocks noChangeShapeType="1"/>
          </p:cNvSpPr>
          <p:nvPr/>
        </p:nvSpPr>
        <p:spPr bwMode="auto">
          <a:xfrm>
            <a:off x="56118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79" name="Line 112"/>
          <p:cNvSpPr>
            <a:spLocks noChangeShapeType="1"/>
          </p:cNvSpPr>
          <p:nvPr/>
        </p:nvSpPr>
        <p:spPr bwMode="auto">
          <a:xfrm>
            <a:off x="56118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0" name="Line 113"/>
          <p:cNvSpPr>
            <a:spLocks noChangeShapeType="1"/>
          </p:cNvSpPr>
          <p:nvPr/>
        </p:nvSpPr>
        <p:spPr bwMode="auto">
          <a:xfrm>
            <a:off x="57594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1" name="Line 114"/>
          <p:cNvSpPr>
            <a:spLocks noChangeShapeType="1"/>
          </p:cNvSpPr>
          <p:nvPr/>
        </p:nvSpPr>
        <p:spPr bwMode="auto">
          <a:xfrm>
            <a:off x="57594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2" name="Line 115"/>
          <p:cNvSpPr>
            <a:spLocks noChangeShapeType="1"/>
          </p:cNvSpPr>
          <p:nvPr/>
        </p:nvSpPr>
        <p:spPr bwMode="auto">
          <a:xfrm>
            <a:off x="59023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3" name="Line 116"/>
          <p:cNvSpPr>
            <a:spLocks noChangeShapeType="1"/>
          </p:cNvSpPr>
          <p:nvPr/>
        </p:nvSpPr>
        <p:spPr bwMode="auto">
          <a:xfrm>
            <a:off x="59023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4" name="Line 117"/>
          <p:cNvSpPr>
            <a:spLocks noChangeShapeType="1"/>
          </p:cNvSpPr>
          <p:nvPr/>
        </p:nvSpPr>
        <p:spPr bwMode="auto">
          <a:xfrm>
            <a:off x="60499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5" name="Line 118"/>
          <p:cNvSpPr>
            <a:spLocks noChangeShapeType="1"/>
          </p:cNvSpPr>
          <p:nvPr/>
        </p:nvSpPr>
        <p:spPr bwMode="auto">
          <a:xfrm>
            <a:off x="604996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6" name="Line 119"/>
          <p:cNvSpPr>
            <a:spLocks noChangeShapeType="1"/>
          </p:cNvSpPr>
          <p:nvPr/>
        </p:nvSpPr>
        <p:spPr bwMode="auto">
          <a:xfrm>
            <a:off x="61928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7" name="Line 120"/>
          <p:cNvSpPr>
            <a:spLocks noChangeShapeType="1"/>
          </p:cNvSpPr>
          <p:nvPr/>
        </p:nvSpPr>
        <p:spPr bwMode="auto">
          <a:xfrm>
            <a:off x="619283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8" name="Line 121"/>
          <p:cNvSpPr>
            <a:spLocks noChangeShapeType="1"/>
          </p:cNvSpPr>
          <p:nvPr/>
        </p:nvSpPr>
        <p:spPr bwMode="auto">
          <a:xfrm>
            <a:off x="63404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89" name="Line 122"/>
          <p:cNvSpPr>
            <a:spLocks noChangeShapeType="1"/>
          </p:cNvSpPr>
          <p:nvPr/>
        </p:nvSpPr>
        <p:spPr bwMode="auto">
          <a:xfrm>
            <a:off x="63404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0" name="Line 123"/>
          <p:cNvSpPr>
            <a:spLocks noChangeShapeType="1"/>
          </p:cNvSpPr>
          <p:nvPr/>
        </p:nvSpPr>
        <p:spPr bwMode="auto">
          <a:xfrm>
            <a:off x="64833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1" name="Line 124"/>
          <p:cNvSpPr>
            <a:spLocks noChangeShapeType="1"/>
          </p:cNvSpPr>
          <p:nvPr/>
        </p:nvSpPr>
        <p:spPr bwMode="auto">
          <a:xfrm>
            <a:off x="64833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2" name="Line 125"/>
          <p:cNvSpPr>
            <a:spLocks noChangeShapeType="1"/>
          </p:cNvSpPr>
          <p:nvPr/>
        </p:nvSpPr>
        <p:spPr bwMode="auto">
          <a:xfrm>
            <a:off x="66309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3" name="Line 126"/>
          <p:cNvSpPr>
            <a:spLocks noChangeShapeType="1"/>
          </p:cNvSpPr>
          <p:nvPr/>
        </p:nvSpPr>
        <p:spPr bwMode="auto">
          <a:xfrm>
            <a:off x="66309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4" name="Line 127"/>
          <p:cNvSpPr>
            <a:spLocks noChangeShapeType="1"/>
          </p:cNvSpPr>
          <p:nvPr/>
        </p:nvSpPr>
        <p:spPr bwMode="auto">
          <a:xfrm>
            <a:off x="67738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5" name="Line 128"/>
          <p:cNvSpPr>
            <a:spLocks noChangeShapeType="1"/>
          </p:cNvSpPr>
          <p:nvPr/>
        </p:nvSpPr>
        <p:spPr bwMode="auto">
          <a:xfrm>
            <a:off x="67738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6" name="Line 129"/>
          <p:cNvSpPr>
            <a:spLocks noChangeShapeType="1"/>
          </p:cNvSpPr>
          <p:nvPr/>
        </p:nvSpPr>
        <p:spPr bwMode="auto">
          <a:xfrm>
            <a:off x="69215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7" name="Line 130"/>
          <p:cNvSpPr>
            <a:spLocks noChangeShapeType="1"/>
          </p:cNvSpPr>
          <p:nvPr/>
        </p:nvSpPr>
        <p:spPr bwMode="auto">
          <a:xfrm>
            <a:off x="69215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8" name="Line 131"/>
          <p:cNvSpPr>
            <a:spLocks noChangeShapeType="1"/>
          </p:cNvSpPr>
          <p:nvPr/>
        </p:nvSpPr>
        <p:spPr bwMode="auto">
          <a:xfrm>
            <a:off x="70643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699" name="Line 132"/>
          <p:cNvSpPr>
            <a:spLocks noChangeShapeType="1"/>
          </p:cNvSpPr>
          <p:nvPr/>
        </p:nvSpPr>
        <p:spPr bwMode="auto">
          <a:xfrm>
            <a:off x="70643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0" name="Line 133"/>
          <p:cNvSpPr>
            <a:spLocks noChangeShapeType="1"/>
          </p:cNvSpPr>
          <p:nvPr/>
        </p:nvSpPr>
        <p:spPr bwMode="auto">
          <a:xfrm>
            <a:off x="72120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1" name="Line 134"/>
          <p:cNvSpPr>
            <a:spLocks noChangeShapeType="1"/>
          </p:cNvSpPr>
          <p:nvPr/>
        </p:nvSpPr>
        <p:spPr bwMode="auto">
          <a:xfrm>
            <a:off x="72120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2" name="Line 135"/>
          <p:cNvSpPr>
            <a:spLocks noChangeShapeType="1"/>
          </p:cNvSpPr>
          <p:nvPr/>
        </p:nvSpPr>
        <p:spPr bwMode="auto">
          <a:xfrm>
            <a:off x="73548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3" name="Line 136"/>
          <p:cNvSpPr>
            <a:spLocks noChangeShapeType="1"/>
          </p:cNvSpPr>
          <p:nvPr/>
        </p:nvSpPr>
        <p:spPr bwMode="auto">
          <a:xfrm>
            <a:off x="73548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4" name="Line 137"/>
          <p:cNvSpPr>
            <a:spLocks noChangeShapeType="1"/>
          </p:cNvSpPr>
          <p:nvPr/>
        </p:nvSpPr>
        <p:spPr bwMode="auto">
          <a:xfrm>
            <a:off x="75025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5" name="Line 138"/>
          <p:cNvSpPr>
            <a:spLocks noChangeShapeType="1"/>
          </p:cNvSpPr>
          <p:nvPr/>
        </p:nvSpPr>
        <p:spPr bwMode="auto">
          <a:xfrm>
            <a:off x="75025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6" name="Line 139"/>
          <p:cNvSpPr>
            <a:spLocks noChangeShapeType="1"/>
          </p:cNvSpPr>
          <p:nvPr/>
        </p:nvSpPr>
        <p:spPr bwMode="auto">
          <a:xfrm>
            <a:off x="76454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7" name="Line 140"/>
          <p:cNvSpPr>
            <a:spLocks noChangeShapeType="1"/>
          </p:cNvSpPr>
          <p:nvPr/>
        </p:nvSpPr>
        <p:spPr bwMode="auto">
          <a:xfrm>
            <a:off x="76454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8" name="Line 141"/>
          <p:cNvSpPr>
            <a:spLocks noChangeShapeType="1"/>
          </p:cNvSpPr>
          <p:nvPr/>
        </p:nvSpPr>
        <p:spPr bwMode="auto">
          <a:xfrm>
            <a:off x="77930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09" name="Line 142"/>
          <p:cNvSpPr>
            <a:spLocks noChangeShapeType="1"/>
          </p:cNvSpPr>
          <p:nvPr/>
        </p:nvSpPr>
        <p:spPr bwMode="auto">
          <a:xfrm>
            <a:off x="77930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0" name="Line 143"/>
          <p:cNvSpPr>
            <a:spLocks noChangeShapeType="1"/>
          </p:cNvSpPr>
          <p:nvPr/>
        </p:nvSpPr>
        <p:spPr bwMode="auto">
          <a:xfrm>
            <a:off x="79359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1" name="Line 144"/>
          <p:cNvSpPr>
            <a:spLocks noChangeShapeType="1"/>
          </p:cNvSpPr>
          <p:nvPr/>
        </p:nvSpPr>
        <p:spPr bwMode="auto">
          <a:xfrm>
            <a:off x="79359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2" name="Line 145"/>
          <p:cNvSpPr>
            <a:spLocks noChangeShapeType="1"/>
          </p:cNvSpPr>
          <p:nvPr/>
        </p:nvSpPr>
        <p:spPr bwMode="auto">
          <a:xfrm>
            <a:off x="80835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3" name="Line 146"/>
          <p:cNvSpPr>
            <a:spLocks noChangeShapeType="1"/>
          </p:cNvSpPr>
          <p:nvPr/>
        </p:nvSpPr>
        <p:spPr bwMode="auto">
          <a:xfrm>
            <a:off x="80835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4" name="Line 147"/>
          <p:cNvSpPr>
            <a:spLocks noChangeShapeType="1"/>
          </p:cNvSpPr>
          <p:nvPr/>
        </p:nvSpPr>
        <p:spPr bwMode="auto">
          <a:xfrm>
            <a:off x="82264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5" name="Line 148"/>
          <p:cNvSpPr>
            <a:spLocks noChangeShapeType="1"/>
          </p:cNvSpPr>
          <p:nvPr/>
        </p:nvSpPr>
        <p:spPr bwMode="auto">
          <a:xfrm>
            <a:off x="82264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6" name="Line 158"/>
          <p:cNvSpPr>
            <a:spLocks noChangeShapeType="1"/>
          </p:cNvSpPr>
          <p:nvPr/>
        </p:nvSpPr>
        <p:spPr bwMode="auto">
          <a:xfrm>
            <a:off x="2268538" y="3933825"/>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7" name="Line 159"/>
          <p:cNvSpPr>
            <a:spLocks noChangeShapeType="1"/>
          </p:cNvSpPr>
          <p:nvPr/>
        </p:nvSpPr>
        <p:spPr bwMode="auto">
          <a:xfrm>
            <a:off x="3419475" y="3789363"/>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8" name="Line 160"/>
          <p:cNvSpPr>
            <a:spLocks noChangeShapeType="1"/>
          </p:cNvSpPr>
          <p:nvPr/>
        </p:nvSpPr>
        <p:spPr bwMode="auto">
          <a:xfrm>
            <a:off x="4356100" y="3787775"/>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19" name="Line 162"/>
          <p:cNvSpPr>
            <a:spLocks noChangeShapeType="1"/>
          </p:cNvSpPr>
          <p:nvPr/>
        </p:nvSpPr>
        <p:spPr bwMode="auto">
          <a:xfrm flipV="1">
            <a:off x="1979613" y="4579938"/>
            <a:ext cx="288925"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0" name="Line 163"/>
          <p:cNvSpPr>
            <a:spLocks noChangeShapeType="1"/>
          </p:cNvSpPr>
          <p:nvPr/>
        </p:nvSpPr>
        <p:spPr bwMode="auto">
          <a:xfrm flipV="1">
            <a:off x="2268538" y="42926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1" name="Line 164"/>
          <p:cNvSpPr>
            <a:spLocks noChangeShapeType="1"/>
          </p:cNvSpPr>
          <p:nvPr/>
        </p:nvSpPr>
        <p:spPr bwMode="auto">
          <a:xfrm>
            <a:off x="2268538" y="4292600"/>
            <a:ext cx="11509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2" name="Line 165"/>
          <p:cNvSpPr>
            <a:spLocks noChangeShapeType="1"/>
          </p:cNvSpPr>
          <p:nvPr/>
        </p:nvSpPr>
        <p:spPr bwMode="auto">
          <a:xfrm flipV="1">
            <a:off x="3419475" y="42926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3" name="Line 166"/>
          <p:cNvSpPr>
            <a:spLocks noChangeShapeType="1"/>
          </p:cNvSpPr>
          <p:nvPr/>
        </p:nvSpPr>
        <p:spPr bwMode="auto">
          <a:xfrm flipV="1">
            <a:off x="3419475" y="4581525"/>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4" name="Line 171"/>
          <p:cNvSpPr>
            <a:spLocks noChangeShapeType="1"/>
          </p:cNvSpPr>
          <p:nvPr/>
        </p:nvSpPr>
        <p:spPr bwMode="auto">
          <a:xfrm flipV="1">
            <a:off x="1979613" y="5011738"/>
            <a:ext cx="576262"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5" name="Line 172"/>
          <p:cNvSpPr>
            <a:spLocks noChangeShapeType="1"/>
          </p:cNvSpPr>
          <p:nvPr/>
        </p:nvSpPr>
        <p:spPr bwMode="auto">
          <a:xfrm flipV="1">
            <a:off x="2555875" y="47244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6" name="Line 173"/>
          <p:cNvSpPr>
            <a:spLocks noChangeShapeType="1"/>
          </p:cNvSpPr>
          <p:nvPr/>
        </p:nvSpPr>
        <p:spPr bwMode="auto">
          <a:xfrm>
            <a:off x="2555875" y="4724400"/>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7" name="Line 174"/>
          <p:cNvSpPr>
            <a:spLocks noChangeShapeType="1"/>
          </p:cNvSpPr>
          <p:nvPr/>
        </p:nvSpPr>
        <p:spPr bwMode="auto">
          <a:xfrm flipH="1" flipV="1">
            <a:off x="3779838" y="47244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8" name="Line 175"/>
          <p:cNvSpPr>
            <a:spLocks noChangeShapeType="1"/>
          </p:cNvSpPr>
          <p:nvPr/>
        </p:nvSpPr>
        <p:spPr bwMode="auto">
          <a:xfrm flipV="1">
            <a:off x="3779838" y="5013325"/>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29" name="Line 180"/>
          <p:cNvSpPr>
            <a:spLocks noChangeShapeType="1"/>
          </p:cNvSpPr>
          <p:nvPr/>
        </p:nvSpPr>
        <p:spPr bwMode="auto">
          <a:xfrm flipV="1">
            <a:off x="1979613" y="5443538"/>
            <a:ext cx="8636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0" name="Line 181"/>
          <p:cNvSpPr>
            <a:spLocks noChangeShapeType="1"/>
          </p:cNvSpPr>
          <p:nvPr/>
        </p:nvSpPr>
        <p:spPr bwMode="auto">
          <a:xfrm flipV="1">
            <a:off x="2843213" y="51562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1" name="Line 182"/>
          <p:cNvSpPr>
            <a:spLocks noChangeShapeType="1"/>
          </p:cNvSpPr>
          <p:nvPr/>
        </p:nvSpPr>
        <p:spPr bwMode="auto">
          <a:xfrm>
            <a:off x="2843213" y="5156200"/>
            <a:ext cx="1223962"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2" name="Line 183"/>
          <p:cNvSpPr>
            <a:spLocks noChangeShapeType="1"/>
          </p:cNvSpPr>
          <p:nvPr/>
        </p:nvSpPr>
        <p:spPr bwMode="auto">
          <a:xfrm flipV="1">
            <a:off x="4067175" y="51562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3" name="Line 184"/>
          <p:cNvSpPr>
            <a:spLocks noChangeShapeType="1"/>
          </p:cNvSpPr>
          <p:nvPr/>
        </p:nvSpPr>
        <p:spPr bwMode="auto">
          <a:xfrm flipV="1">
            <a:off x="4067175" y="5445125"/>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4" name="Line 189"/>
          <p:cNvSpPr>
            <a:spLocks noChangeShapeType="1"/>
          </p:cNvSpPr>
          <p:nvPr/>
        </p:nvSpPr>
        <p:spPr bwMode="auto">
          <a:xfrm flipV="1">
            <a:off x="1979613" y="5875338"/>
            <a:ext cx="1150937"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5" name="Line 190"/>
          <p:cNvSpPr>
            <a:spLocks noChangeShapeType="1"/>
          </p:cNvSpPr>
          <p:nvPr/>
        </p:nvSpPr>
        <p:spPr bwMode="auto">
          <a:xfrm flipV="1">
            <a:off x="3130550" y="55880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6" name="Line 191"/>
          <p:cNvSpPr>
            <a:spLocks noChangeShapeType="1"/>
          </p:cNvSpPr>
          <p:nvPr/>
        </p:nvSpPr>
        <p:spPr bwMode="auto">
          <a:xfrm>
            <a:off x="3130550" y="5588000"/>
            <a:ext cx="122555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7" name="Line 192"/>
          <p:cNvSpPr>
            <a:spLocks noChangeShapeType="1"/>
          </p:cNvSpPr>
          <p:nvPr/>
        </p:nvSpPr>
        <p:spPr bwMode="auto">
          <a:xfrm flipV="1">
            <a:off x="4356100" y="55880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8" name="Line 193"/>
          <p:cNvSpPr>
            <a:spLocks noChangeShapeType="1"/>
          </p:cNvSpPr>
          <p:nvPr/>
        </p:nvSpPr>
        <p:spPr bwMode="auto">
          <a:xfrm>
            <a:off x="4356100" y="5875338"/>
            <a:ext cx="576263"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39" name="Text Box 198"/>
          <p:cNvSpPr txBox="1">
            <a:spLocks noChangeArrowheads="1"/>
          </p:cNvSpPr>
          <p:nvPr/>
        </p:nvSpPr>
        <p:spPr bwMode="auto">
          <a:xfrm>
            <a:off x="468313" y="3644900"/>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sp>
        <p:nvSpPr>
          <p:cNvPr id="25740" name="Text Box 200"/>
          <p:cNvSpPr txBox="1">
            <a:spLocks noChangeArrowheads="1"/>
          </p:cNvSpPr>
          <p:nvPr/>
        </p:nvSpPr>
        <p:spPr bwMode="auto">
          <a:xfrm>
            <a:off x="755650" y="43640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a:t>
            </a:r>
          </a:p>
        </p:txBody>
      </p:sp>
      <p:sp>
        <p:nvSpPr>
          <p:cNvPr id="25741" name="Text Box 201"/>
          <p:cNvSpPr txBox="1">
            <a:spLocks noChangeArrowheads="1"/>
          </p:cNvSpPr>
          <p:nvPr/>
        </p:nvSpPr>
        <p:spPr bwMode="auto">
          <a:xfrm>
            <a:off x="755650" y="47958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Qb</a:t>
            </a:r>
          </a:p>
        </p:txBody>
      </p:sp>
      <p:sp>
        <p:nvSpPr>
          <p:cNvPr id="25742" name="Text Box 202"/>
          <p:cNvSpPr txBox="1">
            <a:spLocks noChangeArrowheads="1"/>
          </p:cNvSpPr>
          <p:nvPr/>
        </p:nvSpPr>
        <p:spPr bwMode="auto">
          <a:xfrm>
            <a:off x="755650" y="52276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Qc</a:t>
            </a:r>
          </a:p>
        </p:txBody>
      </p:sp>
      <p:sp>
        <p:nvSpPr>
          <p:cNvPr id="25743" name="Text Box 203"/>
          <p:cNvSpPr txBox="1">
            <a:spLocks noChangeArrowheads="1"/>
          </p:cNvSpPr>
          <p:nvPr/>
        </p:nvSpPr>
        <p:spPr bwMode="auto">
          <a:xfrm>
            <a:off x="755650" y="56594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Qd</a:t>
            </a:r>
          </a:p>
        </p:txBody>
      </p:sp>
      <p:sp>
        <p:nvSpPr>
          <p:cNvPr id="25744" name="Text Box 208"/>
          <p:cNvSpPr txBox="1">
            <a:spLocks noChangeArrowheads="1"/>
          </p:cNvSpPr>
          <p:nvPr/>
        </p:nvSpPr>
        <p:spPr bwMode="auto">
          <a:xfrm>
            <a:off x="1763713" y="2997200"/>
            <a:ext cx="7127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Qd</a:t>
            </a:r>
            <a:r>
              <a:rPr lang="ja-JP" altLang="en-US" b="1"/>
              <a:t>まで１が届くと今度は</a:t>
            </a:r>
            <a:r>
              <a:rPr lang="en-US" altLang="ja-JP" b="1"/>
              <a:t>0</a:t>
            </a:r>
            <a:r>
              <a:rPr lang="ja-JP" altLang="en-US" b="1"/>
              <a:t>が入る→満ちたるが極まればすなわち欠ける。</a:t>
            </a:r>
          </a:p>
          <a:p>
            <a:pPr eaLnBrk="1" hangingPunct="1"/>
            <a:r>
              <a:rPr lang="ja-JP" altLang="en-US" b="1"/>
              <a:t>陰が極まれば陽に転ず</a:t>
            </a:r>
          </a:p>
        </p:txBody>
      </p:sp>
      <p:sp>
        <p:nvSpPr>
          <p:cNvPr id="25745" name="Text Box 209"/>
          <p:cNvSpPr txBox="1">
            <a:spLocks noChangeArrowheads="1"/>
          </p:cNvSpPr>
          <p:nvPr/>
        </p:nvSpPr>
        <p:spPr bwMode="auto">
          <a:xfrm>
            <a:off x="2268538" y="6453188"/>
            <a:ext cx="51768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簡単でビット距離が１のカウンタ→コントローラに使う</a:t>
            </a:r>
          </a:p>
        </p:txBody>
      </p:sp>
      <p:grpSp>
        <p:nvGrpSpPr>
          <p:cNvPr id="25746" name="Group 210"/>
          <p:cNvGrpSpPr>
            <a:grpSpLocks/>
          </p:cNvGrpSpPr>
          <p:nvPr/>
        </p:nvGrpSpPr>
        <p:grpSpPr bwMode="auto">
          <a:xfrm>
            <a:off x="6300788" y="2276475"/>
            <a:ext cx="361950" cy="366713"/>
            <a:chOff x="4830" y="1979"/>
            <a:chExt cx="228" cy="231"/>
          </a:xfrm>
        </p:grpSpPr>
        <p:sp>
          <p:nvSpPr>
            <p:cNvPr id="25771" name="Text Box 211"/>
            <p:cNvSpPr txBox="1">
              <a:spLocks noChangeArrowheads="1"/>
            </p:cNvSpPr>
            <p:nvPr/>
          </p:nvSpPr>
          <p:spPr bwMode="auto">
            <a:xfrm>
              <a:off x="4830" y="1979"/>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5772" name="Line 212"/>
            <p:cNvSpPr>
              <a:spLocks noChangeShapeType="1"/>
            </p:cNvSpPr>
            <p:nvPr/>
          </p:nvSpPr>
          <p:spPr bwMode="auto">
            <a:xfrm>
              <a:off x="4876" y="2024"/>
              <a:ext cx="9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5747" name="Line 213"/>
          <p:cNvSpPr>
            <a:spLocks noChangeShapeType="1"/>
          </p:cNvSpPr>
          <p:nvPr/>
        </p:nvSpPr>
        <p:spPr bwMode="auto">
          <a:xfrm>
            <a:off x="6588125" y="24209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48" name="Line 214"/>
          <p:cNvSpPr>
            <a:spLocks noChangeShapeType="1"/>
          </p:cNvSpPr>
          <p:nvPr/>
        </p:nvSpPr>
        <p:spPr bwMode="auto">
          <a:xfrm>
            <a:off x="6732588" y="2420938"/>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49" name="Line 215"/>
          <p:cNvSpPr>
            <a:spLocks noChangeShapeType="1"/>
          </p:cNvSpPr>
          <p:nvPr/>
        </p:nvSpPr>
        <p:spPr bwMode="auto">
          <a:xfrm flipH="1">
            <a:off x="1979613" y="2924175"/>
            <a:ext cx="47529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0" name="Line 216"/>
          <p:cNvSpPr>
            <a:spLocks noChangeShapeType="1"/>
          </p:cNvSpPr>
          <p:nvPr/>
        </p:nvSpPr>
        <p:spPr bwMode="auto">
          <a:xfrm flipV="1">
            <a:off x="1979613" y="2133600"/>
            <a:ext cx="0" cy="790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1" name="Line 217"/>
          <p:cNvSpPr>
            <a:spLocks noChangeShapeType="1"/>
          </p:cNvSpPr>
          <p:nvPr/>
        </p:nvSpPr>
        <p:spPr bwMode="auto">
          <a:xfrm flipV="1">
            <a:off x="4284663" y="4579938"/>
            <a:ext cx="288925"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2" name="Line 218"/>
          <p:cNvSpPr>
            <a:spLocks noChangeShapeType="1"/>
          </p:cNvSpPr>
          <p:nvPr/>
        </p:nvSpPr>
        <p:spPr bwMode="auto">
          <a:xfrm flipV="1">
            <a:off x="4573588" y="42926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3" name="Line 219"/>
          <p:cNvSpPr>
            <a:spLocks noChangeShapeType="1"/>
          </p:cNvSpPr>
          <p:nvPr/>
        </p:nvSpPr>
        <p:spPr bwMode="auto">
          <a:xfrm>
            <a:off x="4573588" y="4292600"/>
            <a:ext cx="11509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4" name="Line 220"/>
          <p:cNvSpPr>
            <a:spLocks noChangeShapeType="1"/>
          </p:cNvSpPr>
          <p:nvPr/>
        </p:nvSpPr>
        <p:spPr bwMode="auto">
          <a:xfrm flipV="1">
            <a:off x="5724525" y="42926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5" name="Line 221"/>
          <p:cNvSpPr>
            <a:spLocks noChangeShapeType="1"/>
          </p:cNvSpPr>
          <p:nvPr/>
        </p:nvSpPr>
        <p:spPr bwMode="auto">
          <a:xfrm flipV="1">
            <a:off x="5724525" y="4581525"/>
            <a:ext cx="1512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6" name="Line 223"/>
          <p:cNvSpPr>
            <a:spLocks noChangeShapeType="1"/>
          </p:cNvSpPr>
          <p:nvPr/>
        </p:nvSpPr>
        <p:spPr bwMode="auto">
          <a:xfrm flipV="1">
            <a:off x="4860925" y="47244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7" name="Line 224"/>
          <p:cNvSpPr>
            <a:spLocks noChangeShapeType="1"/>
          </p:cNvSpPr>
          <p:nvPr/>
        </p:nvSpPr>
        <p:spPr bwMode="auto">
          <a:xfrm>
            <a:off x="4860925" y="4724400"/>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8" name="Line 225"/>
          <p:cNvSpPr>
            <a:spLocks noChangeShapeType="1"/>
          </p:cNvSpPr>
          <p:nvPr/>
        </p:nvSpPr>
        <p:spPr bwMode="auto">
          <a:xfrm flipH="1" flipV="1">
            <a:off x="6084888" y="47244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59" name="Line 226"/>
          <p:cNvSpPr>
            <a:spLocks noChangeShapeType="1"/>
          </p:cNvSpPr>
          <p:nvPr/>
        </p:nvSpPr>
        <p:spPr bwMode="auto">
          <a:xfrm flipV="1">
            <a:off x="6084888" y="5013325"/>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0" name="Line 227"/>
          <p:cNvSpPr>
            <a:spLocks noChangeShapeType="1"/>
          </p:cNvSpPr>
          <p:nvPr/>
        </p:nvSpPr>
        <p:spPr bwMode="auto">
          <a:xfrm flipV="1">
            <a:off x="4284663" y="5443538"/>
            <a:ext cx="8636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1" name="Line 228"/>
          <p:cNvSpPr>
            <a:spLocks noChangeShapeType="1"/>
          </p:cNvSpPr>
          <p:nvPr/>
        </p:nvSpPr>
        <p:spPr bwMode="auto">
          <a:xfrm flipV="1">
            <a:off x="5148263" y="51562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2" name="Line 229"/>
          <p:cNvSpPr>
            <a:spLocks noChangeShapeType="1"/>
          </p:cNvSpPr>
          <p:nvPr/>
        </p:nvSpPr>
        <p:spPr bwMode="auto">
          <a:xfrm>
            <a:off x="5148263" y="5156200"/>
            <a:ext cx="1223962"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3" name="Line 230"/>
          <p:cNvSpPr>
            <a:spLocks noChangeShapeType="1"/>
          </p:cNvSpPr>
          <p:nvPr/>
        </p:nvSpPr>
        <p:spPr bwMode="auto">
          <a:xfrm flipV="1">
            <a:off x="6372225" y="51562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4" name="Line 231"/>
          <p:cNvSpPr>
            <a:spLocks noChangeShapeType="1"/>
          </p:cNvSpPr>
          <p:nvPr/>
        </p:nvSpPr>
        <p:spPr bwMode="auto">
          <a:xfrm flipV="1">
            <a:off x="6372225" y="5445125"/>
            <a:ext cx="8651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5" name="Line 232"/>
          <p:cNvSpPr>
            <a:spLocks noChangeShapeType="1"/>
          </p:cNvSpPr>
          <p:nvPr/>
        </p:nvSpPr>
        <p:spPr bwMode="auto">
          <a:xfrm flipV="1">
            <a:off x="4356100" y="5875338"/>
            <a:ext cx="10795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6" name="Line 233"/>
          <p:cNvSpPr>
            <a:spLocks noChangeShapeType="1"/>
          </p:cNvSpPr>
          <p:nvPr/>
        </p:nvSpPr>
        <p:spPr bwMode="auto">
          <a:xfrm flipV="1">
            <a:off x="5435600" y="55880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7" name="Line 234"/>
          <p:cNvSpPr>
            <a:spLocks noChangeShapeType="1"/>
          </p:cNvSpPr>
          <p:nvPr/>
        </p:nvSpPr>
        <p:spPr bwMode="auto">
          <a:xfrm>
            <a:off x="5435600" y="5588000"/>
            <a:ext cx="122555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8" name="Line 235"/>
          <p:cNvSpPr>
            <a:spLocks noChangeShapeType="1"/>
          </p:cNvSpPr>
          <p:nvPr/>
        </p:nvSpPr>
        <p:spPr bwMode="auto">
          <a:xfrm flipV="1">
            <a:off x="6661150" y="55880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69" name="Line 236"/>
          <p:cNvSpPr>
            <a:spLocks noChangeShapeType="1"/>
          </p:cNvSpPr>
          <p:nvPr/>
        </p:nvSpPr>
        <p:spPr bwMode="auto">
          <a:xfrm>
            <a:off x="6661150" y="5875338"/>
            <a:ext cx="576263"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5770" name="Line 237"/>
          <p:cNvSpPr>
            <a:spLocks noChangeShapeType="1"/>
          </p:cNvSpPr>
          <p:nvPr/>
        </p:nvSpPr>
        <p:spPr bwMode="auto">
          <a:xfrm>
            <a:off x="5867400" y="3716338"/>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ja-JP"/>
              <a:t>Clear</a:t>
            </a:r>
            <a:r>
              <a:rPr lang="ja-JP" altLang="en-US"/>
              <a:t>、</a:t>
            </a:r>
            <a:r>
              <a:rPr lang="en-US" altLang="ja-JP"/>
              <a:t>Preset</a:t>
            </a:r>
            <a:r>
              <a:rPr lang="ja-JP" altLang="en-US"/>
              <a:t>端子</a:t>
            </a:r>
          </a:p>
        </p:txBody>
      </p:sp>
      <p:sp>
        <p:nvSpPr>
          <p:cNvPr id="26627" name="Rectangle 5"/>
          <p:cNvSpPr>
            <a:spLocks noChangeArrowheads="1"/>
          </p:cNvSpPr>
          <p:nvPr/>
        </p:nvSpPr>
        <p:spPr bwMode="auto">
          <a:xfrm>
            <a:off x="2147888" y="1700213"/>
            <a:ext cx="960437" cy="12668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6628" name="Text Box 6"/>
          <p:cNvSpPr txBox="1">
            <a:spLocks noChangeArrowheads="1"/>
          </p:cNvSpPr>
          <p:nvPr/>
        </p:nvSpPr>
        <p:spPr bwMode="auto">
          <a:xfrm>
            <a:off x="2136775" y="2198688"/>
            <a:ext cx="3476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26629" name="Text Box 7"/>
          <p:cNvSpPr txBox="1">
            <a:spLocks noChangeArrowheads="1"/>
          </p:cNvSpPr>
          <p:nvPr/>
        </p:nvSpPr>
        <p:spPr bwMode="auto">
          <a:xfrm>
            <a:off x="2770188" y="1768475"/>
            <a:ext cx="3619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26630" name="Line 8"/>
          <p:cNvSpPr>
            <a:spLocks noChangeShapeType="1"/>
          </p:cNvSpPr>
          <p:nvPr/>
        </p:nvSpPr>
        <p:spPr bwMode="auto">
          <a:xfrm>
            <a:off x="1908175" y="2333625"/>
            <a:ext cx="2397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1" name="Line 9"/>
          <p:cNvSpPr>
            <a:spLocks noChangeShapeType="1"/>
          </p:cNvSpPr>
          <p:nvPr/>
        </p:nvSpPr>
        <p:spPr bwMode="auto">
          <a:xfrm>
            <a:off x="3108325" y="1909763"/>
            <a:ext cx="2397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2" name="Line 10"/>
          <p:cNvSpPr>
            <a:spLocks noChangeShapeType="1"/>
          </p:cNvSpPr>
          <p:nvPr/>
        </p:nvSpPr>
        <p:spPr bwMode="auto">
          <a:xfrm>
            <a:off x="2798763" y="2967038"/>
            <a:ext cx="0" cy="317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3" name="Line 11"/>
          <p:cNvSpPr>
            <a:spLocks noChangeShapeType="1"/>
          </p:cNvSpPr>
          <p:nvPr/>
        </p:nvSpPr>
        <p:spPr bwMode="auto">
          <a:xfrm flipV="1">
            <a:off x="2678113" y="2651125"/>
            <a:ext cx="119062" cy="3159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4" name="Line 12"/>
          <p:cNvSpPr>
            <a:spLocks noChangeShapeType="1"/>
          </p:cNvSpPr>
          <p:nvPr/>
        </p:nvSpPr>
        <p:spPr bwMode="auto">
          <a:xfrm>
            <a:off x="2797175" y="2651125"/>
            <a:ext cx="119063" cy="3159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5" name="Oval 13"/>
          <p:cNvSpPr>
            <a:spLocks noChangeArrowheads="1"/>
          </p:cNvSpPr>
          <p:nvPr/>
        </p:nvSpPr>
        <p:spPr bwMode="auto">
          <a:xfrm>
            <a:off x="2266950" y="2997200"/>
            <a:ext cx="144463" cy="1444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6636" name="Text Box 14"/>
          <p:cNvSpPr txBox="1">
            <a:spLocks noChangeArrowheads="1"/>
          </p:cNvSpPr>
          <p:nvPr/>
        </p:nvSpPr>
        <p:spPr bwMode="auto">
          <a:xfrm>
            <a:off x="2124075" y="26368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CLR</a:t>
            </a:r>
          </a:p>
        </p:txBody>
      </p:sp>
      <p:sp>
        <p:nvSpPr>
          <p:cNvPr id="26637" name="Line 15"/>
          <p:cNvSpPr>
            <a:spLocks noChangeShapeType="1"/>
          </p:cNvSpPr>
          <p:nvPr/>
        </p:nvSpPr>
        <p:spPr bwMode="auto">
          <a:xfrm>
            <a:off x="2195513" y="2708275"/>
            <a:ext cx="5048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38" name="Text Box 16"/>
          <p:cNvSpPr txBox="1">
            <a:spLocks noChangeArrowheads="1"/>
          </p:cNvSpPr>
          <p:nvPr/>
        </p:nvSpPr>
        <p:spPr bwMode="auto">
          <a:xfrm>
            <a:off x="2195513" y="17732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PR</a:t>
            </a:r>
          </a:p>
        </p:txBody>
      </p:sp>
      <p:sp>
        <p:nvSpPr>
          <p:cNvPr id="26639" name="Line 17"/>
          <p:cNvSpPr>
            <a:spLocks noChangeShapeType="1"/>
          </p:cNvSpPr>
          <p:nvPr/>
        </p:nvSpPr>
        <p:spPr bwMode="auto">
          <a:xfrm>
            <a:off x="2195513" y="1844675"/>
            <a:ext cx="5048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0" name="Oval 18"/>
          <p:cNvSpPr>
            <a:spLocks noChangeArrowheads="1"/>
          </p:cNvSpPr>
          <p:nvPr/>
        </p:nvSpPr>
        <p:spPr bwMode="auto">
          <a:xfrm>
            <a:off x="2268538" y="1557338"/>
            <a:ext cx="144462" cy="1444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6641" name="Line 19"/>
          <p:cNvSpPr>
            <a:spLocks noChangeShapeType="1"/>
          </p:cNvSpPr>
          <p:nvPr/>
        </p:nvSpPr>
        <p:spPr bwMode="auto">
          <a:xfrm>
            <a:off x="2339975" y="13414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2" name="Line 20"/>
          <p:cNvSpPr>
            <a:spLocks noChangeShapeType="1"/>
          </p:cNvSpPr>
          <p:nvPr/>
        </p:nvSpPr>
        <p:spPr bwMode="auto">
          <a:xfrm>
            <a:off x="2339975" y="31416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3" name="Line 22"/>
          <p:cNvSpPr>
            <a:spLocks noChangeShapeType="1"/>
          </p:cNvSpPr>
          <p:nvPr/>
        </p:nvSpPr>
        <p:spPr bwMode="auto">
          <a:xfrm>
            <a:off x="4140200" y="1844675"/>
            <a:ext cx="5048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4" name="Text Box 23"/>
          <p:cNvSpPr txBox="1">
            <a:spLocks noChangeArrowheads="1"/>
          </p:cNvSpPr>
          <p:nvPr/>
        </p:nvSpPr>
        <p:spPr bwMode="auto">
          <a:xfrm>
            <a:off x="4140200" y="2708275"/>
            <a:ext cx="44367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dirty="0"/>
              <a:t>PR</a:t>
            </a:r>
            <a:r>
              <a:rPr lang="ja-JP" altLang="en-US" sz="2000" b="1" dirty="0"/>
              <a:t>　：　</a:t>
            </a:r>
            <a:r>
              <a:rPr lang="en-US" altLang="ja-JP" sz="2000" b="1" dirty="0" err="1"/>
              <a:t>F.F</a:t>
            </a:r>
            <a:r>
              <a:rPr lang="en-US" altLang="ja-JP" sz="2000" b="1" dirty="0"/>
              <a:t>.</a:t>
            </a:r>
            <a:r>
              <a:rPr lang="ja-JP" altLang="en-US" sz="2000" b="1" dirty="0"/>
              <a:t>をクロックと関係なしにセット</a:t>
            </a:r>
          </a:p>
          <a:p>
            <a:pPr eaLnBrk="1" hangingPunct="1"/>
            <a:endParaRPr lang="ja-JP" altLang="en-US" sz="2000" b="1" dirty="0"/>
          </a:p>
        </p:txBody>
      </p:sp>
      <p:sp>
        <p:nvSpPr>
          <p:cNvPr id="26645" name="Line 24"/>
          <p:cNvSpPr>
            <a:spLocks noChangeShapeType="1"/>
          </p:cNvSpPr>
          <p:nvPr/>
        </p:nvSpPr>
        <p:spPr bwMode="auto">
          <a:xfrm>
            <a:off x="4140200" y="2779713"/>
            <a:ext cx="5048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6646" name="Text Box 25"/>
          <p:cNvSpPr txBox="1">
            <a:spLocks noChangeArrowheads="1"/>
          </p:cNvSpPr>
          <p:nvPr/>
        </p:nvSpPr>
        <p:spPr bwMode="auto">
          <a:xfrm>
            <a:off x="4140200" y="1773238"/>
            <a:ext cx="493000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dirty="0"/>
              <a:t>CLR</a:t>
            </a:r>
            <a:r>
              <a:rPr lang="ja-JP" altLang="en-US" sz="2000" b="1" dirty="0"/>
              <a:t>　：　</a:t>
            </a:r>
            <a:r>
              <a:rPr lang="en-US" altLang="ja-JP" sz="2000" b="1" dirty="0"/>
              <a:t>F.F</a:t>
            </a:r>
            <a:r>
              <a:rPr lang="ja-JP" altLang="en-US" sz="2000" b="1" dirty="0" err="1"/>
              <a:t>．</a:t>
            </a:r>
            <a:r>
              <a:rPr lang="ja-JP" altLang="en-US" sz="2000" b="1" dirty="0"/>
              <a:t>をクロックと関係なしにリセット</a:t>
            </a:r>
          </a:p>
          <a:p>
            <a:pPr eaLnBrk="1" hangingPunct="1"/>
            <a:endParaRPr lang="ja-JP" altLang="en-US" sz="2000" b="1" dirty="0"/>
          </a:p>
        </p:txBody>
      </p:sp>
      <p:sp>
        <p:nvSpPr>
          <p:cNvPr id="26647" name="Text Box 27"/>
          <p:cNvSpPr txBox="1">
            <a:spLocks noChangeArrowheads="1"/>
          </p:cNvSpPr>
          <p:nvPr/>
        </p:nvSpPr>
        <p:spPr bwMode="auto">
          <a:xfrm>
            <a:off x="1619250" y="4135438"/>
            <a:ext cx="596945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b="1" dirty="0"/>
              <a:t>クロックに同期しないでセット、リセットが可能</a:t>
            </a:r>
          </a:p>
          <a:p>
            <a:pPr eaLnBrk="1" hangingPunct="1"/>
            <a:r>
              <a:rPr lang="ja-JP" altLang="en-US" sz="2400" b="1" dirty="0"/>
              <a:t>初期化には便利</a:t>
            </a:r>
          </a:p>
          <a:p>
            <a:pPr eaLnBrk="1" hangingPunct="1"/>
            <a:r>
              <a:rPr lang="ja-JP" altLang="en-US" sz="2400" b="1" dirty="0"/>
              <a:t>リセットのみを持つ</a:t>
            </a:r>
            <a:r>
              <a:rPr lang="en-US" altLang="ja-JP" sz="2400" b="1" dirty="0"/>
              <a:t>F.F</a:t>
            </a:r>
            <a:r>
              <a:rPr lang="ja-JP" altLang="en-US" sz="2400" b="1" dirty="0" err="1"/>
              <a:t>．</a:t>
            </a:r>
            <a:r>
              <a:rPr lang="ja-JP" altLang="en-US" sz="2400" b="1" dirty="0"/>
              <a:t>は標準的に使われる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ja-JP"/>
              <a:t>Enable</a:t>
            </a:r>
            <a:r>
              <a:rPr lang="ja-JP" altLang="en-US"/>
              <a:t>付き</a:t>
            </a:r>
            <a:r>
              <a:rPr lang="en-US" altLang="ja-JP"/>
              <a:t>D-F.F.</a:t>
            </a:r>
          </a:p>
        </p:txBody>
      </p:sp>
      <p:sp>
        <p:nvSpPr>
          <p:cNvPr id="31747" name="Rectangle 5"/>
          <p:cNvSpPr>
            <a:spLocks noChangeArrowheads="1"/>
          </p:cNvSpPr>
          <p:nvPr/>
        </p:nvSpPr>
        <p:spPr bwMode="auto">
          <a:xfrm>
            <a:off x="3133725" y="2349500"/>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48" name="Text Box 6"/>
          <p:cNvSpPr txBox="1">
            <a:spLocks noChangeArrowheads="1"/>
          </p:cNvSpPr>
          <p:nvPr/>
        </p:nvSpPr>
        <p:spPr bwMode="auto">
          <a:xfrm>
            <a:off x="3062288" y="25654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1749" name="Text Box 7"/>
          <p:cNvSpPr txBox="1">
            <a:spLocks noChangeArrowheads="1"/>
          </p:cNvSpPr>
          <p:nvPr/>
        </p:nvSpPr>
        <p:spPr bwMode="auto">
          <a:xfrm>
            <a:off x="3419475" y="23495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1750" name="Line 8"/>
          <p:cNvSpPr>
            <a:spLocks noChangeShapeType="1"/>
          </p:cNvSpPr>
          <p:nvPr/>
        </p:nvSpPr>
        <p:spPr bwMode="auto">
          <a:xfrm>
            <a:off x="2989263" y="27813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51" name="Line 9"/>
          <p:cNvSpPr>
            <a:spLocks noChangeShapeType="1"/>
          </p:cNvSpPr>
          <p:nvPr/>
        </p:nvSpPr>
        <p:spPr bwMode="auto">
          <a:xfrm>
            <a:off x="3709988" y="249237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52" name="Line 10"/>
          <p:cNvSpPr>
            <a:spLocks noChangeShapeType="1"/>
          </p:cNvSpPr>
          <p:nvPr/>
        </p:nvSpPr>
        <p:spPr bwMode="auto">
          <a:xfrm>
            <a:off x="3422650" y="32131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53" name="Line 11"/>
          <p:cNvSpPr>
            <a:spLocks noChangeShapeType="1"/>
          </p:cNvSpPr>
          <p:nvPr/>
        </p:nvSpPr>
        <p:spPr bwMode="auto">
          <a:xfrm flipV="1">
            <a:off x="3349625" y="2997200"/>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54" name="Line 12"/>
          <p:cNvSpPr>
            <a:spLocks noChangeShapeType="1"/>
          </p:cNvSpPr>
          <p:nvPr/>
        </p:nvSpPr>
        <p:spPr bwMode="auto">
          <a:xfrm>
            <a:off x="3421063" y="2997200"/>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55" name="AutoShape 13"/>
          <p:cNvSpPr>
            <a:spLocks noChangeArrowheads="1"/>
          </p:cNvSpPr>
          <p:nvPr/>
        </p:nvSpPr>
        <p:spPr bwMode="auto">
          <a:xfrm rot="-5400000">
            <a:off x="1981200" y="2528888"/>
            <a:ext cx="1079500" cy="431800"/>
          </a:xfrm>
          <a:prstGeom prst="flowChartManualOperation">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a:p>
        </p:txBody>
      </p:sp>
      <p:sp>
        <p:nvSpPr>
          <p:cNvPr id="31756" name="Text Box 15"/>
          <p:cNvSpPr txBox="1">
            <a:spLocks noChangeArrowheads="1"/>
          </p:cNvSpPr>
          <p:nvPr/>
        </p:nvSpPr>
        <p:spPr bwMode="auto">
          <a:xfrm>
            <a:off x="2484438" y="25288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sp>
        <p:nvSpPr>
          <p:cNvPr id="31757" name="Text Box 16"/>
          <p:cNvSpPr txBox="1">
            <a:spLocks noChangeArrowheads="1"/>
          </p:cNvSpPr>
          <p:nvPr/>
        </p:nvSpPr>
        <p:spPr bwMode="auto">
          <a:xfrm>
            <a:off x="2268538" y="23129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31758" name="Text Box 17"/>
          <p:cNvSpPr txBox="1">
            <a:spLocks noChangeArrowheads="1"/>
          </p:cNvSpPr>
          <p:nvPr/>
        </p:nvSpPr>
        <p:spPr bwMode="auto">
          <a:xfrm>
            <a:off x="2268538" y="2744788"/>
            <a:ext cx="3413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１</a:t>
            </a:r>
          </a:p>
        </p:txBody>
      </p:sp>
      <p:sp>
        <p:nvSpPr>
          <p:cNvPr id="31759" name="Line 18"/>
          <p:cNvSpPr>
            <a:spLocks noChangeShapeType="1"/>
          </p:cNvSpPr>
          <p:nvPr/>
        </p:nvSpPr>
        <p:spPr bwMode="auto">
          <a:xfrm flipH="1">
            <a:off x="2771775" y="27813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60" name="Line 19"/>
          <p:cNvSpPr>
            <a:spLocks noChangeShapeType="1"/>
          </p:cNvSpPr>
          <p:nvPr/>
        </p:nvSpPr>
        <p:spPr bwMode="auto">
          <a:xfrm flipV="1">
            <a:off x="3851275" y="1700213"/>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61" name="Line 20"/>
          <p:cNvSpPr>
            <a:spLocks noChangeShapeType="1"/>
          </p:cNvSpPr>
          <p:nvPr/>
        </p:nvSpPr>
        <p:spPr bwMode="auto">
          <a:xfrm flipH="1">
            <a:off x="1908175" y="1700213"/>
            <a:ext cx="19431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62" name="Line 21"/>
          <p:cNvSpPr>
            <a:spLocks noChangeShapeType="1"/>
          </p:cNvSpPr>
          <p:nvPr/>
        </p:nvSpPr>
        <p:spPr bwMode="auto">
          <a:xfrm>
            <a:off x="1908175" y="1700213"/>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63" name="Line 22"/>
          <p:cNvSpPr>
            <a:spLocks noChangeShapeType="1"/>
          </p:cNvSpPr>
          <p:nvPr/>
        </p:nvSpPr>
        <p:spPr bwMode="auto">
          <a:xfrm>
            <a:off x="1908175" y="24209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64" name="Line 23"/>
          <p:cNvSpPr>
            <a:spLocks noChangeShapeType="1"/>
          </p:cNvSpPr>
          <p:nvPr/>
        </p:nvSpPr>
        <p:spPr bwMode="auto">
          <a:xfrm>
            <a:off x="1403350" y="2997200"/>
            <a:ext cx="9366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65" name="Text Box 24"/>
          <p:cNvSpPr txBox="1">
            <a:spLocks noChangeArrowheads="1"/>
          </p:cNvSpPr>
          <p:nvPr/>
        </p:nvSpPr>
        <p:spPr bwMode="auto">
          <a:xfrm>
            <a:off x="2411413" y="28527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31766" name="Line 25"/>
          <p:cNvSpPr>
            <a:spLocks noChangeShapeType="1"/>
          </p:cNvSpPr>
          <p:nvPr/>
        </p:nvSpPr>
        <p:spPr bwMode="auto">
          <a:xfrm flipV="1">
            <a:off x="2555875" y="321310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67" name="Text Box 26"/>
          <p:cNvSpPr txBox="1">
            <a:spLocks noChangeArrowheads="1"/>
          </p:cNvSpPr>
          <p:nvPr/>
        </p:nvSpPr>
        <p:spPr bwMode="auto">
          <a:xfrm>
            <a:off x="2371725" y="3716338"/>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EI</a:t>
            </a:r>
          </a:p>
        </p:txBody>
      </p:sp>
      <p:sp>
        <p:nvSpPr>
          <p:cNvPr id="31768" name="Text Box 27"/>
          <p:cNvSpPr txBox="1">
            <a:spLocks noChangeArrowheads="1"/>
          </p:cNvSpPr>
          <p:nvPr/>
        </p:nvSpPr>
        <p:spPr bwMode="auto">
          <a:xfrm>
            <a:off x="931863"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1769" name="Rectangle 28"/>
          <p:cNvSpPr>
            <a:spLocks noChangeArrowheads="1"/>
          </p:cNvSpPr>
          <p:nvPr/>
        </p:nvSpPr>
        <p:spPr bwMode="auto">
          <a:xfrm>
            <a:off x="5461000" y="191611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70" name="Rectangle 29"/>
          <p:cNvSpPr>
            <a:spLocks noChangeArrowheads="1"/>
          </p:cNvSpPr>
          <p:nvPr/>
        </p:nvSpPr>
        <p:spPr bwMode="auto">
          <a:xfrm>
            <a:off x="5461000" y="2490788"/>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71" name="Rectangle 30"/>
          <p:cNvSpPr>
            <a:spLocks noChangeArrowheads="1"/>
          </p:cNvSpPr>
          <p:nvPr/>
        </p:nvSpPr>
        <p:spPr bwMode="auto">
          <a:xfrm>
            <a:off x="5461000" y="306546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72" name="Rectangle 31"/>
          <p:cNvSpPr>
            <a:spLocks noChangeArrowheads="1"/>
          </p:cNvSpPr>
          <p:nvPr/>
        </p:nvSpPr>
        <p:spPr bwMode="auto">
          <a:xfrm>
            <a:off x="5461000" y="3640138"/>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73" name="Rectangle 32"/>
          <p:cNvSpPr>
            <a:spLocks noChangeArrowheads="1"/>
          </p:cNvSpPr>
          <p:nvPr/>
        </p:nvSpPr>
        <p:spPr bwMode="auto">
          <a:xfrm>
            <a:off x="5461000" y="421481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74" name="Rectangle 33"/>
          <p:cNvSpPr>
            <a:spLocks noChangeArrowheads="1"/>
          </p:cNvSpPr>
          <p:nvPr/>
        </p:nvSpPr>
        <p:spPr bwMode="auto">
          <a:xfrm>
            <a:off x="5461000" y="4789488"/>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75" name="Text Box 35"/>
          <p:cNvSpPr txBox="1">
            <a:spLocks noChangeArrowheads="1"/>
          </p:cNvSpPr>
          <p:nvPr/>
        </p:nvSpPr>
        <p:spPr bwMode="auto">
          <a:xfrm>
            <a:off x="5389563" y="19875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1776" name="Text Box 36"/>
          <p:cNvSpPr txBox="1">
            <a:spLocks noChangeArrowheads="1"/>
          </p:cNvSpPr>
          <p:nvPr/>
        </p:nvSpPr>
        <p:spPr bwMode="auto">
          <a:xfrm>
            <a:off x="5746750" y="19161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1777" name="Text Box 38"/>
          <p:cNvSpPr txBox="1">
            <a:spLocks noChangeArrowheads="1"/>
          </p:cNvSpPr>
          <p:nvPr/>
        </p:nvSpPr>
        <p:spPr bwMode="auto">
          <a:xfrm>
            <a:off x="5389563" y="25574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1778" name="Text Box 39"/>
          <p:cNvSpPr txBox="1">
            <a:spLocks noChangeArrowheads="1"/>
          </p:cNvSpPr>
          <p:nvPr/>
        </p:nvSpPr>
        <p:spPr bwMode="auto">
          <a:xfrm>
            <a:off x="5746750" y="24860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1779" name="Text Box 41"/>
          <p:cNvSpPr txBox="1">
            <a:spLocks noChangeArrowheads="1"/>
          </p:cNvSpPr>
          <p:nvPr/>
        </p:nvSpPr>
        <p:spPr bwMode="auto">
          <a:xfrm>
            <a:off x="5389563" y="31273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1780" name="Text Box 42"/>
          <p:cNvSpPr txBox="1">
            <a:spLocks noChangeArrowheads="1"/>
          </p:cNvSpPr>
          <p:nvPr/>
        </p:nvSpPr>
        <p:spPr bwMode="auto">
          <a:xfrm>
            <a:off x="5746750" y="305593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1781" name="Text Box 44"/>
          <p:cNvSpPr txBox="1">
            <a:spLocks noChangeArrowheads="1"/>
          </p:cNvSpPr>
          <p:nvPr/>
        </p:nvSpPr>
        <p:spPr bwMode="auto">
          <a:xfrm>
            <a:off x="5389563" y="36972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1782" name="Text Box 45"/>
          <p:cNvSpPr txBox="1">
            <a:spLocks noChangeArrowheads="1"/>
          </p:cNvSpPr>
          <p:nvPr/>
        </p:nvSpPr>
        <p:spPr bwMode="auto">
          <a:xfrm>
            <a:off x="5746750" y="362585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1783" name="Text Box 47"/>
          <p:cNvSpPr txBox="1">
            <a:spLocks noChangeArrowheads="1"/>
          </p:cNvSpPr>
          <p:nvPr/>
        </p:nvSpPr>
        <p:spPr bwMode="auto">
          <a:xfrm>
            <a:off x="5389563" y="42672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1784" name="Text Box 48"/>
          <p:cNvSpPr txBox="1">
            <a:spLocks noChangeArrowheads="1"/>
          </p:cNvSpPr>
          <p:nvPr/>
        </p:nvSpPr>
        <p:spPr bwMode="auto">
          <a:xfrm>
            <a:off x="5746750" y="41957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1785" name="Text Box 50"/>
          <p:cNvSpPr txBox="1">
            <a:spLocks noChangeArrowheads="1"/>
          </p:cNvSpPr>
          <p:nvPr/>
        </p:nvSpPr>
        <p:spPr bwMode="auto">
          <a:xfrm>
            <a:off x="5389563" y="48371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1786" name="Text Box 51"/>
          <p:cNvSpPr txBox="1">
            <a:spLocks noChangeArrowheads="1"/>
          </p:cNvSpPr>
          <p:nvPr/>
        </p:nvSpPr>
        <p:spPr bwMode="auto">
          <a:xfrm>
            <a:off x="5746750" y="47656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1787" name="Line 52"/>
          <p:cNvSpPr>
            <a:spLocks noChangeShapeType="1"/>
          </p:cNvSpPr>
          <p:nvPr/>
        </p:nvSpPr>
        <p:spPr bwMode="auto">
          <a:xfrm>
            <a:off x="5894388" y="5372100"/>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88" name="Line 53"/>
          <p:cNvSpPr>
            <a:spLocks noChangeShapeType="1"/>
          </p:cNvSpPr>
          <p:nvPr/>
        </p:nvSpPr>
        <p:spPr bwMode="auto">
          <a:xfrm>
            <a:off x="5029200" y="213201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89" name="Line 54"/>
          <p:cNvSpPr>
            <a:spLocks noChangeShapeType="1"/>
          </p:cNvSpPr>
          <p:nvPr/>
        </p:nvSpPr>
        <p:spPr bwMode="auto">
          <a:xfrm>
            <a:off x="5029200" y="27082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0" name="Line 55"/>
          <p:cNvSpPr>
            <a:spLocks noChangeShapeType="1"/>
          </p:cNvSpPr>
          <p:nvPr/>
        </p:nvSpPr>
        <p:spPr bwMode="auto">
          <a:xfrm>
            <a:off x="5029200" y="32845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1" name="Line 56"/>
          <p:cNvSpPr>
            <a:spLocks noChangeShapeType="1"/>
          </p:cNvSpPr>
          <p:nvPr/>
        </p:nvSpPr>
        <p:spPr bwMode="auto">
          <a:xfrm>
            <a:off x="5029200" y="38608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2" name="Line 57"/>
          <p:cNvSpPr>
            <a:spLocks noChangeShapeType="1"/>
          </p:cNvSpPr>
          <p:nvPr/>
        </p:nvSpPr>
        <p:spPr bwMode="auto">
          <a:xfrm>
            <a:off x="5029200" y="44370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3" name="Line 58"/>
          <p:cNvSpPr>
            <a:spLocks noChangeShapeType="1"/>
          </p:cNvSpPr>
          <p:nvPr/>
        </p:nvSpPr>
        <p:spPr bwMode="auto">
          <a:xfrm>
            <a:off x="5029200" y="501332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4" name="Line 59"/>
          <p:cNvSpPr>
            <a:spLocks noChangeShapeType="1"/>
          </p:cNvSpPr>
          <p:nvPr/>
        </p:nvSpPr>
        <p:spPr bwMode="auto">
          <a:xfrm>
            <a:off x="6037263" y="205898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5" name="Line 60"/>
          <p:cNvSpPr>
            <a:spLocks noChangeShapeType="1"/>
          </p:cNvSpPr>
          <p:nvPr/>
        </p:nvSpPr>
        <p:spPr bwMode="auto">
          <a:xfrm>
            <a:off x="6037263" y="263525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6" name="Line 61"/>
          <p:cNvSpPr>
            <a:spLocks noChangeShapeType="1"/>
          </p:cNvSpPr>
          <p:nvPr/>
        </p:nvSpPr>
        <p:spPr bwMode="auto">
          <a:xfrm>
            <a:off x="6037263" y="321151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7" name="Line 62"/>
          <p:cNvSpPr>
            <a:spLocks noChangeShapeType="1"/>
          </p:cNvSpPr>
          <p:nvPr/>
        </p:nvSpPr>
        <p:spPr bwMode="auto">
          <a:xfrm>
            <a:off x="6037263" y="37877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8" name="Line 63"/>
          <p:cNvSpPr>
            <a:spLocks noChangeShapeType="1"/>
          </p:cNvSpPr>
          <p:nvPr/>
        </p:nvSpPr>
        <p:spPr bwMode="auto">
          <a:xfrm>
            <a:off x="6037263" y="43640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799" name="Line 64"/>
          <p:cNvSpPr>
            <a:spLocks noChangeShapeType="1"/>
          </p:cNvSpPr>
          <p:nvPr/>
        </p:nvSpPr>
        <p:spPr bwMode="auto">
          <a:xfrm>
            <a:off x="6037263" y="49403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00" name="Text Box 65"/>
          <p:cNvSpPr txBox="1">
            <a:spLocks noChangeArrowheads="1"/>
          </p:cNvSpPr>
          <p:nvPr/>
        </p:nvSpPr>
        <p:spPr bwMode="auto">
          <a:xfrm>
            <a:off x="5724525" y="602138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CLK</a:t>
            </a:r>
          </a:p>
        </p:txBody>
      </p:sp>
      <p:sp>
        <p:nvSpPr>
          <p:cNvPr id="31801" name="Line 66"/>
          <p:cNvSpPr>
            <a:spLocks noChangeShapeType="1"/>
          </p:cNvSpPr>
          <p:nvPr/>
        </p:nvSpPr>
        <p:spPr bwMode="auto">
          <a:xfrm flipV="1">
            <a:off x="5797550" y="5157788"/>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02" name="Line 67"/>
          <p:cNvSpPr>
            <a:spLocks noChangeShapeType="1"/>
          </p:cNvSpPr>
          <p:nvPr/>
        </p:nvSpPr>
        <p:spPr bwMode="auto">
          <a:xfrm>
            <a:off x="5868988" y="5157788"/>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03" name="Text Box 68"/>
          <p:cNvSpPr txBox="1">
            <a:spLocks noChangeArrowheads="1"/>
          </p:cNvSpPr>
          <p:nvPr/>
        </p:nvSpPr>
        <p:spPr bwMode="auto">
          <a:xfrm>
            <a:off x="5435600" y="5078413"/>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EI</a:t>
            </a:r>
          </a:p>
        </p:txBody>
      </p:sp>
      <p:sp>
        <p:nvSpPr>
          <p:cNvPr id="31804" name="Line 69"/>
          <p:cNvSpPr>
            <a:spLocks noChangeShapeType="1"/>
          </p:cNvSpPr>
          <p:nvPr/>
        </p:nvSpPr>
        <p:spPr bwMode="auto">
          <a:xfrm>
            <a:off x="5580063" y="5373688"/>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1805" name="Text Box 70"/>
          <p:cNvSpPr txBox="1">
            <a:spLocks noChangeArrowheads="1"/>
          </p:cNvSpPr>
          <p:nvPr/>
        </p:nvSpPr>
        <p:spPr bwMode="auto">
          <a:xfrm>
            <a:off x="5148263" y="6021388"/>
            <a:ext cx="400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EI</a:t>
            </a:r>
          </a:p>
        </p:txBody>
      </p:sp>
      <p:sp>
        <p:nvSpPr>
          <p:cNvPr id="31806" name="Text Box 71"/>
          <p:cNvSpPr txBox="1">
            <a:spLocks noChangeArrowheads="1"/>
          </p:cNvSpPr>
          <p:nvPr/>
        </p:nvSpPr>
        <p:spPr bwMode="auto">
          <a:xfrm>
            <a:off x="6659563" y="2349500"/>
            <a:ext cx="235513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a:t>EI</a:t>
            </a:r>
            <a:r>
              <a:rPr lang="ja-JP" altLang="en-US" sz="2000" b="1"/>
              <a:t>＝</a:t>
            </a:r>
            <a:r>
              <a:rPr lang="en-US" altLang="ja-JP" sz="2000" b="1"/>
              <a:t>H</a:t>
            </a:r>
            <a:r>
              <a:rPr lang="ja-JP" altLang="en-US" sz="2000" b="1"/>
              <a:t>の時だけ</a:t>
            </a:r>
          </a:p>
          <a:p>
            <a:pPr eaLnBrk="1" hangingPunct="1"/>
            <a:r>
              <a:rPr lang="ja-JP" altLang="en-US" sz="2000" b="1"/>
              <a:t>クロックの立上りに</a:t>
            </a:r>
          </a:p>
          <a:p>
            <a:pPr eaLnBrk="1" hangingPunct="1"/>
            <a:r>
              <a:rPr lang="ja-JP" altLang="en-US" sz="2000" b="1"/>
              <a:t>同期してデータを</a:t>
            </a:r>
          </a:p>
          <a:p>
            <a:pPr eaLnBrk="1" hangingPunct="1"/>
            <a:r>
              <a:rPr lang="ja-JP" altLang="en-US" sz="2000" b="1"/>
              <a:t>格納</a:t>
            </a:r>
          </a:p>
          <a:p>
            <a:pPr eaLnBrk="1" hangingPunct="1"/>
            <a:endParaRPr lang="ja-JP" altLang="en-US" sz="2000" b="1"/>
          </a:p>
          <a:p>
            <a:pPr eaLnBrk="1" hangingPunct="1"/>
            <a:r>
              <a:rPr lang="ja-JP" altLang="en-US" sz="2000" b="1"/>
              <a:t>現在の</a:t>
            </a:r>
            <a:r>
              <a:rPr lang="en-US" altLang="ja-JP" sz="2000" b="1"/>
              <a:t>RTL</a:t>
            </a:r>
            <a:r>
              <a:rPr lang="ja-JP" altLang="en-US" sz="2000" b="1"/>
              <a:t>はこの</a:t>
            </a:r>
          </a:p>
          <a:p>
            <a:pPr eaLnBrk="1" hangingPunct="1"/>
            <a:r>
              <a:rPr lang="ja-JP" altLang="en-US" sz="2000" b="1"/>
              <a:t>形のレジスタが基本</a:t>
            </a:r>
          </a:p>
        </p:txBody>
      </p:sp>
      <p:sp>
        <p:nvSpPr>
          <p:cNvPr id="31807" name="Text Box 72"/>
          <p:cNvSpPr txBox="1">
            <a:spLocks noChangeArrowheads="1"/>
          </p:cNvSpPr>
          <p:nvPr/>
        </p:nvSpPr>
        <p:spPr bwMode="auto">
          <a:xfrm>
            <a:off x="1103299" y="4259262"/>
            <a:ext cx="303480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a:t>EI</a:t>
            </a:r>
            <a:r>
              <a:rPr lang="ja-JP" altLang="en-US" sz="2000" b="1"/>
              <a:t>＝</a:t>
            </a:r>
            <a:r>
              <a:rPr lang="en-US" altLang="ja-JP" sz="2000" b="1"/>
              <a:t>H</a:t>
            </a:r>
            <a:r>
              <a:rPr lang="ja-JP" altLang="en-US" sz="2000" b="1"/>
              <a:t>の時だけ</a:t>
            </a:r>
            <a:r>
              <a:rPr lang="en-US" altLang="ja-JP" sz="2000" b="1"/>
              <a:t>D</a:t>
            </a:r>
            <a:r>
              <a:rPr lang="ja-JP" altLang="en-US" sz="2000" b="1"/>
              <a:t>入力から</a:t>
            </a:r>
          </a:p>
          <a:p>
            <a:pPr eaLnBrk="1" hangingPunct="1"/>
            <a:r>
              <a:rPr lang="ja-JP" altLang="en-US" sz="2000" b="1"/>
              <a:t>データを記憶</a:t>
            </a:r>
          </a:p>
          <a:p>
            <a:pPr eaLnBrk="1" hangingPunct="1"/>
            <a:r>
              <a:rPr lang="en-US" altLang="ja-JP" sz="2000" b="1"/>
              <a:t>EI=L</a:t>
            </a:r>
            <a:r>
              <a:rPr lang="ja-JP" altLang="en-US" sz="2000" b="1"/>
              <a:t>ではデータを保持</a:t>
            </a:r>
          </a:p>
        </p:txBody>
      </p:sp>
    </p:spTree>
    <p:extLst>
      <p:ext uri="{BB962C8B-B14F-4D97-AF65-F5344CB8AC3E}">
        <p14:creationId xmlns:p14="http://schemas.microsoft.com/office/powerpoint/2010/main" val="1806190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4"/>
          <p:cNvGrpSpPr>
            <a:grpSpLocks/>
          </p:cNvGrpSpPr>
          <p:nvPr/>
        </p:nvGrpSpPr>
        <p:grpSpPr bwMode="auto">
          <a:xfrm rot="5400000">
            <a:off x="2412206" y="2851944"/>
            <a:ext cx="360363" cy="504825"/>
            <a:chOff x="1519" y="2069"/>
            <a:chExt cx="227" cy="318"/>
          </a:xfrm>
        </p:grpSpPr>
        <p:sp>
          <p:nvSpPr>
            <p:cNvPr id="6194" name="AutoShape 5"/>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sp>
          <p:nvSpPr>
            <p:cNvPr id="6195" name="Oval 6"/>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grpSp>
      <p:grpSp>
        <p:nvGrpSpPr>
          <p:cNvPr id="6147" name="Group 10"/>
          <p:cNvGrpSpPr>
            <a:grpSpLocks/>
          </p:cNvGrpSpPr>
          <p:nvPr/>
        </p:nvGrpSpPr>
        <p:grpSpPr bwMode="auto">
          <a:xfrm rot="5400000">
            <a:off x="2412207" y="3933031"/>
            <a:ext cx="360362" cy="504825"/>
            <a:chOff x="1519" y="2069"/>
            <a:chExt cx="227" cy="318"/>
          </a:xfrm>
        </p:grpSpPr>
        <p:sp>
          <p:nvSpPr>
            <p:cNvPr id="6192" name="AutoShape 11"/>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sp>
          <p:nvSpPr>
            <p:cNvPr id="6193" name="Oval 12"/>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grpSp>
      <p:sp>
        <p:nvSpPr>
          <p:cNvPr id="6148" name="Line 13"/>
          <p:cNvSpPr>
            <a:spLocks noChangeShapeType="1"/>
          </p:cNvSpPr>
          <p:nvPr/>
        </p:nvSpPr>
        <p:spPr bwMode="auto">
          <a:xfrm>
            <a:off x="2843213" y="30686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49" name="Line 14"/>
          <p:cNvSpPr>
            <a:spLocks noChangeShapeType="1"/>
          </p:cNvSpPr>
          <p:nvPr/>
        </p:nvSpPr>
        <p:spPr bwMode="auto">
          <a:xfrm>
            <a:off x="3059113" y="3068638"/>
            <a:ext cx="0" cy="433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0" name="Line 15"/>
          <p:cNvSpPr>
            <a:spLocks noChangeShapeType="1"/>
          </p:cNvSpPr>
          <p:nvPr/>
        </p:nvSpPr>
        <p:spPr bwMode="auto">
          <a:xfrm flipH="1">
            <a:off x="2051050" y="3502025"/>
            <a:ext cx="10080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1" name="Line 16"/>
          <p:cNvSpPr>
            <a:spLocks noChangeShapeType="1"/>
          </p:cNvSpPr>
          <p:nvPr/>
        </p:nvSpPr>
        <p:spPr bwMode="auto">
          <a:xfrm>
            <a:off x="2051050" y="3933825"/>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2" name="Line 17"/>
          <p:cNvSpPr>
            <a:spLocks noChangeShapeType="1"/>
          </p:cNvSpPr>
          <p:nvPr/>
        </p:nvSpPr>
        <p:spPr bwMode="auto">
          <a:xfrm>
            <a:off x="2051050" y="42211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3" name="Line 18"/>
          <p:cNvSpPr>
            <a:spLocks noChangeShapeType="1"/>
          </p:cNvSpPr>
          <p:nvPr/>
        </p:nvSpPr>
        <p:spPr bwMode="auto">
          <a:xfrm>
            <a:off x="2843213" y="42211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4" name="Line 19"/>
          <p:cNvSpPr>
            <a:spLocks noChangeShapeType="1"/>
          </p:cNvSpPr>
          <p:nvPr/>
        </p:nvSpPr>
        <p:spPr bwMode="auto">
          <a:xfrm>
            <a:off x="3059113" y="3787775"/>
            <a:ext cx="0" cy="433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5" name="Line 20"/>
          <p:cNvSpPr>
            <a:spLocks noChangeShapeType="1"/>
          </p:cNvSpPr>
          <p:nvPr/>
        </p:nvSpPr>
        <p:spPr bwMode="auto">
          <a:xfrm>
            <a:off x="2051050" y="3070225"/>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6" name="Line 21"/>
          <p:cNvSpPr>
            <a:spLocks noChangeShapeType="1"/>
          </p:cNvSpPr>
          <p:nvPr/>
        </p:nvSpPr>
        <p:spPr bwMode="auto">
          <a:xfrm>
            <a:off x="2051050" y="30686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7" name="Line 22"/>
          <p:cNvSpPr>
            <a:spLocks noChangeShapeType="1"/>
          </p:cNvSpPr>
          <p:nvPr/>
        </p:nvSpPr>
        <p:spPr bwMode="auto">
          <a:xfrm>
            <a:off x="2051050" y="3357563"/>
            <a:ext cx="10080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8" name="Line 23"/>
          <p:cNvSpPr>
            <a:spLocks noChangeShapeType="1"/>
          </p:cNvSpPr>
          <p:nvPr/>
        </p:nvSpPr>
        <p:spPr bwMode="auto">
          <a:xfrm>
            <a:off x="3059113" y="3068638"/>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59" name="Line 24"/>
          <p:cNvSpPr>
            <a:spLocks noChangeShapeType="1"/>
          </p:cNvSpPr>
          <p:nvPr/>
        </p:nvSpPr>
        <p:spPr bwMode="auto">
          <a:xfrm>
            <a:off x="3059113" y="4221163"/>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60" name="Text Box 25"/>
          <p:cNvSpPr txBox="1">
            <a:spLocks noChangeArrowheads="1"/>
          </p:cNvSpPr>
          <p:nvPr/>
        </p:nvSpPr>
        <p:spPr bwMode="auto">
          <a:xfrm>
            <a:off x="3759200" y="2800350"/>
            <a:ext cx="3834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t>Q</a:t>
            </a:r>
          </a:p>
        </p:txBody>
      </p:sp>
      <p:sp>
        <p:nvSpPr>
          <p:cNvPr id="6161" name="Text Box 26"/>
          <p:cNvSpPr txBox="1">
            <a:spLocks noChangeArrowheads="1"/>
          </p:cNvSpPr>
          <p:nvPr/>
        </p:nvSpPr>
        <p:spPr bwMode="auto">
          <a:xfrm>
            <a:off x="3779838" y="3998913"/>
            <a:ext cx="3834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t>Q</a:t>
            </a:r>
          </a:p>
        </p:txBody>
      </p:sp>
      <p:sp>
        <p:nvSpPr>
          <p:cNvPr id="6162" name="Line 27"/>
          <p:cNvSpPr>
            <a:spLocks noChangeShapeType="1"/>
          </p:cNvSpPr>
          <p:nvPr/>
        </p:nvSpPr>
        <p:spPr bwMode="auto">
          <a:xfrm>
            <a:off x="3851275" y="40052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grpSp>
        <p:nvGrpSpPr>
          <p:cNvPr id="6163" name="Group 28"/>
          <p:cNvGrpSpPr>
            <a:grpSpLocks/>
          </p:cNvGrpSpPr>
          <p:nvPr/>
        </p:nvGrpSpPr>
        <p:grpSpPr bwMode="auto">
          <a:xfrm rot="5400000">
            <a:off x="5650706" y="2832894"/>
            <a:ext cx="360363" cy="504825"/>
            <a:chOff x="1519" y="2069"/>
            <a:chExt cx="227" cy="318"/>
          </a:xfrm>
        </p:grpSpPr>
        <p:sp>
          <p:nvSpPr>
            <p:cNvPr id="6190" name="AutoShape 29"/>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sp>
          <p:nvSpPr>
            <p:cNvPr id="6191" name="Oval 30"/>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grpSp>
      <p:grpSp>
        <p:nvGrpSpPr>
          <p:cNvPr id="6164" name="Group 31"/>
          <p:cNvGrpSpPr>
            <a:grpSpLocks/>
          </p:cNvGrpSpPr>
          <p:nvPr/>
        </p:nvGrpSpPr>
        <p:grpSpPr bwMode="auto">
          <a:xfrm rot="5400000">
            <a:off x="5650707" y="3913981"/>
            <a:ext cx="360362" cy="504825"/>
            <a:chOff x="1519" y="2069"/>
            <a:chExt cx="227" cy="318"/>
          </a:xfrm>
        </p:grpSpPr>
        <p:sp>
          <p:nvSpPr>
            <p:cNvPr id="6188" name="AutoShape 32"/>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sp>
          <p:nvSpPr>
            <p:cNvPr id="6189" name="Oval 33"/>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2000"/>
            </a:p>
          </p:txBody>
        </p:sp>
      </p:grpSp>
      <p:sp>
        <p:nvSpPr>
          <p:cNvPr id="6165" name="Line 34"/>
          <p:cNvSpPr>
            <a:spLocks noChangeShapeType="1"/>
          </p:cNvSpPr>
          <p:nvPr/>
        </p:nvSpPr>
        <p:spPr bwMode="auto">
          <a:xfrm>
            <a:off x="6081713" y="304958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66" name="Line 35"/>
          <p:cNvSpPr>
            <a:spLocks noChangeShapeType="1"/>
          </p:cNvSpPr>
          <p:nvPr/>
        </p:nvSpPr>
        <p:spPr bwMode="auto">
          <a:xfrm>
            <a:off x="6297613" y="3049588"/>
            <a:ext cx="0" cy="433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67" name="Line 36"/>
          <p:cNvSpPr>
            <a:spLocks noChangeShapeType="1"/>
          </p:cNvSpPr>
          <p:nvPr/>
        </p:nvSpPr>
        <p:spPr bwMode="auto">
          <a:xfrm flipH="1">
            <a:off x="5289550" y="3482975"/>
            <a:ext cx="10080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68" name="Line 37"/>
          <p:cNvSpPr>
            <a:spLocks noChangeShapeType="1"/>
          </p:cNvSpPr>
          <p:nvPr/>
        </p:nvSpPr>
        <p:spPr bwMode="auto">
          <a:xfrm>
            <a:off x="5289550" y="3914775"/>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69" name="Line 38"/>
          <p:cNvSpPr>
            <a:spLocks noChangeShapeType="1"/>
          </p:cNvSpPr>
          <p:nvPr/>
        </p:nvSpPr>
        <p:spPr bwMode="auto">
          <a:xfrm>
            <a:off x="5289550" y="420211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70" name="Line 39"/>
          <p:cNvSpPr>
            <a:spLocks noChangeShapeType="1"/>
          </p:cNvSpPr>
          <p:nvPr/>
        </p:nvSpPr>
        <p:spPr bwMode="auto">
          <a:xfrm>
            <a:off x="6081713" y="420211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71" name="Line 40"/>
          <p:cNvSpPr>
            <a:spLocks noChangeShapeType="1"/>
          </p:cNvSpPr>
          <p:nvPr/>
        </p:nvSpPr>
        <p:spPr bwMode="auto">
          <a:xfrm>
            <a:off x="6297613" y="3768725"/>
            <a:ext cx="0" cy="4333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72" name="Line 41"/>
          <p:cNvSpPr>
            <a:spLocks noChangeShapeType="1"/>
          </p:cNvSpPr>
          <p:nvPr/>
        </p:nvSpPr>
        <p:spPr bwMode="auto">
          <a:xfrm>
            <a:off x="5289550" y="3051175"/>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73" name="Line 42"/>
          <p:cNvSpPr>
            <a:spLocks noChangeShapeType="1"/>
          </p:cNvSpPr>
          <p:nvPr/>
        </p:nvSpPr>
        <p:spPr bwMode="auto">
          <a:xfrm>
            <a:off x="5289550" y="304958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74" name="Line 43"/>
          <p:cNvSpPr>
            <a:spLocks noChangeShapeType="1"/>
          </p:cNvSpPr>
          <p:nvPr/>
        </p:nvSpPr>
        <p:spPr bwMode="auto">
          <a:xfrm>
            <a:off x="5289550" y="3338513"/>
            <a:ext cx="10080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75" name="Line 44"/>
          <p:cNvSpPr>
            <a:spLocks noChangeShapeType="1"/>
          </p:cNvSpPr>
          <p:nvPr/>
        </p:nvSpPr>
        <p:spPr bwMode="auto">
          <a:xfrm>
            <a:off x="6297613" y="3049588"/>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76" name="Line 45"/>
          <p:cNvSpPr>
            <a:spLocks noChangeShapeType="1"/>
          </p:cNvSpPr>
          <p:nvPr/>
        </p:nvSpPr>
        <p:spPr bwMode="auto">
          <a:xfrm>
            <a:off x="6297613" y="4202113"/>
            <a:ext cx="649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77" name="Text Box 46"/>
          <p:cNvSpPr txBox="1">
            <a:spLocks noChangeArrowheads="1"/>
          </p:cNvSpPr>
          <p:nvPr/>
        </p:nvSpPr>
        <p:spPr bwMode="auto">
          <a:xfrm>
            <a:off x="6997700" y="2781300"/>
            <a:ext cx="3834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t>Q</a:t>
            </a:r>
          </a:p>
        </p:txBody>
      </p:sp>
      <p:sp>
        <p:nvSpPr>
          <p:cNvPr id="6178" name="Text Box 47"/>
          <p:cNvSpPr txBox="1">
            <a:spLocks noChangeArrowheads="1"/>
          </p:cNvSpPr>
          <p:nvPr/>
        </p:nvSpPr>
        <p:spPr bwMode="auto">
          <a:xfrm>
            <a:off x="7018338" y="3979863"/>
            <a:ext cx="3834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t>Q</a:t>
            </a:r>
          </a:p>
        </p:txBody>
      </p:sp>
      <p:sp>
        <p:nvSpPr>
          <p:cNvPr id="6179" name="Line 48"/>
          <p:cNvSpPr>
            <a:spLocks noChangeShapeType="1"/>
          </p:cNvSpPr>
          <p:nvPr/>
        </p:nvSpPr>
        <p:spPr bwMode="auto">
          <a:xfrm>
            <a:off x="7089775" y="398621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000"/>
          </a:p>
        </p:txBody>
      </p:sp>
      <p:sp>
        <p:nvSpPr>
          <p:cNvPr id="6180" name="Text Box 49"/>
          <p:cNvSpPr txBox="1">
            <a:spLocks noChangeArrowheads="1"/>
          </p:cNvSpPr>
          <p:nvPr/>
        </p:nvSpPr>
        <p:spPr bwMode="auto">
          <a:xfrm>
            <a:off x="3040063" y="2584450"/>
            <a:ext cx="37061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t>H</a:t>
            </a:r>
          </a:p>
        </p:txBody>
      </p:sp>
      <p:sp>
        <p:nvSpPr>
          <p:cNvPr id="6181" name="Text Box 50"/>
          <p:cNvSpPr txBox="1">
            <a:spLocks noChangeArrowheads="1"/>
          </p:cNvSpPr>
          <p:nvPr/>
        </p:nvSpPr>
        <p:spPr bwMode="auto">
          <a:xfrm>
            <a:off x="3132138" y="4221163"/>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t>L</a:t>
            </a:r>
          </a:p>
        </p:txBody>
      </p:sp>
      <p:sp>
        <p:nvSpPr>
          <p:cNvPr id="6182" name="Text Box 51"/>
          <p:cNvSpPr txBox="1">
            <a:spLocks noChangeArrowheads="1"/>
          </p:cNvSpPr>
          <p:nvPr/>
        </p:nvSpPr>
        <p:spPr bwMode="auto">
          <a:xfrm>
            <a:off x="6348413" y="2708275"/>
            <a:ext cx="32733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t>L</a:t>
            </a:r>
          </a:p>
        </p:txBody>
      </p:sp>
      <p:sp>
        <p:nvSpPr>
          <p:cNvPr id="6183" name="Text Box 52"/>
          <p:cNvSpPr txBox="1">
            <a:spLocks noChangeArrowheads="1"/>
          </p:cNvSpPr>
          <p:nvPr/>
        </p:nvSpPr>
        <p:spPr bwMode="auto">
          <a:xfrm>
            <a:off x="6372225" y="4221163"/>
            <a:ext cx="37061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a:t>H</a:t>
            </a:r>
          </a:p>
        </p:txBody>
      </p:sp>
      <p:sp>
        <p:nvSpPr>
          <p:cNvPr id="6184" name="Text Box 53"/>
          <p:cNvSpPr txBox="1">
            <a:spLocks noChangeArrowheads="1"/>
          </p:cNvSpPr>
          <p:nvPr/>
        </p:nvSpPr>
        <p:spPr bwMode="auto">
          <a:xfrm>
            <a:off x="1835696" y="4653136"/>
            <a:ext cx="20874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800"/>
              <a:t>セットの状態</a:t>
            </a:r>
          </a:p>
        </p:txBody>
      </p:sp>
      <p:sp>
        <p:nvSpPr>
          <p:cNvPr id="6185" name="Text Box 54"/>
          <p:cNvSpPr txBox="1">
            <a:spLocks noChangeArrowheads="1"/>
          </p:cNvSpPr>
          <p:nvPr/>
        </p:nvSpPr>
        <p:spPr bwMode="auto">
          <a:xfrm>
            <a:off x="5102771" y="4732511"/>
            <a:ext cx="23551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800"/>
              <a:t>リセットの状態</a:t>
            </a:r>
          </a:p>
        </p:txBody>
      </p:sp>
      <p:sp>
        <p:nvSpPr>
          <p:cNvPr id="6186" name="Text Box 55"/>
          <p:cNvSpPr txBox="1">
            <a:spLocks noChangeArrowheads="1"/>
          </p:cNvSpPr>
          <p:nvPr/>
        </p:nvSpPr>
        <p:spPr bwMode="auto">
          <a:xfrm>
            <a:off x="2336195" y="1142207"/>
            <a:ext cx="372268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200"/>
              <a:t>最も簡単な記憶回路</a:t>
            </a:r>
          </a:p>
        </p:txBody>
      </p:sp>
      <p:sp>
        <p:nvSpPr>
          <p:cNvPr id="6187" name="Text Box 56"/>
          <p:cNvSpPr txBox="1">
            <a:spLocks noChangeArrowheads="1"/>
          </p:cNvSpPr>
          <p:nvPr/>
        </p:nvSpPr>
        <p:spPr bwMode="auto">
          <a:xfrm>
            <a:off x="0" y="5578593"/>
            <a:ext cx="940513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b="1" dirty="0"/>
              <a:t>一度その状態になったら保持し続ける→　記憶</a:t>
            </a:r>
          </a:p>
          <a:p>
            <a:pPr eaLnBrk="1" hangingPunct="1"/>
            <a:r>
              <a:rPr lang="ja-JP" altLang="en-US" sz="2400" b="1" dirty="0"/>
              <a:t>このままだと切り替える手段がない→記憶用のデータとタイミング入力</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ja-JP"/>
              <a:t>D-Flip Flop</a:t>
            </a:r>
            <a:r>
              <a:rPr lang="ja-JP" altLang="en-US"/>
              <a:t>の動特性</a:t>
            </a:r>
          </a:p>
        </p:txBody>
      </p:sp>
      <p:grpSp>
        <p:nvGrpSpPr>
          <p:cNvPr id="32771" name="Group 3"/>
          <p:cNvGrpSpPr>
            <a:grpSpLocks/>
          </p:cNvGrpSpPr>
          <p:nvPr/>
        </p:nvGrpSpPr>
        <p:grpSpPr bwMode="auto">
          <a:xfrm>
            <a:off x="684213" y="3429000"/>
            <a:ext cx="865187" cy="1079500"/>
            <a:chOff x="1202" y="1344"/>
            <a:chExt cx="545" cy="680"/>
          </a:xfrm>
        </p:grpSpPr>
        <p:sp>
          <p:nvSpPr>
            <p:cNvPr id="32804" name="Rectangle 4"/>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2805" name="Text Box 5"/>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2806" name="Text Box 6"/>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2807" name="Line 7"/>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08" name="Line 8"/>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09" name="Line 9"/>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10" name="Line 10"/>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11" name="Line 11"/>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2772" name="Line 12"/>
          <p:cNvSpPr>
            <a:spLocks noChangeShapeType="1"/>
          </p:cNvSpPr>
          <p:nvPr/>
        </p:nvSpPr>
        <p:spPr bwMode="auto">
          <a:xfrm>
            <a:off x="2411413" y="414813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73" name="Line 13"/>
          <p:cNvSpPr>
            <a:spLocks noChangeShapeType="1"/>
          </p:cNvSpPr>
          <p:nvPr/>
        </p:nvSpPr>
        <p:spPr bwMode="auto">
          <a:xfrm flipV="1">
            <a:off x="2916238" y="364490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74" name="Line 14"/>
          <p:cNvSpPr>
            <a:spLocks noChangeShapeType="1"/>
          </p:cNvSpPr>
          <p:nvPr/>
        </p:nvSpPr>
        <p:spPr bwMode="auto">
          <a:xfrm>
            <a:off x="2914650" y="36449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75" name="Text Box 15"/>
          <p:cNvSpPr txBox="1">
            <a:spLocks noChangeArrowheads="1"/>
          </p:cNvSpPr>
          <p:nvPr/>
        </p:nvSpPr>
        <p:spPr bwMode="auto">
          <a:xfrm>
            <a:off x="663575" y="1274763"/>
            <a:ext cx="762099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t>静特性（スレッショルドレベル、ファンアウトなど）は通常のゲートと同じ</a:t>
            </a:r>
          </a:p>
        </p:txBody>
      </p:sp>
      <p:sp>
        <p:nvSpPr>
          <p:cNvPr id="32776" name="Text Box 16"/>
          <p:cNvSpPr txBox="1">
            <a:spLocks noChangeArrowheads="1"/>
          </p:cNvSpPr>
          <p:nvPr/>
        </p:nvSpPr>
        <p:spPr bwMode="auto">
          <a:xfrm>
            <a:off x="250825" y="1916113"/>
            <a:ext cx="820250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t>伝搬遅延時間</a:t>
            </a:r>
            <a:r>
              <a:rPr lang="en-US" altLang="ja-JP" sz="2400"/>
              <a:t>tpd</a:t>
            </a:r>
            <a:r>
              <a:rPr lang="ja-JP" altLang="en-US" sz="2400"/>
              <a:t>は、クロックの変化から測る →テキスト</a:t>
            </a:r>
            <a:r>
              <a:rPr lang="en-US" altLang="ja-JP" sz="2400"/>
              <a:t>p.115</a:t>
            </a:r>
          </a:p>
          <a:p>
            <a:pPr eaLnBrk="1" hangingPunct="1"/>
            <a:r>
              <a:rPr lang="ja-JP" altLang="en-US" sz="2400"/>
              <a:t>この表は</a:t>
            </a:r>
            <a:r>
              <a:rPr lang="en-US" altLang="ja-JP" sz="2400"/>
              <a:t>tpHL=tpLH</a:t>
            </a:r>
            <a:r>
              <a:rPr lang="ja-JP" altLang="en-US" sz="2400"/>
              <a:t>としてある</a:t>
            </a:r>
          </a:p>
        </p:txBody>
      </p:sp>
      <p:sp>
        <p:nvSpPr>
          <p:cNvPr id="32777" name="Line 17"/>
          <p:cNvSpPr>
            <a:spLocks noChangeShapeType="1"/>
          </p:cNvSpPr>
          <p:nvPr/>
        </p:nvSpPr>
        <p:spPr bwMode="auto">
          <a:xfrm>
            <a:off x="2268538" y="2976563"/>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78" name="Text Box 18"/>
          <p:cNvSpPr txBox="1">
            <a:spLocks noChangeArrowheads="1"/>
          </p:cNvSpPr>
          <p:nvPr/>
        </p:nvSpPr>
        <p:spPr bwMode="auto">
          <a:xfrm>
            <a:off x="188753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D</a:t>
            </a:r>
          </a:p>
        </p:txBody>
      </p:sp>
      <p:sp>
        <p:nvSpPr>
          <p:cNvPr id="32779" name="Text Box 19"/>
          <p:cNvSpPr txBox="1">
            <a:spLocks noChangeArrowheads="1"/>
          </p:cNvSpPr>
          <p:nvPr/>
        </p:nvSpPr>
        <p:spPr bwMode="auto">
          <a:xfrm>
            <a:off x="1763713" y="3789363"/>
            <a:ext cx="70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clock</a:t>
            </a:r>
          </a:p>
        </p:txBody>
      </p:sp>
      <p:sp>
        <p:nvSpPr>
          <p:cNvPr id="32780" name="Text Box 20"/>
          <p:cNvSpPr txBox="1">
            <a:spLocks noChangeArrowheads="1"/>
          </p:cNvSpPr>
          <p:nvPr/>
        </p:nvSpPr>
        <p:spPr bwMode="auto">
          <a:xfrm>
            <a:off x="1835150" y="46529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Q</a:t>
            </a:r>
          </a:p>
        </p:txBody>
      </p:sp>
      <p:sp>
        <p:nvSpPr>
          <p:cNvPr id="32781" name="Line 21"/>
          <p:cNvSpPr>
            <a:spLocks noChangeShapeType="1"/>
          </p:cNvSpPr>
          <p:nvPr/>
        </p:nvSpPr>
        <p:spPr bwMode="auto">
          <a:xfrm>
            <a:off x="2627313" y="49403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82" name="Line 22"/>
          <p:cNvSpPr>
            <a:spLocks noChangeShapeType="1"/>
          </p:cNvSpPr>
          <p:nvPr/>
        </p:nvSpPr>
        <p:spPr bwMode="auto">
          <a:xfrm flipV="1">
            <a:off x="3132138" y="44370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83" name="Line 23"/>
          <p:cNvSpPr>
            <a:spLocks noChangeShapeType="1"/>
          </p:cNvSpPr>
          <p:nvPr/>
        </p:nvSpPr>
        <p:spPr bwMode="auto">
          <a:xfrm>
            <a:off x="3130550" y="4437063"/>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84" name="Line 24"/>
          <p:cNvSpPr>
            <a:spLocks noChangeShapeType="1"/>
          </p:cNvSpPr>
          <p:nvPr/>
        </p:nvSpPr>
        <p:spPr bwMode="auto">
          <a:xfrm>
            <a:off x="2916238" y="2852738"/>
            <a:ext cx="0" cy="2736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85" name="Line 25"/>
          <p:cNvSpPr>
            <a:spLocks noChangeShapeType="1"/>
          </p:cNvSpPr>
          <p:nvPr/>
        </p:nvSpPr>
        <p:spPr bwMode="auto">
          <a:xfrm>
            <a:off x="3132138" y="2852738"/>
            <a:ext cx="0" cy="2736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86" name="Text Box 26"/>
          <p:cNvSpPr txBox="1">
            <a:spLocks noChangeArrowheads="1"/>
          </p:cNvSpPr>
          <p:nvPr/>
        </p:nvSpPr>
        <p:spPr bwMode="auto">
          <a:xfrm>
            <a:off x="3400425" y="3736975"/>
            <a:ext cx="17637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正確には</a:t>
            </a:r>
            <a:r>
              <a:rPr lang="en-US" altLang="ja-JP"/>
              <a:t>50</a:t>
            </a:r>
            <a:r>
              <a:rPr lang="ja-JP" altLang="en-US"/>
              <a:t>％を</a:t>
            </a:r>
          </a:p>
          <a:p>
            <a:pPr eaLnBrk="1" hangingPunct="1"/>
            <a:r>
              <a:rPr lang="ja-JP" altLang="en-US"/>
              <a:t>よぎった所</a:t>
            </a:r>
          </a:p>
        </p:txBody>
      </p:sp>
      <p:sp>
        <p:nvSpPr>
          <p:cNvPr id="32787" name="Line 27"/>
          <p:cNvSpPr>
            <a:spLocks noChangeShapeType="1"/>
          </p:cNvSpPr>
          <p:nvPr/>
        </p:nvSpPr>
        <p:spPr bwMode="auto">
          <a:xfrm>
            <a:off x="2916238" y="5229225"/>
            <a:ext cx="2159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88" name="Text Box 28"/>
          <p:cNvSpPr txBox="1">
            <a:spLocks noChangeArrowheads="1"/>
          </p:cNvSpPr>
          <p:nvPr/>
        </p:nvSpPr>
        <p:spPr bwMode="auto">
          <a:xfrm>
            <a:off x="3255963" y="5824538"/>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tpLH</a:t>
            </a:r>
          </a:p>
        </p:txBody>
      </p:sp>
      <p:sp>
        <p:nvSpPr>
          <p:cNvPr id="32789" name="Line 29"/>
          <p:cNvSpPr>
            <a:spLocks noChangeShapeType="1"/>
          </p:cNvSpPr>
          <p:nvPr/>
        </p:nvSpPr>
        <p:spPr bwMode="auto">
          <a:xfrm>
            <a:off x="5995988" y="4194175"/>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90" name="Line 30"/>
          <p:cNvSpPr>
            <a:spLocks noChangeShapeType="1"/>
          </p:cNvSpPr>
          <p:nvPr/>
        </p:nvSpPr>
        <p:spPr bwMode="auto">
          <a:xfrm flipV="1">
            <a:off x="6500813" y="369093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91" name="Line 31"/>
          <p:cNvSpPr>
            <a:spLocks noChangeShapeType="1"/>
          </p:cNvSpPr>
          <p:nvPr/>
        </p:nvSpPr>
        <p:spPr bwMode="auto">
          <a:xfrm>
            <a:off x="6499225" y="369093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92" name="Line 32"/>
          <p:cNvSpPr>
            <a:spLocks noChangeShapeType="1"/>
          </p:cNvSpPr>
          <p:nvPr/>
        </p:nvSpPr>
        <p:spPr bwMode="auto">
          <a:xfrm>
            <a:off x="5853113" y="3429000"/>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93" name="Text Box 33"/>
          <p:cNvSpPr txBox="1">
            <a:spLocks noChangeArrowheads="1"/>
          </p:cNvSpPr>
          <p:nvPr/>
        </p:nvSpPr>
        <p:spPr bwMode="auto">
          <a:xfrm>
            <a:off x="5472113" y="31353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D</a:t>
            </a:r>
          </a:p>
        </p:txBody>
      </p:sp>
      <p:sp>
        <p:nvSpPr>
          <p:cNvPr id="32794" name="Text Box 34"/>
          <p:cNvSpPr txBox="1">
            <a:spLocks noChangeArrowheads="1"/>
          </p:cNvSpPr>
          <p:nvPr/>
        </p:nvSpPr>
        <p:spPr bwMode="auto">
          <a:xfrm>
            <a:off x="5348288" y="383540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clock</a:t>
            </a:r>
          </a:p>
        </p:txBody>
      </p:sp>
      <p:sp>
        <p:nvSpPr>
          <p:cNvPr id="32795" name="Text Box 35"/>
          <p:cNvSpPr txBox="1">
            <a:spLocks noChangeArrowheads="1"/>
          </p:cNvSpPr>
          <p:nvPr/>
        </p:nvSpPr>
        <p:spPr bwMode="auto">
          <a:xfrm>
            <a:off x="5419725" y="46990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Q</a:t>
            </a:r>
          </a:p>
        </p:txBody>
      </p:sp>
      <p:sp>
        <p:nvSpPr>
          <p:cNvPr id="32796" name="Line 36"/>
          <p:cNvSpPr>
            <a:spLocks noChangeShapeType="1"/>
          </p:cNvSpPr>
          <p:nvPr/>
        </p:nvSpPr>
        <p:spPr bwMode="auto">
          <a:xfrm>
            <a:off x="6211888" y="4437063"/>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97" name="Line 37"/>
          <p:cNvSpPr>
            <a:spLocks noChangeShapeType="1"/>
          </p:cNvSpPr>
          <p:nvPr/>
        </p:nvSpPr>
        <p:spPr bwMode="auto">
          <a:xfrm flipV="1">
            <a:off x="6716713" y="44831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98" name="Line 38"/>
          <p:cNvSpPr>
            <a:spLocks noChangeShapeType="1"/>
          </p:cNvSpPr>
          <p:nvPr/>
        </p:nvSpPr>
        <p:spPr bwMode="auto">
          <a:xfrm>
            <a:off x="6715125" y="494188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799" name="Line 39"/>
          <p:cNvSpPr>
            <a:spLocks noChangeShapeType="1"/>
          </p:cNvSpPr>
          <p:nvPr/>
        </p:nvSpPr>
        <p:spPr bwMode="auto">
          <a:xfrm>
            <a:off x="6500813" y="3259138"/>
            <a:ext cx="0" cy="23764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00" name="Line 40"/>
          <p:cNvSpPr>
            <a:spLocks noChangeShapeType="1"/>
          </p:cNvSpPr>
          <p:nvPr/>
        </p:nvSpPr>
        <p:spPr bwMode="auto">
          <a:xfrm>
            <a:off x="6716713" y="3259138"/>
            <a:ext cx="0" cy="237648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01" name="Text Box 41"/>
          <p:cNvSpPr txBox="1">
            <a:spLocks noChangeArrowheads="1"/>
          </p:cNvSpPr>
          <p:nvPr/>
        </p:nvSpPr>
        <p:spPr bwMode="auto">
          <a:xfrm>
            <a:off x="6985000" y="3783013"/>
            <a:ext cx="17637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正確には</a:t>
            </a:r>
            <a:r>
              <a:rPr lang="en-US" altLang="ja-JP"/>
              <a:t>50</a:t>
            </a:r>
            <a:r>
              <a:rPr lang="ja-JP" altLang="en-US"/>
              <a:t>％を</a:t>
            </a:r>
          </a:p>
          <a:p>
            <a:pPr eaLnBrk="1" hangingPunct="1"/>
            <a:r>
              <a:rPr lang="ja-JP" altLang="en-US"/>
              <a:t>よぎった所</a:t>
            </a:r>
          </a:p>
        </p:txBody>
      </p:sp>
      <p:sp>
        <p:nvSpPr>
          <p:cNvPr id="32802" name="Line 42"/>
          <p:cNvSpPr>
            <a:spLocks noChangeShapeType="1"/>
          </p:cNvSpPr>
          <p:nvPr/>
        </p:nvSpPr>
        <p:spPr bwMode="auto">
          <a:xfrm>
            <a:off x="6500813" y="5275263"/>
            <a:ext cx="2159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2803" name="Text Box 43"/>
          <p:cNvSpPr txBox="1">
            <a:spLocks noChangeArrowheads="1"/>
          </p:cNvSpPr>
          <p:nvPr/>
        </p:nvSpPr>
        <p:spPr bwMode="auto">
          <a:xfrm>
            <a:off x="6840538" y="5870575"/>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tpHL</a:t>
            </a:r>
          </a:p>
        </p:txBody>
      </p:sp>
    </p:spTree>
    <p:extLst>
      <p:ext uri="{BB962C8B-B14F-4D97-AF65-F5344CB8AC3E}">
        <p14:creationId xmlns:p14="http://schemas.microsoft.com/office/powerpoint/2010/main" val="954218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ja-JP" sz="3200"/>
              <a:t>D</a:t>
            </a:r>
            <a:r>
              <a:rPr lang="ja-JP" altLang="en-US" sz="3200"/>
              <a:t>入力とクロックが同時に変化したら？</a:t>
            </a:r>
            <a:br>
              <a:rPr lang="ja-JP" altLang="en-US" sz="3200"/>
            </a:br>
            <a:r>
              <a:rPr lang="ja-JP" altLang="en-US" sz="3200"/>
              <a:t>セットアップタイムとホールドタイム</a:t>
            </a:r>
          </a:p>
        </p:txBody>
      </p:sp>
      <p:sp>
        <p:nvSpPr>
          <p:cNvPr id="33795" name="Line 3"/>
          <p:cNvSpPr>
            <a:spLocks noChangeShapeType="1"/>
          </p:cNvSpPr>
          <p:nvPr/>
        </p:nvSpPr>
        <p:spPr bwMode="auto">
          <a:xfrm>
            <a:off x="2411413" y="414813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796" name="Line 4"/>
          <p:cNvSpPr>
            <a:spLocks noChangeShapeType="1"/>
          </p:cNvSpPr>
          <p:nvPr/>
        </p:nvSpPr>
        <p:spPr bwMode="auto">
          <a:xfrm flipV="1">
            <a:off x="2916238" y="364490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797" name="Line 5"/>
          <p:cNvSpPr>
            <a:spLocks noChangeShapeType="1"/>
          </p:cNvSpPr>
          <p:nvPr/>
        </p:nvSpPr>
        <p:spPr bwMode="auto">
          <a:xfrm>
            <a:off x="2914650" y="36449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798" name="Line 6"/>
          <p:cNvSpPr>
            <a:spLocks noChangeShapeType="1"/>
          </p:cNvSpPr>
          <p:nvPr/>
        </p:nvSpPr>
        <p:spPr bwMode="auto">
          <a:xfrm>
            <a:off x="2268538" y="2976563"/>
            <a:ext cx="647700" cy="206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799" name="Text Box 7"/>
          <p:cNvSpPr txBox="1">
            <a:spLocks noChangeArrowheads="1"/>
          </p:cNvSpPr>
          <p:nvPr/>
        </p:nvSpPr>
        <p:spPr bwMode="auto">
          <a:xfrm>
            <a:off x="1887538" y="27813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D</a:t>
            </a:r>
          </a:p>
        </p:txBody>
      </p:sp>
      <p:sp>
        <p:nvSpPr>
          <p:cNvPr id="33800" name="Text Box 8"/>
          <p:cNvSpPr txBox="1">
            <a:spLocks noChangeArrowheads="1"/>
          </p:cNvSpPr>
          <p:nvPr/>
        </p:nvSpPr>
        <p:spPr bwMode="auto">
          <a:xfrm>
            <a:off x="1763713" y="3789363"/>
            <a:ext cx="704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clock</a:t>
            </a:r>
          </a:p>
        </p:txBody>
      </p:sp>
      <p:sp>
        <p:nvSpPr>
          <p:cNvPr id="33801" name="Text Box 9"/>
          <p:cNvSpPr txBox="1">
            <a:spLocks noChangeArrowheads="1"/>
          </p:cNvSpPr>
          <p:nvPr/>
        </p:nvSpPr>
        <p:spPr bwMode="auto">
          <a:xfrm>
            <a:off x="1835150" y="46529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Q</a:t>
            </a:r>
          </a:p>
        </p:txBody>
      </p:sp>
      <p:sp>
        <p:nvSpPr>
          <p:cNvPr id="33802" name="Line 10"/>
          <p:cNvSpPr>
            <a:spLocks noChangeShapeType="1"/>
          </p:cNvSpPr>
          <p:nvPr/>
        </p:nvSpPr>
        <p:spPr bwMode="auto">
          <a:xfrm>
            <a:off x="2627313" y="4940300"/>
            <a:ext cx="288925"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3" name="Line 11"/>
          <p:cNvSpPr>
            <a:spLocks noChangeShapeType="1"/>
          </p:cNvSpPr>
          <p:nvPr/>
        </p:nvSpPr>
        <p:spPr bwMode="auto">
          <a:xfrm>
            <a:off x="2916238" y="45085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4" name="Line 12"/>
          <p:cNvSpPr>
            <a:spLocks noChangeShapeType="1"/>
          </p:cNvSpPr>
          <p:nvPr/>
        </p:nvSpPr>
        <p:spPr bwMode="auto">
          <a:xfrm>
            <a:off x="2916238" y="2852738"/>
            <a:ext cx="0" cy="2736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5" name="Text Box 13"/>
          <p:cNvSpPr txBox="1">
            <a:spLocks noChangeArrowheads="1"/>
          </p:cNvSpPr>
          <p:nvPr/>
        </p:nvSpPr>
        <p:spPr bwMode="auto">
          <a:xfrm>
            <a:off x="382588" y="5589588"/>
            <a:ext cx="3325812"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変化前が記憶されるか？</a:t>
            </a:r>
          </a:p>
          <a:p>
            <a:pPr eaLnBrk="1" hangingPunct="1"/>
            <a:r>
              <a:rPr lang="ja-JP" altLang="en-US"/>
              <a:t>変化後が記憶されるか？</a:t>
            </a:r>
          </a:p>
          <a:p>
            <a:pPr eaLnBrk="1" hangingPunct="1"/>
            <a:r>
              <a:rPr lang="ja-JP" altLang="en-US"/>
              <a:t>シャッターを切った瞬間被写体が</a:t>
            </a:r>
          </a:p>
          <a:p>
            <a:pPr eaLnBrk="1" hangingPunct="1"/>
            <a:r>
              <a:rPr lang="ja-JP" altLang="en-US"/>
              <a:t>動いたのに相当</a:t>
            </a:r>
          </a:p>
        </p:txBody>
      </p:sp>
      <p:sp>
        <p:nvSpPr>
          <p:cNvPr id="33806" name="Line 14"/>
          <p:cNvSpPr>
            <a:spLocks noChangeShapeType="1"/>
          </p:cNvSpPr>
          <p:nvPr/>
        </p:nvSpPr>
        <p:spPr bwMode="auto">
          <a:xfrm flipV="1">
            <a:off x="2916238" y="2420938"/>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7" name="Line 15"/>
          <p:cNvSpPr>
            <a:spLocks noChangeShapeType="1"/>
          </p:cNvSpPr>
          <p:nvPr/>
        </p:nvSpPr>
        <p:spPr bwMode="auto">
          <a:xfrm>
            <a:off x="2916238" y="242093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8" name="Line 16"/>
          <p:cNvSpPr>
            <a:spLocks noChangeShapeType="1"/>
          </p:cNvSpPr>
          <p:nvPr/>
        </p:nvSpPr>
        <p:spPr bwMode="auto">
          <a:xfrm>
            <a:off x="2916238" y="494188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09" name="Text Box 17"/>
          <p:cNvSpPr txBox="1">
            <a:spLocks noChangeArrowheads="1"/>
          </p:cNvSpPr>
          <p:nvPr/>
        </p:nvSpPr>
        <p:spPr bwMode="auto">
          <a:xfrm>
            <a:off x="2895600" y="4586288"/>
            <a:ext cx="412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a:t>
            </a:r>
          </a:p>
        </p:txBody>
      </p:sp>
      <p:sp>
        <p:nvSpPr>
          <p:cNvPr id="33810" name="Line 18"/>
          <p:cNvSpPr>
            <a:spLocks noChangeShapeType="1"/>
          </p:cNvSpPr>
          <p:nvPr/>
        </p:nvSpPr>
        <p:spPr bwMode="auto">
          <a:xfrm>
            <a:off x="5075238" y="40767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1" name="Line 19"/>
          <p:cNvSpPr>
            <a:spLocks noChangeShapeType="1"/>
          </p:cNvSpPr>
          <p:nvPr/>
        </p:nvSpPr>
        <p:spPr bwMode="auto">
          <a:xfrm flipV="1">
            <a:off x="5580063" y="3573463"/>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2" name="Line 20"/>
          <p:cNvSpPr>
            <a:spLocks noChangeShapeType="1"/>
          </p:cNvSpPr>
          <p:nvPr/>
        </p:nvSpPr>
        <p:spPr bwMode="auto">
          <a:xfrm>
            <a:off x="5578475" y="3573463"/>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3" name="Line 21"/>
          <p:cNvSpPr>
            <a:spLocks noChangeShapeType="1"/>
          </p:cNvSpPr>
          <p:nvPr/>
        </p:nvSpPr>
        <p:spPr bwMode="auto">
          <a:xfrm>
            <a:off x="4716463" y="2905125"/>
            <a:ext cx="647700" cy="206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4" name="Text Box 22"/>
          <p:cNvSpPr txBox="1">
            <a:spLocks noChangeArrowheads="1"/>
          </p:cNvSpPr>
          <p:nvPr/>
        </p:nvSpPr>
        <p:spPr bwMode="auto">
          <a:xfrm>
            <a:off x="4427538" y="27098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D</a:t>
            </a:r>
          </a:p>
        </p:txBody>
      </p:sp>
      <p:sp>
        <p:nvSpPr>
          <p:cNvPr id="33815" name="Text Box 23"/>
          <p:cNvSpPr txBox="1">
            <a:spLocks noChangeArrowheads="1"/>
          </p:cNvSpPr>
          <p:nvPr/>
        </p:nvSpPr>
        <p:spPr bwMode="auto">
          <a:xfrm>
            <a:off x="4427538" y="3717925"/>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clock</a:t>
            </a:r>
          </a:p>
        </p:txBody>
      </p:sp>
      <p:sp>
        <p:nvSpPr>
          <p:cNvPr id="33816" name="Line 24"/>
          <p:cNvSpPr>
            <a:spLocks noChangeShapeType="1"/>
          </p:cNvSpPr>
          <p:nvPr/>
        </p:nvSpPr>
        <p:spPr bwMode="auto">
          <a:xfrm>
            <a:off x="5580063" y="2276475"/>
            <a:ext cx="0" cy="2736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7" name="Line 25"/>
          <p:cNvSpPr>
            <a:spLocks noChangeShapeType="1"/>
          </p:cNvSpPr>
          <p:nvPr/>
        </p:nvSpPr>
        <p:spPr bwMode="auto">
          <a:xfrm flipV="1">
            <a:off x="5364163" y="2349500"/>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8" name="Line 26"/>
          <p:cNvSpPr>
            <a:spLocks noChangeShapeType="1"/>
          </p:cNvSpPr>
          <p:nvPr/>
        </p:nvSpPr>
        <p:spPr bwMode="auto">
          <a:xfrm>
            <a:off x="5364163" y="23495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19" name="Line 27"/>
          <p:cNvSpPr>
            <a:spLocks noChangeShapeType="1"/>
          </p:cNvSpPr>
          <p:nvPr/>
        </p:nvSpPr>
        <p:spPr bwMode="auto">
          <a:xfrm>
            <a:off x="5364163" y="2276475"/>
            <a:ext cx="0" cy="2736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20" name="Line 28"/>
          <p:cNvSpPr>
            <a:spLocks noChangeShapeType="1"/>
          </p:cNvSpPr>
          <p:nvPr/>
        </p:nvSpPr>
        <p:spPr bwMode="auto">
          <a:xfrm>
            <a:off x="7308850" y="40767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21" name="Line 29"/>
          <p:cNvSpPr>
            <a:spLocks noChangeShapeType="1"/>
          </p:cNvSpPr>
          <p:nvPr/>
        </p:nvSpPr>
        <p:spPr bwMode="auto">
          <a:xfrm flipV="1">
            <a:off x="7813675" y="3573463"/>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22" name="Line 30"/>
          <p:cNvSpPr>
            <a:spLocks noChangeShapeType="1"/>
          </p:cNvSpPr>
          <p:nvPr/>
        </p:nvSpPr>
        <p:spPr bwMode="auto">
          <a:xfrm>
            <a:off x="7812088" y="3573463"/>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23" name="Line 31"/>
          <p:cNvSpPr>
            <a:spLocks noChangeShapeType="1"/>
          </p:cNvSpPr>
          <p:nvPr/>
        </p:nvSpPr>
        <p:spPr bwMode="auto">
          <a:xfrm>
            <a:off x="6950075" y="2905125"/>
            <a:ext cx="647700" cy="206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24" name="Text Box 32"/>
          <p:cNvSpPr txBox="1">
            <a:spLocks noChangeArrowheads="1"/>
          </p:cNvSpPr>
          <p:nvPr/>
        </p:nvSpPr>
        <p:spPr bwMode="auto">
          <a:xfrm>
            <a:off x="6659563" y="27098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D</a:t>
            </a:r>
          </a:p>
        </p:txBody>
      </p:sp>
      <p:sp>
        <p:nvSpPr>
          <p:cNvPr id="33825" name="Text Box 33"/>
          <p:cNvSpPr txBox="1">
            <a:spLocks noChangeArrowheads="1"/>
          </p:cNvSpPr>
          <p:nvPr/>
        </p:nvSpPr>
        <p:spPr bwMode="auto">
          <a:xfrm>
            <a:off x="6661150" y="3717925"/>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clock</a:t>
            </a:r>
          </a:p>
        </p:txBody>
      </p:sp>
      <p:sp>
        <p:nvSpPr>
          <p:cNvPr id="33826" name="Line 34"/>
          <p:cNvSpPr>
            <a:spLocks noChangeShapeType="1"/>
          </p:cNvSpPr>
          <p:nvPr/>
        </p:nvSpPr>
        <p:spPr bwMode="auto">
          <a:xfrm>
            <a:off x="7813675" y="2276475"/>
            <a:ext cx="0" cy="2736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27" name="Line 35"/>
          <p:cNvSpPr>
            <a:spLocks noChangeShapeType="1"/>
          </p:cNvSpPr>
          <p:nvPr/>
        </p:nvSpPr>
        <p:spPr bwMode="auto">
          <a:xfrm flipV="1">
            <a:off x="7596188" y="2349500"/>
            <a:ext cx="1587"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28" name="Line 36"/>
          <p:cNvSpPr>
            <a:spLocks noChangeShapeType="1"/>
          </p:cNvSpPr>
          <p:nvPr/>
        </p:nvSpPr>
        <p:spPr bwMode="auto">
          <a:xfrm>
            <a:off x="7597775" y="2349500"/>
            <a:ext cx="4302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29" name="Line 37"/>
          <p:cNvSpPr>
            <a:spLocks noChangeShapeType="1"/>
          </p:cNvSpPr>
          <p:nvPr/>
        </p:nvSpPr>
        <p:spPr bwMode="auto">
          <a:xfrm>
            <a:off x="8027988" y="2276475"/>
            <a:ext cx="0" cy="27368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30" name="Text Box 38"/>
          <p:cNvSpPr txBox="1">
            <a:spLocks noChangeArrowheads="1"/>
          </p:cNvSpPr>
          <p:nvPr/>
        </p:nvSpPr>
        <p:spPr bwMode="auto">
          <a:xfrm>
            <a:off x="3995738" y="566737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ja-JP"/>
          </a:p>
        </p:txBody>
      </p:sp>
      <p:sp>
        <p:nvSpPr>
          <p:cNvPr id="33831" name="Line 39"/>
          <p:cNvSpPr>
            <a:spLocks noChangeShapeType="1"/>
          </p:cNvSpPr>
          <p:nvPr/>
        </p:nvSpPr>
        <p:spPr bwMode="auto">
          <a:xfrm>
            <a:off x="5364163" y="4724400"/>
            <a:ext cx="2159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32" name="Text Box 40"/>
          <p:cNvSpPr txBox="1">
            <a:spLocks noChangeArrowheads="1"/>
          </p:cNvSpPr>
          <p:nvPr/>
        </p:nvSpPr>
        <p:spPr bwMode="auto">
          <a:xfrm>
            <a:off x="3995738" y="5681663"/>
            <a:ext cx="2290762"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セットアップタイム：</a:t>
            </a:r>
            <a:r>
              <a:rPr lang="en-US" altLang="ja-JP"/>
              <a:t>tsu</a:t>
            </a:r>
          </a:p>
          <a:p>
            <a:pPr eaLnBrk="1" hangingPunct="1"/>
            <a:r>
              <a:rPr lang="en-US" altLang="ja-JP"/>
              <a:t>tsu</a:t>
            </a:r>
            <a:r>
              <a:rPr lang="ja-JP" altLang="en-US"/>
              <a:t>だけ前に安定で</a:t>
            </a:r>
          </a:p>
          <a:p>
            <a:pPr eaLnBrk="1" hangingPunct="1"/>
            <a:r>
              <a:rPr lang="ja-JP" altLang="en-US"/>
              <a:t>なければならない</a:t>
            </a:r>
          </a:p>
        </p:txBody>
      </p:sp>
      <p:sp>
        <p:nvSpPr>
          <p:cNvPr id="33833" name="Line 41"/>
          <p:cNvSpPr>
            <a:spLocks noChangeShapeType="1"/>
          </p:cNvSpPr>
          <p:nvPr/>
        </p:nvSpPr>
        <p:spPr bwMode="auto">
          <a:xfrm flipV="1">
            <a:off x="8027988" y="2349500"/>
            <a:ext cx="1587"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34" name="Text Box 42"/>
          <p:cNvSpPr txBox="1">
            <a:spLocks noChangeArrowheads="1"/>
          </p:cNvSpPr>
          <p:nvPr/>
        </p:nvSpPr>
        <p:spPr bwMode="auto">
          <a:xfrm>
            <a:off x="5219700" y="495617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tsu</a:t>
            </a:r>
          </a:p>
        </p:txBody>
      </p:sp>
      <p:sp>
        <p:nvSpPr>
          <p:cNvPr id="33835" name="Line 43"/>
          <p:cNvSpPr>
            <a:spLocks noChangeShapeType="1"/>
          </p:cNvSpPr>
          <p:nvPr/>
        </p:nvSpPr>
        <p:spPr bwMode="auto">
          <a:xfrm>
            <a:off x="8027988" y="2924175"/>
            <a:ext cx="647700" cy="206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36" name="Line 44"/>
          <p:cNvSpPr>
            <a:spLocks noChangeShapeType="1"/>
          </p:cNvSpPr>
          <p:nvPr/>
        </p:nvSpPr>
        <p:spPr bwMode="auto">
          <a:xfrm>
            <a:off x="7827963" y="4724400"/>
            <a:ext cx="2159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837" name="Text Box 45"/>
          <p:cNvSpPr txBox="1">
            <a:spLocks noChangeArrowheads="1"/>
          </p:cNvSpPr>
          <p:nvPr/>
        </p:nvSpPr>
        <p:spPr bwMode="auto">
          <a:xfrm>
            <a:off x="7683500" y="4956175"/>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th</a:t>
            </a:r>
          </a:p>
        </p:txBody>
      </p:sp>
      <p:sp>
        <p:nvSpPr>
          <p:cNvPr id="33838" name="Text Box 46"/>
          <p:cNvSpPr txBox="1">
            <a:spLocks noChangeArrowheads="1"/>
          </p:cNvSpPr>
          <p:nvPr/>
        </p:nvSpPr>
        <p:spPr bwMode="auto">
          <a:xfrm>
            <a:off x="6588125" y="5661025"/>
            <a:ext cx="25400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ホールドタイム：</a:t>
            </a:r>
            <a:r>
              <a:rPr lang="en-US" altLang="ja-JP"/>
              <a:t>th</a:t>
            </a:r>
          </a:p>
          <a:p>
            <a:pPr eaLnBrk="1" hangingPunct="1"/>
            <a:r>
              <a:rPr lang="en-US" altLang="ja-JP"/>
              <a:t>th</a:t>
            </a:r>
            <a:r>
              <a:rPr lang="ja-JP" altLang="en-US"/>
              <a:t>だけ変化後も</a:t>
            </a:r>
          </a:p>
          <a:p>
            <a:pPr eaLnBrk="1" hangingPunct="1"/>
            <a:r>
              <a:rPr lang="ja-JP" altLang="en-US"/>
              <a:t>安定でなければならない</a:t>
            </a:r>
          </a:p>
        </p:txBody>
      </p:sp>
    </p:spTree>
    <p:extLst>
      <p:ext uri="{BB962C8B-B14F-4D97-AF65-F5344CB8AC3E}">
        <p14:creationId xmlns:p14="http://schemas.microsoft.com/office/powerpoint/2010/main" val="1889107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フリップフロップの動特性</a:t>
            </a:r>
            <a:br>
              <a:rPr lang="en-US" altLang="ja-JP" dirty="0"/>
            </a:br>
            <a:r>
              <a:rPr kumimoji="1" lang="en-US" altLang="ja-JP" dirty="0" err="1"/>
              <a:t>tsu</a:t>
            </a:r>
            <a:r>
              <a:rPr kumimoji="1" lang="en-US" altLang="ja-JP" dirty="0"/>
              <a:t>, </a:t>
            </a:r>
            <a:r>
              <a:rPr kumimoji="1" lang="en-US" altLang="ja-JP" dirty="0" err="1"/>
              <a:t>th</a:t>
            </a:r>
            <a:r>
              <a:rPr kumimoji="1" lang="en-US" altLang="ja-JP" dirty="0"/>
              <a:t>, </a:t>
            </a:r>
            <a:r>
              <a:rPr kumimoji="1" lang="en-US" altLang="ja-JP" dirty="0" err="1"/>
              <a:t>tpd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74AC74</a:t>
            </a:r>
            <a:r>
              <a:rPr kumimoji="1" lang="ja-JP" altLang="en-US" dirty="0"/>
              <a:t>の</a:t>
            </a:r>
            <a:r>
              <a:rPr kumimoji="1" lang="en-US" altLang="ja-JP" dirty="0"/>
              <a:t>5V</a:t>
            </a:r>
            <a:r>
              <a:rPr kumimoji="1" lang="ja-JP" altLang="en-US" dirty="0"/>
              <a:t>における動特性</a:t>
            </a:r>
            <a:endParaRPr kumimoji="1" lang="en-US" altLang="ja-JP" dirty="0"/>
          </a:p>
          <a:p>
            <a:pPr lvl="1"/>
            <a:endParaRPr kumimoji="1" lang="ja-JP" altLang="en-US" dirty="0"/>
          </a:p>
        </p:txBody>
      </p:sp>
      <p:graphicFrame>
        <p:nvGraphicFramePr>
          <p:cNvPr id="4" name="表 3"/>
          <p:cNvGraphicFramePr>
            <a:graphicFrameLocks noGrp="1"/>
          </p:cNvGraphicFramePr>
          <p:nvPr/>
        </p:nvGraphicFramePr>
        <p:xfrm>
          <a:off x="971600" y="2564904"/>
          <a:ext cx="6840759" cy="2708919"/>
        </p:xfrm>
        <a:graphic>
          <a:graphicData uri="http://schemas.openxmlformats.org/drawingml/2006/table">
            <a:tbl>
              <a:tblPr firstRow="1" bandRow="1">
                <a:tableStyleId>{073A0DAA-6AF3-43AB-8588-CEC1D06C72B9}</a:tableStyleId>
              </a:tblPr>
              <a:tblGrid>
                <a:gridCol w="2280253">
                  <a:extLst>
                    <a:ext uri="{9D8B030D-6E8A-4147-A177-3AD203B41FA5}">
                      <a16:colId xmlns:a16="http://schemas.microsoft.com/office/drawing/2014/main" val="20000"/>
                    </a:ext>
                  </a:extLst>
                </a:gridCol>
                <a:gridCol w="2280253">
                  <a:extLst>
                    <a:ext uri="{9D8B030D-6E8A-4147-A177-3AD203B41FA5}">
                      <a16:colId xmlns:a16="http://schemas.microsoft.com/office/drawing/2014/main" val="20001"/>
                    </a:ext>
                  </a:extLst>
                </a:gridCol>
                <a:gridCol w="2280253">
                  <a:extLst>
                    <a:ext uri="{9D8B030D-6E8A-4147-A177-3AD203B41FA5}">
                      <a16:colId xmlns:a16="http://schemas.microsoft.com/office/drawing/2014/main" val="20002"/>
                    </a:ext>
                  </a:extLst>
                </a:gridCol>
              </a:tblGrid>
              <a:tr h="902973">
                <a:tc>
                  <a:txBody>
                    <a:bodyPr/>
                    <a:lstStyle/>
                    <a:p>
                      <a:r>
                        <a:rPr kumimoji="1" lang="ja-JP" altLang="en-US" sz="2400" dirty="0"/>
                        <a:t>伝搬遅延時間</a:t>
                      </a:r>
                    </a:p>
                  </a:txBody>
                  <a:tcPr/>
                </a:tc>
                <a:tc>
                  <a:txBody>
                    <a:bodyPr/>
                    <a:lstStyle/>
                    <a:p>
                      <a:r>
                        <a:rPr kumimoji="1" lang="en-US" altLang="ja-JP" sz="2400" dirty="0" err="1"/>
                        <a:t>tpd</a:t>
                      </a:r>
                      <a:r>
                        <a:rPr kumimoji="1" lang="en-US" altLang="ja-JP" sz="2400" dirty="0"/>
                        <a:t>(</a:t>
                      </a:r>
                      <a:r>
                        <a:rPr kumimoji="1" lang="en-US" altLang="ja-JP" sz="2400" dirty="0" err="1"/>
                        <a:t>tpHL</a:t>
                      </a:r>
                      <a:r>
                        <a:rPr kumimoji="1" lang="en-US" altLang="ja-JP" sz="2400" dirty="0"/>
                        <a:t>,</a:t>
                      </a:r>
                      <a:r>
                        <a:rPr kumimoji="1" lang="en-US" altLang="ja-JP" sz="2400" baseline="0" dirty="0"/>
                        <a:t> </a:t>
                      </a:r>
                      <a:r>
                        <a:rPr kumimoji="1" lang="en-US" altLang="ja-JP" sz="2400" baseline="0" dirty="0" err="1"/>
                        <a:t>tpLH</a:t>
                      </a:r>
                      <a:r>
                        <a:rPr kumimoji="1" lang="en-US" altLang="ja-JP" sz="2400" baseline="0" dirty="0"/>
                        <a:t>)</a:t>
                      </a:r>
                      <a:endParaRPr kumimoji="1" lang="ja-JP" altLang="en-US" sz="2400" dirty="0"/>
                    </a:p>
                  </a:txBody>
                  <a:tcPr/>
                </a:tc>
                <a:tc>
                  <a:txBody>
                    <a:bodyPr/>
                    <a:lstStyle/>
                    <a:p>
                      <a:r>
                        <a:rPr kumimoji="1" lang="en-US" altLang="ja-JP" sz="2400" dirty="0"/>
                        <a:t>10.5nsec</a:t>
                      </a:r>
                      <a:endParaRPr kumimoji="1" lang="ja-JP" altLang="en-US" sz="2400" dirty="0"/>
                    </a:p>
                  </a:txBody>
                  <a:tcPr/>
                </a:tc>
                <a:extLst>
                  <a:ext uri="{0D108BD9-81ED-4DB2-BD59-A6C34878D82A}">
                    <a16:rowId xmlns:a16="http://schemas.microsoft.com/office/drawing/2014/main" val="10000"/>
                  </a:ext>
                </a:extLst>
              </a:tr>
              <a:tr h="902973">
                <a:tc>
                  <a:txBody>
                    <a:bodyPr/>
                    <a:lstStyle/>
                    <a:p>
                      <a:r>
                        <a:rPr kumimoji="1" lang="ja-JP" altLang="en-US" sz="2400" dirty="0"/>
                        <a:t>セットアップ時間</a:t>
                      </a:r>
                    </a:p>
                  </a:txBody>
                  <a:tcPr/>
                </a:tc>
                <a:tc>
                  <a:txBody>
                    <a:bodyPr/>
                    <a:lstStyle/>
                    <a:p>
                      <a:r>
                        <a:rPr kumimoji="1" lang="en-US" altLang="ja-JP" sz="2400" dirty="0" err="1"/>
                        <a:t>tsu</a:t>
                      </a:r>
                      <a:endParaRPr kumimoji="1" lang="ja-JP" altLang="en-US" sz="2400" dirty="0"/>
                    </a:p>
                  </a:txBody>
                  <a:tcPr/>
                </a:tc>
                <a:tc>
                  <a:txBody>
                    <a:bodyPr/>
                    <a:lstStyle/>
                    <a:p>
                      <a:r>
                        <a:rPr kumimoji="1" lang="en-US" altLang="ja-JP" sz="2400" dirty="0"/>
                        <a:t>3nsec</a:t>
                      </a:r>
                      <a:endParaRPr kumimoji="1" lang="ja-JP" altLang="en-US" sz="2400" dirty="0"/>
                    </a:p>
                  </a:txBody>
                  <a:tcPr/>
                </a:tc>
                <a:extLst>
                  <a:ext uri="{0D108BD9-81ED-4DB2-BD59-A6C34878D82A}">
                    <a16:rowId xmlns:a16="http://schemas.microsoft.com/office/drawing/2014/main" val="10001"/>
                  </a:ext>
                </a:extLst>
              </a:tr>
              <a:tr h="902973">
                <a:tc>
                  <a:txBody>
                    <a:bodyPr/>
                    <a:lstStyle/>
                    <a:p>
                      <a:r>
                        <a:rPr kumimoji="1" lang="ja-JP" altLang="en-US" sz="2400" dirty="0"/>
                        <a:t>ホールド時間</a:t>
                      </a:r>
                    </a:p>
                  </a:txBody>
                  <a:tcPr/>
                </a:tc>
                <a:tc>
                  <a:txBody>
                    <a:bodyPr/>
                    <a:lstStyle/>
                    <a:p>
                      <a:r>
                        <a:rPr kumimoji="1" lang="en-US" altLang="ja-JP" sz="2400" dirty="0" err="1"/>
                        <a:t>th</a:t>
                      </a:r>
                      <a:endParaRPr kumimoji="1" lang="ja-JP" altLang="en-US" sz="2400" dirty="0"/>
                    </a:p>
                  </a:txBody>
                  <a:tcPr/>
                </a:tc>
                <a:tc>
                  <a:txBody>
                    <a:bodyPr/>
                    <a:lstStyle/>
                    <a:p>
                      <a:r>
                        <a:rPr kumimoji="1" lang="en-US" altLang="ja-JP" sz="2400" dirty="0"/>
                        <a:t>0nsec</a:t>
                      </a:r>
                      <a:endParaRPr kumimoji="1" lang="ja-JP" altLang="en-US" sz="24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92428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06400" y="-196055"/>
            <a:ext cx="8229600" cy="1143000"/>
          </a:xfrm>
        </p:spPr>
        <p:txBody>
          <a:bodyPr/>
          <a:lstStyle/>
          <a:p>
            <a:pPr eaLnBrk="1" hangingPunct="1"/>
            <a:r>
              <a:rPr lang="ja-JP" altLang="en-US" sz="3200" dirty="0"/>
              <a:t>シフトレジスタの条件</a:t>
            </a:r>
          </a:p>
        </p:txBody>
      </p:sp>
      <p:grpSp>
        <p:nvGrpSpPr>
          <p:cNvPr id="35843" name="Group 3"/>
          <p:cNvGrpSpPr>
            <a:grpSpLocks/>
          </p:cNvGrpSpPr>
          <p:nvPr/>
        </p:nvGrpSpPr>
        <p:grpSpPr bwMode="auto">
          <a:xfrm>
            <a:off x="2413000" y="1700213"/>
            <a:ext cx="865188" cy="1079500"/>
            <a:chOff x="1202" y="1344"/>
            <a:chExt cx="545" cy="680"/>
          </a:xfrm>
        </p:grpSpPr>
        <p:sp>
          <p:nvSpPr>
            <p:cNvPr id="36039" name="Rectangle 4"/>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40" name="Text Box 5"/>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041" name="Text Box 6"/>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6042" name="Line 7"/>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43" name="Line 8"/>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44" name="Line 9"/>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45" name="Line 10"/>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46" name="Line 11"/>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5844" name="Group 12"/>
          <p:cNvGrpSpPr>
            <a:grpSpLocks/>
          </p:cNvGrpSpPr>
          <p:nvPr/>
        </p:nvGrpSpPr>
        <p:grpSpPr bwMode="auto">
          <a:xfrm>
            <a:off x="3563938" y="1700213"/>
            <a:ext cx="865187" cy="1079500"/>
            <a:chOff x="1202" y="1344"/>
            <a:chExt cx="545" cy="680"/>
          </a:xfrm>
        </p:grpSpPr>
        <p:sp>
          <p:nvSpPr>
            <p:cNvPr id="36031" name="Rectangle 13"/>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32" name="Text Box 14"/>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033" name="Text Box 15"/>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6034" name="Line 16"/>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35" name="Line 17"/>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36" name="Line 18"/>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37" name="Line 19"/>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38" name="Line 20"/>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5845" name="Group 21"/>
          <p:cNvGrpSpPr>
            <a:grpSpLocks/>
          </p:cNvGrpSpPr>
          <p:nvPr/>
        </p:nvGrpSpPr>
        <p:grpSpPr bwMode="auto">
          <a:xfrm>
            <a:off x="4714875" y="1700213"/>
            <a:ext cx="865188" cy="1079500"/>
            <a:chOff x="1202" y="1344"/>
            <a:chExt cx="545" cy="680"/>
          </a:xfrm>
        </p:grpSpPr>
        <p:sp>
          <p:nvSpPr>
            <p:cNvPr id="36023" name="Rectangle 22"/>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24" name="Text Box 23"/>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025" name="Text Box 24"/>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6026" name="Line 25"/>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27" name="Line 26"/>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28" name="Line 27"/>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29" name="Line 28"/>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30" name="Line 29"/>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5846" name="Group 30"/>
          <p:cNvGrpSpPr>
            <a:grpSpLocks/>
          </p:cNvGrpSpPr>
          <p:nvPr/>
        </p:nvGrpSpPr>
        <p:grpSpPr bwMode="auto">
          <a:xfrm>
            <a:off x="5865813" y="1700213"/>
            <a:ext cx="865187" cy="1079500"/>
            <a:chOff x="1202" y="1344"/>
            <a:chExt cx="545" cy="680"/>
          </a:xfrm>
        </p:grpSpPr>
        <p:sp>
          <p:nvSpPr>
            <p:cNvPr id="36015" name="Rectangle 31"/>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016" name="Text Box 32"/>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017" name="Text Box 33"/>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6018" name="Line 34"/>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19" name="Line 35"/>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20" name="Line 36"/>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21" name="Line 37"/>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22" name="Line 38"/>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5847" name="Line 39"/>
          <p:cNvSpPr>
            <a:spLocks noChangeShapeType="1"/>
          </p:cNvSpPr>
          <p:nvPr/>
        </p:nvSpPr>
        <p:spPr bwMode="auto">
          <a:xfrm>
            <a:off x="1763713" y="2781300"/>
            <a:ext cx="45370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48" name="Line 40"/>
          <p:cNvSpPr>
            <a:spLocks noChangeShapeType="1"/>
          </p:cNvSpPr>
          <p:nvPr/>
        </p:nvSpPr>
        <p:spPr bwMode="auto">
          <a:xfrm>
            <a:off x="3276600"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49" name="Line 41"/>
          <p:cNvSpPr>
            <a:spLocks noChangeShapeType="1"/>
          </p:cNvSpPr>
          <p:nvPr/>
        </p:nvSpPr>
        <p:spPr bwMode="auto">
          <a:xfrm>
            <a:off x="3276600"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50" name="Line 42"/>
          <p:cNvSpPr>
            <a:spLocks noChangeShapeType="1"/>
          </p:cNvSpPr>
          <p:nvPr/>
        </p:nvSpPr>
        <p:spPr bwMode="auto">
          <a:xfrm flipV="1">
            <a:off x="3276600"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51" name="Text Box 43"/>
          <p:cNvSpPr txBox="1">
            <a:spLocks noChangeArrowheads="1"/>
          </p:cNvSpPr>
          <p:nvPr/>
        </p:nvSpPr>
        <p:spPr bwMode="auto">
          <a:xfrm>
            <a:off x="3060700" y="11255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a:t>
            </a:r>
          </a:p>
        </p:txBody>
      </p:sp>
      <p:sp>
        <p:nvSpPr>
          <p:cNvPr id="35852" name="Line 44"/>
          <p:cNvSpPr>
            <a:spLocks noChangeShapeType="1"/>
          </p:cNvSpPr>
          <p:nvPr/>
        </p:nvSpPr>
        <p:spPr bwMode="auto">
          <a:xfrm>
            <a:off x="4429125"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53" name="Line 45"/>
          <p:cNvSpPr>
            <a:spLocks noChangeShapeType="1"/>
          </p:cNvSpPr>
          <p:nvPr/>
        </p:nvSpPr>
        <p:spPr bwMode="auto">
          <a:xfrm>
            <a:off x="4429125"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54" name="Line 46"/>
          <p:cNvSpPr>
            <a:spLocks noChangeShapeType="1"/>
          </p:cNvSpPr>
          <p:nvPr/>
        </p:nvSpPr>
        <p:spPr bwMode="auto">
          <a:xfrm flipV="1">
            <a:off x="4429125"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55" name="Text Box 47"/>
          <p:cNvSpPr txBox="1">
            <a:spLocks noChangeArrowheads="1"/>
          </p:cNvSpPr>
          <p:nvPr/>
        </p:nvSpPr>
        <p:spPr bwMode="auto">
          <a:xfrm>
            <a:off x="4213225" y="11255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Qb</a:t>
            </a:r>
          </a:p>
        </p:txBody>
      </p:sp>
      <p:sp>
        <p:nvSpPr>
          <p:cNvPr id="35856" name="Line 48"/>
          <p:cNvSpPr>
            <a:spLocks noChangeShapeType="1"/>
          </p:cNvSpPr>
          <p:nvPr/>
        </p:nvSpPr>
        <p:spPr bwMode="auto">
          <a:xfrm>
            <a:off x="5581650"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57" name="Line 49"/>
          <p:cNvSpPr>
            <a:spLocks noChangeShapeType="1"/>
          </p:cNvSpPr>
          <p:nvPr/>
        </p:nvSpPr>
        <p:spPr bwMode="auto">
          <a:xfrm>
            <a:off x="5581650"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58" name="Line 50"/>
          <p:cNvSpPr>
            <a:spLocks noChangeShapeType="1"/>
          </p:cNvSpPr>
          <p:nvPr/>
        </p:nvSpPr>
        <p:spPr bwMode="auto">
          <a:xfrm flipV="1">
            <a:off x="5581650"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59" name="Text Box 51"/>
          <p:cNvSpPr txBox="1">
            <a:spLocks noChangeArrowheads="1"/>
          </p:cNvSpPr>
          <p:nvPr/>
        </p:nvSpPr>
        <p:spPr bwMode="auto">
          <a:xfrm>
            <a:off x="5365750" y="11255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Qc</a:t>
            </a:r>
          </a:p>
        </p:txBody>
      </p:sp>
      <p:sp>
        <p:nvSpPr>
          <p:cNvPr id="35860" name="Line 52"/>
          <p:cNvSpPr>
            <a:spLocks noChangeShapeType="1"/>
          </p:cNvSpPr>
          <p:nvPr/>
        </p:nvSpPr>
        <p:spPr bwMode="auto">
          <a:xfrm flipV="1">
            <a:off x="6734175"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61" name="Text Box 53"/>
          <p:cNvSpPr txBox="1">
            <a:spLocks noChangeArrowheads="1"/>
          </p:cNvSpPr>
          <p:nvPr/>
        </p:nvSpPr>
        <p:spPr bwMode="auto">
          <a:xfrm>
            <a:off x="6518275" y="11255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Qd</a:t>
            </a:r>
          </a:p>
        </p:txBody>
      </p:sp>
      <p:sp>
        <p:nvSpPr>
          <p:cNvPr id="35862" name="Line 54"/>
          <p:cNvSpPr>
            <a:spLocks noChangeShapeType="1"/>
          </p:cNvSpPr>
          <p:nvPr/>
        </p:nvSpPr>
        <p:spPr bwMode="auto">
          <a:xfrm>
            <a:off x="1981200" y="2133600"/>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63" name="Text Box 55"/>
          <p:cNvSpPr txBox="1">
            <a:spLocks noChangeArrowheads="1"/>
          </p:cNvSpPr>
          <p:nvPr/>
        </p:nvSpPr>
        <p:spPr bwMode="auto">
          <a:xfrm>
            <a:off x="1476375" y="1844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5864" name="Text Box 56"/>
          <p:cNvSpPr txBox="1">
            <a:spLocks noChangeArrowheads="1"/>
          </p:cNvSpPr>
          <p:nvPr/>
        </p:nvSpPr>
        <p:spPr bwMode="auto">
          <a:xfrm>
            <a:off x="1260475" y="2420938"/>
            <a:ext cx="1008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sp>
        <p:nvSpPr>
          <p:cNvPr id="35865" name="Line 57"/>
          <p:cNvSpPr>
            <a:spLocks noChangeShapeType="1"/>
          </p:cNvSpPr>
          <p:nvPr/>
        </p:nvSpPr>
        <p:spPr bwMode="auto">
          <a:xfrm>
            <a:off x="16922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66" name="Line 58"/>
          <p:cNvSpPr>
            <a:spLocks noChangeShapeType="1"/>
          </p:cNvSpPr>
          <p:nvPr/>
        </p:nvSpPr>
        <p:spPr bwMode="auto">
          <a:xfrm>
            <a:off x="16922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67" name="Line 59"/>
          <p:cNvSpPr>
            <a:spLocks noChangeShapeType="1"/>
          </p:cNvSpPr>
          <p:nvPr/>
        </p:nvSpPr>
        <p:spPr bwMode="auto">
          <a:xfrm>
            <a:off x="18351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68" name="Line 60"/>
          <p:cNvSpPr>
            <a:spLocks noChangeShapeType="1"/>
          </p:cNvSpPr>
          <p:nvPr/>
        </p:nvSpPr>
        <p:spPr bwMode="auto">
          <a:xfrm>
            <a:off x="18351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69" name="Line 61"/>
          <p:cNvSpPr>
            <a:spLocks noChangeShapeType="1"/>
          </p:cNvSpPr>
          <p:nvPr/>
        </p:nvSpPr>
        <p:spPr bwMode="auto">
          <a:xfrm>
            <a:off x="19827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0" name="Line 62"/>
          <p:cNvSpPr>
            <a:spLocks noChangeShapeType="1"/>
          </p:cNvSpPr>
          <p:nvPr/>
        </p:nvSpPr>
        <p:spPr bwMode="auto">
          <a:xfrm>
            <a:off x="19827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1" name="Line 63"/>
          <p:cNvSpPr>
            <a:spLocks noChangeShapeType="1"/>
          </p:cNvSpPr>
          <p:nvPr/>
        </p:nvSpPr>
        <p:spPr bwMode="auto">
          <a:xfrm>
            <a:off x="21256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2" name="Line 64"/>
          <p:cNvSpPr>
            <a:spLocks noChangeShapeType="1"/>
          </p:cNvSpPr>
          <p:nvPr/>
        </p:nvSpPr>
        <p:spPr bwMode="auto">
          <a:xfrm>
            <a:off x="21256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3" name="Line 65"/>
          <p:cNvSpPr>
            <a:spLocks noChangeShapeType="1"/>
          </p:cNvSpPr>
          <p:nvPr/>
        </p:nvSpPr>
        <p:spPr bwMode="auto">
          <a:xfrm>
            <a:off x="22733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4" name="Line 66"/>
          <p:cNvSpPr>
            <a:spLocks noChangeShapeType="1"/>
          </p:cNvSpPr>
          <p:nvPr/>
        </p:nvSpPr>
        <p:spPr bwMode="auto">
          <a:xfrm>
            <a:off x="22733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5" name="Line 67"/>
          <p:cNvSpPr>
            <a:spLocks noChangeShapeType="1"/>
          </p:cNvSpPr>
          <p:nvPr/>
        </p:nvSpPr>
        <p:spPr bwMode="auto">
          <a:xfrm>
            <a:off x="24161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6" name="Line 68"/>
          <p:cNvSpPr>
            <a:spLocks noChangeShapeType="1"/>
          </p:cNvSpPr>
          <p:nvPr/>
        </p:nvSpPr>
        <p:spPr bwMode="auto">
          <a:xfrm>
            <a:off x="24161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7" name="Line 69"/>
          <p:cNvSpPr>
            <a:spLocks noChangeShapeType="1"/>
          </p:cNvSpPr>
          <p:nvPr/>
        </p:nvSpPr>
        <p:spPr bwMode="auto">
          <a:xfrm>
            <a:off x="25638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8" name="Line 70"/>
          <p:cNvSpPr>
            <a:spLocks noChangeShapeType="1"/>
          </p:cNvSpPr>
          <p:nvPr/>
        </p:nvSpPr>
        <p:spPr bwMode="auto">
          <a:xfrm>
            <a:off x="25638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79" name="Line 71"/>
          <p:cNvSpPr>
            <a:spLocks noChangeShapeType="1"/>
          </p:cNvSpPr>
          <p:nvPr/>
        </p:nvSpPr>
        <p:spPr bwMode="auto">
          <a:xfrm>
            <a:off x="27066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0" name="Line 72"/>
          <p:cNvSpPr>
            <a:spLocks noChangeShapeType="1"/>
          </p:cNvSpPr>
          <p:nvPr/>
        </p:nvSpPr>
        <p:spPr bwMode="auto">
          <a:xfrm>
            <a:off x="27066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1" name="Line 73"/>
          <p:cNvSpPr>
            <a:spLocks noChangeShapeType="1"/>
          </p:cNvSpPr>
          <p:nvPr/>
        </p:nvSpPr>
        <p:spPr bwMode="auto">
          <a:xfrm>
            <a:off x="28543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2" name="Line 74"/>
          <p:cNvSpPr>
            <a:spLocks noChangeShapeType="1"/>
          </p:cNvSpPr>
          <p:nvPr/>
        </p:nvSpPr>
        <p:spPr bwMode="auto">
          <a:xfrm>
            <a:off x="28543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3" name="Line 75"/>
          <p:cNvSpPr>
            <a:spLocks noChangeShapeType="1"/>
          </p:cNvSpPr>
          <p:nvPr/>
        </p:nvSpPr>
        <p:spPr bwMode="auto">
          <a:xfrm>
            <a:off x="29972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4" name="Line 76"/>
          <p:cNvSpPr>
            <a:spLocks noChangeShapeType="1"/>
          </p:cNvSpPr>
          <p:nvPr/>
        </p:nvSpPr>
        <p:spPr bwMode="auto">
          <a:xfrm>
            <a:off x="29972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5" name="Line 77"/>
          <p:cNvSpPr>
            <a:spLocks noChangeShapeType="1"/>
          </p:cNvSpPr>
          <p:nvPr/>
        </p:nvSpPr>
        <p:spPr bwMode="auto">
          <a:xfrm>
            <a:off x="31448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6" name="Line 78"/>
          <p:cNvSpPr>
            <a:spLocks noChangeShapeType="1"/>
          </p:cNvSpPr>
          <p:nvPr/>
        </p:nvSpPr>
        <p:spPr bwMode="auto">
          <a:xfrm>
            <a:off x="31448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7" name="Line 79"/>
          <p:cNvSpPr>
            <a:spLocks noChangeShapeType="1"/>
          </p:cNvSpPr>
          <p:nvPr/>
        </p:nvSpPr>
        <p:spPr bwMode="auto">
          <a:xfrm>
            <a:off x="32877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8" name="Line 80"/>
          <p:cNvSpPr>
            <a:spLocks noChangeShapeType="1"/>
          </p:cNvSpPr>
          <p:nvPr/>
        </p:nvSpPr>
        <p:spPr bwMode="auto">
          <a:xfrm>
            <a:off x="32877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89" name="Line 81"/>
          <p:cNvSpPr>
            <a:spLocks noChangeShapeType="1"/>
          </p:cNvSpPr>
          <p:nvPr/>
        </p:nvSpPr>
        <p:spPr bwMode="auto">
          <a:xfrm>
            <a:off x="34353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0" name="Line 82"/>
          <p:cNvSpPr>
            <a:spLocks noChangeShapeType="1"/>
          </p:cNvSpPr>
          <p:nvPr/>
        </p:nvSpPr>
        <p:spPr bwMode="auto">
          <a:xfrm>
            <a:off x="34353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1" name="Line 83"/>
          <p:cNvSpPr>
            <a:spLocks noChangeShapeType="1"/>
          </p:cNvSpPr>
          <p:nvPr/>
        </p:nvSpPr>
        <p:spPr bwMode="auto">
          <a:xfrm>
            <a:off x="35782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2" name="Line 84"/>
          <p:cNvSpPr>
            <a:spLocks noChangeShapeType="1"/>
          </p:cNvSpPr>
          <p:nvPr/>
        </p:nvSpPr>
        <p:spPr bwMode="auto">
          <a:xfrm>
            <a:off x="35782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3" name="Line 85"/>
          <p:cNvSpPr>
            <a:spLocks noChangeShapeType="1"/>
          </p:cNvSpPr>
          <p:nvPr/>
        </p:nvSpPr>
        <p:spPr bwMode="auto">
          <a:xfrm>
            <a:off x="37258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4" name="Line 86"/>
          <p:cNvSpPr>
            <a:spLocks noChangeShapeType="1"/>
          </p:cNvSpPr>
          <p:nvPr/>
        </p:nvSpPr>
        <p:spPr bwMode="auto">
          <a:xfrm>
            <a:off x="372586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5" name="Line 87"/>
          <p:cNvSpPr>
            <a:spLocks noChangeShapeType="1"/>
          </p:cNvSpPr>
          <p:nvPr/>
        </p:nvSpPr>
        <p:spPr bwMode="auto">
          <a:xfrm>
            <a:off x="38687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6" name="Line 88"/>
          <p:cNvSpPr>
            <a:spLocks noChangeShapeType="1"/>
          </p:cNvSpPr>
          <p:nvPr/>
        </p:nvSpPr>
        <p:spPr bwMode="auto">
          <a:xfrm>
            <a:off x="386873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7" name="Line 89"/>
          <p:cNvSpPr>
            <a:spLocks noChangeShapeType="1"/>
          </p:cNvSpPr>
          <p:nvPr/>
        </p:nvSpPr>
        <p:spPr bwMode="auto">
          <a:xfrm>
            <a:off x="40163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8" name="Line 90"/>
          <p:cNvSpPr>
            <a:spLocks noChangeShapeType="1"/>
          </p:cNvSpPr>
          <p:nvPr/>
        </p:nvSpPr>
        <p:spPr bwMode="auto">
          <a:xfrm>
            <a:off x="40163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899" name="Line 91"/>
          <p:cNvSpPr>
            <a:spLocks noChangeShapeType="1"/>
          </p:cNvSpPr>
          <p:nvPr/>
        </p:nvSpPr>
        <p:spPr bwMode="auto">
          <a:xfrm>
            <a:off x="41592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0" name="Line 92"/>
          <p:cNvSpPr>
            <a:spLocks noChangeShapeType="1"/>
          </p:cNvSpPr>
          <p:nvPr/>
        </p:nvSpPr>
        <p:spPr bwMode="auto">
          <a:xfrm>
            <a:off x="41592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1" name="Line 93"/>
          <p:cNvSpPr>
            <a:spLocks noChangeShapeType="1"/>
          </p:cNvSpPr>
          <p:nvPr/>
        </p:nvSpPr>
        <p:spPr bwMode="auto">
          <a:xfrm>
            <a:off x="43068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2" name="Line 94"/>
          <p:cNvSpPr>
            <a:spLocks noChangeShapeType="1"/>
          </p:cNvSpPr>
          <p:nvPr/>
        </p:nvSpPr>
        <p:spPr bwMode="auto">
          <a:xfrm>
            <a:off x="43068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3" name="Line 95"/>
          <p:cNvSpPr>
            <a:spLocks noChangeShapeType="1"/>
          </p:cNvSpPr>
          <p:nvPr/>
        </p:nvSpPr>
        <p:spPr bwMode="auto">
          <a:xfrm>
            <a:off x="44497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4" name="Line 96"/>
          <p:cNvSpPr>
            <a:spLocks noChangeShapeType="1"/>
          </p:cNvSpPr>
          <p:nvPr/>
        </p:nvSpPr>
        <p:spPr bwMode="auto">
          <a:xfrm>
            <a:off x="44497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5" name="Line 97"/>
          <p:cNvSpPr>
            <a:spLocks noChangeShapeType="1"/>
          </p:cNvSpPr>
          <p:nvPr/>
        </p:nvSpPr>
        <p:spPr bwMode="auto">
          <a:xfrm>
            <a:off x="45974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6" name="Line 98"/>
          <p:cNvSpPr>
            <a:spLocks noChangeShapeType="1"/>
          </p:cNvSpPr>
          <p:nvPr/>
        </p:nvSpPr>
        <p:spPr bwMode="auto">
          <a:xfrm>
            <a:off x="45974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7" name="Line 99"/>
          <p:cNvSpPr>
            <a:spLocks noChangeShapeType="1"/>
          </p:cNvSpPr>
          <p:nvPr/>
        </p:nvSpPr>
        <p:spPr bwMode="auto">
          <a:xfrm>
            <a:off x="47402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8" name="Line 100"/>
          <p:cNvSpPr>
            <a:spLocks noChangeShapeType="1"/>
          </p:cNvSpPr>
          <p:nvPr/>
        </p:nvSpPr>
        <p:spPr bwMode="auto">
          <a:xfrm>
            <a:off x="47402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09" name="Line 101"/>
          <p:cNvSpPr>
            <a:spLocks noChangeShapeType="1"/>
          </p:cNvSpPr>
          <p:nvPr/>
        </p:nvSpPr>
        <p:spPr bwMode="auto">
          <a:xfrm>
            <a:off x="48879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0" name="Line 102"/>
          <p:cNvSpPr>
            <a:spLocks noChangeShapeType="1"/>
          </p:cNvSpPr>
          <p:nvPr/>
        </p:nvSpPr>
        <p:spPr bwMode="auto">
          <a:xfrm>
            <a:off x="48879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1" name="Line 103"/>
          <p:cNvSpPr>
            <a:spLocks noChangeShapeType="1"/>
          </p:cNvSpPr>
          <p:nvPr/>
        </p:nvSpPr>
        <p:spPr bwMode="auto">
          <a:xfrm>
            <a:off x="50307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2" name="Line 104"/>
          <p:cNvSpPr>
            <a:spLocks noChangeShapeType="1"/>
          </p:cNvSpPr>
          <p:nvPr/>
        </p:nvSpPr>
        <p:spPr bwMode="auto">
          <a:xfrm>
            <a:off x="50307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3" name="Line 105"/>
          <p:cNvSpPr>
            <a:spLocks noChangeShapeType="1"/>
          </p:cNvSpPr>
          <p:nvPr/>
        </p:nvSpPr>
        <p:spPr bwMode="auto">
          <a:xfrm>
            <a:off x="51784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4" name="Line 106"/>
          <p:cNvSpPr>
            <a:spLocks noChangeShapeType="1"/>
          </p:cNvSpPr>
          <p:nvPr/>
        </p:nvSpPr>
        <p:spPr bwMode="auto">
          <a:xfrm>
            <a:off x="51784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5" name="Line 107"/>
          <p:cNvSpPr>
            <a:spLocks noChangeShapeType="1"/>
          </p:cNvSpPr>
          <p:nvPr/>
        </p:nvSpPr>
        <p:spPr bwMode="auto">
          <a:xfrm>
            <a:off x="53213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6" name="Line 108"/>
          <p:cNvSpPr>
            <a:spLocks noChangeShapeType="1"/>
          </p:cNvSpPr>
          <p:nvPr/>
        </p:nvSpPr>
        <p:spPr bwMode="auto">
          <a:xfrm>
            <a:off x="53213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7" name="Line 109"/>
          <p:cNvSpPr>
            <a:spLocks noChangeShapeType="1"/>
          </p:cNvSpPr>
          <p:nvPr/>
        </p:nvSpPr>
        <p:spPr bwMode="auto">
          <a:xfrm>
            <a:off x="54689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8" name="Line 110"/>
          <p:cNvSpPr>
            <a:spLocks noChangeShapeType="1"/>
          </p:cNvSpPr>
          <p:nvPr/>
        </p:nvSpPr>
        <p:spPr bwMode="auto">
          <a:xfrm>
            <a:off x="54689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19" name="Line 111"/>
          <p:cNvSpPr>
            <a:spLocks noChangeShapeType="1"/>
          </p:cNvSpPr>
          <p:nvPr/>
        </p:nvSpPr>
        <p:spPr bwMode="auto">
          <a:xfrm>
            <a:off x="56118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0" name="Line 112"/>
          <p:cNvSpPr>
            <a:spLocks noChangeShapeType="1"/>
          </p:cNvSpPr>
          <p:nvPr/>
        </p:nvSpPr>
        <p:spPr bwMode="auto">
          <a:xfrm>
            <a:off x="56118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1" name="Line 113"/>
          <p:cNvSpPr>
            <a:spLocks noChangeShapeType="1"/>
          </p:cNvSpPr>
          <p:nvPr/>
        </p:nvSpPr>
        <p:spPr bwMode="auto">
          <a:xfrm>
            <a:off x="57594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2" name="Line 114"/>
          <p:cNvSpPr>
            <a:spLocks noChangeShapeType="1"/>
          </p:cNvSpPr>
          <p:nvPr/>
        </p:nvSpPr>
        <p:spPr bwMode="auto">
          <a:xfrm>
            <a:off x="57594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3" name="Line 115"/>
          <p:cNvSpPr>
            <a:spLocks noChangeShapeType="1"/>
          </p:cNvSpPr>
          <p:nvPr/>
        </p:nvSpPr>
        <p:spPr bwMode="auto">
          <a:xfrm>
            <a:off x="59023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4" name="Line 116"/>
          <p:cNvSpPr>
            <a:spLocks noChangeShapeType="1"/>
          </p:cNvSpPr>
          <p:nvPr/>
        </p:nvSpPr>
        <p:spPr bwMode="auto">
          <a:xfrm>
            <a:off x="59023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5" name="Line 117"/>
          <p:cNvSpPr>
            <a:spLocks noChangeShapeType="1"/>
          </p:cNvSpPr>
          <p:nvPr/>
        </p:nvSpPr>
        <p:spPr bwMode="auto">
          <a:xfrm>
            <a:off x="60499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6" name="Line 118"/>
          <p:cNvSpPr>
            <a:spLocks noChangeShapeType="1"/>
          </p:cNvSpPr>
          <p:nvPr/>
        </p:nvSpPr>
        <p:spPr bwMode="auto">
          <a:xfrm>
            <a:off x="604996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7" name="Line 119"/>
          <p:cNvSpPr>
            <a:spLocks noChangeShapeType="1"/>
          </p:cNvSpPr>
          <p:nvPr/>
        </p:nvSpPr>
        <p:spPr bwMode="auto">
          <a:xfrm>
            <a:off x="61928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8" name="Line 120"/>
          <p:cNvSpPr>
            <a:spLocks noChangeShapeType="1"/>
          </p:cNvSpPr>
          <p:nvPr/>
        </p:nvSpPr>
        <p:spPr bwMode="auto">
          <a:xfrm>
            <a:off x="619283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29" name="Line 121"/>
          <p:cNvSpPr>
            <a:spLocks noChangeShapeType="1"/>
          </p:cNvSpPr>
          <p:nvPr/>
        </p:nvSpPr>
        <p:spPr bwMode="auto">
          <a:xfrm>
            <a:off x="63404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0" name="Line 122"/>
          <p:cNvSpPr>
            <a:spLocks noChangeShapeType="1"/>
          </p:cNvSpPr>
          <p:nvPr/>
        </p:nvSpPr>
        <p:spPr bwMode="auto">
          <a:xfrm>
            <a:off x="634047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1" name="Line 123"/>
          <p:cNvSpPr>
            <a:spLocks noChangeShapeType="1"/>
          </p:cNvSpPr>
          <p:nvPr/>
        </p:nvSpPr>
        <p:spPr bwMode="auto">
          <a:xfrm>
            <a:off x="64833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2" name="Line 124"/>
          <p:cNvSpPr>
            <a:spLocks noChangeShapeType="1"/>
          </p:cNvSpPr>
          <p:nvPr/>
        </p:nvSpPr>
        <p:spPr bwMode="auto">
          <a:xfrm>
            <a:off x="648335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3" name="Line 125"/>
          <p:cNvSpPr>
            <a:spLocks noChangeShapeType="1"/>
          </p:cNvSpPr>
          <p:nvPr/>
        </p:nvSpPr>
        <p:spPr bwMode="auto">
          <a:xfrm>
            <a:off x="66309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4" name="Line 126"/>
          <p:cNvSpPr>
            <a:spLocks noChangeShapeType="1"/>
          </p:cNvSpPr>
          <p:nvPr/>
        </p:nvSpPr>
        <p:spPr bwMode="auto">
          <a:xfrm>
            <a:off x="663098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5" name="Line 127"/>
          <p:cNvSpPr>
            <a:spLocks noChangeShapeType="1"/>
          </p:cNvSpPr>
          <p:nvPr/>
        </p:nvSpPr>
        <p:spPr bwMode="auto">
          <a:xfrm>
            <a:off x="677386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6" name="Line 128"/>
          <p:cNvSpPr>
            <a:spLocks noChangeShapeType="1"/>
          </p:cNvSpPr>
          <p:nvPr/>
        </p:nvSpPr>
        <p:spPr bwMode="auto">
          <a:xfrm>
            <a:off x="677386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7" name="Line 129"/>
          <p:cNvSpPr>
            <a:spLocks noChangeShapeType="1"/>
          </p:cNvSpPr>
          <p:nvPr/>
        </p:nvSpPr>
        <p:spPr bwMode="auto">
          <a:xfrm>
            <a:off x="69215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8" name="Line 130"/>
          <p:cNvSpPr>
            <a:spLocks noChangeShapeType="1"/>
          </p:cNvSpPr>
          <p:nvPr/>
        </p:nvSpPr>
        <p:spPr bwMode="auto">
          <a:xfrm>
            <a:off x="692150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39" name="Line 131"/>
          <p:cNvSpPr>
            <a:spLocks noChangeShapeType="1"/>
          </p:cNvSpPr>
          <p:nvPr/>
        </p:nvSpPr>
        <p:spPr bwMode="auto">
          <a:xfrm>
            <a:off x="706437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0" name="Line 132"/>
          <p:cNvSpPr>
            <a:spLocks noChangeShapeType="1"/>
          </p:cNvSpPr>
          <p:nvPr/>
        </p:nvSpPr>
        <p:spPr bwMode="auto">
          <a:xfrm>
            <a:off x="706437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1" name="Line 133"/>
          <p:cNvSpPr>
            <a:spLocks noChangeShapeType="1"/>
          </p:cNvSpPr>
          <p:nvPr/>
        </p:nvSpPr>
        <p:spPr bwMode="auto">
          <a:xfrm>
            <a:off x="72120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2" name="Line 134"/>
          <p:cNvSpPr>
            <a:spLocks noChangeShapeType="1"/>
          </p:cNvSpPr>
          <p:nvPr/>
        </p:nvSpPr>
        <p:spPr bwMode="auto">
          <a:xfrm>
            <a:off x="7212013"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3" name="Line 135"/>
          <p:cNvSpPr>
            <a:spLocks noChangeShapeType="1"/>
          </p:cNvSpPr>
          <p:nvPr/>
        </p:nvSpPr>
        <p:spPr bwMode="auto">
          <a:xfrm>
            <a:off x="735488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4" name="Line 136"/>
          <p:cNvSpPr>
            <a:spLocks noChangeShapeType="1"/>
          </p:cNvSpPr>
          <p:nvPr/>
        </p:nvSpPr>
        <p:spPr bwMode="auto">
          <a:xfrm>
            <a:off x="7354888"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5" name="Line 137"/>
          <p:cNvSpPr>
            <a:spLocks noChangeShapeType="1"/>
          </p:cNvSpPr>
          <p:nvPr/>
        </p:nvSpPr>
        <p:spPr bwMode="auto">
          <a:xfrm>
            <a:off x="75025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6" name="Line 138"/>
          <p:cNvSpPr>
            <a:spLocks noChangeShapeType="1"/>
          </p:cNvSpPr>
          <p:nvPr/>
        </p:nvSpPr>
        <p:spPr bwMode="auto">
          <a:xfrm>
            <a:off x="7502525"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7" name="Line 139"/>
          <p:cNvSpPr>
            <a:spLocks noChangeShapeType="1"/>
          </p:cNvSpPr>
          <p:nvPr/>
        </p:nvSpPr>
        <p:spPr bwMode="auto">
          <a:xfrm>
            <a:off x="764540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8" name="Line 140"/>
          <p:cNvSpPr>
            <a:spLocks noChangeShapeType="1"/>
          </p:cNvSpPr>
          <p:nvPr/>
        </p:nvSpPr>
        <p:spPr bwMode="auto">
          <a:xfrm>
            <a:off x="7645400"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49" name="Line 141"/>
          <p:cNvSpPr>
            <a:spLocks noChangeShapeType="1"/>
          </p:cNvSpPr>
          <p:nvPr/>
        </p:nvSpPr>
        <p:spPr bwMode="auto">
          <a:xfrm>
            <a:off x="7793038"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0" name="Line 142"/>
          <p:cNvSpPr>
            <a:spLocks noChangeShapeType="1"/>
          </p:cNvSpPr>
          <p:nvPr/>
        </p:nvSpPr>
        <p:spPr bwMode="auto">
          <a:xfrm>
            <a:off x="7793038"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1" name="Line 143"/>
          <p:cNvSpPr>
            <a:spLocks noChangeShapeType="1"/>
          </p:cNvSpPr>
          <p:nvPr/>
        </p:nvSpPr>
        <p:spPr bwMode="auto">
          <a:xfrm>
            <a:off x="7935913"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2" name="Line 144"/>
          <p:cNvSpPr>
            <a:spLocks noChangeShapeType="1"/>
          </p:cNvSpPr>
          <p:nvPr/>
        </p:nvSpPr>
        <p:spPr bwMode="auto">
          <a:xfrm>
            <a:off x="7935913"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3" name="Line 145"/>
          <p:cNvSpPr>
            <a:spLocks noChangeShapeType="1"/>
          </p:cNvSpPr>
          <p:nvPr/>
        </p:nvSpPr>
        <p:spPr bwMode="auto">
          <a:xfrm>
            <a:off x="8083550"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4" name="Line 146"/>
          <p:cNvSpPr>
            <a:spLocks noChangeShapeType="1"/>
          </p:cNvSpPr>
          <p:nvPr/>
        </p:nvSpPr>
        <p:spPr bwMode="auto">
          <a:xfrm>
            <a:off x="8083550" y="3644900"/>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5" name="Line 147"/>
          <p:cNvSpPr>
            <a:spLocks noChangeShapeType="1"/>
          </p:cNvSpPr>
          <p:nvPr/>
        </p:nvSpPr>
        <p:spPr bwMode="auto">
          <a:xfrm>
            <a:off x="8226425" y="36449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6" name="Line 148"/>
          <p:cNvSpPr>
            <a:spLocks noChangeShapeType="1"/>
          </p:cNvSpPr>
          <p:nvPr/>
        </p:nvSpPr>
        <p:spPr bwMode="auto">
          <a:xfrm>
            <a:off x="8226425" y="3933825"/>
            <a:ext cx="1428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7" name="Line 149"/>
          <p:cNvSpPr>
            <a:spLocks noChangeShapeType="1"/>
          </p:cNvSpPr>
          <p:nvPr/>
        </p:nvSpPr>
        <p:spPr bwMode="auto">
          <a:xfrm>
            <a:off x="1403350" y="4508500"/>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8" name="Line 150"/>
          <p:cNvSpPr>
            <a:spLocks noChangeShapeType="1"/>
          </p:cNvSpPr>
          <p:nvPr/>
        </p:nvSpPr>
        <p:spPr bwMode="auto">
          <a:xfrm flipV="1">
            <a:off x="2124075" y="42211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59" name="Line 151"/>
          <p:cNvSpPr>
            <a:spLocks noChangeShapeType="1"/>
          </p:cNvSpPr>
          <p:nvPr/>
        </p:nvSpPr>
        <p:spPr bwMode="auto">
          <a:xfrm>
            <a:off x="2124075" y="4221163"/>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0" name="Line 152"/>
          <p:cNvSpPr>
            <a:spLocks noChangeShapeType="1"/>
          </p:cNvSpPr>
          <p:nvPr/>
        </p:nvSpPr>
        <p:spPr bwMode="auto">
          <a:xfrm flipV="1">
            <a:off x="3563938" y="42211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1" name="Line 153"/>
          <p:cNvSpPr>
            <a:spLocks noChangeShapeType="1"/>
          </p:cNvSpPr>
          <p:nvPr/>
        </p:nvSpPr>
        <p:spPr bwMode="auto">
          <a:xfrm>
            <a:off x="3563938" y="4508500"/>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2" name="Line 154"/>
          <p:cNvSpPr>
            <a:spLocks noChangeShapeType="1"/>
          </p:cNvSpPr>
          <p:nvPr/>
        </p:nvSpPr>
        <p:spPr bwMode="auto">
          <a:xfrm flipV="1">
            <a:off x="5651500" y="42211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3" name="Line 155"/>
          <p:cNvSpPr>
            <a:spLocks noChangeShapeType="1"/>
          </p:cNvSpPr>
          <p:nvPr/>
        </p:nvSpPr>
        <p:spPr bwMode="auto">
          <a:xfrm>
            <a:off x="5653088" y="4221163"/>
            <a:ext cx="2014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4" name="Line 156"/>
          <p:cNvSpPr>
            <a:spLocks noChangeShapeType="1"/>
          </p:cNvSpPr>
          <p:nvPr/>
        </p:nvSpPr>
        <p:spPr bwMode="auto">
          <a:xfrm flipV="1">
            <a:off x="7667625" y="4221163"/>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5" name="Line 157"/>
          <p:cNvSpPr>
            <a:spLocks noChangeShapeType="1"/>
          </p:cNvSpPr>
          <p:nvPr/>
        </p:nvSpPr>
        <p:spPr bwMode="auto">
          <a:xfrm>
            <a:off x="7667625" y="4508500"/>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6" name="Line 158"/>
          <p:cNvSpPr>
            <a:spLocks noChangeShapeType="1"/>
          </p:cNvSpPr>
          <p:nvPr/>
        </p:nvSpPr>
        <p:spPr bwMode="auto">
          <a:xfrm>
            <a:off x="2268538" y="3933825"/>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7" name="Line 159"/>
          <p:cNvSpPr>
            <a:spLocks noChangeShapeType="1"/>
          </p:cNvSpPr>
          <p:nvPr/>
        </p:nvSpPr>
        <p:spPr bwMode="auto">
          <a:xfrm>
            <a:off x="3708400" y="3860800"/>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8" name="Line 160"/>
          <p:cNvSpPr>
            <a:spLocks noChangeShapeType="1"/>
          </p:cNvSpPr>
          <p:nvPr/>
        </p:nvSpPr>
        <p:spPr bwMode="auto">
          <a:xfrm>
            <a:off x="5795963" y="3787775"/>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69" name="Line 161"/>
          <p:cNvSpPr>
            <a:spLocks noChangeShapeType="1"/>
          </p:cNvSpPr>
          <p:nvPr/>
        </p:nvSpPr>
        <p:spPr bwMode="auto">
          <a:xfrm>
            <a:off x="7812088" y="3714750"/>
            <a:ext cx="0" cy="26638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0" name="Line 162"/>
          <p:cNvSpPr>
            <a:spLocks noChangeShapeType="1"/>
          </p:cNvSpPr>
          <p:nvPr/>
        </p:nvSpPr>
        <p:spPr bwMode="auto">
          <a:xfrm>
            <a:off x="1331913" y="5013325"/>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1" name="Line 163"/>
          <p:cNvSpPr>
            <a:spLocks noChangeShapeType="1"/>
          </p:cNvSpPr>
          <p:nvPr/>
        </p:nvSpPr>
        <p:spPr bwMode="auto">
          <a:xfrm flipV="1">
            <a:off x="2268538" y="47259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2" name="Line 164"/>
          <p:cNvSpPr>
            <a:spLocks noChangeShapeType="1"/>
          </p:cNvSpPr>
          <p:nvPr/>
        </p:nvSpPr>
        <p:spPr bwMode="auto">
          <a:xfrm>
            <a:off x="2268538" y="4725988"/>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3" name="Line 165"/>
          <p:cNvSpPr>
            <a:spLocks noChangeShapeType="1"/>
          </p:cNvSpPr>
          <p:nvPr/>
        </p:nvSpPr>
        <p:spPr bwMode="auto">
          <a:xfrm flipV="1">
            <a:off x="3708400" y="47259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4" name="Line 166"/>
          <p:cNvSpPr>
            <a:spLocks noChangeShapeType="1"/>
          </p:cNvSpPr>
          <p:nvPr/>
        </p:nvSpPr>
        <p:spPr bwMode="auto">
          <a:xfrm>
            <a:off x="3708400" y="5013325"/>
            <a:ext cx="2087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5" name="Line 167"/>
          <p:cNvSpPr>
            <a:spLocks noChangeShapeType="1"/>
          </p:cNvSpPr>
          <p:nvPr/>
        </p:nvSpPr>
        <p:spPr bwMode="auto">
          <a:xfrm flipV="1">
            <a:off x="5795963" y="47259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6" name="Line 168"/>
          <p:cNvSpPr>
            <a:spLocks noChangeShapeType="1"/>
          </p:cNvSpPr>
          <p:nvPr/>
        </p:nvSpPr>
        <p:spPr bwMode="auto">
          <a:xfrm>
            <a:off x="5797550" y="4725988"/>
            <a:ext cx="2014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7" name="Line 169"/>
          <p:cNvSpPr>
            <a:spLocks noChangeShapeType="1"/>
          </p:cNvSpPr>
          <p:nvPr/>
        </p:nvSpPr>
        <p:spPr bwMode="auto">
          <a:xfrm flipV="1">
            <a:off x="7812088" y="47259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8" name="Line 170"/>
          <p:cNvSpPr>
            <a:spLocks noChangeShapeType="1"/>
          </p:cNvSpPr>
          <p:nvPr/>
        </p:nvSpPr>
        <p:spPr bwMode="auto">
          <a:xfrm>
            <a:off x="7812088" y="5013325"/>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79" name="Line 171"/>
          <p:cNvSpPr>
            <a:spLocks noChangeShapeType="1"/>
          </p:cNvSpPr>
          <p:nvPr/>
        </p:nvSpPr>
        <p:spPr bwMode="auto">
          <a:xfrm>
            <a:off x="1331913" y="5445125"/>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0" name="Line 172"/>
          <p:cNvSpPr>
            <a:spLocks noChangeShapeType="1"/>
          </p:cNvSpPr>
          <p:nvPr/>
        </p:nvSpPr>
        <p:spPr bwMode="auto">
          <a:xfrm flipV="1">
            <a:off x="2555875" y="51577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1" name="Line 173"/>
          <p:cNvSpPr>
            <a:spLocks noChangeShapeType="1"/>
          </p:cNvSpPr>
          <p:nvPr/>
        </p:nvSpPr>
        <p:spPr bwMode="auto">
          <a:xfrm>
            <a:off x="2555875" y="5157788"/>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2" name="Line 174"/>
          <p:cNvSpPr>
            <a:spLocks noChangeShapeType="1"/>
          </p:cNvSpPr>
          <p:nvPr/>
        </p:nvSpPr>
        <p:spPr bwMode="auto">
          <a:xfrm flipV="1">
            <a:off x="3995738" y="51577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3" name="Line 175"/>
          <p:cNvSpPr>
            <a:spLocks noChangeShapeType="1"/>
          </p:cNvSpPr>
          <p:nvPr/>
        </p:nvSpPr>
        <p:spPr bwMode="auto">
          <a:xfrm>
            <a:off x="3995738" y="54451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4" name="Line 176"/>
          <p:cNvSpPr>
            <a:spLocks noChangeShapeType="1"/>
          </p:cNvSpPr>
          <p:nvPr/>
        </p:nvSpPr>
        <p:spPr bwMode="auto">
          <a:xfrm flipV="1">
            <a:off x="6083300" y="51577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5" name="Line 177"/>
          <p:cNvSpPr>
            <a:spLocks noChangeShapeType="1"/>
          </p:cNvSpPr>
          <p:nvPr/>
        </p:nvSpPr>
        <p:spPr bwMode="auto">
          <a:xfrm>
            <a:off x="6084888" y="5157788"/>
            <a:ext cx="2014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6" name="Line 178"/>
          <p:cNvSpPr>
            <a:spLocks noChangeShapeType="1"/>
          </p:cNvSpPr>
          <p:nvPr/>
        </p:nvSpPr>
        <p:spPr bwMode="auto">
          <a:xfrm flipV="1">
            <a:off x="8099425" y="51577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7" name="Line 179"/>
          <p:cNvSpPr>
            <a:spLocks noChangeShapeType="1"/>
          </p:cNvSpPr>
          <p:nvPr/>
        </p:nvSpPr>
        <p:spPr bwMode="auto">
          <a:xfrm>
            <a:off x="8099425" y="5445125"/>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8" name="Line 180"/>
          <p:cNvSpPr>
            <a:spLocks noChangeShapeType="1"/>
          </p:cNvSpPr>
          <p:nvPr/>
        </p:nvSpPr>
        <p:spPr bwMode="auto">
          <a:xfrm>
            <a:off x="1403350" y="5876925"/>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89" name="Line 181"/>
          <p:cNvSpPr>
            <a:spLocks noChangeShapeType="1"/>
          </p:cNvSpPr>
          <p:nvPr/>
        </p:nvSpPr>
        <p:spPr bwMode="auto">
          <a:xfrm flipV="1">
            <a:off x="2843213" y="55895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0" name="Line 182"/>
          <p:cNvSpPr>
            <a:spLocks noChangeShapeType="1"/>
          </p:cNvSpPr>
          <p:nvPr/>
        </p:nvSpPr>
        <p:spPr bwMode="auto">
          <a:xfrm>
            <a:off x="2843213" y="5589588"/>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1" name="Line 183"/>
          <p:cNvSpPr>
            <a:spLocks noChangeShapeType="1"/>
          </p:cNvSpPr>
          <p:nvPr/>
        </p:nvSpPr>
        <p:spPr bwMode="auto">
          <a:xfrm flipV="1">
            <a:off x="4283075" y="55895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2" name="Line 184"/>
          <p:cNvSpPr>
            <a:spLocks noChangeShapeType="1"/>
          </p:cNvSpPr>
          <p:nvPr/>
        </p:nvSpPr>
        <p:spPr bwMode="auto">
          <a:xfrm>
            <a:off x="4283075" y="5876925"/>
            <a:ext cx="20875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3" name="Line 185"/>
          <p:cNvSpPr>
            <a:spLocks noChangeShapeType="1"/>
          </p:cNvSpPr>
          <p:nvPr/>
        </p:nvSpPr>
        <p:spPr bwMode="auto">
          <a:xfrm flipV="1">
            <a:off x="6370638" y="55895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4" name="Line 186"/>
          <p:cNvSpPr>
            <a:spLocks noChangeShapeType="1"/>
          </p:cNvSpPr>
          <p:nvPr/>
        </p:nvSpPr>
        <p:spPr bwMode="auto">
          <a:xfrm>
            <a:off x="6372225" y="5589588"/>
            <a:ext cx="20145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5" name="Line 187"/>
          <p:cNvSpPr>
            <a:spLocks noChangeShapeType="1"/>
          </p:cNvSpPr>
          <p:nvPr/>
        </p:nvSpPr>
        <p:spPr bwMode="auto">
          <a:xfrm flipV="1">
            <a:off x="8386763" y="55895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6" name="Line 188"/>
          <p:cNvSpPr>
            <a:spLocks noChangeShapeType="1"/>
          </p:cNvSpPr>
          <p:nvPr/>
        </p:nvSpPr>
        <p:spPr bwMode="auto">
          <a:xfrm>
            <a:off x="8386763" y="5876925"/>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7" name="Line 189"/>
          <p:cNvSpPr>
            <a:spLocks noChangeShapeType="1"/>
          </p:cNvSpPr>
          <p:nvPr/>
        </p:nvSpPr>
        <p:spPr bwMode="auto">
          <a:xfrm>
            <a:off x="1476375" y="6308725"/>
            <a:ext cx="1654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8" name="Line 190"/>
          <p:cNvSpPr>
            <a:spLocks noChangeShapeType="1"/>
          </p:cNvSpPr>
          <p:nvPr/>
        </p:nvSpPr>
        <p:spPr bwMode="auto">
          <a:xfrm flipV="1">
            <a:off x="3130550" y="60213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5999" name="Line 191"/>
          <p:cNvSpPr>
            <a:spLocks noChangeShapeType="1"/>
          </p:cNvSpPr>
          <p:nvPr/>
        </p:nvSpPr>
        <p:spPr bwMode="auto">
          <a:xfrm>
            <a:off x="3130550" y="6021388"/>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00" name="Line 192"/>
          <p:cNvSpPr>
            <a:spLocks noChangeShapeType="1"/>
          </p:cNvSpPr>
          <p:nvPr/>
        </p:nvSpPr>
        <p:spPr bwMode="auto">
          <a:xfrm flipV="1">
            <a:off x="4570413" y="60213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01" name="Line 193"/>
          <p:cNvSpPr>
            <a:spLocks noChangeShapeType="1"/>
          </p:cNvSpPr>
          <p:nvPr/>
        </p:nvSpPr>
        <p:spPr bwMode="auto">
          <a:xfrm>
            <a:off x="4570413" y="6308725"/>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02" name="Line 194"/>
          <p:cNvSpPr>
            <a:spLocks noChangeShapeType="1"/>
          </p:cNvSpPr>
          <p:nvPr/>
        </p:nvSpPr>
        <p:spPr bwMode="auto">
          <a:xfrm flipV="1">
            <a:off x="6657975" y="60213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03" name="Line 195"/>
          <p:cNvSpPr>
            <a:spLocks noChangeShapeType="1"/>
          </p:cNvSpPr>
          <p:nvPr/>
        </p:nvSpPr>
        <p:spPr bwMode="auto">
          <a:xfrm>
            <a:off x="6659563" y="6021388"/>
            <a:ext cx="20145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04" name="Line 196"/>
          <p:cNvSpPr>
            <a:spLocks noChangeShapeType="1"/>
          </p:cNvSpPr>
          <p:nvPr/>
        </p:nvSpPr>
        <p:spPr bwMode="auto">
          <a:xfrm flipV="1">
            <a:off x="8674100" y="6021388"/>
            <a:ext cx="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05" name="Line 197"/>
          <p:cNvSpPr>
            <a:spLocks noChangeShapeType="1"/>
          </p:cNvSpPr>
          <p:nvPr/>
        </p:nvSpPr>
        <p:spPr bwMode="auto">
          <a:xfrm>
            <a:off x="8674100" y="6308725"/>
            <a:ext cx="469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06" name="Text Box 198"/>
          <p:cNvSpPr txBox="1">
            <a:spLocks noChangeArrowheads="1"/>
          </p:cNvSpPr>
          <p:nvPr/>
        </p:nvSpPr>
        <p:spPr bwMode="auto">
          <a:xfrm>
            <a:off x="468313" y="3644900"/>
            <a:ext cx="10080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sp>
        <p:nvSpPr>
          <p:cNvPr id="36007" name="Text Box 199"/>
          <p:cNvSpPr txBox="1">
            <a:spLocks noChangeArrowheads="1"/>
          </p:cNvSpPr>
          <p:nvPr/>
        </p:nvSpPr>
        <p:spPr bwMode="auto">
          <a:xfrm>
            <a:off x="827088" y="42211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008" name="Text Box 200"/>
          <p:cNvSpPr txBox="1">
            <a:spLocks noChangeArrowheads="1"/>
          </p:cNvSpPr>
          <p:nvPr/>
        </p:nvSpPr>
        <p:spPr bwMode="auto">
          <a:xfrm>
            <a:off x="755650" y="47974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a:t>
            </a:r>
          </a:p>
        </p:txBody>
      </p:sp>
      <p:sp>
        <p:nvSpPr>
          <p:cNvPr id="36009" name="Text Box 201"/>
          <p:cNvSpPr txBox="1">
            <a:spLocks noChangeArrowheads="1"/>
          </p:cNvSpPr>
          <p:nvPr/>
        </p:nvSpPr>
        <p:spPr bwMode="auto">
          <a:xfrm>
            <a:off x="755650" y="522922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Qb</a:t>
            </a:r>
          </a:p>
        </p:txBody>
      </p:sp>
      <p:sp>
        <p:nvSpPr>
          <p:cNvPr id="36010" name="Text Box 202"/>
          <p:cNvSpPr txBox="1">
            <a:spLocks noChangeArrowheads="1"/>
          </p:cNvSpPr>
          <p:nvPr/>
        </p:nvSpPr>
        <p:spPr bwMode="auto">
          <a:xfrm>
            <a:off x="755650" y="5661025"/>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Qc</a:t>
            </a:r>
          </a:p>
        </p:txBody>
      </p:sp>
      <p:sp>
        <p:nvSpPr>
          <p:cNvPr id="36011" name="Text Box 203"/>
          <p:cNvSpPr txBox="1">
            <a:spLocks noChangeArrowheads="1"/>
          </p:cNvSpPr>
          <p:nvPr/>
        </p:nvSpPr>
        <p:spPr bwMode="auto">
          <a:xfrm>
            <a:off x="755650" y="6092825"/>
            <a:ext cx="50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Qd</a:t>
            </a:r>
          </a:p>
        </p:txBody>
      </p:sp>
      <p:sp>
        <p:nvSpPr>
          <p:cNvPr id="36012" name="Text Box 204"/>
          <p:cNvSpPr txBox="1">
            <a:spLocks noChangeArrowheads="1"/>
          </p:cNvSpPr>
          <p:nvPr/>
        </p:nvSpPr>
        <p:spPr bwMode="auto">
          <a:xfrm>
            <a:off x="2268538" y="6477000"/>
            <a:ext cx="342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シリアルパラレル変換に利用可能</a:t>
            </a:r>
          </a:p>
        </p:txBody>
      </p:sp>
      <p:sp>
        <p:nvSpPr>
          <p:cNvPr id="36013" name="Line 205"/>
          <p:cNvSpPr>
            <a:spLocks noChangeShapeType="1"/>
          </p:cNvSpPr>
          <p:nvPr/>
        </p:nvSpPr>
        <p:spPr bwMode="auto">
          <a:xfrm flipH="1">
            <a:off x="2339975" y="3213100"/>
            <a:ext cx="1727200" cy="16557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014" name="Text Box 206"/>
          <p:cNvSpPr txBox="1">
            <a:spLocks noChangeArrowheads="1"/>
          </p:cNvSpPr>
          <p:nvPr/>
        </p:nvSpPr>
        <p:spPr bwMode="auto">
          <a:xfrm>
            <a:off x="3592767" y="2870499"/>
            <a:ext cx="549541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dirty="0" err="1"/>
              <a:t>tpd</a:t>
            </a:r>
            <a:r>
              <a:rPr lang="en-US" altLang="ja-JP" sz="2400" dirty="0"/>
              <a:t> (min) &gt; </a:t>
            </a:r>
            <a:r>
              <a:rPr lang="en-US" altLang="ja-JP" sz="2400" dirty="0" err="1"/>
              <a:t>th</a:t>
            </a:r>
            <a:r>
              <a:rPr lang="ja-JP" altLang="en-US" sz="2400" dirty="0"/>
              <a:t>ならば変化前が記憶される</a:t>
            </a:r>
          </a:p>
        </p:txBody>
      </p:sp>
      <p:sp>
        <p:nvSpPr>
          <p:cNvPr id="207" name="Text Box 206"/>
          <p:cNvSpPr txBox="1">
            <a:spLocks noChangeArrowheads="1"/>
          </p:cNvSpPr>
          <p:nvPr/>
        </p:nvSpPr>
        <p:spPr bwMode="auto">
          <a:xfrm>
            <a:off x="611442" y="635448"/>
            <a:ext cx="38218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dirty="0"/>
              <a:t>T&gt; </a:t>
            </a:r>
            <a:r>
              <a:rPr lang="en-US" altLang="ja-JP" sz="2400" dirty="0" err="1"/>
              <a:t>tpd+tsu</a:t>
            </a:r>
            <a:r>
              <a:rPr lang="ja-JP" altLang="en-US" sz="2400" dirty="0"/>
              <a:t>ならば</a:t>
            </a:r>
            <a:r>
              <a:rPr lang="en-US" altLang="ja-JP" sz="2400" dirty="0" err="1"/>
              <a:t>tsu</a:t>
            </a:r>
            <a:r>
              <a:rPr lang="ja-JP" altLang="en-US" sz="2400" dirty="0"/>
              <a:t>は満足</a:t>
            </a:r>
          </a:p>
        </p:txBody>
      </p:sp>
    </p:spTree>
    <p:extLst>
      <p:ext uri="{BB962C8B-B14F-4D97-AF65-F5344CB8AC3E}">
        <p14:creationId xmlns:p14="http://schemas.microsoft.com/office/powerpoint/2010/main" val="3003240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15888"/>
            <a:ext cx="8229600" cy="1143000"/>
          </a:xfrm>
        </p:spPr>
        <p:txBody>
          <a:bodyPr/>
          <a:lstStyle/>
          <a:p>
            <a:pPr eaLnBrk="1" hangingPunct="1"/>
            <a:r>
              <a:rPr lang="ja-JP" altLang="en-US"/>
              <a:t>ホールドタイムエラー</a:t>
            </a:r>
          </a:p>
        </p:txBody>
      </p:sp>
      <p:grpSp>
        <p:nvGrpSpPr>
          <p:cNvPr id="36867" name="Group 3"/>
          <p:cNvGrpSpPr>
            <a:grpSpLocks/>
          </p:cNvGrpSpPr>
          <p:nvPr/>
        </p:nvGrpSpPr>
        <p:grpSpPr bwMode="auto">
          <a:xfrm>
            <a:off x="2413000" y="1700213"/>
            <a:ext cx="865188" cy="1079500"/>
            <a:chOff x="1202" y="1344"/>
            <a:chExt cx="545" cy="680"/>
          </a:xfrm>
        </p:grpSpPr>
        <p:sp>
          <p:nvSpPr>
            <p:cNvPr id="36978" name="Rectangle 4"/>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9" name="Text Box 5"/>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980" name="Text Box 6"/>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6981" name="Line 7"/>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82" name="Line 8"/>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83" name="Line 9"/>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84" name="Line 10"/>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85" name="Line 11"/>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6868" name="Group 12"/>
          <p:cNvGrpSpPr>
            <a:grpSpLocks/>
          </p:cNvGrpSpPr>
          <p:nvPr/>
        </p:nvGrpSpPr>
        <p:grpSpPr bwMode="auto">
          <a:xfrm>
            <a:off x="3563938" y="1700213"/>
            <a:ext cx="865187" cy="1079500"/>
            <a:chOff x="1202" y="1344"/>
            <a:chExt cx="545" cy="680"/>
          </a:xfrm>
        </p:grpSpPr>
        <p:sp>
          <p:nvSpPr>
            <p:cNvPr id="36970" name="Rectangle 13"/>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71" name="Text Box 14"/>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972" name="Text Box 15"/>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6973" name="Line 16"/>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4" name="Line 17"/>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5" name="Line 18"/>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6" name="Line 19"/>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77" name="Line 20"/>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6869" name="Group 21"/>
          <p:cNvGrpSpPr>
            <a:grpSpLocks/>
          </p:cNvGrpSpPr>
          <p:nvPr/>
        </p:nvGrpSpPr>
        <p:grpSpPr bwMode="auto">
          <a:xfrm>
            <a:off x="4714875" y="1700213"/>
            <a:ext cx="865188" cy="1079500"/>
            <a:chOff x="1202" y="1344"/>
            <a:chExt cx="545" cy="680"/>
          </a:xfrm>
        </p:grpSpPr>
        <p:sp>
          <p:nvSpPr>
            <p:cNvPr id="36962" name="Rectangle 22"/>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63" name="Text Box 23"/>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964" name="Text Box 24"/>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6965" name="Line 25"/>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66" name="Line 26"/>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67" name="Line 27"/>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68" name="Line 28"/>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69" name="Line 29"/>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36870" name="Group 30"/>
          <p:cNvGrpSpPr>
            <a:grpSpLocks/>
          </p:cNvGrpSpPr>
          <p:nvPr/>
        </p:nvGrpSpPr>
        <p:grpSpPr bwMode="auto">
          <a:xfrm>
            <a:off x="5865813" y="1700213"/>
            <a:ext cx="865187" cy="1079500"/>
            <a:chOff x="1202" y="1344"/>
            <a:chExt cx="545" cy="680"/>
          </a:xfrm>
        </p:grpSpPr>
        <p:sp>
          <p:nvSpPr>
            <p:cNvPr id="36954" name="Rectangle 31"/>
            <p:cNvSpPr>
              <a:spLocks noChangeArrowheads="1"/>
            </p:cNvSpPr>
            <p:nvPr/>
          </p:nvSpPr>
          <p:spPr bwMode="auto">
            <a:xfrm>
              <a:off x="1293" y="1344"/>
              <a:ext cx="363" cy="54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55" name="Text Box 32"/>
            <p:cNvSpPr txBox="1">
              <a:spLocks noChangeArrowheads="1"/>
            </p:cNvSpPr>
            <p:nvPr/>
          </p:nvSpPr>
          <p:spPr bwMode="auto">
            <a:xfrm>
              <a:off x="1248" y="1480"/>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956" name="Text Box 33"/>
            <p:cNvSpPr txBox="1">
              <a:spLocks noChangeArrowheads="1"/>
            </p:cNvSpPr>
            <p:nvPr/>
          </p:nvSpPr>
          <p:spPr bwMode="auto">
            <a:xfrm>
              <a:off x="1473" y="134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6957" name="Line 34"/>
            <p:cNvSpPr>
              <a:spLocks noChangeShapeType="1"/>
            </p:cNvSpPr>
            <p:nvPr/>
          </p:nvSpPr>
          <p:spPr bwMode="auto">
            <a:xfrm>
              <a:off x="1202" y="1616"/>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58" name="Line 35"/>
            <p:cNvSpPr>
              <a:spLocks noChangeShapeType="1"/>
            </p:cNvSpPr>
            <p:nvPr/>
          </p:nvSpPr>
          <p:spPr bwMode="auto">
            <a:xfrm>
              <a:off x="1656" y="1434"/>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59" name="Line 36"/>
            <p:cNvSpPr>
              <a:spLocks noChangeShapeType="1"/>
            </p:cNvSpPr>
            <p:nvPr/>
          </p:nvSpPr>
          <p:spPr bwMode="auto">
            <a:xfrm>
              <a:off x="1475" y="1888"/>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60" name="Line 37"/>
            <p:cNvSpPr>
              <a:spLocks noChangeShapeType="1"/>
            </p:cNvSpPr>
            <p:nvPr/>
          </p:nvSpPr>
          <p:spPr bwMode="auto">
            <a:xfrm flipV="1">
              <a:off x="1429"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61" name="Line 38"/>
            <p:cNvSpPr>
              <a:spLocks noChangeShapeType="1"/>
            </p:cNvSpPr>
            <p:nvPr/>
          </p:nvSpPr>
          <p:spPr bwMode="auto">
            <a:xfrm>
              <a:off x="1474" y="1752"/>
              <a:ext cx="45"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36871" name="Line 39"/>
          <p:cNvSpPr>
            <a:spLocks noChangeShapeType="1"/>
          </p:cNvSpPr>
          <p:nvPr/>
        </p:nvSpPr>
        <p:spPr bwMode="auto">
          <a:xfrm>
            <a:off x="1763713" y="2781300"/>
            <a:ext cx="45370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2" name="Line 40"/>
          <p:cNvSpPr>
            <a:spLocks noChangeShapeType="1"/>
          </p:cNvSpPr>
          <p:nvPr/>
        </p:nvSpPr>
        <p:spPr bwMode="auto">
          <a:xfrm>
            <a:off x="3276600"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3" name="Line 41"/>
          <p:cNvSpPr>
            <a:spLocks noChangeShapeType="1"/>
          </p:cNvSpPr>
          <p:nvPr/>
        </p:nvSpPr>
        <p:spPr bwMode="auto">
          <a:xfrm>
            <a:off x="3276600"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4" name="Line 42"/>
          <p:cNvSpPr>
            <a:spLocks noChangeShapeType="1"/>
          </p:cNvSpPr>
          <p:nvPr/>
        </p:nvSpPr>
        <p:spPr bwMode="auto">
          <a:xfrm flipV="1">
            <a:off x="3276600"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5" name="Text Box 43"/>
          <p:cNvSpPr txBox="1">
            <a:spLocks noChangeArrowheads="1"/>
          </p:cNvSpPr>
          <p:nvPr/>
        </p:nvSpPr>
        <p:spPr bwMode="auto">
          <a:xfrm>
            <a:off x="3060700" y="11255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a:t>
            </a:r>
          </a:p>
        </p:txBody>
      </p:sp>
      <p:sp>
        <p:nvSpPr>
          <p:cNvPr id="36876" name="Line 44"/>
          <p:cNvSpPr>
            <a:spLocks noChangeShapeType="1"/>
          </p:cNvSpPr>
          <p:nvPr/>
        </p:nvSpPr>
        <p:spPr bwMode="auto">
          <a:xfrm>
            <a:off x="4429125"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7" name="Line 45"/>
          <p:cNvSpPr>
            <a:spLocks noChangeShapeType="1"/>
          </p:cNvSpPr>
          <p:nvPr/>
        </p:nvSpPr>
        <p:spPr bwMode="auto">
          <a:xfrm>
            <a:off x="4429125"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8" name="Line 46"/>
          <p:cNvSpPr>
            <a:spLocks noChangeShapeType="1"/>
          </p:cNvSpPr>
          <p:nvPr/>
        </p:nvSpPr>
        <p:spPr bwMode="auto">
          <a:xfrm flipV="1">
            <a:off x="4429125"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79" name="Text Box 47"/>
          <p:cNvSpPr txBox="1">
            <a:spLocks noChangeArrowheads="1"/>
          </p:cNvSpPr>
          <p:nvPr/>
        </p:nvSpPr>
        <p:spPr bwMode="auto">
          <a:xfrm>
            <a:off x="4213225" y="11255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Qb</a:t>
            </a:r>
          </a:p>
        </p:txBody>
      </p:sp>
      <p:sp>
        <p:nvSpPr>
          <p:cNvPr id="36880" name="Line 48"/>
          <p:cNvSpPr>
            <a:spLocks noChangeShapeType="1"/>
          </p:cNvSpPr>
          <p:nvPr/>
        </p:nvSpPr>
        <p:spPr bwMode="auto">
          <a:xfrm>
            <a:off x="5581650" y="1844675"/>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1" name="Line 49"/>
          <p:cNvSpPr>
            <a:spLocks noChangeShapeType="1"/>
          </p:cNvSpPr>
          <p:nvPr/>
        </p:nvSpPr>
        <p:spPr bwMode="auto">
          <a:xfrm>
            <a:off x="5581650"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2" name="Line 50"/>
          <p:cNvSpPr>
            <a:spLocks noChangeShapeType="1"/>
          </p:cNvSpPr>
          <p:nvPr/>
        </p:nvSpPr>
        <p:spPr bwMode="auto">
          <a:xfrm flipV="1">
            <a:off x="5581650"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3" name="Text Box 51"/>
          <p:cNvSpPr txBox="1">
            <a:spLocks noChangeArrowheads="1"/>
          </p:cNvSpPr>
          <p:nvPr/>
        </p:nvSpPr>
        <p:spPr bwMode="auto">
          <a:xfrm>
            <a:off x="5365750" y="1125538"/>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Qc</a:t>
            </a:r>
          </a:p>
        </p:txBody>
      </p:sp>
      <p:sp>
        <p:nvSpPr>
          <p:cNvPr id="36884" name="Line 52"/>
          <p:cNvSpPr>
            <a:spLocks noChangeShapeType="1"/>
          </p:cNvSpPr>
          <p:nvPr/>
        </p:nvSpPr>
        <p:spPr bwMode="auto">
          <a:xfrm flipV="1">
            <a:off x="6734175" y="1557338"/>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5" name="Text Box 53"/>
          <p:cNvSpPr txBox="1">
            <a:spLocks noChangeArrowheads="1"/>
          </p:cNvSpPr>
          <p:nvPr/>
        </p:nvSpPr>
        <p:spPr bwMode="auto">
          <a:xfrm>
            <a:off x="6518275" y="1125538"/>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Qd</a:t>
            </a:r>
          </a:p>
        </p:txBody>
      </p:sp>
      <p:sp>
        <p:nvSpPr>
          <p:cNvPr id="36886" name="Line 54"/>
          <p:cNvSpPr>
            <a:spLocks noChangeShapeType="1"/>
          </p:cNvSpPr>
          <p:nvPr/>
        </p:nvSpPr>
        <p:spPr bwMode="auto">
          <a:xfrm>
            <a:off x="1981200" y="2133600"/>
            <a:ext cx="5032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887" name="Text Box 55"/>
          <p:cNvSpPr txBox="1">
            <a:spLocks noChangeArrowheads="1"/>
          </p:cNvSpPr>
          <p:nvPr/>
        </p:nvSpPr>
        <p:spPr bwMode="auto">
          <a:xfrm>
            <a:off x="1476375" y="18446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6888" name="Text Box 56"/>
          <p:cNvSpPr txBox="1">
            <a:spLocks noChangeArrowheads="1"/>
          </p:cNvSpPr>
          <p:nvPr/>
        </p:nvSpPr>
        <p:spPr bwMode="auto">
          <a:xfrm>
            <a:off x="1260475" y="2420938"/>
            <a:ext cx="1008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Clock</a:t>
            </a:r>
          </a:p>
        </p:txBody>
      </p:sp>
      <p:sp>
        <p:nvSpPr>
          <p:cNvPr id="36889" name="Text Box 57"/>
          <p:cNvSpPr txBox="1">
            <a:spLocks noChangeArrowheads="1"/>
          </p:cNvSpPr>
          <p:nvPr/>
        </p:nvSpPr>
        <p:spPr bwMode="auto">
          <a:xfrm>
            <a:off x="827088" y="3068638"/>
            <a:ext cx="815319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dirty="0"/>
              <a:t>ここの配線が長くて（容量が大きくて）</a:t>
            </a:r>
            <a:r>
              <a:rPr lang="en-US" altLang="ja-JP" sz="2000" dirty="0"/>
              <a:t>Clock</a:t>
            </a:r>
            <a:r>
              <a:rPr lang="ja-JP" altLang="en-US" sz="2000" dirty="0"/>
              <a:t>が遅れる（クロックスキュー）と、</a:t>
            </a:r>
          </a:p>
          <a:p>
            <a:pPr eaLnBrk="1" hangingPunct="1"/>
            <a:r>
              <a:rPr lang="en-US" altLang="ja-JP" sz="2000" dirty="0" err="1"/>
              <a:t>tpd</a:t>
            </a:r>
            <a:r>
              <a:rPr lang="en-US" altLang="ja-JP" sz="2000" dirty="0"/>
              <a:t>&gt;</a:t>
            </a:r>
            <a:r>
              <a:rPr lang="en-US" altLang="ja-JP" sz="2000" dirty="0" err="1"/>
              <a:t>th</a:t>
            </a:r>
            <a:r>
              <a:rPr lang="ja-JP" altLang="en-US" sz="2000" dirty="0"/>
              <a:t>の条件が満足されない→　ホールドタイムエラー</a:t>
            </a:r>
          </a:p>
          <a:p>
            <a:pPr eaLnBrk="1" hangingPunct="1"/>
            <a:endParaRPr lang="en-US" altLang="ja-JP" sz="2000" dirty="0"/>
          </a:p>
        </p:txBody>
      </p:sp>
      <p:sp>
        <p:nvSpPr>
          <p:cNvPr id="36890" name="Line 58"/>
          <p:cNvSpPr>
            <a:spLocks noChangeShapeType="1"/>
          </p:cNvSpPr>
          <p:nvPr/>
        </p:nvSpPr>
        <p:spPr bwMode="auto">
          <a:xfrm>
            <a:off x="2843213" y="2781300"/>
            <a:ext cx="1152525"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36891" name="Group 59"/>
          <p:cNvGrpSpPr>
            <a:grpSpLocks/>
          </p:cNvGrpSpPr>
          <p:nvPr/>
        </p:nvGrpSpPr>
        <p:grpSpPr bwMode="auto">
          <a:xfrm rot="5400000">
            <a:off x="2844007" y="4148931"/>
            <a:ext cx="360362" cy="504825"/>
            <a:chOff x="1519" y="2069"/>
            <a:chExt cx="227" cy="318"/>
          </a:xfrm>
        </p:grpSpPr>
        <p:sp>
          <p:nvSpPr>
            <p:cNvPr id="36952" name="AutoShape 60"/>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53" name="Oval 61"/>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892" name="Group 62"/>
          <p:cNvGrpSpPr>
            <a:grpSpLocks/>
          </p:cNvGrpSpPr>
          <p:nvPr/>
        </p:nvGrpSpPr>
        <p:grpSpPr bwMode="auto">
          <a:xfrm rot="5400000">
            <a:off x="2844006" y="5156994"/>
            <a:ext cx="360363" cy="504825"/>
            <a:chOff x="1519" y="2069"/>
            <a:chExt cx="227" cy="318"/>
          </a:xfrm>
        </p:grpSpPr>
        <p:sp>
          <p:nvSpPr>
            <p:cNvPr id="36950" name="AutoShape 63"/>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51" name="Oval 64"/>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893" name="Group 65"/>
          <p:cNvGrpSpPr>
            <a:grpSpLocks/>
          </p:cNvGrpSpPr>
          <p:nvPr/>
        </p:nvGrpSpPr>
        <p:grpSpPr bwMode="auto">
          <a:xfrm rot="5400000">
            <a:off x="2844006" y="6020594"/>
            <a:ext cx="360363" cy="504825"/>
            <a:chOff x="1519" y="2069"/>
            <a:chExt cx="227" cy="318"/>
          </a:xfrm>
        </p:grpSpPr>
        <p:sp>
          <p:nvSpPr>
            <p:cNvPr id="36948" name="AutoShape 66"/>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49" name="Oval 67"/>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894" name="Group 68"/>
          <p:cNvGrpSpPr>
            <a:grpSpLocks/>
          </p:cNvGrpSpPr>
          <p:nvPr/>
        </p:nvGrpSpPr>
        <p:grpSpPr bwMode="auto">
          <a:xfrm rot="5400000">
            <a:off x="4931570" y="3717131"/>
            <a:ext cx="360362" cy="504825"/>
            <a:chOff x="1519" y="2069"/>
            <a:chExt cx="227" cy="318"/>
          </a:xfrm>
        </p:grpSpPr>
        <p:sp>
          <p:nvSpPr>
            <p:cNvPr id="36946" name="AutoShape 69"/>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47" name="Oval 70"/>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895" name="Group 71"/>
          <p:cNvGrpSpPr>
            <a:grpSpLocks/>
          </p:cNvGrpSpPr>
          <p:nvPr/>
        </p:nvGrpSpPr>
        <p:grpSpPr bwMode="auto">
          <a:xfrm rot="5400000">
            <a:off x="4931569" y="4077494"/>
            <a:ext cx="360363" cy="504825"/>
            <a:chOff x="1519" y="2069"/>
            <a:chExt cx="227" cy="318"/>
          </a:xfrm>
        </p:grpSpPr>
        <p:sp>
          <p:nvSpPr>
            <p:cNvPr id="36944" name="AutoShape 72"/>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45" name="Oval 73"/>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896" name="Group 74"/>
          <p:cNvGrpSpPr>
            <a:grpSpLocks/>
          </p:cNvGrpSpPr>
          <p:nvPr/>
        </p:nvGrpSpPr>
        <p:grpSpPr bwMode="auto">
          <a:xfrm rot="5400000">
            <a:off x="4931569" y="4436269"/>
            <a:ext cx="360363" cy="504825"/>
            <a:chOff x="1519" y="2069"/>
            <a:chExt cx="227" cy="318"/>
          </a:xfrm>
        </p:grpSpPr>
        <p:sp>
          <p:nvSpPr>
            <p:cNvPr id="36942" name="AutoShape 75"/>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43" name="Oval 76"/>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897" name="Group 77"/>
          <p:cNvGrpSpPr>
            <a:grpSpLocks/>
          </p:cNvGrpSpPr>
          <p:nvPr/>
        </p:nvGrpSpPr>
        <p:grpSpPr bwMode="auto">
          <a:xfrm rot="5400000">
            <a:off x="5868194" y="4798219"/>
            <a:ext cx="360363" cy="504825"/>
            <a:chOff x="1519" y="2069"/>
            <a:chExt cx="227" cy="318"/>
          </a:xfrm>
        </p:grpSpPr>
        <p:sp>
          <p:nvSpPr>
            <p:cNvPr id="36940" name="AutoShape 78"/>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41" name="Oval 79"/>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898" name="Group 80"/>
          <p:cNvGrpSpPr>
            <a:grpSpLocks/>
          </p:cNvGrpSpPr>
          <p:nvPr/>
        </p:nvGrpSpPr>
        <p:grpSpPr bwMode="auto">
          <a:xfrm rot="5400000">
            <a:off x="5868195" y="5158581"/>
            <a:ext cx="360362" cy="504825"/>
            <a:chOff x="1519" y="2069"/>
            <a:chExt cx="227" cy="318"/>
          </a:xfrm>
        </p:grpSpPr>
        <p:sp>
          <p:nvSpPr>
            <p:cNvPr id="36938" name="AutoShape 81"/>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39" name="Oval 82"/>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899" name="Group 83"/>
          <p:cNvGrpSpPr>
            <a:grpSpLocks/>
          </p:cNvGrpSpPr>
          <p:nvPr/>
        </p:nvGrpSpPr>
        <p:grpSpPr bwMode="auto">
          <a:xfrm rot="5400000">
            <a:off x="5868195" y="5517356"/>
            <a:ext cx="360362" cy="504825"/>
            <a:chOff x="1519" y="2069"/>
            <a:chExt cx="227" cy="318"/>
          </a:xfrm>
        </p:grpSpPr>
        <p:sp>
          <p:nvSpPr>
            <p:cNvPr id="36936" name="AutoShape 84"/>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37" name="Oval 85"/>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900" name="Group 86"/>
          <p:cNvGrpSpPr>
            <a:grpSpLocks/>
          </p:cNvGrpSpPr>
          <p:nvPr/>
        </p:nvGrpSpPr>
        <p:grpSpPr bwMode="auto">
          <a:xfrm rot="5400000">
            <a:off x="4931570" y="5590381"/>
            <a:ext cx="360362" cy="504825"/>
            <a:chOff x="1519" y="2069"/>
            <a:chExt cx="227" cy="318"/>
          </a:xfrm>
        </p:grpSpPr>
        <p:sp>
          <p:nvSpPr>
            <p:cNvPr id="36934" name="AutoShape 87"/>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35" name="Oval 88"/>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901" name="Group 89"/>
          <p:cNvGrpSpPr>
            <a:grpSpLocks/>
          </p:cNvGrpSpPr>
          <p:nvPr/>
        </p:nvGrpSpPr>
        <p:grpSpPr bwMode="auto">
          <a:xfrm rot="5400000">
            <a:off x="4931569" y="5950744"/>
            <a:ext cx="360363" cy="504825"/>
            <a:chOff x="1519" y="2069"/>
            <a:chExt cx="227" cy="318"/>
          </a:xfrm>
        </p:grpSpPr>
        <p:sp>
          <p:nvSpPr>
            <p:cNvPr id="36932" name="AutoShape 90"/>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33" name="Oval 91"/>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6902" name="Group 92"/>
          <p:cNvGrpSpPr>
            <a:grpSpLocks/>
          </p:cNvGrpSpPr>
          <p:nvPr/>
        </p:nvGrpSpPr>
        <p:grpSpPr bwMode="auto">
          <a:xfrm rot="5400000">
            <a:off x="4931569" y="6309519"/>
            <a:ext cx="360363" cy="504825"/>
            <a:chOff x="1519" y="2069"/>
            <a:chExt cx="227" cy="318"/>
          </a:xfrm>
        </p:grpSpPr>
        <p:sp>
          <p:nvSpPr>
            <p:cNvPr id="36930" name="AutoShape 93"/>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6931" name="Oval 94"/>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36903" name="Line 95"/>
          <p:cNvSpPr>
            <a:spLocks noChangeShapeType="1"/>
          </p:cNvSpPr>
          <p:nvPr/>
        </p:nvSpPr>
        <p:spPr bwMode="auto">
          <a:xfrm>
            <a:off x="3276600" y="4365625"/>
            <a:ext cx="1582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04" name="Line 96"/>
          <p:cNvSpPr>
            <a:spLocks noChangeShapeType="1"/>
          </p:cNvSpPr>
          <p:nvPr/>
        </p:nvSpPr>
        <p:spPr bwMode="auto">
          <a:xfrm>
            <a:off x="3276600" y="5445125"/>
            <a:ext cx="2519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05" name="Line 97"/>
          <p:cNvSpPr>
            <a:spLocks noChangeShapeType="1"/>
          </p:cNvSpPr>
          <p:nvPr/>
        </p:nvSpPr>
        <p:spPr bwMode="auto">
          <a:xfrm>
            <a:off x="3276600" y="6237288"/>
            <a:ext cx="15827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06" name="Line 98"/>
          <p:cNvSpPr>
            <a:spLocks noChangeShapeType="1"/>
          </p:cNvSpPr>
          <p:nvPr/>
        </p:nvSpPr>
        <p:spPr bwMode="auto">
          <a:xfrm flipH="1">
            <a:off x="4356100" y="3933825"/>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07" name="Line 99"/>
          <p:cNvSpPr>
            <a:spLocks noChangeShapeType="1"/>
          </p:cNvSpPr>
          <p:nvPr/>
        </p:nvSpPr>
        <p:spPr bwMode="auto">
          <a:xfrm flipH="1">
            <a:off x="4356100" y="4724400"/>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08" name="Line 100"/>
          <p:cNvSpPr>
            <a:spLocks noChangeShapeType="1"/>
          </p:cNvSpPr>
          <p:nvPr/>
        </p:nvSpPr>
        <p:spPr bwMode="auto">
          <a:xfrm>
            <a:off x="4356100" y="3933825"/>
            <a:ext cx="0" cy="790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09" name="Line 101"/>
          <p:cNvSpPr>
            <a:spLocks noChangeShapeType="1"/>
          </p:cNvSpPr>
          <p:nvPr/>
        </p:nvSpPr>
        <p:spPr bwMode="auto">
          <a:xfrm flipH="1">
            <a:off x="4356100" y="5805488"/>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0" name="Line 102"/>
          <p:cNvSpPr>
            <a:spLocks noChangeShapeType="1"/>
          </p:cNvSpPr>
          <p:nvPr/>
        </p:nvSpPr>
        <p:spPr bwMode="auto">
          <a:xfrm flipH="1">
            <a:off x="4356100" y="6596063"/>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1" name="Line 103"/>
          <p:cNvSpPr>
            <a:spLocks noChangeShapeType="1"/>
          </p:cNvSpPr>
          <p:nvPr/>
        </p:nvSpPr>
        <p:spPr bwMode="auto">
          <a:xfrm>
            <a:off x="4356100" y="5805488"/>
            <a:ext cx="0" cy="790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2" name="Line 104"/>
          <p:cNvSpPr>
            <a:spLocks noChangeShapeType="1"/>
          </p:cNvSpPr>
          <p:nvPr/>
        </p:nvSpPr>
        <p:spPr bwMode="auto">
          <a:xfrm flipV="1">
            <a:off x="5580063" y="5013325"/>
            <a:ext cx="0"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3" name="Line 105"/>
          <p:cNvSpPr>
            <a:spLocks noChangeShapeType="1"/>
          </p:cNvSpPr>
          <p:nvPr/>
        </p:nvSpPr>
        <p:spPr bwMode="auto">
          <a:xfrm>
            <a:off x="5580063" y="50133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4" name="Line 106"/>
          <p:cNvSpPr>
            <a:spLocks noChangeShapeType="1"/>
          </p:cNvSpPr>
          <p:nvPr/>
        </p:nvSpPr>
        <p:spPr bwMode="auto">
          <a:xfrm>
            <a:off x="5580063" y="580548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5" name="Line 107"/>
          <p:cNvSpPr>
            <a:spLocks noChangeShapeType="1"/>
          </p:cNvSpPr>
          <p:nvPr/>
        </p:nvSpPr>
        <p:spPr bwMode="auto">
          <a:xfrm flipH="1">
            <a:off x="2268538" y="4365625"/>
            <a:ext cx="5032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6" name="Line 108"/>
          <p:cNvSpPr>
            <a:spLocks noChangeShapeType="1"/>
          </p:cNvSpPr>
          <p:nvPr/>
        </p:nvSpPr>
        <p:spPr bwMode="auto">
          <a:xfrm flipH="1">
            <a:off x="2268538" y="6237288"/>
            <a:ext cx="5032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7" name="Line 109"/>
          <p:cNvSpPr>
            <a:spLocks noChangeShapeType="1"/>
          </p:cNvSpPr>
          <p:nvPr/>
        </p:nvSpPr>
        <p:spPr bwMode="auto">
          <a:xfrm flipH="1">
            <a:off x="1116013" y="5445125"/>
            <a:ext cx="16557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8" name="Line 110"/>
          <p:cNvSpPr>
            <a:spLocks noChangeShapeType="1"/>
          </p:cNvSpPr>
          <p:nvPr/>
        </p:nvSpPr>
        <p:spPr bwMode="auto">
          <a:xfrm>
            <a:off x="2268538" y="436562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19" name="Line 111"/>
          <p:cNvSpPr>
            <a:spLocks noChangeShapeType="1"/>
          </p:cNvSpPr>
          <p:nvPr/>
        </p:nvSpPr>
        <p:spPr bwMode="auto">
          <a:xfrm>
            <a:off x="5364163" y="393382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0" name="Line 112"/>
          <p:cNvSpPr>
            <a:spLocks noChangeShapeType="1"/>
          </p:cNvSpPr>
          <p:nvPr/>
        </p:nvSpPr>
        <p:spPr bwMode="auto">
          <a:xfrm>
            <a:off x="5364163" y="4292600"/>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1" name="Line 113"/>
          <p:cNvSpPr>
            <a:spLocks noChangeShapeType="1"/>
          </p:cNvSpPr>
          <p:nvPr/>
        </p:nvSpPr>
        <p:spPr bwMode="auto">
          <a:xfrm>
            <a:off x="5364163" y="465137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2" name="Line 114"/>
          <p:cNvSpPr>
            <a:spLocks noChangeShapeType="1"/>
          </p:cNvSpPr>
          <p:nvPr/>
        </p:nvSpPr>
        <p:spPr bwMode="auto">
          <a:xfrm>
            <a:off x="6300788" y="5084763"/>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3" name="Line 115"/>
          <p:cNvSpPr>
            <a:spLocks noChangeShapeType="1"/>
          </p:cNvSpPr>
          <p:nvPr/>
        </p:nvSpPr>
        <p:spPr bwMode="auto">
          <a:xfrm>
            <a:off x="6300788" y="5445125"/>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4" name="Line 116"/>
          <p:cNvSpPr>
            <a:spLocks noChangeShapeType="1"/>
          </p:cNvSpPr>
          <p:nvPr/>
        </p:nvSpPr>
        <p:spPr bwMode="auto">
          <a:xfrm>
            <a:off x="6300788" y="580548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5" name="Line 117"/>
          <p:cNvSpPr>
            <a:spLocks noChangeShapeType="1"/>
          </p:cNvSpPr>
          <p:nvPr/>
        </p:nvSpPr>
        <p:spPr bwMode="auto">
          <a:xfrm>
            <a:off x="5364163" y="6165850"/>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6" name="Line 118"/>
          <p:cNvSpPr>
            <a:spLocks noChangeShapeType="1"/>
          </p:cNvSpPr>
          <p:nvPr/>
        </p:nvSpPr>
        <p:spPr bwMode="auto">
          <a:xfrm>
            <a:off x="5364163" y="6526213"/>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7" name="Line 119"/>
          <p:cNvSpPr>
            <a:spLocks noChangeShapeType="1"/>
          </p:cNvSpPr>
          <p:nvPr/>
        </p:nvSpPr>
        <p:spPr bwMode="auto">
          <a:xfrm>
            <a:off x="5364163" y="587692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6928" name="Text Box 120"/>
          <p:cNvSpPr txBox="1">
            <a:spLocks noChangeArrowheads="1"/>
          </p:cNvSpPr>
          <p:nvPr/>
        </p:nvSpPr>
        <p:spPr bwMode="auto">
          <a:xfrm>
            <a:off x="808038" y="4889500"/>
            <a:ext cx="704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clock</a:t>
            </a:r>
          </a:p>
        </p:txBody>
      </p:sp>
      <p:sp>
        <p:nvSpPr>
          <p:cNvPr id="36929" name="Text Box 121"/>
          <p:cNvSpPr txBox="1">
            <a:spLocks noChangeArrowheads="1"/>
          </p:cNvSpPr>
          <p:nvPr/>
        </p:nvSpPr>
        <p:spPr bwMode="auto">
          <a:xfrm>
            <a:off x="684213" y="6007100"/>
            <a:ext cx="31019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クロックツリー</a:t>
            </a:r>
          </a:p>
          <a:p>
            <a:pPr eaLnBrk="1" hangingPunct="1"/>
            <a:r>
              <a:rPr lang="ja-JP" altLang="en-US"/>
              <a:t>遅くなってもいい</a:t>
            </a:r>
          </a:p>
          <a:p>
            <a:pPr eaLnBrk="1" hangingPunct="1"/>
            <a:r>
              <a:rPr lang="ja-JP" altLang="en-US"/>
              <a:t>互いのずれ（スキュー）を小さく</a:t>
            </a:r>
          </a:p>
        </p:txBody>
      </p:sp>
    </p:spTree>
    <p:extLst>
      <p:ext uri="{BB962C8B-B14F-4D97-AF65-F5344CB8AC3E}">
        <p14:creationId xmlns:p14="http://schemas.microsoft.com/office/powerpoint/2010/main" val="3230413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271713" y="3211513"/>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891" name="Text Box 3"/>
          <p:cNvSpPr txBox="1">
            <a:spLocks noChangeArrowheads="1"/>
          </p:cNvSpPr>
          <p:nvPr/>
        </p:nvSpPr>
        <p:spPr bwMode="auto">
          <a:xfrm>
            <a:off x="2200275" y="34274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7892" name="Text Box 4"/>
          <p:cNvSpPr txBox="1">
            <a:spLocks noChangeArrowheads="1"/>
          </p:cNvSpPr>
          <p:nvPr/>
        </p:nvSpPr>
        <p:spPr bwMode="auto">
          <a:xfrm>
            <a:off x="2557463" y="32115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7893" name="Line 5"/>
          <p:cNvSpPr>
            <a:spLocks noChangeShapeType="1"/>
          </p:cNvSpPr>
          <p:nvPr/>
        </p:nvSpPr>
        <p:spPr bwMode="auto">
          <a:xfrm>
            <a:off x="2127250" y="364331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94" name="Line 6"/>
          <p:cNvSpPr>
            <a:spLocks noChangeShapeType="1"/>
          </p:cNvSpPr>
          <p:nvPr/>
        </p:nvSpPr>
        <p:spPr bwMode="auto">
          <a:xfrm>
            <a:off x="2847975" y="3354388"/>
            <a:ext cx="571500" cy="3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95" name="Line 7"/>
          <p:cNvSpPr>
            <a:spLocks noChangeShapeType="1"/>
          </p:cNvSpPr>
          <p:nvPr/>
        </p:nvSpPr>
        <p:spPr bwMode="auto">
          <a:xfrm flipV="1">
            <a:off x="2487613" y="3859213"/>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96" name="Line 8"/>
          <p:cNvSpPr>
            <a:spLocks noChangeShapeType="1"/>
          </p:cNvSpPr>
          <p:nvPr/>
        </p:nvSpPr>
        <p:spPr bwMode="auto">
          <a:xfrm>
            <a:off x="2559050" y="3859213"/>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897" name="Rectangle 9"/>
          <p:cNvSpPr>
            <a:spLocks noChangeArrowheads="1"/>
          </p:cNvSpPr>
          <p:nvPr/>
        </p:nvSpPr>
        <p:spPr bwMode="auto">
          <a:xfrm>
            <a:off x="2270125" y="4076700"/>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898" name="Text Box 10"/>
          <p:cNvSpPr txBox="1">
            <a:spLocks noChangeArrowheads="1"/>
          </p:cNvSpPr>
          <p:nvPr/>
        </p:nvSpPr>
        <p:spPr bwMode="auto">
          <a:xfrm>
            <a:off x="2198688" y="42926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7899" name="Text Box 11"/>
          <p:cNvSpPr txBox="1">
            <a:spLocks noChangeArrowheads="1"/>
          </p:cNvSpPr>
          <p:nvPr/>
        </p:nvSpPr>
        <p:spPr bwMode="auto">
          <a:xfrm>
            <a:off x="2555875" y="40767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7900" name="Line 12"/>
          <p:cNvSpPr>
            <a:spLocks noChangeShapeType="1"/>
          </p:cNvSpPr>
          <p:nvPr/>
        </p:nvSpPr>
        <p:spPr bwMode="auto">
          <a:xfrm>
            <a:off x="2125663" y="45085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1" name="Line 13"/>
          <p:cNvSpPr>
            <a:spLocks noChangeShapeType="1"/>
          </p:cNvSpPr>
          <p:nvPr/>
        </p:nvSpPr>
        <p:spPr bwMode="auto">
          <a:xfrm>
            <a:off x="2846388" y="4219575"/>
            <a:ext cx="573087"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2" name="Line 14"/>
          <p:cNvSpPr>
            <a:spLocks noChangeShapeType="1"/>
          </p:cNvSpPr>
          <p:nvPr/>
        </p:nvSpPr>
        <p:spPr bwMode="auto">
          <a:xfrm flipV="1">
            <a:off x="2486025" y="4724400"/>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3" name="Line 15"/>
          <p:cNvSpPr>
            <a:spLocks noChangeShapeType="1"/>
          </p:cNvSpPr>
          <p:nvPr/>
        </p:nvSpPr>
        <p:spPr bwMode="auto">
          <a:xfrm>
            <a:off x="2557463" y="4724400"/>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4" name="Rectangle 16"/>
          <p:cNvSpPr>
            <a:spLocks noChangeArrowheads="1"/>
          </p:cNvSpPr>
          <p:nvPr/>
        </p:nvSpPr>
        <p:spPr bwMode="auto">
          <a:xfrm>
            <a:off x="2268538" y="4941888"/>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05" name="Text Box 17"/>
          <p:cNvSpPr txBox="1">
            <a:spLocks noChangeArrowheads="1"/>
          </p:cNvSpPr>
          <p:nvPr/>
        </p:nvSpPr>
        <p:spPr bwMode="auto">
          <a:xfrm>
            <a:off x="2197100" y="51577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7906" name="Text Box 18"/>
          <p:cNvSpPr txBox="1">
            <a:spLocks noChangeArrowheads="1"/>
          </p:cNvSpPr>
          <p:nvPr/>
        </p:nvSpPr>
        <p:spPr bwMode="auto">
          <a:xfrm>
            <a:off x="2554288" y="494188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7907" name="Line 19"/>
          <p:cNvSpPr>
            <a:spLocks noChangeShapeType="1"/>
          </p:cNvSpPr>
          <p:nvPr/>
        </p:nvSpPr>
        <p:spPr bwMode="auto">
          <a:xfrm>
            <a:off x="2124075" y="537368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8" name="Line 20"/>
          <p:cNvSpPr>
            <a:spLocks noChangeShapeType="1"/>
          </p:cNvSpPr>
          <p:nvPr/>
        </p:nvSpPr>
        <p:spPr bwMode="auto">
          <a:xfrm>
            <a:off x="2844800" y="5084763"/>
            <a:ext cx="5746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09" name="Line 21"/>
          <p:cNvSpPr>
            <a:spLocks noChangeShapeType="1"/>
          </p:cNvSpPr>
          <p:nvPr/>
        </p:nvSpPr>
        <p:spPr bwMode="auto">
          <a:xfrm flipV="1">
            <a:off x="2484438" y="5589588"/>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0" name="Line 22"/>
          <p:cNvSpPr>
            <a:spLocks noChangeShapeType="1"/>
          </p:cNvSpPr>
          <p:nvPr/>
        </p:nvSpPr>
        <p:spPr bwMode="auto">
          <a:xfrm>
            <a:off x="2555875" y="5589588"/>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1" name="Line 23"/>
          <p:cNvSpPr>
            <a:spLocks noChangeShapeType="1"/>
          </p:cNvSpPr>
          <p:nvPr/>
        </p:nvSpPr>
        <p:spPr bwMode="auto">
          <a:xfrm flipV="1">
            <a:off x="2555875" y="5805488"/>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2" name="Rectangle 24"/>
          <p:cNvSpPr>
            <a:spLocks noChangeArrowheads="1"/>
          </p:cNvSpPr>
          <p:nvPr/>
        </p:nvSpPr>
        <p:spPr bwMode="auto">
          <a:xfrm>
            <a:off x="3419475" y="1844675"/>
            <a:ext cx="2160588" cy="36718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組み合わせ</a:t>
            </a:r>
          </a:p>
          <a:p>
            <a:pPr algn="ctr" eaLnBrk="1" hangingPunct="1"/>
            <a:r>
              <a:rPr lang="ja-JP" altLang="en-US"/>
              <a:t>回路</a:t>
            </a:r>
          </a:p>
        </p:txBody>
      </p:sp>
      <p:sp>
        <p:nvSpPr>
          <p:cNvPr id="37913" name="Rectangle 25"/>
          <p:cNvSpPr>
            <a:spLocks noChangeArrowheads="1"/>
          </p:cNvSpPr>
          <p:nvPr/>
        </p:nvSpPr>
        <p:spPr bwMode="auto">
          <a:xfrm>
            <a:off x="2268538" y="2349500"/>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14" name="Text Box 26"/>
          <p:cNvSpPr txBox="1">
            <a:spLocks noChangeArrowheads="1"/>
          </p:cNvSpPr>
          <p:nvPr/>
        </p:nvSpPr>
        <p:spPr bwMode="auto">
          <a:xfrm>
            <a:off x="2197100" y="25654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7915" name="Text Box 27"/>
          <p:cNvSpPr txBox="1">
            <a:spLocks noChangeArrowheads="1"/>
          </p:cNvSpPr>
          <p:nvPr/>
        </p:nvSpPr>
        <p:spPr bwMode="auto">
          <a:xfrm>
            <a:off x="2554288" y="23495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7916" name="Line 28"/>
          <p:cNvSpPr>
            <a:spLocks noChangeShapeType="1"/>
          </p:cNvSpPr>
          <p:nvPr/>
        </p:nvSpPr>
        <p:spPr bwMode="auto">
          <a:xfrm>
            <a:off x="2124075" y="278130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7" name="Line 29"/>
          <p:cNvSpPr>
            <a:spLocks noChangeShapeType="1"/>
          </p:cNvSpPr>
          <p:nvPr/>
        </p:nvSpPr>
        <p:spPr bwMode="auto">
          <a:xfrm flipV="1">
            <a:off x="2484438" y="2997200"/>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8" name="Line 30"/>
          <p:cNvSpPr>
            <a:spLocks noChangeShapeType="1"/>
          </p:cNvSpPr>
          <p:nvPr/>
        </p:nvSpPr>
        <p:spPr bwMode="auto">
          <a:xfrm>
            <a:off x="2555875" y="2997200"/>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19" name="Line 31"/>
          <p:cNvSpPr>
            <a:spLocks noChangeShapeType="1"/>
          </p:cNvSpPr>
          <p:nvPr/>
        </p:nvSpPr>
        <p:spPr bwMode="auto">
          <a:xfrm>
            <a:off x="2843213" y="2565400"/>
            <a:ext cx="571500" cy="3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0" name="Rectangle 32"/>
          <p:cNvSpPr>
            <a:spLocks noChangeArrowheads="1"/>
          </p:cNvSpPr>
          <p:nvPr/>
        </p:nvSpPr>
        <p:spPr bwMode="auto">
          <a:xfrm>
            <a:off x="6016625" y="2493963"/>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21" name="Text Box 33"/>
          <p:cNvSpPr txBox="1">
            <a:spLocks noChangeArrowheads="1"/>
          </p:cNvSpPr>
          <p:nvPr/>
        </p:nvSpPr>
        <p:spPr bwMode="auto">
          <a:xfrm>
            <a:off x="5945188" y="27098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7922" name="Text Box 34"/>
          <p:cNvSpPr txBox="1">
            <a:spLocks noChangeArrowheads="1"/>
          </p:cNvSpPr>
          <p:nvPr/>
        </p:nvSpPr>
        <p:spPr bwMode="auto">
          <a:xfrm>
            <a:off x="6302375" y="24939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7923" name="Line 35"/>
          <p:cNvSpPr>
            <a:spLocks noChangeShapeType="1"/>
          </p:cNvSpPr>
          <p:nvPr/>
        </p:nvSpPr>
        <p:spPr bwMode="auto">
          <a:xfrm>
            <a:off x="5580063" y="2924175"/>
            <a:ext cx="436562"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4" name="Line 36"/>
          <p:cNvSpPr>
            <a:spLocks noChangeShapeType="1"/>
          </p:cNvSpPr>
          <p:nvPr/>
        </p:nvSpPr>
        <p:spPr bwMode="auto">
          <a:xfrm>
            <a:off x="6592888" y="2636838"/>
            <a:ext cx="571500" cy="3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5" name="Line 37"/>
          <p:cNvSpPr>
            <a:spLocks noChangeShapeType="1"/>
          </p:cNvSpPr>
          <p:nvPr/>
        </p:nvSpPr>
        <p:spPr bwMode="auto">
          <a:xfrm flipV="1">
            <a:off x="6232525" y="3141663"/>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6" name="Line 38"/>
          <p:cNvSpPr>
            <a:spLocks noChangeShapeType="1"/>
          </p:cNvSpPr>
          <p:nvPr/>
        </p:nvSpPr>
        <p:spPr bwMode="auto">
          <a:xfrm>
            <a:off x="6303963" y="3141663"/>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27" name="Rectangle 39"/>
          <p:cNvSpPr>
            <a:spLocks noChangeArrowheads="1"/>
          </p:cNvSpPr>
          <p:nvPr/>
        </p:nvSpPr>
        <p:spPr bwMode="auto">
          <a:xfrm>
            <a:off x="6013450" y="1631950"/>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7928" name="Text Box 40"/>
          <p:cNvSpPr txBox="1">
            <a:spLocks noChangeArrowheads="1"/>
          </p:cNvSpPr>
          <p:nvPr/>
        </p:nvSpPr>
        <p:spPr bwMode="auto">
          <a:xfrm>
            <a:off x="5942013" y="18478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37929" name="Text Box 41"/>
          <p:cNvSpPr txBox="1">
            <a:spLocks noChangeArrowheads="1"/>
          </p:cNvSpPr>
          <p:nvPr/>
        </p:nvSpPr>
        <p:spPr bwMode="auto">
          <a:xfrm>
            <a:off x="6299200" y="163195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37930" name="Line 42"/>
          <p:cNvSpPr>
            <a:spLocks noChangeShapeType="1"/>
          </p:cNvSpPr>
          <p:nvPr/>
        </p:nvSpPr>
        <p:spPr bwMode="auto">
          <a:xfrm>
            <a:off x="5580063" y="2060575"/>
            <a:ext cx="433387" cy="3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1" name="Line 43"/>
          <p:cNvSpPr>
            <a:spLocks noChangeShapeType="1"/>
          </p:cNvSpPr>
          <p:nvPr/>
        </p:nvSpPr>
        <p:spPr bwMode="auto">
          <a:xfrm flipV="1">
            <a:off x="6229350" y="2279650"/>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2" name="Line 44"/>
          <p:cNvSpPr>
            <a:spLocks noChangeShapeType="1"/>
          </p:cNvSpPr>
          <p:nvPr/>
        </p:nvSpPr>
        <p:spPr bwMode="auto">
          <a:xfrm>
            <a:off x="6300788" y="2279650"/>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3" name="Line 45"/>
          <p:cNvSpPr>
            <a:spLocks noChangeShapeType="1"/>
          </p:cNvSpPr>
          <p:nvPr/>
        </p:nvSpPr>
        <p:spPr bwMode="auto">
          <a:xfrm>
            <a:off x="6588125" y="1847850"/>
            <a:ext cx="571500" cy="31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4" name="Line 46"/>
          <p:cNvSpPr>
            <a:spLocks noChangeShapeType="1"/>
          </p:cNvSpPr>
          <p:nvPr/>
        </p:nvSpPr>
        <p:spPr bwMode="auto">
          <a:xfrm>
            <a:off x="5580063" y="5084763"/>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5" name="Line 47"/>
          <p:cNvSpPr>
            <a:spLocks noChangeShapeType="1"/>
          </p:cNvSpPr>
          <p:nvPr/>
        </p:nvSpPr>
        <p:spPr bwMode="auto">
          <a:xfrm>
            <a:off x="6227763" y="5084763"/>
            <a:ext cx="0"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6" name="Line 48"/>
          <p:cNvSpPr>
            <a:spLocks noChangeShapeType="1"/>
          </p:cNvSpPr>
          <p:nvPr/>
        </p:nvSpPr>
        <p:spPr bwMode="auto">
          <a:xfrm flipH="1">
            <a:off x="2124075" y="5949950"/>
            <a:ext cx="41036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7" name="Line 49"/>
          <p:cNvSpPr>
            <a:spLocks noChangeShapeType="1"/>
          </p:cNvSpPr>
          <p:nvPr/>
        </p:nvSpPr>
        <p:spPr bwMode="auto">
          <a:xfrm flipV="1">
            <a:off x="2124075" y="537368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8" name="Line 50"/>
          <p:cNvSpPr>
            <a:spLocks noChangeShapeType="1"/>
          </p:cNvSpPr>
          <p:nvPr/>
        </p:nvSpPr>
        <p:spPr bwMode="auto">
          <a:xfrm>
            <a:off x="5580063" y="4221163"/>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39" name="Line 51"/>
          <p:cNvSpPr>
            <a:spLocks noChangeShapeType="1"/>
          </p:cNvSpPr>
          <p:nvPr/>
        </p:nvSpPr>
        <p:spPr bwMode="auto">
          <a:xfrm>
            <a:off x="6300788" y="4221163"/>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0" name="Line 52"/>
          <p:cNvSpPr>
            <a:spLocks noChangeShapeType="1"/>
          </p:cNvSpPr>
          <p:nvPr/>
        </p:nvSpPr>
        <p:spPr bwMode="auto">
          <a:xfrm flipH="1" flipV="1">
            <a:off x="1979613" y="6021388"/>
            <a:ext cx="4321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1" name="Line 53"/>
          <p:cNvSpPr>
            <a:spLocks noChangeShapeType="1"/>
          </p:cNvSpPr>
          <p:nvPr/>
        </p:nvSpPr>
        <p:spPr bwMode="auto">
          <a:xfrm flipV="1">
            <a:off x="1979613" y="45085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2" name="Line 54"/>
          <p:cNvSpPr>
            <a:spLocks noChangeShapeType="1"/>
          </p:cNvSpPr>
          <p:nvPr/>
        </p:nvSpPr>
        <p:spPr bwMode="auto">
          <a:xfrm flipV="1">
            <a:off x="1979613" y="4508500"/>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3" name="Line 55"/>
          <p:cNvSpPr>
            <a:spLocks noChangeShapeType="1"/>
          </p:cNvSpPr>
          <p:nvPr/>
        </p:nvSpPr>
        <p:spPr bwMode="auto">
          <a:xfrm>
            <a:off x="1331913" y="3644900"/>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4" name="Line 56"/>
          <p:cNvSpPr>
            <a:spLocks noChangeShapeType="1"/>
          </p:cNvSpPr>
          <p:nvPr/>
        </p:nvSpPr>
        <p:spPr bwMode="auto">
          <a:xfrm>
            <a:off x="1331913" y="2781300"/>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45" name="Text Box 57"/>
          <p:cNvSpPr txBox="1">
            <a:spLocks noChangeArrowheads="1"/>
          </p:cNvSpPr>
          <p:nvPr/>
        </p:nvSpPr>
        <p:spPr bwMode="auto">
          <a:xfrm>
            <a:off x="376238" y="24987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入力</a:t>
            </a:r>
          </a:p>
        </p:txBody>
      </p:sp>
      <p:sp>
        <p:nvSpPr>
          <p:cNvPr id="37946" name="Text Box 58"/>
          <p:cNvSpPr txBox="1">
            <a:spLocks noChangeArrowheads="1"/>
          </p:cNvSpPr>
          <p:nvPr/>
        </p:nvSpPr>
        <p:spPr bwMode="auto">
          <a:xfrm>
            <a:off x="2895600" y="5451475"/>
            <a:ext cx="132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現在の状態</a:t>
            </a:r>
          </a:p>
        </p:txBody>
      </p:sp>
      <p:sp>
        <p:nvSpPr>
          <p:cNvPr id="37947" name="Text Box 59"/>
          <p:cNvSpPr txBox="1">
            <a:spLocks noChangeArrowheads="1"/>
          </p:cNvSpPr>
          <p:nvPr/>
        </p:nvSpPr>
        <p:spPr bwMode="auto">
          <a:xfrm>
            <a:off x="6443663" y="4797425"/>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次の状態</a:t>
            </a:r>
          </a:p>
        </p:txBody>
      </p:sp>
      <p:sp>
        <p:nvSpPr>
          <p:cNvPr id="37948" name="Text Box 60"/>
          <p:cNvSpPr txBox="1">
            <a:spLocks noChangeArrowheads="1"/>
          </p:cNvSpPr>
          <p:nvPr/>
        </p:nvSpPr>
        <p:spPr bwMode="auto">
          <a:xfrm>
            <a:off x="6804025" y="27813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出力</a:t>
            </a:r>
          </a:p>
        </p:txBody>
      </p:sp>
      <p:sp>
        <p:nvSpPr>
          <p:cNvPr id="37949" name="Text Box 61"/>
          <p:cNvSpPr txBox="1">
            <a:spLocks noChangeArrowheads="1"/>
          </p:cNvSpPr>
          <p:nvPr/>
        </p:nvSpPr>
        <p:spPr bwMode="auto">
          <a:xfrm>
            <a:off x="1763713" y="44450"/>
            <a:ext cx="4597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200"/>
              <a:t>同期式順序回路のモデル</a:t>
            </a:r>
          </a:p>
        </p:txBody>
      </p:sp>
      <p:sp>
        <p:nvSpPr>
          <p:cNvPr id="37950" name="Line 62"/>
          <p:cNvSpPr>
            <a:spLocks noChangeShapeType="1"/>
          </p:cNvSpPr>
          <p:nvPr/>
        </p:nvSpPr>
        <p:spPr bwMode="auto">
          <a:xfrm flipV="1">
            <a:off x="6300788" y="3357563"/>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51" name="Text Box 63"/>
          <p:cNvSpPr txBox="1">
            <a:spLocks noChangeArrowheads="1"/>
          </p:cNvSpPr>
          <p:nvPr/>
        </p:nvSpPr>
        <p:spPr bwMode="auto">
          <a:xfrm>
            <a:off x="2032000" y="6242050"/>
            <a:ext cx="9175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クロック</a:t>
            </a:r>
          </a:p>
        </p:txBody>
      </p:sp>
      <p:sp>
        <p:nvSpPr>
          <p:cNvPr id="37952" name="Text Box 64"/>
          <p:cNvSpPr txBox="1">
            <a:spLocks noChangeArrowheads="1"/>
          </p:cNvSpPr>
          <p:nvPr/>
        </p:nvSpPr>
        <p:spPr bwMode="auto">
          <a:xfrm>
            <a:off x="6443663" y="3500438"/>
            <a:ext cx="917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クロック</a:t>
            </a:r>
          </a:p>
        </p:txBody>
      </p:sp>
      <p:sp>
        <p:nvSpPr>
          <p:cNvPr id="37953" name="Line 65"/>
          <p:cNvSpPr>
            <a:spLocks noChangeShapeType="1"/>
          </p:cNvSpPr>
          <p:nvPr/>
        </p:nvSpPr>
        <p:spPr bwMode="auto">
          <a:xfrm>
            <a:off x="3492500" y="4508500"/>
            <a:ext cx="1943100"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54" name="Text Box 66"/>
          <p:cNvSpPr txBox="1">
            <a:spLocks noChangeArrowheads="1"/>
          </p:cNvSpPr>
          <p:nvPr/>
        </p:nvSpPr>
        <p:spPr bwMode="auto">
          <a:xfrm>
            <a:off x="3832225" y="4745038"/>
            <a:ext cx="183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tpd(</a:t>
            </a:r>
            <a:r>
              <a:rPr lang="ja-JP" altLang="en-US"/>
              <a:t>組み合わせ）</a:t>
            </a:r>
          </a:p>
        </p:txBody>
      </p:sp>
      <p:sp>
        <p:nvSpPr>
          <p:cNvPr id="37955" name="Line 67"/>
          <p:cNvSpPr>
            <a:spLocks noChangeShapeType="1"/>
          </p:cNvSpPr>
          <p:nvPr/>
        </p:nvSpPr>
        <p:spPr bwMode="auto">
          <a:xfrm flipV="1">
            <a:off x="2484438" y="4365625"/>
            <a:ext cx="574675" cy="71438"/>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56" name="Text Box 68"/>
          <p:cNvSpPr txBox="1">
            <a:spLocks noChangeArrowheads="1"/>
          </p:cNvSpPr>
          <p:nvPr/>
        </p:nvSpPr>
        <p:spPr bwMode="auto">
          <a:xfrm>
            <a:off x="2771775" y="3860800"/>
            <a:ext cx="1098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tpd(F.F.</a:t>
            </a:r>
            <a:r>
              <a:rPr lang="ja-JP" altLang="en-US"/>
              <a:t>）</a:t>
            </a:r>
          </a:p>
        </p:txBody>
      </p:sp>
      <p:sp>
        <p:nvSpPr>
          <p:cNvPr id="37957" name="Line 69"/>
          <p:cNvSpPr>
            <a:spLocks noChangeShapeType="1"/>
          </p:cNvSpPr>
          <p:nvPr/>
        </p:nvSpPr>
        <p:spPr bwMode="auto">
          <a:xfrm>
            <a:off x="1908175" y="4724400"/>
            <a:ext cx="4318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7958" name="Text Box 70"/>
          <p:cNvSpPr txBox="1">
            <a:spLocks noChangeArrowheads="1"/>
          </p:cNvSpPr>
          <p:nvPr/>
        </p:nvSpPr>
        <p:spPr bwMode="auto">
          <a:xfrm>
            <a:off x="1476375" y="4724400"/>
            <a:ext cx="488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tsu</a:t>
            </a:r>
          </a:p>
        </p:txBody>
      </p:sp>
      <p:sp>
        <p:nvSpPr>
          <p:cNvPr id="37959" name="Text Box 71"/>
          <p:cNvSpPr txBox="1">
            <a:spLocks noChangeArrowheads="1"/>
          </p:cNvSpPr>
          <p:nvPr/>
        </p:nvSpPr>
        <p:spPr bwMode="auto">
          <a:xfrm>
            <a:off x="1908175" y="692150"/>
            <a:ext cx="601389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t>周期</a:t>
            </a:r>
            <a:r>
              <a:rPr lang="en-US" altLang="ja-JP" sz="2400"/>
              <a:t>T</a:t>
            </a:r>
            <a:r>
              <a:rPr lang="ja-JP" altLang="en-US" sz="2400"/>
              <a:t>＝</a:t>
            </a:r>
            <a:r>
              <a:rPr lang="en-US" altLang="ja-JP" sz="2400"/>
              <a:t>tpd(F.F.)+tpd(</a:t>
            </a:r>
            <a:r>
              <a:rPr lang="ja-JP" altLang="en-US" sz="2400"/>
              <a:t>組み合わせ回路）</a:t>
            </a:r>
            <a:r>
              <a:rPr lang="en-US" altLang="ja-JP" sz="2400"/>
              <a:t>+tsu</a:t>
            </a:r>
          </a:p>
          <a:p>
            <a:pPr eaLnBrk="1" hangingPunct="1"/>
            <a:r>
              <a:rPr lang="ja-JP" altLang="en-US" sz="2400"/>
              <a:t>周波数</a:t>
            </a:r>
            <a:r>
              <a:rPr lang="en-US" altLang="ja-JP" sz="2400"/>
              <a:t>f = 1/T</a:t>
            </a:r>
          </a:p>
        </p:txBody>
      </p:sp>
    </p:spTree>
    <p:extLst>
      <p:ext uri="{BB962C8B-B14F-4D97-AF65-F5344CB8AC3E}">
        <p14:creationId xmlns:p14="http://schemas.microsoft.com/office/powerpoint/2010/main" val="108438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042988" y="404813"/>
            <a:ext cx="6829425" cy="15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3200"/>
              <a:t>例題：</a:t>
            </a:r>
            <a:r>
              <a:rPr lang="en-US" altLang="ja-JP" sz="3200"/>
              <a:t>S=H</a:t>
            </a:r>
            <a:r>
              <a:rPr lang="ja-JP" altLang="en-US" sz="3200"/>
              <a:t>のとき１→</a:t>
            </a:r>
            <a:r>
              <a:rPr lang="en-US" altLang="ja-JP" sz="3200"/>
              <a:t>2→3</a:t>
            </a:r>
            <a:r>
              <a:rPr lang="ja-JP" altLang="en-US" sz="3200"/>
              <a:t>とカウントし、</a:t>
            </a:r>
          </a:p>
          <a:p>
            <a:pPr eaLnBrk="1" hangingPunct="1"/>
            <a:r>
              <a:rPr lang="en-US" altLang="ja-JP" sz="3200"/>
              <a:t>S=L</a:t>
            </a:r>
            <a:r>
              <a:rPr lang="ja-JP" altLang="en-US" sz="3200"/>
              <a:t>の時は停止するカウンタの設計</a:t>
            </a:r>
          </a:p>
          <a:p>
            <a:pPr eaLnBrk="1" hangingPunct="1"/>
            <a:r>
              <a:rPr lang="ja-JP" altLang="en-US" sz="3200"/>
              <a:t>（テキスト</a:t>
            </a:r>
            <a:r>
              <a:rPr lang="en-US" altLang="ja-JP" sz="3200"/>
              <a:t>p.13)</a:t>
            </a:r>
          </a:p>
        </p:txBody>
      </p:sp>
      <p:sp>
        <p:nvSpPr>
          <p:cNvPr id="38915" name="Oval 3"/>
          <p:cNvSpPr>
            <a:spLocks noChangeArrowheads="1"/>
          </p:cNvSpPr>
          <p:nvPr/>
        </p:nvSpPr>
        <p:spPr bwMode="auto">
          <a:xfrm>
            <a:off x="1547813" y="3716338"/>
            <a:ext cx="1295400" cy="10080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01</a:t>
            </a:r>
          </a:p>
        </p:txBody>
      </p:sp>
      <p:sp>
        <p:nvSpPr>
          <p:cNvPr id="38916" name="Oval 4"/>
          <p:cNvSpPr>
            <a:spLocks noChangeArrowheads="1"/>
          </p:cNvSpPr>
          <p:nvPr/>
        </p:nvSpPr>
        <p:spPr bwMode="auto">
          <a:xfrm>
            <a:off x="3384550" y="2625725"/>
            <a:ext cx="1295400" cy="10080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10</a:t>
            </a:r>
          </a:p>
        </p:txBody>
      </p:sp>
      <p:sp>
        <p:nvSpPr>
          <p:cNvPr id="38917" name="Oval 5"/>
          <p:cNvSpPr>
            <a:spLocks noChangeArrowheads="1"/>
          </p:cNvSpPr>
          <p:nvPr/>
        </p:nvSpPr>
        <p:spPr bwMode="auto">
          <a:xfrm>
            <a:off x="5651500" y="3716338"/>
            <a:ext cx="1295400" cy="10080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11</a:t>
            </a:r>
          </a:p>
        </p:txBody>
      </p:sp>
      <p:sp>
        <p:nvSpPr>
          <p:cNvPr id="38918" name="Freeform 6"/>
          <p:cNvSpPr>
            <a:spLocks/>
          </p:cNvSpPr>
          <p:nvPr/>
        </p:nvSpPr>
        <p:spPr bwMode="auto">
          <a:xfrm>
            <a:off x="1379538" y="3081338"/>
            <a:ext cx="755650" cy="779462"/>
          </a:xfrm>
          <a:custGeom>
            <a:avLst/>
            <a:gdLst>
              <a:gd name="T0" fmla="*/ 384175 w 476"/>
              <a:gd name="T1" fmla="*/ 779462 h 491"/>
              <a:gd name="T2" fmla="*/ 23813 w 476"/>
              <a:gd name="T3" fmla="*/ 492125 h 491"/>
              <a:gd name="T4" fmla="*/ 239713 w 476"/>
              <a:gd name="T5" fmla="*/ 60325 h 491"/>
              <a:gd name="T6" fmla="*/ 671513 w 476"/>
              <a:gd name="T7" fmla="*/ 131762 h 491"/>
              <a:gd name="T8" fmla="*/ 744538 w 476"/>
              <a:gd name="T9" fmla="*/ 635000 h 49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6" h="491">
                <a:moveTo>
                  <a:pt x="242" y="491"/>
                </a:moveTo>
                <a:cubicBezTo>
                  <a:pt x="136" y="438"/>
                  <a:pt x="30" y="385"/>
                  <a:pt x="15" y="310"/>
                </a:cubicBezTo>
                <a:cubicBezTo>
                  <a:pt x="0" y="235"/>
                  <a:pt x="83" y="76"/>
                  <a:pt x="151" y="38"/>
                </a:cubicBezTo>
                <a:cubicBezTo>
                  <a:pt x="219" y="0"/>
                  <a:pt x="370" y="23"/>
                  <a:pt x="423" y="83"/>
                </a:cubicBezTo>
                <a:cubicBezTo>
                  <a:pt x="476" y="143"/>
                  <a:pt x="472" y="271"/>
                  <a:pt x="469" y="400"/>
                </a:cubicBez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19" name="Freeform 7"/>
          <p:cNvSpPr>
            <a:spLocks/>
          </p:cNvSpPr>
          <p:nvPr/>
        </p:nvSpPr>
        <p:spPr bwMode="auto">
          <a:xfrm>
            <a:off x="3132138" y="2001838"/>
            <a:ext cx="755650" cy="779462"/>
          </a:xfrm>
          <a:custGeom>
            <a:avLst/>
            <a:gdLst>
              <a:gd name="T0" fmla="*/ 384175 w 476"/>
              <a:gd name="T1" fmla="*/ 779462 h 491"/>
              <a:gd name="T2" fmla="*/ 23813 w 476"/>
              <a:gd name="T3" fmla="*/ 492125 h 491"/>
              <a:gd name="T4" fmla="*/ 239713 w 476"/>
              <a:gd name="T5" fmla="*/ 60325 h 491"/>
              <a:gd name="T6" fmla="*/ 671513 w 476"/>
              <a:gd name="T7" fmla="*/ 131762 h 491"/>
              <a:gd name="T8" fmla="*/ 744538 w 476"/>
              <a:gd name="T9" fmla="*/ 635000 h 49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6" h="491">
                <a:moveTo>
                  <a:pt x="242" y="491"/>
                </a:moveTo>
                <a:cubicBezTo>
                  <a:pt x="136" y="438"/>
                  <a:pt x="30" y="385"/>
                  <a:pt x="15" y="310"/>
                </a:cubicBezTo>
                <a:cubicBezTo>
                  <a:pt x="0" y="235"/>
                  <a:pt x="83" y="76"/>
                  <a:pt x="151" y="38"/>
                </a:cubicBezTo>
                <a:cubicBezTo>
                  <a:pt x="219" y="0"/>
                  <a:pt x="370" y="23"/>
                  <a:pt x="423" y="83"/>
                </a:cubicBezTo>
                <a:cubicBezTo>
                  <a:pt x="476" y="143"/>
                  <a:pt x="472" y="271"/>
                  <a:pt x="469" y="400"/>
                </a:cubicBez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0" name="Freeform 8"/>
          <p:cNvSpPr>
            <a:spLocks/>
          </p:cNvSpPr>
          <p:nvPr/>
        </p:nvSpPr>
        <p:spPr bwMode="auto">
          <a:xfrm>
            <a:off x="5400675" y="3068638"/>
            <a:ext cx="755650" cy="779462"/>
          </a:xfrm>
          <a:custGeom>
            <a:avLst/>
            <a:gdLst>
              <a:gd name="T0" fmla="*/ 384175 w 476"/>
              <a:gd name="T1" fmla="*/ 779462 h 491"/>
              <a:gd name="T2" fmla="*/ 23813 w 476"/>
              <a:gd name="T3" fmla="*/ 492125 h 491"/>
              <a:gd name="T4" fmla="*/ 239713 w 476"/>
              <a:gd name="T5" fmla="*/ 60325 h 491"/>
              <a:gd name="T6" fmla="*/ 671513 w 476"/>
              <a:gd name="T7" fmla="*/ 131762 h 491"/>
              <a:gd name="T8" fmla="*/ 744538 w 476"/>
              <a:gd name="T9" fmla="*/ 635000 h 49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6" h="491">
                <a:moveTo>
                  <a:pt x="242" y="491"/>
                </a:moveTo>
                <a:cubicBezTo>
                  <a:pt x="136" y="438"/>
                  <a:pt x="30" y="385"/>
                  <a:pt x="15" y="310"/>
                </a:cubicBezTo>
                <a:cubicBezTo>
                  <a:pt x="0" y="235"/>
                  <a:pt x="83" y="76"/>
                  <a:pt x="151" y="38"/>
                </a:cubicBezTo>
                <a:cubicBezTo>
                  <a:pt x="219" y="0"/>
                  <a:pt x="370" y="23"/>
                  <a:pt x="423" y="83"/>
                </a:cubicBezTo>
                <a:cubicBezTo>
                  <a:pt x="476" y="143"/>
                  <a:pt x="472" y="271"/>
                  <a:pt x="469" y="400"/>
                </a:cubicBezTo>
              </a:path>
            </a:pathLst>
          </a:custGeom>
          <a:noFill/>
          <a:ln w="9525">
            <a:solidFill>
              <a:schemeClr val="tx1"/>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1" name="Line 9"/>
          <p:cNvSpPr>
            <a:spLocks noChangeShapeType="1"/>
          </p:cNvSpPr>
          <p:nvPr/>
        </p:nvSpPr>
        <p:spPr bwMode="auto">
          <a:xfrm flipV="1">
            <a:off x="2700338" y="3357563"/>
            <a:ext cx="719137"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2" name="Line 10"/>
          <p:cNvSpPr>
            <a:spLocks noChangeShapeType="1"/>
          </p:cNvSpPr>
          <p:nvPr/>
        </p:nvSpPr>
        <p:spPr bwMode="auto">
          <a:xfrm>
            <a:off x="4643438" y="3284538"/>
            <a:ext cx="10080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3" name="Line 11"/>
          <p:cNvSpPr>
            <a:spLocks noChangeShapeType="1"/>
          </p:cNvSpPr>
          <p:nvPr/>
        </p:nvSpPr>
        <p:spPr bwMode="auto">
          <a:xfrm flipH="1">
            <a:off x="2843213" y="4365625"/>
            <a:ext cx="28082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8924" name="Text Box 12"/>
          <p:cNvSpPr txBox="1">
            <a:spLocks noChangeArrowheads="1"/>
          </p:cNvSpPr>
          <p:nvPr/>
        </p:nvSpPr>
        <p:spPr bwMode="auto">
          <a:xfrm>
            <a:off x="1311275" y="2728913"/>
            <a:ext cx="59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S=0</a:t>
            </a:r>
          </a:p>
        </p:txBody>
      </p:sp>
      <p:sp>
        <p:nvSpPr>
          <p:cNvPr id="38925" name="Text Box 13"/>
          <p:cNvSpPr txBox="1">
            <a:spLocks noChangeArrowheads="1"/>
          </p:cNvSpPr>
          <p:nvPr/>
        </p:nvSpPr>
        <p:spPr bwMode="auto">
          <a:xfrm>
            <a:off x="3924300" y="1916113"/>
            <a:ext cx="59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S=0</a:t>
            </a:r>
          </a:p>
        </p:txBody>
      </p:sp>
      <p:sp>
        <p:nvSpPr>
          <p:cNvPr id="38926" name="Text Box 14"/>
          <p:cNvSpPr txBox="1">
            <a:spLocks noChangeArrowheads="1"/>
          </p:cNvSpPr>
          <p:nvPr/>
        </p:nvSpPr>
        <p:spPr bwMode="auto">
          <a:xfrm>
            <a:off x="6156325" y="29241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S=0</a:t>
            </a:r>
          </a:p>
        </p:txBody>
      </p:sp>
      <p:sp>
        <p:nvSpPr>
          <p:cNvPr id="38927" name="Text Box 15"/>
          <p:cNvSpPr txBox="1">
            <a:spLocks noChangeArrowheads="1"/>
          </p:cNvSpPr>
          <p:nvPr/>
        </p:nvSpPr>
        <p:spPr bwMode="auto">
          <a:xfrm>
            <a:off x="2987675" y="3644900"/>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S=1</a:t>
            </a:r>
          </a:p>
        </p:txBody>
      </p:sp>
      <p:sp>
        <p:nvSpPr>
          <p:cNvPr id="38928" name="Text Box 16"/>
          <p:cNvSpPr txBox="1">
            <a:spLocks noChangeArrowheads="1"/>
          </p:cNvSpPr>
          <p:nvPr/>
        </p:nvSpPr>
        <p:spPr bwMode="auto">
          <a:xfrm>
            <a:off x="4716463" y="3644900"/>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S=1</a:t>
            </a:r>
          </a:p>
        </p:txBody>
      </p:sp>
      <p:sp>
        <p:nvSpPr>
          <p:cNvPr id="38929" name="Text Box 17"/>
          <p:cNvSpPr txBox="1">
            <a:spLocks noChangeArrowheads="1"/>
          </p:cNvSpPr>
          <p:nvPr/>
        </p:nvSpPr>
        <p:spPr bwMode="auto">
          <a:xfrm>
            <a:off x="4067175" y="4437063"/>
            <a:ext cx="59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S=1</a:t>
            </a:r>
          </a:p>
        </p:txBody>
      </p:sp>
      <p:sp>
        <p:nvSpPr>
          <p:cNvPr id="38930" name="Text Box 18"/>
          <p:cNvSpPr txBox="1">
            <a:spLocks noChangeArrowheads="1"/>
          </p:cNvSpPr>
          <p:nvPr/>
        </p:nvSpPr>
        <p:spPr bwMode="auto">
          <a:xfrm>
            <a:off x="2967038" y="5451475"/>
            <a:ext cx="544572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t>状態遷移図　状態番号＝出力とする</a:t>
            </a:r>
          </a:p>
          <a:p>
            <a:pPr eaLnBrk="1" hangingPunct="1"/>
            <a:endParaRPr lang="ja-JP" altLang="en-US" sz="2400" dirty="0"/>
          </a:p>
          <a:p>
            <a:pPr eaLnBrk="1" hangingPunct="1"/>
            <a:r>
              <a:rPr lang="ja-JP" altLang="en-US" sz="2400" dirty="0"/>
              <a:t>現在の状態Ｃ１Ｃ０　→　次の状態Ｎ１Ｎ０</a:t>
            </a:r>
          </a:p>
        </p:txBody>
      </p:sp>
    </p:spTree>
    <p:extLst>
      <p:ext uri="{BB962C8B-B14F-4D97-AF65-F5344CB8AC3E}">
        <p14:creationId xmlns:p14="http://schemas.microsoft.com/office/powerpoint/2010/main" val="547955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44450"/>
            <a:ext cx="8229600" cy="1143000"/>
          </a:xfrm>
        </p:spPr>
        <p:txBody>
          <a:bodyPr/>
          <a:lstStyle/>
          <a:p>
            <a:pPr eaLnBrk="1" hangingPunct="1"/>
            <a:r>
              <a:rPr lang="ja-JP" altLang="en-US"/>
              <a:t>カルノー図</a:t>
            </a:r>
          </a:p>
        </p:txBody>
      </p:sp>
      <p:sp>
        <p:nvSpPr>
          <p:cNvPr id="39939" name="Line 3"/>
          <p:cNvSpPr>
            <a:spLocks noChangeShapeType="1"/>
          </p:cNvSpPr>
          <p:nvPr/>
        </p:nvSpPr>
        <p:spPr bwMode="auto">
          <a:xfrm>
            <a:off x="1979613" y="2205038"/>
            <a:ext cx="46085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0" name="Line 4"/>
          <p:cNvSpPr>
            <a:spLocks noChangeShapeType="1"/>
          </p:cNvSpPr>
          <p:nvPr/>
        </p:nvSpPr>
        <p:spPr bwMode="auto">
          <a:xfrm>
            <a:off x="2771775" y="16287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1" name="Line 5"/>
          <p:cNvSpPr>
            <a:spLocks noChangeShapeType="1"/>
          </p:cNvSpPr>
          <p:nvPr/>
        </p:nvSpPr>
        <p:spPr bwMode="auto">
          <a:xfrm>
            <a:off x="3635375" y="1628775"/>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2" name="Line 6"/>
          <p:cNvSpPr>
            <a:spLocks noChangeShapeType="1"/>
          </p:cNvSpPr>
          <p:nvPr/>
        </p:nvSpPr>
        <p:spPr bwMode="auto">
          <a:xfrm>
            <a:off x="4643438" y="16287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3" name="Line 7"/>
          <p:cNvSpPr>
            <a:spLocks noChangeShapeType="1"/>
          </p:cNvSpPr>
          <p:nvPr/>
        </p:nvSpPr>
        <p:spPr bwMode="auto">
          <a:xfrm>
            <a:off x="5651500" y="16287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4" name="Line 8"/>
          <p:cNvSpPr>
            <a:spLocks noChangeShapeType="1"/>
          </p:cNvSpPr>
          <p:nvPr/>
        </p:nvSpPr>
        <p:spPr bwMode="auto">
          <a:xfrm>
            <a:off x="6588125" y="16287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5" name="Line 9"/>
          <p:cNvSpPr>
            <a:spLocks noChangeShapeType="1"/>
          </p:cNvSpPr>
          <p:nvPr/>
        </p:nvSpPr>
        <p:spPr bwMode="auto">
          <a:xfrm>
            <a:off x="1979613" y="2852738"/>
            <a:ext cx="46085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6" name="Line 10"/>
          <p:cNvSpPr>
            <a:spLocks noChangeShapeType="1"/>
          </p:cNvSpPr>
          <p:nvPr/>
        </p:nvSpPr>
        <p:spPr bwMode="auto">
          <a:xfrm>
            <a:off x="1979613" y="3500438"/>
            <a:ext cx="46085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47" name="Text Box 11"/>
          <p:cNvSpPr txBox="1">
            <a:spLocks noChangeArrowheads="1"/>
          </p:cNvSpPr>
          <p:nvPr/>
        </p:nvSpPr>
        <p:spPr bwMode="auto">
          <a:xfrm>
            <a:off x="755650" y="1268413"/>
            <a:ext cx="5159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Ｎ０</a:t>
            </a:r>
          </a:p>
        </p:txBody>
      </p:sp>
      <p:sp>
        <p:nvSpPr>
          <p:cNvPr id="39948" name="Text Box 12"/>
          <p:cNvSpPr txBox="1">
            <a:spLocks noChangeArrowheads="1"/>
          </p:cNvSpPr>
          <p:nvPr/>
        </p:nvSpPr>
        <p:spPr bwMode="auto">
          <a:xfrm>
            <a:off x="2051050" y="1412875"/>
            <a:ext cx="7731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Ｃ</a:t>
            </a:r>
            <a:r>
              <a:rPr lang="en-US" altLang="ja-JP" b="1"/>
              <a:t>1C0</a:t>
            </a:r>
          </a:p>
        </p:txBody>
      </p:sp>
      <p:sp>
        <p:nvSpPr>
          <p:cNvPr id="39949" name="Text Box 13"/>
          <p:cNvSpPr txBox="1">
            <a:spLocks noChangeArrowheads="1"/>
          </p:cNvSpPr>
          <p:nvPr/>
        </p:nvSpPr>
        <p:spPr bwMode="auto">
          <a:xfrm>
            <a:off x="1835150" y="17732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39950" name="Line 14"/>
          <p:cNvSpPr>
            <a:spLocks noChangeShapeType="1"/>
          </p:cNvSpPr>
          <p:nvPr/>
        </p:nvSpPr>
        <p:spPr bwMode="auto">
          <a:xfrm flipH="1" flipV="1">
            <a:off x="1979613" y="1628775"/>
            <a:ext cx="792162"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1" name="Text Box 15"/>
          <p:cNvSpPr txBox="1">
            <a:spLocks noChangeArrowheads="1"/>
          </p:cNvSpPr>
          <p:nvPr/>
        </p:nvSpPr>
        <p:spPr bwMode="auto">
          <a:xfrm>
            <a:off x="2981325" y="16287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a:t>
            </a:r>
          </a:p>
        </p:txBody>
      </p:sp>
      <p:sp>
        <p:nvSpPr>
          <p:cNvPr id="39952" name="Text Box 16"/>
          <p:cNvSpPr txBox="1">
            <a:spLocks noChangeArrowheads="1"/>
          </p:cNvSpPr>
          <p:nvPr/>
        </p:nvSpPr>
        <p:spPr bwMode="auto">
          <a:xfrm>
            <a:off x="3917950" y="16287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a:t>
            </a:r>
          </a:p>
        </p:txBody>
      </p:sp>
      <p:sp>
        <p:nvSpPr>
          <p:cNvPr id="39953" name="Text Box 17"/>
          <p:cNvSpPr txBox="1">
            <a:spLocks noChangeArrowheads="1"/>
          </p:cNvSpPr>
          <p:nvPr/>
        </p:nvSpPr>
        <p:spPr bwMode="auto">
          <a:xfrm>
            <a:off x="4854575" y="16287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a:t>
            </a:r>
          </a:p>
        </p:txBody>
      </p:sp>
      <p:sp>
        <p:nvSpPr>
          <p:cNvPr id="39954" name="Text Box 18"/>
          <p:cNvSpPr txBox="1">
            <a:spLocks noChangeArrowheads="1"/>
          </p:cNvSpPr>
          <p:nvPr/>
        </p:nvSpPr>
        <p:spPr bwMode="auto">
          <a:xfrm>
            <a:off x="5791200" y="16287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a:t>
            </a:r>
          </a:p>
        </p:txBody>
      </p:sp>
      <p:sp>
        <p:nvSpPr>
          <p:cNvPr id="39955" name="Text Box 19"/>
          <p:cNvSpPr txBox="1">
            <a:spLocks noChangeArrowheads="1"/>
          </p:cNvSpPr>
          <p:nvPr/>
        </p:nvSpPr>
        <p:spPr bwMode="auto">
          <a:xfrm>
            <a:off x="2219325" y="23415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39956" name="Text Box 20"/>
          <p:cNvSpPr txBox="1">
            <a:spLocks noChangeArrowheads="1"/>
          </p:cNvSpPr>
          <p:nvPr/>
        </p:nvSpPr>
        <p:spPr bwMode="auto">
          <a:xfrm>
            <a:off x="2195513" y="29098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9957" name="Line 21"/>
          <p:cNvSpPr>
            <a:spLocks noChangeShapeType="1"/>
          </p:cNvSpPr>
          <p:nvPr/>
        </p:nvSpPr>
        <p:spPr bwMode="auto">
          <a:xfrm>
            <a:off x="3059113" y="249237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8" name="Line 22"/>
          <p:cNvSpPr>
            <a:spLocks noChangeShapeType="1"/>
          </p:cNvSpPr>
          <p:nvPr/>
        </p:nvSpPr>
        <p:spPr bwMode="auto">
          <a:xfrm>
            <a:off x="3059113" y="31416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59" name="Text Box 23"/>
          <p:cNvSpPr txBox="1">
            <a:spLocks noChangeArrowheads="1"/>
          </p:cNvSpPr>
          <p:nvPr/>
        </p:nvSpPr>
        <p:spPr bwMode="auto">
          <a:xfrm>
            <a:off x="3995738" y="23495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1</a:t>
            </a:r>
          </a:p>
        </p:txBody>
      </p:sp>
      <p:sp>
        <p:nvSpPr>
          <p:cNvPr id="39960" name="Text Box 24"/>
          <p:cNvSpPr txBox="1">
            <a:spLocks noChangeArrowheads="1"/>
          </p:cNvSpPr>
          <p:nvPr/>
        </p:nvSpPr>
        <p:spPr bwMode="auto">
          <a:xfrm>
            <a:off x="4932363" y="23495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1</a:t>
            </a:r>
          </a:p>
        </p:txBody>
      </p:sp>
      <p:sp>
        <p:nvSpPr>
          <p:cNvPr id="39961" name="Text Box 25"/>
          <p:cNvSpPr txBox="1">
            <a:spLocks noChangeArrowheads="1"/>
          </p:cNvSpPr>
          <p:nvPr/>
        </p:nvSpPr>
        <p:spPr bwMode="auto">
          <a:xfrm>
            <a:off x="5003800" y="29972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1</a:t>
            </a:r>
          </a:p>
        </p:txBody>
      </p:sp>
      <p:sp>
        <p:nvSpPr>
          <p:cNvPr id="39962" name="Text Box 26"/>
          <p:cNvSpPr txBox="1">
            <a:spLocks noChangeArrowheads="1"/>
          </p:cNvSpPr>
          <p:nvPr/>
        </p:nvSpPr>
        <p:spPr bwMode="auto">
          <a:xfrm>
            <a:off x="5940425" y="2997200"/>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1</a:t>
            </a:r>
          </a:p>
        </p:txBody>
      </p:sp>
      <p:sp>
        <p:nvSpPr>
          <p:cNvPr id="39963" name="Oval 27"/>
          <p:cNvSpPr>
            <a:spLocks noChangeArrowheads="1"/>
          </p:cNvSpPr>
          <p:nvPr/>
        </p:nvSpPr>
        <p:spPr bwMode="auto">
          <a:xfrm>
            <a:off x="3924300" y="2276475"/>
            <a:ext cx="1368425" cy="431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9964" name="Oval 28"/>
          <p:cNvSpPr>
            <a:spLocks noChangeArrowheads="1"/>
          </p:cNvSpPr>
          <p:nvPr/>
        </p:nvSpPr>
        <p:spPr bwMode="auto">
          <a:xfrm>
            <a:off x="4932363" y="2925763"/>
            <a:ext cx="1368425" cy="431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9965" name="Text Box 29"/>
          <p:cNvSpPr txBox="1">
            <a:spLocks noChangeArrowheads="1"/>
          </p:cNvSpPr>
          <p:nvPr/>
        </p:nvSpPr>
        <p:spPr bwMode="auto">
          <a:xfrm>
            <a:off x="6877050" y="213360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SC0</a:t>
            </a:r>
          </a:p>
        </p:txBody>
      </p:sp>
      <p:sp>
        <p:nvSpPr>
          <p:cNvPr id="39966" name="Line 30"/>
          <p:cNvSpPr>
            <a:spLocks noChangeShapeType="1"/>
          </p:cNvSpPr>
          <p:nvPr/>
        </p:nvSpPr>
        <p:spPr bwMode="auto">
          <a:xfrm>
            <a:off x="6948488" y="22050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67" name="Line 31"/>
          <p:cNvSpPr>
            <a:spLocks noChangeShapeType="1"/>
          </p:cNvSpPr>
          <p:nvPr/>
        </p:nvSpPr>
        <p:spPr bwMode="auto">
          <a:xfrm flipH="1">
            <a:off x="5292725" y="2349500"/>
            <a:ext cx="1584325"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68" name="Text Box 32"/>
          <p:cNvSpPr txBox="1">
            <a:spLocks noChangeArrowheads="1"/>
          </p:cNvSpPr>
          <p:nvPr/>
        </p:nvSpPr>
        <p:spPr bwMode="auto">
          <a:xfrm>
            <a:off x="6877050" y="299085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SC1</a:t>
            </a:r>
          </a:p>
        </p:txBody>
      </p:sp>
      <p:sp>
        <p:nvSpPr>
          <p:cNvPr id="39969" name="Line 33"/>
          <p:cNvSpPr>
            <a:spLocks noChangeShapeType="1"/>
          </p:cNvSpPr>
          <p:nvPr/>
        </p:nvSpPr>
        <p:spPr bwMode="auto">
          <a:xfrm flipH="1">
            <a:off x="6300788" y="3141663"/>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0" name="Line 34"/>
          <p:cNvSpPr>
            <a:spLocks noChangeShapeType="1"/>
          </p:cNvSpPr>
          <p:nvPr/>
        </p:nvSpPr>
        <p:spPr bwMode="auto">
          <a:xfrm>
            <a:off x="1998663" y="5011738"/>
            <a:ext cx="46085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1" name="Line 35"/>
          <p:cNvSpPr>
            <a:spLocks noChangeShapeType="1"/>
          </p:cNvSpPr>
          <p:nvPr/>
        </p:nvSpPr>
        <p:spPr bwMode="auto">
          <a:xfrm>
            <a:off x="2790825" y="44354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2" name="Line 36"/>
          <p:cNvSpPr>
            <a:spLocks noChangeShapeType="1"/>
          </p:cNvSpPr>
          <p:nvPr/>
        </p:nvSpPr>
        <p:spPr bwMode="auto">
          <a:xfrm>
            <a:off x="3654425" y="4435475"/>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3" name="Line 37"/>
          <p:cNvSpPr>
            <a:spLocks noChangeShapeType="1"/>
          </p:cNvSpPr>
          <p:nvPr/>
        </p:nvSpPr>
        <p:spPr bwMode="auto">
          <a:xfrm>
            <a:off x="4662488" y="44354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4" name="Line 38"/>
          <p:cNvSpPr>
            <a:spLocks noChangeShapeType="1"/>
          </p:cNvSpPr>
          <p:nvPr/>
        </p:nvSpPr>
        <p:spPr bwMode="auto">
          <a:xfrm>
            <a:off x="5670550" y="44354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5" name="Line 39"/>
          <p:cNvSpPr>
            <a:spLocks noChangeShapeType="1"/>
          </p:cNvSpPr>
          <p:nvPr/>
        </p:nvSpPr>
        <p:spPr bwMode="auto">
          <a:xfrm>
            <a:off x="6607175" y="4435475"/>
            <a:ext cx="0" cy="18716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6" name="Line 40"/>
          <p:cNvSpPr>
            <a:spLocks noChangeShapeType="1"/>
          </p:cNvSpPr>
          <p:nvPr/>
        </p:nvSpPr>
        <p:spPr bwMode="auto">
          <a:xfrm>
            <a:off x="1998663" y="5659438"/>
            <a:ext cx="46085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7" name="Line 41"/>
          <p:cNvSpPr>
            <a:spLocks noChangeShapeType="1"/>
          </p:cNvSpPr>
          <p:nvPr/>
        </p:nvSpPr>
        <p:spPr bwMode="auto">
          <a:xfrm>
            <a:off x="1998663" y="6307138"/>
            <a:ext cx="46085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78" name="Text Box 42"/>
          <p:cNvSpPr txBox="1">
            <a:spLocks noChangeArrowheads="1"/>
          </p:cNvSpPr>
          <p:nvPr/>
        </p:nvSpPr>
        <p:spPr bwMode="auto">
          <a:xfrm>
            <a:off x="827088" y="4154488"/>
            <a:ext cx="487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Ｎ</a:t>
            </a:r>
            <a:r>
              <a:rPr lang="en-US" altLang="ja-JP" b="1"/>
              <a:t>1</a:t>
            </a:r>
          </a:p>
        </p:txBody>
      </p:sp>
      <p:sp>
        <p:nvSpPr>
          <p:cNvPr id="39979" name="Text Box 43"/>
          <p:cNvSpPr txBox="1">
            <a:spLocks noChangeArrowheads="1"/>
          </p:cNvSpPr>
          <p:nvPr/>
        </p:nvSpPr>
        <p:spPr bwMode="auto">
          <a:xfrm>
            <a:off x="2070100" y="4219575"/>
            <a:ext cx="7731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Ｃ</a:t>
            </a:r>
            <a:r>
              <a:rPr lang="en-US" altLang="ja-JP" b="1"/>
              <a:t>1C0</a:t>
            </a:r>
          </a:p>
        </p:txBody>
      </p:sp>
      <p:sp>
        <p:nvSpPr>
          <p:cNvPr id="39980" name="Text Box 44"/>
          <p:cNvSpPr txBox="1">
            <a:spLocks noChangeArrowheads="1"/>
          </p:cNvSpPr>
          <p:nvPr/>
        </p:nvSpPr>
        <p:spPr bwMode="auto">
          <a:xfrm>
            <a:off x="1854200" y="45799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39981" name="Line 45"/>
          <p:cNvSpPr>
            <a:spLocks noChangeShapeType="1"/>
          </p:cNvSpPr>
          <p:nvPr/>
        </p:nvSpPr>
        <p:spPr bwMode="auto">
          <a:xfrm flipH="1" flipV="1">
            <a:off x="1998663" y="4435475"/>
            <a:ext cx="792162"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82" name="Text Box 46"/>
          <p:cNvSpPr txBox="1">
            <a:spLocks noChangeArrowheads="1"/>
          </p:cNvSpPr>
          <p:nvPr/>
        </p:nvSpPr>
        <p:spPr bwMode="auto">
          <a:xfrm>
            <a:off x="3000375" y="44354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00</a:t>
            </a:r>
          </a:p>
        </p:txBody>
      </p:sp>
      <p:sp>
        <p:nvSpPr>
          <p:cNvPr id="39983" name="Text Box 47"/>
          <p:cNvSpPr txBox="1">
            <a:spLocks noChangeArrowheads="1"/>
          </p:cNvSpPr>
          <p:nvPr/>
        </p:nvSpPr>
        <p:spPr bwMode="auto">
          <a:xfrm>
            <a:off x="3937000" y="44354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01</a:t>
            </a:r>
          </a:p>
        </p:txBody>
      </p:sp>
      <p:sp>
        <p:nvSpPr>
          <p:cNvPr id="39984" name="Text Box 48"/>
          <p:cNvSpPr txBox="1">
            <a:spLocks noChangeArrowheads="1"/>
          </p:cNvSpPr>
          <p:nvPr/>
        </p:nvSpPr>
        <p:spPr bwMode="auto">
          <a:xfrm>
            <a:off x="4873625" y="44354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11</a:t>
            </a:r>
          </a:p>
        </p:txBody>
      </p:sp>
      <p:sp>
        <p:nvSpPr>
          <p:cNvPr id="39985" name="Text Box 49"/>
          <p:cNvSpPr txBox="1">
            <a:spLocks noChangeArrowheads="1"/>
          </p:cNvSpPr>
          <p:nvPr/>
        </p:nvSpPr>
        <p:spPr bwMode="auto">
          <a:xfrm>
            <a:off x="5810250" y="44354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10</a:t>
            </a:r>
          </a:p>
        </p:txBody>
      </p:sp>
      <p:sp>
        <p:nvSpPr>
          <p:cNvPr id="39986" name="Text Box 50"/>
          <p:cNvSpPr txBox="1">
            <a:spLocks noChangeArrowheads="1"/>
          </p:cNvSpPr>
          <p:nvPr/>
        </p:nvSpPr>
        <p:spPr bwMode="auto">
          <a:xfrm>
            <a:off x="2238375" y="5148263"/>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39987" name="Text Box 51"/>
          <p:cNvSpPr txBox="1">
            <a:spLocks noChangeArrowheads="1"/>
          </p:cNvSpPr>
          <p:nvPr/>
        </p:nvSpPr>
        <p:spPr bwMode="auto">
          <a:xfrm>
            <a:off x="2214563" y="57165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
        <p:nvSpPr>
          <p:cNvPr id="39988" name="Line 52"/>
          <p:cNvSpPr>
            <a:spLocks noChangeShapeType="1"/>
          </p:cNvSpPr>
          <p:nvPr/>
        </p:nvSpPr>
        <p:spPr bwMode="auto">
          <a:xfrm>
            <a:off x="3078163" y="529907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89" name="Line 53"/>
          <p:cNvSpPr>
            <a:spLocks noChangeShapeType="1"/>
          </p:cNvSpPr>
          <p:nvPr/>
        </p:nvSpPr>
        <p:spPr bwMode="auto">
          <a:xfrm>
            <a:off x="3078163" y="59483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0" name="Text Box 54"/>
          <p:cNvSpPr txBox="1">
            <a:spLocks noChangeArrowheads="1"/>
          </p:cNvSpPr>
          <p:nvPr/>
        </p:nvSpPr>
        <p:spPr bwMode="auto">
          <a:xfrm>
            <a:off x="4014788" y="57991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1</a:t>
            </a:r>
          </a:p>
        </p:txBody>
      </p:sp>
      <p:sp>
        <p:nvSpPr>
          <p:cNvPr id="39991" name="Text Box 55"/>
          <p:cNvSpPr txBox="1">
            <a:spLocks noChangeArrowheads="1"/>
          </p:cNvSpPr>
          <p:nvPr/>
        </p:nvSpPr>
        <p:spPr bwMode="auto">
          <a:xfrm>
            <a:off x="4951413" y="51562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1</a:t>
            </a:r>
          </a:p>
        </p:txBody>
      </p:sp>
      <p:sp>
        <p:nvSpPr>
          <p:cNvPr id="39992" name="Text Box 56"/>
          <p:cNvSpPr txBox="1">
            <a:spLocks noChangeArrowheads="1"/>
          </p:cNvSpPr>
          <p:nvPr/>
        </p:nvSpPr>
        <p:spPr bwMode="auto">
          <a:xfrm>
            <a:off x="5959475" y="5803900"/>
            <a:ext cx="3603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1</a:t>
            </a:r>
          </a:p>
        </p:txBody>
      </p:sp>
      <p:sp>
        <p:nvSpPr>
          <p:cNvPr id="39993" name="Oval 57"/>
          <p:cNvSpPr>
            <a:spLocks noChangeArrowheads="1"/>
          </p:cNvSpPr>
          <p:nvPr/>
        </p:nvSpPr>
        <p:spPr bwMode="auto">
          <a:xfrm>
            <a:off x="2987675" y="5734050"/>
            <a:ext cx="1368425" cy="431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9994" name="Text Box 58"/>
          <p:cNvSpPr txBox="1">
            <a:spLocks noChangeArrowheads="1"/>
          </p:cNvSpPr>
          <p:nvPr/>
        </p:nvSpPr>
        <p:spPr bwMode="auto">
          <a:xfrm>
            <a:off x="6896100" y="494030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SC1</a:t>
            </a:r>
          </a:p>
        </p:txBody>
      </p:sp>
      <p:sp>
        <p:nvSpPr>
          <p:cNvPr id="39995" name="Line 59"/>
          <p:cNvSpPr>
            <a:spLocks noChangeShapeType="1"/>
          </p:cNvSpPr>
          <p:nvPr/>
        </p:nvSpPr>
        <p:spPr bwMode="auto">
          <a:xfrm>
            <a:off x="6967538" y="501173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6" name="Line 60"/>
          <p:cNvSpPr>
            <a:spLocks noChangeShapeType="1"/>
          </p:cNvSpPr>
          <p:nvPr/>
        </p:nvSpPr>
        <p:spPr bwMode="auto">
          <a:xfrm flipH="1">
            <a:off x="6300788" y="5157788"/>
            <a:ext cx="719137"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7" name="Text Box 61"/>
          <p:cNvSpPr txBox="1">
            <a:spLocks noChangeArrowheads="1"/>
          </p:cNvSpPr>
          <p:nvPr/>
        </p:nvSpPr>
        <p:spPr bwMode="auto">
          <a:xfrm>
            <a:off x="6896100" y="57975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C0</a:t>
            </a:r>
          </a:p>
        </p:txBody>
      </p:sp>
      <p:sp>
        <p:nvSpPr>
          <p:cNvPr id="39998" name="Line 62"/>
          <p:cNvSpPr>
            <a:spLocks noChangeShapeType="1"/>
          </p:cNvSpPr>
          <p:nvPr/>
        </p:nvSpPr>
        <p:spPr bwMode="auto">
          <a:xfrm flipH="1">
            <a:off x="6319838" y="5948363"/>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9999" name="Text Box 63"/>
          <p:cNvSpPr txBox="1">
            <a:spLocks noChangeArrowheads="1"/>
          </p:cNvSpPr>
          <p:nvPr/>
        </p:nvSpPr>
        <p:spPr bwMode="auto">
          <a:xfrm>
            <a:off x="5940425" y="51577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1</a:t>
            </a:r>
          </a:p>
        </p:txBody>
      </p:sp>
      <p:sp>
        <p:nvSpPr>
          <p:cNvPr id="40000" name="Oval 64"/>
          <p:cNvSpPr>
            <a:spLocks noChangeArrowheads="1"/>
          </p:cNvSpPr>
          <p:nvPr/>
        </p:nvSpPr>
        <p:spPr bwMode="auto">
          <a:xfrm>
            <a:off x="4932363" y="5084763"/>
            <a:ext cx="1368425" cy="431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0001" name="Freeform 65"/>
          <p:cNvSpPr>
            <a:spLocks/>
          </p:cNvSpPr>
          <p:nvPr/>
        </p:nvSpPr>
        <p:spPr bwMode="auto">
          <a:xfrm>
            <a:off x="5843588" y="5072063"/>
            <a:ext cx="815975" cy="1190625"/>
          </a:xfrm>
          <a:custGeom>
            <a:avLst/>
            <a:gdLst>
              <a:gd name="T0" fmla="*/ 744538 w 514"/>
              <a:gd name="T1" fmla="*/ 12700 h 750"/>
              <a:gd name="T2" fmla="*/ 168275 w 514"/>
              <a:gd name="T3" fmla="*/ 12700 h 750"/>
              <a:gd name="T4" fmla="*/ 23813 w 514"/>
              <a:gd name="T5" fmla="*/ 85725 h 750"/>
              <a:gd name="T6" fmla="*/ 23813 w 514"/>
              <a:gd name="T7" fmla="*/ 301625 h 750"/>
              <a:gd name="T8" fmla="*/ 23813 w 514"/>
              <a:gd name="T9" fmla="*/ 588963 h 750"/>
              <a:gd name="T10" fmla="*/ 96838 w 514"/>
              <a:gd name="T11" fmla="*/ 1093788 h 750"/>
              <a:gd name="T12" fmla="*/ 241300 w 514"/>
              <a:gd name="T13" fmla="*/ 1165225 h 750"/>
              <a:gd name="T14" fmla="*/ 815975 w 514"/>
              <a:gd name="T15" fmla="*/ 1165225 h 7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4" h="750">
                <a:moveTo>
                  <a:pt x="469" y="8"/>
                </a:moveTo>
                <a:cubicBezTo>
                  <a:pt x="325" y="4"/>
                  <a:pt x="182" y="0"/>
                  <a:pt x="106" y="8"/>
                </a:cubicBezTo>
                <a:cubicBezTo>
                  <a:pt x="30" y="16"/>
                  <a:pt x="30" y="24"/>
                  <a:pt x="15" y="54"/>
                </a:cubicBezTo>
                <a:cubicBezTo>
                  <a:pt x="0" y="84"/>
                  <a:pt x="15" y="137"/>
                  <a:pt x="15" y="190"/>
                </a:cubicBezTo>
                <a:cubicBezTo>
                  <a:pt x="15" y="243"/>
                  <a:pt x="7" y="288"/>
                  <a:pt x="15" y="371"/>
                </a:cubicBezTo>
                <a:cubicBezTo>
                  <a:pt x="23" y="454"/>
                  <a:pt x="38" y="628"/>
                  <a:pt x="61" y="689"/>
                </a:cubicBezTo>
                <a:cubicBezTo>
                  <a:pt x="84" y="750"/>
                  <a:pt x="77" y="727"/>
                  <a:pt x="152" y="734"/>
                </a:cubicBezTo>
                <a:cubicBezTo>
                  <a:pt x="227" y="741"/>
                  <a:pt x="370" y="737"/>
                  <a:pt x="514" y="73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2" name="Freeform 66"/>
          <p:cNvSpPr>
            <a:spLocks/>
          </p:cNvSpPr>
          <p:nvPr/>
        </p:nvSpPr>
        <p:spPr bwMode="auto">
          <a:xfrm flipH="1">
            <a:off x="2700338" y="5084763"/>
            <a:ext cx="815975" cy="1190625"/>
          </a:xfrm>
          <a:custGeom>
            <a:avLst/>
            <a:gdLst>
              <a:gd name="T0" fmla="*/ 744538 w 514"/>
              <a:gd name="T1" fmla="*/ 12700 h 750"/>
              <a:gd name="T2" fmla="*/ 168275 w 514"/>
              <a:gd name="T3" fmla="*/ 12700 h 750"/>
              <a:gd name="T4" fmla="*/ 23813 w 514"/>
              <a:gd name="T5" fmla="*/ 85725 h 750"/>
              <a:gd name="T6" fmla="*/ 23813 w 514"/>
              <a:gd name="T7" fmla="*/ 301625 h 750"/>
              <a:gd name="T8" fmla="*/ 23813 w 514"/>
              <a:gd name="T9" fmla="*/ 588963 h 750"/>
              <a:gd name="T10" fmla="*/ 96838 w 514"/>
              <a:gd name="T11" fmla="*/ 1093788 h 750"/>
              <a:gd name="T12" fmla="*/ 241300 w 514"/>
              <a:gd name="T13" fmla="*/ 1165225 h 750"/>
              <a:gd name="T14" fmla="*/ 815975 w 514"/>
              <a:gd name="T15" fmla="*/ 1165225 h 7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4" h="750">
                <a:moveTo>
                  <a:pt x="469" y="8"/>
                </a:moveTo>
                <a:cubicBezTo>
                  <a:pt x="325" y="4"/>
                  <a:pt x="182" y="0"/>
                  <a:pt x="106" y="8"/>
                </a:cubicBezTo>
                <a:cubicBezTo>
                  <a:pt x="30" y="16"/>
                  <a:pt x="30" y="24"/>
                  <a:pt x="15" y="54"/>
                </a:cubicBezTo>
                <a:cubicBezTo>
                  <a:pt x="0" y="84"/>
                  <a:pt x="15" y="137"/>
                  <a:pt x="15" y="190"/>
                </a:cubicBezTo>
                <a:cubicBezTo>
                  <a:pt x="15" y="243"/>
                  <a:pt x="7" y="288"/>
                  <a:pt x="15" y="371"/>
                </a:cubicBezTo>
                <a:cubicBezTo>
                  <a:pt x="23" y="454"/>
                  <a:pt x="38" y="628"/>
                  <a:pt x="61" y="689"/>
                </a:cubicBezTo>
                <a:cubicBezTo>
                  <a:pt x="84" y="750"/>
                  <a:pt x="77" y="727"/>
                  <a:pt x="152" y="734"/>
                </a:cubicBezTo>
                <a:cubicBezTo>
                  <a:pt x="227" y="741"/>
                  <a:pt x="370" y="737"/>
                  <a:pt x="514" y="734"/>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3" name="Line 67"/>
          <p:cNvSpPr>
            <a:spLocks noChangeShapeType="1"/>
          </p:cNvSpPr>
          <p:nvPr/>
        </p:nvSpPr>
        <p:spPr bwMode="auto">
          <a:xfrm>
            <a:off x="6948488" y="5876925"/>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4" name="Text Box 68"/>
          <p:cNvSpPr txBox="1">
            <a:spLocks noChangeArrowheads="1"/>
          </p:cNvSpPr>
          <p:nvPr/>
        </p:nvSpPr>
        <p:spPr bwMode="auto">
          <a:xfrm>
            <a:off x="3924300" y="645318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SC1</a:t>
            </a:r>
          </a:p>
        </p:txBody>
      </p:sp>
      <p:sp>
        <p:nvSpPr>
          <p:cNvPr id="40005" name="Line 69"/>
          <p:cNvSpPr>
            <a:spLocks noChangeShapeType="1"/>
          </p:cNvSpPr>
          <p:nvPr/>
        </p:nvSpPr>
        <p:spPr bwMode="auto">
          <a:xfrm>
            <a:off x="4211638" y="65246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6" name="Line 70"/>
          <p:cNvSpPr>
            <a:spLocks noChangeShapeType="1"/>
          </p:cNvSpPr>
          <p:nvPr/>
        </p:nvSpPr>
        <p:spPr bwMode="auto">
          <a:xfrm flipH="1" flipV="1">
            <a:off x="3779838" y="6165850"/>
            <a:ext cx="71437"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007" name="Text Box 71"/>
          <p:cNvSpPr txBox="1">
            <a:spLocks noChangeArrowheads="1"/>
          </p:cNvSpPr>
          <p:nvPr/>
        </p:nvSpPr>
        <p:spPr bwMode="auto">
          <a:xfrm>
            <a:off x="1910000" y="1087735"/>
            <a:ext cx="17235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t>現在の状態</a:t>
            </a:r>
          </a:p>
        </p:txBody>
      </p:sp>
      <p:sp>
        <p:nvSpPr>
          <p:cNvPr id="40008" name="Text Box 72"/>
          <p:cNvSpPr txBox="1">
            <a:spLocks noChangeArrowheads="1"/>
          </p:cNvSpPr>
          <p:nvPr/>
        </p:nvSpPr>
        <p:spPr bwMode="auto">
          <a:xfrm>
            <a:off x="1338263" y="184467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入力</a:t>
            </a:r>
          </a:p>
        </p:txBody>
      </p:sp>
      <p:sp>
        <p:nvSpPr>
          <p:cNvPr id="40009" name="Text Box 73"/>
          <p:cNvSpPr txBox="1">
            <a:spLocks noChangeArrowheads="1"/>
          </p:cNvSpPr>
          <p:nvPr/>
        </p:nvSpPr>
        <p:spPr bwMode="auto">
          <a:xfrm>
            <a:off x="346313" y="794048"/>
            <a:ext cx="14157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t>次の状態</a:t>
            </a:r>
          </a:p>
        </p:txBody>
      </p:sp>
    </p:spTree>
    <p:extLst>
      <p:ext uri="{BB962C8B-B14F-4D97-AF65-F5344CB8AC3E}">
        <p14:creationId xmlns:p14="http://schemas.microsoft.com/office/powerpoint/2010/main" val="2907630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79388" y="0"/>
            <a:ext cx="8229600" cy="1143000"/>
          </a:xfrm>
        </p:spPr>
        <p:txBody>
          <a:bodyPr/>
          <a:lstStyle/>
          <a:p>
            <a:pPr eaLnBrk="1" hangingPunct="1"/>
            <a:r>
              <a:rPr lang="ja-JP" altLang="en-US"/>
              <a:t>回路図への変換</a:t>
            </a:r>
          </a:p>
        </p:txBody>
      </p:sp>
      <p:sp>
        <p:nvSpPr>
          <p:cNvPr id="40963" name="Rectangle 3"/>
          <p:cNvSpPr>
            <a:spLocks noChangeArrowheads="1"/>
          </p:cNvSpPr>
          <p:nvPr/>
        </p:nvSpPr>
        <p:spPr bwMode="auto">
          <a:xfrm>
            <a:off x="1836738" y="4941888"/>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0964" name="Text Box 4"/>
          <p:cNvSpPr txBox="1">
            <a:spLocks noChangeArrowheads="1"/>
          </p:cNvSpPr>
          <p:nvPr/>
        </p:nvSpPr>
        <p:spPr bwMode="auto">
          <a:xfrm>
            <a:off x="1765300" y="51577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40965" name="Text Box 5"/>
          <p:cNvSpPr txBox="1">
            <a:spLocks noChangeArrowheads="1"/>
          </p:cNvSpPr>
          <p:nvPr/>
        </p:nvSpPr>
        <p:spPr bwMode="auto">
          <a:xfrm>
            <a:off x="2122488" y="494188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0966" name="Line 6"/>
          <p:cNvSpPr>
            <a:spLocks noChangeShapeType="1"/>
          </p:cNvSpPr>
          <p:nvPr/>
        </p:nvSpPr>
        <p:spPr bwMode="auto">
          <a:xfrm flipH="1">
            <a:off x="2124075" y="5805488"/>
            <a:ext cx="158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7" name="Line 7"/>
          <p:cNvSpPr>
            <a:spLocks noChangeShapeType="1"/>
          </p:cNvSpPr>
          <p:nvPr/>
        </p:nvSpPr>
        <p:spPr bwMode="auto">
          <a:xfrm flipV="1">
            <a:off x="2052638" y="5589588"/>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8" name="Line 8"/>
          <p:cNvSpPr>
            <a:spLocks noChangeShapeType="1"/>
          </p:cNvSpPr>
          <p:nvPr/>
        </p:nvSpPr>
        <p:spPr bwMode="auto">
          <a:xfrm>
            <a:off x="2124075" y="5589588"/>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69" name="Rectangle 9"/>
          <p:cNvSpPr>
            <a:spLocks noChangeArrowheads="1"/>
          </p:cNvSpPr>
          <p:nvPr/>
        </p:nvSpPr>
        <p:spPr bwMode="auto">
          <a:xfrm>
            <a:off x="1836738" y="3573463"/>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0970" name="Text Box 10"/>
          <p:cNvSpPr txBox="1">
            <a:spLocks noChangeArrowheads="1"/>
          </p:cNvSpPr>
          <p:nvPr/>
        </p:nvSpPr>
        <p:spPr bwMode="auto">
          <a:xfrm>
            <a:off x="1765300" y="37893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40971" name="Text Box 11"/>
          <p:cNvSpPr txBox="1">
            <a:spLocks noChangeArrowheads="1"/>
          </p:cNvSpPr>
          <p:nvPr/>
        </p:nvSpPr>
        <p:spPr bwMode="auto">
          <a:xfrm>
            <a:off x="2122488" y="35734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0972" name="Line 12"/>
          <p:cNvSpPr>
            <a:spLocks noChangeShapeType="1"/>
          </p:cNvSpPr>
          <p:nvPr/>
        </p:nvSpPr>
        <p:spPr bwMode="auto">
          <a:xfrm>
            <a:off x="2125663" y="44370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3" name="Line 13"/>
          <p:cNvSpPr>
            <a:spLocks noChangeShapeType="1"/>
          </p:cNvSpPr>
          <p:nvPr/>
        </p:nvSpPr>
        <p:spPr bwMode="auto">
          <a:xfrm flipV="1">
            <a:off x="2052638" y="4221163"/>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74" name="Line 14"/>
          <p:cNvSpPr>
            <a:spLocks noChangeShapeType="1"/>
          </p:cNvSpPr>
          <p:nvPr/>
        </p:nvSpPr>
        <p:spPr bwMode="auto">
          <a:xfrm>
            <a:off x="2124075" y="4221163"/>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0975" name="Group 15"/>
          <p:cNvGrpSpPr>
            <a:grpSpLocks/>
          </p:cNvGrpSpPr>
          <p:nvPr/>
        </p:nvGrpSpPr>
        <p:grpSpPr bwMode="auto">
          <a:xfrm>
            <a:off x="6445250" y="4365625"/>
            <a:ext cx="576263" cy="623888"/>
            <a:chOff x="3493" y="951"/>
            <a:chExt cx="499" cy="438"/>
          </a:xfrm>
        </p:grpSpPr>
        <p:grpSp>
          <p:nvGrpSpPr>
            <p:cNvPr id="41078" name="Group 16"/>
            <p:cNvGrpSpPr>
              <a:grpSpLocks/>
            </p:cNvGrpSpPr>
            <p:nvPr/>
          </p:nvGrpSpPr>
          <p:grpSpPr bwMode="auto">
            <a:xfrm>
              <a:off x="3493" y="951"/>
              <a:ext cx="499" cy="438"/>
              <a:chOff x="3152" y="3536"/>
              <a:chExt cx="499" cy="438"/>
            </a:xfrm>
          </p:grpSpPr>
          <p:sp>
            <p:nvSpPr>
              <p:cNvPr id="41081" name="Freeform 17"/>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2" name="Freeform 18"/>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3" name="Freeform 19"/>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79" name="Oval 20"/>
            <p:cNvSpPr>
              <a:spLocks noChangeArrowheads="1"/>
            </p:cNvSpPr>
            <p:nvPr/>
          </p:nvSpPr>
          <p:spPr bwMode="auto">
            <a:xfrm flipH="1">
              <a:off x="3583" y="1073"/>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80" name="Oval 21"/>
            <p:cNvSpPr>
              <a:spLocks noChangeArrowheads="1"/>
            </p:cNvSpPr>
            <p:nvPr/>
          </p:nvSpPr>
          <p:spPr bwMode="auto">
            <a:xfrm flipH="1">
              <a:off x="3583" y="120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0976" name="Group 22"/>
          <p:cNvGrpSpPr>
            <a:grpSpLocks/>
          </p:cNvGrpSpPr>
          <p:nvPr/>
        </p:nvGrpSpPr>
        <p:grpSpPr bwMode="auto">
          <a:xfrm>
            <a:off x="5149850" y="4221163"/>
            <a:ext cx="503238" cy="431800"/>
            <a:chOff x="2677" y="936"/>
            <a:chExt cx="483" cy="318"/>
          </a:xfrm>
        </p:grpSpPr>
        <p:grpSp>
          <p:nvGrpSpPr>
            <p:cNvPr id="41072" name="Group 23"/>
            <p:cNvGrpSpPr>
              <a:grpSpLocks/>
            </p:cNvGrpSpPr>
            <p:nvPr/>
          </p:nvGrpSpPr>
          <p:grpSpPr bwMode="auto">
            <a:xfrm>
              <a:off x="2677" y="936"/>
              <a:ext cx="431" cy="318"/>
              <a:chOff x="1315" y="3521"/>
              <a:chExt cx="431" cy="318"/>
            </a:xfrm>
          </p:grpSpPr>
          <p:sp>
            <p:nvSpPr>
              <p:cNvPr id="41074" name="Line 24"/>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5" name="Line 25"/>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6" name="Freeform 26"/>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7" name="Line 27"/>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73" name="Oval 28"/>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0977" name="Group 29"/>
          <p:cNvGrpSpPr>
            <a:grpSpLocks/>
          </p:cNvGrpSpPr>
          <p:nvPr/>
        </p:nvGrpSpPr>
        <p:grpSpPr bwMode="auto">
          <a:xfrm>
            <a:off x="5148263" y="4725988"/>
            <a:ext cx="503237" cy="431800"/>
            <a:chOff x="2677" y="936"/>
            <a:chExt cx="483" cy="318"/>
          </a:xfrm>
        </p:grpSpPr>
        <p:grpSp>
          <p:nvGrpSpPr>
            <p:cNvPr id="41066" name="Group 30"/>
            <p:cNvGrpSpPr>
              <a:grpSpLocks/>
            </p:cNvGrpSpPr>
            <p:nvPr/>
          </p:nvGrpSpPr>
          <p:grpSpPr bwMode="auto">
            <a:xfrm>
              <a:off x="2677" y="936"/>
              <a:ext cx="431" cy="318"/>
              <a:chOff x="1315" y="3521"/>
              <a:chExt cx="431" cy="318"/>
            </a:xfrm>
          </p:grpSpPr>
          <p:sp>
            <p:nvSpPr>
              <p:cNvPr id="41068" name="Line 31"/>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9" name="Line 32"/>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0" name="Freeform 33"/>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1" name="Line 34"/>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67" name="Oval 35"/>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0978" name="Group 36"/>
          <p:cNvGrpSpPr>
            <a:grpSpLocks/>
          </p:cNvGrpSpPr>
          <p:nvPr/>
        </p:nvGrpSpPr>
        <p:grpSpPr bwMode="auto">
          <a:xfrm>
            <a:off x="6804025" y="2301875"/>
            <a:ext cx="576263" cy="623888"/>
            <a:chOff x="3152" y="3536"/>
            <a:chExt cx="499" cy="438"/>
          </a:xfrm>
        </p:grpSpPr>
        <p:sp>
          <p:nvSpPr>
            <p:cNvPr id="41063" name="Freeform 37"/>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4" name="Freeform 38"/>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5" name="Freeform 39"/>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0979" name="Oval 40"/>
          <p:cNvSpPr>
            <a:spLocks noChangeArrowheads="1"/>
          </p:cNvSpPr>
          <p:nvPr/>
        </p:nvSpPr>
        <p:spPr bwMode="auto">
          <a:xfrm flipH="1">
            <a:off x="6804025" y="2420938"/>
            <a:ext cx="106363" cy="12858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0980" name="Oval 41"/>
          <p:cNvSpPr>
            <a:spLocks noChangeArrowheads="1"/>
          </p:cNvSpPr>
          <p:nvPr/>
        </p:nvSpPr>
        <p:spPr bwMode="auto">
          <a:xfrm flipH="1">
            <a:off x="6804025" y="2781300"/>
            <a:ext cx="106363" cy="1285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0981" name="Group 42"/>
          <p:cNvGrpSpPr>
            <a:grpSpLocks/>
          </p:cNvGrpSpPr>
          <p:nvPr/>
        </p:nvGrpSpPr>
        <p:grpSpPr bwMode="auto">
          <a:xfrm>
            <a:off x="5508625" y="1916113"/>
            <a:ext cx="503238" cy="431800"/>
            <a:chOff x="2677" y="936"/>
            <a:chExt cx="483" cy="318"/>
          </a:xfrm>
        </p:grpSpPr>
        <p:grpSp>
          <p:nvGrpSpPr>
            <p:cNvPr id="41057" name="Group 43"/>
            <p:cNvGrpSpPr>
              <a:grpSpLocks/>
            </p:cNvGrpSpPr>
            <p:nvPr/>
          </p:nvGrpSpPr>
          <p:grpSpPr bwMode="auto">
            <a:xfrm>
              <a:off x="2677" y="936"/>
              <a:ext cx="431" cy="318"/>
              <a:chOff x="1315" y="3521"/>
              <a:chExt cx="431" cy="318"/>
            </a:xfrm>
          </p:grpSpPr>
          <p:sp>
            <p:nvSpPr>
              <p:cNvPr id="41059" name="Line 44"/>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0" name="Line 45"/>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1" name="Freeform 46"/>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2" name="Line 47"/>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58" name="Oval 48"/>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0982" name="Group 49"/>
          <p:cNvGrpSpPr>
            <a:grpSpLocks/>
          </p:cNvGrpSpPr>
          <p:nvPr/>
        </p:nvGrpSpPr>
        <p:grpSpPr bwMode="auto">
          <a:xfrm>
            <a:off x="2124075" y="4070350"/>
            <a:ext cx="361950" cy="366713"/>
            <a:chOff x="1338" y="2564"/>
            <a:chExt cx="228" cy="231"/>
          </a:xfrm>
        </p:grpSpPr>
        <p:sp>
          <p:nvSpPr>
            <p:cNvPr id="41055" name="Text Box 50"/>
            <p:cNvSpPr txBox="1">
              <a:spLocks noChangeArrowheads="1"/>
            </p:cNvSpPr>
            <p:nvPr/>
          </p:nvSpPr>
          <p:spPr bwMode="auto">
            <a:xfrm>
              <a:off x="1338" y="256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1056" name="Line 51"/>
            <p:cNvSpPr>
              <a:spLocks noChangeShapeType="1"/>
            </p:cNvSpPr>
            <p:nvPr/>
          </p:nvSpPr>
          <p:spPr bwMode="auto">
            <a:xfrm>
              <a:off x="1383"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0983" name="Group 52"/>
          <p:cNvGrpSpPr>
            <a:grpSpLocks/>
          </p:cNvGrpSpPr>
          <p:nvPr/>
        </p:nvGrpSpPr>
        <p:grpSpPr bwMode="auto">
          <a:xfrm>
            <a:off x="2124075" y="5445125"/>
            <a:ext cx="361950" cy="366713"/>
            <a:chOff x="1338" y="2564"/>
            <a:chExt cx="228" cy="231"/>
          </a:xfrm>
        </p:grpSpPr>
        <p:sp>
          <p:nvSpPr>
            <p:cNvPr id="41053" name="Text Box 53"/>
            <p:cNvSpPr txBox="1">
              <a:spLocks noChangeArrowheads="1"/>
            </p:cNvSpPr>
            <p:nvPr/>
          </p:nvSpPr>
          <p:spPr bwMode="auto">
            <a:xfrm>
              <a:off x="1338" y="256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1054" name="Line 54"/>
            <p:cNvSpPr>
              <a:spLocks noChangeShapeType="1"/>
            </p:cNvSpPr>
            <p:nvPr/>
          </p:nvSpPr>
          <p:spPr bwMode="auto">
            <a:xfrm>
              <a:off x="1383"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0984" name="Line 55"/>
          <p:cNvSpPr>
            <a:spLocks noChangeShapeType="1"/>
          </p:cNvSpPr>
          <p:nvPr/>
        </p:nvSpPr>
        <p:spPr bwMode="auto">
          <a:xfrm>
            <a:off x="2411413" y="5084763"/>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5" name="Line 56"/>
          <p:cNvSpPr>
            <a:spLocks noChangeShapeType="1"/>
          </p:cNvSpPr>
          <p:nvPr/>
        </p:nvSpPr>
        <p:spPr bwMode="auto">
          <a:xfrm>
            <a:off x="2411413" y="371633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6" name="Line 57"/>
          <p:cNvSpPr>
            <a:spLocks noChangeShapeType="1"/>
          </p:cNvSpPr>
          <p:nvPr/>
        </p:nvSpPr>
        <p:spPr bwMode="auto">
          <a:xfrm flipH="1" flipV="1">
            <a:off x="2987675" y="3717925"/>
            <a:ext cx="0" cy="790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7" name="Line 58"/>
          <p:cNvSpPr>
            <a:spLocks noChangeShapeType="1"/>
          </p:cNvSpPr>
          <p:nvPr/>
        </p:nvSpPr>
        <p:spPr bwMode="auto">
          <a:xfrm>
            <a:off x="2987675" y="4508500"/>
            <a:ext cx="21605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88" name="Text Box 59"/>
          <p:cNvSpPr txBox="1">
            <a:spLocks noChangeArrowheads="1"/>
          </p:cNvSpPr>
          <p:nvPr/>
        </p:nvSpPr>
        <p:spPr bwMode="auto">
          <a:xfrm>
            <a:off x="2411413" y="47910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C0</a:t>
            </a:r>
          </a:p>
        </p:txBody>
      </p:sp>
      <p:sp>
        <p:nvSpPr>
          <p:cNvPr id="40989" name="Text Box 60"/>
          <p:cNvSpPr txBox="1">
            <a:spLocks noChangeArrowheads="1"/>
          </p:cNvSpPr>
          <p:nvPr/>
        </p:nvSpPr>
        <p:spPr bwMode="auto">
          <a:xfrm>
            <a:off x="2339975" y="34226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C1</a:t>
            </a:r>
          </a:p>
        </p:txBody>
      </p:sp>
      <p:grpSp>
        <p:nvGrpSpPr>
          <p:cNvPr id="40990" name="Group 61"/>
          <p:cNvGrpSpPr>
            <a:grpSpLocks/>
          </p:cNvGrpSpPr>
          <p:nvPr/>
        </p:nvGrpSpPr>
        <p:grpSpPr bwMode="auto">
          <a:xfrm>
            <a:off x="5507038" y="2420938"/>
            <a:ext cx="503237" cy="431800"/>
            <a:chOff x="2677" y="936"/>
            <a:chExt cx="483" cy="318"/>
          </a:xfrm>
        </p:grpSpPr>
        <p:grpSp>
          <p:nvGrpSpPr>
            <p:cNvPr id="41047" name="Group 62"/>
            <p:cNvGrpSpPr>
              <a:grpSpLocks/>
            </p:cNvGrpSpPr>
            <p:nvPr/>
          </p:nvGrpSpPr>
          <p:grpSpPr bwMode="auto">
            <a:xfrm>
              <a:off x="2677" y="936"/>
              <a:ext cx="431" cy="318"/>
              <a:chOff x="1315" y="3521"/>
              <a:chExt cx="431" cy="318"/>
            </a:xfrm>
          </p:grpSpPr>
          <p:sp>
            <p:nvSpPr>
              <p:cNvPr id="41049" name="Line 63"/>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0" name="Line 64"/>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1" name="Freeform 65"/>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2" name="Line 66"/>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48" name="Oval 67"/>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40991" name="Oval 68"/>
          <p:cNvSpPr>
            <a:spLocks noChangeArrowheads="1"/>
          </p:cNvSpPr>
          <p:nvPr/>
        </p:nvSpPr>
        <p:spPr bwMode="auto">
          <a:xfrm flipH="1">
            <a:off x="6875463" y="2565400"/>
            <a:ext cx="106362" cy="1285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0992" name="Line 69"/>
          <p:cNvSpPr>
            <a:spLocks noChangeShapeType="1"/>
          </p:cNvSpPr>
          <p:nvPr/>
        </p:nvSpPr>
        <p:spPr bwMode="auto">
          <a:xfrm>
            <a:off x="5653088" y="4437063"/>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3" name="Line 70"/>
          <p:cNvSpPr>
            <a:spLocks noChangeShapeType="1"/>
          </p:cNvSpPr>
          <p:nvPr/>
        </p:nvSpPr>
        <p:spPr bwMode="auto">
          <a:xfrm flipH="1">
            <a:off x="6229350" y="4581525"/>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4" name="Line 71"/>
          <p:cNvSpPr>
            <a:spLocks noChangeShapeType="1"/>
          </p:cNvSpPr>
          <p:nvPr/>
        </p:nvSpPr>
        <p:spPr bwMode="auto">
          <a:xfrm flipV="1">
            <a:off x="6229350" y="4437063"/>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5" name="Line 72"/>
          <p:cNvSpPr>
            <a:spLocks noChangeShapeType="1"/>
          </p:cNvSpPr>
          <p:nvPr/>
        </p:nvSpPr>
        <p:spPr bwMode="auto">
          <a:xfrm flipH="1">
            <a:off x="6229350" y="4797425"/>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6" name="Line 73"/>
          <p:cNvSpPr>
            <a:spLocks noChangeShapeType="1"/>
          </p:cNvSpPr>
          <p:nvPr/>
        </p:nvSpPr>
        <p:spPr bwMode="auto">
          <a:xfrm flipV="1">
            <a:off x="6229350" y="47974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7" name="Line 74"/>
          <p:cNvSpPr>
            <a:spLocks noChangeShapeType="1"/>
          </p:cNvSpPr>
          <p:nvPr/>
        </p:nvSpPr>
        <p:spPr bwMode="auto">
          <a:xfrm>
            <a:off x="56530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8" name="Line 75"/>
          <p:cNvSpPr>
            <a:spLocks noChangeShapeType="1"/>
          </p:cNvSpPr>
          <p:nvPr/>
        </p:nvSpPr>
        <p:spPr bwMode="auto">
          <a:xfrm flipH="1" flipV="1">
            <a:off x="2987675" y="2205038"/>
            <a:ext cx="0" cy="15097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0999" name="Line 76"/>
          <p:cNvSpPr>
            <a:spLocks noChangeShapeType="1"/>
          </p:cNvSpPr>
          <p:nvPr/>
        </p:nvSpPr>
        <p:spPr bwMode="auto">
          <a:xfrm flipV="1">
            <a:off x="3132138" y="3284538"/>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0" name="Line 77"/>
          <p:cNvSpPr>
            <a:spLocks noChangeShapeType="1"/>
          </p:cNvSpPr>
          <p:nvPr/>
        </p:nvSpPr>
        <p:spPr bwMode="auto">
          <a:xfrm>
            <a:off x="3132138" y="3284538"/>
            <a:ext cx="3311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1" name="Line 78"/>
          <p:cNvSpPr>
            <a:spLocks noChangeShapeType="1"/>
          </p:cNvSpPr>
          <p:nvPr/>
        </p:nvSpPr>
        <p:spPr bwMode="auto">
          <a:xfrm flipV="1">
            <a:off x="3276600" y="2781300"/>
            <a:ext cx="2232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2" name="Line 79"/>
          <p:cNvSpPr>
            <a:spLocks noChangeShapeType="1"/>
          </p:cNvSpPr>
          <p:nvPr/>
        </p:nvSpPr>
        <p:spPr bwMode="auto">
          <a:xfrm flipV="1">
            <a:off x="2987675" y="22050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3" name="Line 80"/>
          <p:cNvSpPr>
            <a:spLocks noChangeShapeType="1"/>
          </p:cNvSpPr>
          <p:nvPr/>
        </p:nvSpPr>
        <p:spPr bwMode="auto">
          <a:xfrm>
            <a:off x="6011863" y="2636838"/>
            <a:ext cx="8651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4" name="Line 81"/>
          <p:cNvSpPr>
            <a:spLocks noChangeShapeType="1"/>
          </p:cNvSpPr>
          <p:nvPr/>
        </p:nvSpPr>
        <p:spPr bwMode="auto">
          <a:xfrm flipH="1">
            <a:off x="6443663" y="2852738"/>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5" name="Line 82"/>
          <p:cNvSpPr>
            <a:spLocks noChangeShapeType="1"/>
          </p:cNvSpPr>
          <p:nvPr/>
        </p:nvSpPr>
        <p:spPr bwMode="auto">
          <a:xfrm>
            <a:off x="6443663" y="285273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6" name="Line 83"/>
          <p:cNvSpPr>
            <a:spLocks noChangeShapeType="1"/>
          </p:cNvSpPr>
          <p:nvPr/>
        </p:nvSpPr>
        <p:spPr bwMode="auto">
          <a:xfrm>
            <a:off x="6011863"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7" name="Line 84"/>
          <p:cNvSpPr>
            <a:spLocks noChangeShapeType="1"/>
          </p:cNvSpPr>
          <p:nvPr/>
        </p:nvSpPr>
        <p:spPr bwMode="auto">
          <a:xfrm flipH="1">
            <a:off x="6443663" y="2492375"/>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8" name="Line 85"/>
          <p:cNvSpPr>
            <a:spLocks noChangeShapeType="1"/>
          </p:cNvSpPr>
          <p:nvPr/>
        </p:nvSpPr>
        <p:spPr bwMode="auto">
          <a:xfrm>
            <a:off x="6443663" y="2133600"/>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1009" name="Group 86"/>
          <p:cNvGrpSpPr>
            <a:grpSpLocks/>
          </p:cNvGrpSpPr>
          <p:nvPr/>
        </p:nvGrpSpPr>
        <p:grpSpPr bwMode="auto">
          <a:xfrm rot="5400000">
            <a:off x="3996532" y="1701006"/>
            <a:ext cx="360362" cy="504825"/>
            <a:chOff x="1519" y="2069"/>
            <a:chExt cx="227" cy="318"/>
          </a:xfrm>
        </p:grpSpPr>
        <p:sp>
          <p:nvSpPr>
            <p:cNvPr id="41045" name="AutoShape 87"/>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46" name="Oval 88"/>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41010" name="Line 89"/>
          <p:cNvSpPr>
            <a:spLocks noChangeShapeType="1"/>
          </p:cNvSpPr>
          <p:nvPr/>
        </p:nvSpPr>
        <p:spPr bwMode="auto">
          <a:xfrm>
            <a:off x="4427538" y="1989138"/>
            <a:ext cx="1081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1" name="Line 90"/>
          <p:cNvSpPr>
            <a:spLocks noChangeShapeType="1"/>
          </p:cNvSpPr>
          <p:nvPr/>
        </p:nvSpPr>
        <p:spPr bwMode="auto">
          <a:xfrm>
            <a:off x="4859338" y="1989138"/>
            <a:ext cx="0" cy="2808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2" name="Line 91"/>
          <p:cNvSpPr>
            <a:spLocks noChangeShapeType="1"/>
          </p:cNvSpPr>
          <p:nvPr/>
        </p:nvSpPr>
        <p:spPr bwMode="auto">
          <a:xfrm>
            <a:off x="4859338" y="479742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3" name="Line 92"/>
          <p:cNvSpPr>
            <a:spLocks noChangeShapeType="1"/>
          </p:cNvSpPr>
          <p:nvPr/>
        </p:nvSpPr>
        <p:spPr bwMode="auto">
          <a:xfrm>
            <a:off x="1835150" y="1989138"/>
            <a:ext cx="2089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4" name="Line 93"/>
          <p:cNvSpPr>
            <a:spLocks noChangeShapeType="1"/>
          </p:cNvSpPr>
          <p:nvPr/>
        </p:nvSpPr>
        <p:spPr bwMode="auto">
          <a:xfrm>
            <a:off x="3563938" y="19891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5" name="Line 94"/>
          <p:cNvSpPr>
            <a:spLocks noChangeShapeType="1"/>
          </p:cNvSpPr>
          <p:nvPr/>
        </p:nvSpPr>
        <p:spPr bwMode="auto">
          <a:xfrm>
            <a:off x="3563938" y="4292600"/>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6" name="Line 95"/>
          <p:cNvSpPr>
            <a:spLocks noChangeShapeType="1"/>
          </p:cNvSpPr>
          <p:nvPr/>
        </p:nvSpPr>
        <p:spPr bwMode="auto">
          <a:xfrm flipH="1">
            <a:off x="3563938" y="2492375"/>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7" name="Text Box 96"/>
          <p:cNvSpPr txBox="1">
            <a:spLocks noChangeArrowheads="1"/>
          </p:cNvSpPr>
          <p:nvPr/>
        </p:nvSpPr>
        <p:spPr bwMode="auto">
          <a:xfrm>
            <a:off x="6084888" y="1628775"/>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SC1</a:t>
            </a:r>
          </a:p>
        </p:txBody>
      </p:sp>
      <p:sp>
        <p:nvSpPr>
          <p:cNvPr id="41018" name="Line 97"/>
          <p:cNvSpPr>
            <a:spLocks noChangeShapeType="1"/>
          </p:cNvSpPr>
          <p:nvPr/>
        </p:nvSpPr>
        <p:spPr bwMode="auto">
          <a:xfrm>
            <a:off x="6156325" y="170021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9" name="Text Box 98"/>
          <p:cNvSpPr txBox="1">
            <a:spLocks noChangeArrowheads="1"/>
          </p:cNvSpPr>
          <p:nvPr/>
        </p:nvSpPr>
        <p:spPr bwMode="auto">
          <a:xfrm>
            <a:off x="5940425" y="234156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SC1</a:t>
            </a:r>
          </a:p>
        </p:txBody>
      </p:sp>
      <p:sp>
        <p:nvSpPr>
          <p:cNvPr id="41020" name="Line 99"/>
          <p:cNvSpPr>
            <a:spLocks noChangeShapeType="1"/>
          </p:cNvSpPr>
          <p:nvPr/>
        </p:nvSpPr>
        <p:spPr bwMode="auto">
          <a:xfrm>
            <a:off x="6227763" y="24130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1" name="Text Box 100"/>
          <p:cNvSpPr txBox="1">
            <a:spLocks noChangeArrowheads="1"/>
          </p:cNvSpPr>
          <p:nvPr/>
        </p:nvSpPr>
        <p:spPr bwMode="auto">
          <a:xfrm>
            <a:off x="6156325" y="328453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C0</a:t>
            </a:r>
          </a:p>
        </p:txBody>
      </p:sp>
      <p:sp>
        <p:nvSpPr>
          <p:cNvPr id="41022" name="Line 101"/>
          <p:cNvSpPr>
            <a:spLocks noChangeShapeType="1"/>
          </p:cNvSpPr>
          <p:nvPr/>
        </p:nvSpPr>
        <p:spPr bwMode="auto">
          <a:xfrm>
            <a:off x="6300788" y="335597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3" name="Text Box 102"/>
          <p:cNvSpPr txBox="1">
            <a:spLocks noChangeArrowheads="1"/>
          </p:cNvSpPr>
          <p:nvPr/>
        </p:nvSpPr>
        <p:spPr bwMode="auto">
          <a:xfrm>
            <a:off x="5651500" y="464661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SC0</a:t>
            </a:r>
          </a:p>
        </p:txBody>
      </p:sp>
      <p:sp>
        <p:nvSpPr>
          <p:cNvPr id="41024" name="Line 103"/>
          <p:cNvSpPr>
            <a:spLocks noChangeShapeType="1"/>
          </p:cNvSpPr>
          <p:nvPr/>
        </p:nvSpPr>
        <p:spPr bwMode="auto">
          <a:xfrm>
            <a:off x="5722938" y="471805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5" name="Text Box 104"/>
          <p:cNvSpPr txBox="1">
            <a:spLocks noChangeArrowheads="1"/>
          </p:cNvSpPr>
          <p:nvPr/>
        </p:nvSpPr>
        <p:spPr bwMode="auto">
          <a:xfrm>
            <a:off x="5651500" y="407035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SC1</a:t>
            </a:r>
          </a:p>
        </p:txBody>
      </p:sp>
      <p:sp>
        <p:nvSpPr>
          <p:cNvPr id="41026" name="Text Box 105"/>
          <p:cNvSpPr txBox="1">
            <a:spLocks noChangeArrowheads="1"/>
          </p:cNvSpPr>
          <p:nvPr/>
        </p:nvSpPr>
        <p:spPr bwMode="auto">
          <a:xfrm>
            <a:off x="1571625" y="17668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41027" name="Line 106"/>
          <p:cNvSpPr>
            <a:spLocks noChangeShapeType="1"/>
          </p:cNvSpPr>
          <p:nvPr/>
        </p:nvSpPr>
        <p:spPr bwMode="auto">
          <a:xfrm>
            <a:off x="7019925" y="46529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8" name="Line 107"/>
          <p:cNvSpPr>
            <a:spLocks noChangeShapeType="1"/>
          </p:cNvSpPr>
          <p:nvPr/>
        </p:nvSpPr>
        <p:spPr bwMode="auto">
          <a:xfrm>
            <a:off x="7308850" y="4652963"/>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29" name="Line 108"/>
          <p:cNvSpPr>
            <a:spLocks noChangeShapeType="1"/>
          </p:cNvSpPr>
          <p:nvPr/>
        </p:nvSpPr>
        <p:spPr bwMode="auto">
          <a:xfrm flipH="1">
            <a:off x="1547813" y="5876925"/>
            <a:ext cx="5761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0" name="Line 109"/>
          <p:cNvSpPr>
            <a:spLocks noChangeShapeType="1"/>
          </p:cNvSpPr>
          <p:nvPr/>
        </p:nvSpPr>
        <p:spPr bwMode="auto">
          <a:xfrm flipV="1">
            <a:off x="1547813" y="5373688"/>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1" name="Line 110"/>
          <p:cNvSpPr>
            <a:spLocks noChangeShapeType="1"/>
          </p:cNvSpPr>
          <p:nvPr/>
        </p:nvSpPr>
        <p:spPr bwMode="auto">
          <a:xfrm>
            <a:off x="1547813" y="53736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2" name="Line 111"/>
          <p:cNvSpPr>
            <a:spLocks noChangeShapeType="1"/>
          </p:cNvSpPr>
          <p:nvPr/>
        </p:nvSpPr>
        <p:spPr bwMode="auto">
          <a:xfrm>
            <a:off x="7380288" y="26368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3" name="Line 112"/>
          <p:cNvSpPr>
            <a:spLocks noChangeShapeType="1"/>
          </p:cNvSpPr>
          <p:nvPr/>
        </p:nvSpPr>
        <p:spPr bwMode="auto">
          <a:xfrm>
            <a:off x="7596188" y="2636838"/>
            <a:ext cx="0" cy="3384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4" name="Line 113"/>
          <p:cNvSpPr>
            <a:spLocks noChangeShapeType="1"/>
          </p:cNvSpPr>
          <p:nvPr/>
        </p:nvSpPr>
        <p:spPr bwMode="auto">
          <a:xfrm flipH="1">
            <a:off x="1331913" y="6021388"/>
            <a:ext cx="62642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5" name="Line 114"/>
          <p:cNvSpPr>
            <a:spLocks noChangeShapeType="1"/>
          </p:cNvSpPr>
          <p:nvPr/>
        </p:nvSpPr>
        <p:spPr bwMode="auto">
          <a:xfrm flipV="1">
            <a:off x="1331913" y="3933825"/>
            <a:ext cx="0" cy="20875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6" name="Line 115"/>
          <p:cNvSpPr>
            <a:spLocks noChangeShapeType="1"/>
          </p:cNvSpPr>
          <p:nvPr/>
        </p:nvSpPr>
        <p:spPr bwMode="auto">
          <a:xfrm>
            <a:off x="1331913" y="3933825"/>
            <a:ext cx="5032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7" name="Line 116"/>
          <p:cNvSpPr>
            <a:spLocks noChangeShapeType="1"/>
          </p:cNvSpPr>
          <p:nvPr/>
        </p:nvSpPr>
        <p:spPr bwMode="auto">
          <a:xfrm flipH="1">
            <a:off x="1763713" y="4652963"/>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8" name="Line 117"/>
          <p:cNvSpPr>
            <a:spLocks noChangeShapeType="1"/>
          </p:cNvSpPr>
          <p:nvPr/>
        </p:nvSpPr>
        <p:spPr bwMode="auto">
          <a:xfrm>
            <a:off x="1763713" y="465296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39" name="Line 118"/>
          <p:cNvSpPr>
            <a:spLocks noChangeShapeType="1"/>
          </p:cNvSpPr>
          <p:nvPr/>
        </p:nvSpPr>
        <p:spPr bwMode="auto">
          <a:xfrm flipH="1">
            <a:off x="1042988" y="6237288"/>
            <a:ext cx="1081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0" name="Text Box 119"/>
          <p:cNvSpPr txBox="1">
            <a:spLocks noChangeArrowheads="1"/>
          </p:cNvSpPr>
          <p:nvPr/>
        </p:nvSpPr>
        <p:spPr bwMode="auto">
          <a:xfrm>
            <a:off x="611188" y="5876925"/>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CLK</a:t>
            </a:r>
          </a:p>
        </p:txBody>
      </p:sp>
      <p:sp>
        <p:nvSpPr>
          <p:cNvPr id="41041" name="Text Box 120"/>
          <p:cNvSpPr txBox="1">
            <a:spLocks noChangeArrowheads="1"/>
          </p:cNvSpPr>
          <p:nvPr/>
        </p:nvSpPr>
        <p:spPr bwMode="auto">
          <a:xfrm>
            <a:off x="7380288" y="22764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N1</a:t>
            </a:r>
          </a:p>
        </p:txBody>
      </p:sp>
      <p:sp>
        <p:nvSpPr>
          <p:cNvPr id="41042" name="Text Box 121"/>
          <p:cNvSpPr txBox="1">
            <a:spLocks noChangeArrowheads="1"/>
          </p:cNvSpPr>
          <p:nvPr/>
        </p:nvSpPr>
        <p:spPr bwMode="auto">
          <a:xfrm>
            <a:off x="6948488" y="422116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N0</a:t>
            </a:r>
          </a:p>
        </p:txBody>
      </p:sp>
      <p:sp>
        <p:nvSpPr>
          <p:cNvPr id="41043" name="Line 122"/>
          <p:cNvSpPr>
            <a:spLocks noChangeShapeType="1"/>
          </p:cNvSpPr>
          <p:nvPr/>
        </p:nvSpPr>
        <p:spPr bwMode="auto">
          <a:xfrm>
            <a:off x="2411413" y="4221163"/>
            <a:ext cx="8651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44" name="Line 123"/>
          <p:cNvSpPr>
            <a:spLocks noChangeShapeType="1"/>
          </p:cNvSpPr>
          <p:nvPr/>
        </p:nvSpPr>
        <p:spPr bwMode="auto">
          <a:xfrm flipV="1">
            <a:off x="3276600" y="2781300"/>
            <a:ext cx="0" cy="14398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テキスト ボックス 1"/>
          <p:cNvSpPr txBox="1"/>
          <p:nvPr/>
        </p:nvSpPr>
        <p:spPr>
          <a:xfrm>
            <a:off x="6159690" y="707242"/>
            <a:ext cx="3084499" cy="954107"/>
          </a:xfrm>
          <a:prstGeom prst="rect">
            <a:avLst/>
          </a:prstGeom>
          <a:noFill/>
        </p:spPr>
        <p:txBody>
          <a:bodyPr wrap="none" rtlCol="0">
            <a:spAutoFit/>
          </a:bodyPr>
          <a:lstStyle/>
          <a:p>
            <a:r>
              <a:rPr lang="ja-JP" altLang="en-US" sz="2800" dirty="0"/>
              <a:t>ゲート</a:t>
            </a:r>
            <a:r>
              <a:rPr lang="en-US" altLang="ja-JP" sz="2800" dirty="0"/>
              <a:t>1</a:t>
            </a:r>
            <a:r>
              <a:rPr lang="ja-JP" altLang="en-US" sz="2800" dirty="0"/>
              <a:t>段</a:t>
            </a:r>
            <a:endParaRPr lang="en-US" altLang="ja-JP" sz="2800" dirty="0"/>
          </a:p>
          <a:p>
            <a:r>
              <a:rPr kumimoji="1" lang="en-US" altLang="ja-JP" sz="2800" dirty="0" err="1"/>
              <a:t>tpd</a:t>
            </a:r>
            <a:r>
              <a:rPr kumimoji="1" lang="en-US" altLang="ja-JP" sz="2800" dirty="0"/>
              <a:t>=8.5nsec</a:t>
            </a:r>
            <a:r>
              <a:rPr kumimoji="1" lang="ja-JP" altLang="en-US" sz="2800" dirty="0"/>
              <a:t>とする</a:t>
            </a:r>
          </a:p>
        </p:txBody>
      </p:sp>
    </p:spTree>
    <p:extLst>
      <p:ext uri="{BB962C8B-B14F-4D97-AF65-F5344CB8AC3E}">
        <p14:creationId xmlns:p14="http://schemas.microsoft.com/office/powerpoint/2010/main" val="81202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79388" y="0"/>
            <a:ext cx="8229600" cy="1143000"/>
          </a:xfrm>
        </p:spPr>
        <p:txBody>
          <a:bodyPr/>
          <a:lstStyle/>
          <a:p>
            <a:pPr eaLnBrk="1" hangingPunct="1"/>
            <a:r>
              <a:rPr lang="ja-JP" altLang="en-US"/>
              <a:t>クリティカルパスの計算</a:t>
            </a:r>
          </a:p>
        </p:txBody>
      </p:sp>
      <p:sp>
        <p:nvSpPr>
          <p:cNvPr id="43011" name="Rectangle 3"/>
          <p:cNvSpPr>
            <a:spLocks noChangeArrowheads="1"/>
          </p:cNvSpPr>
          <p:nvPr/>
        </p:nvSpPr>
        <p:spPr bwMode="auto">
          <a:xfrm>
            <a:off x="1836738" y="4941888"/>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12" name="Text Box 4"/>
          <p:cNvSpPr txBox="1">
            <a:spLocks noChangeArrowheads="1"/>
          </p:cNvSpPr>
          <p:nvPr/>
        </p:nvSpPr>
        <p:spPr bwMode="auto">
          <a:xfrm>
            <a:off x="1765300" y="51577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43013" name="Text Box 5"/>
          <p:cNvSpPr txBox="1">
            <a:spLocks noChangeArrowheads="1"/>
          </p:cNvSpPr>
          <p:nvPr/>
        </p:nvSpPr>
        <p:spPr bwMode="auto">
          <a:xfrm>
            <a:off x="2122488" y="494188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3014" name="Line 6"/>
          <p:cNvSpPr>
            <a:spLocks noChangeShapeType="1"/>
          </p:cNvSpPr>
          <p:nvPr/>
        </p:nvSpPr>
        <p:spPr bwMode="auto">
          <a:xfrm flipH="1">
            <a:off x="2124075" y="5805488"/>
            <a:ext cx="158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5" name="Line 7"/>
          <p:cNvSpPr>
            <a:spLocks noChangeShapeType="1"/>
          </p:cNvSpPr>
          <p:nvPr/>
        </p:nvSpPr>
        <p:spPr bwMode="auto">
          <a:xfrm flipV="1">
            <a:off x="2052638" y="5589588"/>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6" name="Line 8"/>
          <p:cNvSpPr>
            <a:spLocks noChangeShapeType="1"/>
          </p:cNvSpPr>
          <p:nvPr/>
        </p:nvSpPr>
        <p:spPr bwMode="auto">
          <a:xfrm>
            <a:off x="2124075" y="5589588"/>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17" name="Rectangle 9"/>
          <p:cNvSpPr>
            <a:spLocks noChangeArrowheads="1"/>
          </p:cNvSpPr>
          <p:nvPr/>
        </p:nvSpPr>
        <p:spPr bwMode="auto">
          <a:xfrm>
            <a:off x="1836738" y="3573463"/>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18" name="Text Box 10"/>
          <p:cNvSpPr txBox="1">
            <a:spLocks noChangeArrowheads="1"/>
          </p:cNvSpPr>
          <p:nvPr/>
        </p:nvSpPr>
        <p:spPr bwMode="auto">
          <a:xfrm>
            <a:off x="1765300" y="37893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43019" name="Text Box 11"/>
          <p:cNvSpPr txBox="1">
            <a:spLocks noChangeArrowheads="1"/>
          </p:cNvSpPr>
          <p:nvPr/>
        </p:nvSpPr>
        <p:spPr bwMode="auto">
          <a:xfrm>
            <a:off x="2122488" y="35734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3020" name="Line 12"/>
          <p:cNvSpPr>
            <a:spLocks noChangeShapeType="1"/>
          </p:cNvSpPr>
          <p:nvPr/>
        </p:nvSpPr>
        <p:spPr bwMode="auto">
          <a:xfrm>
            <a:off x="2125663" y="44370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21" name="Line 13"/>
          <p:cNvSpPr>
            <a:spLocks noChangeShapeType="1"/>
          </p:cNvSpPr>
          <p:nvPr/>
        </p:nvSpPr>
        <p:spPr bwMode="auto">
          <a:xfrm flipV="1">
            <a:off x="2052638" y="4221163"/>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22" name="Line 14"/>
          <p:cNvSpPr>
            <a:spLocks noChangeShapeType="1"/>
          </p:cNvSpPr>
          <p:nvPr/>
        </p:nvSpPr>
        <p:spPr bwMode="auto">
          <a:xfrm>
            <a:off x="2124075" y="4221163"/>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3023" name="Group 15"/>
          <p:cNvGrpSpPr>
            <a:grpSpLocks/>
          </p:cNvGrpSpPr>
          <p:nvPr/>
        </p:nvGrpSpPr>
        <p:grpSpPr bwMode="auto">
          <a:xfrm>
            <a:off x="6445250" y="4365625"/>
            <a:ext cx="576263" cy="623888"/>
            <a:chOff x="3493" y="951"/>
            <a:chExt cx="499" cy="438"/>
          </a:xfrm>
        </p:grpSpPr>
        <p:grpSp>
          <p:nvGrpSpPr>
            <p:cNvPr id="43143" name="Group 16"/>
            <p:cNvGrpSpPr>
              <a:grpSpLocks/>
            </p:cNvGrpSpPr>
            <p:nvPr/>
          </p:nvGrpSpPr>
          <p:grpSpPr bwMode="auto">
            <a:xfrm>
              <a:off x="3493" y="951"/>
              <a:ext cx="499" cy="438"/>
              <a:chOff x="3152" y="3536"/>
              <a:chExt cx="499" cy="438"/>
            </a:xfrm>
          </p:grpSpPr>
          <p:sp>
            <p:nvSpPr>
              <p:cNvPr id="43146" name="Freeform 17"/>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47" name="Freeform 18"/>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48" name="Freeform 19"/>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144" name="Oval 20"/>
            <p:cNvSpPr>
              <a:spLocks noChangeArrowheads="1"/>
            </p:cNvSpPr>
            <p:nvPr/>
          </p:nvSpPr>
          <p:spPr bwMode="auto">
            <a:xfrm flipH="1">
              <a:off x="3583" y="1073"/>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45" name="Oval 21"/>
            <p:cNvSpPr>
              <a:spLocks noChangeArrowheads="1"/>
            </p:cNvSpPr>
            <p:nvPr/>
          </p:nvSpPr>
          <p:spPr bwMode="auto">
            <a:xfrm flipH="1">
              <a:off x="3583" y="120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24" name="Group 22"/>
          <p:cNvGrpSpPr>
            <a:grpSpLocks/>
          </p:cNvGrpSpPr>
          <p:nvPr/>
        </p:nvGrpSpPr>
        <p:grpSpPr bwMode="auto">
          <a:xfrm>
            <a:off x="5149850" y="4221163"/>
            <a:ext cx="503238" cy="431800"/>
            <a:chOff x="2677" y="936"/>
            <a:chExt cx="483" cy="318"/>
          </a:xfrm>
        </p:grpSpPr>
        <p:grpSp>
          <p:nvGrpSpPr>
            <p:cNvPr id="43137" name="Group 23"/>
            <p:cNvGrpSpPr>
              <a:grpSpLocks/>
            </p:cNvGrpSpPr>
            <p:nvPr/>
          </p:nvGrpSpPr>
          <p:grpSpPr bwMode="auto">
            <a:xfrm>
              <a:off x="2677" y="936"/>
              <a:ext cx="431" cy="318"/>
              <a:chOff x="1315" y="3521"/>
              <a:chExt cx="431" cy="318"/>
            </a:xfrm>
          </p:grpSpPr>
          <p:sp>
            <p:nvSpPr>
              <p:cNvPr id="43139" name="Line 24"/>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40" name="Line 25"/>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41" name="Freeform 26"/>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42" name="Line 27"/>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138" name="Oval 28"/>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25" name="Group 29"/>
          <p:cNvGrpSpPr>
            <a:grpSpLocks/>
          </p:cNvGrpSpPr>
          <p:nvPr/>
        </p:nvGrpSpPr>
        <p:grpSpPr bwMode="auto">
          <a:xfrm>
            <a:off x="5148263" y="4725988"/>
            <a:ext cx="503237" cy="431800"/>
            <a:chOff x="2677" y="936"/>
            <a:chExt cx="483" cy="318"/>
          </a:xfrm>
        </p:grpSpPr>
        <p:grpSp>
          <p:nvGrpSpPr>
            <p:cNvPr id="43131" name="Group 30"/>
            <p:cNvGrpSpPr>
              <a:grpSpLocks/>
            </p:cNvGrpSpPr>
            <p:nvPr/>
          </p:nvGrpSpPr>
          <p:grpSpPr bwMode="auto">
            <a:xfrm>
              <a:off x="2677" y="936"/>
              <a:ext cx="431" cy="318"/>
              <a:chOff x="1315" y="3521"/>
              <a:chExt cx="431" cy="318"/>
            </a:xfrm>
          </p:grpSpPr>
          <p:sp>
            <p:nvSpPr>
              <p:cNvPr id="43133" name="Line 31"/>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34" name="Line 32"/>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35" name="Freeform 33"/>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36" name="Line 34"/>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132" name="Oval 35"/>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26" name="Group 36"/>
          <p:cNvGrpSpPr>
            <a:grpSpLocks/>
          </p:cNvGrpSpPr>
          <p:nvPr/>
        </p:nvGrpSpPr>
        <p:grpSpPr bwMode="auto">
          <a:xfrm>
            <a:off x="6804025" y="2301875"/>
            <a:ext cx="576263" cy="623888"/>
            <a:chOff x="3152" y="3536"/>
            <a:chExt cx="499" cy="438"/>
          </a:xfrm>
        </p:grpSpPr>
        <p:sp>
          <p:nvSpPr>
            <p:cNvPr id="43128" name="Freeform 37"/>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9" name="Freeform 38"/>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30" name="Freeform 39"/>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027" name="Oval 40"/>
          <p:cNvSpPr>
            <a:spLocks noChangeArrowheads="1"/>
          </p:cNvSpPr>
          <p:nvPr/>
        </p:nvSpPr>
        <p:spPr bwMode="auto">
          <a:xfrm flipH="1">
            <a:off x="6804025" y="2420938"/>
            <a:ext cx="106363" cy="12858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28" name="Oval 41"/>
          <p:cNvSpPr>
            <a:spLocks noChangeArrowheads="1"/>
          </p:cNvSpPr>
          <p:nvPr/>
        </p:nvSpPr>
        <p:spPr bwMode="auto">
          <a:xfrm flipH="1">
            <a:off x="6804025" y="2781300"/>
            <a:ext cx="106363" cy="1285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43029" name="Group 42"/>
          <p:cNvGrpSpPr>
            <a:grpSpLocks/>
          </p:cNvGrpSpPr>
          <p:nvPr/>
        </p:nvGrpSpPr>
        <p:grpSpPr bwMode="auto">
          <a:xfrm>
            <a:off x="5508625" y="1916113"/>
            <a:ext cx="503238" cy="431800"/>
            <a:chOff x="2677" y="936"/>
            <a:chExt cx="483" cy="318"/>
          </a:xfrm>
        </p:grpSpPr>
        <p:grpSp>
          <p:nvGrpSpPr>
            <p:cNvPr id="43122" name="Group 43"/>
            <p:cNvGrpSpPr>
              <a:grpSpLocks/>
            </p:cNvGrpSpPr>
            <p:nvPr/>
          </p:nvGrpSpPr>
          <p:grpSpPr bwMode="auto">
            <a:xfrm>
              <a:off x="2677" y="936"/>
              <a:ext cx="431" cy="318"/>
              <a:chOff x="1315" y="3521"/>
              <a:chExt cx="431" cy="318"/>
            </a:xfrm>
          </p:grpSpPr>
          <p:sp>
            <p:nvSpPr>
              <p:cNvPr id="43124" name="Line 44"/>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5" name="Line 45"/>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6" name="Freeform 46"/>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7" name="Line 47"/>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123" name="Oval 48"/>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30" name="Group 49"/>
          <p:cNvGrpSpPr>
            <a:grpSpLocks/>
          </p:cNvGrpSpPr>
          <p:nvPr/>
        </p:nvGrpSpPr>
        <p:grpSpPr bwMode="auto">
          <a:xfrm>
            <a:off x="5507038" y="2925763"/>
            <a:ext cx="503237" cy="431800"/>
            <a:chOff x="2677" y="936"/>
            <a:chExt cx="483" cy="318"/>
          </a:xfrm>
        </p:grpSpPr>
        <p:grpSp>
          <p:nvGrpSpPr>
            <p:cNvPr id="43116" name="Group 50"/>
            <p:cNvGrpSpPr>
              <a:grpSpLocks/>
            </p:cNvGrpSpPr>
            <p:nvPr/>
          </p:nvGrpSpPr>
          <p:grpSpPr bwMode="auto">
            <a:xfrm>
              <a:off x="2677" y="936"/>
              <a:ext cx="431" cy="318"/>
              <a:chOff x="1315" y="3521"/>
              <a:chExt cx="431" cy="318"/>
            </a:xfrm>
          </p:grpSpPr>
          <p:sp>
            <p:nvSpPr>
              <p:cNvPr id="43118" name="Line 51"/>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9" name="Line 52"/>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0" name="Freeform 53"/>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21" name="Line 54"/>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117" name="Oval 55"/>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3031" name="Group 56"/>
          <p:cNvGrpSpPr>
            <a:grpSpLocks/>
          </p:cNvGrpSpPr>
          <p:nvPr/>
        </p:nvGrpSpPr>
        <p:grpSpPr bwMode="auto">
          <a:xfrm>
            <a:off x="2124075" y="4070350"/>
            <a:ext cx="361950" cy="366713"/>
            <a:chOff x="1338" y="2564"/>
            <a:chExt cx="228" cy="231"/>
          </a:xfrm>
        </p:grpSpPr>
        <p:sp>
          <p:nvSpPr>
            <p:cNvPr id="43114" name="Text Box 57"/>
            <p:cNvSpPr txBox="1">
              <a:spLocks noChangeArrowheads="1"/>
            </p:cNvSpPr>
            <p:nvPr/>
          </p:nvSpPr>
          <p:spPr bwMode="auto">
            <a:xfrm>
              <a:off x="1338" y="256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3115" name="Line 58"/>
            <p:cNvSpPr>
              <a:spLocks noChangeShapeType="1"/>
            </p:cNvSpPr>
            <p:nvPr/>
          </p:nvSpPr>
          <p:spPr bwMode="auto">
            <a:xfrm>
              <a:off x="1383"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3032" name="Group 59"/>
          <p:cNvGrpSpPr>
            <a:grpSpLocks/>
          </p:cNvGrpSpPr>
          <p:nvPr/>
        </p:nvGrpSpPr>
        <p:grpSpPr bwMode="auto">
          <a:xfrm>
            <a:off x="2124075" y="5445125"/>
            <a:ext cx="361950" cy="366713"/>
            <a:chOff x="1338" y="2564"/>
            <a:chExt cx="228" cy="231"/>
          </a:xfrm>
        </p:grpSpPr>
        <p:sp>
          <p:nvSpPr>
            <p:cNvPr id="43112" name="Text Box 60"/>
            <p:cNvSpPr txBox="1">
              <a:spLocks noChangeArrowheads="1"/>
            </p:cNvSpPr>
            <p:nvPr/>
          </p:nvSpPr>
          <p:spPr bwMode="auto">
            <a:xfrm>
              <a:off x="1338" y="256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3113" name="Line 61"/>
            <p:cNvSpPr>
              <a:spLocks noChangeShapeType="1"/>
            </p:cNvSpPr>
            <p:nvPr/>
          </p:nvSpPr>
          <p:spPr bwMode="auto">
            <a:xfrm>
              <a:off x="1383"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033" name="Line 62"/>
          <p:cNvSpPr>
            <a:spLocks noChangeShapeType="1"/>
          </p:cNvSpPr>
          <p:nvPr/>
        </p:nvSpPr>
        <p:spPr bwMode="auto">
          <a:xfrm>
            <a:off x="2411413" y="5084763"/>
            <a:ext cx="27368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4" name="Line 63"/>
          <p:cNvSpPr>
            <a:spLocks noChangeShapeType="1"/>
          </p:cNvSpPr>
          <p:nvPr/>
        </p:nvSpPr>
        <p:spPr bwMode="auto">
          <a:xfrm flipV="1">
            <a:off x="2987675" y="2997200"/>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5" name="Line 64"/>
          <p:cNvSpPr>
            <a:spLocks noChangeShapeType="1"/>
          </p:cNvSpPr>
          <p:nvPr/>
        </p:nvSpPr>
        <p:spPr bwMode="auto">
          <a:xfrm>
            <a:off x="2411413" y="371633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6" name="Line 65"/>
          <p:cNvSpPr>
            <a:spLocks noChangeShapeType="1"/>
          </p:cNvSpPr>
          <p:nvPr/>
        </p:nvSpPr>
        <p:spPr bwMode="auto">
          <a:xfrm flipH="1" flipV="1">
            <a:off x="2987675" y="3717925"/>
            <a:ext cx="0" cy="790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7" name="Line 66"/>
          <p:cNvSpPr>
            <a:spLocks noChangeShapeType="1"/>
          </p:cNvSpPr>
          <p:nvPr/>
        </p:nvSpPr>
        <p:spPr bwMode="auto">
          <a:xfrm>
            <a:off x="2987675" y="4508500"/>
            <a:ext cx="21605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38" name="Text Box 67"/>
          <p:cNvSpPr txBox="1">
            <a:spLocks noChangeArrowheads="1"/>
          </p:cNvSpPr>
          <p:nvPr/>
        </p:nvSpPr>
        <p:spPr bwMode="auto">
          <a:xfrm>
            <a:off x="2411413" y="47910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C0</a:t>
            </a:r>
          </a:p>
        </p:txBody>
      </p:sp>
      <p:sp>
        <p:nvSpPr>
          <p:cNvPr id="43039" name="Text Box 68"/>
          <p:cNvSpPr txBox="1">
            <a:spLocks noChangeArrowheads="1"/>
          </p:cNvSpPr>
          <p:nvPr/>
        </p:nvSpPr>
        <p:spPr bwMode="auto">
          <a:xfrm>
            <a:off x="2339975" y="34226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C1</a:t>
            </a:r>
          </a:p>
        </p:txBody>
      </p:sp>
      <p:grpSp>
        <p:nvGrpSpPr>
          <p:cNvPr id="43040" name="Group 69"/>
          <p:cNvGrpSpPr>
            <a:grpSpLocks/>
          </p:cNvGrpSpPr>
          <p:nvPr/>
        </p:nvGrpSpPr>
        <p:grpSpPr bwMode="auto">
          <a:xfrm>
            <a:off x="5507038" y="2420938"/>
            <a:ext cx="503237" cy="431800"/>
            <a:chOff x="2677" y="936"/>
            <a:chExt cx="483" cy="318"/>
          </a:xfrm>
        </p:grpSpPr>
        <p:grpSp>
          <p:nvGrpSpPr>
            <p:cNvPr id="43106" name="Group 70"/>
            <p:cNvGrpSpPr>
              <a:grpSpLocks/>
            </p:cNvGrpSpPr>
            <p:nvPr/>
          </p:nvGrpSpPr>
          <p:grpSpPr bwMode="auto">
            <a:xfrm>
              <a:off x="2677" y="936"/>
              <a:ext cx="431" cy="318"/>
              <a:chOff x="1315" y="3521"/>
              <a:chExt cx="431" cy="318"/>
            </a:xfrm>
          </p:grpSpPr>
          <p:sp>
            <p:nvSpPr>
              <p:cNvPr id="43108" name="Line 71"/>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09" name="Line 72"/>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0" name="Freeform 73"/>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111" name="Line 74"/>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3107" name="Oval 75"/>
            <p:cNvSpPr>
              <a:spLocks noChangeArrowheads="1"/>
            </p:cNvSpPr>
            <p:nvPr/>
          </p:nvSpPr>
          <p:spPr bwMode="auto">
            <a:xfrm flipH="1">
              <a:off x="3069" y="1027"/>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43041" name="Oval 76"/>
          <p:cNvSpPr>
            <a:spLocks noChangeArrowheads="1"/>
          </p:cNvSpPr>
          <p:nvPr/>
        </p:nvSpPr>
        <p:spPr bwMode="auto">
          <a:xfrm flipH="1">
            <a:off x="6875463" y="2565400"/>
            <a:ext cx="106362" cy="1285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042" name="Line 77"/>
          <p:cNvSpPr>
            <a:spLocks noChangeShapeType="1"/>
          </p:cNvSpPr>
          <p:nvPr/>
        </p:nvSpPr>
        <p:spPr bwMode="auto">
          <a:xfrm>
            <a:off x="5653088" y="4437063"/>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3" name="Line 78"/>
          <p:cNvSpPr>
            <a:spLocks noChangeShapeType="1"/>
          </p:cNvSpPr>
          <p:nvPr/>
        </p:nvSpPr>
        <p:spPr bwMode="auto">
          <a:xfrm flipH="1">
            <a:off x="6229350" y="4581525"/>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4" name="Line 79"/>
          <p:cNvSpPr>
            <a:spLocks noChangeShapeType="1"/>
          </p:cNvSpPr>
          <p:nvPr/>
        </p:nvSpPr>
        <p:spPr bwMode="auto">
          <a:xfrm flipV="1">
            <a:off x="6229350" y="4437063"/>
            <a:ext cx="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5" name="Line 80"/>
          <p:cNvSpPr>
            <a:spLocks noChangeShapeType="1"/>
          </p:cNvSpPr>
          <p:nvPr/>
        </p:nvSpPr>
        <p:spPr bwMode="auto">
          <a:xfrm flipH="1">
            <a:off x="6229350" y="4797425"/>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6" name="Line 81"/>
          <p:cNvSpPr>
            <a:spLocks noChangeShapeType="1"/>
          </p:cNvSpPr>
          <p:nvPr/>
        </p:nvSpPr>
        <p:spPr bwMode="auto">
          <a:xfrm flipV="1">
            <a:off x="6229350" y="4797425"/>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7" name="Line 82"/>
          <p:cNvSpPr>
            <a:spLocks noChangeShapeType="1"/>
          </p:cNvSpPr>
          <p:nvPr/>
        </p:nvSpPr>
        <p:spPr bwMode="auto">
          <a:xfrm>
            <a:off x="56530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8" name="Line 83"/>
          <p:cNvSpPr>
            <a:spLocks noChangeShapeType="1"/>
          </p:cNvSpPr>
          <p:nvPr/>
        </p:nvSpPr>
        <p:spPr bwMode="auto">
          <a:xfrm flipH="1" flipV="1">
            <a:off x="2987675" y="2205038"/>
            <a:ext cx="0" cy="15097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49" name="Line 84"/>
          <p:cNvSpPr>
            <a:spLocks noChangeShapeType="1"/>
          </p:cNvSpPr>
          <p:nvPr/>
        </p:nvSpPr>
        <p:spPr bwMode="auto">
          <a:xfrm>
            <a:off x="2411413" y="5589588"/>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0" name="Line 85"/>
          <p:cNvSpPr>
            <a:spLocks noChangeShapeType="1"/>
          </p:cNvSpPr>
          <p:nvPr/>
        </p:nvSpPr>
        <p:spPr bwMode="auto">
          <a:xfrm flipV="1">
            <a:off x="3132138" y="32845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1" name="Line 86"/>
          <p:cNvSpPr>
            <a:spLocks noChangeShapeType="1"/>
          </p:cNvSpPr>
          <p:nvPr/>
        </p:nvSpPr>
        <p:spPr bwMode="auto">
          <a:xfrm>
            <a:off x="3132138" y="3284538"/>
            <a:ext cx="23764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2" name="Line 87"/>
          <p:cNvSpPr>
            <a:spLocks noChangeShapeType="1"/>
          </p:cNvSpPr>
          <p:nvPr/>
        </p:nvSpPr>
        <p:spPr bwMode="auto">
          <a:xfrm flipV="1">
            <a:off x="2987675" y="2781300"/>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3" name="Line 88"/>
          <p:cNvSpPr>
            <a:spLocks noChangeShapeType="1"/>
          </p:cNvSpPr>
          <p:nvPr/>
        </p:nvSpPr>
        <p:spPr bwMode="auto">
          <a:xfrm flipV="1">
            <a:off x="2987675" y="2205038"/>
            <a:ext cx="25209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4" name="Line 89"/>
          <p:cNvSpPr>
            <a:spLocks noChangeShapeType="1"/>
          </p:cNvSpPr>
          <p:nvPr/>
        </p:nvSpPr>
        <p:spPr bwMode="auto">
          <a:xfrm>
            <a:off x="6011863" y="2636838"/>
            <a:ext cx="8651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5" name="Line 90"/>
          <p:cNvSpPr>
            <a:spLocks noChangeShapeType="1"/>
          </p:cNvSpPr>
          <p:nvPr/>
        </p:nvSpPr>
        <p:spPr bwMode="auto">
          <a:xfrm>
            <a:off x="6011863" y="31416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6" name="Line 91"/>
          <p:cNvSpPr>
            <a:spLocks noChangeShapeType="1"/>
          </p:cNvSpPr>
          <p:nvPr/>
        </p:nvSpPr>
        <p:spPr bwMode="auto">
          <a:xfrm flipH="1">
            <a:off x="6443663" y="2852738"/>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7" name="Line 92"/>
          <p:cNvSpPr>
            <a:spLocks noChangeShapeType="1"/>
          </p:cNvSpPr>
          <p:nvPr/>
        </p:nvSpPr>
        <p:spPr bwMode="auto">
          <a:xfrm>
            <a:off x="6443663" y="2852738"/>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8" name="Line 93"/>
          <p:cNvSpPr>
            <a:spLocks noChangeShapeType="1"/>
          </p:cNvSpPr>
          <p:nvPr/>
        </p:nvSpPr>
        <p:spPr bwMode="auto">
          <a:xfrm>
            <a:off x="6011863" y="21336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59" name="Line 94"/>
          <p:cNvSpPr>
            <a:spLocks noChangeShapeType="1"/>
          </p:cNvSpPr>
          <p:nvPr/>
        </p:nvSpPr>
        <p:spPr bwMode="auto">
          <a:xfrm flipH="1">
            <a:off x="6443663" y="2492375"/>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0" name="Line 95"/>
          <p:cNvSpPr>
            <a:spLocks noChangeShapeType="1"/>
          </p:cNvSpPr>
          <p:nvPr/>
        </p:nvSpPr>
        <p:spPr bwMode="auto">
          <a:xfrm>
            <a:off x="6443663" y="2133600"/>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3061" name="Group 96"/>
          <p:cNvGrpSpPr>
            <a:grpSpLocks/>
          </p:cNvGrpSpPr>
          <p:nvPr/>
        </p:nvGrpSpPr>
        <p:grpSpPr bwMode="auto">
          <a:xfrm rot="5400000">
            <a:off x="3996532" y="1701006"/>
            <a:ext cx="360362" cy="504825"/>
            <a:chOff x="1519" y="2069"/>
            <a:chExt cx="227" cy="318"/>
          </a:xfrm>
        </p:grpSpPr>
        <p:sp>
          <p:nvSpPr>
            <p:cNvPr id="43104" name="AutoShape 97"/>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3105" name="Oval 98"/>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43062" name="Line 99"/>
          <p:cNvSpPr>
            <a:spLocks noChangeShapeType="1"/>
          </p:cNvSpPr>
          <p:nvPr/>
        </p:nvSpPr>
        <p:spPr bwMode="auto">
          <a:xfrm>
            <a:off x="4427538" y="1989138"/>
            <a:ext cx="1081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3" name="Line 100"/>
          <p:cNvSpPr>
            <a:spLocks noChangeShapeType="1"/>
          </p:cNvSpPr>
          <p:nvPr/>
        </p:nvSpPr>
        <p:spPr bwMode="auto">
          <a:xfrm>
            <a:off x="4859338" y="1989138"/>
            <a:ext cx="0" cy="28082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4" name="Line 101"/>
          <p:cNvSpPr>
            <a:spLocks noChangeShapeType="1"/>
          </p:cNvSpPr>
          <p:nvPr/>
        </p:nvSpPr>
        <p:spPr bwMode="auto">
          <a:xfrm>
            <a:off x="4859338" y="479742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5" name="Line 102"/>
          <p:cNvSpPr>
            <a:spLocks noChangeShapeType="1"/>
          </p:cNvSpPr>
          <p:nvPr/>
        </p:nvSpPr>
        <p:spPr bwMode="auto">
          <a:xfrm>
            <a:off x="1835150" y="1989138"/>
            <a:ext cx="2089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6" name="Line 103"/>
          <p:cNvSpPr>
            <a:spLocks noChangeShapeType="1"/>
          </p:cNvSpPr>
          <p:nvPr/>
        </p:nvSpPr>
        <p:spPr bwMode="auto">
          <a:xfrm>
            <a:off x="3563938" y="19891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7" name="Line 104"/>
          <p:cNvSpPr>
            <a:spLocks noChangeShapeType="1"/>
          </p:cNvSpPr>
          <p:nvPr/>
        </p:nvSpPr>
        <p:spPr bwMode="auto">
          <a:xfrm>
            <a:off x="3563938" y="4292600"/>
            <a:ext cx="1584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8" name="Line 105"/>
          <p:cNvSpPr>
            <a:spLocks noChangeShapeType="1"/>
          </p:cNvSpPr>
          <p:nvPr/>
        </p:nvSpPr>
        <p:spPr bwMode="auto">
          <a:xfrm flipH="1">
            <a:off x="3563938" y="2492375"/>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69" name="Text Box 106"/>
          <p:cNvSpPr txBox="1">
            <a:spLocks noChangeArrowheads="1"/>
          </p:cNvSpPr>
          <p:nvPr/>
        </p:nvSpPr>
        <p:spPr bwMode="auto">
          <a:xfrm>
            <a:off x="6084888" y="1628775"/>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SC1</a:t>
            </a:r>
          </a:p>
        </p:txBody>
      </p:sp>
      <p:sp>
        <p:nvSpPr>
          <p:cNvPr id="43070" name="Line 107"/>
          <p:cNvSpPr>
            <a:spLocks noChangeShapeType="1"/>
          </p:cNvSpPr>
          <p:nvPr/>
        </p:nvSpPr>
        <p:spPr bwMode="auto">
          <a:xfrm>
            <a:off x="6156325" y="170021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1" name="Text Box 108"/>
          <p:cNvSpPr txBox="1">
            <a:spLocks noChangeArrowheads="1"/>
          </p:cNvSpPr>
          <p:nvPr/>
        </p:nvSpPr>
        <p:spPr bwMode="auto">
          <a:xfrm>
            <a:off x="5940425" y="234156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SC1</a:t>
            </a:r>
          </a:p>
        </p:txBody>
      </p:sp>
      <p:sp>
        <p:nvSpPr>
          <p:cNvPr id="43072" name="Line 109"/>
          <p:cNvSpPr>
            <a:spLocks noChangeShapeType="1"/>
          </p:cNvSpPr>
          <p:nvPr/>
        </p:nvSpPr>
        <p:spPr bwMode="auto">
          <a:xfrm>
            <a:off x="6227763" y="24130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3" name="Text Box 110"/>
          <p:cNvSpPr txBox="1">
            <a:spLocks noChangeArrowheads="1"/>
          </p:cNvSpPr>
          <p:nvPr/>
        </p:nvSpPr>
        <p:spPr bwMode="auto">
          <a:xfrm>
            <a:off x="6084888" y="3140075"/>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C1C0</a:t>
            </a:r>
          </a:p>
        </p:txBody>
      </p:sp>
      <p:sp>
        <p:nvSpPr>
          <p:cNvPr id="43074" name="Line 111"/>
          <p:cNvSpPr>
            <a:spLocks noChangeShapeType="1"/>
          </p:cNvSpPr>
          <p:nvPr/>
        </p:nvSpPr>
        <p:spPr bwMode="auto">
          <a:xfrm>
            <a:off x="6515100" y="321151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5" name="Text Box 112"/>
          <p:cNvSpPr txBox="1">
            <a:spLocks noChangeArrowheads="1"/>
          </p:cNvSpPr>
          <p:nvPr/>
        </p:nvSpPr>
        <p:spPr bwMode="auto">
          <a:xfrm>
            <a:off x="5651500" y="464661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SC0</a:t>
            </a:r>
          </a:p>
        </p:txBody>
      </p:sp>
      <p:sp>
        <p:nvSpPr>
          <p:cNvPr id="43076" name="Line 113"/>
          <p:cNvSpPr>
            <a:spLocks noChangeShapeType="1"/>
          </p:cNvSpPr>
          <p:nvPr/>
        </p:nvSpPr>
        <p:spPr bwMode="auto">
          <a:xfrm>
            <a:off x="5722938" y="471805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77" name="Text Box 114"/>
          <p:cNvSpPr txBox="1">
            <a:spLocks noChangeArrowheads="1"/>
          </p:cNvSpPr>
          <p:nvPr/>
        </p:nvSpPr>
        <p:spPr bwMode="auto">
          <a:xfrm>
            <a:off x="5651500" y="4070350"/>
            <a:ext cx="628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SC1</a:t>
            </a:r>
          </a:p>
        </p:txBody>
      </p:sp>
      <p:sp>
        <p:nvSpPr>
          <p:cNvPr id="43078" name="Text Box 115"/>
          <p:cNvSpPr txBox="1">
            <a:spLocks noChangeArrowheads="1"/>
          </p:cNvSpPr>
          <p:nvPr/>
        </p:nvSpPr>
        <p:spPr bwMode="auto">
          <a:xfrm>
            <a:off x="1571625" y="17668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43079" name="Line 116"/>
          <p:cNvSpPr>
            <a:spLocks noChangeShapeType="1"/>
          </p:cNvSpPr>
          <p:nvPr/>
        </p:nvSpPr>
        <p:spPr bwMode="auto">
          <a:xfrm>
            <a:off x="7019925" y="46529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0" name="Line 117"/>
          <p:cNvSpPr>
            <a:spLocks noChangeShapeType="1"/>
          </p:cNvSpPr>
          <p:nvPr/>
        </p:nvSpPr>
        <p:spPr bwMode="auto">
          <a:xfrm>
            <a:off x="7308850" y="4652963"/>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1" name="Line 118"/>
          <p:cNvSpPr>
            <a:spLocks noChangeShapeType="1"/>
          </p:cNvSpPr>
          <p:nvPr/>
        </p:nvSpPr>
        <p:spPr bwMode="auto">
          <a:xfrm flipH="1">
            <a:off x="1547813" y="5876925"/>
            <a:ext cx="5761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2" name="Line 119"/>
          <p:cNvSpPr>
            <a:spLocks noChangeShapeType="1"/>
          </p:cNvSpPr>
          <p:nvPr/>
        </p:nvSpPr>
        <p:spPr bwMode="auto">
          <a:xfrm flipV="1">
            <a:off x="1547813" y="5373688"/>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3" name="Line 120"/>
          <p:cNvSpPr>
            <a:spLocks noChangeShapeType="1"/>
          </p:cNvSpPr>
          <p:nvPr/>
        </p:nvSpPr>
        <p:spPr bwMode="auto">
          <a:xfrm>
            <a:off x="1547813" y="537368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4" name="Line 121"/>
          <p:cNvSpPr>
            <a:spLocks noChangeShapeType="1"/>
          </p:cNvSpPr>
          <p:nvPr/>
        </p:nvSpPr>
        <p:spPr bwMode="auto">
          <a:xfrm>
            <a:off x="7380288" y="26368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5" name="Line 122"/>
          <p:cNvSpPr>
            <a:spLocks noChangeShapeType="1"/>
          </p:cNvSpPr>
          <p:nvPr/>
        </p:nvSpPr>
        <p:spPr bwMode="auto">
          <a:xfrm>
            <a:off x="7596188" y="2636838"/>
            <a:ext cx="0" cy="33845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6" name="Line 123"/>
          <p:cNvSpPr>
            <a:spLocks noChangeShapeType="1"/>
          </p:cNvSpPr>
          <p:nvPr/>
        </p:nvSpPr>
        <p:spPr bwMode="auto">
          <a:xfrm flipH="1">
            <a:off x="1331913" y="6021388"/>
            <a:ext cx="62642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7" name="Line 124"/>
          <p:cNvSpPr>
            <a:spLocks noChangeShapeType="1"/>
          </p:cNvSpPr>
          <p:nvPr/>
        </p:nvSpPr>
        <p:spPr bwMode="auto">
          <a:xfrm flipV="1">
            <a:off x="1331913" y="3933825"/>
            <a:ext cx="0" cy="20875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8" name="Line 125"/>
          <p:cNvSpPr>
            <a:spLocks noChangeShapeType="1"/>
          </p:cNvSpPr>
          <p:nvPr/>
        </p:nvSpPr>
        <p:spPr bwMode="auto">
          <a:xfrm>
            <a:off x="1331913" y="3933825"/>
            <a:ext cx="5032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89" name="Line 126"/>
          <p:cNvSpPr>
            <a:spLocks noChangeShapeType="1"/>
          </p:cNvSpPr>
          <p:nvPr/>
        </p:nvSpPr>
        <p:spPr bwMode="auto">
          <a:xfrm flipH="1">
            <a:off x="1763713" y="4652963"/>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0" name="Line 127"/>
          <p:cNvSpPr>
            <a:spLocks noChangeShapeType="1"/>
          </p:cNvSpPr>
          <p:nvPr/>
        </p:nvSpPr>
        <p:spPr bwMode="auto">
          <a:xfrm>
            <a:off x="1763713" y="4652963"/>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1" name="Line 128"/>
          <p:cNvSpPr>
            <a:spLocks noChangeShapeType="1"/>
          </p:cNvSpPr>
          <p:nvPr/>
        </p:nvSpPr>
        <p:spPr bwMode="auto">
          <a:xfrm flipH="1">
            <a:off x="1042988" y="6237288"/>
            <a:ext cx="1081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2" name="Text Box 129"/>
          <p:cNvSpPr txBox="1">
            <a:spLocks noChangeArrowheads="1"/>
          </p:cNvSpPr>
          <p:nvPr/>
        </p:nvSpPr>
        <p:spPr bwMode="auto">
          <a:xfrm>
            <a:off x="611188" y="5876925"/>
            <a:ext cx="65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CLK</a:t>
            </a:r>
          </a:p>
        </p:txBody>
      </p:sp>
      <p:sp>
        <p:nvSpPr>
          <p:cNvPr id="43093" name="Text Box 130"/>
          <p:cNvSpPr txBox="1">
            <a:spLocks noChangeArrowheads="1"/>
          </p:cNvSpPr>
          <p:nvPr/>
        </p:nvSpPr>
        <p:spPr bwMode="auto">
          <a:xfrm>
            <a:off x="7380288" y="22764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N1</a:t>
            </a:r>
          </a:p>
        </p:txBody>
      </p:sp>
      <p:sp>
        <p:nvSpPr>
          <p:cNvPr id="43094" name="Text Box 131"/>
          <p:cNvSpPr txBox="1">
            <a:spLocks noChangeArrowheads="1"/>
          </p:cNvSpPr>
          <p:nvPr/>
        </p:nvSpPr>
        <p:spPr bwMode="auto">
          <a:xfrm>
            <a:off x="6948488" y="422116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N0</a:t>
            </a:r>
          </a:p>
        </p:txBody>
      </p:sp>
      <p:sp>
        <p:nvSpPr>
          <p:cNvPr id="43095" name="Freeform 132"/>
          <p:cNvSpPr>
            <a:spLocks/>
          </p:cNvSpPr>
          <p:nvPr/>
        </p:nvSpPr>
        <p:spPr bwMode="auto">
          <a:xfrm>
            <a:off x="2038350" y="3703638"/>
            <a:ext cx="301625" cy="446087"/>
          </a:xfrm>
          <a:custGeom>
            <a:avLst/>
            <a:gdLst>
              <a:gd name="T0" fmla="*/ 12700 w 190"/>
              <a:gd name="T1" fmla="*/ 446087 h 281"/>
              <a:gd name="T2" fmla="*/ 12700 w 190"/>
              <a:gd name="T3" fmla="*/ 85725 h 281"/>
              <a:gd name="T4" fmla="*/ 85725 w 190"/>
              <a:gd name="T5" fmla="*/ 12700 h 281"/>
              <a:gd name="T6" fmla="*/ 301625 w 190"/>
              <a:gd name="T7" fmla="*/ 12700 h 2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0" h="281">
                <a:moveTo>
                  <a:pt x="8" y="281"/>
                </a:moveTo>
                <a:cubicBezTo>
                  <a:pt x="4" y="190"/>
                  <a:pt x="0" y="99"/>
                  <a:pt x="8" y="54"/>
                </a:cubicBezTo>
                <a:cubicBezTo>
                  <a:pt x="16" y="9"/>
                  <a:pt x="24" y="16"/>
                  <a:pt x="54" y="8"/>
                </a:cubicBezTo>
                <a:cubicBezTo>
                  <a:pt x="84" y="0"/>
                  <a:pt x="167" y="8"/>
                  <a:pt x="190" y="8"/>
                </a:cubicBezTo>
              </a:path>
            </a:pathLst>
          </a:custGeom>
          <a:noFill/>
          <a:ln w="38100"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6" name="Freeform 133"/>
          <p:cNvSpPr>
            <a:spLocks/>
          </p:cNvSpPr>
          <p:nvPr/>
        </p:nvSpPr>
        <p:spPr bwMode="auto">
          <a:xfrm>
            <a:off x="2124075" y="2876550"/>
            <a:ext cx="5400675" cy="481013"/>
          </a:xfrm>
          <a:custGeom>
            <a:avLst/>
            <a:gdLst>
              <a:gd name="T0" fmla="*/ 392835 w 3327"/>
              <a:gd name="T1" fmla="*/ 481013 h 212"/>
              <a:gd name="T2" fmla="*/ 834369 w 3327"/>
              <a:gd name="T3" fmla="*/ 68068 h 212"/>
              <a:gd name="T4" fmla="*/ 5400675 w 3327"/>
              <a:gd name="T5" fmla="*/ 68068 h 212"/>
              <a:gd name="T6" fmla="*/ 0 60000 65536"/>
              <a:gd name="T7" fmla="*/ 0 60000 65536"/>
              <a:gd name="T8" fmla="*/ 0 60000 65536"/>
            </a:gdLst>
            <a:ahLst/>
            <a:cxnLst>
              <a:cxn ang="T6">
                <a:pos x="T0" y="T1"/>
              </a:cxn>
              <a:cxn ang="T7">
                <a:pos x="T2" y="T3"/>
              </a:cxn>
              <a:cxn ang="T8">
                <a:pos x="T4" y="T5"/>
              </a:cxn>
            </a:cxnLst>
            <a:rect l="0" t="0" r="r" b="b"/>
            <a:pathLst>
              <a:path w="3327" h="212">
                <a:moveTo>
                  <a:pt x="242" y="212"/>
                </a:moveTo>
                <a:cubicBezTo>
                  <a:pt x="121" y="136"/>
                  <a:pt x="0" y="60"/>
                  <a:pt x="514" y="30"/>
                </a:cubicBezTo>
                <a:cubicBezTo>
                  <a:pt x="1028" y="0"/>
                  <a:pt x="2858" y="30"/>
                  <a:pt x="3327" y="30"/>
                </a:cubicBezTo>
              </a:path>
            </a:pathLst>
          </a:custGeom>
          <a:noFill/>
          <a:ln w="38100" cmpd="sng">
            <a:solidFill>
              <a:srgbClr val="FF0000"/>
            </a:solidFill>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7" name="Line 134"/>
          <p:cNvSpPr>
            <a:spLocks noChangeShapeType="1"/>
          </p:cNvSpPr>
          <p:nvPr/>
        </p:nvSpPr>
        <p:spPr bwMode="auto">
          <a:xfrm flipV="1">
            <a:off x="1476375" y="3716338"/>
            <a:ext cx="358775" cy="1444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3098" name="Text Box 135"/>
          <p:cNvSpPr txBox="1">
            <a:spLocks noChangeArrowheads="1"/>
          </p:cNvSpPr>
          <p:nvPr/>
        </p:nvSpPr>
        <p:spPr bwMode="auto">
          <a:xfrm>
            <a:off x="5272088" y="34290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ｔ</a:t>
            </a:r>
            <a:r>
              <a:rPr lang="en-US" altLang="ja-JP"/>
              <a:t>pHL+tpLH</a:t>
            </a:r>
          </a:p>
        </p:txBody>
      </p:sp>
      <p:sp>
        <p:nvSpPr>
          <p:cNvPr id="43099" name="Text Box 136"/>
          <p:cNvSpPr txBox="1">
            <a:spLocks noChangeArrowheads="1"/>
          </p:cNvSpPr>
          <p:nvPr/>
        </p:nvSpPr>
        <p:spPr bwMode="auto">
          <a:xfrm>
            <a:off x="931433" y="2547361"/>
            <a:ext cx="195348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dirty="0"/>
              <a:t>F.F. </a:t>
            </a:r>
            <a:r>
              <a:rPr lang="en-US" altLang="ja-JP" sz="2400" dirty="0" err="1"/>
              <a:t>tpd</a:t>
            </a:r>
            <a:r>
              <a:rPr lang="en-US" altLang="ja-JP" sz="2400" dirty="0"/>
              <a:t>=10.5</a:t>
            </a:r>
          </a:p>
        </p:txBody>
      </p:sp>
      <p:sp>
        <p:nvSpPr>
          <p:cNvPr id="43100" name="Text Box 137"/>
          <p:cNvSpPr txBox="1">
            <a:spLocks noChangeArrowheads="1"/>
          </p:cNvSpPr>
          <p:nvPr/>
        </p:nvSpPr>
        <p:spPr bwMode="auto">
          <a:xfrm>
            <a:off x="955132" y="3251764"/>
            <a:ext cx="94609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dirty="0" err="1"/>
              <a:t>tsu</a:t>
            </a:r>
            <a:r>
              <a:rPr lang="en-US" altLang="ja-JP" sz="2400" dirty="0"/>
              <a:t>=3</a:t>
            </a:r>
          </a:p>
          <a:p>
            <a:pPr eaLnBrk="1" hangingPunct="1"/>
            <a:endParaRPr lang="en-US" altLang="ja-JP" sz="2400" dirty="0"/>
          </a:p>
        </p:txBody>
      </p:sp>
      <p:sp>
        <p:nvSpPr>
          <p:cNvPr id="43102" name="Text Box 139"/>
          <p:cNvSpPr txBox="1">
            <a:spLocks noChangeArrowheads="1"/>
          </p:cNvSpPr>
          <p:nvPr/>
        </p:nvSpPr>
        <p:spPr bwMode="auto">
          <a:xfrm>
            <a:off x="4067175" y="6165850"/>
            <a:ext cx="439049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400" dirty="0"/>
              <a:t>1/(</a:t>
            </a:r>
            <a:r>
              <a:rPr lang="en-US" altLang="ja-JP" sz="2400" dirty="0" err="1"/>
              <a:t>tpd</a:t>
            </a:r>
            <a:r>
              <a:rPr lang="en-US" altLang="ja-JP" sz="2400" dirty="0"/>
              <a:t>(F.F)+</a:t>
            </a:r>
            <a:r>
              <a:rPr lang="en-US" altLang="ja-JP" sz="2400" dirty="0" err="1"/>
              <a:t>tpHL+tpLH+tsu</a:t>
            </a:r>
            <a:r>
              <a:rPr lang="en-US" altLang="ja-JP" sz="2400" dirty="0"/>
              <a:t>) = f</a:t>
            </a:r>
          </a:p>
        </p:txBody>
      </p:sp>
      <p:sp>
        <p:nvSpPr>
          <p:cNvPr id="43103" name="Text Box 140"/>
          <p:cNvSpPr txBox="1">
            <a:spLocks noChangeArrowheads="1"/>
          </p:cNvSpPr>
          <p:nvPr/>
        </p:nvSpPr>
        <p:spPr bwMode="auto">
          <a:xfrm>
            <a:off x="2339975" y="964473"/>
            <a:ext cx="593784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t>もっとも遅延の大きいパス＝クリティカルパス</a:t>
            </a:r>
          </a:p>
        </p:txBody>
      </p:sp>
      <p:sp>
        <p:nvSpPr>
          <p:cNvPr id="2" name="テキスト ボックス 1"/>
          <p:cNvSpPr txBox="1"/>
          <p:nvPr/>
        </p:nvSpPr>
        <p:spPr>
          <a:xfrm>
            <a:off x="7814701" y="1412395"/>
            <a:ext cx="1460656" cy="1938992"/>
          </a:xfrm>
          <a:prstGeom prst="rect">
            <a:avLst/>
          </a:prstGeom>
          <a:noFill/>
        </p:spPr>
        <p:txBody>
          <a:bodyPr wrap="none" rtlCol="0">
            <a:spAutoFit/>
          </a:bodyPr>
          <a:lstStyle/>
          <a:p>
            <a:r>
              <a:rPr kumimoji="1" lang="en-US" altLang="ja-JP" sz="2400" dirty="0"/>
              <a:t>10.5+</a:t>
            </a:r>
          </a:p>
          <a:p>
            <a:r>
              <a:rPr lang="en-US" altLang="ja-JP" sz="2400" dirty="0"/>
              <a:t>8.5×2</a:t>
            </a:r>
            <a:r>
              <a:rPr lang="ja-JP" altLang="en-US" sz="2400" dirty="0"/>
              <a:t>＋</a:t>
            </a:r>
            <a:endParaRPr lang="en-US" altLang="ja-JP" sz="2400" dirty="0"/>
          </a:p>
          <a:p>
            <a:r>
              <a:rPr kumimoji="1" lang="en-US" altLang="ja-JP" sz="2400" dirty="0"/>
              <a:t>3=30.5ns</a:t>
            </a:r>
          </a:p>
          <a:p>
            <a:r>
              <a:rPr lang="en-US" altLang="ja-JP" sz="2400" dirty="0"/>
              <a:t>1/30.5=</a:t>
            </a:r>
          </a:p>
          <a:p>
            <a:r>
              <a:rPr kumimoji="1" lang="en-US" altLang="ja-JP" sz="2400" dirty="0"/>
              <a:t>32.7MHz</a:t>
            </a:r>
            <a:endParaRPr kumimoji="1" lang="ja-JP" altLang="en-US" sz="2400" dirty="0"/>
          </a:p>
        </p:txBody>
      </p:sp>
    </p:spTree>
    <p:extLst>
      <p:ext uri="{BB962C8B-B14F-4D97-AF65-F5344CB8AC3E}">
        <p14:creationId xmlns:p14="http://schemas.microsoft.com/office/powerpoint/2010/main" val="1320405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ja-JP" dirty="0"/>
              <a:t>D-</a:t>
            </a:r>
            <a:r>
              <a:rPr lang="ja-JP" altLang="en-US" dirty="0"/>
              <a:t>ラッチ</a:t>
            </a:r>
            <a:endParaRPr lang="en-US" altLang="ja-JP" dirty="0"/>
          </a:p>
        </p:txBody>
      </p:sp>
      <p:sp>
        <p:nvSpPr>
          <p:cNvPr id="18457" name="Rectangle 4"/>
          <p:cNvSpPr>
            <a:spLocks noChangeArrowheads="1"/>
          </p:cNvSpPr>
          <p:nvPr/>
        </p:nvSpPr>
        <p:spPr bwMode="auto">
          <a:xfrm>
            <a:off x="3777304" y="2062163"/>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458" name="Text Box 6"/>
          <p:cNvSpPr txBox="1">
            <a:spLocks noChangeArrowheads="1"/>
          </p:cNvSpPr>
          <p:nvPr/>
        </p:nvSpPr>
        <p:spPr bwMode="auto">
          <a:xfrm>
            <a:off x="3705866" y="2278063"/>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8459" name="Text Box 7"/>
          <p:cNvSpPr txBox="1">
            <a:spLocks noChangeArrowheads="1"/>
          </p:cNvSpPr>
          <p:nvPr/>
        </p:nvSpPr>
        <p:spPr bwMode="auto">
          <a:xfrm>
            <a:off x="4063054" y="2062163"/>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8460" name="Line 8"/>
          <p:cNvSpPr>
            <a:spLocks noChangeShapeType="1"/>
          </p:cNvSpPr>
          <p:nvPr/>
        </p:nvSpPr>
        <p:spPr bwMode="auto">
          <a:xfrm>
            <a:off x="3632841" y="249396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1" name="Line 9"/>
          <p:cNvSpPr>
            <a:spLocks noChangeShapeType="1"/>
          </p:cNvSpPr>
          <p:nvPr/>
        </p:nvSpPr>
        <p:spPr bwMode="auto">
          <a:xfrm>
            <a:off x="4353566" y="22050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2" name="Line 10"/>
          <p:cNvSpPr>
            <a:spLocks noChangeShapeType="1"/>
          </p:cNvSpPr>
          <p:nvPr/>
        </p:nvSpPr>
        <p:spPr bwMode="auto">
          <a:xfrm>
            <a:off x="4066229" y="29257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5" name="Text Box 22"/>
          <p:cNvSpPr txBox="1">
            <a:spLocks noChangeArrowheads="1"/>
          </p:cNvSpPr>
          <p:nvPr/>
        </p:nvSpPr>
        <p:spPr bwMode="auto">
          <a:xfrm>
            <a:off x="2616678" y="3933824"/>
            <a:ext cx="3347391"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dirty="0"/>
          </a:p>
          <a:p>
            <a:pPr eaLnBrk="1" hangingPunct="1"/>
            <a:r>
              <a:rPr lang="en-US" altLang="ja-JP" sz="2000" dirty="0"/>
              <a:t>G=H</a:t>
            </a:r>
            <a:r>
              <a:rPr lang="ja-JP" altLang="en-US" sz="2000" dirty="0"/>
              <a:t>の時の</a:t>
            </a:r>
            <a:r>
              <a:rPr lang="en-US" altLang="ja-JP" sz="2000" dirty="0"/>
              <a:t>D</a:t>
            </a:r>
            <a:r>
              <a:rPr lang="ja-JP" altLang="en-US" sz="2000" dirty="0"/>
              <a:t>入力を記憶して</a:t>
            </a:r>
          </a:p>
          <a:p>
            <a:pPr eaLnBrk="1" hangingPunct="1"/>
            <a:r>
              <a:rPr lang="en-US" altLang="ja-JP" sz="2000" dirty="0"/>
              <a:t>Q</a:t>
            </a:r>
            <a:r>
              <a:rPr lang="ja-JP" altLang="en-US" sz="2000" dirty="0"/>
              <a:t>から出力</a:t>
            </a:r>
          </a:p>
        </p:txBody>
      </p:sp>
      <p:sp>
        <p:nvSpPr>
          <p:cNvPr id="18447" name="Text Box 24"/>
          <p:cNvSpPr txBox="1">
            <a:spLocks noChangeArrowheads="1"/>
          </p:cNvSpPr>
          <p:nvPr/>
        </p:nvSpPr>
        <p:spPr bwMode="auto">
          <a:xfrm>
            <a:off x="4911571" y="2617470"/>
            <a:ext cx="16046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dirty="0"/>
              <a:t>ゲート入力</a:t>
            </a:r>
          </a:p>
        </p:txBody>
      </p:sp>
      <p:sp>
        <p:nvSpPr>
          <p:cNvPr id="18448" name="Line 25"/>
          <p:cNvSpPr>
            <a:spLocks noChangeShapeType="1"/>
          </p:cNvSpPr>
          <p:nvPr/>
        </p:nvSpPr>
        <p:spPr bwMode="auto">
          <a:xfrm flipH="1">
            <a:off x="4354360" y="2997200"/>
            <a:ext cx="431800"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3" name="Text Box 6"/>
          <p:cNvSpPr txBox="1">
            <a:spLocks noChangeArrowheads="1"/>
          </p:cNvSpPr>
          <p:nvPr/>
        </p:nvSpPr>
        <p:spPr bwMode="auto">
          <a:xfrm>
            <a:off x="3923928" y="2630239"/>
            <a:ext cx="3642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G</a:t>
            </a:r>
          </a:p>
        </p:txBody>
      </p:sp>
    </p:spTree>
    <p:extLst>
      <p:ext uri="{BB962C8B-B14F-4D97-AF65-F5344CB8AC3E}">
        <p14:creationId xmlns:p14="http://schemas.microsoft.com/office/powerpoint/2010/main" val="3975582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387350" y="-122371"/>
            <a:ext cx="8229600" cy="1143000"/>
          </a:xfrm>
        </p:spPr>
        <p:txBody>
          <a:bodyPr/>
          <a:lstStyle/>
          <a:p>
            <a:pPr eaLnBrk="1" hangingPunct="1"/>
            <a:r>
              <a:rPr lang="ja-JP" altLang="en-US" dirty="0"/>
              <a:t>複数の順序回路がある場合</a:t>
            </a:r>
          </a:p>
        </p:txBody>
      </p:sp>
      <p:grpSp>
        <p:nvGrpSpPr>
          <p:cNvPr id="44035" name="Group 3"/>
          <p:cNvGrpSpPr>
            <a:grpSpLocks/>
          </p:cNvGrpSpPr>
          <p:nvPr/>
        </p:nvGrpSpPr>
        <p:grpSpPr bwMode="auto">
          <a:xfrm>
            <a:off x="1568450" y="5157788"/>
            <a:ext cx="522288" cy="431800"/>
            <a:chOff x="1429" y="2795"/>
            <a:chExt cx="329" cy="272"/>
          </a:xfrm>
        </p:grpSpPr>
        <p:sp>
          <p:nvSpPr>
            <p:cNvPr id="44204" name="Rectangle 4"/>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205" name="Text Box 5"/>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206" name="Text Box 6"/>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207" name="Line 7"/>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208" name="Line 8"/>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36" name="Group 9"/>
          <p:cNvGrpSpPr>
            <a:grpSpLocks/>
          </p:cNvGrpSpPr>
          <p:nvPr/>
        </p:nvGrpSpPr>
        <p:grpSpPr bwMode="auto">
          <a:xfrm>
            <a:off x="1568450" y="4797425"/>
            <a:ext cx="522288" cy="431800"/>
            <a:chOff x="1429" y="2795"/>
            <a:chExt cx="329" cy="272"/>
          </a:xfrm>
        </p:grpSpPr>
        <p:sp>
          <p:nvSpPr>
            <p:cNvPr id="44199" name="Rectangle 10"/>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200" name="Text Box 11"/>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201" name="Text Box 12"/>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202" name="Line 13"/>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203" name="Line 14"/>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37" name="Group 15"/>
          <p:cNvGrpSpPr>
            <a:grpSpLocks/>
          </p:cNvGrpSpPr>
          <p:nvPr/>
        </p:nvGrpSpPr>
        <p:grpSpPr bwMode="auto">
          <a:xfrm>
            <a:off x="1568450" y="4437063"/>
            <a:ext cx="522288" cy="431800"/>
            <a:chOff x="1429" y="2795"/>
            <a:chExt cx="329" cy="272"/>
          </a:xfrm>
        </p:grpSpPr>
        <p:sp>
          <p:nvSpPr>
            <p:cNvPr id="44194" name="Rectangle 16"/>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95" name="Text Box 17"/>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96" name="Text Box 18"/>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97" name="Line 19"/>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98" name="Line 20"/>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38" name="Group 21"/>
          <p:cNvGrpSpPr>
            <a:grpSpLocks/>
          </p:cNvGrpSpPr>
          <p:nvPr/>
        </p:nvGrpSpPr>
        <p:grpSpPr bwMode="auto">
          <a:xfrm>
            <a:off x="1568450" y="4076700"/>
            <a:ext cx="522288" cy="431800"/>
            <a:chOff x="1429" y="2795"/>
            <a:chExt cx="329" cy="272"/>
          </a:xfrm>
        </p:grpSpPr>
        <p:sp>
          <p:nvSpPr>
            <p:cNvPr id="44189" name="Rectangle 22"/>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90" name="Text Box 23"/>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91" name="Text Box 24"/>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92" name="Line 25"/>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93" name="Line 26"/>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39" name="Group 27"/>
          <p:cNvGrpSpPr>
            <a:grpSpLocks/>
          </p:cNvGrpSpPr>
          <p:nvPr/>
        </p:nvGrpSpPr>
        <p:grpSpPr bwMode="auto">
          <a:xfrm>
            <a:off x="1568450" y="3716338"/>
            <a:ext cx="522288" cy="431800"/>
            <a:chOff x="1429" y="2795"/>
            <a:chExt cx="329" cy="272"/>
          </a:xfrm>
        </p:grpSpPr>
        <p:sp>
          <p:nvSpPr>
            <p:cNvPr id="44184" name="Rectangle 28"/>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85" name="Text Box 29"/>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86" name="Text Box 30"/>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87" name="Line 31"/>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88" name="Line 32"/>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40" name="Group 33"/>
          <p:cNvGrpSpPr>
            <a:grpSpLocks/>
          </p:cNvGrpSpPr>
          <p:nvPr/>
        </p:nvGrpSpPr>
        <p:grpSpPr bwMode="auto">
          <a:xfrm>
            <a:off x="1568450" y="3355975"/>
            <a:ext cx="522288" cy="431800"/>
            <a:chOff x="1429" y="2795"/>
            <a:chExt cx="329" cy="272"/>
          </a:xfrm>
        </p:grpSpPr>
        <p:sp>
          <p:nvSpPr>
            <p:cNvPr id="44179" name="Rectangle 34"/>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80" name="Text Box 35"/>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81" name="Text Box 36"/>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82" name="Line 37"/>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83" name="Line 38"/>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41" name="Group 39"/>
          <p:cNvGrpSpPr>
            <a:grpSpLocks/>
          </p:cNvGrpSpPr>
          <p:nvPr/>
        </p:nvGrpSpPr>
        <p:grpSpPr bwMode="auto">
          <a:xfrm>
            <a:off x="1568450" y="2995613"/>
            <a:ext cx="522288" cy="431800"/>
            <a:chOff x="1429" y="2795"/>
            <a:chExt cx="329" cy="272"/>
          </a:xfrm>
        </p:grpSpPr>
        <p:sp>
          <p:nvSpPr>
            <p:cNvPr id="44174" name="Rectangle 40"/>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75" name="Text Box 41"/>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76" name="Text Box 42"/>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77" name="Line 43"/>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78" name="Line 44"/>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42" name="Group 45"/>
          <p:cNvGrpSpPr>
            <a:grpSpLocks/>
          </p:cNvGrpSpPr>
          <p:nvPr/>
        </p:nvGrpSpPr>
        <p:grpSpPr bwMode="auto">
          <a:xfrm>
            <a:off x="1568450" y="2635250"/>
            <a:ext cx="522288" cy="431800"/>
            <a:chOff x="1429" y="2795"/>
            <a:chExt cx="329" cy="272"/>
          </a:xfrm>
        </p:grpSpPr>
        <p:sp>
          <p:nvSpPr>
            <p:cNvPr id="44169" name="Rectangle 46"/>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70" name="Text Box 47"/>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71" name="Text Box 48"/>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72" name="Line 49"/>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73" name="Line 50"/>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4043" name="Line 51"/>
          <p:cNvSpPr>
            <a:spLocks noChangeShapeType="1"/>
          </p:cNvSpPr>
          <p:nvPr/>
        </p:nvSpPr>
        <p:spPr bwMode="auto">
          <a:xfrm>
            <a:off x="1784350" y="558958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4" name="Oval 52"/>
          <p:cNvSpPr>
            <a:spLocks noChangeArrowheads="1"/>
          </p:cNvSpPr>
          <p:nvPr/>
        </p:nvSpPr>
        <p:spPr bwMode="auto">
          <a:xfrm>
            <a:off x="2555875" y="2852738"/>
            <a:ext cx="1439863" cy="280828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組み合わせ</a:t>
            </a:r>
          </a:p>
          <a:p>
            <a:pPr algn="ctr" eaLnBrk="1" hangingPunct="1"/>
            <a:r>
              <a:rPr lang="ja-JP" altLang="en-US"/>
              <a:t>回路</a:t>
            </a:r>
          </a:p>
        </p:txBody>
      </p:sp>
      <p:sp>
        <p:nvSpPr>
          <p:cNvPr id="44045" name="Line 53"/>
          <p:cNvSpPr>
            <a:spLocks noChangeShapeType="1"/>
          </p:cNvSpPr>
          <p:nvPr/>
        </p:nvSpPr>
        <p:spPr bwMode="auto">
          <a:xfrm>
            <a:off x="560388" y="3068638"/>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46" name="Text Box 54"/>
          <p:cNvSpPr txBox="1">
            <a:spLocks noChangeArrowheads="1"/>
          </p:cNvSpPr>
          <p:nvPr/>
        </p:nvSpPr>
        <p:spPr bwMode="auto">
          <a:xfrm>
            <a:off x="468313" y="23542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入力</a:t>
            </a:r>
          </a:p>
        </p:txBody>
      </p:sp>
      <p:sp>
        <p:nvSpPr>
          <p:cNvPr id="44047" name="Oval 55"/>
          <p:cNvSpPr>
            <a:spLocks noChangeArrowheads="1"/>
          </p:cNvSpPr>
          <p:nvPr/>
        </p:nvSpPr>
        <p:spPr bwMode="auto">
          <a:xfrm>
            <a:off x="992188" y="2781300"/>
            <a:ext cx="288925" cy="7921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48" name="Line 56"/>
          <p:cNvSpPr>
            <a:spLocks noChangeShapeType="1"/>
          </p:cNvSpPr>
          <p:nvPr/>
        </p:nvSpPr>
        <p:spPr bwMode="auto">
          <a:xfrm>
            <a:off x="1281113" y="3068638"/>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4049" name="Group 57"/>
          <p:cNvGrpSpPr>
            <a:grpSpLocks/>
          </p:cNvGrpSpPr>
          <p:nvPr/>
        </p:nvGrpSpPr>
        <p:grpSpPr bwMode="auto">
          <a:xfrm>
            <a:off x="4502150" y="5159375"/>
            <a:ext cx="522288" cy="431800"/>
            <a:chOff x="1429" y="2795"/>
            <a:chExt cx="329" cy="272"/>
          </a:xfrm>
        </p:grpSpPr>
        <p:sp>
          <p:nvSpPr>
            <p:cNvPr id="44164" name="Rectangle 58"/>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65" name="Text Box 59"/>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66" name="Text Box 60"/>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67" name="Line 61"/>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68" name="Line 62"/>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50" name="Group 63"/>
          <p:cNvGrpSpPr>
            <a:grpSpLocks/>
          </p:cNvGrpSpPr>
          <p:nvPr/>
        </p:nvGrpSpPr>
        <p:grpSpPr bwMode="auto">
          <a:xfrm>
            <a:off x="4502150" y="4799013"/>
            <a:ext cx="522288" cy="431800"/>
            <a:chOff x="1429" y="2795"/>
            <a:chExt cx="329" cy="272"/>
          </a:xfrm>
        </p:grpSpPr>
        <p:sp>
          <p:nvSpPr>
            <p:cNvPr id="44159" name="Rectangle 64"/>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60" name="Text Box 65"/>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61" name="Text Box 66"/>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62" name="Line 67"/>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63" name="Line 68"/>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51" name="Group 69"/>
          <p:cNvGrpSpPr>
            <a:grpSpLocks/>
          </p:cNvGrpSpPr>
          <p:nvPr/>
        </p:nvGrpSpPr>
        <p:grpSpPr bwMode="auto">
          <a:xfrm>
            <a:off x="4502150" y="4438650"/>
            <a:ext cx="522288" cy="431800"/>
            <a:chOff x="1429" y="2795"/>
            <a:chExt cx="329" cy="272"/>
          </a:xfrm>
        </p:grpSpPr>
        <p:sp>
          <p:nvSpPr>
            <p:cNvPr id="44154" name="Rectangle 70"/>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55" name="Text Box 71"/>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56" name="Text Box 72"/>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57" name="Line 73"/>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58" name="Line 74"/>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52" name="Group 75"/>
          <p:cNvGrpSpPr>
            <a:grpSpLocks/>
          </p:cNvGrpSpPr>
          <p:nvPr/>
        </p:nvGrpSpPr>
        <p:grpSpPr bwMode="auto">
          <a:xfrm>
            <a:off x="4502150" y="4078288"/>
            <a:ext cx="522288" cy="431800"/>
            <a:chOff x="1429" y="2795"/>
            <a:chExt cx="329" cy="272"/>
          </a:xfrm>
        </p:grpSpPr>
        <p:sp>
          <p:nvSpPr>
            <p:cNvPr id="44149" name="Rectangle 76"/>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50" name="Text Box 77"/>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51" name="Text Box 78"/>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52" name="Line 79"/>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53" name="Line 80"/>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53" name="Group 81"/>
          <p:cNvGrpSpPr>
            <a:grpSpLocks/>
          </p:cNvGrpSpPr>
          <p:nvPr/>
        </p:nvGrpSpPr>
        <p:grpSpPr bwMode="auto">
          <a:xfrm>
            <a:off x="4502150" y="3717925"/>
            <a:ext cx="522288" cy="431800"/>
            <a:chOff x="1429" y="2795"/>
            <a:chExt cx="329" cy="272"/>
          </a:xfrm>
        </p:grpSpPr>
        <p:sp>
          <p:nvSpPr>
            <p:cNvPr id="44144" name="Rectangle 82"/>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45" name="Text Box 83"/>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46" name="Text Box 84"/>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47" name="Line 85"/>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48" name="Line 86"/>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54" name="Group 87"/>
          <p:cNvGrpSpPr>
            <a:grpSpLocks/>
          </p:cNvGrpSpPr>
          <p:nvPr/>
        </p:nvGrpSpPr>
        <p:grpSpPr bwMode="auto">
          <a:xfrm>
            <a:off x="4502150" y="3357563"/>
            <a:ext cx="522288" cy="431800"/>
            <a:chOff x="1429" y="2795"/>
            <a:chExt cx="329" cy="272"/>
          </a:xfrm>
        </p:grpSpPr>
        <p:sp>
          <p:nvSpPr>
            <p:cNvPr id="44139" name="Rectangle 88"/>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40" name="Text Box 89"/>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41" name="Text Box 90"/>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42" name="Line 91"/>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43" name="Line 92"/>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55" name="Group 93"/>
          <p:cNvGrpSpPr>
            <a:grpSpLocks/>
          </p:cNvGrpSpPr>
          <p:nvPr/>
        </p:nvGrpSpPr>
        <p:grpSpPr bwMode="auto">
          <a:xfrm>
            <a:off x="4502150" y="2997200"/>
            <a:ext cx="522288" cy="431800"/>
            <a:chOff x="1429" y="2795"/>
            <a:chExt cx="329" cy="272"/>
          </a:xfrm>
        </p:grpSpPr>
        <p:sp>
          <p:nvSpPr>
            <p:cNvPr id="44134" name="Rectangle 94"/>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35" name="Text Box 95"/>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36" name="Text Box 96"/>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37" name="Line 97"/>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38" name="Line 98"/>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56" name="Group 99"/>
          <p:cNvGrpSpPr>
            <a:grpSpLocks/>
          </p:cNvGrpSpPr>
          <p:nvPr/>
        </p:nvGrpSpPr>
        <p:grpSpPr bwMode="auto">
          <a:xfrm>
            <a:off x="4502150" y="2636838"/>
            <a:ext cx="522288" cy="431800"/>
            <a:chOff x="1429" y="2795"/>
            <a:chExt cx="329" cy="272"/>
          </a:xfrm>
        </p:grpSpPr>
        <p:sp>
          <p:nvSpPr>
            <p:cNvPr id="44129" name="Rectangle 100"/>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30" name="Text Box 101"/>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31" name="Text Box 102"/>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32" name="Line 103"/>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33" name="Line 104"/>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4057" name="Line 105"/>
          <p:cNvSpPr>
            <a:spLocks noChangeShapeType="1"/>
          </p:cNvSpPr>
          <p:nvPr/>
        </p:nvSpPr>
        <p:spPr bwMode="auto">
          <a:xfrm>
            <a:off x="4718050" y="559117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58" name="Oval 106"/>
          <p:cNvSpPr>
            <a:spLocks noChangeArrowheads="1"/>
          </p:cNvSpPr>
          <p:nvPr/>
        </p:nvSpPr>
        <p:spPr bwMode="auto">
          <a:xfrm>
            <a:off x="5457825" y="2852738"/>
            <a:ext cx="1439863" cy="2808287"/>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組み合わせ</a:t>
            </a:r>
          </a:p>
          <a:p>
            <a:pPr algn="ctr" eaLnBrk="1" hangingPunct="1"/>
            <a:r>
              <a:rPr lang="ja-JP" altLang="en-US"/>
              <a:t>回路</a:t>
            </a:r>
          </a:p>
        </p:txBody>
      </p:sp>
      <p:grpSp>
        <p:nvGrpSpPr>
          <p:cNvPr id="44059" name="Group 107"/>
          <p:cNvGrpSpPr>
            <a:grpSpLocks/>
          </p:cNvGrpSpPr>
          <p:nvPr/>
        </p:nvGrpSpPr>
        <p:grpSpPr bwMode="auto">
          <a:xfrm>
            <a:off x="7094538" y="5157788"/>
            <a:ext cx="522287" cy="431800"/>
            <a:chOff x="1429" y="2795"/>
            <a:chExt cx="329" cy="272"/>
          </a:xfrm>
        </p:grpSpPr>
        <p:sp>
          <p:nvSpPr>
            <p:cNvPr id="44124" name="Rectangle 108"/>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25" name="Text Box 109"/>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26" name="Text Box 110"/>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27" name="Line 111"/>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28" name="Line 112"/>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60" name="Group 113"/>
          <p:cNvGrpSpPr>
            <a:grpSpLocks/>
          </p:cNvGrpSpPr>
          <p:nvPr/>
        </p:nvGrpSpPr>
        <p:grpSpPr bwMode="auto">
          <a:xfrm>
            <a:off x="7094538" y="4797425"/>
            <a:ext cx="522287" cy="431800"/>
            <a:chOff x="1429" y="2795"/>
            <a:chExt cx="329" cy="272"/>
          </a:xfrm>
        </p:grpSpPr>
        <p:sp>
          <p:nvSpPr>
            <p:cNvPr id="44119" name="Rectangle 114"/>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20" name="Text Box 115"/>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21" name="Text Box 116"/>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22" name="Line 117"/>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23" name="Line 118"/>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61" name="Group 119"/>
          <p:cNvGrpSpPr>
            <a:grpSpLocks/>
          </p:cNvGrpSpPr>
          <p:nvPr/>
        </p:nvGrpSpPr>
        <p:grpSpPr bwMode="auto">
          <a:xfrm>
            <a:off x="7094538" y="4437063"/>
            <a:ext cx="522287" cy="431800"/>
            <a:chOff x="1429" y="2795"/>
            <a:chExt cx="329" cy="272"/>
          </a:xfrm>
        </p:grpSpPr>
        <p:sp>
          <p:nvSpPr>
            <p:cNvPr id="44114" name="Rectangle 120"/>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15" name="Text Box 121"/>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16" name="Text Box 122"/>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17" name="Line 123"/>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18" name="Line 124"/>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62" name="Group 125"/>
          <p:cNvGrpSpPr>
            <a:grpSpLocks/>
          </p:cNvGrpSpPr>
          <p:nvPr/>
        </p:nvGrpSpPr>
        <p:grpSpPr bwMode="auto">
          <a:xfrm>
            <a:off x="7094538" y="4076700"/>
            <a:ext cx="522287" cy="431800"/>
            <a:chOff x="1429" y="2795"/>
            <a:chExt cx="329" cy="272"/>
          </a:xfrm>
        </p:grpSpPr>
        <p:sp>
          <p:nvSpPr>
            <p:cNvPr id="44109" name="Rectangle 126"/>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10" name="Text Box 127"/>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11" name="Text Box 128"/>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12" name="Line 129"/>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13" name="Line 130"/>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63" name="Group 131"/>
          <p:cNvGrpSpPr>
            <a:grpSpLocks/>
          </p:cNvGrpSpPr>
          <p:nvPr/>
        </p:nvGrpSpPr>
        <p:grpSpPr bwMode="auto">
          <a:xfrm>
            <a:off x="7094538" y="3716338"/>
            <a:ext cx="522287" cy="431800"/>
            <a:chOff x="1429" y="2795"/>
            <a:chExt cx="329" cy="272"/>
          </a:xfrm>
        </p:grpSpPr>
        <p:sp>
          <p:nvSpPr>
            <p:cNvPr id="44104" name="Rectangle 132"/>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05" name="Text Box 133"/>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06" name="Text Box 134"/>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07" name="Line 135"/>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08" name="Line 136"/>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64" name="Group 137"/>
          <p:cNvGrpSpPr>
            <a:grpSpLocks/>
          </p:cNvGrpSpPr>
          <p:nvPr/>
        </p:nvGrpSpPr>
        <p:grpSpPr bwMode="auto">
          <a:xfrm>
            <a:off x="7094538" y="3355975"/>
            <a:ext cx="522287" cy="431800"/>
            <a:chOff x="1429" y="2795"/>
            <a:chExt cx="329" cy="272"/>
          </a:xfrm>
        </p:grpSpPr>
        <p:sp>
          <p:nvSpPr>
            <p:cNvPr id="44099" name="Rectangle 138"/>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100" name="Text Box 139"/>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101" name="Text Box 140"/>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102" name="Line 141"/>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103" name="Line 142"/>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65" name="Group 143"/>
          <p:cNvGrpSpPr>
            <a:grpSpLocks/>
          </p:cNvGrpSpPr>
          <p:nvPr/>
        </p:nvGrpSpPr>
        <p:grpSpPr bwMode="auto">
          <a:xfrm>
            <a:off x="7094538" y="2995613"/>
            <a:ext cx="522287" cy="431800"/>
            <a:chOff x="1429" y="2795"/>
            <a:chExt cx="329" cy="272"/>
          </a:xfrm>
        </p:grpSpPr>
        <p:sp>
          <p:nvSpPr>
            <p:cNvPr id="44094" name="Rectangle 144"/>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95" name="Text Box 145"/>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096" name="Text Box 146"/>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097" name="Line 147"/>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98" name="Line 148"/>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4066" name="Group 149"/>
          <p:cNvGrpSpPr>
            <a:grpSpLocks/>
          </p:cNvGrpSpPr>
          <p:nvPr/>
        </p:nvGrpSpPr>
        <p:grpSpPr bwMode="auto">
          <a:xfrm>
            <a:off x="7094538" y="2635250"/>
            <a:ext cx="522287" cy="431800"/>
            <a:chOff x="1429" y="2795"/>
            <a:chExt cx="329" cy="272"/>
          </a:xfrm>
        </p:grpSpPr>
        <p:sp>
          <p:nvSpPr>
            <p:cNvPr id="44089" name="Rectangle 150"/>
            <p:cNvSpPr>
              <a:spLocks noChangeArrowheads="1"/>
            </p:cNvSpPr>
            <p:nvPr/>
          </p:nvSpPr>
          <p:spPr bwMode="auto">
            <a:xfrm>
              <a:off x="1474" y="2840"/>
              <a:ext cx="227" cy="22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90" name="Text Box 151"/>
            <p:cNvSpPr txBox="1">
              <a:spLocks noChangeArrowheads="1"/>
            </p:cNvSpPr>
            <p:nvPr/>
          </p:nvSpPr>
          <p:spPr bwMode="auto">
            <a:xfrm>
              <a:off x="1429" y="2886"/>
              <a:ext cx="189"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Ｄ</a:t>
              </a:r>
            </a:p>
          </p:txBody>
        </p:sp>
        <p:sp>
          <p:nvSpPr>
            <p:cNvPr id="44091" name="Text Box 152"/>
            <p:cNvSpPr txBox="1">
              <a:spLocks noChangeArrowheads="1"/>
            </p:cNvSpPr>
            <p:nvPr/>
          </p:nvSpPr>
          <p:spPr bwMode="auto">
            <a:xfrm>
              <a:off x="1565" y="2795"/>
              <a:ext cx="193"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a:t>Ｑ</a:t>
              </a:r>
            </a:p>
          </p:txBody>
        </p:sp>
        <p:sp>
          <p:nvSpPr>
            <p:cNvPr id="44092" name="Line 153"/>
            <p:cNvSpPr>
              <a:spLocks noChangeShapeType="1"/>
            </p:cNvSpPr>
            <p:nvPr/>
          </p:nvSpPr>
          <p:spPr bwMode="auto">
            <a:xfrm flipV="1">
              <a:off x="1519" y="3022"/>
              <a:ext cx="46"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93" name="Line 154"/>
            <p:cNvSpPr>
              <a:spLocks noChangeShapeType="1"/>
            </p:cNvSpPr>
            <p:nvPr/>
          </p:nvSpPr>
          <p:spPr bwMode="auto">
            <a:xfrm>
              <a:off x="1565" y="3022"/>
              <a:ext cx="45"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4067" name="Line 155"/>
          <p:cNvSpPr>
            <a:spLocks noChangeShapeType="1"/>
          </p:cNvSpPr>
          <p:nvPr/>
        </p:nvSpPr>
        <p:spPr bwMode="auto">
          <a:xfrm>
            <a:off x="7310438" y="558958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68" name="Oval 156"/>
          <p:cNvSpPr>
            <a:spLocks noChangeArrowheads="1"/>
          </p:cNvSpPr>
          <p:nvPr/>
        </p:nvSpPr>
        <p:spPr bwMode="auto">
          <a:xfrm>
            <a:off x="7954963" y="2781300"/>
            <a:ext cx="288925" cy="7921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4069" name="Line 157"/>
          <p:cNvSpPr>
            <a:spLocks noChangeShapeType="1"/>
          </p:cNvSpPr>
          <p:nvPr/>
        </p:nvSpPr>
        <p:spPr bwMode="auto">
          <a:xfrm>
            <a:off x="7523163" y="3141663"/>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0" name="Line 158"/>
          <p:cNvSpPr>
            <a:spLocks noChangeShapeType="1"/>
          </p:cNvSpPr>
          <p:nvPr/>
        </p:nvSpPr>
        <p:spPr bwMode="auto">
          <a:xfrm>
            <a:off x="8243888" y="3141663"/>
            <a:ext cx="3603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1" name="Text Box 159"/>
          <p:cNvSpPr txBox="1">
            <a:spLocks noChangeArrowheads="1"/>
          </p:cNvSpPr>
          <p:nvPr/>
        </p:nvSpPr>
        <p:spPr bwMode="auto">
          <a:xfrm>
            <a:off x="8224838" y="25701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出力</a:t>
            </a:r>
          </a:p>
        </p:txBody>
      </p:sp>
      <p:sp>
        <p:nvSpPr>
          <p:cNvPr id="44072" name="Line 160"/>
          <p:cNvSpPr>
            <a:spLocks noChangeShapeType="1"/>
          </p:cNvSpPr>
          <p:nvPr/>
        </p:nvSpPr>
        <p:spPr bwMode="auto">
          <a:xfrm>
            <a:off x="6877050" y="393382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3" name="Line 161"/>
          <p:cNvSpPr>
            <a:spLocks noChangeShapeType="1"/>
          </p:cNvSpPr>
          <p:nvPr/>
        </p:nvSpPr>
        <p:spPr bwMode="auto">
          <a:xfrm>
            <a:off x="4932363" y="393382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4" name="Line 162"/>
          <p:cNvSpPr>
            <a:spLocks noChangeShapeType="1"/>
          </p:cNvSpPr>
          <p:nvPr/>
        </p:nvSpPr>
        <p:spPr bwMode="auto">
          <a:xfrm>
            <a:off x="6804025" y="494188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5" name="Line 163"/>
          <p:cNvSpPr>
            <a:spLocks noChangeShapeType="1"/>
          </p:cNvSpPr>
          <p:nvPr/>
        </p:nvSpPr>
        <p:spPr bwMode="auto">
          <a:xfrm>
            <a:off x="6948488" y="4941888"/>
            <a:ext cx="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6" name="Line 164"/>
          <p:cNvSpPr>
            <a:spLocks noChangeShapeType="1"/>
          </p:cNvSpPr>
          <p:nvPr/>
        </p:nvSpPr>
        <p:spPr bwMode="auto">
          <a:xfrm flipH="1">
            <a:off x="4284663" y="5805488"/>
            <a:ext cx="2663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7" name="Line 165"/>
          <p:cNvSpPr>
            <a:spLocks noChangeShapeType="1"/>
          </p:cNvSpPr>
          <p:nvPr/>
        </p:nvSpPr>
        <p:spPr bwMode="auto">
          <a:xfrm flipV="1">
            <a:off x="4284663" y="4941888"/>
            <a:ext cx="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8" name="Line 166"/>
          <p:cNvSpPr>
            <a:spLocks noChangeShapeType="1"/>
          </p:cNvSpPr>
          <p:nvPr/>
        </p:nvSpPr>
        <p:spPr bwMode="auto">
          <a:xfrm>
            <a:off x="4284663" y="4941888"/>
            <a:ext cx="2873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79" name="Line 167"/>
          <p:cNvSpPr>
            <a:spLocks noChangeShapeType="1"/>
          </p:cNvSpPr>
          <p:nvPr/>
        </p:nvSpPr>
        <p:spPr bwMode="auto">
          <a:xfrm>
            <a:off x="4932363" y="5013325"/>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0" name="Line 168"/>
          <p:cNvSpPr>
            <a:spLocks noChangeShapeType="1"/>
          </p:cNvSpPr>
          <p:nvPr/>
        </p:nvSpPr>
        <p:spPr bwMode="auto">
          <a:xfrm>
            <a:off x="3922713" y="4941888"/>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1" name="Line 169"/>
          <p:cNvSpPr>
            <a:spLocks noChangeShapeType="1"/>
          </p:cNvSpPr>
          <p:nvPr/>
        </p:nvSpPr>
        <p:spPr bwMode="auto">
          <a:xfrm>
            <a:off x="4067175" y="4941888"/>
            <a:ext cx="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2" name="Line 170"/>
          <p:cNvSpPr>
            <a:spLocks noChangeShapeType="1"/>
          </p:cNvSpPr>
          <p:nvPr/>
        </p:nvSpPr>
        <p:spPr bwMode="auto">
          <a:xfrm flipH="1">
            <a:off x="1403350" y="5805488"/>
            <a:ext cx="2663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3" name="Line 171"/>
          <p:cNvSpPr>
            <a:spLocks noChangeShapeType="1"/>
          </p:cNvSpPr>
          <p:nvPr/>
        </p:nvSpPr>
        <p:spPr bwMode="auto">
          <a:xfrm flipV="1">
            <a:off x="1403350" y="4941888"/>
            <a:ext cx="0" cy="86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4" name="Line 172"/>
          <p:cNvSpPr>
            <a:spLocks noChangeShapeType="1"/>
          </p:cNvSpPr>
          <p:nvPr/>
        </p:nvSpPr>
        <p:spPr bwMode="auto">
          <a:xfrm>
            <a:off x="1403350" y="4941888"/>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5" name="Line 173"/>
          <p:cNvSpPr>
            <a:spLocks noChangeShapeType="1"/>
          </p:cNvSpPr>
          <p:nvPr/>
        </p:nvSpPr>
        <p:spPr bwMode="auto">
          <a:xfrm>
            <a:off x="2051050" y="5013325"/>
            <a:ext cx="5762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6" name="Line 174"/>
          <p:cNvSpPr>
            <a:spLocks noChangeShapeType="1"/>
          </p:cNvSpPr>
          <p:nvPr/>
        </p:nvSpPr>
        <p:spPr bwMode="auto">
          <a:xfrm>
            <a:off x="1979613" y="393382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7" name="Line 175"/>
          <p:cNvSpPr>
            <a:spLocks noChangeShapeType="1"/>
          </p:cNvSpPr>
          <p:nvPr/>
        </p:nvSpPr>
        <p:spPr bwMode="auto">
          <a:xfrm>
            <a:off x="3995738" y="3860800"/>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4088" name="Text Box 176"/>
          <p:cNvSpPr txBox="1">
            <a:spLocks noChangeArrowheads="1"/>
          </p:cNvSpPr>
          <p:nvPr/>
        </p:nvSpPr>
        <p:spPr bwMode="auto">
          <a:xfrm>
            <a:off x="2219067" y="838578"/>
            <a:ext cx="5929828"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dirty="0"/>
              <a:t>最大動作周波数はこの中で</a:t>
            </a:r>
          </a:p>
          <a:p>
            <a:pPr eaLnBrk="1" hangingPunct="1"/>
            <a:r>
              <a:rPr lang="en-US" altLang="ja-JP" sz="2400" dirty="0"/>
              <a:t>1</a:t>
            </a:r>
            <a:r>
              <a:rPr lang="ja-JP" altLang="en-US" sz="2400" dirty="0" err="1"/>
              <a:t>．</a:t>
            </a:r>
            <a:r>
              <a:rPr lang="ja-JP" altLang="en-US" sz="2400" dirty="0"/>
              <a:t>　Ｆ．Ｆ．→　Ｆ．Ｆの最長パス</a:t>
            </a:r>
          </a:p>
          <a:p>
            <a:pPr eaLnBrk="1" hangingPunct="1"/>
            <a:r>
              <a:rPr lang="ja-JP" altLang="en-US" sz="2400" dirty="0"/>
              <a:t>２．　入力→Ｆ．Ｆ．の最長パス</a:t>
            </a:r>
          </a:p>
          <a:p>
            <a:pPr eaLnBrk="1" hangingPunct="1"/>
            <a:r>
              <a:rPr lang="en-US" altLang="ja-JP" sz="2400" dirty="0"/>
              <a:t>3</a:t>
            </a:r>
            <a:r>
              <a:rPr lang="ja-JP" altLang="en-US" sz="2400" dirty="0" err="1"/>
              <a:t>．</a:t>
            </a:r>
            <a:r>
              <a:rPr lang="ja-JP" altLang="en-US" sz="2400" dirty="0"/>
              <a:t>　Ｆ．Ｆ．→出力の最長パスによって決まる</a:t>
            </a:r>
          </a:p>
        </p:txBody>
      </p:sp>
    </p:spTree>
    <p:extLst>
      <p:ext uri="{BB962C8B-B14F-4D97-AF65-F5344CB8AC3E}">
        <p14:creationId xmlns:p14="http://schemas.microsoft.com/office/powerpoint/2010/main" val="32172867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ja-JP" altLang="en-US"/>
              <a:t>ＳＴＡ</a:t>
            </a:r>
            <a:r>
              <a:rPr lang="en-US" altLang="ja-JP"/>
              <a:t>(Static Timing Analysis)</a:t>
            </a:r>
          </a:p>
        </p:txBody>
      </p:sp>
      <p:sp>
        <p:nvSpPr>
          <p:cNvPr id="45059" name="Rectangle 3"/>
          <p:cNvSpPr>
            <a:spLocks noGrp="1" noChangeArrowheads="1"/>
          </p:cNvSpPr>
          <p:nvPr>
            <p:ph idx="1"/>
          </p:nvPr>
        </p:nvSpPr>
        <p:spPr/>
        <p:txBody>
          <a:bodyPr/>
          <a:lstStyle/>
          <a:p>
            <a:pPr eaLnBrk="1" hangingPunct="1"/>
            <a:r>
              <a:rPr lang="ja-JP" altLang="en-US"/>
              <a:t>大規模な回路はクリティカルパスを手計算することが困難</a:t>
            </a:r>
          </a:p>
          <a:p>
            <a:pPr eaLnBrk="1" hangingPunct="1"/>
            <a:r>
              <a:rPr lang="ja-JP" altLang="en-US"/>
              <a:t>設計用ＣＡＤ</a:t>
            </a:r>
            <a:r>
              <a:rPr lang="en-US" altLang="ja-JP"/>
              <a:t>(Computer Aided Design)</a:t>
            </a:r>
            <a:r>
              <a:rPr lang="ja-JP" altLang="en-US"/>
              <a:t>が自動的にやってくれる→計算機構成の授業</a:t>
            </a:r>
          </a:p>
          <a:p>
            <a:pPr eaLnBrk="1" hangingPunct="1"/>
            <a:r>
              <a:rPr lang="ja-JP" altLang="en-US"/>
              <a:t>論理合成→ＳＴＡのフィードバック</a:t>
            </a:r>
          </a:p>
          <a:p>
            <a:pPr lvl="1" eaLnBrk="1" hangingPunct="1">
              <a:buFontTx/>
              <a:buNone/>
            </a:pPr>
            <a:r>
              <a:rPr lang="ja-JP" altLang="en-US"/>
              <a:t>最近のディジタル設計はこれが主流！</a:t>
            </a:r>
          </a:p>
        </p:txBody>
      </p:sp>
    </p:spTree>
    <p:extLst>
      <p:ext uri="{BB962C8B-B14F-4D97-AF65-F5344CB8AC3E}">
        <p14:creationId xmlns:p14="http://schemas.microsoft.com/office/powerpoint/2010/main" val="2368218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2446"/>
            <a:ext cx="8229600" cy="1143000"/>
          </a:xfrm>
        </p:spPr>
        <p:txBody>
          <a:bodyPr/>
          <a:lstStyle/>
          <a:p>
            <a:r>
              <a:rPr kumimoji="1" lang="ja-JP" altLang="en-US" dirty="0"/>
              <a:t>今日のポイント</a:t>
            </a:r>
          </a:p>
        </p:txBody>
      </p:sp>
      <p:pic>
        <p:nvPicPr>
          <p:cNvPr id="6" name="コンテンツ プレースホルダー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7230229" y="5013176"/>
            <a:ext cx="1913771" cy="1955875"/>
          </a:xfrm>
        </p:spPr>
      </p:pic>
      <p:sp>
        <p:nvSpPr>
          <p:cNvPr id="8" name="Text Box 91"/>
          <p:cNvSpPr txBox="1">
            <a:spLocks noChangeArrowheads="1"/>
          </p:cNvSpPr>
          <p:nvPr/>
        </p:nvSpPr>
        <p:spPr bwMode="auto">
          <a:xfrm>
            <a:off x="179512" y="1340768"/>
            <a:ext cx="864096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2400" dirty="0"/>
              <a:t>フリップフロップは</a:t>
            </a:r>
            <a:r>
              <a:rPr lang="en-US" altLang="ja-JP" sz="2400" dirty="0"/>
              <a:t>1</a:t>
            </a:r>
            <a:r>
              <a:rPr lang="ja-JP" altLang="en-US" sz="2400" dirty="0"/>
              <a:t>ビットの記憶素子</a:t>
            </a:r>
            <a:endParaRPr lang="en-US" altLang="ja-JP" sz="2400" dirty="0"/>
          </a:p>
          <a:p>
            <a:pPr marL="342900" indent="-342900">
              <a:buFont typeface="Arial" panose="020B0604020202020204" pitchFamily="34" charset="0"/>
              <a:buChar char="•"/>
            </a:pPr>
            <a:r>
              <a:rPr lang="en-US" altLang="ja-JP" sz="2400" dirty="0"/>
              <a:t>D</a:t>
            </a:r>
            <a:r>
              <a:rPr lang="ja-JP" altLang="en-US" sz="2400" dirty="0"/>
              <a:t>ラッチは</a:t>
            </a:r>
            <a:r>
              <a:rPr lang="en-US" altLang="ja-JP" sz="2400" dirty="0"/>
              <a:t>G=H</a:t>
            </a:r>
            <a:r>
              <a:rPr lang="ja-JP" altLang="en-US" sz="2400" dirty="0"/>
              <a:t>の時は目を開き、</a:t>
            </a:r>
            <a:r>
              <a:rPr lang="en-US" altLang="ja-JP" sz="2400" dirty="0"/>
              <a:t>G=L</a:t>
            </a:r>
            <a:r>
              <a:rPr lang="ja-JP" altLang="en-US" sz="2400" dirty="0"/>
              <a:t>で目を閉じ最後に見たものを覚えておく。目を開いている時は見たものは</a:t>
            </a:r>
            <a:r>
              <a:rPr lang="en-US" altLang="ja-JP" sz="2400" dirty="0"/>
              <a:t>Q</a:t>
            </a:r>
            <a:r>
              <a:rPr lang="ja-JP" altLang="en-US" sz="2400" dirty="0"/>
              <a:t>に筒抜け</a:t>
            </a:r>
            <a:endParaRPr lang="en-US" altLang="ja-JP" sz="2400" dirty="0"/>
          </a:p>
          <a:p>
            <a:pPr marL="342900" indent="-342900">
              <a:buFont typeface="Arial" panose="020B0604020202020204" pitchFamily="34" charset="0"/>
              <a:buChar char="•"/>
            </a:pPr>
            <a:r>
              <a:rPr lang="en-US" altLang="ja-JP" sz="2400" dirty="0"/>
              <a:t>D</a:t>
            </a:r>
            <a:r>
              <a:rPr lang="ja-JP" altLang="en-US" sz="2400" dirty="0"/>
              <a:t>フリップフロップはクロックの立ち上がり（立ち上がり）に同期してシャッターを切って</a:t>
            </a:r>
            <a:r>
              <a:rPr lang="en-US" altLang="ja-JP" sz="2400" dirty="0"/>
              <a:t>D</a:t>
            </a:r>
            <a:r>
              <a:rPr lang="ja-JP" altLang="en-US" sz="2400" dirty="0"/>
              <a:t>入力を記憶して</a:t>
            </a:r>
            <a:r>
              <a:rPr lang="en-US" altLang="ja-JP" sz="2400" dirty="0"/>
              <a:t>Q</a:t>
            </a:r>
            <a:r>
              <a:rPr lang="ja-JP" altLang="en-US" sz="2400" dirty="0"/>
              <a:t>に出力</a:t>
            </a:r>
            <a:endParaRPr lang="en-US" altLang="ja-JP" sz="2400" dirty="0"/>
          </a:p>
          <a:p>
            <a:endParaRPr lang="en-US" altLang="ja-JP" sz="2400" dirty="0"/>
          </a:p>
          <a:p>
            <a:endParaRPr lang="en-US" altLang="ja-JP" sz="2400" dirty="0"/>
          </a:p>
        </p:txBody>
      </p:sp>
      <p:sp>
        <p:nvSpPr>
          <p:cNvPr id="7" name="Text Box 91"/>
          <p:cNvSpPr txBox="1">
            <a:spLocks noChangeArrowheads="1"/>
          </p:cNvSpPr>
          <p:nvPr/>
        </p:nvSpPr>
        <p:spPr bwMode="auto">
          <a:xfrm>
            <a:off x="484240" y="4221088"/>
            <a:ext cx="864096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sz="2400" dirty="0"/>
              <a:t>クロックの立ち上がりの</a:t>
            </a:r>
            <a:r>
              <a:rPr lang="en-US" altLang="ja-JP" sz="2400" dirty="0" err="1"/>
              <a:t>tsu</a:t>
            </a:r>
            <a:r>
              <a:rPr lang="ja-JP" altLang="en-US" sz="2400" dirty="0"/>
              <a:t>以前と</a:t>
            </a:r>
            <a:r>
              <a:rPr lang="en-US" altLang="ja-JP" sz="2400" dirty="0" err="1"/>
              <a:t>th</a:t>
            </a:r>
            <a:r>
              <a:rPr lang="ja-JP" altLang="en-US" sz="2400" dirty="0"/>
              <a:t>以後までデータが安定していないとデータを正しく取り込めない</a:t>
            </a:r>
            <a:endParaRPr lang="en-US" altLang="ja-JP" sz="2400" dirty="0"/>
          </a:p>
          <a:p>
            <a:endParaRPr lang="en-US" altLang="ja-JP" sz="2400" dirty="0"/>
          </a:p>
          <a:p>
            <a:r>
              <a:rPr lang="ja-JP" altLang="en-US" sz="2400" dirty="0"/>
              <a:t>順序回路の動作周波数は、</a:t>
            </a:r>
            <a:endParaRPr lang="en-US" altLang="ja-JP" sz="2400" dirty="0"/>
          </a:p>
          <a:p>
            <a:r>
              <a:rPr lang="ja-JP" altLang="en-US" sz="2400" dirty="0"/>
              <a:t>１</a:t>
            </a:r>
            <a:r>
              <a:rPr lang="en-US" altLang="ja-JP" sz="2400" dirty="0"/>
              <a:t>/</a:t>
            </a:r>
            <a:r>
              <a:rPr lang="ja-JP" altLang="en-US" sz="2400" dirty="0"/>
              <a:t>（</a:t>
            </a:r>
            <a:r>
              <a:rPr lang="en-US" altLang="ja-JP" sz="2400" dirty="0" err="1"/>
              <a:t>tpd</a:t>
            </a:r>
            <a:r>
              <a:rPr lang="en-US" altLang="ja-JP" sz="2400" dirty="0"/>
              <a:t>(F.F)+</a:t>
            </a:r>
            <a:r>
              <a:rPr lang="en-US" altLang="ja-JP" sz="2400" dirty="0" err="1"/>
              <a:t>tpd</a:t>
            </a:r>
            <a:r>
              <a:rPr lang="en-US" altLang="ja-JP" sz="2400" dirty="0"/>
              <a:t>(</a:t>
            </a:r>
            <a:r>
              <a:rPr lang="ja-JP" altLang="en-US" sz="2400" dirty="0"/>
              <a:t>組み合わせ回路</a:t>
            </a:r>
            <a:r>
              <a:rPr lang="en-US" altLang="ja-JP" sz="2400" dirty="0"/>
              <a:t>)+</a:t>
            </a:r>
            <a:r>
              <a:rPr lang="en-US" altLang="ja-JP" sz="2400" dirty="0" err="1"/>
              <a:t>tsu</a:t>
            </a:r>
            <a:r>
              <a:rPr lang="en-US" altLang="ja-JP" sz="2400" dirty="0"/>
              <a:t>)</a:t>
            </a:r>
          </a:p>
        </p:txBody>
      </p:sp>
    </p:spTree>
    <p:extLst>
      <p:ext uri="{BB962C8B-B14F-4D97-AF65-F5344CB8AC3E}">
        <p14:creationId xmlns:p14="http://schemas.microsoft.com/office/powerpoint/2010/main" val="15124055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ja-JP" altLang="en-US" dirty="0"/>
              <a:t>演習</a:t>
            </a:r>
            <a:r>
              <a:rPr lang="en-US" altLang="ja-JP" dirty="0"/>
              <a:t>5-2</a:t>
            </a:r>
          </a:p>
        </p:txBody>
      </p:sp>
      <p:sp>
        <p:nvSpPr>
          <p:cNvPr id="46083" name="Rectangle 3"/>
          <p:cNvSpPr>
            <a:spLocks noGrp="1" noChangeArrowheads="1"/>
          </p:cNvSpPr>
          <p:nvPr>
            <p:ph idx="1"/>
          </p:nvPr>
        </p:nvSpPr>
        <p:spPr>
          <a:xfrm>
            <a:off x="457200" y="1600200"/>
            <a:ext cx="8362950" cy="1181100"/>
          </a:xfrm>
        </p:spPr>
        <p:txBody>
          <a:bodyPr/>
          <a:lstStyle/>
          <a:p>
            <a:pPr eaLnBrk="1" hangingPunct="1">
              <a:buFontTx/>
              <a:buNone/>
            </a:pPr>
            <a:r>
              <a:rPr lang="ja-JP" altLang="en-US"/>
              <a:t>以下の回路の最大動作周波数を計算せよ。</a:t>
            </a:r>
          </a:p>
        </p:txBody>
      </p:sp>
      <p:sp>
        <p:nvSpPr>
          <p:cNvPr id="46084" name="Rectangle 4"/>
          <p:cNvSpPr>
            <a:spLocks noChangeArrowheads="1"/>
          </p:cNvSpPr>
          <p:nvPr/>
        </p:nvSpPr>
        <p:spPr bwMode="auto">
          <a:xfrm>
            <a:off x="3636963" y="4870450"/>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85" name="Text Box 5"/>
          <p:cNvSpPr txBox="1">
            <a:spLocks noChangeArrowheads="1"/>
          </p:cNvSpPr>
          <p:nvPr/>
        </p:nvSpPr>
        <p:spPr bwMode="auto">
          <a:xfrm>
            <a:off x="3565525" y="50863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46086" name="Text Box 6"/>
          <p:cNvSpPr txBox="1">
            <a:spLocks noChangeArrowheads="1"/>
          </p:cNvSpPr>
          <p:nvPr/>
        </p:nvSpPr>
        <p:spPr bwMode="auto">
          <a:xfrm>
            <a:off x="3922713" y="487045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6087" name="Line 7"/>
          <p:cNvSpPr>
            <a:spLocks noChangeShapeType="1"/>
          </p:cNvSpPr>
          <p:nvPr/>
        </p:nvSpPr>
        <p:spPr bwMode="auto">
          <a:xfrm flipH="1">
            <a:off x="3924300" y="5734050"/>
            <a:ext cx="158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88" name="Line 8"/>
          <p:cNvSpPr>
            <a:spLocks noChangeShapeType="1"/>
          </p:cNvSpPr>
          <p:nvPr/>
        </p:nvSpPr>
        <p:spPr bwMode="auto">
          <a:xfrm flipV="1">
            <a:off x="3852863" y="5518150"/>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89" name="Line 9"/>
          <p:cNvSpPr>
            <a:spLocks noChangeShapeType="1"/>
          </p:cNvSpPr>
          <p:nvPr/>
        </p:nvSpPr>
        <p:spPr bwMode="auto">
          <a:xfrm>
            <a:off x="3924300" y="5518150"/>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0" name="Rectangle 10"/>
          <p:cNvSpPr>
            <a:spLocks noChangeArrowheads="1"/>
          </p:cNvSpPr>
          <p:nvPr/>
        </p:nvSpPr>
        <p:spPr bwMode="auto">
          <a:xfrm>
            <a:off x="3636963" y="3502025"/>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1" name="Text Box 11"/>
          <p:cNvSpPr txBox="1">
            <a:spLocks noChangeArrowheads="1"/>
          </p:cNvSpPr>
          <p:nvPr/>
        </p:nvSpPr>
        <p:spPr bwMode="auto">
          <a:xfrm>
            <a:off x="3565525" y="37179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46092" name="Text Box 12"/>
          <p:cNvSpPr txBox="1">
            <a:spLocks noChangeArrowheads="1"/>
          </p:cNvSpPr>
          <p:nvPr/>
        </p:nvSpPr>
        <p:spPr bwMode="auto">
          <a:xfrm>
            <a:off x="3922713" y="35020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6093" name="Line 13"/>
          <p:cNvSpPr>
            <a:spLocks noChangeShapeType="1"/>
          </p:cNvSpPr>
          <p:nvPr/>
        </p:nvSpPr>
        <p:spPr bwMode="auto">
          <a:xfrm>
            <a:off x="3925888" y="43656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4" name="Line 14"/>
          <p:cNvSpPr>
            <a:spLocks noChangeShapeType="1"/>
          </p:cNvSpPr>
          <p:nvPr/>
        </p:nvSpPr>
        <p:spPr bwMode="auto">
          <a:xfrm flipV="1">
            <a:off x="3852863" y="4149725"/>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5" name="Line 15"/>
          <p:cNvSpPr>
            <a:spLocks noChangeShapeType="1"/>
          </p:cNvSpPr>
          <p:nvPr/>
        </p:nvSpPr>
        <p:spPr bwMode="auto">
          <a:xfrm>
            <a:off x="3924300" y="4149725"/>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6096" name="Group 16"/>
          <p:cNvGrpSpPr>
            <a:grpSpLocks/>
          </p:cNvGrpSpPr>
          <p:nvPr/>
        </p:nvGrpSpPr>
        <p:grpSpPr bwMode="auto">
          <a:xfrm>
            <a:off x="5219700" y="4533900"/>
            <a:ext cx="576263" cy="623888"/>
            <a:chOff x="3493" y="951"/>
            <a:chExt cx="499" cy="438"/>
          </a:xfrm>
        </p:grpSpPr>
        <p:grpSp>
          <p:nvGrpSpPr>
            <p:cNvPr id="46125" name="Group 17"/>
            <p:cNvGrpSpPr>
              <a:grpSpLocks/>
            </p:cNvGrpSpPr>
            <p:nvPr/>
          </p:nvGrpSpPr>
          <p:grpSpPr bwMode="auto">
            <a:xfrm>
              <a:off x="3493" y="951"/>
              <a:ext cx="499" cy="438"/>
              <a:chOff x="3152" y="3536"/>
              <a:chExt cx="499" cy="438"/>
            </a:xfrm>
          </p:grpSpPr>
          <p:sp>
            <p:nvSpPr>
              <p:cNvPr id="46128" name="Freeform 18"/>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29" name="Freeform 19"/>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30" name="Freeform 20"/>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6126" name="Oval 21"/>
            <p:cNvSpPr>
              <a:spLocks noChangeArrowheads="1"/>
            </p:cNvSpPr>
            <p:nvPr/>
          </p:nvSpPr>
          <p:spPr bwMode="auto">
            <a:xfrm flipH="1">
              <a:off x="3583" y="1073"/>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127" name="Oval 22"/>
            <p:cNvSpPr>
              <a:spLocks noChangeArrowheads="1"/>
            </p:cNvSpPr>
            <p:nvPr/>
          </p:nvSpPr>
          <p:spPr bwMode="auto">
            <a:xfrm flipH="1">
              <a:off x="3583" y="120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6097" name="Group 23"/>
          <p:cNvGrpSpPr>
            <a:grpSpLocks/>
          </p:cNvGrpSpPr>
          <p:nvPr/>
        </p:nvGrpSpPr>
        <p:grpSpPr bwMode="auto">
          <a:xfrm>
            <a:off x="3924300" y="3998913"/>
            <a:ext cx="361950" cy="366712"/>
            <a:chOff x="1338" y="2564"/>
            <a:chExt cx="228" cy="231"/>
          </a:xfrm>
        </p:grpSpPr>
        <p:sp>
          <p:nvSpPr>
            <p:cNvPr id="46123" name="Text Box 24"/>
            <p:cNvSpPr txBox="1">
              <a:spLocks noChangeArrowheads="1"/>
            </p:cNvSpPr>
            <p:nvPr/>
          </p:nvSpPr>
          <p:spPr bwMode="auto">
            <a:xfrm>
              <a:off x="1338" y="256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6124" name="Line 25"/>
            <p:cNvSpPr>
              <a:spLocks noChangeShapeType="1"/>
            </p:cNvSpPr>
            <p:nvPr/>
          </p:nvSpPr>
          <p:spPr bwMode="auto">
            <a:xfrm>
              <a:off x="1383"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6098" name="Group 26"/>
          <p:cNvGrpSpPr>
            <a:grpSpLocks/>
          </p:cNvGrpSpPr>
          <p:nvPr/>
        </p:nvGrpSpPr>
        <p:grpSpPr bwMode="auto">
          <a:xfrm>
            <a:off x="3924300" y="5373688"/>
            <a:ext cx="361950" cy="366712"/>
            <a:chOff x="1338" y="2564"/>
            <a:chExt cx="228" cy="231"/>
          </a:xfrm>
        </p:grpSpPr>
        <p:sp>
          <p:nvSpPr>
            <p:cNvPr id="46121" name="Text Box 27"/>
            <p:cNvSpPr txBox="1">
              <a:spLocks noChangeArrowheads="1"/>
            </p:cNvSpPr>
            <p:nvPr/>
          </p:nvSpPr>
          <p:spPr bwMode="auto">
            <a:xfrm>
              <a:off x="1338" y="256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6122" name="Line 28"/>
            <p:cNvSpPr>
              <a:spLocks noChangeShapeType="1"/>
            </p:cNvSpPr>
            <p:nvPr/>
          </p:nvSpPr>
          <p:spPr bwMode="auto">
            <a:xfrm>
              <a:off x="1383"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6099" name="Line 29"/>
          <p:cNvSpPr>
            <a:spLocks noChangeShapeType="1"/>
          </p:cNvSpPr>
          <p:nvPr/>
        </p:nvSpPr>
        <p:spPr bwMode="auto">
          <a:xfrm>
            <a:off x="4211638" y="5013325"/>
            <a:ext cx="11525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0" name="Line 30"/>
          <p:cNvSpPr>
            <a:spLocks noChangeShapeType="1"/>
          </p:cNvSpPr>
          <p:nvPr/>
        </p:nvSpPr>
        <p:spPr bwMode="auto">
          <a:xfrm>
            <a:off x="4211638" y="4149725"/>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1" name="Line 31"/>
          <p:cNvSpPr>
            <a:spLocks noChangeShapeType="1"/>
          </p:cNvSpPr>
          <p:nvPr/>
        </p:nvSpPr>
        <p:spPr bwMode="auto">
          <a:xfrm flipH="1" flipV="1">
            <a:off x="4787900" y="414972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2" name="Text Box 32"/>
          <p:cNvSpPr txBox="1">
            <a:spLocks noChangeArrowheads="1"/>
          </p:cNvSpPr>
          <p:nvPr/>
        </p:nvSpPr>
        <p:spPr bwMode="auto">
          <a:xfrm>
            <a:off x="4211638" y="471963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C0</a:t>
            </a:r>
          </a:p>
        </p:txBody>
      </p:sp>
      <p:sp>
        <p:nvSpPr>
          <p:cNvPr id="46103" name="Text Box 33"/>
          <p:cNvSpPr txBox="1">
            <a:spLocks noChangeArrowheads="1"/>
          </p:cNvSpPr>
          <p:nvPr/>
        </p:nvSpPr>
        <p:spPr bwMode="auto">
          <a:xfrm>
            <a:off x="4140200" y="33512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C1</a:t>
            </a:r>
          </a:p>
        </p:txBody>
      </p:sp>
      <p:sp>
        <p:nvSpPr>
          <p:cNvPr id="46104" name="Line 34"/>
          <p:cNvSpPr>
            <a:spLocks noChangeShapeType="1"/>
          </p:cNvSpPr>
          <p:nvPr/>
        </p:nvSpPr>
        <p:spPr bwMode="auto">
          <a:xfrm>
            <a:off x="5794375" y="48212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5" name="Line 35"/>
          <p:cNvSpPr>
            <a:spLocks noChangeShapeType="1"/>
          </p:cNvSpPr>
          <p:nvPr/>
        </p:nvSpPr>
        <p:spPr bwMode="auto">
          <a:xfrm flipH="1">
            <a:off x="3348038" y="580548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6" name="Line 36"/>
          <p:cNvSpPr>
            <a:spLocks noChangeShapeType="1"/>
          </p:cNvSpPr>
          <p:nvPr/>
        </p:nvSpPr>
        <p:spPr bwMode="auto">
          <a:xfrm flipV="1">
            <a:off x="3348038" y="530225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7" name="Line 37"/>
          <p:cNvSpPr>
            <a:spLocks noChangeShapeType="1"/>
          </p:cNvSpPr>
          <p:nvPr/>
        </p:nvSpPr>
        <p:spPr bwMode="auto">
          <a:xfrm>
            <a:off x="3348038" y="5302250"/>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8" name="Line 38"/>
          <p:cNvSpPr>
            <a:spLocks noChangeShapeType="1"/>
          </p:cNvSpPr>
          <p:nvPr/>
        </p:nvSpPr>
        <p:spPr bwMode="auto">
          <a:xfrm flipH="1">
            <a:off x="3130550" y="3213100"/>
            <a:ext cx="2954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9" name="Line 39"/>
          <p:cNvSpPr>
            <a:spLocks noChangeShapeType="1"/>
          </p:cNvSpPr>
          <p:nvPr/>
        </p:nvSpPr>
        <p:spPr bwMode="auto">
          <a:xfrm flipV="1">
            <a:off x="3132138" y="3213100"/>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0" name="Line 40"/>
          <p:cNvSpPr>
            <a:spLocks noChangeShapeType="1"/>
          </p:cNvSpPr>
          <p:nvPr/>
        </p:nvSpPr>
        <p:spPr bwMode="auto">
          <a:xfrm>
            <a:off x="3132138" y="3862388"/>
            <a:ext cx="5032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1" name="Line 41"/>
          <p:cNvSpPr>
            <a:spLocks noChangeShapeType="1"/>
          </p:cNvSpPr>
          <p:nvPr/>
        </p:nvSpPr>
        <p:spPr bwMode="auto">
          <a:xfrm flipH="1">
            <a:off x="3563938" y="4581525"/>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2" name="Line 42"/>
          <p:cNvSpPr>
            <a:spLocks noChangeShapeType="1"/>
          </p:cNvSpPr>
          <p:nvPr/>
        </p:nvSpPr>
        <p:spPr bwMode="auto">
          <a:xfrm>
            <a:off x="3563938" y="4581525"/>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3" name="Line 43"/>
          <p:cNvSpPr>
            <a:spLocks noChangeShapeType="1"/>
          </p:cNvSpPr>
          <p:nvPr/>
        </p:nvSpPr>
        <p:spPr bwMode="auto">
          <a:xfrm flipH="1">
            <a:off x="2843213" y="6165850"/>
            <a:ext cx="1081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4" name="Text Box 44"/>
          <p:cNvSpPr txBox="1">
            <a:spLocks noChangeArrowheads="1"/>
          </p:cNvSpPr>
          <p:nvPr/>
        </p:nvSpPr>
        <p:spPr bwMode="auto">
          <a:xfrm>
            <a:off x="2411413" y="580548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CLK</a:t>
            </a:r>
          </a:p>
        </p:txBody>
      </p:sp>
      <p:sp>
        <p:nvSpPr>
          <p:cNvPr id="46115" name="Line 45"/>
          <p:cNvSpPr>
            <a:spLocks noChangeShapeType="1"/>
          </p:cNvSpPr>
          <p:nvPr/>
        </p:nvSpPr>
        <p:spPr bwMode="auto">
          <a:xfrm>
            <a:off x="4787900" y="4725988"/>
            <a:ext cx="5762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6" name="Line 46"/>
          <p:cNvSpPr>
            <a:spLocks noChangeShapeType="1"/>
          </p:cNvSpPr>
          <p:nvPr/>
        </p:nvSpPr>
        <p:spPr bwMode="auto">
          <a:xfrm>
            <a:off x="4211638" y="5589588"/>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7" name="Line 47"/>
          <p:cNvSpPr>
            <a:spLocks noChangeShapeType="1"/>
          </p:cNvSpPr>
          <p:nvPr/>
        </p:nvSpPr>
        <p:spPr bwMode="auto">
          <a:xfrm>
            <a:off x="4716463" y="55895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8" name="Line 48"/>
          <p:cNvSpPr>
            <a:spLocks noChangeShapeType="1"/>
          </p:cNvSpPr>
          <p:nvPr/>
        </p:nvSpPr>
        <p:spPr bwMode="auto">
          <a:xfrm>
            <a:off x="6084888" y="3213100"/>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9" name="Text Box 49"/>
          <p:cNvSpPr txBox="1">
            <a:spLocks noChangeArrowheads="1"/>
          </p:cNvSpPr>
          <p:nvPr/>
        </p:nvSpPr>
        <p:spPr bwMode="auto">
          <a:xfrm>
            <a:off x="4048125" y="6113463"/>
            <a:ext cx="831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AC74 </a:t>
            </a:r>
          </a:p>
        </p:txBody>
      </p:sp>
      <p:sp>
        <p:nvSpPr>
          <p:cNvPr id="46120" name="Text Box 50"/>
          <p:cNvSpPr txBox="1">
            <a:spLocks noChangeArrowheads="1"/>
          </p:cNvSpPr>
          <p:nvPr/>
        </p:nvSpPr>
        <p:spPr bwMode="auto">
          <a:xfrm>
            <a:off x="5253038" y="5229225"/>
            <a:ext cx="831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AC00 </a:t>
            </a:r>
          </a:p>
        </p:txBody>
      </p:sp>
      <p:sp>
        <p:nvSpPr>
          <p:cNvPr id="2" name="テキスト ボックス 1"/>
          <p:cNvSpPr txBox="1"/>
          <p:nvPr/>
        </p:nvSpPr>
        <p:spPr>
          <a:xfrm>
            <a:off x="6228184" y="2060848"/>
            <a:ext cx="2191626" cy="923330"/>
          </a:xfrm>
          <a:prstGeom prst="rect">
            <a:avLst/>
          </a:prstGeom>
          <a:noFill/>
        </p:spPr>
        <p:txBody>
          <a:bodyPr wrap="none" rtlCol="0">
            <a:spAutoFit/>
          </a:bodyPr>
          <a:lstStyle/>
          <a:p>
            <a:r>
              <a:rPr kumimoji="1" lang="en-US" altLang="ja-JP" dirty="0" err="1"/>
              <a:t>D.FF</a:t>
            </a:r>
            <a:r>
              <a:rPr kumimoji="1" lang="ja-JP" altLang="en-US" dirty="0"/>
              <a:t>の</a:t>
            </a:r>
            <a:r>
              <a:rPr kumimoji="1" lang="en-US" altLang="ja-JP" dirty="0" err="1"/>
              <a:t>tpd</a:t>
            </a:r>
            <a:r>
              <a:rPr kumimoji="1" lang="en-US" altLang="ja-JP" dirty="0"/>
              <a:t>=</a:t>
            </a:r>
            <a:r>
              <a:rPr kumimoji="1" lang="en-US" altLang="ja-JP" dirty="0" err="1"/>
              <a:t>10.5ns</a:t>
            </a:r>
            <a:endParaRPr kumimoji="1" lang="en-US" altLang="ja-JP" dirty="0"/>
          </a:p>
          <a:p>
            <a:r>
              <a:rPr lang="en-US" altLang="ja-JP" dirty="0" err="1"/>
              <a:t>tsu</a:t>
            </a:r>
            <a:r>
              <a:rPr lang="en-US" altLang="ja-JP" dirty="0"/>
              <a:t> = </a:t>
            </a:r>
            <a:r>
              <a:rPr lang="en-US" altLang="ja-JP" dirty="0" err="1"/>
              <a:t>3ns</a:t>
            </a:r>
            <a:endParaRPr lang="en-US" altLang="ja-JP" dirty="0"/>
          </a:p>
          <a:p>
            <a:r>
              <a:rPr kumimoji="1" lang="ja-JP" altLang="en-US" dirty="0"/>
              <a:t>ゲートの</a:t>
            </a:r>
            <a:r>
              <a:rPr kumimoji="1" lang="en-US" altLang="ja-JP" dirty="0" err="1"/>
              <a:t>tpd</a:t>
            </a:r>
            <a:r>
              <a:rPr kumimoji="1" lang="en-US" altLang="ja-JP" dirty="0"/>
              <a:t>=</a:t>
            </a:r>
            <a:r>
              <a:rPr kumimoji="1" lang="en-US" altLang="ja-JP" dirty="0" err="1"/>
              <a:t>8.6ns</a:t>
            </a:r>
            <a:endParaRPr kumimoji="1" lang="ja-JP" altLang="en-US" dirty="0"/>
          </a:p>
        </p:txBody>
      </p:sp>
    </p:spTree>
    <p:extLst>
      <p:ext uri="{BB962C8B-B14F-4D97-AF65-F5344CB8AC3E}">
        <p14:creationId xmlns:p14="http://schemas.microsoft.com/office/powerpoint/2010/main" val="30731741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228184" y="2060848"/>
            <a:ext cx="2191626" cy="923330"/>
          </a:xfrm>
          <a:prstGeom prst="rect">
            <a:avLst/>
          </a:prstGeom>
          <a:noFill/>
        </p:spPr>
        <p:txBody>
          <a:bodyPr wrap="none" rtlCol="0">
            <a:spAutoFit/>
          </a:bodyPr>
          <a:lstStyle/>
          <a:p>
            <a:r>
              <a:rPr kumimoji="1" lang="en-US" altLang="ja-JP" dirty="0" err="1"/>
              <a:t>D.FF</a:t>
            </a:r>
            <a:r>
              <a:rPr kumimoji="1" lang="ja-JP" altLang="en-US" dirty="0"/>
              <a:t>の</a:t>
            </a:r>
            <a:r>
              <a:rPr kumimoji="1" lang="en-US" altLang="ja-JP" dirty="0" err="1"/>
              <a:t>tpd</a:t>
            </a:r>
            <a:r>
              <a:rPr kumimoji="1" lang="en-US" altLang="ja-JP" dirty="0"/>
              <a:t>=</a:t>
            </a:r>
            <a:r>
              <a:rPr kumimoji="1" lang="en-US" altLang="ja-JP" dirty="0" err="1"/>
              <a:t>10.5ns</a:t>
            </a:r>
            <a:endParaRPr kumimoji="1" lang="en-US" altLang="ja-JP" dirty="0"/>
          </a:p>
          <a:p>
            <a:r>
              <a:rPr lang="en-US" altLang="ja-JP" dirty="0" err="1"/>
              <a:t>tsu</a:t>
            </a:r>
            <a:r>
              <a:rPr lang="en-US" altLang="ja-JP" dirty="0"/>
              <a:t> = </a:t>
            </a:r>
            <a:r>
              <a:rPr lang="en-US" altLang="ja-JP" dirty="0" err="1"/>
              <a:t>3ns</a:t>
            </a:r>
            <a:endParaRPr lang="en-US" altLang="ja-JP" dirty="0"/>
          </a:p>
          <a:p>
            <a:r>
              <a:rPr kumimoji="1" lang="ja-JP" altLang="en-US" dirty="0"/>
              <a:t>ゲートの</a:t>
            </a:r>
            <a:r>
              <a:rPr kumimoji="1" lang="en-US" altLang="ja-JP" dirty="0" err="1"/>
              <a:t>tpd</a:t>
            </a:r>
            <a:r>
              <a:rPr kumimoji="1" lang="en-US" altLang="ja-JP" dirty="0"/>
              <a:t>=</a:t>
            </a:r>
            <a:r>
              <a:rPr kumimoji="1" lang="en-US" altLang="ja-JP" dirty="0" err="1"/>
              <a:t>8.6ns</a:t>
            </a:r>
            <a:endParaRPr kumimoji="1" lang="ja-JP" altLang="en-US" dirty="0"/>
          </a:p>
        </p:txBody>
      </p:sp>
      <p:grpSp>
        <p:nvGrpSpPr>
          <p:cNvPr id="5" name="グループ化 4"/>
          <p:cNvGrpSpPr/>
          <p:nvPr/>
        </p:nvGrpSpPr>
        <p:grpSpPr>
          <a:xfrm>
            <a:off x="539552" y="2348880"/>
            <a:ext cx="4248670" cy="3177644"/>
            <a:chOff x="539552" y="2348880"/>
            <a:chExt cx="4248670" cy="3177644"/>
          </a:xfrm>
        </p:grpSpPr>
        <p:sp>
          <p:nvSpPr>
            <p:cNvPr id="46087" name="Line 7"/>
            <p:cNvSpPr>
              <a:spLocks noChangeShapeType="1"/>
            </p:cNvSpPr>
            <p:nvPr/>
          </p:nvSpPr>
          <p:spPr bwMode="auto">
            <a:xfrm flipH="1">
              <a:off x="1691680" y="4725144"/>
              <a:ext cx="1588"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0" name="Rectangle 10"/>
            <p:cNvSpPr>
              <a:spLocks noChangeArrowheads="1"/>
            </p:cNvSpPr>
            <p:nvPr/>
          </p:nvSpPr>
          <p:spPr bwMode="auto">
            <a:xfrm>
              <a:off x="3636963" y="3502025"/>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1" name="Text Box 11"/>
            <p:cNvSpPr txBox="1">
              <a:spLocks noChangeArrowheads="1"/>
            </p:cNvSpPr>
            <p:nvPr/>
          </p:nvSpPr>
          <p:spPr bwMode="auto">
            <a:xfrm>
              <a:off x="3565525" y="37179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46092" name="Text Box 12"/>
            <p:cNvSpPr txBox="1">
              <a:spLocks noChangeArrowheads="1"/>
            </p:cNvSpPr>
            <p:nvPr/>
          </p:nvSpPr>
          <p:spPr bwMode="auto">
            <a:xfrm>
              <a:off x="3922713" y="35020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6093" name="Line 13"/>
            <p:cNvSpPr>
              <a:spLocks noChangeShapeType="1"/>
            </p:cNvSpPr>
            <p:nvPr/>
          </p:nvSpPr>
          <p:spPr bwMode="auto">
            <a:xfrm>
              <a:off x="3925888" y="43656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4" name="Line 14"/>
            <p:cNvSpPr>
              <a:spLocks noChangeShapeType="1"/>
            </p:cNvSpPr>
            <p:nvPr/>
          </p:nvSpPr>
          <p:spPr bwMode="auto">
            <a:xfrm flipV="1">
              <a:off x="3852863" y="4149725"/>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5" name="Line 15"/>
            <p:cNvSpPr>
              <a:spLocks noChangeShapeType="1"/>
            </p:cNvSpPr>
            <p:nvPr/>
          </p:nvSpPr>
          <p:spPr bwMode="auto">
            <a:xfrm>
              <a:off x="3924300" y="4149725"/>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6097" name="Group 23"/>
            <p:cNvGrpSpPr>
              <a:grpSpLocks/>
            </p:cNvGrpSpPr>
            <p:nvPr/>
          </p:nvGrpSpPr>
          <p:grpSpPr bwMode="auto">
            <a:xfrm>
              <a:off x="3924300" y="3998913"/>
              <a:ext cx="361950" cy="366712"/>
              <a:chOff x="1338" y="2564"/>
              <a:chExt cx="228" cy="231"/>
            </a:xfrm>
          </p:grpSpPr>
          <p:sp>
            <p:nvSpPr>
              <p:cNvPr id="46123" name="Text Box 24"/>
              <p:cNvSpPr txBox="1">
                <a:spLocks noChangeArrowheads="1"/>
              </p:cNvSpPr>
              <p:nvPr/>
            </p:nvSpPr>
            <p:spPr bwMode="auto">
              <a:xfrm>
                <a:off x="1338" y="256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6124" name="Line 25"/>
              <p:cNvSpPr>
                <a:spLocks noChangeShapeType="1"/>
              </p:cNvSpPr>
              <p:nvPr/>
            </p:nvSpPr>
            <p:spPr bwMode="auto">
              <a:xfrm>
                <a:off x="1383"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6100" name="Line 30"/>
            <p:cNvSpPr>
              <a:spLocks noChangeShapeType="1"/>
            </p:cNvSpPr>
            <p:nvPr/>
          </p:nvSpPr>
          <p:spPr bwMode="auto">
            <a:xfrm>
              <a:off x="4211960" y="3645024"/>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8" name="Line 38"/>
            <p:cNvSpPr>
              <a:spLocks noChangeShapeType="1"/>
            </p:cNvSpPr>
            <p:nvPr/>
          </p:nvSpPr>
          <p:spPr bwMode="auto">
            <a:xfrm flipH="1">
              <a:off x="971600" y="2348880"/>
              <a:ext cx="38164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0" name="Line 40"/>
            <p:cNvSpPr>
              <a:spLocks noChangeShapeType="1"/>
            </p:cNvSpPr>
            <p:nvPr/>
          </p:nvSpPr>
          <p:spPr bwMode="auto">
            <a:xfrm>
              <a:off x="2771800" y="3861048"/>
              <a:ext cx="863575" cy="13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1" name="Line 41"/>
            <p:cNvSpPr>
              <a:spLocks noChangeShapeType="1"/>
            </p:cNvSpPr>
            <p:nvPr/>
          </p:nvSpPr>
          <p:spPr bwMode="auto">
            <a:xfrm flipH="1">
              <a:off x="3563938" y="4581525"/>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4" name="Text Box 44"/>
            <p:cNvSpPr txBox="1">
              <a:spLocks noChangeArrowheads="1"/>
            </p:cNvSpPr>
            <p:nvPr/>
          </p:nvSpPr>
          <p:spPr bwMode="auto">
            <a:xfrm>
              <a:off x="3203848" y="458112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CLK</a:t>
              </a:r>
            </a:p>
          </p:txBody>
        </p:sp>
        <p:sp>
          <p:nvSpPr>
            <p:cNvPr id="46118" name="Line 48"/>
            <p:cNvSpPr>
              <a:spLocks noChangeShapeType="1"/>
            </p:cNvSpPr>
            <p:nvPr/>
          </p:nvSpPr>
          <p:spPr bwMode="auto">
            <a:xfrm>
              <a:off x="4788024" y="2348880"/>
              <a:ext cx="0" cy="12962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2" name="Group 63"/>
            <p:cNvGrpSpPr>
              <a:grpSpLocks/>
            </p:cNvGrpSpPr>
            <p:nvPr/>
          </p:nvGrpSpPr>
          <p:grpSpPr bwMode="auto">
            <a:xfrm>
              <a:off x="2105545" y="4365104"/>
              <a:ext cx="315274" cy="710160"/>
              <a:chOff x="1065" y="2069"/>
              <a:chExt cx="228" cy="545"/>
            </a:xfrm>
          </p:grpSpPr>
          <p:sp>
            <p:nvSpPr>
              <p:cNvPr id="53"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4"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8" name="Line 73"/>
            <p:cNvSpPr>
              <a:spLocks noChangeShapeType="1"/>
            </p:cNvSpPr>
            <p:nvPr/>
          </p:nvSpPr>
          <p:spPr bwMode="auto">
            <a:xfrm flipH="1">
              <a:off x="2419436" y="4720836"/>
              <a:ext cx="3761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74"/>
            <p:cNvSpPr>
              <a:spLocks noChangeShapeType="1"/>
            </p:cNvSpPr>
            <p:nvPr/>
          </p:nvSpPr>
          <p:spPr bwMode="auto">
            <a:xfrm flipH="1">
              <a:off x="1691679" y="4725144"/>
              <a:ext cx="41386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Text Box 99"/>
            <p:cNvSpPr txBox="1">
              <a:spLocks noChangeArrowheads="1"/>
            </p:cNvSpPr>
            <p:nvPr/>
          </p:nvSpPr>
          <p:spPr bwMode="auto">
            <a:xfrm>
              <a:off x="2051720" y="4077072"/>
              <a:ext cx="6591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RST</a:t>
              </a:r>
            </a:p>
          </p:txBody>
        </p:sp>
        <p:sp>
          <p:nvSpPr>
            <p:cNvPr id="61" name="Text Box 101"/>
            <p:cNvSpPr txBox="1">
              <a:spLocks noChangeArrowheads="1"/>
            </p:cNvSpPr>
            <p:nvPr/>
          </p:nvSpPr>
          <p:spPr bwMode="auto">
            <a:xfrm>
              <a:off x="539552" y="3933056"/>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D</a:t>
              </a:r>
            </a:p>
          </p:txBody>
        </p:sp>
        <p:sp>
          <p:nvSpPr>
            <p:cNvPr id="62" name="Line 102"/>
            <p:cNvSpPr>
              <a:spLocks noChangeShapeType="1"/>
            </p:cNvSpPr>
            <p:nvPr/>
          </p:nvSpPr>
          <p:spPr bwMode="auto">
            <a:xfrm>
              <a:off x="2149898" y="4119483"/>
              <a:ext cx="41621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5" name="Group 63"/>
            <p:cNvGrpSpPr>
              <a:grpSpLocks/>
            </p:cNvGrpSpPr>
            <p:nvPr/>
          </p:nvGrpSpPr>
          <p:grpSpPr bwMode="auto">
            <a:xfrm>
              <a:off x="2123728" y="3356992"/>
              <a:ext cx="315274" cy="710160"/>
              <a:chOff x="1065" y="2069"/>
              <a:chExt cx="228" cy="545"/>
            </a:xfrm>
          </p:grpSpPr>
          <p:sp>
            <p:nvSpPr>
              <p:cNvPr id="66"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7"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8"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9"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1" name="Line 73"/>
            <p:cNvSpPr>
              <a:spLocks noChangeShapeType="1"/>
            </p:cNvSpPr>
            <p:nvPr/>
          </p:nvSpPr>
          <p:spPr bwMode="auto">
            <a:xfrm flipH="1">
              <a:off x="2437619" y="3712724"/>
              <a:ext cx="3761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74"/>
            <p:cNvSpPr>
              <a:spLocks noChangeShapeType="1"/>
            </p:cNvSpPr>
            <p:nvPr/>
          </p:nvSpPr>
          <p:spPr bwMode="auto">
            <a:xfrm flipH="1" flipV="1">
              <a:off x="1835696" y="3717032"/>
              <a:ext cx="2880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73" name="Group 63"/>
            <p:cNvGrpSpPr>
              <a:grpSpLocks/>
            </p:cNvGrpSpPr>
            <p:nvPr/>
          </p:nvGrpSpPr>
          <p:grpSpPr bwMode="auto">
            <a:xfrm>
              <a:off x="1187624" y="2636912"/>
              <a:ext cx="315274" cy="710160"/>
              <a:chOff x="1065" y="2069"/>
              <a:chExt cx="228" cy="545"/>
            </a:xfrm>
          </p:grpSpPr>
          <p:sp>
            <p:nvSpPr>
              <p:cNvPr id="74"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5"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6"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7"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79" name="Group 63"/>
            <p:cNvGrpSpPr>
              <a:grpSpLocks/>
            </p:cNvGrpSpPr>
            <p:nvPr/>
          </p:nvGrpSpPr>
          <p:grpSpPr bwMode="auto">
            <a:xfrm>
              <a:off x="1160382" y="3645024"/>
              <a:ext cx="315274" cy="710160"/>
              <a:chOff x="1065" y="2069"/>
              <a:chExt cx="228" cy="545"/>
            </a:xfrm>
          </p:grpSpPr>
          <p:sp>
            <p:nvSpPr>
              <p:cNvPr id="80"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1"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2"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3"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5" name="Line 48"/>
            <p:cNvSpPr>
              <a:spLocks noChangeShapeType="1"/>
            </p:cNvSpPr>
            <p:nvPr/>
          </p:nvSpPr>
          <p:spPr bwMode="auto">
            <a:xfrm>
              <a:off x="2771800" y="3717031"/>
              <a:ext cx="0" cy="1008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73"/>
            <p:cNvSpPr>
              <a:spLocks noChangeShapeType="1"/>
            </p:cNvSpPr>
            <p:nvPr/>
          </p:nvSpPr>
          <p:spPr bwMode="auto">
            <a:xfrm flipH="1" flipV="1">
              <a:off x="1483332" y="4000756"/>
              <a:ext cx="352364" cy="430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73"/>
            <p:cNvSpPr>
              <a:spLocks noChangeShapeType="1"/>
            </p:cNvSpPr>
            <p:nvPr/>
          </p:nvSpPr>
          <p:spPr bwMode="auto">
            <a:xfrm flipH="1" flipV="1">
              <a:off x="1501515" y="2992644"/>
              <a:ext cx="334181" cy="430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48"/>
            <p:cNvSpPr>
              <a:spLocks noChangeShapeType="1"/>
            </p:cNvSpPr>
            <p:nvPr/>
          </p:nvSpPr>
          <p:spPr bwMode="auto">
            <a:xfrm>
              <a:off x="1835696" y="2996952"/>
              <a:ext cx="0" cy="1008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9" name="Line 48"/>
            <p:cNvSpPr>
              <a:spLocks noChangeShapeType="1"/>
            </p:cNvSpPr>
            <p:nvPr/>
          </p:nvSpPr>
          <p:spPr bwMode="auto">
            <a:xfrm>
              <a:off x="971600" y="2348881"/>
              <a:ext cx="0" cy="6480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Line 73"/>
            <p:cNvSpPr>
              <a:spLocks noChangeShapeType="1"/>
            </p:cNvSpPr>
            <p:nvPr/>
          </p:nvSpPr>
          <p:spPr bwMode="auto">
            <a:xfrm flipH="1" flipV="1">
              <a:off x="971599" y="3001258"/>
              <a:ext cx="26217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73"/>
            <p:cNvSpPr>
              <a:spLocks noChangeShapeType="1"/>
            </p:cNvSpPr>
            <p:nvPr/>
          </p:nvSpPr>
          <p:spPr bwMode="auto">
            <a:xfrm flipH="1" flipV="1">
              <a:off x="827584" y="4005064"/>
              <a:ext cx="334181" cy="430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3" name="Group 35"/>
            <p:cNvGrpSpPr>
              <a:grpSpLocks/>
            </p:cNvGrpSpPr>
            <p:nvPr/>
          </p:nvGrpSpPr>
          <p:grpSpPr bwMode="auto">
            <a:xfrm>
              <a:off x="1475656" y="5157192"/>
              <a:ext cx="504825" cy="144463"/>
              <a:chOff x="2517" y="3929"/>
              <a:chExt cx="318" cy="91"/>
            </a:xfrm>
          </p:grpSpPr>
          <p:sp>
            <p:nvSpPr>
              <p:cNvPr id="94" name="Line 36"/>
              <p:cNvSpPr>
                <a:spLocks noChangeShapeType="1"/>
              </p:cNvSpPr>
              <p:nvPr/>
            </p:nvSpPr>
            <p:spPr bwMode="auto">
              <a:xfrm>
                <a:off x="2517" y="3929"/>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5" name="Line 37"/>
              <p:cNvSpPr>
                <a:spLocks noChangeShapeType="1"/>
              </p:cNvSpPr>
              <p:nvPr/>
            </p:nvSpPr>
            <p:spPr bwMode="auto">
              <a:xfrm flipH="1">
                <a:off x="251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6" name="Line 38"/>
              <p:cNvSpPr>
                <a:spLocks noChangeShapeType="1"/>
              </p:cNvSpPr>
              <p:nvPr/>
            </p:nvSpPr>
            <p:spPr bwMode="auto">
              <a:xfrm flipH="1">
                <a:off x="256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7" name="Line 39"/>
              <p:cNvSpPr>
                <a:spLocks noChangeShapeType="1"/>
              </p:cNvSpPr>
              <p:nvPr/>
            </p:nvSpPr>
            <p:spPr bwMode="auto">
              <a:xfrm flipH="1">
                <a:off x="2607"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8" name="Line 40"/>
              <p:cNvSpPr>
                <a:spLocks noChangeShapeType="1"/>
              </p:cNvSpPr>
              <p:nvPr/>
            </p:nvSpPr>
            <p:spPr bwMode="auto">
              <a:xfrm flipH="1">
                <a:off x="2652" y="3929"/>
                <a:ext cx="91"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9" name="Text Box 99"/>
            <p:cNvSpPr txBox="1">
              <a:spLocks noChangeArrowheads="1"/>
            </p:cNvSpPr>
            <p:nvPr/>
          </p:nvSpPr>
          <p:spPr bwMode="auto">
            <a:xfrm>
              <a:off x="2051720" y="5157192"/>
              <a:ext cx="6591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RST</a:t>
              </a:r>
            </a:p>
          </p:txBody>
        </p:sp>
        <p:sp>
          <p:nvSpPr>
            <p:cNvPr id="102" name="Text Box 99"/>
            <p:cNvSpPr txBox="1">
              <a:spLocks noChangeArrowheads="1"/>
            </p:cNvSpPr>
            <p:nvPr/>
          </p:nvSpPr>
          <p:spPr bwMode="auto">
            <a:xfrm>
              <a:off x="1979712" y="3068960"/>
              <a:ext cx="6591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RST</a:t>
              </a:r>
            </a:p>
          </p:txBody>
        </p:sp>
        <p:sp>
          <p:nvSpPr>
            <p:cNvPr id="103" name="Text Box 99"/>
            <p:cNvSpPr txBox="1">
              <a:spLocks noChangeArrowheads="1"/>
            </p:cNvSpPr>
            <p:nvPr/>
          </p:nvSpPr>
          <p:spPr bwMode="auto">
            <a:xfrm>
              <a:off x="971600" y="4365104"/>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EI</a:t>
              </a:r>
              <a:endParaRPr lang="en-US" altLang="ja-JP" b="1" dirty="0"/>
            </a:p>
          </p:txBody>
        </p:sp>
        <p:sp>
          <p:nvSpPr>
            <p:cNvPr id="104" name="Text Box 99"/>
            <p:cNvSpPr txBox="1">
              <a:spLocks noChangeArrowheads="1"/>
            </p:cNvSpPr>
            <p:nvPr/>
          </p:nvSpPr>
          <p:spPr bwMode="auto">
            <a:xfrm>
              <a:off x="1331640" y="2420888"/>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EI</a:t>
              </a:r>
              <a:endParaRPr lang="en-US" altLang="ja-JP" b="1" dirty="0"/>
            </a:p>
          </p:txBody>
        </p:sp>
        <p:sp>
          <p:nvSpPr>
            <p:cNvPr id="105" name="Text Box 99"/>
            <p:cNvSpPr txBox="1">
              <a:spLocks noChangeArrowheads="1"/>
            </p:cNvSpPr>
            <p:nvPr/>
          </p:nvSpPr>
          <p:spPr bwMode="auto">
            <a:xfrm>
              <a:off x="971600" y="3429000"/>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EI</a:t>
              </a:r>
              <a:endParaRPr lang="en-US" altLang="ja-JP" b="1" dirty="0"/>
            </a:p>
          </p:txBody>
        </p:sp>
        <p:sp>
          <p:nvSpPr>
            <p:cNvPr id="106" name="Line 102"/>
            <p:cNvSpPr>
              <a:spLocks noChangeShapeType="1"/>
            </p:cNvSpPr>
            <p:nvPr/>
          </p:nvSpPr>
          <p:spPr bwMode="auto">
            <a:xfrm>
              <a:off x="971600" y="3429000"/>
              <a:ext cx="41621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extLst>
      <p:ext uri="{BB962C8B-B14F-4D97-AF65-F5344CB8AC3E}">
        <p14:creationId xmlns:p14="http://schemas.microsoft.com/office/powerpoint/2010/main" val="22005632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228184" y="2060848"/>
            <a:ext cx="2191626" cy="923330"/>
          </a:xfrm>
          <a:prstGeom prst="rect">
            <a:avLst/>
          </a:prstGeom>
          <a:noFill/>
        </p:spPr>
        <p:txBody>
          <a:bodyPr wrap="none" rtlCol="0">
            <a:spAutoFit/>
          </a:bodyPr>
          <a:lstStyle/>
          <a:p>
            <a:r>
              <a:rPr kumimoji="1" lang="en-US" altLang="ja-JP" dirty="0" err="1"/>
              <a:t>D.FF</a:t>
            </a:r>
            <a:r>
              <a:rPr kumimoji="1" lang="ja-JP" altLang="en-US" dirty="0"/>
              <a:t>の</a:t>
            </a:r>
            <a:r>
              <a:rPr kumimoji="1" lang="en-US" altLang="ja-JP" dirty="0" err="1"/>
              <a:t>tpd</a:t>
            </a:r>
            <a:r>
              <a:rPr kumimoji="1" lang="en-US" altLang="ja-JP" dirty="0"/>
              <a:t>=</a:t>
            </a:r>
            <a:r>
              <a:rPr kumimoji="1" lang="en-US" altLang="ja-JP" dirty="0" err="1"/>
              <a:t>10.5ns</a:t>
            </a:r>
            <a:endParaRPr kumimoji="1" lang="en-US" altLang="ja-JP" dirty="0"/>
          </a:p>
          <a:p>
            <a:r>
              <a:rPr lang="en-US" altLang="ja-JP" dirty="0" err="1"/>
              <a:t>tsu</a:t>
            </a:r>
            <a:r>
              <a:rPr lang="en-US" altLang="ja-JP" dirty="0"/>
              <a:t> = </a:t>
            </a:r>
            <a:r>
              <a:rPr lang="en-US" altLang="ja-JP" dirty="0" err="1"/>
              <a:t>3ns</a:t>
            </a:r>
            <a:endParaRPr lang="en-US" altLang="ja-JP" dirty="0"/>
          </a:p>
          <a:p>
            <a:r>
              <a:rPr kumimoji="1" lang="ja-JP" altLang="en-US" dirty="0"/>
              <a:t>ゲートの</a:t>
            </a:r>
            <a:r>
              <a:rPr kumimoji="1" lang="en-US" altLang="ja-JP" dirty="0" err="1"/>
              <a:t>tpd</a:t>
            </a:r>
            <a:r>
              <a:rPr kumimoji="1" lang="en-US" altLang="ja-JP" dirty="0"/>
              <a:t>=</a:t>
            </a:r>
            <a:r>
              <a:rPr kumimoji="1" lang="en-US" altLang="ja-JP" dirty="0" err="1"/>
              <a:t>8.6ns</a:t>
            </a:r>
            <a:endParaRPr kumimoji="1" lang="ja-JP" altLang="en-US" dirty="0"/>
          </a:p>
        </p:txBody>
      </p:sp>
      <p:grpSp>
        <p:nvGrpSpPr>
          <p:cNvPr id="3" name="グループ化 2">
            <a:extLst>
              <a:ext uri="{FF2B5EF4-FFF2-40B4-BE49-F238E27FC236}">
                <a16:creationId xmlns:a16="http://schemas.microsoft.com/office/drawing/2014/main" id="{33C27533-9408-4CBA-8E7B-63298BC700B4}"/>
              </a:ext>
            </a:extLst>
          </p:cNvPr>
          <p:cNvGrpSpPr/>
          <p:nvPr/>
        </p:nvGrpSpPr>
        <p:grpSpPr>
          <a:xfrm>
            <a:off x="539552" y="2348880"/>
            <a:ext cx="4248670" cy="3177644"/>
            <a:chOff x="539552" y="2348880"/>
            <a:chExt cx="4248670" cy="3177644"/>
          </a:xfrm>
        </p:grpSpPr>
        <p:sp>
          <p:nvSpPr>
            <p:cNvPr id="46090" name="Rectangle 10"/>
            <p:cNvSpPr>
              <a:spLocks noChangeArrowheads="1"/>
            </p:cNvSpPr>
            <p:nvPr/>
          </p:nvSpPr>
          <p:spPr bwMode="auto">
            <a:xfrm>
              <a:off x="3636963" y="3502025"/>
              <a:ext cx="576262"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6091" name="Text Box 11"/>
            <p:cNvSpPr txBox="1">
              <a:spLocks noChangeArrowheads="1"/>
            </p:cNvSpPr>
            <p:nvPr/>
          </p:nvSpPr>
          <p:spPr bwMode="auto">
            <a:xfrm>
              <a:off x="3565525" y="37179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46092" name="Text Box 12"/>
            <p:cNvSpPr txBox="1">
              <a:spLocks noChangeArrowheads="1"/>
            </p:cNvSpPr>
            <p:nvPr/>
          </p:nvSpPr>
          <p:spPr bwMode="auto">
            <a:xfrm>
              <a:off x="3922713" y="35020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6093" name="Line 13"/>
            <p:cNvSpPr>
              <a:spLocks noChangeShapeType="1"/>
            </p:cNvSpPr>
            <p:nvPr/>
          </p:nvSpPr>
          <p:spPr bwMode="auto">
            <a:xfrm>
              <a:off x="3925888" y="43656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4" name="Line 14"/>
            <p:cNvSpPr>
              <a:spLocks noChangeShapeType="1"/>
            </p:cNvSpPr>
            <p:nvPr/>
          </p:nvSpPr>
          <p:spPr bwMode="auto">
            <a:xfrm flipV="1">
              <a:off x="3852863" y="4149725"/>
              <a:ext cx="71437"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095" name="Line 15"/>
            <p:cNvSpPr>
              <a:spLocks noChangeShapeType="1"/>
            </p:cNvSpPr>
            <p:nvPr/>
          </p:nvSpPr>
          <p:spPr bwMode="auto">
            <a:xfrm>
              <a:off x="3924300" y="4149725"/>
              <a:ext cx="714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46097" name="Group 23"/>
            <p:cNvGrpSpPr>
              <a:grpSpLocks/>
            </p:cNvGrpSpPr>
            <p:nvPr/>
          </p:nvGrpSpPr>
          <p:grpSpPr bwMode="auto">
            <a:xfrm>
              <a:off x="3924300" y="3998913"/>
              <a:ext cx="361950" cy="366712"/>
              <a:chOff x="1338" y="2564"/>
              <a:chExt cx="228" cy="231"/>
            </a:xfrm>
          </p:grpSpPr>
          <p:sp>
            <p:nvSpPr>
              <p:cNvPr id="46123" name="Text Box 24"/>
              <p:cNvSpPr txBox="1">
                <a:spLocks noChangeArrowheads="1"/>
              </p:cNvSpPr>
              <p:nvPr/>
            </p:nvSpPr>
            <p:spPr bwMode="auto">
              <a:xfrm>
                <a:off x="1338" y="2564"/>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46124" name="Line 25"/>
              <p:cNvSpPr>
                <a:spLocks noChangeShapeType="1"/>
              </p:cNvSpPr>
              <p:nvPr/>
            </p:nvSpPr>
            <p:spPr bwMode="auto">
              <a:xfrm>
                <a:off x="1383" y="2614"/>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6100" name="Line 30"/>
            <p:cNvSpPr>
              <a:spLocks noChangeShapeType="1"/>
            </p:cNvSpPr>
            <p:nvPr/>
          </p:nvSpPr>
          <p:spPr bwMode="auto">
            <a:xfrm>
              <a:off x="4211960" y="3645024"/>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08" name="Line 38"/>
            <p:cNvSpPr>
              <a:spLocks noChangeShapeType="1"/>
            </p:cNvSpPr>
            <p:nvPr/>
          </p:nvSpPr>
          <p:spPr bwMode="auto">
            <a:xfrm flipH="1">
              <a:off x="971600" y="2348880"/>
              <a:ext cx="381642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0" name="Line 40"/>
            <p:cNvSpPr>
              <a:spLocks noChangeShapeType="1"/>
            </p:cNvSpPr>
            <p:nvPr/>
          </p:nvSpPr>
          <p:spPr bwMode="auto">
            <a:xfrm>
              <a:off x="2771800" y="3861048"/>
              <a:ext cx="863575" cy="13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1" name="Line 41"/>
            <p:cNvSpPr>
              <a:spLocks noChangeShapeType="1"/>
            </p:cNvSpPr>
            <p:nvPr/>
          </p:nvSpPr>
          <p:spPr bwMode="auto">
            <a:xfrm flipH="1">
              <a:off x="3563938" y="4581525"/>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6114" name="Text Box 44"/>
            <p:cNvSpPr txBox="1">
              <a:spLocks noChangeArrowheads="1"/>
            </p:cNvSpPr>
            <p:nvPr/>
          </p:nvSpPr>
          <p:spPr bwMode="auto">
            <a:xfrm>
              <a:off x="3203848" y="458112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CLK</a:t>
              </a:r>
            </a:p>
          </p:txBody>
        </p:sp>
        <p:sp>
          <p:nvSpPr>
            <p:cNvPr id="46118" name="Line 48"/>
            <p:cNvSpPr>
              <a:spLocks noChangeShapeType="1"/>
            </p:cNvSpPr>
            <p:nvPr/>
          </p:nvSpPr>
          <p:spPr bwMode="auto">
            <a:xfrm>
              <a:off x="4788024" y="2348880"/>
              <a:ext cx="0" cy="129629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2" name="Group 63"/>
            <p:cNvGrpSpPr>
              <a:grpSpLocks/>
            </p:cNvGrpSpPr>
            <p:nvPr/>
          </p:nvGrpSpPr>
          <p:grpSpPr bwMode="auto">
            <a:xfrm>
              <a:off x="2105545" y="4365104"/>
              <a:ext cx="315274" cy="710160"/>
              <a:chOff x="1065" y="2069"/>
              <a:chExt cx="228" cy="545"/>
            </a:xfrm>
          </p:grpSpPr>
          <p:sp>
            <p:nvSpPr>
              <p:cNvPr id="53"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4"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5"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6"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7"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8" name="Line 73"/>
            <p:cNvSpPr>
              <a:spLocks noChangeShapeType="1"/>
            </p:cNvSpPr>
            <p:nvPr/>
          </p:nvSpPr>
          <p:spPr bwMode="auto">
            <a:xfrm flipH="1">
              <a:off x="2419436" y="4720836"/>
              <a:ext cx="3761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9" name="Line 74"/>
            <p:cNvSpPr>
              <a:spLocks noChangeShapeType="1"/>
            </p:cNvSpPr>
            <p:nvPr/>
          </p:nvSpPr>
          <p:spPr bwMode="auto">
            <a:xfrm flipH="1" flipV="1">
              <a:off x="1760856" y="4692023"/>
              <a:ext cx="344687" cy="33121"/>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0" name="Text Box 99"/>
            <p:cNvSpPr txBox="1">
              <a:spLocks noChangeArrowheads="1"/>
            </p:cNvSpPr>
            <p:nvPr/>
          </p:nvSpPr>
          <p:spPr bwMode="auto">
            <a:xfrm>
              <a:off x="2051720" y="4077072"/>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PST</a:t>
              </a:r>
            </a:p>
          </p:txBody>
        </p:sp>
        <p:sp>
          <p:nvSpPr>
            <p:cNvPr id="61" name="Text Box 101"/>
            <p:cNvSpPr txBox="1">
              <a:spLocks noChangeArrowheads="1"/>
            </p:cNvSpPr>
            <p:nvPr/>
          </p:nvSpPr>
          <p:spPr bwMode="auto">
            <a:xfrm>
              <a:off x="539552" y="3933056"/>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D</a:t>
              </a:r>
            </a:p>
          </p:txBody>
        </p:sp>
        <p:sp>
          <p:nvSpPr>
            <p:cNvPr id="62" name="Line 102"/>
            <p:cNvSpPr>
              <a:spLocks noChangeShapeType="1"/>
            </p:cNvSpPr>
            <p:nvPr/>
          </p:nvSpPr>
          <p:spPr bwMode="auto">
            <a:xfrm>
              <a:off x="2149898" y="4119483"/>
              <a:ext cx="41621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65" name="Group 63"/>
            <p:cNvGrpSpPr>
              <a:grpSpLocks/>
            </p:cNvGrpSpPr>
            <p:nvPr/>
          </p:nvGrpSpPr>
          <p:grpSpPr bwMode="auto">
            <a:xfrm>
              <a:off x="2123728" y="3356992"/>
              <a:ext cx="315274" cy="710160"/>
              <a:chOff x="1065" y="2069"/>
              <a:chExt cx="228" cy="545"/>
            </a:xfrm>
          </p:grpSpPr>
          <p:sp>
            <p:nvSpPr>
              <p:cNvPr id="66"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7"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8"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9"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0"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71" name="Line 73"/>
            <p:cNvSpPr>
              <a:spLocks noChangeShapeType="1"/>
            </p:cNvSpPr>
            <p:nvPr/>
          </p:nvSpPr>
          <p:spPr bwMode="auto">
            <a:xfrm flipH="1">
              <a:off x="2437619" y="3712724"/>
              <a:ext cx="3761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2" name="Line 74"/>
            <p:cNvSpPr>
              <a:spLocks noChangeShapeType="1"/>
            </p:cNvSpPr>
            <p:nvPr/>
          </p:nvSpPr>
          <p:spPr bwMode="auto">
            <a:xfrm flipH="1" flipV="1">
              <a:off x="1835696" y="3717032"/>
              <a:ext cx="2880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73" name="Group 63"/>
            <p:cNvGrpSpPr>
              <a:grpSpLocks/>
            </p:cNvGrpSpPr>
            <p:nvPr/>
          </p:nvGrpSpPr>
          <p:grpSpPr bwMode="auto">
            <a:xfrm>
              <a:off x="1187624" y="2636912"/>
              <a:ext cx="315274" cy="710160"/>
              <a:chOff x="1065" y="2069"/>
              <a:chExt cx="228" cy="545"/>
            </a:xfrm>
          </p:grpSpPr>
          <p:sp>
            <p:nvSpPr>
              <p:cNvPr id="74"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5"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6"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7"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78"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79" name="Group 63"/>
            <p:cNvGrpSpPr>
              <a:grpSpLocks/>
            </p:cNvGrpSpPr>
            <p:nvPr/>
          </p:nvGrpSpPr>
          <p:grpSpPr bwMode="auto">
            <a:xfrm>
              <a:off x="1160382" y="3645024"/>
              <a:ext cx="315274" cy="710160"/>
              <a:chOff x="1065" y="2069"/>
              <a:chExt cx="228" cy="545"/>
            </a:xfrm>
          </p:grpSpPr>
          <p:sp>
            <p:nvSpPr>
              <p:cNvPr id="80" name="AutoShape 6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1" name="AutoShape 6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2" name="Oval 6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3" name="Line 6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4" name="Line 6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85" name="Line 48"/>
            <p:cNvSpPr>
              <a:spLocks noChangeShapeType="1"/>
            </p:cNvSpPr>
            <p:nvPr/>
          </p:nvSpPr>
          <p:spPr bwMode="auto">
            <a:xfrm>
              <a:off x="2771800" y="3717031"/>
              <a:ext cx="0" cy="1008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6" name="Line 73"/>
            <p:cNvSpPr>
              <a:spLocks noChangeShapeType="1"/>
            </p:cNvSpPr>
            <p:nvPr/>
          </p:nvSpPr>
          <p:spPr bwMode="auto">
            <a:xfrm flipH="1" flipV="1">
              <a:off x="1483332" y="4000756"/>
              <a:ext cx="352364" cy="430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7" name="Line 73"/>
            <p:cNvSpPr>
              <a:spLocks noChangeShapeType="1"/>
            </p:cNvSpPr>
            <p:nvPr/>
          </p:nvSpPr>
          <p:spPr bwMode="auto">
            <a:xfrm flipH="1" flipV="1">
              <a:off x="1501515" y="2992644"/>
              <a:ext cx="334181" cy="430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8" name="Line 48"/>
            <p:cNvSpPr>
              <a:spLocks noChangeShapeType="1"/>
            </p:cNvSpPr>
            <p:nvPr/>
          </p:nvSpPr>
          <p:spPr bwMode="auto">
            <a:xfrm>
              <a:off x="1835696" y="2996952"/>
              <a:ext cx="0" cy="10081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89" name="Line 48"/>
            <p:cNvSpPr>
              <a:spLocks noChangeShapeType="1"/>
            </p:cNvSpPr>
            <p:nvPr/>
          </p:nvSpPr>
          <p:spPr bwMode="auto">
            <a:xfrm>
              <a:off x="971600" y="2348881"/>
              <a:ext cx="0" cy="6480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0" name="Line 73"/>
            <p:cNvSpPr>
              <a:spLocks noChangeShapeType="1"/>
            </p:cNvSpPr>
            <p:nvPr/>
          </p:nvSpPr>
          <p:spPr bwMode="auto">
            <a:xfrm flipH="1" flipV="1">
              <a:off x="971599" y="3001258"/>
              <a:ext cx="26217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 name="Line 73"/>
            <p:cNvSpPr>
              <a:spLocks noChangeShapeType="1"/>
            </p:cNvSpPr>
            <p:nvPr/>
          </p:nvSpPr>
          <p:spPr bwMode="auto">
            <a:xfrm flipH="1" flipV="1">
              <a:off x="827584" y="4005064"/>
              <a:ext cx="334181" cy="430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9" name="Text Box 99"/>
            <p:cNvSpPr txBox="1">
              <a:spLocks noChangeArrowheads="1"/>
            </p:cNvSpPr>
            <p:nvPr/>
          </p:nvSpPr>
          <p:spPr bwMode="auto">
            <a:xfrm>
              <a:off x="2051720" y="5157192"/>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PST</a:t>
              </a:r>
            </a:p>
          </p:txBody>
        </p:sp>
        <p:sp>
          <p:nvSpPr>
            <p:cNvPr id="102" name="Text Box 99"/>
            <p:cNvSpPr txBox="1">
              <a:spLocks noChangeArrowheads="1"/>
            </p:cNvSpPr>
            <p:nvPr/>
          </p:nvSpPr>
          <p:spPr bwMode="auto">
            <a:xfrm>
              <a:off x="1979712" y="3068960"/>
              <a:ext cx="6335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PST</a:t>
              </a:r>
            </a:p>
          </p:txBody>
        </p:sp>
        <p:sp>
          <p:nvSpPr>
            <p:cNvPr id="103" name="Text Box 99"/>
            <p:cNvSpPr txBox="1">
              <a:spLocks noChangeArrowheads="1"/>
            </p:cNvSpPr>
            <p:nvPr/>
          </p:nvSpPr>
          <p:spPr bwMode="auto">
            <a:xfrm>
              <a:off x="971600" y="4365104"/>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EI</a:t>
              </a:r>
              <a:endParaRPr lang="en-US" altLang="ja-JP" b="1" dirty="0"/>
            </a:p>
          </p:txBody>
        </p:sp>
        <p:sp>
          <p:nvSpPr>
            <p:cNvPr id="104" name="Text Box 99"/>
            <p:cNvSpPr txBox="1">
              <a:spLocks noChangeArrowheads="1"/>
            </p:cNvSpPr>
            <p:nvPr/>
          </p:nvSpPr>
          <p:spPr bwMode="auto">
            <a:xfrm>
              <a:off x="1331640" y="2420888"/>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EI</a:t>
              </a:r>
              <a:endParaRPr lang="en-US" altLang="ja-JP" b="1" dirty="0"/>
            </a:p>
          </p:txBody>
        </p:sp>
        <p:sp>
          <p:nvSpPr>
            <p:cNvPr id="105" name="Text Box 99"/>
            <p:cNvSpPr txBox="1">
              <a:spLocks noChangeArrowheads="1"/>
            </p:cNvSpPr>
            <p:nvPr/>
          </p:nvSpPr>
          <p:spPr bwMode="auto">
            <a:xfrm>
              <a:off x="971600" y="3429000"/>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err="1"/>
                <a:t>EI</a:t>
              </a:r>
              <a:endParaRPr lang="en-US" altLang="ja-JP" b="1" dirty="0"/>
            </a:p>
          </p:txBody>
        </p:sp>
        <p:sp>
          <p:nvSpPr>
            <p:cNvPr id="106" name="Line 102"/>
            <p:cNvSpPr>
              <a:spLocks noChangeShapeType="1"/>
            </p:cNvSpPr>
            <p:nvPr/>
          </p:nvSpPr>
          <p:spPr bwMode="auto">
            <a:xfrm>
              <a:off x="971600" y="3429000"/>
              <a:ext cx="41621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1" name="Text Box 99">
              <a:extLst>
                <a:ext uri="{FF2B5EF4-FFF2-40B4-BE49-F238E27FC236}">
                  <a16:creationId xmlns:a16="http://schemas.microsoft.com/office/drawing/2014/main" id="{68D01CA0-F506-42BF-9818-3A1BCC5BE538}"/>
                </a:ext>
              </a:extLst>
            </p:cNvPr>
            <p:cNvSpPr txBox="1">
              <a:spLocks noChangeArrowheads="1"/>
            </p:cNvSpPr>
            <p:nvPr/>
          </p:nvSpPr>
          <p:spPr bwMode="auto">
            <a:xfrm>
              <a:off x="1143051" y="4713728"/>
              <a:ext cx="10166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H</a:t>
              </a:r>
              <a:r>
                <a:rPr lang="ja-JP" altLang="en-US" b="1" dirty="0"/>
                <a:t>レベル</a:t>
              </a:r>
              <a:endParaRPr lang="en-US" altLang="ja-JP" b="1" dirty="0"/>
            </a:p>
          </p:txBody>
        </p:sp>
      </p:grpSp>
    </p:spTree>
    <p:extLst>
      <p:ext uri="{BB962C8B-B14F-4D97-AF65-F5344CB8AC3E}">
        <p14:creationId xmlns:p14="http://schemas.microsoft.com/office/powerpoint/2010/main" val="2329619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1476375" y="0"/>
            <a:ext cx="8229600" cy="676275"/>
          </a:xfrm>
        </p:spPr>
        <p:txBody>
          <a:bodyPr/>
          <a:lstStyle/>
          <a:p>
            <a:r>
              <a:rPr lang="ja-JP" altLang="en-US"/>
              <a:t>トランスミッションゲート（</a:t>
            </a:r>
            <a:r>
              <a:rPr lang="en-US" altLang="ja-JP"/>
              <a:t>p.20)</a:t>
            </a:r>
          </a:p>
        </p:txBody>
      </p:sp>
      <p:grpSp>
        <p:nvGrpSpPr>
          <p:cNvPr id="47107" name="Group 3"/>
          <p:cNvGrpSpPr>
            <a:grpSpLocks/>
          </p:cNvGrpSpPr>
          <p:nvPr/>
        </p:nvGrpSpPr>
        <p:grpSpPr bwMode="auto">
          <a:xfrm rot="-5400000">
            <a:off x="2231231" y="2289969"/>
            <a:ext cx="720725" cy="1081088"/>
            <a:chOff x="1156" y="845"/>
            <a:chExt cx="590" cy="907"/>
          </a:xfrm>
        </p:grpSpPr>
        <p:sp>
          <p:nvSpPr>
            <p:cNvPr id="47108" name="Line 4"/>
            <p:cNvSpPr>
              <a:spLocks noChangeShapeType="1"/>
            </p:cNvSpPr>
            <p:nvPr/>
          </p:nvSpPr>
          <p:spPr bwMode="auto">
            <a:xfrm>
              <a:off x="1546" y="1071"/>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09" name="Line 5"/>
            <p:cNvSpPr>
              <a:spLocks noChangeShapeType="1"/>
            </p:cNvSpPr>
            <p:nvPr/>
          </p:nvSpPr>
          <p:spPr bwMode="auto">
            <a:xfrm>
              <a:off x="1546" y="1207"/>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0" name="Line 6"/>
            <p:cNvSpPr>
              <a:spLocks noChangeShapeType="1"/>
            </p:cNvSpPr>
            <p:nvPr/>
          </p:nvSpPr>
          <p:spPr bwMode="auto">
            <a:xfrm flipV="1">
              <a:off x="1728" y="845"/>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1" name="Line 7"/>
            <p:cNvSpPr>
              <a:spLocks noChangeShapeType="1"/>
            </p:cNvSpPr>
            <p:nvPr/>
          </p:nvSpPr>
          <p:spPr bwMode="auto">
            <a:xfrm>
              <a:off x="1546" y="1480"/>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2" name="Oval 8"/>
            <p:cNvSpPr>
              <a:spLocks noChangeArrowheads="1"/>
            </p:cNvSpPr>
            <p:nvPr/>
          </p:nvSpPr>
          <p:spPr bwMode="auto">
            <a:xfrm flipH="1">
              <a:off x="1474" y="1299"/>
              <a:ext cx="91" cy="9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13" name="Line 9"/>
            <p:cNvSpPr>
              <a:spLocks noChangeShapeType="1"/>
            </p:cNvSpPr>
            <p:nvPr/>
          </p:nvSpPr>
          <p:spPr bwMode="auto">
            <a:xfrm>
              <a:off x="1746" y="1480"/>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4" name="Line 10"/>
            <p:cNvSpPr>
              <a:spLocks noChangeShapeType="1"/>
            </p:cNvSpPr>
            <p:nvPr/>
          </p:nvSpPr>
          <p:spPr bwMode="auto">
            <a:xfrm flipH="1">
              <a:off x="1156" y="1344"/>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47115" name="Group 11"/>
          <p:cNvGrpSpPr>
            <a:grpSpLocks/>
          </p:cNvGrpSpPr>
          <p:nvPr/>
        </p:nvGrpSpPr>
        <p:grpSpPr bwMode="auto">
          <a:xfrm rot="5400000">
            <a:off x="2292350" y="1293813"/>
            <a:ext cx="600075" cy="1079500"/>
            <a:chOff x="2789" y="2746"/>
            <a:chExt cx="514" cy="907"/>
          </a:xfrm>
        </p:grpSpPr>
        <p:sp>
          <p:nvSpPr>
            <p:cNvPr id="47116" name="Line 12"/>
            <p:cNvSpPr>
              <a:spLocks noChangeShapeType="1"/>
            </p:cNvSpPr>
            <p:nvPr/>
          </p:nvSpPr>
          <p:spPr bwMode="auto">
            <a:xfrm>
              <a:off x="3103" y="2972"/>
              <a:ext cx="0" cy="5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7" name="Line 13"/>
            <p:cNvSpPr>
              <a:spLocks noChangeShapeType="1"/>
            </p:cNvSpPr>
            <p:nvPr/>
          </p:nvSpPr>
          <p:spPr bwMode="auto">
            <a:xfrm>
              <a:off x="3103" y="310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8" name="Line 14"/>
            <p:cNvSpPr>
              <a:spLocks noChangeShapeType="1"/>
            </p:cNvSpPr>
            <p:nvPr/>
          </p:nvSpPr>
          <p:spPr bwMode="auto">
            <a:xfrm flipV="1">
              <a:off x="3285" y="2746"/>
              <a:ext cx="0" cy="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19" name="Line 15"/>
            <p:cNvSpPr>
              <a:spLocks noChangeShapeType="1"/>
            </p:cNvSpPr>
            <p:nvPr/>
          </p:nvSpPr>
          <p:spPr bwMode="auto">
            <a:xfrm>
              <a:off x="3103" y="3381"/>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0" name="Line 16"/>
            <p:cNvSpPr>
              <a:spLocks noChangeShapeType="1"/>
            </p:cNvSpPr>
            <p:nvPr/>
          </p:nvSpPr>
          <p:spPr bwMode="auto">
            <a:xfrm>
              <a:off x="3303" y="3381"/>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1" name="Line 17"/>
            <p:cNvSpPr>
              <a:spLocks noChangeShapeType="1"/>
            </p:cNvSpPr>
            <p:nvPr/>
          </p:nvSpPr>
          <p:spPr bwMode="auto">
            <a:xfrm flipH="1">
              <a:off x="2789" y="3245"/>
              <a:ext cx="31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7122" name="Line 18"/>
          <p:cNvSpPr>
            <a:spLocks noChangeShapeType="1"/>
          </p:cNvSpPr>
          <p:nvPr/>
        </p:nvSpPr>
        <p:spPr bwMode="auto">
          <a:xfrm flipV="1">
            <a:off x="2051050" y="21336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3" name="Line 19"/>
          <p:cNvSpPr>
            <a:spLocks noChangeShapeType="1"/>
          </p:cNvSpPr>
          <p:nvPr/>
        </p:nvSpPr>
        <p:spPr bwMode="auto">
          <a:xfrm>
            <a:off x="3132138" y="213360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4" name="Line 20"/>
          <p:cNvSpPr>
            <a:spLocks noChangeShapeType="1"/>
          </p:cNvSpPr>
          <p:nvPr/>
        </p:nvSpPr>
        <p:spPr bwMode="auto">
          <a:xfrm>
            <a:off x="1258888" y="22764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5" name="Line 21"/>
          <p:cNvSpPr>
            <a:spLocks noChangeShapeType="1"/>
          </p:cNvSpPr>
          <p:nvPr/>
        </p:nvSpPr>
        <p:spPr bwMode="auto">
          <a:xfrm>
            <a:off x="3132138" y="2276475"/>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6" name="AutoShape 22"/>
          <p:cNvSpPr>
            <a:spLocks noChangeArrowheads="1"/>
          </p:cNvSpPr>
          <p:nvPr/>
        </p:nvSpPr>
        <p:spPr bwMode="auto">
          <a:xfrm rot="-5400000">
            <a:off x="5652294" y="1772444"/>
            <a:ext cx="1081088" cy="1079500"/>
          </a:xfrm>
          <a:prstGeom prst="flowChartMerg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27" name="AutoShape 23"/>
          <p:cNvSpPr>
            <a:spLocks noChangeArrowheads="1"/>
          </p:cNvSpPr>
          <p:nvPr/>
        </p:nvSpPr>
        <p:spPr bwMode="auto">
          <a:xfrm rot="5400000" flipH="1">
            <a:off x="5650706" y="1774032"/>
            <a:ext cx="1081087" cy="1079500"/>
          </a:xfrm>
          <a:prstGeom prst="flowChartMerge">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28" name="Line 24"/>
          <p:cNvSpPr>
            <a:spLocks noChangeShapeType="1"/>
          </p:cNvSpPr>
          <p:nvPr/>
        </p:nvSpPr>
        <p:spPr bwMode="auto">
          <a:xfrm rot="16200000" flipV="1">
            <a:off x="5435600" y="2060575"/>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29" name="Oval 25"/>
          <p:cNvSpPr>
            <a:spLocks noChangeArrowheads="1"/>
          </p:cNvSpPr>
          <p:nvPr/>
        </p:nvSpPr>
        <p:spPr bwMode="auto">
          <a:xfrm rot="16200000" flipH="1">
            <a:off x="6139656" y="2547144"/>
            <a:ext cx="142875" cy="179388"/>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7130" name="Line 26"/>
          <p:cNvSpPr>
            <a:spLocks noChangeShapeType="1"/>
          </p:cNvSpPr>
          <p:nvPr/>
        </p:nvSpPr>
        <p:spPr bwMode="auto">
          <a:xfrm rot="-5400000">
            <a:off x="6894513" y="2114550"/>
            <a:ext cx="0" cy="323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1" name="Line 27"/>
          <p:cNvSpPr>
            <a:spLocks noChangeShapeType="1"/>
          </p:cNvSpPr>
          <p:nvPr/>
        </p:nvSpPr>
        <p:spPr bwMode="auto">
          <a:xfrm rot="16200000" flipH="1">
            <a:off x="6033294" y="2902744"/>
            <a:ext cx="388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2" name="Line 28"/>
          <p:cNvSpPr>
            <a:spLocks noChangeShapeType="1"/>
          </p:cNvSpPr>
          <p:nvPr/>
        </p:nvSpPr>
        <p:spPr bwMode="auto">
          <a:xfrm rot="16200000" flipH="1">
            <a:off x="6033294" y="1866107"/>
            <a:ext cx="3889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3" name="Text Box 29"/>
          <p:cNvSpPr txBox="1">
            <a:spLocks noChangeArrowheads="1"/>
          </p:cNvSpPr>
          <p:nvPr/>
        </p:nvSpPr>
        <p:spPr bwMode="auto">
          <a:xfrm>
            <a:off x="4264025" y="2008188"/>
            <a:ext cx="361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t>=</a:t>
            </a:r>
          </a:p>
        </p:txBody>
      </p:sp>
      <p:sp>
        <p:nvSpPr>
          <p:cNvPr id="47134" name="Text Box 30"/>
          <p:cNvSpPr txBox="1">
            <a:spLocks noChangeArrowheads="1"/>
          </p:cNvSpPr>
          <p:nvPr/>
        </p:nvSpPr>
        <p:spPr bwMode="auto">
          <a:xfrm>
            <a:off x="2700338" y="32321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47135" name="Text Box 31"/>
          <p:cNvSpPr txBox="1">
            <a:spLocks noChangeArrowheads="1"/>
          </p:cNvSpPr>
          <p:nvPr/>
        </p:nvSpPr>
        <p:spPr bwMode="auto">
          <a:xfrm>
            <a:off x="2700338" y="12684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47136" name="Line 32"/>
          <p:cNvSpPr>
            <a:spLocks noChangeShapeType="1"/>
          </p:cNvSpPr>
          <p:nvPr/>
        </p:nvSpPr>
        <p:spPr bwMode="auto">
          <a:xfrm>
            <a:off x="2700338" y="32845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37" name="Text Box 33"/>
          <p:cNvSpPr txBox="1">
            <a:spLocks noChangeArrowheads="1"/>
          </p:cNvSpPr>
          <p:nvPr/>
        </p:nvSpPr>
        <p:spPr bwMode="auto">
          <a:xfrm>
            <a:off x="900113" y="21336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7138" name="Text Box 34"/>
          <p:cNvSpPr txBox="1">
            <a:spLocks noChangeArrowheads="1"/>
          </p:cNvSpPr>
          <p:nvPr/>
        </p:nvSpPr>
        <p:spPr bwMode="auto">
          <a:xfrm>
            <a:off x="392430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47139" name="Text Box 35"/>
          <p:cNvSpPr txBox="1">
            <a:spLocks noChangeArrowheads="1"/>
          </p:cNvSpPr>
          <p:nvPr/>
        </p:nvSpPr>
        <p:spPr bwMode="auto">
          <a:xfrm>
            <a:off x="7092950" y="20605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Y</a:t>
            </a:r>
          </a:p>
        </p:txBody>
      </p:sp>
      <p:sp>
        <p:nvSpPr>
          <p:cNvPr id="47140" name="Text Box 36"/>
          <p:cNvSpPr txBox="1">
            <a:spLocks noChangeArrowheads="1"/>
          </p:cNvSpPr>
          <p:nvPr/>
        </p:nvSpPr>
        <p:spPr bwMode="auto">
          <a:xfrm>
            <a:off x="4932363" y="19161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a:t>
            </a:r>
          </a:p>
        </p:txBody>
      </p:sp>
      <p:sp>
        <p:nvSpPr>
          <p:cNvPr id="47141" name="Text Box 37"/>
          <p:cNvSpPr txBox="1">
            <a:spLocks noChangeArrowheads="1"/>
          </p:cNvSpPr>
          <p:nvPr/>
        </p:nvSpPr>
        <p:spPr bwMode="auto">
          <a:xfrm>
            <a:off x="6156325" y="13414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47142" name="Text Box 38"/>
          <p:cNvSpPr txBox="1">
            <a:spLocks noChangeArrowheads="1"/>
          </p:cNvSpPr>
          <p:nvPr/>
        </p:nvSpPr>
        <p:spPr bwMode="auto">
          <a:xfrm>
            <a:off x="6084888" y="314166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S</a:t>
            </a:r>
          </a:p>
        </p:txBody>
      </p:sp>
      <p:sp>
        <p:nvSpPr>
          <p:cNvPr id="47143" name="Line 39"/>
          <p:cNvSpPr>
            <a:spLocks noChangeShapeType="1"/>
          </p:cNvSpPr>
          <p:nvPr/>
        </p:nvSpPr>
        <p:spPr bwMode="auto">
          <a:xfrm>
            <a:off x="6084888" y="319405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7144" name="Text Box 40"/>
          <p:cNvSpPr txBox="1">
            <a:spLocks noChangeArrowheads="1"/>
          </p:cNvSpPr>
          <p:nvPr/>
        </p:nvSpPr>
        <p:spPr bwMode="auto">
          <a:xfrm>
            <a:off x="2176463" y="3789363"/>
            <a:ext cx="58007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pMOS</a:t>
            </a:r>
            <a:r>
              <a:rPr lang="ja-JP" altLang="en-US"/>
              <a:t>が</a:t>
            </a:r>
            <a:r>
              <a:rPr lang="en-US" altLang="ja-JP"/>
              <a:t>ON</a:t>
            </a:r>
            <a:r>
              <a:rPr lang="ja-JP" altLang="en-US"/>
              <a:t>のとき</a:t>
            </a:r>
            <a:r>
              <a:rPr lang="en-US" altLang="ja-JP"/>
              <a:t>nMOS</a:t>
            </a:r>
            <a:r>
              <a:rPr lang="ja-JP" altLang="en-US"/>
              <a:t>も</a:t>
            </a:r>
            <a:r>
              <a:rPr lang="en-US" altLang="ja-JP"/>
              <a:t>ON</a:t>
            </a:r>
          </a:p>
          <a:p>
            <a:r>
              <a:rPr lang="en-US" altLang="ja-JP"/>
              <a:t>pMOS</a:t>
            </a:r>
            <a:r>
              <a:rPr lang="ja-JP" altLang="en-US"/>
              <a:t>が</a:t>
            </a:r>
            <a:r>
              <a:rPr lang="en-US" altLang="ja-JP"/>
              <a:t>OFF</a:t>
            </a:r>
            <a:r>
              <a:rPr lang="ja-JP" altLang="en-US"/>
              <a:t>のとき</a:t>
            </a:r>
            <a:r>
              <a:rPr lang="en-US" altLang="ja-JP"/>
              <a:t>nMOS</a:t>
            </a:r>
            <a:r>
              <a:rPr lang="ja-JP" altLang="en-US"/>
              <a:t>も</a:t>
            </a:r>
            <a:r>
              <a:rPr lang="en-US" altLang="ja-JP"/>
              <a:t>OFF</a:t>
            </a:r>
            <a:r>
              <a:rPr lang="ja-JP" altLang="en-US"/>
              <a:t>　→　</a:t>
            </a:r>
            <a:r>
              <a:rPr lang="en-US" altLang="ja-JP"/>
              <a:t>ON/OFF</a:t>
            </a:r>
            <a:r>
              <a:rPr lang="ja-JP" altLang="en-US"/>
              <a:t>のスイッチ</a:t>
            </a:r>
          </a:p>
        </p:txBody>
      </p:sp>
      <p:sp>
        <p:nvSpPr>
          <p:cNvPr id="47145" name="Text Box 41"/>
          <p:cNvSpPr txBox="1">
            <a:spLocks noChangeArrowheads="1"/>
          </p:cNvSpPr>
          <p:nvPr/>
        </p:nvSpPr>
        <p:spPr bwMode="auto">
          <a:xfrm>
            <a:off x="2195513" y="4560888"/>
            <a:ext cx="3790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相補的な</a:t>
            </a:r>
            <a:r>
              <a:rPr lang="en-US" altLang="ja-JP"/>
              <a:t>CMOS</a:t>
            </a:r>
            <a:r>
              <a:rPr lang="ja-JP" altLang="en-US"/>
              <a:t>と全く逆の動きをする</a:t>
            </a:r>
          </a:p>
        </p:txBody>
      </p:sp>
      <p:sp>
        <p:nvSpPr>
          <p:cNvPr id="47146" name="Text Box 42"/>
          <p:cNvSpPr txBox="1">
            <a:spLocks noChangeArrowheads="1"/>
          </p:cNvSpPr>
          <p:nvPr/>
        </p:nvSpPr>
        <p:spPr bwMode="auto">
          <a:xfrm>
            <a:off x="1044422" y="5613401"/>
            <a:ext cx="771048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なぜ二つ共</a:t>
            </a:r>
            <a:r>
              <a:rPr lang="en-US" altLang="ja-JP"/>
              <a:t>ON</a:t>
            </a:r>
            <a:r>
              <a:rPr lang="ja-JP" altLang="en-US"/>
              <a:t>？　→　</a:t>
            </a:r>
            <a:r>
              <a:rPr lang="en-US" altLang="ja-JP"/>
              <a:t>pMOS</a:t>
            </a:r>
            <a:r>
              <a:rPr lang="ja-JP" altLang="en-US"/>
              <a:t>は</a:t>
            </a:r>
            <a:r>
              <a:rPr lang="en-US" altLang="ja-JP"/>
              <a:t>H</a:t>
            </a:r>
            <a:r>
              <a:rPr lang="ja-JP" altLang="en-US"/>
              <a:t>を通すのが得意、</a:t>
            </a:r>
            <a:r>
              <a:rPr lang="en-US" altLang="ja-JP"/>
              <a:t>nMOS</a:t>
            </a:r>
            <a:r>
              <a:rPr lang="ja-JP" altLang="en-US"/>
              <a:t>は</a:t>
            </a:r>
            <a:r>
              <a:rPr lang="en-US" altLang="ja-JP"/>
              <a:t>L</a:t>
            </a:r>
            <a:r>
              <a:rPr lang="ja-JP" altLang="en-US"/>
              <a:t>を通すのが得意</a:t>
            </a:r>
          </a:p>
          <a:p>
            <a:r>
              <a:rPr lang="ja-JP" altLang="en-US"/>
              <a:t>力を合わせれば両方共うまく通過できる</a:t>
            </a:r>
          </a:p>
          <a:p>
            <a:r>
              <a:rPr lang="en-US" altLang="ja-JP"/>
              <a:t>A→Y</a:t>
            </a:r>
            <a:r>
              <a:rPr lang="ja-JP" altLang="en-US"/>
              <a:t>、</a:t>
            </a:r>
            <a:r>
              <a:rPr lang="en-US" altLang="ja-JP"/>
              <a:t>A←Y</a:t>
            </a:r>
            <a:r>
              <a:rPr lang="ja-JP" altLang="en-US"/>
              <a:t>の両方向の転送が可能</a:t>
            </a:r>
          </a:p>
        </p:txBody>
      </p:sp>
    </p:spTree>
    <p:extLst>
      <p:ext uri="{BB962C8B-B14F-4D97-AF65-F5344CB8AC3E}">
        <p14:creationId xmlns:p14="http://schemas.microsoft.com/office/powerpoint/2010/main" val="46012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288" y="188913"/>
            <a:ext cx="8229600" cy="1143000"/>
          </a:xfrm>
        </p:spPr>
        <p:txBody>
          <a:bodyPr/>
          <a:lstStyle/>
          <a:p>
            <a:pPr eaLnBrk="1" hangingPunct="1"/>
            <a:r>
              <a:rPr lang="en-US" altLang="ja-JP"/>
              <a:t>D</a:t>
            </a:r>
            <a:r>
              <a:rPr lang="ja-JP" altLang="en-US"/>
              <a:t>ラッチの</a:t>
            </a:r>
            <a:r>
              <a:rPr lang="en-US" altLang="ja-JP"/>
              <a:t>CMOS</a:t>
            </a:r>
            <a:r>
              <a:rPr lang="ja-JP" altLang="en-US"/>
              <a:t>回路</a:t>
            </a:r>
          </a:p>
        </p:txBody>
      </p:sp>
      <p:grpSp>
        <p:nvGrpSpPr>
          <p:cNvPr id="15363" name="Group 40"/>
          <p:cNvGrpSpPr>
            <a:grpSpLocks/>
          </p:cNvGrpSpPr>
          <p:nvPr/>
        </p:nvGrpSpPr>
        <p:grpSpPr bwMode="auto">
          <a:xfrm>
            <a:off x="1330325" y="4286250"/>
            <a:ext cx="361950" cy="865188"/>
            <a:chOff x="1065" y="2069"/>
            <a:chExt cx="228" cy="545"/>
          </a:xfrm>
        </p:grpSpPr>
        <p:sp>
          <p:nvSpPr>
            <p:cNvPr id="15499" name="AutoShape 41"/>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500" name="AutoShape 42"/>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501" name="Oval 43"/>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502" name="Line 44"/>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503" name="Line 45"/>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64" name="Text Box 46"/>
          <p:cNvSpPr txBox="1">
            <a:spLocks noChangeArrowheads="1"/>
          </p:cNvSpPr>
          <p:nvPr/>
        </p:nvSpPr>
        <p:spPr bwMode="auto">
          <a:xfrm>
            <a:off x="1187450" y="5151438"/>
            <a:ext cx="66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G=H</a:t>
            </a:r>
          </a:p>
        </p:txBody>
      </p:sp>
      <p:grpSp>
        <p:nvGrpSpPr>
          <p:cNvPr id="15365" name="Group 47"/>
          <p:cNvGrpSpPr>
            <a:grpSpLocks/>
          </p:cNvGrpSpPr>
          <p:nvPr/>
        </p:nvGrpSpPr>
        <p:grpSpPr bwMode="auto">
          <a:xfrm>
            <a:off x="1331913" y="3992563"/>
            <a:ext cx="635000" cy="366712"/>
            <a:chOff x="1066" y="1797"/>
            <a:chExt cx="400" cy="231"/>
          </a:xfrm>
        </p:grpSpPr>
        <p:sp>
          <p:nvSpPr>
            <p:cNvPr id="15497" name="Text Box 48"/>
            <p:cNvSpPr txBox="1">
              <a:spLocks noChangeArrowheads="1"/>
            </p:cNvSpPr>
            <p:nvPr/>
          </p:nvSpPr>
          <p:spPr bwMode="auto">
            <a:xfrm>
              <a:off x="1066" y="1797"/>
              <a:ext cx="4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G=L</a:t>
              </a:r>
            </a:p>
          </p:txBody>
        </p:sp>
        <p:sp>
          <p:nvSpPr>
            <p:cNvPr id="15498" name="Line 49"/>
            <p:cNvSpPr>
              <a:spLocks noChangeShapeType="1"/>
            </p:cNvSpPr>
            <p:nvPr/>
          </p:nvSpPr>
          <p:spPr bwMode="auto">
            <a:xfrm>
              <a:off x="1111" y="1842"/>
              <a:ext cx="1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5366" name="Group 50"/>
          <p:cNvGrpSpPr>
            <a:grpSpLocks/>
          </p:cNvGrpSpPr>
          <p:nvPr/>
        </p:nvGrpSpPr>
        <p:grpSpPr bwMode="auto">
          <a:xfrm>
            <a:off x="2771775" y="4575175"/>
            <a:ext cx="433388" cy="358775"/>
            <a:chOff x="1791" y="2251"/>
            <a:chExt cx="273" cy="226"/>
          </a:xfrm>
        </p:grpSpPr>
        <p:sp>
          <p:nvSpPr>
            <p:cNvPr id="15495" name="AutoShape 51"/>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96" name="Oval 52"/>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5367" name="Group 53"/>
          <p:cNvGrpSpPr>
            <a:grpSpLocks/>
          </p:cNvGrpSpPr>
          <p:nvPr/>
        </p:nvGrpSpPr>
        <p:grpSpPr bwMode="auto">
          <a:xfrm flipH="1">
            <a:off x="2770188" y="5654675"/>
            <a:ext cx="433387" cy="358775"/>
            <a:chOff x="1791" y="2251"/>
            <a:chExt cx="273" cy="226"/>
          </a:xfrm>
        </p:grpSpPr>
        <p:sp>
          <p:nvSpPr>
            <p:cNvPr id="15493" name="AutoShape 54"/>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94" name="Oval 55"/>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5368" name="Group 56"/>
          <p:cNvGrpSpPr>
            <a:grpSpLocks/>
          </p:cNvGrpSpPr>
          <p:nvPr/>
        </p:nvGrpSpPr>
        <p:grpSpPr bwMode="auto">
          <a:xfrm>
            <a:off x="1979613" y="5365750"/>
            <a:ext cx="361950" cy="865188"/>
            <a:chOff x="1065" y="2069"/>
            <a:chExt cx="228" cy="545"/>
          </a:xfrm>
        </p:grpSpPr>
        <p:sp>
          <p:nvSpPr>
            <p:cNvPr id="15488" name="AutoShape 57"/>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89" name="AutoShape 58"/>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90" name="Oval 59"/>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91" name="Line 60"/>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92" name="Line 61"/>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69" name="Line 62"/>
          <p:cNvSpPr>
            <a:spLocks noChangeShapeType="1"/>
          </p:cNvSpPr>
          <p:nvPr/>
        </p:nvSpPr>
        <p:spPr bwMode="auto">
          <a:xfrm>
            <a:off x="1690688" y="4718050"/>
            <a:ext cx="1081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0" name="Line 63"/>
          <p:cNvSpPr>
            <a:spLocks noChangeShapeType="1"/>
          </p:cNvSpPr>
          <p:nvPr/>
        </p:nvSpPr>
        <p:spPr bwMode="auto">
          <a:xfrm>
            <a:off x="3205163" y="4718050"/>
            <a:ext cx="9350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1" name="Line 64"/>
          <p:cNvSpPr>
            <a:spLocks noChangeShapeType="1"/>
          </p:cNvSpPr>
          <p:nvPr/>
        </p:nvSpPr>
        <p:spPr bwMode="auto">
          <a:xfrm>
            <a:off x="3563938" y="4718050"/>
            <a:ext cx="0" cy="108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2" name="Line 65"/>
          <p:cNvSpPr>
            <a:spLocks noChangeShapeType="1"/>
          </p:cNvSpPr>
          <p:nvPr/>
        </p:nvSpPr>
        <p:spPr bwMode="auto">
          <a:xfrm flipH="1">
            <a:off x="3203575" y="57991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3" name="Line 66"/>
          <p:cNvSpPr>
            <a:spLocks noChangeShapeType="1"/>
          </p:cNvSpPr>
          <p:nvPr/>
        </p:nvSpPr>
        <p:spPr bwMode="auto">
          <a:xfrm flipH="1">
            <a:off x="2339975" y="57991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4" name="Line 67"/>
          <p:cNvSpPr>
            <a:spLocks noChangeShapeType="1"/>
          </p:cNvSpPr>
          <p:nvPr/>
        </p:nvSpPr>
        <p:spPr bwMode="auto">
          <a:xfrm flipH="1">
            <a:off x="1835150" y="57991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5" name="Line 68"/>
          <p:cNvSpPr>
            <a:spLocks noChangeShapeType="1"/>
          </p:cNvSpPr>
          <p:nvPr/>
        </p:nvSpPr>
        <p:spPr bwMode="auto">
          <a:xfrm flipV="1">
            <a:off x="1835150" y="4718050"/>
            <a:ext cx="0" cy="108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6" name="Text Box 69"/>
          <p:cNvSpPr txBox="1">
            <a:spLocks noChangeArrowheads="1"/>
          </p:cNvSpPr>
          <p:nvPr/>
        </p:nvSpPr>
        <p:spPr bwMode="auto">
          <a:xfrm>
            <a:off x="1979613" y="5078413"/>
            <a:ext cx="66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G=H</a:t>
            </a:r>
          </a:p>
        </p:txBody>
      </p:sp>
      <p:grpSp>
        <p:nvGrpSpPr>
          <p:cNvPr id="15377" name="Group 70"/>
          <p:cNvGrpSpPr>
            <a:grpSpLocks/>
          </p:cNvGrpSpPr>
          <p:nvPr/>
        </p:nvGrpSpPr>
        <p:grpSpPr bwMode="auto">
          <a:xfrm>
            <a:off x="1979613" y="6230938"/>
            <a:ext cx="635000" cy="366712"/>
            <a:chOff x="1066" y="1797"/>
            <a:chExt cx="400" cy="231"/>
          </a:xfrm>
        </p:grpSpPr>
        <p:sp>
          <p:nvSpPr>
            <p:cNvPr id="15486" name="Text Box 71"/>
            <p:cNvSpPr txBox="1">
              <a:spLocks noChangeArrowheads="1"/>
            </p:cNvSpPr>
            <p:nvPr/>
          </p:nvSpPr>
          <p:spPr bwMode="auto">
            <a:xfrm>
              <a:off x="1066" y="1797"/>
              <a:ext cx="40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G=L</a:t>
              </a:r>
            </a:p>
          </p:txBody>
        </p:sp>
        <p:sp>
          <p:nvSpPr>
            <p:cNvPr id="15487" name="Line 72"/>
            <p:cNvSpPr>
              <a:spLocks noChangeShapeType="1"/>
            </p:cNvSpPr>
            <p:nvPr/>
          </p:nvSpPr>
          <p:spPr bwMode="auto">
            <a:xfrm>
              <a:off x="1111" y="1842"/>
              <a:ext cx="1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78" name="Line 73"/>
          <p:cNvSpPr>
            <a:spLocks noChangeShapeType="1"/>
          </p:cNvSpPr>
          <p:nvPr/>
        </p:nvSpPr>
        <p:spPr bwMode="auto">
          <a:xfrm>
            <a:off x="898525" y="4718050"/>
            <a:ext cx="4333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79" name="Text Box 74"/>
          <p:cNvSpPr txBox="1">
            <a:spLocks noChangeArrowheads="1"/>
          </p:cNvSpPr>
          <p:nvPr/>
        </p:nvSpPr>
        <p:spPr bwMode="auto">
          <a:xfrm>
            <a:off x="539750" y="45751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grpSp>
        <p:nvGrpSpPr>
          <p:cNvPr id="15380" name="Group 76"/>
          <p:cNvGrpSpPr>
            <a:grpSpLocks/>
          </p:cNvGrpSpPr>
          <p:nvPr/>
        </p:nvGrpSpPr>
        <p:grpSpPr bwMode="auto">
          <a:xfrm>
            <a:off x="5721350" y="4298950"/>
            <a:ext cx="361950" cy="865188"/>
            <a:chOff x="1065" y="2069"/>
            <a:chExt cx="228" cy="545"/>
          </a:xfrm>
        </p:grpSpPr>
        <p:sp>
          <p:nvSpPr>
            <p:cNvPr id="15481" name="AutoShape 77"/>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82" name="AutoShape 78"/>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83" name="Oval 79"/>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84" name="Line 80"/>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85" name="Line 81"/>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81" name="Text Box 82"/>
          <p:cNvSpPr txBox="1">
            <a:spLocks noChangeArrowheads="1"/>
          </p:cNvSpPr>
          <p:nvPr/>
        </p:nvSpPr>
        <p:spPr bwMode="auto">
          <a:xfrm>
            <a:off x="5702300" y="516413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grpSp>
        <p:nvGrpSpPr>
          <p:cNvPr id="15382" name="Group 83"/>
          <p:cNvGrpSpPr>
            <a:grpSpLocks/>
          </p:cNvGrpSpPr>
          <p:nvPr/>
        </p:nvGrpSpPr>
        <p:grpSpPr bwMode="auto">
          <a:xfrm>
            <a:off x="5722938" y="4005263"/>
            <a:ext cx="361950" cy="366712"/>
            <a:chOff x="1066" y="1797"/>
            <a:chExt cx="228" cy="231"/>
          </a:xfrm>
        </p:grpSpPr>
        <p:sp>
          <p:nvSpPr>
            <p:cNvPr id="15479" name="Text Box 84"/>
            <p:cNvSpPr txBox="1">
              <a:spLocks noChangeArrowheads="1"/>
            </p:cNvSpPr>
            <p:nvPr/>
          </p:nvSpPr>
          <p:spPr bwMode="auto">
            <a:xfrm>
              <a:off x="1066" y="1797"/>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5480" name="Line 85"/>
            <p:cNvSpPr>
              <a:spLocks noChangeShapeType="1"/>
            </p:cNvSpPr>
            <p:nvPr/>
          </p:nvSpPr>
          <p:spPr bwMode="auto">
            <a:xfrm>
              <a:off x="1111" y="1842"/>
              <a:ext cx="1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5383" name="Group 86"/>
          <p:cNvGrpSpPr>
            <a:grpSpLocks/>
          </p:cNvGrpSpPr>
          <p:nvPr/>
        </p:nvGrpSpPr>
        <p:grpSpPr bwMode="auto">
          <a:xfrm>
            <a:off x="7162800" y="4587875"/>
            <a:ext cx="433388" cy="358775"/>
            <a:chOff x="1791" y="2251"/>
            <a:chExt cx="273" cy="226"/>
          </a:xfrm>
        </p:grpSpPr>
        <p:sp>
          <p:nvSpPr>
            <p:cNvPr id="15477" name="AutoShape 87"/>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78" name="Oval 88"/>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5384" name="Group 89"/>
          <p:cNvGrpSpPr>
            <a:grpSpLocks/>
          </p:cNvGrpSpPr>
          <p:nvPr/>
        </p:nvGrpSpPr>
        <p:grpSpPr bwMode="auto">
          <a:xfrm flipH="1">
            <a:off x="7161213" y="5667375"/>
            <a:ext cx="433387" cy="358775"/>
            <a:chOff x="1791" y="2251"/>
            <a:chExt cx="273" cy="226"/>
          </a:xfrm>
        </p:grpSpPr>
        <p:sp>
          <p:nvSpPr>
            <p:cNvPr id="15475" name="AutoShape 90"/>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76" name="Oval 91"/>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5385" name="Group 92"/>
          <p:cNvGrpSpPr>
            <a:grpSpLocks/>
          </p:cNvGrpSpPr>
          <p:nvPr/>
        </p:nvGrpSpPr>
        <p:grpSpPr bwMode="auto">
          <a:xfrm>
            <a:off x="6370638" y="5378450"/>
            <a:ext cx="361950" cy="865188"/>
            <a:chOff x="1065" y="2069"/>
            <a:chExt cx="228" cy="545"/>
          </a:xfrm>
        </p:grpSpPr>
        <p:sp>
          <p:nvSpPr>
            <p:cNvPr id="15470" name="AutoShape 93"/>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71" name="AutoShape 94"/>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72" name="Oval 95"/>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73" name="Line 96"/>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74" name="Line 97"/>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86" name="Line 98"/>
          <p:cNvSpPr>
            <a:spLocks noChangeShapeType="1"/>
          </p:cNvSpPr>
          <p:nvPr/>
        </p:nvSpPr>
        <p:spPr bwMode="auto">
          <a:xfrm>
            <a:off x="6081713" y="4730750"/>
            <a:ext cx="10810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7" name="Line 99"/>
          <p:cNvSpPr>
            <a:spLocks noChangeShapeType="1"/>
          </p:cNvSpPr>
          <p:nvPr/>
        </p:nvSpPr>
        <p:spPr bwMode="auto">
          <a:xfrm>
            <a:off x="7596188" y="4730750"/>
            <a:ext cx="9350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8" name="Line 100"/>
          <p:cNvSpPr>
            <a:spLocks noChangeShapeType="1"/>
          </p:cNvSpPr>
          <p:nvPr/>
        </p:nvSpPr>
        <p:spPr bwMode="auto">
          <a:xfrm>
            <a:off x="7954963" y="4730750"/>
            <a:ext cx="0" cy="108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89" name="Line 101"/>
          <p:cNvSpPr>
            <a:spLocks noChangeShapeType="1"/>
          </p:cNvSpPr>
          <p:nvPr/>
        </p:nvSpPr>
        <p:spPr bwMode="auto">
          <a:xfrm flipH="1">
            <a:off x="7594600" y="58118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0" name="Line 102"/>
          <p:cNvSpPr>
            <a:spLocks noChangeShapeType="1"/>
          </p:cNvSpPr>
          <p:nvPr/>
        </p:nvSpPr>
        <p:spPr bwMode="auto">
          <a:xfrm flipH="1">
            <a:off x="6731000" y="58118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1" name="Line 103"/>
          <p:cNvSpPr>
            <a:spLocks noChangeShapeType="1"/>
          </p:cNvSpPr>
          <p:nvPr/>
        </p:nvSpPr>
        <p:spPr bwMode="auto">
          <a:xfrm flipH="1">
            <a:off x="6226175" y="58118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2" name="Line 104"/>
          <p:cNvSpPr>
            <a:spLocks noChangeShapeType="1"/>
          </p:cNvSpPr>
          <p:nvPr/>
        </p:nvSpPr>
        <p:spPr bwMode="auto">
          <a:xfrm flipV="1">
            <a:off x="6226175" y="4730750"/>
            <a:ext cx="0" cy="108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3" name="Text Box 105"/>
          <p:cNvSpPr txBox="1">
            <a:spLocks noChangeArrowheads="1"/>
          </p:cNvSpPr>
          <p:nvPr/>
        </p:nvSpPr>
        <p:spPr bwMode="auto">
          <a:xfrm>
            <a:off x="6370638" y="50911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grpSp>
        <p:nvGrpSpPr>
          <p:cNvPr id="15394" name="Group 106"/>
          <p:cNvGrpSpPr>
            <a:grpSpLocks/>
          </p:cNvGrpSpPr>
          <p:nvPr/>
        </p:nvGrpSpPr>
        <p:grpSpPr bwMode="auto">
          <a:xfrm>
            <a:off x="6370638" y="6243638"/>
            <a:ext cx="361950" cy="366712"/>
            <a:chOff x="1066" y="1797"/>
            <a:chExt cx="228" cy="231"/>
          </a:xfrm>
        </p:grpSpPr>
        <p:sp>
          <p:nvSpPr>
            <p:cNvPr id="15468" name="Text Box 107"/>
            <p:cNvSpPr txBox="1">
              <a:spLocks noChangeArrowheads="1"/>
            </p:cNvSpPr>
            <p:nvPr/>
          </p:nvSpPr>
          <p:spPr bwMode="auto">
            <a:xfrm>
              <a:off x="1066" y="1797"/>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5469" name="Line 108"/>
            <p:cNvSpPr>
              <a:spLocks noChangeShapeType="1"/>
            </p:cNvSpPr>
            <p:nvPr/>
          </p:nvSpPr>
          <p:spPr bwMode="auto">
            <a:xfrm>
              <a:off x="1111" y="1842"/>
              <a:ext cx="1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395" name="Line 109"/>
          <p:cNvSpPr>
            <a:spLocks noChangeShapeType="1"/>
          </p:cNvSpPr>
          <p:nvPr/>
        </p:nvSpPr>
        <p:spPr bwMode="auto">
          <a:xfrm>
            <a:off x="5289550" y="4730750"/>
            <a:ext cx="4333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6" name="Text Box 110"/>
          <p:cNvSpPr txBox="1">
            <a:spLocks noChangeArrowheads="1"/>
          </p:cNvSpPr>
          <p:nvPr/>
        </p:nvSpPr>
        <p:spPr bwMode="auto">
          <a:xfrm>
            <a:off x="4930775" y="45878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grpSp>
        <p:nvGrpSpPr>
          <p:cNvPr id="15397" name="Group 146"/>
          <p:cNvGrpSpPr>
            <a:grpSpLocks/>
          </p:cNvGrpSpPr>
          <p:nvPr/>
        </p:nvGrpSpPr>
        <p:grpSpPr bwMode="auto">
          <a:xfrm>
            <a:off x="2193925" y="1484313"/>
            <a:ext cx="3963988" cy="2605087"/>
            <a:chOff x="1382" y="935"/>
            <a:chExt cx="2497" cy="1641"/>
          </a:xfrm>
        </p:grpSpPr>
        <p:grpSp>
          <p:nvGrpSpPr>
            <p:cNvPr id="15427" name="Group 19"/>
            <p:cNvGrpSpPr>
              <a:grpSpLocks/>
            </p:cNvGrpSpPr>
            <p:nvPr/>
          </p:nvGrpSpPr>
          <p:grpSpPr bwMode="auto">
            <a:xfrm>
              <a:off x="1880" y="1120"/>
              <a:ext cx="228" cy="545"/>
              <a:chOff x="1065" y="2069"/>
              <a:chExt cx="228" cy="545"/>
            </a:xfrm>
          </p:grpSpPr>
          <p:sp>
            <p:nvSpPr>
              <p:cNvPr id="15463" name="AutoShape 4"/>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64" name="AutoShape 5"/>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65" name="Oval 6"/>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66" name="Line 7"/>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67" name="Line 8"/>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428" name="Text Box 9"/>
            <p:cNvSpPr txBox="1">
              <a:spLocks noChangeArrowheads="1"/>
            </p:cNvSpPr>
            <p:nvPr/>
          </p:nvSpPr>
          <p:spPr bwMode="auto">
            <a:xfrm>
              <a:off x="1868" y="1665"/>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grpSp>
          <p:nvGrpSpPr>
            <p:cNvPr id="15429" name="Group 18"/>
            <p:cNvGrpSpPr>
              <a:grpSpLocks/>
            </p:cNvGrpSpPr>
            <p:nvPr/>
          </p:nvGrpSpPr>
          <p:grpSpPr bwMode="auto">
            <a:xfrm>
              <a:off x="1881" y="935"/>
              <a:ext cx="228" cy="231"/>
              <a:chOff x="1066" y="1797"/>
              <a:chExt cx="228" cy="231"/>
            </a:xfrm>
          </p:grpSpPr>
          <p:sp>
            <p:nvSpPr>
              <p:cNvPr id="15461" name="Text Box 10"/>
              <p:cNvSpPr txBox="1">
                <a:spLocks noChangeArrowheads="1"/>
              </p:cNvSpPr>
              <p:nvPr/>
            </p:nvSpPr>
            <p:spPr bwMode="auto">
              <a:xfrm>
                <a:off x="1066" y="1797"/>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5462" name="Line 11"/>
              <p:cNvSpPr>
                <a:spLocks noChangeShapeType="1"/>
              </p:cNvSpPr>
              <p:nvPr/>
            </p:nvSpPr>
            <p:spPr bwMode="auto">
              <a:xfrm>
                <a:off x="1111" y="1842"/>
                <a:ext cx="1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5430" name="Group 14"/>
            <p:cNvGrpSpPr>
              <a:grpSpLocks/>
            </p:cNvGrpSpPr>
            <p:nvPr/>
          </p:nvGrpSpPr>
          <p:grpSpPr bwMode="auto">
            <a:xfrm>
              <a:off x="2788" y="1302"/>
              <a:ext cx="273" cy="226"/>
              <a:chOff x="1791" y="2251"/>
              <a:chExt cx="273" cy="226"/>
            </a:xfrm>
          </p:grpSpPr>
          <p:sp>
            <p:nvSpPr>
              <p:cNvPr id="15459" name="AutoShape 12"/>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60" name="Oval 13"/>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5431" name="Group 15"/>
            <p:cNvGrpSpPr>
              <a:grpSpLocks/>
            </p:cNvGrpSpPr>
            <p:nvPr/>
          </p:nvGrpSpPr>
          <p:grpSpPr bwMode="auto">
            <a:xfrm flipH="1">
              <a:off x="2787" y="1982"/>
              <a:ext cx="273" cy="226"/>
              <a:chOff x="1791" y="2251"/>
              <a:chExt cx="273" cy="226"/>
            </a:xfrm>
          </p:grpSpPr>
          <p:sp>
            <p:nvSpPr>
              <p:cNvPr id="15457" name="AutoShape 16"/>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58" name="Oval 17"/>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5432" name="Group 20"/>
            <p:cNvGrpSpPr>
              <a:grpSpLocks/>
            </p:cNvGrpSpPr>
            <p:nvPr/>
          </p:nvGrpSpPr>
          <p:grpSpPr bwMode="auto">
            <a:xfrm>
              <a:off x="2289" y="1800"/>
              <a:ext cx="228" cy="545"/>
              <a:chOff x="1065" y="2069"/>
              <a:chExt cx="228" cy="545"/>
            </a:xfrm>
          </p:grpSpPr>
          <p:sp>
            <p:nvSpPr>
              <p:cNvPr id="15452" name="AutoShape 21"/>
              <p:cNvSpPr>
                <a:spLocks noChangeArrowheads="1"/>
              </p:cNvSpPr>
              <p:nvPr/>
            </p:nvSpPr>
            <p:spPr bwMode="auto">
              <a:xfrm rot="5400000">
                <a:off x="1066" y="2251"/>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53" name="AutoShape 22"/>
              <p:cNvSpPr>
                <a:spLocks noChangeArrowheads="1"/>
              </p:cNvSpPr>
              <p:nvPr/>
            </p:nvSpPr>
            <p:spPr bwMode="auto">
              <a:xfrm rot="5400000" flipH="1" flipV="1">
                <a:off x="1067"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54" name="Oval 23"/>
              <p:cNvSpPr>
                <a:spLocks noChangeArrowheads="1"/>
              </p:cNvSpPr>
              <p:nvPr/>
            </p:nvSpPr>
            <p:spPr bwMode="auto">
              <a:xfrm>
                <a:off x="1111" y="2251"/>
                <a:ext cx="91" cy="4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455" name="Line 24"/>
              <p:cNvSpPr>
                <a:spLocks noChangeShapeType="1"/>
              </p:cNvSpPr>
              <p:nvPr/>
            </p:nvSpPr>
            <p:spPr bwMode="auto">
              <a:xfrm>
                <a:off x="1156" y="2069"/>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56" name="Line 25"/>
              <p:cNvSpPr>
                <a:spLocks noChangeShapeType="1"/>
              </p:cNvSpPr>
              <p:nvPr/>
            </p:nvSpPr>
            <p:spPr bwMode="auto">
              <a:xfrm>
                <a:off x="1156" y="2432"/>
                <a:ext cx="0" cy="18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433" name="Line 26"/>
            <p:cNvSpPr>
              <a:spLocks noChangeShapeType="1"/>
            </p:cNvSpPr>
            <p:nvPr/>
          </p:nvSpPr>
          <p:spPr bwMode="auto">
            <a:xfrm>
              <a:off x="2107" y="1392"/>
              <a:ext cx="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4" name="Line 27"/>
            <p:cNvSpPr>
              <a:spLocks noChangeShapeType="1"/>
            </p:cNvSpPr>
            <p:nvPr/>
          </p:nvSpPr>
          <p:spPr bwMode="auto">
            <a:xfrm>
              <a:off x="3061" y="1392"/>
              <a:ext cx="58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5" name="Line 28"/>
            <p:cNvSpPr>
              <a:spLocks noChangeShapeType="1"/>
            </p:cNvSpPr>
            <p:nvPr/>
          </p:nvSpPr>
          <p:spPr bwMode="auto">
            <a:xfrm>
              <a:off x="3287" y="1392"/>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6" name="Line 29"/>
            <p:cNvSpPr>
              <a:spLocks noChangeShapeType="1"/>
            </p:cNvSpPr>
            <p:nvPr/>
          </p:nvSpPr>
          <p:spPr bwMode="auto">
            <a:xfrm flipH="1">
              <a:off x="3060" y="2073"/>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7" name="Line 30"/>
            <p:cNvSpPr>
              <a:spLocks noChangeShapeType="1"/>
            </p:cNvSpPr>
            <p:nvPr/>
          </p:nvSpPr>
          <p:spPr bwMode="auto">
            <a:xfrm flipH="1">
              <a:off x="2516" y="2073"/>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8" name="Line 31"/>
            <p:cNvSpPr>
              <a:spLocks noChangeShapeType="1"/>
            </p:cNvSpPr>
            <p:nvPr/>
          </p:nvSpPr>
          <p:spPr bwMode="auto">
            <a:xfrm flipH="1">
              <a:off x="2198" y="2073"/>
              <a:ext cx="9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39" name="Line 32"/>
            <p:cNvSpPr>
              <a:spLocks noChangeShapeType="1"/>
            </p:cNvSpPr>
            <p:nvPr/>
          </p:nvSpPr>
          <p:spPr bwMode="auto">
            <a:xfrm flipV="1">
              <a:off x="2198" y="1392"/>
              <a:ext cx="0" cy="6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0" name="Text Box 33"/>
            <p:cNvSpPr txBox="1">
              <a:spLocks noChangeArrowheads="1"/>
            </p:cNvSpPr>
            <p:nvPr/>
          </p:nvSpPr>
          <p:spPr bwMode="auto">
            <a:xfrm>
              <a:off x="2289" y="1619"/>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grpSp>
          <p:nvGrpSpPr>
            <p:cNvPr id="15441" name="Group 34"/>
            <p:cNvGrpSpPr>
              <a:grpSpLocks/>
            </p:cNvGrpSpPr>
            <p:nvPr/>
          </p:nvGrpSpPr>
          <p:grpSpPr bwMode="auto">
            <a:xfrm>
              <a:off x="2289" y="2345"/>
              <a:ext cx="228" cy="231"/>
              <a:chOff x="1066" y="1797"/>
              <a:chExt cx="228" cy="231"/>
            </a:xfrm>
          </p:grpSpPr>
          <p:sp>
            <p:nvSpPr>
              <p:cNvPr id="15450" name="Text Box 35"/>
              <p:cNvSpPr txBox="1">
                <a:spLocks noChangeArrowheads="1"/>
              </p:cNvSpPr>
              <p:nvPr/>
            </p:nvSpPr>
            <p:spPr bwMode="auto">
              <a:xfrm>
                <a:off x="1066" y="1797"/>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5451" name="Line 36"/>
              <p:cNvSpPr>
                <a:spLocks noChangeShapeType="1"/>
              </p:cNvSpPr>
              <p:nvPr/>
            </p:nvSpPr>
            <p:spPr bwMode="auto">
              <a:xfrm>
                <a:off x="1111" y="1842"/>
                <a:ext cx="1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442" name="Line 37"/>
            <p:cNvSpPr>
              <a:spLocks noChangeShapeType="1"/>
            </p:cNvSpPr>
            <p:nvPr/>
          </p:nvSpPr>
          <p:spPr bwMode="auto">
            <a:xfrm>
              <a:off x="1608" y="1392"/>
              <a:ext cx="27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3" name="Text Box 38"/>
            <p:cNvSpPr txBox="1">
              <a:spLocks noChangeArrowheads="1"/>
            </p:cNvSpPr>
            <p:nvPr/>
          </p:nvSpPr>
          <p:spPr bwMode="auto">
            <a:xfrm>
              <a:off x="1382" y="1302"/>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grpSp>
          <p:nvGrpSpPr>
            <p:cNvPr id="15444" name="Group 113"/>
            <p:cNvGrpSpPr>
              <a:grpSpLocks/>
            </p:cNvGrpSpPr>
            <p:nvPr/>
          </p:nvGrpSpPr>
          <p:grpSpPr bwMode="auto">
            <a:xfrm>
              <a:off x="3650" y="1347"/>
              <a:ext cx="228" cy="231"/>
              <a:chOff x="3650" y="1347"/>
              <a:chExt cx="228" cy="231"/>
            </a:xfrm>
          </p:grpSpPr>
          <p:sp>
            <p:nvSpPr>
              <p:cNvPr id="15448" name="Text Box 39"/>
              <p:cNvSpPr txBox="1">
                <a:spLocks noChangeArrowheads="1"/>
              </p:cNvSpPr>
              <p:nvPr/>
            </p:nvSpPr>
            <p:spPr bwMode="auto">
              <a:xfrm>
                <a:off x="3650" y="1347"/>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5449" name="Line 112"/>
              <p:cNvSpPr>
                <a:spLocks noChangeShapeType="1"/>
              </p:cNvSpPr>
              <p:nvPr/>
            </p:nvSpPr>
            <p:spPr bwMode="auto">
              <a:xfrm>
                <a:off x="3696" y="1389"/>
                <a:ext cx="9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445" name="Line 114"/>
            <p:cNvSpPr>
              <a:spLocks noChangeShapeType="1"/>
            </p:cNvSpPr>
            <p:nvPr/>
          </p:nvSpPr>
          <p:spPr bwMode="auto">
            <a:xfrm>
              <a:off x="2699" y="2069"/>
              <a:ext cx="0" cy="22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6" name="Line 115"/>
            <p:cNvSpPr>
              <a:spLocks noChangeShapeType="1"/>
            </p:cNvSpPr>
            <p:nvPr/>
          </p:nvSpPr>
          <p:spPr bwMode="auto">
            <a:xfrm>
              <a:off x="2699" y="2296"/>
              <a:ext cx="95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47" name="Text Box 116"/>
            <p:cNvSpPr txBox="1">
              <a:spLocks noChangeArrowheads="1"/>
            </p:cNvSpPr>
            <p:nvPr/>
          </p:nvSpPr>
          <p:spPr bwMode="auto">
            <a:xfrm>
              <a:off x="3651" y="2205"/>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grpSp>
      <p:sp>
        <p:nvSpPr>
          <p:cNvPr id="15398" name="Line 117"/>
          <p:cNvSpPr>
            <a:spLocks noChangeShapeType="1"/>
          </p:cNvSpPr>
          <p:nvPr/>
        </p:nvSpPr>
        <p:spPr bwMode="auto">
          <a:xfrm>
            <a:off x="2627313" y="580548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99" name="Line 118"/>
          <p:cNvSpPr>
            <a:spLocks noChangeShapeType="1"/>
          </p:cNvSpPr>
          <p:nvPr/>
        </p:nvSpPr>
        <p:spPr bwMode="auto">
          <a:xfrm>
            <a:off x="2627313" y="6165850"/>
            <a:ext cx="15113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0" name="Line 119"/>
          <p:cNvSpPr>
            <a:spLocks noChangeShapeType="1"/>
          </p:cNvSpPr>
          <p:nvPr/>
        </p:nvSpPr>
        <p:spPr bwMode="auto">
          <a:xfrm>
            <a:off x="7021513" y="580548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1" name="Line 120"/>
          <p:cNvSpPr>
            <a:spLocks noChangeShapeType="1"/>
          </p:cNvSpPr>
          <p:nvPr/>
        </p:nvSpPr>
        <p:spPr bwMode="auto">
          <a:xfrm>
            <a:off x="7021513" y="6165850"/>
            <a:ext cx="15113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2" name="Text Box 121"/>
          <p:cNvSpPr txBox="1">
            <a:spLocks noChangeArrowheads="1"/>
          </p:cNvSpPr>
          <p:nvPr/>
        </p:nvSpPr>
        <p:spPr bwMode="auto">
          <a:xfrm>
            <a:off x="4140200" y="59420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5403" name="Text Box 122"/>
          <p:cNvSpPr txBox="1">
            <a:spLocks noChangeArrowheads="1"/>
          </p:cNvSpPr>
          <p:nvPr/>
        </p:nvSpPr>
        <p:spPr bwMode="auto">
          <a:xfrm>
            <a:off x="8531225" y="594995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grpSp>
        <p:nvGrpSpPr>
          <p:cNvPr id="15404" name="Group 123"/>
          <p:cNvGrpSpPr>
            <a:grpSpLocks/>
          </p:cNvGrpSpPr>
          <p:nvPr/>
        </p:nvGrpSpPr>
        <p:grpSpPr bwMode="auto">
          <a:xfrm>
            <a:off x="4140200" y="4581525"/>
            <a:ext cx="361950" cy="366713"/>
            <a:chOff x="3650" y="1347"/>
            <a:chExt cx="228" cy="231"/>
          </a:xfrm>
        </p:grpSpPr>
        <p:sp>
          <p:nvSpPr>
            <p:cNvPr id="15425" name="Text Box 124"/>
            <p:cNvSpPr txBox="1">
              <a:spLocks noChangeArrowheads="1"/>
            </p:cNvSpPr>
            <p:nvPr/>
          </p:nvSpPr>
          <p:spPr bwMode="auto">
            <a:xfrm>
              <a:off x="3650" y="1347"/>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5426" name="Line 125"/>
            <p:cNvSpPr>
              <a:spLocks noChangeShapeType="1"/>
            </p:cNvSpPr>
            <p:nvPr/>
          </p:nvSpPr>
          <p:spPr bwMode="auto">
            <a:xfrm>
              <a:off x="3696" y="1389"/>
              <a:ext cx="9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5405" name="Group 126"/>
          <p:cNvGrpSpPr>
            <a:grpSpLocks/>
          </p:cNvGrpSpPr>
          <p:nvPr/>
        </p:nvGrpSpPr>
        <p:grpSpPr bwMode="auto">
          <a:xfrm>
            <a:off x="8604250" y="4581525"/>
            <a:ext cx="361950" cy="366713"/>
            <a:chOff x="3650" y="1347"/>
            <a:chExt cx="228" cy="231"/>
          </a:xfrm>
        </p:grpSpPr>
        <p:sp>
          <p:nvSpPr>
            <p:cNvPr id="15423" name="Text Box 127"/>
            <p:cNvSpPr txBox="1">
              <a:spLocks noChangeArrowheads="1"/>
            </p:cNvSpPr>
            <p:nvPr/>
          </p:nvSpPr>
          <p:spPr bwMode="auto">
            <a:xfrm>
              <a:off x="3650" y="1347"/>
              <a:ext cx="22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5424" name="Line 128"/>
            <p:cNvSpPr>
              <a:spLocks noChangeShapeType="1"/>
            </p:cNvSpPr>
            <p:nvPr/>
          </p:nvSpPr>
          <p:spPr bwMode="auto">
            <a:xfrm>
              <a:off x="3696" y="1389"/>
              <a:ext cx="9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5406" name="Line 129"/>
          <p:cNvSpPr>
            <a:spLocks noChangeShapeType="1"/>
          </p:cNvSpPr>
          <p:nvPr/>
        </p:nvSpPr>
        <p:spPr bwMode="auto">
          <a:xfrm flipH="1">
            <a:off x="1908175" y="5589588"/>
            <a:ext cx="503238" cy="4318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7" name="Line 130"/>
          <p:cNvSpPr>
            <a:spLocks noChangeShapeType="1"/>
          </p:cNvSpPr>
          <p:nvPr/>
        </p:nvSpPr>
        <p:spPr bwMode="auto">
          <a:xfrm>
            <a:off x="1908175" y="5589588"/>
            <a:ext cx="503238" cy="503237"/>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8" name="Line 131"/>
          <p:cNvSpPr>
            <a:spLocks noChangeShapeType="1"/>
          </p:cNvSpPr>
          <p:nvPr/>
        </p:nvSpPr>
        <p:spPr bwMode="auto">
          <a:xfrm>
            <a:off x="827088" y="4581525"/>
            <a:ext cx="2808287"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09" name="Line 132"/>
          <p:cNvSpPr>
            <a:spLocks noChangeShapeType="1"/>
          </p:cNvSpPr>
          <p:nvPr/>
        </p:nvSpPr>
        <p:spPr bwMode="auto">
          <a:xfrm>
            <a:off x="3563938" y="4581525"/>
            <a:ext cx="0" cy="12954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0" name="Line 133"/>
          <p:cNvSpPr>
            <a:spLocks noChangeShapeType="1"/>
          </p:cNvSpPr>
          <p:nvPr/>
        </p:nvSpPr>
        <p:spPr bwMode="auto">
          <a:xfrm flipH="1">
            <a:off x="2555875" y="5876925"/>
            <a:ext cx="1008063"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1" name="Line 134"/>
          <p:cNvSpPr>
            <a:spLocks noChangeShapeType="1"/>
          </p:cNvSpPr>
          <p:nvPr/>
        </p:nvSpPr>
        <p:spPr bwMode="auto">
          <a:xfrm>
            <a:off x="2555875" y="5876925"/>
            <a:ext cx="0" cy="360363"/>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2" name="Line 135"/>
          <p:cNvSpPr>
            <a:spLocks noChangeShapeType="1"/>
          </p:cNvSpPr>
          <p:nvPr/>
        </p:nvSpPr>
        <p:spPr bwMode="auto">
          <a:xfrm>
            <a:off x="2555875" y="6237288"/>
            <a:ext cx="15113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3" name="Text Box 136"/>
          <p:cNvSpPr txBox="1">
            <a:spLocks noChangeArrowheads="1"/>
          </p:cNvSpPr>
          <p:nvPr/>
        </p:nvSpPr>
        <p:spPr bwMode="auto">
          <a:xfrm>
            <a:off x="2903538" y="6446838"/>
            <a:ext cx="159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G=H</a:t>
            </a:r>
            <a:r>
              <a:rPr lang="ja-JP" altLang="en-US" b="1"/>
              <a:t>の時</a:t>
            </a:r>
            <a:r>
              <a:rPr lang="en-US" altLang="ja-JP" b="1"/>
              <a:t>Q=D</a:t>
            </a:r>
          </a:p>
        </p:txBody>
      </p:sp>
      <p:sp>
        <p:nvSpPr>
          <p:cNvPr id="15414" name="Text Box 137"/>
          <p:cNvSpPr txBox="1">
            <a:spLocks noChangeArrowheads="1"/>
          </p:cNvSpPr>
          <p:nvPr/>
        </p:nvSpPr>
        <p:spPr bwMode="auto">
          <a:xfrm>
            <a:off x="7019925" y="6453188"/>
            <a:ext cx="216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G=L</a:t>
            </a:r>
            <a:r>
              <a:rPr lang="ja-JP" altLang="en-US" b="1"/>
              <a:t>の時データ保持</a:t>
            </a:r>
          </a:p>
        </p:txBody>
      </p:sp>
      <p:sp>
        <p:nvSpPr>
          <p:cNvPr id="15415" name="Line 138"/>
          <p:cNvSpPr>
            <a:spLocks noChangeShapeType="1"/>
          </p:cNvSpPr>
          <p:nvPr/>
        </p:nvSpPr>
        <p:spPr bwMode="auto">
          <a:xfrm flipH="1">
            <a:off x="5653088" y="4508500"/>
            <a:ext cx="503237" cy="4318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6" name="Line 139"/>
          <p:cNvSpPr>
            <a:spLocks noChangeShapeType="1"/>
          </p:cNvSpPr>
          <p:nvPr/>
        </p:nvSpPr>
        <p:spPr bwMode="auto">
          <a:xfrm>
            <a:off x="5653088" y="4508500"/>
            <a:ext cx="503237" cy="503238"/>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7" name="Line 140"/>
          <p:cNvSpPr>
            <a:spLocks noChangeShapeType="1"/>
          </p:cNvSpPr>
          <p:nvPr/>
        </p:nvSpPr>
        <p:spPr bwMode="auto">
          <a:xfrm>
            <a:off x="6588125" y="4941888"/>
            <a:ext cx="1223963"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8" name="Line 141"/>
          <p:cNvSpPr>
            <a:spLocks noChangeShapeType="1"/>
          </p:cNvSpPr>
          <p:nvPr/>
        </p:nvSpPr>
        <p:spPr bwMode="auto">
          <a:xfrm>
            <a:off x="7812088" y="4941888"/>
            <a:ext cx="0" cy="71913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19" name="Line 142"/>
          <p:cNvSpPr>
            <a:spLocks noChangeShapeType="1"/>
          </p:cNvSpPr>
          <p:nvPr/>
        </p:nvSpPr>
        <p:spPr bwMode="auto">
          <a:xfrm flipH="1">
            <a:off x="6588125" y="5661025"/>
            <a:ext cx="1223963"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0" name="Line 143"/>
          <p:cNvSpPr>
            <a:spLocks noChangeShapeType="1"/>
          </p:cNvSpPr>
          <p:nvPr/>
        </p:nvSpPr>
        <p:spPr bwMode="auto">
          <a:xfrm flipV="1">
            <a:off x="6588125" y="4941888"/>
            <a:ext cx="0" cy="71913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1" name="Line 144"/>
          <p:cNvSpPr>
            <a:spLocks noChangeShapeType="1"/>
          </p:cNvSpPr>
          <p:nvPr/>
        </p:nvSpPr>
        <p:spPr bwMode="auto">
          <a:xfrm>
            <a:off x="6948488" y="5661025"/>
            <a:ext cx="0" cy="576263"/>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422" name="Line 145"/>
          <p:cNvSpPr>
            <a:spLocks noChangeShapeType="1"/>
          </p:cNvSpPr>
          <p:nvPr/>
        </p:nvSpPr>
        <p:spPr bwMode="auto">
          <a:xfrm>
            <a:off x="6948488" y="6237288"/>
            <a:ext cx="1511300"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ja-JP"/>
              <a:t>D</a:t>
            </a:r>
            <a:r>
              <a:rPr lang="ja-JP" altLang="en-US"/>
              <a:t>ラッチの動作</a:t>
            </a:r>
          </a:p>
        </p:txBody>
      </p:sp>
      <p:sp>
        <p:nvSpPr>
          <p:cNvPr id="14339" name="Line 4"/>
          <p:cNvSpPr>
            <a:spLocks noChangeShapeType="1"/>
          </p:cNvSpPr>
          <p:nvPr/>
        </p:nvSpPr>
        <p:spPr bwMode="auto">
          <a:xfrm>
            <a:off x="7021513"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0" name="Line 5"/>
          <p:cNvSpPr>
            <a:spLocks noChangeShapeType="1"/>
          </p:cNvSpPr>
          <p:nvPr/>
        </p:nvSpPr>
        <p:spPr bwMode="auto">
          <a:xfrm>
            <a:off x="7021513" y="24209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1" name="Line 6"/>
          <p:cNvSpPr>
            <a:spLocks noChangeShapeType="1"/>
          </p:cNvSpPr>
          <p:nvPr/>
        </p:nvSpPr>
        <p:spPr bwMode="auto">
          <a:xfrm flipV="1">
            <a:off x="7308850"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2" name="Line 7"/>
          <p:cNvSpPr>
            <a:spLocks noChangeShapeType="1"/>
          </p:cNvSpPr>
          <p:nvPr/>
        </p:nvSpPr>
        <p:spPr bwMode="auto">
          <a:xfrm>
            <a:off x="684213" y="1844675"/>
            <a:ext cx="172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3" name="Line 8"/>
          <p:cNvSpPr>
            <a:spLocks noChangeShapeType="1"/>
          </p:cNvSpPr>
          <p:nvPr/>
        </p:nvSpPr>
        <p:spPr bwMode="auto">
          <a:xfrm>
            <a:off x="1476375"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4" name="Line 9"/>
          <p:cNvSpPr>
            <a:spLocks noChangeShapeType="1"/>
          </p:cNvSpPr>
          <p:nvPr/>
        </p:nvSpPr>
        <p:spPr bwMode="auto">
          <a:xfrm>
            <a:off x="1476375" y="3068638"/>
            <a:ext cx="287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5" name="Line 10"/>
          <p:cNvSpPr>
            <a:spLocks noChangeShapeType="1"/>
          </p:cNvSpPr>
          <p:nvPr/>
        </p:nvSpPr>
        <p:spPr bwMode="auto">
          <a:xfrm flipV="1">
            <a:off x="1763713"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6" name="Line 11"/>
          <p:cNvSpPr>
            <a:spLocks noChangeShapeType="1"/>
          </p:cNvSpPr>
          <p:nvPr/>
        </p:nvSpPr>
        <p:spPr bwMode="auto">
          <a:xfrm>
            <a:off x="684213" y="3644900"/>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7" name="Line 12"/>
          <p:cNvSpPr>
            <a:spLocks noChangeShapeType="1"/>
          </p:cNvSpPr>
          <p:nvPr/>
        </p:nvSpPr>
        <p:spPr bwMode="auto">
          <a:xfrm>
            <a:off x="1763713" y="3644900"/>
            <a:ext cx="16557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8" name="Line 13"/>
          <p:cNvSpPr>
            <a:spLocks noChangeShapeType="1"/>
          </p:cNvSpPr>
          <p:nvPr/>
        </p:nvSpPr>
        <p:spPr bwMode="auto">
          <a:xfrm>
            <a:off x="7019925" y="436562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9" name="Line 14"/>
          <p:cNvSpPr>
            <a:spLocks noChangeShapeType="1"/>
          </p:cNvSpPr>
          <p:nvPr/>
        </p:nvSpPr>
        <p:spPr bwMode="auto">
          <a:xfrm>
            <a:off x="7019925" y="494188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0" name="Line 15"/>
          <p:cNvSpPr>
            <a:spLocks noChangeShapeType="1"/>
          </p:cNvSpPr>
          <p:nvPr/>
        </p:nvSpPr>
        <p:spPr bwMode="auto">
          <a:xfrm flipV="1">
            <a:off x="7307263" y="436562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1" name="Line 17"/>
          <p:cNvSpPr>
            <a:spLocks noChangeShapeType="1"/>
          </p:cNvSpPr>
          <p:nvPr/>
        </p:nvSpPr>
        <p:spPr bwMode="auto">
          <a:xfrm>
            <a:off x="5076825" y="24209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2" name="Line 18"/>
          <p:cNvSpPr>
            <a:spLocks noChangeShapeType="1"/>
          </p:cNvSpPr>
          <p:nvPr/>
        </p:nvSpPr>
        <p:spPr bwMode="auto">
          <a:xfrm flipV="1">
            <a:off x="5364163"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3" name="Line 19"/>
          <p:cNvSpPr>
            <a:spLocks noChangeShapeType="1"/>
          </p:cNvSpPr>
          <p:nvPr/>
        </p:nvSpPr>
        <p:spPr bwMode="auto">
          <a:xfrm>
            <a:off x="3419475"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4" name="Line 20"/>
          <p:cNvSpPr>
            <a:spLocks noChangeShapeType="1"/>
          </p:cNvSpPr>
          <p:nvPr/>
        </p:nvSpPr>
        <p:spPr bwMode="auto">
          <a:xfrm>
            <a:off x="3419475" y="3068638"/>
            <a:ext cx="28733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5" name="Line 21"/>
          <p:cNvSpPr>
            <a:spLocks noChangeShapeType="1"/>
          </p:cNvSpPr>
          <p:nvPr/>
        </p:nvSpPr>
        <p:spPr bwMode="auto">
          <a:xfrm flipV="1">
            <a:off x="4572000"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6" name="Line 22"/>
          <p:cNvSpPr>
            <a:spLocks noChangeShapeType="1"/>
          </p:cNvSpPr>
          <p:nvPr/>
        </p:nvSpPr>
        <p:spPr bwMode="auto">
          <a:xfrm>
            <a:off x="2411413" y="2420938"/>
            <a:ext cx="2665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7" name="Line 23"/>
          <p:cNvSpPr>
            <a:spLocks noChangeShapeType="1"/>
          </p:cNvSpPr>
          <p:nvPr/>
        </p:nvSpPr>
        <p:spPr bwMode="auto">
          <a:xfrm>
            <a:off x="6084888" y="1844675"/>
            <a:ext cx="9350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8" name="Line 24"/>
          <p:cNvSpPr>
            <a:spLocks noChangeShapeType="1"/>
          </p:cNvSpPr>
          <p:nvPr/>
        </p:nvSpPr>
        <p:spPr bwMode="auto">
          <a:xfrm>
            <a:off x="3708400" y="36449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9" name="Text Box 25"/>
          <p:cNvSpPr txBox="1">
            <a:spLocks noChangeArrowheads="1"/>
          </p:cNvSpPr>
          <p:nvPr/>
        </p:nvSpPr>
        <p:spPr bwMode="auto">
          <a:xfrm>
            <a:off x="592138" y="19827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4360" name="Text Box 26"/>
          <p:cNvSpPr txBox="1">
            <a:spLocks noChangeArrowheads="1"/>
          </p:cNvSpPr>
          <p:nvPr/>
        </p:nvSpPr>
        <p:spPr bwMode="auto">
          <a:xfrm>
            <a:off x="539750" y="3278188"/>
            <a:ext cx="9366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4361" name="Text Box 29"/>
          <p:cNvSpPr txBox="1">
            <a:spLocks noChangeArrowheads="1"/>
          </p:cNvSpPr>
          <p:nvPr/>
        </p:nvSpPr>
        <p:spPr bwMode="auto">
          <a:xfrm>
            <a:off x="539750" y="45751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4362" name="Line 35"/>
          <p:cNvSpPr>
            <a:spLocks noChangeShapeType="1"/>
          </p:cNvSpPr>
          <p:nvPr/>
        </p:nvSpPr>
        <p:spPr bwMode="auto">
          <a:xfrm>
            <a:off x="1474788" y="4365625"/>
            <a:ext cx="19446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3" name="Line 36"/>
          <p:cNvSpPr>
            <a:spLocks noChangeShapeType="1"/>
          </p:cNvSpPr>
          <p:nvPr/>
        </p:nvSpPr>
        <p:spPr bwMode="auto">
          <a:xfrm>
            <a:off x="3419475" y="5013325"/>
            <a:ext cx="19446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4" name="Line 37"/>
          <p:cNvSpPr>
            <a:spLocks noChangeShapeType="1"/>
          </p:cNvSpPr>
          <p:nvPr/>
        </p:nvSpPr>
        <p:spPr bwMode="auto">
          <a:xfrm flipV="1">
            <a:off x="3419475" y="4365625"/>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5" name="Line 38"/>
          <p:cNvSpPr>
            <a:spLocks noChangeShapeType="1"/>
          </p:cNvSpPr>
          <p:nvPr/>
        </p:nvSpPr>
        <p:spPr bwMode="auto">
          <a:xfrm flipV="1">
            <a:off x="5364163" y="4365625"/>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6" name="Line 39"/>
          <p:cNvSpPr>
            <a:spLocks noChangeShapeType="1"/>
          </p:cNvSpPr>
          <p:nvPr/>
        </p:nvSpPr>
        <p:spPr bwMode="auto">
          <a:xfrm>
            <a:off x="5364163" y="4365625"/>
            <a:ext cx="16557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7" name="Rectangle 42"/>
          <p:cNvSpPr>
            <a:spLocks noChangeArrowheads="1"/>
          </p:cNvSpPr>
          <p:nvPr/>
        </p:nvSpPr>
        <p:spPr bwMode="auto">
          <a:xfrm>
            <a:off x="971550" y="4365625"/>
            <a:ext cx="504825" cy="6492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FF99"/>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368" name="Text Box 43"/>
          <p:cNvSpPr txBox="1">
            <a:spLocks noChangeArrowheads="1"/>
          </p:cNvSpPr>
          <p:nvPr/>
        </p:nvSpPr>
        <p:spPr bwMode="auto">
          <a:xfrm>
            <a:off x="165100" y="5681663"/>
            <a:ext cx="15271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ここは</a:t>
            </a:r>
            <a:r>
              <a:rPr lang="en-US" altLang="ja-JP"/>
              <a:t>L</a:t>
            </a:r>
            <a:r>
              <a:rPr lang="ja-JP" altLang="en-US"/>
              <a:t>か</a:t>
            </a:r>
            <a:r>
              <a:rPr lang="en-US" altLang="ja-JP"/>
              <a:t>H</a:t>
            </a:r>
            <a:r>
              <a:rPr lang="ja-JP" altLang="en-US"/>
              <a:t>か</a:t>
            </a:r>
          </a:p>
          <a:p>
            <a:pPr eaLnBrk="1" hangingPunct="1"/>
            <a:r>
              <a:rPr lang="ja-JP" altLang="en-US"/>
              <a:t>決まらない</a:t>
            </a:r>
          </a:p>
        </p:txBody>
      </p:sp>
      <p:sp>
        <p:nvSpPr>
          <p:cNvPr id="14369" name="Line 44"/>
          <p:cNvSpPr>
            <a:spLocks noChangeShapeType="1"/>
          </p:cNvSpPr>
          <p:nvPr/>
        </p:nvSpPr>
        <p:spPr bwMode="auto">
          <a:xfrm flipV="1">
            <a:off x="1187450" y="4868863"/>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0" name="Line 46"/>
          <p:cNvSpPr>
            <a:spLocks noChangeShapeType="1"/>
          </p:cNvSpPr>
          <p:nvPr/>
        </p:nvSpPr>
        <p:spPr bwMode="auto">
          <a:xfrm flipV="1">
            <a:off x="3708400"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1" name="Line 47"/>
          <p:cNvSpPr>
            <a:spLocks noChangeShapeType="1"/>
          </p:cNvSpPr>
          <p:nvPr/>
        </p:nvSpPr>
        <p:spPr bwMode="auto">
          <a:xfrm>
            <a:off x="4572000" y="3068638"/>
            <a:ext cx="93662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2" name="Line 48"/>
          <p:cNvSpPr>
            <a:spLocks noChangeShapeType="1"/>
          </p:cNvSpPr>
          <p:nvPr/>
        </p:nvSpPr>
        <p:spPr bwMode="auto">
          <a:xfrm flipV="1">
            <a:off x="5508625"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3" name="Line 49"/>
          <p:cNvSpPr>
            <a:spLocks noChangeShapeType="1"/>
          </p:cNvSpPr>
          <p:nvPr/>
        </p:nvSpPr>
        <p:spPr bwMode="auto">
          <a:xfrm flipV="1">
            <a:off x="6372225" y="306863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4" name="Line 50"/>
          <p:cNvSpPr>
            <a:spLocks noChangeShapeType="1"/>
          </p:cNvSpPr>
          <p:nvPr/>
        </p:nvSpPr>
        <p:spPr bwMode="auto">
          <a:xfrm>
            <a:off x="5508625" y="36449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5" name="Line 51"/>
          <p:cNvSpPr>
            <a:spLocks noChangeShapeType="1"/>
          </p:cNvSpPr>
          <p:nvPr/>
        </p:nvSpPr>
        <p:spPr bwMode="auto">
          <a:xfrm>
            <a:off x="6372225" y="3068638"/>
            <a:ext cx="1871663"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6" name="Line 53"/>
          <p:cNvSpPr>
            <a:spLocks noChangeShapeType="1"/>
          </p:cNvSpPr>
          <p:nvPr/>
        </p:nvSpPr>
        <p:spPr bwMode="auto">
          <a:xfrm>
            <a:off x="2411413"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7" name="Line 55"/>
          <p:cNvSpPr>
            <a:spLocks noChangeShapeType="1"/>
          </p:cNvSpPr>
          <p:nvPr/>
        </p:nvSpPr>
        <p:spPr bwMode="auto">
          <a:xfrm>
            <a:off x="7308850" y="184467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8" name="Line 56"/>
          <p:cNvSpPr>
            <a:spLocks noChangeShapeType="1"/>
          </p:cNvSpPr>
          <p:nvPr/>
        </p:nvSpPr>
        <p:spPr bwMode="auto">
          <a:xfrm>
            <a:off x="7308850" y="43656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9" name="Line 58"/>
          <p:cNvSpPr>
            <a:spLocks noChangeShapeType="1"/>
          </p:cNvSpPr>
          <p:nvPr/>
        </p:nvSpPr>
        <p:spPr bwMode="auto">
          <a:xfrm flipV="1">
            <a:off x="1476375" y="1844675"/>
            <a:ext cx="0" cy="25209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0" name="Line 59"/>
          <p:cNvSpPr>
            <a:spLocks noChangeShapeType="1"/>
          </p:cNvSpPr>
          <p:nvPr/>
        </p:nvSpPr>
        <p:spPr bwMode="auto">
          <a:xfrm flipV="1">
            <a:off x="1763713" y="1844675"/>
            <a:ext cx="0" cy="30241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1" name="Line 60"/>
          <p:cNvSpPr>
            <a:spLocks noChangeShapeType="1"/>
          </p:cNvSpPr>
          <p:nvPr/>
        </p:nvSpPr>
        <p:spPr bwMode="auto">
          <a:xfrm flipV="1">
            <a:off x="3419475" y="1844675"/>
            <a:ext cx="0" cy="37449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2" name="Line 61"/>
          <p:cNvSpPr>
            <a:spLocks noChangeShapeType="1"/>
          </p:cNvSpPr>
          <p:nvPr/>
        </p:nvSpPr>
        <p:spPr bwMode="auto">
          <a:xfrm flipV="1">
            <a:off x="3708400" y="1844675"/>
            <a:ext cx="0" cy="374491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3" name="Line 62"/>
          <p:cNvSpPr>
            <a:spLocks noChangeShapeType="1"/>
          </p:cNvSpPr>
          <p:nvPr/>
        </p:nvSpPr>
        <p:spPr bwMode="auto">
          <a:xfrm flipV="1">
            <a:off x="4572000" y="1844675"/>
            <a:ext cx="0" cy="36004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4" name="Line 63"/>
          <p:cNvSpPr>
            <a:spLocks noChangeShapeType="1"/>
          </p:cNvSpPr>
          <p:nvPr/>
        </p:nvSpPr>
        <p:spPr bwMode="auto">
          <a:xfrm flipV="1">
            <a:off x="5508625" y="1844675"/>
            <a:ext cx="0" cy="36004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5" name="Line 64"/>
          <p:cNvSpPr>
            <a:spLocks noChangeShapeType="1"/>
          </p:cNvSpPr>
          <p:nvPr/>
        </p:nvSpPr>
        <p:spPr bwMode="auto">
          <a:xfrm flipV="1">
            <a:off x="6372225" y="1844675"/>
            <a:ext cx="0" cy="36718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6" name="Text Box 65"/>
          <p:cNvSpPr txBox="1">
            <a:spLocks noChangeArrowheads="1"/>
          </p:cNvSpPr>
          <p:nvPr/>
        </p:nvSpPr>
        <p:spPr bwMode="auto">
          <a:xfrm>
            <a:off x="4703763" y="5176838"/>
            <a:ext cx="66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Q=D</a:t>
            </a:r>
          </a:p>
        </p:txBody>
      </p:sp>
      <p:sp>
        <p:nvSpPr>
          <p:cNvPr id="14387" name="Text Box 66"/>
          <p:cNvSpPr txBox="1">
            <a:spLocks noChangeArrowheads="1"/>
          </p:cNvSpPr>
          <p:nvPr/>
        </p:nvSpPr>
        <p:spPr bwMode="auto">
          <a:xfrm>
            <a:off x="6948488" y="5157788"/>
            <a:ext cx="6604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Q=D</a:t>
            </a:r>
          </a:p>
        </p:txBody>
      </p:sp>
      <p:sp>
        <p:nvSpPr>
          <p:cNvPr id="14388" name="Text Box 67"/>
          <p:cNvSpPr txBox="1">
            <a:spLocks noChangeArrowheads="1"/>
          </p:cNvSpPr>
          <p:nvPr/>
        </p:nvSpPr>
        <p:spPr bwMode="auto">
          <a:xfrm>
            <a:off x="3348038" y="5302250"/>
            <a:ext cx="5016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00"/>
              <a:t>Q=D</a:t>
            </a:r>
          </a:p>
        </p:txBody>
      </p:sp>
      <p:sp>
        <p:nvSpPr>
          <p:cNvPr id="14389" name="Line 69"/>
          <p:cNvSpPr>
            <a:spLocks noChangeShapeType="1"/>
          </p:cNvSpPr>
          <p:nvPr/>
        </p:nvSpPr>
        <p:spPr bwMode="auto">
          <a:xfrm>
            <a:off x="5795963"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0" name="Line 70"/>
          <p:cNvSpPr>
            <a:spLocks noChangeShapeType="1"/>
          </p:cNvSpPr>
          <p:nvPr/>
        </p:nvSpPr>
        <p:spPr bwMode="auto">
          <a:xfrm>
            <a:off x="5795963" y="24209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1" name="Line 71"/>
          <p:cNvSpPr>
            <a:spLocks noChangeShapeType="1"/>
          </p:cNvSpPr>
          <p:nvPr/>
        </p:nvSpPr>
        <p:spPr bwMode="auto">
          <a:xfrm flipV="1">
            <a:off x="6083300" y="1844675"/>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2" name="Line 72"/>
          <p:cNvSpPr>
            <a:spLocks noChangeShapeType="1"/>
          </p:cNvSpPr>
          <p:nvPr/>
        </p:nvSpPr>
        <p:spPr bwMode="auto">
          <a:xfrm>
            <a:off x="5364163" y="18446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3" name="Text Box 74"/>
          <p:cNvSpPr txBox="1">
            <a:spLocks noChangeArrowheads="1"/>
          </p:cNvSpPr>
          <p:nvPr/>
        </p:nvSpPr>
        <p:spPr bwMode="auto">
          <a:xfrm>
            <a:off x="1406525" y="4437063"/>
            <a:ext cx="5016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200"/>
              <a:t>Q=D</a:t>
            </a:r>
          </a:p>
        </p:txBody>
      </p:sp>
      <p:sp>
        <p:nvSpPr>
          <p:cNvPr id="14394" name="Text Box 75"/>
          <p:cNvSpPr txBox="1">
            <a:spLocks noChangeArrowheads="1"/>
          </p:cNvSpPr>
          <p:nvPr/>
        </p:nvSpPr>
        <p:spPr bwMode="auto">
          <a:xfrm>
            <a:off x="2268538" y="6021388"/>
            <a:ext cx="512191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dirty="0"/>
              <a:t>D</a:t>
            </a:r>
            <a:r>
              <a:rPr lang="ja-JP" altLang="en-US" sz="2000" b="1" dirty="0"/>
              <a:t>ラッチは目、</a:t>
            </a:r>
            <a:r>
              <a:rPr lang="en-US" altLang="ja-JP" sz="2000" b="1" dirty="0"/>
              <a:t>G=H</a:t>
            </a:r>
            <a:r>
              <a:rPr lang="ja-JP" altLang="en-US" sz="2000" b="1" dirty="0"/>
              <a:t>は見たものをそのまま出す</a:t>
            </a:r>
          </a:p>
          <a:p>
            <a:pPr eaLnBrk="1" hangingPunct="1"/>
            <a:r>
              <a:rPr lang="en-US" altLang="ja-JP" sz="2000" b="1" dirty="0"/>
              <a:t>G=L</a:t>
            </a:r>
            <a:r>
              <a:rPr lang="ja-JP" altLang="en-US" sz="2000" b="1" dirty="0"/>
              <a:t>の時は最後に見たものを覚えておく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a:t>トランスペアレントラッチ</a:t>
            </a:r>
          </a:p>
        </p:txBody>
      </p:sp>
      <p:sp>
        <p:nvSpPr>
          <p:cNvPr id="16387" name="Rectangle 4"/>
          <p:cNvSpPr>
            <a:spLocks noChangeArrowheads="1"/>
          </p:cNvSpPr>
          <p:nvPr/>
        </p:nvSpPr>
        <p:spPr bwMode="auto">
          <a:xfrm>
            <a:off x="1979613" y="22510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388" name="Rectangle 5"/>
          <p:cNvSpPr>
            <a:spLocks noChangeArrowheads="1"/>
          </p:cNvSpPr>
          <p:nvPr/>
        </p:nvSpPr>
        <p:spPr bwMode="auto">
          <a:xfrm>
            <a:off x="1979613" y="282575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389" name="Rectangle 6"/>
          <p:cNvSpPr>
            <a:spLocks noChangeArrowheads="1"/>
          </p:cNvSpPr>
          <p:nvPr/>
        </p:nvSpPr>
        <p:spPr bwMode="auto">
          <a:xfrm>
            <a:off x="1979613" y="340042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390" name="Rectangle 7"/>
          <p:cNvSpPr>
            <a:spLocks noChangeArrowheads="1"/>
          </p:cNvSpPr>
          <p:nvPr/>
        </p:nvSpPr>
        <p:spPr bwMode="auto">
          <a:xfrm>
            <a:off x="1979613" y="397510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391" name="Rectangle 8"/>
          <p:cNvSpPr>
            <a:spLocks noChangeArrowheads="1"/>
          </p:cNvSpPr>
          <p:nvPr/>
        </p:nvSpPr>
        <p:spPr bwMode="auto">
          <a:xfrm>
            <a:off x="1979613" y="4549775"/>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392" name="Rectangle 9"/>
          <p:cNvSpPr>
            <a:spLocks noChangeArrowheads="1"/>
          </p:cNvSpPr>
          <p:nvPr/>
        </p:nvSpPr>
        <p:spPr bwMode="auto">
          <a:xfrm>
            <a:off x="1979613" y="5124450"/>
            <a:ext cx="5762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393" name="Text Box 10"/>
          <p:cNvSpPr txBox="1">
            <a:spLocks noChangeArrowheads="1"/>
          </p:cNvSpPr>
          <p:nvPr/>
        </p:nvSpPr>
        <p:spPr bwMode="auto">
          <a:xfrm>
            <a:off x="2122488" y="25384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394" name="Text Box 11"/>
          <p:cNvSpPr txBox="1">
            <a:spLocks noChangeArrowheads="1"/>
          </p:cNvSpPr>
          <p:nvPr/>
        </p:nvSpPr>
        <p:spPr bwMode="auto">
          <a:xfrm>
            <a:off x="1908175" y="23225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395" name="Text Box 12"/>
          <p:cNvSpPr txBox="1">
            <a:spLocks noChangeArrowheads="1"/>
          </p:cNvSpPr>
          <p:nvPr/>
        </p:nvSpPr>
        <p:spPr bwMode="auto">
          <a:xfrm>
            <a:off x="2265363" y="22510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396" name="Text Box 13"/>
          <p:cNvSpPr txBox="1">
            <a:spLocks noChangeArrowheads="1"/>
          </p:cNvSpPr>
          <p:nvPr/>
        </p:nvSpPr>
        <p:spPr bwMode="auto">
          <a:xfrm>
            <a:off x="2122488" y="31083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397" name="Text Box 14"/>
          <p:cNvSpPr txBox="1">
            <a:spLocks noChangeArrowheads="1"/>
          </p:cNvSpPr>
          <p:nvPr/>
        </p:nvSpPr>
        <p:spPr bwMode="auto">
          <a:xfrm>
            <a:off x="1908175" y="28924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398" name="Text Box 15"/>
          <p:cNvSpPr txBox="1">
            <a:spLocks noChangeArrowheads="1"/>
          </p:cNvSpPr>
          <p:nvPr/>
        </p:nvSpPr>
        <p:spPr bwMode="auto">
          <a:xfrm>
            <a:off x="2265363" y="282098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399" name="Text Box 16"/>
          <p:cNvSpPr txBox="1">
            <a:spLocks noChangeArrowheads="1"/>
          </p:cNvSpPr>
          <p:nvPr/>
        </p:nvSpPr>
        <p:spPr bwMode="auto">
          <a:xfrm>
            <a:off x="2122488" y="367823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00" name="Text Box 17"/>
          <p:cNvSpPr txBox="1">
            <a:spLocks noChangeArrowheads="1"/>
          </p:cNvSpPr>
          <p:nvPr/>
        </p:nvSpPr>
        <p:spPr bwMode="auto">
          <a:xfrm>
            <a:off x="1908175" y="34623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01" name="Text Box 18"/>
          <p:cNvSpPr txBox="1">
            <a:spLocks noChangeArrowheads="1"/>
          </p:cNvSpPr>
          <p:nvPr/>
        </p:nvSpPr>
        <p:spPr bwMode="auto">
          <a:xfrm>
            <a:off x="2265363" y="33909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02" name="Text Box 19"/>
          <p:cNvSpPr txBox="1">
            <a:spLocks noChangeArrowheads="1"/>
          </p:cNvSpPr>
          <p:nvPr/>
        </p:nvSpPr>
        <p:spPr bwMode="auto">
          <a:xfrm>
            <a:off x="2122488" y="424815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03" name="Text Box 20"/>
          <p:cNvSpPr txBox="1">
            <a:spLocks noChangeArrowheads="1"/>
          </p:cNvSpPr>
          <p:nvPr/>
        </p:nvSpPr>
        <p:spPr bwMode="auto">
          <a:xfrm>
            <a:off x="1908175" y="40322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04" name="Text Box 21"/>
          <p:cNvSpPr txBox="1">
            <a:spLocks noChangeArrowheads="1"/>
          </p:cNvSpPr>
          <p:nvPr/>
        </p:nvSpPr>
        <p:spPr bwMode="auto">
          <a:xfrm>
            <a:off x="2265363" y="39608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05" name="Text Box 22"/>
          <p:cNvSpPr txBox="1">
            <a:spLocks noChangeArrowheads="1"/>
          </p:cNvSpPr>
          <p:nvPr/>
        </p:nvSpPr>
        <p:spPr bwMode="auto">
          <a:xfrm>
            <a:off x="2122488" y="48180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06" name="Text Box 23"/>
          <p:cNvSpPr txBox="1">
            <a:spLocks noChangeArrowheads="1"/>
          </p:cNvSpPr>
          <p:nvPr/>
        </p:nvSpPr>
        <p:spPr bwMode="auto">
          <a:xfrm>
            <a:off x="1908175" y="46021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07" name="Text Box 24"/>
          <p:cNvSpPr txBox="1">
            <a:spLocks noChangeArrowheads="1"/>
          </p:cNvSpPr>
          <p:nvPr/>
        </p:nvSpPr>
        <p:spPr bwMode="auto">
          <a:xfrm>
            <a:off x="2265363" y="45307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08" name="Text Box 25"/>
          <p:cNvSpPr txBox="1">
            <a:spLocks noChangeArrowheads="1"/>
          </p:cNvSpPr>
          <p:nvPr/>
        </p:nvSpPr>
        <p:spPr bwMode="auto">
          <a:xfrm>
            <a:off x="2122488" y="53879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09" name="Text Box 26"/>
          <p:cNvSpPr txBox="1">
            <a:spLocks noChangeArrowheads="1"/>
          </p:cNvSpPr>
          <p:nvPr/>
        </p:nvSpPr>
        <p:spPr bwMode="auto">
          <a:xfrm>
            <a:off x="1908175" y="51720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10" name="Text Box 27"/>
          <p:cNvSpPr txBox="1">
            <a:spLocks noChangeArrowheads="1"/>
          </p:cNvSpPr>
          <p:nvPr/>
        </p:nvSpPr>
        <p:spPr bwMode="auto">
          <a:xfrm>
            <a:off x="2265363" y="510063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11" name="Line 28"/>
          <p:cNvSpPr>
            <a:spLocks noChangeShapeType="1"/>
          </p:cNvSpPr>
          <p:nvPr/>
        </p:nvSpPr>
        <p:spPr bwMode="auto">
          <a:xfrm>
            <a:off x="2268538" y="5707063"/>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2" name="Line 29"/>
          <p:cNvSpPr>
            <a:spLocks noChangeShapeType="1"/>
          </p:cNvSpPr>
          <p:nvPr/>
        </p:nvSpPr>
        <p:spPr bwMode="auto">
          <a:xfrm>
            <a:off x="1547813" y="24669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3" name="Line 30"/>
          <p:cNvSpPr>
            <a:spLocks noChangeShapeType="1"/>
          </p:cNvSpPr>
          <p:nvPr/>
        </p:nvSpPr>
        <p:spPr bwMode="auto">
          <a:xfrm>
            <a:off x="1547813" y="30432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4" name="Line 31"/>
          <p:cNvSpPr>
            <a:spLocks noChangeShapeType="1"/>
          </p:cNvSpPr>
          <p:nvPr/>
        </p:nvSpPr>
        <p:spPr bwMode="auto">
          <a:xfrm>
            <a:off x="1547813" y="36195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5" name="Line 32"/>
          <p:cNvSpPr>
            <a:spLocks noChangeShapeType="1"/>
          </p:cNvSpPr>
          <p:nvPr/>
        </p:nvSpPr>
        <p:spPr bwMode="auto">
          <a:xfrm>
            <a:off x="1547813" y="41957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6" name="Line 33"/>
          <p:cNvSpPr>
            <a:spLocks noChangeShapeType="1"/>
          </p:cNvSpPr>
          <p:nvPr/>
        </p:nvSpPr>
        <p:spPr bwMode="auto">
          <a:xfrm>
            <a:off x="1547813" y="477202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7" name="Line 34"/>
          <p:cNvSpPr>
            <a:spLocks noChangeShapeType="1"/>
          </p:cNvSpPr>
          <p:nvPr/>
        </p:nvSpPr>
        <p:spPr bwMode="auto">
          <a:xfrm>
            <a:off x="1547813" y="534828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8" name="Line 35"/>
          <p:cNvSpPr>
            <a:spLocks noChangeShapeType="1"/>
          </p:cNvSpPr>
          <p:nvPr/>
        </p:nvSpPr>
        <p:spPr bwMode="auto">
          <a:xfrm>
            <a:off x="2555875" y="239395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19" name="Line 36"/>
          <p:cNvSpPr>
            <a:spLocks noChangeShapeType="1"/>
          </p:cNvSpPr>
          <p:nvPr/>
        </p:nvSpPr>
        <p:spPr bwMode="auto">
          <a:xfrm>
            <a:off x="2555875" y="297021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0" name="Line 37"/>
          <p:cNvSpPr>
            <a:spLocks noChangeShapeType="1"/>
          </p:cNvSpPr>
          <p:nvPr/>
        </p:nvSpPr>
        <p:spPr bwMode="auto">
          <a:xfrm>
            <a:off x="2555875" y="35464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1" name="Line 38"/>
          <p:cNvSpPr>
            <a:spLocks noChangeShapeType="1"/>
          </p:cNvSpPr>
          <p:nvPr/>
        </p:nvSpPr>
        <p:spPr bwMode="auto">
          <a:xfrm>
            <a:off x="2555875" y="41227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2" name="Line 39"/>
          <p:cNvSpPr>
            <a:spLocks noChangeShapeType="1"/>
          </p:cNvSpPr>
          <p:nvPr/>
        </p:nvSpPr>
        <p:spPr bwMode="auto">
          <a:xfrm>
            <a:off x="2555875" y="46990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3" name="Line 40"/>
          <p:cNvSpPr>
            <a:spLocks noChangeShapeType="1"/>
          </p:cNvSpPr>
          <p:nvPr/>
        </p:nvSpPr>
        <p:spPr bwMode="auto">
          <a:xfrm>
            <a:off x="2555875" y="52752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4" name="Text Box 41"/>
          <p:cNvSpPr txBox="1">
            <a:spLocks noChangeArrowheads="1"/>
          </p:cNvSpPr>
          <p:nvPr/>
        </p:nvSpPr>
        <p:spPr bwMode="auto">
          <a:xfrm>
            <a:off x="2032000" y="6302375"/>
            <a:ext cx="66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G=H</a:t>
            </a:r>
          </a:p>
        </p:txBody>
      </p:sp>
      <p:sp>
        <p:nvSpPr>
          <p:cNvPr id="16425" name="Line 42"/>
          <p:cNvSpPr>
            <a:spLocks noChangeShapeType="1"/>
          </p:cNvSpPr>
          <p:nvPr/>
        </p:nvSpPr>
        <p:spPr bwMode="auto">
          <a:xfrm>
            <a:off x="1403350" y="2035175"/>
            <a:ext cx="19446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26" name="Text Box 43"/>
          <p:cNvSpPr txBox="1">
            <a:spLocks noChangeArrowheads="1"/>
          </p:cNvSpPr>
          <p:nvPr/>
        </p:nvSpPr>
        <p:spPr bwMode="auto">
          <a:xfrm>
            <a:off x="1527175" y="1633538"/>
            <a:ext cx="1939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入力データが通過</a:t>
            </a:r>
          </a:p>
        </p:txBody>
      </p:sp>
      <p:sp>
        <p:nvSpPr>
          <p:cNvPr id="16427" name="Rectangle 44"/>
          <p:cNvSpPr>
            <a:spLocks noChangeArrowheads="1"/>
          </p:cNvSpPr>
          <p:nvPr/>
        </p:nvSpPr>
        <p:spPr bwMode="auto">
          <a:xfrm>
            <a:off x="5461000" y="224631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28" name="Rectangle 45"/>
          <p:cNvSpPr>
            <a:spLocks noChangeArrowheads="1"/>
          </p:cNvSpPr>
          <p:nvPr/>
        </p:nvSpPr>
        <p:spPr bwMode="auto">
          <a:xfrm>
            <a:off x="5461000" y="2820988"/>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29" name="Rectangle 46"/>
          <p:cNvSpPr>
            <a:spLocks noChangeArrowheads="1"/>
          </p:cNvSpPr>
          <p:nvPr/>
        </p:nvSpPr>
        <p:spPr bwMode="auto">
          <a:xfrm>
            <a:off x="5461000" y="339566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30" name="Rectangle 47"/>
          <p:cNvSpPr>
            <a:spLocks noChangeArrowheads="1"/>
          </p:cNvSpPr>
          <p:nvPr/>
        </p:nvSpPr>
        <p:spPr bwMode="auto">
          <a:xfrm>
            <a:off x="5461000" y="3970338"/>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31" name="Rectangle 48"/>
          <p:cNvSpPr>
            <a:spLocks noChangeArrowheads="1"/>
          </p:cNvSpPr>
          <p:nvPr/>
        </p:nvSpPr>
        <p:spPr bwMode="auto">
          <a:xfrm>
            <a:off x="5461000" y="4545013"/>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32" name="Rectangle 49"/>
          <p:cNvSpPr>
            <a:spLocks noChangeArrowheads="1"/>
          </p:cNvSpPr>
          <p:nvPr/>
        </p:nvSpPr>
        <p:spPr bwMode="auto">
          <a:xfrm>
            <a:off x="5461000" y="5119688"/>
            <a:ext cx="5762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433" name="Text Box 50"/>
          <p:cNvSpPr txBox="1">
            <a:spLocks noChangeArrowheads="1"/>
          </p:cNvSpPr>
          <p:nvPr/>
        </p:nvSpPr>
        <p:spPr bwMode="auto">
          <a:xfrm>
            <a:off x="5603875" y="253365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34" name="Text Box 51"/>
          <p:cNvSpPr txBox="1">
            <a:spLocks noChangeArrowheads="1"/>
          </p:cNvSpPr>
          <p:nvPr/>
        </p:nvSpPr>
        <p:spPr bwMode="auto">
          <a:xfrm>
            <a:off x="5389563" y="23177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35" name="Text Box 52"/>
          <p:cNvSpPr txBox="1">
            <a:spLocks noChangeArrowheads="1"/>
          </p:cNvSpPr>
          <p:nvPr/>
        </p:nvSpPr>
        <p:spPr bwMode="auto">
          <a:xfrm>
            <a:off x="5746750" y="22463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36" name="Text Box 53"/>
          <p:cNvSpPr txBox="1">
            <a:spLocks noChangeArrowheads="1"/>
          </p:cNvSpPr>
          <p:nvPr/>
        </p:nvSpPr>
        <p:spPr bwMode="auto">
          <a:xfrm>
            <a:off x="5603875" y="31035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37" name="Text Box 54"/>
          <p:cNvSpPr txBox="1">
            <a:spLocks noChangeArrowheads="1"/>
          </p:cNvSpPr>
          <p:nvPr/>
        </p:nvSpPr>
        <p:spPr bwMode="auto">
          <a:xfrm>
            <a:off x="5389563" y="28876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38" name="Text Box 55"/>
          <p:cNvSpPr txBox="1">
            <a:spLocks noChangeArrowheads="1"/>
          </p:cNvSpPr>
          <p:nvPr/>
        </p:nvSpPr>
        <p:spPr bwMode="auto">
          <a:xfrm>
            <a:off x="5746750" y="281622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39" name="Text Box 56"/>
          <p:cNvSpPr txBox="1">
            <a:spLocks noChangeArrowheads="1"/>
          </p:cNvSpPr>
          <p:nvPr/>
        </p:nvSpPr>
        <p:spPr bwMode="auto">
          <a:xfrm>
            <a:off x="5603875" y="36734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40" name="Text Box 57"/>
          <p:cNvSpPr txBox="1">
            <a:spLocks noChangeArrowheads="1"/>
          </p:cNvSpPr>
          <p:nvPr/>
        </p:nvSpPr>
        <p:spPr bwMode="auto">
          <a:xfrm>
            <a:off x="5389563" y="345757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41" name="Text Box 58"/>
          <p:cNvSpPr txBox="1">
            <a:spLocks noChangeArrowheads="1"/>
          </p:cNvSpPr>
          <p:nvPr/>
        </p:nvSpPr>
        <p:spPr bwMode="auto">
          <a:xfrm>
            <a:off x="5746750" y="338613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42" name="Text Box 59"/>
          <p:cNvSpPr txBox="1">
            <a:spLocks noChangeArrowheads="1"/>
          </p:cNvSpPr>
          <p:nvPr/>
        </p:nvSpPr>
        <p:spPr bwMode="auto">
          <a:xfrm>
            <a:off x="5603875" y="4243388"/>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43" name="Text Box 60"/>
          <p:cNvSpPr txBox="1">
            <a:spLocks noChangeArrowheads="1"/>
          </p:cNvSpPr>
          <p:nvPr/>
        </p:nvSpPr>
        <p:spPr bwMode="auto">
          <a:xfrm>
            <a:off x="5389563" y="40274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44" name="Text Box 61"/>
          <p:cNvSpPr txBox="1">
            <a:spLocks noChangeArrowheads="1"/>
          </p:cNvSpPr>
          <p:nvPr/>
        </p:nvSpPr>
        <p:spPr bwMode="auto">
          <a:xfrm>
            <a:off x="5746750" y="395605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45" name="Text Box 62"/>
          <p:cNvSpPr txBox="1">
            <a:spLocks noChangeArrowheads="1"/>
          </p:cNvSpPr>
          <p:nvPr/>
        </p:nvSpPr>
        <p:spPr bwMode="auto">
          <a:xfrm>
            <a:off x="5603875" y="48133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46" name="Text Box 63"/>
          <p:cNvSpPr txBox="1">
            <a:spLocks noChangeArrowheads="1"/>
          </p:cNvSpPr>
          <p:nvPr/>
        </p:nvSpPr>
        <p:spPr bwMode="auto">
          <a:xfrm>
            <a:off x="5389563" y="45974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47" name="Text Box 64"/>
          <p:cNvSpPr txBox="1">
            <a:spLocks noChangeArrowheads="1"/>
          </p:cNvSpPr>
          <p:nvPr/>
        </p:nvSpPr>
        <p:spPr bwMode="auto">
          <a:xfrm>
            <a:off x="5746750" y="45259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48" name="Text Box 65"/>
          <p:cNvSpPr txBox="1">
            <a:spLocks noChangeArrowheads="1"/>
          </p:cNvSpPr>
          <p:nvPr/>
        </p:nvSpPr>
        <p:spPr bwMode="auto">
          <a:xfrm>
            <a:off x="5603875" y="53832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6449" name="Text Box 66"/>
          <p:cNvSpPr txBox="1">
            <a:spLocks noChangeArrowheads="1"/>
          </p:cNvSpPr>
          <p:nvPr/>
        </p:nvSpPr>
        <p:spPr bwMode="auto">
          <a:xfrm>
            <a:off x="5389563" y="51673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6450" name="Text Box 67"/>
          <p:cNvSpPr txBox="1">
            <a:spLocks noChangeArrowheads="1"/>
          </p:cNvSpPr>
          <p:nvPr/>
        </p:nvSpPr>
        <p:spPr bwMode="auto">
          <a:xfrm>
            <a:off x="5746750" y="50958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6451" name="Line 68"/>
          <p:cNvSpPr>
            <a:spLocks noChangeShapeType="1"/>
          </p:cNvSpPr>
          <p:nvPr/>
        </p:nvSpPr>
        <p:spPr bwMode="auto">
          <a:xfrm>
            <a:off x="5749925" y="5702300"/>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2" name="Line 69"/>
          <p:cNvSpPr>
            <a:spLocks noChangeShapeType="1"/>
          </p:cNvSpPr>
          <p:nvPr/>
        </p:nvSpPr>
        <p:spPr bwMode="auto">
          <a:xfrm>
            <a:off x="5029200" y="246221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3" name="Line 70"/>
          <p:cNvSpPr>
            <a:spLocks noChangeShapeType="1"/>
          </p:cNvSpPr>
          <p:nvPr/>
        </p:nvSpPr>
        <p:spPr bwMode="auto">
          <a:xfrm>
            <a:off x="5029200" y="30384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4" name="Line 71"/>
          <p:cNvSpPr>
            <a:spLocks noChangeShapeType="1"/>
          </p:cNvSpPr>
          <p:nvPr/>
        </p:nvSpPr>
        <p:spPr bwMode="auto">
          <a:xfrm>
            <a:off x="5029200" y="36147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5" name="Line 72"/>
          <p:cNvSpPr>
            <a:spLocks noChangeShapeType="1"/>
          </p:cNvSpPr>
          <p:nvPr/>
        </p:nvSpPr>
        <p:spPr bwMode="auto">
          <a:xfrm>
            <a:off x="5029200" y="41910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6" name="Line 73"/>
          <p:cNvSpPr>
            <a:spLocks noChangeShapeType="1"/>
          </p:cNvSpPr>
          <p:nvPr/>
        </p:nvSpPr>
        <p:spPr bwMode="auto">
          <a:xfrm>
            <a:off x="5029200" y="47672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7" name="Line 74"/>
          <p:cNvSpPr>
            <a:spLocks noChangeShapeType="1"/>
          </p:cNvSpPr>
          <p:nvPr/>
        </p:nvSpPr>
        <p:spPr bwMode="auto">
          <a:xfrm>
            <a:off x="5029200" y="534352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8" name="Line 75"/>
          <p:cNvSpPr>
            <a:spLocks noChangeShapeType="1"/>
          </p:cNvSpPr>
          <p:nvPr/>
        </p:nvSpPr>
        <p:spPr bwMode="auto">
          <a:xfrm>
            <a:off x="6037263" y="238918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59" name="Line 76"/>
          <p:cNvSpPr>
            <a:spLocks noChangeShapeType="1"/>
          </p:cNvSpPr>
          <p:nvPr/>
        </p:nvSpPr>
        <p:spPr bwMode="auto">
          <a:xfrm>
            <a:off x="6037263" y="296545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0" name="Line 77"/>
          <p:cNvSpPr>
            <a:spLocks noChangeShapeType="1"/>
          </p:cNvSpPr>
          <p:nvPr/>
        </p:nvSpPr>
        <p:spPr bwMode="auto">
          <a:xfrm>
            <a:off x="6037263" y="354171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1" name="Line 78"/>
          <p:cNvSpPr>
            <a:spLocks noChangeShapeType="1"/>
          </p:cNvSpPr>
          <p:nvPr/>
        </p:nvSpPr>
        <p:spPr bwMode="auto">
          <a:xfrm>
            <a:off x="6037263" y="41179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2" name="Line 79"/>
          <p:cNvSpPr>
            <a:spLocks noChangeShapeType="1"/>
          </p:cNvSpPr>
          <p:nvPr/>
        </p:nvSpPr>
        <p:spPr bwMode="auto">
          <a:xfrm>
            <a:off x="6037263" y="46942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3" name="Line 80"/>
          <p:cNvSpPr>
            <a:spLocks noChangeShapeType="1"/>
          </p:cNvSpPr>
          <p:nvPr/>
        </p:nvSpPr>
        <p:spPr bwMode="auto">
          <a:xfrm>
            <a:off x="6037263" y="5270500"/>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6464" name="Text Box 81"/>
          <p:cNvSpPr txBox="1">
            <a:spLocks noChangeArrowheads="1"/>
          </p:cNvSpPr>
          <p:nvPr/>
        </p:nvSpPr>
        <p:spPr bwMode="auto">
          <a:xfrm>
            <a:off x="5513388" y="6297613"/>
            <a:ext cx="622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G=L</a:t>
            </a:r>
          </a:p>
        </p:txBody>
      </p:sp>
      <p:sp>
        <p:nvSpPr>
          <p:cNvPr id="16465" name="Text Box 83"/>
          <p:cNvSpPr txBox="1">
            <a:spLocks noChangeArrowheads="1"/>
          </p:cNvSpPr>
          <p:nvPr/>
        </p:nvSpPr>
        <p:spPr bwMode="auto">
          <a:xfrm>
            <a:off x="5008563" y="1628775"/>
            <a:ext cx="19065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入力データを記憶</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ja-JP" sz="4000" dirty="0"/>
              <a:t>D</a:t>
            </a:r>
            <a:r>
              <a:rPr lang="ja-JP" altLang="en-US" sz="4000" dirty="0"/>
              <a:t>ラッチのゲートによる構成図</a:t>
            </a:r>
          </a:p>
        </p:txBody>
      </p:sp>
      <p:grpSp>
        <p:nvGrpSpPr>
          <p:cNvPr id="12291" name="Group 55"/>
          <p:cNvGrpSpPr>
            <a:grpSpLocks/>
          </p:cNvGrpSpPr>
          <p:nvPr/>
        </p:nvGrpSpPr>
        <p:grpSpPr bwMode="auto">
          <a:xfrm>
            <a:off x="5545138" y="1509713"/>
            <a:ext cx="792162" cy="695325"/>
            <a:chOff x="3152" y="3536"/>
            <a:chExt cx="499" cy="438"/>
          </a:xfrm>
        </p:grpSpPr>
        <p:sp>
          <p:nvSpPr>
            <p:cNvPr id="12420" name="Freeform 56"/>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21" name="Freeform 57"/>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22" name="Freeform 58"/>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292" name="Line 59"/>
          <p:cNvSpPr>
            <a:spLocks noChangeShapeType="1"/>
          </p:cNvSpPr>
          <p:nvPr/>
        </p:nvSpPr>
        <p:spPr bwMode="auto">
          <a:xfrm>
            <a:off x="6335713" y="1846263"/>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3" name="Oval 60"/>
          <p:cNvSpPr>
            <a:spLocks noChangeArrowheads="1"/>
          </p:cNvSpPr>
          <p:nvPr/>
        </p:nvSpPr>
        <p:spPr bwMode="auto">
          <a:xfrm flipH="1">
            <a:off x="5688013" y="1703388"/>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294" name="Oval 61"/>
          <p:cNvSpPr>
            <a:spLocks noChangeArrowheads="1"/>
          </p:cNvSpPr>
          <p:nvPr/>
        </p:nvSpPr>
        <p:spPr bwMode="auto">
          <a:xfrm flipH="1">
            <a:off x="5688013" y="1919288"/>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12295" name="Group 62"/>
          <p:cNvGrpSpPr>
            <a:grpSpLocks/>
          </p:cNvGrpSpPr>
          <p:nvPr/>
        </p:nvGrpSpPr>
        <p:grpSpPr bwMode="auto">
          <a:xfrm>
            <a:off x="5545138" y="2517775"/>
            <a:ext cx="792162" cy="695325"/>
            <a:chOff x="3152" y="3536"/>
            <a:chExt cx="499" cy="438"/>
          </a:xfrm>
        </p:grpSpPr>
        <p:sp>
          <p:nvSpPr>
            <p:cNvPr id="12417" name="Freeform 63"/>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18" name="Freeform 64"/>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19" name="Freeform 65"/>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296" name="Line 66"/>
          <p:cNvSpPr>
            <a:spLocks noChangeShapeType="1"/>
          </p:cNvSpPr>
          <p:nvPr/>
        </p:nvSpPr>
        <p:spPr bwMode="auto">
          <a:xfrm>
            <a:off x="6335713" y="285432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7" name="Oval 67"/>
          <p:cNvSpPr>
            <a:spLocks noChangeArrowheads="1"/>
          </p:cNvSpPr>
          <p:nvPr/>
        </p:nvSpPr>
        <p:spPr bwMode="auto">
          <a:xfrm flipH="1">
            <a:off x="5688013" y="271145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298" name="Oval 68"/>
          <p:cNvSpPr>
            <a:spLocks noChangeArrowheads="1"/>
          </p:cNvSpPr>
          <p:nvPr/>
        </p:nvSpPr>
        <p:spPr bwMode="auto">
          <a:xfrm flipH="1">
            <a:off x="5688013" y="2927350"/>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299" name="Line 69"/>
          <p:cNvSpPr>
            <a:spLocks noChangeShapeType="1"/>
          </p:cNvSpPr>
          <p:nvPr/>
        </p:nvSpPr>
        <p:spPr bwMode="auto">
          <a:xfrm>
            <a:off x="6480175" y="187166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0" name="Line 70"/>
          <p:cNvSpPr>
            <a:spLocks noChangeShapeType="1"/>
          </p:cNvSpPr>
          <p:nvPr/>
        </p:nvSpPr>
        <p:spPr bwMode="auto">
          <a:xfrm>
            <a:off x="6480175" y="2519363"/>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1" name="Line 71"/>
          <p:cNvSpPr>
            <a:spLocks noChangeShapeType="1"/>
          </p:cNvSpPr>
          <p:nvPr/>
        </p:nvSpPr>
        <p:spPr bwMode="auto">
          <a:xfrm flipH="1" flipV="1">
            <a:off x="5400675" y="2230438"/>
            <a:ext cx="10795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2" name="Line 72"/>
          <p:cNvSpPr>
            <a:spLocks noChangeShapeType="1"/>
          </p:cNvSpPr>
          <p:nvPr/>
        </p:nvSpPr>
        <p:spPr bwMode="auto">
          <a:xfrm flipV="1">
            <a:off x="5400675" y="20145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3" name="Line 73"/>
          <p:cNvSpPr>
            <a:spLocks noChangeShapeType="1"/>
          </p:cNvSpPr>
          <p:nvPr/>
        </p:nvSpPr>
        <p:spPr bwMode="auto">
          <a:xfrm>
            <a:off x="5400675" y="2014538"/>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4" name="Line 74"/>
          <p:cNvSpPr>
            <a:spLocks noChangeShapeType="1"/>
          </p:cNvSpPr>
          <p:nvPr/>
        </p:nvSpPr>
        <p:spPr bwMode="auto">
          <a:xfrm flipH="1">
            <a:off x="5400675" y="2230438"/>
            <a:ext cx="1079500"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5" name="Line 75"/>
          <p:cNvSpPr>
            <a:spLocks noChangeShapeType="1"/>
          </p:cNvSpPr>
          <p:nvPr/>
        </p:nvSpPr>
        <p:spPr bwMode="auto">
          <a:xfrm>
            <a:off x="5400675" y="2374900"/>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6" name="Line 76"/>
          <p:cNvSpPr>
            <a:spLocks noChangeShapeType="1"/>
          </p:cNvSpPr>
          <p:nvPr/>
        </p:nvSpPr>
        <p:spPr bwMode="auto">
          <a:xfrm>
            <a:off x="5400675" y="2735263"/>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7" name="Line 77"/>
          <p:cNvSpPr>
            <a:spLocks noChangeShapeType="1"/>
          </p:cNvSpPr>
          <p:nvPr/>
        </p:nvSpPr>
        <p:spPr bwMode="auto">
          <a:xfrm>
            <a:off x="5040313" y="3022600"/>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8" name="Line 78"/>
          <p:cNvSpPr>
            <a:spLocks noChangeShapeType="1"/>
          </p:cNvSpPr>
          <p:nvPr/>
        </p:nvSpPr>
        <p:spPr bwMode="auto">
          <a:xfrm>
            <a:off x="5040313" y="1725613"/>
            <a:ext cx="647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09" name="Line 83"/>
          <p:cNvSpPr>
            <a:spLocks noChangeShapeType="1"/>
          </p:cNvSpPr>
          <p:nvPr/>
        </p:nvSpPr>
        <p:spPr bwMode="auto">
          <a:xfrm>
            <a:off x="6480175" y="18700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0" name="Text Box 84"/>
          <p:cNvSpPr txBox="1">
            <a:spLocks noChangeArrowheads="1"/>
          </p:cNvSpPr>
          <p:nvPr/>
        </p:nvSpPr>
        <p:spPr bwMode="auto">
          <a:xfrm>
            <a:off x="6648450" y="150971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2311" name="Line 86"/>
          <p:cNvSpPr>
            <a:spLocks noChangeShapeType="1"/>
          </p:cNvSpPr>
          <p:nvPr/>
        </p:nvSpPr>
        <p:spPr bwMode="auto">
          <a:xfrm>
            <a:off x="6480175" y="2878138"/>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312" name="Group 88"/>
          <p:cNvGrpSpPr>
            <a:grpSpLocks/>
          </p:cNvGrpSpPr>
          <p:nvPr/>
        </p:nvGrpSpPr>
        <p:grpSpPr bwMode="auto">
          <a:xfrm>
            <a:off x="4249738" y="1485900"/>
            <a:ext cx="684212" cy="504825"/>
            <a:chOff x="1315" y="3521"/>
            <a:chExt cx="431" cy="318"/>
          </a:xfrm>
        </p:grpSpPr>
        <p:sp>
          <p:nvSpPr>
            <p:cNvPr id="12413" name="Line 89"/>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14" name="Line 90"/>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15" name="Freeform 91"/>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16" name="Line 92"/>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313" name="Oval 96"/>
          <p:cNvSpPr>
            <a:spLocks noChangeArrowheads="1"/>
          </p:cNvSpPr>
          <p:nvPr/>
        </p:nvSpPr>
        <p:spPr bwMode="auto">
          <a:xfrm flipH="1">
            <a:off x="4872038" y="16303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12314" name="Group 106"/>
          <p:cNvGrpSpPr>
            <a:grpSpLocks/>
          </p:cNvGrpSpPr>
          <p:nvPr/>
        </p:nvGrpSpPr>
        <p:grpSpPr bwMode="auto">
          <a:xfrm flipV="1">
            <a:off x="3060700" y="2062163"/>
            <a:ext cx="360363" cy="504825"/>
            <a:chOff x="1519" y="2069"/>
            <a:chExt cx="227" cy="318"/>
          </a:xfrm>
        </p:grpSpPr>
        <p:sp>
          <p:nvSpPr>
            <p:cNvPr id="12411" name="AutoShape 107"/>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412" name="Oval 108"/>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2315" name="Group 109"/>
          <p:cNvGrpSpPr>
            <a:grpSpLocks/>
          </p:cNvGrpSpPr>
          <p:nvPr/>
        </p:nvGrpSpPr>
        <p:grpSpPr bwMode="auto">
          <a:xfrm>
            <a:off x="4322763" y="2781300"/>
            <a:ext cx="684212" cy="504825"/>
            <a:chOff x="1315" y="3521"/>
            <a:chExt cx="431" cy="318"/>
          </a:xfrm>
        </p:grpSpPr>
        <p:sp>
          <p:nvSpPr>
            <p:cNvPr id="12407" name="Line 110"/>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08" name="Line 111"/>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09" name="Freeform 112"/>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10" name="Line 113"/>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316" name="Oval 116"/>
          <p:cNvSpPr>
            <a:spLocks noChangeArrowheads="1"/>
          </p:cNvSpPr>
          <p:nvPr/>
        </p:nvSpPr>
        <p:spPr bwMode="auto">
          <a:xfrm flipH="1">
            <a:off x="4945063" y="2925763"/>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17" name="Line 117"/>
          <p:cNvSpPr>
            <a:spLocks noChangeShapeType="1"/>
          </p:cNvSpPr>
          <p:nvPr/>
        </p:nvSpPr>
        <p:spPr bwMode="auto">
          <a:xfrm>
            <a:off x="2989263" y="1557338"/>
            <a:ext cx="12239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8" name="Line 118"/>
          <p:cNvSpPr>
            <a:spLocks noChangeShapeType="1"/>
          </p:cNvSpPr>
          <p:nvPr/>
        </p:nvSpPr>
        <p:spPr bwMode="auto">
          <a:xfrm>
            <a:off x="3276600" y="1557338"/>
            <a:ext cx="0"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19" name="Line 119"/>
          <p:cNvSpPr>
            <a:spLocks noChangeShapeType="1"/>
          </p:cNvSpPr>
          <p:nvPr/>
        </p:nvSpPr>
        <p:spPr bwMode="auto">
          <a:xfrm>
            <a:off x="3276600" y="2565400"/>
            <a:ext cx="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0" name="Line 120"/>
          <p:cNvSpPr>
            <a:spLocks noChangeShapeType="1"/>
          </p:cNvSpPr>
          <p:nvPr/>
        </p:nvSpPr>
        <p:spPr bwMode="auto">
          <a:xfrm>
            <a:off x="3276600" y="2854325"/>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1" name="Line 121"/>
          <p:cNvSpPr>
            <a:spLocks noChangeShapeType="1"/>
          </p:cNvSpPr>
          <p:nvPr/>
        </p:nvSpPr>
        <p:spPr bwMode="auto">
          <a:xfrm>
            <a:off x="3060700" y="3141663"/>
            <a:ext cx="12239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2" name="Line 122"/>
          <p:cNvSpPr>
            <a:spLocks noChangeShapeType="1"/>
          </p:cNvSpPr>
          <p:nvPr/>
        </p:nvSpPr>
        <p:spPr bwMode="auto">
          <a:xfrm flipV="1">
            <a:off x="3852863" y="1917700"/>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3" name="Line 123"/>
          <p:cNvSpPr>
            <a:spLocks noChangeShapeType="1"/>
          </p:cNvSpPr>
          <p:nvPr/>
        </p:nvSpPr>
        <p:spPr bwMode="auto">
          <a:xfrm>
            <a:off x="3852863" y="1917700"/>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4" name="Text Box 124"/>
          <p:cNvSpPr txBox="1">
            <a:spLocks noChangeArrowheads="1"/>
          </p:cNvSpPr>
          <p:nvPr/>
        </p:nvSpPr>
        <p:spPr bwMode="auto">
          <a:xfrm>
            <a:off x="2557463" y="13414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2325" name="Text Box 125"/>
          <p:cNvSpPr txBox="1">
            <a:spLocks noChangeArrowheads="1"/>
          </p:cNvSpPr>
          <p:nvPr/>
        </p:nvSpPr>
        <p:spPr bwMode="auto">
          <a:xfrm>
            <a:off x="2557463" y="2925763"/>
            <a:ext cx="361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2326" name="Text Box 126"/>
          <p:cNvSpPr txBox="1">
            <a:spLocks noChangeArrowheads="1"/>
          </p:cNvSpPr>
          <p:nvPr/>
        </p:nvSpPr>
        <p:spPr bwMode="auto">
          <a:xfrm>
            <a:off x="2844800" y="3495675"/>
            <a:ext cx="3314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G</a:t>
            </a:r>
            <a:r>
              <a:rPr lang="ja-JP" altLang="en-US" b="1" dirty="0"/>
              <a:t>＝</a:t>
            </a:r>
            <a:r>
              <a:rPr lang="en-US" altLang="ja-JP" b="1" dirty="0"/>
              <a:t>H</a:t>
            </a:r>
            <a:r>
              <a:rPr lang="ja-JP" altLang="en-US" b="1" dirty="0"/>
              <a:t>の時　</a:t>
            </a:r>
            <a:r>
              <a:rPr lang="en-US" altLang="ja-JP" b="1" dirty="0"/>
              <a:t>NAND</a:t>
            </a:r>
            <a:r>
              <a:rPr lang="ja-JP" altLang="en-US" b="1" dirty="0"/>
              <a:t>は</a:t>
            </a:r>
            <a:r>
              <a:rPr lang="en-US" altLang="ja-JP" b="1" dirty="0"/>
              <a:t>NOT</a:t>
            </a:r>
            <a:r>
              <a:rPr lang="ja-JP" altLang="en-US" b="1" dirty="0"/>
              <a:t>と同じ</a:t>
            </a:r>
          </a:p>
        </p:txBody>
      </p:sp>
      <p:grpSp>
        <p:nvGrpSpPr>
          <p:cNvPr id="12327" name="Group 127"/>
          <p:cNvGrpSpPr>
            <a:grpSpLocks/>
          </p:cNvGrpSpPr>
          <p:nvPr/>
        </p:nvGrpSpPr>
        <p:grpSpPr bwMode="auto">
          <a:xfrm>
            <a:off x="2270125" y="4102100"/>
            <a:ext cx="792163" cy="695325"/>
            <a:chOff x="3152" y="3536"/>
            <a:chExt cx="499" cy="438"/>
          </a:xfrm>
        </p:grpSpPr>
        <p:sp>
          <p:nvSpPr>
            <p:cNvPr id="12404" name="Freeform 128"/>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05" name="Freeform 129"/>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06" name="Freeform 130"/>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328" name="Line 131"/>
          <p:cNvSpPr>
            <a:spLocks noChangeShapeType="1"/>
          </p:cNvSpPr>
          <p:nvPr/>
        </p:nvSpPr>
        <p:spPr bwMode="auto">
          <a:xfrm>
            <a:off x="3060700" y="4438650"/>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9" name="Oval 132"/>
          <p:cNvSpPr>
            <a:spLocks noChangeArrowheads="1"/>
          </p:cNvSpPr>
          <p:nvPr/>
        </p:nvSpPr>
        <p:spPr bwMode="auto">
          <a:xfrm flipH="1">
            <a:off x="2413000" y="4295775"/>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30" name="Oval 133"/>
          <p:cNvSpPr>
            <a:spLocks noChangeArrowheads="1"/>
          </p:cNvSpPr>
          <p:nvPr/>
        </p:nvSpPr>
        <p:spPr bwMode="auto">
          <a:xfrm flipH="1">
            <a:off x="2413000" y="4511675"/>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12331" name="Group 134"/>
          <p:cNvGrpSpPr>
            <a:grpSpLocks/>
          </p:cNvGrpSpPr>
          <p:nvPr/>
        </p:nvGrpSpPr>
        <p:grpSpPr bwMode="auto">
          <a:xfrm>
            <a:off x="2270125" y="5110163"/>
            <a:ext cx="792163" cy="695325"/>
            <a:chOff x="3152" y="3536"/>
            <a:chExt cx="499" cy="438"/>
          </a:xfrm>
        </p:grpSpPr>
        <p:sp>
          <p:nvSpPr>
            <p:cNvPr id="12401" name="Freeform 135"/>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02" name="Freeform 136"/>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403" name="Freeform 137"/>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332" name="Line 138"/>
          <p:cNvSpPr>
            <a:spLocks noChangeShapeType="1"/>
          </p:cNvSpPr>
          <p:nvPr/>
        </p:nvSpPr>
        <p:spPr bwMode="auto">
          <a:xfrm>
            <a:off x="3060700" y="5446713"/>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3" name="Oval 139"/>
          <p:cNvSpPr>
            <a:spLocks noChangeArrowheads="1"/>
          </p:cNvSpPr>
          <p:nvPr/>
        </p:nvSpPr>
        <p:spPr bwMode="auto">
          <a:xfrm flipH="1">
            <a:off x="2413000" y="53038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34" name="Oval 140"/>
          <p:cNvSpPr>
            <a:spLocks noChangeArrowheads="1"/>
          </p:cNvSpPr>
          <p:nvPr/>
        </p:nvSpPr>
        <p:spPr bwMode="auto">
          <a:xfrm flipH="1">
            <a:off x="2413000" y="5519738"/>
            <a:ext cx="144463"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35" name="Line 141"/>
          <p:cNvSpPr>
            <a:spLocks noChangeShapeType="1"/>
          </p:cNvSpPr>
          <p:nvPr/>
        </p:nvSpPr>
        <p:spPr bwMode="auto">
          <a:xfrm>
            <a:off x="3205163" y="446405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6" name="Line 142"/>
          <p:cNvSpPr>
            <a:spLocks noChangeShapeType="1"/>
          </p:cNvSpPr>
          <p:nvPr/>
        </p:nvSpPr>
        <p:spPr bwMode="auto">
          <a:xfrm>
            <a:off x="3205163" y="511175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7" name="Line 143"/>
          <p:cNvSpPr>
            <a:spLocks noChangeShapeType="1"/>
          </p:cNvSpPr>
          <p:nvPr/>
        </p:nvSpPr>
        <p:spPr bwMode="auto">
          <a:xfrm flipH="1" flipV="1">
            <a:off x="2125663" y="4822825"/>
            <a:ext cx="10795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8" name="Line 144"/>
          <p:cNvSpPr>
            <a:spLocks noChangeShapeType="1"/>
          </p:cNvSpPr>
          <p:nvPr/>
        </p:nvSpPr>
        <p:spPr bwMode="auto">
          <a:xfrm flipV="1">
            <a:off x="2125663" y="46069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9" name="Line 145"/>
          <p:cNvSpPr>
            <a:spLocks noChangeShapeType="1"/>
          </p:cNvSpPr>
          <p:nvPr/>
        </p:nvSpPr>
        <p:spPr bwMode="auto">
          <a:xfrm>
            <a:off x="2125663" y="4606925"/>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0" name="Line 146"/>
          <p:cNvSpPr>
            <a:spLocks noChangeShapeType="1"/>
          </p:cNvSpPr>
          <p:nvPr/>
        </p:nvSpPr>
        <p:spPr bwMode="auto">
          <a:xfrm flipH="1">
            <a:off x="2125663" y="4822825"/>
            <a:ext cx="10795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1" name="Line 147"/>
          <p:cNvSpPr>
            <a:spLocks noChangeShapeType="1"/>
          </p:cNvSpPr>
          <p:nvPr/>
        </p:nvSpPr>
        <p:spPr bwMode="auto">
          <a:xfrm>
            <a:off x="2125663" y="496728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2" name="Line 148"/>
          <p:cNvSpPr>
            <a:spLocks noChangeShapeType="1"/>
          </p:cNvSpPr>
          <p:nvPr/>
        </p:nvSpPr>
        <p:spPr bwMode="auto">
          <a:xfrm>
            <a:off x="2125663" y="5327650"/>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3" name="Line 149"/>
          <p:cNvSpPr>
            <a:spLocks noChangeShapeType="1"/>
          </p:cNvSpPr>
          <p:nvPr/>
        </p:nvSpPr>
        <p:spPr bwMode="auto">
          <a:xfrm>
            <a:off x="3205163" y="44624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4" name="Text Box 150"/>
          <p:cNvSpPr txBox="1">
            <a:spLocks noChangeArrowheads="1"/>
          </p:cNvSpPr>
          <p:nvPr/>
        </p:nvSpPr>
        <p:spPr bwMode="auto">
          <a:xfrm>
            <a:off x="3373438" y="4102100"/>
            <a:ext cx="755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r>
              <a:rPr lang="ja-JP" altLang="en-US" b="1"/>
              <a:t>＝</a:t>
            </a:r>
            <a:r>
              <a:rPr lang="en-US" altLang="ja-JP" b="1"/>
              <a:t>H</a:t>
            </a:r>
          </a:p>
        </p:txBody>
      </p:sp>
      <p:sp>
        <p:nvSpPr>
          <p:cNvPr id="12345" name="Line 151"/>
          <p:cNvSpPr>
            <a:spLocks noChangeShapeType="1"/>
          </p:cNvSpPr>
          <p:nvPr/>
        </p:nvSpPr>
        <p:spPr bwMode="auto">
          <a:xfrm>
            <a:off x="3205163" y="547052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346" name="Group 152"/>
          <p:cNvGrpSpPr>
            <a:grpSpLocks/>
          </p:cNvGrpSpPr>
          <p:nvPr/>
        </p:nvGrpSpPr>
        <p:grpSpPr bwMode="auto">
          <a:xfrm rot="16200000" flipV="1">
            <a:off x="1261269" y="4077494"/>
            <a:ext cx="360363" cy="504825"/>
            <a:chOff x="1519" y="2069"/>
            <a:chExt cx="227" cy="318"/>
          </a:xfrm>
        </p:grpSpPr>
        <p:sp>
          <p:nvSpPr>
            <p:cNvPr id="12399" name="AutoShape 153"/>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400" name="Oval 154"/>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2347" name="Line 155"/>
          <p:cNvSpPr>
            <a:spLocks noChangeShapeType="1"/>
          </p:cNvSpPr>
          <p:nvPr/>
        </p:nvSpPr>
        <p:spPr bwMode="auto">
          <a:xfrm>
            <a:off x="1692275" y="4365625"/>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8" name="Line 156"/>
          <p:cNvSpPr>
            <a:spLocks noChangeShapeType="1"/>
          </p:cNvSpPr>
          <p:nvPr/>
        </p:nvSpPr>
        <p:spPr bwMode="auto">
          <a:xfrm>
            <a:off x="468313" y="4365625"/>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9" name="Line 157"/>
          <p:cNvSpPr>
            <a:spLocks noChangeShapeType="1"/>
          </p:cNvSpPr>
          <p:nvPr/>
        </p:nvSpPr>
        <p:spPr bwMode="auto">
          <a:xfrm flipH="1">
            <a:off x="973138" y="5589588"/>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0" name="Line 158"/>
          <p:cNvSpPr>
            <a:spLocks noChangeShapeType="1"/>
          </p:cNvSpPr>
          <p:nvPr/>
        </p:nvSpPr>
        <p:spPr bwMode="auto">
          <a:xfrm flipV="1">
            <a:off x="973138" y="4365625"/>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1" name="Text Box 159"/>
          <p:cNvSpPr txBox="1">
            <a:spLocks noChangeArrowheads="1"/>
          </p:cNvSpPr>
          <p:nvPr/>
        </p:nvSpPr>
        <p:spPr bwMode="auto">
          <a:xfrm>
            <a:off x="1908175" y="400526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a:t>
            </a:r>
          </a:p>
        </p:txBody>
      </p:sp>
      <p:sp>
        <p:nvSpPr>
          <p:cNvPr id="12352" name="Text Box 160"/>
          <p:cNvSpPr txBox="1">
            <a:spLocks noChangeArrowheads="1"/>
          </p:cNvSpPr>
          <p:nvPr/>
        </p:nvSpPr>
        <p:spPr bwMode="auto">
          <a:xfrm>
            <a:off x="468313" y="4078288"/>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D=H</a:t>
            </a:r>
          </a:p>
        </p:txBody>
      </p:sp>
      <p:sp>
        <p:nvSpPr>
          <p:cNvPr id="12353" name="Text Box 161"/>
          <p:cNvSpPr txBox="1">
            <a:spLocks noChangeArrowheads="1"/>
          </p:cNvSpPr>
          <p:nvPr/>
        </p:nvSpPr>
        <p:spPr bwMode="auto">
          <a:xfrm>
            <a:off x="1765300" y="52308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sp>
        <p:nvSpPr>
          <p:cNvPr id="12354" name="Text Box 162"/>
          <p:cNvSpPr txBox="1">
            <a:spLocks noChangeArrowheads="1"/>
          </p:cNvSpPr>
          <p:nvPr/>
        </p:nvSpPr>
        <p:spPr bwMode="auto">
          <a:xfrm>
            <a:off x="1389063" y="5943600"/>
            <a:ext cx="202170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a:t>D</a:t>
            </a:r>
            <a:r>
              <a:rPr lang="ja-JP" altLang="en-US" sz="2000" b="1"/>
              <a:t>＝</a:t>
            </a:r>
            <a:r>
              <a:rPr lang="en-US" altLang="ja-JP" sz="2000" b="1"/>
              <a:t>H</a:t>
            </a:r>
            <a:r>
              <a:rPr lang="ja-JP" altLang="en-US" sz="2000" b="1"/>
              <a:t>のとき</a:t>
            </a:r>
            <a:r>
              <a:rPr lang="en-US" altLang="ja-JP" sz="2000" b="1"/>
              <a:t>Q=H</a:t>
            </a:r>
          </a:p>
        </p:txBody>
      </p:sp>
      <p:grpSp>
        <p:nvGrpSpPr>
          <p:cNvPr id="12355" name="Group 163"/>
          <p:cNvGrpSpPr>
            <a:grpSpLocks/>
          </p:cNvGrpSpPr>
          <p:nvPr/>
        </p:nvGrpSpPr>
        <p:grpSpPr bwMode="auto">
          <a:xfrm>
            <a:off x="6386513" y="4102100"/>
            <a:ext cx="792162" cy="695325"/>
            <a:chOff x="3152" y="3536"/>
            <a:chExt cx="499" cy="438"/>
          </a:xfrm>
        </p:grpSpPr>
        <p:sp>
          <p:nvSpPr>
            <p:cNvPr id="12396" name="Freeform 164"/>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7" name="Freeform 165"/>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8" name="Freeform 166"/>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356" name="Line 167"/>
          <p:cNvSpPr>
            <a:spLocks noChangeShapeType="1"/>
          </p:cNvSpPr>
          <p:nvPr/>
        </p:nvSpPr>
        <p:spPr bwMode="auto">
          <a:xfrm>
            <a:off x="7177088" y="443865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7" name="Oval 168"/>
          <p:cNvSpPr>
            <a:spLocks noChangeArrowheads="1"/>
          </p:cNvSpPr>
          <p:nvPr/>
        </p:nvSpPr>
        <p:spPr bwMode="auto">
          <a:xfrm flipH="1">
            <a:off x="6529388" y="4295775"/>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58" name="Oval 169"/>
          <p:cNvSpPr>
            <a:spLocks noChangeArrowheads="1"/>
          </p:cNvSpPr>
          <p:nvPr/>
        </p:nvSpPr>
        <p:spPr bwMode="auto">
          <a:xfrm flipH="1">
            <a:off x="6529388" y="4511675"/>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12359" name="Group 170"/>
          <p:cNvGrpSpPr>
            <a:grpSpLocks/>
          </p:cNvGrpSpPr>
          <p:nvPr/>
        </p:nvGrpSpPr>
        <p:grpSpPr bwMode="auto">
          <a:xfrm>
            <a:off x="6386513" y="5110163"/>
            <a:ext cx="792162" cy="695325"/>
            <a:chOff x="3152" y="3536"/>
            <a:chExt cx="499" cy="438"/>
          </a:xfrm>
        </p:grpSpPr>
        <p:sp>
          <p:nvSpPr>
            <p:cNvPr id="12393" name="Freeform 171"/>
            <p:cNvSpPr>
              <a:spLocks/>
            </p:cNvSpPr>
            <p:nvPr/>
          </p:nvSpPr>
          <p:spPr bwMode="auto">
            <a:xfrm>
              <a:off x="3152" y="3536"/>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4" name="Freeform 172"/>
            <p:cNvSpPr>
              <a:spLocks/>
            </p:cNvSpPr>
            <p:nvPr/>
          </p:nvSpPr>
          <p:spPr bwMode="auto">
            <a:xfrm flipV="1">
              <a:off x="3152" y="3762"/>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5" name="Freeform 173"/>
            <p:cNvSpPr>
              <a:spLocks/>
            </p:cNvSpPr>
            <p:nvPr/>
          </p:nvSpPr>
          <p:spPr bwMode="auto">
            <a:xfrm>
              <a:off x="3152" y="3566"/>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360" name="Line 174"/>
          <p:cNvSpPr>
            <a:spLocks noChangeShapeType="1"/>
          </p:cNvSpPr>
          <p:nvPr/>
        </p:nvSpPr>
        <p:spPr bwMode="auto">
          <a:xfrm>
            <a:off x="7177088" y="5446713"/>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1" name="Oval 175"/>
          <p:cNvSpPr>
            <a:spLocks noChangeArrowheads="1"/>
          </p:cNvSpPr>
          <p:nvPr/>
        </p:nvSpPr>
        <p:spPr bwMode="auto">
          <a:xfrm flipH="1">
            <a:off x="6529388" y="5303838"/>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62" name="Oval 176"/>
          <p:cNvSpPr>
            <a:spLocks noChangeArrowheads="1"/>
          </p:cNvSpPr>
          <p:nvPr/>
        </p:nvSpPr>
        <p:spPr bwMode="auto">
          <a:xfrm flipH="1">
            <a:off x="6529388" y="5519738"/>
            <a:ext cx="144462" cy="1428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63" name="Line 177"/>
          <p:cNvSpPr>
            <a:spLocks noChangeShapeType="1"/>
          </p:cNvSpPr>
          <p:nvPr/>
        </p:nvSpPr>
        <p:spPr bwMode="auto">
          <a:xfrm>
            <a:off x="7321550" y="446405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4" name="Line 178"/>
          <p:cNvSpPr>
            <a:spLocks noChangeShapeType="1"/>
          </p:cNvSpPr>
          <p:nvPr/>
        </p:nvSpPr>
        <p:spPr bwMode="auto">
          <a:xfrm>
            <a:off x="7321550" y="5111750"/>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5" name="Line 179"/>
          <p:cNvSpPr>
            <a:spLocks noChangeShapeType="1"/>
          </p:cNvSpPr>
          <p:nvPr/>
        </p:nvSpPr>
        <p:spPr bwMode="auto">
          <a:xfrm flipH="1" flipV="1">
            <a:off x="6242050" y="4822825"/>
            <a:ext cx="10795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6" name="Line 180"/>
          <p:cNvSpPr>
            <a:spLocks noChangeShapeType="1"/>
          </p:cNvSpPr>
          <p:nvPr/>
        </p:nvSpPr>
        <p:spPr bwMode="auto">
          <a:xfrm flipV="1">
            <a:off x="6242050" y="46069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7" name="Line 181"/>
          <p:cNvSpPr>
            <a:spLocks noChangeShapeType="1"/>
          </p:cNvSpPr>
          <p:nvPr/>
        </p:nvSpPr>
        <p:spPr bwMode="auto">
          <a:xfrm>
            <a:off x="6242050" y="4606925"/>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8" name="Line 182"/>
          <p:cNvSpPr>
            <a:spLocks noChangeShapeType="1"/>
          </p:cNvSpPr>
          <p:nvPr/>
        </p:nvSpPr>
        <p:spPr bwMode="auto">
          <a:xfrm flipH="1">
            <a:off x="6242050" y="4822825"/>
            <a:ext cx="107950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9" name="Line 183"/>
          <p:cNvSpPr>
            <a:spLocks noChangeShapeType="1"/>
          </p:cNvSpPr>
          <p:nvPr/>
        </p:nvSpPr>
        <p:spPr bwMode="auto">
          <a:xfrm>
            <a:off x="6242050" y="496728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0" name="Line 184"/>
          <p:cNvSpPr>
            <a:spLocks noChangeShapeType="1"/>
          </p:cNvSpPr>
          <p:nvPr/>
        </p:nvSpPr>
        <p:spPr bwMode="auto">
          <a:xfrm>
            <a:off x="6242050" y="532765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1" name="Line 185"/>
          <p:cNvSpPr>
            <a:spLocks noChangeShapeType="1"/>
          </p:cNvSpPr>
          <p:nvPr/>
        </p:nvSpPr>
        <p:spPr bwMode="auto">
          <a:xfrm>
            <a:off x="7321550" y="44624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2" name="Text Box 186"/>
          <p:cNvSpPr txBox="1">
            <a:spLocks noChangeArrowheads="1"/>
          </p:cNvSpPr>
          <p:nvPr/>
        </p:nvSpPr>
        <p:spPr bwMode="auto">
          <a:xfrm>
            <a:off x="7489825" y="4102100"/>
            <a:ext cx="730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r>
              <a:rPr lang="ja-JP" altLang="en-US" b="1"/>
              <a:t>＝</a:t>
            </a:r>
            <a:r>
              <a:rPr lang="en-US" altLang="ja-JP" b="1"/>
              <a:t>L</a:t>
            </a:r>
          </a:p>
        </p:txBody>
      </p:sp>
      <p:sp>
        <p:nvSpPr>
          <p:cNvPr id="12373" name="Line 187"/>
          <p:cNvSpPr>
            <a:spLocks noChangeShapeType="1"/>
          </p:cNvSpPr>
          <p:nvPr/>
        </p:nvSpPr>
        <p:spPr bwMode="auto">
          <a:xfrm>
            <a:off x="7321550" y="547052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374" name="Group 188"/>
          <p:cNvGrpSpPr>
            <a:grpSpLocks/>
          </p:cNvGrpSpPr>
          <p:nvPr/>
        </p:nvGrpSpPr>
        <p:grpSpPr bwMode="auto">
          <a:xfrm rot="16200000" flipV="1">
            <a:off x="5377656" y="4077494"/>
            <a:ext cx="360363" cy="504825"/>
            <a:chOff x="1519" y="2069"/>
            <a:chExt cx="227" cy="318"/>
          </a:xfrm>
        </p:grpSpPr>
        <p:sp>
          <p:nvSpPr>
            <p:cNvPr id="12391" name="AutoShape 189"/>
            <p:cNvSpPr>
              <a:spLocks noChangeArrowheads="1"/>
            </p:cNvSpPr>
            <p:nvPr/>
          </p:nvSpPr>
          <p:spPr bwMode="auto">
            <a:xfrm>
              <a:off x="1519" y="2160"/>
              <a:ext cx="227"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92" name="Oval 190"/>
            <p:cNvSpPr>
              <a:spLocks noChangeArrowheads="1"/>
            </p:cNvSpPr>
            <p:nvPr/>
          </p:nvSpPr>
          <p:spPr bwMode="auto">
            <a:xfrm>
              <a:off x="1565" y="2069"/>
              <a:ext cx="136" cy="91"/>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2375" name="Line 191"/>
          <p:cNvSpPr>
            <a:spLocks noChangeShapeType="1"/>
          </p:cNvSpPr>
          <p:nvPr/>
        </p:nvSpPr>
        <p:spPr bwMode="auto">
          <a:xfrm>
            <a:off x="5808663" y="4365625"/>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6" name="Line 192"/>
          <p:cNvSpPr>
            <a:spLocks noChangeShapeType="1"/>
          </p:cNvSpPr>
          <p:nvPr/>
        </p:nvSpPr>
        <p:spPr bwMode="auto">
          <a:xfrm>
            <a:off x="4584700" y="4365625"/>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7" name="Line 193"/>
          <p:cNvSpPr>
            <a:spLocks noChangeShapeType="1"/>
          </p:cNvSpPr>
          <p:nvPr/>
        </p:nvSpPr>
        <p:spPr bwMode="auto">
          <a:xfrm flipH="1">
            <a:off x="5089525" y="5589588"/>
            <a:ext cx="14398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8" name="Line 194"/>
          <p:cNvSpPr>
            <a:spLocks noChangeShapeType="1"/>
          </p:cNvSpPr>
          <p:nvPr/>
        </p:nvSpPr>
        <p:spPr bwMode="auto">
          <a:xfrm flipV="1">
            <a:off x="5089525" y="4365625"/>
            <a:ext cx="0" cy="1223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9" name="Text Box 195"/>
          <p:cNvSpPr txBox="1">
            <a:spLocks noChangeArrowheads="1"/>
          </p:cNvSpPr>
          <p:nvPr/>
        </p:nvSpPr>
        <p:spPr bwMode="auto">
          <a:xfrm>
            <a:off x="6024563" y="40052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H</a:t>
            </a:r>
          </a:p>
        </p:txBody>
      </p:sp>
      <p:sp>
        <p:nvSpPr>
          <p:cNvPr id="12380" name="Text Box 196"/>
          <p:cNvSpPr txBox="1">
            <a:spLocks noChangeArrowheads="1"/>
          </p:cNvSpPr>
          <p:nvPr/>
        </p:nvSpPr>
        <p:spPr bwMode="auto">
          <a:xfrm>
            <a:off x="4584700" y="4078288"/>
            <a:ext cx="6223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D=L</a:t>
            </a:r>
          </a:p>
        </p:txBody>
      </p:sp>
      <p:sp>
        <p:nvSpPr>
          <p:cNvPr id="12381" name="Text Box 197"/>
          <p:cNvSpPr txBox="1">
            <a:spLocks noChangeArrowheads="1"/>
          </p:cNvSpPr>
          <p:nvPr/>
        </p:nvSpPr>
        <p:spPr bwMode="auto">
          <a:xfrm>
            <a:off x="5881688" y="5230813"/>
            <a:ext cx="3238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L</a:t>
            </a:r>
          </a:p>
        </p:txBody>
      </p:sp>
      <p:sp>
        <p:nvSpPr>
          <p:cNvPr id="12382" name="Text Box 198"/>
          <p:cNvSpPr txBox="1">
            <a:spLocks noChangeArrowheads="1"/>
          </p:cNvSpPr>
          <p:nvPr/>
        </p:nvSpPr>
        <p:spPr bwMode="auto">
          <a:xfrm>
            <a:off x="5505450" y="5943600"/>
            <a:ext cx="196399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2000" b="1"/>
              <a:t>D</a:t>
            </a:r>
            <a:r>
              <a:rPr lang="ja-JP" altLang="en-US" sz="2000" b="1"/>
              <a:t>＝</a:t>
            </a:r>
            <a:r>
              <a:rPr lang="en-US" altLang="ja-JP" sz="2000" b="1"/>
              <a:t>L</a:t>
            </a:r>
            <a:r>
              <a:rPr lang="ja-JP" altLang="en-US" sz="2000" b="1"/>
              <a:t>のとき</a:t>
            </a:r>
            <a:r>
              <a:rPr lang="en-US" altLang="ja-JP" sz="2000" b="1"/>
              <a:t>Q=L</a:t>
            </a:r>
          </a:p>
        </p:txBody>
      </p:sp>
      <p:sp>
        <p:nvSpPr>
          <p:cNvPr id="12383" name="Text Box 199"/>
          <p:cNvSpPr txBox="1">
            <a:spLocks noChangeArrowheads="1"/>
          </p:cNvSpPr>
          <p:nvPr/>
        </p:nvSpPr>
        <p:spPr bwMode="auto">
          <a:xfrm>
            <a:off x="3671888" y="6237288"/>
            <a:ext cx="14049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つまり、</a:t>
            </a:r>
            <a:r>
              <a:rPr lang="en-US" altLang="ja-JP" b="1"/>
              <a:t>Q=D</a:t>
            </a:r>
          </a:p>
        </p:txBody>
      </p:sp>
      <p:sp>
        <p:nvSpPr>
          <p:cNvPr id="12384" name="Rectangle 200"/>
          <p:cNvSpPr>
            <a:spLocks noChangeArrowheads="1"/>
          </p:cNvSpPr>
          <p:nvPr/>
        </p:nvSpPr>
        <p:spPr bwMode="auto">
          <a:xfrm>
            <a:off x="1187450" y="2133600"/>
            <a:ext cx="576263" cy="863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85" name="Text Box 201"/>
          <p:cNvSpPr txBox="1">
            <a:spLocks noChangeArrowheads="1"/>
          </p:cNvSpPr>
          <p:nvPr/>
        </p:nvSpPr>
        <p:spPr bwMode="auto">
          <a:xfrm>
            <a:off x="1330325" y="2708275"/>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G</a:t>
            </a:r>
          </a:p>
        </p:txBody>
      </p:sp>
      <p:sp>
        <p:nvSpPr>
          <p:cNvPr id="12386" name="Text Box 202"/>
          <p:cNvSpPr txBox="1">
            <a:spLocks noChangeArrowheads="1"/>
          </p:cNvSpPr>
          <p:nvPr/>
        </p:nvSpPr>
        <p:spPr bwMode="auto">
          <a:xfrm>
            <a:off x="1116013" y="23495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D</a:t>
            </a:r>
          </a:p>
        </p:txBody>
      </p:sp>
      <p:sp>
        <p:nvSpPr>
          <p:cNvPr id="12387" name="Text Box 203"/>
          <p:cNvSpPr txBox="1">
            <a:spLocks noChangeArrowheads="1"/>
          </p:cNvSpPr>
          <p:nvPr/>
        </p:nvSpPr>
        <p:spPr bwMode="auto">
          <a:xfrm>
            <a:off x="1473200" y="2133600"/>
            <a:ext cx="36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Q</a:t>
            </a:r>
          </a:p>
        </p:txBody>
      </p:sp>
      <p:sp>
        <p:nvSpPr>
          <p:cNvPr id="12388" name="Line 204"/>
          <p:cNvSpPr>
            <a:spLocks noChangeShapeType="1"/>
          </p:cNvSpPr>
          <p:nvPr/>
        </p:nvSpPr>
        <p:spPr bwMode="auto">
          <a:xfrm>
            <a:off x="1042988" y="25654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89" name="Line 205"/>
          <p:cNvSpPr>
            <a:spLocks noChangeShapeType="1"/>
          </p:cNvSpPr>
          <p:nvPr/>
        </p:nvSpPr>
        <p:spPr bwMode="auto">
          <a:xfrm>
            <a:off x="1763713" y="2276475"/>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0" name="Line 206"/>
          <p:cNvSpPr>
            <a:spLocks noChangeShapeType="1"/>
          </p:cNvSpPr>
          <p:nvPr/>
        </p:nvSpPr>
        <p:spPr bwMode="auto">
          <a:xfrm>
            <a:off x="1476375" y="2997200"/>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dirty="0"/>
              <a:t>狭義のフリップフロップ（</a:t>
            </a:r>
            <a:r>
              <a:rPr lang="en-US" altLang="ja-JP" dirty="0"/>
              <a:t>Flip Flop</a:t>
            </a:r>
            <a:r>
              <a:rPr lang="ja-JP" altLang="en-US" dirty="0"/>
              <a:t>）</a:t>
            </a:r>
          </a:p>
        </p:txBody>
      </p:sp>
      <p:sp>
        <p:nvSpPr>
          <p:cNvPr id="17411" name="Rectangle 3"/>
          <p:cNvSpPr>
            <a:spLocks noGrp="1" noChangeArrowheads="1"/>
          </p:cNvSpPr>
          <p:nvPr>
            <p:ph idx="1"/>
          </p:nvPr>
        </p:nvSpPr>
        <p:spPr/>
        <p:txBody>
          <a:bodyPr>
            <a:normAutofit/>
          </a:bodyPr>
          <a:lstStyle/>
          <a:p>
            <a:pPr eaLnBrk="1" hangingPunct="1">
              <a:lnSpc>
                <a:spcPct val="80000"/>
              </a:lnSpc>
            </a:pPr>
            <a:r>
              <a:rPr lang="en-US" altLang="ja-JP" sz="2800" dirty="0"/>
              <a:t>D</a:t>
            </a:r>
            <a:r>
              <a:rPr lang="ja-JP" altLang="en-US" sz="2800" dirty="0"/>
              <a:t>ラッチもレベル動作</a:t>
            </a:r>
          </a:p>
          <a:p>
            <a:pPr lvl="1" eaLnBrk="1" hangingPunct="1">
              <a:lnSpc>
                <a:spcPct val="80000"/>
              </a:lnSpc>
            </a:pPr>
            <a:r>
              <a:rPr lang="ja-JP" altLang="en-US" sz="2400" dirty="0"/>
              <a:t>入力レベルによって記憶操作を行う</a:t>
            </a:r>
          </a:p>
          <a:p>
            <a:pPr eaLnBrk="1" hangingPunct="1">
              <a:lnSpc>
                <a:spcPct val="80000"/>
              </a:lnSpc>
            </a:pPr>
            <a:r>
              <a:rPr lang="ja-JP" altLang="en-US" sz="2800" dirty="0"/>
              <a:t>フリップフロップはエッジ動作</a:t>
            </a:r>
          </a:p>
          <a:p>
            <a:pPr lvl="1" eaLnBrk="1" hangingPunct="1">
              <a:lnSpc>
                <a:spcPct val="80000"/>
              </a:lnSpc>
            </a:pPr>
            <a:r>
              <a:rPr lang="ja-JP" altLang="en-US" sz="2400" dirty="0"/>
              <a:t>クロック入力の変化に応じて記憶操作を行う</a:t>
            </a:r>
          </a:p>
          <a:p>
            <a:pPr lvl="1" eaLnBrk="1" hangingPunct="1">
              <a:lnSpc>
                <a:spcPct val="80000"/>
              </a:lnSpc>
            </a:pPr>
            <a:r>
              <a:rPr lang="ja-JP" altLang="en-US" sz="2400" dirty="0"/>
              <a:t>状態遷移を行うためにはエッジ動作が必要</a:t>
            </a:r>
          </a:p>
          <a:p>
            <a:pPr lvl="1" eaLnBrk="1" hangingPunct="1">
              <a:lnSpc>
                <a:spcPct val="80000"/>
              </a:lnSpc>
            </a:pPr>
            <a:r>
              <a:rPr lang="ja-JP" altLang="en-US" sz="2400" dirty="0"/>
              <a:t>記憶素子のほとんどはエッジ動作→同期回路</a:t>
            </a:r>
          </a:p>
          <a:p>
            <a:pPr eaLnBrk="1" hangingPunct="1">
              <a:lnSpc>
                <a:spcPct val="80000"/>
              </a:lnSpc>
            </a:pPr>
            <a:r>
              <a:rPr lang="ja-JP" altLang="en-US" sz="2800" dirty="0"/>
              <a:t>言葉の意味</a:t>
            </a:r>
          </a:p>
          <a:p>
            <a:pPr lvl="1" eaLnBrk="1" hangingPunct="1">
              <a:lnSpc>
                <a:spcPct val="80000"/>
              </a:lnSpc>
            </a:pPr>
            <a:r>
              <a:rPr lang="ja-JP" altLang="en-US" sz="2400" dirty="0"/>
              <a:t>広義のフリップフロップ</a:t>
            </a:r>
          </a:p>
          <a:p>
            <a:pPr lvl="2" eaLnBrk="1" hangingPunct="1">
              <a:lnSpc>
                <a:spcPct val="80000"/>
              </a:lnSpc>
            </a:pPr>
            <a:r>
              <a:rPr lang="en-US" altLang="ja-JP" sz="2000" dirty="0"/>
              <a:t>1</a:t>
            </a:r>
            <a:r>
              <a:rPr lang="ja-JP" altLang="en-US" sz="2000" dirty="0"/>
              <a:t>ビットの記憶素子全般を指す</a:t>
            </a:r>
          </a:p>
          <a:p>
            <a:pPr lvl="1" eaLnBrk="1" hangingPunct="1">
              <a:lnSpc>
                <a:spcPct val="80000"/>
              </a:lnSpc>
            </a:pPr>
            <a:r>
              <a:rPr lang="ja-JP" altLang="en-US" sz="2400" dirty="0"/>
              <a:t>狭義のフリップフロップ</a:t>
            </a:r>
          </a:p>
          <a:p>
            <a:pPr lvl="2" eaLnBrk="1" hangingPunct="1">
              <a:lnSpc>
                <a:spcPct val="80000"/>
              </a:lnSpc>
            </a:pPr>
            <a:r>
              <a:rPr lang="ja-JP" altLang="en-US" sz="2000" dirty="0"/>
              <a:t>エッジ動作のものに限定</a:t>
            </a:r>
          </a:p>
          <a:p>
            <a:pPr lvl="2" eaLnBrk="1" hangingPunct="1">
              <a:lnSpc>
                <a:spcPct val="80000"/>
              </a:lnSpc>
            </a:pPr>
            <a:r>
              <a:rPr lang="ja-JP" altLang="en-US" sz="2000" dirty="0"/>
              <a:t>レベル動作のものをラッチと呼んで区別する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3570</TotalTime>
  <Words>5152</Words>
  <Application>Microsoft Office PowerPoint</Application>
  <PresentationFormat>画面に合わせる (4:3)</PresentationFormat>
  <Paragraphs>771</Paragraphs>
  <Slides>35</Slides>
  <Notes>35</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35</vt:i4>
      </vt:variant>
    </vt:vector>
  </HeadingPairs>
  <TitlesOfParts>
    <vt:vector size="41" baseType="lpstr">
      <vt:lpstr>HG丸ｺﾞｼｯｸM-PRO</vt:lpstr>
      <vt:lpstr>游ゴシック</vt:lpstr>
      <vt:lpstr>游ゴシック Light</vt:lpstr>
      <vt:lpstr>Arial</vt:lpstr>
      <vt:lpstr>Calibri</vt:lpstr>
      <vt:lpstr>Office テーマ</vt:lpstr>
      <vt:lpstr>フリップフロップ　  パタンパタンと記憶する　</vt:lpstr>
      <vt:lpstr>PowerPoint プレゼンテーション</vt:lpstr>
      <vt:lpstr>D-ラッチ</vt:lpstr>
      <vt:lpstr>PowerPoint プレゼンテーション</vt:lpstr>
      <vt:lpstr>DラッチのCMOS回路</vt:lpstr>
      <vt:lpstr>Dラッチの動作</vt:lpstr>
      <vt:lpstr>トランスペアレントラッチ</vt:lpstr>
      <vt:lpstr>Dラッチのゲートによる構成図</vt:lpstr>
      <vt:lpstr>狭義のフリップフロップ（Flip Flop）</vt:lpstr>
      <vt:lpstr>D-Flip Flop</vt:lpstr>
      <vt:lpstr>D-Flip Flopの動作</vt:lpstr>
      <vt:lpstr>PowerPoint プレゼンテーション</vt:lpstr>
      <vt:lpstr>PowerPoint プレゼンテーション</vt:lpstr>
      <vt:lpstr>PowerPoint プレゼンテーション</vt:lpstr>
      <vt:lpstr>D-Flip Flopのゲート表現</vt:lpstr>
      <vt:lpstr>シフトレジスタ</vt:lpstr>
      <vt:lpstr>ジョンソンカウンタ</vt:lpstr>
      <vt:lpstr>Clear、Preset端子</vt:lpstr>
      <vt:lpstr>Enable付きD-F.F.</vt:lpstr>
      <vt:lpstr>D-Flip Flopの動特性</vt:lpstr>
      <vt:lpstr>D入力とクロックが同時に変化したら？ セットアップタイムとホールドタイム</vt:lpstr>
      <vt:lpstr>フリップフロップの動特性 tsu, th, tpd</vt:lpstr>
      <vt:lpstr>シフトレジスタの条件</vt:lpstr>
      <vt:lpstr>ホールドタイムエラー</vt:lpstr>
      <vt:lpstr>PowerPoint プレゼンテーション</vt:lpstr>
      <vt:lpstr>PowerPoint プレゼンテーション</vt:lpstr>
      <vt:lpstr>カルノー図</vt:lpstr>
      <vt:lpstr>回路図への変換</vt:lpstr>
      <vt:lpstr>クリティカルパスの計算</vt:lpstr>
      <vt:lpstr>複数の順序回路がある場合</vt:lpstr>
      <vt:lpstr>ＳＴＡ(Static Timing Analysis)</vt:lpstr>
      <vt:lpstr>今日のポイント</vt:lpstr>
      <vt:lpstr>演習5-2</vt:lpstr>
      <vt:lpstr>PowerPoint プレゼンテーション</vt:lpstr>
      <vt:lpstr>PowerPoint プレゼンテーション</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hunga</dc:creator>
  <cp:lastModifiedBy>天野 英晴</cp:lastModifiedBy>
  <cp:revision>117</cp:revision>
  <dcterms:created xsi:type="dcterms:W3CDTF">2005-10-12T03:22:50Z</dcterms:created>
  <dcterms:modified xsi:type="dcterms:W3CDTF">2023-05-01T11:58:03Z</dcterms:modified>
</cp:coreProperties>
</file>