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4" r:id="rId2"/>
    <p:sldId id="414" r:id="rId3"/>
    <p:sldId id="415"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76" r:id="rId18"/>
    <p:sldId id="477" r:id="rId19"/>
    <p:sldId id="456" r:id="rId20"/>
    <p:sldId id="457" r:id="rId21"/>
    <p:sldId id="459" r:id="rId22"/>
    <p:sldId id="504" r:id="rId23"/>
    <p:sldId id="460" r:id="rId24"/>
    <p:sldId id="461" r:id="rId25"/>
    <p:sldId id="462" r:id="rId26"/>
    <p:sldId id="463" r:id="rId27"/>
    <p:sldId id="464" r:id="rId28"/>
    <p:sldId id="491" r:id="rId29"/>
    <p:sldId id="888" r:id="rId30"/>
    <p:sldId id="1203" r:id="rId31"/>
    <p:sldId id="1199" r:id="rId32"/>
    <p:sldId id="501" r:id="rId33"/>
    <p:sldId id="502" r:id="rId34"/>
    <p:sldId id="258" r:id="rId35"/>
    <p:sldId id="490" r:id="rId36"/>
    <p:sldId id="453" r:id="rId3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CC66"/>
    <a:srgbClr val="00CC66"/>
    <a:srgbClr val="FF66FF"/>
    <a:srgbClr val="FFFF00"/>
    <a:srgbClr val="FF66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7" autoAdjust="0"/>
    <p:restoredTop sz="76077" autoAdjust="0"/>
  </p:normalViewPr>
  <p:slideViewPr>
    <p:cSldViewPr>
      <p:cViewPr varScale="1">
        <p:scale>
          <a:sx n="54" d="100"/>
          <a:sy n="54" d="100"/>
        </p:scale>
        <p:origin x="1740" y="78"/>
      </p:cViewPr>
      <p:guideLst>
        <p:guide orient="horz" pos="2160"/>
        <p:guide pos="2880"/>
      </p:guideLst>
    </p:cSldViewPr>
  </p:slideViewPr>
  <p:outlineViewPr>
    <p:cViewPr>
      <p:scale>
        <a:sx n="33" d="100"/>
        <a:sy n="33" d="100"/>
      </p:scale>
      <p:origin x="0" y="-4278"/>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E60EA4-7371-486A-BED2-9245F4397AAB}" type="slidenum">
              <a:rPr lang="en-US" altLang="ja-JP"/>
              <a:pPr/>
              <a:t>‹#›</a:t>
            </a:fld>
            <a:endParaRPr lang="en-US" altLang="ja-JP"/>
          </a:p>
        </p:txBody>
      </p:sp>
    </p:spTree>
    <p:extLst>
      <p:ext uri="{BB962C8B-B14F-4D97-AF65-F5344CB8AC3E}">
        <p14:creationId xmlns:p14="http://schemas.microsoft.com/office/powerpoint/2010/main" val="3933779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t>プログラマブルデバイスのうち</a:t>
            </a:r>
            <a:r>
              <a:rPr kumimoji="1" lang="en-US" altLang="ja-JP" sz="1000" dirty="0"/>
              <a:t>FPGA</a:t>
            </a:r>
            <a:r>
              <a:rPr kumimoji="1" lang="ja-JP" altLang="en-US" sz="1000" dirty="0"/>
              <a:t>（</a:t>
            </a:r>
            <a:r>
              <a:rPr kumimoji="1" lang="en-US" altLang="ja-JP" sz="1000" dirty="0"/>
              <a:t>Field Programmable Gate Array)</a:t>
            </a:r>
            <a:r>
              <a:rPr kumimoji="1" lang="ja-JP" altLang="en-US" sz="1000" dirty="0"/>
              <a:t>は、最近のディジタルデバイスの中でももっとも激しく成長を遂げました。簡単に設計ができ、非常に大きなディジタル回路でも搭載して動かすことができます。モノによっては安価で使いやすくまさに夢のデバイスといっていいで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1</a:t>
            </a:fld>
            <a:endParaRPr lang="en-US" altLang="ja-JP"/>
          </a:p>
        </p:txBody>
      </p:sp>
    </p:spTree>
    <p:extLst>
      <p:ext uri="{BB962C8B-B14F-4D97-AF65-F5344CB8AC3E}">
        <p14:creationId xmlns:p14="http://schemas.microsoft.com/office/powerpoint/2010/main" val="140281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704E1-9086-499F-82B1-A525163F403F}" type="slidenum">
              <a:rPr lang="en-US" altLang="ja-JP"/>
              <a:pPr/>
              <a:t>10</a:t>
            </a:fld>
            <a:endParaRPr lang="en-US" altLang="ja-JP"/>
          </a:p>
        </p:txBody>
      </p:sp>
      <p:sp>
        <p:nvSpPr>
          <p:cNvPr id="195586" name="Rectangle 2"/>
          <p:cNvSpPr>
            <a:spLocks noGrp="1" noRot="1" noChangeAspect="1" noChangeArrowheads="1" noTextEdit="1"/>
          </p:cNvSpPr>
          <p:nvPr>
            <p:ph type="sldImg"/>
          </p:nvPr>
        </p:nvSpPr>
        <p:spPr>
          <a:xfrm>
            <a:off x="1144588" y="685800"/>
            <a:ext cx="4573587" cy="3430588"/>
          </a:xfrm>
          <a:ln/>
        </p:spPr>
      </p:sp>
      <p:sp>
        <p:nvSpPr>
          <p:cNvPr id="195587" name="Rectangle 3"/>
          <p:cNvSpPr>
            <a:spLocks noGrp="1" noChangeArrowheads="1"/>
          </p:cNvSpPr>
          <p:nvPr>
            <p:ph type="body" idx="1"/>
          </p:nvPr>
        </p:nvSpPr>
        <p:spPr/>
        <p:txBody>
          <a:bodyPr/>
          <a:lstStyle/>
          <a:p>
            <a:r>
              <a:rPr lang="ja-JP" altLang="en-US" dirty="0"/>
              <a:t>　大規模なディジタル回路は、複数の組み合わせ回路、順序回路から出来ています。これに対応するため、先に示した</a:t>
            </a:r>
            <a:r>
              <a:rPr lang="en-US" altLang="ja-JP" dirty="0"/>
              <a:t>SPLD</a:t>
            </a:r>
            <a:r>
              <a:rPr lang="ja-JP" altLang="en-US" dirty="0"/>
              <a:t>を複数個、スイッチで接続します。さらに大規模なシステムを作るためには</a:t>
            </a:r>
            <a:r>
              <a:rPr lang="en-US" altLang="ja-JP" dirty="0"/>
              <a:t>2</a:t>
            </a:r>
            <a:r>
              <a:rPr lang="ja-JP" altLang="en-US" dirty="0"/>
              <a:t>次元構造のスイッチを利用します。このようなチップを</a:t>
            </a:r>
            <a:r>
              <a:rPr lang="en-US" altLang="ja-JP" dirty="0"/>
              <a:t>Complex</a:t>
            </a:r>
            <a:r>
              <a:rPr lang="ja-JP" altLang="en-US" dirty="0"/>
              <a:t> </a:t>
            </a:r>
            <a:r>
              <a:rPr lang="en-US" altLang="ja-JP" dirty="0"/>
              <a:t>PLD</a:t>
            </a:r>
            <a:r>
              <a:rPr lang="ja-JP" altLang="en-US" dirty="0"/>
              <a:t>（</a:t>
            </a:r>
            <a:r>
              <a:rPr lang="en-US" altLang="ja-JP" dirty="0"/>
              <a:t>CPLD)</a:t>
            </a:r>
            <a:r>
              <a:rPr lang="ja-JP" altLang="en-US" dirty="0"/>
              <a:t>と呼びます。</a:t>
            </a:r>
          </a:p>
        </p:txBody>
      </p:sp>
    </p:spTree>
    <p:extLst>
      <p:ext uri="{BB962C8B-B14F-4D97-AF65-F5344CB8AC3E}">
        <p14:creationId xmlns:p14="http://schemas.microsoft.com/office/powerpoint/2010/main" val="334835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99E42-BCA6-4E13-9E27-7180C29294B4}" type="slidenum">
              <a:rPr lang="en-US" altLang="ja-JP"/>
              <a:pPr/>
              <a:t>11</a:t>
            </a:fld>
            <a:endParaRPr lang="en-US" altLang="ja-JP"/>
          </a:p>
        </p:txBody>
      </p:sp>
      <p:sp>
        <p:nvSpPr>
          <p:cNvPr id="197634" name="Rectangle 2"/>
          <p:cNvSpPr>
            <a:spLocks noGrp="1" noRot="1" noChangeAspect="1" noChangeArrowheads="1" noTextEdit="1"/>
          </p:cNvSpPr>
          <p:nvPr>
            <p:ph type="sldImg"/>
          </p:nvPr>
        </p:nvSpPr>
        <p:spPr>
          <a:xfrm>
            <a:off x="1143000" y="685800"/>
            <a:ext cx="4575175" cy="3432175"/>
          </a:xfrm>
          <a:ln/>
        </p:spPr>
      </p:sp>
      <p:sp>
        <p:nvSpPr>
          <p:cNvPr id="197635" name="Rectangle 3"/>
          <p:cNvSpPr>
            <a:spLocks noGrp="1" noChangeArrowheads="1"/>
          </p:cNvSpPr>
          <p:nvPr>
            <p:ph type="body" idx="1"/>
          </p:nvPr>
        </p:nvSpPr>
        <p:spPr>
          <a:xfrm>
            <a:off x="765175" y="4344988"/>
            <a:ext cx="5327650" cy="4113212"/>
          </a:xfrm>
        </p:spPr>
        <p:txBody>
          <a:bodyPr/>
          <a:lstStyle/>
          <a:p>
            <a:r>
              <a:rPr lang="ja-JP" altLang="en-US" dirty="0"/>
              <a:t>　</a:t>
            </a:r>
            <a:r>
              <a:rPr lang="en-US" altLang="ja-JP" dirty="0"/>
              <a:t>FPGA</a:t>
            </a:r>
            <a:r>
              <a:rPr lang="ja-JP" altLang="en-US" dirty="0"/>
              <a:t>は今までの</a:t>
            </a:r>
            <a:r>
              <a:rPr lang="en-US" altLang="ja-JP" dirty="0"/>
              <a:t>AND-OR</a:t>
            </a:r>
            <a:r>
              <a:rPr lang="ja-JP" altLang="en-US" dirty="0"/>
              <a:t>構成と違って</a:t>
            </a:r>
            <a:r>
              <a:rPr lang="en-US" altLang="ja-JP" dirty="0"/>
              <a:t>4-6</a:t>
            </a:r>
            <a:r>
              <a:rPr lang="ja-JP" altLang="en-US" dirty="0"/>
              <a:t>入力程度の</a:t>
            </a:r>
            <a:r>
              <a:rPr lang="en-US" altLang="ja-JP" dirty="0"/>
              <a:t>LUT2</a:t>
            </a:r>
            <a:r>
              <a:rPr lang="ja-JP" altLang="en-US" dirty="0"/>
              <a:t>セット程度を一つの論理要素として使います。それぞれの出力には</a:t>
            </a:r>
            <a:r>
              <a:rPr lang="en-US" altLang="ja-JP" dirty="0"/>
              <a:t>D-FF</a:t>
            </a:r>
            <a:r>
              <a:rPr lang="ja-JP" altLang="en-US" dirty="0"/>
              <a:t>を備えます。この論理要素の周辺に配線を敷き詰め、交点にスイッチブロックを置きます。スイッチブロックはトランジスタの</a:t>
            </a:r>
            <a:r>
              <a:rPr lang="en-US" altLang="ja-JP" dirty="0"/>
              <a:t>ON/OFF</a:t>
            </a:r>
            <a:r>
              <a:rPr lang="ja-JP" altLang="en-US" dirty="0"/>
              <a:t>で接続を</a:t>
            </a:r>
            <a:r>
              <a:rPr lang="en-US" altLang="ja-JP" dirty="0"/>
              <a:t>ON/OFF</a:t>
            </a:r>
            <a:r>
              <a:rPr lang="ja-JP" altLang="en-US" dirty="0"/>
              <a:t>し、論理要素間の配線を自由に行えるようにします。また、論理要素と、配線の間にも同様のコネクションブロックを置き、論理要素との入出力配線を制御します。また、チップの入出力</a:t>
            </a:r>
            <a:r>
              <a:rPr lang="en-US" altLang="ja-JP" dirty="0"/>
              <a:t>PIN</a:t>
            </a:r>
            <a:r>
              <a:rPr lang="ja-JP" altLang="en-US" dirty="0"/>
              <a:t>との間の配線も行います。</a:t>
            </a:r>
            <a:r>
              <a:rPr lang="en-US" altLang="ja-JP" dirty="0"/>
              <a:t>LUT</a:t>
            </a:r>
            <a:r>
              <a:rPr lang="ja-JP" altLang="en-US" dirty="0"/>
              <a:t>の内容、スイッチブロックのトランジスタの</a:t>
            </a:r>
            <a:r>
              <a:rPr lang="en-US" altLang="ja-JP" dirty="0"/>
              <a:t>ON/OFF</a:t>
            </a:r>
            <a:r>
              <a:rPr lang="ja-JP" altLang="en-US" dirty="0"/>
              <a:t>を設定することにより、様々な回路構成を実現することができます。この設定情報のことを構成情報（</a:t>
            </a:r>
            <a:r>
              <a:rPr lang="en-US" altLang="ja-JP" dirty="0"/>
              <a:t>Configuration</a:t>
            </a:r>
            <a:r>
              <a:rPr lang="ja-JP" altLang="en-US" dirty="0"/>
              <a:t> </a:t>
            </a:r>
            <a:r>
              <a:rPr lang="en-US" altLang="ja-JP" dirty="0"/>
              <a:t>Data)</a:t>
            </a:r>
            <a:r>
              <a:rPr lang="ja-JP" altLang="en-US" dirty="0"/>
              <a:t>と呼び、これをどのように蓄えるかにより</a:t>
            </a:r>
            <a:r>
              <a:rPr lang="en-US" altLang="ja-JP" dirty="0"/>
              <a:t>FPGA</a:t>
            </a:r>
            <a:r>
              <a:rPr lang="ja-JP" altLang="en-US" dirty="0"/>
              <a:t>の性質が決まります。このような構成を、配線の海の中に論理要素の島があるイメージからアイランドスタイルと呼ぶ場合があります。</a:t>
            </a:r>
          </a:p>
        </p:txBody>
      </p:sp>
    </p:spTree>
    <p:extLst>
      <p:ext uri="{BB962C8B-B14F-4D97-AF65-F5344CB8AC3E}">
        <p14:creationId xmlns:p14="http://schemas.microsoft.com/office/powerpoint/2010/main" val="257187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374AA-E800-4A1B-A6C8-4885D95F9A2A}" type="slidenum">
              <a:rPr lang="en-US" altLang="ja-JP"/>
              <a:pPr/>
              <a:t>12</a:t>
            </a:fld>
            <a:endParaRPr lang="en-US" altLang="ja-JP"/>
          </a:p>
        </p:txBody>
      </p:sp>
      <p:sp>
        <p:nvSpPr>
          <p:cNvPr id="199682" name="Rectangle 2"/>
          <p:cNvSpPr>
            <a:spLocks noGrp="1" noRot="1" noChangeAspect="1" noChangeArrowheads="1" noTextEdit="1"/>
          </p:cNvSpPr>
          <p:nvPr>
            <p:ph type="sldImg"/>
          </p:nvPr>
        </p:nvSpPr>
        <p:spPr>
          <a:xfrm>
            <a:off x="1144588" y="685800"/>
            <a:ext cx="4573587" cy="3430588"/>
          </a:xfrm>
          <a:ln/>
        </p:spPr>
      </p:sp>
      <p:sp>
        <p:nvSpPr>
          <p:cNvPr id="199683" name="Rectangle 3"/>
          <p:cNvSpPr>
            <a:spLocks noGrp="1" noChangeArrowheads="1"/>
          </p:cNvSpPr>
          <p:nvPr>
            <p:ph type="body" idx="1"/>
          </p:nvPr>
        </p:nvSpPr>
        <p:spPr>
          <a:xfrm>
            <a:off x="685800" y="4306888"/>
            <a:ext cx="5486400" cy="4665662"/>
          </a:xfrm>
        </p:spPr>
        <p:txBody>
          <a:bodyPr/>
          <a:lstStyle/>
          <a:p>
            <a:r>
              <a:rPr lang="ja-JP" altLang="en-US" sz="1100" dirty="0"/>
              <a:t>　</a:t>
            </a:r>
            <a:r>
              <a:rPr lang="en-US" altLang="ja-JP" sz="1100" dirty="0"/>
              <a:t>SPLD, CPLD, FPGA</a:t>
            </a:r>
            <a:r>
              <a:rPr lang="ja-JP" altLang="en-US" sz="1100" dirty="0"/>
              <a:t>は、基本論理ブロックの実現方式や配線方式によっての分類ですが、</a:t>
            </a:r>
            <a:r>
              <a:rPr lang="en-US" altLang="ja-JP" sz="1100" dirty="0"/>
              <a:t>PLD</a:t>
            </a:r>
            <a:r>
              <a:rPr lang="ja-JP" altLang="en-US" sz="1100" dirty="0"/>
              <a:t>にとって重要なのは、プロダクトターム方式の配線構造、</a:t>
            </a:r>
            <a:r>
              <a:rPr lang="en-US" altLang="ja-JP" sz="1100" dirty="0"/>
              <a:t>LUT</a:t>
            </a:r>
            <a:r>
              <a:rPr lang="ja-JP" altLang="en-US" sz="1100" dirty="0"/>
              <a:t>の内部論理、スイッチの設定などをいかに変えるかという柔軟性の導入方式であり、これによって</a:t>
            </a:r>
            <a:r>
              <a:rPr lang="en-US" altLang="ja-JP" sz="1100" dirty="0"/>
              <a:t>PLD</a:t>
            </a:r>
            <a:r>
              <a:rPr lang="ja-JP" altLang="en-US" sz="1100" dirty="0"/>
              <a:t>の特徴が決まります。</a:t>
            </a:r>
          </a:p>
          <a:p>
            <a:r>
              <a:rPr lang="ja-JP" altLang="en-US" sz="1100" dirty="0"/>
              <a:t>　まず、</a:t>
            </a:r>
            <a:r>
              <a:rPr lang="en-US" altLang="ja-JP" sz="1100" dirty="0"/>
              <a:t>70</a:t>
            </a:r>
            <a:r>
              <a:rPr lang="ja-JP" altLang="en-US" sz="1100" dirty="0"/>
              <a:t>年代から伝統的に用いられているヒューズ型があります。ヒューズ型は大電流で金属を溶解させることにより、配線を切断します。一方、</a:t>
            </a:r>
            <a:r>
              <a:rPr lang="en-US" altLang="ja-JP" sz="1100" dirty="0"/>
              <a:t>80</a:t>
            </a:r>
            <a:r>
              <a:rPr lang="ja-JP" altLang="en-US" sz="1100" dirty="0"/>
              <a:t>年代以降、ヒューズ型に代わって用いられるようになったアンチヒューズ型は大電圧で絶縁体を破壊することで、配線間を接続します。両者共に金属で接続が行われるため、遅延が小さい利点がある一方、一度プログラムしたら消去することができないワンタイム型です。高速動作用に小規模なものから大規模なものまで広く用いられる。</a:t>
            </a:r>
            <a:r>
              <a:rPr lang="en-US" altLang="ja-JP" sz="1100" dirty="0" err="1"/>
              <a:t>Actel</a:t>
            </a:r>
            <a:r>
              <a:rPr lang="ja-JP" altLang="en-US" sz="1100" dirty="0"/>
              <a:t>社、</a:t>
            </a:r>
            <a:r>
              <a:rPr lang="en-US" altLang="ja-JP" sz="1100" dirty="0" err="1"/>
              <a:t>QuickLogic</a:t>
            </a:r>
            <a:r>
              <a:rPr lang="ja-JP" altLang="en-US" sz="1100" dirty="0"/>
              <a:t>社の製品が一般的です。</a:t>
            </a:r>
          </a:p>
          <a:p>
            <a:r>
              <a:rPr lang="ja-JP" altLang="en-US" sz="1100" dirty="0"/>
              <a:t>　次に</a:t>
            </a:r>
            <a:r>
              <a:rPr lang="en-US" altLang="ja-JP" sz="1100" dirty="0"/>
              <a:t>EEPROM</a:t>
            </a:r>
            <a:r>
              <a:rPr lang="ja-JP" altLang="en-US" sz="1100" dirty="0"/>
              <a:t>同様に、特殊なゲートであるフローティングゲートを</a:t>
            </a:r>
            <a:r>
              <a:rPr lang="en-US" altLang="ja-JP" sz="1100" dirty="0"/>
              <a:t>ON/OFF</a:t>
            </a:r>
            <a:r>
              <a:rPr lang="ja-JP" altLang="en-US" sz="1100" dirty="0"/>
              <a:t>のスイッチとして用いる</a:t>
            </a:r>
            <a:r>
              <a:rPr lang="en-US" altLang="ja-JP" sz="1100" dirty="0"/>
              <a:t>EEPROM</a:t>
            </a:r>
            <a:r>
              <a:rPr lang="ja-JP" altLang="en-US" sz="1100" dirty="0"/>
              <a:t>方式があります。高圧によりゲート内に電子を注入することで、電源を切ってもデータを保持することができます。書き換え可能であるが、半導体でスイッチが形成されるため、アンチヒューズ型に比べて動作速度の点では不利です。</a:t>
            </a:r>
            <a:r>
              <a:rPr lang="en-US" altLang="ja-JP" sz="1100" dirty="0"/>
              <a:t>AND-OR</a:t>
            </a:r>
            <a:r>
              <a:rPr lang="ja-JP" altLang="en-US" sz="1100" dirty="0"/>
              <a:t>型の基本論理ブロックに適しており、</a:t>
            </a:r>
            <a:r>
              <a:rPr lang="en-US" altLang="ja-JP" sz="1100" dirty="0"/>
              <a:t>Lattice</a:t>
            </a:r>
            <a:r>
              <a:rPr lang="ja-JP" altLang="en-US" sz="1100" dirty="0"/>
              <a:t>社の一連の製品、</a:t>
            </a:r>
            <a:r>
              <a:rPr lang="en-US" altLang="ja-JP" sz="1100" dirty="0"/>
              <a:t>Altera</a:t>
            </a:r>
            <a:r>
              <a:rPr lang="ja-JP" altLang="en-US" sz="1100" dirty="0"/>
              <a:t>社の</a:t>
            </a:r>
            <a:r>
              <a:rPr lang="en-US" altLang="ja-JP" sz="1100" dirty="0"/>
              <a:t>CPLD</a:t>
            </a:r>
            <a:r>
              <a:rPr lang="ja-JP" altLang="en-US" sz="1100" dirty="0"/>
              <a:t>が有名ですが、最近はフラッシュ</a:t>
            </a:r>
            <a:r>
              <a:rPr lang="en-US" altLang="ja-JP" sz="1100" dirty="0"/>
              <a:t>ROM</a:t>
            </a:r>
            <a:r>
              <a:rPr lang="ja-JP" altLang="en-US" sz="1100" dirty="0"/>
              <a:t>を用いる大規模なものが登場しています。</a:t>
            </a:r>
          </a:p>
          <a:p>
            <a:r>
              <a:rPr lang="ja-JP" altLang="en-US" sz="1100" dirty="0"/>
              <a:t>　最近、発展がもっとも著しいのが</a:t>
            </a:r>
            <a:r>
              <a:rPr lang="en-US" altLang="ja-JP" sz="1100" dirty="0"/>
              <a:t>SRAM</a:t>
            </a:r>
            <a:r>
              <a:rPr lang="ja-JP" altLang="en-US" sz="1100" dirty="0"/>
              <a:t>型である。この方式は、通常のスタティック</a:t>
            </a:r>
            <a:r>
              <a:rPr lang="en-US" altLang="ja-JP" sz="1100" dirty="0"/>
              <a:t>RAM</a:t>
            </a:r>
            <a:r>
              <a:rPr lang="ja-JP" altLang="en-US" sz="1100" dirty="0"/>
              <a:t>をそのまま</a:t>
            </a:r>
            <a:r>
              <a:rPr lang="en-US" altLang="ja-JP" sz="1100" dirty="0"/>
              <a:t>LUT</a:t>
            </a:r>
            <a:r>
              <a:rPr lang="ja-JP" altLang="en-US" sz="1100" dirty="0"/>
              <a:t>に用いると共にスイッチの接続情報を保持します。この接続情報により主として</a:t>
            </a:r>
            <a:r>
              <a:rPr lang="en-US" altLang="ja-JP" sz="1100" dirty="0"/>
              <a:t>CMOS</a:t>
            </a:r>
            <a:r>
              <a:rPr lang="ja-JP" altLang="en-US" sz="1100" dirty="0"/>
              <a:t>のトランスファゲートを用いて構成されたスイッチの</a:t>
            </a:r>
            <a:r>
              <a:rPr lang="en-US" altLang="ja-JP" sz="1100" dirty="0"/>
              <a:t>ON/OFF</a:t>
            </a:r>
            <a:r>
              <a:rPr lang="ja-JP" altLang="en-US" sz="1100" dirty="0"/>
              <a:t>を制御します。このように、特に</a:t>
            </a:r>
            <a:r>
              <a:rPr lang="en-US" altLang="ja-JP" sz="1100" dirty="0"/>
              <a:t>SRAM</a:t>
            </a:r>
            <a:r>
              <a:rPr lang="ja-JP" altLang="en-US" sz="1100" dirty="0"/>
              <a:t>型では、チップ上の論理構成を決定するのはメモリ内の構成情報データです。この方式は、</a:t>
            </a:r>
            <a:r>
              <a:rPr lang="en-US" altLang="ja-JP" sz="1100" dirty="0"/>
              <a:t>CMOS</a:t>
            </a:r>
            <a:r>
              <a:rPr lang="ja-JP" altLang="en-US" sz="1100" dirty="0"/>
              <a:t>の一般的なプロセスで作れるため、大規模なチップに適しています。しかし、電源を落とすと構成情報が消えてしまいます。すなわち、通電の度に構成情報データをチップ内に送り込む必要があります。逆に、動作中に構成情報データを入れ替えることにより、機能を変更することが可能です。</a:t>
            </a:r>
          </a:p>
          <a:p>
            <a:r>
              <a:rPr lang="ja-JP" altLang="en-US" sz="1100" dirty="0"/>
              <a:t>　その他、</a:t>
            </a:r>
            <a:r>
              <a:rPr lang="en-US" altLang="ja-JP" sz="1100" dirty="0"/>
              <a:t>MRAM, </a:t>
            </a:r>
            <a:r>
              <a:rPr lang="en-US" altLang="ja-JP" sz="1100" dirty="0" err="1"/>
              <a:t>FeRAM</a:t>
            </a:r>
            <a:r>
              <a:rPr lang="ja-JP" altLang="en-US" sz="1100" dirty="0"/>
              <a:t>など新しい記憶方式を用いるもの、</a:t>
            </a:r>
            <a:r>
              <a:rPr lang="en-US" altLang="ja-JP" sz="1100" dirty="0"/>
              <a:t>DRAM</a:t>
            </a:r>
            <a:r>
              <a:rPr lang="ja-JP" altLang="en-US" sz="1100" dirty="0"/>
              <a:t>を用いるものも試作されているが、本格的な利用には至っていない。</a:t>
            </a:r>
          </a:p>
        </p:txBody>
      </p:sp>
    </p:spTree>
    <p:extLst>
      <p:ext uri="{BB962C8B-B14F-4D97-AF65-F5344CB8AC3E}">
        <p14:creationId xmlns:p14="http://schemas.microsoft.com/office/powerpoint/2010/main" val="165881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812D0-D630-4507-A659-8C028CA48932}" type="slidenum">
              <a:rPr lang="en-US" altLang="ja-JP"/>
              <a:pPr/>
              <a:t>13</a:t>
            </a:fld>
            <a:endParaRPr lang="en-US" altLang="ja-JP"/>
          </a:p>
        </p:txBody>
      </p:sp>
      <p:sp>
        <p:nvSpPr>
          <p:cNvPr id="201730" name="Rectangle 2"/>
          <p:cNvSpPr>
            <a:spLocks noGrp="1" noRot="1" noChangeAspect="1" noChangeArrowheads="1" noTextEdit="1"/>
          </p:cNvSpPr>
          <p:nvPr>
            <p:ph type="sldImg"/>
          </p:nvPr>
        </p:nvSpPr>
        <p:spPr>
          <a:xfrm>
            <a:off x="1144588" y="685800"/>
            <a:ext cx="4573587" cy="3430588"/>
          </a:xfrm>
          <a:ln/>
        </p:spPr>
      </p:sp>
      <p:sp>
        <p:nvSpPr>
          <p:cNvPr id="201731" name="Rectangle 3"/>
          <p:cNvSpPr>
            <a:spLocks noGrp="1" noChangeArrowheads="1"/>
          </p:cNvSpPr>
          <p:nvPr>
            <p:ph type="body" idx="1"/>
          </p:nvPr>
        </p:nvSpPr>
        <p:spPr/>
        <p:txBody>
          <a:bodyPr/>
          <a:lstStyle/>
          <a:p>
            <a:r>
              <a:rPr lang="en-US" altLang="ja-JP" dirty="0"/>
              <a:t>PLD</a:t>
            </a:r>
            <a:r>
              <a:rPr lang="ja-JP" altLang="en-US" dirty="0"/>
              <a:t>をどのように構成するか、と、柔軟性をどのように実現するか、は互いに関連しています。プロダクトターム構成は、</a:t>
            </a:r>
            <a:r>
              <a:rPr lang="en-US" altLang="ja-JP" dirty="0"/>
              <a:t>EEPROM</a:t>
            </a:r>
            <a:r>
              <a:rPr lang="ja-JP" altLang="en-US" dirty="0"/>
              <a:t>型に向いており、</a:t>
            </a:r>
            <a:r>
              <a:rPr lang="en-US" altLang="ja-JP" dirty="0"/>
              <a:t>FPGA</a:t>
            </a:r>
            <a:r>
              <a:rPr lang="ja-JP" altLang="en-US" dirty="0"/>
              <a:t>は、</a:t>
            </a:r>
            <a:r>
              <a:rPr lang="en-US" altLang="ja-JP" dirty="0"/>
              <a:t>SRAM</a:t>
            </a:r>
            <a:r>
              <a:rPr lang="ja-JP" altLang="en-US" dirty="0"/>
              <a:t>やアンチヒューズ型に向いていますが、それ以外の型でも利用可能です。</a:t>
            </a:r>
            <a:endParaRPr lang="ja-JP" altLang="ja-JP" dirty="0"/>
          </a:p>
        </p:txBody>
      </p:sp>
    </p:spTree>
    <p:extLst>
      <p:ext uri="{BB962C8B-B14F-4D97-AF65-F5344CB8AC3E}">
        <p14:creationId xmlns:p14="http://schemas.microsoft.com/office/powerpoint/2010/main" val="411794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D7D3F-B5B6-4056-8ADA-1373A62A41CF}" type="slidenum">
              <a:rPr lang="en-US" altLang="ja-JP"/>
              <a:pPr/>
              <a:t>14</a:t>
            </a:fld>
            <a:endParaRPr lang="en-US" altLang="ja-JP"/>
          </a:p>
        </p:txBody>
      </p:sp>
      <p:sp>
        <p:nvSpPr>
          <p:cNvPr id="203778" name="Rectangle 2"/>
          <p:cNvSpPr>
            <a:spLocks noGrp="1" noRot="1" noChangeAspect="1" noChangeArrowheads="1" noTextEdit="1"/>
          </p:cNvSpPr>
          <p:nvPr>
            <p:ph type="sldImg"/>
          </p:nvPr>
        </p:nvSpPr>
        <p:spPr>
          <a:xfrm>
            <a:off x="1144588" y="685800"/>
            <a:ext cx="4573587" cy="3430588"/>
          </a:xfrm>
          <a:ln/>
        </p:spPr>
      </p:sp>
      <p:sp>
        <p:nvSpPr>
          <p:cNvPr id="203779" name="Rectangle 3"/>
          <p:cNvSpPr>
            <a:spLocks noGrp="1" noChangeArrowheads="1"/>
          </p:cNvSpPr>
          <p:nvPr>
            <p:ph type="body" idx="1"/>
          </p:nvPr>
        </p:nvSpPr>
        <p:spPr/>
        <p:txBody>
          <a:bodyPr/>
          <a:lstStyle/>
          <a:p>
            <a:r>
              <a:rPr lang="ja-JP" altLang="en-US" dirty="0"/>
              <a:t>古典的な</a:t>
            </a:r>
            <a:r>
              <a:rPr lang="en-US" altLang="ja-JP" dirty="0"/>
              <a:t>PLD</a:t>
            </a:r>
            <a:r>
              <a:rPr lang="ja-JP" altLang="en-US" dirty="0"/>
              <a:t>の概観を示します。</a:t>
            </a:r>
            <a:r>
              <a:rPr lang="en-US" altLang="ja-JP" dirty="0"/>
              <a:t>Lattice</a:t>
            </a:r>
            <a:r>
              <a:rPr lang="ja-JP" altLang="en-US" dirty="0"/>
              <a:t>社の</a:t>
            </a:r>
            <a:r>
              <a:rPr lang="en-US" altLang="ja-JP" dirty="0"/>
              <a:t>GAL</a:t>
            </a:r>
            <a:r>
              <a:rPr lang="ja-JP" altLang="en-US" dirty="0"/>
              <a:t>は、</a:t>
            </a:r>
            <a:r>
              <a:rPr lang="en-US" altLang="ja-JP" dirty="0"/>
              <a:t>EEPROM</a:t>
            </a:r>
            <a:r>
              <a:rPr lang="ja-JP" altLang="en-US" dirty="0"/>
              <a:t>型の</a:t>
            </a:r>
            <a:r>
              <a:rPr lang="en-US" altLang="ja-JP" dirty="0"/>
              <a:t>SPLD</a:t>
            </a:r>
            <a:r>
              <a:rPr lang="ja-JP" altLang="en-US" dirty="0"/>
              <a:t>で</a:t>
            </a:r>
            <a:r>
              <a:rPr lang="en-US" altLang="ja-JP" dirty="0"/>
              <a:t>80</a:t>
            </a:r>
            <a:r>
              <a:rPr lang="ja-JP" altLang="en-US" dirty="0"/>
              <a:t>年代より良く使われています。</a:t>
            </a:r>
            <a:r>
              <a:rPr lang="en-US" altLang="ja-JP" dirty="0" err="1"/>
              <a:t>QuickLogic</a:t>
            </a:r>
            <a:r>
              <a:rPr lang="ja-JP" altLang="en-US" dirty="0"/>
              <a:t>社の</a:t>
            </a:r>
            <a:r>
              <a:rPr lang="en-US" altLang="ja-JP" dirty="0"/>
              <a:t>FPGA</a:t>
            </a:r>
            <a:r>
              <a:rPr lang="ja-JP" altLang="en-US" dirty="0"/>
              <a:t>は、アンチヒューズ型です。</a:t>
            </a:r>
            <a:endParaRPr lang="ja-JP" altLang="ja-JP" dirty="0"/>
          </a:p>
        </p:txBody>
      </p:sp>
    </p:spTree>
    <p:extLst>
      <p:ext uri="{BB962C8B-B14F-4D97-AF65-F5344CB8AC3E}">
        <p14:creationId xmlns:p14="http://schemas.microsoft.com/office/powerpoint/2010/main" val="726345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CC2A4-0401-4440-A307-7A3A8FC6A932}" type="slidenum">
              <a:rPr lang="en-US" altLang="ja-JP"/>
              <a:pPr/>
              <a:t>15</a:t>
            </a:fld>
            <a:endParaRPr lang="en-US" altLang="ja-JP"/>
          </a:p>
        </p:txBody>
      </p:sp>
      <p:sp>
        <p:nvSpPr>
          <p:cNvPr id="205826" name="Rectangle 2"/>
          <p:cNvSpPr>
            <a:spLocks noGrp="1" noRot="1" noChangeAspect="1" noChangeArrowheads="1" noTextEdit="1"/>
          </p:cNvSpPr>
          <p:nvPr>
            <p:ph type="sldImg"/>
          </p:nvPr>
        </p:nvSpPr>
        <p:spPr>
          <a:xfrm>
            <a:off x="1144588" y="685800"/>
            <a:ext cx="4573587" cy="3430588"/>
          </a:xfrm>
          <a:ln/>
        </p:spPr>
      </p:sp>
      <p:sp>
        <p:nvSpPr>
          <p:cNvPr id="205827" name="Rectangle 3"/>
          <p:cNvSpPr>
            <a:spLocks noGrp="1" noChangeArrowheads="1"/>
          </p:cNvSpPr>
          <p:nvPr>
            <p:ph type="body" idx="1"/>
          </p:nvPr>
        </p:nvSpPr>
        <p:spPr/>
        <p:txBody>
          <a:bodyPr/>
          <a:lstStyle/>
          <a:p>
            <a:r>
              <a:rPr lang="ja-JP" altLang="en-US" dirty="0"/>
              <a:t>これはより大規模な</a:t>
            </a:r>
            <a:r>
              <a:rPr lang="en-US" altLang="ja-JP" dirty="0"/>
              <a:t>Xilinx</a:t>
            </a:r>
            <a:r>
              <a:rPr lang="ja-JP" altLang="en-US" dirty="0"/>
              <a:t>の</a:t>
            </a:r>
            <a:r>
              <a:rPr lang="en-US" altLang="ja-JP" dirty="0"/>
              <a:t>SRAM</a:t>
            </a:r>
            <a:r>
              <a:rPr lang="ja-JP" altLang="en-US" dirty="0"/>
              <a:t>型と</a:t>
            </a:r>
            <a:r>
              <a:rPr lang="en-US" altLang="ja-JP" dirty="0" err="1"/>
              <a:t>Quicklogic</a:t>
            </a:r>
            <a:r>
              <a:rPr lang="ja-JP" altLang="en-US" dirty="0"/>
              <a:t>社のアンチヒューズ型です。</a:t>
            </a:r>
            <a:r>
              <a:rPr lang="en-US" altLang="ja-JP" dirty="0"/>
              <a:t>BGA(Ball Grid Array)</a:t>
            </a:r>
            <a:r>
              <a:rPr lang="ja-JP" altLang="en-US" dirty="0"/>
              <a:t>と言って、チップの裏に半田ボールが並んでいるパッケージで基板の表面にくっつけます。</a:t>
            </a:r>
            <a:endParaRPr lang="en-US" altLang="ja-JP" dirty="0"/>
          </a:p>
        </p:txBody>
      </p:sp>
    </p:spTree>
    <p:extLst>
      <p:ext uri="{BB962C8B-B14F-4D97-AF65-F5344CB8AC3E}">
        <p14:creationId xmlns:p14="http://schemas.microsoft.com/office/powerpoint/2010/main" val="416020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A8622-0913-496D-9CF2-81CFB0FDF446}" type="slidenum">
              <a:rPr lang="en-US" altLang="ja-JP"/>
              <a:pPr/>
              <a:t>16</a:t>
            </a:fld>
            <a:endParaRPr lang="en-US" altLang="ja-JP"/>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ja-JP" altLang="en-US" dirty="0"/>
              <a:t>プロダクトタームの線が細かくてすいません。若干の簡単化が必要です。</a:t>
            </a:r>
            <a:endParaRPr lang="ja-JP" altLang="ja-JP" dirty="0"/>
          </a:p>
        </p:txBody>
      </p:sp>
    </p:spTree>
    <p:extLst>
      <p:ext uri="{BB962C8B-B14F-4D97-AF65-F5344CB8AC3E}">
        <p14:creationId xmlns:p14="http://schemas.microsoft.com/office/powerpoint/2010/main" val="179305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210FE-0FE7-41D6-B103-CC9E17498C5E}" type="slidenum">
              <a:rPr lang="en-US" altLang="ja-JP"/>
              <a:pPr/>
              <a:t>17</a:t>
            </a:fld>
            <a:endParaRPr lang="en-US" altLang="ja-JP"/>
          </a:p>
        </p:txBody>
      </p:sp>
      <p:sp>
        <p:nvSpPr>
          <p:cNvPr id="435202" name="Rectangle 2"/>
          <p:cNvSpPr>
            <a:spLocks noGrp="1" noRot="1" noChangeAspect="1" noChangeArrowheads="1" noTextEdit="1"/>
          </p:cNvSpPr>
          <p:nvPr>
            <p:ph type="sldImg"/>
          </p:nvPr>
        </p:nvSpPr>
        <p:spPr>
          <a:xfrm>
            <a:off x="1143000" y="685800"/>
            <a:ext cx="4575175" cy="3432175"/>
          </a:xfrm>
          <a:ln/>
        </p:spPr>
      </p:sp>
      <p:sp>
        <p:nvSpPr>
          <p:cNvPr id="435203" name="Rectangle 3"/>
          <p:cNvSpPr>
            <a:spLocks noGrp="1" noChangeArrowheads="1"/>
          </p:cNvSpPr>
          <p:nvPr>
            <p:ph type="body" idx="1"/>
          </p:nvPr>
        </p:nvSpPr>
        <p:spPr>
          <a:xfrm>
            <a:off x="765175" y="4344988"/>
            <a:ext cx="5327650" cy="4113212"/>
          </a:xfrm>
        </p:spPr>
        <p:txBody>
          <a:bodyPr/>
          <a:lstStyle/>
          <a:p>
            <a:pPr>
              <a:lnSpc>
                <a:spcPct val="120000"/>
              </a:lnSpc>
            </a:pPr>
            <a:r>
              <a:rPr lang="en-US" altLang="ja-JP" dirty="0"/>
              <a:t>FPGA</a:t>
            </a:r>
            <a:r>
              <a:rPr lang="ja-JP" altLang="en-US" dirty="0"/>
              <a:t>の設計は、</a:t>
            </a:r>
            <a:r>
              <a:rPr lang="en-US" altLang="ja-JP" dirty="0"/>
              <a:t>3</a:t>
            </a:r>
            <a:r>
              <a:rPr lang="ja-JP" altLang="en-US" dirty="0"/>
              <a:t>年生の実験で学びます。設計は、</a:t>
            </a:r>
            <a:r>
              <a:rPr lang="en-US" altLang="ja-JP" dirty="0"/>
              <a:t>Verilog-HDL</a:t>
            </a:r>
            <a:r>
              <a:rPr lang="ja-JP" altLang="en-US" dirty="0"/>
              <a:t>や</a:t>
            </a:r>
            <a:r>
              <a:rPr lang="en-US" altLang="ja-JP" dirty="0"/>
              <a:t>VHDL</a:t>
            </a:r>
            <a:r>
              <a:rPr lang="ja-JP" altLang="en-US" dirty="0"/>
              <a:t>などのハードウェア記述言語で行うことが多いのですが、最近は</a:t>
            </a:r>
            <a:r>
              <a:rPr lang="en-US" altLang="ja-JP" dirty="0"/>
              <a:t>C</a:t>
            </a:r>
            <a:r>
              <a:rPr lang="ja-JP" altLang="en-US" dirty="0"/>
              <a:t>レベルでの設計も多く使われるようになりました。これらの記述は論理合成、圧縮の手順を経て、対象の</a:t>
            </a:r>
            <a:r>
              <a:rPr lang="en-US" altLang="ja-JP" dirty="0"/>
              <a:t>FPGA</a:t>
            </a:r>
            <a:r>
              <a:rPr lang="ja-JP" altLang="en-US" dirty="0"/>
              <a:t>の種類に応じてゲートなどの割り当て</a:t>
            </a:r>
            <a:r>
              <a:rPr lang="en-US" altLang="ja-JP" dirty="0"/>
              <a:t>(</a:t>
            </a:r>
            <a:r>
              <a:rPr lang="ja-JP" altLang="en-US" dirty="0"/>
              <a:t>テクノロジマッピング）が行われ、配置、配線の結果、構成情報が出力されます。これを</a:t>
            </a:r>
            <a:r>
              <a:rPr lang="en-US" altLang="ja-JP" dirty="0"/>
              <a:t>FPGA</a:t>
            </a:r>
            <a:r>
              <a:rPr lang="ja-JP" altLang="en-US" dirty="0"/>
              <a:t>に流し込めば、設計通りの動作を行わせることができます。</a:t>
            </a:r>
            <a:endParaRPr lang="ja-JP" altLang="ja-JP" dirty="0"/>
          </a:p>
        </p:txBody>
      </p:sp>
    </p:spTree>
    <p:extLst>
      <p:ext uri="{BB962C8B-B14F-4D97-AF65-F5344CB8AC3E}">
        <p14:creationId xmlns:p14="http://schemas.microsoft.com/office/powerpoint/2010/main" val="319470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Intel</a:t>
            </a:r>
            <a:r>
              <a:rPr kumimoji="1" lang="ja-JP" altLang="en-US" dirty="0"/>
              <a:t>（</a:t>
            </a:r>
            <a:r>
              <a:rPr kumimoji="1" lang="en-US" altLang="ja-JP" dirty="0"/>
              <a:t>Altera</a:t>
            </a:r>
            <a:r>
              <a:rPr kumimoji="1" lang="ja-JP" altLang="en-US" dirty="0"/>
              <a:t>）社の</a:t>
            </a:r>
            <a:r>
              <a:rPr kumimoji="1" lang="en-US" altLang="ja-JP" dirty="0" err="1"/>
              <a:t>Quartus</a:t>
            </a:r>
            <a:r>
              <a:rPr kumimoji="1" lang="ja-JP" altLang="en-US" dirty="0"/>
              <a:t>などがこの一例です。お試し版の</a:t>
            </a:r>
            <a:r>
              <a:rPr kumimoji="1" lang="en-US" altLang="ja-JP" dirty="0"/>
              <a:t>Web</a:t>
            </a:r>
            <a:r>
              <a:rPr kumimoji="1" lang="ja-JP" altLang="en-US" dirty="0"/>
              <a:t> </a:t>
            </a:r>
            <a:r>
              <a:rPr kumimoji="1" lang="en-US" altLang="ja-JP" dirty="0"/>
              <a:t>Pack</a:t>
            </a:r>
            <a:r>
              <a:rPr kumimoji="1" lang="ja-JP" altLang="en-US" dirty="0"/>
              <a:t>は無料でダウンロード可能で、かなり大きいチップまで設計ができます（実は実験ではこの無料版を使っているが、大学では大きいチップが設計できるアカデミックライセンスもある）。皆さんの</a:t>
            </a:r>
            <a:r>
              <a:rPr kumimoji="1" lang="en-US" altLang="ja-JP" dirty="0"/>
              <a:t>PC</a:t>
            </a:r>
            <a:r>
              <a:rPr kumimoji="1" lang="ja-JP" altLang="en-US" dirty="0"/>
              <a:t>にダウンロードして使うこともできます。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18</a:t>
            </a:fld>
            <a:endParaRPr lang="en-US" altLang="ja-JP"/>
          </a:p>
        </p:txBody>
      </p:sp>
    </p:spTree>
    <p:extLst>
      <p:ext uri="{BB962C8B-B14F-4D97-AF65-F5344CB8AC3E}">
        <p14:creationId xmlns:p14="http://schemas.microsoft.com/office/powerpoint/2010/main" val="736373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4B9B2-4841-41EE-B6C0-154E8ECAC645}" type="slidenum">
              <a:rPr lang="en-US" altLang="ja-JP"/>
              <a:pPr/>
              <a:t>19</a:t>
            </a:fld>
            <a:endParaRPr lang="en-US" altLang="ja-JP"/>
          </a:p>
        </p:txBody>
      </p:sp>
      <p:sp>
        <p:nvSpPr>
          <p:cNvPr id="406530" name="Rectangle 2"/>
          <p:cNvSpPr>
            <a:spLocks noGrp="1" noRot="1" noChangeAspect="1" noChangeArrowheads="1" noTextEdit="1"/>
          </p:cNvSpPr>
          <p:nvPr>
            <p:ph type="sldImg"/>
          </p:nvPr>
        </p:nvSpPr>
        <p:spPr>
          <a:xfrm>
            <a:off x="1143000" y="685800"/>
            <a:ext cx="4575175" cy="3432175"/>
          </a:xfrm>
          <a:ln/>
        </p:spPr>
      </p:sp>
      <p:sp>
        <p:nvSpPr>
          <p:cNvPr id="406531" name="Rectangle 3"/>
          <p:cNvSpPr>
            <a:spLocks noGrp="1" noChangeArrowheads="1"/>
          </p:cNvSpPr>
          <p:nvPr>
            <p:ph type="body" idx="1"/>
          </p:nvPr>
        </p:nvSpPr>
        <p:spPr>
          <a:xfrm>
            <a:off x="765175" y="4344988"/>
            <a:ext cx="5327650" cy="4113212"/>
          </a:xfrm>
        </p:spPr>
        <p:txBody>
          <a:bodyPr/>
          <a:lstStyle/>
          <a:p>
            <a:r>
              <a:rPr lang="en-US" altLang="ja-JP" dirty="0"/>
              <a:t>FPGA</a:t>
            </a:r>
            <a:r>
              <a:rPr lang="ja-JP" altLang="en-US" dirty="0"/>
              <a:t>は、基本構造に様々な</a:t>
            </a:r>
            <a:r>
              <a:rPr lang="en-US" altLang="ja-JP" dirty="0"/>
              <a:t>IP(Intellectual Property)</a:t>
            </a:r>
            <a:r>
              <a:rPr lang="ja-JP" altLang="en-US" dirty="0"/>
              <a:t>を取り込む方向で発達しました。この図は</a:t>
            </a:r>
            <a:r>
              <a:rPr lang="en-US" altLang="ja-JP" dirty="0"/>
              <a:t>Xilinx</a:t>
            </a:r>
            <a:r>
              <a:rPr lang="ja-JP" altLang="en-US" dirty="0"/>
              <a:t>社の</a:t>
            </a:r>
            <a:r>
              <a:rPr lang="en-US" altLang="ja-JP" dirty="0" err="1"/>
              <a:t>Virtex</a:t>
            </a:r>
            <a:r>
              <a:rPr lang="ja-JP" altLang="en-US" dirty="0"/>
              <a:t>シリーズの基本構成です。論理要素の配列の間に</a:t>
            </a:r>
            <a:r>
              <a:rPr lang="en-US" altLang="ja-JP" dirty="0"/>
              <a:t>RAM,</a:t>
            </a:r>
            <a:r>
              <a:rPr lang="ja-JP" altLang="en-US" dirty="0"/>
              <a:t>乗算器などの</a:t>
            </a:r>
            <a:r>
              <a:rPr lang="en-US" altLang="ja-JP" dirty="0"/>
              <a:t>IP</a:t>
            </a:r>
            <a:r>
              <a:rPr lang="ja-JP" altLang="en-US" dirty="0"/>
              <a:t>が配置されており、</a:t>
            </a:r>
            <a:r>
              <a:rPr lang="en-US" altLang="ja-JP" dirty="0"/>
              <a:t>DCM</a:t>
            </a:r>
            <a:r>
              <a:rPr lang="ja-JP" altLang="en-US" dirty="0"/>
              <a:t>（クロックのコントローラ）、クロックバッファが周辺に配置されています。</a:t>
            </a:r>
            <a:endParaRPr lang="ja-JP" altLang="ja-JP" dirty="0"/>
          </a:p>
        </p:txBody>
      </p:sp>
    </p:spTree>
    <p:extLst>
      <p:ext uri="{BB962C8B-B14F-4D97-AF65-F5344CB8AC3E}">
        <p14:creationId xmlns:p14="http://schemas.microsoft.com/office/powerpoint/2010/main" val="383530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37FA8-D52E-406F-B952-1082E241768F}" type="slidenum">
              <a:rPr lang="en-US" altLang="ja-JP"/>
              <a:pPr/>
              <a:t>2</a:t>
            </a:fld>
            <a:endParaRPr lang="en-US" altLang="ja-JP"/>
          </a:p>
        </p:txBody>
      </p:sp>
      <p:sp>
        <p:nvSpPr>
          <p:cNvPr id="177154" name="Rectangle 2"/>
          <p:cNvSpPr>
            <a:spLocks noGrp="1" noRot="1" noChangeAspect="1" noChangeArrowheads="1" noTextEdit="1"/>
          </p:cNvSpPr>
          <p:nvPr>
            <p:ph type="sldImg"/>
          </p:nvPr>
        </p:nvSpPr>
        <p:spPr>
          <a:xfrm>
            <a:off x="1144588" y="685800"/>
            <a:ext cx="4573587" cy="3430588"/>
          </a:xfrm>
          <a:ln/>
        </p:spPr>
      </p:sp>
      <p:sp>
        <p:nvSpPr>
          <p:cNvPr id="177155" name="Rectangle 3"/>
          <p:cNvSpPr>
            <a:spLocks noGrp="1" noChangeArrowheads="1"/>
          </p:cNvSpPr>
          <p:nvPr>
            <p:ph type="body" idx="1"/>
          </p:nvPr>
        </p:nvSpPr>
        <p:spPr/>
        <p:txBody>
          <a:bodyPr/>
          <a:lstStyle/>
          <a:p>
            <a:r>
              <a:rPr lang="en-US" altLang="ja-JP" dirty="0"/>
              <a:t>PLD</a:t>
            </a:r>
            <a:r>
              <a:rPr lang="ja-JP" altLang="en-US" dirty="0"/>
              <a:t>（</a:t>
            </a:r>
            <a:r>
              <a:rPr lang="en-US" altLang="ja-JP" dirty="0"/>
              <a:t>Programmable</a:t>
            </a:r>
            <a:r>
              <a:rPr lang="ja-JP" altLang="en-US" dirty="0"/>
              <a:t> </a:t>
            </a:r>
            <a:r>
              <a:rPr lang="en-US" altLang="ja-JP" dirty="0"/>
              <a:t>Logic</a:t>
            </a:r>
            <a:r>
              <a:rPr lang="ja-JP" altLang="en-US" dirty="0"/>
              <a:t> </a:t>
            </a:r>
            <a:r>
              <a:rPr lang="en-US" altLang="ja-JP" dirty="0"/>
              <a:t>Device)</a:t>
            </a:r>
            <a:r>
              <a:rPr lang="ja-JP" altLang="en-US" dirty="0"/>
              <a:t>とは、ユーザが論理機能を決めることのできる</a:t>
            </a:r>
            <a:r>
              <a:rPr lang="en-US" altLang="ja-JP" dirty="0"/>
              <a:t>IC</a:t>
            </a:r>
            <a:r>
              <a:rPr lang="ja-JP" altLang="en-US" dirty="0"/>
              <a:t>のことです。メモリや</a:t>
            </a:r>
            <a:r>
              <a:rPr lang="en-US" altLang="ja-JP" dirty="0"/>
              <a:t>CPU</a:t>
            </a:r>
            <a:r>
              <a:rPr lang="ja-JP" altLang="en-US" dirty="0" err="1"/>
              <a:t>、</a:t>
            </a:r>
            <a:r>
              <a:rPr lang="en-US" altLang="ja-JP" dirty="0"/>
              <a:t>ASIC</a:t>
            </a:r>
            <a:r>
              <a:rPr lang="ja-JP" altLang="en-US" dirty="0" err="1"/>
              <a:t>、</a:t>
            </a:r>
            <a:r>
              <a:rPr lang="ja-JP" altLang="en-US" dirty="0"/>
              <a:t>昔の</a:t>
            </a:r>
            <a:r>
              <a:rPr lang="en-US" altLang="ja-JP" dirty="0"/>
              <a:t>74</a:t>
            </a:r>
            <a:r>
              <a:rPr lang="ja-JP" altLang="en-US" dirty="0"/>
              <a:t>シリーズのような標準ディジタル</a:t>
            </a:r>
            <a:r>
              <a:rPr lang="en-US" altLang="ja-JP" dirty="0"/>
              <a:t>IC</a:t>
            </a:r>
            <a:r>
              <a:rPr lang="ja-JP" altLang="en-US" dirty="0"/>
              <a:t>はその機能が決まっていて、これらはプログラマブルデバイスとは言いません。</a:t>
            </a:r>
            <a:r>
              <a:rPr lang="en-US" altLang="ja-JP" dirty="0"/>
              <a:t>CPU</a:t>
            </a:r>
            <a:r>
              <a:rPr lang="ja-JP" altLang="en-US" dirty="0"/>
              <a:t>はソフトウェアで動作を変えられるので究極のプログラマブルデバイスだ、という人も居ますが、一般的には専用目的</a:t>
            </a:r>
            <a:r>
              <a:rPr lang="en-US" altLang="ja-JP" dirty="0"/>
              <a:t>IC</a:t>
            </a:r>
            <a:r>
              <a:rPr lang="ja-JP" altLang="en-US" dirty="0"/>
              <a:t>に分類されます。</a:t>
            </a:r>
            <a:r>
              <a:rPr lang="en-US" altLang="ja-JP" dirty="0"/>
              <a:t>PLD</a:t>
            </a:r>
            <a:r>
              <a:rPr lang="ja-JP" altLang="en-US" dirty="0" err="1"/>
              <a:t>には</a:t>
            </a:r>
            <a:r>
              <a:rPr lang="ja-JP" altLang="en-US" dirty="0"/>
              <a:t>小規模な</a:t>
            </a:r>
            <a:r>
              <a:rPr lang="en-US" altLang="ja-JP" dirty="0"/>
              <a:t>AND-OR</a:t>
            </a:r>
            <a:r>
              <a:rPr lang="ja-JP" altLang="en-US" dirty="0"/>
              <a:t>構造でできた</a:t>
            </a:r>
            <a:r>
              <a:rPr lang="en-US" altLang="ja-JP" dirty="0"/>
              <a:t>SPLD(Simple</a:t>
            </a:r>
            <a:r>
              <a:rPr lang="ja-JP" altLang="en-US" dirty="0"/>
              <a:t> </a:t>
            </a:r>
            <a:r>
              <a:rPr lang="en-US" altLang="ja-JP" dirty="0"/>
              <a:t>PLD</a:t>
            </a:r>
            <a:r>
              <a:rPr lang="ja-JP" altLang="en-US" dirty="0"/>
              <a:t>）とこれを拡張した</a:t>
            </a:r>
            <a:r>
              <a:rPr lang="en-US" altLang="ja-JP" dirty="0"/>
              <a:t>CPLD</a:t>
            </a:r>
            <a:r>
              <a:rPr lang="ja-JP" altLang="en-US" dirty="0"/>
              <a:t>（</a:t>
            </a:r>
            <a:r>
              <a:rPr lang="en-US" altLang="ja-JP" dirty="0"/>
              <a:t>Complex</a:t>
            </a:r>
            <a:r>
              <a:rPr lang="ja-JP" altLang="en-US" dirty="0"/>
              <a:t> </a:t>
            </a:r>
            <a:r>
              <a:rPr lang="en-US" altLang="ja-JP" dirty="0"/>
              <a:t>PLD</a:t>
            </a:r>
            <a:r>
              <a:rPr lang="ja-JP" altLang="en-US" dirty="0"/>
              <a:t>）、</a:t>
            </a:r>
            <a:r>
              <a:rPr lang="en-US" altLang="ja-JP" dirty="0"/>
              <a:t>LUT(</a:t>
            </a:r>
            <a:r>
              <a:rPr lang="en-US" altLang="ja-JP" dirty="0" err="1"/>
              <a:t>LookUpTable</a:t>
            </a:r>
            <a:r>
              <a:rPr lang="ja-JP" altLang="en-US" dirty="0"/>
              <a:t>）を用いた大規模な</a:t>
            </a:r>
            <a:r>
              <a:rPr lang="en-US" altLang="ja-JP" dirty="0"/>
              <a:t>FPGA</a:t>
            </a:r>
            <a:r>
              <a:rPr lang="ja-JP" altLang="en-US" dirty="0"/>
              <a:t>（</a:t>
            </a:r>
            <a:r>
              <a:rPr lang="en-US" altLang="ja-JP" dirty="0"/>
              <a:t>Field</a:t>
            </a:r>
            <a:r>
              <a:rPr lang="ja-JP" altLang="en-US" dirty="0"/>
              <a:t> </a:t>
            </a:r>
            <a:r>
              <a:rPr lang="en-US" altLang="ja-JP" dirty="0"/>
              <a:t>Programmable</a:t>
            </a:r>
            <a:r>
              <a:rPr lang="ja-JP" altLang="en-US" dirty="0"/>
              <a:t> </a:t>
            </a:r>
            <a:r>
              <a:rPr lang="en-US" altLang="ja-JP" dirty="0"/>
              <a:t>Gate</a:t>
            </a:r>
            <a:r>
              <a:rPr lang="ja-JP" altLang="en-US" dirty="0"/>
              <a:t> </a:t>
            </a:r>
            <a:r>
              <a:rPr lang="en-US" altLang="ja-JP" dirty="0"/>
              <a:t>Array)</a:t>
            </a:r>
            <a:r>
              <a:rPr lang="ja-JP" altLang="en-US" dirty="0"/>
              <a:t>に分類されます。</a:t>
            </a:r>
            <a:r>
              <a:rPr lang="en-US" altLang="ja-JP" dirty="0"/>
              <a:t>SPLD</a:t>
            </a:r>
            <a:r>
              <a:rPr lang="ja-JP" altLang="en-US" dirty="0"/>
              <a:t>は</a:t>
            </a:r>
            <a:r>
              <a:rPr lang="en-US" altLang="ja-JP" dirty="0"/>
              <a:t>PLA</a:t>
            </a:r>
            <a:r>
              <a:rPr lang="ja-JP" altLang="en-US" dirty="0"/>
              <a:t>とか</a:t>
            </a:r>
            <a:r>
              <a:rPr lang="en-US" altLang="ja-JP" dirty="0"/>
              <a:t>PAL</a:t>
            </a:r>
            <a:r>
              <a:rPr lang="ja-JP" altLang="en-US" dirty="0"/>
              <a:t>（これは製品名）とも呼ばれますし、用語は統一されておらず混乱しています。ただし、最近は大規模なものはほとんど</a:t>
            </a:r>
            <a:r>
              <a:rPr lang="en-US" altLang="ja-JP" dirty="0"/>
              <a:t>FPGA</a:t>
            </a:r>
            <a:r>
              <a:rPr lang="ja-JP" altLang="en-US" dirty="0"/>
              <a:t>になっていて、これだけ覚えておけば、まず問題なないかもしれません。</a:t>
            </a:r>
            <a:endParaRPr lang="ja-JP" altLang="ja-JP" dirty="0"/>
          </a:p>
        </p:txBody>
      </p:sp>
    </p:spTree>
    <p:extLst>
      <p:ext uri="{BB962C8B-B14F-4D97-AF65-F5344CB8AC3E}">
        <p14:creationId xmlns:p14="http://schemas.microsoft.com/office/powerpoint/2010/main" val="247482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12918-F419-463C-BA3C-FC5AF9F3D19B}" type="slidenum">
              <a:rPr lang="en-US" altLang="ja-JP"/>
              <a:pPr/>
              <a:t>20</a:t>
            </a:fld>
            <a:endParaRPr lang="en-US" altLang="ja-JP"/>
          </a:p>
        </p:txBody>
      </p:sp>
      <p:sp>
        <p:nvSpPr>
          <p:cNvPr id="408578" name="Rectangle 2"/>
          <p:cNvSpPr>
            <a:spLocks noGrp="1" noRot="1" noChangeAspect="1" noChangeArrowheads="1" noTextEdit="1"/>
          </p:cNvSpPr>
          <p:nvPr>
            <p:ph type="sldImg"/>
          </p:nvPr>
        </p:nvSpPr>
        <p:spPr>
          <a:xfrm>
            <a:off x="1143000" y="685800"/>
            <a:ext cx="4575175" cy="3432175"/>
          </a:xfrm>
          <a:ln/>
        </p:spPr>
      </p:sp>
      <p:sp>
        <p:nvSpPr>
          <p:cNvPr id="408579" name="Rectangle 3"/>
          <p:cNvSpPr>
            <a:spLocks noGrp="1" noChangeArrowheads="1"/>
          </p:cNvSpPr>
          <p:nvPr>
            <p:ph type="body" idx="1"/>
          </p:nvPr>
        </p:nvSpPr>
        <p:spPr>
          <a:xfrm>
            <a:off x="765175" y="4344988"/>
            <a:ext cx="5327650" cy="4113212"/>
          </a:xfrm>
        </p:spPr>
        <p:txBody>
          <a:bodyPr/>
          <a:lstStyle/>
          <a:p>
            <a:r>
              <a:rPr lang="ja-JP" altLang="en-US" dirty="0"/>
              <a:t>これは</a:t>
            </a:r>
            <a:r>
              <a:rPr lang="en-US" altLang="ja-JP" dirty="0"/>
              <a:t>Intel(</a:t>
            </a:r>
            <a:r>
              <a:rPr lang="ja-JP" altLang="en-US" dirty="0"/>
              <a:t>昔の</a:t>
            </a:r>
            <a:r>
              <a:rPr lang="en-US" altLang="ja-JP" dirty="0"/>
              <a:t>Altera</a:t>
            </a:r>
            <a:r>
              <a:rPr lang="ja-JP" altLang="en-US" dirty="0"/>
              <a:t>）の</a:t>
            </a:r>
            <a:r>
              <a:rPr lang="en-US" altLang="ja-JP" dirty="0" err="1"/>
              <a:t>Stratix</a:t>
            </a:r>
            <a:r>
              <a:rPr lang="ja-JP" altLang="en-US" dirty="0"/>
              <a:t>シリーズです。これも一定の間隔で</a:t>
            </a:r>
            <a:r>
              <a:rPr lang="en-US" altLang="ja-JP" dirty="0"/>
              <a:t>RAM</a:t>
            </a:r>
            <a:r>
              <a:rPr lang="ja-JP" altLang="en-US" dirty="0"/>
              <a:t>や</a:t>
            </a:r>
            <a:r>
              <a:rPr lang="en-US" altLang="ja-JP" dirty="0"/>
              <a:t>DSP</a:t>
            </a:r>
            <a:r>
              <a:rPr lang="ja-JP" altLang="en-US" dirty="0"/>
              <a:t>ブロック（積和演算を行うハードウェアのことをこのように呼んでいます）が装備されています。演算器は論理要素を使って作ることもできるのですが、専用のハードウェアを使った方がはるかに速いです。</a:t>
            </a:r>
            <a:endParaRPr lang="ja-JP" altLang="ja-JP" dirty="0"/>
          </a:p>
        </p:txBody>
      </p:sp>
    </p:spTree>
    <p:extLst>
      <p:ext uri="{BB962C8B-B14F-4D97-AF65-F5344CB8AC3E}">
        <p14:creationId xmlns:p14="http://schemas.microsoft.com/office/powerpoint/2010/main" val="121820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FPGA</a:t>
            </a:r>
            <a:r>
              <a:rPr kumimoji="1" lang="ja-JP" altLang="en-US" dirty="0"/>
              <a:t>はその構造の単純さを利用して新しい半導体プロセスをいち早く取り入れて来ました。テクノロジが一世代違うと集積度は</a:t>
            </a:r>
            <a:r>
              <a:rPr kumimoji="1" lang="en-US" altLang="ja-JP" dirty="0"/>
              <a:t>1.5-2.5</a:t>
            </a:r>
            <a:r>
              <a:rPr kumimoji="1" lang="ja-JP" altLang="en-US" dirty="0"/>
              <a:t>倍になっています。低コスト用のチップも、容量はハイエンドの１</a:t>
            </a:r>
            <a:r>
              <a:rPr kumimoji="1" lang="en-US" altLang="ja-JP" dirty="0"/>
              <a:t>/</a:t>
            </a:r>
            <a:r>
              <a:rPr kumimoji="1" lang="ja-JP" altLang="en-US" dirty="0"/>
              <a:t>３から１</a:t>
            </a:r>
            <a:r>
              <a:rPr kumimoji="1" lang="en-US" altLang="ja-JP" dirty="0"/>
              <a:t>/</a:t>
            </a:r>
            <a:r>
              <a:rPr kumimoji="1" lang="ja-JP" altLang="en-US" dirty="0"/>
              <a:t>５ですが、積極的に新しいテクノロジを取り入れていることがわかります。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21</a:t>
            </a:fld>
            <a:endParaRPr lang="en-US" altLang="ja-JP"/>
          </a:p>
        </p:txBody>
      </p:sp>
    </p:spTree>
    <p:extLst>
      <p:ext uri="{BB962C8B-B14F-4D97-AF65-F5344CB8AC3E}">
        <p14:creationId xmlns:p14="http://schemas.microsoft.com/office/powerpoint/2010/main" val="168191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FPGA</a:t>
            </a:r>
            <a:r>
              <a:rPr kumimoji="1" lang="ja-JP" altLang="en-US" dirty="0"/>
              <a:t>の発展は続いていますが、最新のプロセスには遅れるようになりました。</a:t>
            </a:r>
          </a:p>
        </p:txBody>
      </p:sp>
      <p:sp>
        <p:nvSpPr>
          <p:cNvPr id="4" name="スライド番号プレースホルダー 3"/>
          <p:cNvSpPr>
            <a:spLocks noGrp="1"/>
          </p:cNvSpPr>
          <p:nvPr>
            <p:ph type="sldNum" sz="quarter" idx="5"/>
          </p:nvPr>
        </p:nvSpPr>
        <p:spPr/>
        <p:txBody>
          <a:bodyPr/>
          <a:lstStyle/>
          <a:p>
            <a:fld id="{44E60EA4-7371-486A-BED2-9245F4397AAB}" type="slidenum">
              <a:rPr lang="en-US" altLang="ja-JP" smtClean="0"/>
              <a:pPr/>
              <a:t>22</a:t>
            </a:fld>
            <a:endParaRPr lang="en-US" altLang="ja-JP"/>
          </a:p>
        </p:txBody>
      </p:sp>
    </p:spTree>
    <p:extLst>
      <p:ext uri="{BB962C8B-B14F-4D97-AF65-F5344CB8AC3E}">
        <p14:creationId xmlns:p14="http://schemas.microsoft.com/office/powerpoint/2010/main" val="1649443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a:t>
            </a:r>
            <a:r>
              <a:rPr kumimoji="1" lang="en-US" altLang="ja-JP" dirty="0"/>
              <a:t>FPGA</a:t>
            </a:r>
            <a:r>
              <a:rPr kumimoji="1" lang="ja-JP" altLang="en-US" dirty="0"/>
              <a:t>の基本論理要素は、古典的なものに比べて</a:t>
            </a:r>
            <a:r>
              <a:rPr kumimoji="1" lang="en-US" altLang="ja-JP" dirty="0"/>
              <a:t>LUT</a:t>
            </a:r>
            <a:r>
              <a:rPr kumimoji="1" lang="ja-JP" altLang="en-US" dirty="0"/>
              <a:t>の入力が増えています。この</a:t>
            </a:r>
            <a:r>
              <a:rPr kumimoji="1" lang="en-US" altLang="ja-JP" dirty="0"/>
              <a:t>LUT</a:t>
            </a:r>
            <a:r>
              <a:rPr kumimoji="1" lang="ja-JP" altLang="en-US" dirty="0"/>
              <a:t>は</a:t>
            </a:r>
            <a:r>
              <a:rPr kumimoji="1" lang="en-US" altLang="ja-JP" dirty="0"/>
              <a:t>6</a:t>
            </a:r>
            <a:r>
              <a:rPr kumimoji="1" lang="ja-JP" altLang="en-US" dirty="0"/>
              <a:t>入力のものを１つとしても</a:t>
            </a:r>
            <a:r>
              <a:rPr kumimoji="1" lang="en-US" altLang="ja-JP" dirty="0"/>
              <a:t>5</a:t>
            </a:r>
            <a:r>
              <a:rPr kumimoji="1" lang="ja-JP" altLang="en-US" dirty="0"/>
              <a:t>入力のものを</a:t>
            </a:r>
            <a:r>
              <a:rPr kumimoji="1" lang="en-US" altLang="ja-JP" dirty="0"/>
              <a:t>2</a:t>
            </a:r>
            <a:r>
              <a:rPr kumimoji="1" lang="ja-JP" altLang="en-US" dirty="0"/>
              <a:t>つとしても使えるようになっています。論理要素間を直結する</a:t>
            </a:r>
            <a:r>
              <a:rPr kumimoji="1" lang="en-US" altLang="ja-JP" dirty="0"/>
              <a:t>Carry</a:t>
            </a:r>
            <a:r>
              <a:rPr kumimoji="1" lang="ja-JP" altLang="en-US" dirty="0"/>
              <a:t>（桁上げ）も用意されています。出力周辺の回路はマルチプレクサが入って柔軟性を増しています。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23</a:t>
            </a:fld>
            <a:endParaRPr lang="en-US" altLang="ja-JP"/>
          </a:p>
        </p:txBody>
      </p:sp>
    </p:spTree>
    <p:extLst>
      <p:ext uri="{BB962C8B-B14F-4D97-AF65-F5344CB8AC3E}">
        <p14:creationId xmlns:p14="http://schemas.microsoft.com/office/powerpoint/2010/main" val="295685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このスライス構造を二つで</a:t>
            </a:r>
            <a:r>
              <a:rPr kumimoji="1" lang="en-US" altLang="ja-JP" dirty="0"/>
              <a:t>CLB</a:t>
            </a:r>
            <a:r>
              <a:rPr kumimoji="1" lang="ja-JP" altLang="en-US" dirty="0"/>
              <a:t>と呼ぶ論理素子を構成します。スライス同士は直結線がなく、それぞれが隣の</a:t>
            </a:r>
            <a:r>
              <a:rPr kumimoji="1" lang="en-US" altLang="ja-JP" dirty="0"/>
              <a:t>CLB</a:t>
            </a:r>
            <a:r>
              <a:rPr kumimoji="1" lang="ja-JP" altLang="en-US" dirty="0"/>
              <a:t>のスライスと直結線を持っているのが特徴です。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24</a:t>
            </a:fld>
            <a:endParaRPr lang="en-US" altLang="ja-JP"/>
          </a:p>
        </p:txBody>
      </p:sp>
    </p:spTree>
    <p:extLst>
      <p:ext uri="{BB962C8B-B14F-4D97-AF65-F5344CB8AC3E}">
        <p14:creationId xmlns:p14="http://schemas.microsoft.com/office/powerpoint/2010/main" val="298286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Xilinx</a:t>
            </a:r>
            <a:r>
              <a:rPr kumimoji="1" lang="ja-JP" altLang="en-US" dirty="0"/>
              <a:t>のライバルの</a:t>
            </a:r>
            <a:r>
              <a:rPr kumimoji="1" lang="en-US" altLang="ja-JP" dirty="0"/>
              <a:t>Altera</a:t>
            </a:r>
            <a:r>
              <a:rPr kumimoji="1" lang="ja-JP" altLang="en-US" dirty="0"/>
              <a:t>社の基本論理構造です。</a:t>
            </a:r>
            <a:r>
              <a:rPr kumimoji="1" lang="en-US" altLang="ja-JP" dirty="0"/>
              <a:t>Altera</a:t>
            </a:r>
            <a:r>
              <a:rPr kumimoji="1" lang="ja-JP" altLang="en-US" dirty="0"/>
              <a:t>社は最近</a:t>
            </a:r>
            <a:r>
              <a:rPr kumimoji="1" lang="en-US" altLang="ja-JP" dirty="0"/>
              <a:t>Intel</a:t>
            </a:r>
            <a:r>
              <a:rPr kumimoji="1" lang="ja-JP" altLang="en-US" dirty="0"/>
              <a:t>に買収され、やや高性能製品に特化している傾向が見られます。</a:t>
            </a:r>
            <a:r>
              <a:rPr kumimoji="1" lang="en-US" altLang="ja-JP" dirty="0"/>
              <a:t>Altera</a:t>
            </a:r>
            <a:r>
              <a:rPr kumimoji="1" lang="ja-JP" altLang="en-US" dirty="0"/>
              <a:t>社のハイエンド製品</a:t>
            </a:r>
            <a:r>
              <a:rPr kumimoji="1" lang="en-US" altLang="ja-JP" dirty="0" err="1"/>
              <a:t>Stratix</a:t>
            </a:r>
            <a:r>
              <a:rPr kumimoji="1" lang="ja-JP" altLang="en-US" dirty="0"/>
              <a:t>の基本構成要素は、</a:t>
            </a:r>
            <a:r>
              <a:rPr kumimoji="1" lang="en-US" altLang="ja-JP" dirty="0"/>
              <a:t>Xilinx</a:t>
            </a:r>
            <a:r>
              <a:rPr kumimoji="1" lang="ja-JP" altLang="en-US" dirty="0"/>
              <a:t>同様</a:t>
            </a:r>
            <a:r>
              <a:rPr kumimoji="1" lang="en-US" altLang="ja-JP" dirty="0"/>
              <a:t>6</a:t>
            </a:r>
            <a:r>
              <a:rPr kumimoji="1" lang="ja-JP" altLang="en-US" dirty="0"/>
              <a:t>入力の</a:t>
            </a:r>
            <a:r>
              <a:rPr kumimoji="1" lang="en-US" altLang="ja-JP" dirty="0"/>
              <a:t>LUT</a:t>
            </a:r>
            <a:r>
              <a:rPr kumimoji="1" lang="ja-JP" altLang="en-US" dirty="0"/>
              <a:t>を使いますが、この</a:t>
            </a:r>
            <a:r>
              <a:rPr kumimoji="1" lang="en-US" altLang="ja-JP" dirty="0"/>
              <a:t>LUT</a:t>
            </a:r>
            <a:r>
              <a:rPr kumimoji="1" lang="ja-JP" altLang="en-US" dirty="0"/>
              <a:t>はさらに柔軟に様々な組み合わせを取ることができます。直結線、出力のマルチプレクサ構成など、両社の基本構成要素は似てきています。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25</a:t>
            </a:fld>
            <a:endParaRPr lang="en-US" altLang="ja-JP"/>
          </a:p>
        </p:txBody>
      </p:sp>
    </p:spTree>
    <p:extLst>
      <p:ext uri="{BB962C8B-B14F-4D97-AF65-F5344CB8AC3E}">
        <p14:creationId xmlns:p14="http://schemas.microsoft.com/office/powerpoint/2010/main" val="2378845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Intel(Altera</a:t>
            </a:r>
            <a:r>
              <a:rPr kumimoji="1" lang="ja-JP" altLang="en-US" dirty="0"/>
              <a:t>）の</a:t>
            </a:r>
            <a:r>
              <a:rPr kumimoji="1" lang="en-US" altLang="ja-JP" dirty="0"/>
              <a:t>FPGA</a:t>
            </a:r>
            <a:r>
              <a:rPr kumimoji="1" lang="ja-JP" altLang="en-US" dirty="0"/>
              <a:t>の特徴は、階層型の強力なネットワークを持つ点です。これにより、</a:t>
            </a:r>
            <a:r>
              <a:rPr kumimoji="1" lang="en-US" altLang="ja-JP" dirty="0"/>
              <a:t>Intel</a:t>
            </a:r>
            <a:r>
              <a:rPr kumimoji="1" lang="ja-JP" altLang="en-US" dirty="0"/>
              <a:t>社の</a:t>
            </a:r>
            <a:r>
              <a:rPr kumimoji="1" lang="en-US" altLang="ja-JP" dirty="0" err="1"/>
              <a:t>Stratix</a:t>
            </a:r>
            <a:r>
              <a:rPr kumimoji="1" lang="ja-JP" altLang="en-US" dirty="0"/>
              <a:t>は非常に複雑な論理回路を搭載しても</a:t>
            </a:r>
            <a:r>
              <a:rPr kumimoji="1" lang="en-US" altLang="ja-JP" dirty="0"/>
              <a:t>250MH</a:t>
            </a:r>
            <a:r>
              <a:rPr kumimoji="1" lang="ja-JP" altLang="en-US" dirty="0" err="1"/>
              <a:t>ｚ</a:t>
            </a:r>
            <a:r>
              <a:rPr kumimoji="1" lang="ja-JP" altLang="en-US" dirty="0"/>
              <a:t>を越える周波数で動作します。</a:t>
            </a:r>
            <a:endParaRPr kumimoji="1" lang="en-US" altLang="ja-JP" dirty="0"/>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26</a:t>
            </a:fld>
            <a:endParaRPr lang="en-US" altLang="ja-JP"/>
          </a:p>
        </p:txBody>
      </p:sp>
    </p:spTree>
    <p:extLst>
      <p:ext uri="{BB962C8B-B14F-4D97-AF65-F5344CB8AC3E}">
        <p14:creationId xmlns:p14="http://schemas.microsoft.com/office/powerpoint/2010/main" val="2087420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FPGA</a:t>
            </a:r>
            <a:r>
              <a:rPr kumimoji="1" lang="ja-JP" altLang="en-US" dirty="0"/>
              <a:t>は、標準ロジック要素だけでなく、様々なハードウェアを</a:t>
            </a:r>
            <a:r>
              <a:rPr kumimoji="1" lang="en-US" altLang="ja-JP" dirty="0"/>
              <a:t>IP</a:t>
            </a:r>
            <a:r>
              <a:rPr kumimoji="1" lang="ja-JP" altLang="en-US" dirty="0"/>
              <a:t>（</a:t>
            </a:r>
            <a:r>
              <a:rPr kumimoji="1" lang="en-US" altLang="ja-JP" dirty="0"/>
              <a:t>Intellectual Property</a:t>
            </a:r>
            <a:r>
              <a:rPr kumimoji="1" lang="ja-JP" altLang="en-US" dirty="0"/>
              <a:t>：知的資産</a:t>
            </a:r>
            <a:r>
              <a:rPr kumimoji="1" lang="en-US" altLang="ja-JP" dirty="0"/>
              <a:t>)</a:t>
            </a:r>
            <a:r>
              <a:rPr kumimoji="1" lang="ja-JP" altLang="en-US" dirty="0"/>
              <a:t>として持っています。</a:t>
            </a:r>
            <a:r>
              <a:rPr kumimoji="1" lang="en-US" altLang="ja-JP" dirty="0"/>
              <a:t>IP</a:t>
            </a:r>
            <a:r>
              <a:rPr kumimoji="1" lang="ja-JP" altLang="en-US" dirty="0"/>
              <a:t>の中でレイアウトまで決まっているものをハードコア</a:t>
            </a:r>
            <a:r>
              <a:rPr kumimoji="1" lang="en-US" altLang="ja-JP" dirty="0"/>
              <a:t>IP</a:t>
            </a:r>
            <a:r>
              <a:rPr kumimoji="1" lang="ja-JP" altLang="en-US" dirty="0" err="1"/>
              <a:t>、</a:t>
            </a:r>
            <a:r>
              <a:rPr kumimoji="1" lang="ja-JP" altLang="en-US" dirty="0"/>
              <a:t>ハード</a:t>
            </a:r>
            <a:r>
              <a:rPr kumimoji="1" lang="en-US" altLang="ja-JP" dirty="0"/>
              <a:t>IP</a:t>
            </a:r>
            <a:r>
              <a:rPr kumimoji="1" lang="ja-JP" altLang="en-US" dirty="0"/>
              <a:t>と呼びます。ハード</a:t>
            </a:r>
            <a:r>
              <a:rPr kumimoji="1" lang="en-US" altLang="ja-JP" dirty="0"/>
              <a:t>IP</a:t>
            </a:r>
            <a:r>
              <a:rPr kumimoji="1" lang="ja-JP" altLang="en-US" dirty="0"/>
              <a:t>の中にはほぼ標準装備となっているものと、チップ特有のものがあります。</a:t>
            </a:r>
            <a:r>
              <a:rPr kumimoji="1" lang="en-US" altLang="ja-JP" dirty="0" err="1"/>
              <a:t>PCIe</a:t>
            </a:r>
            <a:r>
              <a:rPr kumimoji="1" lang="ja-JP" altLang="en-US" dirty="0"/>
              <a:t>のインタフェースや</a:t>
            </a:r>
            <a:r>
              <a:rPr kumimoji="1" lang="en-US" altLang="ja-JP" dirty="0"/>
              <a:t>DRAM</a:t>
            </a:r>
            <a:r>
              <a:rPr kumimoji="1" lang="ja-JP" altLang="en-US" dirty="0"/>
              <a:t>コントローラなど大変便利です。最近は</a:t>
            </a:r>
            <a:r>
              <a:rPr kumimoji="1" lang="en-US" altLang="ja-JP" dirty="0" err="1"/>
              <a:t>FPGA</a:t>
            </a:r>
            <a:r>
              <a:rPr kumimoji="1" lang="ja-JP" altLang="en-US" dirty="0"/>
              <a:t>を科学技術計算に利用するために浮動小数演算器を搭載するものも現れています。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27</a:t>
            </a:fld>
            <a:endParaRPr lang="en-US" altLang="ja-JP"/>
          </a:p>
        </p:txBody>
      </p:sp>
    </p:spTree>
    <p:extLst>
      <p:ext uri="{BB962C8B-B14F-4D97-AF65-F5344CB8AC3E}">
        <p14:creationId xmlns:p14="http://schemas.microsoft.com/office/powerpoint/2010/main" val="272963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ハード</a:t>
            </a:r>
            <a:r>
              <a:rPr kumimoji="1" lang="en-US" altLang="ja-JP" dirty="0"/>
              <a:t>IP</a:t>
            </a:r>
            <a:r>
              <a:rPr kumimoji="1" lang="ja-JP" altLang="en-US" dirty="0"/>
              <a:t>を持っているチップとして最近良く用いられるのが、</a:t>
            </a:r>
            <a:r>
              <a:rPr kumimoji="1" lang="en-US" altLang="ja-JP" dirty="0" err="1"/>
              <a:t>Zynq</a:t>
            </a:r>
            <a:r>
              <a:rPr kumimoji="1" lang="ja-JP" altLang="en-US" dirty="0"/>
              <a:t>です。</a:t>
            </a:r>
            <a:r>
              <a:rPr kumimoji="1" lang="en-US" altLang="ja-JP" dirty="0" err="1"/>
              <a:t>Zynq</a:t>
            </a:r>
            <a:r>
              <a:rPr kumimoji="1" lang="ja-JP" altLang="en-US" dirty="0"/>
              <a:t>は</a:t>
            </a:r>
            <a:r>
              <a:rPr kumimoji="1" lang="en-US" altLang="ja-JP" dirty="0"/>
              <a:t>ARM</a:t>
            </a:r>
            <a:r>
              <a:rPr kumimoji="1" lang="ja-JP" altLang="en-US" dirty="0"/>
              <a:t>と</a:t>
            </a:r>
            <a:r>
              <a:rPr kumimoji="1" lang="en-US" altLang="ja-JP" dirty="0" err="1"/>
              <a:t>FPGA</a:t>
            </a:r>
            <a:r>
              <a:rPr kumimoji="1" lang="ja-JP" altLang="en-US" dirty="0"/>
              <a:t>の混載したチップで、</a:t>
            </a:r>
            <a:r>
              <a:rPr kumimoji="1" lang="en-US" altLang="ja-JP" dirty="0" err="1"/>
              <a:t>SoC</a:t>
            </a:r>
            <a:r>
              <a:rPr kumimoji="1" lang="ja-JP" altLang="en-US" dirty="0"/>
              <a:t>型</a:t>
            </a:r>
            <a:r>
              <a:rPr kumimoji="1" lang="en-US" altLang="ja-JP" dirty="0" err="1"/>
              <a:t>FPGA</a:t>
            </a:r>
            <a:r>
              <a:rPr kumimoji="1" lang="ja-JP" altLang="en-US" dirty="0"/>
              <a:t>と呼ばれます。このタイプはホストを必要とせず、独立して動作が可能です。</a:t>
            </a:r>
            <a:r>
              <a:rPr kumimoji="1" lang="en-US" altLang="ja-JP" dirty="0" err="1"/>
              <a:t>Zynq</a:t>
            </a:r>
            <a:r>
              <a:rPr kumimoji="1" lang="ja-JP" altLang="en-US" dirty="0"/>
              <a:t>は各種組み込みシステム、ロボット、ドローンの制御などに使われます。同じタイプの</a:t>
            </a:r>
            <a:r>
              <a:rPr kumimoji="1" lang="en-US" altLang="ja-JP" dirty="0" err="1"/>
              <a:t>FPGA</a:t>
            </a:r>
            <a:r>
              <a:rPr kumimoji="1" lang="ja-JP" altLang="en-US" dirty="0"/>
              <a:t>は</a:t>
            </a:r>
            <a:r>
              <a:rPr kumimoji="1" lang="en-US" altLang="ja-JP" dirty="0"/>
              <a:t>Intel(Altera)</a:t>
            </a:r>
            <a:r>
              <a:rPr kumimoji="1" lang="ja-JP" altLang="en-US" dirty="0"/>
              <a:t>の</a:t>
            </a:r>
            <a:r>
              <a:rPr kumimoji="1" lang="en-US" altLang="ja-JP" dirty="0"/>
              <a:t>Arria10,</a:t>
            </a:r>
            <a:r>
              <a:rPr kumimoji="1" lang="ja-JP" altLang="en-US" dirty="0"/>
              <a:t> </a:t>
            </a:r>
            <a:r>
              <a:rPr kumimoji="1" lang="en-US" altLang="ja-JP" dirty="0" err="1"/>
              <a:t>Stratix10</a:t>
            </a:r>
            <a:r>
              <a:rPr kumimoji="1" lang="ja-JP" altLang="en-US" dirty="0"/>
              <a:t>などに使われています。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28</a:t>
            </a:fld>
            <a:endParaRPr lang="en-US" altLang="ja-JP"/>
          </a:p>
        </p:txBody>
      </p:sp>
    </p:spTree>
    <p:extLst>
      <p:ext uri="{BB962C8B-B14F-4D97-AF65-F5344CB8AC3E}">
        <p14:creationId xmlns:p14="http://schemas.microsoft.com/office/powerpoint/2010/main" val="2437998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a:t>
            </a:r>
            <a:r>
              <a:rPr kumimoji="1" lang="en-US" altLang="ja-JP" dirty="0"/>
              <a:t>FPGA</a:t>
            </a:r>
            <a:r>
              <a:rPr kumimoji="1" lang="ja-JP" altLang="en-US" dirty="0"/>
              <a:t>は大きなチップ一つを利用するよりも、小さなチップに分けてシリコンの基板上に実装する</a:t>
            </a:r>
            <a:r>
              <a:rPr kumimoji="1" lang="en-US" altLang="ja-JP" dirty="0"/>
              <a:t>2.5D</a:t>
            </a:r>
            <a:r>
              <a:rPr kumimoji="1" lang="ja-JP" altLang="en-US" dirty="0"/>
              <a:t>実装が使われます。これにより巨大なサイズの論理回路が比較的安価に実装可能です。</a:t>
            </a:r>
            <a:r>
              <a:rPr kumimoji="1" lang="en-US" altLang="ja-JP" dirty="0"/>
              <a:t>Xilinx</a:t>
            </a:r>
            <a:r>
              <a:rPr kumimoji="1" lang="ja-JP" altLang="en-US" dirty="0"/>
              <a:t>社はこれを</a:t>
            </a:r>
            <a:r>
              <a:rPr kumimoji="1" lang="en-US" altLang="ja-JP" dirty="0"/>
              <a:t>SLR(Super Logic Region)</a:t>
            </a:r>
            <a:r>
              <a:rPr kumimoji="1" lang="ja-JP" altLang="en-US" dirty="0"/>
              <a:t>と呼んでいます。</a:t>
            </a:r>
            <a:r>
              <a:rPr kumimoji="1" lang="en-US" altLang="ja-JP" dirty="0"/>
              <a:t>SLR</a:t>
            </a:r>
            <a:r>
              <a:rPr kumimoji="1" lang="ja-JP" altLang="en-US" dirty="0"/>
              <a:t>間の配線はチップ上に比べれば制限されるので、設計時の頭痛の種になります。</a:t>
            </a:r>
          </a:p>
        </p:txBody>
      </p:sp>
      <p:sp>
        <p:nvSpPr>
          <p:cNvPr id="4" name="スライド番号プレースホルダー 3"/>
          <p:cNvSpPr>
            <a:spLocks noGrp="1"/>
          </p:cNvSpPr>
          <p:nvPr>
            <p:ph type="sldNum" sz="quarter" idx="5"/>
          </p:nvPr>
        </p:nvSpPr>
        <p:spPr/>
        <p:txBody>
          <a:bodyPr/>
          <a:lstStyle/>
          <a:p>
            <a:fld id="{10F64B8F-CD44-4E89-90DB-9BAF664BC429}" type="slidenum">
              <a:rPr lang="en-US" altLang="ja-JP" smtClean="0"/>
              <a:pPr/>
              <a:t>29</a:t>
            </a:fld>
            <a:endParaRPr lang="en-US" altLang="ja-JP"/>
          </a:p>
        </p:txBody>
      </p:sp>
    </p:spTree>
    <p:extLst>
      <p:ext uri="{BB962C8B-B14F-4D97-AF65-F5344CB8AC3E}">
        <p14:creationId xmlns:p14="http://schemas.microsoft.com/office/powerpoint/2010/main" val="381786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40FA0-CBDD-490C-B975-0B275F4415B0}" type="slidenum">
              <a:rPr lang="en-US" altLang="ja-JP"/>
              <a:pPr/>
              <a:t>3</a:t>
            </a:fld>
            <a:endParaRPr lang="en-US" altLang="ja-JP"/>
          </a:p>
        </p:txBody>
      </p:sp>
      <p:sp>
        <p:nvSpPr>
          <p:cNvPr id="179202" name="Rectangle 2"/>
          <p:cNvSpPr>
            <a:spLocks noGrp="1" noRot="1" noChangeAspect="1" noChangeArrowheads="1" noTextEdit="1"/>
          </p:cNvSpPr>
          <p:nvPr>
            <p:ph type="sldImg"/>
          </p:nvPr>
        </p:nvSpPr>
        <p:spPr>
          <a:xfrm>
            <a:off x="1141413" y="685800"/>
            <a:ext cx="4575175" cy="3430588"/>
          </a:xfrm>
          <a:ln/>
        </p:spPr>
      </p:sp>
      <p:sp>
        <p:nvSpPr>
          <p:cNvPr id="179203" name="Rectangle 3"/>
          <p:cNvSpPr>
            <a:spLocks noGrp="1" noChangeArrowheads="1"/>
          </p:cNvSpPr>
          <p:nvPr>
            <p:ph type="body" idx="1"/>
          </p:nvPr>
        </p:nvSpPr>
        <p:spPr/>
        <p:txBody>
          <a:bodyPr/>
          <a:lstStyle/>
          <a:p>
            <a:r>
              <a:rPr lang="ja-JP" altLang="en-US" sz="1100" dirty="0">
                <a:latin typeface="ＭＳ Ｐ明朝" panose="02020600040205080304" pitchFamily="18" charset="-128"/>
              </a:rPr>
              <a:t>　</a:t>
            </a:r>
            <a:r>
              <a:rPr lang="en-US" altLang="ja-JP" sz="1100" dirty="0">
                <a:latin typeface="ＭＳ Ｐ明朝" panose="02020600040205080304" pitchFamily="18" charset="-128"/>
              </a:rPr>
              <a:t>PLD</a:t>
            </a:r>
            <a:r>
              <a:rPr lang="ja-JP" altLang="en-US" sz="1100" dirty="0">
                <a:latin typeface="ＭＳ Ｐ明朝" panose="02020600040205080304" pitchFamily="18" charset="-128"/>
              </a:rPr>
              <a:t>の歴史は案外古く、</a:t>
            </a:r>
            <a:r>
              <a:rPr lang="en-US" altLang="ja-JP" sz="1100" dirty="0">
                <a:latin typeface="ＭＳ Ｐ明朝" panose="02020600040205080304" pitchFamily="18" charset="-128"/>
              </a:rPr>
              <a:t>70</a:t>
            </a:r>
            <a:r>
              <a:rPr lang="ja-JP" altLang="en-US" sz="1100" dirty="0">
                <a:latin typeface="ＭＳ Ｐ明朝" panose="02020600040205080304" pitchFamily="18" charset="-128"/>
              </a:rPr>
              <a:t>年代に用いられたバイナリジャンクショントランジスタを用いたヒューズ型の</a:t>
            </a:r>
            <a:r>
              <a:rPr lang="en-US" altLang="ja-JP" sz="1100" dirty="0">
                <a:latin typeface="ＭＳ Ｐ明朝" panose="02020600040205080304" pitchFamily="18" charset="-128"/>
              </a:rPr>
              <a:t>SPLD</a:t>
            </a:r>
            <a:r>
              <a:rPr lang="ja-JP" altLang="en-US" sz="1100" dirty="0">
                <a:latin typeface="ＭＳ Ｐ明朝" panose="02020600040205080304" pitchFamily="18" charset="-128"/>
              </a:rPr>
              <a:t>に遡ります。この型の</a:t>
            </a:r>
            <a:r>
              <a:rPr lang="en-US" altLang="ja-JP" sz="1100" dirty="0">
                <a:latin typeface="ＭＳ Ｐ明朝" panose="02020600040205080304" pitchFamily="18" charset="-128"/>
              </a:rPr>
              <a:t>SPLD</a:t>
            </a:r>
            <a:r>
              <a:rPr lang="ja-JP" altLang="en-US" sz="1100" dirty="0">
                <a:latin typeface="ＭＳ Ｐ明朝" panose="02020600040205080304" pitchFamily="18" charset="-128"/>
              </a:rPr>
              <a:t>は、単純な</a:t>
            </a:r>
            <a:r>
              <a:rPr lang="en-US" altLang="ja-JP" sz="1100" dirty="0">
                <a:latin typeface="ＭＳ Ｐ明朝" panose="02020600040205080304" pitchFamily="18" charset="-128"/>
              </a:rPr>
              <a:t>AND-OR</a:t>
            </a:r>
            <a:r>
              <a:rPr lang="ja-JP" altLang="en-US" sz="1100" dirty="0">
                <a:latin typeface="ＭＳ Ｐ明朝" panose="02020600040205080304" pitchFamily="18" charset="-128"/>
              </a:rPr>
              <a:t>構造の結線を外部からヒューズを切断することによってプログラムしました。小規模で再プログラムができなかったが、高速で、当時のディジタル</a:t>
            </a:r>
            <a:r>
              <a:rPr lang="en-US" altLang="ja-JP" sz="1100" dirty="0">
                <a:latin typeface="ＭＳ Ｐ明朝" panose="02020600040205080304" pitchFamily="18" charset="-128"/>
              </a:rPr>
              <a:t>IC</a:t>
            </a:r>
            <a:r>
              <a:rPr lang="ja-JP" altLang="en-US" sz="1100" dirty="0">
                <a:latin typeface="ＭＳ Ｐ明朝" panose="02020600040205080304" pitchFamily="18" charset="-128"/>
              </a:rPr>
              <a:t>の主流であった</a:t>
            </a:r>
            <a:r>
              <a:rPr lang="en-US" altLang="ja-JP" sz="1100" dirty="0">
                <a:latin typeface="ＭＳ Ｐ明朝" panose="02020600040205080304" pitchFamily="18" charset="-128"/>
              </a:rPr>
              <a:t>TTL (Transistor </a:t>
            </a:r>
            <a:r>
              <a:rPr lang="en-US" altLang="ja-JP" sz="1100" dirty="0" err="1">
                <a:latin typeface="ＭＳ Ｐ明朝" panose="02020600040205080304" pitchFamily="18" charset="-128"/>
              </a:rPr>
              <a:t>Transistor</a:t>
            </a:r>
            <a:r>
              <a:rPr lang="en-US" altLang="ja-JP" sz="1100" dirty="0">
                <a:latin typeface="ＭＳ Ｐ明朝" panose="02020600040205080304" pitchFamily="18" charset="-128"/>
              </a:rPr>
              <a:t> Logic) </a:t>
            </a:r>
            <a:r>
              <a:rPr lang="ja-JP" altLang="en-US" sz="1100" dirty="0">
                <a:latin typeface="ＭＳ Ｐ明朝" panose="02020600040205080304" pitchFamily="18" charset="-128"/>
              </a:rPr>
              <a:t>の</a:t>
            </a:r>
            <a:r>
              <a:rPr lang="en-US" altLang="ja-JP" sz="1100" dirty="0">
                <a:latin typeface="ＭＳ Ｐ明朝" panose="02020600040205080304" pitchFamily="18" charset="-128"/>
              </a:rPr>
              <a:t>74</a:t>
            </a:r>
            <a:r>
              <a:rPr lang="ja-JP" altLang="en-US" sz="1100" dirty="0">
                <a:latin typeface="ＭＳ Ｐ明朝" panose="02020600040205080304" pitchFamily="18" charset="-128"/>
              </a:rPr>
              <a:t>シリーズで実現が困難な特殊な論理回路に用いられました。</a:t>
            </a:r>
            <a:r>
              <a:rPr lang="en-US" altLang="ja-JP" sz="1100" dirty="0">
                <a:latin typeface="ＭＳ Ｐ明朝" panose="02020600040205080304" pitchFamily="18" charset="-128"/>
              </a:rPr>
              <a:t>80</a:t>
            </a:r>
            <a:r>
              <a:rPr lang="ja-JP" altLang="en-US" sz="1100" dirty="0">
                <a:latin typeface="ＭＳ Ｐ明朝" panose="02020600040205080304" pitchFamily="18" charset="-128"/>
              </a:rPr>
              <a:t>年代になって</a:t>
            </a:r>
            <a:r>
              <a:rPr lang="en-US" altLang="ja-JP" sz="1100" dirty="0">
                <a:latin typeface="ＭＳ Ｐ明朝" panose="02020600040205080304" pitchFamily="18" charset="-128"/>
              </a:rPr>
              <a:t>CMOS</a:t>
            </a:r>
            <a:r>
              <a:rPr lang="ja-JP" altLang="en-US" sz="1100" dirty="0">
                <a:latin typeface="ＭＳ Ｐ明朝" panose="02020600040205080304" pitchFamily="18" charset="-128"/>
              </a:rPr>
              <a:t>を用いた再プログラム可能な素子が登場しました。</a:t>
            </a:r>
            <a:r>
              <a:rPr lang="en-US" altLang="ja-JP" sz="1100" dirty="0">
                <a:latin typeface="ＭＳ Ｐ明朝" panose="02020600040205080304" pitchFamily="18" charset="-128"/>
              </a:rPr>
              <a:t>Lattice</a:t>
            </a:r>
            <a:r>
              <a:rPr lang="ja-JP" altLang="en-US" sz="1100" dirty="0">
                <a:latin typeface="ＭＳ Ｐ明朝" panose="02020600040205080304" pitchFamily="18" charset="-128"/>
              </a:rPr>
              <a:t>社の</a:t>
            </a:r>
            <a:r>
              <a:rPr lang="en-US" altLang="ja-JP" sz="1100" dirty="0">
                <a:latin typeface="ＭＳ Ｐ明朝" panose="02020600040205080304" pitchFamily="18" charset="-128"/>
              </a:rPr>
              <a:t>GAL</a:t>
            </a:r>
            <a:r>
              <a:rPr lang="ja-JP" altLang="en-US" sz="1100" dirty="0">
                <a:latin typeface="ＭＳ Ｐ明朝" panose="02020600040205080304" pitchFamily="18" charset="-128"/>
              </a:rPr>
              <a:t>シリーズがこの代表で、</a:t>
            </a:r>
            <a:r>
              <a:rPr lang="en-US" altLang="ja-JP" sz="1100" dirty="0">
                <a:latin typeface="ＭＳ Ｐ明朝" panose="02020600040205080304" pitchFamily="18" charset="-128"/>
              </a:rPr>
              <a:t>AND-OR</a:t>
            </a:r>
            <a:r>
              <a:rPr lang="ja-JP" altLang="en-US" sz="1100" dirty="0">
                <a:latin typeface="ＭＳ Ｐ明朝" panose="02020600040205080304" pitchFamily="18" charset="-128"/>
              </a:rPr>
              <a:t>構造にフリップフロップを含んだ出力ブロックを接続することにより、やや複雑な組み合わせ回路、順序回路が実現可能でした。このシリーズは再プログラミング可能であり、簡単なハードウェア記述言語からプログラミングを行う環境も整い、広く利用されるようになりました。</a:t>
            </a:r>
          </a:p>
          <a:p>
            <a:r>
              <a:rPr lang="ja-JP" altLang="en-US" sz="1100" dirty="0">
                <a:latin typeface="ＭＳ Ｐ明朝" panose="02020600040205080304" pitchFamily="18" charset="-128"/>
              </a:rPr>
              <a:t>　</a:t>
            </a:r>
            <a:r>
              <a:rPr lang="en-US" altLang="ja-JP" sz="1100" dirty="0">
                <a:latin typeface="ＭＳ Ｐ明朝" panose="02020600040205080304" pitchFamily="18" charset="-128"/>
              </a:rPr>
              <a:t>80</a:t>
            </a:r>
            <a:r>
              <a:rPr lang="ja-JP" altLang="en-US" sz="1100" dirty="0">
                <a:latin typeface="ＭＳ Ｐ明朝" panose="02020600040205080304" pitchFamily="18" charset="-128"/>
              </a:rPr>
              <a:t>年代の終わりに大規模な</a:t>
            </a:r>
            <a:r>
              <a:rPr lang="en-US" altLang="ja-JP" sz="1100" dirty="0">
                <a:latin typeface="ＭＳ Ｐ明朝" panose="02020600040205080304" pitchFamily="18" charset="-128"/>
              </a:rPr>
              <a:t>CPLD, FPGA</a:t>
            </a:r>
            <a:r>
              <a:rPr lang="ja-JP" altLang="en-US" sz="1100" dirty="0">
                <a:latin typeface="ＭＳ Ｐ明朝" panose="02020600040205080304" pitchFamily="18" charset="-128"/>
              </a:rPr>
              <a:t>が登場し、簡単なディジタルシステム全体が</a:t>
            </a:r>
            <a:r>
              <a:rPr lang="en-US" altLang="ja-JP" sz="1100" dirty="0">
                <a:latin typeface="ＭＳ Ｐ明朝" panose="02020600040205080304" pitchFamily="18" charset="-128"/>
              </a:rPr>
              <a:t>PLD</a:t>
            </a:r>
            <a:r>
              <a:rPr lang="ja-JP" altLang="en-US" sz="1100" dirty="0">
                <a:latin typeface="ＭＳ Ｐ明朝" panose="02020600040205080304" pitchFamily="18" charset="-128"/>
              </a:rPr>
              <a:t>上に実装可能となり、</a:t>
            </a:r>
            <a:r>
              <a:rPr lang="en-US" altLang="ja-JP" sz="1100" dirty="0">
                <a:latin typeface="ＭＳ Ｐ明朝" panose="02020600040205080304" pitchFamily="18" charset="-128"/>
              </a:rPr>
              <a:t>PLD</a:t>
            </a:r>
            <a:r>
              <a:rPr lang="ja-JP" altLang="en-US" sz="1100" dirty="0">
                <a:latin typeface="ＭＳ Ｐ明朝" panose="02020600040205080304" pitchFamily="18" charset="-128"/>
              </a:rPr>
              <a:t>は急成長時代に突入しました。アンチヒューズ型、</a:t>
            </a:r>
            <a:r>
              <a:rPr lang="en-US" altLang="ja-JP" sz="1100" dirty="0">
                <a:latin typeface="ＭＳ Ｐ明朝" panose="02020600040205080304" pitchFamily="18" charset="-128"/>
              </a:rPr>
              <a:t>EEPROM</a:t>
            </a:r>
            <a:r>
              <a:rPr lang="ja-JP" altLang="en-US" sz="1100" dirty="0">
                <a:latin typeface="ＭＳ Ｐ明朝" panose="02020600040205080304" pitchFamily="18" charset="-128"/>
              </a:rPr>
              <a:t>型、</a:t>
            </a:r>
            <a:r>
              <a:rPr lang="en-US" altLang="ja-JP" sz="1100" dirty="0">
                <a:latin typeface="ＭＳ Ｐ明朝" panose="02020600040205080304" pitchFamily="18" charset="-128"/>
              </a:rPr>
              <a:t>SRAM</a:t>
            </a:r>
            <a:r>
              <a:rPr lang="ja-JP" altLang="en-US" sz="1100" dirty="0">
                <a:latin typeface="ＭＳ Ｐ明朝" panose="02020600040205080304" pitchFamily="18" charset="-128"/>
              </a:rPr>
              <a:t>型等さまざまな特徴を持った方式が普及し、</a:t>
            </a:r>
            <a:r>
              <a:rPr lang="en-US" altLang="ja-JP" sz="1100" dirty="0">
                <a:latin typeface="ＭＳ Ｐ明朝" panose="02020600040205080304" pitchFamily="18" charset="-128"/>
              </a:rPr>
              <a:t>2004</a:t>
            </a:r>
            <a:r>
              <a:rPr lang="ja-JP" altLang="en-US" sz="1100" dirty="0">
                <a:latin typeface="ＭＳ Ｐ明朝" panose="02020600040205080304" pitchFamily="18" charset="-128"/>
              </a:rPr>
              <a:t>年現在に至るまで、集積度、速度は凄まじい勢いで進歩し、価格は急速に低下した。</a:t>
            </a:r>
            <a:r>
              <a:rPr lang="en-US" altLang="ja-JP" sz="1100" dirty="0">
                <a:latin typeface="ＭＳ Ｐ明朝" panose="02020600040205080304" pitchFamily="18" charset="-128"/>
              </a:rPr>
              <a:t>1991</a:t>
            </a:r>
            <a:r>
              <a:rPr lang="ja-JP" altLang="en-US" sz="1100" dirty="0">
                <a:latin typeface="ＭＳ Ｐ明朝" panose="02020600040205080304" pitchFamily="18" charset="-128"/>
              </a:rPr>
              <a:t>年を</a:t>
            </a:r>
            <a:r>
              <a:rPr lang="en-US" altLang="ja-JP" sz="1100" dirty="0">
                <a:latin typeface="ＭＳ Ｐ明朝" panose="02020600040205080304" pitchFamily="18" charset="-128"/>
              </a:rPr>
              <a:t>1</a:t>
            </a:r>
            <a:r>
              <a:rPr lang="ja-JP" altLang="en-US" sz="1100" dirty="0">
                <a:latin typeface="ＭＳ Ｐ明朝" panose="02020600040205080304" pitchFamily="18" charset="-128"/>
              </a:rPr>
              <a:t>とすると、</a:t>
            </a:r>
            <a:r>
              <a:rPr lang="en-US" altLang="ja-JP" sz="1100" dirty="0">
                <a:latin typeface="ＭＳ Ｐ明朝" panose="02020600040205080304" pitchFamily="18" charset="-128"/>
              </a:rPr>
              <a:t>2000</a:t>
            </a:r>
            <a:r>
              <a:rPr lang="ja-JP" altLang="en-US" sz="1100" dirty="0">
                <a:latin typeface="ＭＳ Ｐ明朝" panose="02020600040205080304" pitchFamily="18" charset="-128"/>
              </a:rPr>
              <a:t>年までの</a:t>
            </a:r>
            <a:r>
              <a:rPr lang="en-US" altLang="ja-JP" sz="1100" dirty="0">
                <a:latin typeface="ＭＳ Ｐ明朝" panose="02020600040205080304" pitchFamily="18" charset="-128"/>
              </a:rPr>
              <a:t>9</a:t>
            </a:r>
            <a:r>
              <a:rPr lang="ja-JP" altLang="en-US" sz="1100" dirty="0">
                <a:latin typeface="ＭＳ Ｐ明朝" panose="02020600040205080304" pitchFamily="18" charset="-128"/>
              </a:rPr>
              <a:t>年間で集積度は</a:t>
            </a:r>
            <a:r>
              <a:rPr lang="en-US" altLang="ja-JP" sz="1100" dirty="0">
                <a:latin typeface="ＭＳ Ｐ明朝" panose="02020600040205080304" pitchFamily="18" charset="-128"/>
              </a:rPr>
              <a:t>45</a:t>
            </a:r>
            <a:r>
              <a:rPr lang="ja-JP" altLang="en-US" sz="1100" dirty="0">
                <a:latin typeface="ＭＳ Ｐ明朝" panose="02020600040205080304" pitchFamily="18" charset="-128"/>
              </a:rPr>
              <a:t>倍、速度は</a:t>
            </a:r>
            <a:r>
              <a:rPr lang="en-US" altLang="ja-JP" sz="1100" dirty="0">
                <a:latin typeface="ＭＳ Ｐ明朝" panose="02020600040205080304" pitchFamily="18" charset="-128"/>
              </a:rPr>
              <a:t>12</a:t>
            </a:r>
            <a:r>
              <a:rPr lang="ja-JP" altLang="en-US" sz="1100" dirty="0">
                <a:latin typeface="ＭＳ Ｐ明朝" panose="02020600040205080304" pitchFamily="18" charset="-128"/>
              </a:rPr>
              <a:t>倍、価格は</a:t>
            </a:r>
            <a:r>
              <a:rPr lang="en-US" altLang="ja-JP" sz="1100" dirty="0">
                <a:latin typeface="ＭＳ Ｐ明朝" panose="02020600040205080304" pitchFamily="18" charset="-128"/>
              </a:rPr>
              <a:t>1/100</a:t>
            </a:r>
            <a:r>
              <a:rPr lang="ja-JP" altLang="en-US" sz="1100" dirty="0">
                <a:latin typeface="ＭＳ Ｐ明朝" panose="02020600040205080304" pitchFamily="18" charset="-128"/>
              </a:rPr>
              <a:t>となっている。さらに</a:t>
            </a:r>
            <a:r>
              <a:rPr lang="en-US" altLang="ja-JP" sz="1100" dirty="0">
                <a:latin typeface="ＭＳ Ｐ明朝" panose="02020600040205080304" pitchFamily="18" charset="-128"/>
              </a:rPr>
              <a:t>2004</a:t>
            </a:r>
            <a:r>
              <a:rPr lang="ja-JP" altLang="en-US" sz="1100" dirty="0">
                <a:latin typeface="ＭＳ Ｐ明朝" panose="02020600040205080304" pitchFamily="18" charset="-128"/>
              </a:rPr>
              <a:t>年には集積度は</a:t>
            </a:r>
            <a:r>
              <a:rPr lang="en-US" altLang="ja-JP" sz="1100" dirty="0">
                <a:latin typeface="ＭＳ Ｐ明朝" panose="02020600040205080304" pitchFamily="18" charset="-128"/>
              </a:rPr>
              <a:t>200</a:t>
            </a:r>
            <a:r>
              <a:rPr lang="ja-JP" altLang="en-US" sz="1100" dirty="0">
                <a:latin typeface="ＭＳ Ｐ明朝" panose="02020600040205080304" pitchFamily="18" charset="-128"/>
              </a:rPr>
              <a:t>倍、速度は</a:t>
            </a:r>
            <a:r>
              <a:rPr lang="en-US" altLang="ja-JP" sz="1100" dirty="0">
                <a:latin typeface="ＭＳ Ｐ明朝" panose="02020600040205080304" pitchFamily="18" charset="-128"/>
              </a:rPr>
              <a:t>40</a:t>
            </a:r>
            <a:r>
              <a:rPr lang="ja-JP" altLang="en-US" sz="1100" dirty="0">
                <a:latin typeface="ＭＳ Ｐ明朝" panose="02020600040205080304" pitchFamily="18" charset="-128"/>
              </a:rPr>
              <a:t>倍、価格は</a:t>
            </a:r>
            <a:r>
              <a:rPr lang="en-US" altLang="ja-JP" sz="1100" dirty="0">
                <a:latin typeface="ＭＳ Ｐ明朝" panose="02020600040205080304" pitchFamily="18" charset="-128"/>
              </a:rPr>
              <a:t>1/500</a:t>
            </a:r>
            <a:r>
              <a:rPr lang="ja-JP" altLang="en-US" sz="1100" dirty="0">
                <a:latin typeface="ＭＳ Ｐ明朝" panose="02020600040205080304" pitchFamily="18" charset="-128"/>
              </a:rPr>
              <a:t>となっています。最近は、内部構造階層化が進むと共に、メモリ、</a:t>
            </a:r>
            <a:r>
              <a:rPr lang="en-US" altLang="ja-JP" sz="1100" dirty="0">
                <a:latin typeface="ＭＳ Ｐ明朝" panose="02020600040205080304" pitchFamily="18" charset="-128"/>
              </a:rPr>
              <a:t>CPU, DSP, </a:t>
            </a:r>
            <a:r>
              <a:rPr lang="ja-JP" altLang="en-US" sz="1100" dirty="0">
                <a:latin typeface="ＭＳ Ｐ明朝" panose="02020600040205080304" pitchFamily="18" charset="-128"/>
              </a:rPr>
              <a:t>演算器、高速インタフェースを内蔵し、基板に代わって</a:t>
            </a:r>
            <a:r>
              <a:rPr lang="en-US" altLang="ja-JP" sz="1100" dirty="0">
                <a:latin typeface="ＭＳ Ｐ明朝" panose="02020600040205080304" pitchFamily="18" charset="-128"/>
              </a:rPr>
              <a:t>PLD</a:t>
            </a:r>
            <a:r>
              <a:rPr lang="ja-JP" altLang="en-US" sz="1100" dirty="0">
                <a:latin typeface="ＭＳ Ｐ明朝" panose="02020600040205080304" pitchFamily="18" charset="-128"/>
              </a:rPr>
              <a:t>上にシステムを実装する</a:t>
            </a:r>
            <a:r>
              <a:rPr lang="en-US" altLang="ja-JP" sz="1100" dirty="0" err="1">
                <a:latin typeface="ＭＳ Ｐ明朝" panose="02020600040205080304" pitchFamily="18" charset="-128"/>
              </a:rPr>
              <a:t>SoPD</a:t>
            </a:r>
            <a:r>
              <a:rPr lang="en-US" altLang="ja-JP" sz="1100" dirty="0">
                <a:latin typeface="ＭＳ Ｐ明朝" panose="02020600040205080304" pitchFamily="18" charset="-128"/>
              </a:rPr>
              <a:t> (System on Programmable Device)</a:t>
            </a:r>
            <a:r>
              <a:rPr lang="ja-JP" altLang="en-US" sz="1100" dirty="0">
                <a:latin typeface="ＭＳ Ｐ明朝" panose="02020600040205080304" pitchFamily="18" charset="-128"/>
              </a:rPr>
              <a:t>の考え方が登場するに至りました。また、低電圧化、低消費電力化したデバイスも登場しています。この発展速度は集積度においてメモリ素子を上回っており、もっとも急速に発展し続けるデバイスと言えます。</a:t>
            </a:r>
          </a:p>
          <a:p>
            <a:endParaRPr lang="en-US" altLang="ja-JP" sz="1100" dirty="0">
              <a:latin typeface="ＭＳ Ｐ明朝" panose="02020600040205080304" pitchFamily="18" charset="-128"/>
            </a:endParaRPr>
          </a:p>
        </p:txBody>
      </p:sp>
    </p:spTree>
    <p:extLst>
      <p:ext uri="{BB962C8B-B14F-4D97-AF65-F5344CB8AC3E}">
        <p14:creationId xmlns:p14="http://schemas.microsoft.com/office/powerpoint/2010/main" val="669526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FPGA</a:t>
            </a:r>
            <a:r>
              <a:rPr kumimoji="1" lang="ja-JP" altLang="en-US" dirty="0"/>
              <a:t>は、ユーザが変更可能なロジックから、計算の加速を行うアクセラレータへと進んでいます。</a:t>
            </a:r>
            <a:r>
              <a:rPr kumimoji="1" lang="en-US" altLang="ja-JP" dirty="0"/>
              <a:t>CPU</a:t>
            </a:r>
            <a:r>
              <a:rPr kumimoji="1" lang="ja-JP" altLang="en-US" dirty="0"/>
              <a:t>ベンダは</a:t>
            </a:r>
            <a:r>
              <a:rPr kumimoji="1" lang="en-US" altLang="ja-JP" dirty="0"/>
              <a:t>FPGA</a:t>
            </a:r>
            <a:r>
              <a:rPr kumimoji="1" lang="ja-JP" altLang="en-US" dirty="0"/>
              <a:t>のメジャー</a:t>
            </a:r>
            <a:r>
              <a:rPr kumimoji="1" lang="en-US" altLang="ja-JP" dirty="0"/>
              <a:t>2</a:t>
            </a:r>
            <a:r>
              <a:rPr kumimoji="1" lang="ja-JP" altLang="en-US" dirty="0"/>
              <a:t>社を買収、統合し、自社の</a:t>
            </a:r>
            <a:r>
              <a:rPr kumimoji="1" lang="en-US" altLang="ja-JP" dirty="0"/>
              <a:t>CPU</a:t>
            </a:r>
            <a:r>
              <a:rPr kumimoji="1" lang="ja-JP" altLang="en-US" dirty="0"/>
              <a:t>のアクセラレータとして利用しようとしています。このために最近の</a:t>
            </a:r>
            <a:r>
              <a:rPr kumimoji="1" lang="en-US" altLang="ja-JP" dirty="0"/>
              <a:t>FPGA</a:t>
            </a:r>
            <a:r>
              <a:rPr kumimoji="1" lang="ja-JP" altLang="en-US" dirty="0"/>
              <a:t>はアクセラレータ用の機能に特化しています。</a:t>
            </a:r>
            <a:r>
              <a:rPr kumimoji="1" lang="en-US" altLang="ja-JP" dirty="0"/>
              <a:t>I</a:t>
            </a:r>
            <a:endParaRPr kumimoji="1" lang="ja-JP" altLang="en-US" dirty="0"/>
          </a:p>
        </p:txBody>
      </p:sp>
      <p:sp>
        <p:nvSpPr>
          <p:cNvPr id="4" name="スライド番号プレースホルダー 3"/>
          <p:cNvSpPr>
            <a:spLocks noGrp="1"/>
          </p:cNvSpPr>
          <p:nvPr>
            <p:ph type="sldNum" sz="quarter" idx="5"/>
          </p:nvPr>
        </p:nvSpPr>
        <p:spPr/>
        <p:txBody>
          <a:bodyPr/>
          <a:lstStyle/>
          <a:p>
            <a:fld id="{92A35E3A-1AC5-40F8-AA99-5A396C438A5B}" type="slidenum">
              <a:rPr kumimoji="1" lang="ja-JP" altLang="en-US" smtClean="0"/>
              <a:t>30</a:t>
            </a:fld>
            <a:endParaRPr kumimoji="1" lang="ja-JP" altLang="en-US"/>
          </a:p>
        </p:txBody>
      </p:sp>
    </p:spTree>
    <p:extLst>
      <p:ext uri="{BB962C8B-B14F-4D97-AF65-F5344CB8AC3E}">
        <p14:creationId xmlns:p14="http://schemas.microsoft.com/office/powerpoint/2010/main" val="1688786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Xilinx</a:t>
            </a:r>
            <a:r>
              <a:rPr kumimoji="1" lang="ja-JP" altLang="en-US" dirty="0"/>
              <a:t>は自動運転の制御を対象に、</a:t>
            </a:r>
            <a:r>
              <a:rPr kumimoji="1" lang="en-US" altLang="ja-JP" dirty="0"/>
              <a:t>FPGA</a:t>
            </a:r>
            <a:r>
              <a:rPr kumimoji="1" lang="ja-JP" altLang="en-US" dirty="0"/>
              <a:t>、</a:t>
            </a:r>
            <a:r>
              <a:rPr kumimoji="1" lang="en-US" altLang="ja-JP" dirty="0"/>
              <a:t>CPU</a:t>
            </a:r>
            <a:r>
              <a:rPr kumimoji="1" lang="ja-JP" altLang="en-US" dirty="0"/>
              <a:t>、</a:t>
            </a:r>
            <a:r>
              <a:rPr kumimoji="1" lang="en-US" altLang="ja-JP" dirty="0"/>
              <a:t>AI</a:t>
            </a:r>
            <a:r>
              <a:rPr kumimoji="1" lang="ja-JP" altLang="en-US" dirty="0"/>
              <a:t>用のメニーコアプロセッサを統合した新しい</a:t>
            </a:r>
            <a:r>
              <a:rPr kumimoji="1" lang="en-US" altLang="ja-JP" dirty="0"/>
              <a:t>FPGA</a:t>
            </a:r>
            <a:r>
              <a:rPr kumimoji="1" lang="ja-JP" altLang="en-US" dirty="0"/>
              <a:t>を市場に投入しています。</a:t>
            </a:r>
          </a:p>
        </p:txBody>
      </p:sp>
      <p:sp>
        <p:nvSpPr>
          <p:cNvPr id="4" name="スライド番号プレースホルダー 3"/>
          <p:cNvSpPr>
            <a:spLocks noGrp="1"/>
          </p:cNvSpPr>
          <p:nvPr>
            <p:ph type="sldNum" sz="quarter" idx="5"/>
          </p:nvPr>
        </p:nvSpPr>
        <p:spPr/>
        <p:txBody>
          <a:bodyPr/>
          <a:lstStyle/>
          <a:p>
            <a:fld id="{92A35E3A-1AC5-40F8-AA99-5A396C438A5B}" type="slidenum">
              <a:rPr kumimoji="1" lang="ja-JP" altLang="en-US" smtClean="0"/>
              <a:t>31</a:t>
            </a:fld>
            <a:endParaRPr kumimoji="1" lang="ja-JP" altLang="en-US"/>
          </a:p>
        </p:txBody>
      </p:sp>
    </p:spTree>
    <p:extLst>
      <p:ext uri="{BB962C8B-B14F-4D97-AF65-F5344CB8AC3E}">
        <p14:creationId xmlns:p14="http://schemas.microsoft.com/office/powerpoint/2010/main" val="1407053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AI</a:t>
            </a:r>
            <a:r>
              <a:rPr kumimoji="1" lang="ja-JP" altLang="en-US" dirty="0"/>
              <a:t>用のアクセラレータとして</a:t>
            </a:r>
            <a:r>
              <a:rPr kumimoji="1" lang="en-US" altLang="ja-JP" dirty="0"/>
              <a:t>FPGA</a:t>
            </a:r>
            <a:r>
              <a:rPr kumimoji="1" lang="ja-JP" altLang="en-US" dirty="0"/>
              <a:t>ボードが高額になるにつれ、クラウドにおいて共用する使い方が現れました。現在、</a:t>
            </a:r>
            <a:r>
              <a:rPr kumimoji="1" lang="en-US" altLang="ja-JP" dirty="0"/>
              <a:t>GPU</a:t>
            </a:r>
            <a:r>
              <a:rPr kumimoji="1" lang="ja-JP" altLang="en-US" dirty="0"/>
              <a:t>、</a:t>
            </a:r>
            <a:r>
              <a:rPr kumimoji="1" lang="en-US" altLang="ja-JP" dirty="0"/>
              <a:t>CPU</a:t>
            </a:r>
            <a:r>
              <a:rPr kumimoji="1" lang="ja-JP" altLang="en-US" dirty="0"/>
              <a:t>などとならんでリモートで開発することが可能になっています。残念ながら他の計算資源ほどには広がっていません。</a:t>
            </a:r>
          </a:p>
        </p:txBody>
      </p:sp>
      <p:sp>
        <p:nvSpPr>
          <p:cNvPr id="4" name="スライド番号プレースホルダー 3"/>
          <p:cNvSpPr>
            <a:spLocks noGrp="1"/>
          </p:cNvSpPr>
          <p:nvPr>
            <p:ph type="sldNum" sz="quarter" idx="5"/>
          </p:nvPr>
        </p:nvSpPr>
        <p:spPr/>
        <p:txBody>
          <a:bodyPr/>
          <a:lstStyle/>
          <a:p>
            <a:fld id="{44E60EA4-7371-486A-BED2-9245F4397AAB}" type="slidenum">
              <a:rPr lang="en-US" altLang="ja-JP" smtClean="0"/>
              <a:pPr/>
              <a:t>32</a:t>
            </a:fld>
            <a:endParaRPr lang="en-US" altLang="ja-JP"/>
          </a:p>
        </p:txBody>
      </p:sp>
    </p:spTree>
    <p:extLst>
      <p:ext uri="{BB962C8B-B14F-4D97-AF65-F5344CB8AC3E}">
        <p14:creationId xmlns:p14="http://schemas.microsoft.com/office/powerpoint/2010/main" val="3767537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Minrosoft</a:t>
            </a:r>
            <a:r>
              <a:rPr kumimoji="1" lang="ja-JP" altLang="en-US" dirty="0"/>
              <a:t>社がクラウドに導入した</a:t>
            </a:r>
            <a:r>
              <a:rPr kumimoji="1" lang="en-US" altLang="ja-JP" dirty="0"/>
              <a:t>Catapult</a:t>
            </a:r>
            <a:r>
              <a:rPr kumimoji="1" lang="ja-JP" altLang="en-US" dirty="0"/>
              <a:t>は、実際に</a:t>
            </a:r>
            <a:r>
              <a:rPr kumimoji="1" lang="en-US" altLang="ja-JP" dirty="0"/>
              <a:t>Bing</a:t>
            </a:r>
            <a:r>
              <a:rPr kumimoji="1" lang="ja-JP" altLang="en-US" dirty="0"/>
              <a:t>の処理を実行したことで話題になりました。</a:t>
            </a:r>
          </a:p>
        </p:txBody>
      </p:sp>
      <p:sp>
        <p:nvSpPr>
          <p:cNvPr id="4" name="スライド番号プレースホルダー 3"/>
          <p:cNvSpPr>
            <a:spLocks noGrp="1"/>
          </p:cNvSpPr>
          <p:nvPr>
            <p:ph type="sldNum" sz="quarter" idx="5"/>
          </p:nvPr>
        </p:nvSpPr>
        <p:spPr/>
        <p:txBody>
          <a:bodyPr/>
          <a:lstStyle/>
          <a:p>
            <a:fld id="{44E60EA4-7371-486A-BED2-9245F4397AAB}" type="slidenum">
              <a:rPr lang="en-US" altLang="ja-JP" smtClean="0"/>
              <a:pPr/>
              <a:t>33</a:t>
            </a:fld>
            <a:endParaRPr lang="en-US" altLang="ja-JP"/>
          </a:p>
        </p:txBody>
      </p:sp>
    </p:spTree>
    <p:extLst>
      <p:ext uri="{BB962C8B-B14F-4D97-AF65-F5344CB8AC3E}">
        <p14:creationId xmlns:p14="http://schemas.microsoft.com/office/powerpoint/2010/main" val="4097408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a:t>
            </a:r>
            <a:r>
              <a:rPr kumimoji="1" lang="en-US" altLang="ja-JP" dirty="0"/>
              <a:t>FPGA</a:t>
            </a:r>
            <a:r>
              <a:rPr kumimoji="1" lang="ja-JP" altLang="en-US"/>
              <a:t>を接続したシステムも一般化しています。これは、我々</a:t>
            </a:r>
            <a:r>
              <a:rPr kumimoji="1" lang="ja-JP" altLang="en-US" dirty="0"/>
              <a:t>の研究室で開発している</a:t>
            </a:r>
            <a:r>
              <a:rPr kumimoji="1" lang="en-US" altLang="ja-JP" dirty="0"/>
              <a:t>FPGA</a:t>
            </a:r>
            <a:r>
              <a:rPr kumimoji="1" lang="ja-JP" altLang="en-US" dirty="0"/>
              <a:t>クラスタです。５</a:t>
            </a:r>
            <a:r>
              <a:rPr kumimoji="1" lang="en-US" altLang="ja-JP" dirty="0"/>
              <a:t>G</a:t>
            </a:r>
            <a:r>
              <a:rPr kumimoji="1" lang="ja-JP" altLang="en-US" dirty="0"/>
              <a:t>基地局における時間制約の強いジョブの実行などを低消費エネルギーで実行します。</a:t>
            </a:r>
          </a:p>
        </p:txBody>
      </p:sp>
      <p:sp>
        <p:nvSpPr>
          <p:cNvPr id="4" name="スライド番号プレースホルダー 3"/>
          <p:cNvSpPr>
            <a:spLocks noGrp="1"/>
          </p:cNvSpPr>
          <p:nvPr>
            <p:ph type="sldNum" sz="quarter" idx="5"/>
          </p:nvPr>
        </p:nvSpPr>
        <p:spPr/>
        <p:txBody>
          <a:bodyPr/>
          <a:lstStyle/>
          <a:p>
            <a:fld id="{CCE252CD-17BE-4628-8AD4-C24766AAF179}" type="slidenum">
              <a:rPr kumimoji="1" lang="ja-JP" altLang="en-US" smtClean="0"/>
              <a:t>34</a:t>
            </a:fld>
            <a:endParaRPr kumimoji="1" lang="ja-JP" altLang="en-US"/>
          </a:p>
        </p:txBody>
      </p:sp>
    </p:spTree>
    <p:extLst>
      <p:ext uri="{BB962C8B-B14F-4D97-AF65-F5344CB8AC3E}">
        <p14:creationId xmlns:p14="http://schemas.microsoft.com/office/powerpoint/2010/main" val="347794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今日のポイントをインフォ丸が示します。</a:t>
            </a:r>
            <a:r>
              <a:rPr kumimoji="1" lang="en-US" altLang="ja-JP" dirty="0"/>
              <a:t>FPGA</a:t>
            </a:r>
            <a:r>
              <a:rPr kumimoji="1" lang="ja-JP" altLang="en-US"/>
              <a:t>は急激に発達しているデバイスです。世の中の動きに注意しましょう。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35</a:t>
            </a:fld>
            <a:endParaRPr lang="ja-JP" altLang="en-US"/>
          </a:p>
        </p:txBody>
      </p:sp>
    </p:spTree>
    <p:extLst>
      <p:ext uri="{BB962C8B-B14F-4D97-AF65-F5344CB8AC3E}">
        <p14:creationId xmlns:p14="http://schemas.microsoft.com/office/powerpoint/2010/main" val="398094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今回は珍しく語句の選択問題です。</a:t>
            </a:r>
          </a:p>
        </p:txBody>
      </p:sp>
      <p:sp>
        <p:nvSpPr>
          <p:cNvPr id="4" name="スライド番号プレースホルダー 3"/>
          <p:cNvSpPr>
            <a:spLocks noGrp="1"/>
          </p:cNvSpPr>
          <p:nvPr>
            <p:ph type="sldNum" sz="quarter" idx="10"/>
          </p:nvPr>
        </p:nvSpPr>
        <p:spPr/>
        <p:txBody>
          <a:bodyPr/>
          <a:lstStyle/>
          <a:p>
            <a:fld id="{44E60EA4-7371-486A-BED2-9245F4397AAB}" type="slidenum">
              <a:rPr lang="en-US" altLang="ja-JP" smtClean="0"/>
              <a:pPr/>
              <a:t>36</a:t>
            </a:fld>
            <a:endParaRPr lang="en-US" altLang="ja-JP"/>
          </a:p>
        </p:txBody>
      </p:sp>
    </p:spTree>
    <p:extLst>
      <p:ext uri="{BB962C8B-B14F-4D97-AF65-F5344CB8AC3E}">
        <p14:creationId xmlns:p14="http://schemas.microsoft.com/office/powerpoint/2010/main" val="378252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2767A-0CE1-4BA0-8041-35FC286F2667}" type="slidenum">
              <a:rPr lang="en-US" altLang="ja-JP"/>
              <a:pPr/>
              <a:t>4</a:t>
            </a:fld>
            <a:endParaRPr lang="en-US" altLang="ja-JP"/>
          </a:p>
        </p:txBody>
      </p:sp>
      <p:sp>
        <p:nvSpPr>
          <p:cNvPr id="183298" name="Rectangle 2"/>
          <p:cNvSpPr>
            <a:spLocks noGrp="1" noRot="1" noChangeAspect="1" noChangeArrowheads="1" noTextEdit="1"/>
          </p:cNvSpPr>
          <p:nvPr>
            <p:ph type="sldImg"/>
          </p:nvPr>
        </p:nvSpPr>
        <p:spPr>
          <a:xfrm>
            <a:off x="1144588" y="685800"/>
            <a:ext cx="4573587" cy="3430588"/>
          </a:xfrm>
          <a:ln/>
        </p:spPr>
      </p:sp>
      <p:sp>
        <p:nvSpPr>
          <p:cNvPr id="183299" name="Rectangle 3"/>
          <p:cNvSpPr>
            <a:spLocks noGrp="1" noChangeArrowheads="1"/>
          </p:cNvSpPr>
          <p:nvPr>
            <p:ph type="body" idx="1"/>
          </p:nvPr>
        </p:nvSpPr>
        <p:spPr/>
        <p:txBody>
          <a:bodyPr/>
          <a:lstStyle/>
          <a:p>
            <a:r>
              <a:rPr lang="ja-JP" altLang="en-US" dirty="0"/>
              <a:t>皆さんはブール代数を習ったときに、全ての論理式は加法標準形、すなわち、</a:t>
            </a:r>
            <a:r>
              <a:rPr lang="en-US" altLang="ja-JP" dirty="0"/>
              <a:t>NOT-AND-OR</a:t>
            </a:r>
            <a:r>
              <a:rPr lang="ja-JP" altLang="en-US" dirty="0"/>
              <a:t>の形で実現できることがわかったと思います。</a:t>
            </a:r>
            <a:r>
              <a:rPr lang="en-US" altLang="ja-JP" dirty="0"/>
              <a:t>AND</a:t>
            </a:r>
            <a:r>
              <a:rPr lang="ja-JP" altLang="en-US" dirty="0"/>
              <a:t>入力の選択（どの入力を繋ぐか、</a:t>
            </a:r>
            <a:r>
              <a:rPr lang="en-US" altLang="ja-JP" dirty="0"/>
              <a:t>NOT</a:t>
            </a:r>
            <a:r>
              <a:rPr lang="ja-JP" altLang="en-US" dirty="0"/>
              <a:t>かそのままか）と、</a:t>
            </a:r>
            <a:r>
              <a:rPr lang="en-US" altLang="ja-JP" dirty="0"/>
              <a:t>AND</a:t>
            </a:r>
            <a:r>
              <a:rPr lang="ja-JP" altLang="en-US" dirty="0"/>
              <a:t>－</a:t>
            </a:r>
            <a:r>
              <a:rPr lang="en-US" altLang="ja-JP" dirty="0"/>
              <a:t>OR</a:t>
            </a:r>
            <a:r>
              <a:rPr lang="ja-JP" altLang="en-US" dirty="0"/>
              <a:t>の結合を切ったり繋いだりすれば、任意の論理積項の組み合わせが作れ、任意の論理式を作ることができます。これが</a:t>
            </a:r>
            <a:r>
              <a:rPr lang="en-US" altLang="ja-JP" dirty="0"/>
              <a:t>AND-OR</a:t>
            </a:r>
            <a:r>
              <a:rPr lang="ja-JP" altLang="en-US" dirty="0"/>
              <a:t>を使ったプロダクトターム方式の</a:t>
            </a:r>
            <a:r>
              <a:rPr lang="en-US" altLang="ja-JP" dirty="0"/>
              <a:t>SPLD</a:t>
            </a:r>
            <a:r>
              <a:rPr lang="ja-JP" altLang="en-US" dirty="0"/>
              <a:t>の原理です。</a:t>
            </a:r>
            <a:endParaRPr lang="ja-JP" altLang="ja-JP" dirty="0"/>
          </a:p>
        </p:txBody>
      </p:sp>
    </p:spTree>
    <p:extLst>
      <p:ext uri="{BB962C8B-B14F-4D97-AF65-F5344CB8AC3E}">
        <p14:creationId xmlns:p14="http://schemas.microsoft.com/office/powerpoint/2010/main" val="358789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BCA9B-AE53-4BA8-9AB6-C2AA861DE00D}" type="slidenum">
              <a:rPr lang="en-US" altLang="ja-JP"/>
              <a:pPr/>
              <a:t>5</a:t>
            </a:fld>
            <a:endParaRPr lang="en-US" altLang="ja-JP"/>
          </a:p>
        </p:txBody>
      </p:sp>
      <p:sp>
        <p:nvSpPr>
          <p:cNvPr id="185346" name="Rectangle 2"/>
          <p:cNvSpPr>
            <a:spLocks noGrp="1" noRot="1" noChangeAspect="1" noChangeArrowheads="1" noTextEdit="1"/>
          </p:cNvSpPr>
          <p:nvPr>
            <p:ph type="sldImg"/>
          </p:nvPr>
        </p:nvSpPr>
        <p:spPr>
          <a:xfrm>
            <a:off x="1144588" y="685800"/>
            <a:ext cx="4573587" cy="3430588"/>
          </a:xfrm>
          <a:ln/>
        </p:spPr>
      </p:sp>
      <p:sp>
        <p:nvSpPr>
          <p:cNvPr id="185347" name="Rectangle 3"/>
          <p:cNvSpPr>
            <a:spLocks noGrp="1" noChangeArrowheads="1"/>
          </p:cNvSpPr>
          <p:nvPr>
            <p:ph type="body" idx="1"/>
          </p:nvPr>
        </p:nvSpPr>
        <p:spPr/>
        <p:txBody>
          <a:bodyPr/>
          <a:lstStyle/>
          <a:p>
            <a:r>
              <a:rPr lang="ja-JP" altLang="en-US" dirty="0"/>
              <a:t>この例では</a:t>
            </a:r>
            <a:r>
              <a:rPr lang="en-US" altLang="ja-JP" dirty="0"/>
              <a:t>A</a:t>
            </a:r>
            <a:r>
              <a:rPr lang="ja-JP" altLang="en-US" dirty="0"/>
              <a:t>＆</a:t>
            </a:r>
            <a:r>
              <a:rPr lang="en-US" altLang="ja-JP" dirty="0"/>
              <a:t>B</a:t>
            </a:r>
            <a:r>
              <a:rPr lang="ja-JP" altLang="en-US" dirty="0"/>
              <a:t>と</a:t>
            </a:r>
            <a:r>
              <a:rPr lang="en-US" altLang="ja-JP" dirty="0"/>
              <a:t>C</a:t>
            </a:r>
            <a:r>
              <a:rPr lang="ja-JP" altLang="en-US" dirty="0"/>
              <a:t>バー＆</a:t>
            </a:r>
            <a:r>
              <a:rPr lang="en-US" altLang="ja-JP" dirty="0"/>
              <a:t>D</a:t>
            </a:r>
            <a:r>
              <a:rPr lang="ja-JP" altLang="en-US" dirty="0"/>
              <a:t>バーの論理積を実現する結線を示します。このように一つ一つの積項を</a:t>
            </a:r>
            <a:r>
              <a:rPr lang="en-US" altLang="ja-JP" dirty="0"/>
              <a:t>AND</a:t>
            </a:r>
            <a:r>
              <a:rPr lang="ja-JP" altLang="en-US" dirty="0"/>
              <a:t>ゲートで作り、これらを</a:t>
            </a:r>
            <a:r>
              <a:rPr lang="en-US" altLang="ja-JP" dirty="0"/>
              <a:t>OR</a:t>
            </a:r>
            <a:r>
              <a:rPr lang="ja-JP" altLang="en-US" dirty="0"/>
              <a:t>ゲートに入力します。</a:t>
            </a:r>
          </a:p>
        </p:txBody>
      </p:sp>
    </p:spTree>
    <p:extLst>
      <p:ext uri="{BB962C8B-B14F-4D97-AF65-F5344CB8AC3E}">
        <p14:creationId xmlns:p14="http://schemas.microsoft.com/office/powerpoint/2010/main" val="35734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0170D-2B22-4219-956A-54B1C3DB4FF7}" type="slidenum">
              <a:rPr lang="en-US" altLang="ja-JP"/>
              <a:pPr/>
              <a:t>6</a:t>
            </a:fld>
            <a:endParaRPr lang="en-US" altLang="ja-JP"/>
          </a:p>
        </p:txBody>
      </p:sp>
      <p:sp>
        <p:nvSpPr>
          <p:cNvPr id="187394" name="Rectangle 2"/>
          <p:cNvSpPr>
            <a:spLocks noGrp="1" noRot="1" noChangeAspect="1" noChangeArrowheads="1" noTextEdit="1"/>
          </p:cNvSpPr>
          <p:nvPr>
            <p:ph type="sldImg"/>
          </p:nvPr>
        </p:nvSpPr>
        <p:spPr>
          <a:xfrm>
            <a:off x="1144588" y="685800"/>
            <a:ext cx="4573587" cy="3430588"/>
          </a:xfrm>
          <a:ln/>
        </p:spPr>
      </p:sp>
      <p:sp>
        <p:nvSpPr>
          <p:cNvPr id="187395" name="Rectangle 3"/>
          <p:cNvSpPr>
            <a:spLocks noGrp="1" noChangeArrowheads="1"/>
          </p:cNvSpPr>
          <p:nvPr>
            <p:ph type="body" idx="1"/>
          </p:nvPr>
        </p:nvSpPr>
        <p:spPr/>
        <p:txBody>
          <a:bodyPr/>
          <a:lstStyle/>
          <a:p>
            <a:r>
              <a:rPr lang="ja-JP" altLang="en-US" dirty="0"/>
              <a:t>単純なメモリは、アドレスを入力、データを出力として考えると、真理値表の代わりに使えるので、任意の組み合わせ回路を実現することができます。しかし、通常のメモリは小さい面積で大きな容量を実現するのに特化した構造を持っているので、小規模の入出力で高速性が要求される論理回路に使う場合不利が大きいです。このため、実際には記憶要素にマルチプレクサのツリーを組み合わせて表を実現します。これを</a:t>
            </a:r>
            <a:r>
              <a:rPr lang="en-US" altLang="ja-JP" dirty="0"/>
              <a:t>Look</a:t>
            </a:r>
            <a:r>
              <a:rPr lang="ja-JP" altLang="en-US" dirty="0"/>
              <a:t> </a:t>
            </a:r>
            <a:r>
              <a:rPr lang="en-US" altLang="ja-JP" dirty="0"/>
              <a:t>Up</a:t>
            </a:r>
            <a:r>
              <a:rPr lang="ja-JP" altLang="en-US" dirty="0"/>
              <a:t> </a:t>
            </a:r>
            <a:r>
              <a:rPr lang="en-US" altLang="ja-JP" dirty="0"/>
              <a:t>Table</a:t>
            </a:r>
            <a:r>
              <a:rPr lang="ja-JP" altLang="en-US" dirty="0"/>
              <a:t> </a:t>
            </a:r>
            <a:r>
              <a:rPr lang="en-US" altLang="ja-JP" dirty="0"/>
              <a:t>(LUT)</a:t>
            </a:r>
            <a:r>
              <a:rPr lang="ja-JP" altLang="en-US" dirty="0"/>
              <a:t>と呼びます。</a:t>
            </a:r>
          </a:p>
        </p:txBody>
      </p:sp>
    </p:spTree>
    <p:extLst>
      <p:ext uri="{BB962C8B-B14F-4D97-AF65-F5344CB8AC3E}">
        <p14:creationId xmlns:p14="http://schemas.microsoft.com/office/powerpoint/2010/main" val="35881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C5246-7159-463E-A46A-60FE6CB3A738}" type="slidenum">
              <a:rPr lang="en-US" altLang="ja-JP"/>
              <a:pPr/>
              <a:t>7</a:t>
            </a:fld>
            <a:endParaRPr lang="en-US" altLang="ja-JP"/>
          </a:p>
        </p:txBody>
      </p:sp>
      <p:sp>
        <p:nvSpPr>
          <p:cNvPr id="189442" name="Rectangle 2"/>
          <p:cNvSpPr>
            <a:spLocks noGrp="1" noRot="1" noChangeAspect="1" noChangeArrowheads="1" noTextEdit="1"/>
          </p:cNvSpPr>
          <p:nvPr>
            <p:ph type="sldImg"/>
          </p:nvPr>
        </p:nvSpPr>
        <p:spPr>
          <a:xfrm>
            <a:off x="1144588" y="685800"/>
            <a:ext cx="4573587" cy="3430588"/>
          </a:xfrm>
          <a:ln/>
        </p:spPr>
      </p:sp>
      <p:sp>
        <p:nvSpPr>
          <p:cNvPr id="189443" name="Rectangle 3"/>
          <p:cNvSpPr>
            <a:spLocks noGrp="1" noChangeArrowheads="1"/>
          </p:cNvSpPr>
          <p:nvPr>
            <p:ph type="body" idx="1"/>
          </p:nvPr>
        </p:nvSpPr>
        <p:spPr/>
        <p:txBody>
          <a:bodyPr/>
          <a:lstStyle/>
          <a:p>
            <a:r>
              <a:rPr lang="en-US" altLang="ja-JP" dirty="0"/>
              <a:t>LUT</a:t>
            </a:r>
            <a:r>
              <a:rPr lang="ja-JP" altLang="en-US" dirty="0"/>
              <a:t>による論理の実現の例を示します。同じ列のマルチプレクサには同じ制御入力を繋ぎ、１ならば下から、</a:t>
            </a:r>
            <a:r>
              <a:rPr lang="en-US" altLang="ja-JP" dirty="0"/>
              <a:t>0</a:t>
            </a:r>
            <a:r>
              <a:rPr lang="ja-JP" altLang="en-US" dirty="0"/>
              <a:t>ならば上からの入力を出力に流します。</a:t>
            </a:r>
            <a:r>
              <a:rPr lang="en-US" altLang="ja-JP" dirty="0"/>
              <a:t>ABC</a:t>
            </a:r>
            <a:r>
              <a:rPr lang="ja-JP" altLang="en-US" dirty="0"/>
              <a:t>の順に</a:t>
            </a:r>
            <a:r>
              <a:rPr lang="en-US" altLang="ja-JP" dirty="0"/>
              <a:t>011</a:t>
            </a:r>
            <a:r>
              <a:rPr lang="ja-JP" altLang="en-US" dirty="0"/>
              <a:t>を入れると、上から</a:t>
            </a:r>
            <a:r>
              <a:rPr lang="en-US" altLang="ja-JP" dirty="0"/>
              <a:t>3</a:t>
            </a:r>
            <a:r>
              <a:rPr lang="ja-JP" altLang="en-US" dirty="0"/>
              <a:t>番目のデータが取り出せることが分かります。</a:t>
            </a:r>
            <a:r>
              <a:rPr lang="en-US" altLang="ja-JP" dirty="0"/>
              <a:t>(</a:t>
            </a:r>
            <a:r>
              <a:rPr lang="ja-JP" altLang="en-US" dirty="0"/>
              <a:t>表と右の図で</a:t>
            </a:r>
            <a:r>
              <a:rPr lang="en-US" altLang="ja-JP" dirty="0"/>
              <a:t>ABC</a:t>
            </a:r>
            <a:r>
              <a:rPr lang="ja-JP" altLang="en-US" dirty="0"/>
              <a:t>が逆順な点にご注意ください。）すなわちこの回路は表として働いています。マルチプレクサは以前紹介した方法で簡単に作れるので、この方法は入力が</a:t>
            </a:r>
            <a:r>
              <a:rPr lang="en-US" altLang="ja-JP" dirty="0"/>
              <a:t>6,7</a:t>
            </a:r>
            <a:r>
              <a:rPr lang="ja-JP" altLang="en-US" dirty="0"/>
              <a:t>よりも小さい場合には効率的です。</a:t>
            </a:r>
          </a:p>
        </p:txBody>
      </p:sp>
    </p:spTree>
    <p:extLst>
      <p:ext uri="{BB962C8B-B14F-4D97-AF65-F5344CB8AC3E}">
        <p14:creationId xmlns:p14="http://schemas.microsoft.com/office/powerpoint/2010/main" val="368304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33E13-082C-4B47-A70E-E5C9B32F3CE7}" type="slidenum">
              <a:rPr lang="en-US" altLang="ja-JP"/>
              <a:pPr/>
              <a:t>8</a:t>
            </a:fld>
            <a:endParaRPr lang="en-US" altLang="ja-JP"/>
          </a:p>
        </p:txBody>
      </p:sp>
      <p:sp>
        <p:nvSpPr>
          <p:cNvPr id="191490" name="Rectangle 2"/>
          <p:cNvSpPr>
            <a:spLocks noGrp="1" noRot="1" noChangeAspect="1" noChangeArrowheads="1" noTextEdit="1"/>
          </p:cNvSpPr>
          <p:nvPr>
            <p:ph type="sldImg"/>
          </p:nvPr>
        </p:nvSpPr>
        <p:spPr>
          <a:xfrm>
            <a:off x="1144588" y="685800"/>
            <a:ext cx="4573587" cy="3430588"/>
          </a:xfrm>
          <a:ln/>
        </p:spPr>
      </p:sp>
      <p:sp>
        <p:nvSpPr>
          <p:cNvPr id="191491" name="Rectangle 3"/>
          <p:cNvSpPr>
            <a:spLocks noGrp="1" noChangeArrowheads="1"/>
          </p:cNvSpPr>
          <p:nvPr>
            <p:ph type="body" idx="1"/>
          </p:nvPr>
        </p:nvSpPr>
        <p:spPr/>
        <p:txBody>
          <a:bodyPr/>
          <a:lstStyle/>
          <a:p>
            <a:r>
              <a:rPr lang="ja-JP" altLang="en-US" dirty="0"/>
              <a:t>プロダクトターム方式は、</a:t>
            </a:r>
            <a:r>
              <a:rPr lang="en-US" altLang="ja-JP" dirty="0"/>
              <a:t>AND</a:t>
            </a:r>
            <a:r>
              <a:rPr lang="ja-JP" altLang="en-US" dirty="0"/>
              <a:t>出力から出てくる積項を複数の</a:t>
            </a:r>
            <a:r>
              <a:rPr lang="en-US" altLang="ja-JP" dirty="0"/>
              <a:t>OR</a:t>
            </a:r>
            <a:r>
              <a:rPr lang="ja-JP" altLang="en-US" dirty="0"/>
              <a:t>ゲートで共有することができます。すなわち、場合によっては多入力、多出力回路が効率的に実現できます。しかし、</a:t>
            </a:r>
            <a:r>
              <a:rPr lang="en-US" altLang="ja-JP" dirty="0"/>
              <a:t>AND</a:t>
            </a:r>
            <a:r>
              <a:rPr lang="ja-JP" altLang="en-US" dirty="0"/>
              <a:t>ゲートの数、</a:t>
            </a:r>
            <a:r>
              <a:rPr lang="en-US" altLang="ja-JP" dirty="0"/>
              <a:t>OR</a:t>
            </a:r>
            <a:r>
              <a:rPr lang="ja-JP" altLang="en-US" dirty="0"/>
              <a:t>ゲートの入力数にかなり余裕がないと、本当に任意の論理式は実現できません。先にしめした例では、</a:t>
            </a:r>
            <a:r>
              <a:rPr lang="en-US" altLang="ja-JP" dirty="0"/>
              <a:t>AND</a:t>
            </a:r>
            <a:r>
              <a:rPr lang="ja-JP" altLang="en-US" dirty="0"/>
              <a:t>ゲートは</a:t>
            </a:r>
            <a:r>
              <a:rPr lang="en-US" altLang="ja-JP" dirty="0"/>
              <a:t>4</a:t>
            </a:r>
            <a:r>
              <a:rPr lang="ja-JP" altLang="en-US" dirty="0"/>
              <a:t>つしかないので積項が</a:t>
            </a:r>
            <a:r>
              <a:rPr lang="en-US" altLang="ja-JP" dirty="0"/>
              <a:t>4</a:t>
            </a:r>
            <a:r>
              <a:rPr lang="ja-JP" altLang="en-US" dirty="0" err="1"/>
              <a:t>つを</a:t>
            </a:r>
            <a:r>
              <a:rPr lang="ja-JP" altLang="en-US" dirty="0"/>
              <a:t>越えると実現できなくなってしまいます。プロダクトターム方式は結線の交点上のスイッチで実現するので、</a:t>
            </a:r>
            <a:r>
              <a:rPr lang="en-US" altLang="ja-JP" dirty="0"/>
              <a:t>EEPROM</a:t>
            </a:r>
            <a:r>
              <a:rPr lang="ja-JP" altLang="en-US" dirty="0" err="1"/>
              <a:t>、</a:t>
            </a:r>
            <a:r>
              <a:rPr lang="ja-JP" altLang="en-US" dirty="0"/>
              <a:t>フラッシュ</a:t>
            </a:r>
            <a:r>
              <a:rPr lang="en-US" altLang="ja-JP" dirty="0"/>
              <a:t>ROM</a:t>
            </a:r>
            <a:r>
              <a:rPr lang="ja-JP" altLang="en-US" dirty="0"/>
              <a:t>などによる実現に適しています。</a:t>
            </a:r>
            <a:endParaRPr lang="en-US" altLang="ja-JP" dirty="0"/>
          </a:p>
          <a:p>
            <a:r>
              <a:rPr lang="ja-JP" altLang="en-US" dirty="0"/>
              <a:t>一方で、</a:t>
            </a:r>
            <a:r>
              <a:rPr lang="en-US" altLang="ja-JP" dirty="0"/>
              <a:t>LUT</a:t>
            </a:r>
            <a:r>
              <a:rPr lang="ja-JP" altLang="en-US" dirty="0"/>
              <a:t>は真理値表なので本当に任意の論理式が実現できます。しかし、</a:t>
            </a:r>
            <a:r>
              <a:rPr lang="en-US" altLang="ja-JP" dirty="0"/>
              <a:t>2</a:t>
            </a:r>
            <a:r>
              <a:rPr lang="ja-JP" altLang="en-US" dirty="0" err="1"/>
              <a:t>の入力数乗の</a:t>
            </a:r>
            <a:r>
              <a:rPr lang="ja-JP" altLang="en-US" dirty="0"/>
              <a:t>オーダーで表のサイズが大きくなるので、入力数は通常</a:t>
            </a:r>
            <a:r>
              <a:rPr lang="en-US" altLang="ja-JP" dirty="0"/>
              <a:t>4-6</a:t>
            </a:r>
            <a:r>
              <a:rPr lang="ja-JP" altLang="en-US" dirty="0"/>
              <a:t>程度に限定されます。途中結果の共有はできません。</a:t>
            </a:r>
            <a:r>
              <a:rPr lang="en-US" altLang="ja-JP" dirty="0"/>
              <a:t>LUT</a:t>
            </a:r>
            <a:r>
              <a:rPr lang="ja-JP" altLang="en-US" dirty="0"/>
              <a:t>方式は様々な方式で実現できますが、最近は</a:t>
            </a:r>
            <a:r>
              <a:rPr lang="en-US" altLang="ja-JP" dirty="0"/>
              <a:t>SRAM</a:t>
            </a:r>
            <a:r>
              <a:rPr lang="ja-JP" altLang="en-US" dirty="0"/>
              <a:t>型が良く使われます。</a:t>
            </a:r>
            <a:endParaRPr lang="ja-JP" altLang="ja-JP" dirty="0"/>
          </a:p>
        </p:txBody>
      </p:sp>
    </p:spTree>
    <p:extLst>
      <p:ext uri="{BB962C8B-B14F-4D97-AF65-F5344CB8AC3E}">
        <p14:creationId xmlns:p14="http://schemas.microsoft.com/office/powerpoint/2010/main" val="218955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40C69-97C9-4EFE-AE07-81DE2E900212}" type="slidenum">
              <a:rPr lang="en-US" altLang="ja-JP"/>
              <a:pPr/>
              <a:t>9</a:t>
            </a:fld>
            <a:endParaRPr lang="en-US" altLang="ja-JP"/>
          </a:p>
        </p:txBody>
      </p:sp>
      <p:sp>
        <p:nvSpPr>
          <p:cNvPr id="193538" name="Rectangle 2"/>
          <p:cNvSpPr>
            <a:spLocks noGrp="1" noRot="1" noChangeAspect="1" noChangeArrowheads="1" noTextEdit="1"/>
          </p:cNvSpPr>
          <p:nvPr>
            <p:ph type="sldImg"/>
          </p:nvPr>
        </p:nvSpPr>
        <p:spPr>
          <a:xfrm>
            <a:off x="1144588" y="685800"/>
            <a:ext cx="4573587" cy="3430588"/>
          </a:xfrm>
          <a:ln/>
        </p:spPr>
      </p:sp>
      <p:sp>
        <p:nvSpPr>
          <p:cNvPr id="193539" name="Rectangle 3"/>
          <p:cNvSpPr>
            <a:spLocks noGrp="1" noChangeArrowheads="1"/>
          </p:cNvSpPr>
          <p:nvPr>
            <p:ph type="body" idx="1"/>
          </p:nvPr>
        </p:nvSpPr>
        <p:spPr/>
        <p:txBody>
          <a:bodyPr/>
          <a:lstStyle/>
          <a:p>
            <a:r>
              <a:rPr lang="ja-JP" altLang="en-US" sz="900" dirty="0"/>
              <a:t>組み合わせ回路の出力に</a:t>
            </a:r>
            <a:r>
              <a:rPr lang="en-US" altLang="ja-JP" sz="900" dirty="0"/>
              <a:t>D-F.F.</a:t>
            </a:r>
            <a:r>
              <a:rPr lang="ja-JP" altLang="en-US" sz="900" dirty="0"/>
              <a:t>を付け、さらにフィードバックを付けることで順序回路が実現できます。このためには、</a:t>
            </a:r>
            <a:r>
              <a:rPr lang="en-US" altLang="ja-JP" sz="900" dirty="0"/>
              <a:t>F.F.</a:t>
            </a:r>
            <a:r>
              <a:rPr lang="ja-JP" altLang="en-US" sz="900" dirty="0"/>
              <a:t>の出力回路を選択可能にしてやる必要があります。図は</a:t>
            </a:r>
            <a:r>
              <a:rPr lang="en-US" altLang="ja-JP" sz="900" dirty="0"/>
              <a:t>Lattice</a:t>
            </a:r>
            <a:r>
              <a:rPr lang="ja-JP" altLang="en-US" sz="900" dirty="0"/>
              <a:t>社の</a:t>
            </a:r>
            <a:r>
              <a:rPr lang="en-US" altLang="ja-JP" sz="900" dirty="0"/>
              <a:t>GAL</a:t>
            </a:r>
            <a:r>
              <a:rPr lang="ja-JP" altLang="en-US" sz="900" dirty="0"/>
              <a:t>の出力回路の例です。出力は</a:t>
            </a:r>
            <a:r>
              <a:rPr lang="en-US" altLang="ja-JP" sz="900" dirty="0"/>
              <a:t>F.F.</a:t>
            </a:r>
            <a:r>
              <a:rPr lang="ja-JP" altLang="en-US" sz="900" dirty="0"/>
              <a:t>を介したものと介さないものが選択可能で、</a:t>
            </a:r>
            <a:r>
              <a:rPr lang="en-US" altLang="ja-JP" sz="900" dirty="0"/>
              <a:t>3</a:t>
            </a:r>
            <a:r>
              <a:rPr lang="ja-JP" altLang="en-US" sz="900" dirty="0"/>
              <a:t>ステート出力になっています。また、組み合わせ回路にフィードバックすることもできるようになっています。このような構成の</a:t>
            </a:r>
            <a:r>
              <a:rPr lang="en-US" altLang="ja-JP" sz="900" dirty="0"/>
              <a:t>PLD</a:t>
            </a:r>
            <a:r>
              <a:rPr lang="ja-JP" altLang="en-US" sz="900" dirty="0"/>
              <a:t>を</a:t>
            </a:r>
            <a:r>
              <a:rPr lang="en-US" altLang="ja-JP" sz="900" dirty="0"/>
              <a:t>Simple</a:t>
            </a:r>
            <a:r>
              <a:rPr lang="ja-JP" altLang="en-US" sz="900" dirty="0"/>
              <a:t> </a:t>
            </a:r>
            <a:r>
              <a:rPr lang="en-US" altLang="ja-JP" sz="900" dirty="0"/>
              <a:t>PLD</a:t>
            </a:r>
            <a:r>
              <a:rPr lang="ja-JP" altLang="en-US" sz="900" dirty="0"/>
              <a:t>（</a:t>
            </a:r>
            <a:r>
              <a:rPr lang="en-US" altLang="ja-JP" sz="900" dirty="0"/>
              <a:t>SPLD)</a:t>
            </a:r>
            <a:r>
              <a:rPr lang="ja-JP" altLang="en-US" sz="900" dirty="0"/>
              <a:t>と呼びます。</a:t>
            </a:r>
          </a:p>
        </p:txBody>
      </p:sp>
    </p:spTree>
    <p:extLst>
      <p:ext uri="{BB962C8B-B14F-4D97-AF65-F5344CB8AC3E}">
        <p14:creationId xmlns:p14="http://schemas.microsoft.com/office/powerpoint/2010/main" val="121846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2F06FCD9-C721-4FF4-A381-2D4D38B618D7}" type="slidenum">
              <a:rPr lang="en-US" altLang="ja-JP"/>
              <a:pPr/>
              <a:t>‹#›</a:t>
            </a:fld>
            <a:endParaRPr lang="en-US" altLang="ja-JP"/>
          </a:p>
        </p:txBody>
      </p:sp>
    </p:spTree>
    <p:extLst>
      <p:ext uri="{BB962C8B-B14F-4D97-AF65-F5344CB8AC3E}">
        <p14:creationId xmlns:p14="http://schemas.microsoft.com/office/powerpoint/2010/main" val="98785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4D3E8BE-A73F-432F-87D8-FB149C598445}" type="slidenum">
              <a:rPr lang="en-US" altLang="ja-JP"/>
              <a:pPr/>
              <a:t>‹#›</a:t>
            </a:fld>
            <a:endParaRPr lang="en-US" altLang="ja-JP"/>
          </a:p>
        </p:txBody>
      </p:sp>
    </p:spTree>
    <p:extLst>
      <p:ext uri="{BB962C8B-B14F-4D97-AF65-F5344CB8AC3E}">
        <p14:creationId xmlns:p14="http://schemas.microsoft.com/office/powerpoint/2010/main" val="19245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19BEF69-BDDF-439F-9FAE-C9203E5D880A}" type="slidenum">
              <a:rPr lang="en-US" altLang="ja-JP"/>
              <a:pPr/>
              <a:t>‹#›</a:t>
            </a:fld>
            <a:endParaRPr lang="en-US" altLang="ja-JP"/>
          </a:p>
        </p:txBody>
      </p:sp>
    </p:spTree>
    <p:extLst>
      <p:ext uri="{BB962C8B-B14F-4D97-AF65-F5344CB8AC3E}">
        <p14:creationId xmlns:p14="http://schemas.microsoft.com/office/powerpoint/2010/main" val="111866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D5BCDEA0-D231-43CE-AC5B-380E2297F738}" type="slidenum">
              <a:rPr lang="en-US" altLang="ja-JP"/>
              <a:pPr/>
              <a:t>‹#›</a:t>
            </a:fld>
            <a:endParaRPr lang="en-US" altLang="ja-JP"/>
          </a:p>
        </p:txBody>
      </p:sp>
    </p:spTree>
    <p:extLst>
      <p:ext uri="{BB962C8B-B14F-4D97-AF65-F5344CB8AC3E}">
        <p14:creationId xmlns:p14="http://schemas.microsoft.com/office/powerpoint/2010/main" val="48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46AE970-AE98-44EF-A43D-4B401B496F6E}" type="slidenum">
              <a:rPr lang="en-US" altLang="ja-JP"/>
              <a:pPr/>
              <a:t>‹#›</a:t>
            </a:fld>
            <a:endParaRPr lang="en-US" altLang="ja-JP"/>
          </a:p>
        </p:txBody>
      </p:sp>
    </p:spTree>
    <p:extLst>
      <p:ext uri="{BB962C8B-B14F-4D97-AF65-F5344CB8AC3E}">
        <p14:creationId xmlns:p14="http://schemas.microsoft.com/office/powerpoint/2010/main" val="389322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29E2AE7-F5A8-48F1-8E85-682D025B65EC}" type="slidenum">
              <a:rPr lang="en-US" altLang="ja-JP"/>
              <a:pPr/>
              <a:t>‹#›</a:t>
            </a:fld>
            <a:endParaRPr lang="en-US" altLang="ja-JP"/>
          </a:p>
        </p:txBody>
      </p:sp>
    </p:spTree>
    <p:extLst>
      <p:ext uri="{BB962C8B-B14F-4D97-AF65-F5344CB8AC3E}">
        <p14:creationId xmlns:p14="http://schemas.microsoft.com/office/powerpoint/2010/main" val="229912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802BAF7-4E94-4234-91B2-33942A7B3604}" type="slidenum">
              <a:rPr lang="en-US" altLang="ja-JP"/>
              <a:pPr/>
              <a:t>‹#›</a:t>
            </a:fld>
            <a:endParaRPr lang="en-US" altLang="ja-JP"/>
          </a:p>
        </p:txBody>
      </p:sp>
    </p:spTree>
    <p:extLst>
      <p:ext uri="{BB962C8B-B14F-4D97-AF65-F5344CB8AC3E}">
        <p14:creationId xmlns:p14="http://schemas.microsoft.com/office/powerpoint/2010/main" val="14737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441E1CD9-42EB-4468-A946-A2ECFDDF4084}" type="slidenum">
              <a:rPr lang="en-US" altLang="ja-JP"/>
              <a:pPr/>
              <a:t>‹#›</a:t>
            </a:fld>
            <a:endParaRPr lang="en-US" altLang="ja-JP"/>
          </a:p>
        </p:txBody>
      </p:sp>
    </p:spTree>
    <p:extLst>
      <p:ext uri="{BB962C8B-B14F-4D97-AF65-F5344CB8AC3E}">
        <p14:creationId xmlns:p14="http://schemas.microsoft.com/office/powerpoint/2010/main" val="29396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5D8F03E6-6ABC-4819-A697-09811AF390F9}" type="slidenum">
              <a:rPr lang="en-US" altLang="ja-JP"/>
              <a:pPr/>
              <a:t>‹#›</a:t>
            </a:fld>
            <a:endParaRPr lang="en-US" altLang="ja-JP"/>
          </a:p>
        </p:txBody>
      </p:sp>
    </p:spTree>
    <p:extLst>
      <p:ext uri="{BB962C8B-B14F-4D97-AF65-F5344CB8AC3E}">
        <p14:creationId xmlns:p14="http://schemas.microsoft.com/office/powerpoint/2010/main" val="383098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97A21B98-AF24-47A6-9B74-659BA47C0E5E}" type="slidenum">
              <a:rPr lang="en-US" altLang="ja-JP"/>
              <a:pPr/>
              <a:t>‹#›</a:t>
            </a:fld>
            <a:endParaRPr lang="en-US" altLang="ja-JP"/>
          </a:p>
        </p:txBody>
      </p:sp>
    </p:spTree>
    <p:extLst>
      <p:ext uri="{BB962C8B-B14F-4D97-AF65-F5344CB8AC3E}">
        <p14:creationId xmlns:p14="http://schemas.microsoft.com/office/powerpoint/2010/main" val="33419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1008DC6-A8F5-436B-B875-6598624954A0}" type="slidenum">
              <a:rPr lang="en-US" altLang="ja-JP"/>
              <a:pPr/>
              <a:t>‹#›</a:t>
            </a:fld>
            <a:endParaRPr lang="en-US" altLang="ja-JP"/>
          </a:p>
        </p:txBody>
      </p:sp>
    </p:spTree>
    <p:extLst>
      <p:ext uri="{BB962C8B-B14F-4D97-AF65-F5344CB8AC3E}">
        <p14:creationId xmlns:p14="http://schemas.microsoft.com/office/powerpoint/2010/main" val="314532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ABB337C-FFF0-49E3-A8A3-70008E5AA77D}" type="slidenum">
              <a:rPr lang="en-US" altLang="ja-JP"/>
              <a:pPr/>
              <a:t>‹#›</a:t>
            </a:fld>
            <a:endParaRPr lang="en-US" altLang="ja-JP"/>
          </a:p>
        </p:txBody>
      </p:sp>
    </p:spTree>
    <p:extLst>
      <p:ext uri="{BB962C8B-B14F-4D97-AF65-F5344CB8AC3E}">
        <p14:creationId xmlns:p14="http://schemas.microsoft.com/office/powerpoint/2010/main" val="145950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44A8A8-01EE-449C-9EF5-892EB6361E3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74638"/>
            <a:ext cx="8435975" cy="1655762"/>
          </a:xfrm>
          <a:solidFill>
            <a:srgbClr val="FFFF66"/>
          </a:solidFill>
        </p:spPr>
        <p:txBody>
          <a:bodyPr/>
          <a:lstStyle/>
          <a:p>
            <a:pPr eaLnBrk="1" hangingPunct="1"/>
            <a:r>
              <a:rPr lang="ja-JP" altLang="en-US" dirty="0"/>
              <a:t>プログラマブルデバイス　</a:t>
            </a:r>
            <a:br>
              <a:rPr lang="en-US" altLang="ja-JP" dirty="0"/>
            </a:br>
            <a:r>
              <a:rPr lang="en-US" altLang="ja-JP" sz="2400" dirty="0"/>
              <a:t>FPGA</a:t>
            </a:r>
            <a:r>
              <a:rPr lang="ja-JP" altLang="en-US" sz="2400" dirty="0"/>
              <a:t>があれば何でもできる</a:t>
            </a:r>
            <a:br>
              <a:rPr lang="en-US" altLang="ja-JP" sz="2400" dirty="0"/>
            </a:br>
            <a:r>
              <a:rPr lang="ja-JP" altLang="en-US" sz="2400" dirty="0"/>
              <a:t>テキスト</a:t>
            </a:r>
            <a:r>
              <a:rPr lang="en-US" altLang="ja-JP" sz="2400" dirty="0"/>
              <a:t>9</a:t>
            </a:r>
            <a:r>
              <a:rPr lang="ja-JP" altLang="en-US" sz="2400" dirty="0"/>
              <a:t>章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3075" name="テキスト ボックス 1"/>
          <p:cNvSpPr txBox="1">
            <a:spLocks noChangeArrowheads="1"/>
          </p:cNvSpPr>
          <p:nvPr/>
        </p:nvSpPr>
        <p:spPr bwMode="auto">
          <a:xfrm>
            <a:off x="903288" y="2492375"/>
            <a:ext cx="76995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FPGA(Field Programmable Gate Array)</a:t>
            </a:r>
            <a:r>
              <a:rPr lang="ja-JP" altLang="en-US" sz="2400" dirty="0"/>
              <a:t>は夢のデバイス</a:t>
            </a:r>
            <a:endParaRPr lang="en-US" altLang="ja-JP" sz="2400" dirty="0"/>
          </a:p>
          <a:p>
            <a:pPr eaLnBrk="1" hangingPunct="1">
              <a:spcBef>
                <a:spcPct val="0"/>
              </a:spcBef>
              <a:buFontTx/>
              <a:buNone/>
            </a:pPr>
            <a:r>
              <a:rPr lang="ja-JP" altLang="en-US" sz="2400" dirty="0"/>
              <a:t>ほとんど全てのことが実現でき、簡単に設計ができ、しかも</a:t>
            </a:r>
            <a:endParaRPr lang="en-US" altLang="ja-JP" sz="2400" dirty="0"/>
          </a:p>
          <a:p>
            <a:pPr eaLnBrk="1" hangingPunct="1">
              <a:spcBef>
                <a:spcPct val="0"/>
              </a:spcBef>
              <a:buFontTx/>
              <a:buNone/>
            </a:pPr>
            <a:r>
              <a:rPr lang="ja-JP" altLang="en-US" sz="2400" dirty="0"/>
              <a:t>安い（モノによっては高いけど</a:t>
            </a:r>
            <a:r>
              <a:rPr lang="ja-JP" altLang="en-US" sz="2400" dirty="0" err="1"/>
              <a:t>、、</a:t>
            </a:r>
            <a:r>
              <a:rPr lang="ja-JP" altLang="en-US" sz="2400" dirty="0"/>
              <a:t>）</a:t>
            </a: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en-US" altLang="ja-JP" sz="2400" dirty="0"/>
          </a:p>
        </p:txBody>
      </p:sp>
    </p:spTree>
    <p:extLst>
      <p:ext uri="{BB962C8B-B14F-4D97-AF65-F5344CB8AC3E}">
        <p14:creationId xmlns:p14="http://schemas.microsoft.com/office/powerpoint/2010/main" val="91832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ja-JP" sz="4000" b="1"/>
              <a:t>CPLD</a:t>
            </a:r>
            <a:r>
              <a:rPr lang="ja-JP" altLang="en-US" sz="4000" b="1"/>
              <a:t>　</a:t>
            </a:r>
            <a:r>
              <a:rPr lang="en-US" altLang="ja-JP" sz="4000" b="1"/>
              <a:t>(Complex</a:t>
            </a:r>
            <a:r>
              <a:rPr lang="ja-JP" altLang="en-US" sz="4000" b="1"/>
              <a:t>　</a:t>
            </a:r>
            <a:r>
              <a:rPr lang="en-US" altLang="ja-JP" sz="4000" b="1"/>
              <a:t>PLD)</a:t>
            </a:r>
          </a:p>
        </p:txBody>
      </p:sp>
      <p:grpSp>
        <p:nvGrpSpPr>
          <p:cNvPr id="194563" name="Group 3"/>
          <p:cNvGrpSpPr>
            <a:grpSpLocks/>
          </p:cNvGrpSpPr>
          <p:nvPr/>
        </p:nvGrpSpPr>
        <p:grpSpPr bwMode="auto">
          <a:xfrm>
            <a:off x="1182688" y="1916113"/>
            <a:ext cx="2392362" cy="2952750"/>
            <a:chOff x="1850" y="981"/>
            <a:chExt cx="2449" cy="2585"/>
          </a:xfrm>
        </p:grpSpPr>
        <p:sp>
          <p:nvSpPr>
            <p:cNvPr id="194564" name="Rectangle 4"/>
            <p:cNvSpPr>
              <a:spLocks noChangeArrowheads="1"/>
            </p:cNvSpPr>
            <p:nvPr/>
          </p:nvSpPr>
          <p:spPr bwMode="auto">
            <a:xfrm>
              <a:off x="1850" y="1117"/>
              <a:ext cx="394"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65" name="Rectangle 5"/>
            <p:cNvSpPr>
              <a:spLocks noChangeArrowheads="1"/>
            </p:cNvSpPr>
            <p:nvPr/>
          </p:nvSpPr>
          <p:spPr bwMode="auto">
            <a:xfrm>
              <a:off x="2621" y="981"/>
              <a:ext cx="907" cy="2585"/>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プログラマブル</a:t>
              </a:r>
            </a:p>
            <a:p>
              <a:pPr algn="ctr"/>
              <a:r>
                <a:rPr lang="ja-JP" altLang="en-US" sz="1200" b="1"/>
                <a:t>スイッチ</a:t>
              </a:r>
            </a:p>
            <a:p>
              <a:pPr algn="ctr"/>
              <a:endParaRPr lang="ja-JP" altLang="en-US" sz="1200" b="1"/>
            </a:p>
            <a:p>
              <a:pPr algn="ctr"/>
              <a:endParaRPr lang="ja-JP" altLang="en-US"/>
            </a:p>
            <a:p>
              <a:pPr algn="ctr"/>
              <a:endParaRPr lang="en-US" altLang="ja-JP" b="1"/>
            </a:p>
          </p:txBody>
        </p:sp>
        <p:sp>
          <p:nvSpPr>
            <p:cNvPr id="194566" name="Rectangle 6"/>
            <p:cNvSpPr>
              <a:spLocks noChangeArrowheads="1"/>
            </p:cNvSpPr>
            <p:nvPr/>
          </p:nvSpPr>
          <p:spPr bwMode="auto">
            <a:xfrm>
              <a:off x="1850" y="2014"/>
              <a:ext cx="394"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67" name="Rectangle 7"/>
            <p:cNvSpPr>
              <a:spLocks noChangeArrowheads="1"/>
            </p:cNvSpPr>
            <p:nvPr/>
          </p:nvSpPr>
          <p:spPr bwMode="auto">
            <a:xfrm>
              <a:off x="1850" y="2911"/>
              <a:ext cx="394"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68" name="Rectangle 8"/>
            <p:cNvSpPr>
              <a:spLocks noChangeArrowheads="1"/>
            </p:cNvSpPr>
            <p:nvPr/>
          </p:nvSpPr>
          <p:spPr bwMode="auto">
            <a:xfrm>
              <a:off x="3906" y="2931"/>
              <a:ext cx="393"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69" name="Rectangle 9"/>
            <p:cNvSpPr>
              <a:spLocks noChangeArrowheads="1"/>
            </p:cNvSpPr>
            <p:nvPr/>
          </p:nvSpPr>
          <p:spPr bwMode="auto">
            <a:xfrm>
              <a:off x="3906" y="2024"/>
              <a:ext cx="393"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70" name="Rectangle 10"/>
            <p:cNvSpPr>
              <a:spLocks noChangeArrowheads="1"/>
            </p:cNvSpPr>
            <p:nvPr/>
          </p:nvSpPr>
          <p:spPr bwMode="auto">
            <a:xfrm>
              <a:off x="3906" y="1152"/>
              <a:ext cx="393" cy="55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a:t>SPLD</a:t>
              </a:r>
            </a:p>
          </p:txBody>
        </p:sp>
        <p:sp>
          <p:nvSpPr>
            <p:cNvPr id="194571" name="AutoShape 11"/>
            <p:cNvSpPr>
              <a:spLocks noChangeArrowheads="1"/>
            </p:cNvSpPr>
            <p:nvPr/>
          </p:nvSpPr>
          <p:spPr bwMode="auto">
            <a:xfrm>
              <a:off x="2342" y="1207"/>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2" name="AutoShape 12"/>
            <p:cNvSpPr>
              <a:spLocks noChangeArrowheads="1"/>
            </p:cNvSpPr>
            <p:nvPr/>
          </p:nvSpPr>
          <p:spPr bwMode="auto">
            <a:xfrm>
              <a:off x="2343" y="1525"/>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3" name="AutoShape 13"/>
            <p:cNvSpPr>
              <a:spLocks noChangeArrowheads="1"/>
            </p:cNvSpPr>
            <p:nvPr/>
          </p:nvSpPr>
          <p:spPr bwMode="auto">
            <a:xfrm>
              <a:off x="2342" y="2069"/>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4" name="AutoShape 14"/>
            <p:cNvSpPr>
              <a:spLocks noChangeArrowheads="1"/>
            </p:cNvSpPr>
            <p:nvPr/>
          </p:nvSpPr>
          <p:spPr bwMode="auto">
            <a:xfrm>
              <a:off x="2343" y="2387"/>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5" name="AutoShape 15"/>
            <p:cNvSpPr>
              <a:spLocks noChangeArrowheads="1"/>
            </p:cNvSpPr>
            <p:nvPr/>
          </p:nvSpPr>
          <p:spPr bwMode="auto">
            <a:xfrm>
              <a:off x="2342" y="2931"/>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6" name="AutoShape 16"/>
            <p:cNvSpPr>
              <a:spLocks noChangeArrowheads="1"/>
            </p:cNvSpPr>
            <p:nvPr/>
          </p:nvSpPr>
          <p:spPr bwMode="auto">
            <a:xfrm>
              <a:off x="2343" y="3249"/>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7" name="AutoShape 17"/>
            <p:cNvSpPr>
              <a:spLocks noChangeArrowheads="1"/>
            </p:cNvSpPr>
            <p:nvPr/>
          </p:nvSpPr>
          <p:spPr bwMode="auto">
            <a:xfrm>
              <a:off x="3562" y="2976"/>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8" name="AutoShape 18"/>
            <p:cNvSpPr>
              <a:spLocks noChangeArrowheads="1"/>
            </p:cNvSpPr>
            <p:nvPr/>
          </p:nvSpPr>
          <p:spPr bwMode="auto">
            <a:xfrm>
              <a:off x="3563" y="3294"/>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79" name="AutoShape 19"/>
            <p:cNvSpPr>
              <a:spLocks noChangeArrowheads="1"/>
            </p:cNvSpPr>
            <p:nvPr/>
          </p:nvSpPr>
          <p:spPr bwMode="auto">
            <a:xfrm>
              <a:off x="3562" y="2115"/>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0" name="AutoShape 20"/>
            <p:cNvSpPr>
              <a:spLocks noChangeArrowheads="1"/>
            </p:cNvSpPr>
            <p:nvPr/>
          </p:nvSpPr>
          <p:spPr bwMode="auto">
            <a:xfrm>
              <a:off x="3563" y="2433"/>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1" name="AutoShape 21"/>
            <p:cNvSpPr>
              <a:spLocks noChangeArrowheads="1"/>
            </p:cNvSpPr>
            <p:nvPr/>
          </p:nvSpPr>
          <p:spPr bwMode="auto">
            <a:xfrm>
              <a:off x="3562" y="1254"/>
              <a:ext cx="246" cy="91"/>
            </a:xfrm>
            <a:prstGeom prst="rightArrow">
              <a:avLst>
                <a:gd name="adj1" fmla="val 50000"/>
                <a:gd name="adj2" fmla="val 675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2" name="AutoShape 22"/>
            <p:cNvSpPr>
              <a:spLocks noChangeArrowheads="1"/>
            </p:cNvSpPr>
            <p:nvPr/>
          </p:nvSpPr>
          <p:spPr bwMode="auto">
            <a:xfrm>
              <a:off x="3563" y="1572"/>
              <a:ext cx="245" cy="91"/>
            </a:xfrm>
            <a:prstGeom prst="leftArrow">
              <a:avLst>
                <a:gd name="adj1" fmla="val 50000"/>
                <a:gd name="adj2" fmla="val 6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4583" name="Text Box 23"/>
          <p:cNvSpPr txBox="1">
            <a:spLocks noChangeArrowheads="1"/>
          </p:cNvSpPr>
          <p:nvPr/>
        </p:nvSpPr>
        <p:spPr bwMode="auto">
          <a:xfrm>
            <a:off x="1182688" y="5235575"/>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Altera</a:t>
            </a:r>
            <a:r>
              <a:rPr lang="ja-JP" altLang="en-US" b="1"/>
              <a:t>社</a:t>
            </a:r>
          </a:p>
          <a:p>
            <a:r>
              <a:rPr lang="en-US" altLang="ja-JP" b="1"/>
              <a:t>MAX</a:t>
            </a:r>
            <a:r>
              <a:rPr lang="ja-JP" altLang="en-US" b="1"/>
              <a:t>シリーズなど</a:t>
            </a:r>
          </a:p>
        </p:txBody>
      </p:sp>
      <p:sp>
        <p:nvSpPr>
          <p:cNvPr id="194584" name="Text Box 24"/>
          <p:cNvSpPr txBox="1">
            <a:spLocks noChangeArrowheads="1"/>
          </p:cNvSpPr>
          <p:nvPr/>
        </p:nvSpPr>
        <p:spPr bwMode="auto">
          <a:xfrm>
            <a:off x="447675" y="1144588"/>
            <a:ext cx="483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AND/OR</a:t>
            </a:r>
            <a:r>
              <a:rPr lang="ja-JP" altLang="en-US" b="1"/>
              <a:t>　ロジックブロック複数をスイッチで接続</a:t>
            </a:r>
          </a:p>
        </p:txBody>
      </p:sp>
      <p:grpSp>
        <p:nvGrpSpPr>
          <p:cNvPr id="194585" name="Group 25"/>
          <p:cNvGrpSpPr>
            <a:grpSpLocks/>
          </p:cNvGrpSpPr>
          <p:nvPr/>
        </p:nvGrpSpPr>
        <p:grpSpPr bwMode="auto">
          <a:xfrm>
            <a:off x="4581525" y="1920875"/>
            <a:ext cx="3429000" cy="879475"/>
            <a:chOff x="1488" y="576"/>
            <a:chExt cx="2160" cy="336"/>
          </a:xfrm>
        </p:grpSpPr>
        <p:sp>
          <p:nvSpPr>
            <p:cNvPr id="194586" name="Rectangle 26"/>
            <p:cNvSpPr>
              <a:spLocks noChangeArrowheads="1"/>
            </p:cNvSpPr>
            <p:nvPr/>
          </p:nvSpPr>
          <p:spPr bwMode="auto">
            <a:xfrm>
              <a:off x="148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7" name="Rectangle 27"/>
            <p:cNvSpPr>
              <a:spLocks noChangeArrowheads="1"/>
            </p:cNvSpPr>
            <p:nvPr/>
          </p:nvSpPr>
          <p:spPr bwMode="auto">
            <a:xfrm>
              <a:off x="2112"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8" name="Rectangle 28"/>
            <p:cNvSpPr>
              <a:spLocks noChangeArrowheads="1"/>
            </p:cNvSpPr>
            <p:nvPr/>
          </p:nvSpPr>
          <p:spPr bwMode="auto">
            <a:xfrm>
              <a:off x="2736"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89" name="Rectangle 29"/>
            <p:cNvSpPr>
              <a:spLocks noChangeArrowheads="1"/>
            </p:cNvSpPr>
            <p:nvPr/>
          </p:nvSpPr>
          <p:spPr bwMode="auto">
            <a:xfrm>
              <a:off x="340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4590" name="Group 30"/>
          <p:cNvGrpSpPr>
            <a:grpSpLocks/>
          </p:cNvGrpSpPr>
          <p:nvPr/>
        </p:nvGrpSpPr>
        <p:grpSpPr bwMode="auto">
          <a:xfrm>
            <a:off x="4581525" y="3140075"/>
            <a:ext cx="3429000" cy="879475"/>
            <a:chOff x="1488" y="576"/>
            <a:chExt cx="2160" cy="336"/>
          </a:xfrm>
        </p:grpSpPr>
        <p:sp>
          <p:nvSpPr>
            <p:cNvPr id="194591" name="Rectangle 31"/>
            <p:cNvSpPr>
              <a:spLocks noChangeArrowheads="1"/>
            </p:cNvSpPr>
            <p:nvPr/>
          </p:nvSpPr>
          <p:spPr bwMode="auto">
            <a:xfrm>
              <a:off x="148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2" name="Rectangle 32"/>
            <p:cNvSpPr>
              <a:spLocks noChangeArrowheads="1"/>
            </p:cNvSpPr>
            <p:nvPr/>
          </p:nvSpPr>
          <p:spPr bwMode="auto">
            <a:xfrm>
              <a:off x="2112"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3" name="Rectangle 33"/>
            <p:cNvSpPr>
              <a:spLocks noChangeArrowheads="1"/>
            </p:cNvSpPr>
            <p:nvPr/>
          </p:nvSpPr>
          <p:spPr bwMode="auto">
            <a:xfrm>
              <a:off x="2736"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4" name="Rectangle 34"/>
            <p:cNvSpPr>
              <a:spLocks noChangeArrowheads="1"/>
            </p:cNvSpPr>
            <p:nvPr/>
          </p:nvSpPr>
          <p:spPr bwMode="auto">
            <a:xfrm>
              <a:off x="340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4595" name="Group 35"/>
          <p:cNvGrpSpPr>
            <a:grpSpLocks/>
          </p:cNvGrpSpPr>
          <p:nvPr/>
        </p:nvGrpSpPr>
        <p:grpSpPr bwMode="auto">
          <a:xfrm>
            <a:off x="4581525" y="4359275"/>
            <a:ext cx="3429000" cy="879475"/>
            <a:chOff x="1488" y="576"/>
            <a:chExt cx="2160" cy="336"/>
          </a:xfrm>
        </p:grpSpPr>
        <p:sp>
          <p:nvSpPr>
            <p:cNvPr id="194596" name="Rectangle 36"/>
            <p:cNvSpPr>
              <a:spLocks noChangeArrowheads="1"/>
            </p:cNvSpPr>
            <p:nvPr/>
          </p:nvSpPr>
          <p:spPr bwMode="auto">
            <a:xfrm>
              <a:off x="148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7" name="Rectangle 37"/>
            <p:cNvSpPr>
              <a:spLocks noChangeArrowheads="1"/>
            </p:cNvSpPr>
            <p:nvPr/>
          </p:nvSpPr>
          <p:spPr bwMode="auto">
            <a:xfrm>
              <a:off x="2112"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8" name="Rectangle 38"/>
            <p:cNvSpPr>
              <a:spLocks noChangeArrowheads="1"/>
            </p:cNvSpPr>
            <p:nvPr/>
          </p:nvSpPr>
          <p:spPr bwMode="auto">
            <a:xfrm>
              <a:off x="2736"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599" name="Rectangle 39"/>
            <p:cNvSpPr>
              <a:spLocks noChangeArrowheads="1"/>
            </p:cNvSpPr>
            <p:nvPr/>
          </p:nvSpPr>
          <p:spPr bwMode="auto">
            <a:xfrm>
              <a:off x="3408" y="576"/>
              <a:ext cx="24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4600" name="Rectangle 40"/>
          <p:cNvSpPr>
            <a:spLocks noChangeArrowheads="1"/>
          </p:cNvSpPr>
          <p:nvPr/>
        </p:nvSpPr>
        <p:spPr bwMode="auto">
          <a:xfrm rot="-5400000">
            <a:off x="6207126" y="1181100"/>
            <a:ext cx="215900" cy="3559175"/>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601" name="Rectangle 41"/>
          <p:cNvSpPr>
            <a:spLocks noChangeArrowheads="1"/>
          </p:cNvSpPr>
          <p:nvPr/>
        </p:nvSpPr>
        <p:spPr bwMode="auto">
          <a:xfrm>
            <a:off x="7164388" y="1844675"/>
            <a:ext cx="265112" cy="3455988"/>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602" name="Rectangle 42"/>
          <p:cNvSpPr>
            <a:spLocks noChangeArrowheads="1"/>
          </p:cNvSpPr>
          <p:nvPr/>
        </p:nvSpPr>
        <p:spPr bwMode="auto">
          <a:xfrm>
            <a:off x="5103813" y="1844675"/>
            <a:ext cx="265112" cy="3455988"/>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603" name="Rectangle 43"/>
          <p:cNvSpPr>
            <a:spLocks noChangeArrowheads="1"/>
          </p:cNvSpPr>
          <p:nvPr/>
        </p:nvSpPr>
        <p:spPr bwMode="auto">
          <a:xfrm rot="-5400000">
            <a:off x="6177757" y="2404268"/>
            <a:ext cx="215900" cy="3560763"/>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604" name="Rectangle 44"/>
          <p:cNvSpPr>
            <a:spLocks noChangeArrowheads="1"/>
          </p:cNvSpPr>
          <p:nvPr/>
        </p:nvSpPr>
        <p:spPr bwMode="auto">
          <a:xfrm>
            <a:off x="6167438" y="1844675"/>
            <a:ext cx="265112" cy="3455988"/>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605" name="Text Box 45"/>
          <p:cNvSpPr txBox="1">
            <a:spLocks noChangeArrowheads="1"/>
          </p:cNvSpPr>
          <p:nvPr/>
        </p:nvSpPr>
        <p:spPr bwMode="auto">
          <a:xfrm>
            <a:off x="5762625" y="1196975"/>
            <a:ext cx="12017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ja-JP" altLang="en-US" sz="1400" b="1">
                <a:latin typeface="Tahoma" panose="020B0604030504040204" pitchFamily="34" charset="0"/>
              </a:rPr>
              <a:t>プログラマブル</a:t>
            </a:r>
          </a:p>
          <a:p>
            <a:pPr>
              <a:lnSpc>
                <a:spcPct val="90000"/>
              </a:lnSpc>
              <a:spcBef>
                <a:spcPct val="20000"/>
              </a:spcBef>
              <a:buClr>
                <a:schemeClr val="folHlink"/>
              </a:buClr>
              <a:buSzPct val="95000"/>
              <a:buFont typeface="Wingdings" panose="05000000000000000000" pitchFamily="2" charset="2"/>
              <a:buNone/>
            </a:pPr>
            <a:r>
              <a:rPr lang="ja-JP" altLang="en-US" sz="1400" b="1">
                <a:latin typeface="Tahoma" panose="020B0604030504040204" pitchFamily="34" charset="0"/>
              </a:rPr>
              <a:t>スイッチ</a:t>
            </a:r>
          </a:p>
        </p:txBody>
      </p:sp>
      <p:sp>
        <p:nvSpPr>
          <p:cNvPr id="194606" name="Text Box 46"/>
          <p:cNvSpPr txBox="1">
            <a:spLocks noChangeArrowheads="1"/>
          </p:cNvSpPr>
          <p:nvPr/>
        </p:nvSpPr>
        <p:spPr bwMode="auto">
          <a:xfrm>
            <a:off x="4505325" y="2238375"/>
            <a:ext cx="5397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200" b="1">
                <a:latin typeface="Tahoma" panose="020B0604030504040204" pitchFamily="34" charset="0"/>
              </a:rPr>
              <a:t>SPLD</a:t>
            </a:r>
          </a:p>
        </p:txBody>
      </p:sp>
      <p:sp>
        <p:nvSpPr>
          <p:cNvPr id="194607" name="Line 47"/>
          <p:cNvSpPr>
            <a:spLocks noChangeShapeType="1"/>
          </p:cNvSpPr>
          <p:nvPr/>
        </p:nvSpPr>
        <p:spPr bwMode="auto">
          <a:xfrm>
            <a:off x="6234113" y="1700213"/>
            <a:ext cx="65087" cy="215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4608" name="Line 48"/>
          <p:cNvSpPr>
            <a:spLocks noChangeShapeType="1"/>
          </p:cNvSpPr>
          <p:nvPr/>
        </p:nvSpPr>
        <p:spPr bwMode="auto">
          <a:xfrm>
            <a:off x="6299200" y="17002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4609" name="Text Box 49"/>
          <p:cNvSpPr txBox="1">
            <a:spLocks noChangeArrowheads="1"/>
          </p:cNvSpPr>
          <p:nvPr/>
        </p:nvSpPr>
        <p:spPr bwMode="auto">
          <a:xfrm>
            <a:off x="5019675" y="5483225"/>
            <a:ext cx="21828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b="1">
                <a:latin typeface="Tahoma" panose="020B0604030504040204" pitchFamily="34" charset="0"/>
              </a:rPr>
              <a:t>2</a:t>
            </a:r>
            <a:r>
              <a:rPr lang="ja-JP" altLang="en-US" b="1">
                <a:latin typeface="Tahoma" panose="020B0604030504040204" pitchFamily="34" charset="0"/>
              </a:rPr>
              <a:t>次元構造で大規模化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p:cNvGrpSpPr>
            <a:grpSpLocks/>
          </p:cNvGrpSpPr>
          <p:nvPr/>
        </p:nvGrpSpPr>
        <p:grpSpPr bwMode="auto">
          <a:xfrm>
            <a:off x="2843213" y="4148138"/>
            <a:ext cx="665162" cy="792162"/>
            <a:chOff x="3800" y="2069"/>
            <a:chExt cx="454" cy="499"/>
          </a:xfrm>
        </p:grpSpPr>
        <p:sp>
          <p:nvSpPr>
            <p:cNvPr id="196611" name="Line 3"/>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12" name="Line 4"/>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13" name="Rectangle 5"/>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14" name="Group 6"/>
          <p:cNvGrpSpPr>
            <a:grpSpLocks/>
          </p:cNvGrpSpPr>
          <p:nvPr/>
        </p:nvGrpSpPr>
        <p:grpSpPr bwMode="auto">
          <a:xfrm>
            <a:off x="3840163" y="4148138"/>
            <a:ext cx="665162" cy="792162"/>
            <a:chOff x="3800" y="2069"/>
            <a:chExt cx="454" cy="499"/>
          </a:xfrm>
        </p:grpSpPr>
        <p:sp>
          <p:nvSpPr>
            <p:cNvPr id="196615" name="Line 7"/>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16" name="Line 8"/>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17" name="Rectangle 9"/>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18" name="Group 10"/>
          <p:cNvGrpSpPr>
            <a:grpSpLocks/>
          </p:cNvGrpSpPr>
          <p:nvPr/>
        </p:nvGrpSpPr>
        <p:grpSpPr bwMode="auto">
          <a:xfrm>
            <a:off x="4837113" y="4148138"/>
            <a:ext cx="665162" cy="792162"/>
            <a:chOff x="3800" y="2069"/>
            <a:chExt cx="454" cy="499"/>
          </a:xfrm>
        </p:grpSpPr>
        <p:sp>
          <p:nvSpPr>
            <p:cNvPr id="196619" name="Line 11"/>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20" name="Line 12"/>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21" name="Rectangle 13"/>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22" name="Group 14"/>
          <p:cNvGrpSpPr>
            <a:grpSpLocks/>
          </p:cNvGrpSpPr>
          <p:nvPr/>
        </p:nvGrpSpPr>
        <p:grpSpPr bwMode="auto">
          <a:xfrm>
            <a:off x="2843213" y="1989138"/>
            <a:ext cx="665162" cy="720725"/>
            <a:chOff x="1759" y="1480"/>
            <a:chExt cx="454" cy="454"/>
          </a:xfrm>
        </p:grpSpPr>
        <p:sp>
          <p:nvSpPr>
            <p:cNvPr id="196623" name="Line 15"/>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24" name="Line 16"/>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96625" name="Rectangle 17"/>
          <p:cNvSpPr>
            <a:spLocks noGrp="1" noChangeArrowheads="1"/>
          </p:cNvSpPr>
          <p:nvPr>
            <p:ph type="title"/>
          </p:nvPr>
        </p:nvSpPr>
        <p:spPr>
          <a:xfrm>
            <a:off x="457200" y="44450"/>
            <a:ext cx="8229600" cy="1143000"/>
          </a:xfrm>
        </p:spPr>
        <p:txBody>
          <a:bodyPr/>
          <a:lstStyle/>
          <a:p>
            <a:r>
              <a:rPr lang="en-US" altLang="ja-JP" sz="3200" b="1"/>
              <a:t>FPGA(Field Programmable Gate Array)</a:t>
            </a:r>
          </a:p>
        </p:txBody>
      </p:sp>
      <p:grpSp>
        <p:nvGrpSpPr>
          <p:cNvPr id="196626" name="Group 18"/>
          <p:cNvGrpSpPr>
            <a:grpSpLocks/>
          </p:cNvGrpSpPr>
          <p:nvPr/>
        </p:nvGrpSpPr>
        <p:grpSpPr bwMode="auto">
          <a:xfrm rot="-5400000">
            <a:off x="875507" y="3332956"/>
            <a:ext cx="3602038" cy="333375"/>
            <a:chOff x="1668" y="1661"/>
            <a:chExt cx="2269" cy="227"/>
          </a:xfrm>
        </p:grpSpPr>
        <p:sp>
          <p:nvSpPr>
            <p:cNvPr id="196627" name="Line 19"/>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28" name="Line 20"/>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29" name="Line 21"/>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30" name="Rectangle 22"/>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1" name="Line 23"/>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32" name="Rectangle 24"/>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3" name="Rectangle 25"/>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4" name="Rectangle 26"/>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5" name="Rectangle 27"/>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6" name="Rectangle 28"/>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37" name="Rectangle 29"/>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38" name="Group 30"/>
          <p:cNvGrpSpPr>
            <a:grpSpLocks/>
          </p:cNvGrpSpPr>
          <p:nvPr/>
        </p:nvGrpSpPr>
        <p:grpSpPr bwMode="auto">
          <a:xfrm rot="-5400000">
            <a:off x="1873250" y="3335338"/>
            <a:ext cx="3602037" cy="331788"/>
            <a:chOff x="1668" y="1661"/>
            <a:chExt cx="2269" cy="227"/>
          </a:xfrm>
        </p:grpSpPr>
        <p:sp>
          <p:nvSpPr>
            <p:cNvPr id="196639" name="Line 31"/>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40" name="Line 32"/>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41" name="Line 33"/>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42" name="Rectangle 34"/>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3" name="Line 35"/>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44" name="Rectangle 36"/>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5" name="Rectangle 37"/>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6" name="Rectangle 38"/>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7" name="Rectangle 39"/>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8" name="Rectangle 40"/>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49" name="Rectangle 41"/>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50" name="Group 42"/>
          <p:cNvGrpSpPr>
            <a:grpSpLocks/>
          </p:cNvGrpSpPr>
          <p:nvPr/>
        </p:nvGrpSpPr>
        <p:grpSpPr bwMode="auto">
          <a:xfrm rot="-5400000">
            <a:off x="2870200" y="3335338"/>
            <a:ext cx="3602037" cy="331788"/>
            <a:chOff x="1668" y="1661"/>
            <a:chExt cx="2269" cy="227"/>
          </a:xfrm>
        </p:grpSpPr>
        <p:sp>
          <p:nvSpPr>
            <p:cNvPr id="196651" name="Line 43"/>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52" name="Line 44"/>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53" name="Line 45"/>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54" name="Rectangle 46"/>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55" name="Line 47"/>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56" name="Rectangle 48"/>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57" name="Rectangle 49"/>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58" name="Rectangle 50"/>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59" name="Rectangle 51"/>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60" name="Rectangle 52"/>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61" name="Rectangle 53"/>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62" name="Group 54"/>
          <p:cNvGrpSpPr>
            <a:grpSpLocks/>
          </p:cNvGrpSpPr>
          <p:nvPr/>
        </p:nvGrpSpPr>
        <p:grpSpPr bwMode="auto">
          <a:xfrm rot="-5400000">
            <a:off x="3866357" y="3334544"/>
            <a:ext cx="3602037" cy="333375"/>
            <a:chOff x="1668" y="1661"/>
            <a:chExt cx="2269" cy="227"/>
          </a:xfrm>
        </p:grpSpPr>
        <p:sp>
          <p:nvSpPr>
            <p:cNvPr id="196663" name="Line 55"/>
            <p:cNvSpPr>
              <a:spLocks noChangeShapeType="1"/>
            </p:cNvSpPr>
            <p:nvPr/>
          </p:nvSpPr>
          <p:spPr bwMode="auto">
            <a:xfrm>
              <a:off x="1895" y="170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64" name="Line 56"/>
            <p:cNvSpPr>
              <a:spLocks noChangeShapeType="1"/>
            </p:cNvSpPr>
            <p:nvPr/>
          </p:nvSpPr>
          <p:spPr bwMode="auto">
            <a:xfrm>
              <a:off x="1895" y="175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65" name="Line 57"/>
            <p:cNvSpPr>
              <a:spLocks noChangeShapeType="1"/>
            </p:cNvSpPr>
            <p:nvPr/>
          </p:nvSpPr>
          <p:spPr bwMode="auto">
            <a:xfrm>
              <a:off x="1895" y="1797"/>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66" name="Rectangle 58"/>
            <p:cNvSpPr>
              <a:spLocks noChangeArrowheads="1"/>
            </p:cNvSpPr>
            <p:nvPr/>
          </p:nvSpPr>
          <p:spPr bwMode="auto">
            <a:xfrm>
              <a:off x="1668"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67" name="Line 59"/>
            <p:cNvSpPr>
              <a:spLocks noChangeShapeType="1"/>
            </p:cNvSpPr>
            <p:nvPr/>
          </p:nvSpPr>
          <p:spPr bwMode="auto">
            <a:xfrm>
              <a:off x="1895" y="1843"/>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68" name="Rectangle 60"/>
            <p:cNvSpPr>
              <a:spLocks noChangeArrowheads="1"/>
            </p:cNvSpPr>
            <p:nvPr/>
          </p:nvSpPr>
          <p:spPr bwMode="auto">
            <a:xfrm>
              <a:off x="2349"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69" name="Rectangle 61"/>
            <p:cNvSpPr>
              <a:spLocks noChangeArrowheads="1"/>
            </p:cNvSpPr>
            <p:nvPr/>
          </p:nvSpPr>
          <p:spPr bwMode="auto">
            <a:xfrm>
              <a:off x="3074"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70" name="Rectangle 62"/>
            <p:cNvSpPr>
              <a:spLocks noChangeArrowheads="1"/>
            </p:cNvSpPr>
            <p:nvPr/>
          </p:nvSpPr>
          <p:spPr bwMode="auto">
            <a:xfrm>
              <a:off x="3710" y="1661"/>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71" name="Rectangle 63"/>
            <p:cNvSpPr>
              <a:spLocks noChangeArrowheads="1"/>
            </p:cNvSpPr>
            <p:nvPr/>
          </p:nvSpPr>
          <p:spPr bwMode="auto">
            <a:xfrm>
              <a:off x="2076"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72" name="Rectangle 64"/>
            <p:cNvSpPr>
              <a:spLocks noChangeArrowheads="1"/>
            </p:cNvSpPr>
            <p:nvPr/>
          </p:nvSpPr>
          <p:spPr bwMode="auto">
            <a:xfrm>
              <a:off x="2757"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73" name="Rectangle 65"/>
            <p:cNvSpPr>
              <a:spLocks noChangeArrowheads="1"/>
            </p:cNvSpPr>
            <p:nvPr/>
          </p:nvSpPr>
          <p:spPr bwMode="auto">
            <a:xfrm>
              <a:off x="3438" y="1661"/>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74" name="Group 66"/>
          <p:cNvGrpSpPr>
            <a:grpSpLocks/>
          </p:cNvGrpSpPr>
          <p:nvPr/>
        </p:nvGrpSpPr>
        <p:grpSpPr bwMode="auto">
          <a:xfrm>
            <a:off x="2509838" y="2708275"/>
            <a:ext cx="3324225" cy="360363"/>
            <a:chOff x="1532" y="1298"/>
            <a:chExt cx="2268" cy="227"/>
          </a:xfrm>
        </p:grpSpPr>
        <p:sp>
          <p:nvSpPr>
            <p:cNvPr id="196675" name="Line 67"/>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76" name="Line 68"/>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77" name="Line 69"/>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78" name="Rectangle 70"/>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79" name="Line 71"/>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80" name="Rectangle 72"/>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81" name="Rectangle 73"/>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82" name="Rectangle 74"/>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83" name="Rectangle 75"/>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84" name="Rectangle 76"/>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85" name="Rectangle 77"/>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86" name="Group 78"/>
          <p:cNvGrpSpPr>
            <a:grpSpLocks/>
          </p:cNvGrpSpPr>
          <p:nvPr/>
        </p:nvGrpSpPr>
        <p:grpSpPr bwMode="auto">
          <a:xfrm>
            <a:off x="2509838" y="3860800"/>
            <a:ext cx="3324225" cy="360363"/>
            <a:chOff x="1532" y="1298"/>
            <a:chExt cx="2268" cy="227"/>
          </a:xfrm>
        </p:grpSpPr>
        <p:sp>
          <p:nvSpPr>
            <p:cNvPr id="196687" name="Line 79"/>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88" name="Line 80"/>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89" name="Line 81"/>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90" name="Rectangle 82"/>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1" name="Line 83"/>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692" name="Rectangle 84"/>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3" name="Rectangle 85"/>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4" name="Rectangle 86"/>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5" name="Rectangle 87"/>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6" name="Rectangle 88"/>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697" name="Rectangle 89"/>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698" name="Group 90"/>
          <p:cNvGrpSpPr>
            <a:grpSpLocks/>
          </p:cNvGrpSpPr>
          <p:nvPr/>
        </p:nvGrpSpPr>
        <p:grpSpPr bwMode="auto">
          <a:xfrm>
            <a:off x="2509838" y="4940300"/>
            <a:ext cx="3324225" cy="360363"/>
            <a:chOff x="1532" y="1298"/>
            <a:chExt cx="2268" cy="227"/>
          </a:xfrm>
        </p:grpSpPr>
        <p:sp>
          <p:nvSpPr>
            <p:cNvPr id="196699" name="Line 91"/>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00" name="Line 92"/>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01" name="Line 93"/>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02" name="Rectangle 94"/>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3" name="Line 95"/>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04" name="Rectangle 96"/>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5" name="Rectangle 97"/>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6" name="Rectangle 98"/>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7" name="Rectangle 99"/>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8" name="Rectangle 100"/>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09" name="Rectangle 101"/>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196710" name="Rectangle 102"/>
          <p:cNvSpPr>
            <a:spLocks noChangeArrowheads="1"/>
          </p:cNvSpPr>
          <p:nvPr/>
        </p:nvSpPr>
        <p:spPr bwMode="auto">
          <a:xfrm>
            <a:off x="2976563" y="2205038"/>
            <a:ext cx="398462"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96711" name="Group 103"/>
          <p:cNvGrpSpPr>
            <a:grpSpLocks/>
          </p:cNvGrpSpPr>
          <p:nvPr/>
        </p:nvGrpSpPr>
        <p:grpSpPr bwMode="auto">
          <a:xfrm>
            <a:off x="3838575" y="1989138"/>
            <a:ext cx="666750" cy="720725"/>
            <a:chOff x="1759" y="1480"/>
            <a:chExt cx="454" cy="454"/>
          </a:xfrm>
        </p:grpSpPr>
        <p:sp>
          <p:nvSpPr>
            <p:cNvPr id="196712" name="Line 104"/>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13" name="Line 105"/>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14" name="Group 106"/>
          <p:cNvGrpSpPr>
            <a:grpSpLocks/>
          </p:cNvGrpSpPr>
          <p:nvPr/>
        </p:nvGrpSpPr>
        <p:grpSpPr bwMode="auto">
          <a:xfrm>
            <a:off x="4835525" y="1989138"/>
            <a:ext cx="665163" cy="720725"/>
            <a:chOff x="1759" y="1480"/>
            <a:chExt cx="454" cy="454"/>
          </a:xfrm>
        </p:grpSpPr>
        <p:sp>
          <p:nvSpPr>
            <p:cNvPr id="196715" name="Line 107"/>
            <p:cNvSpPr>
              <a:spLocks noChangeShapeType="1"/>
            </p:cNvSpPr>
            <p:nvPr/>
          </p:nvSpPr>
          <p:spPr bwMode="auto">
            <a:xfrm>
              <a:off x="1759" y="1752"/>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16" name="Line 108"/>
            <p:cNvSpPr>
              <a:spLocks noChangeShapeType="1"/>
            </p:cNvSpPr>
            <p:nvPr/>
          </p:nvSpPr>
          <p:spPr bwMode="auto">
            <a:xfrm>
              <a:off x="1986" y="1480"/>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96717" name="Rectangle 109"/>
          <p:cNvSpPr>
            <a:spLocks noChangeArrowheads="1"/>
          </p:cNvSpPr>
          <p:nvPr/>
        </p:nvSpPr>
        <p:spPr bwMode="auto">
          <a:xfrm>
            <a:off x="3971925" y="2205038"/>
            <a:ext cx="400050"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18" name="Rectangle 110"/>
          <p:cNvSpPr>
            <a:spLocks noChangeArrowheads="1"/>
          </p:cNvSpPr>
          <p:nvPr/>
        </p:nvSpPr>
        <p:spPr bwMode="auto">
          <a:xfrm>
            <a:off x="4968875" y="2205038"/>
            <a:ext cx="398463"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96719" name="Group 111"/>
          <p:cNvGrpSpPr>
            <a:grpSpLocks/>
          </p:cNvGrpSpPr>
          <p:nvPr/>
        </p:nvGrpSpPr>
        <p:grpSpPr bwMode="auto">
          <a:xfrm>
            <a:off x="2509838" y="1700213"/>
            <a:ext cx="3324225" cy="360362"/>
            <a:chOff x="1532" y="1298"/>
            <a:chExt cx="2268" cy="227"/>
          </a:xfrm>
        </p:grpSpPr>
        <p:sp>
          <p:nvSpPr>
            <p:cNvPr id="196720" name="Line 112"/>
            <p:cNvSpPr>
              <a:spLocks noChangeShapeType="1"/>
            </p:cNvSpPr>
            <p:nvPr/>
          </p:nvSpPr>
          <p:spPr bwMode="auto">
            <a:xfrm>
              <a:off x="1759" y="134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21" name="Line 113"/>
            <p:cNvSpPr>
              <a:spLocks noChangeShapeType="1"/>
            </p:cNvSpPr>
            <p:nvPr/>
          </p:nvSpPr>
          <p:spPr bwMode="auto">
            <a:xfrm>
              <a:off x="1759" y="1389"/>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22" name="Line 114"/>
            <p:cNvSpPr>
              <a:spLocks noChangeShapeType="1"/>
            </p:cNvSpPr>
            <p:nvPr/>
          </p:nvSpPr>
          <p:spPr bwMode="auto">
            <a:xfrm>
              <a:off x="1759" y="1434"/>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23" name="Rectangle 115"/>
            <p:cNvSpPr>
              <a:spLocks noChangeArrowheads="1"/>
            </p:cNvSpPr>
            <p:nvPr/>
          </p:nvSpPr>
          <p:spPr bwMode="auto">
            <a:xfrm>
              <a:off x="1532"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24" name="Line 116"/>
            <p:cNvSpPr>
              <a:spLocks noChangeShapeType="1"/>
            </p:cNvSpPr>
            <p:nvPr/>
          </p:nvSpPr>
          <p:spPr bwMode="auto">
            <a:xfrm>
              <a:off x="1759" y="1480"/>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25" name="Rectangle 117"/>
            <p:cNvSpPr>
              <a:spLocks noChangeArrowheads="1"/>
            </p:cNvSpPr>
            <p:nvPr/>
          </p:nvSpPr>
          <p:spPr bwMode="auto">
            <a:xfrm>
              <a:off x="221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26" name="Rectangle 118"/>
            <p:cNvSpPr>
              <a:spLocks noChangeArrowheads="1"/>
            </p:cNvSpPr>
            <p:nvPr/>
          </p:nvSpPr>
          <p:spPr bwMode="auto">
            <a:xfrm>
              <a:off x="289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27" name="Rectangle 119"/>
            <p:cNvSpPr>
              <a:spLocks noChangeArrowheads="1"/>
            </p:cNvSpPr>
            <p:nvPr/>
          </p:nvSpPr>
          <p:spPr bwMode="auto">
            <a:xfrm>
              <a:off x="3573" y="1298"/>
              <a:ext cx="227" cy="22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28" name="Rectangle 120"/>
            <p:cNvSpPr>
              <a:spLocks noChangeArrowheads="1"/>
            </p:cNvSpPr>
            <p:nvPr/>
          </p:nvSpPr>
          <p:spPr bwMode="auto">
            <a:xfrm>
              <a:off x="1940"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29" name="Rectangle 121"/>
            <p:cNvSpPr>
              <a:spLocks noChangeArrowheads="1"/>
            </p:cNvSpPr>
            <p:nvPr/>
          </p:nvSpPr>
          <p:spPr bwMode="auto">
            <a:xfrm>
              <a:off x="262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30" name="Rectangle 122"/>
            <p:cNvSpPr>
              <a:spLocks noChangeArrowheads="1"/>
            </p:cNvSpPr>
            <p:nvPr/>
          </p:nvSpPr>
          <p:spPr bwMode="auto">
            <a:xfrm>
              <a:off x="3301" y="1298"/>
              <a:ext cx="91" cy="227"/>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196731" name="Line 123"/>
          <p:cNvSpPr>
            <a:spLocks noChangeShapeType="1"/>
          </p:cNvSpPr>
          <p:nvPr/>
        </p:nvSpPr>
        <p:spPr bwMode="auto">
          <a:xfrm>
            <a:off x="3175000" y="3068638"/>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32" name="Line 124"/>
          <p:cNvSpPr>
            <a:spLocks noChangeShapeType="1"/>
          </p:cNvSpPr>
          <p:nvPr/>
        </p:nvSpPr>
        <p:spPr bwMode="auto">
          <a:xfrm>
            <a:off x="2843213" y="3500438"/>
            <a:ext cx="665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33" name="Rectangle 125"/>
          <p:cNvSpPr>
            <a:spLocks noChangeArrowheads="1"/>
          </p:cNvSpPr>
          <p:nvPr/>
        </p:nvSpPr>
        <p:spPr bwMode="auto">
          <a:xfrm>
            <a:off x="2976563" y="3284538"/>
            <a:ext cx="398462" cy="431800"/>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96734" name="Group 126"/>
          <p:cNvGrpSpPr>
            <a:grpSpLocks/>
          </p:cNvGrpSpPr>
          <p:nvPr/>
        </p:nvGrpSpPr>
        <p:grpSpPr bwMode="auto">
          <a:xfrm>
            <a:off x="3840163" y="3068638"/>
            <a:ext cx="665162" cy="792162"/>
            <a:chOff x="3800" y="2069"/>
            <a:chExt cx="454" cy="499"/>
          </a:xfrm>
        </p:grpSpPr>
        <p:sp>
          <p:nvSpPr>
            <p:cNvPr id="196735" name="Line 127"/>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36" name="Line 128"/>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37" name="Rectangle 129"/>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738" name="Group 130"/>
          <p:cNvGrpSpPr>
            <a:grpSpLocks/>
          </p:cNvGrpSpPr>
          <p:nvPr/>
        </p:nvGrpSpPr>
        <p:grpSpPr bwMode="auto">
          <a:xfrm>
            <a:off x="4837113" y="3068638"/>
            <a:ext cx="665162" cy="792162"/>
            <a:chOff x="3800" y="2069"/>
            <a:chExt cx="454" cy="499"/>
          </a:xfrm>
        </p:grpSpPr>
        <p:sp>
          <p:nvSpPr>
            <p:cNvPr id="196739" name="Line 131"/>
            <p:cNvSpPr>
              <a:spLocks noChangeShapeType="1"/>
            </p:cNvSpPr>
            <p:nvPr/>
          </p:nvSpPr>
          <p:spPr bwMode="auto">
            <a:xfrm>
              <a:off x="4027" y="206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40" name="Line 132"/>
            <p:cNvSpPr>
              <a:spLocks noChangeShapeType="1"/>
            </p:cNvSpPr>
            <p:nvPr/>
          </p:nvSpPr>
          <p:spPr bwMode="auto">
            <a:xfrm>
              <a:off x="3800" y="2341"/>
              <a:ext cx="4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41" name="Rectangle 133"/>
            <p:cNvSpPr>
              <a:spLocks noChangeArrowheads="1"/>
            </p:cNvSpPr>
            <p:nvPr/>
          </p:nvSpPr>
          <p:spPr bwMode="auto">
            <a:xfrm>
              <a:off x="3890" y="2206"/>
              <a:ext cx="272" cy="272"/>
            </a:xfrm>
            <a:prstGeom prst="rect">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196742" name="Group 134"/>
          <p:cNvGrpSpPr>
            <a:grpSpLocks/>
          </p:cNvGrpSpPr>
          <p:nvPr/>
        </p:nvGrpSpPr>
        <p:grpSpPr bwMode="auto">
          <a:xfrm>
            <a:off x="2976563" y="5300663"/>
            <a:ext cx="331787" cy="504825"/>
            <a:chOff x="1850" y="3566"/>
            <a:chExt cx="227" cy="318"/>
          </a:xfrm>
        </p:grpSpPr>
        <p:sp>
          <p:nvSpPr>
            <p:cNvPr id="196743" name="Rectangle 135"/>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44" name="Line 136"/>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45" name="Group 137"/>
          <p:cNvGrpSpPr>
            <a:grpSpLocks/>
          </p:cNvGrpSpPr>
          <p:nvPr/>
        </p:nvGrpSpPr>
        <p:grpSpPr bwMode="auto">
          <a:xfrm>
            <a:off x="3971925" y="5300663"/>
            <a:ext cx="333375" cy="504825"/>
            <a:chOff x="1850" y="3566"/>
            <a:chExt cx="227" cy="318"/>
          </a:xfrm>
        </p:grpSpPr>
        <p:sp>
          <p:nvSpPr>
            <p:cNvPr id="196746" name="Rectangle 138"/>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47" name="Line 139"/>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48" name="Group 140"/>
          <p:cNvGrpSpPr>
            <a:grpSpLocks/>
          </p:cNvGrpSpPr>
          <p:nvPr/>
        </p:nvGrpSpPr>
        <p:grpSpPr bwMode="auto">
          <a:xfrm>
            <a:off x="4968875" y="5300663"/>
            <a:ext cx="333375" cy="504825"/>
            <a:chOff x="1850" y="3566"/>
            <a:chExt cx="227" cy="318"/>
          </a:xfrm>
        </p:grpSpPr>
        <p:sp>
          <p:nvSpPr>
            <p:cNvPr id="196749" name="Rectangle 141"/>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50" name="Line 142"/>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51" name="Group 143"/>
          <p:cNvGrpSpPr>
            <a:grpSpLocks/>
          </p:cNvGrpSpPr>
          <p:nvPr/>
        </p:nvGrpSpPr>
        <p:grpSpPr bwMode="auto">
          <a:xfrm rot="-5400000">
            <a:off x="5886451" y="4384675"/>
            <a:ext cx="360362" cy="465137"/>
            <a:chOff x="1850" y="3566"/>
            <a:chExt cx="227" cy="318"/>
          </a:xfrm>
        </p:grpSpPr>
        <p:sp>
          <p:nvSpPr>
            <p:cNvPr id="196752" name="Rectangle 144"/>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53" name="Line 145"/>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54" name="Group 146"/>
          <p:cNvGrpSpPr>
            <a:grpSpLocks/>
          </p:cNvGrpSpPr>
          <p:nvPr/>
        </p:nvGrpSpPr>
        <p:grpSpPr bwMode="auto">
          <a:xfrm rot="-5400000">
            <a:off x="5886450" y="3303588"/>
            <a:ext cx="360363" cy="465137"/>
            <a:chOff x="1850" y="3566"/>
            <a:chExt cx="227" cy="318"/>
          </a:xfrm>
        </p:grpSpPr>
        <p:sp>
          <p:nvSpPr>
            <p:cNvPr id="196755" name="Rectangle 147"/>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56" name="Line 148"/>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57" name="Group 149"/>
          <p:cNvGrpSpPr>
            <a:grpSpLocks/>
          </p:cNvGrpSpPr>
          <p:nvPr/>
        </p:nvGrpSpPr>
        <p:grpSpPr bwMode="auto">
          <a:xfrm rot="-5400000">
            <a:off x="5886450" y="2224088"/>
            <a:ext cx="360363" cy="465137"/>
            <a:chOff x="1850" y="3566"/>
            <a:chExt cx="227" cy="318"/>
          </a:xfrm>
        </p:grpSpPr>
        <p:sp>
          <p:nvSpPr>
            <p:cNvPr id="196758" name="Rectangle 150"/>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59" name="Line 151"/>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60" name="Group 152"/>
          <p:cNvGrpSpPr>
            <a:grpSpLocks/>
          </p:cNvGrpSpPr>
          <p:nvPr/>
        </p:nvGrpSpPr>
        <p:grpSpPr bwMode="auto">
          <a:xfrm flipV="1">
            <a:off x="2976563" y="1195388"/>
            <a:ext cx="331787" cy="504825"/>
            <a:chOff x="1850" y="3566"/>
            <a:chExt cx="227" cy="318"/>
          </a:xfrm>
        </p:grpSpPr>
        <p:sp>
          <p:nvSpPr>
            <p:cNvPr id="196761" name="Rectangle 153"/>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62" name="Line 154"/>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63" name="Group 155"/>
          <p:cNvGrpSpPr>
            <a:grpSpLocks/>
          </p:cNvGrpSpPr>
          <p:nvPr/>
        </p:nvGrpSpPr>
        <p:grpSpPr bwMode="auto">
          <a:xfrm flipV="1">
            <a:off x="3971925" y="1195388"/>
            <a:ext cx="333375" cy="504825"/>
            <a:chOff x="1850" y="3566"/>
            <a:chExt cx="227" cy="318"/>
          </a:xfrm>
        </p:grpSpPr>
        <p:sp>
          <p:nvSpPr>
            <p:cNvPr id="196764" name="Rectangle 156"/>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65" name="Line 157"/>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66" name="Group 158"/>
          <p:cNvGrpSpPr>
            <a:grpSpLocks/>
          </p:cNvGrpSpPr>
          <p:nvPr/>
        </p:nvGrpSpPr>
        <p:grpSpPr bwMode="auto">
          <a:xfrm flipV="1">
            <a:off x="4968875" y="1195388"/>
            <a:ext cx="333375" cy="504825"/>
            <a:chOff x="1850" y="3566"/>
            <a:chExt cx="227" cy="318"/>
          </a:xfrm>
        </p:grpSpPr>
        <p:sp>
          <p:nvSpPr>
            <p:cNvPr id="196767" name="Rectangle 159"/>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68" name="Line 160"/>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69" name="Group 161"/>
          <p:cNvGrpSpPr>
            <a:grpSpLocks/>
          </p:cNvGrpSpPr>
          <p:nvPr/>
        </p:nvGrpSpPr>
        <p:grpSpPr bwMode="auto">
          <a:xfrm rot="5400000" flipH="1">
            <a:off x="2098676" y="4384675"/>
            <a:ext cx="360362" cy="465137"/>
            <a:chOff x="1850" y="3566"/>
            <a:chExt cx="227" cy="318"/>
          </a:xfrm>
        </p:grpSpPr>
        <p:sp>
          <p:nvSpPr>
            <p:cNvPr id="196770" name="Rectangle 162"/>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71" name="Line 163"/>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72" name="Group 164"/>
          <p:cNvGrpSpPr>
            <a:grpSpLocks/>
          </p:cNvGrpSpPr>
          <p:nvPr/>
        </p:nvGrpSpPr>
        <p:grpSpPr bwMode="auto">
          <a:xfrm rot="5400000" flipH="1">
            <a:off x="2098675" y="3303588"/>
            <a:ext cx="360363" cy="465137"/>
            <a:chOff x="1850" y="3566"/>
            <a:chExt cx="227" cy="318"/>
          </a:xfrm>
        </p:grpSpPr>
        <p:sp>
          <p:nvSpPr>
            <p:cNvPr id="196773" name="Rectangle 165"/>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74" name="Line 166"/>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775" name="Group 167"/>
          <p:cNvGrpSpPr>
            <a:grpSpLocks/>
          </p:cNvGrpSpPr>
          <p:nvPr/>
        </p:nvGrpSpPr>
        <p:grpSpPr bwMode="auto">
          <a:xfrm rot="5400000" flipH="1">
            <a:off x="2098675" y="2224088"/>
            <a:ext cx="360363" cy="465137"/>
            <a:chOff x="1850" y="3566"/>
            <a:chExt cx="227" cy="318"/>
          </a:xfrm>
        </p:grpSpPr>
        <p:sp>
          <p:nvSpPr>
            <p:cNvPr id="196776" name="Rectangle 168"/>
            <p:cNvSpPr>
              <a:spLocks noChangeArrowheads="1"/>
            </p:cNvSpPr>
            <p:nvPr/>
          </p:nvSpPr>
          <p:spPr bwMode="auto">
            <a:xfrm>
              <a:off x="1850" y="3657"/>
              <a:ext cx="227" cy="227"/>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77" name="Line 169"/>
            <p:cNvSpPr>
              <a:spLocks noChangeShapeType="1"/>
            </p:cNvSpPr>
            <p:nvPr/>
          </p:nvSpPr>
          <p:spPr bwMode="auto">
            <a:xfrm>
              <a:off x="1986" y="356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96778" name="Rectangle 170"/>
          <p:cNvSpPr>
            <a:spLocks noChangeArrowheads="1"/>
          </p:cNvSpPr>
          <p:nvPr/>
        </p:nvSpPr>
        <p:spPr bwMode="auto">
          <a:xfrm>
            <a:off x="6634163" y="1074738"/>
            <a:ext cx="152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79" name="Rectangle 171"/>
          <p:cNvSpPr>
            <a:spLocks noChangeArrowheads="1"/>
          </p:cNvSpPr>
          <p:nvPr/>
        </p:nvSpPr>
        <p:spPr bwMode="auto">
          <a:xfrm>
            <a:off x="6634163" y="1455738"/>
            <a:ext cx="152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0" name="Line 172"/>
          <p:cNvSpPr>
            <a:spLocks noChangeShapeType="1"/>
          </p:cNvSpPr>
          <p:nvPr/>
        </p:nvSpPr>
        <p:spPr bwMode="auto">
          <a:xfrm flipV="1">
            <a:off x="6557963" y="1303338"/>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1" name="Line 173"/>
          <p:cNvSpPr>
            <a:spLocks noChangeShapeType="1"/>
          </p:cNvSpPr>
          <p:nvPr/>
        </p:nvSpPr>
        <p:spPr bwMode="auto">
          <a:xfrm>
            <a:off x="6557963" y="13033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2" name="Line 174"/>
          <p:cNvSpPr>
            <a:spLocks noChangeShapeType="1"/>
          </p:cNvSpPr>
          <p:nvPr/>
        </p:nvSpPr>
        <p:spPr bwMode="auto">
          <a:xfrm>
            <a:off x="6557963" y="1684338"/>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3" name="Rectangle 175"/>
          <p:cNvSpPr>
            <a:spLocks noChangeArrowheads="1"/>
          </p:cNvSpPr>
          <p:nvPr/>
        </p:nvSpPr>
        <p:spPr bwMode="auto">
          <a:xfrm>
            <a:off x="6253163" y="998538"/>
            <a:ext cx="228600" cy="8382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4" name="Line 176"/>
          <p:cNvSpPr>
            <a:spLocks noChangeShapeType="1"/>
          </p:cNvSpPr>
          <p:nvPr/>
        </p:nvSpPr>
        <p:spPr bwMode="auto">
          <a:xfrm>
            <a:off x="6100763" y="11509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5" name="Line 177"/>
          <p:cNvSpPr>
            <a:spLocks noChangeShapeType="1"/>
          </p:cNvSpPr>
          <p:nvPr/>
        </p:nvSpPr>
        <p:spPr bwMode="auto">
          <a:xfrm>
            <a:off x="6100763" y="13033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6" name="Line 178"/>
          <p:cNvSpPr>
            <a:spLocks noChangeShapeType="1"/>
          </p:cNvSpPr>
          <p:nvPr/>
        </p:nvSpPr>
        <p:spPr bwMode="auto">
          <a:xfrm>
            <a:off x="6100763" y="14557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7" name="Line 179"/>
          <p:cNvSpPr>
            <a:spLocks noChangeShapeType="1"/>
          </p:cNvSpPr>
          <p:nvPr/>
        </p:nvSpPr>
        <p:spPr bwMode="auto">
          <a:xfrm>
            <a:off x="6100763" y="16081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8" name="Line 180"/>
          <p:cNvSpPr>
            <a:spLocks noChangeShapeType="1"/>
          </p:cNvSpPr>
          <p:nvPr/>
        </p:nvSpPr>
        <p:spPr bwMode="auto">
          <a:xfrm>
            <a:off x="6100763" y="17605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89" name="Line 181"/>
          <p:cNvSpPr>
            <a:spLocks noChangeShapeType="1"/>
          </p:cNvSpPr>
          <p:nvPr/>
        </p:nvSpPr>
        <p:spPr bwMode="auto">
          <a:xfrm>
            <a:off x="6481763" y="12271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90" name="Line 182"/>
          <p:cNvSpPr>
            <a:spLocks noChangeShapeType="1"/>
          </p:cNvSpPr>
          <p:nvPr/>
        </p:nvSpPr>
        <p:spPr bwMode="auto">
          <a:xfrm>
            <a:off x="6634163" y="13795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91" name="Line 183"/>
          <p:cNvSpPr>
            <a:spLocks noChangeShapeType="1"/>
          </p:cNvSpPr>
          <p:nvPr/>
        </p:nvSpPr>
        <p:spPr bwMode="auto">
          <a:xfrm>
            <a:off x="6481763" y="153193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792" name="Text Box 184"/>
          <p:cNvSpPr txBox="1">
            <a:spLocks noChangeArrowheads="1"/>
          </p:cNvSpPr>
          <p:nvPr/>
        </p:nvSpPr>
        <p:spPr bwMode="auto">
          <a:xfrm>
            <a:off x="6164263" y="765175"/>
            <a:ext cx="5349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400" b="1">
                <a:latin typeface="Tahoma" panose="020B0604030504040204" pitchFamily="34" charset="0"/>
              </a:rPr>
              <a:t>LUT </a:t>
            </a:r>
          </a:p>
        </p:txBody>
      </p:sp>
      <p:sp>
        <p:nvSpPr>
          <p:cNvPr id="196793" name="Text Box 185"/>
          <p:cNvSpPr txBox="1">
            <a:spLocks noChangeArrowheads="1"/>
          </p:cNvSpPr>
          <p:nvPr/>
        </p:nvSpPr>
        <p:spPr bwMode="auto">
          <a:xfrm>
            <a:off x="6770688" y="1063625"/>
            <a:ext cx="4587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400" b="1">
                <a:latin typeface="Tahoma" panose="020B0604030504040204" pitchFamily="34" charset="0"/>
              </a:rPr>
              <a:t>F.F </a:t>
            </a:r>
          </a:p>
        </p:txBody>
      </p:sp>
      <p:sp>
        <p:nvSpPr>
          <p:cNvPr id="196794" name="Line 186"/>
          <p:cNvSpPr>
            <a:spLocks noChangeShapeType="1"/>
          </p:cNvSpPr>
          <p:nvPr/>
        </p:nvSpPr>
        <p:spPr bwMode="auto">
          <a:xfrm flipV="1">
            <a:off x="5368925" y="1412875"/>
            <a:ext cx="731838" cy="7921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95" name="Text Box 187"/>
          <p:cNvSpPr txBox="1">
            <a:spLocks noChangeArrowheads="1"/>
          </p:cNvSpPr>
          <p:nvPr/>
        </p:nvSpPr>
        <p:spPr bwMode="auto">
          <a:xfrm>
            <a:off x="6945313" y="1393825"/>
            <a:ext cx="116205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論理ブロック</a:t>
            </a:r>
          </a:p>
        </p:txBody>
      </p:sp>
      <p:sp>
        <p:nvSpPr>
          <p:cNvPr id="196796" name="Rectangle 188"/>
          <p:cNvSpPr>
            <a:spLocks noChangeArrowheads="1"/>
          </p:cNvSpPr>
          <p:nvPr/>
        </p:nvSpPr>
        <p:spPr bwMode="auto">
          <a:xfrm>
            <a:off x="7097713" y="2276475"/>
            <a:ext cx="665162" cy="720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6797" name="Line 189"/>
          <p:cNvSpPr>
            <a:spLocks noChangeShapeType="1"/>
          </p:cNvSpPr>
          <p:nvPr/>
        </p:nvSpPr>
        <p:spPr bwMode="auto">
          <a:xfrm>
            <a:off x="722947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98" name="Line 190"/>
          <p:cNvSpPr>
            <a:spLocks noChangeShapeType="1"/>
          </p:cNvSpPr>
          <p:nvPr/>
        </p:nvSpPr>
        <p:spPr bwMode="auto">
          <a:xfrm>
            <a:off x="736282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799" name="Line 191"/>
          <p:cNvSpPr>
            <a:spLocks noChangeShapeType="1"/>
          </p:cNvSpPr>
          <p:nvPr/>
        </p:nvSpPr>
        <p:spPr bwMode="auto">
          <a:xfrm>
            <a:off x="749617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0" name="Line 192"/>
          <p:cNvSpPr>
            <a:spLocks noChangeShapeType="1"/>
          </p:cNvSpPr>
          <p:nvPr/>
        </p:nvSpPr>
        <p:spPr bwMode="auto">
          <a:xfrm>
            <a:off x="7629525" y="20605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1" name="Line 193"/>
          <p:cNvSpPr>
            <a:spLocks noChangeShapeType="1"/>
          </p:cNvSpPr>
          <p:nvPr/>
        </p:nvSpPr>
        <p:spPr bwMode="auto">
          <a:xfrm>
            <a:off x="6964363" y="2420938"/>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2" name="Line 194"/>
          <p:cNvSpPr>
            <a:spLocks noChangeShapeType="1"/>
          </p:cNvSpPr>
          <p:nvPr/>
        </p:nvSpPr>
        <p:spPr bwMode="auto">
          <a:xfrm>
            <a:off x="6964363" y="2565400"/>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3" name="Line 195"/>
          <p:cNvSpPr>
            <a:spLocks noChangeShapeType="1"/>
          </p:cNvSpPr>
          <p:nvPr/>
        </p:nvSpPr>
        <p:spPr bwMode="auto">
          <a:xfrm>
            <a:off x="6964363" y="2709863"/>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4" name="Line 196"/>
          <p:cNvSpPr>
            <a:spLocks noChangeShapeType="1"/>
          </p:cNvSpPr>
          <p:nvPr/>
        </p:nvSpPr>
        <p:spPr bwMode="auto">
          <a:xfrm>
            <a:off x="6964363" y="2854325"/>
            <a:ext cx="996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5" name="Line 197"/>
          <p:cNvSpPr>
            <a:spLocks noChangeShapeType="1"/>
          </p:cNvSpPr>
          <p:nvPr/>
        </p:nvSpPr>
        <p:spPr bwMode="auto">
          <a:xfrm>
            <a:off x="7229475" y="2349500"/>
            <a:ext cx="68263"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6" name="Line 198"/>
          <p:cNvSpPr>
            <a:spLocks noChangeShapeType="1"/>
          </p:cNvSpPr>
          <p:nvPr/>
        </p:nvSpPr>
        <p:spPr bwMode="auto">
          <a:xfrm>
            <a:off x="7164388" y="2420938"/>
            <a:ext cx="66675"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7" name="Line 199"/>
          <p:cNvSpPr>
            <a:spLocks noChangeShapeType="1"/>
          </p:cNvSpPr>
          <p:nvPr/>
        </p:nvSpPr>
        <p:spPr bwMode="auto">
          <a:xfrm flipH="1">
            <a:off x="7229475" y="2420938"/>
            <a:ext cx="68263"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08" name="Line 200"/>
          <p:cNvSpPr>
            <a:spLocks noChangeShapeType="1"/>
          </p:cNvSpPr>
          <p:nvPr/>
        </p:nvSpPr>
        <p:spPr bwMode="auto">
          <a:xfrm flipH="1">
            <a:off x="7162800" y="2349500"/>
            <a:ext cx="6667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196809" name="Group 201"/>
          <p:cNvGrpSpPr>
            <a:grpSpLocks/>
          </p:cNvGrpSpPr>
          <p:nvPr/>
        </p:nvGrpSpPr>
        <p:grpSpPr bwMode="auto">
          <a:xfrm>
            <a:off x="7297738" y="2492375"/>
            <a:ext cx="133350" cy="144463"/>
            <a:chOff x="5025" y="2387"/>
            <a:chExt cx="91" cy="91"/>
          </a:xfrm>
        </p:grpSpPr>
        <p:sp>
          <p:nvSpPr>
            <p:cNvPr id="196810" name="Line 202"/>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1" name="Line 203"/>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2" name="Line 204"/>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3" name="Line 205"/>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14" name="Group 206"/>
          <p:cNvGrpSpPr>
            <a:grpSpLocks/>
          </p:cNvGrpSpPr>
          <p:nvPr/>
        </p:nvGrpSpPr>
        <p:grpSpPr bwMode="auto">
          <a:xfrm>
            <a:off x="7429500" y="2636838"/>
            <a:ext cx="133350" cy="144462"/>
            <a:chOff x="5025" y="2387"/>
            <a:chExt cx="91" cy="91"/>
          </a:xfrm>
        </p:grpSpPr>
        <p:sp>
          <p:nvSpPr>
            <p:cNvPr id="196815" name="Line 207"/>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6" name="Line 208"/>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7" name="Line 209"/>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18" name="Line 210"/>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19" name="Group 211"/>
          <p:cNvGrpSpPr>
            <a:grpSpLocks/>
          </p:cNvGrpSpPr>
          <p:nvPr/>
        </p:nvGrpSpPr>
        <p:grpSpPr bwMode="auto">
          <a:xfrm>
            <a:off x="7562850" y="2781300"/>
            <a:ext cx="133350" cy="144463"/>
            <a:chOff x="5025" y="2387"/>
            <a:chExt cx="91" cy="91"/>
          </a:xfrm>
        </p:grpSpPr>
        <p:sp>
          <p:nvSpPr>
            <p:cNvPr id="196820" name="Line 212"/>
            <p:cNvSpPr>
              <a:spLocks noChangeShapeType="1"/>
            </p:cNvSpPr>
            <p:nvPr/>
          </p:nvSpPr>
          <p:spPr bwMode="auto">
            <a:xfrm flipH="1">
              <a:off x="5070"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1" name="Line 213"/>
            <p:cNvSpPr>
              <a:spLocks noChangeShapeType="1"/>
            </p:cNvSpPr>
            <p:nvPr/>
          </p:nvSpPr>
          <p:spPr bwMode="auto">
            <a:xfrm>
              <a:off x="5070"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2" name="Line 214"/>
            <p:cNvSpPr>
              <a:spLocks noChangeShapeType="1"/>
            </p:cNvSpPr>
            <p:nvPr/>
          </p:nvSpPr>
          <p:spPr bwMode="auto">
            <a:xfrm>
              <a:off x="5025" y="2433"/>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3" name="Line 215"/>
            <p:cNvSpPr>
              <a:spLocks noChangeShapeType="1"/>
            </p:cNvSpPr>
            <p:nvPr/>
          </p:nvSpPr>
          <p:spPr bwMode="auto">
            <a:xfrm flipH="1">
              <a:off x="5025" y="2387"/>
              <a:ext cx="4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24" name="Group 216"/>
          <p:cNvGrpSpPr>
            <a:grpSpLocks/>
          </p:cNvGrpSpPr>
          <p:nvPr/>
        </p:nvGrpSpPr>
        <p:grpSpPr bwMode="auto">
          <a:xfrm>
            <a:off x="6964363" y="4437063"/>
            <a:ext cx="1130300" cy="287337"/>
            <a:chOff x="4753" y="2795"/>
            <a:chExt cx="771" cy="181"/>
          </a:xfrm>
        </p:grpSpPr>
        <p:sp>
          <p:nvSpPr>
            <p:cNvPr id="196825" name="Line 217"/>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6" name="Line 218"/>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7" name="Line 219"/>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8" name="Line 220"/>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29" name="Line 221"/>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0" name="Line 222"/>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1" name="Line 223"/>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32" name="Group 224"/>
          <p:cNvGrpSpPr>
            <a:grpSpLocks/>
          </p:cNvGrpSpPr>
          <p:nvPr/>
        </p:nvGrpSpPr>
        <p:grpSpPr bwMode="auto">
          <a:xfrm rot="-5400000">
            <a:off x="6873081" y="4915694"/>
            <a:ext cx="1512888" cy="266700"/>
            <a:chOff x="4753" y="2795"/>
            <a:chExt cx="771" cy="181"/>
          </a:xfrm>
        </p:grpSpPr>
        <p:sp>
          <p:nvSpPr>
            <p:cNvPr id="196833" name="Line 225"/>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4" name="Line 226"/>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5" name="Line 227"/>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6" name="Line 228"/>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7" name="Line 229"/>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8" name="Line 230"/>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39" name="Line 231"/>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40" name="Group 232"/>
          <p:cNvGrpSpPr>
            <a:grpSpLocks/>
          </p:cNvGrpSpPr>
          <p:nvPr/>
        </p:nvGrpSpPr>
        <p:grpSpPr bwMode="auto">
          <a:xfrm rot="-7955298">
            <a:off x="6604000" y="5157788"/>
            <a:ext cx="1296988" cy="265112"/>
            <a:chOff x="4753" y="2795"/>
            <a:chExt cx="771" cy="181"/>
          </a:xfrm>
        </p:grpSpPr>
        <p:sp>
          <p:nvSpPr>
            <p:cNvPr id="196841" name="Line 233"/>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2" name="Line 234"/>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3" name="Line 235"/>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4" name="Line 236"/>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5" name="Line 237"/>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6" name="Line 238"/>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47" name="Line 239"/>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48" name="Group 240"/>
          <p:cNvGrpSpPr>
            <a:grpSpLocks/>
          </p:cNvGrpSpPr>
          <p:nvPr/>
        </p:nvGrpSpPr>
        <p:grpSpPr bwMode="auto">
          <a:xfrm rot="8067306" flipV="1">
            <a:off x="6628606" y="4033044"/>
            <a:ext cx="1271588" cy="260350"/>
            <a:chOff x="4753" y="2795"/>
            <a:chExt cx="771" cy="181"/>
          </a:xfrm>
        </p:grpSpPr>
        <p:sp>
          <p:nvSpPr>
            <p:cNvPr id="196849" name="Line 241"/>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0" name="Line 242"/>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1" name="Line 243"/>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2" name="Line 244"/>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3" name="Line 245"/>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4" name="Line 246"/>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5" name="Line 247"/>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56" name="Group 248"/>
          <p:cNvGrpSpPr>
            <a:grpSpLocks/>
          </p:cNvGrpSpPr>
          <p:nvPr/>
        </p:nvGrpSpPr>
        <p:grpSpPr bwMode="auto">
          <a:xfrm rot="7865975" flipV="1">
            <a:off x="7402513" y="4946650"/>
            <a:ext cx="1255712" cy="306388"/>
            <a:chOff x="4753" y="2795"/>
            <a:chExt cx="771" cy="181"/>
          </a:xfrm>
        </p:grpSpPr>
        <p:sp>
          <p:nvSpPr>
            <p:cNvPr id="196857" name="Line 249"/>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8" name="Line 250"/>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59" name="Line 251"/>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0" name="Line 252"/>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1" name="Line 253"/>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2" name="Line 254"/>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3" name="Line 255"/>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196864" name="Group 256"/>
          <p:cNvGrpSpPr>
            <a:grpSpLocks/>
          </p:cNvGrpSpPr>
          <p:nvPr/>
        </p:nvGrpSpPr>
        <p:grpSpPr bwMode="auto">
          <a:xfrm rot="13682305">
            <a:off x="7425532" y="4221956"/>
            <a:ext cx="1243012" cy="269875"/>
            <a:chOff x="4753" y="2795"/>
            <a:chExt cx="771" cy="181"/>
          </a:xfrm>
        </p:grpSpPr>
        <p:sp>
          <p:nvSpPr>
            <p:cNvPr id="196865" name="Line 257"/>
            <p:cNvSpPr>
              <a:spLocks noChangeShapeType="1"/>
            </p:cNvSpPr>
            <p:nvPr/>
          </p:nvSpPr>
          <p:spPr bwMode="auto">
            <a:xfrm>
              <a:off x="4980" y="2886"/>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6" name="Line 258"/>
            <p:cNvSpPr>
              <a:spLocks noChangeShapeType="1"/>
            </p:cNvSpPr>
            <p:nvPr/>
          </p:nvSpPr>
          <p:spPr bwMode="auto">
            <a:xfrm flipV="1">
              <a:off x="5070" y="279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7" name="Line 259"/>
            <p:cNvSpPr>
              <a:spLocks noChangeShapeType="1"/>
            </p:cNvSpPr>
            <p:nvPr/>
          </p:nvSpPr>
          <p:spPr bwMode="auto">
            <a:xfrm>
              <a:off x="4934" y="293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8" name="Line 260"/>
            <p:cNvSpPr>
              <a:spLocks noChangeShapeType="1"/>
            </p:cNvSpPr>
            <p:nvPr/>
          </p:nvSpPr>
          <p:spPr bwMode="auto">
            <a:xfrm>
              <a:off x="5025"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69" name="Line 261"/>
            <p:cNvSpPr>
              <a:spLocks noChangeShapeType="1"/>
            </p:cNvSpPr>
            <p:nvPr/>
          </p:nvSpPr>
          <p:spPr bwMode="auto">
            <a:xfrm>
              <a:off x="5116" y="2931"/>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0" name="Line 262"/>
            <p:cNvSpPr>
              <a:spLocks noChangeShapeType="1"/>
            </p:cNvSpPr>
            <p:nvPr/>
          </p:nvSpPr>
          <p:spPr bwMode="auto">
            <a:xfrm>
              <a:off x="4753" y="297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1" name="Line 263"/>
            <p:cNvSpPr>
              <a:spLocks noChangeShapeType="1"/>
            </p:cNvSpPr>
            <p:nvPr/>
          </p:nvSpPr>
          <p:spPr bwMode="auto">
            <a:xfrm>
              <a:off x="5116" y="297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196872" name="Line 264"/>
          <p:cNvSpPr>
            <a:spLocks noChangeShapeType="1"/>
          </p:cNvSpPr>
          <p:nvPr/>
        </p:nvSpPr>
        <p:spPr bwMode="auto">
          <a:xfrm flipV="1">
            <a:off x="7762875" y="37163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3" name="Line 265"/>
          <p:cNvSpPr>
            <a:spLocks noChangeShapeType="1"/>
          </p:cNvSpPr>
          <p:nvPr/>
        </p:nvSpPr>
        <p:spPr bwMode="auto">
          <a:xfrm>
            <a:off x="8094663" y="4724400"/>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4" name="Line 266"/>
          <p:cNvSpPr>
            <a:spLocks noChangeShapeType="1"/>
          </p:cNvSpPr>
          <p:nvPr/>
        </p:nvSpPr>
        <p:spPr bwMode="auto">
          <a:xfrm flipH="1" flipV="1">
            <a:off x="6831013" y="4724400"/>
            <a:ext cx="13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5" name="Line 267"/>
          <p:cNvSpPr>
            <a:spLocks noChangeShapeType="1"/>
          </p:cNvSpPr>
          <p:nvPr/>
        </p:nvSpPr>
        <p:spPr bwMode="auto">
          <a:xfrm>
            <a:off x="7629525" y="2924175"/>
            <a:ext cx="133350"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6" name="Line 268"/>
          <p:cNvSpPr>
            <a:spLocks noChangeShapeType="1"/>
          </p:cNvSpPr>
          <p:nvPr/>
        </p:nvSpPr>
        <p:spPr bwMode="auto">
          <a:xfrm flipV="1">
            <a:off x="5835650" y="2708275"/>
            <a:ext cx="1063625"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77" name="Text Box 269"/>
          <p:cNvSpPr txBox="1">
            <a:spLocks noChangeArrowheads="1"/>
          </p:cNvSpPr>
          <p:nvPr/>
        </p:nvSpPr>
        <p:spPr bwMode="auto">
          <a:xfrm>
            <a:off x="7943850" y="3025775"/>
            <a:ext cx="10810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20000"/>
              </a:spcBef>
              <a:buClr>
                <a:schemeClr val="folHlink"/>
              </a:buClr>
              <a:buSzPct val="95000"/>
              <a:buFont typeface="Wingdings" panose="05000000000000000000" pitchFamily="2" charset="2"/>
              <a:buNone/>
            </a:pPr>
            <a:r>
              <a:rPr lang="ja-JP" altLang="en-US" b="1">
                <a:latin typeface="Tahoma" panose="020B0604030504040204" pitchFamily="34" charset="0"/>
              </a:rPr>
              <a:t>スイッチ</a:t>
            </a:r>
          </a:p>
          <a:p>
            <a:pPr>
              <a:lnSpc>
                <a:spcPct val="90000"/>
              </a:lnSpc>
              <a:spcBef>
                <a:spcPct val="20000"/>
              </a:spcBef>
              <a:buClr>
                <a:schemeClr val="folHlink"/>
              </a:buClr>
              <a:buSzPct val="95000"/>
              <a:buFont typeface="Wingdings" panose="05000000000000000000" pitchFamily="2" charset="2"/>
              <a:buNone/>
            </a:pPr>
            <a:r>
              <a:rPr lang="ja-JP" altLang="en-US" b="1">
                <a:latin typeface="Tahoma" panose="020B0604030504040204" pitchFamily="34" charset="0"/>
              </a:rPr>
              <a:t>ブロック</a:t>
            </a:r>
          </a:p>
        </p:txBody>
      </p:sp>
      <p:sp>
        <p:nvSpPr>
          <p:cNvPr id="196878" name="Text Box 270"/>
          <p:cNvSpPr txBox="1">
            <a:spLocks noChangeArrowheads="1"/>
          </p:cNvSpPr>
          <p:nvPr/>
        </p:nvSpPr>
        <p:spPr bwMode="auto">
          <a:xfrm>
            <a:off x="1468438" y="985838"/>
            <a:ext cx="9779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ja-JP" altLang="en-US" sz="1400" b="1">
                <a:latin typeface="Tahoma" panose="020B0604030504040204" pitchFamily="34" charset="0"/>
              </a:rPr>
              <a:t>コネクション</a:t>
            </a:r>
          </a:p>
          <a:p>
            <a:pPr>
              <a:lnSpc>
                <a:spcPct val="90000"/>
              </a:lnSpc>
              <a:spcBef>
                <a:spcPct val="20000"/>
              </a:spcBef>
              <a:buClr>
                <a:schemeClr val="folHlink"/>
              </a:buClr>
              <a:buSzPct val="95000"/>
              <a:buFont typeface="Wingdings" panose="05000000000000000000" pitchFamily="2" charset="2"/>
              <a:buNone/>
            </a:pPr>
            <a:r>
              <a:rPr lang="ja-JP" altLang="en-US" sz="1400" b="1">
                <a:latin typeface="Tahoma" panose="020B0604030504040204" pitchFamily="34" charset="0"/>
              </a:rPr>
              <a:t>ブロック</a:t>
            </a:r>
          </a:p>
        </p:txBody>
      </p:sp>
      <p:sp>
        <p:nvSpPr>
          <p:cNvPr id="196879" name="Line 271"/>
          <p:cNvSpPr>
            <a:spLocks noChangeShapeType="1"/>
          </p:cNvSpPr>
          <p:nvPr/>
        </p:nvSpPr>
        <p:spPr bwMode="auto">
          <a:xfrm>
            <a:off x="2112963" y="1341438"/>
            <a:ext cx="10620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80" name="Text Box 272"/>
          <p:cNvSpPr txBox="1">
            <a:spLocks noChangeArrowheads="1"/>
          </p:cNvSpPr>
          <p:nvPr/>
        </p:nvSpPr>
        <p:spPr bwMode="auto">
          <a:xfrm>
            <a:off x="5551488" y="5864225"/>
            <a:ext cx="53498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IOB</a:t>
            </a:r>
          </a:p>
        </p:txBody>
      </p:sp>
      <p:sp>
        <p:nvSpPr>
          <p:cNvPr id="196881" name="Line 273"/>
          <p:cNvSpPr>
            <a:spLocks noChangeShapeType="1"/>
          </p:cNvSpPr>
          <p:nvPr/>
        </p:nvSpPr>
        <p:spPr bwMode="auto">
          <a:xfrm flipH="1" flipV="1">
            <a:off x="5368925" y="5661025"/>
            <a:ext cx="26670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6882" name="Text Box 274"/>
          <p:cNvSpPr txBox="1">
            <a:spLocks noChangeArrowheads="1"/>
          </p:cNvSpPr>
          <p:nvPr/>
        </p:nvSpPr>
        <p:spPr bwMode="auto">
          <a:xfrm>
            <a:off x="119063" y="1628775"/>
            <a:ext cx="151447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ja-JP" altLang="en-US" sz="2800">
                <a:latin typeface="Tahoma" panose="020B0604030504040204" pitchFamily="34" charset="0"/>
              </a:rPr>
              <a:t>アイランド</a:t>
            </a:r>
          </a:p>
          <a:p>
            <a:pPr>
              <a:lnSpc>
                <a:spcPct val="90000"/>
              </a:lnSpc>
              <a:spcBef>
                <a:spcPct val="20000"/>
              </a:spcBef>
              <a:buClr>
                <a:schemeClr val="folHlink"/>
              </a:buClr>
              <a:buSzPct val="95000"/>
              <a:buFont typeface="Wingdings" panose="05000000000000000000" pitchFamily="2" charset="2"/>
              <a:buNone/>
            </a:pPr>
            <a:r>
              <a:rPr lang="ja-JP" altLang="en-US" sz="2800">
                <a:latin typeface="Tahoma" panose="020B0604030504040204" pitchFamily="34" charset="0"/>
              </a:rPr>
              <a:t>スタイル</a:t>
            </a:r>
          </a:p>
        </p:txBody>
      </p:sp>
      <p:sp>
        <p:nvSpPr>
          <p:cNvPr id="196883" name="Text Box 275"/>
          <p:cNvSpPr txBox="1">
            <a:spLocks noChangeArrowheads="1"/>
          </p:cNvSpPr>
          <p:nvPr/>
        </p:nvSpPr>
        <p:spPr bwMode="auto">
          <a:xfrm>
            <a:off x="52388" y="3711575"/>
            <a:ext cx="2138362"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LUT, </a:t>
            </a:r>
            <a:r>
              <a:rPr lang="ja-JP" altLang="en-US" sz="1600" b="1">
                <a:latin typeface="Tahoma" panose="020B0604030504040204" pitchFamily="34" charset="0"/>
              </a:rPr>
              <a:t>スイッチ</a:t>
            </a:r>
          </a:p>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ブロックの設定は</a:t>
            </a:r>
          </a:p>
          <a:p>
            <a:pPr>
              <a:lnSpc>
                <a:spcPct val="90000"/>
              </a:lnSpc>
              <a:spcBef>
                <a:spcPct val="20000"/>
              </a:spcBef>
              <a:buClr>
                <a:schemeClr val="folHlink"/>
              </a:buClr>
              <a:buSzPct val="95000"/>
              <a:buFont typeface="Wingdings" panose="05000000000000000000" pitchFamily="2" charset="2"/>
              <a:buNone/>
            </a:pPr>
            <a:r>
              <a:rPr lang="en-US" altLang="ja-JP" sz="1600" b="1">
                <a:latin typeface="Tahoma" panose="020B0604030504040204" pitchFamily="34" charset="0"/>
              </a:rPr>
              <a:t>SRAM</a:t>
            </a:r>
            <a:r>
              <a:rPr lang="ja-JP" altLang="en-US" sz="1600" b="1">
                <a:latin typeface="Tahoma" panose="020B0604030504040204" pitchFamily="34" charset="0"/>
              </a:rPr>
              <a:t>内の</a:t>
            </a:r>
          </a:p>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構成情報</a:t>
            </a:r>
          </a:p>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（コンフィギュレーション</a:t>
            </a:r>
          </a:p>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データ）</a:t>
            </a:r>
          </a:p>
          <a:p>
            <a:pPr>
              <a:lnSpc>
                <a:spcPct val="90000"/>
              </a:lnSpc>
              <a:spcBef>
                <a:spcPct val="20000"/>
              </a:spcBef>
              <a:buClr>
                <a:schemeClr val="folHlink"/>
              </a:buClr>
              <a:buSzPct val="95000"/>
              <a:buFont typeface="Wingdings" panose="05000000000000000000" pitchFamily="2" charset="2"/>
              <a:buNone/>
            </a:pPr>
            <a:r>
              <a:rPr lang="ja-JP" altLang="en-US" sz="1600" b="1">
                <a:latin typeface="Tahoma" panose="020B0604030504040204" pitchFamily="34" charset="0"/>
              </a:rPr>
              <a:t>で変更可能</a:t>
            </a:r>
          </a:p>
        </p:txBody>
      </p:sp>
      <p:sp>
        <p:nvSpPr>
          <p:cNvPr id="196884" name="Rectangle 276"/>
          <p:cNvSpPr>
            <a:spLocks noChangeArrowheads="1"/>
          </p:cNvSpPr>
          <p:nvPr/>
        </p:nvSpPr>
        <p:spPr bwMode="auto">
          <a:xfrm>
            <a:off x="6319838" y="981075"/>
            <a:ext cx="228600" cy="8382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885" name="Line 277"/>
          <p:cNvSpPr>
            <a:spLocks noChangeShapeType="1"/>
          </p:cNvSpPr>
          <p:nvPr/>
        </p:nvSpPr>
        <p:spPr bwMode="auto">
          <a:xfrm>
            <a:off x="6167438" y="11334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886" name="Line 278"/>
          <p:cNvSpPr>
            <a:spLocks noChangeShapeType="1"/>
          </p:cNvSpPr>
          <p:nvPr/>
        </p:nvSpPr>
        <p:spPr bwMode="auto">
          <a:xfrm>
            <a:off x="6167438" y="12858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887" name="Line 279"/>
          <p:cNvSpPr>
            <a:spLocks noChangeShapeType="1"/>
          </p:cNvSpPr>
          <p:nvPr/>
        </p:nvSpPr>
        <p:spPr bwMode="auto">
          <a:xfrm>
            <a:off x="6167438" y="14382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888" name="Line 280"/>
          <p:cNvSpPr>
            <a:spLocks noChangeShapeType="1"/>
          </p:cNvSpPr>
          <p:nvPr/>
        </p:nvSpPr>
        <p:spPr bwMode="auto">
          <a:xfrm>
            <a:off x="6167438" y="15906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6889" name="Line 281"/>
          <p:cNvSpPr>
            <a:spLocks noChangeShapeType="1"/>
          </p:cNvSpPr>
          <p:nvPr/>
        </p:nvSpPr>
        <p:spPr bwMode="auto">
          <a:xfrm>
            <a:off x="6167438" y="17430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44450"/>
            <a:ext cx="8229600" cy="1143000"/>
          </a:xfrm>
        </p:spPr>
        <p:txBody>
          <a:bodyPr/>
          <a:lstStyle/>
          <a:p>
            <a:r>
              <a:rPr lang="ja-JP" altLang="en-US" sz="4000"/>
              <a:t>柔軟性の実現</a:t>
            </a:r>
          </a:p>
        </p:txBody>
      </p:sp>
      <p:sp>
        <p:nvSpPr>
          <p:cNvPr id="198659" name="Rectangle 3"/>
          <p:cNvSpPr>
            <a:spLocks noGrp="1" noChangeArrowheads="1"/>
          </p:cNvSpPr>
          <p:nvPr>
            <p:ph type="body" idx="1"/>
          </p:nvPr>
        </p:nvSpPr>
        <p:spPr>
          <a:xfrm>
            <a:off x="384175" y="981075"/>
            <a:ext cx="8442325" cy="5184775"/>
          </a:xfrm>
          <a:noFill/>
          <a:ln/>
        </p:spPr>
        <p:txBody>
          <a:bodyPr/>
          <a:lstStyle/>
          <a:p>
            <a:pPr>
              <a:lnSpc>
                <a:spcPct val="80000"/>
              </a:lnSpc>
            </a:pPr>
            <a:r>
              <a:rPr lang="ja-JP" altLang="en-US" sz="2000"/>
              <a:t>アンチヒューズ型</a:t>
            </a:r>
          </a:p>
          <a:p>
            <a:pPr lvl="1">
              <a:lnSpc>
                <a:spcPct val="80000"/>
              </a:lnSpc>
            </a:pPr>
            <a:r>
              <a:rPr lang="ja-JP" altLang="en-US" sz="1800"/>
              <a:t>高圧により絶縁体を破壊し、導通させる</a:t>
            </a:r>
          </a:p>
          <a:p>
            <a:pPr lvl="1">
              <a:lnSpc>
                <a:spcPct val="80000"/>
              </a:lnSpc>
            </a:pPr>
            <a:r>
              <a:rPr lang="ja-JP" altLang="en-US" sz="1800"/>
              <a:t>高速だが</a:t>
            </a:r>
            <a:r>
              <a:rPr lang="en-US" altLang="ja-JP" sz="1800"/>
              <a:t>One-time</a:t>
            </a:r>
          </a:p>
          <a:p>
            <a:pPr lvl="1">
              <a:lnSpc>
                <a:spcPct val="80000"/>
              </a:lnSpc>
            </a:pPr>
            <a:r>
              <a:rPr lang="en-US" altLang="ja-JP" sz="1800"/>
              <a:t>Axcelerator (Actel), pASIC (QuickLogic)</a:t>
            </a:r>
          </a:p>
          <a:p>
            <a:pPr>
              <a:lnSpc>
                <a:spcPct val="80000"/>
              </a:lnSpc>
            </a:pPr>
            <a:r>
              <a:rPr lang="en-US" altLang="ja-JP" sz="2000"/>
              <a:t>EEPROM, </a:t>
            </a:r>
            <a:r>
              <a:rPr lang="ja-JP" altLang="en-US" sz="2000"/>
              <a:t>フラッシュ</a:t>
            </a:r>
            <a:r>
              <a:rPr lang="en-US" altLang="ja-JP" sz="2000"/>
              <a:t>ROM</a:t>
            </a:r>
            <a:r>
              <a:rPr lang="ja-JP" altLang="en-US" sz="2000"/>
              <a:t>型</a:t>
            </a:r>
          </a:p>
          <a:p>
            <a:pPr lvl="1">
              <a:lnSpc>
                <a:spcPct val="80000"/>
              </a:lnSpc>
            </a:pPr>
            <a:r>
              <a:rPr lang="en-US" altLang="ja-JP" sz="1800"/>
              <a:t>Floating Gate</a:t>
            </a:r>
            <a:r>
              <a:rPr lang="ja-JP" altLang="en-US" sz="1800"/>
              <a:t>によりゲートのスイッチを実現</a:t>
            </a:r>
          </a:p>
          <a:p>
            <a:pPr lvl="1">
              <a:lnSpc>
                <a:spcPct val="80000"/>
              </a:lnSpc>
            </a:pPr>
            <a:r>
              <a:rPr lang="ja-JP" altLang="en-US" sz="1800"/>
              <a:t>書き換え可能</a:t>
            </a:r>
          </a:p>
          <a:p>
            <a:pPr lvl="1">
              <a:lnSpc>
                <a:spcPct val="80000"/>
              </a:lnSpc>
            </a:pPr>
            <a:r>
              <a:rPr lang="en-US" altLang="ja-JP" sz="1800"/>
              <a:t>GAL (Lattice) MAX, MAX II (Altera)</a:t>
            </a:r>
          </a:p>
          <a:p>
            <a:pPr>
              <a:lnSpc>
                <a:spcPct val="80000"/>
              </a:lnSpc>
            </a:pPr>
            <a:r>
              <a:rPr lang="en-US" altLang="ja-JP" sz="2000"/>
              <a:t>SRAM</a:t>
            </a:r>
            <a:r>
              <a:rPr lang="ja-JP" altLang="en-US" sz="2000"/>
              <a:t>型</a:t>
            </a:r>
          </a:p>
          <a:p>
            <a:pPr lvl="1">
              <a:lnSpc>
                <a:spcPct val="80000"/>
              </a:lnSpc>
            </a:pPr>
            <a:r>
              <a:rPr lang="en-US" altLang="ja-JP" sz="1800"/>
              <a:t>SRAM</a:t>
            </a:r>
            <a:r>
              <a:rPr lang="ja-JP" altLang="en-US" sz="1800"/>
              <a:t>上のデータにより論理機能、配線を実現</a:t>
            </a:r>
          </a:p>
          <a:p>
            <a:pPr lvl="1">
              <a:lnSpc>
                <a:spcPct val="80000"/>
              </a:lnSpc>
            </a:pPr>
            <a:r>
              <a:rPr lang="en-US" altLang="ja-JP" sz="1800"/>
              <a:t>ISP(In System Programming)</a:t>
            </a:r>
            <a:r>
              <a:rPr lang="ja-JP" altLang="en-US" sz="1800"/>
              <a:t>が可能だがスイッチを切ると配線情報が消失する</a:t>
            </a:r>
          </a:p>
          <a:p>
            <a:pPr lvl="1">
              <a:lnSpc>
                <a:spcPct val="80000"/>
              </a:lnSpc>
            </a:pPr>
            <a:r>
              <a:rPr lang="en-US" altLang="ja-JP" sz="1800"/>
              <a:t>LUT</a:t>
            </a:r>
            <a:r>
              <a:rPr lang="ja-JP" altLang="en-US" sz="1800"/>
              <a:t>型</a:t>
            </a:r>
            <a:r>
              <a:rPr lang="en-US" altLang="ja-JP" sz="1800"/>
              <a:t>FPGA</a:t>
            </a:r>
            <a:r>
              <a:rPr lang="ja-JP" altLang="en-US" sz="1800"/>
              <a:t>に向き、最近急速に発達</a:t>
            </a:r>
          </a:p>
          <a:p>
            <a:pPr lvl="1">
              <a:lnSpc>
                <a:spcPct val="80000"/>
              </a:lnSpc>
            </a:pPr>
            <a:r>
              <a:rPr lang="ja-JP" altLang="en-US" sz="1800"/>
              <a:t>初期のシリーズ：</a:t>
            </a:r>
            <a:r>
              <a:rPr lang="en-US" altLang="ja-JP" sz="1800"/>
              <a:t>XC4000(Xilinx), FLEX10K(Altera), ORCA(Lucent)</a:t>
            </a:r>
          </a:p>
          <a:p>
            <a:pPr lvl="1">
              <a:lnSpc>
                <a:spcPct val="80000"/>
              </a:lnSpc>
            </a:pPr>
            <a:r>
              <a:rPr lang="ja-JP" altLang="en-US" sz="1800"/>
              <a:t>現在のシリーズ：</a:t>
            </a:r>
            <a:r>
              <a:rPr lang="en-US" altLang="ja-JP" sz="1800"/>
              <a:t>Virtex, Spartan(Xilinx), Stratix, Cyclone(Altera)</a:t>
            </a:r>
          </a:p>
          <a:p>
            <a:pPr>
              <a:lnSpc>
                <a:spcPct val="80000"/>
              </a:lnSpc>
            </a:pPr>
            <a:r>
              <a:rPr lang="ja-JP" altLang="en-US" sz="2000"/>
              <a:t>その他</a:t>
            </a:r>
          </a:p>
          <a:p>
            <a:pPr lvl="1">
              <a:lnSpc>
                <a:spcPct val="80000"/>
              </a:lnSpc>
            </a:pPr>
            <a:r>
              <a:rPr lang="ja-JP" altLang="en-US" sz="1800"/>
              <a:t>磁気メモリ</a:t>
            </a:r>
          </a:p>
          <a:p>
            <a:pPr lvl="1">
              <a:lnSpc>
                <a:spcPct val="80000"/>
              </a:lnSpc>
            </a:pPr>
            <a:r>
              <a:rPr lang="en-US" altLang="ja-JP" sz="1800"/>
              <a:t>DRAM</a:t>
            </a:r>
          </a:p>
          <a:p>
            <a:pPr lvl="1">
              <a:lnSpc>
                <a:spcPct val="80000"/>
              </a:lnSpc>
            </a:pPr>
            <a:endParaRPr lang="en-US" altLang="ja-JP"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44450"/>
            <a:ext cx="8229600" cy="1143000"/>
          </a:xfrm>
        </p:spPr>
        <p:txBody>
          <a:bodyPr/>
          <a:lstStyle/>
          <a:p>
            <a:r>
              <a:rPr lang="ja-JP" altLang="en-US" sz="4000"/>
              <a:t>構成方式と柔軟性実現技術</a:t>
            </a:r>
          </a:p>
        </p:txBody>
      </p:sp>
      <p:sp>
        <p:nvSpPr>
          <p:cNvPr id="200707" name="Text Box 3"/>
          <p:cNvSpPr txBox="1">
            <a:spLocks noChangeArrowheads="1"/>
          </p:cNvSpPr>
          <p:nvPr/>
        </p:nvSpPr>
        <p:spPr bwMode="auto">
          <a:xfrm>
            <a:off x="808038" y="14065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SPLD</a:t>
            </a:r>
          </a:p>
        </p:txBody>
      </p:sp>
      <p:sp>
        <p:nvSpPr>
          <p:cNvPr id="200708" name="Text Box 4"/>
          <p:cNvSpPr txBox="1">
            <a:spLocks noChangeArrowheads="1"/>
          </p:cNvSpPr>
          <p:nvPr/>
        </p:nvSpPr>
        <p:spPr bwMode="auto">
          <a:xfrm>
            <a:off x="827088" y="2384425"/>
            <a:ext cx="877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CPLD</a:t>
            </a:r>
          </a:p>
        </p:txBody>
      </p:sp>
      <p:sp>
        <p:nvSpPr>
          <p:cNvPr id="200709" name="Text Box 5"/>
          <p:cNvSpPr txBox="1">
            <a:spLocks noChangeArrowheads="1"/>
          </p:cNvSpPr>
          <p:nvPr/>
        </p:nvSpPr>
        <p:spPr bwMode="auto">
          <a:xfrm>
            <a:off x="827088" y="3679825"/>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t>FPGA</a:t>
            </a:r>
          </a:p>
        </p:txBody>
      </p:sp>
      <p:sp>
        <p:nvSpPr>
          <p:cNvPr id="200710" name="Text Box 6"/>
          <p:cNvSpPr txBox="1">
            <a:spLocks noChangeArrowheads="1"/>
          </p:cNvSpPr>
          <p:nvPr/>
        </p:nvSpPr>
        <p:spPr bwMode="auto">
          <a:xfrm>
            <a:off x="3111500" y="1346200"/>
            <a:ext cx="147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アンチヒューズ</a:t>
            </a:r>
          </a:p>
        </p:txBody>
      </p:sp>
      <p:sp>
        <p:nvSpPr>
          <p:cNvPr id="200711" name="Text Box 7"/>
          <p:cNvSpPr txBox="1">
            <a:spLocks noChangeArrowheads="1"/>
          </p:cNvSpPr>
          <p:nvPr/>
        </p:nvSpPr>
        <p:spPr bwMode="auto">
          <a:xfrm>
            <a:off x="3132138" y="2428875"/>
            <a:ext cx="1084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EEPROM</a:t>
            </a:r>
          </a:p>
        </p:txBody>
      </p:sp>
      <p:sp>
        <p:nvSpPr>
          <p:cNvPr id="200712" name="Text Box 8"/>
          <p:cNvSpPr txBox="1">
            <a:spLocks noChangeArrowheads="1"/>
          </p:cNvSpPr>
          <p:nvPr/>
        </p:nvSpPr>
        <p:spPr bwMode="auto">
          <a:xfrm>
            <a:off x="3203575" y="348615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フラッシュ</a:t>
            </a:r>
          </a:p>
        </p:txBody>
      </p:sp>
      <p:sp>
        <p:nvSpPr>
          <p:cNvPr id="200713" name="Text Box 9"/>
          <p:cNvSpPr txBox="1">
            <a:spLocks noChangeArrowheads="1"/>
          </p:cNvSpPr>
          <p:nvPr/>
        </p:nvSpPr>
        <p:spPr bwMode="auto">
          <a:xfrm>
            <a:off x="3203575" y="48053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SRAM</a:t>
            </a:r>
          </a:p>
        </p:txBody>
      </p:sp>
      <p:sp>
        <p:nvSpPr>
          <p:cNvPr id="200714" name="Line 10"/>
          <p:cNvSpPr>
            <a:spLocks noChangeShapeType="1"/>
          </p:cNvSpPr>
          <p:nvPr/>
        </p:nvSpPr>
        <p:spPr bwMode="auto">
          <a:xfrm flipV="1">
            <a:off x="1835150" y="1628775"/>
            <a:ext cx="1223963" cy="2160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15" name="Line 11"/>
          <p:cNvSpPr>
            <a:spLocks noChangeShapeType="1"/>
          </p:cNvSpPr>
          <p:nvPr/>
        </p:nvSpPr>
        <p:spPr bwMode="auto">
          <a:xfrm>
            <a:off x="4787900" y="1484313"/>
            <a:ext cx="7207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16" name="Text Box 12"/>
          <p:cNvSpPr txBox="1">
            <a:spLocks noChangeArrowheads="1"/>
          </p:cNvSpPr>
          <p:nvPr/>
        </p:nvSpPr>
        <p:spPr bwMode="auto">
          <a:xfrm>
            <a:off x="5724525" y="1063625"/>
            <a:ext cx="34448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高速、中規模</a:t>
            </a:r>
          </a:p>
          <a:p>
            <a:r>
              <a:rPr lang="ja-JP" altLang="en-US" b="1"/>
              <a:t>書き換え不能</a:t>
            </a:r>
          </a:p>
          <a:p>
            <a:r>
              <a:rPr lang="en-US" altLang="ja-JP" b="1"/>
              <a:t>Axcelerator (Actel)</a:t>
            </a:r>
          </a:p>
          <a:p>
            <a:r>
              <a:rPr lang="en-US" altLang="ja-JP" b="1"/>
              <a:t>pASIC</a:t>
            </a:r>
            <a:r>
              <a:rPr lang="ja-JP" altLang="en-US" b="1"/>
              <a:t>、</a:t>
            </a:r>
            <a:r>
              <a:rPr lang="en-US" altLang="ja-JP" b="1"/>
              <a:t>PolarPro (QuickLogic)</a:t>
            </a:r>
          </a:p>
        </p:txBody>
      </p:sp>
      <p:sp>
        <p:nvSpPr>
          <p:cNvPr id="200717" name="Line 13"/>
          <p:cNvSpPr>
            <a:spLocks noChangeShapeType="1"/>
          </p:cNvSpPr>
          <p:nvPr/>
        </p:nvSpPr>
        <p:spPr bwMode="auto">
          <a:xfrm>
            <a:off x="1835150" y="3789363"/>
            <a:ext cx="136842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18" name="Line 14"/>
          <p:cNvSpPr>
            <a:spLocks noChangeShapeType="1"/>
          </p:cNvSpPr>
          <p:nvPr/>
        </p:nvSpPr>
        <p:spPr bwMode="auto">
          <a:xfrm>
            <a:off x="4140200" y="4941888"/>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19" name="Text Box 15"/>
          <p:cNvSpPr txBox="1">
            <a:spLocks noChangeArrowheads="1"/>
          </p:cNvSpPr>
          <p:nvPr/>
        </p:nvSpPr>
        <p:spPr bwMode="auto">
          <a:xfrm>
            <a:off x="5724525" y="4600575"/>
            <a:ext cx="316865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dirty="0"/>
              <a:t>大規模、書き換え可能、</a:t>
            </a:r>
          </a:p>
          <a:p>
            <a:r>
              <a:rPr lang="ja-JP" altLang="en-US" b="1" dirty="0"/>
              <a:t>電源を切ると構成情報が消失</a:t>
            </a:r>
          </a:p>
          <a:p>
            <a:r>
              <a:rPr lang="ja-JP" altLang="en-US" b="1" dirty="0"/>
              <a:t>急速に発展</a:t>
            </a:r>
          </a:p>
          <a:p>
            <a:r>
              <a:rPr lang="en-US" altLang="ja-JP" b="1" dirty="0" err="1"/>
              <a:t>Virtex</a:t>
            </a:r>
            <a:r>
              <a:rPr lang="en-US" altLang="ja-JP" b="1" dirty="0"/>
              <a:t>(Xilinx)</a:t>
            </a:r>
          </a:p>
          <a:p>
            <a:r>
              <a:rPr lang="en-US" altLang="ja-JP" b="1" dirty="0"/>
              <a:t>Stratix, Cyclone(Intel)</a:t>
            </a:r>
          </a:p>
        </p:txBody>
      </p:sp>
      <p:sp>
        <p:nvSpPr>
          <p:cNvPr id="200720" name="Line 16"/>
          <p:cNvSpPr>
            <a:spLocks noChangeShapeType="1"/>
          </p:cNvSpPr>
          <p:nvPr/>
        </p:nvSpPr>
        <p:spPr bwMode="auto">
          <a:xfrm flipV="1">
            <a:off x="1835150" y="3644900"/>
            <a:ext cx="1368425" cy="1444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21" name="Line 17"/>
          <p:cNvSpPr>
            <a:spLocks noChangeShapeType="1"/>
          </p:cNvSpPr>
          <p:nvPr/>
        </p:nvSpPr>
        <p:spPr bwMode="auto">
          <a:xfrm>
            <a:off x="1619250" y="1628775"/>
            <a:ext cx="1439863"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22" name="Line 18"/>
          <p:cNvSpPr>
            <a:spLocks noChangeShapeType="1"/>
          </p:cNvSpPr>
          <p:nvPr/>
        </p:nvSpPr>
        <p:spPr bwMode="auto">
          <a:xfrm>
            <a:off x="1692275" y="2565400"/>
            <a:ext cx="1295400"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23" name="Line 19"/>
          <p:cNvSpPr>
            <a:spLocks noChangeShapeType="1"/>
          </p:cNvSpPr>
          <p:nvPr/>
        </p:nvSpPr>
        <p:spPr bwMode="auto">
          <a:xfrm>
            <a:off x="4211638" y="2565400"/>
            <a:ext cx="1439862"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24" name="Line 20"/>
          <p:cNvSpPr>
            <a:spLocks noChangeShapeType="1"/>
          </p:cNvSpPr>
          <p:nvPr/>
        </p:nvSpPr>
        <p:spPr bwMode="auto">
          <a:xfrm flipV="1">
            <a:off x="4211638" y="2997200"/>
            <a:ext cx="14398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725" name="Text Box 21"/>
          <p:cNvSpPr txBox="1">
            <a:spLocks noChangeArrowheads="1"/>
          </p:cNvSpPr>
          <p:nvPr/>
        </p:nvSpPr>
        <p:spPr bwMode="auto">
          <a:xfrm>
            <a:off x="5940425" y="2492375"/>
            <a:ext cx="2879725"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dirty="0"/>
              <a:t>高速、小中規模</a:t>
            </a:r>
          </a:p>
          <a:p>
            <a:r>
              <a:rPr lang="ja-JP" altLang="en-US" b="1" dirty="0"/>
              <a:t>書き換え可能</a:t>
            </a:r>
          </a:p>
          <a:p>
            <a:r>
              <a:rPr lang="ja-JP" altLang="en-US" b="1" dirty="0"/>
              <a:t>遅延が読める</a:t>
            </a:r>
          </a:p>
          <a:p>
            <a:r>
              <a:rPr lang="en-US" altLang="ja-JP" b="1" dirty="0"/>
              <a:t>GAL (Lattice)</a:t>
            </a:r>
          </a:p>
          <a:p>
            <a:r>
              <a:rPr lang="en-US" altLang="ja-JP" b="1" dirty="0"/>
              <a:t>MAX, MAXII (Altera)</a:t>
            </a:r>
          </a:p>
          <a:p>
            <a:r>
              <a:rPr lang="en-US" altLang="ja-JP" b="1" dirty="0"/>
              <a:t>XC9500(Xilinx)</a:t>
            </a:r>
          </a:p>
          <a:p>
            <a:r>
              <a:rPr lang="en-US" altLang="ja-JP" b="1" dirty="0" err="1"/>
              <a:t>ProASIC</a:t>
            </a:r>
            <a:r>
              <a:rPr lang="ja-JP" altLang="en-US" b="1" dirty="0"/>
              <a:t>、</a:t>
            </a:r>
            <a:r>
              <a:rPr lang="en-US" altLang="ja-JP" b="1" dirty="0"/>
              <a:t>IGLOO</a:t>
            </a:r>
            <a:r>
              <a:rPr lang="ja-JP" altLang="en-US" b="1" dirty="0"/>
              <a:t>（</a:t>
            </a:r>
            <a:r>
              <a:rPr lang="en-US" altLang="ja-JP" b="1" dirty="0" err="1"/>
              <a:t>Actel</a:t>
            </a:r>
            <a:r>
              <a:rPr lang="ja-JP" altLang="en-US" b="1" dirty="0"/>
              <a:t>）</a:t>
            </a:r>
          </a:p>
        </p:txBody>
      </p:sp>
      <p:sp>
        <p:nvSpPr>
          <p:cNvPr id="200726" name="Line 22"/>
          <p:cNvSpPr>
            <a:spLocks noChangeShapeType="1"/>
          </p:cNvSpPr>
          <p:nvPr/>
        </p:nvSpPr>
        <p:spPr bwMode="auto">
          <a:xfrm>
            <a:off x="1692275" y="2565400"/>
            <a:ext cx="1439863"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DSC000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952500"/>
            <a:ext cx="7307263" cy="5500688"/>
          </a:xfrm>
        </p:spPr>
      </p:pic>
      <p:sp>
        <p:nvSpPr>
          <p:cNvPr id="202755" name="Rectangle 3"/>
          <p:cNvSpPr>
            <a:spLocks noChangeArrowheads="1"/>
          </p:cNvSpPr>
          <p:nvPr/>
        </p:nvSpPr>
        <p:spPr bwMode="auto">
          <a:xfrm>
            <a:off x="2771775" y="1773238"/>
            <a:ext cx="2160588" cy="158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2756" name="Text Box 4"/>
          <p:cNvSpPr txBox="1">
            <a:spLocks noChangeArrowheads="1"/>
          </p:cNvSpPr>
          <p:nvPr/>
        </p:nvSpPr>
        <p:spPr bwMode="auto">
          <a:xfrm>
            <a:off x="2608263" y="1243013"/>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QuickLogic</a:t>
            </a:r>
          </a:p>
        </p:txBody>
      </p:sp>
      <p:sp>
        <p:nvSpPr>
          <p:cNvPr id="202757" name="Rectangle 5"/>
          <p:cNvSpPr>
            <a:spLocks noChangeArrowheads="1"/>
          </p:cNvSpPr>
          <p:nvPr/>
        </p:nvSpPr>
        <p:spPr bwMode="auto">
          <a:xfrm>
            <a:off x="3492500" y="3429000"/>
            <a:ext cx="1223963" cy="10795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2758" name="Text Box 6"/>
          <p:cNvSpPr txBox="1">
            <a:spLocks noChangeArrowheads="1"/>
          </p:cNvSpPr>
          <p:nvPr/>
        </p:nvSpPr>
        <p:spPr bwMode="auto">
          <a:xfrm>
            <a:off x="2843213" y="4484688"/>
            <a:ext cx="185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Lattice</a:t>
            </a:r>
            <a:r>
              <a:rPr lang="ja-JP" altLang="en-US" sz="2400">
                <a:latin typeface="Times New Roman" panose="02020603050405020304" pitchFamily="18" charset="0"/>
              </a:rPr>
              <a:t>　</a:t>
            </a:r>
            <a:r>
              <a:rPr lang="en-US" altLang="ja-JP" sz="2400">
                <a:latin typeface="Times New Roman" panose="02020603050405020304" pitchFamily="18" charset="0"/>
              </a:rPr>
              <a:t>GAL</a:t>
            </a:r>
          </a:p>
        </p:txBody>
      </p:sp>
      <p:sp>
        <p:nvSpPr>
          <p:cNvPr id="202759" name="Rectangle 7"/>
          <p:cNvSpPr>
            <a:spLocks noGrp="1" noChangeArrowheads="1"/>
          </p:cNvSpPr>
          <p:nvPr>
            <p:ph type="title"/>
          </p:nvPr>
        </p:nvSpPr>
        <p:spPr>
          <a:xfrm>
            <a:off x="450850" y="0"/>
            <a:ext cx="7794625" cy="579438"/>
          </a:xfrm>
          <a:noFill/>
          <a:ln/>
        </p:spPr>
        <p:txBody>
          <a:bodyPr anchor="b"/>
          <a:lstStyle/>
          <a:p>
            <a:r>
              <a:rPr lang="en-US" altLang="ja-JP" sz="4000"/>
              <a:t>PLD</a:t>
            </a:r>
            <a:r>
              <a:rPr lang="ja-JP" altLang="en-US" sz="4000"/>
              <a:t>の概観</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2130425"/>
            <a:ext cx="7772400" cy="1470025"/>
          </a:xfrm>
        </p:spPr>
        <p:txBody>
          <a:bodyPr anchor="ctr"/>
          <a:lstStyle/>
          <a:p>
            <a:endParaRPr lang="ja-JP" altLang="ja-JP" sz="4400"/>
          </a:p>
        </p:txBody>
      </p:sp>
      <p:sp>
        <p:nvSpPr>
          <p:cNvPr id="204803" name="Rectangle 3"/>
          <p:cNvSpPr>
            <a:spLocks noGrp="1" noChangeArrowheads="1"/>
          </p:cNvSpPr>
          <p:nvPr>
            <p:ph type="subTitle" idx="1"/>
          </p:nvPr>
        </p:nvSpPr>
        <p:spPr>
          <a:xfrm>
            <a:off x="1371600" y="3886200"/>
            <a:ext cx="6400800" cy="1752600"/>
          </a:xfrm>
        </p:spPr>
        <p:txBody>
          <a:bodyPr/>
          <a:lstStyle/>
          <a:p>
            <a:endParaRPr lang="ja-JP" altLang="ja-JP" sz="3200"/>
          </a:p>
        </p:txBody>
      </p:sp>
      <p:pic>
        <p:nvPicPr>
          <p:cNvPr id="204804" name="Picture 4" descr="sany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713"/>
            <a:ext cx="9504363" cy="8929688"/>
          </a:xfrm>
          <a:prstGeom prst="rect">
            <a:avLst/>
          </a:prstGeom>
          <a:noFill/>
          <a:extLst>
            <a:ext uri="{909E8E84-426E-40DD-AFC4-6F175D3DCCD1}">
              <a14:hiddenFill xmlns:a14="http://schemas.microsoft.com/office/drawing/2010/main">
                <a:solidFill>
                  <a:srgbClr val="FFFFFF"/>
                </a:solidFill>
              </a14:hiddenFill>
            </a:ext>
          </a:extLst>
        </p:spPr>
      </p:pic>
      <p:sp>
        <p:nvSpPr>
          <p:cNvPr id="204805" name="Rectangle 5"/>
          <p:cNvSpPr>
            <a:spLocks noChangeArrowheads="1"/>
          </p:cNvSpPr>
          <p:nvPr/>
        </p:nvSpPr>
        <p:spPr bwMode="auto">
          <a:xfrm>
            <a:off x="2555875" y="4005263"/>
            <a:ext cx="1800225" cy="1655762"/>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4806" name="Text Box 6"/>
          <p:cNvSpPr txBox="1">
            <a:spLocks noChangeArrowheads="1"/>
          </p:cNvSpPr>
          <p:nvPr/>
        </p:nvSpPr>
        <p:spPr bwMode="auto">
          <a:xfrm>
            <a:off x="2627313" y="5949950"/>
            <a:ext cx="1212850" cy="366713"/>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chemeClr val="folHlink"/>
                </a:solidFill>
              </a:rPr>
              <a:t>QuickLogic</a:t>
            </a:r>
          </a:p>
        </p:txBody>
      </p:sp>
      <p:sp>
        <p:nvSpPr>
          <p:cNvPr id="204807" name="Rectangle 7"/>
          <p:cNvSpPr>
            <a:spLocks noChangeArrowheads="1"/>
          </p:cNvSpPr>
          <p:nvPr/>
        </p:nvSpPr>
        <p:spPr bwMode="auto">
          <a:xfrm>
            <a:off x="4211638" y="3213100"/>
            <a:ext cx="1296987" cy="15843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solidFill>
                <a:srgbClr val="FF0000"/>
              </a:solidFill>
              <a:latin typeface="Times New Roman" panose="02020603050405020304" pitchFamily="18" charset="0"/>
            </a:endParaRPr>
          </a:p>
        </p:txBody>
      </p:sp>
      <p:sp>
        <p:nvSpPr>
          <p:cNvPr id="204808" name="Text Box 8"/>
          <p:cNvSpPr txBox="1">
            <a:spLocks noChangeArrowheads="1"/>
          </p:cNvSpPr>
          <p:nvPr/>
        </p:nvSpPr>
        <p:spPr bwMode="auto">
          <a:xfrm>
            <a:off x="4551363" y="4818063"/>
            <a:ext cx="1793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solidFill>
                  <a:srgbClr val="FF0000"/>
                </a:solidFill>
                <a:latin typeface="Times New Roman" panose="02020603050405020304" pitchFamily="18" charset="0"/>
              </a:rPr>
              <a:t>Xilinx</a:t>
            </a:r>
            <a:r>
              <a:rPr lang="ja-JP" altLang="en-US" sz="2400">
                <a:solidFill>
                  <a:srgbClr val="FF0000"/>
                </a:solidFill>
                <a:latin typeface="Times New Roman" panose="02020603050405020304" pitchFamily="18" charset="0"/>
              </a:rPr>
              <a:t>　</a:t>
            </a:r>
            <a:r>
              <a:rPr lang="en-US" altLang="ja-JP" sz="2400">
                <a:solidFill>
                  <a:srgbClr val="FF0000"/>
                </a:solidFill>
                <a:latin typeface="Times New Roman" panose="02020603050405020304" pitchFamily="18" charset="0"/>
              </a:rPr>
              <a:t>Virtex</a:t>
            </a:r>
          </a:p>
        </p:txBody>
      </p:sp>
      <p:sp>
        <p:nvSpPr>
          <p:cNvPr id="204809" name="Text Box 9"/>
          <p:cNvSpPr txBox="1">
            <a:spLocks noChangeArrowheads="1"/>
          </p:cNvSpPr>
          <p:nvPr/>
        </p:nvSpPr>
        <p:spPr bwMode="auto">
          <a:xfrm>
            <a:off x="431800" y="288925"/>
            <a:ext cx="2282825" cy="4762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buClr>
                <a:schemeClr val="folHlink"/>
              </a:buClr>
              <a:buSzPct val="95000"/>
              <a:buFont typeface="Wingdings" panose="05000000000000000000" pitchFamily="2" charset="2"/>
              <a:buNone/>
            </a:pPr>
            <a:r>
              <a:rPr lang="ja-JP" altLang="en-US" sz="2800">
                <a:latin typeface="Tahoma" panose="020B0604030504040204" pitchFamily="34" charset="0"/>
              </a:rPr>
              <a:t>大規模なチップ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84175" y="981075"/>
            <a:ext cx="8229600" cy="431800"/>
          </a:xfrm>
        </p:spPr>
        <p:txBody>
          <a:bodyPr/>
          <a:lstStyle/>
          <a:p>
            <a:r>
              <a:rPr lang="ja-JP" altLang="en-US" sz="2900" dirty="0"/>
              <a:t>左の</a:t>
            </a:r>
            <a:r>
              <a:rPr lang="en-US" altLang="ja-JP" sz="2900" dirty="0"/>
              <a:t>LUT</a:t>
            </a:r>
            <a:r>
              <a:rPr lang="ja-JP" altLang="en-US" sz="2900" dirty="0"/>
              <a:t>と同等の機能を右のプロダクトタームの</a:t>
            </a:r>
            <a:br>
              <a:rPr lang="en-US" altLang="ja-JP" sz="2900" dirty="0"/>
            </a:br>
            <a:r>
              <a:rPr lang="ja-JP" altLang="en-US" sz="2900" dirty="0"/>
              <a:t>接続により実現せよ。</a:t>
            </a:r>
            <a:endParaRPr lang="ja-JP" altLang="en-US" sz="2800" dirty="0"/>
          </a:p>
        </p:txBody>
      </p:sp>
      <p:grpSp>
        <p:nvGrpSpPr>
          <p:cNvPr id="2" name="グループ化 1">
            <a:extLst>
              <a:ext uri="{FF2B5EF4-FFF2-40B4-BE49-F238E27FC236}">
                <a16:creationId xmlns:a16="http://schemas.microsoft.com/office/drawing/2014/main" id="{11A6E7BD-3683-EB99-46B7-8395809AAA93}"/>
              </a:ext>
            </a:extLst>
          </p:cNvPr>
          <p:cNvGrpSpPr/>
          <p:nvPr/>
        </p:nvGrpSpPr>
        <p:grpSpPr>
          <a:xfrm>
            <a:off x="1258888" y="2720975"/>
            <a:ext cx="2736850" cy="2868613"/>
            <a:chOff x="1258888" y="2720975"/>
            <a:chExt cx="2736850" cy="2868613"/>
          </a:xfrm>
        </p:grpSpPr>
        <p:grpSp>
          <p:nvGrpSpPr>
            <p:cNvPr id="206851" name="Group 3"/>
            <p:cNvGrpSpPr>
              <a:grpSpLocks/>
            </p:cNvGrpSpPr>
            <p:nvPr/>
          </p:nvGrpSpPr>
          <p:grpSpPr bwMode="auto">
            <a:xfrm>
              <a:off x="1258888" y="3001963"/>
              <a:ext cx="360362" cy="2587625"/>
              <a:chOff x="1156" y="2251"/>
              <a:chExt cx="227" cy="1630"/>
            </a:xfrm>
          </p:grpSpPr>
          <p:sp>
            <p:nvSpPr>
              <p:cNvPr id="206852" name="Rectangle 4"/>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206853" name="Rectangle 5"/>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206854" name="Rectangle 6"/>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206855" name="Rectangle 7"/>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206856" name="Rectangle 8"/>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206857" name="Rectangle 9"/>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206858" name="Rectangle 10"/>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206859" name="Rectangle 11"/>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206860" name="Rectangle 12"/>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grpSp>
        <p:sp>
          <p:nvSpPr>
            <p:cNvPr id="206861" name="AutoShape 13"/>
            <p:cNvSpPr>
              <a:spLocks noChangeArrowheads="1"/>
            </p:cNvSpPr>
            <p:nvPr/>
          </p:nvSpPr>
          <p:spPr bwMode="auto">
            <a:xfrm rot="-5400000">
              <a:off x="1727993" y="346630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2" name="AutoShape 14"/>
            <p:cNvSpPr>
              <a:spLocks noChangeArrowheads="1"/>
            </p:cNvSpPr>
            <p:nvPr/>
          </p:nvSpPr>
          <p:spPr bwMode="auto">
            <a:xfrm rot="-5400000">
              <a:off x="1727993" y="404098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3" name="AutoShape 15"/>
            <p:cNvSpPr>
              <a:spLocks noChangeArrowheads="1"/>
            </p:cNvSpPr>
            <p:nvPr/>
          </p:nvSpPr>
          <p:spPr bwMode="auto">
            <a:xfrm rot="-5400000">
              <a:off x="1727993" y="461565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4" name="AutoShape 16"/>
            <p:cNvSpPr>
              <a:spLocks noChangeArrowheads="1"/>
            </p:cNvSpPr>
            <p:nvPr/>
          </p:nvSpPr>
          <p:spPr bwMode="auto">
            <a:xfrm rot="-5400000">
              <a:off x="1727993" y="519033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5" name="AutoShape 17"/>
            <p:cNvSpPr>
              <a:spLocks noChangeArrowheads="1"/>
            </p:cNvSpPr>
            <p:nvPr/>
          </p:nvSpPr>
          <p:spPr bwMode="auto">
            <a:xfrm rot="-5400000">
              <a:off x="2304257" y="37536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6" name="AutoShape 18"/>
            <p:cNvSpPr>
              <a:spLocks noChangeArrowheads="1"/>
            </p:cNvSpPr>
            <p:nvPr/>
          </p:nvSpPr>
          <p:spPr bwMode="auto">
            <a:xfrm rot="-5400000">
              <a:off x="2304257" y="49061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7" name="AutoShape 19"/>
            <p:cNvSpPr>
              <a:spLocks noChangeArrowheads="1"/>
            </p:cNvSpPr>
            <p:nvPr/>
          </p:nvSpPr>
          <p:spPr bwMode="auto">
            <a:xfrm rot="-5400000">
              <a:off x="2878932" y="41854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868" name="Line 20"/>
            <p:cNvSpPr>
              <a:spLocks noChangeShapeType="1"/>
            </p:cNvSpPr>
            <p:nvPr/>
          </p:nvSpPr>
          <p:spPr bwMode="auto">
            <a:xfrm>
              <a:off x="1619250" y="34290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69" name="Line 21"/>
            <p:cNvSpPr>
              <a:spLocks noChangeShapeType="1"/>
            </p:cNvSpPr>
            <p:nvPr/>
          </p:nvSpPr>
          <p:spPr bwMode="auto">
            <a:xfrm>
              <a:off x="1619250" y="37179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0" name="Line 22"/>
            <p:cNvSpPr>
              <a:spLocks noChangeShapeType="1"/>
            </p:cNvSpPr>
            <p:nvPr/>
          </p:nvSpPr>
          <p:spPr bwMode="auto">
            <a:xfrm>
              <a:off x="1619250" y="40052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1" name="Line 23"/>
            <p:cNvSpPr>
              <a:spLocks noChangeShapeType="1"/>
            </p:cNvSpPr>
            <p:nvPr/>
          </p:nvSpPr>
          <p:spPr bwMode="auto">
            <a:xfrm>
              <a:off x="1619250" y="42926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2" name="Line 24"/>
            <p:cNvSpPr>
              <a:spLocks noChangeShapeType="1"/>
            </p:cNvSpPr>
            <p:nvPr/>
          </p:nvSpPr>
          <p:spPr bwMode="auto">
            <a:xfrm>
              <a:off x="1619250" y="45799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3" name="Line 25"/>
            <p:cNvSpPr>
              <a:spLocks noChangeShapeType="1"/>
            </p:cNvSpPr>
            <p:nvPr/>
          </p:nvSpPr>
          <p:spPr bwMode="auto">
            <a:xfrm>
              <a:off x="1619250" y="4867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4" name="Line 26"/>
            <p:cNvSpPr>
              <a:spLocks noChangeShapeType="1"/>
            </p:cNvSpPr>
            <p:nvPr/>
          </p:nvSpPr>
          <p:spPr bwMode="auto">
            <a:xfrm>
              <a:off x="1619250" y="51546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5" name="Line 27"/>
            <p:cNvSpPr>
              <a:spLocks noChangeShapeType="1"/>
            </p:cNvSpPr>
            <p:nvPr/>
          </p:nvSpPr>
          <p:spPr bwMode="auto">
            <a:xfrm>
              <a:off x="1619250" y="5441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6" name="Line 28"/>
            <p:cNvSpPr>
              <a:spLocks noChangeShapeType="1"/>
            </p:cNvSpPr>
            <p:nvPr/>
          </p:nvSpPr>
          <p:spPr bwMode="auto">
            <a:xfrm>
              <a:off x="2124075" y="35734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7" name="Line 29"/>
            <p:cNvSpPr>
              <a:spLocks noChangeShapeType="1"/>
            </p:cNvSpPr>
            <p:nvPr/>
          </p:nvSpPr>
          <p:spPr bwMode="auto">
            <a:xfrm>
              <a:off x="2124075" y="41497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8" name="Line 30"/>
            <p:cNvSpPr>
              <a:spLocks noChangeShapeType="1"/>
            </p:cNvSpPr>
            <p:nvPr/>
          </p:nvSpPr>
          <p:spPr bwMode="auto">
            <a:xfrm>
              <a:off x="2124075" y="47259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79" name="Line 31"/>
            <p:cNvSpPr>
              <a:spLocks noChangeShapeType="1"/>
            </p:cNvSpPr>
            <p:nvPr/>
          </p:nvSpPr>
          <p:spPr bwMode="auto">
            <a:xfrm>
              <a:off x="2124075" y="53022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0" name="Line 32"/>
            <p:cNvSpPr>
              <a:spLocks noChangeShapeType="1"/>
            </p:cNvSpPr>
            <p:nvPr/>
          </p:nvSpPr>
          <p:spPr bwMode="auto">
            <a:xfrm>
              <a:off x="2700338" y="39338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1" name="Line 33"/>
            <p:cNvSpPr>
              <a:spLocks noChangeShapeType="1"/>
            </p:cNvSpPr>
            <p:nvPr/>
          </p:nvSpPr>
          <p:spPr bwMode="auto">
            <a:xfrm>
              <a:off x="2700338" y="49418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2" name="Line 34"/>
            <p:cNvSpPr>
              <a:spLocks noChangeShapeType="1"/>
            </p:cNvSpPr>
            <p:nvPr/>
          </p:nvSpPr>
          <p:spPr bwMode="auto">
            <a:xfrm>
              <a:off x="2266950" y="35734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3" name="Line 35"/>
            <p:cNvSpPr>
              <a:spLocks noChangeShapeType="1"/>
            </p:cNvSpPr>
            <p:nvPr/>
          </p:nvSpPr>
          <p:spPr bwMode="auto">
            <a:xfrm>
              <a:off x="2266950" y="37893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4" name="Line 36"/>
            <p:cNvSpPr>
              <a:spLocks noChangeShapeType="1"/>
            </p:cNvSpPr>
            <p:nvPr/>
          </p:nvSpPr>
          <p:spPr bwMode="auto">
            <a:xfrm>
              <a:off x="2266950" y="47259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5" name="Line 37"/>
            <p:cNvSpPr>
              <a:spLocks noChangeShapeType="1"/>
            </p:cNvSpPr>
            <p:nvPr/>
          </p:nvSpPr>
          <p:spPr bwMode="auto">
            <a:xfrm>
              <a:off x="2266950" y="49418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6" name="Line 38"/>
            <p:cNvSpPr>
              <a:spLocks noChangeShapeType="1"/>
            </p:cNvSpPr>
            <p:nvPr/>
          </p:nvSpPr>
          <p:spPr bwMode="auto">
            <a:xfrm>
              <a:off x="2841625" y="39338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7" name="Line 39"/>
            <p:cNvSpPr>
              <a:spLocks noChangeShapeType="1"/>
            </p:cNvSpPr>
            <p:nvPr/>
          </p:nvSpPr>
          <p:spPr bwMode="auto">
            <a:xfrm>
              <a:off x="2841625" y="4149725"/>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8" name="Line 40"/>
            <p:cNvSpPr>
              <a:spLocks noChangeShapeType="1"/>
            </p:cNvSpPr>
            <p:nvPr/>
          </p:nvSpPr>
          <p:spPr bwMode="auto">
            <a:xfrm flipV="1">
              <a:off x="2266950" y="40052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89" name="Line 41"/>
            <p:cNvSpPr>
              <a:spLocks noChangeShapeType="1"/>
            </p:cNvSpPr>
            <p:nvPr/>
          </p:nvSpPr>
          <p:spPr bwMode="auto">
            <a:xfrm>
              <a:off x="2266950" y="40052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0" name="Line 42"/>
            <p:cNvSpPr>
              <a:spLocks noChangeShapeType="1"/>
            </p:cNvSpPr>
            <p:nvPr/>
          </p:nvSpPr>
          <p:spPr bwMode="auto">
            <a:xfrm flipV="1">
              <a:off x="2266950" y="51577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1" name="Line 43"/>
            <p:cNvSpPr>
              <a:spLocks noChangeShapeType="1"/>
            </p:cNvSpPr>
            <p:nvPr/>
          </p:nvSpPr>
          <p:spPr bwMode="auto">
            <a:xfrm>
              <a:off x="2266950" y="51577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2" name="Line 44"/>
            <p:cNvSpPr>
              <a:spLocks noChangeShapeType="1"/>
            </p:cNvSpPr>
            <p:nvPr/>
          </p:nvSpPr>
          <p:spPr bwMode="auto">
            <a:xfrm flipV="1">
              <a:off x="2843213" y="45100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3" name="Line 45"/>
            <p:cNvSpPr>
              <a:spLocks noChangeShapeType="1"/>
            </p:cNvSpPr>
            <p:nvPr/>
          </p:nvSpPr>
          <p:spPr bwMode="auto">
            <a:xfrm>
              <a:off x="2843213" y="45100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4" name="Line 46"/>
            <p:cNvSpPr>
              <a:spLocks noChangeShapeType="1"/>
            </p:cNvSpPr>
            <p:nvPr/>
          </p:nvSpPr>
          <p:spPr bwMode="auto">
            <a:xfrm>
              <a:off x="3276600" y="42941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5" name="Line 47"/>
            <p:cNvSpPr>
              <a:spLocks noChangeShapeType="1"/>
            </p:cNvSpPr>
            <p:nvPr/>
          </p:nvSpPr>
          <p:spPr bwMode="auto">
            <a:xfrm flipV="1">
              <a:off x="2051050" y="30702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6" name="Line 48"/>
            <p:cNvSpPr>
              <a:spLocks noChangeShapeType="1"/>
            </p:cNvSpPr>
            <p:nvPr/>
          </p:nvSpPr>
          <p:spPr bwMode="auto">
            <a:xfrm flipH="1" flipV="1">
              <a:off x="2627313" y="40782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7" name="Line 49"/>
            <p:cNvSpPr>
              <a:spLocks noChangeShapeType="1"/>
            </p:cNvSpPr>
            <p:nvPr/>
          </p:nvSpPr>
          <p:spPr bwMode="auto">
            <a:xfrm flipV="1">
              <a:off x="2627313" y="307022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8" name="Line 50"/>
            <p:cNvSpPr>
              <a:spLocks noChangeShapeType="1"/>
            </p:cNvSpPr>
            <p:nvPr/>
          </p:nvSpPr>
          <p:spPr bwMode="auto">
            <a:xfrm flipV="1">
              <a:off x="3203575" y="35734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99" name="Text Box 51"/>
            <p:cNvSpPr txBox="1">
              <a:spLocks noChangeArrowheads="1"/>
            </p:cNvSpPr>
            <p:nvPr/>
          </p:nvSpPr>
          <p:spPr bwMode="auto">
            <a:xfrm>
              <a:off x="1882775" y="2720975"/>
              <a:ext cx="32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206900" name="Text Box 52"/>
            <p:cNvSpPr txBox="1">
              <a:spLocks noChangeArrowheads="1"/>
            </p:cNvSpPr>
            <p:nvPr/>
          </p:nvSpPr>
          <p:spPr bwMode="auto">
            <a:xfrm>
              <a:off x="2471738" y="27447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206901" name="Text Box 53"/>
            <p:cNvSpPr txBox="1">
              <a:spLocks noChangeArrowheads="1"/>
            </p:cNvSpPr>
            <p:nvPr/>
          </p:nvSpPr>
          <p:spPr bwMode="auto">
            <a:xfrm>
              <a:off x="3040063" y="3160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grpSp>
      <p:sp>
        <p:nvSpPr>
          <p:cNvPr id="206902" name="Line 54"/>
          <p:cNvSpPr>
            <a:spLocks noChangeShapeType="1"/>
          </p:cNvSpPr>
          <p:nvPr/>
        </p:nvSpPr>
        <p:spPr bwMode="auto">
          <a:xfrm>
            <a:off x="4703763"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03" name="Line 55"/>
          <p:cNvSpPr>
            <a:spLocks noChangeShapeType="1"/>
          </p:cNvSpPr>
          <p:nvPr/>
        </p:nvSpPr>
        <p:spPr bwMode="auto">
          <a:xfrm>
            <a:off x="4835525"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04" name="Line 56"/>
          <p:cNvSpPr>
            <a:spLocks noChangeShapeType="1"/>
          </p:cNvSpPr>
          <p:nvPr/>
        </p:nvSpPr>
        <p:spPr bwMode="auto">
          <a:xfrm>
            <a:off x="4968875"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05" name="Line 57"/>
          <p:cNvSpPr>
            <a:spLocks noChangeShapeType="1"/>
          </p:cNvSpPr>
          <p:nvPr/>
        </p:nvSpPr>
        <p:spPr bwMode="auto">
          <a:xfrm>
            <a:off x="5540375"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06" name="Line 58"/>
          <p:cNvSpPr>
            <a:spLocks noChangeShapeType="1"/>
          </p:cNvSpPr>
          <p:nvPr/>
        </p:nvSpPr>
        <p:spPr bwMode="auto">
          <a:xfrm>
            <a:off x="5672138"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07" name="Line 59"/>
          <p:cNvSpPr>
            <a:spLocks noChangeShapeType="1"/>
          </p:cNvSpPr>
          <p:nvPr/>
        </p:nvSpPr>
        <p:spPr bwMode="auto">
          <a:xfrm>
            <a:off x="5805488" y="2219325"/>
            <a:ext cx="0" cy="323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06908" name="Group 60"/>
          <p:cNvGrpSpPr>
            <a:grpSpLocks/>
          </p:cNvGrpSpPr>
          <p:nvPr/>
        </p:nvGrpSpPr>
        <p:grpSpPr bwMode="auto">
          <a:xfrm rot="5400000">
            <a:off x="5244306" y="2355057"/>
            <a:ext cx="149225" cy="176212"/>
            <a:chOff x="1746" y="981"/>
            <a:chExt cx="136" cy="181"/>
          </a:xfrm>
        </p:grpSpPr>
        <p:sp>
          <p:nvSpPr>
            <p:cNvPr id="206909" name="AutoShape 61"/>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910" name="Oval 62"/>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06911" name="Line 63"/>
          <p:cNvSpPr>
            <a:spLocks noChangeShapeType="1"/>
          </p:cNvSpPr>
          <p:nvPr/>
        </p:nvSpPr>
        <p:spPr bwMode="auto">
          <a:xfrm>
            <a:off x="4703763" y="2436813"/>
            <a:ext cx="527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12" name="Line 64"/>
          <p:cNvSpPr>
            <a:spLocks noChangeShapeType="1"/>
          </p:cNvSpPr>
          <p:nvPr/>
        </p:nvSpPr>
        <p:spPr bwMode="auto">
          <a:xfrm>
            <a:off x="5408613" y="2446338"/>
            <a:ext cx="131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06913" name="Group 65"/>
          <p:cNvGrpSpPr>
            <a:grpSpLocks/>
          </p:cNvGrpSpPr>
          <p:nvPr/>
        </p:nvGrpSpPr>
        <p:grpSpPr bwMode="auto">
          <a:xfrm rot="5400000">
            <a:off x="5376069" y="2504281"/>
            <a:ext cx="149225" cy="176213"/>
            <a:chOff x="1746" y="981"/>
            <a:chExt cx="136" cy="181"/>
          </a:xfrm>
        </p:grpSpPr>
        <p:sp>
          <p:nvSpPr>
            <p:cNvPr id="206914" name="AutoShape 66"/>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915" name="Oval 67"/>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06916" name="Line 68"/>
          <p:cNvSpPr>
            <a:spLocks noChangeShapeType="1"/>
          </p:cNvSpPr>
          <p:nvPr/>
        </p:nvSpPr>
        <p:spPr bwMode="auto">
          <a:xfrm>
            <a:off x="4835525" y="2576513"/>
            <a:ext cx="527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17" name="Line 69"/>
          <p:cNvSpPr>
            <a:spLocks noChangeShapeType="1"/>
          </p:cNvSpPr>
          <p:nvPr/>
        </p:nvSpPr>
        <p:spPr bwMode="auto">
          <a:xfrm>
            <a:off x="5540375" y="2586038"/>
            <a:ext cx="131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06918" name="Group 70"/>
          <p:cNvGrpSpPr>
            <a:grpSpLocks/>
          </p:cNvGrpSpPr>
          <p:nvPr/>
        </p:nvGrpSpPr>
        <p:grpSpPr bwMode="auto">
          <a:xfrm rot="5400000">
            <a:off x="5509419" y="2653506"/>
            <a:ext cx="149225" cy="176213"/>
            <a:chOff x="1746" y="981"/>
            <a:chExt cx="136" cy="181"/>
          </a:xfrm>
        </p:grpSpPr>
        <p:sp>
          <p:nvSpPr>
            <p:cNvPr id="206919" name="AutoShape 71"/>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6920" name="Oval 72"/>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06921" name="Line 73"/>
          <p:cNvSpPr>
            <a:spLocks noChangeShapeType="1"/>
          </p:cNvSpPr>
          <p:nvPr/>
        </p:nvSpPr>
        <p:spPr bwMode="auto">
          <a:xfrm>
            <a:off x="4968875" y="2735263"/>
            <a:ext cx="527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2" name="Line 74"/>
          <p:cNvSpPr>
            <a:spLocks noChangeShapeType="1"/>
          </p:cNvSpPr>
          <p:nvPr/>
        </p:nvSpPr>
        <p:spPr bwMode="auto">
          <a:xfrm>
            <a:off x="5673725" y="2735263"/>
            <a:ext cx="131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3" name="Freeform 75"/>
          <p:cNvSpPr>
            <a:spLocks/>
          </p:cNvSpPr>
          <p:nvPr/>
        </p:nvSpPr>
        <p:spPr bwMode="auto">
          <a:xfrm rot="-5400000">
            <a:off x="6950869" y="2504282"/>
            <a:ext cx="349250" cy="17621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4" name="Freeform 76"/>
          <p:cNvSpPr>
            <a:spLocks/>
          </p:cNvSpPr>
          <p:nvPr/>
        </p:nvSpPr>
        <p:spPr bwMode="auto">
          <a:xfrm rot="16200000" flipV="1">
            <a:off x="7126288" y="2503488"/>
            <a:ext cx="349250" cy="177800"/>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5" name="Freeform 77"/>
          <p:cNvSpPr>
            <a:spLocks/>
          </p:cNvSpPr>
          <p:nvPr/>
        </p:nvSpPr>
        <p:spPr bwMode="auto">
          <a:xfrm rot="-5400000">
            <a:off x="7159626" y="2536825"/>
            <a:ext cx="107950" cy="352425"/>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6" name="Line 78"/>
          <p:cNvSpPr>
            <a:spLocks noChangeShapeType="1"/>
          </p:cNvSpPr>
          <p:nvPr/>
        </p:nvSpPr>
        <p:spPr bwMode="auto">
          <a:xfrm>
            <a:off x="6127750" y="3014663"/>
            <a:ext cx="0" cy="349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7" name="Line 79"/>
          <p:cNvSpPr>
            <a:spLocks noChangeShapeType="1"/>
          </p:cNvSpPr>
          <p:nvPr/>
        </p:nvSpPr>
        <p:spPr bwMode="auto">
          <a:xfrm>
            <a:off x="6127750" y="301466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8" name="Line 80"/>
          <p:cNvSpPr>
            <a:spLocks noChangeShapeType="1"/>
          </p:cNvSpPr>
          <p:nvPr/>
        </p:nvSpPr>
        <p:spPr bwMode="auto">
          <a:xfrm>
            <a:off x="6127750" y="336391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29" name="Freeform 81"/>
          <p:cNvSpPr>
            <a:spLocks/>
          </p:cNvSpPr>
          <p:nvPr/>
        </p:nvSpPr>
        <p:spPr bwMode="auto">
          <a:xfrm>
            <a:off x="6391275" y="3014663"/>
            <a:ext cx="103188" cy="349250"/>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0" name="Line 82"/>
          <p:cNvSpPr>
            <a:spLocks noChangeShapeType="1"/>
          </p:cNvSpPr>
          <p:nvPr/>
        </p:nvSpPr>
        <p:spPr bwMode="auto">
          <a:xfrm>
            <a:off x="6127750" y="3462338"/>
            <a:ext cx="0" cy="347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1" name="Line 83"/>
          <p:cNvSpPr>
            <a:spLocks noChangeShapeType="1"/>
          </p:cNvSpPr>
          <p:nvPr/>
        </p:nvSpPr>
        <p:spPr bwMode="auto">
          <a:xfrm>
            <a:off x="6127750" y="3462338"/>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2" name="Line 84"/>
          <p:cNvSpPr>
            <a:spLocks noChangeShapeType="1"/>
          </p:cNvSpPr>
          <p:nvPr/>
        </p:nvSpPr>
        <p:spPr bwMode="auto">
          <a:xfrm>
            <a:off x="6127750" y="381000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3" name="Freeform 85"/>
          <p:cNvSpPr>
            <a:spLocks/>
          </p:cNvSpPr>
          <p:nvPr/>
        </p:nvSpPr>
        <p:spPr bwMode="auto">
          <a:xfrm>
            <a:off x="6391275" y="3462338"/>
            <a:ext cx="103188" cy="347662"/>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4" name="Line 86"/>
          <p:cNvSpPr>
            <a:spLocks noChangeShapeType="1"/>
          </p:cNvSpPr>
          <p:nvPr/>
        </p:nvSpPr>
        <p:spPr bwMode="auto">
          <a:xfrm>
            <a:off x="6111875" y="3910013"/>
            <a:ext cx="0" cy="349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5" name="Line 87"/>
          <p:cNvSpPr>
            <a:spLocks noChangeShapeType="1"/>
          </p:cNvSpPr>
          <p:nvPr/>
        </p:nvSpPr>
        <p:spPr bwMode="auto">
          <a:xfrm>
            <a:off x="6111875" y="3910013"/>
            <a:ext cx="265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6" name="Line 88"/>
          <p:cNvSpPr>
            <a:spLocks noChangeShapeType="1"/>
          </p:cNvSpPr>
          <p:nvPr/>
        </p:nvSpPr>
        <p:spPr bwMode="auto">
          <a:xfrm>
            <a:off x="6111875" y="4259263"/>
            <a:ext cx="265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7" name="Freeform 89"/>
          <p:cNvSpPr>
            <a:spLocks/>
          </p:cNvSpPr>
          <p:nvPr/>
        </p:nvSpPr>
        <p:spPr bwMode="auto">
          <a:xfrm>
            <a:off x="6376988" y="3910013"/>
            <a:ext cx="103187" cy="349250"/>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8" name="Line 90"/>
          <p:cNvSpPr>
            <a:spLocks noChangeShapeType="1"/>
          </p:cNvSpPr>
          <p:nvPr/>
        </p:nvSpPr>
        <p:spPr bwMode="auto">
          <a:xfrm>
            <a:off x="4483100" y="3114675"/>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39" name="Line 91"/>
          <p:cNvSpPr>
            <a:spLocks noChangeShapeType="1"/>
          </p:cNvSpPr>
          <p:nvPr/>
        </p:nvSpPr>
        <p:spPr bwMode="auto">
          <a:xfrm>
            <a:off x="4483100" y="3163888"/>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0" name="Line 92"/>
          <p:cNvSpPr>
            <a:spLocks noChangeShapeType="1"/>
          </p:cNvSpPr>
          <p:nvPr/>
        </p:nvSpPr>
        <p:spPr bwMode="auto">
          <a:xfrm>
            <a:off x="4483100" y="3262313"/>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1" name="Line 93"/>
          <p:cNvSpPr>
            <a:spLocks noChangeShapeType="1"/>
          </p:cNvSpPr>
          <p:nvPr/>
        </p:nvSpPr>
        <p:spPr bwMode="auto">
          <a:xfrm>
            <a:off x="4483100" y="3562350"/>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2" name="Line 94"/>
          <p:cNvSpPr>
            <a:spLocks noChangeShapeType="1"/>
          </p:cNvSpPr>
          <p:nvPr/>
        </p:nvSpPr>
        <p:spPr bwMode="auto">
          <a:xfrm>
            <a:off x="4483100" y="3613150"/>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3" name="Line 95"/>
          <p:cNvSpPr>
            <a:spLocks noChangeShapeType="1"/>
          </p:cNvSpPr>
          <p:nvPr/>
        </p:nvSpPr>
        <p:spPr bwMode="auto">
          <a:xfrm>
            <a:off x="4483100" y="3711575"/>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4" name="Line 96"/>
          <p:cNvSpPr>
            <a:spLocks noChangeShapeType="1"/>
          </p:cNvSpPr>
          <p:nvPr/>
        </p:nvSpPr>
        <p:spPr bwMode="auto">
          <a:xfrm>
            <a:off x="4483100" y="4010025"/>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5" name="Line 97"/>
          <p:cNvSpPr>
            <a:spLocks noChangeShapeType="1"/>
          </p:cNvSpPr>
          <p:nvPr/>
        </p:nvSpPr>
        <p:spPr bwMode="auto">
          <a:xfrm>
            <a:off x="4483100" y="4060825"/>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6" name="Line 98"/>
          <p:cNvSpPr>
            <a:spLocks noChangeShapeType="1"/>
          </p:cNvSpPr>
          <p:nvPr/>
        </p:nvSpPr>
        <p:spPr bwMode="auto">
          <a:xfrm>
            <a:off x="4483100" y="4159250"/>
            <a:ext cx="162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7" name="Line 99"/>
          <p:cNvSpPr>
            <a:spLocks noChangeShapeType="1"/>
          </p:cNvSpPr>
          <p:nvPr/>
        </p:nvSpPr>
        <p:spPr bwMode="auto">
          <a:xfrm>
            <a:off x="6510338" y="3163888"/>
            <a:ext cx="171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8" name="Line 100"/>
          <p:cNvSpPr>
            <a:spLocks noChangeShapeType="1"/>
          </p:cNvSpPr>
          <p:nvPr/>
        </p:nvSpPr>
        <p:spPr bwMode="auto">
          <a:xfrm>
            <a:off x="6510338" y="3611563"/>
            <a:ext cx="171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49" name="Line 101"/>
          <p:cNvSpPr>
            <a:spLocks noChangeShapeType="1"/>
          </p:cNvSpPr>
          <p:nvPr/>
        </p:nvSpPr>
        <p:spPr bwMode="auto">
          <a:xfrm>
            <a:off x="6510338" y="4108450"/>
            <a:ext cx="171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0" name="Line 102"/>
          <p:cNvSpPr>
            <a:spLocks noChangeShapeType="1"/>
          </p:cNvSpPr>
          <p:nvPr/>
        </p:nvSpPr>
        <p:spPr bwMode="auto">
          <a:xfrm>
            <a:off x="7124700" y="2667000"/>
            <a:ext cx="0" cy="2038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1" name="Line 103"/>
          <p:cNvSpPr>
            <a:spLocks noChangeShapeType="1"/>
          </p:cNvSpPr>
          <p:nvPr/>
        </p:nvSpPr>
        <p:spPr bwMode="auto">
          <a:xfrm>
            <a:off x="7169150" y="2667000"/>
            <a:ext cx="0" cy="2038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2" name="Line 104"/>
          <p:cNvSpPr>
            <a:spLocks noChangeShapeType="1"/>
          </p:cNvSpPr>
          <p:nvPr/>
        </p:nvSpPr>
        <p:spPr bwMode="auto">
          <a:xfrm>
            <a:off x="7213600" y="2667000"/>
            <a:ext cx="0" cy="2038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3" name="Line 105"/>
          <p:cNvSpPr>
            <a:spLocks noChangeShapeType="1"/>
          </p:cNvSpPr>
          <p:nvPr/>
        </p:nvSpPr>
        <p:spPr bwMode="auto">
          <a:xfrm>
            <a:off x="7258050" y="2667000"/>
            <a:ext cx="0" cy="2038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4" name="Line 106"/>
          <p:cNvSpPr>
            <a:spLocks noChangeShapeType="1"/>
          </p:cNvSpPr>
          <p:nvPr/>
        </p:nvSpPr>
        <p:spPr bwMode="auto">
          <a:xfrm flipV="1">
            <a:off x="7213600" y="2219325"/>
            <a:ext cx="0" cy="198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55" name="Text Box 107"/>
          <p:cNvSpPr txBox="1">
            <a:spLocks noChangeArrowheads="1"/>
          </p:cNvSpPr>
          <p:nvPr/>
        </p:nvSpPr>
        <p:spPr bwMode="auto">
          <a:xfrm>
            <a:off x="5041900" y="2765425"/>
            <a:ext cx="527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NOT</a:t>
            </a:r>
          </a:p>
        </p:txBody>
      </p:sp>
      <p:sp>
        <p:nvSpPr>
          <p:cNvPr id="206956" name="Text Box 108"/>
          <p:cNvSpPr txBox="1">
            <a:spLocks noChangeArrowheads="1"/>
          </p:cNvSpPr>
          <p:nvPr/>
        </p:nvSpPr>
        <p:spPr bwMode="auto">
          <a:xfrm>
            <a:off x="6010275" y="2714625"/>
            <a:ext cx="527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AND</a:t>
            </a:r>
          </a:p>
        </p:txBody>
      </p:sp>
      <p:sp>
        <p:nvSpPr>
          <p:cNvPr id="206957" name="Text Box 109"/>
          <p:cNvSpPr txBox="1">
            <a:spLocks noChangeArrowheads="1"/>
          </p:cNvSpPr>
          <p:nvPr/>
        </p:nvSpPr>
        <p:spPr bwMode="auto">
          <a:xfrm>
            <a:off x="7451725" y="2420938"/>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OR</a:t>
            </a:r>
          </a:p>
        </p:txBody>
      </p:sp>
      <p:sp>
        <p:nvSpPr>
          <p:cNvPr id="206958" name="Text Box 110"/>
          <p:cNvSpPr txBox="1">
            <a:spLocks noChangeArrowheads="1"/>
          </p:cNvSpPr>
          <p:nvPr/>
        </p:nvSpPr>
        <p:spPr bwMode="auto">
          <a:xfrm>
            <a:off x="4787900" y="1916113"/>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206959" name="Text Box 111"/>
          <p:cNvSpPr txBox="1">
            <a:spLocks noChangeArrowheads="1"/>
          </p:cNvSpPr>
          <p:nvPr/>
        </p:nvSpPr>
        <p:spPr bwMode="auto">
          <a:xfrm>
            <a:off x="4641850" y="1916113"/>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B</a:t>
            </a:r>
          </a:p>
        </p:txBody>
      </p:sp>
      <p:sp>
        <p:nvSpPr>
          <p:cNvPr id="206960" name="Text Box 112"/>
          <p:cNvSpPr txBox="1">
            <a:spLocks noChangeArrowheads="1"/>
          </p:cNvSpPr>
          <p:nvPr/>
        </p:nvSpPr>
        <p:spPr bwMode="auto">
          <a:xfrm>
            <a:off x="4500563" y="1916113"/>
            <a:ext cx="32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a:t>
            </a:r>
          </a:p>
        </p:txBody>
      </p:sp>
      <p:sp>
        <p:nvSpPr>
          <p:cNvPr id="206961" name="Rectangle 113"/>
          <p:cNvSpPr>
            <a:spLocks noChangeArrowheads="1"/>
          </p:cNvSpPr>
          <p:nvPr/>
        </p:nvSpPr>
        <p:spPr bwMode="auto">
          <a:xfrm>
            <a:off x="674687" y="38894"/>
            <a:ext cx="7794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kumimoji="1" sz="4400">
                <a:solidFill>
                  <a:schemeClr val="tx2"/>
                </a:solidFill>
                <a:latin typeface="Arial" panose="020B0604020202020204" pitchFamily="34" charset="0"/>
                <a:ea typeface="ＭＳ Ｐゴシック" panose="020B0600070205080204" pitchFamily="50" charset="-128"/>
              </a:defRPr>
            </a:lvl1pPr>
            <a:lvl2pPr algn="ctr">
              <a:defRPr kumimoji="1" sz="4400">
                <a:solidFill>
                  <a:schemeClr val="tx2"/>
                </a:solidFill>
                <a:latin typeface="Arial" panose="020B0604020202020204" pitchFamily="34" charset="0"/>
                <a:ea typeface="ＭＳ Ｐゴシック" panose="020B0600070205080204" pitchFamily="50" charset="-128"/>
              </a:defRPr>
            </a:lvl2pPr>
            <a:lvl3pPr algn="ctr">
              <a:defRPr kumimoji="1" sz="4400">
                <a:solidFill>
                  <a:schemeClr val="tx2"/>
                </a:solidFill>
                <a:latin typeface="Arial" panose="020B0604020202020204" pitchFamily="34" charset="0"/>
                <a:ea typeface="ＭＳ Ｐゴシック" panose="020B0600070205080204" pitchFamily="50" charset="-128"/>
              </a:defRPr>
            </a:lvl3pPr>
            <a:lvl4pPr algn="ctr">
              <a:defRPr kumimoji="1" sz="4400">
                <a:solidFill>
                  <a:schemeClr val="tx2"/>
                </a:solidFill>
                <a:latin typeface="Arial" panose="020B0604020202020204" pitchFamily="34" charset="0"/>
                <a:ea typeface="ＭＳ Ｐゴシック" panose="020B0600070205080204" pitchFamily="50" charset="-128"/>
              </a:defRPr>
            </a:lvl4pPr>
            <a:lvl5pPr algn="ct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4000" dirty="0"/>
              <a:t>演習</a:t>
            </a:r>
            <a:r>
              <a:rPr lang="en-US" altLang="ja-JP" sz="4000" dirty="0"/>
              <a:t>7.1</a:t>
            </a:r>
            <a:endParaRPr lang="ja-JP" altLang="en-US" sz="4000" dirty="0"/>
          </a:p>
        </p:txBody>
      </p:sp>
      <p:sp>
        <p:nvSpPr>
          <p:cNvPr id="206962" name="Text Box 114"/>
          <p:cNvSpPr txBox="1">
            <a:spLocks noChangeArrowheads="1"/>
          </p:cNvSpPr>
          <p:nvPr/>
        </p:nvSpPr>
        <p:spPr bwMode="auto">
          <a:xfrm>
            <a:off x="450850" y="1557338"/>
            <a:ext cx="3522663"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0000"/>
              </a:lnSpc>
              <a:spcBef>
                <a:spcPct val="50000"/>
              </a:spcBef>
              <a:buClr>
                <a:schemeClr val="folHlink"/>
              </a:buClr>
              <a:buSzPct val="95000"/>
              <a:buFont typeface="Wingdings" panose="05000000000000000000" pitchFamily="2" charset="2"/>
              <a:buNone/>
            </a:pPr>
            <a:r>
              <a:rPr lang="ja-JP" altLang="en-US" sz="1400">
                <a:latin typeface="Tahoma" panose="020B0604030504040204" pitchFamily="34" charset="0"/>
              </a:rPr>
              <a:t>（ヒント）</a:t>
            </a:r>
          </a:p>
          <a:p>
            <a:pPr>
              <a:lnSpc>
                <a:spcPct val="90000"/>
              </a:lnSpc>
              <a:spcBef>
                <a:spcPct val="50000"/>
              </a:spcBef>
              <a:buClr>
                <a:schemeClr val="folHlink"/>
              </a:buClr>
              <a:buSzPct val="95000"/>
              <a:buFont typeface="Wingdings" panose="05000000000000000000" pitchFamily="2" charset="2"/>
              <a:buNone/>
            </a:pPr>
            <a:r>
              <a:rPr lang="en-US" altLang="ja-JP" sz="1400">
                <a:latin typeface="Tahoma" panose="020B0604030504040204" pitchFamily="34" charset="0"/>
              </a:rPr>
              <a:t>LUT</a:t>
            </a:r>
            <a:r>
              <a:rPr lang="ja-JP" altLang="en-US" sz="1400">
                <a:latin typeface="Tahoma" panose="020B0604030504040204" pitchFamily="34" charset="0"/>
              </a:rPr>
              <a:t>の論理を表わす真理値表の入力は、</a:t>
            </a:r>
            <a:r>
              <a:rPr lang="en-US" altLang="ja-JP" sz="1400">
                <a:latin typeface="Tahoma" panose="020B0604030504040204" pitchFamily="34" charset="0"/>
              </a:rPr>
              <a:t>ABC</a:t>
            </a:r>
            <a:r>
              <a:rPr lang="ja-JP" altLang="en-US" sz="1400">
                <a:latin typeface="Tahoma" panose="020B0604030504040204" pitchFamily="34" charset="0"/>
              </a:rPr>
              <a:t>順（</a:t>
            </a:r>
            <a:r>
              <a:rPr lang="en-US" altLang="ja-JP" sz="1400">
                <a:latin typeface="Tahoma" panose="020B0604030504040204" pitchFamily="34" charset="0"/>
              </a:rPr>
              <a:t>A</a:t>
            </a:r>
            <a:r>
              <a:rPr lang="ja-JP" altLang="en-US" sz="1400">
                <a:latin typeface="Tahoma" panose="020B0604030504040204" pitchFamily="34" charset="0"/>
              </a:rPr>
              <a:t>が一番上の桁、</a:t>
            </a:r>
            <a:r>
              <a:rPr lang="en-US" altLang="ja-JP" sz="1400">
                <a:latin typeface="Tahoma" panose="020B0604030504040204" pitchFamily="34" charset="0"/>
              </a:rPr>
              <a:t>C</a:t>
            </a:r>
            <a:r>
              <a:rPr lang="ja-JP" altLang="en-US" sz="1400">
                <a:latin typeface="Tahoma" panose="020B0604030504040204" pitchFamily="34" charset="0"/>
              </a:rPr>
              <a:t>が一番下の桁）であることに注意すること。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0"/>
            <a:ext cx="8229600" cy="611188"/>
          </a:xfrm>
        </p:spPr>
        <p:txBody>
          <a:bodyPr/>
          <a:lstStyle/>
          <a:p>
            <a:r>
              <a:rPr lang="en-US" altLang="ja-JP" sz="3800" dirty="0"/>
              <a:t>3</a:t>
            </a:r>
            <a:r>
              <a:rPr lang="ja-JP" altLang="en-US" sz="3800" dirty="0"/>
              <a:t>　</a:t>
            </a:r>
            <a:r>
              <a:rPr lang="en-US" altLang="ja-JP" sz="3800" dirty="0"/>
              <a:t>FPGA</a:t>
            </a:r>
            <a:r>
              <a:rPr lang="ja-JP" altLang="en-US" sz="3800" dirty="0"/>
              <a:t>の設計</a:t>
            </a:r>
          </a:p>
        </p:txBody>
      </p:sp>
      <p:grpSp>
        <p:nvGrpSpPr>
          <p:cNvPr id="434179" name="Group 3"/>
          <p:cNvGrpSpPr>
            <a:grpSpLocks/>
          </p:cNvGrpSpPr>
          <p:nvPr/>
        </p:nvGrpSpPr>
        <p:grpSpPr bwMode="auto">
          <a:xfrm>
            <a:off x="582613" y="842963"/>
            <a:ext cx="7786687" cy="5622925"/>
            <a:chOff x="398" y="531"/>
            <a:chExt cx="5313" cy="3542"/>
          </a:xfrm>
        </p:grpSpPr>
        <p:sp>
          <p:nvSpPr>
            <p:cNvPr id="434180" name="Rectangle 4"/>
            <p:cNvSpPr>
              <a:spLocks noChangeArrowheads="1"/>
            </p:cNvSpPr>
            <p:nvPr/>
          </p:nvSpPr>
          <p:spPr bwMode="auto">
            <a:xfrm>
              <a:off x="1351" y="845"/>
              <a:ext cx="1497" cy="2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高位合成、機能合成</a:t>
              </a:r>
            </a:p>
          </p:txBody>
        </p:sp>
        <p:sp>
          <p:nvSpPr>
            <p:cNvPr id="434181" name="Rectangle 5"/>
            <p:cNvSpPr>
              <a:spLocks noChangeArrowheads="1"/>
            </p:cNvSpPr>
            <p:nvPr/>
          </p:nvSpPr>
          <p:spPr bwMode="auto">
            <a:xfrm>
              <a:off x="2137" y="1389"/>
              <a:ext cx="2525"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論理合成、圧縮（テクノロジ非依存）</a:t>
              </a:r>
            </a:p>
          </p:txBody>
        </p:sp>
        <p:sp>
          <p:nvSpPr>
            <p:cNvPr id="434182" name="Rectangle 6"/>
            <p:cNvSpPr>
              <a:spLocks noChangeArrowheads="1"/>
            </p:cNvSpPr>
            <p:nvPr/>
          </p:nvSpPr>
          <p:spPr bwMode="auto">
            <a:xfrm>
              <a:off x="1986" y="1979"/>
              <a:ext cx="1633"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テクノロジマッピング</a:t>
              </a:r>
            </a:p>
          </p:txBody>
        </p:sp>
        <p:sp>
          <p:nvSpPr>
            <p:cNvPr id="434183" name="Rectangle 7"/>
            <p:cNvSpPr>
              <a:spLocks noChangeArrowheads="1"/>
            </p:cNvSpPr>
            <p:nvPr/>
          </p:nvSpPr>
          <p:spPr bwMode="auto">
            <a:xfrm>
              <a:off x="1986" y="2523"/>
              <a:ext cx="1633"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配置</a:t>
              </a:r>
            </a:p>
          </p:txBody>
        </p:sp>
        <p:sp>
          <p:nvSpPr>
            <p:cNvPr id="434184" name="Rectangle 8"/>
            <p:cNvSpPr>
              <a:spLocks noChangeArrowheads="1"/>
            </p:cNvSpPr>
            <p:nvPr/>
          </p:nvSpPr>
          <p:spPr bwMode="auto">
            <a:xfrm>
              <a:off x="1990" y="3022"/>
              <a:ext cx="1629" cy="54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配線</a:t>
              </a:r>
            </a:p>
            <a:p>
              <a:pPr algn="ctr"/>
              <a:r>
                <a:rPr lang="ja-JP" altLang="en-US" b="1"/>
                <a:t>概略配線／詳細配線</a:t>
              </a:r>
            </a:p>
            <a:p>
              <a:pPr algn="ctr"/>
              <a:endParaRPr lang="en-US" altLang="ja-JP" b="1"/>
            </a:p>
          </p:txBody>
        </p:sp>
        <p:sp>
          <p:nvSpPr>
            <p:cNvPr id="434185" name="Line 9"/>
            <p:cNvSpPr>
              <a:spLocks noChangeShapeType="1"/>
            </p:cNvSpPr>
            <p:nvPr/>
          </p:nvSpPr>
          <p:spPr bwMode="auto">
            <a:xfrm>
              <a:off x="1940" y="1071"/>
              <a:ext cx="738"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86" name="Line 10"/>
            <p:cNvSpPr>
              <a:spLocks noChangeShapeType="1"/>
            </p:cNvSpPr>
            <p:nvPr/>
          </p:nvSpPr>
          <p:spPr bwMode="auto">
            <a:xfrm>
              <a:off x="2727" y="1661"/>
              <a:ext cx="1"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87" name="Line 11"/>
            <p:cNvSpPr>
              <a:spLocks noChangeShapeType="1"/>
            </p:cNvSpPr>
            <p:nvPr/>
          </p:nvSpPr>
          <p:spPr bwMode="auto">
            <a:xfrm>
              <a:off x="2727" y="2205"/>
              <a:ext cx="1"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88" name="Line 12"/>
            <p:cNvSpPr>
              <a:spLocks noChangeShapeType="1"/>
            </p:cNvSpPr>
            <p:nvPr/>
          </p:nvSpPr>
          <p:spPr bwMode="auto">
            <a:xfrm>
              <a:off x="2727" y="2750"/>
              <a:ext cx="1"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89" name="Line 13"/>
            <p:cNvSpPr>
              <a:spLocks noChangeShapeType="1"/>
            </p:cNvSpPr>
            <p:nvPr/>
          </p:nvSpPr>
          <p:spPr bwMode="auto">
            <a:xfrm>
              <a:off x="2727" y="3566"/>
              <a:ext cx="1"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90" name="Line 14"/>
            <p:cNvSpPr>
              <a:spLocks noChangeShapeType="1"/>
            </p:cNvSpPr>
            <p:nvPr/>
          </p:nvSpPr>
          <p:spPr bwMode="auto">
            <a:xfrm flipH="1">
              <a:off x="3661" y="1071"/>
              <a:ext cx="246"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91" name="Line 15"/>
            <p:cNvSpPr>
              <a:spLocks noChangeShapeType="1"/>
            </p:cNvSpPr>
            <p:nvPr/>
          </p:nvSpPr>
          <p:spPr bwMode="auto">
            <a:xfrm>
              <a:off x="1400" y="663"/>
              <a:ext cx="295"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4192" name="Rectangle 16"/>
            <p:cNvSpPr>
              <a:spLocks noChangeArrowheads="1"/>
            </p:cNvSpPr>
            <p:nvPr/>
          </p:nvSpPr>
          <p:spPr bwMode="auto">
            <a:xfrm>
              <a:off x="1744" y="1842"/>
              <a:ext cx="2211" cy="186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4193" name="Text Box 17"/>
            <p:cNvSpPr txBox="1">
              <a:spLocks noChangeArrowheads="1"/>
            </p:cNvSpPr>
            <p:nvPr/>
          </p:nvSpPr>
          <p:spPr bwMode="auto">
            <a:xfrm>
              <a:off x="3991" y="2036"/>
              <a:ext cx="17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FPGA/PLD</a:t>
              </a:r>
              <a:r>
                <a:rPr lang="ja-JP" altLang="en-US"/>
                <a:t>の</a:t>
              </a:r>
            </a:p>
            <a:p>
              <a:r>
                <a:rPr lang="ja-JP" altLang="en-US"/>
                <a:t>アーキテクチャ依存部分</a:t>
              </a:r>
            </a:p>
          </p:txBody>
        </p:sp>
        <p:sp>
          <p:nvSpPr>
            <p:cNvPr id="434194" name="Text Box 18"/>
            <p:cNvSpPr txBox="1">
              <a:spLocks noChangeArrowheads="1"/>
            </p:cNvSpPr>
            <p:nvPr/>
          </p:nvSpPr>
          <p:spPr bwMode="auto">
            <a:xfrm>
              <a:off x="398" y="531"/>
              <a:ext cx="14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dirty="0"/>
                <a:t>C</a:t>
              </a:r>
              <a:r>
                <a:rPr lang="ja-JP" altLang="en-US" dirty="0"/>
                <a:t>レベル設計</a:t>
              </a:r>
            </a:p>
          </p:txBody>
        </p:sp>
        <p:sp>
          <p:nvSpPr>
            <p:cNvPr id="434195" name="Text Box 19"/>
            <p:cNvSpPr txBox="1">
              <a:spLocks noChangeArrowheads="1"/>
            </p:cNvSpPr>
            <p:nvPr/>
          </p:nvSpPr>
          <p:spPr bwMode="auto">
            <a:xfrm>
              <a:off x="3709" y="663"/>
              <a:ext cx="16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Verilog-HDL, VHDL</a:t>
              </a:r>
              <a:r>
                <a:rPr lang="ja-JP" altLang="en-US"/>
                <a:t>など</a:t>
              </a:r>
            </a:p>
            <a:p>
              <a:r>
                <a:rPr lang="en-US" altLang="ja-JP"/>
                <a:t>RTL</a:t>
              </a:r>
              <a:r>
                <a:rPr lang="ja-JP" altLang="en-US"/>
                <a:t>設計</a:t>
              </a:r>
            </a:p>
          </p:txBody>
        </p:sp>
        <p:sp>
          <p:nvSpPr>
            <p:cNvPr id="434196" name="Text Box 20"/>
            <p:cNvSpPr txBox="1">
              <a:spLocks noChangeArrowheads="1"/>
            </p:cNvSpPr>
            <p:nvPr/>
          </p:nvSpPr>
          <p:spPr bwMode="auto">
            <a:xfrm>
              <a:off x="2419" y="3842"/>
              <a:ext cx="7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構成情報</a:t>
              </a:r>
            </a:p>
          </p:txBody>
        </p:sp>
      </p:grpSp>
    </p:spTree>
    <p:extLst>
      <p:ext uri="{BB962C8B-B14F-4D97-AF65-F5344CB8AC3E}">
        <p14:creationId xmlns:p14="http://schemas.microsoft.com/office/powerpoint/2010/main" val="822596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FPGA</a:t>
            </a:r>
            <a:r>
              <a:rPr kumimoji="1" lang="ja-JP" altLang="en-US" dirty="0"/>
              <a:t>の設計ツール</a:t>
            </a:r>
          </a:p>
        </p:txBody>
      </p:sp>
      <p:sp>
        <p:nvSpPr>
          <p:cNvPr id="3" name="コンテンツ プレースホルダー 2"/>
          <p:cNvSpPr>
            <a:spLocks noGrp="1"/>
          </p:cNvSpPr>
          <p:nvPr>
            <p:ph idx="1"/>
          </p:nvPr>
        </p:nvSpPr>
        <p:spPr>
          <a:xfrm>
            <a:off x="447476" y="1196752"/>
            <a:ext cx="8229600" cy="4525963"/>
          </a:xfrm>
        </p:spPr>
        <p:txBody>
          <a:bodyPr/>
          <a:lstStyle/>
          <a:p>
            <a:r>
              <a:rPr kumimoji="1" lang="ja-JP" altLang="en-US" dirty="0"/>
              <a:t>ベンダが統合型のツールを提供</a:t>
            </a:r>
            <a:endParaRPr kumimoji="1" lang="en-US" altLang="ja-JP" dirty="0"/>
          </a:p>
          <a:p>
            <a:pPr lvl="1"/>
            <a:r>
              <a:rPr lang="en-US" altLang="ja-JP" dirty="0"/>
              <a:t>Xilinx</a:t>
            </a:r>
            <a:r>
              <a:rPr lang="ja-JP" altLang="en-US" dirty="0"/>
              <a:t>社</a:t>
            </a:r>
            <a:r>
              <a:rPr lang="en-US" altLang="ja-JP" dirty="0" err="1"/>
              <a:t>Vivado</a:t>
            </a:r>
            <a:r>
              <a:rPr lang="ja-JP" altLang="en-US" dirty="0"/>
              <a:t>→</a:t>
            </a:r>
            <a:r>
              <a:rPr lang="en-US" altLang="ja-JP" dirty="0" err="1"/>
              <a:t>Vitis</a:t>
            </a:r>
            <a:r>
              <a:rPr lang="ja-JP" altLang="en-US" dirty="0"/>
              <a:t>　</a:t>
            </a:r>
            <a:r>
              <a:rPr lang="en-US" altLang="ja-JP" dirty="0"/>
              <a:t>Intel</a:t>
            </a:r>
            <a:r>
              <a:rPr lang="ja-JP" altLang="en-US" dirty="0"/>
              <a:t>社</a:t>
            </a:r>
            <a:r>
              <a:rPr lang="en-US" altLang="ja-JP" dirty="0"/>
              <a:t>Quartus</a:t>
            </a:r>
          </a:p>
          <a:p>
            <a:pPr lvl="1"/>
            <a:r>
              <a:rPr lang="ja-JP" altLang="en-US" dirty="0"/>
              <a:t>シミュレーション、配置、配線、構成情報の転送、デバッグツールが一式入っている</a:t>
            </a:r>
            <a:endParaRPr lang="en-US" altLang="ja-JP" dirty="0"/>
          </a:p>
          <a:p>
            <a:pPr lvl="1"/>
            <a:r>
              <a:rPr kumimoji="1" lang="ja-JP" altLang="en-US" dirty="0"/>
              <a:t>お試し版</a:t>
            </a:r>
            <a:r>
              <a:rPr lang="en-US" altLang="ja-JP" dirty="0"/>
              <a:t>Web pack</a:t>
            </a:r>
            <a:r>
              <a:rPr lang="ja-JP" altLang="en-US" dirty="0"/>
              <a:t>でもかなりのことができる</a:t>
            </a:r>
            <a:endParaRPr lang="en-US" altLang="ja-JP" dirty="0"/>
          </a:p>
          <a:p>
            <a:r>
              <a:rPr lang="ja-JP" altLang="en-US" dirty="0"/>
              <a:t>設計入力</a:t>
            </a:r>
            <a:endParaRPr lang="en-US" altLang="ja-JP" dirty="0"/>
          </a:p>
          <a:p>
            <a:pPr lvl="1"/>
            <a:r>
              <a:rPr kumimoji="1" lang="en-US" altLang="ja-JP" dirty="0"/>
              <a:t>Verilog</a:t>
            </a:r>
            <a:r>
              <a:rPr kumimoji="1" lang="ja-JP" altLang="en-US" dirty="0"/>
              <a:t> </a:t>
            </a:r>
            <a:r>
              <a:rPr kumimoji="1" lang="en-US" altLang="ja-JP" dirty="0"/>
              <a:t>HDL</a:t>
            </a:r>
            <a:r>
              <a:rPr kumimoji="1" lang="ja-JP" altLang="en-US" dirty="0" err="1"/>
              <a:t>、</a:t>
            </a:r>
            <a:r>
              <a:rPr kumimoji="1" lang="en-US" altLang="ja-JP" dirty="0"/>
              <a:t>VHDL</a:t>
            </a:r>
            <a:r>
              <a:rPr kumimoji="1" lang="ja-JP" altLang="en-US" dirty="0"/>
              <a:t>などハードウェア記述言語</a:t>
            </a:r>
            <a:endParaRPr kumimoji="1" lang="en-US" altLang="ja-JP" dirty="0"/>
          </a:p>
          <a:p>
            <a:pPr lvl="1"/>
            <a:r>
              <a:rPr lang="ja-JP" altLang="en-US" dirty="0"/>
              <a:t>高位合成 </a:t>
            </a:r>
            <a:r>
              <a:rPr lang="en-US" altLang="ja-JP" dirty="0"/>
              <a:t>HLS(High Level Synthesis)</a:t>
            </a:r>
            <a:endParaRPr kumimoji="1" lang="en-US" altLang="ja-JP" dirty="0"/>
          </a:p>
          <a:p>
            <a:pPr lvl="2"/>
            <a:r>
              <a:rPr lang="en-US" altLang="ja-JP" dirty="0"/>
              <a:t>Xilinx</a:t>
            </a:r>
            <a:r>
              <a:rPr lang="ja-JP" altLang="en-US" dirty="0"/>
              <a:t> </a:t>
            </a:r>
            <a:r>
              <a:rPr lang="en-US" altLang="ja-JP" dirty="0" err="1"/>
              <a:t>Vivado</a:t>
            </a:r>
            <a:r>
              <a:rPr lang="ja-JP" altLang="en-US" dirty="0"/>
              <a:t> </a:t>
            </a:r>
            <a:r>
              <a:rPr lang="en-US" altLang="ja-JP" dirty="0"/>
              <a:t>HLS</a:t>
            </a:r>
            <a:r>
              <a:rPr lang="ja-JP" altLang="en-US" dirty="0"/>
              <a:t>／</a:t>
            </a:r>
            <a:r>
              <a:rPr lang="en-US" altLang="ja-JP" dirty="0"/>
              <a:t>Vitis HLS</a:t>
            </a:r>
          </a:p>
          <a:p>
            <a:pPr lvl="2"/>
            <a:r>
              <a:rPr kumimoji="1" lang="en-US" altLang="ja-JP" dirty="0"/>
              <a:t>Intel</a:t>
            </a:r>
            <a:r>
              <a:rPr kumimoji="1" lang="ja-JP" altLang="en-US" dirty="0"/>
              <a:t> </a:t>
            </a:r>
            <a:r>
              <a:rPr kumimoji="1" lang="en-US" altLang="ja-JP" dirty="0"/>
              <a:t>OpenCL, Intel HLS</a:t>
            </a:r>
            <a:endParaRPr kumimoji="1" lang="ja-JP" altLang="en-US" dirty="0"/>
          </a:p>
        </p:txBody>
      </p:sp>
    </p:spTree>
    <p:extLst>
      <p:ext uri="{BB962C8B-B14F-4D97-AF65-F5344CB8AC3E}">
        <p14:creationId xmlns:p14="http://schemas.microsoft.com/office/powerpoint/2010/main" val="356826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451708" y="40568"/>
            <a:ext cx="8229600" cy="1143000"/>
          </a:xfrm>
        </p:spPr>
        <p:txBody>
          <a:bodyPr/>
          <a:lstStyle/>
          <a:p>
            <a:r>
              <a:rPr lang="en-US" altLang="ja-JP" sz="3400" dirty="0"/>
              <a:t>Xilinx</a:t>
            </a:r>
            <a:r>
              <a:rPr lang="ja-JP" altLang="en-US" sz="3400" dirty="0"/>
              <a:t>　</a:t>
            </a:r>
            <a:r>
              <a:rPr lang="en-US" altLang="ja-JP" sz="3400" dirty="0" err="1"/>
              <a:t>Virtex</a:t>
            </a:r>
            <a:r>
              <a:rPr lang="en-US" altLang="ja-JP" sz="3400" dirty="0"/>
              <a:t> </a:t>
            </a:r>
            <a:r>
              <a:rPr lang="ja-JP" altLang="en-US" sz="3400" dirty="0"/>
              <a:t>シリーズの基本構成</a:t>
            </a:r>
          </a:p>
        </p:txBody>
      </p:sp>
      <p:grpSp>
        <p:nvGrpSpPr>
          <p:cNvPr id="405507" name="Group 3"/>
          <p:cNvGrpSpPr>
            <a:grpSpLocks/>
          </p:cNvGrpSpPr>
          <p:nvPr/>
        </p:nvGrpSpPr>
        <p:grpSpPr bwMode="auto">
          <a:xfrm>
            <a:off x="233363" y="811213"/>
            <a:ext cx="8726487" cy="5599112"/>
            <a:chOff x="159" y="511"/>
            <a:chExt cx="5955" cy="3654"/>
          </a:xfrm>
        </p:grpSpPr>
        <p:sp>
          <p:nvSpPr>
            <p:cNvPr id="405508" name="Rectangle 4"/>
            <p:cNvSpPr>
              <a:spLocks noChangeArrowheads="1"/>
            </p:cNvSpPr>
            <p:nvPr/>
          </p:nvSpPr>
          <p:spPr bwMode="auto">
            <a:xfrm>
              <a:off x="3586" y="1400"/>
              <a:ext cx="2528" cy="22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09" name="Rectangle 5"/>
            <p:cNvSpPr>
              <a:spLocks noChangeArrowheads="1"/>
            </p:cNvSpPr>
            <p:nvPr/>
          </p:nvSpPr>
          <p:spPr bwMode="auto">
            <a:xfrm>
              <a:off x="1306" y="2238"/>
              <a:ext cx="1741" cy="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0" name="Rectangle 6"/>
            <p:cNvSpPr>
              <a:spLocks noChangeArrowheads="1"/>
            </p:cNvSpPr>
            <p:nvPr/>
          </p:nvSpPr>
          <p:spPr bwMode="auto">
            <a:xfrm>
              <a:off x="1513" y="2459"/>
              <a:ext cx="1326"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1" name="Text Box 7"/>
            <p:cNvSpPr txBox="1">
              <a:spLocks noChangeArrowheads="1"/>
            </p:cNvSpPr>
            <p:nvPr/>
          </p:nvSpPr>
          <p:spPr bwMode="auto">
            <a:xfrm>
              <a:off x="1501" y="3926"/>
              <a:ext cx="132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Programmable IOs</a:t>
              </a:r>
            </a:p>
          </p:txBody>
        </p:sp>
        <p:sp>
          <p:nvSpPr>
            <p:cNvPr id="405512" name="Rectangle 8"/>
            <p:cNvSpPr>
              <a:spLocks noChangeArrowheads="1"/>
            </p:cNvSpPr>
            <p:nvPr/>
          </p:nvSpPr>
          <p:spPr bwMode="auto">
            <a:xfrm>
              <a:off x="1638"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3" name="Rectangle 9"/>
            <p:cNvSpPr>
              <a:spLocks noChangeArrowheads="1"/>
            </p:cNvSpPr>
            <p:nvPr/>
          </p:nvSpPr>
          <p:spPr bwMode="auto">
            <a:xfrm>
              <a:off x="2094"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4" name="Rectangle 10"/>
            <p:cNvSpPr>
              <a:spLocks noChangeArrowheads="1"/>
            </p:cNvSpPr>
            <p:nvPr/>
          </p:nvSpPr>
          <p:spPr bwMode="auto">
            <a:xfrm>
              <a:off x="2218"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5" name="Rectangle 11"/>
            <p:cNvSpPr>
              <a:spLocks noChangeArrowheads="1"/>
            </p:cNvSpPr>
            <p:nvPr/>
          </p:nvSpPr>
          <p:spPr bwMode="auto">
            <a:xfrm>
              <a:off x="2674" y="2459"/>
              <a:ext cx="41" cy="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6" name="Rectangle 12"/>
            <p:cNvSpPr>
              <a:spLocks noChangeArrowheads="1"/>
            </p:cNvSpPr>
            <p:nvPr/>
          </p:nvSpPr>
          <p:spPr bwMode="auto">
            <a:xfrm>
              <a:off x="1596" y="3341"/>
              <a:ext cx="1160" cy="3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Configurable Logic</a:t>
              </a:r>
            </a:p>
          </p:txBody>
        </p:sp>
        <p:sp>
          <p:nvSpPr>
            <p:cNvPr id="405517" name="Rectangle 13"/>
            <p:cNvSpPr>
              <a:spLocks noChangeArrowheads="1"/>
            </p:cNvSpPr>
            <p:nvPr/>
          </p:nvSpPr>
          <p:spPr bwMode="auto">
            <a:xfrm>
              <a:off x="2176" y="2238"/>
              <a:ext cx="871" cy="88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18" name="Rectangle 14"/>
            <p:cNvSpPr>
              <a:spLocks noChangeArrowheads="1"/>
            </p:cNvSpPr>
            <p:nvPr/>
          </p:nvSpPr>
          <p:spPr bwMode="auto">
            <a:xfrm>
              <a:off x="3834"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05519" name="Group 15"/>
            <p:cNvGrpSpPr>
              <a:grpSpLocks/>
            </p:cNvGrpSpPr>
            <p:nvPr/>
          </p:nvGrpSpPr>
          <p:grpSpPr bwMode="auto">
            <a:xfrm>
              <a:off x="3834" y="1400"/>
              <a:ext cx="166" cy="176"/>
              <a:chOff x="3107" y="935"/>
              <a:chExt cx="181" cy="181"/>
            </a:xfrm>
          </p:grpSpPr>
          <p:sp>
            <p:nvSpPr>
              <p:cNvPr id="405520" name="Rectangle 16"/>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1" name="Rectangle 17"/>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2" name="Rectangle 18"/>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3" name="Rectangle 19"/>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05524" name="Rectangle 20"/>
            <p:cNvSpPr>
              <a:spLocks noChangeArrowheads="1"/>
            </p:cNvSpPr>
            <p:nvPr/>
          </p:nvSpPr>
          <p:spPr bwMode="auto">
            <a:xfrm>
              <a:off x="3834"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5" name="Rectangle 21"/>
            <p:cNvSpPr>
              <a:spLocks noChangeArrowheads="1"/>
            </p:cNvSpPr>
            <p:nvPr/>
          </p:nvSpPr>
          <p:spPr bwMode="auto">
            <a:xfrm>
              <a:off x="3834"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6" name="Rectangle 22"/>
            <p:cNvSpPr>
              <a:spLocks noChangeArrowheads="1"/>
            </p:cNvSpPr>
            <p:nvPr/>
          </p:nvSpPr>
          <p:spPr bwMode="auto">
            <a:xfrm>
              <a:off x="3834"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7" name="Rectangle 23"/>
            <p:cNvSpPr>
              <a:spLocks noChangeArrowheads="1"/>
            </p:cNvSpPr>
            <p:nvPr/>
          </p:nvSpPr>
          <p:spPr bwMode="auto">
            <a:xfrm>
              <a:off x="3834"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8" name="Rectangle 24"/>
            <p:cNvSpPr>
              <a:spLocks noChangeArrowheads="1"/>
            </p:cNvSpPr>
            <p:nvPr/>
          </p:nvSpPr>
          <p:spPr bwMode="auto">
            <a:xfrm>
              <a:off x="3834"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29" name="Rectangle 25"/>
            <p:cNvSpPr>
              <a:spLocks noChangeArrowheads="1"/>
            </p:cNvSpPr>
            <p:nvPr/>
          </p:nvSpPr>
          <p:spPr bwMode="auto">
            <a:xfrm>
              <a:off x="3834"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0" name="Rectangle 26"/>
            <p:cNvSpPr>
              <a:spLocks noChangeArrowheads="1"/>
            </p:cNvSpPr>
            <p:nvPr/>
          </p:nvSpPr>
          <p:spPr bwMode="auto">
            <a:xfrm>
              <a:off x="3834"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1" name="Rectangle 27"/>
            <p:cNvSpPr>
              <a:spLocks noChangeArrowheads="1"/>
            </p:cNvSpPr>
            <p:nvPr/>
          </p:nvSpPr>
          <p:spPr bwMode="auto">
            <a:xfrm>
              <a:off x="4042"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2" name="Rectangle 28"/>
            <p:cNvSpPr>
              <a:spLocks noChangeArrowheads="1"/>
            </p:cNvSpPr>
            <p:nvPr/>
          </p:nvSpPr>
          <p:spPr bwMode="auto">
            <a:xfrm>
              <a:off x="404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3" name="Rectangle 29"/>
            <p:cNvSpPr>
              <a:spLocks noChangeArrowheads="1"/>
            </p:cNvSpPr>
            <p:nvPr/>
          </p:nvSpPr>
          <p:spPr bwMode="auto">
            <a:xfrm>
              <a:off x="412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4" name="Rectangle 30"/>
            <p:cNvSpPr>
              <a:spLocks noChangeArrowheads="1"/>
            </p:cNvSpPr>
            <p:nvPr/>
          </p:nvSpPr>
          <p:spPr bwMode="auto">
            <a:xfrm>
              <a:off x="416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5" name="Rectangle 31"/>
            <p:cNvSpPr>
              <a:spLocks noChangeArrowheads="1"/>
            </p:cNvSpPr>
            <p:nvPr/>
          </p:nvSpPr>
          <p:spPr bwMode="auto">
            <a:xfrm>
              <a:off x="408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6" name="Rectangle 32"/>
            <p:cNvSpPr>
              <a:spLocks noChangeArrowheads="1"/>
            </p:cNvSpPr>
            <p:nvPr/>
          </p:nvSpPr>
          <p:spPr bwMode="auto">
            <a:xfrm>
              <a:off x="4042"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7" name="Rectangle 33"/>
            <p:cNvSpPr>
              <a:spLocks noChangeArrowheads="1"/>
            </p:cNvSpPr>
            <p:nvPr/>
          </p:nvSpPr>
          <p:spPr bwMode="auto">
            <a:xfrm>
              <a:off x="4042"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8" name="Rectangle 34"/>
            <p:cNvSpPr>
              <a:spLocks noChangeArrowheads="1"/>
            </p:cNvSpPr>
            <p:nvPr/>
          </p:nvSpPr>
          <p:spPr bwMode="auto">
            <a:xfrm>
              <a:off x="4042"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39" name="Rectangle 35"/>
            <p:cNvSpPr>
              <a:spLocks noChangeArrowheads="1"/>
            </p:cNvSpPr>
            <p:nvPr/>
          </p:nvSpPr>
          <p:spPr bwMode="auto">
            <a:xfrm>
              <a:off x="4042"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0" name="Rectangle 36"/>
            <p:cNvSpPr>
              <a:spLocks noChangeArrowheads="1"/>
            </p:cNvSpPr>
            <p:nvPr/>
          </p:nvSpPr>
          <p:spPr bwMode="auto">
            <a:xfrm>
              <a:off x="4042"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1" name="Rectangle 37"/>
            <p:cNvSpPr>
              <a:spLocks noChangeArrowheads="1"/>
            </p:cNvSpPr>
            <p:nvPr/>
          </p:nvSpPr>
          <p:spPr bwMode="auto">
            <a:xfrm>
              <a:off x="4042"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2" name="Rectangle 38"/>
            <p:cNvSpPr>
              <a:spLocks noChangeArrowheads="1"/>
            </p:cNvSpPr>
            <p:nvPr/>
          </p:nvSpPr>
          <p:spPr bwMode="auto">
            <a:xfrm>
              <a:off x="4042"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3" name="Rectangle 39"/>
            <p:cNvSpPr>
              <a:spLocks noChangeArrowheads="1"/>
            </p:cNvSpPr>
            <p:nvPr/>
          </p:nvSpPr>
          <p:spPr bwMode="auto">
            <a:xfrm>
              <a:off x="4248" y="1400"/>
              <a:ext cx="166" cy="17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4" name="Rectangle 40"/>
            <p:cNvSpPr>
              <a:spLocks noChangeArrowheads="1"/>
            </p:cNvSpPr>
            <p:nvPr/>
          </p:nvSpPr>
          <p:spPr bwMode="auto">
            <a:xfrm>
              <a:off x="4248" y="1665"/>
              <a:ext cx="83" cy="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5" name="Rectangle 41"/>
            <p:cNvSpPr>
              <a:spLocks noChangeArrowheads="1"/>
            </p:cNvSpPr>
            <p:nvPr/>
          </p:nvSpPr>
          <p:spPr bwMode="auto">
            <a:xfrm>
              <a:off x="4372" y="1665"/>
              <a:ext cx="42" cy="8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6" name="Rectangle 42"/>
            <p:cNvSpPr>
              <a:spLocks noChangeArrowheads="1"/>
            </p:cNvSpPr>
            <p:nvPr/>
          </p:nvSpPr>
          <p:spPr bwMode="auto">
            <a:xfrm>
              <a:off x="4248" y="2546"/>
              <a:ext cx="83" cy="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7" name="Rectangle 43"/>
            <p:cNvSpPr>
              <a:spLocks noChangeArrowheads="1"/>
            </p:cNvSpPr>
            <p:nvPr/>
          </p:nvSpPr>
          <p:spPr bwMode="auto">
            <a:xfrm>
              <a:off x="4372" y="2546"/>
              <a:ext cx="42" cy="8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8" name="Rectangle 44"/>
            <p:cNvSpPr>
              <a:spLocks noChangeArrowheads="1"/>
            </p:cNvSpPr>
            <p:nvPr/>
          </p:nvSpPr>
          <p:spPr bwMode="auto">
            <a:xfrm>
              <a:off x="4456"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49" name="Rectangle 45"/>
            <p:cNvSpPr>
              <a:spLocks noChangeArrowheads="1"/>
            </p:cNvSpPr>
            <p:nvPr/>
          </p:nvSpPr>
          <p:spPr bwMode="auto">
            <a:xfrm>
              <a:off x="445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0" name="Rectangle 46"/>
            <p:cNvSpPr>
              <a:spLocks noChangeArrowheads="1"/>
            </p:cNvSpPr>
            <p:nvPr/>
          </p:nvSpPr>
          <p:spPr bwMode="auto">
            <a:xfrm>
              <a:off x="453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1" name="Rectangle 47"/>
            <p:cNvSpPr>
              <a:spLocks noChangeArrowheads="1"/>
            </p:cNvSpPr>
            <p:nvPr/>
          </p:nvSpPr>
          <p:spPr bwMode="auto">
            <a:xfrm>
              <a:off x="4580"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2" name="Rectangle 48"/>
            <p:cNvSpPr>
              <a:spLocks noChangeArrowheads="1"/>
            </p:cNvSpPr>
            <p:nvPr/>
          </p:nvSpPr>
          <p:spPr bwMode="auto">
            <a:xfrm>
              <a:off x="4497"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3" name="Rectangle 49"/>
            <p:cNvSpPr>
              <a:spLocks noChangeArrowheads="1"/>
            </p:cNvSpPr>
            <p:nvPr/>
          </p:nvSpPr>
          <p:spPr bwMode="auto">
            <a:xfrm>
              <a:off x="4456"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4" name="Rectangle 50"/>
            <p:cNvSpPr>
              <a:spLocks noChangeArrowheads="1"/>
            </p:cNvSpPr>
            <p:nvPr/>
          </p:nvSpPr>
          <p:spPr bwMode="auto">
            <a:xfrm>
              <a:off x="4456"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5" name="Rectangle 51"/>
            <p:cNvSpPr>
              <a:spLocks noChangeArrowheads="1"/>
            </p:cNvSpPr>
            <p:nvPr/>
          </p:nvSpPr>
          <p:spPr bwMode="auto">
            <a:xfrm>
              <a:off x="4456"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6" name="Rectangle 52"/>
            <p:cNvSpPr>
              <a:spLocks noChangeArrowheads="1"/>
            </p:cNvSpPr>
            <p:nvPr/>
          </p:nvSpPr>
          <p:spPr bwMode="auto">
            <a:xfrm>
              <a:off x="4456"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7" name="Rectangle 53"/>
            <p:cNvSpPr>
              <a:spLocks noChangeArrowheads="1"/>
            </p:cNvSpPr>
            <p:nvPr/>
          </p:nvSpPr>
          <p:spPr bwMode="auto">
            <a:xfrm>
              <a:off x="4456"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8" name="Rectangle 54"/>
            <p:cNvSpPr>
              <a:spLocks noChangeArrowheads="1"/>
            </p:cNvSpPr>
            <p:nvPr/>
          </p:nvSpPr>
          <p:spPr bwMode="auto">
            <a:xfrm>
              <a:off x="4456"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59" name="Rectangle 55"/>
            <p:cNvSpPr>
              <a:spLocks noChangeArrowheads="1"/>
            </p:cNvSpPr>
            <p:nvPr/>
          </p:nvSpPr>
          <p:spPr bwMode="auto">
            <a:xfrm>
              <a:off x="4456"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0" name="Rectangle 56"/>
            <p:cNvSpPr>
              <a:spLocks noChangeArrowheads="1"/>
            </p:cNvSpPr>
            <p:nvPr/>
          </p:nvSpPr>
          <p:spPr bwMode="auto">
            <a:xfrm>
              <a:off x="4663"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1" name="Rectangle 57"/>
            <p:cNvSpPr>
              <a:spLocks noChangeArrowheads="1"/>
            </p:cNvSpPr>
            <p:nvPr/>
          </p:nvSpPr>
          <p:spPr bwMode="auto">
            <a:xfrm>
              <a:off x="466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2" name="Rectangle 58"/>
            <p:cNvSpPr>
              <a:spLocks noChangeArrowheads="1"/>
            </p:cNvSpPr>
            <p:nvPr/>
          </p:nvSpPr>
          <p:spPr bwMode="auto">
            <a:xfrm>
              <a:off x="474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3" name="Rectangle 59"/>
            <p:cNvSpPr>
              <a:spLocks noChangeArrowheads="1"/>
            </p:cNvSpPr>
            <p:nvPr/>
          </p:nvSpPr>
          <p:spPr bwMode="auto">
            <a:xfrm>
              <a:off x="4787"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4" name="Rectangle 60"/>
            <p:cNvSpPr>
              <a:spLocks noChangeArrowheads="1"/>
            </p:cNvSpPr>
            <p:nvPr/>
          </p:nvSpPr>
          <p:spPr bwMode="auto">
            <a:xfrm>
              <a:off x="4704"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5" name="Rectangle 61"/>
            <p:cNvSpPr>
              <a:spLocks noChangeArrowheads="1"/>
            </p:cNvSpPr>
            <p:nvPr/>
          </p:nvSpPr>
          <p:spPr bwMode="auto">
            <a:xfrm>
              <a:off x="4663"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6" name="Rectangle 62"/>
            <p:cNvSpPr>
              <a:spLocks noChangeArrowheads="1"/>
            </p:cNvSpPr>
            <p:nvPr/>
          </p:nvSpPr>
          <p:spPr bwMode="auto">
            <a:xfrm>
              <a:off x="4663"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7" name="Rectangle 63"/>
            <p:cNvSpPr>
              <a:spLocks noChangeArrowheads="1"/>
            </p:cNvSpPr>
            <p:nvPr/>
          </p:nvSpPr>
          <p:spPr bwMode="auto">
            <a:xfrm>
              <a:off x="4663"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8" name="Rectangle 64"/>
            <p:cNvSpPr>
              <a:spLocks noChangeArrowheads="1"/>
            </p:cNvSpPr>
            <p:nvPr/>
          </p:nvSpPr>
          <p:spPr bwMode="auto">
            <a:xfrm>
              <a:off x="4663"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69" name="Rectangle 65"/>
            <p:cNvSpPr>
              <a:spLocks noChangeArrowheads="1"/>
            </p:cNvSpPr>
            <p:nvPr/>
          </p:nvSpPr>
          <p:spPr bwMode="auto">
            <a:xfrm>
              <a:off x="4663"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0" name="Rectangle 66"/>
            <p:cNvSpPr>
              <a:spLocks noChangeArrowheads="1"/>
            </p:cNvSpPr>
            <p:nvPr/>
          </p:nvSpPr>
          <p:spPr bwMode="auto">
            <a:xfrm>
              <a:off x="4663"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1" name="Rectangle 67"/>
            <p:cNvSpPr>
              <a:spLocks noChangeArrowheads="1"/>
            </p:cNvSpPr>
            <p:nvPr/>
          </p:nvSpPr>
          <p:spPr bwMode="auto">
            <a:xfrm>
              <a:off x="4663"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2" name="Rectangle 68"/>
            <p:cNvSpPr>
              <a:spLocks noChangeArrowheads="1"/>
            </p:cNvSpPr>
            <p:nvPr/>
          </p:nvSpPr>
          <p:spPr bwMode="auto">
            <a:xfrm>
              <a:off x="4870"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3" name="Rectangle 69"/>
            <p:cNvSpPr>
              <a:spLocks noChangeArrowheads="1"/>
            </p:cNvSpPr>
            <p:nvPr/>
          </p:nvSpPr>
          <p:spPr bwMode="auto">
            <a:xfrm>
              <a:off x="4870" y="1400"/>
              <a:ext cx="42"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4" name="Rectangle 70"/>
            <p:cNvSpPr>
              <a:spLocks noChangeArrowheads="1"/>
            </p:cNvSpPr>
            <p:nvPr/>
          </p:nvSpPr>
          <p:spPr bwMode="auto">
            <a:xfrm>
              <a:off x="4954"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5" name="Rectangle 71"/>
            <p:cNvSpPr>
              <a:spLocks noChangeArrowheads="1"/>
            </p:cNvSpPr>
            <p:nvPr/>
          </p:nvSpPr>
          <p:spPr bwMode="auto">
            <a:xfrm>
              <a:off x="499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6" name="Rectangle 72"/>
            <p:cNvSpPr>
              <a:spLocks noChangeArrowheads="1"/>
            </p:cNvSpPr>
            <p:nvPr/>
          </p:nvSpPr>
          <p:spPr bwMode="auto">
            <a:xfrm>
              <a:off x="491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7" name="Rectangle 73"/>
            <p:cNvSpPr>
              <a:spLocks noChangeArrowheads="1"/>
            </p:cNvSpPr>
            <p:nvPr/>
          </p:nvSpPr>
          <p:spPr bwMode="auto">
            <a:xfrm>
              <a:off x="4870"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8" name="Rectangle 74"/>
            <p:cNvSpPr>
              <a:spLocks noChangeArrowheads="1"/>
            </p:cNvSpPr>
            <p:nvPr/>
          </p:nvSpPr>
          <p:spPr bwMode="auto">
            <a:xfrm>
              <a:off x="4870"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79" name="Rectangle 75"/>
            <p:cNvSpPr>
              <a:spLocks noChangeArrowheads="1"/>
            </p:cNvSpPr>
            <p:nvPr/>
          </p:nvSpPr>
          <p:spPr bwMode="auto">
            <a:xfrm>
              <a:off x="4870"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0" name="Rectangle 76"/>
            <p:cNvSpPr>
              <a:spLocks noChangeArrowheads="1"/>
            </p:cNvSpPr>
            <p:nvPr/>
          </p:nvSpPr>
          <p:spPr bwMode="auto">
            <a:xfrm>
              <a:off x="4870"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1" name="Rectangle 77"/>
            <p:cNvSpPr>
              <a:spLocks noChangeArrowheads="1"/>
            </p:cNvSpPr>
            <p:nvPr/>
          </p:nvSpPr>
          <p:spPr bwMode="auto">
            <a:xfrm>
              <a:off x="4870"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2" name="Rectangle 78"/>
            <p:cNvSpPr>
              <a:spLocks noChangeArrowheads="1"/>
            </p:cNvSpPr>
            <p:nvPr/>
          </p:nvSpPr>
          <p:spPr bwMode="auto">
            <a:xfrm>
              <a:off x="4870"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3" name="Rectangle 79"/>
            <p:cNvSpPr>
              <a:spLocks noChangeArrowheads="1"/>
            </p:cNvSpPr>
            <p:nvPr/>
          </p:nvSpPr>
          <p:spPr bwMode="auto">
            <a:xfrm>
              <a:off x="4870"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4" name="Rectangle 80"/>
            <p:cNvSpPr>
              <a:spLocks noChangeArrowheads="1"/>
            </p:cNvSpPr>
            <p:nvPr/>
          </p:nvSpPr>
          <p:spPr bwMode="auto">
            <a:xfrm>
              <a:off x="5078"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5" name="Rectangle 81"/>
            <p:cNvSpPr>
              <a:spLocks noChangeArrowheads="1"/>
            </p:cNvSpPr>
            <p:nvPr/>
          </p:nvSpPr>
          <p:spPr bwMode="auto">
            <a:xfrm>
              <a:off x="5078"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6" name="Rectangle 82"/>
            <p:cNvSpPr>
              <a:spLocks noChangeArrowheads="1"/>
            </p:cNvSpPr>
            <p:nvPr/>
          </p:nvSpPr>
          <p:spPr bwMode="auto">
            <a:xfrm>
              <a:off x="5161"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7" name="Rectangle 83"/>
            <p:cNvSpPr>
              <a:spLocks noChangeArrowheads="1"/>
            </p:cNvSpPr>
            <p:nvPr/>
          </p:nvSpPr>
          <p:spPr bwMode="auto">
            <a:xfrm>
              <a:off x="520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8" name="Rectangle 84"/>
            <p:cNvSpPr>
              <a:spLocks noChangeArrowheads="1"/>
            </p:cNvSpPr>
            <p:nvPr/>
          </p:nvSpPr>
          <p:spPr bwMode="auto">
            <a:xfrm>
              <a:off x="511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89" name="Rectangle 85"/>
            <p:cNvSpPr>
              <a:spLocks noChangeArrowheads="1"/>
            </p:cNvSpPr>
            <p:nvPr/>
          </p:nvSpPr>
          <p:spPr bwMode="auto">
            <a:xfrm>
              <a:off x="5078"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0" name="Rectangle 86"/>
            <p:cNvSpPr>
              <a:spLocks noChangeArrowheads="1"/>
            </p:cNvSpPr>
            <p:nvPr/>
          </p:nvSpPr>
          <p:spPr bwMode="auto">
            <a:xfrm>
              <a:off x="5078"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1" name="Rectangle 87"/>
            <p:cNvSpPr>
              <a:spLocks noChangeArrowheads="1"/>
            </p:cNvSpPr>
            <p:nvPr/>
          </p:nvSpPr>
          <p:spPr bwMode="auto">
            <a:xfrm>
              <a:off x="5078"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2" name="Rectangle 88"/>
            <p:cNvSpPr>
              <a:spLocks noChangeArrowheads="1"/>
            </p:cNvSpPr>
            <p:nvPr/>
          </p:nvSpPr>
          <p:spPr bwMode="auto">
            <a:xfrm>
              <a:off x="5078"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3" name="Rectangle 89"/>
            <p:cNvSpPr>
              <a:spLocks noChangeArrowheads="1"/>
            </p:cNvSpPr>
            <p:nvPr/>
          </p:nvSpPr>
          <p:spPr bwMode="auto">
            <a:xfrm>
              <a:off x="5078"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4" name="Rectangle 90"/>
            <p:cNvSpPr>
              <a:spLocks noChangeArrowheads="1"/>
            </p:cNvSpPr>
            <p:nvPr/>
          </p:nvSpPr>
          <p:spPr bwMode="auto">
            <a:xfrm>
              <a:off x="5078"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5" name="Rectangle 91"/>
            <p:cNvSpPr>
              <a:spLocks noChangeArrowheads="1"/>
            </p:cNvSpPr>
            <p:nvPr/>
          </p:nvSpPr>
          <p:spPr bwMode="auto">
            <a:xfrm>
              <a:off x="5078"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6" name="Rectangle 92"/>
            <p:cNvSpPr>
              <a:spLocks noChangeArrowheads="1"/>
            </p:cNvSpPr>
            <p:nvPr/>
          </p:nvSpPr>
          <p:spPr bwMode="auto">
            <a:xfrm>
              <a:off x="5284" y="1400"/>
              <a:ext cx="167" cy="17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7" name="Rectangle 93"/>
            <p:cNvSpPr>
              <a:spLocks noChangeArrowheads="1"/>
            </p:cNvSpPr>
            <p:nvPr/>
          </p:nvSpPr>
          <p:spPr bwMode="auto">
            <a:xfrm>
              <a:off x="5284" y="1665"/>
              <a:ext cx="83" cy="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8" name="Rectangle 94"/>
            <p:cNvSpPr>
              <a:spLocks noChangeArrowheads="1"/>
            </p:cNvSpPr>
            <p:nvPr/>
          </p:nvSpPr>
          <p:spPr bwMode="auto">
            <a:xfrm>
              <a:off x="5409" y="1665"/>
              <a:ext cx="42" cy="8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599" name="Rectangle 95"/>
            <p:cNvSpPr>
              <a:spLocks noChangeArrowheads="1"/>
            </p:cNvSpPr>
            <p:nvPr/>
          </p:nvSpPr>
          <p:spPr bwMode="auto">
            <a:xfrm>
              <a:off x="5284" y="2546"/>
              <a:ext cx="83" cy="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0" name="Rectangle 96"/>
            <p:cNvSpPr>
              <a:spLocks noChangeArrowheads="1"/>
            </p:cNvSpPr>
            <p:nvPr/>
          </p:nvSpPr>
          <p:spPr bwMode="auto">
            <a:xfrm>
              <a:off x="5409" y="2546"/>
              <a:ext cx="42" cy="8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1" name="Rectangle 97"/>
            <p:cNvSpPr>
              <a:spLocks noChangeArrowheads="1"/>
            </p:cNvSpPr>
            <p:nvPr/>
          </p:nvSpPr>
          <p:spPr bwMode="auto">
            <a:xfrm>
              <a:off x="5492" y="1665"/>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2" name="Rectangle 98"/>
            <p:cNvSpPr>
              <a:spLocks noChangeArrowheads="1"/>
            </p:cNvSpPr>
            <p:nvPr/>
          </p:nvSpPr>
          <p:spPr bwMode="auto">
            <a:xfrm>
              <a:off x="549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3" name="Rectangle 99"/>
            <p:cNvSpPr>
              <a:spLocks noChangeArrowheads="1"/>
            </p:cNvSpPr>
            <p:nvPr/>
          </p:nvSpPr>
          <p:spPr bwMode="auto">
            <a:xfrm>
              <a:off x="5575"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4" name="Rectangle 100"/>
            <p:cNvSpPr>
              <a:spLocks noChangeArrowheads="1"/>
            </p:cNvSpPr>
            <p:nvPr/>
          </p:nvSpPr>
          <p:spPr bwMode="auto">
            <a:xfrm>
              <a:off x="5616"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5" name="Rectangle 101"/>
            <p:cNvSpPr>
              <a:spLocks noChangeArrowheads="1"/>
            </p:cNvSpPr>
            <p:nvPr/>
          </p:nvSpPr>
          <p:spPr bwMode="auto">
            <a:xfrm>
              <a:off x="5533"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6" name="Rectangle 102"/>
            <p:cNvSpPr>
              <a:spLocks noChangeArrowheads="1"/>
            </p:cNvSpPr>
            <p:nvPr/>
          </p:nvSpPr>
          <p:spPr bwMode="auto">
            <a:xfrm>
              <a:off x="5492" y="188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7" name="Rectangle 103"/>
            <p:cNvSpPr>
              <a:spLocks noChangeArrowheads="1"/>
            </p:cNvSpPr>
            <p:nvPr/>
          </p:nvSpPr>
          <p:spPr bwMode="auto">
            <a:xfrm>
              <a:off x="5492" y="2108"/>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8" name="Rectangle 104"/>
            <p:cNvSpPr>
              <a:spLocks noChangeArrowheads="1"/>
            </p:cNvSpPr>
            <p:nvPr/>
          </p:nvSpPr>
          <p:spPr bwMode="auto">
            <a:xfrm>
              <a:off x="5492" y="2329"/>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09" name="Rectangle 105"/>
            <p:cNvSpPr>
              <a:spLocks noChangeArrowheads="1"/>
            </p:cNvSpPr>
            <p:nvPr/>
          </p:nvSpPr>
          <p:spPr bwMode="auto">
            <a:xfrm>
              <a:off x="5492" y="2551"/>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0" name="Rectangle 106"/>
            <p:cNvSpPr>
              <a:spLocks noChangeArrowheads="1"/>
            </p:cNvSpPr>
            <p:nvPr/>
          </p:nvSpPr>
          <p:spPr bwMode="auto">
            <a:xfrm>
              <a:off x="5492" y="2773"/>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1" name="Rectangle 107"/>
            <p:cNvSpPr>
              <a:spLocks noChangeArrowheads="1"/>
            </p:cNvSpPr>
            <p:nvPr/>
          </p:nvSpPr>
          <p:spPr bwMode="auto">
            <a:xfrm>
              <a:off x="5492" y="2994"/>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2" name="Rectangle 108"/>
            <p:cNvSpPr>
              <a:spLocks noChangeArrowheads="1"/>
            </p:cNvSpPr>
            <p:nvPr/>
          </p:nvSpPr>
          <p:spPr bwMode="auto">
            <a:xfrm>
              <a:off x="5492" y="3216"/>
              <a:ext cx="165"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3" name="Rectangle 109"/>
            <p:cNvSpPr>
              <a:spLocks noChangeArrowheads="1"/>
            </p:cNvSpPr>
            <p:nvPr/>
          </p:nvSpPr>
          <p:spPr bwMode="auto">
            <a:xfrm>
              <a:off x="5699" y="1665"/>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4" name="Rectangle 110"/>
            <p:cNvSpPr>
              <a:spLocks noChangeArrowheads="1"/>
            </p:cNvSpPr>
            <p:nvPr/>
          </p:nvSpPr>
          <p:spPr bwMode="auto">
            <a:xfrm>
              <a:off x="5699"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5" name="Rectangle 111"/>
            <p:cNvSpPr>
              <a:spLocks noChangeArrowheads="1"/>
            </p:cNvSpPr>
            <p:nvPr/>
          </p:nvSpPr>
          <p:spPr bwMode="auto">
            <a:xfrm>
              <a:off x="5782"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6" name="Rectangle 112"/>
            <p:cNvSpPr>
              <a:spLocks noChangeArrowheads="1"/>
            </p:cNvSpPr>
            <p:nvPr/>
          </p:nvSpPr>
          <p:spPr bwMode="auto">
            <a:xfrm>
              <a:off x="5823" y="1400"/>
              <a:ext cx="42"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7" name="Rectangle 113"/>
            <p:cNvSpPr>
              <a:spLocks noChangeArrowheads="1"/>
            </p:cNvSpPr>
            <p:nvPr/>
          </p:nvSpPr>
          <p:spPr bwMode="auto">
            <a:xfrm>
              <a:off x="5740" y="1400"/>
              <a:ext cx="41" cy="176"/>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8" name="Rectangle 114"/>
            <p:cNvSpPr>
              <a:spLocks noChangeArrowheads="1"/>
            </p:cNvSpPr>
            <p:nvPr/>
          </p:nvSpPr>
          <p:spPr bwMode="auto">
            <a:xfrm>
              <a:off x="5699" y="188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19" name="Rectangle 115"/>
            <p:cNvSpPr>
              <a:spLocks noChangeArrowheads="1"/>
            </p:cNvSpPr>
            <p:nvPr/>
          </p:nvSpPr>
          <p:spPr bwMode="auto">
            <a:xfrm>
              <a:off x="5699" y="2108"/>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0" name="Rectangle 116"/>
            <p:cNvSpPr>
              <a:spLocks noChangeArrowheads="1"/>
            </p:cNvSpPr>
            <p:nvPr/>
          </p:nvSpPr>
          <p:spPr bwMode="auto">
            <a:xfrm>
              <a:off x="5699" y="2329"/>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1" name="Rectangle 117"/>
            <p:cNvSpPr>
              <a:spLocks noChangeArrowheads="1"/>
            </p:cNvSpPr>
            <p:nvPr/>
          </p:nvSpPr>
          <p:spPr bwMode="auto">
            <a:xfrm>
              <a:off x="5699" y="2551"/>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2" name="Rectangle 118"/>
            <p:cNvSpPr>
              <a:spLocks noChangeArrowheads="1"/>
            </p:cNvSpPr>
            <p:nvPr/>
          </p:nvSpPr>
          <p:spPr bwMode="auto">
            <a:xfrm>
              <a:off x="5699" y="2773"/>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3" name="Rectangle 119"/>
            <p:cNvSpPr>
              <a:spLocks noChangeArrowheads="1"/>
            </p:cNvSpPr>
            <p:nvPr/>
          </p:nvSpPr>
          <p:spPr bwMode="auto">
            <a:xfrm>
              <a:off x="5699" y="2994"/>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4" name="Rectangle 120"/>
            <p:cNvSpPr>
              <a:spLocks noChangeArrowheads="1"/>
            </p:cNvSpPr>
            <p:nvPr/>
          </p:nvSpPr>
          <p:spPr bwMode="auto">
            <a:xfrm>
              <a:off x="5699" y="3216"/>
              <a:ext cx="166" cy="176"/>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05625" name="Group 121"/>
            <p:cNvGrpSpPr>
              <a:grpSpLocks/>
            </p:cNvGrpSpPr>
            <p:nvPr/>
          </p:nvGrpSpPr>
          <p:grpSpPr bwMode="auto">
            <a:xfrm rot="-5400000">
              <a:off x="5944" y="1671"/>
              <a:ext cx="175" cy="165"/>
              <a:chOff x="3107" y="935"/>
              <a:chExt cx="181" cy="181"/>
            </a:xfrm>
          </p:grpSpPr>
          <p:sp>
            <p:nvSpPr>
              <p:cNvPr id="405626" name="Rectangle 12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7" name="Rectangle 12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8" name="Rectangle 12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29" name="Rectangle 12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30" name="Group 126"/>
            <p:cNvGrpSpPr>
              <a:grpSpLocks/>
            </p:cNvGrpSpPr>
            <p:nvPr/>
          </p:nvGrpSpPr>
          <p:grpSpPr bwMode="auto">
            <a:xfrm rot="-5400000">
              <a:off x="5944" y="1890"/>
              <a:ext cx="176" cy="165"/>
              <a:chOff x="3107" y="935"/>
              <a:chExt cx="181" cy="181"/>
            </a:xfrm>
          </p:grpSpPr>
          <p:sp>
            <p:nvSpPr>
              <p:cNvPr id="405631" name="Rectangle 12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2" name="Rectangle 12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3" name="Rectangle 12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4" name="Rectangle 13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35" name="Group 131"/>
            <p:cNvGrpSpPr>
              <a:grpSpLocks/>
            </p:cNvGrpSpPr>
            <p:nvPr/>
          </p:nvGrpSpPr>
          <p:grpSpPr bwMode="auto">
            <a:xfrm rot="-5400000">
              <a:off x="5944" y="2110"/>
              <a:ext cx="176" cy="165"/>
              <a:chOff x="3107" y="935"/>
              <a:chExt cx="181" cy="181"/>
            </a:xfrm>
          </p:grpSpPr>
          <p:sp>
            <p:nvSpPr>
              <p:cNvPr id="405636" name="Rectangle 13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7" name="Rectangle 13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8" name="Rectangle 13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39" name="Rectangle 13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40" name="Group 136"/>
            <p:cNvGrpSpPr>
              <a:grpSpLocks/>
            </p:cNvGrpSpPr>
            <p:nvPr/>
          </p:nvGrpSpPr>
          <p:grpSpPr bwMode="auto">
            <a:xfrm rot="-5400000">
              <a:off x="5944" y="2330"/>
              <a:ext cx="176" cy="165"/>
              <a:chOff x="3107" y="935"/>
              <a:chExt cx="181" cy="181"/>
            </a:xfrm>
          </p:grpSpPr>
          <p:sp>
            <p:nvSpPr>
              <p:cNvPr id="405641" name="Rectangle 13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2" name="Rectangle 13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3" name="Rectangle 13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4" name="Rectangle 14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45" name="Group 141"/>
            <p:cNvGrpSpPr>
              <a:grpSpLocks/>
            </p:cNvGrpSpPr>
            <p:nvPr/>
          </p:nvGrpSpPr>
          <p:grpSpPr bwMode="auto">
            <a:xfrm rot="-5400000">
              <a:off x="5944" y="2549"/>
              <a:ext cx="176" cy="165"/>
              <a:chOff x="3107" y="935"/>
              <a:chExt cx="181" cy="181"/>
            </a:xfrm>
          </p:grpSpPr>
          <p:sp>
            <p:nvSpPr>
              <p:cNvPr id="405646" name="Rectangle 14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7" name="Rectangle 14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8" name="Rectangle 14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49" name="Rectangle 14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50" name="Group 146"/>
            <p:cNvGrpSpPr>
              <a:grpSpLocks/>
            </p:cNvGrpSpPr>
            <p:nvPr/>
          </p:nvGrpSpPr>
          <p:grpSpPr bwMode="auto">
            <a:xfrm rot="-5400000">
              <a:off x="5944" y="2769"/>
              <a:ext cx="176" cy="165"/>
              <a:chOff x="3107" y="935"/>
              <a:chExt cx="181" cy="181"/>
            </a:xfrm>
          </p:grpSpPr>
          <p:sp>
            <p:nvSpPr>
              <p:cNvPr id="405651" name="Rectangle 14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2" name="Rectangle 14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3" name="Rectangle 14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4" name="Rectangle 15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55" name="Group 151"/>
            <p:cNvGrpSpPr>
              <a:grpSpLocks/>
            </p:cNvGrpSpPr>
            <p:nvPr/>
          </p:nvGrpSpPr>
          <p:grpSpPr bwMode="auto">
            <a:xfrm rot="-5400000">
              <a:off x="5944" y="2989"/>
              <a:ext cx="176" cy="165"/>
              <a:chOff x="3107" y="935"/>
              <a:chExt cx="181" cy="181"/>
            </a:xfrm>
          </p:grpSpPr>
          <p:sp>
            <p:nvSpPr>
              <p:cNvPr id="405656" name="Rectangle 152"/>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7" name="Rectangle 153"/>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8" name="Rectangle 154"/>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59" name="Rectangle 155"/>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05660" name="Group 156"/>
            <p:cNvGrpSpPr>
              <a:grpSpLocks/>
            </p:cNvGrpSpPr>
            <p:nvPr/>
          </p:nvGrpSpPr>
          <p:grpSpPr bwMode="auto">
            <a:xfrm rot="-5400000">
              <a:off x="5944" y="3208"/>
              <a:ext cx="176" cy="165"/>
              <a:chOff x="3107" y="935"/>
              <a:chExt cx="181" cy="181"/>
            </a:xfrm>
          </p:grpSpPr>
          <p:sp>
            <p:nvSpPr>
              <p:cNvPr id="405661" name="Rectangle 157"/>
              <p:cNvSpPr>
                <a:spLocks noChangeArrowheads="1"/>
              </p:cNvSpPr>
              <p:nvPr/>
            </p:nvSpPr>
            <p:spPr bwMode="auto">
              <a:xfrm>
                <a:off x="3107"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62" name="Rectangle 158"/>
              <p:cNvSpPr>
                <a:spLocks noChangeArrowheads="1"/>
              </p:cNvSpPr>
              <p:nvPr/>
            </p:nvSpPr>
            <p:spPr bwMode="auto">
              <a:xfrm>
                <a:off x="3198"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63" name="Rectangle 159"/>
              <p:cNvSpPr>
                <a:spLocks noChangeArrowheads="1"/>
              </p:cNvSpPr>
              <p:nvPr/>
            </p:nvSpPr>
            <p:spPr bwMode="auto">
              <a:xfrm>
                <a:off x="3243"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64" name="Rectangle 160"/>
              <p:cNvSpPr>
                <a:spLocks noChangeArrowheads="1"/>
              </p:cNvSpPr>
              <p:nvPr/>
            </p:nvSpPr>
            <p:spPr bwMode="auto">
              <a:xfrm>
                <a:off x="3152" y="935"/>
                <a:ext cx="45" cy="18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05665" name="Text Box 161"/>
            <p:cNvSpPr txBox="1">
              <a:spLocks noChangeArrowheads="1"/>
            </p:cNvSpPr>
            <p:nvPr/>
          </p:nvSpPr>
          <p:spPr bwMode="auto">
            <a:xfrm>
              <a:off x="4000" y="1092"/>
              <a:ext cx="44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DCM</a:t>
              </a:r>
            </a:p>
          </p:txBody>
        </p:sp>
        <p:sp>
          <p:nvSpPr>
            <p:cNvPr id="405666" name="Line 162"/>
            <p:cNvSpPr>
              <a:spLocks noChangeShapeType="1"/>
            </p:cNvSpPr>
            <p:nvPr/>
          </p:nvSpPr>
          <p:spPr bwMode="auto">
            <a:xfrm>
              <a:off x="4248" y="1268"/>
              <a:ext cx="83"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67" name="Text Box 163"/>
            <p:cNvSpPr txBox="1">
              <a:spLocks noChangeArrowheads="1"/>
            </p:cNvSpPr>
            <p:nvPr/>
          </p:nvSpPr>
          <p:spPr bwMode="auto">
            <a:xfrm>
              <a:off x="4747" y="1092"/>
              <a:ext cx="3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IOB</a:t>
              </a:r>
            </a:p>
          </p:txBody>
        </p:sp>
        <p:sp>
          <p:nvSpPr>
            <p:cNvPr id="405668" name="Line 164"/>
            <p:cNvSpPr>
              <a:spLocks noChangeShapeType="1"/>
            </p:cNvSpPr>
            <p:nvPr/>
          </p:nvSpPr>
          <p:spPr bwMode="auto">
            <a:xfrm flipH="1">
              <a:off x="4746" y="1224"/>
              <a:ext cx="41" cy="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69" name="Text Box 165"/>
            <p:cNvSpPr txBox="1">
              <a:spLocks noChangeArrowheads="1"/>
            </p:cNvSpPr>
            <p:nvPr/>
          </p:nvSpPr>
          <p:spPr bwMode="auto">
            <a:xfrm>
              <a:off x="3781" y="3750"/>
              <a:ext cx="44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RAM</a:t>
              </a:r>
            </a:p>
          </p:txBody>
        </p:sp>
        <p:sp>
          <p:nvSpPr>
            <p:cNvPr id="405670" name="Text Box 166"/>
            <p:cNvSpPr txBox="1">
              <a:spLocks noChangeArrowheads="1"/>
            </p:cNvSpPr>
            <p:nvPr/>
          </p:nvSpPr>
          <p:spPr bwMode="auto">
            <a:xfrm>
              <a:off x="4237" y="3737"/>
              <a:ext cx="75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Multiplier</a:t>
              </a:r>
            </a:p>
          </p:txBody>
        </p:sp>
        <p:sp>
          <p:nvSpPr>
            <p:cNvPr id="405671" name="Line 167"/>
            <p:cNvSpPr>
              <a:spLocks noChangeShapeType="1"/>
            </p:cNvSpPr>
            <p:nvPr/>
          </p:nvSpPr>
          <p:spPr bwMode="auto">
            <a:xfrm flipV="1">
              <a:off x="3959" y="3384"/>
              <a:ext cx="331" cy="3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72" name="Line 168"/>
            <p:cNvSpPr>
              <a:spLocks noChangeShapeType="1"/>
            </p:cNvSpPr>
            <p:nvPr/>
          </p:nvSpPr>
          <p:spPr bwMode="auto">
            <a:xfrm flipH="1" flipV="1">
              <a:off x="4414" y="3384"/>
              <a:ext cx="42" cy="3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73" name="Line 169"/>
            <p:cNvSpPr>
              <a:spLocks noChangeShapeType="1"/>
            </p:cNvSpPr>
            <p:nvPr/>
          </p:nvSpPr>
          <p:spPr bwMode="auto">
            <a:xfrm flipV="1">
              <a:off x="3047" y="1400"/>
              <a:ext cx="539" cy="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74" name="Line 170"/>
            <p:cNvSpPr>
              <a:spLocks noChangeShapeType="1"/>
            </p:cNvSpPr>
            <p:nvPr/>
          </p:nvSpPr>
          <p:spPr bwMode="auto">
            <a:xfrm>
              <a:off x="3047" y="3120"/>
              <a:ext cx="539" cy="5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75" name="AutoShape 171"/>
            <p:cNvSpPr>
              <a:spLocks noChangeArrowheads="1"/>
            </p:cNvSpPr>
            <p:nvPr/>
          </p:nvSpPr>
          <p:spPr bwMode="auto">
            <a:xfrm flipV="1">
              <a:off x="3627"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76" name="AutoShape 172"/>
            <p:cNvSpPr>
              <a:spLocks noChangeArrowheads="1"/>
            </p:cNvSpPr>
            <p:nvPr/>
          </p:nvSpPr>
          <p:spPr bwMode="auto">
            <a:xfrm flipV="1">
              <a:off x="3668"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77" name="AutoShape 173"/>
            <p:cNvSpPr>
              <a:spLocks noChangeArrowheads="1"/>
            </p:cNvSpPr>
            <p:nvPr/>
          </p:nvSpPr>
          <p:spPr bwMode="auto">
            <a:xfrm flipV="1">
              <a:off x="3709"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78" name="AutoShape 174"/>
            <p:cNvSpPr>
              <a:spLocks noChangeArrowheads="1"/>
            </p:cNvSpPr>
            <p:nvPr/>
          </p:nvSpPr>
          <p:spPr bwMode="auto">
            <a:xfrm flipV="1">
              <a:off x="3750" y="1445"/>
              <a:ext cx="41" cy="17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679" name="Text Box 175"/>
            <p:cNvSpPr txBox="1">
              <a:spLocks noChangeArrowheads="1"/>
            </p:cNvSpPr>
            <p:nvPr/>
          </p:nvSpPr>
          <p:spPr bwMode="auto">
            <a:xfrm>
              <a:off x="2953" y="1192"/>
              <a:ext cx="564"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Global</a:t>
              </a:r>
            </a:p>
            <a:p>
              <a:r>
                <a:rPr lang="en-US" altLang="ja-JP" b="1"/>
                <a:t>Clock</a:t>
              </a:r>
            </a:p>
            <a:p>
              <a:r>
                <a:rPr lang="en-US" altLang="ja-JP" b="1"/>
                <a:t>MUX</a:t>
              </a:r>
            </a:p>
          </p:txBody>
        </p:sp>
        <p:sp>
          <p:nvSpPr>
            <p:cNvPr id="405680" name="Line 176"/>
            <p:cNvSpPr>
              <a:spLocks noChangeShapeType="1"/>
            </p:cNvSpPr>
            <p:nvPr/>
          </p:nvSpPr>
          <p:spPr bwMode="auto">
            <a:xfrm>
              <a:off x="3419" y="1313"/>
              <a:ext cx="249" cy="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1" name="Rectangle 177"/>
            <p:cNvSpPr>
              <a:spLocks noChangeArrowheads="1"/>
            </p:cNvSpPr>
            <p:nvPr/>
          </p:nvSpPr>
          <p:spPr bwMode="auto">
            <a:xfrm>
              <a:off x="490" y="692"/>
              <a:ext cx="317" cy="59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LUT</a:t>
              </a:r>
            </a:p>
          </p:txBody>
        </p:sp>
        <p:sp>
          <p:nvSpPr>
            <p:cNvPr id="405682" name="Line 178"/>
            <p:cNvSpPr>
              <a:spLocks noChangeShapeType="1"/>
            </p:cNvSpPr>
            <p:nvPr/>
          </p:nvSpPr>
          <p:spPr bwMode="auto">
            <a:xfrm>
              <a:off x="172" y="783"/>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3" name="Line 179"/>
            <p:cNvSpPr>
              <a:spLocks noChangeShapeType="1"/>
            </p:cNvSpPr>
            <p:nvPr/>
          </p:nvSpPr>
          <p:spPr bwMode="auto">
            <a:xfrm>
              <a:off x="172" y="919"/>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4" name="Line 180"/>
            <p:cNvSpPr>
              <a:spLocks noChangeShapeType="1"/>
            </p:cNvSpPr>
            <p:nvPr/>
          </p:nvSpPr>
          <p:spPr bwMode="auto">
            <a:xfrm>
              <a:off x="172" y="1055"/>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5" name="Line 181"/>
            <p:cNvSpPr>
              <a:spLocks noChangeShapeType="1"/>
            </p:cNvSpPr>
            <p:nvPr/>
          </p:nvSpPr>
          <p:spPr bwMode="auto">
            <a:xfrm>
              <a:off x="172" y="1191"/>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6" name="Rectangle 182"/>
            <p:cNvSpPr>
              <a:spLocks noChangeArrowheads="1"/>
            </p:cNvSpPr>
            <p:nvPr/>
          </p:nvSpPr>
          <p:spPr bwMode="auto">
            <a:xfrm>
              <a:off x="1080" y="783"/>
              <a:ext cx="408" cy="454"/>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Carry</a:t>
              </a:r>
            </a:p>
          </p:txBody>
        </p:sp>
        <p:sp>
          <p:nvSpPr>
            <p:cNvPr id="405687" name="Line 183"/>
            <p:cNvSpPr>
              <a:spLocks noChangeShapeType="1"/>
            </p:cNvSpPr>
            <p:nvPr/>
          </p:nvSpPr>
          <p:spPr bwMode="auto">
            <a:xfrm>
              <a:off x="807" y="965"/>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88" name="Rectangle 184"/>
            <p:cNvSpPr>
              <a:spLocks noChangeArrowheads="1"/>
            </p:cNvSpPr>
            <p:nvPr/>
          </p:nvSpPr>
          <p:spPr bwMode="auto">
            <a:xfrm>
              <a:off x="1760" y="783"/>
              <a:ext cx="317" cy="454"/>
            </a:xfrm>
            <a:prstGeom prst="rect">
              <a:avLst/>
            </a:prstGeom>
            <a:solidFill>
              <a:srgbClr val="FFFF9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ja-JP" altLang="ja-JP"/>
            </a:p>
          </p:txBody>
        </p:sp>
        <p:sp>
          <p:nvSpPr>
            <p:cNvPr id="405689" name="Line 185"/>
            <p:cNvSpPr>
              <a:spLocks noChangeShapeType="1"/>
            </p:cNvSpPr>
            <p:nvPr/>
          </p:nvSpPr>
          <p:spPr bwMode="auto">
            <a:xfrm>
              <a:off x="1760" y="1101"/>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0" name="Line 186"/>
            <p:cNvSpPr>
              <a:spLocks noChangeShapeType="1"/>
            </p:cNvSpPr>
            <p:nvPr/>
          </p:nvSpPr>
          <p:spPr bwMode="auto">
            <a:xfrm flipV="1">
              <a:off x="1760" y="1146"/>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1" name="Line 187"/>
            <p:cNvSpPr>
              <a:spLocks noChangeShapeType="1"/>
            </p:cNvSpPr>
            <p:nvPr/>
          </p:nvSpPr>
          <p:spPr bwMode="auto">
            <a:xfrm>
              <a:off x="1487" y="965"/>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2" name="Line 188"/>
            <p:cNvSpPr>
              <a:spLocks noChangeShapeType="1"/>
            </p:cNvSpPr>
            <p:nvPr/>
          </p:nvSpPr>
          <p:spPr bwMode="auto">
            <a:xfrm flipV="1">
              <a:off x="1261" y="511"/>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3" name="Line 189"/>
            <p:cNvSpPr>
              <a:spLocks noChangeShapeType="1"/>
            </p:cNvSpPr>
            <p:nvPr/>
          </p:nvSpPr>
          <p:spPr bwMode="auto">
            <a:xfrm>
              <a:off x="2077" y="874"/>
              <a:ext cx="2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4" name="Text Box 190"/>
            <p:cNvSpPr txBox="1">
              <a:spLocks noChangeArrowheads="1"/>
            </p:cNvSpPr>
            <p:nvPr/>
          </p:nvSpPr>
          <p:spPr bwMode="auto">
            <a:xfrm>
              <a:off x="1721" y="829"/>
              <a:ext cx="22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D</a:t>
              </a:r>
            </a:p>
          </p:txBody>
        </p:sp>
        <p:sp>
          <p:nvSpPr>
            <p:cNvPr id="405695" name="Text Box 191"/>
            <p:cNvSpPr txBox="1">
              <a:spLocks noChangeArrowheads="1"/>
            </p:cNvSpPr>
            <p:nvPr/>
          </p:nvSpPr>
          <p:spPr bwMode="auto">
            <a:xfrm>
              <a:off x="1895" y="738"/>
              <a:ext cx="22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Q</a:t>
              </a:r>
            </a:p>
          </p:txBody>
        </p:sp>
        <p:sp>
          <p:nvSpPr>
            <p:cNvPr id="405696" name="Line 192"/>
            <p:cNvSpPr>
              <a:spLocks noChangeShapeType="1"/>
            </p:cNvSpPr>
            <p:nvPr/>
          </p:nvSpPr>
          <p:spPr bwMode="auto">
            <a:xfrm flipV="1">
              <a:off x="1624" y="692"/>
              <a:ext cx="0"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7" name="Line 193"/>
            <p:cNvSpPr>
              <a:spLocks noChangeShapeType="1"/>
            </p:cNvSpPr>
            <p:nvPr/>
          </p:nvSpPr>
          <p:spPr bwMode="auto">
            <a:xfrm>
              <a:off x="1624" y="692"/>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8" name="Line 194"/>
            <p:cNvSpPr>
              <a:spLocks noChangeShapeType="1"/>
            </p:cNvSpPr>
            <p:nvPr/>
          </p:nvSpPr>
          <p:spPr bwMode="auto">
            <a:xfrm>
              <a:off x="1261" y="602"/>
              <a:ext cx="10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699" name="Rectangle 195"/>
            <p:cNvSpPr>
              <a:spLocks noChangeArrowheads="1"/>
            </p:cNvSpPr>
            <p:nvPr/>
          </p:nvSpPr>
          <p:spPr bwMode="auto">
            <a:xfrm>
              <a:off x="490" y="1418"/>
              <a:ext cx="317" cy="59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LUT</a:t>
              </a:r>
            </a:p>
          </p:txBody>
        </p:sp>
        <p:sp>
          <p:nvSpPr>
            <p:cNvPr id="405700" name="Line 196"/>
            <p:cNvSpPr>
              <a:spLocks noChangeShapeType="1"/>
            </p:cNvSpPr>
            <p:nvPr/>
          </p:nvSpPr>
          <p:spPr bwMode="auto">
            <a:xfrm>
              <a:off x="172" y="1509"/>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1" name="Line 197"/>
            <p:cNvSpPr>
              <a:spLocks noChangeShapeType="1"/>
            </p:cNvSpPr>
            <p:nvPr/>
          </p:nvSpPr>
          <p:spPr bwMode="auto">
            <a:xfrm>
              <a:off x="172" y="1645"/>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2" name="Line 198"/>
            <p:cNvSpPr>
              <a:spLocks noChangeShapeType="1"/>
            </p:cNvSpPr>
            <p:nvPr/>
          </p:nvSpPr>
          <p:spPr bwMode="auto">
            <a:xfrm>
              <a:off x="172" y="1781"/>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3" name="Line 199"/>
            <p:cNvSpPr>
              <a:spLocks noChangeShapeType="1"/>
            </p:cNvSpPr>
            <p:nvPr/>
          </p:nvSpPr>
          <p:spPr bwMode="auto">
            <a:xfrm>
              <a:off x="172" y="1917"/>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4" name="Rectangle 200"/>
            <p:cNvSpPr>
              <a:spLocks noChangeArrowheads="1"/>
            </p:cNvSpPr>
            <p:nvPr/>
          </p:nvSpPr>
          <p:spPr bwMode="auto">
            <a:xfrm>
              <a:off x="1080" y="1509"/>
              <a:ext cx="408" cy="454"/>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kumimoji="0" lang="en-US" altLang="ja-JP"/>
                <a:t>Carry</a:t>
              </a:r>
            </a:p>
          </p:txBody>
        </p:sp>
        <p:sp>
          <p:nvSpPr>
            <p:cNvPr id="405705" name="Line 201"/>
            <p:cNvSpPr>
              <a:spLocks noChangeShapeType="1"/>
            </p:cNvSpPr>
            <p:nvPr/>
          </p:nvSpPr>
          <p:spPr bwMode="auto">
            <a:xfrm>
              <a:off x="807" y="169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6" name="Rectangle 202"/>
            <p:cNvSpPr>
              <a:spLocks noChangeArrowheads="1"/>
            </p:cNvSpPr>
            <p:nvPr/>
          </p:nvSpPr>
          <p:spPr bwMode="auto">
            <a:xfrm>
              <a:off x="1760" y="1509"/>
              <a:ext cx="317" cy="454"/>
            </a:xfrm>
            <a:prstGeom prst="rect">
              <a:avLst/>
            </a:prstGeom>
            <a:solidFill>
              <a:srgbClr val="FFFF9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ja-JP" altLang="ja-JP"/>
            </a:p>
          </p:txBody>
        </p:sp>
        <p:sp>
          <p:nvSpPr>
            <p:cNvPr id="405707" name="Line 203"/>
            <p:cNvSpPr>
              <a:spLocks noChangeShapeType="1"/>
            </p:cNvSpPr>
            <p:nvPr/>
          </p:nvSpPr>
          <p:spPr bwMode="auto">
            <a:xfrm>
              <a:off x="1760" y="1827"/>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8" name="Line 204"/>
            <p:cNvSpPr>
              <a:spLocks noChangeShapeType="1"/>
            </p:cNvSpPr>
            <p:nvPr/>
          </p:nvSpPr>
          <p:spPr bwMode="auto">
            <a:xfrm flipV="1">
              <a:off x="1760" y="1872"/>
              <a:ext cx="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09" name="Line 205"/>
            <p:cNvSpPr>
              <a:spLocks noChangeShapeType="1"/>
            </p:cNvSpPr>
            <p:nvPr/>
          </p:nvSpPr>
          <p:spPr bwMode="auto">
            <a:xfrm>
              <a:off x="1487" y="1691"/>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0" name="Line 206"/>
            <p:cNvSpPr>
              <a:spLocks noChangeShapeType="1"/>
            </p:cNvSpPr>
            <p:nvPr/>
          </p:nvSpPr>
          <p:spPr bwMode="auto">
            <a:xfrm flipV="1">
              <a:off x="1261" y="1237"/>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1" name="Line 207"/>
            <p:cNvSpPr>
              <a:spLocks noChangeShapeType="1"/>
            </p:cNvSpPr>
            <p:nvPr/>
          </p:nvSpPr>
          <p:spPr bwMode="auto">
            <a:xfrm>
              <a:off x="2077" y="1600"/>
              <a:ext cx="2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2" name="Text Box 208"/>
            <p:cNvSpPr txBox="1">
              <a:spLocks noChangeArrowheads="1"/>
            </p:cNvSpPr>
            <p:nvPr/>
          </p:nvSpPr>
          <p:spPr bwMode="auto">
            <a:xfrm>
              <a:off x="1721" y="1555"/>
              <a:ext cx="22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D</a:t>
              </a:r>
            </a:p>
          </p:txBody>
        </p:sp>
        <p:sp>
          <p:nvSpPr>
            <p:cNvPr id="405713" name="Text Box 209"/>
            <p:cNvSpPr txBox="1">
              <a:spLocks noChangeArrowheads="1"/>
            </p:cNvSpPr>
            <p:nvPr/>
          </p:nvSpPr>
          <p:spPr bwMode="auto">
            <a:xfrm>
              <a:off x="1895" y="1464"/>
              <a:ext cx="22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a:t>Q</a:t>
              </a:r>
            </a:p>
          </p:txBody>
        </p:sp>
        <p:sp>
          <p:nvSpPr>
            <p:cNvPr id="405714" name="Line 210"/>
            <p:cNvSpPr>
              <a:spLocks noChangeShapeType="1"/>
            </p:cNvSpPr>
            <p:nvPr/>
          </p:nvSpPr>
          <p:spPr bwMode="auto">
            <a:xfrm flipV="1">
              <a:off x="1624" y="1418"/>
              <a:ext cx="0"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5" name="Line 211"/>
            <p:cNvSpPr>
              <a:spLocks noChangeShapeType="1"/>
            </p:cNvSpPr>
            <p:nvPr/>
          </p:nvSpPr>
          <p:spPr bwMode="auto">
            <a:xfrm>
              <a:off x="1624" y="1418"/>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6" name="Line 212"/>
            <p:cNvSpPr>
              <a:spLocks noChangeShapeType="1"/>
            </p:cNvSpPr>
            <p:nvPr/>
          </p:nvSpPr>
          <p:spPr bwMode="auto">
            <a:xfrm>
              <a:off x="1261" y="1328"/>
              <a:ext cx="10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7" name="Line 213"/>
            <p:cNvSpPr>
              <a:spLocks noChangeShapeType="1"/>
            </p:cNvSpPr>
            <p:nvPr/>
          </p:nvSpPr>
          <p:spPr bwMode="auto">
            <a:xfrm flipV="1">
              <a:off x="1261" y="1962"/>
              <a:ext cx="0"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18" name="Rectangle 214"/>
            <p:cNvSpPr>
              <a:spLocks noChangeArrowheads="1"/>
            </p:cNvSpPr>
            <p:nvPr/>
          </p:nvSpPr>
          <p:spPr bwMode="auto">
            <a:xfrm>
              <a:off x="308" y="602"/>
              <a:ext cx="1860" cy="154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719" name="Text Box 215"/>
            <p:cNvSpPr txBox="1">
              <a:spLocks noChangeArrowheads="1"/>
            </p:cNvSpPr>
            <p:nvPr/>
          </p:nvSpPr>
          <p:spPr bwMode="auto">
            <a:xfrm>
              <a:off x="205" y="2160"/>
              <a:ext cx="45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Slice</a:t>
              </a:r>
            </a:p>
          </p:txBody>
        </p:sp>
        <p:sp>
          <p:nvSpPr>
            <p:cNvPr id="405720" name="Text Box 216"/>
            <p:cNvSpPr txBox="1">
              <a:spLocks noChangeArrowheads="1"/>
            </p:cNvSpPr>
            <p:nvPr/>
          </p:nvSpPr>
          <p:spPr bwMode="auto">
            <a:xfrm>
              <a:off x="2472" y="630"/>
              <a:ext cx="327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Slice X 2</a:t>
              </a:r>
              <a:r>
                <a:rPr kumimoji="0" lang="ja-JP" altLang="en-US" b="1"/>
                <a:t>　→　</a:t>
              </a:r>
              <a:r>
                <a:rPr kumimoji="0" lang="en-US" altLang="ja-JP" b="1"/>
                <a:t>CLB</a:t>
              </a:r>
              <a:r>
                <a:rPr kumimoji="0" lang="ja-JP" altLang="en-US" b="1"/>
                <a:t>　</a:t>
              </a:r>
              <a:r>
                <a:rPr kumimoji="0" lang="en-US" altLang="ja-JP" b="1"/>
                <a:t>(Configurable Logic Block)</a:t>
              </a:r>
            </a:p>
          </p:txBody>
        </p:sp>
        <p:sp>
          <p:nvSpPr>
            <p:cNvPr id="405721" name="Line 217"/>
            <p:cNvSpPr>
              <a:spLocks noChangeShapeType="1"/>
            </p:cNvSpPr>
            <p:nvPr/>
          </p:nvSpPr>
          <p:spPr bwMode="auto">
            <a:xfrm>
              <a:off x="3710" y="845"/>
              <a:ext cx="181"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5722" name="Text Box 218"/>
            <p:cNvSpPr txBox="1">
              <a:spLocks noChangeArrowheads="1"/>
            </p:cNvSpPr>
            <p:nvPr/>
          </p:nvSpPr>
          <p:spPr bwMode="auto">
            <a:xfrm>
              <a:off x="159" y="2626"/>
              <a:ext cx="717"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10</a:t>
              </a:r>
              <a:r>
                <a:rPr kumimoji="0" lang="ja-JP" altLang="en-US" b="1"/>
                <a:t>万</a:t>
              </a:r>
              <a:r>
                <a:rPr kumimoji="0" lang="en-US" altLang="ja-JP" b="1"/>
                <a:t>CLB</a:t>
              </a:r>
            </a:p>
            <a:p>
              <a:pPr eaLnBrk="0" hangingPunct="0"/>
              <a:r>
                <a:rPr kumimoji="0" lang="en-US" altLang="ja-JP" b="1"/>
                <a:t>3Mbit</a:t>
              </a:r>
            </a:p>
          </p:txBody>
        </p:sp>
      </p:grpSp>
    </p:spTree>
    <p:extLst>
      <p:ext uri="{BB962C8B-B14F-4D97-AF65-F5344CB8AC3E}">
        <p14:creationId xmlns:p14="http://schemas.microsoft.com/office/powerpoint/2010/main" val="419552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17500" y="560388"/>
            <a:ext cx="8431213" cy="420687"/>
          </a:xfrm>
        </p:spPr>
        <p:txBody>
          <a:bodyPr/>
          <a:lstStyle/>
          <a:p>
            <a:r>
              <a:rPr lang="en-US" altLang="ja-JP" sz="4000" dirty="0"/>
              <a:t> PLD (Programmable Logic Device)</a:t>
            </a:r>
            <a:r>
              <a:rPr lang="ja-JP" altLang="en-US" sz="4000" dirty="0"/>
              <a:t>とは？</a:t>
            </a:r>
          </a:p>
        </p:txBody>
      </p:sp>
      <p:sp>
        <p:nvSpPr>
          <p:cNvPr id="176131" name="Rectangle 3"/>
          <p:cNvSpPr>
            <a:spLocks noGrp="1" noChangeArrowheads="1"/>
          </p:cNvSpPr>
          <p:nvPr>
            <p:ph type="body" idx="1"/>
          </p:nvPr>
        </p:nvSpPr>
        <p:spPr>
          <a:xfrm>
            <a:off x="252413" y="1412875"/>
            <a:ext cx="8302625" cy="3960813"/>
          </a:xfrm>
          <a:noFill/>
          <a:ln/>
        </p:spPr>
        <p:txBody>
          <a:bodyPr/>
          <a:lstStyle/>
          <a:p>
            <a:pPr>
              <a:lnSpc>
                <a:spcPct val="90000"/>
              </a:lnSpc>
            </a:pPr>
            <a:r>
              <a:rPr lang="ja-JP" altLang="en-US" sz="2800"/>
              <a:t>ユーザが論理機能を決めることのできる</a:t>
            </a:r>
            <a:r>
              <a:rPr lang="en-US" altLang="ja-JP" sz="2800"/>
              <a:t>IC</a:t>
            </a:r>
          </a:p>
          <a:p>
            <a:pPr>
              <a:lnSpc>
                <a:spcPct val="90000"/>
              </a:lnSpc>
              <a:buFontTx/>
              <a:buNone/>
            </a:pPr>
            <a:r>
              <a:rPr lang="ja-JP" altLang="en-US" sz="2800"/>
              <a:t>　　　⇔ メモリ、</a:t>
            </a:r>
            <a:r>
              <a:rPr lang="en-US" altLang="ja-JP" sz="2800"/>
              <a:t>CPU</a:t>
            </a:r>
            <a:r>
              <a:rPr lang="ja-JP" altLang="en-US" sz="2800"/>
              <a:t>、</a:t>
            </a:r>
            <a:r>
              <a:rPr lang="en-US" altLang="ja-JP" sz="2800"/>
              <a:t>ASIC </a:t>
            </a:r>
            <a:r>
              <a:rPr lang="ja-JP" altLang="en-US" sz="2800"/>
              <a:t>（</a:t>
            </a:r>
            <a:r>
              <a:rPr lang="en-US" altLang="ja-JP" sz="2800"/>
              <a:t>Application Specific IC</a:t>
            </a:r>
            <a:r>
              <a:rPr lang="ja-JP" altLang="en-US" sz="2800"/>
              <a:t>）</a:t>
            </a:r>
          </a:p>
          <a:p>
            <a:pPr>
              <a:lnSpc>
                <a:spcPct val="90000"/>
              </a:lnSpc>
            </a:pPr>
            <a:r>
              <a:rPr lang="en-US" altLang="ja-JP" sz="2800"/>
              <a:t>SPLD</a:t>
            </a:r>
            <a:r>
              <a:rPr lang="ja-JP" altLang="en-US" sz="2800"/>
              <a:t>（</a:t>
            </a:r>
            <a:r>
              <a:rPr lang="en-US" altLang="ja-JP" sz="2800"/>
              <a:t>Simple PLD</a:t>
            </a:r>
            <a:r>
              <a:rPr lang="ja-JP" altLang="en-US" sz="2800"/>
              <a:t>） </a:t>
            </a:r>
            <a:r>
              <a:rPr lang="en-US" altLang="ja-JP" sz="2800"/>
              <a:t>/ </a:t>
            </a:r>
          </a:p>
          <a:p>
            <a:pPr>
              <a:lnSpc>
                <a:spcPct val="90000"/>
              </a:lnSpc>
              <a:buFontTx/>
              <a:buNone/>
            </a:pPr>
            <a:r>
              <a:rPr lang="ja-JP" altLang="en-US" sz="2800"/>
              <a:t>　 </a:t>
            </a:r>
            <a:r>
              <a:rPr lang="en-US" altLang="ja-JP" sz="2800"/>
              <a:t>PLA</a:t>
            </a:r>
            <a:r>
              <a:rPr lang="ja-JP" altLang="en-US" sz="2800"/>
              <a:t>（</a:t>
            </a:r>
            <a:r>
              <a:rPr lang="en-US" altLang="ja-JP" sz="2800"/>
              <a:t>Programmable Logic Array </a:t>
            </a:r>
            <a:r>
              <a:rPr lang="ja-JP" altLang="en-US" sz="2800">
                <a:latin typeface="ＭＳ Ｐゴシック" panose="020B0600070205080204" pitchFamily="50" charset="-128"/>
              </a:rPr>
              <a:t>）</a:t>
            </a:r>
            <a:endParaRPr lang="ja-JP" altLang="en-US" sz="2800"/>
          </a:p>
          <a:p>
            <a:pPr lvl="1">
              <a:lnSpc>
                <a:spcPct val="90000"/>
              </a:lnSpc>
            </a:pPr>
            <a:r>
              <a:rPr lang="ja-JP" altLang="en-US" sz="2500"/>
              <a:t>小規模な</a:t>
            </a:r>
            <a:r>
              <a:rPr lang="en-US" altLang="ja-JP" sz="2500"/>
              <a:t>AND-OR</a:t>
            </a:r>
            <a:r>
              <a:rPr lang="ja-JP" altLang="en-US" sz="2500"/>
              <a:t>構造のもの</a:t>
            </a:r>
          </a:p>
          <a:p>
            <a:pPr>
              <a:lnSpc>
                <a:spcPct val="90000"/>
              </a:lnSpc>
            </a:pPr>
            <a:r>
              <a:rPr lang="en-US" altLang="ja-JP" sz="2800"/>
              <a:t>CPLD </a:t>
            </a:r>
            <a:r>
              <a:rPr lang="ja-JP" altLang="en-US" sz="2800"/>
              <a:t>（</a:t>
            </a:r>
            <a:r>
              <a:rPr lang="en-US" altLang="ja-JP" sz="2800"/>
              <a:t>Complex PLD</a:t>
            </a:r>
            <a:r>
              <a:rPr lang="ja-JP" altLang="en-US" sz="2800"/>
              <a:t>）</a:t>
            </a:r>
          </a:p>
          <a:p>
            <a:pPr lvl="1">
              <a:lnSpc>
                <a:spcPct val="90000"/>
              </a:lnSpc>
            </a:pPr>
            <a:r>
              <a:rPr lang="ja-JP" altLang="en-US" sz="2500"/>
              <a:t>主として</a:t>
            </a:r>
            <a:r>
              <a:rPr lang="en-US" altLang="ja-JP" sz="2500"/>
              <a:t>AND-OR</a:t>
            </a:r>
            <a:r>
              <a:rPr lang="ja-JP" altLang="en-US" sz="2500"/>
              <a:t>構造を拡張して大規模化したもの</a:t>
            </a:r>
          </a:p>
          <a:p>
            <a:pPr>
              <a:lnSpc>
                <a:spcPct val="90000"/>
              </a:lnSpc>
            </a:pPr>
            <a:r>
              <a:rPr lang="en-US" altLang="ja-JP" sz="2800"/>
              <a:t>FPGA </a:t>
            </a:r>
            <a:r>
              <a:rPr lang="ja-JP" altLang="en-US" sz="2800"/>
              <a:t>（</a:t>
            </a:r>
            <a:r>
              <a:rPr lang="en-US" altLang="ja-JP" sz="2800"/>
              <a:t>Field Programmable Gate Array</a:t>
            </a:r>
            <a:r>
              <a:rPr lang="ja-JP" altLang="en-US" sz="2800"/>
              <a:t>）</a:t>
            </a:r>
          </a:p>
          <a:p>
            <a:pPr lvl="1">
              <a:lnSpc>
                <a:spcPct val="90000"/>
              </a:lnSpc>
            </a:pPr>
            <a:r>
              <a:rPr lang="en-US" altLang="ja-JP" sz="2500"/>
              <a:t>LUT</a:t>
            </a:r>
            <a:r>
              <a:rPr lang="ja-JP" altLang="en-US" sz="2500"/>
              <a:t>構造を用いた大規模なもの</a:t>
            </a:r>
          </a:p>
        </p:txBody>
      </p:sp>
      <p:sp>
        <p:nvSpPr>
          <p:cNvPr id="176132" name="AutoShape 4"/>
          <p:cNvSpPr>
            <a:spLocks noChangeArrowheads="1"/>
          </p:cNvSpPr>
          <p:nvPr/>
        </p:nvSpPr>
        <p:spPr bwMode="auto">
          <a:xfrm>
            <a:off x="3851275" y="5734050"/>
            <a:ext cx="720725" cy="360363"/>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6133" name="Text Box 5"/>
          <p:cNvSpPr txBox="1">
            <a:spLocks noChangeArrowheads="1"/>
          </p:cNvSpPr>
          <p:nvPr/>
        </p:nvSpPr>
        <p:spPr bwMode="auto">
          <a:xfrm>
            <a:off x="1381125" y="6165850"/>
            <a:ext cx="6580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用語は混乱していて、使い分けは統一されていないので注意！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ltLang="ja-JP" sz="3800" dirty="0"/>
              <a:t>Intel(Altera</a:t>
            </a:r>
            <a:r>
              <a:rPr lang="ja-JP" altLang="en-US" sz="3800" dirty="0"/>
              <a:t>）</a:t>
            </a:r>
            <a:r>
              <a:rPr lang="en-US" altLang="ja-JP" sz="3800" dirty="0"/>
              <a:t> </a:t>
            </a:r>
            <a:r>
              <a:rPr lang="en-US" altLang="ja-JP" sz="3800" dirty="0" err="1"/>
              <a:t>Stratix</a:t>
            </a:r>
            <a:r>
              <a:rPr lang="en-US" altLang="ja-JP" sz="3800" dirty="0"/>
              <a:t> II</a:t>
            </a:r>
          </a:p>
        </p:txBody>
      </p:sp>
      <p:grpSp>
        <p:nvGrpSpPr>
          <p:cNvPr id="407555" name="Group 3"/>
          <p:cNvGrpSpPr>
            <a:grpSpLocks/>
          </p:cNvGrpSpPr>
          <p:nvPr/>
        </p:nvGrpSpPr>
        <p:grpSpPr bwMode="auto">
          <a:xfrm>
            <a:off x="200025" y="1196975"/>
            <a:ext cx="8818563" cy="5268913"/>
            <a:chOff x="136" y="754"/>
            <a:chExt cx="6018" cy="3573"/>
          </a:xfrm>
        </p:grpSpPr>
        <p:sp>
          <p:nvSpPr>
            <p:cNvPr id="407556" name="Rectangle 4"/>
            <p:cNvSpPr>
              <a:spLocks noChangeArrowheads="1"/>
            </p:cNvSpPr>
            <p:nvPr/>
          </p:nvSpPr>
          <p:spPr bwMode="auto">
            <a:xfrm>
              <a:off x="1260" y="890"/>
              <a:ext cx="2767" cy="2812"/>
            </a:xfrm>
            <a:prstGeom prst="rect">
              <a:avLst/>
            </a:prstGeom>
            <a:solidFill>
              <a:srgbClr val="66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57" name="Line 5"/>
            <p:cNvSpPr>
              <a:spLocks noChangeShapeType="1"/>
            </p:cNvSpPr>
            <p:nvPr/>
          </p:nvSpPr>
          <p:spPr bwMode="auto">
            <a:xfrm>
              <a:off x="1260" y="23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58" name="Rectangle 6"/>
            <p:cNvSpPr>
              <a:spLocks noChangeArrowheads="1"/>
            </p:cNvSpPr>
            <p:nvPr/>
          </p:nvSpPr>
          <p:spPr bwMode="auto">
            <a:xfrm>
              <a:off x="1033" y="754"/>
              <a:ext cx="3222" cy="3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59" name="Line 7"/>
            <p:cNvSpPr>
              <a:spLocks noChangeShapeType="1"/>
            </p:cNvSpPr>
            <p:nvPr/>
          </p:nvSpPr>
          <p:spPr bwMode="auto">
            <a:xfrm>
              <a:off x="1396"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0" name="Line 8"/>
            <p:cNvSpPr>
              <a:spLocks noChangeShapeType="1"/>
            </p:cNvSpPr>
            <p:nvPr/>
          </p:nvSpPr>
          <p:spPr bwMode="auto">
            <a:xfrm>
              <a:off x="1578" y="890"/>
              <a:ext cx="0" cy="2812"/>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1" name="Line 9"/>
            <p:cNvSpPr>
              <a:spLocks noChangeShapeType="1"/>
            </p:cNvSpPr>
            <p:nvPr/>
          </p:nvSpPr>
          <p:spPr bwMode="auto">
            <a:xfrm>
              <a:off x="1714"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2" name="Line 10"/>
            <p:cNvSpPr>
              <a:spLocks noChangeShapeType="1"/>
            </p:cNvSpPr>
            <p:nvPr/>
          </p:nvSpPr>
          <p:spPr bwMode="auto">
            <a:xfrm>
              <a:off x="1986"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3" name="Line 11"/>
            <p:cNvSpPr>
              <a:spLocks noChangeShapeType="1"/>
            </p:cNvSpPr>
            <p:nvPr/>
          </p:nvSpPr>
          <p:spPr bwMode="auto">
            <a:xfrm>
              <a:off x="2167"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4" name="Line 12"/>
            <p:cNvSpPr>
              <a:spLocks noChangeShapeType="1"/>
            </p:cNvSpPr>
            <p:nvPr/>
          </p:nvSpPr>
          <p:spPr bwMode="auto">
            <a:xfrm>
              <a:off x="2393"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5" name="Line 13"/>
            <p:cNvSpPr>
              <a:spLocks noChangeShapeType="1"/>
            </p:cNvSpPr>
            <p:nvPr/>
          </p:nvSpPr>
          <p:spPr bwMode="auto">
            <a:xfrm flipH="1">
              <a:off x="2621"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6" name="Line 14"/>
            <p:cNvSpPr>
              <a:spLocks noChangeShapeType="1"/>
            </p:cNvSpPr>
            <p:nvPr/>
          </p:nvSpPr>
          <p:spPr bwMode="auto">
            <a:xfrm>
              <a:off x="2848"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7" name="Line 15"/>
            <p:cNvSpPr>
              <a:spLocks noChangeShapeType="1"/>
            </p:cNvSpPr>
            <p:nvPr/>
          </p:nvSpPr>
          <p:spPr bwMode="auto">
            <a:xfrm>
              <a:off x="3029"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8" name="Line 16"/>
            <p:cNvSpPr>
              <a:spLocks noChangeShapeType="1"/>
            </p:cNvSpPr>
            <p:nvPr/>
          </p:nvSpPr>
          <p:spPr bwMode="auto">
            <a:xfrm>
              <a:off x="3211"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69" name="Line 17"/>
            <p:cNvSpPr>
              <a:spLocks noChangeShapeType="1"/>
            </p:cNvSpPr>
            <p:nvPr/>
          </p:nvSpPr>
          <p:spPr bwMode="auto">
            <a:xfrm>
              <a:off x="3483" y="890"/>
              <a:ext cx="0" cy="2812"/>
            </a:xfrm>
            <a:prstGeom prst="line">
              <a:avLst/>
            </a:prstGeom>
            <a:noFill/>
            <a:ln w="762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0" name="Line 18"/>
            <p:cNvSpPr>
              <a:spLocks noChangeShapeType="1"/>
            </p:cNvSpPr>
            <p:nvPr/>
          </p:nvSpPr>
          <p:spPr bwMode="auto">
            <a:xfrm>
              <a:off x="3664" y="890"/>
              <a:ext cx="0" cy="2812"/>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1" name="Line 19"/>
            <p:cNvSpPr>
              <a:spLocks noChangeShapeType="1"/>
            </p:cNvSpPr>
            <p:nvPr/>
          </p:nvSpPr>
          <p:spPr bwMode="auto">
            <a:xfrm>
              <a:off x="3891" y="890"/>
              <a:ext cx="0" cy="2812"/>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2" name="Rectangle 20"/>
            <p:cNvSpPr>
              <a:spLocks noChangeArrowheads="1"/>
            </p:cNvSpPr>
            <p:nvPr/>
          </p:nvSpPr>
          <p:spPr bwMode="auto">
            <a:xfrm>
              <a:off x="1033" y="2160"/>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73" name="Rectangle 21"/>
            <p:cNvSpPr>
              <a:spLocks noChangeArrowheads="1"/>
            </p:cNvSpPr>
            <p:nvPr/>
          </p:nvSpPr>
          <p:spPr bwMode="auto">
            <a:xfrm>
              <a:off x="1033" y="2296"/>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74" name="Rectangle 22"/>
            <p:cNvSpPr>
              <a:spLocks noChangeArrowheads="1"/>
            </p:cNvSpPr>
            <p:nvPr/>
          </p:nvSpPr>
          <p:spPr bwMode="auto">
            <a:xfrm>
              <a:off x="4027" y="2160"/>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75" name="Rectangle 23"/>
            <p:cNvSpPr>
              <a:spLocks noChangeArrowheads="1"/>
            </p:cNvSpPr>
            <p:nvPr/>
          </p:nvSpPr>
          <p:spPr bwMode="auto">
            <a:xfrm>
              <a:off x="4027" y="2296"/>
              <a:ext cx="227" cy="91"/>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576" name="Line 24"/>
            <p:cNvSpPr>
              <a:spLocks noChangeShapeType="1"/>
            </p:cNvSpPr>
            <p:nvPr/>
          </p:nvSpPr>
          <p:spPr bwMode="auto">
            <a:xfrm>
              <a:off x="1260" y="9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7" name="Line 25"/>
            <p:cNvSpPr>
              <a:spLocks noChangeShapeType="1"/>
            </p:cNvSpPr>
            <p:nvPr/>
          </p:nvSpPr>
          <p:spPr bwMode="auto">
            <a:xfrm>
              <a:off x="1260" y="10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8" name="Line 26"/>
            <p:cNvSpPr>
              <a:spLocks noChangeShapeType="1"/>
            </p:cNvSpPr>
            <p:nvPr/>
          </p:nvSpPr>
          <p:spPr bwMode="auto">
            <a:xfrm>
              <a:off x="1260" y="11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79" name="Line 27"/>
            <p:cNvSpPr>
              <a:spLocks noChangeShapeType="1"/>
            </p:cNvSpPr>
            <p:nvPr/>
          </p:nvSpPr>
          <p:spPr bwMode="auto">
            <a:xfrm>
              <a:off x="1260" y="12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0" name="Line 28"/>
            <p:cNvSpPr>
              <a:spLocks noChangeShapeType="1"/>
            </p:cNvSpPr>
            <p:nvPr/>
          </p:nvSpPr>
          <p:spPr bwMode="auto">
            <a:xfrm>
              <a:off x="1260" y="13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1" name="Line 29"/>
            <p:cNvSpPr>
              <a:spLocks noChangeShapeType="1"/>
            </p:cNvSpPr>
            <p:nvPr/>
          </p:nvSpPr>
          <p:spPr bwMode="auto">
            <a:xfrm>
              <a:off x="1260" y="14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2" name="Line 30"/>
            <p:cNvSpPr>
              <a:spLocks noChangeShapeType="1"/>
            </p:cNvSpPr>
            <p:nvPr/>
          </p:nvSpPr>
          <p:spPr bwMode="auto">
            <a:xfrm>
              <a:off x="1260" y="15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3" name="Line 31"/>
            <p:cNvSpPr>
              <a:spLocks noChangeShapeType="1"/>
            </p:cNvSpPr>
            <p:nvPr/>
          </p:nvSpPr>
          <p:spPr bwMode="auto">
            <a:xfrm>
              <a:off x="1260" y="16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4" name="Line 32"/>
            <p:cNvSpPr>
              <a:spLocks noChangeShapeType="1"/>
            </p:cNvSpPr>
            <p:nvPr/>
          </p:nvSpPr>
          <p:spPr bwMode="auto">
            <a:xfrm>
              <a:off x="1260" y="17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5" name="Line 33"/>
            <p:cNvSpPr>
              <a:spLocks noChangeShapeType="1"/>
            </p:cNvSpPr>
            <p:nvPr/>
          </p:nvSpPr>
          <p:spPr bwMode="auto">
            <a:xfrm>
              <a:off x="1260" y="179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6" name="Line 34"/>
            <p:cNvSpPr>
              <a:spLocks noChangeShapeType="1"/>
            </p:cNvSpPr>
            <p:nvPr/>
          </p:nvSpPr>
          <p:spPr bwMode="auto">
            <a:xfrm>
              <a:off x="1260" y="18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7" name="Line 35"/>
            <p:cNvSpPr>
              <a:spLocks noChangeShapeType="1"/>
            </p:cNvSpPr>
            <p:nvPr/>
          </p:nvSpPr>
          <p:spPr bwMode="auto">
            <a:xfrm>
              <a:off x="1260" y="19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8" name="Line 36"/>
            <p:cNvSpPr>
              <a:spLocks noChangeShapeType="1"/>
            </p:cNvSpPr>
            <p:nvPr/>
          </p:nvSpPr>
          <p:spPr bwMode="auto">
            <a:xfrm>
              <a:off x="1260" y="20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89" name="Line 37"/>
            <p:cNvSpPr>
              <a:spLocks noChangeShapeType="1"/>
            </p:cNvSpPr>
            <p:nvPr/>
          </p:nvSpPr>
          <p:spPr bwMode="auto">
            <a:xfrm>
              <a:off x="1260" y="21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0" name="Line 38"/>
            <p:cNvSpPr>
              <a:spLocks noChangeShapeType="1"/>
            </p:cNvSpPr>
            <p:nvPr/>
          </p:nvSpPr>
          <p:spPr bwMode="auto">
            <a:xfrm>
              <a:off x="1260" y="22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1" name="Line 39"/>
            <p:cNvSpPr>
              <a:spLocks noChangeShapeType="1"/>
            </p:cNvSpPr>
            <p:nvPr/>
          </p:nvSpPr>
          <p:spPr bwMode="auto">
            <a:xfrm>
              <a:off x="1260" y="24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2" name="Line 40"/>
            <p:cNvSpPr>
              <a:spLocks noChangeShapeType="1"/>
            </p:cNvSpPr>
            <p:nvPr/>
          </p:nvSpPr>
          <p:spPr bwMode="auto">
            <a:xfrm>
              <a:off x="1260" y="25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3" name="Line 41"/>
            <p:cNvSpPr>
              <a:spLocks noChangeShapeType="1"/>
            </p:cNvSpPr>
            <p:nvPr/>
          </p:nvSpPr>
          <p:spPr bwMode="auto">
            <a:xfrm>
              <a:off x="1260" y="26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4" name="Line 42"/>
            <p:cNvSpPr>
              <a:spLocks noChangeShapeType="1"/>
            </p:cNvSpPr>
            <p:nvPr/>
          </p:nvSpPr>
          <p:spPr bwMode="auto">
            <a:xfrm>
              <a:off x="1260" y="2704"/>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5" name="Line 43"/>
            <p:cNvSpPr>
              <a:spLocks noChangeShapeType="1"/>
            </p:cNvSpPr>
            <p:nvPr/>
          </p:nvSpPr>
          <p:spPr bwMode="auto">
            <a:xfrm>
              <a:off x="1260" y="27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6" name="Line 44"/>
            <p:cNvSpPr>
              <a:spLocks noChangeShapeType="1"/>
            </p:cNvSpPr>
            <p:nvPr/>
          </p:nvSpPr>
          <p:spPr bwMode="auto">
            <a:xfrm>
              <a:off x="1260" y="287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7" name="Line 45"/>
            <p:cNvSpPr>
              <a:spLocks noChangeShapeType="1"/>
            </p:cNvSpPr>
            <p:nvPr/>
          </p:nvSpPr>
          <p:spPr bwMode="auto">
            <a:xfrm>
              <a:off x="1260" y="296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8" name="Line 46"/>
            <p:cNvSpPr>
              <a:spLocks noChangeShapeType="1"/>
            </p:cNvSpPr>
            <p:nvPr/>
          </p:nvSpPr>
          <p:spPr bwMode="auto">
            <a:xfrm>
              <a:off x="1260" y="305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599" name="Line 47"/>
            <p:cNvSpPr>
              <a:spLocks noChangeShapeType="1"/>
            </p:cNvSpPr>
            <p:nvPr/>
          </p:nvSpPr>
          <p:spPr bwMode="auto">
            <a:xfrm>
              <a:off x="1260" y="314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0" name="Line 48"/>
            <p:cNvSpPr>
              <a:spLocks noChangeShapeType="1"/>
            </p:cNvSpPr>
            <p:nvPr/>
          </p:nvSpPr>
          <p:spPr bwMode="auto">
            <a:xfrm>
              <a:off x="1260" y="323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1" name="Line 49"/>
            <p:cNvSpPr>
              <a:spLocks noChangeShapeType="1"/>
            </p:cNvSpPr>
            <p:nvPr/>
          </p:nvSpPr>
          <p:spPr bwMode="auto">
            <a:xfrm>
              <a:off x="1260" y="332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2" name="Line 50"/>
            <p:cNvSpPr>
              <a:spLocks noChangeShapeType="1"/>
            </p:cNvSpPr>
            <p:nvPr/>
          </p:nvSpPr>
          <p:spPr bwMode="auto">
            <a:xfrm>
              <a:off x="1260" y="341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3" name="Line 51"/>
            <p:cNvSpPr>
              <a:spLocks noChangeShapeType="1"/>
            </p:cNvSpPr>
            <p:nvPr/>
          </p:nvSpPr>
          <p:spPr bwMode="auto">
            <a:xfrm>
              <a:off x="1260" y="350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4" name="Line 52"/>
            <p:cNvSpPr>
              <a:spLocks noChangeShapeType="1"/>
            </p:cNvSpPr>
            <p:nvPr/>
          </p:nvSpPr>
          <p:spPr bwMode="auto">
            <a:xfrm>
              <a:off x="1260" y="359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5" name="Line 53"/>
            <p:cNvSpPr>
              <a:spLocks noChangeShapeType="1"/>
            </p:cNvSpPr>
            <p:nvPr/>
          </p:nvSpPr>
          <p:spPr bwMode="auto">
            <a:xfrm>
              <a:off x="1260" y="3681"/>
              <a:ext cx="2767" cy="0"/>
            </a:xfrm>
            <a:prstGeom prst="line">
              <a:avLst/>
            </a:prstGeom>
            <a:noFill/>
            <a:ln w="952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06" name="Rectangle 54"/>
            <p:cNvSpPr>
              <a:spLocks noChangeArrowheads="1"/>
            </p:cNvSpPr>
            <p:nvPr/>
          </p:nvSpPr>
          <p:spPr bwMode="auto">
            <a:xfrm>
              <a:off x="1895" y="2296"/>
              <a:ext cx="363" cy="680"/>
            </a:xfrm>
            <a:prstGeom prst="rect">
              <a:avLst/>
            </a:prstGeom>
            <a:solidFill>
              <a:srgbClr val="FFD72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607" name="Rectangle 55"/>
            <p:cNvSpPr>
              <a:spLocks noChangeArrowheads="1"/>
            </p:cNvSpPr>
            <p:nvPr/>
          </p:nvSpPr>
          <p:spPr bwMode="auto">
            <a:xfrm>
              <a:off x="2939" y="2296"/>
              <a:ext cx="363" cy="680"/>
            </a:xfrm>
            <a:prstGeom prst="rect">
              <a:avLst/>
            </a:prstGeom>
            <a:solidFill>
              <a:srgbClr val="FFD72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7608" name="Text Box 56"/>
            <p:cNvSpPr txBox="1">
              <a:spLocks noChangeArrowheads="1"/>
            </p:cNvSpPr>
            <p:nvPr/>
          </p:nvSpPr>
          <p:spPr bwMode="auto">
            <a:xfrm>
              <a:off x="4468" y="1764"/>
              <a:ext cx="852"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Mega RAM</a:t>
              </a:r>
            </a:p>
            <a:p>
              <a:pPr eaLnBrk="0" hangingPunct="0"/>
              <a:r>
                <a:rPr kumimoji="0" lang="en-US" altLang="ja-JP" b="1"/>
                <a:t>Blocks</a:t>
              </a:r>
            </a:p>
          </p:txBody>
        </p:sp>
        <p:sp>
          <p:nvSpPr>
            <p:cNvPr id="407609" name="Text Box 57"/>
            <p:cNvSpPr txBox="1">
              <a:spLocks noChangeArrowheads="1"/>
            </p:cNvSpPr>
            <p:nvPr/>
          </p:nvSpPr>
          <p:spPr bwMode="auto">
            <a:xfrm>
              <a:off x="4435" y="2391"/>
              <a:ext cx="78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M4K RAM</a:t>
              </a:r>
            </a:p>
            <a:p>
              <a:pPr eaLnBrk="0" hangingPunct="0"/>
              <a:r>
                <a:rPr kumimoji="0" lang="en-US" altLang="ja-JP" b="1"/>
                <a:t>Blocks</a:t>
              </a:r>
            </a:p>
          </p:txBody>
        </p:sp>
        <p:sp>
          <p:nvSpPr>
            <p:cNvPr id="407610" name="Text Box 58"/>
            <p:cNvSpPr txBox="1">
              <a:spLocks noChangeArrowheads="1"/>
            </p:cNvSpPr>
            <p:nvPr/>
          </p:nvSpPr>
          <p:spPr bwMode="auto">
            <a:xfrm>
              <a:off x="136" y="3117"/>
              <a:ext cx="84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M512 RAM</a:t>
              </a:r>
            </a:p>
            <a:p>
              <a:pPr eaLnBrk="0" hangingPunct="0"/>
              <a:r>
                <a:rPr kumimoji="0" lang="en-US" altLang="ja-JP" b="1"/>
                <a:t>Blocks</a:t>
              </a:r>
            </a:p>
          </p:txBody>
        </p:sp>
        <p:sp>
          <p:nvSpPr>
            <p:cNvPr id="407611" name="Text Box 59"/>
            <p:cNvSpPr txBox="1">
              <a:spLocks noChangeArrowheads="1"/>
            </p:cNvSpPr>
            <p:nvPr/>
          </p:nvSpPr>
          <p:spPr bwMode="auto">
            <a:xfrm>
              <a:off x="308" y="2070"/>
              <a:ext cx="38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PLL</a:t>
              </a:r>
            </a:p>
          </p:txBody>
        </p:sp>
        <p:sp>
          <p:nvSpPr>
            <p:cNvPr id="407612" name="Text Box 60"/>
            <p:cNvSpPr txBox="1">
              <a:spLocks noChangeArrowheads="1"/>
            </p:cNvSpPr>
            <p:nvPr/>
          </p:nvSpPr>
          <p:spPr bwMode="auto">
            <a:xfrm>
              <a:off x="4435" y="1207"/>
              <a:ext cx="9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DSP</a:t>
              </a:r>
              <a:r>
                <a:rPr kumimoji="0" lang="ja-JP" altLang="en-US" b="1"/>
                <a:t>　</a:t>
              </a:r>
              <a:r>
                <a:rPr kumimoji="0" lang="en-US" altLang="ja-JP" b="1"/>
                <a:t>Blocks</a:t>
              </a:r>
            </a:p>
          </p:txBody>
        </p:sp>
        <p:sp>
          <p:nvSpPr>
            <p:cNvPr id="407613" name="Line 61"/>
            <p:cNvSpPr>
              <a:spLocks noChangeShapeType="1"/>
            </p:cNvSpPr>
            <p:nvPr/>
          </p:nvSpPr>
          <p:spPr bwMode="auto">
            <a:xfrm flipH="1" flipV="1">
              <a:off x="3483" y="2614"/>
              <a:ext cx="907"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14" name="Line 62"/>
            <p:cNvSpPr>
              <a:spLocks noChangeShapeType="1"/>
            </p:cNvSpPr>
            <p:nvPr/>
          </p:nvSpPr>
          <p:spPr bwMode="auto">
            <a:xfrm flipH="1">
              <a:off x="3165" y="1933"/>
              <a:ext cx="1270"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15" name="Line 63"/>
            <p:cNvSpPr>
              <a:spLocks noChangeShapeType="1"/>
            </p:cNvSpPr>
            <p:nvPr/>
          </p:nvSpPr>
          <p:spPr bwMode="auto">
            <a:xfrm flipH="1">
              <a:off x="3664" y="1298"/>
              <a:ext cx="771"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16" name="Line 64"/>
            <p:cNvSpPr>
              <a:spLocks noChangeShapeType="1"/>
            </p:cNvSpPr>
            <p:nvPr/>
          </p:nvSpPr>
          <p:spPr bwMode="auto">
            <a:xfrm flipV="1">
              <a:off x="852" y="2976"/>
              <a:ext cx="544" cy="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17" name="Line 65"/>
            <p:cNvSpPr>
              <a:spLocks noChangeShapeType="1"/>
            </p:cNvSpPr>
            <p:nvPr/>
          </p:nvSpPr>
          <p:spPr bwMode="auto">
            <a:xfrm>
              <a:off x="761" y="2160"/>
              <a:ext cx="272"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18" name="Text Box 66"/>
            <p:cNvSpPr txBox="1">
              <a:spLocks noChangeArrowheads="1"/>
            </p:cNvSpPr>
            <p:nvPr/>
          </p:nvSpPr>
          <p:spPr bwMode="auto">
            <a:xfrm>
              <a:off x="4345" y="3034"/>
              <a:ext cx="1809"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b="1"/>
                <a:t>LAB</a:t>
              </a:r>
              <a:r>
                <a:rPr kumimoji="0" lang="ja-JP" altLang="en-US" b="1"/>
                <a:t>：</a:t>
              </a:r>
              <a:r>
                <a:rPr kumimoji="0" lang="en-US" altLang="ja-JP" b="1"/>
                <a:t>Logic Array Block</a:t>
              </a:r>
            </a:p>
            <a:p>
              <a:pPr eaLnBrk="0" hangingPunct="0"/>
              <a:r>
                <a:rPr kumimoji="0" lang="en-US" altLang="ja-JP" b="1"/>
                <a:t>4</a:t>
              </a:r>
              <a:r>
                <a:rPr kumimoji="0" lang="ja-JP" altLang="en-US" b="1"/>
                <a:t>入力の</a:t>
              </a:r>
              <a:r>
                <a:rPr kumimoji="0" lang="en-US" altLang="ja-JP" b="1"/>
                <a:t>LUT</a:t>
              </a:r>
              <a:r>
                <a:rPr kumimoji="0" lang="ja-JP" altLang="en-US" b="1"/>
                <a:t>と</a:t>
              </a:r>
              <a:r>
                <a:rPr kumimoji="0" lang="en-US" altLang="ja-JP" b="1"/>
                <a:t>F.F.</a:t>
              </a:r>
              <a:r>
                <a:rPr kumimoji="0" lang="ja-JP" altLang="en-US" b="1"/>
                <a:t>から成る</a:t>
              </a:r>
            </a:p>
            <a:p>
              <a:pPr eaLnBrk="0" hangingPunct="0"/>
              <a:r>
                <a:rPr kumimoji="0" lang="en-US" altLang="ja-JP" b="1"/>
                <a:t>LE</a:t>
              </a:r>
              <a:r>
                <a:rPr kumimoji="0" lang="ja-JP" altLang="en-US" b="1"/>
                <a:t>　</a:t>
              </a:r>
              <a:r>
                <a:rPr kumimoji="0" lang="en-US" altLang="ja-JP" b="1"/>
                <a:t>10</a:t>
              </a:r>
              <a:r>
                <a:rPr kumimoji="0" lang="ja-JP" altLang="en-US" b="1"/>
                <a:t>個から構成される</a:t>
              </a:r>
            </a:p>
          </p:txBody>
        </p:sp>
        <p:sp>
          <p:nvSpPr>
            <p:cNvPr id="407619" name="Line 67"/>
            <p:cNvSpPr>
              <a:spLocks noChangeShapeType="1"/>
            </p:cNvSpPr>
            <p:nvPr/>
          </p:nvSpPr>
          <p:spPr bwMode="auto">
            <a:xfrm flipH="1" flipV="1">
              <a:off x="3755" y="3067"/>
              <a:ext cx="59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7620" name="Text Box 68"/>
            <p:cNvSpPr txBox="1">
              <a:spLocks noChangeArrowheads="1"/>
            </p:cNvSpPr>
            <p:nvPr/>
          </p:nvSpPr>
          <p:spPr bwMode="auto">
            <a:xfrm>
              <a:off x="4332" y="3706"/>
              <a:ext cx="1630"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ja-JP" altLang="en-US" b="1"/>
                <a:t>ローカルコネクトと</a:t>
              </a:r>
            </a:p>
            <a:p>
              <a:pPr eaLnBrk="0" hangingPunct="0"/>
              <a:r>
                <a:rPr kumimoji="0" lang="ja-JP" altLang="en-US" b="1"/>
                <a:t>グローバルコネクトにより</a:t>
              </a:r>
            </a:p>
            <a:p>
              <a:pPr eaLnBrk="0" hangingPunct="0"/>
              <a:r>
                <a:rPr kumimoji="0" lang="ja-JP" altLang="en-US" b="1"/>
                <a:t>高速なデータ転送を実現</a:t>
              </a:r>
            </a:p>
          </p:txBody>
        </p:sp>
      </p:grpSp>
    </p:spTree>
    <p:extLst>
      <p:ext uri="{BB962C8B-B14F-4D97-AF65-F5344CB8AC3E}">
        <p14:creationId xmlns:p14="http://schemas.microsoft.com/office/powerpoint/2010/main" val="392456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446088" y="161925"/>
            <a:ext cx="8805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200">
                <a:solidFill>
                  <a:schemeClr val="tx2"/>
                </a:solidFill>
                <a:latin typeface="Garamond" panose="02020404030301010803" pitchFamily="18" charset="0"/>
                <a:ea typeface="ＭＳ Ｐゴシック" panose="020B0600070205080204" pitchFamily="50" charset="-128"/>
              </a:defRPr>
            </a:lvl1pPr>
            <a:lvl2pPr>
              <a:defRPr kumimoji="1" sz="4200">
                <a:solidFill>
                  <a:schemeClr val="tx2"/>
                </a:solidFill>
                <a:latin typeface="Garamond" panose="02020404030301010803" pitchFamily="18" charset="0"/>
                <a:ea typeface="ＭＳ Ｐゴシック" panose="020B0600070205080204" pitchFamily="50" charset="-128"/>
              </a:defRPr>
            </a:lvl2pPr>
            <a:lvl3pPr>
              <a:defRPr kumimoji="1" sz="4200">
                <a:solidFill>
                  <a:schemeClr val="tx2"/>
                </a:solidFill>
                <a:latin typeface="Garamond" panose="02020404030301010803" pitchFamily="18" charset="0"/>
                <a:ea typeface="ＭＳ Ｐゴシック" panose="020B0600070205080204" pitchFamily="50" charset="-128"/>
              </a:defRPr>
            </a:lvl3pPr>
            <a:lvl4pPr>
              <a:defRPr kumimoji="1" sz="4200">
                <a:solidFill>
                  <a:schemeClr val="tx2"/>
                </a:solidFill>
                <a:latin typeface="Garamond" panose="02020404030301010803" pitchFamily="18" charset="0"/>
                <a:ea typeface="ＭＳ Ｐゴシック" panose="020B0600070205080204" pitchFamily="50" charset="-128"/>
              </a:defRPr>
            </a:lvl4pPr>
            <a:lvl5pPr>
              <a:defRPr kumimoji="1" sz="4200">
                <a:solidFill>
                  <a:schemeClr val="tx2"/>
                </a:solidFill>
                <a:latin typeface="Garamond" panose="02020404030301010803" pitchFamily="18" charset="0"/>
                <a:ea typeface="ＭＳ Ｐゴシック" panose="020B0600070205080204" pitchFamily="50" charset="-128"/>
              </a:defRPr>
            </a:lvl5pPr>
            <a:lvl6pPr marL="4572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a:lstStyle>
          <a:p>
            <a:r>
              <a:rPr lang="ja-JP" altLang="en-US" sz="2400" b="1"/>
              <a:t>プロセステクノロジと製品</a:t>
            </a:r>
          </a:p>
        </p:txBody>
      </p:sp>
      <p:sp>
        <p:nvSpPr>
          <p:cNvPr id="411651" name="Rectangle 3"/>
          <p:cNvSpPr>
            <a:spLocks noChangeArrowheads="1"/>
          </p:cNvSpPr>
          <p:nvPr/>
        </p:nvSpPr>
        <p:spPr bwMode="auto">
          <a:xfrm>
            <a:off x="66675" y="5273675"/>
            <a:ext cx="8682038" cy="13954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52" name="Rectangle 4"/>
          <p:cNvSpPr>
            <a:spLocks noChangeArrowheads="1"/>
          </p:cNvSpPr>
          <p:nvPr/>
        </p:nvSpPr>
        <p:spPr bwMode="auto">
          <a:xfrm>
            <a:off x="66675" y="4581525"/>
            <a:ext cx="8682038" cy="10080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53" name="Rectangle 5"/>
          <p:cNvSpPr>
            <a:spLocks noChangeArrowheads="1"/>
          </p:cNvSpPr>
          <p:nvPr/>
        </p:nvSpPr>
        <p:spPr bwMode="auto">
          <a:xfrm>
            <a:off x="66675" y="2211388"/>
            <a:ext cx="8682038" cy="10874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54" name="Rectangle 6"/>
          <p:cNvSpPr>
            <a:spLocks noChangeArrowheads="1"/>
          </p:cNvSpPr>
          <p:nvPr/>
        </p:nvSpPr>
        <p:spPr bwMode="auto">
          <a:xfrm>
            <a:off x="66675" y="1241425"/>
            <a:ext cx="8682038" cy="935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55" name="Line 7"/>
          <p:cNvSpPr>
            <a:spLocks noChangeShapeType="1"/>
          </p:cNvSpPr>
          <p:nvPr/>
        </p:nvSpPr>
        <p:spPr bwMode="auto">
          <a:xfrm>
            <a:off x="66675" y="1171575"/>
            <a:ext cx="8826500"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56" name="Line 8"/>
          <p:cNvSpPr>
            <a:spLocks noChangeShapeType="1"/>
          </p:cNvSpPr>
          <p:nvPr/>
        </p:nvSpPr>
        <p:spPr bwMode="auto">
          <a:xfrm flipH="1">
            <a:off x="98425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57" name="Line 9"/>
          <p:cNvSpPr>
            <a:spLocks noChangeShapeType="1"/>
          </p:cNvSpPr>
          <p:nvPr/>
        </p:nvSpPr>
        <p:spPr bwMode="auto">
          <a:xfrm flipH="1">
            <a:off x="327660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58" name="Line 10"/>
          <p:cNvSpPr>
            <a:spLocks noChangeShapeType="1"/>
          </p:cNvSpPr>
          <p:nvPr/>
        </p:nvSpPr>
        <p:spPr bwMode="auto">
          <a:xfrm flipH="1">
            <a:off x="5568950"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59" name="Text Box 11"/>
          <p:cNvSpPr txBox="1">
            <a:spLocks noChangeArrowheads="1"/>
          </p:cNvSpPr>
          <p:nvPr/>
        </p:nvSpPr>
        <p:spPr bwMode="auto">
          <a:xfrm>
            <a:off x="701675" y="61436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90nm</a:t>
            </a:r>
          </a:p>
        </p:txBody>
      </p:sp>
      <p:sp>
        <p:nvSpPr>
          <p:cNvPr id="411660" name="Text Box 12"/>
          <p:cNvSpPr txBox="1">
            <a:spLocks noChangeArrowheads="1"/>
          </p:cNvSpPr>
          <p:nvPr/>
        </p:nvSpPr>
        <p:spPr bwMode="auto">
          <a:xfrm>
            <a:off x="2981325" y="5953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65nm</a:t>
            </a:r>
          </a:p>
        </p:txBody>
      </p:sp>
      <p:sp>
        <p:nvSpPr>
          <p:cNvPr id="411661" name="Text Box 13"/>
          <p:cNvSpPr txBox="1">
            <a:spLocks noChangeArrowheads="1"/>
          </p:cNvSpPr>
          <p:nvPr/>
        </p:nvSpPr>
        <p:spPr bwMode="auto">
          <a:xfrm>
            <a:off x="5262563" y="5762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45nm  40nm</a:t>
            </a:r>
          </a:p>
        </p:txBody>
      </p:sp>
      <p:sp>
        <p:nvSpPr>
          <p:cNvPr id="411662" name="Text Box 14"/>
          <p:cNvSpPr txBox="1">
            <a:spLocks noChangeArrowheads="1"/>
          </p:cNvSpPr>
          <p:nvPr/>
        </p:nvSpPr>
        <p:spPr bwMode="auto">
          <a:xfrm>
            <a:off x="458788" y="1463675"/>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Virtex-4LX/FX/SX</a:t>
            </a:r>
          </a:p>
          <a:p>
            <a:r>
              <a:rPr lang="en-US" altLang="ja-JP" b="1"/>
              <a:t>200000LC</a:t>
            </a:r>
          </a:p>
        </p:txBody>
      </p:sp>
      <p:sp>
        <p:nvSpPr>
          <p:cNvPr id="411663" name="Text Box 15"/>
          <p:cNvSpPr txBox="1">
            <a:spLocks noChangeArrowheads="1"/>
          </p:cNvSpPr>
          <p:nvPr/>
        </p:nvSpPr>
        <p:spPr bwMode="auto">
          <a:xfrm>
            <a:off x="5341938" y="2314575"/>
            <a:ext cx="130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Stratix-IV</a:t>
            </a:r>
          </a:p>
          <a:p>
            <a:r>
              <a:rPr lang="en-US" altLang="ja-JP" b="1"/>
              <a:t>/E/GX/GT</a:t>
            </a:r>
          </a:p>
          <a:p>
            <a:r>
              <a:rPr lang="en-US" altLang="ja-JP" b="1"/>
              <a:t> 531200LE</a:t>
            </a:r>
          </a:p>
        </p:txBody>
      </p:sp>
      <p:sp>
        <p:nvSpPr>
          <p:cNvPr id="411664" name="Text Box 16"/>
          <p:cNvSpPr txBox="1">
            <a:spLocks noChangeArrowheads="1"/>
          </p:cNvSpPr>
          <p:nvPr/>
        </p:nvSpPr>
        <p:spPr bwMode="auto">
          <a:xfrm>
            <a:off x="2490788" y="2328863"/>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Stratix-III/L/E</a:t>
            </a:r>
          </a:p>
          <a:p>
            <a:r>
              <a:rPr lang="en-US" altLang="ja-JP" b="1"/>
              <a:t> 338000LE</a:t>
            </a:r>
          </a:p>
        </p:txBody>
      </p:sp>
      <p:sp>
        <p:nvSpPr>
          <p:cNvPr id="411665" name="Text Box 17"/>
          <p:cNvSpPr txBox="1">
            <a:spLocks noChangeArrowheads="1"/>
          </p:cNvSpPr>
          <p:nvPr/>
        </p:nvSpPr>
        <p:spPr bwMode="auto">
          <a:xfrm>
            <a:off x="66675" y="2320925"/>
            <a:ext cx="1492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Stratix-II/GX</a:t>
            </a:r>
          </a:p>
          <a:p>
            <a:r>
              <a:rPr lang="en-US" altLang="ja-JP" b="1"/>
              <a:t> 179400LE</a:t>
            </a:r>
          </a:p>
        </p:txBody>
      </p:sp>
      <p:sp>
        <p:nvSpPr>
          <p:cNvPr id="411666" name="Text Box 18"/>
          <p:cNvSpPr txBox="1">
            <a:spLocks noChangeArrowheads="1"/>
          </p:cNvSpPr>
          <p:nvPr/>
        </p:nvSpPr>
        <p:spPr bwMode="auto">
          <a:xfrm>
            <a:off x="3408363" y="5567363"/>
            <a:ext cx="196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IV/E/GX</a:t>
            </a:r>
          </a:p>
          <a:p>
            <a:r>
              <a:rPr lang="en-US" altLang="ja-JP" b="1"/>
              <a:t> 149760LE</a:t>
            </a:r>
          </a:p>
        </p:txBody>
      </p:sp>
      <p:sp>
        <p:nvSpPr>
          <p:cNvPr id="411667" name="Line 19"/>
          <p:cNvSpPr>
            <a:spLocks noChangeShapeType="1"/>
          </p:cNvSpPr>
          <p:nvPr/>
        </p:nvSpPr>
        <p:spPr bwMode="auto">
          <a:xfrm flipH="1">
            <a:off x="3800475"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68" name="Line 20"/>
          <p:cNvSpPr>
            <a:spLocks noChangeShapeType="1"/>
          </p:cNvSpPr>
          <p:nvPr/>
        </p:nvSpPr>
        <p:spPr bwMode="auto">
          <a:xfrm flipH="1">
            <a:off x="6161088"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69" name="Text Box 21"/>
          <p:cNvSpPr txBox="1">
            <a:spLocks noChangeArrowheads="1"/>
          </p:cNvSpPr>
          <p:nvPr/>
        </p:nvSpPr>
        <p:spPr bwMode="auto">
          <a:xfrm>
            <a:off x="3638550" y="5953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60nm</a:t>
            </a:r>
          </a:p>
        </p:txBody>
      </p:sp>
      <p:sp>
        <p:nvSpPr>
          <p:cNvPr id="411670" name="Text Box 22"/>
          <p:cNvSpPr txBox="1">
            <a:spLocks noChangeArrowheads="1"/>
          </p:cNvSpPr>
          <p:nvPr/>
        </p:nvSpPr>
        <p:spPr bwMode="auto">
          <a:xfrm>
            <a:off x="1049338" y="5921375"/>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III/LS</a:t>
            </a:r>
          </a:p>
          <a:p>
            <a:r>
              <a:rPr lang="en-US" altLang="ja-JP" b="1"/>
              <a:t> 119088LE</a:t>
            </a:r>
          </a:p>
        </p:txBody>
      </p:sp>
      <p:sp>
        <p:nvSpPr>
          <p:cNvPr id="411671" name="Text Box 23"/>
          <p:cNvSpPr txBox="1">
            <a:spLocks noChangeArrowheads="1"/>
          </p:cNvSpPr>
          <p:nvPr/>
        </p:nvSpPr>
        <p:spPr bwMode="auto">
          <a:xfrm>
            <a:off x="0" y="5567363"/>
            <a:ext cx="126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II</a:t>
            </a:r>
          </a:p>
          <a:p>
            <a:r>
              <a:rPr lang="en-US" altLang="ja-JP" b="1"/>
              <a:t> 68416LE</a:t>
            </a:r>
          </a:p>
        </p:txBody>
      </p:sp>
      <p:sp>
        <p:nvSpPr>
          <p:cNvPr id="411672" name="Text Box 24"/>
          <p:cNvSpPr txBox="1">
            <a:spLocks noChangeArrowheads="1"/>
          </p:cNvSpPr>
          <p:nvPr/>
        </p:nvSpPr>
        <p:spPr bwMode="auto">
          <a:xfrm>
            <a:off x="5435600" y="1312863"/>
            <a:ext cx="2025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Virtex-6LXT/SXT/</a:t>
            </a:r>
          </a:p>
          <a:p>
            <a:r>
              <a:rPr lang="en-US" altLang="ja-JP" b="1"/>
              <a:t>      HXT/CXT</a:t>
            </a:r>
          </a:p>
          <a:p>
            <a:r>
              <a:rPr lang="en-US" altLang="ja-JP" b="1"/>
              <a:t>760000LC</a:t>
            </a:r>
          </a:p>
        </p:txBody>
      </p:sp>
      <p:sp>
        <p:nvSpPr>
          <p:cNvPr id="411673" name="Text Box 25"/>
          <p:cNvSpPr txBox="1">
            <a:spLocks noChangeArrowheads="1"/>
          </p:cNvSpPr>
          <p:nvPr/>
        </p:nvSpPr>
        <p:spPr bwMode="auto">
          <a:xfrm>
            <a:off x="4975225" y="4803775"/>
            <a:ext cx="202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Spartan-6LX/LXT</a:t>
            </a:r>
          </a:p>
          <a:p>
            <a:r>
              <a:rPr lang="en-US" altLang="ja-JP" b="1"/>
              <a:t>150000LC</a:t>
            </a:r>
          </a:p>
        </p:txBody>
      </p:sp>
      <p:sp>
        <p:nvSpPr>
          <p:cNvPr id="411674" name="Text Box 26"/>
          <p:cNvSpPr txBox="1">
            <a:spLocks noChangeArrowheads="1"/>
          </p:cNvSpPr>
          <p:nvPr/>
        </p:nvSpPr>
        <p:spPr bwMode="auto">
          <a:xfrm>
            <a:off x="2949575" y="1312863"/>
            <a:ext cx="2381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Virtex-5LX/LXT/SXT/</a:t>
            </a:r>
          </a:p>
          <a:p>
            <a:r>
              <a:rPr lang="en-US" altLang="ja-JP" b="1" dirty="0"/>
              <a:t>      FXT/TXT</a:t>
            </a:r>
          </a:p>
          <a:p>
            <a:r>
              <a:rPr lang="en-US" altLang="ja-JP" b="1" dirty="0"/>
              <a:t>330000LC</a:t>
            </a:r>
          </a:p>
        </p:txBody>
      </p:sp>
      <p:sp>
        <p:nvSpPr>
          <p:cNvPr id="411675" name="Text Box 27"/>
          <p:cNvSpPr txBox="1">
            <a:spLocks noChangeArrowheads="1"/>
          </p:cNvSpPr>
          <p:nvPr/>
        </p:nvSpPr>
        <p:spPr bwMode="auto">
          <a:xfrm>
            <a:off x="393700" y="4803775"/>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Spartan-3A N/DSP</a:t>
            </a:r>
          </a:p>
          <a:p>
            <a:r>
              <a:rPr lang="en-US" altLang="ja-JP" b="1"/>
              <a:t>53000LC</a:t>
            </a:r>
          </a:p>
        </p:txBody>
      </p:sp>
      <p:sp>
        <p:nvSpPr>
          <p:cNvPr id="411676" name="Text Box 28"/>
          <p:cNvSpPr txBox="1">
            <a:spLocks noChangeArrowheads="1"/>
          </p:cNvSpPr>
          <p:nvPr/>
        </p:nvSpPr>
        <p:spPr bwMode="auto">
          <a:xfrm>
            <a:off x="179388" y="1196975"/>
            <a:ext cx="19543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66FF"/>
                </a:solidFill>
              </a:rPr>
              <a:t>High-end</a:t>
            </a:r>
            <a:r>
              <a:rPr lang="ja-JP" altLang="en-US" b="1" dirty="0">
                <a:solidFill>
                  <a:srgbClr val="0066FF"/>
                </a:solidFill>
              </a:rPr>
              <a:t>　</a:t>
            </a:r>
            <a:r>
              <a:rPr lang="en-US" altLang="ja-JP" b="1" dirty="0">
                <a:solidFill>
                  <a:srgbClr val="0066FF"/>
                </a:solidFill>
              </a:rPr>
              <a:t>Xilinx</a:t>
            </a:r>
          </a:p>
        </p:txBody>
      </p:sp>
      <p:sp>
        <p:nvSpPr>
          <p:cNvPr id="411677" name="Text Box 29"/>
          <p:cNvSpPr txBox="1">
            <a:spLocks noChangeArrowheads="1"/>
          </p:cNvSpPr>
          <p:nvPr/>
        </p:nvSpPr>
        <p:spPr bwMode="auto">
          <a:xfrm>
            <a:off x="142875" y="4573588"/>
            <a:ext cx="19672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66FF"/>
                </a:solidFill>
              </a:rPr>
              <a:t>Low-cost</a:t>
            </a:r>
            <a:r>
              <a:rPr lang="ja-JP" altLang="en-US" b="1" dirty="0">
                <a:solidFill>
                  <a:srgbClr val="0066FF"/>
                </a:solidFill>
              </a:rPr>
              <a:t>　</a:t>
            </a:r>
            <a:r>
              <a:rPr lang="en-US" altLang="ja-JP" b="1" dirty="0">
                <a:solidFill>
                  <a:srgbClr val="0066FF"/>
                </a:solidFill>
              </a:rPr>
              <a:t>Xilinx</a:t>
            </a:r>
          </a:p>
        </p:txBody>
      </p:sp>
      <p:sp>
        <p:nvSpPr>
          <p:cNvPr id="411678" name="AutoShape 30"/>
          <p:cNvSpPr>
            <a:spLocks noChangeArrowheads="1"/>
          </p:cNvSpPr>
          <p:nvPr/>
        </p:nvSpPr>
        <p:spPr bwMode="auto">
          <a:xfrm>
            <a:off x="1187450" y="2708275"/>
            <a:ext cx="3551238" cy="361950"/>
          </a:xfrm>
          <a:prstGeom prst="wedgeRoundRectCallout">
            <a:avLst>
              <a:gd name="adj1" fmla="val -32296"/>
              <a:gd name="adj2" fmla="val 70176"/>
              <a:gd name="adj3" fmla="val 16667"/>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b="1">
                <a:ea typeface="ＭＳ ゴシック" panose="020B0609070205080204" pitchFamily="49" charset="-128"/>
              </a:rPr>
              <a:t>テクノロジ</a:t>
            </a:r>
            <a:r>
              <a:rPr lang="en-US" altLang="ja-JP" b="1">
                <a:ea typeface="ＭＳ ゴシック" panose="020B0609070205080204" pitchFamily="49" charset="-128"/>
              </a:rPr>
              <a:t>1</a:t>
            </a:r>
            <a:r>
              <a:rPr lang="ja-JP" altLang="en-US" b="1">
                <a:ea typeface="ＭＳ ゴシック" panose="020B0609070205080204" pitchFamily="49" charset="-128"/>
              </a:rPr>
              <a:t>世代で</a:t>
            </a:r>
            <a:r>
              <a:rPr lang="en-US" altLang="ja-JP" b="1">
                <a:ea typeface="ＭＳ ゴシック" panose="020B0609070205080204" pitchFamily="49" charset="-128"/>
              </a:rPr>
              <a:t>X1.5-X2.5</a:t>
            </a:r>
          </a:p>
        </p:txBody>
      </p:sp>
      <p:sp>
        <p:nvSpPr>
          <p:cNvPr id="411679" name="AutoShape 31"/>
          <p:cNvSpPr>
            <a:spLocks noChangeArrowheads="1"/>
          </p:cNvSpPr>
          <p:nvPr/>
        </p:nvSpPr>
        <p:spPr bwMode="auto">
          <a:xfrm>
            <a:off x="1476375" y="6523038"/>
            <a:ext cx="4178300" cy="361950"/>
          </a:xfrm>
          <a:prstGeom prst="wedgeRoundRectCallout">
            <a:avLst>
              <a:gd name="adj1" fmla="val -37954"/>
              <a:gd name="adj2" fmla="val 70176"/>
              <a:gd name="adj3" fmla="val 16667"/>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b="1">
                <a:ea typeface="ＭＳ ゴシック" panose="020B0609070205080204" pitchFamily="49" charset="-128"/>
              </a:rPr>
              <a:t>High-end</a:t>
            </a:r>
            <a:r>
              <a:rPr lang="ja-JP" altLang="en-US" b="1">
                <a:ea typeface="ＭＳ ゴシック" panose="020B0609070205080204" pitchFamily="49" charset="-128"/>
              </a:rPr>
              <a:t>と</a:t>
            </a:r>
            <a:r>
              <a:rPr lang="en-US" altLang="ja-JP" b="1">
                <a:ea typeface="ＭＳ ゴシック" panose="020B0609070205080204" pitchFamily="49" charset="-128"/>
              </a:rPr>
              <a:t>Low-cost</a:t>
            </a:r>
            <a:r>
              <a:rPr lang="ja-JP" altLang="en-US" b="1">
                <a:ea typeface="ＭＳ ゴシック" panose="020B0609070205080204" pitchFamily="49" charset="-128"/>
              </a:rPr>
              <a:t>では</a:t>
            </a:r>
            <a:r>
              <a:rPr lang="en-US" altLang="ja-JP" b="1">
                <a:ea typeface="ＭＳ ゴシック" panose="020B0609070205080204" pitchFamily="49" charset="-128"/>
              </a:rPr>
              <a:t>X3</a:t>
            </a:r>
            <a:r>
              <a:rPr lang="ja-JP" altLang="en-US" b="1">
                <a:ea typeface="ＭＳ ゴシック" panose="020B0609070205080204" pitchFamily="49" charset="-128"/>
              </a:rPr>
              <a:t>－</a:t>
            </a:r>
            <a:r>
              <a:rPr lang="en-US" altLang="ja-JP" b="1">
                <a:ea typeface="ＭＳ ゴシック" panose="020B0609070205080204" pitchFamily="49" charset="-128"/>
              </a:rPr>
              <a:t>X5 </a:t>
            </a:r>
          </a:p>
        </p:txBody>
      </p:sp>
      <p:sp>
        <p:nvSpPr>
          <p:cNvPr id="411680" name="Line 32"/>
          <p:cNvSpPr>
            <a:spLocks noChangeShapeType="1"/>
          </p:cNvSpPr>
          <p:nvPr/>
        </p:nvSpPr>
        <p:spPr bwMode="auto">
          <a:xfrm flipH="1">
            <a:off x="8243888" y="10525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681" name="Text Box 33"/>
          <p:cNvSpPr txBox="1">
            <a:spLocks noChangeArrowheads="1"/>
          </p:cNvSpPr>
          <p:nvPr/>
        </p:nvSpPr>
        <p:spPr bwMode="auto">
          <a:xfrm>
            <a:off x="7894638" y="6207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28nm</a:t>
            </a:r>
          </a:p>
        </p:txBody>
      </p:sp>
      <p:sp>
        <p:nvSpPr>
          <p:cNvPr id="411682" name="Text Box 34"/>
          <p:cNvSpPr txBox="1">
            <a:spLocks noChangeArrowheads="1"/>
          </p:cNvSpPr>
          <p:nvPr/>
        </p:nvSpPr>
        <p:spPr bwMode="auto">
          <a:xfrm>
            <a:off x="7442200" y="1268413"/>
            <a:ext cx="137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Virtex-7</a:t>
            </a:r>
          </a:p>
          <a:p>
            <a:r>
              <a:rPr lang="en-US" altLang="ja-JP" b="1"/>
              <a:t>T/XT/HT</a:t>
            </a:r>
          </a:p>
          <a:p>
            <a:r>
              <a:rPr lang="en-US" altLang="ja-JP" b="1"/>
              <a:t>2000000LC</a:t>
            </a:r>
          </a:p>
        </p:txBody>
      </p:sp>
      <p:sp>
        <p:nvSpPr>
          <p:cNvPr id="411683" name="Text Box 35"/>
          <p:cNvSpPr txBox="1">
            <a:spLocks noChangeArrowheads="1"/>
          </p:cNvSpPr>
          <p:nvPr/>
        </p:nvSpPr>
        <p:spPr bwMode="auto">
          <a:xfrm>
            <a:off x="7446963" y="229711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Stratix-V</a:t>
            </a:r>
          </a:p>
          <a:p>
            <a:r>
              <a:rPr lang="en-US" altLang="ja-JP" b="1"/>
              <a:t>/E/GX/GS/GT</a:t>
            </a:r>
          </a:p>
          <a:p>
            <a:r>
              <a:rPr lang="en-US" altLang="ja-JP" b="1"/>
              <a:t> 359200ALM</a:t>
            </a:r>
          </a:p>
        </p:txBody>
      </p:sp>
      <p:sp>
        <p:nvSpPr>
          <p:cNvPr id="411684" name="Text Box 36"/>
          <p:cNvSpPr txBox="1">
            <a:spLocks noChangeArrowheads="1"/>
          </p:cNvSpPr>
          <p:nvPr/>
        </p:nvSpPr>
        <p:spPr bwMode="auto">
          <a:xfrm>
            <a:off x="7235825" y="5681663"/>
            <a:ext cx="1568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Cyclone V</a:t>
            </a:r>
          </a:p>
          <a:p>
            <a:r>
              <a:rPr lang="en-US" altLang="ja-JP" b="1"/>
              <a:t>/E/GX/GS/GT</a:t>
            </a:r>
          </a:p>
          <a:p>
            <a:r>
              <a:rPr lang="en-US" altLang="ja-JP" b="1"/>
              <a:t> 301000LE</a:t>
            </a:r>
          </a:p>
        </p:txBody>
      </p:sp>
      <p:sp>
        <p:nvSpPr>
          <p:cNvPr id="411685" name="Rectangle 37"/>
          <p:cNvSpPr>
            <a:spLocks noChangeArrowheads="1"/>
          </p:cNvSpPr>
          <p:nvPr/>
        </p:nvSpPr>
        <p:spPr bwMode="auto">
          <a:xfrm>
            <a:off x="0" y="3932238"/>
            <a:ext cx="8748713" cy="7207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86" name="Rectangle 38"/>
          <p:cNvSpPr>
            <a:spLocks noChangeArrowheads="1"/>
          </p:cNvSpPr>
          <p:nvPr/>
        </p:nvSpPr>
        <p:spPr bwMode="auto">
          <a:xfrm>
            <a:off x="7019925" y="3286125"/>
            <a:ext cx="1728788" cy="6477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687" name="Text Box 39"/>
          <p:cNvSpPr txBox="1">
            <a:spLocks noChangeArrowheads="1"/>
          </p:cNvSpPr>
          <p:nvPr/>
        </p:nvSpPr>
        <p:spPr bwMode="auto">
          <a:xfrm>
            <a:off x="107950" y="3938588"/>
            <a:ext cx="71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a:t>
            </a:r>
          </a:p>
          <a:p>
            <a:endParaRPr lang="en-US" altLang="ja-JP" b="1"/>
          </a:p>
        </p:txBody>
      </p:sp>
      <p:sp>
        <p:nvSpPr>
          <p:cNvPr id="411688" name="Text Box 40"/>
          <p:cNvSpPr txBox="1">
            <a:spLocks noChangeArrowheads="1"/>
          </p:cNvSpPr>
          <p:nvPr/>
        </p:nvSpPr>
        <p:spPr bwMode="auto">
          <a:xfrm>
            <a:off x="5510213" y="3932238"/>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Arria-II</a:t>
            </a:r>
          </a:p>
          <a:p>
            <a:endParaRPr lang="en-US" altLang="ja-JP" b="1"/>
          </a:p>
        </p:txBody>
      </p:sp>
      <p:sp>
        <p:nvSpPr>
          <p:cNvPr id="411689" name="Text Box 41"/>
          <p:cNvSpPr txBox="1">
            <a:spLocks noChangeArrowheads="1"/>
          </p:cNvSpPr>
          <p:nvPr/>
        </p:nvSpPr>
        <p:spPr bwMode="auto">
          <a:xfrm>
            <a:off x="7539038" y="3932238"/>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Arria-IV</a:t>
            </a:r>
          </a:p>
          <a:p>
            <a:r>
              <a:rPr lang="en-US" altLang="ja-JP" b="1"/>
              <a:t>174000LE</a:t>
            </a:r>
          </a:p>
        </p:txBody>
      </p:sp>
      <p:sp>
        <p:nvSpPr>
          <p:cNvPr id="411690" name="Text Box 42"/>
          <p:cNvSpPr txBox="1">
            <a:spLocks noChangeArrowheads="1"/>
          </p:cNvSpPr>
          <p:nvPr/>
        </p:nvSpPr>
        <p:spPr bwMode="auto">
          <a:xfrm>
            <a:off x="7524750" y="3357563"/>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Kintex-7</a:t>
            </a:r>
          </a:p>
          <a:p>
            <a:r>
              <a:rPr lang="en-US" altLang="ja-JP" b="1"/>
              <a:t>480000LC</a:t>
            </a:r>
          </a:p>
        </p:txBody>
      </p:sp>
      <p:sp>
        <p:nvSpPr>
          <p:cNvPr id="411691" name="Text Box 43"/>
          <p:cNvSpPr txBox="1">
            <a:spLocks noChangeArrowheads="1"/>
          </p:cNvSpPr>
          <p:nvPr/>
        </p:nvSpPr>
        <p:spPr bwMode="auto">
          <a:xfrm>
            <a:off x="7596188" y="47244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Artix-7</a:t>
            </a:r>
          </a:p>
          <a:p>
            <a:r>
              <a:rPr lang="en-US" altLang="ja-JP" b="1"/>
              <a:t>360000LC</a:t>
            </a:r>
          </a:p>
        </p:txBody>
      </p:sp>
      <p:sp>
        <p:nvSpPr>
          <p:cNvPr id="411692" name="Text Box 44"/>
          <p:cNvSpPr txBox="1">
            <a:spLocks noChangeArrowheads="1"/>
          </p:cNvSpPr>
          <p:nvPr/>
        </p:nvSpPr>
        <p:spPr bwMode="auto">
          <a:xfrm>
            <a:off x="866775" y="3885854"/>
            <a:ext cx="2236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Middle range</a:t>
            </a:r>
            <a:r>
              <a:rPr lang="ja-JP" altLang="en-US" b="1" dirty="0">
                <a:solidFill>
                  <a:srgbClr val="C00000"/>
                </a:solidFill>
              </a:rPr>
              <a:t>　</a:t>
            </a:r>
            <a:r>
              <a:rPr lang="en-US" altLang="ja-JP" b="1" dirty="0">
                <a:solidFill>
                  <a:srgbClr val="C00000"/>
                </a:solidFill>
              </a:rPr>
              <a:t>Intel</a:t>
            </a:r>
          </a:p>
        </p:txBody>
      </p:sp>
      <p:sp>
        <p:nvSpPr>
          <p:cNvPr id="45" name="Text Box 28">
            <a:extLst>
              <a:ext uri="{FF2B5EF4-FFF2-40B4-BE49-F238E27FC236}">
                <a16:creationId xmlns:a16="http://schemas.microsoft.com/office/drawing/2014/main" id="{D39F3FBE-DCF3-F4AF-51EC-BFB6034427BA}"/>
              </a:ext>
            </a:extLst>
          </p:cNvPr>
          <p:cNvSpPr txBox="1">
            <a:spLocks noChangeArrowheads="1"/>
          </p:cNvSpPr>
          <p:nvPr/>
        </p:nvSpPr>
        <p:spPr bwMode="auto">
          <a:xfrm>
            <a:off x="151410" y="2118797"/>
            <a:ext cx="1813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High-end</a:t>
            </a:r>
            <a:r>
              <a:rPr lang="ja-JP" altLang="en-US" b="1" dirty="0">
                <a:solidFill>
                  <a:srgbClr val="C00000"/>
                </a:solidFill>
              </a:rPr>
              <a:t>　</a:t>
            </a:r>
            <a:r>
              <a:rPr lang="en-US" altLang="ja-JP" b="1" dirty="0">
                <a:solidFill>
                  <a:srgbClr val="C00000"/>
                </a:solidFill>
              </a:rPr>
              <a:t>Intel</a:t>
            </a:r>
          </a:p>
        </p:txBody>
      </p:sp>
      <p:sp>
        <p:nvSpPr>
          <p:cNvPr id="46" name="Text Box 44">
            <a:extLst>
              <a:ext uri="{FF2B5EF4-FFF2-40B4-BE49-F238E27FC236}">
                <a16:creationId xmlns:a16="http://schemas.microsoft.com/office/drawing/2014/main" id="{58974ACB-069D-EF92-849A-23F826B93655}"/>
              </a:ext>
            </a:extLst>
          </p:cNvPr>
          <p:cNvSpPr txBox="1">
            <a:spLocks noChangeArrowheads="1"/>
          </p:cNvSpPr>
          <p:nvPr/>
        </p:nvSpPr>
        <p:spPr bwMode="auto">
          <a:xfrm>
            <a:off x="1263650" y="5575340"/>
            <a:ext cx="1813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Low cost</a:t>
            </a:r>
            <a:r>
              <a:rPr lang="ja-JP" altLang="en-US" b="1" dirty="0">
                <a:solidFill>
                  <a:srgbClr val="C00000"/>
                </a:solidFill>
              </a:rPr>
              <a:t>　</a:t>
            </a:r>
            <a:r>
              <a:rPr lang="en-US" altLang="ja-JP" b="1" dirty="0">
                <a:solidFill>
                  <a:srgbClr val="C00000"/>
                </a:solidFill>
              </a:rPr>
              <a:t>Intel</a:t>
            </a:r>
          </a:p>
        </p:txBody>
      </p:sp>
      <p:sp>
        <p:nvSpPr>
          <p:cNvPr id="47" name="Text Box 29">
            <a:extLst>
              <a:ext uri="{FF2B5EF4-FFF2-40B4-BE49-F238E27FC236}">
                <a16:creationId xmlns:a16="http://schemas.microsoft.com/office/drawing/2014/main" id="{0F2C803F-0A83-6838-B2DD-4EEDF05CAB2A}"/>
              </a:ext>
            </a:extLst>
          </p:cNvPr>
          <p:cNvSpPr txBox="1">
            <a:spLocks noChangeArrowheads="1"/>
          </p:cNvSpPr>
          <p:nvPr/>
        </p:nvSpPr>
        <p:spPr bwMode="auto">
          <a:xfrm>
            <a:off x="4650773" y="3363913"/>
            <a:ext cx="23775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rgbClr val="0066FF"/>
                </a:solidFill>
              </a:rPr>
              <a:t>Middle range</a:t>
            </a:r>
            <a:r>
              <a:rPr lang="ja-JP" altLang="en-US" b="1" dirty="0">
                <a:solidFill>
                  <a:srgbClr val="0066FF"/>
                </a:solidFill>
              </a:rPr>
              <a:t>　</a:t>
            </a:r>
            <a:r>
              <a:rPr lang="en-US" altLang="ja-JP" b="1" dirty="0">
                <a:solidFill>
                  <a:srgbClr val="0066FF"/>
                </a:solidFill>
              </a:rPr>
              <a:t>Xilinx</a:t>
            </a:r>
          </a:p>
        </p:txBody>
      </p:sp>
    </p:spTree>
    <p:extLst>
      <p:ext uri="{BB962C8B-B14F-4D97-AF65-F5344CB8AC3E}">
        <p14:creationId xmlns:p14="http://schemas.microsoft.com/office/powerpoint/2010/main" val="14750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D8FD89-145C-3952-3ADB-25E24E1CA4B0}"/>
              </a:ext>
            </a:extLst>
          </p:cNvPr>
          <p:cNvSpPr>
            <a:spLocks noChangeArrowheads="1"/>
          </p:cNvSpPr>
          <p:nvPr/>
        </p:nvSpPr>
        <p:spPr bwMode="auto">
          <a:xfrm>
            <a:off x="806128" y="161926"/>
            <a:ext cx="8805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400">
                <a:solidFill>
                  <a:schemeClr val="tx2"/>
                </a:solidFill>
                <a:latin typeface="Arial" panose="020B0604020202020204" pitchFamily="34" charset="0"/>
                <a:ea typeface="ＭＳ Ｐゴシック" panose="020B0600070205080204" pitchFamily="50" charset="-128"/>
              </a:defRPr>
            </a:lvl1pPr>
            <a:lvl2pPr algn="ctr">
              <a:defRPr kumimoji="1" sz="4400">
                <a:solidFill>
                  <a:schemeClr val="tx2"/>
                </a:solidFill>
                <a:latin typeface="Arial" panose="020B0604020202020204" pitchFamily="34" charset="0"/>
                <a:ea typeface="ＭＳ Ｐゴシック" panose="020B0600070205080204" pitchFamily="50" charset="-128"/>
              </a:defRPr>
            </a:lvl2pPr>
            <a:lvl3pPr algn="ctr">
              <a:defRPr kumimoji="1" sz="4400">
                <a:solidFill>
                  <a:schemeClr val="tx2"/>
                </a:solidFill>
                <a:latin typeface="Arial" panose="020B0604020202020204" pitchFamily="34" charset="0"/>
                <a:ea typeface="ＭＳ Ｐゴシック" panose="020B0600070205080204" pitchFamily="50" charset="-128"/>
              </a:defRPr>
            </a:lvl3pPr>
            <a:lvl4pPr algn="ctr">
              <a:defRPr kumimoji="1" sz="4400">
                <a:solidFill>
                  <a:schemeClr val="tx2"/>
                </a:solidFill>
                <a:latin typeface="Arial" panose="020B0604020202020204" pitchFamily="34" charset="0"/>
                <a:ea typeface="ＭＳ Ｐゴシック" panose="020B0600070205080204" pitchFamily="50" charset="-128"/>
              </a:defRPr>
            </a:lvl4pPr>
            <a:lvl5pPr algn="ct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en-US" altLang="ja-JP" sz="2700" b="1" dirty="0"/>
              <a:t>FPGA</a:t>
            </a:r>
            <a:r>
              <a:rPr lang="ja-JP" altLang="en-US" sz="2700" b="1" dirty="0"/>
              <a:t>の発展</a:t>
            </a:r>
          </a:p>
        </p:txBody>
      </p:sp>
      <p:sp>
        <p:nvSpPr>
          <p:cNvPr id="3" name="Line 7">
            <a:extLst>
              <a:ext uri="{FF2B5EF4-FFF2-40B4-BE49-F238E27FC236}">
                <a16:creationId xmlns:a16="http://schemas.microsoft.com/office/drawing/2014/main" id="{5B9F35BA-FE2D-C32B-090D-CBE4BEA4905B}"/>
              </a:ext>
            </a:extLst>
          </p:cNvPr>
          <p:cNvSpPr>
            <a:spLocks noChangeShapeType="1"/>
          </p:cNvSpPr>
          <p:nvPr/>
        </p:nvSpPr>
        <p:spPr bwMode="auto">
          <a:xfrm>
            <a:off x="970079" y="1171575"/>
            <a:ext cx="8469476" cy="48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Line 8">
            <a:extLst>
              <a:ext uri="{FF2B5EF4-FFF2-40B4-BE49-F238E27FC236}">
                <a16:creationId xmlns:a16="http://schemas.microsoft.com/office/drawing/2014/main" id="{72D8992E-FC2C-6676-7211-46F4C9B83DF0}"/>
              </a:ext>
            </a:extLst>
          </p:cNvPr>
          <p:cNvSpPr>
            <a:spLocks noChangeShapeType="1"/>
          </p:cNvSpPr>
          <p:nvPr/>
        </p:nvSpPr>
        <p:spPr bwMode="auto">
          <a:xfrm flipH="1">
            <a:off x="1887653" y="1027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Rectangle 3">
            <a:extLst>
              <a:ext uri="{FF2B5EF4-FFF2-40B4-BE49-F238E27FC236}">
                <a16:creationId xmlns:a16="http://schemas.microsoft.com/office/drawing/2014/main" id="{6FA226FD-FF27-5511-A14C-F98427790E5A}"/>
              </a:ext>
            </a:extLst>
          </p:cNvPr>
          <p:cNvSpPr>
            <a:spLocks noChangeArrowheads="1"/>
          </p:cNvSpPr>
          <p:nvPr/>
        </p:nvSpPr>
        <p:spPr bwMode="auto">
          <a:xfrm>
            <a:off x="970078" y="5457259"/>
            <a:ext cx="3479106" cy="117271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Rectangle 4">
            <a:extLst>
              <a:ext uri="{FF2B5EF4-FFF2-40B4-BE49-F238E27FC236}">
                <a16:creationId xmlns:a16="http://schemas.microsoft.com/office/drawing/2014/main" id="{20BD2858-061F-0167-5B2C-072DB6DC9792}"/>
              </a:ext>
            </a:extLst>
          </p:cNvPr>
          <p:cNvSpPr>
            <a:spLocks noChangeArrowheads="1"/>
          </p:cNvSpPr>
          <p:nvPr/>
        </p:nvSpPr>
        <p:spPr bwMode="auto">
          <a:xfrm>
            <a:off x="970079" y="4640830"/>
            <a:ext cx="5225405" cy="82628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Rectangle 5">
            <a:extLst>
              <a:ext uri="{FF2B5EF4-FFF2-40B4-BE49-F238E27FC236}">
                <a16:creationId xmlns:a16="http://schemas.microsoft.com/office/drawing/2014/main" id="{E057F58D-E369-F5A3-1C32-29B3CDBFEBDB}"/>
              </a:ext>
            </a:extLst>
          </p:cNvPr>
          <p:cNvSpPr>
            <a:spLocks noChangeArrowheads="1"/>
          </p:cNvSpPr>
          <p:nvPr/>
        </p:nvSpPr>
        <p:spPr bwMode="auto">
          <a:xfrm>
            <a:off x="970079" y="2322513"/>
            <a:ext cx="8105725" cy="82607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Rectangle 6">
            <a:extLst>
              <a:ext uri="{FF2B5EF4-FFF2-40B4-BE49-F238E27FC236}">
                <a16:creationId xmlns:a16="http://schemas.microsoft.com/office/drawing/2014/main" id="{C6FDD02A-D8D9-A758-73EE-ACCE34A821C4}"/>
              </a:ext>
            </a:extLst>
          </p:cNvPr>
          <p:cNvSpPr>
            <a:spLocks noChangeArrowheads="1"/>
          </p:cNvSpPr>
          <p:nvPr/>
        </p:nvSpPr>
        <p:spPr bwMode="auto">
          <a:xfrm>
            <a:off x="999175" y="1254126"/>
            <a:ext cx="8076629" cy="103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Rectangle 37">
            <a:extLst>
              <a:ext uri="{FF2B5EF4-FFF2-40B4-BE49-F238E27FC236}">
                <a16:creationId xmlns:a16="http://schemas.microsoft.com/office/drawing/2014/main" id="{CB4FA8E2-5032-0E8F-61ED-0F3E3B06EAA8}"/>
              </a:ext>
            </a:extLst>
          </p:cNvPr>
          <p:cNvSpPr>
            <a:spLocks noChangeArrowheads="1"/>
          </p:cNvSpPr>
          <p:nvPr/>
        </p:nvSpPr>
        <p:spPr bwMode="auto">
          <a:xfrm>
            <a:off x="932500" y="3938589"/>
            <a:ext cx="6199088" cy="70224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38">
            <a:extLst>
              <a:ext uri="{FF2B5EF4-FFF2-40B4-BE49-F238E27FC236}">
                <a16:creationId xmlns:a16="http://schemas.microsoft.com/office/drawing/2014/main" id="{94C5508C-E593-3C6E-B0BA-F0686B134125}"/>
              </a:ext>
            </a:extLst>
          </p:cNvPr>
          <p:cNvSpPr>
            <a:spLocks noChangeArrowheads="1"/>
          </p:cNvSpPr>
          <p:nvPr/>
        </p:nvSpPr>
        <p:spPr bwMode="auto">
          <a:xfrm>
            <a:off x="970077" y="3203576"/>
            <a:ext cx="6161510" cy="735013"/>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Text Box 11">
            <a:extLst>
              <a:ext uri="{FF2B5EF4-FFF2-40B4-BE49-F238E27FC236}">
                <a16:creationId xmlns:a16="http://schemas.microsoft.com/office/drawing/2014/main" id="{0EB5C2F4-4CB2-F156-7181-9A55D0E5441C}"/>
              </a:ext>
            </a:extLst>
          </p:cNvPr>
          <p:cNvSpPr txBox="1">
            <a:spLocks noChangeArrowheads="1"/>
          </p:cNvSpPr>
          <p:nvPr/>
        </p:nvSpPr>
        <p:spPr bwMode="auto">
          <a:xfrm>
            <a:off x="1690810" y="601943"/>
            <a:ext cx="801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28nm</a:t>
            </a:r>
            <a:endParaRPr lang="en-US" altLang="ja-JP" b="1" dirty="0"/>
          </a:p>
        </p:txBody>
      </p:sp>
      <p:sp>
        <p:nvSpPr>
          <p:cNvPr id="12" name="Text Box 34">
            <a:extLst>
              <a:ext uri="{FF2B5EF4-FFF2-40B4-BE49-F238E27FC236}">
                <a16:creationId xmlns:a16="http://schemas.microsoft.com/office/drawing/2014/main" id="{57694EA9-3C83-89BE-250D-44BAE709EFFB}"/>
              </a:ext>
            </a:extLst>
          </p:cNvPr>
          <p:cNvSpPr txBox="1">
            <a:spLocks noChangeArrowheads="1"/>
          </p:cNvSpPr>
          <p:nvPr/>
        </p:nvSpPr>
        <p:spPr bwMode="auto">
          <a:xfrm>
            <a:off x="1073266" y="1268414"/>
            <a:ext cx="1377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a:t>
            </a:r>
            <a:r>
              <a:rPr lang="en-US" altLang="ja-JP" b="1" dirty="0"/>
              <a:t>-7</a:t>
            </a:r>
          </a:p>
          <a:p>
            <a:endParaRPr lang="en-US" altLang="ja-JP" b="1" dirty="0"/>
          </a:p>
          <a:p>
            <a:r>
              <a:rPr lang="en-US" altLang="ja-JP" b="1" dirty="0" err="1"/>
              <a:t>2000000LC</a:t>
            </a:r>
            <a:endParaRPr lang="en-US" altLang="ja-JP" b="1" dirty="0"/>
          </a:p>
        </p:txBody>
      </p:sp>
      <p:sp>
        <p:nvSpPr>
          <p:cNvPr id="13" name="Text Box 35">
            <a:extLst>
              <a:ext uri="{FF2B5EF4-FFF2-40B4-BE49-F238E27FC236}">
                <a16:creationId xmlns:a16="http://schemas.microsoft.com/office/drawing/2014/main" id="{DAB55E3F-03B1-F8C1-9197-1797DAA1ACA8}"/>
              </a:ext>
            </a:extLst>
          </p:cNvPr>
          <p:cNvSpPr txBox="1">
            <a:spLocks noChangeArrowheads="1"/>
          </p:cNvSpPr>
          <p:nvPr/>
        </p:nvSpPr>
        <p:spPr bwMode="auto">
          <a:xfrm>
            <a:off x="1078029" y="2297113"/>
            <a:ext cx="16195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Stratix-V</a:t>
            </a:r>
          </a:p>
          <a:p>
            <a:r>
              <a:rPr lang="en-US" altLang="ja-JP" b="1"/>
              <a:t>/E/GX/GS/GT</a:t>
            </a:r>
          </a:p>
          <a:p>
            <a:r>
              <a:rPr lang="en-US" altLang="ja-JP" b="1"/>
              <a:t> 359200ALM</a:t>
            </a:r>
          </a:p>
        </p:txBody>
      </p:sp>
      <p:sp>
        <p:nvSpPr>
          <p:cNvPr id="14" name="Text Box 36">
            <a:extLst>
              <a:ext uri="{FF2B5EF4-FFF2-40B4-BE49-F238E27FC236}">
                <a16:creationId xmlns:a16="http://schemas.microsoft.com/office/drawing/2014/main" id="{EBEFFC2F-F720-9610-112B-8CF85F55F5B7}"/>
              </a:ext>
            </a:extLst>
          </p:cNvPr>
          <p:cNvSpPr txBox="1">
            <a:spLocks noChangeArrowheads="1"/>
          </p:cNvSpPr>
          <p:nvPr/>
        </p:nvSpPr>
        <p:spPr bwMode="auto">
          <a:xfrm>
            <a:off x="866891" y="5681663"/>
            <a:ext cx="16195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Cyclone V</a:t>
            </a:r>
          </a:p>
          <a:p>
            <a:r>
              <a:rPr lang="en-US" altLang="ja-JP" b="1" dirty="0"/>
              <a:t>/E/GX/GS/GT</a:t>
            </a:r>
          </a:p>
          <a:p>
            <a:r>
              <a:rPr lang="en-US" altLang="ja-JP" b="1" dirty="0"/>
              <a:t> 301000LE</a:t>
            </a:r>
          </a:p>
        </p:txBody>
      </p:sp>
      <p:sp>
        <p:nvSpPr>
          <p:cNvPr id="15" name="Text Box 41">
            <a:extLst>
              <a:ext uri="{FF2B5EF4-FFF2-40B4-BE49-F238E27FC236}">
                <a16:creationId xmlns:a16="http://schemas.microsoft.com/office/drawing/2014/main" id="{CA4CF451-B9AD-5F50-0DF1-BF600C465A72}"/>
              </a:ext>
            </a:extLst>
          </p:cNvPr>
          <p:cNvSpPr txBox="1">
            <a:spLocks noChangeArrowheads="1"/>
          </p:cNvSpPr>
          <p:nvPr/>
        </p:nvSpPr>
        <p:spPr bwMode="auto">
          <a:xfrm>
            <a:off x="1170104" y="3932238"/>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Arria</a:t>
            </a:r>
            <a:r>
              <a:rPr lang="en-US" altLang="ja-JP" b="1" dirty="0"/>
              <a:t>-IV</a:t>
            </a:r>
          </a:p>
          <a:p>
            <a:r>
              <a:rPr lang="en-US" altLang="ja-JP" b="1" dirty="0" err="1"/>
              <a:t>174000LE</a:t>
            </a:r>
            <a:endParaRPr lang="en-US" altLang="ja-JP" b="1" dirty="0"/>
          </a:p>
        </p:txBody>
      </p:sp>
      <p:sp>
        <p:nvSpPr>
          <p:cNvPr id="16" name="Text Box 42">
            <a:extLst>
              <a:ext uri="{FF2B5EF4-FFF2-40B4-BE49-F238E27FC236}">
                <a16:creationId xmlns:a16="http://schemas.microsoft.com/office/drawing/2014/main" id="{FEA0B409-D78A-61E7-775C-58E5CCAA0501}"/>
              </a:ext>
            </a:extLst>
          </p:cNvPr>
          <p:cNvSpPr txBox="1">
            <a:spLocks noChangeArrowheads="1"/>
          </p:cNvSpPr>
          <p:nvPr/>
        </p:nvSpPr>
        <p:spPr bwMode="auto">
          <a:xfrm>
            <a:off x="1170104" y="3268092"/>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a:t>
            </a:r>
            <a:r>
              <a:rPr lang="en-US" altLang="ja-JP" b="1" dirty="0"/>
              <a:t>-7</a:t>
            </a:r>
          </a:p>
          <a:p>
            <a:r>
              <a:rPr lang="en-US" altLang="ja-JP" b="1" dirty="0" err="1"/>
              <a:t>480000LC</a:t>
            </a:r>
            <a:endParaRPr lang="en-US" altLang="ja-JP" b="1" dirty="0"/>
          </a:p>
        </p:txBody>
      </p:sp>
      <p:sp>
        <p:nvSpPr>
          <p:cNvPr id="17" name="Text Box 43">
            <a:extLst>
              <a:ext uri="{FF2B5EF4-FFF2-40B4-BE49-F238E27FC236}">
                <a16:creationId xmlns:a16="http://schemas.microsoft.com/office/drawing/2014/main" id="{05F13EB3-1BB4-9839-2DFB-5492C5F0860D}"/>
              </a:ext>
            </a:extLst>
          </p:cNvPr>
          <p:cNvSpPr txBox="1">
            <a:spLocks noChangeArrowheads="1"/>
          </p:cNvSpPr>
          <p:nvPr/>
        </p:nvSpPr>
        <p:spPr bwMode="auto">
          <a:xfrm>
            <a:off x="1227254" y="4724400"/>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Artix-7</a:t>
            </a:r>
          </a:p>
          <a:p>
            <a:r>
              <a:rPr lang="en-US" altLang="ja-JP" b="1" dirty="0"/>
              <a:t>360000LC</a:t>
            </a:r>
          </a:p>
        </p:txBody>
      </p:sp>
      <p:sp>
        <p:nvSpPr>
          <p:cNvPr id="18" name="Text Box 11">
            <a:extLst>
              <a:ext uri="{FF2B5EF4-FFF2-40B4-BE49-F238E27FC236}">
                <a16:creationId xmlns:a16="http://schemas.microsoft.com/office/drawing/2014/main" id="{03F28A86-1A77-75E0-5CCF-4B55D25BCB31}"/>
              </a:ext>
            </a:extLst>
          </p:cNvPr>
          <p:cNvSpPr txBox="1">
            <a:spLocks noChangeArrowheads="1"/>
          </p:cNvSpPr>
          <p:nvPr/>
        </p:nvSpPr>
        <p:spPr bwMode="auto">
          <a:xfrm>
            <a:off x="3027132" y="627063"/>
            <a:ext cx="81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20nm</a:t>
            </a:r>
            <a:endParaRPr lang="en-US" altLang="ja-JP" b="1" dirty="0"/>
          </a:p>
        </p:txBody>
      </p:sp>
      <p:sp>
        <p:nvSpPr>
          <p:cNvPr id="19" name="Text Box 11">
            <a:extLst>
              <a:ext uri="{FF2B5EF4-FFF2-40B4-BE49-F238E27FC236}">
                <a16:creationId xmlns:a16="http://schemas.microsoft.com/office/drawing/2014/main" id="{215A1B37-7BAE-A1B0-4978-C06529072C3F}"/>
              </a:ext>
            </a:extLst>
          </p:cNvPr>
          <p:cNvSpPr txBox="1">
            <a:spLocks noChangeArrowheads="1"/>
          </p:cNvSpPr>
          <p:nvPr/>
        </p:nvSpPr>
        <p:spPr bwMode="auto">
          <a:xfrm>
            <a:off x="4760919" y="690323"/>
            <a:ext cx="801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16nm</a:t>
            </a:r>
            <a:endParaRPr lang="en-US" altLang="ja-JP" b="1" dirty="0"/>
          </a:p>
        </p:txBody>
      </p:sp>
      <p:sp>
        <p:nvSpPr>
          <p:cNvPr id="20" name="Line 8">
            <a:extLst>
              <a:ext uri="{FF2B5EF4-FFF2-40B4-BE49-F238E27FC236}">
                <a16:creationId xmlns:a16="http://schemas.microsoft.com/office/drawing/2014/main" id="{C48D93F9-6366-5D1E-39A4-76D1F045257C}"/>
              </a:ext>
            </a:extLst>
          </p:cNvPr>
          <p:cNvSpPr>
            <a:spLocks noChangeShapeType="1"/>
          </p:cNvSpPr>
          <p:nvPr/>
        </p:nvSpPr>
        <p:spPr bwMode="auto">
          <a:xfrm flipH="1">
            <a:off x="3315163" y="1052736"/>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8">
            <a:extLst>
              <a:ext uri="{FF2B5EF4-FFF2-40B4-BE49-F238E27FC236}">
                <a16:creationId xmlns:a16="http://schemas.microsoft.com/office/drawing/2014/main" id="{E64FB5BB-A3B5-0C45-F24C-FC65E878C84A}"/>
              </a:ext>
            </a:extLst>
          </p:cNvPr>
          <p:cNvSpPr>
            <a:spLocks noChangeShapeType="1"/>
          </p:cNvSpPr>
          <p:nvPr/>
        </p:nvSpPr>
        <p:spPr bwMode="auto">
          <a:xfrm flipH="1">
            <a:off x="5187371" y="1052736"/>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Text Box 34">
            <a:extLst>
              <a:ext uri="{FF2B5EF4-FFF2-40B4-BE49-F238E27FC236}">
                <a16:creationId xmlns:a16="http://schemas.microsoft.com/office/drawing/2014/main" id="{382CB7BD-1D5A-4411-D8A7-305F95C11C3C}"/>
              </a:ext>
            </a:extLst>
          </p:cNvPr>
          <p:cNvSpPr txBox="1">
            <a:spLocks noChangeArrowheads="1"/>
          </p:cNvSpPr>
          <p:nvPr/>
        </p:nvSpPr>
        <p:spPr bwMode="auto">
          <a:xfrm>
            <a:off x="2447674" y="1255812"/>
            <a:ext cx="202908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Virtex-UltraScale</a:t>
            </a:r>
            <a:endParaRPr lang="en-US" altLang="ja-JP" b="1" dirty="0"/>
          </a:p>
          <a:p>
            <a:endParaRPr lang="en-US" altLang="ja-JP" b="1" dirty="0"/>
          </a:p>
          <a:p>
            <a:r>
              <a:rPr lang="en-US" altLang="ja-JP" b="1" dirty="0" err="1"/>
              <a:t>5541000LC</a:t>
            </a:r>
            <a:endParaRPr lang="en-US" altLang="ja-JP" b="1" dirty="0"/>
          </a:p>
        </p:txBody>
      </p:sp>
      <p:sp>
        <p:nvSpPr>
          <p:cNvPr id="23" name="Text Box 34">
            <a:extLst>
              <a:ext uri="{FF2B5EF4-FFF2-40B4-BE49-F238E27FC236}">
                <a16:creationId xmlns:a16="http://schemas.microsoft.com/office/drawing/2014/main" id="{AB92D528-6822-94F5-18D8-DDDC38FC52FA}"/>
              </a:ext>
            </a:extLst>
          </p:cNvPr>
          <p:cNvSpPr txBox="1">
            <a:spLocks noChangeArrowheads="1"/>
          </p:cNvSpPr>
          <p:nvPr/>
        </p:nvSpPr>
        <p:spPr bwMode="auto">
          <a:xfrm>
            <a:off x="4501109" y="1255812"/>
            <a:ext cx="22599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Virtex-UltraScale</a:t>
            </a:r>
            <a:r>
              <a:rPr lang="ja-JP" altLang="en-US" b="1" dirty="0"/>
              <a:t>＋</a:t>
            </a:r>
            <a:endParaRPr lang="en-US" altLang="ja-JP" b="1" dirty="0"/>
          </a:p>
          <a:p>
            <a:endParaRPr lang="en-US" altLang="ja-JP" b="1" dirty="0"/>
          </a:p>
          <a:p>
            <a:r>
              <a:rPr lang="en-US" altLang="ja-JP" b="1" dirty="0" err="1"/>
              <a:t>3780000LC</a:t>
            </a:r>
            <a:endParaRPr lang="en-US" altLang="ja-JP" b="1" dirty="0"/>
          </a:p>
        </p:txBody>
      </p:sp>
      <p:sp>
        <p:nvSpPr>
          <p:cNvPr id="24" name="Text Box 42">
            <a:extLst>
              <a:ext uri="{FF2B5EF4-FFF2-40B4-BE49-F238E27FC236}">
                <a16:creationId xmlns:a16="http://schemas.microsoft.com/office/drawing/2014/main" id="{E1E4095E-D9C4-D7EC-869E-0BAA5F518945}"/>
              </a:ext>
            </a:extLst>
          </p:cNvPr>
          <p:cNvSpPr txBox="1">
            <a:spLocks noChangeArrowheads="1"/>
          </p:cNvSpPr>
          <p:nvPr/>
        </p:nvSpPr>
        <p:spPr bwMode="auto">
          <a:xfrm>
            <a:off x="2646480" y="3256539"/>
            <a:ext cx="20656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Kintex-UltraScale</a:t>
            </a:r>
            <a:endParaRPr lang="en-US" altLang="ja-JP" b="1" dirty="0"/>
          </a:p>
          <a:p>
            <a:r>
              <a:rPr lang="en-US" altLang="ja-JP" b="1" dirty="0" err="1"/>
              <a:t>1451000LC</a:t>
            </a:r>
            <a:endParaRPr lang="en-US" altLang="ja-JP" b="1" dirty="0"/>
          </a:p>
        </p:txBody>
      </p:sp>
      <p:sp>
        <p:nvSpPr>
          <p:cNvPr id="25" name="Text Box 42">
            <a:extLst>
              <a:ext uri="{FF2B5EF4-FFF2-40B4-BE49-F238E27FC236}">
                <a16:creationId xmlns:a16="http://schemas.microsoft.com/office/drawing/2014/main" id="{D7436E49-84E7-00BA-188B-9CD1C7484CEC}"/>
              </a:ext>
            </a:extLst>
          </p:cNvPr>
          <p:cNvSpPr txBox="1">
            <a:spLocks noChangeArrowheads="1"/>
          </p:cNvSpPr>
          <p:nvPr/>
        </p:nvSpPr>
        <p:spPr bwMode="auto">
          <a:xfrm>
            <a:off x="4576449" y="3257333"/>
            <a:ext cx="2296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Kintex-UltraScale</a:t>
            </a:r>
            <a:r>
              <a:rPr lang="ja-JP" altLang="en-US" b="1" dirty="0"/>
              <a:t>＋</a:t>
            </a:r>
            <a:endParaRPr lang="en-US" altLang="ja-JP" b="1" dirty="0"/>
          </a:p>
          <a:p>
            <a:r>
              <a:rPr lang="en-US" altLang="ja-JP" b="1" dirty="0" err="1"/>
              <a:t>1143000LC</a:t>
            </a:r>
            <a:endParaRPr lang="en-US" altLang="ja-JP" b="1" dirty="0"/>
          </a:p>
        </p:txBody>
      </p:sp>
      <p:sp>
        <p:nvSpPr>
          <p:cNvPr id="26" name="Text Box 41">
            <a:extLst>
              <a:ext uri="{FF2B5EF4-FFF2-40B4-BE49-F238E27FC236}">
                <a16:creationId xmlns:a16="http://schemas.microsoft.com/office/drawing/2014/main" id="{32B10F46-7EEF-31FA-A786-24D16507601A}"/>
              </a:ext>
            </a:extLst>
          </p:cNvPr>
          <p:cNvSpPr txBox="1">
            <a:spLocks noChangeArrowheads="1"/>
          </p:cNvSpPr>
          <p:nvPr/>
        </p:nvSpPr>
        <p:spPr bwMode="auto">
          <a:xfrm>
            <a:off x="2899962" y="3955833"/>
            <a:ext cx="1404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Arria</a:t>
            </a:r>
            <a:r>
              <a:rPr lang="en-US" altLang="ja-JP" b="1" dirty="0"/>
              <a:t>-10</a:t>
            </a:r>
          </a:p>
          <a:p>
            <a:r>
              <a:rPr lang="en-US" altLang="ja-JP" b="1" dirty="0"/>
              <a:t>ARM</a:t>
            </a:r>
            <a:r>
              <a:rPr lang="ja-JP" altLang="en-US" b="1" dirty="0"/>
              <a:t>＋</a:t>
            </a:r>
            <a:r>
              <a:rPr lang="en-US" altLang="ja-JP" b="1" dirty="0" err="1"/>
              <a:t>FPU</a:t>
            </a:r>
            <a:endParaRPr lang="en-US" altLang="ja-JP" b="1" dirty="0"/>
          </a:p>
        </p:txBody>
      </p:sp>
      <p:sp>
        <p:nvSpPr>
          <p:cNvPr id="27" name="Text Box 41">
            <a:extLst>
              <a:ext uri="{FF2B5EF4-FFF2-40B4-BE49-F238E27FC236}">
                <a16:creationId xmlns:a16="http://schemas.microsoft.com/office/drawing/2014/main" id="{42C0D069-50D7-8CF0-65E5-E60E5AC12609}"/>
              </a:ext>
            </a:extLst>
          </p:cNvPr>
          <p:cNvSpPr txBox="1">
            <a:spLocks noChangeArrowheads="1"/>
          </p:cNvSpPr>
          <p:nvPr/>
        </p:nvSpPr>
        <p:spPr bwMode="auto">
          <a:xfrm>
            <a:off x="5043355" y="2395087"/>
            <a:ext cx="14045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Stratix</a:t>
            </a:r>
            <a:r>
              <a:rPr lang="en-US" altLang="ja-JP" b="1" dirty="0"/>
              <a:t>-10</a:t>
            </a:r>
          </a:p>
          <a:p>
            <a:r>
              <a:rPr lang="en-US" altLang="ja-JP" b="1" dirty="0"/>
              <a:t>ARM</a:t>
            </a:r>
            <a:r>
              <a:rPr lang="ja-JP" altLang="en-US" b="1" dirty="0"/>
              <a:t>＋</a:t>
            </a:r>
            <a:r>
              <a:rPr lang="en-US" altLang="ja-JP" b="1" dirty="0" err="1"/>
              <a:t>FPU</a:t>
            </a:r>
            <a:endParaRPr lang="en-US" altLang="ja-JP" b="1" dirty="0"/>
          </a:p>
        </p:txBody>
      </p:sp>
      <p:sp>
        <p:nvSpPr>
          <p:cNvPr id="28" name="Text Box 11">
            <a:extLst>
              <a:ext uri="{FF2B5EF4-FFF2-40B4-BE49-F238E27FC236}">
                <a16:creationId xmlns:a16="http://schemas.microsoft.com/office/drawing/2014/main" id="{D34E30D5-3208-3AFE-D613-6FD807E48AD8}"/>
              </a:ext>
            </a:extLst>
          </p:cNvPr>
          <p:cNvSpPr txBox="1">
            <a:spLocks noChangeArrowheads="1"/>
          </p:cNvSpPr>
          <p:nvPr/>
        </p:nvSpPr>
        <p:spPr bwMode="auto">
          <a:xfrm>
            <a:off x="6356586" y="657781"/>
            <a:ext cx="81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10nm</a:t>
            </a:r>
            <a:endParaRPr lang="en-US" altLang="ja-JP" b="1" dirty="0"/>
          </a:p>
        </p:txBody>
      </p:sp>
      <p:sp>
        <p:nvSpPr>
          <p:cNvPr id="29" name="Line 8">
            <a:extLst>
              <a:ext uri="{FF2B5EF4-FFF2-40B4-BE49-F238E27FC236}">
                <a16:creationId xmlns:a16="http://schemas.microsoft.com/office/drawing/2014/main" id="{87C6A408-FDC0-7186-143A-8ED57E04815B}"/>
              </a:ext>
            </a:extLst>
          </p:cNvPr>
          <p:cNvSpPr>
            <a:spLocks noChangeShapeType="1"/>
          </p:cNvSpPr>
          <p:nvPr/>
        </p:nvSpPr>
        <p:spPr bwMode="auto">
          <a:xfrm flipH="1">
            <a:off x="6786975" y="1080871"/>
            <a:ext cx="0" cy="1732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Text Box 41">
            <a:extLst>
              <a:ext uri="{FF2B5EF4-FFF2-40B4-BE49-F238E27FC236}">
                <a16:creationId xmlns:a16="http://schemas.microsoft.com/office/drawing/2014/main" id="{35B94021-9FC9-9E3B-8CE3-DC46946A437D}"/>
              </a:ext>
            </a:extLst>
          </p:cNvPr>
          <p:cNvSpPr txBox="1">
            <a:spLocks noChangeArrowheads="1"/>
          </p:cNvSpPr>
          <p:nvPr/>
        </p:nvSpPr>
        <p:spPr bwMode="auto">
          <a:xfrm>
            <a:off x="6363440" y="2432007"/>
            <a:ext cx="18918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Agilex</a:t>
            </a:r>
            <a:endParaRPr lang="en-US" altLang="ja-JP" b="1" dirty="0"/>
          </a:p>
          <a:p>
            <a:r>
              <a:rPr lang="en-US" altLang="ja-JP" b="1" dirty="0"/>
              <a:t>ARM</a:t>
            </a:r>
            <a:r>
              <a:rPr lang="ja-JP" altLang="en-US" b="1" dirty="0"/>
              <a:t>＋</a:t>
            </a:r>
            <a:r>
              <a:rPr lang="en-US" altLang="ja-JP" b="1" dirty="0"/>
              <a:t>Flex.DSP</a:t>
            </a:r>
          </a:p>
        </p:txBody>
      </p:sp>
      <p:sp>
        <p:nvSpPr>
          <p:cNvPr id="31" name="Text Box 36">
            <a:extLst>
              <a:ext uri="{FF2B5EF4-FFF2-40B4-BE49-F238E27FC236}">
                <a16:creationId xmlns:a16="http://schemas.microsoft.com/office/drawing/2014/main" id="{7B439FE3-1914-D1E1-7B57-58AE9D6DC884}"/>
              </a:ext>
            </a:extLst>
          </p:cNvPr>
          <p:cNvSpPr txBox="1">
            <a:spLocks noChangeArrowheads="1"/>
          </p:cNvSpPr>
          <p:nvPr/>
        </p:nvSpPr>
        <p:spPr bwMode="auto">
          <a:xfrm>
            <a:off x="2556921" y="5769092"/>
            <a:ext cx="1676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Cyclone 10GX</a:t>
            </a:r>
          </a:p>
          <a:p>
            <a:r>
              <a:rPr lang="en-US" altLang="ja-JP" b="1" dirty="0"/>
              <a:t> 220000LE</a:t>
            </a:r>
          </a:p>
        </p:txBody>
      </p:sp>
      <p:sp>
        <p:nvSpPr>
          <p:cNvPr id="32" name="Text Box 43">
            <a:extLst>
              <a:ext uri="{FF2B5EF4-FFF2-40B4-BE49-F238E27FC236}">
                <a16:creationId xmlns:a16="http://schemas.microsoft.com/office/drawing/2014/main" id="{AC9157D5-46C6-E492-B600-7C1AC8589AB5}"/>
              </a:ext>
            </a:extLst>
          </p:cNvPr>
          <p:cNvSpPr txBox="1">
            <a:spLocks noChangeArrowheads="1"/>
          </p:cNvSpPr>
          <p:nvPr/>
        </p:nvSpPr>
        <p:spPr bwMode="auto">
          <a:xfrm>
            <a:off x="4829512" y="4735514"/>
            <a:ext cx="14109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Artix</a:t>
            </a:r>
            <a:r>
              <a:rPr lang="en-US" altLang="ja-JP" b="1" dirty="0"/>
              <a:t>-</a:t>
            </a:r>
          </a:p>
          <a:p>
            <a:r>
              <a:rPr lang="en-US" altLang="ja-JP" b="1" dirty="0" err="1"/>
              <a:t>Ultrascale</a:t>
            </a:r>
            <a:r>
              <a:rPr lang="en-US" altLang="ja-JP" b="1" dirty="0"/>
              <a:t>+</a:t>
            </a:r>
          </a:p>
          <a:p>
            <a:endParaRPr lang="en-US" altLang="ja-JP" b="1" dirty="0"/>
          </a:p>
        </p:txBody>
      </p:sp>
      <p:sp>
        <p:nvSpPr>
          <p:cNvPr id="33" name="Text Box 11">
            <a:extLst>
              <a:ext uri="{FF2B5EF4-FFF2-40B4-BE49-F238E27FC236}">
                <a16:creationId xmlns:a16="http://schemas.microsoft.com/office/drawing/2014/main" id="{C03379EB-0715-4041-CE08-25FF6206C8A0}"/>
              </a:ext>
            </a:extLst>
          </p:cNvPr>
          <p:cNvSpPr txBox="1">
            <a:spLocks noChangeArrowheads="1"/>
          </p:cNvSpPr>
          <p:nvPr/>
        </p:nvSpPr>
        <p:spPr bwMode="auto">
          <a:xfrm>
            <a:off x="7821415" y="635094"/>
            <a:ext cx="670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7nm</a:t>
            </a:r>
          </a:p>
        </p:txBody>
      </p:sp>
      <p:sp>
        <p:nvSpPr>
          <p:cNvPr id="34" name="Line 8">
            <a:extLst>
              <a:ext uri="{FF2B5EF4-FFF2-40B4-BE49-F238E27FC236}">
                <a16:creationId xmlns:a16="http://schemas.microsoft.com/office/drawing/2014/main" id="{1BDCCEF2-A209-B512-621E-CE2B15704475}"/>
              </a:ext>
            </a:extLst>
          </p:cNvPr>
          <p:cNvSpPr>
            <a:spLocks noChangeShapeType="1"/>
          </p:cNvSpPr>
          <p:nvPr/>
        </p:nvSpPr>
        <p:spPr bwMode="auto">
          <a:xfrm flipH="1">
            <a:off x="8268583" y="1080871"/>
            <a:ext cx="0" cy="1732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8">
            <a:extLst>
              <a:ext uri="{FF2B5EF4-FFF2-40B4-BE49-F238E27FC236}">
                <a16:creationId xmlns:a16="http://schemas.microsoft.com/office/drawing/2014/main" id="{F29A8E70-567B-76DC-7925-9A0A9B6B2029}"/>
              </a:ext>
            </a:extLst>
          </p:cNvPr>
          <p:cNvSpPr>
            <a:spLocks noChangeShapeType="1"/>
          </p:cNvSpPr>
          <p:nvPr/>
        </p:nvSpPr>
        <p:spPr bwMode="auto">
          <a:xfrm flipH="1">
            <a:off x="9439555" y="1095159"/>
            <a:ext cx="0" cy="1732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Text Box 11">
            <a:extLst>
              <a:ext uri="{FF2B5EF4-FFF2-40B4-BE49-F238E27FC236}">
                <a16:creationId xmlns:a16="http://schemas.microsoft.com/office/drawing/2014/main" id="{2BA9687D-8C3D-7093-7ECD-A0054510C8AB}"/>
              </a:ext>
            </a:extLst>
          </p:cNvPr>
          <p:cNvSpPr txBox="1">
            <a:spLocks noChangeArrowheads="1"/>
          </p:cNvSpPr>
          <p:nvPr/>
        </p:nvSpPr>
        <p:spPr bwMode="auto">
          <a:xfrm>
            <a:off x="8491791" y="649529"/>
            <a:ext cx="6687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5nm</a:t>
            </a:r>
          </a:p>
        </p:txBody>
      </p:sp>
      <p:sp>
        <p:nvSpPr>
          <p:cNvPr id="37" name="Text Box 34">
            <a:extLst>
              <a:ext uri="{FF2B5EF4-FFF2-40B4-BE49-F238E27FC236}">
                <a16:creationId xmlns:a16="http://schemas.microsoft.com/office/drawing/2014/main" id="{6B9D3807-96BD-A98D-1967-7798ECAE4691}"/>
              </a:ext>
            </a:extLst>
          </p:cNvPr>
          <p:cNvSpPr txBox="1">
            <a:spLocks noChangeArrowheads="1"/>
          </p:cNvSpPr>
          <p:nvPr/>
        </p:nvSpPr>
        <p:spPr bwMode="auto">
          <a:xfrm>
            <a:off x="7433164" y="1336676"/>
            <a:ext cx="3691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b="1" dirty="0"/>
              <a:t>ACAP Versal</a:t>
            </a:r>
          </a:p>
          <a:p>
            <a:endParaRPr lang="en-US" altLang="ja-JP" b="1" dirty="0"/>
          </a:p>
        </p:txBody>
      </p:sp>
      <p:sp>
        <p:nvSpPr>
          <p:cNvPr id="38" name="Text Box 28">
            <a:extLst>
              <a:ext uri="{FF2B5EF4-FFF2-40B4-BE49-F238E27FC236}">
                <a16:creationId xmlns:a16="http://schemas.microsoft.com/office/drawing/2014/main" id="{18769A0D-8372-D17A-8A9F-A25B6A058819}"/>
              </a:ext>
            </a:extLst>
          </p:cNvPr>
          <p:cNvSpPr txBox="1">
            <a:spLocks noChangeArrowheads="1"/>
          </p:cNvSpPr>
          <p:nvPr/>
        </p:nvSpPr>
        <p:spPr bwMode="auto">
          <a:xfrm>
            <a:off x="-58463" y="1250209"/>
            <a:ext cx="1184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66FF"/>
                </a:solidFill>
              </a:rPr>
              <a:t>High-end</a:t>
            </a:r>
          </a:p>
          <a:p>
            <a:r>
              <a:rPr lang="ja-JP" altLang="en-US" b="1" dirty="0">
                <a:solidFill>
                  <a:srgbClr val="0066FF"/>
                </a:solidFill>
              </a:rPr>
              <a:t>　</a:t>
            </a:r>
            <a:r>
              <a:rPr lang="en-US" altLang="ja-JP" b="1" dirty="0">
                <a:solidFill>
                  <a:srgbClr val="0066FF"/>
                </a:solidFill>
              </a:rPr>
              <a:t>Xilinx</a:t>
            </a:r>
          </a:p>
        </p:txBody>
      </p:sp>
      <p:sp>
        <p:nvSpPr>
          <p:cNvPr id="39" name="Text Box 29">
            <a:extLst>
              <a:ext uri="{FF2B5EF4-FFF2-40B4-BE49-F238E27FC236}">
                <a16:creationId xmlns:a16="http://schemas.microsoft.com/office/drawing/2014/main" id="{005386F1-3ADD-CE1B-D078-28F5C087E50A}"/>
              </a:ext>
            </a:extLst>
          </p:cNvPr>
          <p:cNvSpPr txBox="1">
            <a:spLocks noChangeArrowheads="1"/>
          </p:cNvSpPr>
          <p:nvPr/>
        </p:nvSpPr>
        <p:spPr bwMode="auto">
          <a:xfrm>
            <a:off x="-30225" y="4668699"/>
            <a:ext cx="11977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66FF"/>
                </a:solidFill>
              </a:rPr>
              <a:t>Low-cost</a:t>
            </a:r>
          </a:p>
          <a:p>
            <a:r>
              <a:rPr lang="ja-JP" altLang="en-US" b="1" dirty="0">
                <a:solidFill>
                  <a:srgbClr val="0066FF"/>
                </a:solidFill>
              </a:rPr>
              <a:t>　</a:t>
            </a:r>
            <a:r>
              <a:rPr lang="en-US" altLang="ja-JP" b="1" dirty="0">
                <a:solidFill>
                  <a:srgbClr val="0066FF"/>
                </a:solidFill>
              </a:rPr>
              <a:t>Xilinx</a:t>
            </a:r>
          </a:p>
        </p:txBody>
      </p:sp>
      <p:sp>
        <p:nvSpPr>
          <p:cNvPr id="40" name="Text Box 44">
            <a:extLst>
              <a:ext uri="{FF2B5EF4-FFF2-40B4-BE49-F238E27FC236}">
                <a16:creationId xmlns:a16="http://schemas.microsoft.com/office/drawing/2014/main" id="{527C1485-C6F1-15B2-FE16-2B2546469DD9}"/>
              </a:ext>
            </a:extLst>
          </p:cNvPr>
          <p:cNvSpPr txBox="1">
            <a:spLocks noChangeArrowheads="1"/>
          </p:cNvSpPr>
          <p:nvPr/>
        </p:nvSpPr>
        <p:spPr bwMode="auto">
          <a:xfrm>
            <a:off x="-39824" y="3886756"/>
            <a:ext cx="10310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Middle</a:t>
            </a:r>
          </a:p>
          <a:p>
            <a:r>
              <a:rPr lang="en-US" altLang="ja-JP" b="1" dirty="0">
                <a:solidFill>
                  <a:srgbClr val="C00000"/>
                </a:solidFill>
              </a:rPr>
              <a:t> range</a:t>
            </a:r>
            <a:r>
              <a:rPr lang="ja-JP" altLang="en-US" b="1" dirty="0">
                <a:solidFill>
                  <a:srgbClr val="C00000"/>
                </a:solidFill>
              </a:rPr>
              <a:t>　</a:t>
            </a:r>
            <a:endParaRPr lang="en-US" altLang="ja-JP" b="1" dirty="0">
              <a:solidFill>
                <a:srgbClr val="C00000"/>
              </a:solidFill>
            </a:endParaRPr>
          </a:p>
          <a:p>
            <a:r>
              <a:rPr lang="en-US" altLang="ja-JP" b="1" dirty="0">
                <a:solidFill>
                  <a:srgbClr val="C00000"/>
                </a:solidFill>
              </a:rPr>
              <a:t>Intel</a:t>
            </a:r>
          </a:p>
        </p:txBody>
      </p:sp>
      <p:sp>
        <p:nvSpPr>
          <p:cNvPr id="41" name="Text Box 28">
            <a:extLst>
              <a:ext uri="{FF2B5EF4-FFF2-40B4-BE49-F238E27FC236}">
                <a16:creationId xmlns:a16="http://schemas.microsoft.com/office/drawing/2014/main" id="{9D9762A0-1655-D7F7-E9EE-87C6F39CD877}"/>
              </a:ext>
            </a:extLst>
          </p:cNvPr>
          <p:cNvSpPr txBox="1">
            <a:spLocks noChangeArrowheads="1"/>
          </p:cNvSpPr>
          <p:nvPr/>
        </p:nvSpPr>
        <p:spPr bwMode="auto">
          <a:xfrm>
            <a:off x="-58623" y="2250947"/>
            <a:ext cx="1184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High-end</a:t>
            </a:r>
          </a:p>
          <a:p>
            <a:r>
              <a:rPr lang="ja-JP" altLang="en-US" b="1" dirty="0">
                <a:solidFill>
                  <a:srgbClr val="C00000"/>
                </a:solidFill>
              </a:rPr>
              <a:t>　</a:t>
            </a:r>
            <a:r>
              <a:rPr lang="en-US" altLang="ja-JP" b="1" dirty="0">
                <a:solidFill>
                  <a:srgbClr val="C00000"/>
                </a:solidFill>
              </a:rPr>
              <a:t>Intel</a:t>
            </a:r>
          </a:p>
        </p:txBody>
      </p:sp>
      <p:sp>
        <p:nvSpPr>
          <p:cNvPr id="42" name="Text Box 44">
            <a:extLst>
              <a:ext uri="{FF2B5EF4-FFF2-40B4-BE49-F238E27FC236}">
                <a16:creationId xmlns:a16="http://schemas.microsoft.com/office/drawing/2014/main" id="{4DA450E0-8100-5F57-2BB7-F7F15B70DCB3}"/>
              </a:ext>
            </a:extLst>
          </p:cNvPr>
          <p:cNvSpPr txBox="1">
            <a:spLocks noChangeArrowheads="1"/>
          </p:cNvSpPr>
          <p:nvPr/>
        </p:nvSpPr>
        <p:spPr bwMode="auto">
          <a:xfrm>
            <a:off x="-82767" y="5558625"/>
            <a:ext cx="1184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C00000"/>
                </a:solidFill>
              </a:rPr>
              <a:t>Low cost</a:t>
            </a:r>
          </a:p>
          <a:p>
            <a:r>
              <a:rPr lang="ja-JP" altLang="en-US" b="1" dirty="0">
                <a:solidFill>
                  <a:srgbClr val="C00000"/>
                </a:solidFill>
              </a:rPr>
              <a:t>　</a:t>
            </a:r>
            <a:r>
              <a:rPr lang="en-US" altLang="ja-JP" b="1" dirty="0">
                <a:solidFill>
                  <a:srgbClr val="C00000"/>
                </a:solidFill>
              </a:rPr>
              <a:t>Intel</a:t>
            </a:r>
          </a:p>
        </p:txBody>
      </p:sp>
      <p:sp>
        <p:nvSpPr>
          <p:cNvPr id="43" name="Text Box 29">
            <a:extLst>
              <a:ext uri="{FF2B5EF4-FFF2-40B4-BE49-F238E27FC236}">
                <a16:creationId xmlns:a16="http://schemas.microsoft.com/office/drawing/2014/main" id="{59B363A5-CCCA-24C8-D7A0-E626F882F0F8}"/>
              </a:ext>
            </a:extLst>
          </p:cNvPr>
          <p:cNvSpPr txBox="1">
            <a:spLocks noChangeArrowheads="1"/>
          </p:cNvSpPr>
          <p:nvPr/>
        </p:nvSpPr>
        <p:spPr bwMode="auto">
          <a:xfrm>
            <a:off x="32650" y="3060447"/>
            <a:ext cx="9541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solidFill>
                  <a:srgbClr val="0066FF"/>
                </a:solidFill>
              </a:rPr>
              <a:t>Middle</a:t>
            </a:r>
          </a:p>
          <a:p>
            <a:r>
              <a:rPr lang="en-US" altLang="ja-JP" b="1" dirty="0">
                <a:solidFill>
                  <a:srgbClr val="0066FF"/>
                </a:solidFill>
              </a:rPr>
              <a:t> range</a:t>
            </a:r>
          </a:p>
          <a:p>
            <a:r>
              <a:rPr lang="ja-JP" altLang="en-US" b="1" dirty="0">
                <a:solidFill>
                  <a:srgbClr val="0066FF"/>
                </a:solidFill>
              </a:rPr>
              <a:t>　</a:t>
            </a:r>
            <a:r>
              <a:rPr lang="en-US" altLang="ja-JP" b="1" dirty="0">
                <a:solidFill>
                  <a:srgbClr val="0066FF"/>
                </a:solidFill>
              </a:rPr>
              <a:t>Xilinx</a:t>
            </a:r>
          </a:p>
        </p:txBody>
      </p:sp>
    </p:spTree>
    <p:extLst>
      <p:ext uri="{BB962C8B-B14F-4D97-AF65-F5344CB8AC3E}">
        <p14:creationId xmlns:p14="http://schemas.microsoft.com/office/powerpoint/2010/main" val="371129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539552" y="-192147"/>
            <a:ext cx="8229600" cy="1143000"/>
          </a:xfrm>
        </p:spPr>
        <p:txBody>
          <a:bodyPr/>
          <a:lstStyle/>
          <a:p>
            <a:r>
              <a:rPr lang="en-US" altLang="ja-JP" dirty="0"/>
              <a:t>Virtex-6</a:t>
            </a:r>
            <a:r>
              <a:rPr lang="ja-JP" altLang="en-US" dirty="0"/>
              <a:t>の</a:t>
            </a:r>
            <a:r>
              <a:rPr lang="en-US" altLang="ja-JP" dirty="0"/>
              <a:t>Slice</a:t>
            </a:r>
            <a:r>
              <a:rPr lang="ja-JP" altLang="en-US" dirty="0"/>
              <a:t>構造</a:t>
            </a:r>
          </a:p>
        </p:txBody>
      </p:sp>
      <p:grpSp>
        <p:nvGrpSpPr>
          <p:cNvPr id="412675" name="Group 3"/>
          <p:cNvGrpSpPr>
            <a:grpSpLocks/>
          </p:cNvGrpSpPr>
          <p:nvPr/>
        </p:nvGrpSpPr>
        <p:grpSpPr bwMode="auto">
          <a:xfrm>
            <a:off x="1147763" y="765175"/>
            <a:ext cx="6554787" cy="5813425"/>
            <a:chOff x="509" y="164"/>
            <a:chExt cx="4276" cy="4718"/>
          </a:xfrm>
        </p:grpSpPr>
        <p:grpSp>
          <p:nvGrpSpPr>
            <p:cNvPr id="412676" name="Group 4"/>
            <p:cNvGrpSpPr>
              <a:grpSpLocks/>
            </p:cNvGrpSpPr>
            <p:nvPr/>
          </p:nvGrpSpPr>
          <p:grpSpPr bwMode="auto">
            <a:xfrm>
              <a:off x="509" y="164"/>
              <a:ext cx="4276" cy="1316"/>
              <a:chOff x="509" y="164"/>
              <a:chExt cx="4276" cy="1316"/>
            </a:xfrm>
          </p:grpSpPr>
          <p:sp>
            <p:nvSpPr>
              <p:cNvPr id="412677" name="Rectangle 5"/>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sz="1600"/>
                  <a:t>6inX1</a:t>
                </a:r>
              </a:p>
              <a:p>
                <a:pPr algn="ctr"/>
                <a:r>
                  <a:rPr lang="en-US" altLang="ja-JP" sz="1600"/>
                  <a:t>5inX2</a:t>
                </a:r>
              </a:p>
            </p:txBody>
          </p:sp>
          <p:sp>
            <p:nvSpPr>
              <p:cNvPr id="412678" name="Rectangle 6"/>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412679" name="Rectangle 7"/>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680" name="Rectangle 8"/>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681" name="Rectangle 9"/>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682" name="Line 10"/>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3" name="Text Box 11"/>
              <p:cNvSpPr txBox="1">
                <a:spLocks noChangeArrowheads="1"/>
              </p:cNvSpPr>
              <p:nvPr/>
            </p:nvSpPr>
            <p:spPr bwMode="auto">
              <a:xfrm>
                <a:off x="509" y="539"/>
                <a:ext cx="36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412684" name="Line 12"/>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5" name="Line 13"/>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6" name="Line 14"/>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7" name="Line 15"/>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8" name="Line 16"/>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89" name="Rectangle 17"/>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690" name="Line 18"/>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1" name="Line 19"/>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2" name="Line 20"/>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3" name="Line 21"/>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4" name="Line 22"/>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5" name="Line 23"/>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6" name="Line 24"/>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7" name="Line 25"/>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8" name="Line 26"/>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99" name="Line 27"/>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00" name="Line 28"/>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01" name="Line 29"/>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02" name="Line 30"/>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03" name="Line 31"/>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04" name="Line 32"/>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12705" name="Group 33"/>
            <p:cNvGrpSpPr>
              <a:grpSpLocks/>
            </p:cNvGrpSpPr>
            <p:nvPr/>
          </p:nvGrpSpPr>
          <p:grpSpPr bwMode="auto">
            <a:xfrm>
              <a:off x="509" y="1298"/>
              <a:ext cx="4276" cy="1316"/>
              <a:chOff x="509" y="164"/>
              <a:chExt cx="4276" cy="1316"/>
            </a:xfrm>
          </p:grpSpPr>
          <p:sp>
            <p:nvSpPr>
              <p:cNvPr id="412706" name="Rectangle 34"/>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sz="1600"/>
                  <a:t>5inX2</a:t>
                </a:r>
              </a:p>
            </p:txBody>
          </p:sp>
          <p:sp>
            <p:nvSpPr>
              <p:cNvPr id="412707" name="Rectangle 35"/>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412708" name="Rectangle 36"/>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09" name="Rectangle 37"/>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10" name="Rectangle 38"/>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11" name="Line 39"/>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2" name="Text Box 40"/>
              <p:cNvSpPr txBox="1">
                <a:spLocks noChangeArrowheads="1"/>
              </p:cNvSpPr>
              <p:nvPr/>
            </p:nvSpPr>
            <p:spPr bwMode="auto">
              <a:xfrm>
                <a:off x="509" y="539"/>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412713" name="Line 41"/>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4" name="Line 42"/>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5" name="Line 43"/>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6" name="Line 44"/>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7" name="Line 45"/>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18" name="Rectangle 46"/>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19" name="Line 47"/>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0" name="Line 48"/>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1" name="Line 49"/>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2" name="Line 50"/>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3" name="Line 51"/>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4" name="Line 52"/>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5" name="Line 53"/>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6" name="Line 54"/>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7" name="Line 55"/>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8" name="Line 56"/>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29" name="Line 57"/>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30" name="Line 58"/>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31" name="Line 59"/>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32" name="Line 60"/>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33" name="Line 61"/>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12734" name="Group 62"/>
            <p:cNvGrpSpPr>
              <a:grpSpLocks/>
            </p:cNvGrpSpPr>
            <p:nvPr/>
          </p:nvGrpSpPr>
          <p:grpSpPr bwMode="auto">
            <a:xfrm>
              <a:off x="509" y="2432"/>
              <a:ext cx="4276" cy="1316"/>
              <a:chOff x="509" y="164"/>
              <a:chExt cx="4276" cy="1316"/>
            </a:xfrm>
          </p:grpSpPr>
          <p:sp>
            <p:nvSpPr>
              <p:cNvPr id="412735" name="Rectangle 63"/>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a:t>5inX2</a:t>
                </a:r>
              </a:p>
            </p:txBody>
          </p:sp>
          <p:sp>
            <p:nvSpPr>
              <p:cNvPr id="412736" name="Rectangle 64"/>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412737" name="Rectangle 65"/>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38" name="Rectangle 66"/>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39" name="Rectangle 67"/>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40" name="Line 68"/>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1" name="Text Box 69"/>
              <p:cNvSpPr txBox="1">
                <a:spLocks noChangeArrowheads="1"/>
              </p:cNvSpPr>
              <p:nvPr/>
            </p:nvSpPr>
            <p:spPr bwMode="auto">
              <a:xfrm>
                <a:off x="509" y="539"/>
                <a:ext cx="360"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412742" name="Line 70"/>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3" name="Line 71"/>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4" name="Line 72"/>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5" name="Line 73"/>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6" name="Line 74"/>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7" name="Rectangle 75"/>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48" name="Line 76"/>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49" name="Line 77"/>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0" name="Line 78"/>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1" name="Line 79"/>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2" name="Line 80"/>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3" name="Line 81"/>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4" name="Line 82"/>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5" name="Line 83"/>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6" name="Line 84"/>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7" name="Line 85"/>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8" name="Line 86"/>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59" name="Line 87"/>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60" name="Line 88"/>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61" name="Line 89"/>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62" name="Line 90"/>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12763" name="Group 91"/>
            <p:cNvGrpSpPr>
              <a:grpSpLocks/>
            </p:cNvGrpSpPr>
            <p:nvPr/>
          </p:nvGrpSpPr>
          <p:grpSpPr bwMode="auto">
            <a:xfrm>
              <a:off x="509" y="3566"/>
              <a:ext cx="4276" cy="1316"/>
              <a:chOff x="509" y="164"/>
              <a:chExt cx="4276" cy="1316"/>
            </a:xfrm>
          </p:grpSpPr>
          <p:sp>
            <p:nvSpPr>
              <p:cNvPr id="412764" name="Rectangle 92"/>
              <p:cNvSpPr>
                <a:spLocks noChangeArrowheads="1"/>
              </p:cNvSpPr>
              <p:nvPr/>
            </p:nvSpPr>
            <p:spPr bwMode="auto">
              <a:xfrm>
                <a:off x="1020" y="664"/>
                <a:ext cx="363" cy="58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6inX1</a:t>
                </a:r>
              </a:p>
              <a:p>
                <a:pPr algn="ctr"/>
                <a:r>
                  <a:rPr lang="en-US" altLang="ja-JP"/>
                  <a:t>5inX2</a:t>
                </a:r>
              </a:p>
            </p:txBody>
          </p:sp>
          <p:sp>
            <p:nvSpPr>
              <p:cNvPr id="412765" name="Rectangle 93"/>
              <p:cNvSpPr>
                <a:spLocks noChangeArrowheads="1"/>
              </p:cNvSpPr>
              <p:nvPr/>
            </p:nvSpPr>
            <p:spPr bwMode="auto">
              <a:xfrm>
                <a:off x="1746" y="391"/>
                <a:ext cx="31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Carry</a:t>
                </a:r>
              </a:p>
            </p:txBody>
          </p:sp>
          <p:sp>
            <p:nvSpPr>
              <p:cNvPr id="412766" name="Rectangle 94"/>
              <p:cNvSpPr>
                <a:spLocks noChangeArrowheads="1"/>
              </p:cNvSpPr>
              <p:nvPr/>
            </p:nvSpPr>
            <p:spPr bwMode="auto">
              <a:xfrm>
                <a:off x="3016" y="164"/>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67" name="Rectangle 95"/>
              <p:cNvSpPr>
                <a:spLocks noChangeArrowheads="1"/>
              </p:cNvSpPr>
              <p:nvPr/>
            </p:nvSpPr>
            <p:spPr bwMode="auto">
              <a:xfrm>
                <a:off x="4195" y="936"/>
                <a:ext cx="318" cy="4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2768" name="Rectangle 96"/>
              <p:cNvSpPr>
                <a:spLocks noChangeArrowheads="1"/>
              </p:cNvSpPr>
              <p:nvPr/>
            </p:nvSpPr>
            <p:spPr bwMode="auto">
              <a:xfrm>
                <a:off x="3605" y="890"/>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69" name="Line 97"/>
              <p:cNvSpPr>
                <a:spLocks noChangeShapeType="1"/>
              </p:cNvSpPr>
              <p:nvPr/>
            </p:nvSpPr>
            <p:spPr bwMode="auto">
              <a:xfrm>
                <a:off x="521" y="799"/>
                <a:ext cx="49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0" name="Text Box 98"/>
              <p:cNvSpPr txBox="1">
                <a:spLocks noChangeArrowheads="1"/>
              </p:cNvSpPr>
              <p:nvPr/>
            </p:nvSpPr>
            <p:spPr bwMode="auto">
              <a:xfrm>
                <a:off x="509" y="539"/>
                <a:ext cx="36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6bit</a:t>
                </a:r>
              </a:p>
            </p:txBody>
          </p:sp>
          <p:sp>
            <p:nvSpPr>
              <p:cNvPr id="412771" name="Line 99"/>
              <p:cNvSpPr>
                <a:spLocks noChangeShapeType="1"/>
              </p:cNvSpPr>
              <p:nvPr/>
            </p:nvSpPr>
            <p:spPr bwMode="auto">
              <a:xfrm>
                <a:off x="1383" y="1026"/>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2" name="Line 100"/>
              <p:cNvSpPr>
                <a:spLocks noChangeShapeType="1"/>
              </p:cNvSpPr>
              <p:nvPr/>
            </p:nvSpPr>
            <p:spPr bwMode="auto">
              <a:xfrm>
                <a:off x="1383" y="935"/>
                <a:ext cx="22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3" name="Line 101"/>
              <p:cNvSpPr>
                <a:spLocks noChangeShapeType="1"/>
              </p:cNvSpPr>
              <p:nvPr/>
            </p:nvSpPr>
            <p:spPr bwMode="auto">
              <a:xfrm flipV="1">
                <a:off x="1927" y="799"/>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4" name="Line 102"/>
              <p:cNvSpPr>
                <a:spLocks noChangeShapeType="1"/>
              </p:cNvSpPr>
              <p:nvPr/>
            </p:nvSpPr>
            <p:spPr bwMode="auto">
              <a:xfrm flipV="1">
                <a:off x="1973" y="799"/>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5" name="Line 103"/>
              <p:cNvSpPr>
                <a:spLocks noChangeShapeType="1"/>
              </p:cNvSpPr>
              <p:nvPr/>
            </p:nvSpPr>
            <p:spPr bwMode="auto">
              <a:xfrm flipV="1">
                <a:off x="1837" y="21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6" name="Rectangle 104"/>
              <p:cNvSpPr>
                <a:spLocks noChangeArrowheads="1"/>
              </p:cNvSpPr>
              <p:nvPr/>
            </p:nvSpPr>
            <p:spPr bwMode="auto">
              <a:xfrm>
                <a:off x="3605" y="391"/>
                <a:ext cx="318" cy="40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2777" name="Line 105"/>
              <p:cNvSpPr>
                <a:spLocks noChangeShapeType="1"/>
              </p:cNvSpPr>
              <p:nvPr/>
            </p:nvSpPr>
            <p:spPr bwMode="auto">
              <a:xfrm>
                <a:off x="392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8" name="Line 106"/>
              <p:cNvSpPr>
                <a:spLocks noChangeShapeType="1"/>
              </p:cNvSpPr>
              <p:nvPr/>
            </p:nvSpPr>
            <p:spPr bwMode="auto">
              <a:xfrm>
                <a:off x="3334" y="482"/>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79" name="Line 107"/>
              <p:cNvSpPr>
                <a:spLocks noChangeShapeType="1"/>
              </p:cNvSpPr>
              <p:nvPr/>
            </p:nvSpPr>
            <p:spPr bwMode="auto">
              <a:xfrm flipV="1">
                <a:off x="2925" y="482"/>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0" name="Line 108"/>
              <p:cNvSpPr>
                <a:spLocks noChangeShapeType="1"/>
              </p:cNvSpPr>
              <p:nvPr/>
            </p:nvSpPr>
            <p:spPr bwMode="auto">
              <a:xfrm>
                <a:off x="2925" y="482"/>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1" name="Line 109"/>
              <p:cNvSpPr>
                <a:spLocks noChangeShapeType="1"/>
              </p:cNvSpPr>
              <p:nvPr/>
            </p:nvSpPr>
            <p:spPr bwMode="auto">
              <a:xfrm>
                <a:off x="1837" y="34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2" name="Line 110"/>
              <p:cNvSpPr>
                <a:spLocks noChangeShapeType="1"/>
              </p:cNvSpPr>
              <p:nvPr/>
            </p:nvSpPr>
            <p:spPr bwMode="auto">
              <a:xfrm>
                <a:off x="2245" y="346"/>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3" name="Line 111"/>
              <p:cNvSpPr>
                <a:spLocks noChangeShapeType="1"/>
              </p:cNvSpPr>
              <p:nvPr/>
            </p:nvSpPr>
            <p:spPr bwMode="auto">
              <a:xfrm>
                <a:off x="2925" y="663"/>
                <a:ext cx="68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4" name="Line 112"/>
              <p:cNvSpPr>
                <a:spLocks noChangeShapeType="1"/>
              </p:cNvSpPr>
              <p:nvPr/>
            </p:nvSpPr>
            <p:spPr bwMode="auto">
              <a:xfrm>
                <a:off x="2245" y="618"/>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5" name="Line 113"/>
              <p:cNvSpPr>
                <a:spLocks noChangeShapeType="1"/>
              </p:cNvSpPr>
              <p:nvPr/>
            </p:nvSpPr>
            <p:spPr bwMode="auto">
              <a:xfrm flipV="1">
                <a:off x="3016" y="75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6" name="Line 114"/>
              <p:cNvSpPr>
                <a:spLocks noChangeShapeType="1"/>
              </p:cNvSpPr>
              <p:nvPr/>
            </p:nvSpPr>
            <p:spPr bwMode="auto">
              <a:xfrm>
                <a:off x="3016" y="754"/>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7" name="Line 115"/>
              <p:cNvSpPr>
                <a:spLocks noChangeShapeType="1"/>
              </p:cNvSpPr>
              <p:nvPr/>
            </p:nvSpPr>
            <p:spPr bwMode="auto">
              <a:xfrm>
                <a:off x="3923" y="663"/>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8" name="Line 116"/>
              <p:cNvSpPr>
                <a:spLocks noChangeShapeType="1"/>
              </p:cNvSpPr>
              <p:nvPr/>
            </p:nvSpPr>
            <p:spPr bwMode="auto">
              <a:xfrm>
                <a:off x="4513" y="98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89" name="Line 117"/>
              <p:cNvSpPr>
                <a:spLocks noChangeShapeType="1"/>
              </p:cNvSpPr>
              <p:nvPr/>
            </p:nvSpPr>
            <p:spPr bwMode="auto">
              <a:xfrm>
                <a:off x="2245" y="1162"/>
                <a:ext cx="136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90" name="Line 118"/>
              <p:cNvSpPr>
                <a:spLocks noChangeShapeType="1"/>
              </p:cNvSpPr>
              <p:nvPr/>
            </p:nvSpPr>
            <p:spPr bwMode="auto">
              <a:xfrm>
                <a:off x="3016" y="845"/>
                <a:ext cx="17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791" name="Line 119"/>
              <p:cNvSpPr>
                <a:spLocks noChangeShapeType="1"/>
              </p:cNvSpPr>
              <p:nvPr/>
            </p:nvSpPr>
            <p:spPr bwMode="auto">
              <a:xfrm flipV="1">
                <a:off x="1837" y="799"/>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412792" name="Text Box 120"/>
          <p:cNvSpPr txBox="1">
            <a:spLocks noChangeArrowheads="1"/>
          </p:cNvSpPr>
          <p:nvPr/>
        </p:nvSpPr>
        <p:spPr bwMode="auto">
          <a:xfrm>
            <a:off x="5046663" y="639445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Virtex-6</a:t>
            </a:r>
            <a:r>
              <a:rPr lang="ja-JP" altLang="en-US" b="1">
                <a:ea typeface="ＭＳ ゴシック" panose="020B0609070205080204" pitchFamily="49" charset="-128"/>
              </a:rPr>
              <a:t>マニュアルより</a:t>
            </a:r>
          </a:p>
        </p:txBody>
      </p:sp>
    </p:spTree>
    <p:extLst>
      <p:ext uri="{BB962C8B-B14F-4D97-AF65-F5344CB8AC3E}">
        <p14:creationId xmlns:p14="http://schemas.microsoft.com/office/powerpoint/2010/main" val="80980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1692275" y="50847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X0Y0 </a:t>
            </a:r>
          </a:p>
        </p:txBody>
      </p:sp>
      <p:sp>
        <p:nvSpPr>
          <p:cNvPr id="413699" name="Rectangle 3"/>
          <p:cNvSpPr>
            <a:spLocks noChangeArrowheads="1"/>
          </p:cNvSpPr>
          <p:nvPr/>
        </p:nvSpPr>
        <p:spPr bwMode="auto">
          <a:xfrm>
            <a:off x="2771775" y="46529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X1Y0 </a:t>
            </a:r>
          </a:p>
        </p:txBody>
      </p:sp>
      <p:sp>
        <p:nvSpPr>
          <p:cNvPr id="413700" name="Line 4"/>
          <p:cNvSpPr>
            <a:spLocks noChangeShapeType="1"/>
          </p:cNvSpPr>
          <p:nvPr/>
        </p:nvSpPr>
        <p:spPr bwMode="auto">
          <a:xfrm flipV="1">
            <a:off x="2195513" y="3141663"/>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01" name="Line 5"/>
          <p:cNvSpPr>
            <a:spLocks noChangeShapeType="1"/>
          </p:cNvSpPr>
          <p:nvPr/>
        </p:nvSpPr>
        <p:spPr bwMode="auto">
          <a:xfrm flipV="1">
            <a:off x="3276600" y="2708275"/>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02" name="Rectangle 6"/>
          <p:cNvSpPr>
            <a:spLocks noChangeArrowheads="1"/>
          </p:cNvSpPr>
          <p:nvPr/>
        </p:nvSpPr>
        <p:spPr bwMode="auto">
          <a:xfrm>
            <a:off x="1331913" y="4149725"/>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3703" name="Text Box 7"/>
          <p:cNvSpPr txBox="1">
            <a:spLocks noChangeArrowheads="1"/>
          </p:cNvSpPr>
          <p:nvPr/>
        </p:nvSpPr>
        <p:spPr bwMode="auto">
          <a:xfrm>
            <a:off x="1384300" y="42402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413704" name="Text Box 8"/>
          <p:cNvSpPr txBox="1">
            <a:spLocks noChangeArrowheads="1"/>
          </p:cNvSpPr>
          <p:nvPr/>
        </p:nvSpPr>
        <p:spPr bwMode="auto">
          <a:xfrm>
            <a:off x="1384300" y="37369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05" name="Text Box 9"/>
          <p:cNvSpPr txBox="1">
            <a:spLocks noChangeArrowheads="1"/>
          </p:cNvSpPr>
          <p:nvPr/>
        </p:nvSpPr>
        <p:spPr bwMode="auto">
          <a:xfrm>
            <a:off x="2587625" y="37163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06" name="Rectangle 10"/>
          <p:cNvSpPr>
            <a:spLocks noChangeArrowheads="1"/>
          </p:cNvSpPr>
          <p:nvPr/>
        </p:nvSpPr>
        <p:spPr bwMode="auto">
          <a:xfrm>
            <a:off x="5076825" y="50847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X2Y0 </a:t>
            </a:r>
          </a:p>
        </p:txBody>
      </p:sp>
      <p:sp>
        <p:nvSpPr>
          <p:cNvPr id="413707" name="Rectangle 11"/>
          <p:cNvSpPr>
            <a:spLocks noChangeArrowheads="1"/>
          </p:cNvSpPr>
          <p:nvPr/>
        </p:nvSpPr>
        <p:spPr bwMode="auto">
          <a:xfrm>
            <a:off x="6156325" y="4652963"/>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X3Y0 </a:t>
            </a:r>
          </a:p>
        </p:txBody>
      </p:sp>
      <p:sp>
        <p:nvSpPr>
          <p:cNvPr id="413708" name="Line 12"/>
          <p:cNvSpPr>
            <a:spLocks noChangeShapeType="1"/>
          </p:cNvSpPr>
          <p:nvPr/>
        </p:nvSpPr>
        <p:spPr bwMode="auto">
          <a:xfrm flipV="1">
            <a:off x="5580063" y="3141663"/>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09" name="Line 13"/>
          <p:cNvSpPr>
            <a:spLocks noChangeShapeType="1"/>
          </p:cNvSpPr>
          <p:nvPr/>
        </p:nvSpPr>
        <p:spPr bwMode="auto">
          <a:xfrm flipV="1">
            <a:off x="6661150" y="2708275"/>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10" name="Rectangle 14"/>
          <p:cNvSpPr>
            <a:spLocks noChangeArrowheads="1"/>
          </p:cNvSpPr>
          <p:nvPr/>
        </p:nvSpPr>
        <p:spPr bwMode="auto">
          <a:xfrm>
            <a:off x="4716463" y="4149725"/>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3711" name="Text Box 15"/>
          <p:cNvSpPr txBox="1">
            <a:spLocks noChangeArrowheads="1"/>
          </p:cNvSpPr>
          <p:nvPr/>
        </p:nvSpPr>
        <p:spPr bwMode="auto">
          <a:xfrm>
            <a:off x="4768850" y="42402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413712" name="Text Box 16"/>
          <p:cNvSpPr txBox="1">
            <a:spLocks noChangeArrowheads="1"/>
          </p:cNvSpPr>
          <p:nvPr/>
        </p:nvSpPr>
        <p:spPr bwMode="auto">
          <a:xfrm>
            <a:off x="4768850" y="37369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13" name="Text Box 17"/>
          <p:cNvSpPr txBox="1">
            <a:spLocks noChangeArrowheads="1"/>
          </p:cNvSpPr>
          <p:nvPr/>
        </p:nvSpPr>
        <p:spPr bwMode="auto">
          <a:xfrm>
            <a:off x="5972175" y="371633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14" name="Rectangle 18"/>
          <p:cNvSpPr>
            <a:spLocks noChangeArrowheads="1"/>
          </p:cNvSpPr>
          <p:nvPr/>
        </p:nvSpPr>
        <p:spPr bwMode="auto">
          <a:xfrm>
            <a:off x="5076825" y="2420938"/>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X2Y1 </a:t>
            </a:r>
          </a:p>
        </p:txBody>
      </p:sp>
      <p:sp>
        <p:nvSpPr>
          <p:cNvPr id="413715" name="Rectangle 19"/>
          <p:cNvSpPr>
            <a:spLocks noChangeArrowheads="1"/>
          </p:cNvSpPr>
          <p:nvPr/>
        </p:nvSpPr>
        <p:spPr bwMode="auto">
          <a:xfrm>
            <a:off x="6156325" y="1989138"/>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X3Y1 </a:t>
            </a:r>
          </a:p>
        </p:txBody>
      </p:sp>
      <p:sp>
        <p:nvSpPr>
          <p:cNvPr id="413716" name="Line 20"/>
          <p:cNvSpPr>
            <a:spLocks noChangeShapeType="1"/>
          </p:cNvSpPr>
          <p:nvPr/>
        </p:nvSpPr>
        <p:spPr bwMode="auto">
          <a:xfrm flipV="1">
            <a:off x="5580063" y="477838"/>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17" name="Line 21"/>
          <p:cNvSpPr>
            <a:spLocks noChangeShapeType="1"/>
          </p:cNvSpPr>
          <p:nvPr/>
        </p:nvSpPr>
        <p:spPr bwMode="auto">
          <a:xfrm flipV="1">
            <a:off x="6661150" y="44450"/>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18" name="Rectangle 22"/>
          <p:cNvSpPr>
            <a:spLocks noChangeArrowheads="1"/>
          </p:cNvSpPr>
          <p:nvPr/>
        </p:nvSpPr>
        <p:spPr bwMode="auto">
          <a:xfrm>
            <a:off x="4716463" y="1485900"/>
            <a:ext cx="2735262" cy="208756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3719" name="Text Box 23"/>
          <p:cNvSpPr txBox="1">
            <a:spLocks noChangeArrowheads="1"/>
          </p:cNvSpPr>
          <p:nvPr/>
        </p:nvSpPr>
        <p:spPr bwMode="auto">
          <a:xfrm>
            <a:off x="4768850" y="15763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413720" name="Text Box 24"/>
          <p:cNvSpPr txBox="1">
            <a:spLocks noChangeArrowheads="1"/>
          </p:cNvSpPr>
          <p:nvPr/>
        </p:nvSpPr>
        <p:spPr bwMode="auto">
          <a:xfrm>
            <a:off x="4768850" y="107315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21" name="Text Box 25"/>
          <p:cNvSpPr txBox="1">
            <a:spLocks noChangeArrowheads="1"/>
          </p:cNvSpPr>
          <p:nvPr/>
        </p:nvSpPr>
        <p:spPr bwMode="auto">
          <a:xfrm>
            <a:off x="5972175" y="10525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22" name="Rectangle 26"/>
          <p:cNvSpPr>
            <a:spLocks noChangeArrowheads="1"/>
          </p:cNvSpPr>
          <p:nvPr/>
        </p:nvSpPr>
        <p:spPr bwMode="auto">
          <a:xfrm>
            <a:off x="1692275" y="2349500"/>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X1Y0 </a:t>
            </a:r>
          </a:p>
        </p:txBody>
      </p:sp>
      <p:sp>
        <p:nvSpPr>
          <p:cNvPr id="413723" name="Rectangle 27"/>
          <p:cNvSpPr>
            <a:spLocks noChangeArrowheads="1"/>
          </p:cNvSpPr>
          <p:nvPr/>
        </p:nvSpPr>
        <p:spPr bwMode="auto">
          <a:xfrm>
            <a:off x="2771775" y="1917700"/>
            <a:ext cx="1008063"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Slice</a:t>
            </a:r>
          </a:p>
          <a:p>
            <a:pPr algn="ctr"/>
            <a:r>
              <a:rPr lang="en-US" altLang="ja-JP"/>
              <a:t>X1Y1 </a:t>
            </a:r>
          </a:p>
        </p:txBody>
      </p:sp>
      <p:sp>
        <p:nvSpPr>
          <p:cNvPr id="413724" name="Line 28"/>
          <p:cNvSpPr>
            <a:spLocks noChangeShapeType="1"/>
          </p:cNvSpPr>
          <p:nvPr/>
        </p:nvSpPr>
        <p:spPr bwMode="auto">
          <a:xfrm flipV="1">
            <a:off x="2195513" y="406400"/>
            <a:ext cx="0" cy="1943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25" name="Line 29"/>
          <p:cNvSpPr>
            <a:spLocks noChangeShapeType="1"/>
          </p:cNvSpPr>
          <p:nvPr/>
        </p:nvSpPr>
        <p:spPr bwMode="auto">
          <a:xfrm flipV="1">
            <a:off x="3276600" y="-26988"/>
            <a:ext cx="0" cy="1943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3726" name="Rectangle 30"/>
          <p:cNvSpPr>
            <a:spLocks noChangeArrowheads="1"/>
          </p:cNvSpPr>
          <p:nvPr/>
        </p:nvSpPr>
        <p:spPr bwMode="auto">
          <a:xfrm>
            <a:off x="1331913" y="1414463"/>
            <a:ext cx="2735262" cy="20875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13727" name="Text Box 31"/>
          <p:cNvSpPr txBox="1">
            <a:spLocks noChangeArrowheads="1"/>
          </p:cNvSpPr>
          <p:nvPr/>
        </p:nvSpPr>
        <p:spPr bwMode="auto">
          <a:xfrm>
            <a:off x="1384300" y="15049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CLB</a:t>
            </a:r>
          </a:p>
        </p:txBody>
      </p:sp>
      <p:sp>
        <p:nvSpPr>
          <p:cNvPr id="413728" name="Text Box 32"/>
          <p:cNvSpPr txBox="1">
            <a:spLocks noChangeArrowheads="1"/>
          </p:cNvSpPr>
          <p:nvPr/>
        </p:nvSpPr>
        <p:spPr bwMode="auto">
          <a:xfrm>
            <a:off x="1384300" y="10017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29" name="Text Box 33"/>
          <p:cNvSpPr txBox="1">
            <a:spLocks noChangeArrowheads="1"/>
          </p:cNvSpPr>
          <p:nvPr/>
        </p:nvSpPr>
        <p:spPr bwMode="auto">
          <a:xfrm>
            <a:off x="2587625" y="9810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COUT</a:t>
            </a:r>
          </a:p>
        </p:txBody>
      </p:sp>
      <p:sp>
        <p:nvSpPr>
          <p:cNvPr id="413730" name="Text Box 34"/>
          <p:cNvSpPr txBox="1">
            <a:spLocks noChangeArrowheads="1"/>
          </p:cNvSpPr>
          <p:nvPr/>
        </p:nvSpPr>
        <p:spPr bwMode="auto">
          <a:xfrm>
            <a:off x="1476375" y="31416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413731" name="Text Box 35"/>
          <p:cNvSpPr txBox="1">
            <a:spLocks noChangeArrowheads="1"/>
          </p:cNvSpPr>
          <p:nvPr/>
        </p:nvSpPr>
        <p:spPr bwMode="auto">
          <a:xfrm>
            <a:off x="2770188" y="3141663"/>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413732" name="Text Box 36"/>
          <p:cNvSpPr txBox="1">
            <a:spLocks noChangeArrowheads="1"/>
          </p:cNvSpPr>
          <p:nvPr/>
        </p:nvSpPr>
        <p:spPr bwMode="auto">
          <a:xfrm>
            <a:off x="4930775" y="320675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413733" name="Text Box 37"/>
          <p:cNvSpPr txBox="1">
            <a:spLocks noChangeArrowheads="1"/>
          </p:cNvSpPr>
          <p:nvPr/>
        </p:nvSpPr>
        <p:spPr bwMode="auto">
          <a:xfrm>
            <a:off x="6156325" y="3213100"/>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CIN</a:t>
            </a:r>
          </a:p>
        </p:txBody>
      </p:sp>
      <p:sp>
        <p:nvSpPr>
          <p:cNvPr id="413734" name="Rectangle 38"/>
          <p:cNvSpPr>
            <a:spLocks noGrp="1" noChangeArrowheads="1"/>
          </p:cNvSpPr>
          <p:nvPr>
            <p:ph type="title"/>
          </p:nvPr>
        </p:nvSpPr>
        <p:spPr>
          <a:xfrm>
            <a:off x="539750" y="115888"/>
            <a:ext cx="8229600" cy="1139825"/>
          </a:xfrm>
        </p:spPr>
        <p:txBody>
          <a:bodyPr/>
          <a:lstStyle/>
          <a:p>
            <a:r>
              <a:rPr lang="en-US" altLang="ja-JP" sz="2700" b="1"/>
              <a:t>Virtex-6</a:t>
            </a:r>
            <a:r>
              <a:rPr lang="ja-JP" altLang="en-US" sz="2700" b="1"/>
              <a:t>の</a:t>
            </a:r>
            <a:r>
              <a:rPr lang="en-US" altLang="ja-JP" sz="2700" b="1"/>
              <a:t>CLB</a:t>
            </a:r>
          </a:p>
        </p:txBody>
      </p:sp>
      <p:sp>
        <p:nvSpPr>
          <p:cNvPr id="413735" name="Text Box 39"/>
          <p:cNvSpPr txBox="1">
            <a:spLocks noChangeArrowheads="1"/>
          </p:cNvSpPr>
          <p:nvPr/>
        </p:nvSpPr>
        <p:spPr bwMode="auto">
          <a:xfrm>
            <a:off x="5046663" y="639445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Virtex-6</a:t>
            </a:r>
            <a:r>
              <a:rPr lang="ja-JP" altLang="en-US" b="1">
                <a:ea typeface="ＭＳ ゴシック" panose="020B0609070205080204" pitchFamily="49" charset="-128"/>
              </a:rPr>
              <a:t>マニュアルより</a:t>
            </a:r>
          </a:p>
        </p:txBody>
      </p:sp>
    </p:spTree>
    <p:extLst>
      <p:ext uri="{BB962C8B-B14F-4D97-AF65-F5344CB8AC3E}">
        <p14:creationId xmlns:p14="http://schemas.microsoft.com/office/powerpoint/2010/main" val="206595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2039938" y="2111375"/>
            <a:ext cx="588962" cy="82391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a:t>
            </a:r>
          </a:p>
        </p:txBody>
      </p:sp>
      <p:sp>
        <p:nvSpPr>
          <p:cNvPr id="414723" name="Rectangle 3"/>
          <p:cNvSpPr>
            <a:spLocks noChangeArrowheads="1"/>
          </p:cNvSpPr>
          <p:nvPr/>
        </p:nvSpPr>
        <p:spPr bwMode="auto">
          <a:xfrm>
            <a:off x="6710363" y="2205038"/>
            <a:ext cx="515937" cy="569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4724" name="Rectangle 4"/>
          <p:cNvSpPr>
            <a:spLocks noChangeArrowheads="1"/>
          </p:cNvSpPr>
          <p:nvPr/>
        </p:nvSpPr>
        <p:spPr bwMode="auto">
          <a:xfrm>
            <a:off x="5754688" y="1989138"/>
            <a:ext cx="515937" cy="5715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4725" name="Line 5"/>
          <p:cNvSpPr>
            <a:spLocks noChangeShapeType="1"/>
          </p:cNvSpPr>
          <p:nvPr/>
        </p:nvSpPr>
        <p:spPr bwMode="auto">
          <a:xfrm>
            <a:off x="1230313" y="2300288"/>
            <a:ext cx="8096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26" name="Text Box 6"/>
          <p:cNvSpPr txBox="1">
            <a:spLocks noChangeArrowheads="1"/>
          </p:cNvSpPr>
          <p:nvPr/>
        </p:nvSpPr>
        <p:spPr bwMode="auto">
          <a:xfrm>
            <a:off x="1211263" y="1938338"/>
            <a:ext cx="62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4bit</a:t>
            </a:r>
          </a:p>
          <a:p>
            <a:r>
              <a:rPr lang="en-US" altLang="ja-JP"/>
              <a:t>data</a:t>
            </a:r>
          </a:p>
        </p:txBody>
      </p:sp>
      <p:sp>
        <p:nvSpPr>
          <p:cNvPr id="414727" name="Rectangle 7"/>
          <p:cNvSpPr>
            <a:spLocks noChangeArrowheads="1"/>
          </p:cNvSpPr>
          <p:nvPr/>
        </p:nvSpPr>
        <p:spPr bwMode="auto">
          <a:xfrm>
            <a:off x="4398963" y="2139950"/>
            <a:ext cx="515937" cy="569913"/>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4728" name="Line 8"/>
          <p:cNvSpPr>
            <a:spLocks noChangeShapeType="1"/>
          </p:cNvSpPr>
          <p:nvPr/>
        </p:nvSpPr>
        <p:spPr bwMode="auto">
          <a:xfrm>
            <a:off x="6270625" y="2268538"/>
            <a:ext cx="439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29" name="Line 9"/>
          <p:cNvSpPr>
            <a:spLocks noChangeShapeType="1"/>
          </p:cNvSpPr>
          <p:nvPr/>
        </p:nvSpPr>
        <p:spPr bwMode="auto">
          <a:xfrm>
            <a:off x="7226300" y="2268538"/>
            <a:ext cx="441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30" name="Rectangle 10"/>
          <p:cNvSpPr>
            <a:spLocks noChangeArrowheads="1"/>
          </p:cNvSpPr>
          <p:nvPr/>
        </p:nvSpPr>
        <p:spPr bwMode="auto">
          <a:xfrm>
            <a:off x="2039938" y="3697288"/>
            <a:ext cx="588962" cy="82391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LUT</a:t>
            </a:r>
          </a:p>
          <a:p>
            <a:pPr algn="ctr"/>
            <a:r>
              <a:rPr lang="en-US" altLang="ja-JP"/>
              <a:t>6in</a:t>
            </a:r>
          </a:p>
        </p:txBody>
      </p:sp>
      <p:sp>
        <p:nvSpPr>
          <p:cNvPr id="414731" name="Rectangle 11"/>
          <p:cNvSpPr>
            <a:spLocks noChangeArrowheads="1"/>
          </p:cNvSpPr>
          <p:nvPr/>
        </p:nvSpPr>
        <p:spPr bwMode="auto">
          <a:xfrm>
            <a:off x="3246438" y="3500438"/>
            <a:ext cx="822325" cy="5762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adder1</a:t>
            </a:r>
          </a:p>
        </p:txBody>
      </p:sp>
      <p:sp>
        <p:nvSpPr>
          <p:cNvPr id="414732" name="Rectangle 12"/>
          <p:cNvSpPr>
            <a:spLocks noChangeArrowheads="1"/>
          </p:cNvSpPr>
          <p:nvPr/>
        </p:nvSpPr>
        <p:spPr bwMode="auto">
          <a:xfrm>
            <a:off x="6710363" y="3789363"/>
            <a:ext cx="515937" cy="569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FF</a:t>
            </a:r>
          </a:p>
        </p:txBody>
      </p:sp>
      <p:sp>
        <p:nvSpPr>
          <p:cNvPr id="414733" name="Rectangle 13"/>
          <p:cNvSpPr>
            <a:spLocks noChangeArrowheads="1"/>
          </p:cNvSpPr>
          <p:nvPr/>
        </p:nvSpPr>
        <p:spPr bwMode="auto">
          <a:xfrm>
            <a:off x="5767388" y="3578225"/>
            <a:ext cx="515937" cy="5715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4734" name="Line 14"/>
          <p:cNvSpPr>
            <a:spLocks noChangeShapeType="1"/>
          </p:cNvSpPr>
          <p:nvPr/>
        </p:nvSpPr>
        <p:spPr bwMode="auto">
          <a:xfrm>
            <a:off x="1230313" y="3886200"/>
            <a:ext cx="8096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35" name="Text Box 15"/>
          <p:cNvSpPr txBox="1">
            <a:spLocks noChangeArrowheads="1"/>
          </p:cNvSpPr>
          <p:nvPr/>
        </p:nvSpPr>
        <p:spPr bwMode="auto">
          <a:xfrm>
            <a:off x="1211263" y="3524250"/>
            <a:ext cx="62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4bit</a:t>
            </a:r>
          </a:p>
          <a:p>
            <a:r>
              <a:rPr lang="en-US" altLang="ja-JP"/>
              <a:t>data</a:t>
            </a:r>
          </a:p>
        </p:txBody>
      </p:sp>
      <p:sp>
        <p:nvSpPr>
          <p:cNvPr id="414736" name="Rectangle 16"/>
          <p:cNvSpPr>
            <a:spLocks noChangeArrowheads="1"/>
          </p:cNvSpPr>
          <p:nvPr/>
        </p:nvSpPr>
        <p:spPr bwMode="auto">
          <a:xfrm>
            <a:off x="4398963" y="3724275"/>
            <a:ext cx="515937" cy="569913"/>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MUX</a:t>
            </a:r>
          </a:p>
        </p:txBody>
      </p:sp>
      <p:sp>
        <p:nvSpPr>
          <p:cNvPr id="414737" name="Line 17"/>
          <p:cNvSpPr>
            <a:spLocks noChangeShapeType="1"/>
          </p:cNvSpPr>
          <p:nvPr/>
        </p:nvSpPr>
        <p:spPr bwMode="auto">
          <a:xfrm>
            <a:off x="6270625" y="3852863"/>
            <a:ext cx="4397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38" name="Line 18"/>
          <p:cNvSpPr>
            <a:spLocks noChangeShapeType="1"/>
          </p:cNvSpPr>
          <p:nvPr/>
        </p:nvSpPr>
        <p:spPr bwMode="auto">
          <a:xfrm>
            <a:off x="7226300" y="3852863"/>
            <a:ext cx="441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39" name="Rectangle 19"/>
          <p:cNvSpPr>
            <a:spLocks noChangeArrowheads="1"/>
          </p:cNvSpPr>
          <p:nvPr/>
        </p:nvSpPr>
        <p:spPr bwMode="auto">
          <a:xfrm>
            <a:off x="1879600" y="1844675"/>
            <a:ext cx="935038" cy="3024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4740" name="Rectangle 20"/>
          <p:cNvSpPr>
            <a:spLocks noChangeArrowheads="1"/>
          </p:cNvSpPr>
          <p:nvPr/>
        </p:nvSpPr>
        <p:spPr bwMode="auto">
          <a:xfrm>
            <a:off x="3246438" y="1917700"/>
            <a:ext cx="822325" cy="57626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adder2</a:t>
            </a:r>
          </a:p>
        </p:txBody>
      </p:sp>
      <p:sp>
        <p:nvSpPr>
          <p:cNvPr id="414741" name="Line 21"/>
          <p:cNvSpPr>
            <a:spLocks noChangeShapeType="1"/>
          </p:cNvSpPr>
          <p:nvPr/>
        </p:nvSpPr>
        <p:spPr bwMode="auto">
          <a:xfrm>
            <a:off x="28146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2" name="Line 22"/>
          <p:cNvSpPr>
            <a:spLocks noChangeShapeType="1"/>
          </p:cNvSpPr>
          <p:nvPr/>
        </p:nvSpPr>
        <p:spPr bwMode="auto">
          <a:xfrm>
            <a:off x="2814638" y="22780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3" name="Line 23"/>
          <p:cNvSpPr>
            <a:spLocks noChangeShapeType="1"/>
          </p:cNvSpPr>
          <p:nvPr/>
        </p:nvSpPr>
        <p:spPr bwMode="auto">
          <a:xfrm>
            <a:off x="2814638" y="364331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4" name="Line 24"/>
          <p:cNvSpPr>
            <a:spLocks noChangeShapeType="1"/>
          </p:cNvSpPr>
          <p:nvPr/>
        </p:nvSpPr>
        <p:spPr bwMode="auto">
          <a:xfrm>
            <a:off x="2814638" y="38608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5" name="Line 25"/>
          <p:cNvSpPr>
            <a:spLocks noChangeShapeType="1"/>
          </p:cNvSpPr>
          <p:nvPr/>
        </p:nvSpPr>
        <p:spPr bwMode="auto">
          <a:xfrm>
            <a:off x="4038600" y="2278063"/>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6" name="Line 26"/>
          <p:cNvSpPr>
            <a:spLocks noChangeShapeType="1"/>
          </p:cNvSpPr>
          <p:nvPr/>
        </p:nvSpPr>
        <p:spPr bwMode="auto">
          <a:xfrm>
            <a:off x="2814638" y="26368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7" name="Line 27"/>
          <p:cNvSpPr>
            <a:spLocks noChangeShapeType="1"/>
          </p:cNvSpPr>
          <p:nvPr/>
        </p:nvSpPr>
        <p:spPr bwMode="auto">
          <a:xfrm>
            <a:off x="2814638" y="422116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8" name="Line 28"/>
          <p:cNvSpPr>
            <a:spLocks noChangeShapeType="1"/>
          </p:cNvSpPr>
          <p:nvPr/>
        </p:nvSpPr>
        <p:spPr bwMode="auto">
          <a:xfrm>
            <a:off x="4038600" y="38608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49" name="Line 29"/>
          <p:cNvSpPr>
            <a:spLocks noChangeShapeType="1"/>
          </p:cNvSpPr>
          <p:nvPr/>
        </p:nvSpPr>
        <p:spPr bwMode="auto">
          <a:xfrm>
            <a:off x="4903788" y="24209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0" name="Line 30"/>
          <p:cNvSpPr>
            <a:spLocks noChangeShapeType="1"/>
          </p:cNvSpPr>
          <p:nvPr/>
        </p:nvSpPr>
        <p:spPr bwMode="auto">
          <a:xfrm>
            <a:off x="4903788" y="40052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1" name="Line 31"/>
          <p:cNvSpPr>
            <a:spLocks noChangeShapeType="1"/>
          </p:cNvSpPr>
          <p:nvPr/>
        </p:nvSpPr>
        <p:spPr bwMode="auto">
          <a:xfrm>
            <a:off x="5407025" y="1701800"/>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2" name="Line 32"/>
          <p:cNvSpPr>
            <a:spLocks noChangeShapeType="1"/>
          </p:cNvSpPr>
          <p:nvPr/>
        </p:nvSpPr>
        <p:spPr bwMode="auto">
          <a:xfrm>
            <a:off x="5407025" y="20605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3" name="Line 33"/>
          <p:cNvSpPr>
            <a:spLocks noChangeShapeType="1"/>
          </p:cNvSpPr>
          <p:nvPr/>
        </p:nvSpPr>
        <p:spPr bwMode="auto">
          <a:xfrm>
            <a:off x="5407025" y="3286125"/>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4" name="Line 34"/>
          <p:cNvSpPr>
            <a:spLocks noChangeShapeType="1"/>
          </p:cNvSpPr>
          <p:nvPr/>
        </p:nvSpPr>
        <p:spPr bwMode="auto">
          <a:xfrm>
            <a:off x="5407025" y="36449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5" name="Line 35"/>
          <p:cNvSpPr>
            <a:spLocks noChangeShapeType="1"/>
          </p:cNvSpPr>
          <p:nvPr/>
        </p:nvSpPr>
        <p:spPr bwMode="auto">
          <a:xfrm>
            <a:off x="7351713" y="22780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6" name="Line 36"/>
          <p:cNvSpPr>
            <a:spLocks noChangeShapeType="1"/>
          </p:cNvSpPr>
          <p:nvPr/>
        </p:nvSpPr>
        <p:spPr bwMode="auto">
          <a:xfrm flipH="1">
            <a:off x="5407025" y="3286125"/>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7" name="Line 37"/>
          <p:cNvSpPr>
            <a:spLocks noChangeShapeType="1"/>
          </p:cNvSpPr>
          <p:nvPr/>
        </p:nvSpPr>
        <p:spPr bwMode="auto">
          <a:xfrm flipV="1">
            <a:off x="5046663" y="19177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8" name="Line 38"/>
          <p:cNvSpPr>
            <a:spLocks noChangeShapeType="1"/>
          </p:cNvSpPr>
          <p:nvPr/>
        </p:nvSpPr>
        <p:spPr bwMode="auto">
          <a:xfrm>
            <a:off x="5046663" y="1917700"/>
            <a:ext cx="2592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59" name="Line 39"/>
          <p:cNvSpPr>
            <a:spLocks noChangeShapeType="1"/>
          </p:cNvSpPr>
          <p:nvPr/>
        </p:nvSpPr>
        <p:spPr bwMode="auto">
          <a:xfrm>
            <a:off x="5046663" y="4510088"/>
            <a:ext cx="2592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0" name="Line 40"/>
          <p:cNvSpPr>
            <a:spLocks noChangeShapeType="1"/>
          </p:cNvSpPr>
          <p:nvPr/>
        </p:nvSpPr>
        <p:spPr bwMode="auto">
          <a:xfrm flipV="1">
            <a:off x="5046663" y="40052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1" name="Line 41"/>
          <p:cNvSpPr>
            <a:spLocks noChangeShapeType="1"/>
          </p:cNvSpPr>
          <p:nvPr/>
        </p:nvSpPr>
        <p:spPr bwMode="auto">
          <a:xfrm>
            <a:off x="2311400" y="15573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2" name="Line 42"/>
          <p:cNvSpPr>
            <a:spLocks noChangeShapeType="1"/>
          </p:cNvSpPr>
          <p:nvPr/>
        </p:nvSpPr>
        <p:spPr bwMode="auto">
          <a:xfrm>
            <a:off x="2311400" y="451008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3" name="Line 43"/>
          <p:cNvSpPr>
            <a:spLocks noChangeShapeType="1"/>
          </p:cNvSpPr>
          <p:nvPr/>
        </p:nvSpPr>
        <p:spPr bwMode="auto">
          <a:xfrm>
            <a:off x="3679825" y="1341438"/>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4" name="Line 44"/>
          <p:cNvSpPr>
            <a:spLocks noChangeShapeType="1"/>
          </p:cNvSpPr>
          <p:nvPr/>
        </p:nvSpPr>
        <p:spPr bwMode="auto">
          <a:xfrm>
            <a:off x="3679825" y="2493963"/>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5" name="Line 45"/>
          <p:cNvSpPr>
            <a:spLocks noChangeShapeType="1"/>
          </p:cNvSpPr>
          <p:nvPr/>
        </p:nvSpPr>
        <p:spPr bwMode="auto">
          <a:xfrm>
            <a:off x="3679825" y="4076700"/>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6" name="Line 46"/>
          <p:cNvSpPr>
            <a:spLocks noChangeShapeType="1"/>
          </p:cNvSpPr>
          <p:nvPr/>
        </p:nvSpPr>
        <p:spPr bwMode="auto">
          <a:xfrm>
            <a:off x="5480050" y="4870450"/>
            <a:ext cx="0" cy="35877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7" name="Line 47"/>
          <p:cNvSpPr>
            <a:spLocks noChangeShapeType="1"/>
          </p:cNvSpPr>
          <p:nvPr/>
        </p:nvSpPr>
        <p:spPr bwMode="auto">
          <a:xfrm>
            <a:off x="7424738" y="3862388"/>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8" name="Line 48"/>
          <p:cNvSpPr>
            <a:spLocks noChangeShapeType="1"/>
          </p:cNvSpPr>
          <p:nvPr/>
        </p:nvSpPr>
        <p:spPr bwMode="auto">
          <a:xfrm flipH="1">
            <a:off x="5480050" y="4870450"/>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4769" name="Text Box 49"/>
          <p:cNvSpPr txBox="1">
            <a:spLocks noChangeArrowheads="1"/>
          </p:cNvSpPr>
          <p:nvPr/>
        </p:nvSpPr>
        <p:spPr bwMode="auto">
          <a:xfrm>
            <a:off x="1787525" y="128905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shared_arith</a:t>
            </a:r>
          </a:p>
        </p:txBody>
      </p:sp>
      <p:sp>
        <p:nvSpPr>
          <p:cNvPr id="414770" name="Text Box 50"/>
          <p:cNvSpPr txBox="1">
            <a:spLocks noChangeArrowheads="1"/>
          </p:cNvSpPr>
          <p:nvPr/>
        </p:nvSpPr>
        <p:spPr bwMode="auto">
          <a:xfrm>
            <a:off x="3535363" y="10525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carry</a:t>
            </a:r>
          </a:p>
        </p:txBody>
      </p:sp>
      <p:sp>
        <p:nvSpPr>
          <p:cNvPr id="414771" name="Text Box 51"/>
          <p:cNvSpPr txBox="1">
            <a:spLocks noChangeArrowheads="1"/>
          </p:cNvSpPr>
          <p:nvPr/>
        </p:nvSpPr>
        <p:spPr bwMode="auto">
          <a:xfrm>
            <a:off x="5003800" y="1268413"/>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reg_carry</a:t>
            </a:r>
          </a:p>
        </p:txBody>
      </p:sp>
      <p:sp>
        <p:nvSpPr>
          <p:cNvPr id="414772" name="Text Box 52"/>
          <p:cNvSpPr txBox="1">
            <a:spLocks noChangeArrowheads="1"/>
          </p:cNvSpPr>
          <p:nvPr/>
        </p:nvSpPr>
        <p:spPr bwMode="auto">
          <a:xfrm>
            <a:off x="3011488" y="5013325"/>
            <a:ext cx="37211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4-in LUT X 2</a:t>
            </a:r>
          </a:p>
          <a:p>
            <a:r>
              <a:rPr lang="en-US" altLang="ja-JP"/>
              <a:t>5-in LUT + 3-in LUT</a:t>
            </a:r>
          </a:p>
          <a:p>
            <a:r>
              <a:rPr lang="en-US" altLang="ja-JP"/>
              <a:t>5-in LUT + 4-in LUT 1-input shared</a:t>
            </a:r>
          </a:p>
          <a:p>
            <a:r>
              <a:rPr lang="en-US" altLang="ja-JP"/>
              <a:t>5-in LUT + 5-in LUT 2-input shared</a:t>
            </a:r>
          </a:p>
          <a:p>
            <a:r>
              <a:rPr lang="en-US" altLang="ja-JP"/>
              <a:t>6-in LUT</a:t>
            </a:r>
          </a:p>
          <a:p>
            <a:r>
              <a:rPr lang="en-US" altLang="ja-JP"/>
              <a:t>6-in LUT + 6-in LUT 4-input shared</a:t>
            </a:r>
          </a:p>
        </p:txBody>
      </p:sp>
      <p:sp>
        <p:nvSpPr>
          <p:cNvPr id="414773" name="Rectangle 53"/>
          <p:cNvSpPr>
            <a:spLocks noGrp="1" noChangeArrowheads="1"/>
          </p:cNvSpPr>
          <p:nvPr>
            <p:ph type="title"/>
          </p:nvPr>
        </p:nvSpPr>
        <p:spPr>
          <a:xfrm>
            <a:off x="446088" y="161925"/>
            <a:ext cx="8805862" cy="530225"/>
          </a:xfrm>
        </p:spPr>
        <p:txBody>
          <a:bodyPr/>
          <a:lstStyle/>
          <a:p>
            <a:r>
              <a:rPr lang="en-US" altLang="ja-JP"/>
              <a:t>Stratix</a:t>
            </a:r>
            <a:r>
              <a:rPr lang="ja-JP" altLang="en-US"/>
              <a:t>－</a:t>
            </a:r>
            <a:r>
              <a:rPr lang="en-US" altLang="ja-JP"/>
              <a:t>IV</a:t>
            </a:r>
            <a:r>
              <a:rPr lang="ja-JP" altLang="en-US"/>
              <a:t>の</a:t>
            </a:r>
            <a:r>
              <a:rPr lang="en-US" altLang="ja-JP"/>
              <a:t>ALM</a:t>
            </a:r>
          </a:p>
        </p:txBody>
      </p:sp>
      <p:sp>
        <p:nvSpPr>
          <p:cNvPr id="414774" name="Text Box 54"/>
          <p:cNvSpPr txBox="1">
            <a:spLocks noChangeArrowheads="1"/>
          </p:cNvSpPr>
          <p:nvPr/>
        </p:nvSpPr>
        <p:spPr bwMode="auto">
          <a:xfrm>
            <a:off x="5872163" y="6589713"/>
            <a:ext cx="278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Stratix-IV</a:t>
            </a:r>
            <a:r>
              <a:rPr lang="ja-JP" altLang="en-US" b="1">
                <a:ea typeface="ＭＳ ゴシック" panose="020B0609070205080204" pitchFamily="49" charset="-128"/>
              </a:rPr>
              <a:t>マニュアルより</a:t>
            </a:r>
          </a:p>
        </p:txBody>
      </p:sp>
    </p:spTree>
    <p:extLst>
      <p:ext uri="{BB962C8B-B14F-4D97-AF65-F5344CB8AC3E}">
        <p14:creationId xmlns:p14="http://schemas.microsoft.com/office/powerpoint/2010/main" val="366672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5746" name="Group 2"/>
          <p:cNvGrpSpPr>
            <a:grpSpLocks/>
          </p:cNvGrpSpPr>
          <p:nvPr/>
        </p:nvGrpSpPr>
        <p:grpSpPr bwMode="auto">
          <a:xfrm>
            <a:off x="179388" y="695325"/>
            <a:ext cx="8640762" cy="6018213"/>
            <a:chOff x="113" y="118"/>
            <a:chExt cx="5443" cy="4114"/>
          </a:xfrm>
        </p:grpSpPr>
        <p:grpSp>
          <p:nvGrpSpPr>
            <p:cNvPr id="415747" name="Group 3"/>
            <p:cNvGrpSpPr>
              <a:grpSpLocks/>
            </p:cNvGrpSpPr>
            <p:nvPr/>
          </p:nvGrpSpPr>
          <p:grpSpPr bwMode="auto">
            <a:xfrm rot="-5400000">
              <a:off x="2585" y="-1854"/>
              <a:ext cx="499" cy="5443"/>
              <a:chOff x="476" y="118"/>
              <a:chExt cx="499" cy="3993"/>
            </a:xfrm>
          </p:grpSpPr>
          <p:grpSp>
            <p:nvGrpSpPr>
              <p:cNvPr id="415748" name="Group 4"/>
              <p:cNvGrpSpPr>
                <a:grpSpLocks/>
              </p:cNvGrpSpPr>
              <p:nvPr/>
            </p:nvGrpSpPr>
            <p:grpSpPr bwMode="auto">
              <a:xfrm>
                <a:off x="748" y="118"/>
                <a:ext cx="227" cy="3992"/>
                <a:chOff x="748" y="118"/>
                <a:chExt cx="227" cy="3992"/>
              </a:xfrm>
            </p:grpSpPr>
            <p:sp>
              <p:nvSpPr>
                <p:cNvPr id="415749" name="Rectangle 5"/>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0" name="Rectangle 6"/>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1" name="Rectangle 7"/>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2" name="Rectangle 8"/>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3" name="Rectangle 9"/>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5754" name="Group 10"/>
              <p:cNvGrpSpPr>
                <a:grpSpLocks/>
              </p:cNvGrpSpPr>
              <p:nvPr/>
            </p:nvGrpSpPr>
            <p:grpSpPr bwMode="auto">
              <a:xfrm>
                <a:off x="476" y="119"/>
                <a:ext cx="136" cy="3992"/>
                <a:chOff x="748" y="118"/>
                <a:chExt cx="227" cy="3992"/>
              </a:xfrm>
            </p:grpSpPr>
            <p:sp>
              <p:nvSpPr>
                <p:cNvPr id="415755" name="Rectangle 11"/>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6" name="Rectangle 12"/>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7" name="Rectangle 13"/>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8" name="Rectangle 14"/>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59" name="Rectangle 15"/>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415760" name="Rectangle 16"/>
            <p:cNvSpPr>
              <a:spLocks noChangeArrowheads="1"/>
            </p:cNvSpPr>
            <p:nvPr/>
          </p:nvSpPr>
          <p:spPr bwMode="auto">
            <a:xfrm>
              <a:off x="1247" y="1480"/>
              <a:ext cx="318" cy="235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1" name="Rectangle 17"/>
            <p:cNvSpPr>
              <a:spLocks noChangeArrowheads="1"/>
            </p:cNvSpPr>
            <p:nvPr/>
          </p:nvSpPr>
          <p:spPr bwMode="auto">
            <a:xfrm>
              <a:off x="1882" y="3566"/>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2" name="Rectangle 18"/>
            <p:cNvSpPr>
              <a:spLocks noChangeArrowheads="1"/>
            </p:cNvSpPr>
            <p:nvPr/>
          </p:nvSpPr>
          <p:spPr bwMode="auto">
            <a:xfrm>
              <a:off x="1882" y="3339"/>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3" name="Rectangle 19"/>
            <p:cNvSpPr>
              <a:spLocks noChangeArrowheads="1"/>
            </p:cNvSpPr>
            <p:nvPr/>
          </p:nvSpPr>
          <p:spPr bwMode="auto">
            <a:xfrm>
              <a:off x="1882" y="3112"/>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4" name="Rectangle 20"/>
            <p:cNvSpPr>
              <a:spLocks noChangeArrowheads="1"/>
            </p:cNvSpPr>
            <p:nvPr/>
          </p:nvSpPr>
          <p:spPr bwMode="auto">
            <a:xfrm>
              <a:off x="1882" y="2885"/>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5" name="Rectangle 21"/>
            <p:cNvSpPr>
              <a:spLocks noChangeArrowheads="1"/>
            </p:cNvSpPr>
            <p:nvPr/>
          </p:nvSpPr>
          <p:spPr bwMode="auto">
            <a:xfrm>
              <a:off x="1882" y="2658"/>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6" name="Rectangle 22"/>
            <p:cNvSpPr>
              <a:spLocks noChangeArrowheads="1"/>
            </p:cNvSpPr>
            <p:nvPr/>
          </p:nvSpPr>
          <p:spPr bwMode="auto">
            <a:xfrm>
              <a:off x="1882" y="2431"/>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7" name="Rectangle 23"/>
            <p:cNvSpPr>
              <a:spLocks noChangeArrowheads="1"/>
            </p:cNvSpPr>
            <p:nvPr/>
          </p:nvSpPr>
          <p:spPr bwMode="auto">
            <a:xfrm>
              <a:off x="1882" y="2204"/>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8" name="Rectangle 24"/>
            <p:cNvSpPr>
              <a:spLocks noChangeArrowheads="1"/>
            </p:cNvSpPr>
            <p:nvPr/>
          </p:nvSpPr>
          <p:spPr bwMode="auto">
            <a:xfrm>
              <a:off x="1882" y="1977"/>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69" name="Rectangle 25"/>
            <p:cNvSpPr>
              <a:spLocks noChangeArrowheads="1"/>
            </p:cNvSpPr>
            <p:nvPr/>
          </p:nvSpPr>
          <p:spPr bwMode="auto">
            <a:xfrm>
              <a:off x="1882" y="1750"/>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70" name="Rectangle 26"/>
            <p:cNvSpPr>
              <a:spLocks noChangeArrowheads="1"/>
            </p:cNvSpPr>
            <p:nvPr/>
          </p:nvSpPr>
          <p:spPr bwMode="auto">
            <a:xfrm>
              <a:off x="1882" y="1523"/>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71" name="Line 27"/>
            <p:cNvSpPr>
              <a:spLocks noChangeShapeType="1"/>
            </p:cNvSpPr>
            <p:nvPr/>
          </p:nvSpPr>
          <p:spPr bwMode="auto">
            <a:xfrm>
              <a:off x="151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772" name="Line 28"/>
            <p:cNvSpPr>
              <a:spLocks noChangeShapeType="1"/>
            </p:cNvSpPr>
            <p:nvPr/>
          </p:nvSpPr>
          <p:spPr bwMode="auto">
            <a:xfrm>
              <a:off x="147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773" name="Line 29"/>
            <p:cNvSpPr>
              <a:spLocks noChangeShapeType="1"/>
            </p:cNvSpPr>
            <p:nvPr/>
          </p:nvSpPr>
          <p:spPr bwMode="auto">
            <a:xfrm>
              <a:off x="142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774" name="Line 30"/>
            <p:cNvSpPr>
              <a:spLocks noChangeShapeType="1"/>
            </p:cNvSpPr>
            <p:nvPr/>
          </p:nvSpPr>
          <p:spPr bwMode="auto">
            <a:xfrm>
              <a:off x="138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775" name="Line 31"/>
            <p:cNvSpPr>
              <a:spLocks noChangeShapeType="1"/>
            </p:cNvSpPr>
            <p:nvPr/>
          </p:nvSpPr>
          <p:spPr bwMode="auto">
            <a:xfrm>
              <a:off x="133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776" name="Line 32"/>
            <p:cNvSpPr>
              <a:spLocks noChangeShapeType="1"/>
            </p:cNvSpPr>
            <p:nvPr/>
          </p:nvSpPr>
          <p:spPr bwMode="auto">
            <a:xfrm>
              <a:off x="129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15777" name="Group 33"/>
            <p:cNvGrpSpPr>
              <a:grpSpLocks/>
            </p:cNvGrpSpPr>
            <p:nvPr/>
          </p:nvGrpSpPr>
          <p:grpSpPr bwMode="auto">
            <a:xfrm>
              <a:off x="476" y="118"/>
              <a:ext cx="499" cy="3993"/>
              <a:chOff x="476" y="118"/>
              <a:chExt cx="499" cy="3993"/>
            </a:xfrm>
          </p:grpSpPr>
          <p:grpSp>
            <p:nvGrpSpPr>
              <p:cNvPr id="415778" name="Group 34"/>
              <p:cNvGrpSpPr>
                <a:grpSpLocks/>
              </p:cNvGrpSpPr>
              <p:nvPr/>
            </p:nvGrpSpPr>
            <p:grpSpPr bwMode="auto">
              <a:xfrm>
                <a:off x="748" y="118"/>
                <a:ext cx="227" cy="3992"/>
                <a:chOff x="748" y="118"/>
                <a:chExt cx="227" cy="3992"/>
              </a:xfrm>
            </p:grpSpPr>
            <p:sp>
              <p:nvSpPr>
                <p:cNvPr id="415779" name="Rectangle 35"/>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0" name="Rectangle 36"/>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1" name="Rectangle 37"/>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2" name="Rectangle 38"/>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3" name="Rectangle 39"/>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5784" name="Group 40"/>
              <p:cNvGrpSpPr>
                <a:grpSpLocks/>
              </p:cNvGrpSpPr>
              <p:nvPr/>
            </p:nvGrpSpPr>
            <p:grpSpPr bwMode="auto">
              <a:xfrm>
                <a:off x="476" y="119"/>
                <a:ext cx="136" cy="3992"/>
                <a:chOff x="748" y="118"/>
                <a:chExt cx="227" cy="3992"/>
              </a:xfrm>
            </p:grpSpPr>
            <p:sp>
              <p:nvSpPr>
                <p:cNvPr id="415785" name="Rectangle 41"/>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6" name="Rectangle 42"/>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7" name="Rectangle 43"/>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8" name="Rectangle 44"/>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89" name="Rectangle 45"/>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415790" name="Group 46"/>
            <p:cNvGrpSpPr>
              <a:grpSpLocks/>
            </p:cNvGrpSpPr>
            <p:nvPr/>
          </p:nvGrpSpPr>
          <p:grpSpPr bwMode="auto">
            <a:xfrm>
              <a:off x="2653" y="119"/>
              <a:ext cx="227" cy="3992"/>
              <a:chOff x="748" y="118"/>
              <a:chExt cx="227" cy="3992"/>
            </a:xfrm>
          </p:grpSpPr>
          <p:sp>
            <p:nvSpPr>
              <p:cNvPr id="415791" name="Rectangle 47"/>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2" name="Rectangle 48"/>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3" name="Rectangle 49"/>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4" name="Rectangle 50"/>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5" name="Rectangle 51"/>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5796" name="Group 52"/>
            <p:cNvGrpSpPr>
              <a:grpSpLocks/>
            </p:cNvGrpSpPr>
            <p:nvPr/>
          </p:nvGrpSpPr>
          <p:grpSpPr bwMode="auto">
            <a:xfrm>
              <a:off x="2381" y="120"/>
              <a:ext cx="136" cy="3992"/>
              <a:chOff x="748" y="118"/>
              <a:chExt cx="227" cy="3992"/>
            </a:xfrm>
          </p:grpSpPr>
          <p:sp>
            <p:nvSpPr>
              <p:cNvPr id="415797" name="Rectangle 53"/>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8" name="Rectangle 54"/>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799" name="Rectangle 55"/>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0" name="Rectangle 56"/>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1" name="Rectangle 57"/>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5802" name="Rectangle 58"/>
            <p:cNvSpPr>
              <a:spLocks noChangeArrowheads="1"/>
            </p:cNvSpPr>
            <p:nvPr/>
          </p:nvSpPr>
          <p:spPr bwMode="auto">
            <a:xfrm>
              <a:off x="3152" y="1480"/>
              <a:ext cx="318" cy="235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3" name="Rectangle 59"/>
            <p:cNvSpPr>
              <a:spLocks noChangeArrowheads="1"/>
            </p:cNvSpPr>
            <p:nvPr/>
          </p:nvSpPr>
          <p:spPr bwMode="auto">
            <a:xfrm>
              <a:off x="3787" y="3566"/>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4" name="Rectangle 60"/>
            <p:cNvSpPr>
              <a:spLocks noChangeArrowheads="1"/>
            </p:cNvSpPr>
            <p:nvPr/>
          </p:nvSpPr>
          <p:spPr bwMode="auto">
            <a:xfrm>
              <a:off x="3787" y="3339"/>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5" name="Rectangle 61"/>
            <p:cNvSpPr>
              <a:spLocks noChangeArrowheads="1"/>
            </p:cNvSpPr>
            <p:nvPr/>
          </p:nvSpPr>
          <p:spPr bwMode="auto">
            <a:xfrm>
              <a:off x="3787" y="3112"/>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6" name="Rectangle 62"/>
            <p:cNvSpPr>
              <a:spLocks noChangeArrowheads="1"/>
            </p:cNvSpPr>
            <p:nvPr/>
          </p:nvSpPr>
          <p:spPr bwMode="auto">
            <a:xfrm>
              <a:off x="3787" y="2885"/>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7" name="Rectangle 63"/>
            <p:cNvSpPr>
              <a:spLocks noChangeArrowheads="1"/>
            </p:cNvSpPr>
            <p:nvPr/>
          </p:nvSpPr>
          <p:spPr bwMode="auto">
            <a:xfrm>
              <a:off x="3787" y="2658"/>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8" name="Rectangle 64"/>
            <p:cNvSpPr>
              <a:spLocks noChangeArrowheads="1"/>
            </p:cNvSpPr>
            <p:nvPr/>
          </p:nvSpPr>
          <p:spPr bwMode="auto">
            <a:xfrm>
              <a:off x="3787" y="2431"/>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09" name="Rectangle 65"/>
            <p:cNvSpPr>
              <a:spLocks noChangeArrowheads="1"/>
            </p:cNvSpPr>
            <p:nvPr/>
          </p:nvSpPr>
          <p:spPr bwMode="auto">
            <a:xfrm>
              <a:off x="3787" y="2204"/>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10" name="Rectangle 66"/>
            <p:cNvSpPr>
              <a:spLocks noChangeArrowheads="1"/>
            </p:cNvSpPr>
            <p:nvPr/>
          </p:nvSpPr>
          <p:spPr bwMode="auto">
            <a:xfrm>
              <a:off x="3787" y="1977"/>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11" name="Rectangle 67"/>
            <p:cNvSpPr>
              <a:spLocks noChangeArrowheads="1"/>
            </p:cNvSpPr>
            <p:nvPr/>
          </p:nvSpPr>
          <p:spPr bwMode="auto">
            <a:xfrm>
              <a:off x="3787" y="1750"/>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12" name="Rectangle 68"/>
            <p:cNvSpPr>
              <a:spLocks noChangeArrowheads="1"/>
            </p:cNvSpPr>
            <p:nvPr/>
          </p:nvSpPr>
          <p:spPr bwMode="auto">
            <a:xfrm>
              <a:off x="3787" y="1523"/>
              <a:ext cx="227" cy="2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13" name="Line 69"/>
            <p:cNvSpPr>
              <a:spLocks noChangeShapeType="1"/>
            </p:cNvSpPr>
            <p:nvPr/>
          </p:nvSpPr>
          <p:spPr bwMode="auto">
            <a:xfrm>
              <a:off x="342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14" name="Line 70"/>
            <p:cNvSpPr>
              <a:spLocks noChangeShapeType="1"/>
            </p:cNvSpPr>
            <p:nvPr/>
          </p:nvSpPr>
          <p:spPr bwMode="auto">
            <a:xfrm>
              <a:off x="337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15" name="Line 71"/>
            <p:cNvSpPr>
              <a:spLocks noChangeShapeType="1"/>
            </p:cNvSpPr>
            <p:nvPr/>
          </p:nvSpPr>
          <p:spPr bwMode="auto">
            <a:xfrm>
              <a:off x="333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16" name="Line 72"/>
            <p:cNvSpPr>
              <a:spLocks noChangeShapeType="1"/>
            </p:cNvSpPr>
            <p:nvPr/>
          </p:nvSpPr>
          <p:spPr bwMode="auto">
            <a:xfrm>
              <a:off x="328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17" name="Line 73"/>
            <p:cNvSpPr>
              <a:spLocks noChangeShapeType="1"/>
            </p:cNvSpPr>
            <p:nvPr/>
          </p:nvSpPr>
          <p:spPr bwMode="auto">
            <a:xfrm>
              <a:off x="3244"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18" name="Line 74"/>
            <p:cNvSpPr>
              <a:spLocks noChangeShapeType="1"/>
            </p:cNvSpPr>
            <p:nvPr/>
          </p:nvSpPr>
          <p:spPr bwMode="auto">
            <a:xfrm>
              <a:off x="3199" y="1480"/>
              <a:ext cx="0" cy="23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15819" name="Group 75"/>
            <p:cNvGrpSpPr>
              <a:grpSpLocks/>
            </p:cNvGrpSpPr>
            <p:nvPr/>
          </p:nvGrpSpPr>
          <p:grpSpPr bwMode="auto">
            <a:xfrm>
              <a:off x="4604" y="164"/>
              <a:ext cx="227" cy="3992"/>
              <a:chOff x="748" y="118"/>
              <a:chExt cx="227" cy="3992"/>
            </a:xfrm>
          </p:grpSpPr>
          <p:sp>
            <p:nvSpPr>
              <p:cNvPr id="415820" name="Rectangle 76"/>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1" name="Rectangle 77"/>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2" name="Rectangle 78"/>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3" name="Rectangle 79"/>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4" name="Rectangle 80"/>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415825" name="Group 81"/>
            <p:cNvGrpSpPr>
              <a:grpSpLocks/>
            </p:cNvGrpSpPr>
            <p:nvPr/>
          </p:nvGrpSpPr>
          <p:grpSpPr bwMode="auto">
            <a:xfrm>
              <a:off x="4332" y="165"/>
              <a:ext cx="136" cy="3992"/>
              <a:chOff x="748" y="118"/>
              <a:chExt cx="227" cy="3992"/>
            </a:xfrm>
          </p:grpSpPr>
          <p:sp>
            <p:nvSpPr>
              <p:cNvPr id="415826" name="Rectangle 82"/>
              <p:cNvSpPr>
                <a:spLocks noChangeArrowheads="1"/>
              </p:cNvSpPr>
              <p:nvPr/>
            </p:nvSpPr>
            <p:spPr bwMode="auto">
              <a:xfrm>
                <a:off x="748" y="345"/>
                <a:ext cx="227" cy="35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7" name="Rectangle 83"/>
              <p:cNvSpPr>
                <a:spLocks noChangeArrowheads="1"/>
              </p:cNvSpPr>
              <p:nvPr/>
            </p:nvSpPr>
            <p:spPr bwMode="auto">
              <a:xfrm>
                <a:off x="748" y="392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8" name="Rectangle 84"/>
              <p:cNvSpPr>
                <a:spLocks noChangeArrowheads="1"/>
              </p:cNvSpPr>
              <p:nvPr/>
            </p:nvSpPr>
            <p:spPr bwMode="auto">
              <a:xfrm flipV="1">
                <a:off x="748" y="4065"/>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29" name="Rectangle 85"/>
              <p:cNvSpPr>
                <a:spLocks noChangeArrowheads="1"/>
              </p:cNvSpPr>
              <p:nvPr/>
            </p:nvSpPr>
            <p:spPr bwMode="auto">
              <a:xfrm>
                <a:off x="748" y="209"/>
                <a:ext cx="227" cy="9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5830" name="Rectangle 86"/>
              <p:cNvSpPr>
                <a:spLocks noChangeArrowheads="1"/>
              </p:cNvSpPr>
              <p:nvPr/>
            </p:nvSpPr>
            <p:spPr bwMode="auto">
              <a:xfrm flipV="1">
                <a:off x="748" y="118"/>
                <a:ext cx="227" cy="4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5831" name="Line 87"/>
            <p:cNvSpPr>
              <a:spLocks noChangeShapeType="1"/>
            </p:cNvSpPr>
            <p:nvPr/>
          </p:nvSpPr>
          <p:spPr bwMode="auto">
            <a:xfrm>
              <a:off x="2880" y="436"/>
              <a:ext cx="181"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2" name="Line 88"/>
            <p:cNvSpPr>
              <a:spLocks noChangeShapeType="1"/>
            </p:cNvSpPr>
            <p:nvPr/>
          </p:nvSpPr>
          <p:spPr bwMode="auto">
            <a:xfrm>
              <a:off x="3061" y="436"/>
              <a:ext cx="0"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3" name="Line 89"/>
            <p:cNvSpPr>
              <a:spLocks noChangeShapeType="1"/>
            </p:cNvSpPr>
            <p:nvPr/>
          </p:nvSpPr>
          <p:spPr bwMode="auto">
            <a:xfrm>
              <a:off x="2880" y="89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4" name="Line 90"/>
            <p:cNvSpPr>
              <a:spLocks noChangeShapeType="1"/>
            </p:cNvSpPr>
            <p:nvPr/>
          </p:nvSpPr>
          <p:spPr bwMode="auto">
            <a:xfrm>
              <a:off x="2971" y="89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5" name="Line 91"/>
            <p:cNvSpPr>
              <a:spLocks noChangeShapeType="1"/>
            </p:cNvSpPr>
            <p:nvPr/>
          </p:nvSpPr>
          <p:spPr bwMode="auto">
            <a:xfrm>
              <a:off x="3061" y="84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6" name="Line 92"/>
            <p:cNvSpPr>
              <a:spLocks noChangeShapeType="1"/>
            </p:cNvSpPr>
            <p:nvPr/>
          </p:nvSpPr>
          <p:spPr bwMode="auto">
            <a:xfrm flipV="1">
              <a:off x="3152" y="84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7" name="Line 93"/>
            <p:cNvSpPr>
              <a:spLocks noChangeShapeType="1"/>
            </p:cNvSpPr>
            <p:nvPr/>
          </p:nvSpPr>
          <p:spPr bwMode="auto">
            <a:xfrm>
              <a:off x="2971" y="111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8" name="Line 94"/>
            <p:cNvSpPr>
              <a:spLocks noChangeShapeType="1"/>
            </p:cNvSpPr>
            <p:nvPr/>
          </p:nvSpPr>
          <p:spPr bwMode="auto">
            <a:xfrm flipH="1" flipV="1">
              <a:off x="2879" y="1207"/>
              <a:ext cx="4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39" name="Line 95"/>
            <p:cNvSpPr>
              <a:spLocks noChangeShapeType="1"/>
            </p:cNvSpPr>
            <p:nvPr/>
          </p:nvSpPr>
          <p:spPr bwMode="auto">
            <a:xfrm>
              <a:off x="2518" y="89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0" name="Line 96"/>
            <p:cNvSpPr>
              <a:spLocks noChangeShapeType="1"/>
            </p:cNvSpPr>
            <p:nvPr/>
          </p:nvSpPr>
          <p:spPr bwMode="auto">
            <a:xfrm>
              <a:off x="2609" y="111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1" name="Line 97"/>
            <p:cNvSpPr>
              <a:spLocks noChangeShapeType="1"/>
            </p:cNvSpPr>
            <p:nvPr/>
          </p:nvSpPr>
          <p:spPr bwMode="auto">
            <a:xfrm flipH="1" flipV="1">
              <a:off x="2517" y="1207"/>
              <a:ext cx="4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2" name="Line 98"/>
            <p:cNvSpPr>
              <a:spLocks noChangeShapeType="1"/>
            </p:cNvSpPr>
            <p:nvPr/>
          </p:nvSpPr>
          <p:spPr bwMode="auto">
            <a:xfrm>
              <a:off x="2608" y="89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3" name="Line 99"/>
            <p:cNvSpPr>
              <a:spLocks noChangeShapeType="1"/>
            </p:cNvSpPr>
            <p:nvPr/>
          </p:nvSpPr>
          <p:spPr bwMode="auto">
            <a:xfrm>
              <a:off x="2245" y="84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4" name="Line 100"/>
            <p:cNvSpPr>
              <a:spLocks noChangeShapeType="1"/>
            </p:cNvSpPr>
            <p:nvPr/>
          </p:nvSpPr>
          <p:spPr bwMode="auto">
            <a:xfrm>
              <a:off x="2245" y="935"/>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5" name="Line 101"/>
            <p:cNvSpPr>
              <a:spLocks noChangeShapeType="1"/>
            </p:cNvSpPr>
            <p:nvPr/>
          </p:nvSpPr>
          <p:spPr bwMode="auto">
            <a:xfrm>
              <a:off x="1383" y="1117"/>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6" name="Line 102"/>
            <p:cNvSpPr>
              <a:spLocks noChangeShapeType="1"/>
            </p:cNvSpPr>
            <p:nvPr/>
          </p:nvSpPr>
          <p:spPr bwMode="auto">
            <a:xfrm flipH="1">
              <a:off x="612" y="1661"/>
              <a:ext cx="127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7" name="Line 103"/>
            <p:cNvSpPr>
              <a:spLocks noChangeShapeType="1"/>
            </p:cNvSpPr>
            <p:nvPr/>
          </p:nvSpPr>
          <p:spPr bwMode="auto">
            <a:xfrm>
              <a:off x="2109" y="1661"/>
              <a:ext cx="2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8" name="Line 104"/>
            <p:cNvSpPr>
              <a:spLocks noChangeShapeType="1"/>
            </p:cNvSpPr>
            <p:nvPr/>
          </p:nvSpPr>
          <p:spPr bwMode="auto">
            <a:xfrm flipV="1">
              <a:off x="1701" y="1117"/>
              <a:ext cx="0"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49" name="Line 105"/>
            <p:cNvSpPr>
              <a:spLocks noChangeShapeType="1"/>
            </p:cNvSpPr>
            <p:nvPr/>
          </p:nvSpPr>
          <p:spPr bwMode="auto">
            <a:xfrm flipV="1">
              <a:off x="2200" y="1117"/>
              <a:ext cx="0"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0" name="Line 106"/>
            <p:cNvSpPr>
              <a:spLocks noChangeShapeType="1"/>
            </p:cNvSpPr>
            <p:nvPr/>
          </p:nvSpPr>
          <p:spPr bwMode="auto">
            <a:xfrm>
              <a:off x="249" y="2069"/>
              <a:ext cx="9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1" name="Line 107"/>
            <p:cNvSpPr>
              <a:spLocks noChangeShapeType="1"/>
            </p:cNvSpPr>
            <p:nvPr/>
          </p:nvSpPr>
          <p:spPr bwMode="auto">
            <a:xfrm flipV="1">
              <a:off x="567" y="2341"/>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2" name="Line 108"/>
            <p:cNvSpPr>
              <a:spLocks noChangeShapeType="1"/>
            </p:cNvSpPr>
            <p:nvPr/>
          </p:nvSpPr>
          <p:spPr bwMode="auto">
            <a:xfrm>
              <a:off x="1565" y="2069"/>
              <a:ext cx="31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3" name="Line 109"/>
            <p:cNvSpPr>
              <a:spLocks noChangeShapeType="1"/>
            </p:cNvSpPr>
            <p:nvPr/>
          </p:nvSpPr>
          <p:spPr bwMode="auto">
            <a:xfrm>
              <a:off x="2064" y="2523"/>
              <a:ext cx="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4" name="Line 110"/>
            <p:cNvSpPr>
              <a:spLocks noChangeShapeType="1"/>
            </p:cNvSpPr>
            <p:nvPr/>
          </p:nvSpPr>
          <p:spPr bwMode="auto">
            <a:xfrm>
              <a:off x="3470" y="2523"/>
              <a:ext cx="31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5" name="Line 111"/>
            <p:cNvSpPr>
              <a:spLocks noChangeShapeType="1"/>
            </p:cNvSpPr>
            <p:nvPr/>
          </p:nvSpPr>
          <p:spPr bwMode="auto">
            <a:xfrm flipH="1">
              <a:off x="1565" y="2795"/>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6" name="Line 112"/>
            <p:cNvSpPr>
              <a:spLocks noChangeShapeType="1"/>
            </p:cNvSpPr>
            <p:nvPr/>
          </p:nvSpPr>
          <p:spPr bwMode="auto">
            <a:xfrm>
              <a:off x="2517" y="2795"/>
              <a:ext cx="5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7" name="Line 113"/>
            <p:cNvSpPr>
              <a:spLocks noChangeShapeType="1"/>
            </p:cNvSpPr>
            <p:nvPr/>
          </p:nvSpPr>
          <p:spPr bwMode="auto">
            <a:xfrm flipH="1">
              <a:off x="1565" y="3249"/>
              <a:ext cx="222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8" name="Line 114"/>
            <p:cNvSpPr>
              <a:spLocks noChangeShapeType="1"/>
            </p:cNvSpPr>
            <p:nvPr/>
          </p:nvSpPr>
          <p:spPr bwMode="auto">
            <a:xfrm flipH="1">
              <a:off x="3470" y="2795"/>
              <a:ext cx="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59" name="Line 115"/>
            <p:cNvSpPr>
              <a:spLocks noChangeShapeType="1"/>
            </p:cNvSpPr>
            <p:nvPr/>
          </p:nvSpPr>
          <p:spPr bwMode="auto">
            <a:xfrm flipH="1">
              <a:off x="340" y="3385"/>
              <a:ext cx="154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60" name="Line 116"/>
            <p:cNvSpPr>
              <a:spLocks noChangeShapeType="1"/>
            </p:cNvSpPr>
            <p:nvPr/>
          </p:nvSpPr>
          <p:spPr bwMode="auto">
            <a:xfrm flipH="1">
              <a:off x="3470" y="1842"/>
              <a:ext cx="18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61" name="Line 117"/>
            <p:cNvSpPr>
              <a:spLocks noChangeShapeType="1"/>
            </p:cNvSpPr>
            <p:nvPr/>
          </p:nvSpPr>
          <p:spPr bwMode="auto">
            <a:xfrm>
              <a:off x="4014" y="3430"/>
              <a:ext cx="13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62" name="Text Box 118"/>
            <p:cNvSpPr txBox="1">
              <a:spLocks noChangeArrowheads="1"/>
            </p:cNvSpPr>
            <p:nvPr/>
          </p:nvSpPr>
          <p:spPr bwMode="auto">
            <a:xfrm>
              <a:off x="1812" y="3792"/>
              <a:ext cx="388"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LAB</a:t>
              </a:r>
            </a:p>
          </p:txBody>
        </p:sp>
        <p:sp>
          <p:nvSpPr>
            <p:cNvPr id="415863" name="Text Box 119"/>
            <p:cNvSpPr txBox="1">
              <a:spLocks noChangeArrowheads="1"/>
            </p:cNvSpPr>
            <p:nvPr/>
          </p:nvSpPr>
          <p:spPr bwMode="auto">
            <a:xfrm>
              <a:off x="1098" y="3792"/>
              <a:ext cx="90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Local</a:t>
              </a:r>
            </a:p>
            <a:p>
              <a:r>
                <a:rPr lang="en-US" altLang="ja-JP"/>
                <a:t>Interconnect</a:t>
              </a:r>
            </a:p>
          </p:txBody>
        </p:sp>
        <p:sp>
          <p:nvSpPr>
            <p:cNvPr id="415864" name="Text Box 120"/>
            <p:cNvSpPr txBox="1">
              <a:spLocks noChangeArrowheads="1"/>
            </p:cNvSpPr>
            <p:nvPr/>
          </p:nvSpPr>
          <p:spPr bwMode="auto">
            <a:xfrm>
              <a:off x="3717" y="3792"/>
              <a:ext cx="508"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MLAB</a:t>
              </a:r>
            </a:p>
          </p:txBody>
        </p:sp>
        <p:sp>
          <p:nvSpPr>
            <p:cNvPr id="415865" name="Text Box 121"/>
            <p:cNvSpPr txBox="1">
              <a:spLocks noChangeArrowheads="1"/>
            </p:cNvSpPr>
            <p:nvPr/>
          </p:nvSpPr>
          <p:spPr bwMode="auto">
            <a:xfrm>
              <a:off x="3061" y="3793"/>
              <a:ext cx="908"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Local</a:t>
              </a:r>
            </a:p>
            <a:p>
              <a:r>
                <a:rPr lang="en-US" altLang="ja-JP"/>
                <a:t>Interconnect</a:t>
              </a:r>
            </a:p>
          </p:txBody>
        </p:sp>
        <p:sp>
          <p:nvSpPr>
            <p:cNvPr id="415866" name="Text Box 122"/>
            <p:cNvSpPr txBox="1">
              <a:spLocks noChangeArrowheads="1"/>
            </p:cNvSpPr>
            <p:nvPr/>
          </p:nvSpPr>
          <p:spPr bwMode="auto">
            <a:xfrm>
              <a:off x="3914" y="1162"/>
              <a:ext cx="48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ALMs</a:t>
              </a:r>
            </a:p>
          </p:txBody>
        </p:sp>
        <p:sp>
          <p:nvSpPr>
            <p:cNvPr id="415867" name="Line 123"/>
            <p:cNvSpPr>
              <a:spLocks noChangeShapeType="1"/>
            </p:cNvSpPr>
            <p:nvPr/>
          </p:nvSpPr>
          <p:spPr bwMode="auto">
            <a:xfrm flipH="1">
              <a:off x="4059" y="1344"/>
              <a:ext cx="91"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5868" name="Line 124"/>
            <p:cNvSpPr>
              <a:spLocks noChangeShapeType="1"/>
            </p:cNvSpPr>
            <p:nvPr/>
          </p:nvSpPr>
          <p:spPr bwMode="auto">
            <a:xfrm flipH="1">
              <a:off x="4014" y="1344"/>
              <a:ext cx="136"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5869" name="Rectangle 125"/>
          <p:cNvSpPr>
            <a:spLocks noChangeArrowheads="1"/>
          </p:cNvSpPr>
          <p:nvPr/>
        </p:nvSpPr>
        <p:spPr bwMode="auto">
          <a:xfrm>
            <a:off x="519113" y="188913"/>
            <a:ext cx="8805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200">
                <a:solidFill>
                  <a:schemeClr val="tx2"/>
                </a:solidFill>
                <a:latin typeface="Garamond" panose="02020404030301010803" pitchFamily="18" charset="0"/>
                <a:ea typeface="ＭＳ Ｐゴシック" panose="020B0600070205080204" pitchFamily="50" charset="-128"/>
              </a:defRPr>
            </a:lvl1pPr>
            <a:lvl2pPr>
              <a:defRPr kumimoji="1" sz="4200">
                <a:solidFill>
                  <a:schemeClr val="tx2"/>
                </a:solidFill>
                <a:latin typeface="Garamond" panose="02020404030301010803" pitchFamily="18" charset="0"/>
                <a:ea typeface="ＭＳ Ｐゴシック" panose="020B0600070205080204" pitchFamily="50" charset="-128"/>
              </a:defRPr>
            </a:lvl2pPr>
            <a:lvl3pPr>
              <a:defRPr kumimoji="1" sz="4200">
                <a:solidFill>
                  <a:schemeClr val="tx2"/>
                </a:solidFill>
                <a:latin typeface="Garamond" panose="02020404030301010803" pitchFamily="18" charset="0"/>
                <a:ea typeface="ＭＳ Ｐゴシック" panose="020B0600070205080204" pitchFamily="50" charset="-128"/>
              </a:defRPr>
            </a:lvl3pPr>
            <a:lvl4pPr>
              <a:defRPr kumimoji="1" sz="4200">
                <a:solidFill>
                  <a:schemeClr val="tx2"/>
                </a:solidFill>
                <a:latin typeface="Garamond" panose="02020404030301010803" pitchFamily="18" charset="0"/>
                <a:ea typeface="ＭＳ Ｐゴシック" panose="020B0600070205080204" pitchFamily="50" charset="-128"/>
              </a:defRPr>
            </a:lvl4pPr>
            <a:lvl5pPr>
              <a:defRPr kumimoji="1" sz="4200">
                <a:solidFill>
                  <a:schemeClr val="tx2"/>
                </a:solidFill>
                <a:latin typeface="Garamond" panose="02020404030301010803" pitchFamily="18" charset="0"/>
                <a:ea typeface="ＭＳ Ｐゴシック" panose="020B0600070205080204" pitchFamily="50" charset="-128"/>
              </a:defRPr>
            </a:lvl5pPr>
            <a:lvl6pPr marL="4572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6pPr>
            <a:lvl7pPr marL="9144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7pPr>
            <a:lvl8pPr marL="13716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8pPr>
            <a:lvl9pPr marL="1828800" fontAlgn="base">
              <a:spcBef>
                <a:spcPct val="0"/>
              </a:spcBef>
              <a:spcAft>
                <a:spcPct val="0"/>
              </a:spcAft>
              <a:defRPr kumimoji="1" sz="4200">
                <a:solidFill>
                  <a:schemeClr val="tx2"/>
                </a:solidFill>
                <a:latin typeface="Garamond" panose="02020404030301010803" pitchFamily="18" charset="0"/>
                <a:ea typeface="ＭＳ Ｐゴシック" panose="020B0600070205080204" pitchFamily="50" charset="-128"/>
              </a:defRPr>
            </a:lvl9pPr>
          </a:lstStyle>
          <a:p>
            <a:r>
              <a:rPr lang="en-US" altLang="ja-JP" sz="3500"/>
              <a:t>Stratix</a:t>
            </a:r>
            <a:r>
              <a:rPr lang="ja-JP" altLang="en-US" sz="3500"/>
              <a:t>－</a:t>
            </a:r>
            <a:r>
              <a:rPr lang="en-US" altLang="ja-JP" sz="3500"/>
              <a:t>IV</a:t>
            </a:r>
            <a:r>
              <a:rPr lang="ja-JP" altLang="en-US" sz="3500"/>
              <a:t>の</a:t>
            </a:r>
            <a:r>
              <a:rPr lang="en-US" altLang="ja-JP" sz="3500"/>
              <a:t>LAB</a:t>
            </a:r>
            <a:r>
              <a:rPr lang="ja-JP" altLang="en-US" sz="3500"/>
              <a:t>構造</a:t>
            </a:r>
          </a:p>
        </p:txBody>
      </p:sp>
      <p:sp>
        <p:nvSpPr>
          <p:cNvPr id="415870" name="Text Box 126"/>
          <p:cNvSpPr txBox="1">
            <a:spLocks noChangeArrowheads="1"/>
          </p:cNvSpPr>
          <p:nvPr/>
        </p:nvSpPr>
        <p:spPr bwMode="auto">
          <a:xfrm>
            <a:off x="5872163" y="6589713"/>
            <a:ext cx="278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ea typeface="ＭＳ ゴシック" panose="020B0609070205080204" pitchFamily="49" charset="-128"/>
              </a:rPr>
              <a:t>Stratix-IV</a:t>
            </a:r>
            <a:r>
              <a:rPr lang="ja-JP" altLang="en-US" b="1">
                <a:ea typeface="ＭＳ ゴシック" panose="020B0609070205080204" pitchFamily="49" charset="-128"/>
              </a:rPr>
              <a:t>マニュアルより</a:t>
            </a:r>
          </a:p>
        </p:txBody>
      </p:sp>
    </p:spTree>
    <p:extLst>
      <p:ext uri="{BB962C8B-B14F-4D97-AF65-F5344CB8AC3E}">
        <p14:creationId xmlns:p14="http://schemas.microsoft.com/office/powerpoint/2010/main" val="117014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ltLang="ja-JP" dirty="0"/>
              <a:t>IP</a:t>
            </a:r>
            <a:r>
              <a:rPr lang="ja-JP" altLang="en-US" dirty="0"/>
              <a:t>（</a:t>
            </a:r>
            <a:r>
              <a:rPr lang="en-US" altLang="ja-JP" dirty="0"/>
              <a:t>Intellectual Property)</a:t>
            </a:r>
            <a:r>
              <a:rPr lang="ja-JP" altLang="en-US" dirty="0"/>
              <a:t>と</a:t>
            </a:r>
            <a:br>
              <a:rPr lang="en-US" altLang="ja-JP" dirty="0"/>
            </a:br>
            <a:r>
              <a:rPr lang="en-US" altLang="ja-JP" dirty="0"/>
              <a:t>SoC</a:t>
            </a:r>
            <a:r>
              <a:rPr lang="ja-JP" altLang="en-US" dirty="0"/>
              <a:t> </a:t>
            </a:r>
            <a:r>
              <a:rPr lang="en-US" altLang="ja-JP" dirty="0" err="1"/>
              <a:t>FPGA</a:t>
            </a:r>
            <a:endParaRPr lang="en-US" altLang="ja-JP" dirty="0"/>
          </a:p>
        </p:txBody>
      </p:sp>
      <p:sp>
        <p:nvSpPr>
          <p:cNvPr id="416771" name="Rectangle 3"/>
          <p:cNvSpPr>
            <a:spLocks noGrp="1" noChangeArrowheads="1"/>
          </p:cNvSpPr>
          <p:nvPr>
            <p:ph type="body" idx="1"/>
          </p:nvPr>
        </p:nvSpPr>
        <p:spPr>
          <a:xfrm>
            <a:off x="467544" y="1700808"/>
            <a:ext cx="8229600" cy="4530725"/>
          </a:xfrm>
        </p:spPr>
        <p:txBody>
          <a:bodyPr/>
          <a:lstStyle/>
          <a:p>
            <a:pPr>
              <a:lnSpc>
                <a:spcPct val="90000"/>
              </a:lnSpc>
            </a:pPr>
            <a:r>
              <a:rPr lang="ja-JP" altLang="en-US" sz="2600" dirty="0"/>
              <a:t>標準装備</a:t>
            </a:r>
            <a:r>
              <a:rPr lang="en-US" altLang="ja-JP" sz="2600" dirty="0"/>
              <a:t>IP</a:t>
            </a:r>
          </a:p>
          <a:p>
            <a:pPr lvl="1">
              <a:lnSpc>
                <a:spcPct val="90000"/>
              </a:lnSpc>
            </a:pPr>
            <a:r>
              <a:rPr lang="ja-JP" altLang="en-US" sz="2300" dirty="0"/>
              <a:t>内蔵</a:t>
            </a:r>
            <a:r>
              <a:rPr lang="en-US" altLang="ja-JP" sz="2300" dirty="0"/>
              <a:t>RAM</a:t>
            </a:r>
          </a:p>
          <a:p>
            <a:pPr lvl="1">
              <a:lnSpc>
                <a:spcPct val="90000"/>
              </a:lnSpc>
            </a:pPr>
            <a:r>
              <a:rPr lang="en-US" altLang="ja-JP" sz="2300" dirty="0"/>
              <a:t>Multiplier, DSP</a:t>
            </a:r>
            <a:r>
              <a:rPr lang="ja-JP" altLang="en-US" sz="2300" dirty="0"/>
              <a:t>モジュール（乗算器＋</a:t>
            </a:r>
            <a:r>
              <a:rPr lang="en-US" altLang="ja-JP" sz="2300" dirty="0" err="1"/>
              <a:t>ALU</a:t>
            </a:r>
            <a:r>
              <a:rPr lang="en-US" altLang="ja-JP" sz="2300" dirty="0"/>
              <a:t>)</a:t>
            </a:r>
          </a:p>
          <a:p>
            <a:pPr lvl="1">
              <a:lnSpc>
                <a:spcPct val="90000"/>
              </a:lnSpc>
            </a:pPr>
            <a:r>
              <a:rPr lang="en-US" altLang="ja-JP" sz="2300" dirty="0"/>
              <a:t>Clock Manager</a:t>
            </a:r>
          </a:p>
          <a:p>
            <a:pPr lvl="1">
              <a:lnSpc>
                <a:spcPct val="90000"/>
              </a:lnSpc>
            </a:pPr>
            <a:r>
              <a:rPr lang="ja-JP" altLang="en-US" sz="2300" dirty="0"/>
              <a:t>高速シリアル</a:t>
            </a:r>
            <a:r>
              <a:rPr lang="en-US" altLang="ja-JP" sz="2300" dirty="0"/>
              <a:t>I/O</a:t>
            </a:r>
            <a:r>
              <a:rPr lang="ja-JP" altLang="en-US" sz="2300" dirty="0"/>
              <a:t>（ハイエンド、ローエンドの一部）</a:t>
            </a:r>
          </a:p>
          <a:p>
            <a:pPr>
              <a:lnSpc>
                <a:spcPct val="90000"/>
              </a:lnSpc>
            </a:pPr>
            <a:r>
              <a:rPr lang="ja-JP" altLang="en-US" sz="2600" dirty="0"/>
              <a:t>最近の</a:t>
            </a:r>
            <a:r>
              <a:rPr lang="en-US" altLang="ja-JP" sz="2600" dirty="0"/>
              <a:t>IP</a:t>
            </a:r>
          </a:p>
          <a:p>
            <a:pPr lvl="1">
              <a:lnSpc>
                <a:spcPct val="90000"/>
              </a:lnSpc>
            </a:pPr>
            <a:r>
              <a:rPr lang="en-US" altLang="ja-JP" sz="2300" dirty="0"/>
              <a:t>PCI Express</a:t>
            </a:r>
            <a:r>
              <a:rPr lang="ja-JP" altLang="en-US" sz="2300" dirty="0"/>
              <a:t>（</a:t>
            </a:r>
            <a:r>
              <a:rPr lang="en-US" altLang="ja-JP" sz="2300" dirty="0" err="1"/>
              <a:t>Virtex</a:t>
            </a:r>
            <a:r>
              <a:rPr lang="en-US" altLang="ja-JP" sz="2300" dirty="0"/>
              <a:t>-6, </a:t>
            </a:r>
            <a:r>
              <a:rPr lang="en-US" altLang="ja-JP" sz="2300" dirty="0" err="1"/>
              <a:t>Stratix</a:t>
            </a:r>
            <a:r>
              <a:rPr lang="ja-JP" altLang="en-US" sz="2300" dirty="0"/>
              <a:t>－</a:t>
            </a:r>
            <a:r>
              <a:rPr lang="en-US" altLang="ja-JP" sz="2300" dirty="0"/>
              <a:t>IV)</a:t>
            </a:r>
          </a:p>
          <a:p>
            <a:pPr lvl="1">
              <a:lnSpc>
                <a:spcPct val="90000"/>
              </a:lnSpc>
            </a:pPr>
            <a:r>
              <a:rPr lang="en-US" altLang="ja-JP" sz="2300" dirty="0"/>
              <a:t>Ethernet</a:t>
            </a:r>
            <a:r>
              <a:rPr lang="ja-JP" altLang="en-US" sz="2300" dirty="0"/>
              <a:t>の</a:t>
            </a:r>
            <a:r>
              <a:rPr lang="en-US" altLang="ja-JP" sz="2300" dirty="0"/>
              <a:t>MAC</a:t>
            </a:r>
            <a:r>
              <a:rPr lang="ja-JP" altLang="en-US" sz="2300" dirty="0"/>
              <a:t>コントロール（</a:t>
            </a:r>
            <a:r>
              <a:rPr lang="en-US" altLang="ja-JP" sz="2300" dirty="0" err="1"/>
              <a:t>Virtex</a:t>
            </a:r>
            <a:r>
              <a:rPr lang="en-US" altLang="ja-JP" sz="2300" dirty="0"/>
              <a:t>-6)</a:t>
            </a:r>
          </a:p>
          <a:p>
            <a:pPr lvl="1">
              <a:lnSpc>
                <a:spcPct val="90000"/>
              </a:lnSpc>
            </a:pPr>
            <a:r>
              <a:rPr lang="en-US" altLang="ja-JP" sz="2300" dirty="0"/>
              <a:t>DRAM</a:t>
            </a:r>
            <a:r>
              <a:rPr lang="ja-JP" altLang="en-US" sz="2300" dirty="0"/>
              <a:t>用メモリコントロールブロック（</a:t>
            </a:r>
            <a:r>
              <a:rPr lang="en-US" altLang="ja-JP" sz="2300" dirty="0"/>
              <a:t>Spartan-6)</a:t>
            </a:r>
          </a:p>
          <a:p>
            <a:pPr lvl="1">
              <a:lnSpc>
                <a:spcPct val="90000"/>
              </a:lnSpc>
            </a:pPr>
            <a:r>
              <a:rPr lang="ja-JP" altLang="en-US" sz="2300" dirty="0"/>
              <a:t>ハードコア</a:t>
            </a:r>
            <a:r>
              <a:rPr lang="en-US" altLang="ja-JP" sz="2300" dirty="0"/>
              <a:t>CPU</a:t>
            </a:r>
            <a:r>
              <a:rPr lang="ja-JP" altLang="en-US" sz="2300" dirty="0"/>
              <a:t>　→　</a:t>
            </a:r>
            <a:r>
              <a:rPr lang="en-US" altLang="ja-JP" sz="2300" dirty="0"/>
              <a:t>ARM</a:t>
            </a:r>
            <a:r>
              <a:rPr lang="ja-JP" altLang="en-US" sz="2300" dirty="0"/>
              <a:t>の普及</a:t>
            </a:r>
            <a:r>
              <a:rPr lang="en-US" altLang="ja-JP" sz="2300" dirty="0"/>
              <a:t>(</a:t>
            </a:r>
            <a:r>
              <a:rPr lang="en-US" altLang="ja-JP" sz="2300" dirty="0" err="1"/>
              <a:t>Arria10</a:t>
            </a:r>
            <a:r>
              <a:rPr lang="ja-JP" altLang="en-US" sz="2300" dirty="0" err="1"/>
              <a:t>、</a:t>
            </a:r>
            <a:r>
              <a:rPr lang="en-US" altLang="ja-JP" sz="2300" dirty="0"/>
              <a:t>Zynq)</a:t>
            </a:r>
          </a:p>
          <a:p>
            <a:pPr lvl="2">
              <a:lnSpc>
                <a:spcPct val="90000"/>
              </a:lnSpc>
            </a:pPr>
            <a:r>
              <a:rPr lang="en-US" altLang="ja-JP" sz="1900" dirty="0"/>
              <a:t>SoC</a:t>
            </a:r>
            <a:r>
              <a:rPr lang="ja-JP" altLang="en-US" sz="1900" dirty="0"/>
              <a:t>型の</a:t>
            </a:r>
            <a:r>
              <a:rPr lang="en-US" altLang="ja-JP" sz="1900" dirty="0"/>
              <a:t>FPGA</a:t>
            </a:r>
          </a:p>
          <a:p>
            <a:pPr lvl="1">
              <a:lnSpc>
                <a:spcPct val="90000"/>
              </a:lnSpc>
            </a:pPr>
            <a:r>
              <a:rPr lang="ja-JP" altLang="en-US" sz="2300" dirty="0"/>
              <a:t>浮動小数演算器　</a:t>
            </a:r>
            <a:r>
              <a:rPr lang="en-US" altLang="ja-JP" sz="2300" dirty="0" err="1"/>
              <a:t>Arria</a:t>
            </a:r>
            <a:r>
              <a:rPr lang="ja-JP" altLang="en-US" sz="2300" dirty="0"/>
              <a:t> </a:t>
            </a:r>
            <a:r>
              <a:rPr lang="en-US" altLang="ja-JP" sz="2300" dirty="0"/>
              <a:t>10</a:t>
            </a:r>
            <a:r>
              <a:rPr lang="ja-JP" altLang="en-US" sz="2300" dirty="0" err="1"/>
              <a:t>、</a:t>
            </a:r>
            <a:r>
              <a:rPr lang="en-US" altLang="ja-JP" sz="2300" dirty="0"/>
              <a:t>Stratix</a:t>
            </a:r>
            <a:r>
              <a:rPr lang="ja-JP" altLang="en-US" sz="2300" dirty="0"/>
              <a:t> </a:t>
            </a:r>
            <a:r>
              <a:rPr lang="en-US" altLang="ja-JP" sz="2300" dirty="0"/>
              <a:t>10</a:t>
            </a:r>
          </a:p>
          <a:p>
            <a:pPr lvl="1">
              <a:lnSpc>
                <a:spcPct val="90000"/>
              </a:lnSpc>
            </a:pPr>
            <a:r>
              <a:rPr lang="en-US" altLang="ja-JP" sz="2300" dirty="0"/>
              <a:t>AI</a:t>
            </a:r>
            <a:r>
              <a:rPr lang="ja-JP" altLang="en-US" sz="2300" dirty="0"/>
              <a:t>用の</a:t>
            </a:r>
            <a:r>
              <a:rPr lang="en-US" altLang="ja-JP" sz="2300" dirty="0"/>
              <a:t>Many-core</a:t>
            </a:r>
            <a:r>
              <a:rPr lang="ja-JP" altLang="en-US" sz="2300" dirty="0"/>
              <a:t>アーキテクチャ→</a:t>
            </a:r>
            <a:r>
              <a:rPr lang="en-US" altLang="ja-JP" sz="2300" dirty="0"/>
              <a:t>Xilinx Versal</a:t>
            </a:r>
          </a:p>
          <a:p>
            <a:pPr lvl="1">
              <a:lnSpc>
                <a:spcPct val="90000"/>
              </a:lnSpc>
            </a:pPr>
            <a:endParaRPr lang="en-US" altLang="ja-JP" sz="2300" dirty="0"/>
          </a:p>
        </p:txBody>
      </p:sp>
    </p:spTree>
    <p:extLst>
      <p:ext uri="{BB962C8B-B14F-4D97-AF65-F5344CB8AC3E}">
        <p14:creationId xmlns:p14="http://schemas.microsoft.com/office/powerpoint/2010/main" val="2058266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581669EB-6F08-4CCE-BC35-449983BD81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6712" y="0"/>
            <a:ext cx="12529076" cy="7047605"/>
          </a:xfrm>
        </p:spPr>
      </p:pic>
      <p:sp>
        <p:nvSpPr>
          <p:cNvPr id="7" name="テキスト ボックス 6">
            <a:extLst>
              <a:ext uri="{FF2B5EF4-FFF2-40B4-BE49-F238E27FC236}">
                <a16:creationId xmlns:a16="http://schemas.microsoft.com/office/drawing/2014/main" id="{681F7859-D49E-4669-83D5-D425333F0778}"/>
              </a:ext>
            </a:extLst>
          </p:cNvPr>
          <p:cNvSpPr txBox="1"/>
          <p:nvPr/>
        </p:nvSpPr>
        <p:spPr>
          <a:xfrm>
            <a:off x="3275856" y="692696"/>
            <a:ext cx="4636847" cy="369332"/>
          </a:xfrm>
          <a:prstGeom prst="rect">
            <a:avLst/>
          </a:prstGeom>
          <a:solidFill>
            <a:schemeClr val="bg1"/>
          </a:solidFill>
        </p:spPr>
        <p:txBody>
          <a:bodyPr wrap="none" rtlCol="0">
            <a:spAutoFit/>
          </a:bodyPr>
          <a:lstStyle/>
          <a:p>
            <a:r>
              <a:rPr kumimoji="1" lang="en-US" altLang="ja-JP" dirty="0"/>
              <a:t>Zynq</a:t>
            </a:r>
            <a:r>
              <a:rPr lang="ja-JP" altLang="en-US" dirty="0"/>
              <a:t> </a:t>
            </a:r>
            <a:r>
              <a:rPr lang="en-US" altLang="ja-JP" dirty="0" err="1"/>
              <a:t>Ultrascale</a:t>
            </a:r>
            <a:r>
              <a:rPr lang="en-US" altLang="ja-JP" dirty="0"/>
              <a:t>+</a:t>
            </a:r>
            <a:r>
              <a:rPr lang="ja-JP" altLang="en-US" dirty="0"/>
              <a:t>の設計画面　</a:t>
            </a:r>
            <a:r>
              <a:rPr lang="en-US" altLang="ja-JP" dirty="0"/>
              <a:t>Vivado2019.1</a:t>
            </a:r>
            <a:endParaRPr kumimoji="1" lang="ja-JP" altLang="en-US" dirty="0"/>
          </a:p>
        </p:txBody>
      </p:sp>
    </p:spTree>
    <p:extLst>
      <p:ext uri="{BB962C8B-B14F-4D97-AF65-F5344CB8AC3E}">
        <p14:creationId xmlns:p14="http://schemas.microsoft.com/office/powerpoint/2010/main" val="317902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altLang="ja-JP" sz="2175" dirty="0"/>
              <a:t>2.5D FPGA (http://www.xilix.com)</a:t>
            </a:r>
          </a:p>
        </p:txBody>
      </p:sp>
      <p:pic>
        <p:nvPicPr>
          <p:cNvPr id="856068" name="Picture 4" descr="Xilinx stacked silicon interconnect technology uses passive silicon-based interposers, microbumps and through-silicon vias (TSV) for its 28nm 7 series FP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2" y="1863330"/>
            <a:ext cx="5557838" cy="34790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Line 2"/>
          <p:cNvSpPr>
            <a:spLocks noChangeShapeType="1"/>
          </p:cNvSpPr>
          <p:nvPr/>
        </p:nvSpPr>
        <p:spPr bwMode="auto">
          <a:xfrm>
            <a:off x="468313" y="6021388"/>
            <a:ext cx="8135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79" name="Line 3"/>
          <p:cNvSpPr>
            <a:spLocks noChangeShapeType="1"/>
          </p:cNvSpPr>
          <p:nvPr/>
        </p:nvSpPr>
        <p:spPr bwMode="auto">
          <a:xfrm flipV="1">
            <a:off x="684213" y="1700213"/>
            <a:ext cx="0" cy="4465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0" name="Line 4"/>
          <p:cNvSpPr>
            <a:spLocks noChangeShapeType="1"/>
          </p:cNvSpPr>
          <p:nvPr/>
        </p:nvSpPr>
        <p:spPr bwMode="auto">
          <a:xfrm>
            <a:off x="1619250"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1" name="Line 5"/>
          <p:cNvSpPr>
            <a:spLocks noChangeShapeType="1"/>
          </p:cNvSpPr>
          <p:nvPr/>
        </p:nvSpPr>
        <p:spPr bwMode="auto">
          <a:xfrm>
            <a:off x="4643438"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2" name="Line 6"/>
          <p:cNvSpPr>
            <a:spLocks noChangeShapeType="1"/>
          </p:cNvSpPr>
          <p:nvPr/>
        </p:nvSpPr>
        <p:spPr bwMode="auto">
          <a:xfrm>
            <a:off x="7667625" y="5876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3" name="Line 7"/>
          <p:cNvSpPr>
            <a:spLocks noChangeShapeType="1"/>
          </p:cNvSpPr>
          <p:nvPr/>
        </p:nvSpPr>
        <p:spPr bwMode="auto">
          <a:xfrm>
            <a:off x="611188" y="43656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4" name="Line 8"/>
          <p:cNvSpPr>
            <a:spLocks noChangeShapeType="1"/>
          </p:cNvSpPr>
          <p:nvPr/>
        </p:nvSpPr>
        <p:spPr bwMode="auto">
          <a:xfrm>
            <a:off x="611188" y="31416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5" name="Line 9"/>
          <p:cNvSpPr>
            <a:spLocks noChangeShapeType="1"/>
          </p:cNvSpPr>
          <p:nvPr/>
        </p:nvSpPr>
        <p:spPr bwMode="auto">
          <a:xfrm>
            <a:off x="611188" y="19177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186" name="Text Box 10"/>
          <p:cNvSpPr txBox="1">
            <a:spLocks noChangeArrowheads="1"/>
          </p:cNvSpPr>
          <p:nvPr/>
        </p:nvSpPr>
        <p:spPr bwMode="auto">
          <a:xfrm>
            <a:off x="4264025"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1990</a:t>
            </a:r>
          </a:p>
        </p:txBody>
      </p:sp>
      <p:sp>
        <p:nvSpPr>
          <p:cNvPr id="178187" name="Text Box 11"/>
          <p:cNvSpPr txBox="1">
            <a:spLocks noChangeArrowheads="1"/>
          </p:cNvSpPr>
          <p:nvPr/>
        </p:nvSpPr>
        <p:spPr bwMode="auto">
          <a:xfrm>
            <a:off x="7216775"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2000</a:t>
            </a:r>
          </a:p>
        </p:txBody>
      </p:sp>
      <p:sp>
        <p:nvSpPr>
          <p:cNvPr id="178188" name="Text Box 12"/>
          <p:cNvSpPr txBox="1">
            <a:spLocks noChangeArrowheads="1"/>
          </p:cNvSpPr>
          <p:nvPr/>
        </p:nvSpPr>
        <p:spPr bwMode="auto">
          <a:xfrm>
            <a:off x="1239838" y="6157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1980</a:t>
            </a:r>
          </a:p>
        </p:txBody>
      </p:sp>
      <p:sp>
        <p:nvSpPr>
          <p:cNvPr id="178189" name="Text Box 13"/>
          <p:cNvSpPr txBox="1">
            <a:spLocks noChangeArrowheads="1"/>
          </p:cNvSpPr>
          <p:nvPr/>
        </p:nvSpPr>
        <p:spPr bwMode="auto">
          <a:xfrm>
            <a:off x="87313" y="5392738"/>
            <a:ext cx="522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10k</a:t>
            </a:r>
          </a:p>
        </p:txBody>
      </p:sp>
      <p:sp>
        <p:nvSpPr>
          <p:cNvPr id="178190" name="Text Box 14"/>
          <p:cNvSpPr txBox="1">
            <a:spLocks noChangeArrowheads="1"/>
          </p:cNvSpPr>
          <p:nvPr/>
        </p:nvSpPr>
        <p:spPr bwMode="auto">
          <a:xfrm>
            <a:off x="-36513" y="4076700"/>
            <a:ext cx="63817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100k</a:t>
            </a:r>
          </a:p>
        </p:txBody>
      </p:sp>
      <p:sp>
        <p:nvSpPr>
          <p:cNvPr id="178191" name="Text Box 15"/>
          <p:cNvSpPr txBox="1">
            <a:spLocks noChangeArrowheads="1"/>
          </p:cNvSpPr>
          <p:nvPr/>
        </p:nvSpPr>
        <p:spPr bwMode="auto">
          <a:xfrm>
            <a:off x="109538" y="28733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1M</a:t>
            </a:r>
          </a:p>
        </p:txBody>
      </p:sp>
      <p:sp>
        <p:nvSpPr>
          <p:cNvPr id="178192" name="Text Box 16"/>
          <p:cNvSpPr txBox="1">
            <a:spLocks noChangeArrowheads="1"/>
          </p:cNvSpPr>
          <p:nvPr/>
        </p:nvSpPr>
        <p:spPr bwMode="auto">
          <a:xfrm>
            <a:off x="107950" y="1773238"/>
            <a:ext cx="581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10M</a:t>
            </a:r>
          </a:p>
        </p:txBody>
      </p:sp>
      <p:sp>
        <p:nvSpPr>
          <p:cNvPr id="178193" name="Text Box 17"/>
          <p:cNvSpPr txBox="1">
            <a:spLocks noChangeArrowheads="1"/>
          </p:cNvSpPr>
          <p:nvPr/>
        </p:nvSpPr>
        <p:spPr bwMode="auto">
          <a:xfrm>
            <a:off x="87313" y="1130300"/>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ゲート数</a:t>
            </a:r>
          </a:p>
        </p:txBody>
      </p:sp>
      <p:sp>
        <p:nvSpPr>
          <p:cNvPr id="178194" name="Text Box 18"/>
          <p:cNvSpPr txBox="1">
            <a:spLocks noChangeArrowheads="1"/>
          </p:cNvSpPr>
          <p:nvPr/>
        </p:nvSpPr>
        <p:spPr bwMode="auto">
          <a:xfrm>
            <a:off x="2844800" y="1052513"/>
            <a:ext cx="16478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solidFill>
                  <a:srgbClr val="FF3300"/>
                </a:solidFill>
              </a:rPr>
              <a:t>性能の飛躍</a:t>
            </a:r>
          </a:p>
          <a:p>
            <a:r>
              <a:rPr lang="en-US" altLang="ja-JP" b="1"/>
              <a:t>91</a:t>
            </a:r>
            <a:r>
              <a:rPr lang="ja-JP" altLang="en-US" b="1"/>
              <a:t>年を１とすると</a:t>
            </a:r>
          </a:p>
          <a:p>
            <a:r>
              <a:rPr lang="en-US" altLang="ja-JP" b="1"/>
              <a:t>2000</a:t>
            </a:r>
            <a:r>
              <a:rPr lang="ja-JP" altLang="en-US" b="1"/>
              <a:t>年までで</a:t>
            </a:r>
          </a:p>
          <a:p>
            <a:r>
              <a:rPr lang="ja-JP" altLang="en-US">
                <a:latin typeface="ＭＳ Ｐゴシック" panose="020B0600070205080204" pitchFamily="50" charset="-128"/>
              </a:rPr>
              <a:t>集積度は</a:t>
            </a:r>
            <a:r>
              <a:rPr lang="en-US" altLang="ja-JP">
                <a:latin typeface="ＭＳ Ｐゴシック" panose="020B0600070205080204" pitchFamily="50" charset="-128"/>
              </a:rPr>
              <a:t>45</a:t>
            </a:r>
            <a:r>
              <a:rPr lang="ja-JP" altLang="en-US">
                <a:latin typeface="ＭＳ Ｐゴシック" panose="020B0600070205080204" pitchFamily="50" charset="-128"/>
              </a:rPr>
              <a:t>倍</a:t>
            </a:r>
          </a:p>
          <a:p>
            <a:r>
              <a:rPr lang="ja-JP" altLang="en-US">
                <a:latin typeface="ＭＳ Ｐゴシック" panose="020B0600070205080204" pitchFamily="50" charset="-128"/>
              </a:rPr>
              <a:t>速度は</a:t>
            </a:r>
            <a:r>
              <a:rPr lang="en-US" altLang="ja-JP">
                <a:latin typeface="ＭＳ Ｐゴシック" panose="020B0600070205080204" pitchFamily="50" charset="-128"/>
              </a:rPr>
              <a:t>12</a:t>
            </a:r>
            <a:r>
              <a:rPr lang="ja-JP" altLang="en-US">
                <a:latin typeface="ＭＳ Ｐゴシック" panose="020B0600070205080204" pitchFamily="50" charset="-128"/>
              </a:rPr>
              <a:t>倍</a:t>
            </a:r>
          </a:p>
          <a:p>
            <a:r>
              <a:rPr lang="ja-JP" altLang="en-US">
                <a:latin typeface="ＭＳ Ｐゴシック" panose="020B0600070205080204" pitchFamily="50" charset="-128"/>
              </a:rPr>
              <a:t>価格は</a:t>
            </a:r>
            <a:r>
              <a:rPr lang="en-US" altLang="ja-JP">
                <a:latin typeface="ＭＳ Ｐゴシック" panose="020B0600070205080204" pitchFamily="50" charset="-128"/>
              </a:rPr>
              <a:t>1/100</a:t>
            </a:r>
          </a:p>
        </p:txBody>
      </p:sp>
      <p:sp>
        <p:nvSpPr>
          <p:cNvPr id="178195" name="Text Box 19"/>
          <p:cNvSpPr txBox="1">
            <a:spLocks noChangeArrowheads="1"/>
          </p:cNvSpPr>
          <p:nvPr/>
        </p:nvSpPr>
        <p:spPr bwMode="auto">
          <a:xfrm>
            <a:off x="808038" y="5162550"/>
            <a:ext cx="121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ヒューズ型</a:t>
            </a:r>
          </a:p>
          <a:p>
            <a:r>
              <a:rPr lang="en-US" altLang="ja-JP" b="1"/>
              <a:t>PLA</a:t>
            </a:r>
          </a:p>
        </p:txBody>
      </p:sp>
      <p:sp>
        <p:nvSpPr>
          <p:cNvPr id="178196" name="Text Box 20"/>
          <p:cNvSpPr txBox="1">
            <a:spLocks noChangeArrowheads="1"/>
          </p:cNvSpPr>
          <p:nvPr/>
        </p:nvSpPr>
        <p:spPr bwMode="auto">
          <a:xfrm>
            <a:off x="2392363" y="4960938"/>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EEPROM</a:t>
            </a:r>
            <a:r>
              <a:rPr lang="ja-JP" altLang="en-US" b="1"/>
              <a:t>型</a:t>
            </a:r>
          </a:p>
          <a:p>
            <a:r>
              <a:rPr lang="en-US" altLang="ja-JP" b="1"/>
              <a:t>SPLD</a:t>
            </a:r>
          </a:p>
        </p:txBody>
      </p:sp>
      <p:sp>
        <p:nvSpPr>
          <p:cNvPr id="178197" name="Text Box 21"/>
          <p:cNvSpPr txBox="1">
            <a:spLocks noChangeArrowheads="1"/>
          </p:cNvSpPr>
          <p:nvPr/>
        </p:nvSpPr>
        <p:spPr bwMode="auto">
          <a:xfrm>
            <a:off x="4278313" y="3644900"/>
            <a:ext cx="1085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SRAM</a:t>
            </a:r>
            <a:r>
              <a:rPr lang="ja-JP" altLang="en-US" b="1"/>
              <a:t>型</a:t>
            </a:r>
          </a:p>
          <a:p>
            <a:r>
              <a:rPr lang="en-US" altLang="ja-JP" b="1"/>
              <a:t>FPGA</a:t>
            </a:r>
            <a:r>
              <a:rPr lang="ja-JP" altLang="en-US" b="1"/>
              <a:t>の</a:t>
            </a:r>
          </a:p>
          <a:p>
            <a:r>
              <a:rPr lang="ja-JP" altLang="en-US" b="1"/>
              <a:t>登場</a:t>
            </a:r>
          </a:p>
        </p:txBody>
      </p:sp>
      <p:sp>
        <p:nvSpPr>
          <p:cNvPr id="178198" name="Text Box 22"/>
          <p:cNvSpPr txBox="1">
            <a:spLocks noChangeArrowheads="1"/>
          </p:cNvSpPr>
          <p:nvPr/>
        </p:nvSpPr>
        <p:spPr bwMode="auto">
          <a:xfrm>
            <a:off x="3478213" y="4300538"/>
            <a:ext cx="806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CPLD</a:t>
            </a:r>
          </a:p>
          <a:p>
            <a:r>
              <a:rPr lang="ja-JP" altLang="en-US" b="1"/>
              <a:t>登場</a:t>
            </a:r>
          </a:p>
        </p:txBody>
      </p:sp>
      <p:sp>
        <p:nvSpPr>
          <p:cNvPr id="178199" name="Text Box 23"/>
          <p:cNvSpPr txBox="1">
            <a:spLocks noChangeArrowheads="1"/>
          </p:cNvSpPr>
          <p:nvPr/>
        </p:nvSpPr>
        <p:spPr bwMode="auto">
          <a:xfrm>
            <a:off x="3543300" y="2924175"/>
            <a:ext cx="1825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アンチヒューズ型</a:t>
            </a:r>
          </a:p>
          <a:p>
            <a:r>
              <a:rPr lang="en-US" altLang="ja-JP" b="1"/>
              <a:t>FPGA</a:t>
            </a:r>
          </a:p>
          <a:p>
            <a:r>
              <a:rPr lang="ja-JP" altLang="en-US" b="1"/>
              <a:t>登場</a:t>
            </a:r>
          </a:p>
        </p:txBody>
      </p:sp>
      <p:sp>
        <p:nvSpPr>
          <p:cNvPr id="178200" name="Text Box 24"/>
          <p:cNvSpPr txBox="1">
            <a:spLocks noChangeArrowheads="1"/>
          </p:cNvSpPr>
          <p:nvPr/>
        </p:nvSpPr>
        <p:spPr bwMode="auto">
          <a:xfrm>
            <a:off x="7740650" y="3573463"/>
            <a:ext cx="1098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階層構造</a:t>
            </a:r>
          </a:p>
          <a:p>
            <a:r>
              <a:rPr lang="ja-JP" altLang="en-US" b="1"/>
              <a:t>内蔵コア</a:t>
            </a:r>
          </a:p>
          <a:p>
            <a:r>
              <a:rPr lang="ja-JP" altLang="en-US" b="1"/>
              <a:t>低電圧化</a:t>
            </a:r>
          </a:p>
        </p:txBody>
      </p:sp>
      <p:sp>
        <p:nvSpPr>
          <p:cNvPr id="178201" name="Text Box 25"/>
          <p:cNvSpPr txBox="1">
            <a:spLocks noChangeArrowheads="1"/>
          </p:cNvSpPr>
          <p:nvPr/>
        </p:nvSpPr>
        <p:spPr bwMode="auto">
          <a:xfrm>
            <a:off x="715963" y="188913"/>
            <a:ext cx="2592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b="1">
                <a:solidFill>
                  <a:schemeClr val="tx2"/>
                </a:solidFill>
              </a:rPr>
              <a:t>PLD</a:t>
            </a:r>
            <a:r>
              <a:rPr lang="ja-JP" altLang="en-US" sz="2800" b="1">
                <a:solidFill>
                  <a:schemeClr val="tx2"/>
                </a:solidFill>
              </a:rPr>
              <a:t>の成長</a:t>
            </a:r>
          </a:p>
        </p:txBody>
      </p:sp>
      <p:sp>
        <p:nvSpPr>
          <p:cNvPr id="178202" name="Text Box 26"/>
          <p:cNvSpPr txBox="1">
            <a:spLocks noChangeArrowheads="1"/>
          </p:cNvSpPr>
          <p:nvPr/>
        </p:nvSpPr>
        <p:spPr bwMode="auto">
          <a:xfrm>
            <a:off x="4910138" y="981075"/>
            <a:ext cx="154146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b="1"/>
          </a:p>
          <a:p>
            <a:endParaRPr lang="en-US" altLang="ja-JP" b="1"/>
          </a:p>
          <a:p>
            <a:r>
              <a:rPr lang="en-US" altLang="ja-JP" b="1"/>
              <a:t>2004</a:t>
            </a:r>
            <a:r>
              <a:rPr lang="ja-JP" altLang="en-US" b="1"/>
              <a:t>年まで</a:t>
            </a:r>
          </a:p>
          <a:p>
            <a:r>
              <a:rPr lang="ja-JP" altLang="en-US">
                <a:latin typeface="ＭＳ Ｐゴシック" panose="020B0600070205080204" pitchFamily="50" charset="-128"/>
              </a:rPr>
              <a:t>集積度は</a:t>
            </a:r>
            <a:r>
              <a:rPr lang="en-US" altLang="ja-JP">
                <a:latin typeface="ＭＳ Ｐゴシック" panose="020B0600070205080204" pitchFamily="50" charset="-128"/>
              </a:rPr>
              <a:t>200</a:t>
            </a:r>
            <a:r>
              <a:rPr lang="ja-JP" altLang="en-US">
                <a:latin typeface="ＭＳ Ｐゴシック" panose="020B0600070205080204" pitchFamily="50" charset="-128"/>
              </a:rPr>
              <a:t>倍</a:t>
            </a:r>
          </a:p>
          <a:p>
            <a:r>
              <a:rPr lang="ja-JP" altLang="en-US">
                <a:latin typeface="ＭＳ Ｐゴシック" panose="020B0600070205080204" pitchFamily="50" charset="-128"/>
              </a:rPr>
              <a:t>速度は</a:t>
            </a:r>
            <a:r>
              <a:rPr lang="en-US" altLang="ja-JP">
                <a:latin typeface="ＭＳ Ｐゴシック" panose="020B0600070205080204" pitchFamily="50" charset="-128"/>
              </a:rPr>
              <a:t>40</a:t>
            </a:r>
            <a:r>
              <a:rPr lang="ja-JP" altLang="en-US">
                <a:latin typeface="ＭＳ Ｐゴシック" panose="020B0600070205080204" pitchFamily="50" charset="-128"/>
              </a:rPr>
              <a:t>倍</a:t>
            </a:r>
          </a:p>
          <a:p>
            <a:r>
              <a:rPr lang="ja-JP" altLang="en-US">
                <a:latin typeface="ＭＳ Ｐゴシック" panose="020B0600070205080204" pitchFamily="50" charset="-128"/>
              </a:rPr>
              <a:t>価格は</a:t>
            </a:r>
            <a:r>
              <a:rPr lang="en-US" altLang="ja-JP">
                <a:latin typeface="ＭＳ Ｐゴシック" panose="020B0600070205080204" pitchFamily="50" charset="-128"/>
              </a:rPr>
              <a:t>1/500</a:t>
            </a:r>
          </a:p>
        </p:txBody>
      </p:sp>
      <p:sp>
        <p:nvSpPr>
          <p:cNvPr id="178203" name="AutoShape 27"/>
          <p:cNvSpPr>
            <a:spLocks noChangeArrowheads="1"/>
          </p:cNvSpPr>
          <p:nvPr/>
        </p:nvSpPr>
        <p:spPr bwMode="auto">
          <a:xfrm>
            <a:off x="4438650" y="2060575"/>
            <a:ext cx="266700" cy="215900"/>
          </a:xfrm>
          <a:prstGeom prst="rightArrow">
            <a:avLst>
              <a:gd name="adj1" fmla="val 50000"/>
              <a:gd name="adj2" fmla="val 3088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78204" name="AutoShape 28"/>
          <p:cNvSpPr>
            <a:spLocks noChangeArrowheads="1"/>
          </p:cNvSpPr>
          <p:nvPr/>
        </p:nvSpPr>
        <p:spPr bwMode="auto">
          <a:xfrm>
            <a:off x="4438650" y="2060575"/>
            <a:ext cx="265113" cy="215900"/>
          </a:xfrm>
          <a:prstGeom prst="rightArrow">
            <a:avLst>
              <a:gd name="adj1" fmla="val 50000"/>
              <a:gd name="adj2" fmla="val 30699"/>
            </a:avLst>
          </a:prstGeom>
          <a:solidFill>
            <a:srgbClr val="33CC33"/>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178205" name="Group 29"/>
          <p:cNvGrpSpPr>
            <a:grpSpLocks/>
          </p:cNvGrpSpPr>
          <p:nvPr/>
        </p:nvGrpSpPr>
        <p:grpSpPr bwMode="auto">
          <a:xfrm>
            <a:off x="611188" y="1844675"/>
            <a:ext cx="7632700" cy="4213225"/>
            <a:chOff x="417" y="1162"/>
            <a:chExt cx="5209" cy="2654"/>
          </a:xfrm>
        </p:grpSpPr>
        <p:sp>
          <p:nvSpPr>
            <p:cNvPr id="178206" name="Line 30"/>
            <p:cNvSpPr>
              <a:spLocks noChangeShapeType="1"/>
            </p:cNvSpPr>
            <p:nvPr/>
          </p:nvSpPr>
          <p:spPr bwMode="auto">
            <a:xfrm>
              <a:off x="417" y="3521"/>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207" name="Freeform 31"/>
            <p:cNvSpPr>
              <a:spLocks/>
            </p:cNvSpPr>
            <p:nvPr/>
          </p:nvSpPr>
          <p:spPr bwMode="auto">
            <a:xfrm>
              <a:off x="702" y="1162"/>
              <a:ext cx="4924" cy="2654"/>
            </a:xfrm>
            <a:custGeom>
              <a:avLst/>
              <a:gdLst>
                <a:gd name="T0" fmla="*/ 186 w 4924"/>
                <a:gd name="T1" fmla="*/ 2612 h 2654"/>
                <a:gd name="T2" fmla="*/ 50 w 4924"/>
                <a:gd name="T3" fmla="*/ 2614 h 2654"/>
                <a:gd name="T4" fmla="*/ 403 w 4924"/>
                <a:gd name="T5" fmla="*/ 2586 h 2654"/>
                <a:gd name="T6" fmla="*/ 2467 w 4924"/>
                <a:gd name="T7" fmla="*/ 2223 h 2654"/>
                <a:gd name="T8" fmla="*/ 4924 w 4924"/>
                <a:gd name="T9" fmla="*/ 0 h 2654"/>
              </a:gdLst>
              <a:ahLst/>
              <a:cxnLst>
                <a:cxn ang="0">
                  <a:pos x="T0" y="T1"/>
                </a:cxn>
                <a:cxn ang="0">
                  <a:pos x="T2" y="T3"/>
                </a:cxn>
                <a:cxn ang="0">
                  <a:pos x="T4" y="T5"/>
                </a:cxn>
                <a:cxn ang="0">
                  <a:pos x="T6" y="T7"/>
                </a:cxn>
                <a:cxn ang="0">
                  <a:pos x="T8" y="T9"/>
                </a:cxn>
              </a:cxnLst>
              <a:rect l="0" t="0" r="r" b="b"/>
              <a:pathLst>
                <a:path w="4924" h="2654">
                  <a:moveTo>
                    <a:pt x="186" y="2612"/>
                  </a:moveTo>
                  <a:cubicBezTo>
                    <a:pt x="163" y="2612"/>
                    <a:pt x="14" y="2618"/>
                    <a:pt x="50" y="2614"/>
                  </a:cubicBezTo>
                  <a:cubicBezTo>
                    <a:pt x="86" y="2610"/>
                    <a:pt x="0" y="2651"/>
                    <a:pt x="403" y="2586"/>
                  </a:cubicBezTo>
                  <a:cubicBezTo>
                    <a:pt x="806" y="2521"/>
                    <a:pt x="1714" y="2654"/>
                    <a:pt x="2467" y="2223"/>
                  </a:cubicBezTo>
                  <a:cubicBezTo>
                    <a:pt x="3220" y="1792"/>
                    <a:pt x="4514" y="370"/>
                    <a:pt x="4924" y="0"/>
                  </a:cubicBezTo>
                </a:path>
              </a:pathLst>
            </a:custGeom>
            <a:noFill/>
            <a:ln w="38100" cmpd="sng">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208" name="Line 32"/>
            <p:cNvSpPr>
              <a:spLocks noChangeShapeType="1"/>
            </p:cNvSpPr>
            <p:nvPr/>
          </p:nvSpPr>
          <p:spPr bwMode="auto">
            <a:xfrm flipV="1">
              <a:off x="463" y="3781"/>
              <a:ext cx="298" cy="6"/>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8209" name="Rectangle 33"/>
            <p:cNvSpPr>
              <a:spLocks noChangeArrowheads="1"/>
            </p:cNvSpPr>
            <p:nvPr/>
          </p:nvSpPr>
          <p:spPr bwMode="auto">
            <a:xfrm>
              <a:off x="655" y="3697"/>
              <a:ext cx="226" cy="7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DA8A8-23EB-41A7-BBAD-F29248C16003}"/>
              </a:ext>
            </a:extLst>
          </p:cNvPr>
          <p:cNvSpPr>
            <a:spLocks noGrp="1"/>
          </p:cNvSpPr>
          <p:nvPr>
            <p:ph type="title"/>
          </p:nvPr>
        </p:nvSpPr>
        <p:spPr>
          <a:xfrm>
            <a:off x="245505" y="-31711"/>
            <a:ext cx="8229600" cy="1143000"/>
          </a:xfrm>
        </p:spPr>
        <p:txBody>
          <a:bodyPr/>
          <a:lstStyle/>
          <a:p>
            <a:r>
              <a:rPr lang="en-US" altLang="ja-JP" dirty="0"/>
              <a:t>AI</a:t>
            </a:r>
            <a:r>
              <a:rPr lang="ja-JP" altLang="en-US" dirty="0"/>
              <a:t>アクセラレータとしての</a:t>
            </a:r>
            <a:r>
              <a:rPr lang="en-US" altLang="ja-JP" dirty="0"/>
              <a:t>FPGA</a:t>
            </a:r>
            <a:endParaRPr kumimoji="1" lang="ja-JP" altLang="en-US" dirty="0"/>
          </a:p>
        </p:txBody>
      </p:sp>
      <p:sp>
        <p:nvSpPr>
          <p:cNvPr id="3" name="コンテンツ プレースホルダー 2">
            <a:extLst>
              <a:ext uri="{FF2B5EF4-FFF2-40B4-BE49-F238E27FC236}">
                <a16:creationId xmlns:a16="http://schemas.microsoft.com/office/drawing/2014/main" id="{1EA698C8-099E-4395-9F96-2911414CBC3E}"/>
              </a:ext>
            </a:extLst>
          </p:cNvPr>
          <p:cNvSpPr>
            <a:spLocks noGrp="1"/>
          </p:cNvSpPr>
          <p:nvPr>
            <p:ph idx="1"/>
          </p:nvPr>
        </p:nvSpPr>
        <p:spPr>
          <a:xfrm>
            <a:off x="-18054" y="873542"/>
            <a:ext cx="8622501" cy="3263504"/>
          </a:xfrm>
        </p:spPr>
        <p:txBody>
          <a:bodyPr/>
          <a:lstStyle/>
          <a:p>
            <a:r>
              <a:rPr lang="en-US" altLang="ja-JP" dirty="0"/>
              <a:t>CPU</a:t>
            </a:r>
            <a:r>
              <a:rPr lang="ja-JP" altLang="en-US" dirty="0"/>
              <a:t>ベンダとの一体化</a:t>
            </a:r>
            <a:endParaRPr kumimoji="1" lang="en-US" altLang="ja-JP" dirty="0"/>
          </a:p>
          <a:p>
            <a:pPr lvl="1"/>
            <a:r>
              <a:rPr lang="en-US" altLang="ja-JP" dirty="0"/>
              <a:t>Intel</a:t>
            </a:r>
            <a:r>
              <a:rPr lang="ja-JP" altLang="en-US" dirty="0"/>
              <a:t>は</a:t>
            </a:r>
            <a:r>
              <a:rPr lang="en-US" altLang="ja-JP" dirty="0"/>
              <a:t>Altera</a:t>
            </a:r>
            <a:r>
              <a:rPr lang="ja-JP" altLang="en-US" dirty="0"/>
              <a:t>を買収</a:t>
            </a:r>
            <a:r>
              <a:rPr lang="en-US" altLang="ja-JP" dirty="0"/>
              <a:t>.</a:t>
            </a:r>
          </a:p>
          <a:p>
            <a:pPr lvl="1"/>
            <a:r>
              <a:rPr kumimoji="1" lang="en-US" altLang="ja-JP" dirty="0"/>
              <a:t>AMD</a:t>
            </a:r>
            <a:r>
              <a:rPr kumimoji="1" lang="ja-JP" altLang="en-US" dirty="0"/>
              <a:t>は</a:t>
            </a:r>
            <a:r>
              <a:rPr kumimoji="1" lang="en-US" altLang="ja-JP" dirty="0"/>
              <a:t>Xilinx</a:t>
            </a:r>
            <a:r>
              <a:rPr kumimoji="1" lang="ja-JP" altLang="en-US" dirty="0"/>
              <a:t>と統合</a:t>
            </a:r>
            <a:r>
              <a:rPr kumimoji="1" lang="en-US" altLang="ja-JP" dirty="0"/>
              <a:t>.</a:t>
            </a:r>
          </a:p>
          <a:p>
            <a:r>
              <a:rPr lang="en-US" altLang="ja-JP" dirty="0"/>
              <a:t>GPU</a:t>
            </a:r>
            <a:r>
              <a:rPr lang="ja-JP" altLang="en-US" dirty="0"/>
              <a:t>（グラフィクス用計算ユニット）に比べて消費電力に優れた</a:t>
            </a:r>
            <a:r>
              <a:rPr lang="en-US" altLang="ja-JP" dirty="0"/>
              <a:t>AI</a:t>
            </a:r>
            <a:r>
              <a:rPr lang="ja-JP" altLang="en-US" dirty="0"/>
              <a:t>用アクセラレータ（計算加速装置）として利用</a:t>
            </a:r>
            <a:endParaRPr lang="en-US" altLang="ja-JP" dirty="0"/>
          </a:p>
          <a:p>
            <a:r>
              <a:rPr lang="ja-JP" altLang="en-US" dirty="0"/>
              <a:t>最近の</a:t>
            </a:r>
            <a:r>
              <a:rPr lang="en-US" altLang="ja-JP" dirty="0"/>
              <a:t>FPGA</a:t>
            </a:r>
            <a:r>
              <a:rPr lang="ja-JP" altLang="en-US" dirty="0"/>
              <a:t>はアクセラレータに特化</a:t>
            </a:r>
            <a:endParaRPr lang="en-US" altLang="ja-JP" dirty="0"/>
          </a:p>
          <a:p>
            <a:pPr lvl="1"/>
            <a:r>
              <a:rPr lang="en-US" altLang="ja-JP" dirty="0"/>
              <a:t>Intel Stratix-10</a:t>
            </a:r>
            <a:r>
              <a:rPr lang="ja-JP" altLang="en-US" dirty="0"/>
              <a:t>は高速数値計算</a:t>
            </a:r>
            <a:endParaRPr lang="en-US" altLang="ja-JP" dirty="0"/>
          </a:p>
          <a:p>
            <a:pPr lvl="1"/>
            <a:r>
              <a:rPr lang="en-US" altLang="ja-JP" dirty="0"/>
              <a:t>Intel </a:t>
            </a:r>
            <a:r>
              <a:rPr lang="en-US" altLang="ja-JP" dirty="0" err="1"/>
              <a:t>Agilex</a:t>
            </a:r>
            <a:r>
              <a:rPr lang="ja-JP" altLang="en-US" dirty="0"/>
              <a:t>はより</a:t>
            </a:r>
            <a:r>
              <a:rPr lang="en-US" altLang="ja-JP" dirty="0"/>
              <a:t>AI</a:t>
            </a:r>
            <a:r>
              <a:rPr lang="ja-JP" altLang="en-US" dirty="0"/>
              <a:t>志向に</a:t>
            </a:r>
            <a:endParaRPr lang="en-US" altLang="ja-JP" dirty="0"/>
          </a:p>
          <a:p>
            <a:pPr lvl="1"/>
            <a:r>
              <a:rPr lang="en-US" altLang="ja-JP" dirty="0"/>
              <a:t>Xilinx ACAP Versal</a:t>
            </a:r>
            <a:r>
              <a:rPr lang="ja-JP" altLang="en-US" dirty="0"/>
              <a:t>は</a:t>
            </a:r>
            <a:r>
              <a:rPr lang="en-US" altLang="ja-JP" dirty="0"/>
              <a:t>AI</a:t>
            </a:r>
            <a:r>
              <a:rPr lang="ja-JP" altLang="en-US" dirty="0"/>
              <a:t>用</a:t>
            </a:r>
            <a:endParaRPr lang="en-US" altLang="ja-JP" dirty="0"/>
          </a:p>
          <a:p>
            <a:pPr marL="457200" lvl="1" indent="0">
              <a:buNone/>
            </a:pPr>
            <a:r>
              <a:rPr lang="ja-JP" altLang="en-US" dirty="0"/>
              <a:t>の新しい</a:t>
            </a:r>
            <a:r>
              <a:rPr lang="en-US" altLang="ja-JP" dirty="0"/>
              <a:t>FPGA</a:t>
            </a:r>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60472F5-8AC3-463B-8FB3-C27B3D7E841A}"/>
              </a:ext>
            </a:extLst>
          </p:cNvPr>
          <p:cNvSpPr>
            <a:spLocks noGrp="1"/>
          </p:cNvSpPr>
          <p:nvPr>
            <p:ph type="sldNum" sz="quarter" idx="12"/>
          </p:nvPr>
        </p:nvSpPr>
        <p:spPr/>
        <p:txBody>
          <a:bodyPr/>
          <a:lstStyle/>
          <a:p>
            <a:fld id="{78183EB7-B606-4F57-B88D-B388C34CBD64}" type="slidenum">
              <a:rPr lang="ja-JP" altLang="en-US" smtClean="0"/>
              <a:pPr/>
              <a:t>30</a:t>
            </a:fld>
            <a:endParaRPr lang="ja-JP" altLang="en-US"/>
          </a:p>
        </p:txBody>
      </p:sp>
      <p:pic>
        <p:nvPicPr>
          <p:cNvPr id="5" name="Picture 2">
            <a:extLst>
              <a:ext uri="{FF2B5EF4-FFF2-40B4-BE49-F238E27FC236}">
                <a16:creationId xmlns:a16="http://schemas.microsoft.com/office/drawing/2014/main" id="{8060214D-CC84-47A9-AB37-D93E77597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281" y="5694546"/>
            <a:ext cx="3271838" cy="126298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B4A3BE02-F572-47FD-8F4F-6CE3A269B7EE}"/>
              </a:ext>
            </a:extLst>
          </p:cNvPr>
          <p:cNvSpPr txBox="1"/>
          <p:nvPr/>
        </p:nvSpPr>
        <p:spPr>
          <a:xfrm>
            <a:off x="6174475" y="5509880"/>
            <a:ext cx="2300630" cy="369332"/>
          </a:xfrm>
          <a:prstGeom prst="rect">
            <a:avLst/>
          </a:prstGeom>
          <a:noFill/>
        </p:spPr>
        <p:txBody>
          <a:bodyPr wrap="none" rtlCol="0">
            <a:spAutoFit/>
          </a:bodyPr>
          <a:lstStyle/>
          <a:p>
            <a:r>
              <a:rPr kumimoji="1" lang="en-US" altLang="ja-JP" dirty="0" err="1"/>
              <a:t>MicroSoft</a:t>
            </a:r>
            <a:r>
              <a:rPr lang="en-US" altLang="ja-JP" dirty="0"/>
              <a:t> Brainwave</a:t>
            </a:r>
            <a:endParaRPr kumimoji="1" lang="ja-JP" altLang="en-US" dirty="0"/>
          </a:p>
        </p:txBody>
      </p:sp>
    </p:spTree>
    <p:extLst>
      <p:ext uri="{BB962C8B-B14F-4D97-AF65-F5344CB8AC3E}">
        <p14:creationId xmlns:p14="http://schemas.microsoft.com/office/powerpoint/2010/main" val="28151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8722E-C20B-44EA-B792-623B968A1FB4}"/>
              </a:ext>
            </a:extLst>
          </p:cNvPr>
          <p:cNvSpPr>
            <a:spLocks noGrp="1"/>
          </p:cNvSpPr>
          <p:nvPr>
            <p:ph type="title"/>
          </p:nvPr>
        </p:nvSpPr>
        <p:spPr/>
        <p:txBody>
          <a:bodyPr/>
          <a:lstStyle/>
          <a:p>
            <a:r>
              <a:rPr kumimoji="1" lang="en-US" altLang="ja-JP" dirty="0"/>
              <a:t>Xilinx Versal:</a:t>
            </a:r>
            <a:r>
              <a:rPr lang="en-US" altLang="ja-JP" dirty="0"/>
              <a:t> AI</a:t>
            </a:r>
            <a:r>
              <a:rPr lang="ja-JP" altLang="en-US" dirty="0"/>
              <a:t>エンジンを統合した</a:t>
            </a:r>
            <a:r>
              <a:rPr lang="en-US" altLang="ja-JP" dirty="0"/>
              <a:t>FPGA</a:t>
            </a:r>
            <a:endParaRPr kumimoji="1" lang="ja-JP" altLang="en-US" dirty="0"/>
          </a:p>
        </p:txBody>
      </p:sp>
      <p:pic>
        <p:nvPicPr>
          <p:cNvPr id="5" name="コンテンツ プレースホルダー 4">
            <a:extLst>
              <a:ext uri="{FF2B5EF4-FFF2-40B4-BE49-F238E27FC236}">
                <a16:creationId xmlns:a16="http://schemas.microsoft.com/office/drawing/2014/main" id="{79628706-FE8D-4F11-9476-46D68920A6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3270" y="2386012"/>
            <a:ext cx="3681894" cy="3372964"/>
          </a:xfrm>
        </p:spPr>
      </p:pic>
      <p:pic>
        <p:nvPicPr>
          <p:cNvPr id="7" name="図 6">
            <a:extLst>
              <a:ext uri="{FF2B5EF4-FFF2-40B4-BE49-F238E27FC236}">
                <a16:creationId xmlns:a16="http://schemas.microsoft.com/office/drawing/2014/main" id="{82E37E88-92EE-423B-948E-AE4F85E26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756" y="2386012"/>
            <a:ext cx="3681894" cy="2886074"/>
          </a:xfrm>
          <a:prstGeom prst="rect">
            <a:avLst/>
          </a:prstGeom>
        </p:spPr>
      </p:pic>
    </p:spTree>
    <p:extLst>
      <p:ext uri="{BB962C8B-B14F-4D97-AF65-F5344CB8AC3E}">
        <p14:creationId xmlns:p14="http://schemas.microsoft.com/office/powerpoint/2010/main" val="895668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FPGA in Cloud</a:t>
            </a:r>
            <a:endParaRPr kumimoji="1" lang="ja-JP" altLang="en-US" dirty="0"/>
          </a:p>
        </p:txBody>
      </p:sp>
      <p:sp>
        <p:nvSpPr>
          <p:cNvPr id="3" name="コンテンツ プレースホルダー 2"/>
          <p:cNvSpPr>
            <a:spLocks noGrp="1"/>
          </p:cNvSpPr>
          <p:nvPr>
            <p:ph idx="1"/>
          </p:nvPr>
        </p:nvSpPr>
        <p:spPr>
          <a:xfrm>
            <a:off x="457200" y="1398848"/>
            <a:ext cx="8229600" cy="4525963"/>
          </a:xfrm>
        </p:spPr>
        <p:txBody>
          <a:bodyPr/>
          <a:lstStyle/>
          <a:p>
            <a:r>
              <a:rPr kumimoji="1" lang="en-US" altLang="ja-JP" dirty="0"/>
              <a:t>Catapult project </a:t>
            </a:r>
            <a:r>
              <a:rPr kumimoji="1" lang="ja-JP" altLang="en-US" dirty="0"/>
              <a:t>　</a:t>
            </a:r>
            <a:r>
              <a:rPr kumimoji="1" lang="en-US" altLang="ja-JP" dirty="0"/>
              <a:t>by Microsoft [</a:t>
            </a:r>
            <a:r>
              <a:rPr kumimoji="1" lang="en-US" altLang="ja-JP" dirty="0" err="1"/>
              <a:t>ISCA14</a:t>
            </a:r>
            <a:r>
              <a:rPr kumimoji="1" lang="ja-JP" altLang="en-US" dirty="0"/>
              <a:t>他</a:t>
            </a:r>
            <a:r>
              <a:rPr kumimoji="1" lang="en-US" altLang="ja-JP" dirty="0"/>
              <a:t>]</a:t>
            </a:r>
          </a:p>
          <a:p>
            <a:pPr lvl="1"/>
            <a:r>
              <a:rPr lang="en-US" altLang="ja-JP" dirty="0" err="1"/>
              <a:t>FPGA</a:t>
            </a:r>
            <a:r>
              <a:rPr lang="ja-JP" altLang="en-US" dirty="0"/>
              <a:t>を用いた検索エンジンの導入</a:t>
            </a:r>
            <a:endParaRPr lang="en-US" altLang="ja-JP" dirty="0"/>
          </a:p>
          <a:p>
            <a:r>
              <a:rPr kumimoji="1" lang="en-US" altLang="ja-JP" dirty="0" err="1"/>
              <a:t>FPGA</a:t>
            </a:r>
            <a:r>
              <a:rPr kumimoji="1" lang="en-US" altLang="ja-JP" dirty="0"/>
              <a:t> </a:t>
            </a:r>
            <a:r>
              <a:rPr kumimoji="1" lang="en-US" altLang="ja-JP" dirty="0" err="1"/>
              <a:t>Supervessel</a:t>
            </a:r>
            <a:r>
              <a:rPr kumimoji="1" lang="en-US" altLang="ja-JP" dirty="0"/>
              <a:t> Cloud by IBM</a:t>
            </a:r>
            <a:endParaRPr lang="en-US" altLang="ja-JP" dirty="0"/>
          </a:p>
          <a:p>
            <a:pPr lvl="1"/>
            <a:r>
              <a:rPr kumimoji="1" lang="en-US" altLang="ja-JP" dirty="0" err="1"/>
              <a:t>FPGA</a:t>
            </a:r>
            <a:r>
              <a:rPr kumimoji="1" lang="ja-JP" altLang="en-US" dirty="0"/>
              <a:t>によるサービスの提供</a:t>
            </a:r>
            <a:r>
              <a:rPr kumimoji="1" lang="en-US" altLang="ja-JP" dirty="0"/>
              <a:t>[</a:t>
            </a:r>
            <a:r>
              <a:rPr kumimoji="1" lang="en-US" altLang="ja-JP" dirty="0" err="1"/>
              <a:t>ICFPT2016</a:t>
            </a:r>
            <a:r>
              <a:rPr kumimoji="1" lang="en-US" altLang="ja-JP" dirty="0"/>
              <a:t>]</a:t>
            </a:r>
          </a:p>
          <a:p>
            <a:pPr lvl="1"/>
            <a:r>
              <a:rPr kumimoji="1" lang="en-US" altLang="ja-JP" dirty="0"/>
              <a:t>Xilinx </a:t>
            </a:r>
            <a:r>
              <a:rPr kumimoji="1" lang="en-US" altLang="ja-JP" dirty="0" err="1"/>
              <a:t>SDACcel</a:t>
            </a:r>
            <a:r>
              <a:rPr kumimoji="1" lang="ja-JP" altLang="en-US" dirty="0"/>
              <a:t>によるアプリケーション開発</a:t>
            </a:r>
            <a:endParaRPr kumimoji="1" lang="en-US" altLang="ja-JP" dirty="0"/>
          </a:p>
          <a:p>
            <a:pPr lvl="2"/>
            <a:r>
              <a:rPr lang="en-US" altLang="ja-JP" dirty="0" err="1"/>
              <a:t>OpenCL</a:t>
            </a:r>
            <a:r>
              <a:rPr lang="ja-JP" altLang="en-US" dirty="0"/>
              <a:t>に似た開発環境</a:t>
            </a:r>
            <a:endParaRPr lang="en-US" altLang="ja-JP" dirty="0"/>
          </a:p>
          <a:p>
            <a:r>
              <a:rPr kumimoji="1" lang="en-US" altLang="ja-JP" dirty="0"/>
              <a:t>Amazon</a:t>
            </a:r>
            <a:r>
              <a:rPr kumimoji="1" lang="ja-JP" altLang="en-US" dirty="0"/>
              <a:t> </a:t>
            </a:r>
            <a:r>
              <a:rPr kumimoji="1" lang="en-US" altLang="ja-JP" dirty="0" err="1"/>
              <a:t>EC2</a:t>
            </a:r>
            <a:r>
              <a:rPr lang="ja-JP" altLang="en-US" dirty="0"/>
              <a:t> </a:t>
            </a:r>
            <a:r>
              <a:rPr lang="en-US" altLang="ja-JP" dirty="0" err="1"/>
              <a:t>F1</a:t>
            </a:r>
            <a:r>
              <a:rPr lang="ja-JP" altLang="en-US" dirty="0"/>
              <a:t>インスタンス</a:t>
            </a:r>
            <a:endParaRPr lang="en-US" altLang="ja-JP" dirty="0"/>
          </a:p>
          <a:p>
            <a:pPr lvl="1"/>
            <a:r>
              <a:rPr kumimoji="1" lang="en-US" altLang="ja-JP" dirty="0"/>
              <a:t>Cloud</a:t>
            </a:r>
            <a:r>
              <a:rPr kumimoji="1" lang="ja-JP" altLang="en-US" dirty="0"/>
              <a:t>上での</a:t>
            </a:r>
            <a:r>
              <a:rPr kumimoji="1" lang="en-US" altLang="ja-JP" dirty="0" err="1"/>
              <a:t>FPGA</a:t>
            </a:r>
            <a:r>
              <a:rPr kumimoji="1" lang="ja-JP" altLang="en-US" dirty="0"/>
              <a:t>アプリケーション開発環境</a:t>
            </a:r>
            <a:endParaRPr kumimoji="1" lang="en-US" altLang="ja-JP" dirty="0"/>
          </a:p>
          <a:p>
            <a:pPr lvl="1"/>
            <a:r>
              <a:rPr kumimoji="1" lang="en-US" altLang="ja-JP" dirty="0"/>
              <a:t>Xilinx </a:t>
            </a:r>
            <a:r>
              <a:rPr kumimoji="1" lang="en-US" altLang="ja-JP" dirty="0" err="1"/>
              <a:t>Ultrascale</a:t>
            </a:r>
            <a:r>
              <a:rPr kumimoji="1" lang="en-US" altLang="ja-JP" dirty="0"/>
              <a:t>+</a:t>
            </a:r>
            <a:r>
              <a:rPr kumimoji="1" lang="ja-JP" altLang="en-US" dirty="0"/>
              <a:t>を利用</a:t>
            </a:r>
            <a:endParaRPr kumimoji="1" lang="en-US" altLang="ja-JP" dirty="0"/>
          </a:p>
          <a:p>
            <a:pPr lvl="1"/>
            <a:r>
              <a:rPr kumimoji="1" lang="ja-JP" altLang="en-US" dirty="0"/>
              <a:t>さほど利用は広がっていない</a:t>
            </a:r>
            <a:endParaRPr kumimoji="1" lang="en-US" altLang="ja-JP" dirty="0"/>
          </a:p>
          <a:p>
            <a:endParaRPr kumimoji="1" lang="ja-JP" altLang="en-US" dirty="0"/>
          </a:p>
        </p:txBody>
      </p:sp>
    </p:spTree>
    <p:extLst>
      <p:ext uri="{BB962C8B-B14F-4D97-AF65-F5344CB8AC3E}">
        <p14:creationId xmlns:p14="http://schemas.microsoft.com/office/powerpoint/2010/main" val="1125224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846931"/>
          </a:xfrm>
        </p:spPr>
        <p:txBody>
          <a:bodyPr/>
          <a:lstStyle/>
          <a:p>
            <a:r>
              <a:rPr kumimoji="1" lang="en-US" altLang="ja-JP" dirty="0"/>
              <a:t>Microsoft’s Catapult</a:t>
            </a:r>
            <a:endParaRPr kumimoji="1" lang="ja-JP" altLang="en-US" dirty="0"/>
          </a:p>
        </p:txBody>
      </p:sp>
      <p:sp>
        <p:nvSpPr>
          <p:cNvPr id="4" name="楕円 3"/>
          <p:cNvSpPr/>
          <p:nvPr/>
        </p:nvSpPr>
        <p:spPr bwMode="auto">
          <a:xfrm>
            <a:off x="39553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正方形/長方形 4"/>
          <p:cNvSpPr/>
          <p:nvPr/>
        </p:nvSpPr>
        <p:spPr bwMode="auto">
          <a:xfrm>
            <a:off x="39553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7" name="直線矢印コネクタ 6"/>
          <p:cNvCxnSpPr/>
          <p:nvPr/>
        </p:nvCxnSpPr>
        <p:spPr bwMode="auto">
          <a:xfrm>
            <a:off x="118762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矢印コネクタ 8"/>
          <p:cNvCxnSpPr/>
          <p:nvPr/>
        </p:nvCxnSpPr>
        <p:spPr bwMode="auto">
          <a:xfrm>
            <a:off x="97160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p:cNvCxnSpPr/>
          <p:nvPr/>
        </p:nvCxnSpPr>
        <p:spPr bwMode="auto">
          <a:xfrm>
            <a:off x="61156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楕円 10"/>
          <p:cNvSpPr/>
          <p:nvPr/>
        </p:nvSpPr>
        <p:spPr bwMode="auto">
          <a:xfrm>
            <a:off x="147565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正方形/長方形 11"/>
          <p:cNvSpPr/>
          <p:nvPr/>
        </p:nvSpPr>
        <p:spPr bwMode="auto">
          <a:xfrm>
            <a:off x="147565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3" name="直線矢印コネクタ 12"/>
          <p:cNvCxnSpPr/>
          <p:nvPr/>
        </p:nvCxnSpPr>
        <p:spPr bwMode="auto">
          <a:xfrm>
            <a:off x="226774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p:nvPr/>
        </p:nvCxnSpPr>
        <p:spPr bwMode="auto">
          <a:xfrm>
            <a:off x="205172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a:off x="169168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楕円 15"/>
          <p:cNvSpPr/>
          <p:nvPr/>
        </p:nvSpPr>
        <p:spPr bwMode="auto">
          <a:xfrm>
            <a:off x="255577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17" name="正方形/長方形 16"/>
          <p:cNvSpPr/>
          <p:nvPr/>
        </p:nvSpPr>
        <p:spPr bwMode="auto">
          <a:xfrm>
            <a:off x="255577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18" name="直線矢印コネクタ 17"/>
          <p:cNvCxnSpPr/>
          <p:nvPr/>
        </p:nvCxnSpPr>
        <p:spPr bwMode="auto">
          <a:xfrm>
            <a:off x="334786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313184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p:nvPr/>
        </p:nvCxnSpPr>
        <p:spPr bwMode="auto">
          <a:xfrm>
            <a:off x="277180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楕円 20"/>
          <p:cNvSpPr/>
          <p:nvPr/>
        </p:nvSpPr>
        <p:spPr bwMode="auto">
          <a:xfrm>
            <a:off x="363589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22" name="正方形/長方形 21"/>
          <p:cNvSpPr/>
          <p:nvPr/>
        </p:nvSpPr>
        <p:spPr bwMode="auto">
          <a:xfrm>
            <a:off x="363589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3" name="直線矢印コネクタ 22"/>
          <p:cNvCxnSpPr/>
          <p:nvPr/>
        </p:nvCxnSpPr>
        <p:spPr bwMode="auto">
          <a:xfrm>
            <a:off x="442798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a:off x="421196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p:nvPr/>
        </p:nvCxnSpPr>
        <p:spPr bwMode="auto">
          <a:xfrm>
            <a:off x="385192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楕円 25"/>
          <p:cNvSpPr/>
          <p:nvPr/>
        </p:nvSpPr>
        <p:spPr bwMode="auto">
          <a:xfrm>
            <a:off x="471601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27" name="正方形/長方形 26"/>
          <p:cNvSpPr/>
          <p:nvPr/>
        </p:nvSpPr>
        <p:spPr bwMode="auto">
          <a:xfrm>
            <a:off x="471601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8" name="直線矢印コネクタ 27"/>
          <p:cNvCxnSpPr/>
          <p:nvPr/>
        </p:nvCxnSpPr>
        <p:spPr bwMode="auto">
          <a:xfrm>
            <a:off x="550810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p:nvPr/>
        </p:nvCxnSpPr>
        <p:spPr bwMode="auto">
          <a:xfrm>
            <a:off x="529208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矢印コネクタ 29"/>
          <p:cNvCxnSpPr/>
          <p:nvPr/>
        </p:nvCxnSpPr>
        <p:spPr bwMode="auto">
          <a:xfrm>
            <a:off x="493204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楕円 30"/>
          <p:cNvSpPr/>
          <p:nvPr/>
        </p:nvSpPr>
        <p:spPr bwMode="auto">
          <a:xfrm>
            <a:off x="579613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32" name="正方形/長方形 31"/>
          <p:cNvSpPr/>
          <p:nvPr/>
        </p:nvSpPr>
        <p:spPr bwMode="auto">
          <a:xfrm>
            <a:off x="579613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3" name="直線矢印コネクタ 32"/>
          <p:cNvCxnSpPr/>
          <p:nvPr/>
        </p:nvCxnSpPr>
        <p:spPr bwMode="auto">
          <a:xfrm>
            <a:off x="658822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p:nvPr/>
        </p:nvCxnSpPr>
        <p:spPr bwMode="auto">
          <a:xfrm>
            <a:off x="637220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p:nvPr/>
        </p:nvCxnSpPr>
        <p:spPr bwMode="auto">
          <a:xfrm>
            <a:off x="601216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楕円 35"/>
          <p:cNvSpPr/>
          <p:nvPr/>
        </p:nvSpPr>
        <p:spPr bwMode="auto">
          <a:xfrm>
            <a:off x="687625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37" name="正方形/長方形 36"/>
          <p:cNvSpPr/>
          <p:nvPr/>
        </p:nvSpPr>
        <p:spPr bwMode="auto">
          <a:xfrm>
            <a:off x="687625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38" name="直線矢印コネクタ 37"/>
          <p:cNvCxnSpPr/>
          <p:nvPr/>
        </p:nvCxnSpPr>
        <p:spPr bwMode="auto">
          <a:xfrm>
            <a:off x="766834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p:nvPr/>
        </p:nvCxnSpPr>
        <p:spPr bwMode="auto">
          <a:xfrm>
            <a:off x="745232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p:nvPr/>
        </p:nvCxnSpPr>
        <p:spPr bwMode="auto">
          <a:xfrm>
            <a:off x="709228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楕円 40"/>
          <p:cNvSpPr/>
          <p:nvPr/>
        </p:nvSpPr>
        <p:spPr bwMode="auto">
          <a:xfrm>
            <a:off x="7956376" y="4725144"/>
            <a:ext cx="792088" cy="504056"/>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CPU</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42" name="正方形/長方形 41"/>
          <p:cNvSpPr/>
          <p:nvPr/>
        </p:nvSpPr>
        <p:spPr bwMode="auto">
          <a:xfrm>
            <a:off x="7956376" y="3573016"/>
            <a:ext cx="792088" cy="720080"/>
          </a:xfrm>
          <a:prstGeom prst="rect">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FPGA</a:t>
            </a: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43" name="直線矢印コネクタ 42"/>
          <p:cNvCxnSpPr/>
          <p:nvPr/>
        </p:nvCxnSpPr>
        <p:spPr bwMode="auto">
          <a:xfrm>
            <a:off x="8748464" y="3789040"/>
            <a:ext cx="288032"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p:nvPr/>
        </p:nvCxnSpPr>
        <p:spPr bwMode="auto">
          <a:xfrm>
            <a:off x="8532440" y="4149080"/>
            <a:ext cx="0" cy="57606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p:nvPr/>
        </p:nvCxnSpPr>
        <p:spPr bwMode="auto">
          <a:xfrm>
            <a:off x="8172400" y="4149080"/>
            <a:ext cx="0" cy="576064"/>
          </a:xfrm>
          <a:prstGeom prst="straightConnector1">
            <a:avLst/>
          </a:prstGeom>
          <a:solidFill>
            <a:schemeClr val="accent1"/>
          </a:solidFill>
          <a:ln w="9525" cap="flat" cmpd="sng" algn="ctr">
            <a:solidFill>
              <a:schemeClr val="tx1"/>
            </a:solidFill>
            <a:prstDash val="solid"/>
            <a:miter lim="800000"/>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9036496" y="3789040"/>
            <a:ext cx="0"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矢印コネクタ 48"/>
          <p:cNvCxnSpPr/>
          <p:nvPr/>
        </p:nvCxnSpPr>
        <p:spPr bwMode="auto">
          <a:xfrm flipH="1">
            <a:off x="179512" y="4149080"/>
            <a:ext cx="8856984"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線コネクタ 49"/>
          <p:cNvCxnSpPr/>
          <p:nvPr/>
        </p:nvCxnSpPr>
        <p:spPr bwMode="auto">
          <a:xfrm>
            <a:off x="164447" y="3789040"/>
            <a:ext cx="0"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p:cNvCxnSpPr/>
          <p:nvPr/>
        </p:nvCxnSpPr>
        <p:spPr bwMode="auto">
          <a:xfrm>
            <a:off x="164447" y="3789040"/>
            <a:ext cx="231089"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テキスト ボックス 52"/>
          <p:cNvSpPr txBox="1"/>
          <p:nvPr/>
        </p:nvSpPr>
        <p:spPr>
          <a:xfrm>
            <a:off x="611560" y="3284984"/>
            <a:ext cx="479618" cy="369332"/>
          </a:xfrm>
          <a:prstGeom prst="rect">
            <a:avLst/>
          </a:prstGeom>
          <a:noFill/>
        </p:spPr>
        <p:txBody>
          <a:bodyPr wrap="none" rtlCol="0">
            <a:spAutoFit/>
          </a:bodyPr>
          <a:lstStyle/>
          <a:p>
            <a:r>
              <a:rPr kumimoji="1" lang="en-US" altLang="ja-JP" dirty="0"/>
              <a:t>FE</a:t>
            </a:r>
            <a:endParaRPr kumimoji="1" lang="ja-JP" altLang="en-US" dirty="0"/>
          </a:p>
        </p:txBody>
      </p:sp>
      <p:sp>
        <p:nvSpPr>
          <p:cNvPr id="54" name="テキスト ボックス 53"/>
          <p:cNvSpPr txBox="1"/>
          <p:nvPr/>
        </p:nvSpPr>
        <p:spPr>
          <a:xfrm>
            <a:off x="1547664" y="3240035"/>
            <a:ext cx="748923" cy="369332"/>
          </a:xfrm>
          <a:prstGeom prst="rect">
            <a:avLst/>
          </a:prstGeom>
          <a:noFill/>
        </p:spPr>
        <p:txBody>
          <a:bodyPr wrap="none" rtlCol="0">
            <a:spAutoFit/>
          </a:bodyPr>
          <a:lstStyle/>
          <a:p>
            <a:r>
              <a:rPr kumimoji="1" lang="en-US" altLang="ja-JP" dirty="0" err="1"/>
              <a:t>FFE0</a:t>
            </a:r>
            <a:endParaRPr kumimoji="1" lang="ja-JP" altLang="en-US" dirty="0"/>
          </a:p>
        </p:txBody>
      </p:sp>
      <p:sp>
        <p:nvSpPr>
          <p:cNvPr id="55" name="テキスト ボックス 54"/>
          <p:cNvSpPr txBox="1"/>
          <p:nvPr/>
        </p:nvSpPr>
        <p:spPr>
          <a:xfrm>
            <a:off x="2577358" y="3240035"/>
            <a:ext cx="748923" cy="369332"/>
          </a:xfrm>
          <a:prstGeom prst="rect">
            <a:avLst/>
          </a:prstGeom>
          <a:noFill/>
        </p:spPr>
        <p:txBody>
          <a:bodyPr wrap="none" rtlCol="0">
            <a:spAutoFit/>
          </a:bodyPr>
          <a:lstStyle/>
          <a:p>
            <a:r>
              <a:rPr kumimoji="1" lang="en-US" altLang="ja-JP" dirty="0" err="1"/>
              <a:t>FFE1</a:t>
            </a:r>
            <a:endParaRPr kumimoji="1" lang="ja-JP" altLang="en-US" dirty="0"/>
          </a:p>
        </p:txBody>
      </p:sp>
      <p:sp>
        <p:nvSpPr>
          <p:cNvPr id="56" name="テキスト ボックス 55"/>
          <p:cNvSpPr txBox="1"/>
          <p:nvPr/>
        </p:nvSpPr>
        <p:spPr>
          <a:xfrm>
            <a:off x="3479780" y="3240035"/>
            <a:ext cx="1236236" cy="369332"/>
          </a:xfrm>
          <a:prstGeom prst="rect">
            <a:avLst/>
          </a:prstGeom>
          <a:noFill/>
        </p:spPr>
        <p:txBody>
          <a:bodyPr wrap="none" rtlCol="0">
            <a:spAutoFit/>
          </a:bodyPr>
          <a:lstStyle/>
          <a:p>
            <a:r>
              <a:rPr lang="en-US" altLang="ja-JP" dirty="0"/>
              <a:t>Compress</a:t>
            </a:r>
            <a:endParaRPr kumimoji="1" lang="ja-JP" altLang="en-US" dirty="0"/>
          </a:p>
        </p:txBody>
      </p:sp>
      <p:sp>
        <p:nvSpPr>
          <p:cNvPr id="57" name="テキスト ボックス 56"/>
          <p:cNvSpPr txBox="1"/>
          <p:nvPr/>
        </p:nvSpPr>
        <p:spPr>
          <a:xfrm>
            <a:off x="4772636" y="3228009"/>
            <a:ext cx="787395" cy="369332"/>
          </a:xfrm>
          <a:prstGeom prst="rect">
            <a:avLst/>
          </a:prstGeom>
          <a:noFill/>
        </p:spPr>
        <p:txBody>
          <a:bodyPr wrap="none" rtlCol="0">
            <a:spAutoFit/>
          </a:bodyPr>
          <a:lstStyle/>
          <a:p>
            <a:r>
              <a:rPr lang="en-US" altLang="ja-JP" dirty="0" err="1"/>
              <a:t>MLS0</a:t>
            </a:r>
            <a:endParaRPr kumimoji="1" lang="ja-JP" altLang="en-US" dirty="0"/>
          </a:p>
        </p:txBody>
      </p:sp>
      <p:sp>
        <p:nvSpPr>
          <p:cNvPr id="58" name="テキスト ボックス 57"/>
          <p:cNvSpPr txBox="1"/>
          <p:nvPr/>
        </p:nvSpPr>
        <p:spPr>
          <a:xfrm>
            <a:off x="5848063" y="3217549"/>
            <a:ext cx="787395" cy="369332"/>
          </a:xfrm>
          <a:prstGeom prst="rect">
            <a:avLst/>
          </a:prstGeom>
          <a:noFill/>
        </p:spPr>
        <p:txBody>
          <a:bodyPr wrap="none" rtlCol="0">
            <a:spAutoFit/>
          </a:bodyPr>
          <a:lstStyle/>
          <a:p>
            <a:r>
              <a:rPr lang="en-US" altLang="ja-JP" dirty="0" err="1"/>
              <a:t>MLS1</a:t>
            </a:r>
            <a:endParaRPr kumimoji="1" lang="ja-JP" altLang="en-US" dirty="0"/>
          </a:p>
        </p:txBody>
      </p:sp>
      <p:sp>
        <p:nvSpPr>
          <p:cNvPr id="59" name="テキスト ボックス 58"/>
          <p:cNvSpPr txBox="1"/>
          <p:nvPr/>
        </p:nvSpPr>
        <p:spPr>
          <a:xfrm>
            <a:off x="6993604" y="3208214"/>
            <a:ext cx="787395" cy="369332"/>
          </a:xfrm>
          <a:prstGeom prst="rect">
            <a:avLst/>
          </a:prstGeom>
          <a:noFill/>
        </p:spPr>
        <p:txBody>
          <a:bodyPr wrap="none" rtlCol="0">
            <a:spAutoFit/>
          </a:bodyPr>
          <a:lstStyle/>
          <a:p>
            <a:r>
              <a:rPr lang="en-US" altLang="ja-JP" dirty="0" err="1"/>
              <a:t>MLS2</a:t>
            </a:r>
            <a:endParaRPr kumimoji="1" lang="ja-JP" altLang="en-US" dirty="0"/>
          </a:p>
        </p:txBody>
      </p:sp>
      <p:sp>
        <p:nvSpPr>
          <p:cNvPr id="60" name="テキスト ボックス 59"/>
          <p:cNvSpPr txBox="1"/>
          <p:nvPr/>
        </p:nvSpPr>
        <p:spPr>
          <a:xfrm>
            <a:off x="395536" y="1556792"/>
            <a:ext cx="5929828" cy="1754326"/>
          </a:xfrm>
          <a:prstGeom prst="rect">
            <a:avLst/>
          </a:prstGeom>
          <a:noFill/>
        </p:spPr>
        <p:txBody>
          <a:bodyPr wrap="none" rtlCol="0">
            <a:spAutoFit/>
          </a:bodyPr>
          <a:lstStyle/>
          <a:p>
            <a:r>
              <a:rPr lang="en-US" altLang="ja-JP" dirty="0"/>
              <a:t>Rank computation for Web search on Bing.</a:t>
            </a:r>
          </a:p>
          <a:p>
            <a:r>
              <a:rPr lang="en-US" altLang="ja-JP" dirty="0"/>
              <a:t>Task Level Macro-Pipelining (</a:t>
            </a:r>
            <a:r>
              <a:rPr lang="en-US" altLang="ja-JP" dirty="0" err="1"/>
              <a:t>MISD</a:t>
            </a:r>
            <a:r>
              <a:rPr lang="en-US" altLang="ja-JP" dirty="0"/>
              <a:t>)</a:t>
            </a:r>
          </a:p>
          <a:p>
            <a:r>
              <a:rPr kumimoji="1" lang="en-US" altLang="ja-JP" dirty="0"/>
              <a:t>FE: Feature Extraction</a:t>
            </a:r>
          </a:p>
          <a:p>
            <a:r>
              <a:rPr lang="en-US" altLang="ja-JP" dirty="0" err="1"/>
              <a:t>FFE</a:t>
            </a:r>
            <a:r>
              <a:rPr lang="en-US" altLang="ja-JP" dirty="0"/>
              <a:t>: Free Form Expression: Synthesis of feature values</a:t>
            </a:r>
          </a:p>
          <a:p>
            <a:r>
              <a:rPr kumimoji="1" lang="en-US" altLang="ja-JP" dirty="0"/>
              <a:t>MLS: Machine Learning Scoring</a:t>
            </a:r>
          </a:p>
          <a:p>
            <a:endParaRPr kumimoji="1" lang="ja-JP" altLang="en-US" dirty="0"/>
          </a:p>
        </p:txBody>
      </p:sp>
      <p:sp>
        <p:nvSpPr>
          <p:cNvPr id="61" name="テキスト ボックス 60"/>
          <p:cNvSpPr txBox="1"/>
          <p:nvPr/>
        </p:nvSpPr>
        <p:spPr>
          <a:xfrm>
            <a:off x="2267744" y="5814556"/>
            <a:ext cx="5211748" cy="369332"/>
          </a:xfrm>
          <a:prstGeom prst="rect">
            <a:avLst/>
          </a:prstGeom>
          <a:noFill/>
        </p:spPr>
        <p:txBody>
          <a:bodyPr wrap="none" rtlCol="0">
            <a:spAutoFit/>
          </a:bodyPr>
          <a:lstStyle/>
          <a:p>
            <a:r>
              <a:rPr kumimoji="1" lang="en-US" altLang="ja-JP" dirty="0"/>
              <a:t>2-Dimensional Mesh is formed (</a:t>
            </a:r>
            <a:r>
              <a:rPr kumimoji="1" lang="en-US" altLang="ja-JP" dirty="0" err="1"/>
              <a:t>8x6</a:t>
            </a:r>
            <a:r>
              <a:rPr kumimoji="1" lang="en-US" altLang="ja-JP" dirty="0"/>
              <a:t>) for 1 cluster.</a:t>
            </a:r>
            <a:endParaRPr kumimoji="1" lang="ja-JP" altLang="en-US" dirty="0"/>
          </a:p>
        </p:txBody>
      </p:sp>
      <p:sp>
        <p:nvSpPr>
          <p:cNvPr id="62" name="テキスト ボックス 61"/>
          <p:cNvSpPr txBox="1"/>
          <p:nvPr/>
        </p:nvSpPr>
        <p:spPr>
          <a:xfrm>
            <a:off x="501889" y="5359749"/>
            <a:ext cx="2629951" cy="369332"/>
          </a:xfrm>
          <a:prstGeom prst="rect">
            <a:avLst/>
          </a:prstGeom>
          <a:noFill/>
        </p:spPr>
        <p:txBody>
          <a:bodyPr wrap="none" rtlCol="0">
            <a:spAutoFit/>
          </a:bodyPr>
          <a:lstStyle/>
          <a:p>
            <a:r>
              <a:rPr kumimoji="1" lang="en-US" altLang="ja-JP" dirty="0" err="1"/>
              <a:t>FPGA</a:t>
            </a:r>
            <a:r>
              <a:rPr kumimoji="1" lang="en-US" altLang="ja-JP" dirty="0"/>
              <a:t>: Altera’s </a:t>
            </a:r>
            <a:r>
              <a:rPr kumimoji="1" lang="en-US" altLang="ja-JP" dirty="0" err="1"/>
              <a:t>Stratix</a:t>
            </a:r>
            <a:r>
              <a:rPr kumimoji="1" lang="en-US" altLang="ja-JP" dirty="0"/>
              <a:t> V</a:t>
            </a:r>
            <a:endParaRPr kumimoji="1" lang="ja-JP" altLang="en-US" dirty="0"/>
          </a:p>
        </p:txBody>
      </p:sp>
    </p:spTree>
    <p:extLst>
      <p:ext uri="{BB962C8B-B14F-4D97-AF65-F5344CB8AC3E}">
        <p14:creationId xmlns:p14="http://schemas.microsoft.com/office/powerpoint/2010/main" val="1292252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A4ED88-C5AB-4D43-8357-1F5B64E21F91}"/>
              </a:ext>
            </a:extLst>
          </p:cNvPr>
          <p:cNvSpPr>
            <a:spLocks noGrp="1"/>
          </p:cNvSpPr>
          <p:nvPr>
            <p:ph type="title"/>
          </p:nvPr>
        </p:nvSpPr>
        <p:spPr>
          <a:xfrm>
            <a:off x="112077" y="679505"/>
            <a:ext cx="7886700" cy="994172"/>
          </a:xfrm>
        </p:spPr>
        <p:txBody>
          <a:bodyPr/>
          <a:lstStyle/>
          <a:p>
            <a:r>
              <a:rPr kumimoji="1" lang="en-US" altLang="ja-JP" dirty="0"/>
              <a:t>Multi-FPGA Systems</a:t>
            </a:r>
            <a:endParaRPr kumimoji="1" lang="ja-JP" altLang="en-US" dirty="0"/>
          </a:p>
        </p:txBody>
      </p:sp>
      <p:pic>
        <p:nvPicPr>
          <p:cNvPr id="5" name="図 4">
            <a:extLst>
              <a:ext uri="{FF2B5EF4-FFF2-40B4-BE49-F238E27FC236}">
                <a16:creationId xmlns:a16="http://schemas.microsoft.com/office/drawing/2014/main" id="{6DE76570-DC60-48CE-9F88-87C4A3A55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99" r="13145"/>
          <a:stretch/>
        </p:blipFill>
        <p:spPr>
          <a:xfrm>
            <a:off x="392442" y="1639033"/>
            <a:ext cx="1831543" cy="3168317"/>
          </a:xfrm>
          <a:prstGeom prst="rect">
            <a:avLst/>
          </a:prstGeom>
        </p:spPr>
      </p:pic>
      <p:sp>
        <p:nvSpPr>
          <p:cNvPr id="4" name="スライド番号プレースホルダー 3">
            <a:extLst>
              <a:ext uri="{FF2B5EF4-FFF2-40B4-BE49-F238E27FC236}">
                <a16:creationId xmlns:a16="http://schemas.microsoft.com/office/drawing/2014/main" id="{16ACF92A-D704-4704-B259-73CCCE5D9B47}"/>
              </a:ext>
            </a:extLst>
          </p:cNvPr>
          <p:cNvSpPr>
            <a:spLocks noGrp="1"/>
          </p:cNvSpPr>
          <p:nvPr>
            <p:ph type="sldNum" sz="quarter" idx="12"/>
          </p:nvPr>
        </p:nvSpPr>
        <p:spPr>
          <a:xfrm>
            <a:off x="1700879" y="5708065"/>
            <a:ext cx="2057400" cy="273844"/>
          </a:xfrm>
        </p:spPr>
        <p:txBody>
          <a:bodyPr/>
          <a:lstStyle/>
          <a:p>
            <a:fld id="{BFAAD71A-A048-4A23-95B5-C99B536E0AB6}" type="slidenum">
              <a:rPr lang="ja-JP" altLang="en-US" sz="450"/>
              <a:t>34</a:t>
            </a:fld>
            <a:endParaRPr lang="ja-JP" altLang="en-US" sz="450"/>
          </a:p>
        </p:txBody>
      </p:sp>
      <p:pic>
        <p:nvPicPr>
          <p:cNvPr id="7" name="コンテンツ プレースホルダー 4">
            <a:extLst>
              <a:ext uri="{FF2B5EF4-FFF2-40B4-BE49-F238E27FC236}">
                <a16:creationId xmlns:a16="http://schemas.microsoft.com/office/drawing/2014/main" id="{203FD335-C4F7-4356-A460-DE708253F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719" y="2099105"/>
            <a:ext cx="3145993" cy="2359495"/>
          </a:xfrm>
          <a:prstGeom prst="rect">
            <a:avLst/>
          </a:prstGeom>
        </p:spPr>
      </p:pic>
      <p:pic>
        <p:nvPicPr>
          <p:cNvPr id="10" name="図 9">
            <a:extLst>
              <a:ext uri="{FF2B5EF4-FFF2-40B4-BE49-F238E27FC236}">
                <a16:creationId xmlns:a16="http://schemas.microsoft.com/office/drawing/2014/main" id="{E036A312-D3BB-4EEC-830C-6BB1FCC550FC}"/>
              </a:ext>
            </a:extLst>
          </p:cNvPr>
          <p:cNvPicPr>
            <a:picLocks noChangeAspect="1"/>
          </p:cNvPicPr>
          <p:nvPr/>
        </p:nvPicPr>
        <p:blipFill>
          <a:blip r:embed="rId5"/>
          <a:stretch>
            <a:fillRect/>
          </a:stretch>
        </p:blipFill>
        <p:spPr>
          <a:xfrm>
            <a:off x="5755108" y="4216306"/>
            <a:ext cx="3018476" cy="1696320"/>
          </a:xfrm>
          <a:prstGeom prst="rect">
            <a:avLst/>
          </a:prstGeom>
        </p:spPr>
      </p:pic>
      <p:sp>
        <p:nvSpPr>
          <p:cNvPr id="9" name="正方形/長方形 8">
            <a:extLst>
              <a:ext uri="{FF2B5EF4-FFF2-40B4-BE49-F238E27FC236}">
                <a16:creationId xmlns:a16="http://schemas.microsoft.com/office/drawing/2014/main" id="{203CD8B0-0C48-41DF-960E-727D24F53869}"/>
              </a:ext>
            </a:extLst>
          </p:cNvPr>
          <p:cNvSpPr/>
          <p:nvPr/>
        </p:nvSpPr>
        <p:spPr>
          <a:xfrm>
            <a:off x="15165" y="4228172"/>
            <a:ext cx="4334943" cy="177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50"/>
          </a:p>
        </p:txBody>
      </p:sp>
      <p:grpSp>
        <p:nvGrpSpPr>
          <p:cNvPr id="12" name="グループ化 11">
            <a:extLst>
              <a:ext uri="{FF2B5EF4-FFF2-40B4-BE49-F238E27FC236}">
                <a16:creationId xmlns:a16="http://schemas.microsoft.com/office/drawing/2014/main" id="{D3703880-2B59-4482-B536-6D986F8A8C8C}"/>
              </a:ext>
            </a:extLst>
          </p:cNvPr>
          <p:cNvGrpSpPr/>
          <p:nvPr/>
        </p:nvGrpSpPr>
        <p:grpSpPr>
          <a:xfrm>
            <a:off x="34597" y="4265036"/>
            <a:ext cx="4170852" cy="1599201"/>
            <a:chOff x="756537" y="797269"/>
            <a:chExt cx="10623036" cy="4599365"/>
          </a:xfrm>
        </p:grpSpPr>
        <p:grpSp>
          <p:nvGrpSpPr>
            <p:cNvPr id="13" name="Google Shape;3215;gc765008bb0_0_0">
              <a:extLst>
                <a:ext uri="{FF2B5EF4-FFF2-40B4-BE49-F238E27FC236}">
                  <a16:creationId xmlns:a16="http://schemas.microsoft.com/office/drawing/2014/main" id="{71132F9F-D786-4D21-A060-95F539D83659}"/>
                </a:ext>
              </a:extLst>
            </p:cNvPr>
            <p:cNvGrpSpPr/>
            <p:nvPr/>
          </p:nvGrpSpPr>
          <p:grpSpPr>
            <a:xfrm>
              <a:off x="756537" y="797269"/>
              <a:ext cx="10623036" cy="4372229"/>
              <a:chOff x="531259" y="1095300"/>
              <a:chExt cx="10953843" cy="5162625"/>
            </a:xfrm>
          </p:grpSpPr>
          <p:grpSp>
            <p:nvGrpSpPr>
              <p:cNvPr id="40" name="Google Shape;3216;gc765008bb0_0_0">
                <a:extLst>
                  <a:ext uri="{FF2B5EF4-FFF2-40B4-BE49-F238E27FC236}">
                    <a16:creationId xmlns:a16="http://schemas.microsoft.com/office/drawing/2014/main" id="{012926BD-F5D5-4CC6-BF19-40A690A49FF3}"/>
                  </a:ext>
                </a:extLst>
              </p:cNvPr>
              <p:cNvGrpSpPr/>
              <p:nvPr/>
            </p:nvGrpSpPr>
            <p:grpSpPr>
              <a:xfrm>
                <a:off x="8498681" y="1095300"/>
                <a:ext cx="2986421" cy="5124525"/>
                <a:chOff x="8498681" y="1095300"/>
                <a:chExt cx="2986421" cy="5124525"/>
              </a:xfrm>
            </p:grpSpPr>
            <p:sp>
              <p:nvSpPr>
                <p:cNvPr id="198" name="Google Shape;3217;gc765008bb0_0_0">
                  <a:extLst>
                    <a:ext uri="{FF2B5EF4-FFF2-40B4-BE49-F238E27FC236}">
                      <a16:creationId xmlns:a16="http://schemas.microsoft.com/office/drawing/2014/main" id="{1F2D8EAB-72EF-4274-ABE6-7F5A670B2F3F}"/>
                    </a:ext>
                  </a:extLst>
                </p:cNvPr>
                <p:cNvSpPr/>
                <p:nvPr/>
              </p:nvSpPr>
              <p:spPr>
                <a:xfrm>
                  <a:off x="10363200" y="52863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fic00</a:t>
                  </a:r>
                  <a:endParaRPr sz="450">
                    <a:solidFill>
                      <a:schemeClr val="dk1"/>
                    </a:solidFill>
                    <a:latin typeface="Arial"/>
                    <a:ea typeface="Arial"/>
                    <a:cs typeface="Arial"/>
                    <a:sym typeface="Arial"/>
                  </a:endParaRPr>
                </a:p>
              </p:txBody>
            </p:sp>
            <p:sp>
              <p:nvSpPr>
                <p:cNvPr id="199" name="Google Shape;3218;gc765008bb0_0_0">
                  <a:extLst>
                    <a:ext uri="{FF2B5EF4-FFF2-40B4-BE49-F238E27FC236}">
                      <a16:creationId xmlns:a16="http://schemas.microsoft.com/office/drawing/2014/main" id="{8C7F779B-6A72-4DEA-AEE7-42BE386579C8}"/>
                    </a:ext>
                  </a:extLst>
                </p:cNvPr>
                <p:cNvSpPr/>
                <p:nvPr/>
              </p:nvSpPr>
              <p:spPr>
                <a:xfrm>
                  <a:off x="10363200" y="40481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fic01</a:t>
                  </a:r>
                  <a:endParaRPr sz="450">
                    <a:solidFill>
                      <a:schemeClr val="dk1"/>
                    </a:solidFill>
                    <a:latin typeface="Arial"/>
                    <a:ea typeface="Arial"/>
                    <a:cs typeface="Arial"/>
                    <a:sym typeface="Arial"/>
                  </a:endParaRPr>
                </a:p>
              </p:txBody>
            </p:sp>
            <p:sp>
              <p:nvSpPr>
                <p:cNvPr id="200" name="Google Shape;3219;gc765008bb0_0_0">
                  <a:extLst>
                    <a:ext uri="{FF2B5EF4-FFF2-40B4-BE49-F238E27FC236}">
                      <a16:creationId xmlns:a16="http://schemas.microsoft.com/office/drawing/2014/main" id="{6F9D35CE-1217-4C36-A277-7A227361680C}"/>
                    </a:ext>
                  </a:extLst>
                </p:cNvPr>
                <p:cNvSpPr/>
                <p:nvPr/>
              </p:nvSpPr>
              <p:spPr>
                <a:xfrm>
                  <a:off x="10363200" y="28098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fic02</a:t>
                  </a:r>
                  <a:endParaRPr sz="450">
                    <a:solidFill>
                      <a:schemeClr val="dk1"/>
                    </a:solidFill>
                    <a:latin typeface="Arial"/>
                    <a:ea typeface="Arial"/>
                    <a:cs typeface="Arial"/>
                    <a:sym typeface="Arial"/>
                  </a:endParaRPr>
                </a:p>
              </p:txBody>
            </p:sp>
            <p:sp>
              <p:nvSpPr>
                <p:cNvPr id="201" name="Google Shape;3220;gc765008bb0_0_0">
                  <a:extLst>
                    <a:ext uri="{FF2B5EF4-FFF2-40B4-BE49-F238E27FC236}">
                      <a16:creationId xmlns:a16="http://schemas.microsoft.com/office/drawing/2014/main" id="{A9A73752-63FC-4331-A961-825B30B0BD11}"/>
                    </a:ext>
                  </a:extLst>
                </p:cNvPr>
                <p:cNvSpPr/>
                <p:nvPr/>
              </p:nvSpPr>
              <p:spPr>
                <a:xfrm>
                  <a:off x="10363200" y="15716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fic03</a:t>
                  </a:r>
                  <a:endParaRPr sz="450">
                    <a:solidFill>
                      <a:schemeClr val="dk1"/>
                    </a:solidFill>
                    <a:latin typeface="Arial"/>
                    <a:ea typeface="Arial"/>
                    <a:cs typeface="Arial"/>
                    <a:sym typeface="Arial"/>
                  </a:endParaRPr>
                </a:p>
              </p:txBody>
            </p:sp>
            <p:cxnSp>
              <p:nvCxnSpPr>
                <p:cNvPr id="202" name="Google Shape;3221;gc765008bb0_0_0">
                  <a:extLst>
                    <a:ext uri="{FF2B5EF4-FFF2-40B4-BE49-F238E27FC236}">
                      <a16:creationId xmlns:a16="http://schemas.microsoft.com/office/drawing/2014/main" id="{9DD06AB8-0FF3-45AD-826E-687DCEB9F834}"/>
                    </a:ext>
                  </a:extLst>
                </p:cNvPr>
                <p:cNvCxnSpPr>
                  <a:stCxn id="198" idx="0"/>
                  <a:endCxn id="199" idx="2"/>
                </p:cNvCxnSpPr>
                <p:nvPr/>
              </p:nvCxnSpPr>
              <p:spPr>
                <a:xfrm rot="10800000">
                  <a:off x="10663200"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203" name="Google Shape;3222;gc765008bb0_0_0">
                  <a:extLst>
                    <a:ext uri="{FF2B5EF4-FFF2-40B4-BE49-F238E27FC236}">
                      <a16:creationId xmlns:a16="http://schemas.microsoft.com/office/drawing/2014/main" id="{9359CE83-2BEF-4649-B732-76C9D70BACD1}"/>
                    </a:ext>
                  </a:extLst>
                </p:cNvPr>
                <p:cNvCxnSpPr/>
                <p:nvPr/>
              </p:nvCxnSpPr>
              <p:spPr>
                <a:xfrm rot="10800000">
                  <a:off x="10663237"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204" name="Google Shape;3223;gc765008bb0_0_0">
                  <a:extLst>
                    <a:ext uri="{FF2B5EF4-FFF2-40B4-BE49-F238E27FC236}">
                      <a16:creationId xmlns:a16="http://schemas.microsoft.com/office/drawing/2014/main" id="{C2DF4EA9-724F-4413-A14D-7C2425EC989D}"/>
                    </a:ext>
                  </a:extLst>
                </p:cNvPr>
                <p:cNvCxnSpPr/>
                <p:nvPr/>
              </p:nvCxnSpPr>
              <p:spPr>
                <a:xfrm rot="10800000">
                  <a:off x="10663236"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grpSp>
              <p:nvGrpSpPr>
                <p:cNvPr id="205" name="Google Shape;3224;gc765008bb0_0_0">
                  <a:extLst>
                    <a:ext uri="{FF2B5EF4-FFF2-40B4-BE49-F238E27FC236}">
                      <a16:creationId xmlns:a16="http://schemas.microsoft.com/office/drawing/2014/main" id="{A93D9344-19AD-448D-958B-0D68A78C0C1A}"/>
                    </a:ext>
                  </a:extLst>
                </p:cNvPr>
                <p:cNvGrpSpPr/>
                <p:nvPr/>
              </p:nvGrpSpPr>
              <p:grpSpPr>
                <a:xfrm>
                  <a:off x="10663200" y="1095300"/>
                  <a:ext cx="795373" cy="5105475"/>
                  <a:chOff x="10663200" y="1095300"/>
                  <a:chExt cx="795373" cy="5105475"/>
                </a:xfrm>
              </p:grpSpPr>
              <p:cxnSp>
                <p:nvCxnSpPr>
                  <p:cNvPr id="228" name="Google Shape;3225;gc765008bb0_0_0">
                    <a:extLst>
                      <a:ext uri="{FF2B5EF4-FFF2-40B4-BE49-F238E27FC236}">
                        <a16:creationId xmlns:a16="http://schemas.microsoft.com/office/drawing/2014/main" id="{B9D22EB8-4ABB-426C-834A-F2C4DEDDAF12}"/>
                      </a:ext>
                    </a:extLst>
                  </p:cNvPr>
                  <p:cNvCxnSpPr>
                    <a:stCxn id="201" idx="0"/>
                  </p:cNvCxnSpPr>
                  <p:nvPr/>
                </p:nvCxnSpPr>
                <p:spPr>
                  <a:xfrm rot="10800000">
                    <a:off x="10663200"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229" name="Google Shape;3226;gc765008bb0_0_0">
                    <a:extLst>
                      <a:ext uri="{FF2B5EF4-FFF2-40B4-BE49-F238E27FC236}">
                        <a16:creationId xmlns:a16="http://schemas.microsoft.com/office/drawing/2014/main" id="{DB02FFA8-EF56-4E91-BD5A-520B812BFD8E}"/>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230" name="Google Shape;3227;gc765008bb0_0_0">
                    <a:extLst>
                      <a:ext uri="{FF2B5EF4-FFF2-40B4-BE49-F238E27FC236}">
                        <a16:creationId xmlns:a16="http://schemas.microsoft.com/office/drawing/2014/main" id="{3BF3D82D-D24E-4066-9746-F21564734E11}"/>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231" name="Google Shape;3228;gc765008bb0_0_0">
                    <a:extLst>
                      <a:ext uri="{FF2B5EF4-FFF2-40B4-BE49-F238E27FC236}">
                        <a16:creationId xmlns:a16="http://schemas.microsoft.com/office/drawing/2014/main" id="{210EC97E-D8BE-4BA1-B0E9-0E8897F90590}"/>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232" name="Google Shape;3229;gc765008bb0_0_0">
                    <a:extLst>
                      <a:ext uri="{FF2B5EF4-FFF2-40B4-BE49-F238E27FC236}">
                        <a16:creationId xmlns:a16="http://schemas.microsoft.com/office/drawing/2014/main" id="{095594A2-6F58-40B5-9E65-FBA5150979F2}"/>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sp>
              <p:nvSpPr>
                <p:cNvPr id="206" name="Google Shape;3230;gc765008bb0_0_0">
                  <a:extLst>
                    <a:ext uri="{FF2B5EF4-FFF2-40B4-BE49-F238E27FC236}">
                      <a16:creationId xmlns:a16="http://schemas.microsoft.com/office/drawing/2014/main" id="{82222590-1533-4805-B555-1898AA4E8584}"/>
                    </a:ext>
                  </a:extLst>
                </p:cNvPr>
                <p:cNvSpPr txBox="1"/>
                <p:nvPr/>
              </p:nvSpPr>
              <p:spPr>
                <a:xfrm>
                  <a:off x="10363200"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207" name="Google Shape;3231;gc765008bb0_0_0">
                  <a:extLst>
                    <a:ext uri="{FF2B5EF4-FFF2-40B4-BE49-F238E27FC236}">
                      <a16:creationId xmlns:a16="http://schemas.microsoft.com/office/drawing/2014/main" id="{0D6C9519-5104-4560-BF72-7D27FE88BA44}"/>
                    </a:ext>
                  </a:extLst>
                </p:cNvPr>
                <p:cNvSpPr txBox="1"/>
                <p:nvPr/>
              </p:nvSpPr>
              <p:spPr>
                <a:xfrm>
                  <a:off x="11172202" y="3086503"/>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208" name="Google Shape;3232;gc765008bb0_0_0">
                  <a:extLst>
                    <a:ext uri="{FF2B5EF4-FFF2-40B4-BE49-F238E27FC236}">
                      <a16:creationId xmlns:a16="http://schemas.microsoft.com/office/drawing/2014/main" id="{38CE6316-6905-429C-9AAD-2F0F51FB476D}"/>
                    </a:ext>
                  </a:extLst>
                </p:cNvPr>
                <p:cNvSpPr txBox="1"/>
                <p:nvPr/>
              </p:nvSpPr>
              <p:spPr>
                <a:xfrm>
                  <a:off x="10363200"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209" name="Google Shape;3233;gc765008bb0_0_0">
                  <a:extLst>
                    <a:ext uri="{FF2B5EF4-FFF2-40B4-BE49-F238E27FC236}">
                      <a16:creationId xmlns:a16="http://schemas.microsoft.com/office/drawing/2014/main" id="{7D32AA79-B5E0-4A78-8207-1EE38F58B895}"/>
                    </a:ext>
                  </a:extLst>
                </p:cNvPr>
                <p:cNvSpPr txBox="1"/>
                <p:nvPr/>
              </p:nvSpPr>
              <p:spPr>
                <a:xfrm>
                  <a:off x="10356056"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210" name="Google Shape;3234;gc765008bb0_0_0">
                  <a:extLst>
                    <a:ext uri="{FF2B5EF4-FFF2-40B4-BE49-F238E27FC236}">
                      <a16:creationId xmlns:a16="http://schemas.microsoft.com/office/drawing/2014/main" id="{002059E3-2889-4137-B289-A2D9F2AE9DEC}"/>
                    </a:ext>
                  </a:extLst>
                </p:cNvPr>
                <p:cNvGrpSpPr/>
                <p:nvPr/>
              </p:nvGrpSpPr>
              <p:grpSpPr>
                <a:xfrm>
                  <a:off x="8498681" y="1114350"/>
                  <a:ext cx="1165205" cy="5105475"/>
                  <a:chOff x="9070181" y="1114350"/>
                  <a:chExt cx="1165205" cy="5105475"/>
                </a:xfrm>
              </p:grpSpPr>
              <p:sp>
                <p:nvSpPr>
                  <p:cNvPr id="211" name="Google Shape;3235;gc765008bb0_0_0">
                    <a:extLst>
                      <a:ext uri="{FF2B5EF4-FFF2-40B4-BE49-F238E27FC236}">
                        <a16:creationId xmlns:a16="http://schemas.microsoft.com/office/drawing/2014/main" id="{C21C35A6-881F-4D42-8E57-DB4676D530CA}"/>
                      </a:ext>
                    </a:extLst>
                  </p:cNvPr>
                  <p:cNvSpPr/>
                  <p:nvPr/>
                </p:nvSpPr>
                <p:spPr>
                  <a:xfrm>
                    <a:off x="9077325" y="52863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fic04</a:t>
                    </a:r>
                    <a:endParaRPr sz="450">
                      <a:solidFill>
                        <a:schemeClr val="dk1"/>
                      </a:solidFill>
                      <a:latin typeface="Arial"/>
                      <a:ea typeface="Arial"/>
                      <a:cs typeface="Arial"/>
                      <a:sym typeface="Arial"/>
                    </a:endParaRPr>
                  </a:p>
                </p:txBody>
              </p:sp>
              <p:sp>
                <p:nvSpPr>
                  <p:cNvPr id="212" name="Google Shape;3236;gc765008bb0_0_0">
                    <a:extLst>
                      <a:ext uri="{FF2B5EF4-FFF2-40B4-BE49-F238E27FC236}">
                        <a16:creationId xmlns:a16="http://schemas.microsoft.com/office/drawing/2014/main" id="{7F55219C-98D0-4D80-BF45-3C1674C5C7D0}"/>
                      </a:ext>
                    </a:extLst>
                  </p:cNvPr>
                  <p:cNvSpPr/>
                  <p:nvPr/>
                </p:nvSpPr>
                <p:spPr>
                  <a:xfrm>
                    <a:off x="9077325" y="40481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fic05</a:t>
                    </a:r>
                    <a:endParaRPr sz="450">
                      <a:solidFill>
                        <a:schemeClr val="dk1"/>
                      </a:solidFill>
                      <a:latin typeface="Arial"/>
                      <a:ea typeface="Arial"/>
                      <a:cs typeface="Arial"/>
                      <a:sym typeface="Arial"/>
                    </a:endParaRPr>
                  </a:p>
                </p:txBody>
              </p:sp>
              <p:sp>
                <p:nvSpPr>
                  <p:cNvPr id="213" name="Google Shape;3237;gc765008bb0_0_0">
                    <a:extLst>
                      <a:ext uri="{FF2B5EF4-FFF2-40B4-BE49-F238E27FC236}">
                        <a16:creationId xmlns:a16="http://schemas.microsoft.com/office/drawing/2014/main" id="{48E618DD-37C7-41F5-BB3C-F5981FAAC1E4}"/>
                      </a:ext>
                    </a:extLst>
                  </p:cNvPr>
                  <p:cNvSpPr/>
                  <p:nvPr/>
                </p:nvSpPr>
                <p:spPr>
                  <a:xfrm>
                    <a:off x="9077325" y="28098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fic06</a:t>
                    </a:r>
                    <a:endParaRPr sz="450">
                      <a:solidFill>
                        <a:schemeClr val="dk1"/>
                      </a:solidFill>
                      <a:latin typeface="Arial"/>
                      <a:ea typeface="Arial"/>
                      <a:cs typeface="Arial"/>
                      <a:sym typeface="Arial"/>
                    </a:endParaRPr>
                  </a:p>
                </p:txBody>
              </p:sp>
              <p:sp>
                <p:nvSpPr>
                  <p:cNvPr id="214" name="Google Shape;3238;gc765008bb0_0_0">
                    <a:extLst>
                      <a:ext uri="{FF2B5EF4-FFF2-40B4-BE49-F238E27FC236}">
                        <a16:creationId xmlns:a16="http://schemas.microsoft.com/office/drawing/2014/main" id="{C5230A49-76C5-4212-87D9-8A0B4909F46A}"/>
                      </a:ext>
                    </a:extLst>
                  </p:cNvPr>
                  <p:cNvSpPr/>
                  <p:nvPr/>
                </p:nvSpPr>
                <p:spPr>
                  <a:xfrm>
                    <a:off x="9077325" y="15716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fic07</a:t>
                    </a:r>
                    <a:endParaRPr sz="450">
                      <a:solidFill>
                        <a:schemeClr val="dk1"/>
                      </a:solidFill>
                      <a:latin typeface="Arial"/>
                      <a:ea typeface="Arial"/>
                      <a:cs typeface="Arial"/>
                      <a:sym typeface="Arial"/>
                    </a:endParaRPr>
                  </a:p>
                </p:txBody>
              </p:sp>
              <p:cxnSp>
                <p:nvCxnSpPr>
                  <p:cNvPr id="215" name="Google Shape;3239;gc765008bb0_0_0">
                    <a:extLst>
                      <a:ext uri="{FF2B5EF4-FFF2-40B4-BE49-F238E27FC236}">
                        <a16:creationId xmlns:a16="http://schemas.microsoft.com/office/drawing/2014/main" id="{49FFD507-7BDB-4947-8324-F90C5D1CC721}"/>
                      </a:ext>
                    </a:extLst>
                  </p:cNvPr>
                  <p:cNvCxnSpPr>
                    <a:stCxn id="211" idx="0"/>
                    <a:endCxn id="212" idx="2"/>
                  </p:cNvCxnSpPr>
                  <p:nvPr/>
                </p:nvCxnSpPr>
                <p:spPr>
                  <a:xfrm rot="10800000">
                    <a:off x="9377325"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216" name="Google Shape;3240;gc765008bb0_0_0">
                    <a:extLst>
                      <a:ext uri="{FF2B5EF4-FFF2-40B4-BE49-F238E27FC236}">
                        <a16:creationId xmlns:a16="http://schemas.microsoft.com/office/drawing/2014/main" id="{BFBF2B53-8B66-4179-8868-8951178620F9}"/>
                      </a:ext>
                    </a:extLst>
                  </p:cNvPr>
                  <p:cNvCxnSpPr/>
                  <p:nvPr/>
                </p:nvCxnSpPr>
                <p:spPr>
                  <a:xfrm rot="10800000">
                    <a:off x="9377362"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217" name="Google Shape;3241;gc765008bb0_0_0">
                    <a:extLst>
                      <a:ext uri="{FF2B5EF4-FFF2-40B4-BE49-F238E27FC236}">
                        <a16:creationId xmlns:a16="http://schemas.microsoft.com/office/drawing/2014/main" id="{15BBDA62-8229-44A2-9FF6-80A15130D969}"/>
                      </a:ext>
                    </a:extLst>
                  </p:cNvPr>
                  <p:cNvCxnSpPr/>
                  <p:nvPr/>
                </p:nvCxnSpPr>
                <p:spPr>
                  <a:xfrm rot="10800000">
                    <a:off x="9377361"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sp>
                <p:nvSpPr>
                  <p:cNvPr id="218" name="Google Shape;3242;gc765008bb0_0_0">
                    <a:extLst>
                      <a:ext uri="{FF2B5EF4-FFF2-40B4-BE49-F238E27FC236}">
                        <a16:creationId xmlns:a16="http://schemas.microsoft.com/office/drawing/2014/main" id="{0CDD3912-1EB6-4E06-BE92-C1E527457B3B}"/>
                      </a:ext>
                    </a:extLst>
                  </p:cNvPr>
                  <p:cNvSpPr txBox="1"/>
                  <p:nvPr/>
                </p:nvSpPr>
                <p:spPr>
                  <a:xfrm>
                    <a:off x="9077325"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219" name="Google Shape;3243;gc765008bb0_0_0">
                    <a:extLst>
                      <a:ext uri="{FF2B5EF4-FFF2-40B4-BE49-F238E27FC236}">
                        <a16:creationId xmlns:a16="http://schemas.microsoft.com/office/drawing/2014/main" id="{62A1FA50-3F61-40BC-89B7-1D7FAB9D7E07}"/>
                      </a:ext>
                    </a:extLst>
                  </p:cNvPr>
                  <p:cNvSpPr txBox="1"/>
                  <p:nvPr/>
                </p:nvSpPr>
                <p:spPr>
                  <a:xfrm>
                    <a:off x="9922487" y="3161540"/>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220" name="Google Shape;3244;gc765008bb0_0_0">
                    <a:extLst>
                      <a:ext uri="{FF2B5EF4-FFF2-40B4-BE49-F238E27FC236}">
                        <a16:creationId xmlns:a16="http://schemas.microsoft.com/office/drawing/2014/main" id="{08EF1914-DF74-40F6-93DD-AEDC2E12999D}"/>
                      </a:ext>
                    </a:extLst>
                  </p:cNvPr>
                  <p:cNvSpPr txBox="1"/>
                  <p:nvPr/>
                </p:nvSpPr>
                <p:spPr>
                  <a:xfrm>
                    <a:off x="9077325"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221" name="Google Shape;3245;gc765008bb0_0_0">
                    <a:extLst>
                      <a:ext uri="{FF2B5EF4-FFF2-40B4-BE49-F238E27FC236}">
                        <a16:creationId xmlns:a16="http://schemas.microsoft.com/office/drawing/2014/main" id="{C02C288F-DE58-400A-B09E-1F9EC858A926}"/>
                      </a:ext>
                    </a:extLst>
                  </p:cNvPr>
                  <p:cNvSpPr txBox="1"/>
                  <p:nvPr/>
                </p:nvSpPr>
                <p:spPr>
                  <a:xfrm>
                    <a:off x="9070181"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222" name="Google Shape;3246;gc765008bb0_0_0">
                    <a:extLst>
                      <a:ext uri="{FF2B5EF4-FFF2-40B4-BE49-F238E27FC236}">
                        <a16:creationId xmlns:a16="http://schemas.microsoft.com/office/drawing/2014/main" id="{80A5A876-8F80-4E59-8D9A-A5077DA9704B}"/>
                      </a:ext>
                    </a:extLst>
                  </p:cNvPr>
                  <p:cNvGrpSpPr/>
                  <p:nvPr/>
                </p:nvGrpSpPr>
                <p:grpSpPr>
                  <a:xfrm>
                    <a:off x="9377359" y="1114350"/>
                    <a:ext cx="795338" cy="5105475"/>
                    <a:chOff x="10663234" y="1095300"/>
                    <a:chExt cx="795338" cy="5105475"/>
                  </a:xfrm>
                </p:grpSpPr>
                <p:cxnSp>
                  <p:nvCxnSpPr>
                    <p:cNvPr id="223" name="Google Shape;3247;gc765008bb0_0_0">
                      <a:extLst>
                        <a:ext uri="{FF2B5EF4-FFF2-40B4-BE49-F238E27FC236}">
                          <a16:creationId xmlns:a16="http://schemas.microsoft.com/office/drawing/2014/main" id="{C5DFC06F-9B40-4469-9B55-42E546D969F1}"/>
                        </a:ext>
                      </a:extLst>
                    </p:cNvPr>
                    <p:cNvCxnSpPr/>
                    <p:nvPr/>
                  </p:nvCxnSpPr>
                  <p:spPr>
                    <a:xfrm rot="10800000">
                      <a:off x="10663238"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224" name="Google Shape;3248;gc765008bb0_0_0">
                      <a:extLst>
                        <a:ext uri="{FF2B5EF4-FFF2-40B4-BE49-F238E27FC236}">
                          <a16:creationId xmlns:a16="http://schemas.microsoft.com/office/drawing/2014/main" id="{D7D74D82-A2E4-424B-8911-033613953622}"/>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225" name="Google Shape;3249;gc765008bb0_0_0">
                      <a:extLst>
                        <a:ext uri="{FF2B5EF4-FFF2-40B4-BE49-F238E27FC236}">
                          <a16:creationId xmlns:a16="http://schemas.microsoft.com/office/drawing/2014/main" id="{751D7898-A823-4E62-8AA7-00E6D57A016F}"/>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226" name="Google Shape;3250;gc765008bb0_0_0">
                      <a:extLst>
                        <a:ext uri="{FF2B5EF4-FFF2-40B4-BE49-F238E27FC236}">
                          <a16:creationId xmlns:a16="http://schemas.microsoft.com/office/drawing/2014/main" id="{09EB8D35-CB2B-45A5-99EC-74CE21E05430}"/>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227" name="Google Shape;3251;gc765008bb0_0_0">
                      <a:extLst>
                        <a:ext uri="{FF2B5EF4-FFF2-40B4-BE49-F238E27FC236}">
                          <a16:creationId xmlns:a16="http://schemas.microsoft.com/office/drawing/2014/main" id="{A8721825-74A8-4597-A64C-796259FC62ED}"/>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grpSp>
          </p:grpSp>
          <p:grpSp>
            <p:nvGrpSpPr>
              <p:cNvPr id="41" name="Google Shape;3252;gc765008bb0_0_0">
                <a:extLst>
                  <a:ext uri="{FF2B5EF4-FFF2-40B4-BE49-F238E27FC236}">
                    <a16:creationId xmlns:a16="http://schemas.microsoft.com/office/drawing/2014/main" id="{213D8D22-32AA-4187-A798-F9F22B2EDD58}"/>
                  </a:ext>
                </a:extLst>
              </p:cNvPr>
              <p:cNvGrpSpPr/>
              <p:nvPr/>
            </p:nvGrpSpPr>
            <p:grpSpPr>
              <a:xfrm>
                <a:off x="4621067" y="1114350"/>
                <a:ext cx="3028993" cy="5124525"/>
                <a:chOff x="8498681" y="1095300"/>
                <a:chExt cx="3028993" cy="5124525"/>
              </a:xfrm>
            </p:grpSpPr>
            <p:sp>
              <p:nvSpPr>
                <p:cNvPr id="163" name="Google Shape;3253;gc765008bb0_0_0">
                  <a:extLst>
                    <a:ext uri="{FF2B5EF4-FFF2-40B4-BE49-F238E27FC236}">
                      <a16:creationId xmlns:a16="http://schemas.microsoft.com/office/drawing/2014/main" id="{E8609984-1FEE-4D55-BE64-2BB5A3DCC7FB}"/>
                    </a:ext>
                  </a:extLst>
                </p:cNvPr>
                <p:cNvSpPr/>
                <p:nvPr/>
              </p:nvSpPr>
              <p:spPr>
                <a:xfrm>
                  <a:off x="10363200" y="52863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fic08</a:t>
                  </a:r>
                  <a:endParaRPr sz="450">
                    <a:solidFill>
                      <a:schemeClr val="dk1"/>
                    </a:solidFill>
                    <a:latin typeface="Arial"/>
                    <a:ea typeface="Arial"/>
                    <a:cs typeface="Arial"/>
                    <a:sym typeface="Arial"/>
                  </a:endParaRPr>
                </a:p>
              </p:txBody>
            </p:sp>
            <p:sp>
              <p:nvSpPr>
                <p:cNvPr id="164" name="Google Shape;3254;gc765008bb0_0_0">
                  <a:extLst>
                    <a:ext uri="{FF2B5EF4-FFF2-40B4-BE49-F238E27FC236}">
                      <a16:creationId xmlns:a16="http://schemas.microsoft.com/office/drawing/2014/main" id="{B1F15376-50AE-4191-87D5-441F29F3F859}"/>
                    </a:ext>
                  </a:extLst>
                </p:cNvPr>
                <p:cNvSpPr/>
                <p:nvPr/>
              </p:nvSpPr>
              <p:spPr>
                <a:xfrm>
                  <a:off x="10363200" y="40481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fic09</a:t>
                  </a:r>
                  <a:endParaRPr sz="450">
                    <a:solidFill>
                      <a:schemeClr val="dk1"/>
                    </a:solidFill>
                    <a:latin typeface="Arial"/>
                    <a:ea typeface="Arial"/>
                    <a:cs typeface="Arial"/>
                    <a:sym typeface="Arial"/>
                  </a:endParaRPr>
                </a:p>
              </p:txBody>
            </p:sp>
            <p:sp>
              <p:nvSpPr>
                <p:cNvPr id="165" name="Google Shape;3255;gc765008bb0_0_0">
                  <a:extLst>
                    <a:ext uri="{FF2B5EF4-FFF2-40B4-BE49-F238E27FC236}">
                      <a16:creationId xmlns:a16="http://schemas.microsoft.com/office/drawing/2014/main" id="{E14A9362-23ED-4795-AB24-601BD918E53E}"/>
                    </a:ext>
                  </a:extLst>
                </p:cNvPr>
                <p:cNvSpPr/>
                <p:nvPr/>
              </p:nvSpPr>
              <p:spPr>
                <a:xfrm>
                  <a:off x="10363200" y="280987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fic10</a:t>
                  </a:r>
                  <a:endParaRPr sz="450">
                    <a:solidFill>
                      <a:schemeClr val="dk1"/>
                    </a:solidFill>
                    <a:latin typeface="Arial"/>
                    <a:ea typeface="Arial"/>
                    <a:cs typeface="Arial"/>
                    <a:sym typeface="Arial"/>
                  </a:endParaRPr>
                </a:p>
              </p:txBody>
            </p:sp>
            <p:sp>
              <p:nvSpPr>
                <p:cNvPr id="166" name="Google Shape;3256;gc765008bb0_0_0">
                  <a:extLst>
                    <a:ext uri="{FF2B5EF4-FFF2-40B4-BE49-F238E27FC236}">
                      <a16:creationId xmlns:a16="http://schemas.microsoft.com/office/drawing/2014/main" id="{56B551C3-4337-4656-BF35-1A0FC180FC8D}"/>
                    </a:ext>
                  </a:extLst>
                </p:cNvPr>
                <p:cNvSpPr/>
                <p:nvPr/>
              </p:nvSpPr>
              <p:spPr>
                <a:xfrm>
                  <a:off x="10363200" y="1571625"/>
                  <a:ext cx="600000" cy="466800"/>
                </a:xfrm>
                <a:prstGeom prst="rect">
                  <a:avLst/>
                </a:prstGeom>
                <a:solidFill>
                  <a:srgbClr val="D5DBE5"/>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fic11</a:t>
                  </a:r>
                  <a:endParaRPr sz="450">
                    <a:solidFill>
                      <a:schemeClr val="dk1"/>
                    </a:solidFill>
                    <a:latin typeface="Arial"/>
                    <a:ea typeface="Arial"/>
                    <a:cs typeface="Arial"/>
                    <a:sym typeface="Arial"/>
                  </a:endParaRPr>
                </a:p>
              </p:txBody>
            </p:sp>
            <p:cxnSp>
              <p:nvCxnSpPr>
                <p:cNvPr id="167" name="Google Shape;3257;gc765008bb0_0_0">
                  <a:extLst>
                    <a:ext uri="{FF2B5EF4-FFF2-40B4-BE49-F238E27FC236}">
                      <a16:creationId xmlns:a16="http://schemas.microsoft.com/office/drawing/2014/main" id="{E1FF17AB-B313-49FA-95DF-9C9204E7D3F7}"/>
                    </a:ext>
                  </a:extLst>
                </p:cNvPr>
                <p:cNvCxnSpPr>
                  <a:stCxn id="163" idx="0"/>
                  <a:endCxn id="164" idx="2"/>
                </p:cNvCxnSpPr>
                <p:nvPr/>
              </p:nvCxnSpPr>
              <p:spPr>
                <a:xfrm rot="10800000">
                  <a:off x="10663200"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68" name="Google Shape;3258;gc765008bb0_0_0">
                  <a:extLst>
                    <a:ext uri="{FF2B5EF4-FFF2-40B4-BE49-F238E27FC236}">
                      <a16:creationId xmlns:a16="http://schemas.microsoft.com/office/drawing/2014/main" id="{49E95CF9-29D9-43F3-858B-0430412F71CE}"/>
                    </a:ext>
                  </a:extLst>
                </p:cNvPr>
                <p:cNvCxnSpPr/>
                <p:nvPr/>
              </p:nvCxnSpPr>
              <p:spPr>
                <a:xfrm rot="10800000">
                  <a:off x="10663237"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69" name="Google Shape;3259;gc765008bb0_0_0">
                  <a:extLst>
                    <a:ext uri="{FF2B5EF4-FFF2-40B4-BE49-F238E27FC236}">
                      <a16:creationId xmlns:a16="http://schemas.microsoft.com/office/drawing/2014/main" id="{A0778321-5AD5-4D3C-9319-A19EA536B56A}"/>
                    </a:ext>
                  </a:extLst>
                </p:cNvPr>
                <p:cNvCxnSpPr/>
                <p:nvPr/>
              </p:nvCxnSpPr>
              <p:spPr>
                <a:xfrm rot="10800000">
                  <a:off x="10663236"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grpSp>
              <p:nvGrpSpPr>
                <p:cNvPr id="170" name="Google Shape;3260;gc765008bb0_0_0">
                  <a:extLst>
                    <a:ext uri="{FF2B5EF4-FFF2-40B4-BE49-F238E27FC236}">
                      <a16:creationId xmlns:a16="http://schemas.microsoft.com/office/drawing/2014/main" id="{7A5AD366-937E-4E94-B55E-B7A3A29E4152}"/>
                    </a:ext>
                  </a:extLst>
                </p:cNvPr>
                <p:cNvGrpSpPr/>
                <p:nvPr/>
              </p:nvGrpSpPr>
              <p:grpSpPr>
                <a:xfrm>
                  <a:off x="10663200" y="1095300"/>
                  <a:ext cx="795373" cy="5105475"/>
                  <a:chOff x="10663200" y="1095300"/>
                  <a:chExt cx="795373" cy="5105475"/>
                </a:xfrm>
              </p:grpSpPr>
              <p:cxnSp>
                <p:nvCxnSpPr>
                  <p:cNvPr id="193" name="Google Shape;3261;gc765008bb0_0_0">
                    <a:extLst>
                      <a:ext uri="{FF2B5EF4-FFF2-40B4-BE49-F238E27FC236}">
                        <a16:creationId xmlns:a16="http://schemas.microsoft.com/office/drawing/2014/main" id="{EB753151-E0F6-4F5D-A8B6-CBAD7AE09F42}"/>
                      </a:ext>
                    </a:extLst>
                  </p:cNvPr>
                  <p:cNvCxnSpPr>
                    <a:stCxn id="166" idx="0"/>
                  </p:cNvCxnSpPr>
                  <p:nvPr/>
                </p:nvCxnSpPr>
                <p:spPr>
                  <a:xfrm rot="10800000">
                    <a:off x="10663200"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194" name="Google Shape;3262;gc765008bb0_0_0">
                    <a:extLst>
                      <a:ext uri="{FF2B5EF4-FFF2-40B4-BE49-F238E27FC236}">
                        <a16:creationId xmlns:a16="http://schemas.microsoft.com/office/drawing/2014/main" id="{E79F5F3C-223F-4F7E-97D0-C9C6AFE820D1}"/>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95" name="Google Shape;3263;gc765008bb0_0_0">
                    <a:extLst>
                      <a:ext uri="{FF2B5EF4-FFF2-40B4-BE49-F238E27FC236}">
                        <a16:creationId xmlns:a16="http://schemas.microsoft.com/office/drawing/2014/main" id="{05A9FDE0-17A8-4397-ADE3-86B05873830E}"/>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196" name="Google Shape;3264;gc765008bb0_0_0">
                    <a:extLst>
                      <a:ext uri="{FF2B5EF4-FFF2-40B4-BE49-F238E27FC236}">
                        <a16:creationId xmlns:a16="http://schemas.microsoft.com/office/drawing/2014/main" id="{E8595E05-55CB-40FD-BB96-6901D6EA8843}"/>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97" name="Google Shape;3265;gc765008bb0_0_0">
                    <a:extLst>
                      <a:ext uri="{FF2B5EF4-FFF2-40B4-BE49-F238E27FC236}">
                        <a16:creationId xmlns:a16="http://schemas.microsoft.com/office/drawing/2014/main" id="{C8442DD4-5EF0-4799-92B4-A900F248F3F9}"/>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sp>
              <p:nvSpPr>
                <p:cNvPr id="171" name="Google Shape;3266;gc765008bb0_0_0">
                  <a:extLst>
                    <a:ext uri="{FF2B5EF4-FFF2-40B4-BE49-F238E27FC236}">
                      <a16:creationId xmlns:a16="http://schemas.microsoft.com/office/drawing/2014/main" id="{8AE76400-85A1-40E1-936A-D20E19F26441}"/>
                    </a:ext>
                  </a:extLst>
                </p:cNvPr>
                <p:cNvSpPr txBox="1"/>
                <p:nvPr/>
              </p:nvSpPr>
              <p:spPr>
                <a:xfrm>
                  <a:off x="10363200"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72" name="Google Shape;3267;gc765008bb0_0_0">
                  <a:extLst>
                    <a:ext uri="{FF2B5EF4-FFF2-40B4-BE49-F238E27FC236}">
                      <a16:creationId xmlns:a16="http://schemas.microsoft.com/office/drawing/2014/main" id="{AB703F7C-4241-4EFB-BFB4-8AC6D7A83862}"/>
                    </a:ext>
                  </a:extLst>
                </p:cNvPr>
                <p:cNvSpPr txBox="1"/>
                <p:nvPr/>
              </p:nvSpPr>
              <p:spPr>
                <a:xfrm>
                  <a:off x="11214774" y="3163432"/>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173" name="Google Shape;3268;gc765008bb0_0_0">
                  <a:extLst>
                    <a:ext uri="{FF2B5EF4-FFF2-40B4-BE49-F238E27FC236}">
                      <a16:creationId xmlns:a16="http://schemas.microsoft.com/office/drawing/2014/main" id="{039F18BD-62AD-45FF-9A8D-E0D491810C58}"/>
                    </a:ext>
                  </a:extLst>
                </p:cNvPr>
                <p:cNvSpPr txBox="1"/>
                <p:nvPr/>
              </p:nvSpPr>
              <p:spPr>
                <a:xfrm>
                  <a:off x="10363200"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74" name="Google Shape;3269;gc765008bb0_0_0">
                  <a:extLst>
                    <a:ext uri="{FF2B5EF4-FFF2-40B4-BE49-F238E27FC236}">
                      <a16:creationId xmlns:a16="http://schemas.microsoft.com/office/drawing/2014/main" id="{FE271CB5-3B91-47B6-93C5-AA0F2D740006}"/>
                    </a:ext>
                  </a:extLst>
                </p:cNvPr>
                <p:cNvSpPr txBox="1"/>
                <p:nvPr/>
              </p:nvSpPr>
              <p:spPr>
                <a:xfrm>
                  <a:off x="10356056"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175" name="Google Shape;3270;gc765008bb0_0_0">
                  <a:extLst>
                    <a:ext uri="{FF2B5EF4-FFF2-40B4-BE49-F238E27FC236}">
                      <a16:creationId xmlns:a16="http://schemas.microsoft.com/office/drawing/2014/main" id="{113439FC-7F40-4AD0-8EAD-5A8711A99D2D}"/>
                    </a:ext>
                  </a:extLst>
                </p:cNvPr>
                <p:cNvGrpSpPr/>
                <p:nvPr/>
              </p:nvGrpSpPr>
              <p:grpSpPr>
                <a:xfrm>
                  <a:off x="8498681" y="1114350"/>
                  <a:ext cx="1164446" cy="5105475"/>
                  <a:chOff x="9070181" y="1114350"/>
                  <a:chExt cx="1164446" cy="5105475"/>
                </a:xfrm>
              </p:grpSpPr>
              <p:sp>
                <p:nvSpPr>
                  <p:cNvPr id="176" name="Google Shape;3271;gc765008bb0_0_0">
                    <a:extLst>
                      <a:ext uri="{FF2B5EF4-FFF2-40B4-BE49-F238E27FC236}">
                        <a16:creationId xmlns:a16="http://schemas.microsoft.com/office/drawing/2014/main" id="{DD8E4456-E327-4048-802C-0FC5144BDE68}"/>
                      </a:ext>
                    </a:extLst>
                  </p:cNvPr>
                  <p:cNvSpPr/>
                  <p:nvPr/>
                </p:nvSpPr>
                <p:spPr>
                  <a:xfrm>
                    <a:off x="9077325" y="52863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fic00</a:t>
                    </a:r>
                    <a:endParaRPr sz="450">
                      <a:solidFill>
                        <a:schemeClr val="dk1"/>
                      </a:solidFill>
                      <a:latin typeface="Arial"/>
                      <a:ea typeface="Arial"/>
                      <a:cs typeface="Arial"/>
                      <a:sym typeface="Arial"/>
                    </a:endParaRPr>
                  </a:p>
                </p:txBody>
              </p:sp>
              <p:sp>
                <p:nvSpPr>
                  <p:cNvPr id="177" name="Google Shape;3272;gc765008bb0_0_0">
                    <a:extLst>
                      <a:ext uri="{FF2B5EF4-FFF2-40B4-BE49-F238E27FC236}">
                        <a16:creationId xmlns:a16="http://schemas.microsoft.com/office/drawing/2014/main" id="{B5393F6F-5109-46F1-BBCC-EC5EBF5B2134}"/>
                      </a:ext>
                    </a:extLst>
                  </p:cNvPr>
                  <p:cNvSpPr/>
                  <p:nvPr/>
                </p:nvSpPr>
                <p:spPr>
                  <a:xfrm>
                    <a:off x="9077325" y="40481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fic01</a:t>
                    </a:r>
                    <a:endParaRPr sz="450">
                      <a:solidFill>
                        <a:schemeClr val="dk1"/>
                      </a:solidFill>
                      <a:latin typeface="Arial"/>
                      <a:ea typeface="Arial"/>
                      <a:cs typeface="Arial"/>
                      <a:sym typeface="Arial"/>
                    </a:endParaRPr>
                  </a:p>
                </p:txBody>
              </p:sp>
              <p:sp>
                <p:nvSpPr>
                  <p:cNvPr id="178" name="Google Shape;3273;gc765008bb0_0_0">
                    <a:extLst>
                      <a:ext uri="{FF2B5EF4-FFF2-40B4-BE49-F238E27FC236}">
                        <a16:creationId xmlns:a16="http://schemas.microsoft.com/office/drawing/2014/main" id="{60F9C415-5244-4D76-92EE-B5936EE5490E}"/>
                      </a:ext>
                    </a:extLst>
                  </p:cNvPr>
                  <p:cNvSpPr/>
                  <p:nvPr/>
                </p:nvSpPr>
                <p:spPr>
                  <a:xfrm>
                    <a:off x="9077325" y="28098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fic02</a:t>
                    </a:r>
                    <a:endParaRPr sz="450">
                      <a:solidFill>
                        <a:schemeClr val="dk1"/>
                      </a:solidFill>
                      <a:latin typeface="Arial"/>
                      <a:ea typeface="Arial"/>
                      <a:cs typeface="Arial"/>
                      <a:sym typeface="Arial"/>
                    </a:endParaRPr>
                  </a:p>
                </p:txBody>
              </p:sp>
              <p:sp>
                <p:nvSpPr>
                  <p:cNvPr id="179" name="Google Shape;3274;gc765008bb0_0_0">
                    <a:extLst>
                      <a:ext uri="{FF2B5EF4-FFF2-40B4-BE49-F238E27FC236}">
                        <a16:creationId xmlns:a16="http://schemas.microsoft.com/office/drawing/2014/main" id="{0E506BB0-68B3-42A3-954E-FDC29FFCC076}"/>
                      </a:ext>
                    </a:extLst>
                  </p:cNvPr>
                  <p:cNvSpPr/>
                  <p:nvPr/>
                </p:nvSpPr>
                <p:spPr>
                  <a:xfrm>
                    <a:off x="9077325" y="15716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fic03</a:t>
                    </a:r>
                    <a:endParaRPr sz="450">
                      <a:solidFill>
                        <a:schemeClr val="dk1"/>
                      </a:solidFill>
                      <a:latin typeface="Arial"/>
                      <a:ea typeface="Arial"/>
                      <a:cs typeface="Arial"/>
                      <a:sym typeface="Arial"/>
                    </a:endParaRPr>
                  </a:p>
                </p:txBody>
              </p:sp>
              <p:cxnSp>
                <p:nvCxnSpPr>
                  <p:cNvPr id="180" name="Google Shape;3275;gc765008bb0_0_0">
                    <a:extLst>
                      <a:ext uri="{FF2B5EF4-FFF2-40B4-BE49-F238E27FC236}">
                        <a16:creationId xmlns:a16="http://schemas.microsoft.com/office/drawing/2014/main" id="{83AE0C91-5DA3-4FB2-B0AE-5E73B52A3FC6}"/>
                      </a:ext>
                    </a:extLst>
                  </p:cNvPr>
                  <p:cNvCxnSpPr>
                    <a:stCxn id="176" idx="0"/>
                    <a:endCxn id="177" idx="2"/>
                  </p:cNvCxnSpPr>
                  <p:nvPr/>
                </p:nvCxnSpPr>
                <p:spPr>
                  <a:xfrm rot="10800000">
                    <a:off x="9377325"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81" name="Google Shape;3276;gc765008bb0_0_0">
                    <a:extLst>
                      <a:ext uri="{FF2B5EF4-FFF2-40B4-BE49-F238E27FC236}">
                        <a16:creationId xmlns:a16="http://schemas.microsoft.com/office/drawing/2014/main" id="{15FC0B0D-2C7F-408C-B1B6-8C408AE44CC2}"/>
                      </a:ext>
                    </a:extLst>
                  </p:cNvPr>
                  <p:cNvCxnSpPr/>
                  <p:nvPr/>
                </p:nvCxnSpPr>
                <p:spPr>
                  <a:xfrm rot="10800000">
                    <a:off x="9377362"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82" name="Google Shape;3277;gc765008bb0_0_0">
                    <a:extLst>
                      <a:ext uri="{FF2B5EF4-FFF2-40B4-BE49-F238E27FC236}">
                        <a16:creationId xmlns:a16="http://schemas.microsoft.com/office/drawing/2014/main" id="{F6464501-E9FB-4671-870E-A8FE8FB666A6}"/>
                      </a:ext>
                    </a:extLst>
                  </p:cNvPr>
                  <p:cNvCxnSpPr/>
                  <p:nvPr/>
                </p:nvCxnSpPr>
                <p:spPr>
                  <a:xfrm rot="10800000">
                    <a:off x="9377361"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sp>
                <p:nvSpPr>
                  <p:cNvPr id="183" name="Google Shape;3278;gc765008bb0_0_0">
                    <a:extLst>
                      <a:ext uri="{FF2B5EF4-FFF2-40B4-BE49-F238E27FC236}">
                        <a16:creationId xmlns:a16="http://schemas.microsoft.com/office/drawing/2014/main" id="{9BFF23E6-8930-4316-85CB-91CFCAC4E68F}"/>
                      </a:ext>
                    </a:extLst>
                  </p:cNvPr>
                  <p:cNvSpPr txBox="1"/>
                  <p:nvPr/>
                </p:nvSpPr>
                <p:spPr>
                  <a:xfrm>
                    <a:off x="9077325"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84" name="Google Shape;3279;gc765008bb0_0_0">
                    <a:extLst>
                      <a:ext uri="{FF2B5EF4-FFF2-40B4-BE49-F238E27FC236}">
                        <a16:creationId xmlns:a16="http://schemas.microsoft.com/office/drawing/2014/main" id="{8825CB34-5CE2-4D53-8285-84ECF3E268DA}"/>
                      </a:ext>
                    </a:extLst>
                  </p:cNvPr>
                  <p:cNvSpPr txBox="1"/>
                  <p:nvPr/>
                </p:nvSpPr>
                <p:spPr>
                  <a:xfrm>
                    <a:off x="9921727" y="3163432"/>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185" name="Google Shape;3280;gc765008bb0_0_0">
                    <a:extLst>
                      <a:ext uri="{FF2B5EF4-FFF2-40B4-BE49-F238E27FC236}">
                        <a16:creationId xmlns:a16="http://schemas.microsoft.com/office/drawing/2014/main" id="{64364C77-4A6B-4885-8C1F-EC05F98F6D30}"/>
                      </a:ext>
                    </a:extLst>
                  </p:cNvPr>
                  <p:cNvSpPr txBox="1"/>
                  <p:nvPr/>
                </p:nvSpPr>
                <p:spPr>
                  <a:xfrm>
                    <a:off x="9077325"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86" name="Google Shape;3281;gc765008bb0_0_0">
                    <a:extLst>
                      <a:ext uri="{FF2B5EF4-FFF2-40B4-BE49-F238E27FC236}">
                        <a16:creationId xmlns:a16="http://schemas.microsoft.com/office/drawing/2014/main" id="{76C10977-1A28-4AD0-A4B9-7E19054B48FF}"/>
                      </a:ext>
                    </a:extLst>
                  </p:cNvPr>
                  <p:cNvSpPr txBox="1"/>
                  <p:nvPr/>
                </p:nvSpPr>
                <p:spPr>
                  <a:xfrm>
                    <a:off x="9070181"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187" name="Google Shape;3282;gc765008bb0_0_0">
                    <a:extLst>
                      <a:ext uri="{FF2B5EF4-FFF2-40B4-BE49-F238E27FC236}">
                        <a16:creationId xmlns:a16="http://schemas.microsoft.com/office/drawing/2014/main" id="{448725EB-3D3E-4FEE-A2E0-D772A96DD4DE}"/>
                      </a:ext>
                    </a:extLst>
                  </p:cNvPr>
                  <p:cNvGrpSpPr/>
                  <p:nvPr/>
                </p:nvGrpSpPr>
                <p:grpSpPr>
                  <a:xfrm>
                    <a:off x="9377359" y="1114350"/>
                    <a:ext cx="795338" cy="5105475"/>
                    <a:chOff x="10663234" y="1095300"/>
                    <a:chExt cx="795338" cy="5105475"/>
                  </a:xfrm>
                </p:grpSpPr>
                <p:cxnSp>
                  <p:nvCxnSpPr>
                    <p:cNvPr id="188" name="Google Shape;3283;gc765008bb0_0_0">
                      <a:extLst>
                        <a:ext uri="{FF2B5EF4-FFF2-40B4-BE49-F238E27FC236}">
                          <a16:creationId xmlns:a16="http://schemas.microsoft.com/office/drawing/2014/main" id="{E002111E-DF29-490F-AC64-5B47367B9025}"/>
                        </a:ext>
                      </a:extLst>
                    </p:cNvPr>
                    <p:cNvCxnSpPr/>
                    <p:nvPr/>
                  </p:nvCxnSpPr>
                  <p:spPr>
                    <a:xfrm rot="10800000">
                      <a:off x="10663238"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189" name="Google Shape;3284;gc765008bb0_0_0">
                      <a:extLst>
                        <a:ext uri="{FF2B5EF4-FFF2-40B4-BE49-F238E27FC236}">
                          <a16:creationId xmlns:a16="http://schemas.microsoft.com/office/drawing/2014/main" id="{0555F78E-F198-459E-90CC-22FF2170882F}"/>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90" name="Google Shape;3285;gc765008bb0_0_0">
                      <a:extLst>
                        <a:ext uri="{FF2B5EF4-FFF2-40B4-BE49-F238E27FC236}">
                          <a16:creationId xmlns:a16="http://schemas.microsoft.com/office/drawing/2014/main" id="{1E2EDA26-D9A4-45A1-BFF8-6B075295E0D3}"/>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191" name="Google Shape;3286;gc765008bb0_0_0">
                      <a:extLst>
                        <a:ext uri="{FF2B5EF4-FFF2-40B4-BE49-F238E27FC236}">
                          <a16:creationId xmlns:a16="http://schemas.microsoft.com/office/drawing/2014/main" id="{6E34A907-E975-499D-AACE-0A781D05F074}"/>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92" name="Google Shape;3287;gc765008bb0_0_0">
                      <a:extLst>
                        <a:ext uri="{FF2B5EF4-FFF2-40B4-BE49-F238E27FC236}">
                          <a16:creationId xmlns:a16="http://schemas.microsoft.com/office/drawing/2014/main" id="{8F4ADED6-1A5F-4744-8D85-47E20E28E4D1}"/>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grpSp>
          </p:grpSp>
          <p:grpSp>
            <p:nvGrpSpPr>
              <p:cNvPr id="42" name="Google Shape;3288;gc765008bb0_0_0">
                <a:extLst>
                  <a:ext uri="{FF2B5EF4-FFF2-40B4-BE49-F238E27FC236}">
                    <a16:creationId xmlns:a16="http://schemas.microsoft.com/office/drawing/2014/main" id="{7E5036EB-105B-498B-A684-C2F2B0CD2D98}"/>
                  </a:ext>
                </a:extLst>
              </p:cNvPr>
              <p:cNvGrpSpPr/>
              <p:nvPr/>
            </p:nvGrpSpPr>
            <p:grpSpPr>
              <a:xfrm>
                <a:off x="743453" y="1133400"/>
                <a:ext cx="3033957" cy="5124525"/>
                <a:chOff x="8498681" y="1095300"/>
                <a:chExt cx="3033957" cy="5124525"/>
              </a:xfrm>
            </p:grpSpPr>
            <p:sp>
              <p:nvSpPr>
                <p:cNvPr id="128" name="Google Shape;3289;gc765008bb0_0_0">
                  <a:extLst>
                    <a:ext uri="{FF2B5EF4-FFF2-40B4-BE49-F238E27FC236}">
                      <a16:creationId xmlns:a16="http://schemas.microsoft.com/office/drawing/2014/main" id="{21A99188-876F-499C-9AED-69302F238AE8}"/>
                    </a:ext>
                  </a:extLst>
                </p:cNvPr>
                <p:cNvSpPr/>
                <p:nvPr/>
              </p:nvSpPr>
              <p:spPr>
                <a:xfrm>
                  <a:off x="10363200" y="52863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fic04</a:t>
                  </a:r>
                  <a:endParaRPr sz="450">
                    <a:solidFill>
                      <a:schemeClr val="dk1"/>
                    </a:solidFill>
                    <a:latin typeface="Arial"/>
                    <a:ea typeface="Arial"/>
                    <a:cs typeface="Arial"/>
                    <a:sym typeface="Arial"/>
                  </a:endParaRPr>
                </a:p>
              </p:txBody>
            </p:sp>
            <p:sp>
              <p:nvSpPr>
                <p:cNvPr id="129" name="Google Shape;3290;gc765008bb0_0_0">
                  <a:extLst>
                    <a:ext uri="{FF2B5EF4-FFF2-40B4-BE49-F238E27FC236}">
                      <a16:creationId xmlns:a16="http://schemas.microsoft.com/office/drawing/2014/main" id="{DCD2CAD4-BC80-4292-BA8E-8459984421EC}"/>
                    </a:ext>
                  </a:extLst>
                </p:cNvPr>
                <p:cNvSpPr/>
                <p:nvPr/>
              </p:nvSpPr>
              <p:spPr>
                <a:xfrm>
                  <a:off x="10363200" y="40481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fic05</a:t>
                  </a:r>
                  <a:endParaRPr sz="450">
                    <a:solidFill>
                      <a:schemeClr val="dk1"/>
                    </a:solidFill>
                    <a:latin typeface="Arial"/>
                    <a:ea typeface="Arial"/>
                    <a:cs typeface="Arial"/>
                    <a:sym typeface="Arial"/>
                  </a:endParaRPr>
                </a:p>
              </p:txBody>
            </p:sp>
            <p:sp>
              <p:nvSpPr>
                <p:cNvPr id="130" name="Google Shape;3291;gc765008bb0_0_0">
                  <a:extLst>
                    <a:ext uri="{FF2B5EF4-FFF2-40B4-BE49-F238E27FC236}">
                      <a16:creationId xmlns:a16="http://schemas.microsoft.com/office/drawing/2014/main" id="{5B6442D6-9FE9-44B9-BB87-005CC91ABE18}"/>
                    </a:ext>
                  </a:extLst>
                </p:cNvPr>
                <p:cNvSpPr/>
                <p:nvPr/>
              </p:nvSpPr>
              <p:spPr>
                <a:xfrm>
                  <a:off x="10363200" y="28098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fic06</a:t>
                  </a:r>
                  <a:endParaRPr sz="450">
                    <a:solidFill>
                      <a:schemeClr val="dk1"/>
                    </a:solidFill>
                    <a:latin typeface="Arial"/>
                    <a:ea typeface="Arial"/>
                    <a:cs typeface="Arial"/>
                    <a:sym typeface="Arial"/>
                  </a:endParaRPr>
                </a:p>
              </p:txBody>
            </p:sp>
            <p:sp>
              <p:nvSpPr>
                <p:cNvPr id="131" name="Google Shape;3292;gc765008bb0_0_0">
                  <a:extLst>
                    <a:ext uri="{FF2B5EF4-FFF2-40B4-BE49-F238E27FC236}">
                      <a16:creationId xmlns:a16="http://schemas.microsoft.com/office/drawing/2014/main" id="{35D7CA52-82E8-411D-8B75-6A8BEF13AB84}"/>
                    </a:ext>
                  </a:extLst>
                </p:cNvPr>
                <p:cNvSpPr/>
                <p:nvPr/>
              </p:nvSpPr>
              <p:spPr>
                <a:xfrm>
                  <a:off x="10363200" y="15716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fic07</a:t>
                  </a:r>
                  <a:endParaRPr sz="450">
                    <a:solidFill>
                      <a:schemeClr val="dk1"/>
                    </a:solidFill>
                    <a:latin typeface="Arial"/>
                    <a:ea typeface="Arial"/>
                    <a:cs typeface="Arial"/>
                    <a:sym typeface="Arial"/>
                  </a:endParaRPr>
                </a:p>
              </p:txBody>
            </p:sp>
            <p:cxnSp>
              <p:nvCxnSpPr>
                <p:cNvPr id="132" name="Google Shape;3293;gc765008bb0_0_0">
                  <a:extLst>
                    <a:ext uri="{FF2B5EF4-FFF2-40B4-BE49-F238E27FC236}">
                      <a16:creationId xmlns:a16="http://schemas.microsoft.com/office/drawing/2014/main" id="{085290D8-D96B-4F49-918A-AEBB3EF39236}"/>
                    </a:ext>
                  </a:extLst>
                </p:cNvPr>
                <p:cNvCxnSpPr>
                  <a:stCxn id="128" idx="0"/>
                  <a:endCxn id="129" idx="2"/>
                </p:cNvCxnSpPr>
                <p:nvPr/>
              </p:nvCxnSpPr>
              <p:spPr>
                <a:xfrm rot="10800000">
                  <a:off x="10663200"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33" name="Google Shape;3294;gc765008bb0_0_0">
                  <a:extLst>
                    <a:ext uri="{FF2B5EF4-FFF2-40B4-BE49-F238E27FC236}">
                      <a16:creationId xmlns:a16="http://schemas.microsoft.com/office/drawing/2014/main" id="{3B7CE988-1914-46DF-98FB-0525A5E555BB}"/>
                    </a:ext>
                  </a:extLst>
                </p:cNvPr>
                <p:cNvCxnSpPr/>
                <p:nvPr/>
              </p:nvCxnSpPr>
              <p:spPr>
                <a:xfrm rot="10800000">
                  <a:off x="10663237"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34" name="Google Shape;3295;gc765008bb0_0_0">
                  <a:extLst>
                    <a:ext uri="{FF2B5EF4-FFF2-40B4-BE49-F238E27FC236}">
                      <a16:creationId xmlns:a16="http://schemas.microsoft.com/office/drawing/2014/main" id="{931D9E66-10CF-438E-A5E1-B48EF6D1D37D}"/>
                    </a:ext>
                  </a:extLst>
                </p:cNvPr>
                <p:cNvCxnSpPr/>
                <p:nvPr/>
              </p:nvCxnSpPr>
              <p:spPr>
                <a:xfrm rot="10800000">
                  <a:off x="10663236"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grpSp>
              <p:nvGrpSpPr>
                <p:cNvPr id="135" name="Google Shape;3296;gc765008bb0_0_0">
                  <a:extLst>
                    <a:ext uri="{FF2B5EF4-FFF2-40B4-BE49-F238E27FC236}">
                      <a16:creationId xmlns:a16="http://schemas.microsoft.com/office/drawing/2014/main" id="{FCA09AE3-8FA4-4318-B35D-3BC2EC82B997}"/>
                    </a:ext>
                  </a:extLst>
                </p:cNvPr>
                <p:cNvGrpSpPr/>
                <p:nvPr/>
              </p:nvGrpSpPr>
              <p:grpSpPr>
                <a:xfrm>
                  <a:off x="10663200" y="1095300"/>
                  <a:ext cx="795373" cy="5105475"/>
                  <a:chOff x="10663200" y="1095300"/>
                  <a:chExt cx="795373" cy="5105475"/>
                </a:xfrm>
              </p:grpSpPr>
              <p:cxnSp>
                <p:nvCxnSpPr>
                  <p:cNvPr id="158" name="Google Shape;3297;gc765008bb0_0_0">
                    <a:extLst>
                      <a:ext uri="{FF2B5EF4-FFF2-40B4-BE49-F238E27FC236}">
                        <a16:creationId xmlns:a16="http://schemas.microsoft.com/office/drawing/2014/main" id="{CAB8F35E-4C33-47DC-85F5-D5C229E983F2}"/>
                      </a:ext>
                    </a:extLst>
                  </p:cNvPr>
                  <p:cNvCxnSpPr>
                    <a:stCxn id="131" idx="0"/>
                  </p:cNvCxnSpPr>
                  <p:nvPr/>
                </p:nvCxnSpPr>
                <p:spPr>
                  <a:xfrm rot="10800000">
                    <a:off x="10663200"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159" name="Google Shape;3298;gc765008bb0_0_0">
                    <a:extLst>
                      <a:ext uri="{FF2B5EF4-FFF2-40B4-BE49-F238E27FC236}">
                        <a16:creationId xmlns:a16="http://schemas.microsoft.com/office/drawing/2014/main" id="{850BE53B-2337-4D0D-B7A6-0303A9B646E1}"/>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60" name="Google Shape;3299;gc765008bb0_0_0">
                    <a:extLst>
                      <a:ext uri="{FF2B5EF4-FFF2-40B4-BE49-F238E27FC236}">
                        <a16:creationId xmlns:a16="http://schemas.microsoft.com/office/drawing/2014/main" id="{F99FC40A-9666-4A2E-9E2B-419E972DA1FE}"/>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161" name="Google Shape;3300;gc765008bb0_0_0">
                    <a:extLst>
                      <a:ext uri="{FF2B5EF4-FFF2-40B4-BE49-F238E27FC236}">
                        <a16:creationId xmlns:a16="http://schemas.microsoft.com/office/drawing/2014/main" id="{FF785626-1693-4832-8A5B-A829E4EC1405}"/>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62" name="Google Shape;3301;gc765008bb0_0_0">
                    <a:extLst>
                      <a:ext uri="{FF2B5EF4-FFF2-40B4-BE49-F238E27FC236}">
                        <a16:creationId xmlns:a16="http://schemas.microsoft.com/office/drawing/2014/main" id="{421D7917-CA97-4CFF-B4CA-BB28F201F36F}"/>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sp>
              <p:nvSpPr>
                <p:cNvPr id="136" name="Google Shape;3302;gc765008bb0_0_0">
                  <a:extLst>
                    <a:ext uri="{FF2B5EF4-FFF2-40B4-BE49-F238E27FC236}">
                      <a16:creationId xmlns:a16="http://schemas.microsoft.com/office/drawing/2014/main" id="{D6614E5A-6AC8-4A5E-8F84-08C63D49BCF9}"/>
                    </a:ext>
                  </a:extLst>
                </p:cNvPr>
                <p:cNvSpPr txBox="1"/>
                <p:nvPr/>
              </p:nvSpPr>
              <p:spPr>
                <a:xfrm>
                  <a:off x="10363200"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37" name="Google Shape;3303;gc765008bb0_0_0">
                  <a:extLst>
                    <a:ext uri="{FF2B5EF4-FFF2-40B4-BE49-F238E27FC236}">
                      <a16:creationId xmlns:a16="http://schemas.microsoft.com/office/drawing/2014/main" id="{FFE8F211-1BE1-446E-83CA-F39710E166CD}"/>
                    </a:ext>
                  </a:extLst>
                </p:cNvPr>
                <p:cNvSpPr txBox="1"/>
                <p:nvPr/>
              </p:nvSpPr>
              <p:spPr>
                <a:xfrm>
                  <a:off x="11219738" y="3144382"/>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138" name="Google Shape;3304;gc765008bb0_0_0">
                  <a:extLst>
                    <a:ext uri="{FF2B5EF4-FFF2-40B4-BE49-F238E27FC236}">
                      <a16:creationId xmlns:a16="http://schemas.microsoft.com/office/drawing/2014/main" id="{850C55B6-4B33-42BA-BB5E-6255CCA9C84E}"/>
                    </a:ext>
                  </a:extLst>
                </p:cNvPr>
                <p:cNvSpPr txBox="1"/>
                <p:nvPr/>
              </p:nvSpPr>
              <p:spPr>
                <a:xfrm>
                  <a:off x="10363200"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39" name="Google Shape;3305;gc765008bb0_0_0">
                  <a:extLst>
                    <a:ext uri="{FF2B5EF4-FFF2-40B4-BE49-F238E27FC236}">
                      <a16:creationId xmlns:a16="http://schemas.microsoft.com/office/drawing/2014/main" id="{2725FF57-5979-4CD3-8C46-BDB16BEFE0DA}"/>
                    </a:ext>
                  </a:extLst>
                </p:cNvPr>
                <p:cNvSpPr txBox="1"/>
                <p:nvPr/>
              </p:nvSpPr>
              <p:spPr>
                <a:xfrm>
                  <a:off x="10356056"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140" name="Google Shape;3306;gc765008bb0_0_0">
                  <a:extLst>
                    <a:ext uri="{FF2B5EF4-FFF2-40B4-BE49-F238E27FC236}">
                      <a16:creationId xmlns:a16="http://schemas.microsoft.com/office/drawing/2014/main" id="{D4E07BCB-3D14-4007-8381-D1467E883988}"/>
                    </a:ext>
                  </a:extLst>
                </p:cNvPr>
                <p:cNvGrpSpPr/>
                <p:nvPr/>
              </p:nvGrpSpPr>
              <p:grpSpPr>
                <a:xfrm>
                  <a:off x="8498681" y="1114350"/>
                  <a:ext cx="1158471" cy="5105475"/>
                  <a:chOff x="9070181" y="1114350"/>
                  <a:chExt cx="1158471" cy="5105475"/>
                </a:xfrm>
              </p:grpSpPr>
              <p:sp>
                <p:nvSpPr>
                  <p:cNvPr id="141" name="Google Shape;3307;gc765008bb0_0_0">
                    <a:extLst>
                      <a:ext uri="{FF2B5EF4-FFF2-40B4-BE49-F238E27FC236}">
                        <a16:creationId xmlns:a16="http://schemas.microsoft.com/office/drawing/2014/main" id="{296F0186-68DA-4030-A93A-61A6EBC69789}"/>
                      </a:ext>
                    </a:extLst>
                  </p:cNvPr>
                  <p:cNvSpPr/>
                  <p:nvPr/>
                </p:nvSpPr>
                <p:spPr>
                  <a:xfrm>
                    <a:off x="9077325" y="52863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fic08</a:t>
                    </a:r>
                    <a:endParaRPr sz="450">
                      <a:solidFill>
                        <a:schemeClr val="dk1"/>
                      </a:solidFill>
                      <a:latin typeface="Arial"/>
                      <a:ea typeface="Arial"/>
                      <a:cs typeface="Arial"/>
                      <a:sym typeface="Arial"/>
                    </a:endParaRPr>
                  </a:p>
                </p:txBody>
              </p:sp>
              <p:sp>
                <p:nvSpPr>
                  <p:cNvPr id="142" name="Google Shape;3308;gc765008bb0_0_0">
                    <a:extLst>
                      <a:ext uri="{FF2B5EF4-FFF2-40B4-BE49-F238E27FC236}">
                        <a16:creationId xmlns:a16="http://schemas.microsoft.com/office/drawing/2014/main" id="{73E33014-DAB0-4121-8028-FEAD98BE8DB6}"/>
                      </a:ext>
                    </a:extLst>
                  </p:cNvPr>
                  <p:cNvSpPr/>
                  <p:nvPr/>
                </p:nvSpPr>
                <p:spPr>
                  <a:xfrm>
                    <a:off x="9077325" y="40481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fic09</a:t>
                    </a:r>
                    <a:endParaRPr sz="450">
                      <a:solidFill>
                        <a:schemeClr val="dk1"/>
                      </a:solidFill>
                      <a:latin typeface="Arial"/>
                      <a:ea typeface="Arial"/>
                      <a:cs typeface="Arial"/>
                      <a:sym typeface="Arial"/>
                    </a:endParaRPr>
                  </a:p>
                </p:txBody>
              </p:sp>
              <p:sp>
                <p:nvSpPr>
                  <p:cNvPr id="143" name="Google Shape;3309;gc765008bb0_0_0">
                    <a:extLst>
                      <a:ext uri="{FF2B5EF4-FFF2-40B4-BE49-F238E27FC236}">
                        <a16:creationId xmlns:a16="http://schemas.microsoft.com/office/drawing/2014/main" id="{2615B682-AC7A-431A-9274-B958AD15BF96}"/>
                      </a:ext>
                    </a:extLst>
                  </p:cNvPr>
                  <p:cNvSpPr/>
                  <p:nvPr/>
                </p:nvSpPr>
                <p:spPr>
                  <a:xfrm>
                    <a:off x="9077325" y="280987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fic10</a:t>
                    </a:r>
                    <a:endParaRPr sz="450">
                      <a:solidFill>
                        <a:schemeClr val="dk1"/>
                      </a:solidFill>
                      <a:latin typeface="Arial"/>
                      <a:ea typeface="Arial"/>
                      <a:cs typeface="Arial"/>
                      <a:sym typeface="Arial"/>
                    </a:endParaRPr>
                  </a:p>
                </p:txBody>
              </p:sp>
              <p:sp>
                <p:nvSpPr>
                  <p:cNvPr id="144" name="Google Shape;3310;gc765008bb0_0_0">
                    <a:extLst>
                      <a:ext uri="{FF2B5EF4-FFF2-40B4-BE49-F238E27FC236}">
                        <a16:creationId xmlns:a16="http://schemas.microsoft.com/office/drawing/2014/main" id="{BF5E02EF-28EC-4E35-A60D-515BFE0DC007}"/>
                      </a:ext>
                    </a:extLst>
                  </p:cNvPr>
                  <p:cNvSpPr/>
                  <p:nvPr/>
                </p:nvSpPr>
                <p:spPr>
                  <a:xfrm>
                    <a:off x="9077325" y="1571625"/>
                    <a:ext cx="600000" cy="466800"/>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450">
                        <a:solidFill>
                          <a:schemeClr val="dk1"/>
                        </a:solidFill>
                        <a:latin typeface="Arial"/>
                        <a:ea typeface="Arial"/>
                        <a:cs typeface="Arial"/>
                        <a:sym typeface="Arial"/>
                      </a:rPr>
                      <a:t>m2</a:t>
                    </a:r>
                    <a:endParaRPr sz="450"/>
                  </a:p>
                  <a:p>
                    <a:pPr algn="ctr">
                      <a:spcBef>
                        <a:spcPts val="0"/>
                      </a:spcBef>
                      <a:spcAft>
                        <a:spcPts val="0"/>
                      </a:spcAft>
                    </a:pPr>
                    <a:r>
                      <a:rPr lang="en-US" sz="450">
                        <a:solidFill>
                          <a:schemeClr val="dk1"/>
                        </a:solidFill>
                        <a:latin typeface="Arial"/>
                        <a:ea typeface="Arial"/>
                        <a:cs typeface="Arial"/>
                        <a:sym typeface="Arial"/>
                      </a:rPr>
                      <a:t>fic11</a:t>
                    </a:r>
                    <a:endParaRPr sz="450">
                      <a:solidFill>
                        <a:schemeClr val="dk1"/>
                      </a:solidFill>
                      <a:latin typeface="Arial"/>
                      <a:ea typeface="Arial"/>
                      <a:cs typeface="Arial"/>
                      <a:sym typeface="Arial"/>
                    </a:endParaRPr>
                  </a:p>
                </p:txBody>
              </p:sp>
              <p:cxnSp>
                <p:nvCxnSpPr>
                  <p:cNvPr id="145" name="Google Shape;3311;gc765008bb0_0_0">
                    <a:extLst>
                      <a:ext uri="{FF2B5EF4-FFF2-40B4-BE49-F238E27FC236}">
                        <a16:creationId xmlns:a16="http://schemas.microsoft.com/office/drawing/2014/main" id="{31933520-9E58-4D5F-B216-4C9CBAFB1B31}"/>
                      </a:ext>
                    </a:extLst>
                  </p:cNvPr>
                  <p:cNvCxnSpPr>
                    <a:stCxn id="141" idx="0"/>
                    <a:endCxn id="142" idx="2"/>
                  </p:cNvCxnSpPr>
                  <p:nvPr/>
                </p:nvCxnSpPr>
                <p:spPr>
                  <a:xfrm rot="10800000">
                    <a:off x="9377325" y="4515075"/>
                    <a:ext cx="0" cy="7713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46" name="Google Shape;3312;gc765008bb0_0_0">
                    <a:extLst>
                      <a:ext uri="{FF2B5EF4-FFF2-40B4-BE49-F238E27FC236}">
                        <a16:creationId xmlns:a16="http://schemas.microsoft.com/office/drawing/2014/main" id="{20869233-F0C0-4C26-BD60-D7835F9C06EE}"/>
                      </a:ext>
                    </a:extLst>
                  </p:cNvPr>
                  <p:cNvCxnSpPr/>
                  <p:nvPr/>
                </p:nvCxnSpPr>
                <p:spPr>
                  <a:xfrm rot="10800000">
                    <a:off x="9377362" y="3276525"/>
                    <a:ext cx="0" cy="7716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147" name="Google Shape;3313;gc765008bb0_0_0">
                    <a:extLst>
                      <a:ext uri="{FF2B5EF4-FFF2-40B4-BE49-F238E27FC236}">
                        <a16:creationId xmlns:a16="http://schemas.microsoft.com/office/drawing/2014/main" id="{4ACEF99D-3BDF-4502-9387-68F1B4148058}"/>
                      </a:ext>
                    </a:extLst>
                  </p:cNvPr>
                  <p:cNvCxnSpPr/>
                  <p:nvPr/>
                </p:nvCxnSpPr>
                <p:spPr>
                  <a:xfrm rot="10800000">
                    <a:off x="9377361" y="2038275"/>
                    <a:ext cx="0" cy="771600"/>
                  </a:xfrm>
                  <a:prstGeom prst="straightConnector1">
                    <a:avLst/>
                  </a:prstGeom>
                  <a:noFill/>
                  <a:ln w="9525" cap="flat" cmpd="sng">
                    <a:solidFill>
                      <a:schemeClr val="dk1"/>
                    </a:solidFill>
                    <a:prstDash val="solid"/>
                    <a:miter lim="800000"/>
                    <a:headEnd type="triangle" w="med" len="med"/>
                    <a:tailEnd type="triangle" w="med" len="med"/>
                  </a:ln>
                </p:spPr>
              </p:cxnSp>
              <p:sp>
                <p:nvSpPr>
                  <p:cNvPr id="148" name="Google Shape;3314;gc765008bb0_0_0">
                    <a:extLst>
                      <a:ext uri="{FF2B5EF4-FFF2-40B4-BE49-F238E27FC236}">
                        <a16:creationId xmlns:a16="http://schemas.microsoft.com/office/drawing/2014/main" id="{FC0E82BC-2F67-4C1E-8A07-6E6057DA0BDE}"/>
                      </a:ext>
                    </a:extLst>
                  </p:cNvPr>
                  <p:cNvSpPr txBox="1"/>
                  <p:nvPr/>
                </p:nvSpPr>
                <p:spPr>
                  <a:xfrm>
                    <a:off x="9077325" y="46979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49" name="Google Shape;3315;gc765008bb0_0_0">
                    <a:extLst>
                      <a:ext uri="{FF2B5EF4-FFF2-40B4-BE49-F238E27FC236}">
                        <a16:creationId xmlns:a16="http://schemas.microsoft.com/office/drawing/2014/main" id="{DCD06E20-D1A7-4937-8DA8-B240C36E8449}"/>
                      </a:ext>
                    </a:extLst>
                  </p:cNvPr>
                  <p:cNvSpPr txBox="1"/>
                  <p:nvPr/>
                </p:nvSpPr>
                <p:spPr>
                  <a:xfrm>
                    <a:off x="9915752" y="3193475"/>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sp>
                <p:nvSpPr>
                  <p:cNvPr id="150" name="Google Shape;3316;gc765008bb0_0_0">
                    <a:extLst>
                      <a:ext uri="{FF2B5EF4-FFF2-40B4-BE49-F238E27FC236}">
                        <a16:creationId xmlns:a16="http://schemas.microsoft.com/office/drawing/2014/main" id="{52799C7E-61BF-4C93-97E2-1D2F9FEE7A9E}"/>
                      </a:ext>
                    </a:extLst>
                  </p:cNvPr>
                  <p:cNvSpPr txBox="1"/>
                  <p:nvPr/>
                </p:nvSpPr>
                <p:spPr>
                  <a:xfrm>
                    <a:off x="9077325" y="22214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1</a:t>
                    </a:r>
                    <a:endParaRPr sz="450">
                      <a:solidFill>
                        <a:schemeClr val="dk1"/>
                      </a:solidFill>
                      <a:latin typeface="Arial"/>
                      <a:ea typeface="Arial"/>
                      <a:cs typeface="Arial"/>
                      <a:sym typeface="Arial"/>
                    </a:endParaRPr>
                  </a:p>
                </p:txBody>
              </p:sp>
              <p:sp>
                <p:nvSpPr>
                  <p:cNvPr id="151" name="Google Shape;3317;gc765008bb0_0_0">
                    <a:extLst>
                      <a:ext uri="{FF2B5EF4-FFF2-40B4-BE49-F238E27FC236}">
                        <a16:creationId xmlns:a16="http://schemas.microsoft.com/office/drawing/2014/main" id="{AE180A35-0441-4DA3-9AB8-5F689D2AFEA1}"/>
                      </a:ext>
                    </a:extLst>
                  </p:cNvPr>
                  <p:cNvSpPr txBox="1"/>
                  <p:nvPr/>
                </p:nvSpPr>
                <p:spPr>
                  <a:xfrm>
                    <a:off x="9070181" y="3478768"/>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2</a:t>
                    </a:r>
                    <a:endParaRPr sz="450">
                      <a:solidFill>
                        <a:schemeClr val="dk1"/>
                      </a:solidFill>
                      <a:latin typeface="Arial"/>
                      <a:ea typeface="Arial"/>
                      <a:cs typeface="Arial"/>
                      <a:sym typeface="Arial"/>
                    </a:endParaRPr>
                  </a:p>
                </p:txBody>
              </p:sp>
              <p:grpSp>
                <p:nvGrpSpPr>
                  <p:cNvPr id="152" name="Google Shape;3318;gc765008bb0_0_0">
                    <a:extLst>
                      <a:ext uri="{FF2B5EF4-FFF2-40B4-BE49-F238E27FC236}">
                        <a16:creationId xmlns:a16="http://schemas.microsoft.com/office/drawing/2014/main" id="{31397F08-9AE4-4D05-BE54-F124D734E25A}"/>
                      </a:ext>
                    </a:extLst>
                  </p:cNvPr>
                  <p:cNvGrpSpPr/>
                  <p:nvPr/>
                </p:nvGrpSpPr>
                <p:grpSpPr>
                  <a:xfrm>
                    <a:off x="9377359" y="1114350"/>
                    <a:ext cx="795338" cy="5105475"/>
                    <a:chOff x="10663234" y="1095300"/>
                    <a:chExt cx="795338" cy="5105475"/>
                  </a:xfrm>
                </p:grpSpPr>
                <p:cxnSp>
                  <p:nvCxnSpPr>
                    <p:cNvPr id="153" name="Google Shape;3319;gc765008bb0_0_0">
                      <a:extLst>
                        <a:ext uri="{FF2B5EF4-FFF2-40B4-BE49-F238E27FC236}">
                          <a16:creationId xmlns:a16="http://schemas.microsoft.com/office/drawing/2014/main" id="{23C6AEA1-8F4B-43FC-A13E-A7A63A5C1A8B}"/>
                        </a:ext>
                      </a:extLst>
                    </p:cNvPr>
                    <p:cNvCxnSpPr/>
                    <p:nvPr/>
                  </p:nvCxnSpPr>
                  <p:spPr>
                    <a:xfrm rot="10800000">
                      <a:off x="10663238" y="1133325"/>
                      <a:ext cx="0" cy="438300"/>
                    </a:xfrm>
                    <a:prstGeom prst="straightConnector1">
                      <a:avLst/>
                    </a:prstGeom>
                    <a:noFill/>
                    <a:ln w="9525" cap="flat" cmpd="sng">
                      <a:solidFill>
                        <a:schemeClr val="dk1"/>
                      </a:solidFill>
                      <a:prstDash val="solid"/>
                      <a:miter lim="800000"/>
                      <a:headEnd type="none" w="sm" len="sm"/>
                      <a:tailEnd type="none" w="sm" len="sm"/>
                    </a:ln>
                  </p:spPr>
                </p:cxnSp>
                <p:cxnSp>
                  <p:nvCxnSpPr>
                    <p:cNvPr id="154" name="Google Shape;3320;gc765008bb0_0_0">
                      <a:extLst>
                        <a:ext uri="{FF2B5EF4-FFF2-40B4-BE49-F238E27FC236}">
                          <a16:creationId xmlns:a16="http://schemas.microsoft.com/office/drawing/2014/main" id="{BA2ED4C6-2813-475A-8B70-75E815426FF3}"/>
                        </a:ext>
                      </a:extLst>
                    </p:cNvPr>
                    <p:cNvCxnSpPr/>
                    <p:nvPr/>
                  </p:nvCxnSpPr>
                  <p:spPr>
                    <a:xfrm rot="10800000" flipH="1">
                      <a:off x="10663236" y="1095300"/>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55" name="Google Shape;3321;gc765008bb0_0_0">
                      <a:extLst>
                        <a:ext uri="{FF2B5EF4-FFF2-40B4-BE49-F238E27FC236}">
                          <a16:creationId xmlns:a16="http://schemas.microsoft.com/office/drawing/2014/main" id="{2038394C-5EC7-4783-9A06-4CEEE8B3DA34}"/>
                        </a:ext>
                      </a:extLst>
                    </p:cNvPr>
                    <p:cNvCxnSpPr/>
                    <p:nvPr/>
                  </p:nvCxnSpPr>
                  <p:spPr>
                    <a:xfrm rot="10800000">
                      <a:off x="11458573" y="1133550"/>
                      <a:ext cx="0" cy="5057700"/>
                    </a:xfrm>
                    <a:prstGeom prst="straightConnector1">
                      <a:avLst/>
                    </a:prstGeom>
                    <a:noFill/>
                    <a:ln w="9525" cap="flat" cmpd="sng">
                      <a:solidFill>
                        <a:schemeClr val="dk1"/>
                      </a:solidFill>
                      <a:prstDash val="solid"/>
                      <a:miter lim="800000"/>
                      <a:headEnd type="none" w="sm" len="sm"/>
                      <a:tailEnd type="none" w="sm" len="sm"/>
                    </a:ln>
                  </p:spPr>
                </p:cxnSp>
                <p:cxnSp>
                  <p:nvCxnSpPr>
                    <p:cNvPr id="156" name="Google Shape;3322;gc765008bb0_0_0">
                      <a:extLst>
                        <a:ext uri="{FF2B5EF4-FFF2-40B4-BE49-F238E27FC236}">
                          <a16:creationId xmlns:a16="http://schemas.microsoft.com/office/drawing/2014/main" id="{E98C69BA-32C8-4D3F-939B-E6A49CE04C20}"/>
                        </a:ext>
                      </a:extLst>
                    </p:cNvPr>
                    <p:cNvCxnSpPr/>
                    <p:nvPr/>
                  </p:nvCxnSpPr>
                  <p:spPr>
                    <a:xfrm rot="10800000" flipH="1">
                      <a:off x="10663234" y="6191175"/>
                      <a:ext cx="795300" cy="9600"/>
                    </a:xfrm>
                    <a:prstGeom prst="straightConnector1">
                      <a:avLst/>
                    </a:prstGeom>
                    <a:noFill/>
                    <a:ln w="9525" cap="flat" cmpd="sng">
                      <a:solidFill>
                        <a:schemeClr val="dk1"/>
                      </a:solidFill>
                      <a:prstDash val="solid"/>
                      <a:miter lim="800000"/>
                      <a:headEnd type="none" w="sm" len="sm"/>
                      <a:tailEnd type="none" w="sm" len="sm"/>
                    </a:ln>
                  </p:spPr>
                </p:cxnSp>
                <p:cxnSp>
                  <p:nvCxnSpPr>
                    <p:cNvPr id="157" name="Google Shape;3323;gc765008bb0_0_0">
                      <a:extLst>
                        <a:ext uri="{FF2B5EF4-FFF2-40B4-BE49-F238E27FC236}">
                          <a16:creationId xmlns:a16="http://schemas.microsoft.com/office/drawing/2014/main" id="{C86BB204-DC7E-4BD5-9151-ACEE04036578}"/>
                        </a:ext>
                      </a:extLst>
                    </p:cNvPr>
                    <p:cNvCxnSpPr/>
                    <p:nvPr/>
                  </p:nvCxnSpPr>
                  <p:spPr>
                    <a:xfrm rot="10800000">
                      <a:off x="10663236" y="5762475"/>
                      <a:ext cx="0" cy="438300"/>
                    </a:xfrm>
                    <a:prstGeom prst="straightConnector1">
                      <a:avLst/>
                    </a:prstGeom>
                    <a:noFill/>
                    <a:ln w="9525" cap="flat" cmpd="sng">
                      <a:solidFill>
                        <a:schemeClr val="dk1"/>
                      </a:solidFill>
                      <a:prstDash val="solid"/>
                      <a:miter lim="800000"/>
                      <a:headEnd type="none" w="sm" len="sm"/>
                      <a:tailEnd type="none" w="sm" len="sm"/>
                    </a:ln>
                  </p:spPr>
                </p:cxnSp>
              </p:grpSp>
            </p:grpSp>
          </p:grpSp>
          <p:cxnSp>
            <p:nvCxnSpPr>
              <p:cNvPr id="43" name="Google Shape;3324;gc765008bb0_0_0">
                <a:extLst>
                  <a:ext uri="{FF2B5EF4-FFF2-40B4-BE49-F238E27FC236}">
                    <a16:creationId xmlns:a16="http://schemas.microsoft.com/office/drawing/2014/main" id="{DBAE2CFA-4CE9-4426-83E6-839585473D3F}"/>
                  </a:ext>
                </a:extLst>
              </p:cNvPr>
              <p:cNvCxnSpPr/>
              <p:nvPr/>
            </p:nvCxnSpPr>
            <p:spPr>
              <a:xfrm>
                <a:off x="9105900" y="3022969"/>
                <a:ext cx="1257300" cy="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44" name="Google Shape;3325;gc765008bb0_0_0">
                <a:extLst>
                  <a:ext uri="{FF2B5EF4-FFF2-40B4-BE49-F238E27FC236}">
                    <a16:creationId xmlns:a16="http://schemas.microsoft.com/office/drawing/2014/main" id="{307EBBD9-D2AA-4D60-A85F-97C3714DF9A1}"/>
                  </a:ext>
                </a:extLst>
              </p:cNvPr>
              <p:cNvCxnSpPr/>
              <p:nvPr/>
            </p:nvCxnSpPr>
            <p:spPr>
              <a:xfrm>
                <a:off x="9105900" y="4240950"/>
                <a:ext cx="1257300" cy="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45" name="Google Shape;3326;gc765008bb0_0_0">
                <a:extLst>
                  <a:ext uri="{FF2B5EF4-FFF2-40B4-BE49-F238E27FC236}">
                    <a16:creationId xmlns:a16="http://schemas.microsoft.com/office/drawing/2014/main" id="{2E49275B-8506-4038-B05D-45094CBC8395}"/>
                  </a:ext>
                </a:extLst>
              </p:cNvPr>
              <p:cNvCxnSpPr/>
              <p:nvPr/>
            </p:nvCxnSpPr>
            <p:spPr>
              <a:xfrm>
                <a:off x="9105900" y="5458931"/>
                <a:ext cx="1257300" cy="0"/>
              </a:xfrm>
              <a:prstGeom prst="straightConnector1">
                <a:avLst/>
              </a:prstGeom>
              <a:noFill/>
              <a:ln w="9525" cap="flat" cmpd="sng">
                <a:solidFill>
                  <a:schemeClr val="dk1"/>
                </a:solidFill>
                <a:prstDash val="solid"/>
                <a:miter lim="800000"/>
                <a:headEnd type="triangle" w="med" len="med"/>
                <a:tailEnd type="triangle" w="med" len="med"/>
              </a:ln>
            </p:spPr>
          </p:cxnSp>
          <p:grpSp>
            <p:nvGrpSpPr>
              <p:cNvPr id="46" name="Google Shape;3327;gc765008bb0_0_0">
                <a:extLst>
                  <a:ext uri="{FF2B5EF4-FFF2-40B4-BE49-F238E27FC236}">
                    <a16:creationId xmlns:a16="http://schemas.microsoft.com/office/drawing/2014/main" id="{64D71C6F-2BCA-4816-9E54-9002E84F0CCE}"/>
                  </a:ext>
                </a:extLst>
              </p:cNvPr>
              <p:cNvGrpSpPr/>
              <p:nvPr/>
            </p:nvGrpSpPr>
            <p:grpSpPr>
              <a:xfrm>
                <a:off x="9105825" y="1501179"/>
                <a:ext cx="1165200" cy="369300"/>
                <a:chOff x="9105825" y="1501179"/>
                <a:chExt cx="1165200" cy="369300"/>
              </a:xfrm>
            </p:grpSpPr>
            <p:cxnSp>
              <p:nvCxnSpPr>
                <p:cNvPr id="126" name="Google Shape;3328;gc765008bb0_0_0">
                  <a:extLst>
                    <a:ext uri="{FF2B5EF4-FFF2-40B4-BE49-F238E27FC236}">
                      <a16:creationId xmlns:a16="http://schemas.microsoft.com/office/drawing/2014/main" id="{FDB4E846-3F18-46EE-81E9-F8C182C0E459}"/>
                    </a:ext>
                  </a:extLst>
                </p:cNvPr>
                <p:cNvCxnSpPr>
                  <a:stCxn id="214" idx="3"/>
                </p:cNvCxnSpPr>
                <p:nvPr/>
              </p:nvCxnSpPr>
              <p:spPr>
                <a:xfrm>
                  <a:off x="9105825" y="1805025"/>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27" name="Google Shape;3329;gc765008bb0_0_0">
                  <a:extLst>
                    <a:ext uri="{FF2B5EF4-FFF2-40B4-BE49-F238E27FC236}">
                      <a16:creationId xmlns:a16="http://schemas.microsoft.com/office/drawing/2014/main" id="{55B690D1-1DCF-4284-A78E-8DD3F0004DB1}"/>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sp>
            <p:nvSpPr>
              <p:cNvPr id="47" name="Google Shape;3330;gc765008bb0_0_0">
                <a:extLst>
                  <a:ext uri="{FF2B5EF4-FFF2-40B4-BE49-F238E27FC236}">
                    <a16:creationId xmlns:a16="http://schemas.microsoft.com/office/drawing/2014/main" id="{C4D1455B-E2D1-4195-9A7A-FDA7A5681827}"/>
                  </a:ext>
                </a:extLst>
              </p:cNvPr>
              <p:cNvSpPr txBox="1"/>
              <p:nvPr/>
            </p:nvSpPr>
            <p:spPr>
              <a:xfrm>
                <a:off x="9801886" y="2684942"/>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sp>
            <p:nvSpPr>
              <p:cNvPr id="48" name="Google Shape;3331;gc765008bb0_0_0">
                <a:extLst>
                  <a:ext uri="{FF2B5EF4-FFF2-40B4-BE49-F238E27FC236}">
                    <a16:creationId xmlns:a16="http://schemas.microsoft.com/office/drawing/2014/main" id="{4020BDF5-31A5-4D1A-A6D3-D3471B9E565A}"/>
                  </a:ext>
                </a:extLst>
              </p:cNvPr>
              <p:cNvSpPr txBox="1"/>
              <p:nvPr/>
            </p:nvSpPr>
            <p:spPr>
              <a:xfrm>
                <a:off x="9816057" y="3868705"/>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sp>
            <p:nvSpPr>
              <p:cNvPr id="49" name="Google Shape;3332;gc765008bb0_0_0">
                <a:extLst>
                  <a:ext uri="{FF2B5EF4-FFF2-40B4-BE49-F238E27FC236}">
                    <a16:creationId xmlns:a16="http://schemas.microsoft.com/office/drawing/2014/main" id="{63FB68A0-CD08-429C-B0C5-A37039BB0CAF}"/>
                  </a:ext>
                </a:extLst>
              </p:cNvPr>
              <p:cNvSpPr txBox="1"/>
              <p:nvPr/>
            </p:nvSpPr>
            <p:spPr>
              <a:xfrm>
                <a:off x="9777071" y="5084367"/>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nvGrpSpPr>
              <p:cNvPr id="50" name="Google Shape;3333;gc765008bb0_0_0">
                <a:extLst>
                  <a:ext uri="{FF2B5EF4-FFF2-40B4-BE49-F238E27FC236}">
                    <a16:creationId xmlns:a16="http://schemas.microsoft.com/office/drawing/2014/main" id="{AC446685-3394-4AF4-AE80-893312F4439B}"/>
                  </a:ext>
                </a:extLst>
              </p:cNvPr>
              <p:cNvGrpSpPr/>
              <p:nvPr/>
            </p:nvGrpSpPr>
            <p:grpSpPr>
              <a:xfrm>
                <a:off x="5284066" y="1547116"/>
                <a:ext cx="1165200" cy="369300"/>
                <a:chOff x="9105900" y="1501179"/>
                <a:chExt cx="1165200" cy="369300"/>
              </a:xfrm>
            </p:grpSpPr>
            <p:cxnSp>
              <p:nvCxnSpPr>
                <p:cNvPr id="124" name="Google Shape;3334;gc765008bb0_0_0">
                  <a:extLst>
                    <a:ext uri="{FF2B5EF4-FFF2-40B4-BE49-F238E27FC236}">
                      <a16:creationId xmlns:a16="http://schemas.microsoft.com/office/drawing/2014/main" id="{83611509-D48B-4D58-BD67-DA487D3D9343}"/>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25" name="Google Shape;3335;gc765008bb0_0_0">
                  <a:extLst>
                    <a:ext uri="{FF2B5EF4-FFF2-40B4-BE49-F238E27FC236}">
                      <a16:creationId xmlns:a16="http://schemas.microsoft.com/office/drawing/2014/main" id="{FF8B0BD0-6ED8-4B84-A2C4-B6239EF326A3}"/>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1" name="Google Shape;3336;gc765008bb0_0_0">
                <a:extLst>
                  <a:ext uri="{FF2B5EF4-FFF2-40B4-BE49-F238E27FC236}">
                    <a16:creationId xmlns:a16="http://schemas.microsoft.com/office/drawing/2014/main" id="{E15FE5FC-11D0-46D7-B852-9C8DCACC40C8}"/>
                  </a:ext>
                </a:extLst>
              </p:cNvPr>
              <p:cNvGrpSpPr/>
              <p:nvPr/>
            </p:nvGrpSpPr>
            <p:grpSpPr>
              <a:xfrm>
                <a:off x="5278181" y="2740124"/>
                <a:ext cx="1165200" cy="369300"/>
                <a:chOff x="9105900" y="1501179"/>
                <a:chExt cx="1165200" cy="369300"/>
              </a:xfrm>
            </p:grpSpPr>
            <p:cxnSp>
              <p:nvCxnSpPr>
                <p:cNvPr id="122" name="Google Shape;3337;gc765008bb0_0_0">
                  <a:extLst>
                    <a:ext uri="{FF2B5EF4-FFF2-40B4-BE49-F238E27FC236}">
                      <a16:creationId xmlns:a16="http://schemas.microsoft.com/office/drawing/2014/main" id="{F8063730-F427-4BC0-883C-523D8970DA23}"/>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23" name="Google Shape;3338;gc765008bb0_0_0">
                  <a:extLst>
                    <a:ext uri="{FF2B5EF4-FFF2-40B4-BE49-F238E27FC236}">
                      <a16:creationId xmlns:a16="http://schemas.microsoft.com/office/drawing/2014/main" id="{35A9CB8E-F273-4DCA-B8A5-F13BEA377F60}"/>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2" name="Google Shape;3339;gc765008bb0_0_0">
                <a:extLst>
                  <a:ext uri="{FF2B5EF4-FFF2-40B4-BE49-F238E27FC236}">
                    <a16:creationId xmlns:a16="http://schemas.microsoft.com/office/drawing/2014/main" id="{27A77A63-DEB3-4F2C-B694-D80A13511109}"/>
                  </a:ext>
                </a:extLst>
              </p:cNvPr>
              <p:cNvGrpSpPr/>
              <p:nvPr/>
            </p:nvGrpSpPr>
            <p:grpSpPr>
              <a:xfrm>
                <a:off x="5270538" y="4036832"/>
                <a:ext cx="1165200" cy="369300"/>
                <a:chOff x="9105900" y="1501179"/>
                <a:chExt cx="1165200" cy="369300"/>
              </a:xfrm>
            </p:grpSpPr>
            <p:cxnSp>
              <p:nvCxnSpPr>
                <p:cNvPr id="120" name="Google Shape;3340;gc765008bb0_0_0">
                  <a:extLst>
                    <a:ext uri="{FF2B5EF4-FFF2-40B4-BE49-F238E27FC236}">
                      <a16:creationId xmlns:a16="http://schemas.microsoft.com/office/drawing/2014/main" id="{8ABC91D3-6C37-4353-8539-0A90C12EDD1B}"/>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21" name="Google Shape;3341;gc765008bb0_0_0">
                  <a:extLst>
                    <a:ext uri="{FF2B5EF4-FFF2-40B4-BE49-F238E27FC236}">
                      <a16:creationId xmlns:a16="http://schemas.microsoft.com/office/drawing/2014/main" id="{620BF532-37F7-47F1-932B-CE08B89BF241}"/>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3" name="Google Shape;3342;gc765008bb0_0_0">
                <a:extLst>
                  <a:ext uri="{FF2B5EF4-FFF2-40B4-BE49-F238E27FC236}">
                    <a16:creationId xmlns:a16="http://schemas.microsoft.com/office/drawing/2014/main" id="{ACF8BB83-496E-4557-8C19-8D8C88417763}"/>
                  </a:ext>
                </a:extLst>
              </p:cNvPr>
              <p:cNvGrpSpPr/>
              <p:nvPr/>
            </p:nvGrpSpPr>
            <p:grpSpPr>
              <a:xfrm>
                <a:off x="5271093" y="5181638"/>
                <a:ext cx="1165200" cy="369300"/>
                <a:chOff x="9105900" y="1501179"/>
                <a:chExt cx="1165200" cy="369300"/>
              </a:xfrm>
            </p:grpSpPr>
            <p:cxnSp>
              <p:nvCxnSpPr>
                <p:cNvPr id="118" name="Google Shape;3343;gc765008bb0_0_0">
                  <a:extLst>
                    <a:ext uri="{FF2B5EF4-FFF2-40B4-BE49-F238E27FC236}">
                      <a16:creationId xmlns:a16="http://schemas.microsoft.com/office/drawing/2014/main" id="{92413C33-184A-4F09-A808-01C12138EA5F}"/>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19" name="Google Shape;3344;gc765008bb0_0_0">
                  <a:extLst>
                    <a:ext uri="{FF2B5EF4-FFF2-40B4-BE49-F238E27FC236}">
                      <a16:creationId xmlns:a16="http://schemas.microsoft.com/office/drawing/2014/main" id="{F8334A3C-6BDF-4C4A-845E-E7F7329DFA05}"/>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4" name="Google Shape;3345;gc765008bb0_0_0">
                <a:extLst>
                  <a:ext uri="{FF2B5EF4-FFF2-40B4-BE49-F238E27FC236}">
                    <a16:creationId xmlns:a16="http://schemas.microsoft.com/office/drawing/2014/main" id="{3E9BE520-D64C-4E4D-B4A6-EF7E38782336}"/>
                  </a:ext>
                </a:extLst>
              </p:cNvPr>
              <p:cNvGrpSpPr/>
              <p:nvPr/>
            </p:nvGrpSpPr>
            <p:grpSpPr>
              <a:xfrm>
                <a:off x="1383876" y="1543572"/>
                <a:ext cx="1165200" cy="369300"/>
                <a:chOff x="9105900" y="1501179"/>
                <a:chExt cx="1165200" cy="369300"/>
              </a:xfrm>
            </p:grpSpPr>
            <p:cxnSp>
              <p:nvCxnSpPr>
                <p:cNvPr id="116" name="Google Shape;3346;gc765008bb0_0_0">
                  <a:extLst>
                    <a:ext uri="{FF2B5EF4-FFF2-40B4-BE49-F238E27FC236}">
                      <a16:creationId xmlns:a16="http://schemas.microsoft.com/office/drawing/2014/main" id="{664ADBF4-F379-44F0-8923-83B9116C2F3B}"/>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17" name="Google Shape;3347;gc765008bb0_0_0">
                  <a:extLst>
                    <a:ext uri="{FF2B5EF4-FFF2-40B4-BE49-F238E27FC236}">
                      <a16:creationId xmlns:a16="http://schemas.microsoft.com/office/drawing/2014/main" id="{788FFB67-D3BC-4C39-9EBD-914B524E10E6}"/>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5" name="Google Shape;3348;gc765008bb0_0_0">
                <a:extLst>
                  <a:ext uri="{FF2B5EF4-FFF2-40B4-BE49-F238E27FC236}">
                    <a16:creationId xmlns:a16="http://schemas.microsoft.com/office/drawing/2014/main" id="{6D394CA5-8D62-422D-865E-7996851D3461}"/>
                  </a:ext>
                </a:extLst>
              </p:cNvPr>
              <p:cNvGrpSpPr/>
              <p:nvPr/>
            </p:nvGrpSpPr>
            <p:grpSpPr>
              <a:xfrm>
                <a:off x="1400567" y="2781768"/>
                <a:ext cx="1165200" cy="369300"/>
                <a:chOff x="9105900" y="1501179"/>
                <a:chExt cx="1165200" cy="369300"/>
              </a:xfrm>
            </p:grpSpPr>
            <p:cxnSp>
              <p:nvCxnSpPr>
                <p:cNvPr id="114" name="Google Shape;3349;gc765008bb0_0_0">
                  <a:extLst>
                    <a:ext uri="{FF2B5EF4-FFF2-40B4-BE49-F238E27FC236}">
                      <a16:creationId xmlns:a16="http://schemas.microsoft.com/office/drawing/2014/main" id="{CBBD163E-7C67-4960-8B92-D00E60FCB453}"/>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15" name="Google Shape;3350;gc765008bb0_0_0">
                  <a:extLst>
                    <a:ext uri="{FF2B5EF4-FFF2-40B4-BE49-F238E27FC236}">
                      <a16:creationId xmlns:a16="http://schemas.microsoft.com/office/drawing/2014/main" id="{D28A85BC-94BA-4462-90BA-FC7D73BA564A}"/>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6" name="Google Shape;3351;gc765008bb0_0_0">
                <a:extLst>
                  <a:ext uri="{FF2B5EF4-FFF2-40B4-BE49-F238E27FC236}">
                    <a16:creationId xmlns:a16="http://schemas.microsoft.com/office/drawing/2014/main" id="{743189F2-1180-4546-88B5-F22CA70BDDB4}"/>
                  </a:ext>
                </a:extLst>
              </p:cNvPr>
              <p:cNvGrpSpPr/>
              <p:nvPr/>
            </p:nvGrpSpPr>
            <p:grpSpPr>
              <a:xfrm>
                <a:off x="1435677" y="4001571"/>
                <a:ext cx="1165200" cy="369300"/>
                <a:chOff x="9105900" y="1501179"/>
                <a:chExt cx="1165200" cy="369300"/>
              </a:xfrm>
            </p:grpSpPr>
            <p:cxnSp>
              <p:nvCxnSpPr>
                <p:cNvPr id="112" name="Google Shape;3352;gc765008bb0_0_0">
                  <a:extLst>
                    <a:ext uri="{FF2B5EF4-FFF2-40B4-BE49-F238E27FC236}">
                      <a16:creationId xmlns:a16="http://schemas.microsoft.com/office/drawing/2014/main" id="{5022853E-D938-4F18-875A-797DBBFA9E16}"/>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13" name="Google Shape;3353;gc765008bb0_0_0">
                  <a:extLst>
                    <a:ext uri="{FF2B5EF4-FFF2-40B4-BE49-F238E27FC236}">
                      <a16:creationId xmlns:a16="http://schemas.microsoft.com/office/drawing/2014/main" id="{F416537E-11EE-4AFF-9698-C1F535C2467C}"/>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7" name="Google Shape;3354;gc765008bb0_0_0">
                <a:extLst>
                  <a:ext uri="{FF2B5EF4-FFF2-40B4-BE49-F238E27FC236}">
                    <a16:creationId xmlns:a16="http://schemas.microsoft.com/office/drawing/2014/main" id="{79EF8E44-F44B-4321-95DD-428E44B7737B}"/>
                  </a:ext>
                </a:extLst>
              </p:cNvPr>
              <p:cNvGrpSpPr/>
              <p:nvPr/>
            </p:nvGrpSpPr>
            <p:grpSpPr>
              <a:xfrm>
                <a:off x="1343167" y="5169455"/>
                <a:ext cx="1165200" cy="369300"/>
                <a:chOff x="9105900" y="1501179"/>
                <a:chExt cx="1165200" cy="369300"/>
              </a:xfrm>
            </p:grpSpPr>
            <p:cxnSp>
              <p:nvCxnSpPr>
                <p:cNvPr id="110" name="Google Shape;3355;gc765008bb0_0_0">
                  <a:extLst>
                    <a:ext uri="{FF2B5EF4-FFF2-40B4-BE49-F238E27FC236}">
                      <a16:creationId xmlns:a16="http://schemas.microsoft.com/office/drawing/2014/main" id="{60CE6268-1F1A-4876-A099-341CA1BAC7A0}"/>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11" name="Google Shape;3356;gc765008bb0_0_0">
                  <a:extLst>
                    <a:ext uri="{FF2B5EF4-FFF2-40B4-BE49-F238E27FC236}">
                      <a16:creationId xmlns:a16="http://schemas.microsoft.com/office/drawing/2014/main" id="{84279CF1-BC01-4E42-9D93-9513FFFEA6CF}"/>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3</a:t>
                  </a:r>
                  <a:endParaRPr sz="450">
                    <a:solidFill>
                      <a:schemeClr val="dk1"/>
                    </a:solidFill>
                    <a:latin typeface="Arial"/>
                    <a:ea typeface="Arial"/>
                    <a:cs typeface="Arial"/>
                    <a:sym typeface="Arial"/>
                  </a:endParaRPr>
                </a:p>
              </p:txBody>
            </p:sp>
          </p:grpSp>
          <p:grpSp>
            <p:nvGrpSpPr>
              <p:cNvPr id="58" name="Google Shape;3357;gc765008bb0_0_0">
                <a:extLst>
                  <a:ext uri="{FF2B5EF4-FFF2-40B4-BE49-F238E27FC236}">
                    <a16:creationId xmlns:a16="http://schemas.microsoft.com/office/drawing/2014/main" id="{C3D89C46-8C57-4A5A-BC44-39F0AFDF07A8}"/>
                  </a:ext>
                </a:extLst>
              </p:cNvPr>
              <p:cNvGrpSpPr/>
              <p:nvPr/>
            </p:nvGrpSpPr>
            <p:grpSpPr>
              <a:xfrm>
                <a:off x="7069492" y="1407482"/>
                <a:ext cx="1394744" cy="508305"/>
                <a:chOff x="9105900" y="1501179"/>
                <a:chExt cx="1165200" cy="369300"/>
              </a:xfrm>
            </p:grpSpPr>
            <p:cxnSp>
              <p:nvCxnSpPr>
                <p:cNvPr id="108" name="Google Shape;3358;gc765008bb0_0_0">
                  <a:extLst>
                    <a:ext uri="{FF2B5EF4-FFF2-40B4-BE49-F238E27FC236}">
                      <a16:creationId xmlns:a16="http://schemas.microsoft.com/office/drawing/2014/main" id="{7D0FE3BA-5058-4396-9417-68A77CC723FE}"/>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09" name="Google Shape;3359;gc765008bb0_0_0">
                  <a:extLst>
                    <a:ext uri="{FF2B5EF4-FFF2-40B4-BE49-F238E27FC236}">
                      <a16:creationId xmlns:a16="http://schemas.microsoft.com/office/drawing/2014/main" id="{861152F1-B8D5-467C-A1BB-29D3BC05ABBF}"/>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59" name="Google Shape;3360;gc765008bb0_0_0">
                <a:extLst>
                  <a:ext uri="{FF2B5EF4-FFF2-40B4-BE49-F238E27FC236}">
                    <a16:creationId xmlns:a16="http://schemas.microsoft.com/office/drawing/2014/main" id="{F83A0874-8EE9-4DC1-AAEF-83D33553BEFC}"/>
                  </a:ext>
                </a:extLst>
              </p:cNvPr>
              <p:cNvGrpSpPr/>
              <p:nvPr/>
            </p:nvGrpSpPr>
            <p:grpSpPr>
              <a:xfrm>
                <a:off x="7126885" y="2626682"/>
                <a:ext cx="1394744" cy="508305"/>
                <a:chOff x="9105900" y="1501179"/>
                <a:chExt cx="1165200" cy="369300"/>
              </a:xfrm>
            </p:grpSpPr>
            <p:cxnSp>
              <p:nvCxnSpPr>
                <p:cNvPr id="106" name="Google Shape;3361;gc765008bb0_0_0">
                  <a:extLst>
                    <a:ext uri="{FF2B5EF4-FFF2-40B4-BE49-F238E27FC236}">
                      <a16:creationId xmlns:a16="http://schemas.microsoft.com/office/drawing/2014/main" id="{B5534F34-2B3F-43AC-B0DB-9F68EC5671EF}"/>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07" name="Google Shape;3362;gc765008bb0_0_0">
                  <a:extLst>
                    <a:ext uri="{FF2B5EF4-FFF2-40B4-BE49-F238E27FC236}">
                      <a16:creationId xmlns:a16="http://schemas.microsoft.com/office/drawing/2014/main" id="{14CF615C-DAC6-44BF-9398-1150E980FC20}"/>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0" name="Google Shape;3363;gc765008bb0_0_0">
                <a:extLst>
                  <a:ext uri="{FF2B5EF4-FFF2-40B4-BE49-F238E27FC236}">
                    <a16:creationId xmlns:a16="http://schemas.microsoft.com/office/drawing/2014/main" id="{A63DA629-1F11-4D3D-9B42-F0E93318BF52}"/>
                  </a:ext>
                </a:extLst>
              </p:cNvPr>
              <p:cNvGrpSpPr/>
              <p:nvPr/>
            </p:nvGrpSpPr>
            <p:grpSpPr>
              <a:xfrm>
                <a:off x="7078248" y="3845882"/>
                <a:ext cx="1394744" cy="508305"/>
                <a:chOff x="9105900" y="1501179"/>
                <a:chExt cx="1165200" cy="369300"/>
              </a:xfrm>
            </p:grpSpPr>
            <p:cxnSp>
              <p:nvCxnSpPr>
                <p:cNvPr id="104" name="Google Shape;3364;gc765008bb0_0_0">
                  <a:extLst>
                    <a:ext uri="{FF2B5EF4-FFF2-40B4-BE49-F238E27FC236}">
                      <a16:creationId xmlns:a16="http://schemas.microsoft.com/office/drawing/2014/main" id="{5F203D4D-9DEF-43ED-BEA8-798E2EFDD8A4}"/>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05" name="Google Shape;3365;gc765008bb0_0_0">
                  <a:extLst>
                    <a:ext uri="{FF2B5EF4-FFF2-40B4-BE49-F238E27FC236}">
                      <a16:creationId xmlns:a16="http://schemas.microsoft.com/office/drawing/2014/main" id="{BE24D0E1-613D-43FF-B5D0-F56A1DB9695B}"/>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1" name="Google Shape;3366;gc765008bb0_0_0">
                <a:extLst>
                  <a:ext uri="{FF2B5EF4-FFF2-40B4-BE49-F238E27FC236}">
                    <a16:creationId xmlns:a16="http://schemas.microsoft.com/office/drawing/2014/main" id="{E0844102-CF06-436D-9AB9-D9E51A70DB87}"/>
                  </a:ext>
                </a:extLst>
              </p:cNvPr>
              <p:cNvGrpSpPr/>
              <p:nvPr/>
            </p:nvGrpSpPr>
            <p:grpSpPr>
              <a:xfrm>
                <a:off x="7124641" y="5109198"/>
                <a:ext cx="1394744" cy="508305"/>
                <a:chOff x="9105900" y="1501179"/>
                <a:chExt cx="1165200" cy="369300"/>
              </a:xfrm>
            </p:grpSpPr>
            <p:cxnSp>
              <p:nvCxnSpPr>
                <p:cNvPr id="102" name="Google Shape;3367;gc765008bb0_0_0">
                  <a:extLst>
                    <a:ext uri="{FF2B5EF4-FFF2-40B4-BE49-F238E27FC236}">
                      <a16:creationId xmlns:a16="http://schemas.microsoft.com/office/drawing/2014/main" id="{4EB1AE25-D6DC-424B-BCCC-B82DF2BC6488}"/>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03" name="Google Shape;3368;gc765008bb0_0_0">
                  <a:extLst>
                    <a:ext uri="{FF2B5EF4-FFF2-40B4-BE49-F238E27FC236}">
                      <a16:creationId xmlns:a16="http://schemas.microsoft.com/office/drawing/2014/main" id="{7EBD4BB6-1588-4C75-BDEA-F04D21AB212F}"/>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2" name="Google Shape;3369;gc765008bb0_0_0">
                <a:extLst>
                  <a:ext uri="{FF2B5EF4-FFF2-40B4-BE49-F238E27FC236}">
                    <a16:creationId xmlns:a16="http://schemas.microsoft.com/office/drawing/2014/main" id="{65CF6CBB-4AB0-4F00-950F-5EBFD981C876}"/>
                  </a:ext>
                </a:extLst>
              </p:cNvPr>
              <p:cNvGrpSpPr/>
              <p:nvPr/>
            </p:nvGrpSpPr>
            <p:grpSpPr>
              <a:xfrm>
                <a:off x="3237190" y="1453922"/>
                <a:ext cx="1394744" cy="508305"/>
                <a:chOff x="9105900" y="1501179"/>
                <a:chExt cx="1165200" cy="369300"/>
              </a:xfrm>
            </p:grpSpPr>
            <p:cxnSp>
              <p:nvCxnSpPr>
                <p:cNvPr id="100" name="Google Shape;3370;gc765008bb0_0_0">
                  <a:extLst>
                    <a:ext uri="{FF2B5EF4-FFF2-40B4-BE49-F238E27FC236}">
                      <a16:creationId xmlns:a16="http://schemas.microsoft.com/office/drawing/2014/main" id="{A6AC6C27-F68C-4F95-9E2D-34BE89FF7904}"/>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101" name="Google Shape;3371;gc765008bb0_0_0">
                  <a:extLst>
                    <a:ext uri="{FF2B5EF4-FFF2-40B4-BE49-F238E27FC236}">
                      <a16:creationId xmlns:a16="http://schemas.microsoft.com/office/drawing/2014/main" id="{D9915931-DB62-4EA8-A0DD-3691729D7401}"/>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3" name="Google Shape;3372;gc765008bb0_0_0">
                <a:extLst>
                  <a:ext uri="{FF2B5EF4-FFF2-40B4-BE49-F238E27FC236}">
                    <a16:creationId xmlns:a16="http://schemas.microsoft.com/office/drawing/2014/main" id="{A62C67A1-F58E-4505-ACCB-20966BAB5B62}"/>
                  </a:ext>
                </a:extLst>
              </p:cNvPr>
              <p:cNvGrpSpPr/>
              <p:nvPr/>
            </p:nvGrpSpPr>
            <p:grpSpPr>
              <a:xfrm>
                <a:off x="3244029" y="2662888"/>
                <a:ext cx="1394744" cy="508305"/>
                <a:chOff x="9105900" y="1501179"/>
                <a:chExt cx="1165200" cy="369300"/>
              </a:xfrm>
            </p:grpSpPr>
            <p:cxnSp>
              <p:nvCxnSpPr>
                <p:cNvPr id="98" name="Google Shape;3373;gc765008bb0_0_0">
                  <a:extLst>
                    <a:ext uri="{FF2B5EF4-FFF2-40B4-BE49-F238E27FC236}">
                      <a16:creationId xmlns:a16="http://schemas.microsoft.com/office/drawing/2014/main" id="{FBB28300-7CE4-4C9B-9B2C-AE9A56DDEEF1}"/>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99" name="Google Shape;3374;gc765008bb0_0_0">
                  <a:extLst>
                    <a:ext uri="{FF2B5EF4-FFF2-40B4-BE49-F238E27FC236}">
                      <a16:creationId xmlns:a16="http://schemas.microsoft.com/office/drawing/2014/main" id="{360B5738-98D2-453F-A8B3-58BF7B06B2BE}"/>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4" name="Google Shape;3375;gc765008bb0_0_0">
                <a:extLst>
                  <a:ext uri="{FF2B5EF4-FFF2-40B4-BE49-F238E27FC236}">
                    <a16:creationId xmlns:a16="http://schemas.microsoft.com/office/drawing/2014/main" id="{6280E81B-2BD6-4DA1-9833-13894DBE6D3F}"/>
                  </a:ext>
                </a:extLst>
              </p:cNvPr>
              <p:cNvGrpSpPr/>
              <p:nvPr/>
            </p:nvGrpSpPr>
            <p:grpSpPr>
              <a:xfrm>
                <a:off x="3215478" y="3898642"/>
                <a:ext cx="1394744" cy="508305"/>
                <a:chOff x="9105900" y="1501179"/>
                <a:chExt cx="1165200" cy="369300"/>
              </a:xfrm>
            </p:grpSpPr>
            <p:cxnSp>
              <p:nvCxnSpPr>
                <p:cNvPr id="96" name="Google Shape;3376;gc765008bb0_0_0">
                  <a:extLst>
                    <a:ext uri="{FF2B5EF4-FFF2-40B4-BE49-F238E27FC236}">
                      <a16:creationId xmlns:a16="http://schemas.microsoft.com/office/drawing/2014/main" id="{96448C14-4109-422F-A375-C6DFA7BF9969}"/>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97" name="Google Shape;3377;gc765008bb0_0_0">
                  <a:extLst>
                    <a:ext uri="{FF2B5EF4-FFF2-40B4-BE49-F238E27FC236}">
                      <a16:creationId xmlns:a16="http://schemas.microsoft.com/office/drawing/2014/main" id="{E3C68D5C-A92D-4A2A-8C26-110C954AB671}"/>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5" name="Google Shape;3378;gc765008bb0_0_0">
                <a:extLst>
                  <a:ext uri="{FF2B5EF4-FFF2-40B4-BE49-F238E27FC236}">
                    <a16:creationId xmlns:a16="http://schemas.microsoft.com/office/drawing/2014/main" id="{81E157B0-F8AD-4F3C-B24E-C8B6ED343458}"/>
                  </a:ext>
                </a:extLst>
              </p:cNvPr>
              <p:cNvGrpSpPr/>
              <p:nvPr/>
            </p:nvGrpSpPr>
            <p:grpSpPr>
              <a:xfrm>
                <a:off x="3186927" y="5134396"/>
                <a:ext cx="1394744" cy="508305"/>
                <a:chOff x="9105900" y="1501179"/>
                <a:chExt cx="1165200" cy="369300"/>
              </a:xfrm>
            </p:grpSpPr>
            <p:cxnSp>
              <p:nvCxnSpPr>
                <p:cNvPr id="94" name="Google Shape;3379;gc765008bb0_0_0">
                  <a:extLst>
                    <a:ext uri="{FF2B5EF4-FFF2-40B4-BE49-F238E27FC236}">
                      <a16:creationId xmlns:a16="http://schemas.microsoft.com/office/drawing/2014/main" id="{F2B8F424-5EAD-4CAD-B591-7B1195BE31D5}"/>
                    </a:ext>
                  </a:extLst>
                </p:cNvPr>
                <p:cNvCxnSpPr/>
                <p:nvPr/>
              </p:nvCxnSpPr>
              <p:spPr>
                <a:xfrm>
                  <a:off x="9105900" y="1804988"/>
                  <a:ext cx="1165200" cy="0"/>
                </a:xfrm>
                <a:prstGeom prst="straightConnector1">
                  <a:avLst/>
                </a:prstGeom>
                <a:noFill/>
                <a:ln w="9525" cap="flat" cmpd="sng">
                  <a:solidFill>
                    <a:schemeClr val="dk1"/>
                  </a:solidFill>
                  <a:prstDash val="solid"/>
                  <a:miter lim="800000"/>
                  <a:headEnd type="triangle" w="med" len="med"/>
                  <a:tailEnd type="triangle" w="med" len="med"/>
                </a:ln>
              </p:spPr>
            </p:cxnSp>
            <p:sp>
              <p:nvSpPr>
                <p:cNvPr id="95" name="Google Shape;3380;gc765008bb0_0_0">
                  <a:extLst>
                    <a:ext uri="{FF2B5EF4-FFF2-40B4-BE49-F238E27FC236}">
                      <a16:creationId xmlns:a16="http://schemas.microsoft.com/office/drawing/2014/main" id="{F53AE8F6-B354-4732-84C7-B8BC4661C927}"/>
                    </a:ext>
                  </a:extLst>
                </p:cNvPr>
                <p:cNvSpPr txBox="1"/>
                <p:nvPr/>
              </p:nvSpPr>
              <p:spPr>
                <a:xfrm>
                  <a:off x="9734550" y="15011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grpSp>
            <p:nvGrpSpPr>
              <p:cNvPr id="66" name="Google Shape;3381;gc765008bb0_0_0">
                <a:extLst>
                  <a:ext uri="{FF2B5EF4-FFF2-40B4-BE49-F238E27FC236}">
                    <a16:creationId xmlns:a16="http://schemas.microsoft.com/office/drawing/2014/main" id="{3559BD5D-8FF2-4352-97A3-5C7A78CCB191}"/>
                  </a:ext>
                </a:extLst>
              </p:cNvPr>
              <p:cNvGrpSpPr/>
              <p:nvPr/>
            </p:nvGrpSpPr>
            <p:grpSpPr>
              <a:xfrm>
                <a:off x="552893" y="1360759"/>
                <a:ext cx="10589296" cy="482366"/>
                <a:chOff x="552893" y="1360759"/>
                <a:chExt cx="10589296" cy="482366"/>
              </a:xfrm>
            </p:grpSpPr>
            <p:cxnSp>
              <p:nvCxnSpPr>
                <p:cNvPr id="89" name="Google Shape;3382;gc765008bb0_0_0">
                  <a:extLst>
                    <a:ext uri="{FF2B5EF4-FFF2-40B4-BE49-F238E27FC236}">
                      <a16:creationId xmlns:a16="http://schemas.microsoft.com/office/drawing/2014/main" id="{85793394-4228-4E94-A6F7-14474E8A0296}"/>
                    </a:ext>
                  </a:extLst>
                </p:cNvPr>
                <p:cNvCxnSpPr>
                  <a:stCxn id="144" idx="1"/>
                </p:cNvCxnSpPr>
                <p:nvPr/>
              </p:nvCxnSpPr>
              <p:spPr>
                <a:xfrm rot="10800000">
                  <a:off x="552897" y="1843125"/>
                  <a:ext cx="197700" cy="0"/>
                </a:xfrm>
                <a:prstGeom prst="straightConnector1">
                  <a:avLst/>
                </a:prstGeom>
                <a:noFill/>
                <a:ln w="9525" cap="flat" cmpd="sng">
                  <a:solidFill>
                    <a:schemeClr val="dk1"/>
                  </a:solidFill>
                  <a:prstDash val="solid"/>
                  <a:miter lim="800000"/>
                  <a:headEnd type="none" w="sm" len="sm"/>
                  <a:tailEnd type="none" w="sm" len="sm"/>
                </a:ln>
              </p:spPr>
            </p:cxnSp>
            <p:cxnSp>
              <p:nvCxnSpPr>
                <p:cNvPr id="90" name="Google Shape;3383;gc765008bb0_0_0">
                  <a:extLst>
                    <a:ext uri="{FF2B5EF4-FFF2-40B4-BE49-F238E27FC236}">
                      <a16:creationId xmlns:a16="http://schemas.microsoft.com/office/drawing/2014/main" id="{2C22B4A9-A490-435D-9ECA-C1217A7E702B}"/>
                    </a:ext>
                  </a:extLst>
                </p:cNvPr>
                <p:cNvCxnSpPr/>
                <p:nvPr/>
              </p:nvCxnSpPr>
              <p:spPr>
                <a:xfrm rot="10800000">
                  <a:off x="587734" y="1400084"/>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91" name="Google Shape;3384;gc765008bb0_0_0">
                  <a:extLst>
                    <a:ext uri="{FF2B5EF4-FFF2-40B4-BE49-F238E27FC236}">
                      <a16:creationId xmlns:a16="http://schemas.microsoft.com/office/drawing/2014/main" id="{A441882B-B68C-4BA9-805A-257C59FAB0D4}"/>
                    </a:ext>
                  </a:extLst>
                </p:cNvPr>
                <p:cNvCxnSpPr/>
                <p:nvPr/>
              </p:nvCxnSpPr>
              <p:spPr>
                <a:xfrm rot="10800000" flipH="1">
                  <a:off x="552893" y="1360759"/>
                  <a:ext cx="10588500" cy="46800"/>
                </a:xfrm>
                <a:prstGeom prst="straightConnector1">
                  <a:avLst/>
                </a:prstGeom>
                <a:noFill/>
                <a:ln w="9525" cap="flat" cmpd="sng">
                  <a:solidFill>
                    <a:schemeClr val="dk1"/>
                  </a:solidFill>
                  <a:prstDash val="solid"/>
                  <a:miter lim="800000"/>
                  <a:headEnd type="none" w="sm" len="sm"/>
                  <a:tailEnd type="none" w="sm" len="sm"/>
                </a:ln>
              </p:spPr>
            </p:cxnSp>
            <p:cxnSp>
              <p:nvCxnSpPr>
                <p:cNvPr id="92" name="Google Shape;3385;gc765008bb0_0_0">
                  <a:extLst>
                    <a:ext uri="{FF2B5EF4-FFF2-40B4-BE49-F238E27FC236}">
                      <a16:creationId xmlns:a16="http://schemas.microsoft.com/office/drawing/2014/main" id="{9581AA3E-A187-48EF-8DE2-04ED3BE4AFC6}"/>
                    </a:ext>
                  </a:extLst>
                </p:cNvPr>
                <p:cNvCxnSpPr/>
                <p:nvPr/>
              </p:nvCxnSpPr>
              <p:spPr>
                <a:xfrm rot="10800000">
                  <a:off x="11120555" y="1385055"/>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93" name="Google Shape;3386;gc765008bb0_0_0">
                  <a:extLst>
                    <a:ext uri="{FF2B5EF4-FFF2-40B4-BE49-F238E27FC236}">
                      <a16:creationId xmlns:a16="http://schemas.microsoft.com/office/drawing/2014/main" id="{3D7CBF8A-867E-4C63-AC4D-2CEB3E0C87DA}"/>
                    </a:ext>
                  </a:extLst>
                </p:cNvPr>
                <p:cNvCxnSpPr/>
                <p:nvPr/>
              </p:nvCxnSpPr>
              <p:spPr>
                <a:xfrm rot="10800000">
                  <a:off x="10944489" y="1814728"/>
                  <a:ext cx="197700" cy="0"/>
                </a:xfrm>
                <a:prstGeom prst="straightConnector1">
                  <a:avLst/>
                </a:prstGeom>
                <a:noFill/>
                <a:ln w="9525" cap="flat" cmpd="sng">
                  <a:solidFill>
                    <a:schemeClr val="dk1"/>
                  </a:solidFill>
                  <a:prstDash val="solid"/>
                  <a:miter lim="800000"/>
                  <a:headEnd type="none" w="sm" len="sm"/>
                  <a:tailEnd type="none" w="sm" len="sm"/>
                </a:ln>
              </p:spPr>
            </p:cxnSp>
          </p:grpSp>
          <p:grpSp>
            <p:nvGrpSpPr>
              <p:cNvPr id="67" name="Google Shape;3387;gc765008bb0_0_0">
                <a:extLst>
                  <a:ext uri="{FF2B5EF4-FFF2-40B4-BE49-F238E27FC236}">
                    <a16:creationId xmlns:a16="http://schemas.microsoft.com/office/drawing/2014/main" id="{2569F90A-E84F-44D7-8996-DC8601170A7A}"/>
                  </a:ext>
                </a:extLst>
              </p:cNvPr>
              <p:cNvGrpSpPr/>
              <p:nvPr/>
            </p:nvGrpSpPr>
            <p:grpSpPr>
              <a:xfrm>
                <a:off x="531259" y="2617729"/>
                <a:ext cx="10589296" cy="482329"/>
                <a:chOff x="552893" y="1360759"/>
                <a:chExt cx="10589296" cy="482329"/>
              </a:xfrm>
            </p:grpSpPr>
            <p:cxnSp>
              <p:nvCxnSpPr>
                <p:cNvPr id="84" name="Google Shape;3388;gc765008bb0_0_0">
                  <a:extLst>
                    <a:ext uri="{FF2B5EF4-FFF2-40B4-BE49-F238E27FC236}">
                      <a16:creationId xmlns:a16="http://schemas.microsoft.com/office/drawing/2014/main" id="{3AD12EC1-00D7-4CA1-82FC-0D1C6F74C69C}"/>
                    </a:ext>
                  </a:extLst>
                </p:cNvPr>
                <p:cNvCxnSpPr/>
                <p:nvPr/>
              </p:nvCxnSpPr>
              <p:spPr>
                <a:xfrm rot="10800000">
                  <a:off x="552897" y="1843088"/>
                  <a:ext cx="197700" cy="0"/>
                </a:xfrm>
                <a:prstGeom prst="straightConnector1">
                  <a:avLst/>
                </a:prstGeom>
                <a:noFill/>
                <a:ln w="9525" cap="flat" cmpd="sng">
                  <a:solidFill>
                    <a:schemeClr val="dk1"/>
                  </a:solidFill>
                  <a:prstDash val="solid"/>
                  <a:miter lim="800000"/>
                  <a:headEnd type="none" w="sm" len="sm"/>
                  <a:tailEnd type="none" w="sm" len="sm"/>
                </a:ln>
              </p:spPr>
            </p:cxnSp>
            <p:cxnSp>
              <p:nvCxnSpPr>
                <p:cNvPr id="85" name="Google Shape;3389;gc765008bb0_0_0">
                  <a:extLst>
                    <a:ext uri="{FF2B5EF4-FFF2-40B4-BE49-F238E27FC236}">
                      <a16:creationId xmlns:a16="http://schemas.microsoft.com/office/drawing/2014/main" id="{8A2919F0-F6E0-42E6-90ED-EF5B1F1ECD1C}"/>
                    </a:ext>
                  </a:extLst>
                </p:cNvPr>
                <p:cNvCxnSpPr/>
                <p:nvPr/>
              </p:nvCxnSpPr>
              <p:spPr>
                <a:xfrm rot="10800000">
                  <a:off x="587734" y="1400084"/>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86" name="Google Shape;3390;gc765008bb0_0_0">
                  <a:extLst>
                    <a:ext uri="{FF2B5EF4-FFF2-40B4-BE49-F238E27FC236}">
                      <a16:creationId xmlns:a16="http://schemas.microsoft.com/office/drawing/2014/main" id="{2A67E290-4BA6-4053-A793-531B4586EB9C}"/>
                    </a:ext>
                  </a:extLst>
                </p:cNvPr>
                <p:cNvCxnSpPr/>
                <p:nvPr/>
              </p:nvCxnSpPr>
              <p:spPr>
                <a:xfrm rot="10800000" flipH="1">
                  <a:off x="552893" y="1360759"/>
                  <a:ext cx="10588500" cy="46800"/>
                </a:xfrm>
                <a:prstGeom prst="straightConnector1">
                  <a:avLst/>
                </a:prstGeom>
                <a:noFill/>
                <a:ln w="9525" cap="flat" cmpd="sng">
                  <a:solidFill>
                    <a:schemeClr val="dk1"/>
                  </a:solidFill>
                  <a:prstDash val="solid"/>
                  <a:miter lim="800000"/>
                  <a:headEnd type="none" w="sm" len="sm"/>
                  <a:tailEnd type="none" w="sm" len="sm"/>
                </a:ln>
              </p:spPr>
            </p:cxnSp>
            <p:cxnSp>
              <p:nvCxnSpPr>
                <p:cNvPr id="87" name="Google Shape;3391;gc765008bb0_0_0">
                  <a:extLst>
                    <a:ext uri="{FF2B5EF4-FFF2-40B4-BE49-F238E27FC236}">
                      <a16:creationId xmlns:a16="http://schemas.microsoft.com/office/drawing/2014/main" id="{9EF8B46A-6F7B-4F3B-96D9-7A193F7F546B}"/>
                    </a:ext>
                  </a:extLst>
                </p:cNvPr>
                <p:cNvCxnSpPr/>
                <p:nvPr/>
              </p:nvCxnSpPr>
              <p:spPr>
                <a:xfrm rot="10800000">
                  <a:off x="11120555" y="1385055"/>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88" name="Google Shape;3392;gc765008bb0_0_0">
                  <a:extLst>
                    <a:ext uri="{FF2B5EF4-FFF2-40B4-BE49-F238E27FC236}">
                      <a16:creationId xmlns:a16="http://schemas.microsoft.com/office/drawing/2014/main" id="{6BB0736F-9F6B-4E06-9B12-2F60880A2C42}"/>
                    </a:ext>
                  </a:extLst>
                </p:cNvPr>
                <p:cNvCxnSpPr/>
                <p:nvPr/>
              </p:nvCxnSpPr>
              <p:spPr>
                <a:xfrm rot="10800000">
                  <a:off x="10944489" y="1814728"/>
                  <a:ext cx="197700" cy="0"/>
                </a:xfrm>
                <a:prstGeom prst="straightConnector1">
                  <a:avLst/>
                </a:prstGeom>
                <a:noFill/>
                <a:ln w="9525" cap="flat" cmpd="sng">
                  <a:solidFill>
                    <a:schemeClr val="dk1"/>
                  </a:solidFill>
                  <a:prstDash val="solid"/>
                  <a:miter lim="800000"/>
                  <a:headEnd type="none" w="sm" len="sm"/>
                  <a:tailEnd type="none" w="sm" len="sm"/>
                </a:ln>
              </p:spPr>
            </p:cxnSp>
          </p:grpSp>
          <p:grpSp>
            <p:nvGrpSpPr>
              <p:cNvPr id="68" name="Google Shape;3393;gc765008bb0_0_0">
                <a:extLst>
                  <a:ext uri="{FF2B5EF4-FFF2-40B4-BE49-F238E27FC236}">
                    <a16:creationId xmlns:a16="http://schemas.microsoft.com/office/drawing/2014/main" id="{8472275F-6816-4E11-8FAD-C303C8E9D5CD}"/>
                  </a:ext>
                </a:extLst>
              </p:cNvPr>
              <p:cNvGrpSpPr/>
              <p:nvPr/>
            </p:nvGrpSpPr>
            <p:grpSpPr>
              <a:xfrm>
                <a:off x="604540" y="3825122"/>
                <a:ext cx="10589296" cy="482329"/>
                <a:chOff x="552893" y="1360759"/>
                <a:chExt cx="10589296" cy="482329"/>
              </a:xfrm>
            </p:grpSpPr>
            <p:cxnSp>
              <p:nvCxnSpPr>
                <p:cNvPr id="79" name="Google Shape;3394;gc765008bb0_0_0">
                  <a:extLst>
                    <a:ext uri="{FF2B5EF4-FFF2-40B4-BE49-F238E27FC236}">
                      <a16:creationId xmlns:a16="http://schemas.microsoft.com/office/drawing/2014/main" id="{DA259433-3325-4916-8DDE-53102A24D55F}"/>
                    </a:ext>
                  </a:extLst>
                </p:cNvPr>
                <p:cNvCxnSpPr/>
                <p:nvPr/>
              </p:nvCxnSpPr>
              <p:spPr>
                <a:xfrm rot="10800000">
                  <a:off x="552897" y="1843088"/>
                  <a:ext cx="197700" cy="0"/>
                </a:xfrm>
                <a:prstGeom prst="straightConnector1">
                  <a:avLst/>
                </a:prstGeom>
                <a:noFill/>
                <a:ln w="9525" cap="flat" cmpd="sng">
                  <a:solidFill>
                    <a:schemeClr val="dk1"/>
                  </a:solidFill>
                  <a:prstDash val="solid"/>
                  <a:miter lim="800000"/>
                  <a:headEnd type="none" w="sm" len="sm"/>
                  <a:tailEnd type="none" w="sm" len="sm"/>
                </a:ln>
              </p:spPr>
            </p:cxnSp>
            <p:cxnSp>
              <p:nvCxnSpPr>
                <p:cNvPr id="80" name="Google Shape;3395;gc765008bb0_0_0">
                  <a:extLst>
                    <a:ext uri="{FF2B5EF4-FFF2-40B4-BE49-F238E27FC236}">
                      <a16:creationId xmlns:a16="http://schemas.microsoft.com/office/drawing/2014/main" id="{F018E8D4-D853-4617-9D3B-0CAA195FDC87}"/>
                    </a:ext>
                  </a:extLst>
                </p:cNvPr>
                <p:cNvCxnSpPr/>
                <p:nvPr/>
              </p:nvCxnSpPr>
              <p:spPr>
                <a:xfrm rot="10800000">
                  <a:off x="587734" y="1400084"/>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81" name="Google Shape;3396;gc765008bb0_0_0">
                  <a:extLst>
                    <a:ext uri="{FF2B5EF4-FFF2-40B4-BE49-F238E27FC236}">
                      <a16:creationId xmlns:a16="http://schemas.microsoft.com/office/drawing/2014/main" id="{D0BB0060-3495-47D2-A152-1D1DC787477A}"/>
                    </a:ext>
                  </a:extLst>
                </p:cNvPr>
                <p:cNvCxnSpPr/>
                <p:nvPr/>
              </p:nvCxnSpPr>
              <p:spPr>
                <a:xfrm rot="10800000" flipH="1">
                  <a:off x="552893" y="1360759"/>
                  <a:ext cx="10588500" cy="46800"/>
                </a:xfrm>
                <a:prstGeom prst="straightConnector1">
                  <a:avLst/>
                </a:prstGeom>
                <a:noFill/>
                <a:ln w="9525" cap="flat" cmpd="sng">
                  <a:solidFill>
                    <a:schemeClr val="dk1"/>
                  </a:solidFill>
                  <a:prstDash val="solid"/>
                  <a:miter lim="800000"/>
                  <a:headEnd type="none" w="sm" len="sm"/>
                  <a:tailEnd type="none" w="sm" len="sm"/>
                </a:ln>
              </p:spPr>
            </p:cxnSp>
            <p:cxnSp>
              <p:nvCxnSpPr>
                <p:cNvPr id="82" name="Google Shape;3397;gc765008bb0_0_0">
                  <a:extLst>
                    <a:ext uri="{FF2B5EF4-FFF2-40B4-BE49-F238E27FC236}">
                      <a16:creationId xmlns:a16="http://schemas.microsoft.com/office/drawing/2014/main" id="{B45D7FC5-972E-4738-B1BE-9AC78432518B}"/>
                    </a:ext>
                  </a:extLst>
                </p:cNvPr>
                <p:cNvCxnSpPr/>
                <p:nvPr/>
              </p:nvCxnSpPr>
              <p:spPr>
                <a:xfrm rot="10800000">
                  <a:off x="11120555" y="1385055"/>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83" name="Google Shape;3398;gc765008bb0_0_0">
                  <a:extLst>
                    <a:ext uri="{FF2B5EF4-FFF2-40B4-BE49-F238E27FC236}">
                      <a16:creationId xmlns:a16="http://schemas.microsoft.com/office/drawing/2014/main" id="{A8CDFA00-AE2D-4956-80AB-0BEC3C8E2C96}"/>
                    </a:ext>
                  </a:extLst>
                </p:cNvPr>
                <p:cNvCxnSpPr/>
                <p:nvPr/>
              </p:nvCxnSpPr>
              <p:spPr>
                <a:xfrm rot="10800000">
                  <a:off x="10944489" y="1814728"/>
                  <a:ext cx="197700" cy="0"/>
                </a:xfrm>
                <a:prstGeom prst="straightConnector1">
                  <a:avLst/>
                </a:prstGeom>
                <a:noFill/>
                <a:ln w="9525" cap="flat" cmpd="sng">
                  <a:solidFill>
                    <a:schemeClr val="dk1"/>
                  </a:solidFill>
                  <a:prstDash val="solid"/>
                  <a:miter lim="800000"/>
                  <a:headEnd type="none" w="sm" len="sm"/>
                  <a:tailEnd type="none" w="sm" len="sm"/>
                </a:ln>
              </p:spPr>
            </p:cxnSp>
          </p:grpSp>
          <p:grpSp>
            <p:nvGrpSpPr>
              <p:cNvPr id="69" name="Google Shape;3399;gc765008bb0_0_0">
                <a:extLst>
                  <a:ext uri="{FF2B5EF4-FFF2-40B4-BE49-F238E27FC236}">
                    <a16:creationId xmlns:a16="http://schemas.microsoft.com/office/drawing/2014/main" id="{1577A329-DDCE-4929-9DBF-BD31C41F09F7}"/>
                  </a:ext>
                </a:extLst>
              </p:cNvPr>
              <p:cNvGrpSpPr/>
              <p:nvPr/>
            </p:nvGrpSpPr>
            <p:grpSpPr>
              <a:xfrm>
                <a:off x="604540" y="5044661"/>
                <a:ext cx="10589296" cy="482329"/>
                <a:chOff x="552893" y="1360759"/>
                <a:chExt cx="10589296" cy="482329"/>
              </a:xfrm>
            </p:grpSpPr>
            <p:cxnSp>
              <p:nvCxnSpPr>
                <p:cNvPr id="74" name="Google Shape;3400;gc765008bb0_0_0">
                  <a:extLst>
                    <a:ext uri="{FF2B5EF4-FFF2-40B4-BE49-F238E27FC236}">
                      <a16:creationId xmlns:a16="http://schemas.microsoft.com/office/drawing/2014/main" id="{10A7775C-3DFF-4002-B5A0-F39970545801}"/>
                    </a:ext>
                  </a:extLst>
                </p:cNvPr>
                <p:cNvCxnSpPr/>
                <p:nvPr/>
              </p:nvCxnSpPr>
              <p:spPr>
                <a:xfrm rot="10800000">
                  <a:off x="552897" y="1843088"/>
                  <a:ext cx="197700" cy="0"/>
                </a:xfrm>
                <a:prstGeom prst="straightConnector1">
                  <a:avLst/>
                </a:prstGeom>
                <a:noFill/>
                <a:ln w="9525" cap="flat" cmpd="sng">
                  <a:solidFill>
                    <a:schemeClr val="dk1"/>
                  </a:solidFill>
                  <a:prstDash val="solid"/>
                  <a:miter lim="800000"/>
                  <a:headEnd type="none" w="sm" len="sm"/>
                  <a:tailEnd type="none" w="sm" len="sm"/>
                </a:ln>
              </p:spPr>
            </p:cxnSp>
            <p:cxnSp>
              <p:nvCxnSpPr>
                <p:cNvPr id="75" name="Google Shape;3401;gc765008bb0_0_0">
                  <a:extLst>
                    <a:ext uri="{FF2B5EF4-FFF2-40B4-BE49-F238E27FC236}">
                      <a16:creationId xmlns:a16="http://schemas.microsoft.com/office/drawing/2014/main" id="{B2EAB894-43F4-4CC6-9B3F-1E5062BE3DF1}"/>
                    </a:ext>
                  </a:extLst>
                </p:cNvPr>
                <p:cNvCxnSpPr/>
                <p:nvPr/>
              </p:nvCxnSpPr>
              <p:spPr>
                <a:xfrm rot="10800000">
                  <a:off x="587734" y="1400084"/>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76" name="Google Shape;3402;gc765008bb0_0_0">
                  <a:extLst>
                    <a:ext uri="{FF2B5EF4-FFF2-40B4-BE49-F238E27FC236}">
                      <a16:creationId xmlns:a16="http://schemas.microsoft.com/office/drawing/2014/main" id="{66874825-B825-4C47-B390-23BBB1485963}"/>
                    </a:ext>
                  </a:extLst>
                </p:cNvPr>
                <p:cNvCxnSpPr/>
                <p:nvPr/>
              </p:nvCxnSpPr>
              <p:spPr>
                <a:xfrm rot="10800000" flipH="1">
                  <a:off x="552893" y="1360759"/>
                  <a:ext cx="10588500" cy="46800"/>
                </a:xfrm>
                <a:prstGeom prst="straightConnector1">
                  <a:avLst/>
                </a:prstGeom>
                <a:noFill/>
                <a:ln w="9525" cap="flat" cmpd="sng">
                  <a:solidFill>
                    <a:schemeClr val="dk1"/>
                  </a:solidFill>
                  <a:prstDash val="solid"/>
                  <a:miter lim="800000"/>
                  <a:headEnd type="none" w="sm" len="sm"/>
                  <a:tailEnd type="none" w="sm" len="sm"/>
                </a:ln>
              </p:spPr>
            </p:cxnSp>
            <p:cxnSp>
              <p:nvCxnSpPr>
                <p:cNvPr id="77" name="Google Shape;3403;gc765008bb0_0_0">
                  <a:extLst>
                    <a:ext uri="{FF2B5EF4-FFF2-40B4-BE49-F238E27FC236}">
                      <a16:creationId xmlns:a16="http://schemas.microsoft.com/office/drawing/2014/main" id="{7210509A-EAFC-4075-B090-DB2FB8125350}"/>
                    </a:ext>
                  </a:extLst>
                </p:cNvPr>
                <p:cNvCxnSpPr/>
                <p:nvPr/>
              </p:nvCxnSpPr>
              <p:spPr>
                <a:xfrm rot="10800000">
                  <a:off x="11120555" y="1385055"/>
                  <a:ext cx="0" cy="415500"/>
                </a:xfrm>
                <a:prstGeom prst="straightConnector1">
                  <a:avLst/>
                </a:prstGeom>
                <a:noFill/>
                <a:ln w="9525" cap="flat" cmpd="sng">
                  <a:solidFill>
                    <a:schemeClr val="dk1"/>
                  </a:solidFill>
                  <a:prstDash val="solid"/>
                  <a:miter lim="800000"/>
                  <a:headEnd type="none" w="sm" len="sm"/>
                  <a:tailEnd type="none" w="sm" len="sm"/>
                </a:ln>
              </p:spPr>
            </p:cxnSp>
            <p:cxnSp>
              <p:nvCxnSpPr>
                <p:cNvPr id="78" name="Google Shape;3404;gc765008bb0_0_0">
                  <a:extLst>
                    <a:ext uri="{FF2B5EF4-FFF2-40B4-BE49-F238E27FC236}">
                      <a16:creationId xmlns:a16="http://schemas.microsoft.com/office/drawing/2014/main" id="{A7E0CB7D-6CD7-4D72-87F9-2155BEE7A3C4}"/>
                    </a:ext>
                  </a:extLst>
                </p:cNvPr>
                <p:cNvCxnSpPr/>
                <p:nvPr/>
              </p:nvCxnSpPr>
              <p:spPr>
                <a:xfrm rot="10800000">
                  <a:off x="10944489" y="1814728"/>
                  <a:ext cx="197700" cy="0"/>
                </a:xfrm>
                <a:prstGeom prst="straightConnector1">
                  <a:avLst/>
                </a:prstGeom>
                <a:noFill/>
                <a:ln w="9525" cap="flat" cmpd="sng">
                  <a:solidFill>
                    <a:schemeClr val="dk1"/>
                  </a:solidFill>
                  <a:prstDash val="solid"/>
                  <a:miter lim="800000"/>
                  <a:headEnd type="none" w="sm" len="sm"/>
                  <a:tailEnd type="none" w="sm" len="sm"/>
                </a:ln>
              </p:spPr>
            </p:cxnSp>
          </p:grpSp>
          <p:sp>
            <p:nvSpPr>
              <p:cNvPr id="70" name="Google Shape;3405;gc765008bb0_0_0">
                <a:extLst>
                  <a:ext uri="{FF2B5EF4-FFF2-40B4-BE49-F238E27FC236}">
                    <a16:creationId xmlns:a16="http://schemas.microsoft.com/office/drawing/2014/main" id="{46AF57CB-EEA1-4559-AFFE-911AECC8F6AD}"/>
                  </a:ext>
                </a:extLst>
              </p:cNvPr>
              <p:cNvSpPr txBox="1"/>
              <p:nvPr/>
            </p:nvSpPr>
            <p:spPr>
              <a:xfrm>
                <a:off x="11119133" y="1430480"/>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sp>
            <p:nvSpPr>
              <p:cNvPr id="71" name="Google Shape;3406;gc765008bb0_0_0">
                <a:extLst>
                  <a:ext uri="{FF2B5EF4-FFF2-40B4-BE49-F238E27FC236}">
                    <a16:creationId xmlns:a16="http://schemas.microsoft.com/office/drawing/2014/main" id="{A9F984C4-7E8F-47FF-828C-65BF4E7DF465}"/>
                  </a:ext>
                </a:extLst>
              </p:cNvPr>
              <p:cNvSpPr txBox="1"/>
              <p:nvPr/>
            </p:nvSpPr>
            <p:spPr>
              <a:xfrm>
                <a:off x="11050344" y="26207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sp>
            <p:nvSpPr>
              <p:cNvPr id="72" name="Google Shape;3407;gc765008bb0_0_0">
                <a:extLst>
                  <a:ext uri="{FF2B5EF4-FFF2-40B4-BE49-F238E27FC236}">
                    <a16:creationId xmlns:a16="http://schemas.microsoft.com/office/drawing/2014/main" id="{E9EBD70B-E35E-44A8-B4AA-8D0B220F18B0}"/>
                  </a:ext>
                </a:extLst>
              </p:cNvPr>
              <p:cNvSpPr txBox="1"/>
              <p:nvPr/>
            </p:nvSpPr>
            <p:spPr>
              <a:xfrm>
                <a:off x="11098315" y="3773279"/>
                <a:ext cx="3129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sp>
            <p:nvSpPr>
              <p:cNvPr id="73" name="Google Shape;3408;gc765008bb0_0_0">
                <a:extLst>
                  <a:ext uri="{FF2B5EF4-FFF2-40B4-BE49-F238E27FC236}">
                    <a16:creationId xmlns:a16="http://schemas.microsoft.com/office/drawing/2014/main" id="{62441096-0204-447E-ABE8-DAE38DA4FBF9}"/>
                  </a:ext>
                </a:extLst>
              </p:cNvPr>
              <p:cNvSpPr txBox="1"/>
              <p:nvPr/>
            </p:nvSpPr>
            <p:spPr>
              <a:xfrm>
                <a:off x="11145352" y="4972402"/>
                <a:ext cx="243000" cy="36930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sz="450">
                    <a:solidFill>
                      <a:schemeClr val="dk1"/>
                    </a:solidFill>
                    <a:latin typeface="Arial"/>
                    <a:ea typeface="Arial"/>
                    <a:cs typeface="Arial"/>
                    <a:sym typeface="Arial"/>
                  </a:rPr>
                  <a:t>4</a:t>
                </a:r>
                <a:endParaRPr sz="450">
                  <a:solidFill>
                    <a:schemeClr val="dk1"/>
                  </a:solidFill>
                  <a:latin typeface="Arial"/>
                  <a:ea typeface="Arial"/>
                  <a:cs typeface="Arial"/>
                  <a:sym typeface="Arial"/>
                </a:endParaRPr>
              </a:p>
            </p:txBody>
          </p:sp>
        </p:grpSp>
        <p:sp>
          <p:nvSpPr>
            <p:cNvPr id="14" name="Google Shape;3513;gc765008bb0_0_0">
              <a:extLst>
                <a:ext uri="{FF2B5EF4-FFF2-40B4-BE49-F238E27FC236}">
                  <a16:creationId xmlns:a16="http://schemas.microsoft.com/office/drawing/2014/main" id="{16CEDA57-AB56-456D-9E0B-5067FFCFBD59}"/>
                </a:ext>
              </a:extLst>
            </p:cNvPr>
            <p:cNvSpPr/>
            <p:nvPr/>
          </p:nvSpPr>
          <p:spPr>
            <a:xfrm>
              <a:off x="929495" y="1152719"/>
              <a:ext cx="4573150" cy="3722400"/>
            </a:xfrm>
            <a:prstGeom prst="rect">
              <a:avLst/>
            </a:prstGeom>
            <a:noFill/>
            <a:ln w="28575"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450">
                <a:solidFill>
                  <a:schemeClr val="lt1"/>
                </a:solidFill>
                <a:latin typeface="Arial"/>
                <a:ea typeface="Arial"/>
                <a:cs typeface="Arial"/>
                <a:sym typeface="Arial"/>
              </a:endParaRPr>
            </a:p>
          </p:txBody>
        </p:sp>
        <p:sp>
          <p:nvSpPr>
            <p:cNvPr id="15" name="テキスト ボックス 14">
              <a:extLst>
                <a:ext uri="{FF2B5EF4-FFF2-40B4-BE49-F238E27FC236}">
                  <a16:creationId xmlns:a16="http://schemas.microsoft.com/office/drawing/2014/main" id="{23A79DC8-C984-4371-B81A-EFB72A7AD281}"/>
                </a:ext>
              </a:extLst>
            </p:cNvPr>
            <p:cNvSpPr txBox="1"/>
            <p:nvPr/>
          </p:nvSpPr>
          <p:spPr>
            <a:xfrm flipH="1">
              <a:off x="4954779" y="4688179"/>
              <a:ext cx="556793" cy="663882"/>
            </a:xfrm>
            <a:prstGeom prst="rect">
              <a:avLst/>
            </a:prstGeom>
            <a:noFill/>
          </p:spPr>
          <p:txBody>
            <a:bodyPr wrap="square" rtlCol="0">
              <a:spAutoFit/>
            </a:bodyPr>
            <a:lstStyle/>
            <a:p>
              <a:r>
                <a:rPr lang="en-US" altLang="ja-JP" sz="450" dirty="0">
                  <a:solidFill>
                    <a:srgbClr val="FF0000"/>
                  </a:solidFill>
                </a:rPr>
                <a:t>12</a:t>
              </a:r>
              <a:endParaRPr lang="ja-JP" altLang="en-US" sz="450" dirty="0">
                <a:solidFill>
                  <a:srgbClr val="FF0000"/>
                </a:solidFill>
              </a:endParaRPr>
            </a:p>
          </p:txBody>
        </p:sp>
        <p:sp>
          <p:nvSpPr>
            <p:cNvPr id="16" name="テキスト ボックス 15">
              <a:extLst>
                <a:ext uri="{FF2B5EF4-FFF2-40B4-BE49-F238E27FC236}">
                  <a16:creationId xmlns:a16="http://schemas.microsoft.com/office/drawing/2014/main" id="{EB94786B-28E1-43D0-A5FB-1BB2326FAAC5}"/>
                </a:ext>
              </a:extLst>
            </p:cNvPr>
            <p:cNvSpPr txBox="1"/>
            <p:nvPr/>
          </p:nvSpPr>
          <p:spPr>
            <a:xfrm flipH="1">
              <a:off x="4990368" y="3656826"/>
              <a:ext cx="556793" cy="663882"/>
            </a:xfrm>
            <a:prstGeom prst="rect">
              <a:avLst/>
            </a:prstGeom>
            <a:noFill/>
          </p:spPr>
          <p:txBody>
            <a:bodyPr wrap="square" rtlCol="0">
              <a:spAutoFit/>
            </a:bodyPr>
            <a:lstStyle/>
            <a:p>
              <a:r>
                <a:rPr lang="en-US" altLang="ja-JP" sz="450" dirty="0">
                  <a:solidFill>
                    <a:srgbClr val="FF0000"/>
                  </a:solidFill>
                </a:rPr>
                <a:t>13</a:t>
              </a:r>
              <a:endParaRPr lang="ja-JP" altLang="en-US" sz="450" dirty="0">
                <a:solidFill>
                  <a:srgbClr val="FF0000"/>
                </a:solidFill>
              </a:endParaRPr>
            </a:p>
          </p:txBody>
        </p:sp>
        <p:sp>
          <p:nvSpPr>
            <p:cNvPr id="17" name="テキスト ボックス 16">
              <a:extLst>
                <a:ext uri="{FF2B5EF4-FFF2-40B4-BE49-F238E27FC236}">
                  <a16:creationId xmlns:a16="http://schemas.microsoft.com/office/drawing/2014/main" id="{199A92C7-8A8E-42EB-89EF-CA81AE93EDE5}"/>
                </a:ext>
              </a:extLst>
            </p:cNvPr>
            <p:cNvSpPr txBox="1"/>
            <p:nvPr/>
          </p:nvSpPr>
          <p:spPr>
            <a:xfrm flipH="1">
              <a:off x="4978937" y="2589522"/>
              <a:ext cx="556793" cy="663882"/>
            </a:xfrm>
            <a:prstGeom prst="rect">
              <a:avLst/>
            </a:prstGeom>
            <a:noFill/>
          </p:spPr>
          <p:txBody>
            <a:bodyPr wrap="square" rtlCol="0">
              <a:spAutoFit/>
            </a:bodyPr>
            <a:lstStyle/>
            <a:p>
              <a:r>
                <a:rPr lang="en-US" altLang="ja-JP" sz="450" dirty="0">
                  <a:solidFill>
                    <a:srgbClr val="FF0000"/>
                  </a:solidFill>
                </a:rPr>
                <a:t>14</a:t>
              </a:r>
              <a:endParaRPr lang="ja-JP" altLang="en-US" sz="450" dirty="0">
                <a:solidFill>
                  <a:srgbClr val="FF0000"/>
                </a:solidFill>
              </a:endParaRPr>
            </a:p>
          </p:txBody>
        </p:sp>
        <p:sp>
          <p:nvSpPr>
            <p:cNvPr id="18" name="テキスト ボックス 17">
              <a:extLst>
                <a:ext uri="{FF2B5EF4-FFF2-40B4-BE49-F238E27FC236}">
                  <a16:creationId xmlns:a16="http://schemas.microsoft.com/office/drawing/2014/main" id="{A53C2992-717E-48F1-ABF7-FFC9435EA7A7}"/>
                </a:ext>
              </a:extLst>
            </p:cNvPr>
            <p:cNvSpPr txBox="1"/>
            <p:nvPr/>
          </p:nvSpPr>
          <p:spPr>
            <a:xfrm flipH="1">
              <a:off x="4967504" y="1522218"/>
              <a:ext cx="556793" cy="663882"/>
            </a:xfrm>
            <a:prstGeom prst="rect">
              <a:avLst/>
            </a:prstGeom>
            <a:noFill/>
          </p:spPr>
          <p:txBody>
            <a:bodyPr wrap="square" rtlCol="0">
              <a:spAutoFit/>
            </a:bodyPr>
            <a:lstStyle/>
            <a:p>
              <a:r>
                <a:rPr lang="en-US" altLang="ja-JP" sz="450" dirty="0">
                  <a:solidFill>
                    <a:srgbClr val="FF0000"/>
                  </a:solidFill>
                </a:rPr>
                <a:t>15</a:t>
              </a:r>
              <a:endParaRPr lang="ja-JP" altLang="en-US" sz="450" dirty="0">
                <a:solidFill>
                  <a:srgbClr val="FF0000"/>
                </a:solidFill>
              </a:endParaRPr>
            </a:p>
          </p:txBody>
        </p:sp>
        <p:sp>
          <p:nvSpPr>
            <p:cNvPr id="19" name="テキスト ボックス 18">
              <a:extLst>
                <a:ext uri="{FF2B5EF4-FFF2-40B4-BE49-F238E27FC236}">
                  <a16:creationId xmlns:a16="http://schemas.microsoft.com/office/drawing/2014/main" id="{177003FF-560F-41D1-8D1C-D2A75F9DF49C}"/>
                </a:ext>
              </a:extLst>
            </p:cNvPr>
            <p:cNvSpPr txBox="1"/>
            <p:nvPr/>
          </p:nvSpPr>
          <p:spPr>
            <a:xfrm flipH="1">
              <a:off x="2986496" y="4732752"/>
              <a:ext cx="556793" cy="663882"/>
            </a:xfrm>
            <a:prstGeom prst="rect">
              <a:avLst/>
            </a:prstGeom>
            <a:noFill/>
          </p:spPr>
          <p:txBody>
            <a:bodyPr wrap="square" rtlCol="0">
              <a:spAutoFit/>
            </a:bodyPr>
            <a:lstStyle/>
            <a:p>
              <a:r>
                <a:rPr lang="en-US" altLang="ja-JP" sz="450" dirty="0">
                  <a:solidFill>
                    <a:srgbClr val="FF0000"/>
                  </a:solidFill>
                </a:rPr>
                <a:t>16</a:t>
              </a:r>
              <a:endParaRPr lang="ja-JP" altLang="en-US" sz="450" dirty="0">
                <a:solidFill>
                  <a:srgbClr val="FF0000"/>
                </a:solidFill>
              </a:endParaRPr>
            </a:p>
          </p:txBody>
        </p:sp>
        <p:sp>
          <p:nvSpPr>
            <p:cNvPr id="20" name="テキスト ボックス 19">
              <a:extLst>
                <a:ext uri="{FF2B5EF4-FFF2-40B4-BE49-F238E27FC236}">
                  <a16:creationId xmlns:a16="http://schemas.microsoft.com/office/drawing/2014/main" id="{251436AB-894C-45BF-A308-4BD2371838EA}"/>
                </a:ext>
              </a:extLst>
            </p:cNvPr>
            <p:cNvSpPr txBox="1"/>
            <p:nvPr/>
          </p:nvSpPr>
          <p:spPr>
            <a:xfrm flipH="1">
              <a:off x="3045140" y="3701387"/>
              <a:ext cx="556793" cy="663882"/>
            </a:xfrm>
            <a:prstGeom prst="rect">
              <a:avLst/>
            </a:prstGeom>
            <a:noFill/>
          </p:spPr>
          <p:txBody>
            <a:bodyPr wrap="square" rtlCol="0">
              <a:spAutoFit/>
            </a:bodyPr>
            <a:lstStyle/>
            <a:p>
              <a:r>
                <a:rPr lang="en-US" altLang="ja-JP" sz="450" dirty="0">
                  <a:solidFill>
                    <a:srgbClr val="FF0000"/>
                  </a:solidFill>
                </a:rPr>
                <a:t>17</a:t>
              </a:r>
              <a:endParaRPr lang="ja-JP" altLang="en-US" sz="450" dirty="0">
                <a:solidFill>
                  <a:srgbClr val="FF0000"/>
                </a:solidFill>
              </a:endParaRPr>
            </a:p>
          </p:txBody>
        </p:sp>
        <p:sp>
          <p:nvSpPr>
            <p:cNvPr id="21" name="テキスト ボックス 20">
              <a:extLst>
                <a:ext uri="{FF2B5EF4-FFF2-40B4-BE49-F238E27FC236}">
                  <a16:creationId xmlns:a16="http://schemas.microsoft.com/office/drawing/2014/main" id="{E6D1DD6C-E505-4955-A781-910E83093AC5}"/>
                </a:ext>
              </a:extLst>
            </p:cNvPr>
            <p:cNvSpPr txBox="1"/>
            <p:nvPr/>
          </p:nvSpPr>
          <p:spPr>
            <a:xfrm flipH="1">
              <a:off x="3021155" y="2635234"/>
              <a:ext cx="556793" cy="663882"/>
            </a:xfrm>
            <a:prstGeom prst="rect">
              <a:avLst/>
            </a:prstGeom>
            <a:noFill/>
          </p:spPr>
          <p:txBody>
            <a:bodyPr wrap="square" rtlCol="0">
              <a:spAutoFit/>
            </a:bodyPr>
            <a:lstStyle/>
            <a:p>
              <a:r>
                <a:rPr lang="en-US" altLang="ja-JP" sz="450" dirty="0">
                  <a:solidFill>
                    <a:srgbClr val="FF0000"/>
                  </a:solidFill>
                </a:rPr>
                <a:t>18</a:t>
              </a:r>
              <a:endParaRPr lang="ja-JP" altLang="en-US" sz="450" dirty="0">
                <a:solidFill>
                  <a:srgbClr val="FF0000"/>
                </a:solidFill>
              </a:endParaRPr>
            </a:p>
          </p:txBody>
        </p:sp>
        <p:sp>
          <p:nvSpPr>
            <p:cNvPr id="22" name="テキスト ボックス 21">
              <a:extLst>
                <a:ext uri="{FF2B5EF4-FFF2-40B4-BE49-F238E27FC236}">
                  <a16:creationId xmlns:a16="http://schemas.microsoft.com/office/drawing/2014/main" id="{E5483672-E71C-488A-BA3F-E234162356E5}"/>
                </a:ext>
              </a:extLst>
            </p:cNvPr>
            <p:cNvSpPr txBox="1"/>
            <p:nvPr/>
          </p:nvSpPr>
          <p:spPr>
            <a:xfrm flipH="1">
              <a:off x="2997173" y="1569077"/>
              <a:ext cx="556793" cy="663882"/>
            </a:xfrm>
            <a:prstGeom prst="rect">
              <a:avLst/>
            </a:prstGeom>
            <a:noFill/>
          </p:spPr>
          <p:txBody>
            <a:bodyPr wrap="square" rtlCol="0">
              <a:spAutoFit/>
            </a:bodyPr>
            <a:lstStyle/>
            <a:p>
              <a:r>
                <a:rPr lang="en-US" altLang="ja-JP" sz="450" dirty="0">
                  <a:solidFill>
                    <a:srgbClr val="FF0000"/>
                  </a:solidFill>
                </a:rPr>
                <a:t>19</a:t>
              </a:r>
              <a:endParaRPr lang="ja-JP" altLang="en-US" sz="450" dirty="0">
                <a:solidFill>
                  <a:srgbClr val="FF0000"/>
                </a:solidFill>
              </a:endParaRPr>
            </a:p>
          </p:txBody>
        </p:sp>
        <p:sp>
          <p:nvSpPr>
            <p:cNvPr id="23" name="テキスト ボックス 22">
              <a:extLst>
                <a:ext uri="{FF2B5EF4-FFF2-40B4-BE49-F238E27FC236}">
                  <a16:creationId xmlns:a16="http://schemas.microsoft.com/office/drawing/2014/main" id="{B0BB2BF4-6BBD-4131-B14C-230DADBF7359}"/>
                </a:ext>
              </a:extLst>
            </p:cNvPr>
            <p:cNvSpPr txBox="1"/>
            <p:nvPr/>
          </p:nvSpPr>
          <p:spPr>
            <a:xfrm flipH="1">
              <a:off x="1179232" y="4710673"/>
              <a:ext cx="556793" cy="663882"/>
            </a:xfrm>
            <a:prstGeom prst="rect">
              <a:avLst/>
            </a:prstGeom>
            <a:noFill/>
          </p:spPr>
          <p:txBody>
            <a:bodyPr wrap="square" rtlCol="0">
              <a:spAutoFit/>
            </a:bodyPr>
            <a:lstStyle/>
            <a:p>
              <a:r>
                <a:rPr lang="en-US" altLang="ja-JP" sz="450" dirty="0">
                  <a:solidFill>
                    <a:srgbClr val="FF0000"/>
                  </a:solidFill>
                </a:rPr>
                <a:t>20</a:t>
              </a:r>
              <a:endParaRPr lang="ja-JP" altLang="en-US" sz="450" dirty="0">
                <a:solidFill>
                  <a:srgbClr val="FF0000"/>
                </a:solidFill>
              </a:endParaRPr>
            </a:p>
          </p:txBody>
        </p:sp>
        <p:sp>
          <p:nvSpPr>
            <p:cNvPr id="24" name="テキスト ボックス 23">
              <a:extLst>
                <a:ext uri="{FF2B5EF4-FFF2-40B4-BE49-F238E27FC236}">
                  <a16:creationId xmlns:a16="http://schemas.microsoft.com/office/drawing/2014/main" id="{66B83F90-8309-489C-AD34-F61D25E5B654}"/>
                </a:ext>
              </a:extLst>
            </p:cNvPr>
            <p:cNvSpPr txBox="1"/>
            <p:nvPr/>
          </p:nvSpPr>
          <p:spPr>
            <a:xfrm flipH="1">
              <a:off x="1215445" y="3691255"/>
              <a:ext cx="556793" cy="663882"/>
            </a:xfrm>
            <a:prstGeom prst="rect">
              <a:avLst/>
            </a:prstGeom>
            <a:noFill/>
          </p:spPr>
          <p:txBody>
            <a:bodyPr wrap="square" rtlCol="0">
              <a:spAutoFit/>
            </a:bodyPr>
            <a:lstStyle/>
            <a:p>
              <a:r>
                <a:rPr lang="en-US" altLang="ja-JP" sz="450" dirty="0">
                  <a:solidFill>
                    <a:srgbClr val="FF0000"/>
                  </a:solidFill>
                </a:rPr>
                <a:t>21</a:t>
              </a:r>
              <a:endParaRPr lang="ja-JP" altLang="en-US" sz="450" dirty="0">
                <a:solidFill>
                  <a:srgbClr val="FF0000"/>
                </a:solidFill>
              </a:endParaRPr>
            </a:p>
          </p:txBody>
        </p:sp>
        <p:sp>
          <p:nvSpPr>
            <p:cNvPr id="25" name="テキスト ボックス 24">
              <a:extLst>
                <a:ext uri="{FF2B5EF4-FFF2-40B4-BE49-F238E27FC236}">
                  <a16:creationId xmlns:a16="http://schemas.microsoft.com/office/drawing/2014/main" id="{8CCAAD87-8A43-4E33-95C6-BF9641FC8A26}"/>
                </a:ext>
              </a:extLst>
            </p:cNvPr>
            <p:cNvSpPr txBox="1"/>
            <p:nvPr/>
          </p:nvSpPr>
          <p:spPr>
            <a:xfrm flipH="1">
              <a:off x="1251658" y="2671834"/>
              <a:ext cx="556793" cy="663882"/>
            </a:xfrm>
            <a:prstGeom prst="rect">
              <a:avLst/>
            </a:prstGeom>
            <a:noFill/>
          </p:spPr>
          <p:txBody>
            <a:bodyPr wrap="square" rtlCol="0">
              <a:spAutoFit/>
            </a:bodyPr>
            <a:lstStyle/>
            <a:p>
              <a:r>
                <a:rPr lang="en-US" altLang="ja-JP" sz="450" dirty="0">
                  <a:solidFill>
                    <a:srgbClr val="FF0000"/>
                  </a:solidFill>
                </a:rPr>
                <a:t>22</a:t>
              </a:r>
              <a:endParaRPr lang="ja-JP" altLang="en-US" sz="450" dirty="0">
                <a:solidFill>
                  <a:srgbClr val="FF0000"/>
                </a:solidFill>
              </a:endParaRPr>
            </a:p>
          </p:txBody>
        </p:sp>
        <p:sp>
          <p:nvSpPr>
            <p:cNvPr id="26" name="テキスト ボックス 25">
              <a:extLst>
                <a:ext uri="{FF2B5EF4-FFF2-40B4-BE49-F238E27FC236}">
                  <a16:creationId xmlns:a16="http://schemas.microsoft.com/office/drawing/2014/main" id="{3BC39ED7-8862-4D50-B10E-9D42C722C15E}"/>
                </a:ext>
              </a:extLst>
            </p:cNvPr>
            <p:cNvSpPr txBox="1"/>
            <p:nvPr/>
          </p:nvSpPr>
          <p:spPr>
            <a:xfrm flipH="1">
              <a:off x="1287868" y="1652416"/>
              <a:ext cx="556793" cy="663882"/>
            </a:xfrm>
            <a:prstGeom prst="rect">
              <a:avLst/>
            </a:prstGeom>
            <a:noFill/>
          </p:spPr>
          <p:txBody>
            <a:bodyPr wrap="square" rtlCol="0">
              <a:spAutoFit/>
            </a:bodyPr>
            <a:lstStyle/>
            <a:p>
              <a:r>
                <a:rPr lang="en-US" altLang="ja-JP" sz="450" dirty="0">
                  <a:solidFill>
                    <a:srgbClr val="FF0000"/>
                  </a:solidFill>
                </a:rPr>
                <a:t>23</a:t>
              </a:r>
              <a:endParaRPr lang="ja-JP" altLang="en-US" sz="450" dirty="0">
                <a:solidFill>
                  <a:srgbClr val="FF0000"/>
                </a:solidFill>
              </a:endParaRPr>
            </a:p>
          </p:txBody>
        </p:sp>
        <p:sp>
          <p:nvSpPr>
            <p:cNvPr id="27" name="テキスト ボックス 26">
              <a:extLst>
                <a:ext uri="{FF2B5EF4-FFF2-40B4-BE49-F238E27FC236}">
                  <a16:creationId xmlns:a16="http://schemas.microsoft.com/office/drawing/2014/main" id="{0FEF1B1E-DDEF-419D-BA8E-EF795769CDA1}"/>
                </a:ext>
              </a:extLst>
            </p:cNvPr>
            <p:cNvSpPr txBox="1"/>
            <p:nvPr/>
          </p:nvSpPr>
          <p:spPr>
            <a:xfrm flipH="1">
              <a:off x="10488755" y="4627748"/>
              <a:ext cx="556793" cy="663882"/>
            </a:xfrm>
            <a:prstGeom prst="rect">
              <a:avLst/>
            </a:prstGeom>
            <a:noFill/>
          </p:spPr>
          <p:txBody>
            <a:bodyPr wrap="square" rtlCol="0">
              <a:spAutoFit/>
            </a:bodyPr>
            <a:lstStyle/>
            <a:p>
              <a:r>
                <a:rPr lang="en-US" altLang="ja-JP" sz="450" dirty="0"/>
                <a:t>00</a:t>
              </a:r>
              <a:endParaRPr lang="ja-JP" altLang="en-US" sz="450" dirty="0"/>
            </a:p>
          </p:txBody>
        </p:sp>
        <p:sp>
          <p:nvSpPr>
            <p:cNvPr id="28" name="テキスト ボックス 27">
              <a:extLst>
                <a:ext uri="{FF2B5EF4-FFF2-40B4-BE49-F238E27FC236}">
                  <a16:creationId xmlns:a16="http://schemas.microsoft.com/office/drawing/2014/main" id="{6DA99CCD-1A02-42D7-8C23-FC77C4A7A142}"/>
                </a:ext>
              </a:extLst>
            </p:cNvPr>
            <p:cNvSpPr txBox="1"/>
            <p:nvPr/>
          </p:nvSpPr>
          <p:spPr>
            <a:xfrm flipH="1">
              <a:off x="10538462" y="3677401"/>
              <a:ext cx="556793" cy="663882"/>
            </a:xfrm>
            <a:prstGeom prst="rect">
              <a:avLst/>
            </a:prstGeom>
            <a:noFill/>
          </p:spPr>
          <p:txBody>
            <a:bodyPr wrap="square" rtlCol="0">
              <a:spAutoFit/>
            </a:bodyPr>
            <a:lstStyle/>
            <a:p>
              <a:r>
                <a:rPr lang="en-US" altLang="ja-JP" sz="450" dirty="0"/>
                <a:t>01</a:t>
              </a:r>
              <a:endParaRPr lang="ja-JP" altLang="en-US" sz="450" dirty="0"/>
            </a:p>
          </p:txBody>
        </p:sp>
        <p:sp>
          <p:nvSpPr>
            <p:cNvPr id="29" name="テキスト ボックス 28">
              <a:extLst>
                <a:ext uri="{FF2B5EF4-FFF2-40B4-BE49-F238E27FC236}">
                  <a16:creationId xmlns:a16="http://schemas.microsoft.com/office/drawing/2014/main" id="{D4BCF710-8847-431D-889D-8927658D16C3}"/>
                </a:ext>
              </a:extLst>
            </p:cNvPr>
            <p:cNvSpPr txBox="1"/>
            <p:nvPr/>
          </p:nvSpPr>
          <p:spPr>
            <a:xfrm flipH="1">
              <a:off x="10538533" y="2598251"/>
              <a:ext cx="556793" cy="663882"/>
            </a:xfrm>
            <a:prstGeom prst="rect">
              <a:avLst/>
            </a:prstGeom>
            <a:noFill/>
          </p:spPr>
          <p:txBody>
            <a:bodyPr wrap="square" rtlCol="0">
              <a:spAutoFit/>
            </a:bodyPr>
            <a:lstStyle/>
            <a:p>
              <a:r>
                <a:rPr lang="en-US" altLang="ja-JP" sz="450" dirty="0"/>
                <a:t>02</a:t>
              </a:r>
              <a:endParaRPr lang="ja-JP" altLang="en-US" sz="450" dirty="0"/>
            </a:p>
          </p:txBody>
        </p:sp>
        <p:sp>
          <p:nvSpPr>
            <p:cNvPr id="30" name="テキスト ボックス 29">
              <a:extLst>
                <a:ext uri="{FF2B5EF4-FFF2-40B4-BE49-F238E27FC236}">
                  <a16:creationId xmlns:a16="http://schemas.microsoft.com/office/drawing/2014/main" id="{A52596BF-BD5F-4FB0-89A4-51BD4A15F09D}"/>
                </a:ext>
              </a:extLst>
            </p:cNvPr>
            <p:cNvSpPr txBox="1"/>
            <p:nvPr/>
          </p:nvSpPr>
          <p:spPr>
            <a:xfrm flipH="1">
              <a:off x="10538604" y="1519097"/>
              <a:ext cx="556793" cy="663882"/>
            </a:xfrm>
            <a:prstGeom prst="rect">
              <a:avLst/>
            </a:prstGeom>
            <a:noFill/>
          </p:spPr>
          <p:txBody>
            <a:bodyPr wrap="square" rtlCol="0">
              <a:spAutoFit/>
            </a:bodyPr>
            <a:lstStyle/>
            <a:p>
              <a:r>
                <a:rPr lang="en-US" altLang="ja-JP" sz="450" dirty="0"/>
                <a:t>03</a:t>
              </a:r>
              <a:endParaRPr lang="ja-JP" altLang="en-US" sz="450" dirty="0"/>
            </a:p>
          </p:txBody>
        </p:sp>
        <p:sp>
          <p:nvSpPr>
            <p:cNvPr id="31" name="テキスト ボックス 30">
              <a:extLst>
                <a:ext uri="{FF2B5EF4-FFF2-40B4-BE49-F238E27FC236}">
                  <a16:creationId xmlns:a16="http://schemas.microsoft.com/office/drawing/2014/main" id="{DCFF55CF-595E-4C61-982F-A3FA7942526D}"/>
                </a:ext>
              </a:extLst>
            </p:cNvPr>
            <p:cNvSpPr txBox="1"/>
            <p:nvPr/>
          </p:nvSpPr>
          <p:spPr>
            <a:xfrm flipH="1">
              <a:off x="8742078" y="4675234"/>
              <a:ext cx="556793" cy="663882"/>
            </a:xfrm>
            <a:prstGeom prst="rect">
              <a:avLst/>
            </a:prstGeom>
            <a:noFill/>
          </p:spPr>
          <p:txBody>
            <a:bodyPr wrap="square" rtlCol="0">
              <a:spAutoFit/>
            </a:bodyPr>
            <a:lstStyle/>
            <a:p>
              <a:r>
                <a:rPr lang="en-US" altLang="ja-JP" sz="450" dirty="0"/>
                <a:t>04</a:t>
              </a:r>
              <a:endParaRPr lang="ja-JP" altLang="en-US" sz="450" dirty="0"/>
            </a:p>
          </p:txBody>
        </p:sp>
        <p:sp>
          <p:nvSpPr>
            <p:cNvPr id="32" name="テキスト ボックス 31">
              <a:extLst>
                <a:ext uri="{FF2B5EF4-FFF2-40B4-BE49-F238E27FC236}">
                  <a16:creationId xmlns:a16="http://schemas.microsoft.com/office/drawing/2014/main" id="{A57D2C75-B079-436F-8A1A-AC89860D93F9}"/>
                </a:ext>
              </a:extLst>
            </p:cNvPr>
            <p:cNvSpPr txBox="1"/>
            <p:nvPr/>
          </p:nvSpPr>
          <p:spPr>
            <a:xfrm flipH="1">
              <a:off x="8787873" y="3632262"/>
              <a:ext cx="556793" cy="663882"/>
            </a:xfrm>
            <a:prstGeom prst="rect">
              <a:avLst/>
            </a:prstGeom>
            <a:noFill/>
          </p:spPr>
          <p:txBody>
            <a:bodyPr wrap="square" rtlCol="0">
              <a:spAutoFit/>
            </a:bodyPr>
            <a:lstStyle/>
            <a:p>
              <a:r>
                <a:rPr lang="en-US" altLang="ja-JP" sz="450" dirty="0"/>
                <a:t>05</a:t>
              </a:r>
              <a:endParaRPr lang="ja-JP" altLang="en-US" sz="450" dirty="0"/>
            </a:p>
          </p:txBody>
        </p:sp>
        <p:sp>
          <p:nvSpPr>
            <p:cNvPr id="33" name="テキスト ボックス 32">
              <a:extLst>
                <a:ext uri="{FF2B5EF4-FFF2-40B4-BE49-F238E27FC236}">
                  <a16:creationId xmlns:a16="http://schemas.microsoft.com/office/drawing/2014/main" id="{4B66F67E-8DAF-4DB2-B4AA-4DA2F902EB34}"/>
                </a:ext>
              </a:extLst>
            </p:cNvPr>
            <p:cNvSpPr txBox="1"/>
            <p:nvPr/>
          </p:nvSpPr>
          <p:spPr>
            <a:xfrm flipH="1">
              <a:off x="8787399" y="2613629"/>
              <a:ext cx="556793" cy="663882"/>
            </a:xfrm>
            <a:prstGeom prst="rect">
              <a:avLst/>
            </a:prstGeom>
            <a:noFill/>
          </p:spPr>
          <p:txBody>
            <a:bodyPr wrap="square" rtlCol="0">
              <a:spAutoFit/>
            </a:bodyPr>
            <a:lstStyle/>
            <a:p>
              <a:r>
                <a:rPr lang="en-US" altLang="ja-JP" sz="450" dirty="0"/>
                <a:t>06</a:t>
              </a:r>
              <a:endParaRPr lang="ja-JP" altLang="en-US" sz="450" dirty="0"/>
            </a:p>
          </p:txBody>
        </p:sp>
        <p:sp>
          <p:nvSpPr>
            <p:cNvPr id="34" name="テキスト ボックス 33">
              <a:extLst>
                <a:ext uri="{FF2B5EF4-FFF2-40B4-BE49-F238E27FC236}">
                  <a16:creationId xmlns:a16="http://schemas.microsoft.com/office/drawing/2014/main" id="{FDDCF641-3674-46D6-9E16-9531DC49FABF}"/>
                </a:ext>
              </a:extLst>
            </p:cNvPr>
            <p:cNvSpPr txBox="1"/>
            <p:nvPr/>
          </p:nvSpPr>
          <p:spPr>
            <a:xfrm flipH="1">
              <a:off x="8772560" y="1571251"/>
              <a:ext cx="556793" cy="663882"/>
            </a:xfrm>
            <a:prstGeom prst="rect">
              <a:avLst/>
            </a:prstGeom>
            <a:noFill/>
          </p:spPr>
          <p:txBody>
            <a:bodyPr wrap="square" rtlCol="0">
              <a:spAutoFit/>
            </a:bodyPr>
            <a:lstStyle/>
            <a:p>
              <a:r>
                <a:rPr lang="en-US" altLang="ja-JP" sz="450" dirty="0"/>
                <a:t>07</a:t>
              </a:r>
              <a:endParaRPr lang="ja-JP" altLang="en-US" sz="450" dirty="0"/>
            </a:p>
          </p:txBody>
        </p:sp>
        <p:sp>
          <p:nvSpPr>
            <p:cNvPr id="35" name="テキスト ボックス 34">
              <a:extLst>
                <a:ext uri="{FF2B5EF4-FFF2-40B4-BE49-F238E27FC236}">
                  <a16:creationId xmlns:a16="http://schemas.microsoft.com/office/drawing/2014/main" id="{B858DB24-AE45-402F-B662-D9D6DA141123}"/>
                </a:ext>
              </a:extLst>
            </p:cNvPr>
            <p:cNvSpPr txBox="1"/>
            <p:nvPr/>
          </p:nvSpPr>
          <p:spPr>
            <a:xfrm flipH="1">
              <a:off x="6772412" y="4652200"/>
              <a:ext cx="556793" cy="663882"/>
            </a:xfrm>
            <a:prstGeom prst="rect">
              <a:avLst/>
            </a:prstGeom>
            <a:noFill/>
          </p:spPr>
          <p:txBody>
            <a:bodyPr wrap="square" rtlCol="0">
              <a:spAutoFit/>
            </a:bodyPr>
            <a:lstStyle/>
            <a:p>
              <a:r>
                <a:rPr lang="en-US" altLang="ja-JP" sz="450" dirty="0"/>
                <a:t>08</a:t>
              </a:r>
              <a:endParaRPr lang="ja-JP" altLang="en-US" sz="450" dirty="0"/>
            </a:p>
          </p:txBody>
        </p:sp>
        <p:sp>
          <p:nvSpPr>
            <p:cNvPr id="36" name="テキスト ボックス 35">
              <a:extLst>
                <a:ext uri="{FF2B5EF4-FFF2-40B4-BE49-F238E27FC236}">
                  <a16:creationId xmlns:a16="http://schemas.microsoft.com/office/drawing/2014/main" id="{7A906AB6-CD33-47FC-BD7B-D841D35CABF4}"/>
                </a:ext>
              </a:extLst>
            </p:cNvPr>
            <p:cNvSpPr txBox="1"/>
            <p:nvPr/>
          </p:nvSpPr>
          <p:spPr>
            <a:xfrm flipH="1">
              <a:off x="6784495" y="3656003"/>
              <a:ext cx="556793" cy="663882"/>
            </a:xfrm>
            <a:prstGeom prst="rect">
              <a:avLst/>
            </a:prstGeom>
            <a:noFill/>
          </p:spPr>
          <p:txBody>
            <a:bodyPr wrap="square" rtlCol="0">
              <a:spAutoFit/>
            </a:bodyPr>
            <a:lstStyle/>
            <a:p>
              <a:r>
                <a:rPr lang="en-US" altLang="ja-JP" sz="450" dirty="0"/>
                <a:t>09</a:t>
              </a:r>
              <a:endParaRPr lang="ja-JP" altLang="en-US" sz="450" dirty="0"/>
            </a:p>
          </p:txBody>
        </p:sp>
        <p:sp>
          <p:nvSpPr>
            <p:cNvPr id="37" name="テキスト ボックス 36">
              <a:extLst>
                <a:ext uri="{FF2B5EF4-FFF2-40B4-BE49-F238E27FC236}">
                  <a16:creationId xmlns:a16="http://schemas.microsoft.com/office/drawing/2014/main" id="{8AB7DB0C-A05B-48A7-B3A3-383BF92BACB0}"/>
                </a:ext>
              </a:extLst>
            </p:cNvPr>
            <p:cNvSpPr txBox="1"/>
            <p:nvPr/>
          </p:nvSpPr>
          <p:spPr>
            <a:xfrm flipH="1">
              <a:off x="6772002" y="2589884"/>
              <a:ext cx="556793" cy="663882"/>
            </a:xfrm>
            <a:prstGeom prst="rect">
              <a:avLst/>
            </a:prstGeom>
            <a:noFill/>
          </p:spPr>
          <p:txBody>
            <a:bodyPr wrap="square" rtlCol="0">
              <a:spAutoFit/>
            </a:bodyPr>
            <a:lstStyle/>
            <a:p>
              <a:r>
                <a:rPr lang="en-US" altLang="ja-JP" sz="450" dirty="0"/>
                <a:t>10</a:t>
              </a:r>
              <a:endParaRPr lang="ja-JP" altLang="en-US" sz="450" dirty="0"/>
            </a:p>
          </p:txBody>
        </p:sp>
        <p:sp>
          <p:nvSpPr>
            <p:cNvPr id="38" name="テキスト ボックス 37">
              <a:extLst>
                <a:ext uri="{FF2B5EF4-FFF2-40B4-BE49-F238E27FC236}">
                  <a16:creationId xmlns:a16="http://schemas.microsoft.com/office/drawing/2014/main" id="{E1603CA3-371C-4610-A91C-23E6D67D2493}"/>
                </a:ext>
              </a:extLst>
            </p:cNvPr>
            <p:cNvSpPr txBox="1"/>
            <p:nvPr/>
          </p:nvSpPr>
          <p:spPr>
            <a:xfrm flipH="1">
              <a:off x="6759506" y="1523768"/>
              <a:ext cx="556793" cy="663882"/>
            </a:xfrm>
            <a:prstGeom prst="rect">
              <a:avLst/>
            </a:prstGeom>
            <a:noFill/>
          </p:spPr>
          <p:txBody>
            <a:bodyPr wrap="square" rtlCol="0">
              <a:spAutoFit/>
            </a:bodyPr>
            <a:lstStyle/>
            <a:p>
              <a:r>
                <a:rPr lang="en-US" altLang="ja-JP" sz="450" dirty="0"/>
                <a:t>11</a:t>
              </a:r>
              <a:endParaRPr lang="ja-JP" altLang="en-US" sz="450" dirty="0"/>
            </a:p>
          </p:txBody>
        </p:sp>
        <p:sp>
          <p:nvSpPr>
            <p:cNvPr id="39" name="Google Shape;3509;gc765008bb0_0_0">
              <a:extLst>
                <a:ext uri="{FF2B5EF4-FFF2-40B4-BE49-F238E27FC236}">
                  <a16:creationId xmlns:a16="http://schemas.microsoft.com/office/drawing/2014/main" id="{D2A7A423-DDCE-49B6-BCD4-FBF07AD8DE9D}"/>
                </a:ext>
              </a:extLst>
            </p:cNvPr>
            <p:cNvSpPr/>
            <p:nvPr/>
          </p:nvSpPr>
          <p:spPr>
            <a:xfrm>
              <a:off x="6227530" y="1247954"/>
              <a:ext cx="4729025" cy="3722399"/>
            </a:xfrm>
            <a:prstGeom prst="rect">
              <a:avLst/>
            </a:prstGeom>
            <a:noFill/>
            <a:ln w="28575"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450">
                <a:solidFill>
                  <a:schemeClr val="lt1"/>
                </a:solidFill>
                <a:latin typeface="Arial"/>
                <a:ea typeface="Arial"/>
                <a:cs typeface="Arial"/>
                <a:sym typeface="Arial"/>
              </a:endParaRPr>
            </a:p>
          </p:txBody>
        </p:sp>
      </p:grpSp>
      <p:sp>
        <p:nvSpPr>
          <p:cNvPr id="234" name="テキスト ボックス 233">
            <a:extLst>
              <a:ext uri="{FF2B5EF4-FFF2-40B4-BE49-F238E27FC236}">
                <a16:creationId xmlns:a16="http://schemas.microsoft.com/office/drawing/2014/main" id="{FCCC96D7-9C41-49DF-8DB9-B2473803253C}"/>
              </a:ext>
            </a:extLst>
          </p:cNvPr>
          <p:cNvSpPr txBox="1"/>
          <p:nvPr/>
        </p:nvSpPr>
        <p:spPr>
          <a:xfrm>
            <a:off x="4746653" y="5506185"/>
            <a:ext cx="2031325" cy="646331"/>
          </a:xfrm>
          <a:prstGeom prst="rect">
            <a:avLst/>
          </a:prstGeom>
          <a:noFill/>
        </p:spPr>
        <p:txBody>
          <a:bodyPr wrap="none" rtlCol="0">
            <a:spAutoFit/>
          </a:bodyPr>
          <a:lstStyle/>
          <a:p>
            <a:r>
              <a:rPr kumimoji="1" lang="en-US" altLang="ja-JP" b="1" dirty="0"/>
              <a:t>MKUBOS cluster</a:t>
            </a:r>
          </a:p>
          <a:p>
            <a:r>
              <a:rPr lang="en-US" altLang="ja-JP" b="1" dirty="0"/>
              <a:t>[CANDAR2011 ]</a:t>
            </a:r>
            <a:endParaRPr kumimoji="1" lang="ja-JP" altLang="en-US" b="1" dirty="0"/>
          </a:p>
        </p:txBody>
      </p:sp>
      <p:sp>
        <p:nvSpPr>
          <p:cNvPr id="235" name="テキスト ボックス 234">
            <a:extLst>
              <a:ext uri="{FF2B5EF4-FFF2-40B4-BE49-F238E27FC236}">
                <a16:creationId xmlns:a16="http://schemas.microsoft.com/office/drawing/2014/main" id="{F18031B2-30D0-474C-A7A7-79F51935379D}"/>
              </a:ext>
            </a:extLst>
          </p:cNvPr>
          <p:cNvSpPr txBox="1"/>
          <p:nvPr/>
        </p:nvSpPr>
        <p:spPr>
          <a:xfrm>
            <a:off x="2639256" y="3630055"/>
            <a:ext cx="1377300" cy="646331"/>
          </a:xfrm>
          <a:prstGeom prst="rect">
            <a:avLst/>
          </a:prstGeom>
          <a:noFill/>
        </p:spPr>
        <p:txBody>
          <a:bodyPr wrap="none" rtlCol="0">
            <a:spAutoFit/>
          </a:bodyPr>
          <a:lstStyle/>
          <a:p>
            <a:r>
              <a:rPr lang="en-US" altLang="ja-JP" b="1" dirty="0" err="1"/>
              <a:t>FiC</a:t>
            </a:r>
            <a:r>
              <a:rPr kumimoji="1" lang="en-US" altLang="ja-JP" b="1" dirty="0"/>
              <a:t> cluster</a:t>
            </a:r>
          </a:p>
          <a:p>
            <a:r>
              <a:rPr lang="en-US" altLang="ja-JP" b="1" dirty="0"/>
              <a:t>[ARC2017]</a:t>
            </a:r>
            <a:endParaRPr kumimoji="1" lang="ja-JP" altLang="en-US" b="1" dirty="0"/>
          </a:p>
        </p:txBody>
      </p:sp>
      <p:sp>
        <p:nvSpPr>
          <p:cNvPr id="236" name="テキスト ボックス 235">
            <a:extLst>
              <a:ext uri="{FF2B5EF4-FFF2-40B4-BE49-F238E27FC236}">
                <a16:creationId xmlns:a16="http://schemas.microsoft.com/office/drawing/2014/main" id="{E1413C7C-88C9-4EDF-91C6-2CC3430FA4C6}"/>
              </a:ext>
            </a:extLst>
          </p:cNvPr>
          <p:cNvSpPr txBox="1"/>
          <p:nvPr/>
        </p:nvSpPr>
        <p:spPr>
          <a:xfrm>
            <a:off x="3625360" y="1401097"/>
            <a:ext cx="5226111" cy="553998"/>
          </a:xfrm>
          <a:prstGeom prst="rect">
            <a:avLst/>
          </a:prstGeom>
          <a:noFill/>
        </p:spPr>
        <p:txBody>
          <a:bodyPr wrap="none" rtlCol="0">
            <a:spAutoFit/>
          </a:bodyPr>
          <a:lstStyle/>
          <a:p>
            <a:r>
              <a:rPr lang="en-US" altLang="ja-JP" sz="1500" dirty="0"/>
              <a:t>Received attention as a computing element for MEC (Multi-</a:t>
            </a:r>
          </a:p>
          <a:p>
            <a:r>
              <a:rPr lang="en-US" altLang="ja-JP" sz="1500" dirty="0"/>
              <a:t>access Edge Computing)</a:t>
            </a:r>
            <a:endParaRPr lang="ja-JP" altLang="en-US" sz="1500" dirty="0"/>
          </a:p>
        </p:txBody>
      </p:sp>
    </p:spTree>
    <p:extLst>
      <p:ext uri="{BB962C8B-B14F-4D97-AF65-F5344CB8AC3E}">
        <p14:creationId xmlns:p14="http://schemas.microsoft.com/office/powerpoint/2010/main" val="1858556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446"/>
            <a:ext cx="8229600" cy="1143000"/>
          </a:xfrm>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20664" y="4807516"/>
            <a:ext cx="1995376" cy="2039275"/>
          </a:xfrm>
        </p:spPr>
      </p:pic>
      <p:sp>
        <p:nvSpPr>
          <p:cNvPr id="8" name="Text Box 91"/>
          <p:cNvSpPr txBox="1">
            <a:spLocks noChangeArrowheads="1"/>
          </p:cNvSpPr>
          <p:nvPr/>
        </p:nvSpPr>
        <p:spPr bwMode="auto">
          <a:xfrm>
            <a:off x="366894" y="1041085"/>
            <a:ext cx="86409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ja-JP" sz="2400" dirty="0"/>
              <a:t>FPGA</a:t>
            </a:r>
            <a:r>
              <a:rPr lang="ja-JP" altLang="en-US" sz="2400" dirty="0"/>
              <a:t>はディジタル回路を簡単に実現するためには理想的なデバイス</a:t>
            </a:r>
            <a:endParaRPr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LUT</a:t>
            </a:r>
            <a:r>
              <a:rPr lang="ja-JP" altLang="en-US" sz="2400" dirty="0"/>
              <a:t>を用い、</a:t>
            </a:r>
            <a:r>
              <a:rPr lang="en-US" altLang="ja-JP" sz="2400" dirty="0"/>
              <a:t>SRAM</a:t>
            </a:r>
            <a:r>
              <a:rPr lang="ja-JP" altLang="en-US" sz="2400" dirty="0"/>
              <a:t>に構成情報を入れておくタイプが急激に発達</a:t>
            </a:r>
            <a:endParaRPr lang="en-US" altLang="ja-JP" sz="2400" dirty="0"/>
          </a:p>
          <a:p>
            <a:pPr marL="800100" lvl="1" indent="-342900">
              <a:buFont typeface="Arial" panose="020B0604020202020204" pitchFamily="34" charset="0"/>
              <a:buChar char="•"/>
            </a:pPr>
            <a:r>
              <a:rPr lang="ja-JP" altLang="en-US" sz="2400" dirty="0"/>
              <a:t>通常の</a:t>
            </a:r>
            <a:r>
              <a:rPr lang="en-US" altLang="ja-JP" sz="2400" dirty="0"/>
              <a:t>CMOS</a:t>
            </a:r>
            <a:r>
              <a:rPr lang="ja-JP" altLang="en-US" sz="2400" dirty="0"/>
              <a:t>のプロセスだけで実現できたのが原因</a:t>
            </a:r>
            <a:endParaRPr lang="en-US" altLang="ja-JP" sz="2400" dirty="0"/>
          </a:p>
          <a:p>
            <a:pPr marL="342900" indent="-342900">
              <a:buFont typeface="Arial" panose="020B0604020202020204" pitchFamily="34" charset="0"/>
              <a:buChar char="•"/>
            </a:pPr>
            <a:r>
              <a:rPr lang="en-US" altLang="ja-JP" sz="2400" dirty="0"/>
              <a:t>ASIC</a:t>
            </a:r>
            <a:r>
              <a:rPr lang="ja-JP" altLang="en-US" sz="2400" dirty="0"/>
              <a:t>に比べて、性能、大量生産時のコスト、電力すべて劣るが、</a:t>
            </a:r>
            <a:r>
              <a:rPr lang="en-US" altLang="ja-JP" sz="2400" dirty="0"/>
              <a:t>NRC(Non-Recurrent Cost)</a:t>
            </a:r>
            <a:r>
              <a:rPr lang="ja-JP" altLang="en-US" sz="2400" dirty="0"/>
              <a:t>が節約できる</a:t>
            </a:r>
            <a:endParaRPr lang="en-US" altLang="ja-JP" sz="2400" dirty="0"/>
          </a:p>
          <a:p>
            <a:pPr marL="342900" indent="-342900">
              <a:buFont typeface="Arial" panose="020B0604020202020204" pitchFamily="34" charset="0"/>
              <a:buChar char="•"/>
            </a:pPr>
            <a:r>
              <a:rPr lang="en-US" altLang="ja-JP" sz="2400" dirty="0"/>
              <a:t>HDL</a:t>
            </a:r>
            <a:r>
              <a:rPr lang="ja-JP" altLang="en-US" sz="2400" dirty="0"/>
              <a:t>設計が主流だが</a:t>
            </a:r>
            <a:r>
              <a:rPr lang="en-US" altLang="ja-JP" sz="2400" dirty="0"/>
              <a:t>C</a:t>
            </a:r>
            <a:r>
              <a:rPr lang="ja-JP" altLang="en-US" sz="2400" dirty="0"/>
              <a:t>言語設計も広がる</a:t>
            </a:r>
            <a:endParaRPr lang="en-US" altLang="ja-JP" sz="2400" dirty="0"/>
          </a:p>
          <a:p>
            <a:pPr marL="342900" indent="-342900">
              <a:buFont typeface="Arial" panose="020B0604020202020204" pitchFamily="34" charset="0"/>
              <a:buChar char="•"/>
            </a:pPr>
            <a:r>
              <a:rPr lang="en-US" altLang="ja-JP" sz="2400" dirty="0"/>
              <a:t>Intel</a:t>
            </a:r>
            <a:r>
              <a:rPr lang="ja-JP" altLang="en-US" sz="2400" dirty="0"/>
              <a:t>が</a:t>
            </a:r>
            <a:r>
              <a:rPr lang="en-US" altLang="ja-JP" sz="2400" dirty="0"/>
              <a:t>Altera</a:t>
            </a:r>
            <a:r>
              <a:rPr lang="ja-JP" altLang="en-US" sz="2400" dirty="0"/>
              <a:t>を買収し、</a:t>
            </a:r>
            <a:r>
              <a:rPr lang="en-US" altLang="ja-JP" sz="2400" dirty="0" err="1"/>
              <a:t>FPGA</a:t>
            </a:r>
            <a:r>
              <a:rPr lang="ja-JP" altLang="en-US" sz="2400" dirty="0"/>
              <a:t>は演算加速（アクセラレータ）としても展開。</a:t>
            </a:r>
            <a:endParaRPr lang="en-US" altLang="ja-JP" sz="2400" dirty="0"/>
          </a:p>
          <a:p>
            <a:pPr marL="342900" indent="-342900">
              <a:buFont typeface="Arial" panose="020B0604020202020204" pitchFamily="34" charset="0"/>
              <a:buChar char="•"/>
            </a:pPr>
            <a:r>
              <a:rPr lang="en-US" altLang="ja-JP" sz="2400" dirty="0" err="1"/>
              <a:t>FPGA</a:t>
            </a:r>
            <a:r>
              <a:rPr lang="ja-JP" altLang="en-US" sz="2400" dirty="0"/>
              <a:t> </a:t>
            </a:r>
            <a:r>
              <a:rPr lang="en-US" altLang="ja-JP" sz="2400" dirty="0"/>
              <a:t>in</a:t>
            </a:r>
            <a:r>
              <a:rPr lang="ja-JP" altLang="en-US" sz="2400" dirty="0"/>
              <a:t> </a:t>
            </a:r>
            <a:r>
              <a:rPr lang="en-US" altLang="ja-JP" sz="2400" dirty="0"/>
              <a:t>Cloud</a:t>
            </a:r>
            <a:r>
              <a:rPr lang="ja-JP" altLang="en-US" sz="2400"/>
              <a:t>など新しい動きが一杯</a:t>
            </a:r>
            <a:endParaRPr lang="en-US" altLang="ja-JP" sz="2400" dirty="0"/>
          </a:p>
          <a:p>
            <a:pPr marL="342900" indent="-342900">
              <a:buFont typeface="Arial" panose="020B0604020202020204" pitchFamily="34" charset="0"/>
              <a:buChar char="•"/>
            </a:pPr>
            <a:endParaRPr lang="en-US" altLang="ja-JP" sz="2400" dirty="0"/>
          </a:p>
          <a:p>
            <a:endParaRPr lang="en-US" altLang="ja-JP" sz="2400" dirty="0"/>
          </a:p>
        </p:txBody>
      </p:sp>
    </p:spTree>
    <p:extLst>
      <p:ext uri="{BB962C8B-B14F-4D97-AF65-F5344CB8AC3E}">
        <p14:creationId xmlns:p14="http://schemas.microsoft.com/office/powerpoint/2010/main" val="2866504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ja-JP" altLang="en-US" dirty="0"/>
              <a:t>演習</a:t>
            </a:r>
            <a:r>
              <a:rPr lang="en-US" altLang="ja-JP" dirty="0"/>
              <a:t>7</a:t>
            </a:r>
            <a:r>
              <a:rPr lang="ja-JP" altLang="en-US" dirty="0"/>
              <a:t>．</a:t>
            </a:r>
            <a:r>
              <a:rPr lang="en-US" altLang="ja-JP" dirty="0"/>
              <a:t>2</a:t>
            </a:r>
            <a:endParaRPr lang="ja-JP" altLang="en-US" dirty="0"/>
          </a:p>
        </p:txBody>
      </p:sp>
      <p:grpSp>
        <p:nvGrpSpPr>
          <p:cNvPr id="2" name="グループ化 1">
            <a:extLst>
              <a:ext uri="{FF2B5EF4-FFF2-40B4-BE49-F238E27FC236}">
                <a16:creationId xmlns:a16="http://schemas.microsoft.com/office/drawing/2014/main" id="{53084C74-64E0-4519-26E0-C9426C6FE2FE}"/>
              </a:ext>
            </a:extLst>
          </p:cNvPr>
          <p:cNvGrpSpPr/>
          <p:nvPr/>
        </p:nvGrpSpPr>
        <p:grpSpPr>
          <a:xfrm>
            <a:off x="755576" y="1417638"/>
            <a:ext cx="2736850" cy="2868613"/>
            <a:chOff x="1258888" y="2720975"/>
            <a:chExt cx="2736850" cy="2868613"/>
          </a:xfrm>
        </p:grpSpPr>
        <p:grpSp>
          <p:nvGrpSpPr>
            <p:cNvPr id="3" name="Group 3">
              <a:extLst>
                <a:ext uri="{FF2B5EF4-FFF2-40B4-BE49-F238E27FC236}">
                  <a16:creationId xmlns:a16="http://schemas.microsoft.com/office/drawing/2014/main" id="{C4AD8F62-E6FE-2031-E316-EFFC85787FCB}"/>
                </a:ext>
              </a:extLst>
            </p:cNvPr>
            <p:cNvGrpSpPr>
              <a:grpSpLocks/>
            </p:cNvGrpSpPr>
            <p:nvPr/>
          </p:nvGrpSpPr>
          <p:grpSpPr bwMode="auto">
            <a:xfrm>
              <a:off x="1258888" y="3001963"/>
              <a:ext cx="360362" cy="2587625"/>
              <a:chOff x="1156" y="2251"/>
              <a:chExt cx="227" cy="1630"/>
            </a:xfrm>
          </p:grpSpPr>
          <p:sp>
            <p:nvSpPr>
              <p:cNvPr id="45" name="Rectangle 4">
                <a:extLst>
                  <a:ext uri="{FF2B5EF4-FFF2-40B4-BE49-F238E27FC236}">
                    <a16:creationId xmlns:a16="http://schemas.microsoft.com/office/drawing/2014/main" id="{8B5A5D1C-D0F3-D35D-27C1-197C61DA3245}"/>
                  </a:ext>
                </a:extLst>
              </p:cNvPr>
              <p:cNvSpPr>
                <a:spLocks noChangeArrowheads="1"/>
              </p:cNvSpPr>
              <p:nvPr/>
            </p:nvSpPr>
            <p:spPr bwMode="auto">
              <a:xfrm>
                <a:off x="1156" y="2251"/>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46" name="Rectangle 5">
                <a:extLst>
                  <a:ext uri="{FF2B5EF4-FFF2-40B4-BE49-F238E27FC236}">
                    <a16:creationId xmlns:a16="http://schemas.microsoft.com/office/drawing/2014/main" id="{D9656EE2-F3B1-25BE-A13C-F53EC19CF3A0}"/>
                  </a:ext>
                </a:extLst>
              </p:cNvPr>
              <p:cNvSpPr>
                <a:spLocks noChangeArrowheads="1"/>
              </p:cNvSpPr>
              <p:nvPr/>
            </p:nvSpPr>
            <p:spPr bwMode="auto">
              <a:xfrm>
                <a:off x="1156" y="2432"/>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47" name="Rectangle 6">
                <a:extLst>
                  <a:ext uri="{FF2B5EF4-FFF2-40B4-BE49-F238E27FC236}">
                    <a16:creationId xmlns:a16="http://schemas.microsoft.com/office/drawing/2014/main" id="{D969B2CD-F61D-BB01-796A-AC72F8693101}"/>
                  </a:ext>
                </a:extLst>
              </p:cNvPr>
              <p:cNvSpPr>
                <a:spLocks noChangeArrowheads="1"/>
              </p:cNvSpPr>
              <p:nvPr/>
            </p:nvSpPr>
            <p:spPr bwMode="auto">
              <a:xfrm>
                <a:off x="1156" y="2613"/>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48" name="Rectangle 7">
                <a:extLst>
                  <a:ext uri="{FF2B5EF4-FFF2-40B4-BE49-F238E27FC236}">
                    <a16:creationId xmlns:a16="http://schemas.microsoft.com/office/drawing/2014/main" id="{E89FFB4A-3BF4-DFDE-EBCC-0BF94E8E975A}"/>
                  </a:ext>
                </a:extLst>
              </p:cNvPr>
              <p:cNvSpPr>
                <a:spLocks noChangeArrowheads="1"/>
              </p:cNvSpPr>
              <p:nvPr/>
            </p:nvSpPr>
            <p:spPr bwMode="auto">
              <a:xfrm>
                <a:off x="1156" y="2794"/>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49" name="Rectangle 8">
                <a:extLst>
                  <a:ext uri="{FF2B5EF4-FFF2-40B4-BE49-F238E27FC236}">
                    <a16:creationId xmlns:a16="http://schemas.microsoft.com/office/drawing/2014/main" id="{E98DFE6E-5DD1-ADF2-A893-0EFABAE6411B}"/>
                  </a:ext>
                </a:extLst>
              </p:cNvPr>
              <p:cNvSpPr>
                <a:spLocks noChangeArrowheads="1"/>
              </p:cNvSpPr>
              <p:nvPr/>
            </p:nvSpPr>
            <p:spPr bwMode="auto">
              <a:xfrm>
                <a:off x="1156" y="2975"/>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0" name="Rectangle 9">
                <a:extLst>
                  <a:ext uri="{FF2B5EF4-FFF2-40B4-BE49-F238E27FC236}">
                    <a16:creationId xmlns:a16="http://schemas.microsoft.com/office/drawing/2014/main" id="{1E09B740-9342-A5A7-DB15-0A1CF6DE4AD5}"/>
                  </a:ext>
                </a:extLst>
              </p:cNvPr>
              <p:cNvSpPr>
                <a:spLocks noChangeArrowheads="1"/>
              </p:cNvSpPr>
              <p:nvPr/>
            </p:nvSpPr>
            <p:spPr bwMode="auto">
              <a:xfrm>
                <a:off x="1156" y="3156"/>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51" name="Rectangle 10">
                <a:extLst>
                  <a:ext uri="{FF2B5EF4-FFF2-40B4-BE49-F238E27FC236}">
                    <a16:creationId xmlns:a16="http://schemas.microsoft.com/office/drawing/2014/main" id="{39AE251D-150C-ED86-39AA-145950F9E88D}"/>
                  </a:ext>
                </a:extLst>
              </p:cNvPr>
              <p:cNvSpPr>
                <a:spLocks noChangeArrowheads="1"/>
              </p:cNvSpPr>
              <p:nvPr/>
            </p:nvSpPr>
            <p:spPr bwMode="auto">
              <a:xfrm>
                <a:off x="1156" y="3337"/>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０</a:t>
                </a:r>
              </a:p>
            </p:txBody>
          </p:sp>
          <p:sp>
            <p:nvSpPr>
              <p:cNvPr id="52" name="Rectangle 11">
                <a:extLst>
                  <a:ext uri="{FF2B5EF4-FFF2-40B4-BE49-F238E27FC236}">
                    <a16:creationId xmlns:a16="http://schemas.microsoft.com/office/drawing/2014/main" id="{D110ED8A-1FD2-591E-6FFF-8E1D53EE5CB9}"/>
                  </a:ext>
                </a:extLst>
              </p:cNvPr>
              <p:cNvSpPr>
                <a:spLocks noChangeArrowheads="1"/>
              </p:cNvSpPr>
              <p:nvPr/>
            </p:nvSpPr>
            <p:spPr bwMode="auto">
              <a:xfrm>
                <a:off x="1156" y="3518"/>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sp>
            <p:nvSpPr>
              <p:cNvPr id="53" name="Rectangle 12">
                <a:extLst>
                  <a:ext uri="{FF2B5EF4-FFF2-40B4-BE49-F238E27FC236}">
                    <a16:creationId xmlns:a16="http://schemas.microsoft.com/office/drawing/2014/main" id="{AE2BCF92-90E1-AFEE-85E8-88197BA5186A}"/>
                  </a:ext>
                </a:extLst>
              </p:cNvPr>
              <p:cNvSpPr>
                <a:spLocks noChangeArrowheads="1"/>
              </p:cNvSpPr>
              <p:nvPr/>
            </p:nvSpPr>
            <p:spPr bwMode="auto">
              <a:xfrm>
                <a:off x="1156" y="3699"/>
                <a:ext cx="227"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１</a:t>
                </a:r>
              </a:p>
            </p:txBody>
          </p:sp>
        </p:grpSp>
        <p:sp>
          <p:nvSpPr>
            <p:cNvPr id="4" name="AutoShape 13">
              <a:extLst>
                <a:ext uri="{FF2B5EF4-FFF2-40B4-BE49-F238E27FC236}">
                  <a16:creationId xmlns:a16="http://schemas.microsoft.com/office/drawing/2014/main" id="{EE1D31BD-6D50-EDB2-56B8-B81592511FA6}"/>
                </a:ext>
              </a:extLst>
            </p:cNvPr>
            <p:cNvSpPr>
              <a:spLocks noChangeArrowheads="1"/>
            </p:cNvSpPr>
            <p:nvPr/>
          </p:nvSpPr>
          <p:spPr bwMode="auto">
            <a:xfrm rot="-5400000">
              <a:off x="1727993" y="346630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AutoShape 14">
              <a:extLst>
                <a:ext uri="{FF2B5EF4-FFF2-40B4-BE49-F238E27FC236}">
                  <a16:creationId xmlns:a16="http://schemas.microsoft.com/office/drawing/2014/main" id="{A7F0947C-9F2E-6273-DC87-44B92DFCD872}"/>
                </a:ext>
              </a:extLst>
            </p:cNvPr>
            <p:cNvSpPr>
              <a:spLocks noChangeArrowheads="1"/>
            </p:cNvSpPr>
            <p:nvPr/>
          </p:nvSpPr>
          <p:spPr bwMode="auto">
            <a:xfrm rot="-5400000">
              <a:off x="1727993" y="404098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AutoShape 15">
              <a:extLst>
                <a:ext uri="{FF2B5EF4-FFF2-40B4-BE49-F238E27FC236}">
                  <a16:creationId xmlns:a16="http://schemas.microsoft.com/office/drawing/2014/main" id="{1EDD1A85-F536-F225-2A3A-EA64769E2BDD}"/>
                </a:ext>
              </a:extLst>
            </p:cNvPr>
            <p:cNvSpPr>
              <a:spLocks noChangeArrowheads="1"/>
            </p:cNvSpPr>
            <p:nvPr/>
          </p:nvSpPr>
          <p:spPr bwMode="auto">
            <a:xfrm rot="-5400000">
              <a:off x="1727993" y="461565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AutoShape 16">
              <a:extLst>
                <a:ext uri="{FF2B5EF4-FFF2-40B4-BE49-F238E27FC236}">
                  <a16:creationId xmlns:a16="http://schemas.microsoft.com/office/drawing/2014/main" id="{DE2F742C-EF68-45CE-98A3-696E36C97C78}"/>
                </a:ext>
              </a:extLst>
            </p:cNvPr>
            <p:cNvSpPr>
              <a:spLocks noChangeArrowheads="1"/>
            </p:cNvSpPr>
            <p:nvPr/>
          </p:nvSpPr>
          <p:spPr bwMode="auto">
            <a:xfrm rot="-5400000">
              <a:off x="1727993" y="519033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AutoShape 17">
              <a:extLst>
                <a:ext uri="{FF2B5EF4-FFF2-40B4-BE49-F238E27FC236}">
                  <a16:creationId xmlns:a16="http://schemas.microsoft.com/office/drawing/2014/main" id="{4FC73674-7909-7424-46DF-BEB3219AEE34}"/>
                </a:ext>
              </a:extLst>
            </p:cNvPr>
            <p:cNvSpPr>
              <a:spLocks noChangeArrowheads="1"/>
            </p:cNvSpPr>
            <p:nvPr/>
          </p:nvSpPr>
          <p:spPr bwMode="auto">
            <a:xfrm rot="-5400000">
              <a:off x="2304257" y="37536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AutoShape 18">
              <a:extLst>
                <a:ext uri="{FF2B5EF4-FFF2-40B4-BE49-F238E27FC236}">
                  <a16:creationId xmlns:a16="http://schemas.microsoft.com/office/drawing/2014/main" id="{588C34C2-16A7-B933-94B3-3FFF827C4CA8}"/>
                </a:ext>
              </a:extLst>
            </p:cNvPr>
            <p:cNvSpPr>
              <a:spLocks noChangeArrowheads="1"/>
            </p:cNvSpPr>
            <p:nvPr/>
          </p:nvSpPr>
          <p:spPr bwMode="auto">
            <a:xfrm rot="-5400000">
              <a:off x="2304257" y="49061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AutoShape 19">
              <a:extLst>
                <a:ext uri="{FF2B5EF4-FFF2-40B4-BE49-F238E27FC236}">
                  <a16:creationId xmlns:a16="http://schemas.microsoft.com/office/drawing/2014/main" id="{B506BFCF-3CED-3741-8E7D-A61886899D6D}"/>
                </a:ext>
              </a:extLst>
            </p:cNvPr>
            <p:cNvSpPr>
              <a:spLocks noChangeArrowheads="1"/>
            </p:cNvSpPr>
            <p:nvPr/>
          </p:nvSpPr>
          <p:spPr bwMode="auto">
            <a:xfrm rot="-5400000">
              <a:off x="2878932" y="41854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Line 20">
              <a:extLst>
                <a:ext uri="{FF2B5EF4-FFF2-40B4-BE49-F238E27FC236}">
                  <a16:creationId xmlns:a16="http://schemas.microsoft.com/office/drawing/2014/main" id="{166AB1CD-EB86-B3BE-632E-5A876503A781}"/>
                </a:ext>
              </a:extLst>
            </p:cNvPr>
            <p:cNvSpPr>
              <a:spLocks noChangeShapeType="1"/>
            </p:cNvSpPr>
            <p:nvPr/>
          </p:nvSpPr>
          <p:spPr bwMode="auto">
            <a:xfrm>
              <a:off x="1619250" y="34290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21">
              <a:extLst>
                <a:ext uri="{FF2B5EF4-FFF2-40B4-BE49-F238E27FC236}">
                  <a16:creationId xmlns:a16="http://schemas.microsoft.com/office/drawing/2014/main" id="{D8D050AB-D96E-2EFD-0773-D58F268066C9}"/>
                </a:ext>
              </a:extLst>
            </p:cNvPr>
            <p:cNvSpPr>
              <a:spLocks noChangeShapeType="1"/>
            </p:cNvSpPr>
            <p:nvPr/>
          </p:nvSpPr>
          <p:spPr bwMode="auto">
            <a:xfrm>
              <a:off x="1619250" y="37179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22">
              <a:extLst>
                <a:ext uri="{FF2B5EF4-FFF2-40B4-BE49-F238E27FC236}">
                  <a16:creationId xmlns:a16="http://schemas.microsoft.com/office/drawing/2014/main" id="{02B2E099-1199-A0CF-9B96-F5A0C0652B88}"/>
                </a:ext>
              </a:extLst>
            </p:cNvPr>
            <p:cNvSpPr>
              <a:spLocks noChangeShapeType="1"/>
            </p:cNvSpPr>
            <p:nvPr/>
          </p:nvSpPr>
          <p:spPr bwMode="auto">
            <a:xfrm>
              <a:off x="1619250" y="40052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23">
              <a:extLst>
                <a:ext uri="{FF2B5EF4-FFF2-40B4-BE49-F238E27FC236}">
                  <a16:creationId xmlns:a16="http://schemas.microsoft.com/office/drawing/2014/main" id="{1AFBB5C6-6B6F-ABFC-AA71-4D24A9D202DD}"/>
                </a:ext>
              </a:extLst>
            </p:cNvPr>
            <p:cNvSpPr>
              <a:spLocks noChangeShapeType="1"/>
            </p:cNvSpPr>
            <p:nvPr/>
          </p:nvSpPr>
          <p:spPr bwMode="auto">
            <a:xfrm>
              <a:off x="1619250" y="42926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24">
              <a:extLst>
                <a:ext uri="{FF2B5EF4-FFF2-40B4-BE49-F238E27FC236}">
                  <a16:creationId xmlns:a16="http://schemas.microsoft.com/office/drawing/2014/main" id="{599568F1-89A4-68A7-A491-DDB8398FF873}"/>
                </a:ext>
              </a:extLst>
            </p:cNvPr>
            <p:cNvSpPr>
              <a:spLocks noChangeShapeType="1"/>
            </p:cNvSpPr>
            <p:nvPr/>
          </p:nvSpPr>
          <p:spPr bwMode="auto">
            <a:xfrm>
              <a:off x="1619250" y="45799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25">
              <a:extLst>
                <a:ext uri="{FF2B5EF4-FFF2-40B4-BE49-F238E27FC236}">
                  <a16:creationId xmlns:a16="http://schemas.microsoft.com/office/drawing/2014/main" id="{F3812F7E-6B77-9D0F-C9DB-564AAE6F3775}"/>
                </a:ext>
              </a:extLst>
            </p:cNvPr>
            <p:cNvSpPr>
              <a:spLocks noChangeShapeType="1"/>
            </p:cNvSpPr>
            <p:nvPr/>
          </p:nvSpPr>
          <p:spPr bwMode="auto">
            <a:xfrm>
              <a:off x="1619250" y="4867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26">
              <a:extLst>
                <a:ext uri="{FF2B5EF4-FFF2-40B4-BE49-F238E27FC236}">
                  <a16:creationId xmlns:a16="http://schemas.microsoft.com/office/drawing/2014/main" id="{B25A3EDA-F012-B0EE-C056-0F0D207A7C64}"/>
                </a:ext>
              </a:extLst>
            </p:cNvPr>
            <p:cNvSpPr>
              <a:spLocks noChangeShapeType="1"/>
            </p:cNvSpPr>
            <p:nvPr/>
          </p:nvSpPr>
          <p:spPr bwMode="auto">
            <a:xfrm>
              <a:off x="1619250" y="51546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27">
              <a:extLst>
                <a:ext uri="{FF2B5EF4-FFF2-40B4-BE49-F238E27FC236}">
                  <a16:creationId xmlns:a16="http://schemas.microsoft.com/office/drawing/2014/main" id="{052875D7-E225-CC2C-5C23-9EC28269629C}"/>
                </a:ext>
              </a:extLst>
            </p:cNvPr>
            <p:cNvSpPr>
              <a:spLocks noChangeShapeType="1"/>
            </p:cNvSpPr>
            <p:nvPr/>
          </p:nvSpPr>
          <p:spPr bwMode="auto">
            <a:xfrm>
              <a:off x="1619250" y="5441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28">
              <a:extLst>
                <a:ext uri="{FF2B5EF4-FFF2-40B4-BE49-F238E27FC236}">
                  <a16:creationId xmlns:a16="http://schemas.microsoft.com/office/drawing/2014/main" id="{578771AE-063A-C0FD-A545-61755F56A13C}"/>
                </a:ext>
              </a:extLst>
            </p:cNvPr>
            <p:cNvSpPr>
              <a:spLocks noChangeShapeType="1"/>
            </p:cNvSpPr>
            <p:nvPr/>
          </p:nvSpPr>
          <p:spPr bwMode="auto">
            <a:xfrm>
              <a:off x="2124075" y="35734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29">
              <a:extLst>
                <a:ext uri="{FF2B5EF4-FFF2-40B4-BE49-F238E27FC236}">
                  <a16:creationId xmlns:a16="http://schemas.microsoft.com/office/drawing/2014/main" id="{8E0FDB35-31CC-4696-FBA9-538EB1495C3C}"/>
                </a:ext>
              </a:extLst>
            </p:cNvPr>
            <p:cNvSpPr>
              <a:spLocks noChangeShapeType="1"/>
            </p:cNvSpPr>
            <p:nvPr/>
          </p:nvSpPr>
          <p:spPr bwMode="auto">
            <a:xfrm>
              <a:off x="2124075" y="41497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30">
              <a:extLst>
                <a:ext uri="{FF2B5EF4-FFF2-40B4-BE49-F238E27FC236}">
                  <a16:creationId xmlns:a16="http://schemas.microsoft.com/office/drawing/2014/main" id="{331E56A2-3DD3-655C-F3F2-473CD470817F}"/>
                </a:ext>
              </a:extLst>
            </p:cNvPr>
            <p:cNvSpPr>
              <a:spLocks noChangeShapeType="1"/>
            </p:cNvSpPr>
            <p:nvPr/>
          </p:nvSpPr>
          <p:spPr bwMode="auto">
            <a:xfrm>
              <a:off x="2124075" y="47259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31">
              <a:extLst>
                <a:ext uri="{FF2B5EF4-FFF2-40B4-BE49-F238E27FC236}">
                  <a16:creationId xmlns:a16="http://schemas.microsoft.com/office/drawing/2014/main" id="{D03ECBF4-5F8E-0904-1AFC-A73D5A0E73D0}"/>
                </a:ext>
              </a:extLst>
            </p:cNvPr>
            <p:cNvSpPr>
              <a:spLocks noChangeShapeType="1"/>
            </p:cNvSpPr>
            <p:nvPr/>
          </p:nvSpPr>
          <p:spPr bwMode="auto">
            <a:xfrm>
              <a:off x="2124075" y="53022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32">
              <a:extLst>
                <a:ext uri="{FF2B5EF4-FFF2-40B4-BE49-F238E27FC236}">
                  <a16:creationId xmlns:a16="http://schemas.microsoft.com/office/drawing/2014/main" id="{A13F8CAF-CE50-89B8-EA95-4BB0F3691634}"/>
                </a:ext>
              </a:extLst>
            </p:cNvPr>
            <p:cNvSpPr>
              <a:spLocks noChangeShapeType="1"/>
            </p:cNvSpPr>
            <p:nvPr/>
          </p:nvSpPr>
          <p:spPr bwMode="auto">
            <a:xfrm>
              <a:off x="2700338" y="39338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33">
              <a:extLst>
                <a:ext uri="{FF2B5EF4-FFF2-40B4-BE49-F238E27FC236}">
                  <a16:creationId xmlns:a16="http://schemas.microsoft.com/office/drawing/2014/main" id="{3A39D61D-5420-B7E8-3A90-5E75DCAA967F}"/>
                </a:ext>
              </a:extLst>
            </p:cNvPr>
            <p:cNvSpPr>
              <a:spLocks noChangeShapeType="1"/>
            </p:cNvSpPr>
            <p:nvPr/>
          </p:nvSpPr>
          <p:spPr bwMode="auto">
            <a:xfrm>
              <a:off x="2700338" y="49418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34">
              <a:extLst>
                <a:ext uri="{FF2B5EF4-FFF2-40B4-BE49-F238E27FC236}">
                  <a16:creationId xmlns:a16="http://schemas.microsoft.com/office/drawing/2014/main" id="{8EAC8EDF-AFD5-9102-05DA-093417A0A377}"/>
                </a:ext>
              </a:extLst>
            </p:cNvPr>
            <p:cNvSpPr>
              <a:spLocks noChangeShapeType="1"/>
            </p:cNvSpPr>
            <p:nvPr/>
          </p:nvSpPr>
          <p:spPr bwMode="auto">
            <a:xfrm>
              <a:off x="2266950" y="35734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35">
              <a:extLst>
                <a:ext uri="{FF2B5EF4-FFF2-40B4-BE49-F238E27FC236}">
                  <a16:creationId xmlns:a16="http://schemas.microsoft.com/office/drawing/2014/main" id="{F45775EA-281F-9E6F-6440-A6A1EA87FAF3}"/>
                </a:ext>
              </a:extLst>
            </p:cNvPr>
            <p:cNvSpPr>
              <a:spLocks noChangeShapeType="1"/>
            </p:cNvSpPr>
            <p:nvPr/>
          </p:nvSpPr>
          <p:spPr bwMode="auto">
            <a:xfrm>
              <a:off x="2266950" y="37893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36">
              <a:extLst>
                <a:ext uri="{FF2B5EF4-FFF2-40B4-BE49-F238E27FC236}">
                  <a16:creationId xmlns:a16="http://schemas.microsoft.com/office/drawing/2014/main" id="{90990801-7539-C398-BF55-D8CB96D5E270}"/>
                </a:ext>
              </a:extLst>
            </p:cNvPr>
            <p:cNvSpPr>
              <a:spLocks noChangeShapeType="1"/>
            </p:cNvSpPr>
            <p:nvPr/>
          </p:nvSpPr>
          <p:spPr bwMode="auto">
            <a:xfrm>
              <a:off x="2266950" y="47259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37">
              <a:extLst>
                <a:ext uri="{FF2B5EF4-FFF2-40B4-BE49-F238E27FC236}">
                  <a16:creationId xmlns:a16="http://schemas.microsoft.com/office/drawing/2014/main" id="{5478959E-20D4-A720-B7CE-804B0590AE77}"/>
                </a:ext>
              </a:extLst>
            </p:cNvPr>
            <p:cNvSpPr>
              <a:spLocks noChangeShapeType="1"/>
            </p:cNvSpPr>
            <p:nvPr/>
          </p:nvSpPr>
          <p:spPr bwMode="auto">
            <a:xfrm>
              <a:off x="2266950" y="49418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38">
              <a:extLst>
                <a:ext uri="{FF2B5EF4-FFF2-40B4-BE49-F238E27FC236}">
                  <a16:creationId xmlns:a16="http://schemas.microsoft.com/office/drawing/2014/main" id="{5ABBD453-C77A-1052-BAFA-BCEEE99D7B8F}"/>
                </a:ext>
              </a:extLst>
            </p:cNvPr>
            <p:cNvSpPr>
              <a:spLocks noChangeShapeType="1"/>
            </p:cNvSpPr>
            <p:nvPr/>
          </p:nvSpPr>
          <p:spPr bwMode="auto">
            <a:xfrm>
              <a:off x="2841625" y="39338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39">
              <a:extLst>
                <a:ext uri="{FF2B5EF4-FFF2-40B4-BE49-F238E27FC236}">
                  <a16:creationId xmlns:a16="http://schemas.microsoft.com/office/drawing/2014/main" id="{F808D2A6-836F-F4E4-1E33-9586E6D00370}"/>
                </a:ext>
              </a:extLst>
            </p:cNvPr>
            <p:cNvSpPr>
              <a:spLocks noChangeShapeType="1"/>
            </p:cNvSpPr>
            <p:nvPr/>
          </p:nvSpPr>
          <p:spPr bwMode="auto">
            <a:xfrm>
              <a:off x="2841625" y="4149725"/>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40">
              <a:extLst>
                <a:ext uri="{FF2B5EF4-FFF2-40B4-BE49-F238E27FC236}">
                  <a16:creationId xmlns:a16="http://schemas.microsoft.com/office/drawing/2014/main" id="{A05C58BC-C769-C5EA-4F9E-0892C6D49796}"/>
                </a:ext>
              </a:extLst>
            </p:cNvPr>
            <p:cNvSpPr>
              <a:spLocks noChangeShapeType="1"/>
            </p:cNvSpPr>
            <p:nvPr/>
          </p:nvSpPr>
          <p:spPr bwMode="auto">
            <a:xfrm flipV="1">
              <a:off x="2266950" y="40052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41">
              <a:extLst>
                <a:ext uri="{FF2B5EF4-FFF2-40B4-BE49-F238E27FC236}">
                  <a16:creationId xmlns:a16="http://schemas.microsoft.com/office/drawing/2014/main" id="{DB606C82-38C5-BD70-8A0C-9097C31F981A}"/>
                </a:ext>
              </a:extLst>
            </p:cNvPr>
            <p:cNvSpPr>
              <a:spLocks noChangeShapeType="1"/>
            </p:cNvSpPr>
            <p:nvPr/>
          </p:nvSpPr>
          <p:spPr bwMode="auto">
            <a:xfrm>
              <a:off x="2266950" y="40052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42">
              <a:extLst>
                <a:ext uri="{FF2B5EF4-FFF2-40B4-BE49-F238E27FC236}">
                  <a16:creationId xmlns:a16="http://schemas.microsoft.com/office/drawing/2014/main" id="{2F66AB9E-973F-7E2A-9971-F8D4DA29C3DB}"/>
                </a:ext>
              </a:extLst>
            </p:cNvPr>
            <p:cNvSpPr>
              <a:spLocks noChangeShapeType="1"/>
            </p:cNvSpPr>
            <p:nvPr/>
          </p:nvSpPr>
          <p:spPr bwMode="auto">
            <a:xfrm flipV="1">
              <a:off x="2266950" y="51577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43">
              <a:extLst>
                <a:ext uri="{FF2B5EF4-FFF2-40B4-BE49-F238E27FC236}">
                  <a16:creationId xmlns:a16="http://schemas.microsoft.com/office/drawing/2014/main" id="{A1B4B824-28B9-3256-8A16-1B8F6CDEFDAF}"/>
                </a:ext>
              </a:extLst>
            </p:cNvPr>
            <p:cNvSpPr>
              <a:spLocks noChangeShapeType="1"/>
            </p:cNvSpPr>
            <p:nvPr/>
          </p:nvSpPr>
          <p:spPr bwMode="auto">
            <a:xfrm>
              <a:off x="2266950" y="51577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44">
              <a:extLst>
                <a:ext uri="{FF2B5EF4-FFF2-40B4-BE49-F238E27FC236}">
                  <a16:creationId xmlns:a16="http://schemas.microsoft.com/office/drawing/2014/main" id="{18D6853B-132A-BD66-EBD5-892AB43F9B59}"/>
                </a:ext>
              </a:extLst>
            </p:cNvPr>
            <p:cNvSpPr>
              <a:spLocks noChangeShapeType="1"/>
            </p:cNvSpPr>
            <p:nvPr/>
          </p:nvSpPr>
          <p:spPr bwMode="auto">
            <a:xfrm flipV="1">
              <a:off x="2843213" y="45100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45">
              <a:extLst>
                <a:ext uri="{FF2B5EF4-FFF2-40B4-BE49-F238E27FC236}">
                  <a16:creationId xmlns:a16="http://schemas.microsoft.com/office/drawing/2014/main" id="{D4C70A4F-0A67-D08E-478B-912594B095FF}"/>
                </a:ext>
              </a:extLst>
            </p:cNvPr>
            <p:cNvSpPr>
              <a:spLocks noChangeShapeType="1"/>
            </p:cNvSpPr>
            <p:nvPr/>
          </p:nvSpPr>
          <p:spPr bwMode="auto">
            <a:xfrm>
              <a:off x="2843213" y="45100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46">
              <a:extLst>
                <a:ext uri="{FF2B5EF4-FFF2-40B4-BE49-F238E27FC236}">
                  <a16:creationId xmlns:a16="http://schemas.microsoft.com/office/drawing/2014/main" id="{82ED827B-EACA-E269-5D15-186E62B2BDD3}"/>
                </a:ext>
              </a:extLst>
            </p:cNvPr>
            <p:cNvSpPr>
              <a:spLocks noChangeShapeType="1"/>
            </p:cNvSpPr>
            <p:nvPr/>
          </p:nvSpPr>
          <p:spPr bwMode="auto">
            <a:xfrm>
              <a:off x="3276600" y="42941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47">
              <a:extLst>
                <a:ext uri="{FF2B5EF4-FFF2-40B4-BE49-F238E27FC236}">
                  <a16:creationId xmlns:a16="http://schemas.microsoft.com/office/drawing/2014/main" id="{73959433-DE83-E83C-5A44-C30AE3ACAF84}"/>
                </a:ext>
              </a:extLst>
            </p:cNvPr>
            <p:cNvSpPr>
              <a:spLocks noChangeShapeType="1"/>
            </p:cNvSpPr>
            <p:nvPr/>
          </p:nvSpPr>
          <p:spPr bwMode="auto">
            <a:xfrm flipV="1">
              <a:off x="2051050" y="30702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48">
              <a:extLst>
                <a:ext uri="{FF2B5EF4-FFF2-40B4-BE49-F238E27FC236}">
                  <a16:creationId xmlns:a16="http://schemas.microsoft.com/office/drawing/2014/main" id="{55C149A9-F93A-24B5-2F95-78E7776D2125}"/>
                </a:ext>
              </a:extLst>
            </p:cNvPr>
            <p:cNvSpPr>
              <a:spLocks noChangeShapeType="1"/>
            </p:cNvSpPr>
            <p:nvPr/>
          </p:nvSpPr>
          <p:spPr bwMode="auto">
            <a:xfrm flipH="1" flipV="1">
              <a:off x="2627313" y="40782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49">
              <a:extLst>
                <a:ext uri="{FF2B5EF4-FFF2-40B4-BE49-F238E27FC236}">
                  <a16:creationId xmlns:a16="http://schemas.microsoft.com/office/drawing/2014/main" id="{4563C10A-217D-1C1F-505D-04E4C868EC85}"/>
                </a:ext>
              </a:extLst>
            </p:cNvPr>
            <p:cNvSpPr>
              <a:spLocks noChangeShapeType="1"/>
            </p:cNvSpPr>
            <p:nvPr/>
          </p:nvSpPr>
          <p:spPr bwMode="auto">
            <a:xfrm flipV="1">
              <a:off x="2627313" y="307022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50">
              <a:extLst>
                <a:ext uri="{FF2B5EF4-FFF2-40B4-BE49-F238E27FC236}">
                  <a16:creationId xmlns:a16="http://schemas.microsoft.com/office/drawing/2014/main" id="{512F1008-F5BF-8E08-D43D-F5013C8A2751}"/>
                </a:ext>
              </a:extLst>
            </p:cNvPr>
            <p:cNvSpPr>
              <a:spLocks noChangeShapeType="1"/>
            </p:cNvSpPr>
            <p:nvPr/>
          </p:nvSpPr>
          <p:spPr bwMode="auto">
            <a:xfrm flipV="1">
              <a:off x="3203575" y="35734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Text Box 51">
              <a:extLst>
                <a:ext uri="{FF2B5EF4-FFF2-40B4-BE49-F238E27FC236}">
                  <a16:creationId xmlns:a16="http://schemas.microsoft.com/office/drawing/2014/main" id="{219C6B4E-92C2-174F-64A9-5E976907368E}"/>
                </a:ext>
              </a:extLst>
            </p:cNvPr>
            <p:cNvSpPr txBox="1">
              <a:spLocks noChangeArrowheads="1"/>
            </p:cNvSpPr>
            <p:nvPr/>
          </p:nvSpPr>
          <p:spPr bwMode="auto">
            <a:xfrm>
              <a:off x="1882775" y="2720975"/>
              <a:ext cx="32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43" name="Text Box 52">
              <a:extLst>
                <a:ext uri="{FF2B5EF4-FFF2-40B4-BE49-F238E27FC236}">
                  <a16:creationId xmlns:a16="http://schemas.microsoft.com/office/drawing/2014/main" id="{392E46F7-3F91-AAF3-6F01-8FE903D2C0FC}"/>
                </a:ext>
              </a:extLst>
            </p:cNvPr>
            <p:cNvSpPr txBox="1">
              <a:spLocks noChangeArrowheads="1"/>
            </p:cNvSpPr>
            <p:nvPr/>
          </p:nvSpPr>
          <p:spPr bwMode="auto">
            <a:xfrm>
              <a:off x="2471738" y="27447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44" name="Text Box 53">
              <a:extLst>
                <a:ext uri="{FF2B5EF4-FFF2-40B4-BE49-F238E27FC236}">
                  <a16:creationId xmlns:a16="http://schemas.microsoft.com/office/drawing/2014/main" id="{47A01546-754E-7DE5-A281-DFAB65FCE735}"/>
                </a:ext>
              </a:extLst>
            </p:cNvPr>
            <p:cNvSpPr txBox="1">
              <a:spLocks noChangeArrowheads="1"/>
            </p:cNvSpPr>
            <p:nvPr/>
          </p:nvSpPr>
          <p:spPr bwMode="auto">
            <a:xfrm>
              <a:off x="3040063" y="31607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grpSp>
      <p:sp>
        <p:nvSpPr>
          <p:cNvPr id="54" name="テキスト ボックス 53">
            <a:extLst>
              <a:ext uri="{FF2B5EF4-FFF2-40B4-BE49-F238E27FC236}">
                <a16:creationId xmlns:a16="http://schemas.microsoft.com/office/drawing/2014/main" id="{E37326F5-9EB9-97A1-E40F-E1ACDA24C541}"/>
              </a:ext>
            </a:extLst>
          </p:cNvPr>
          <p:cNvSpPr txBox="1"/>
          <p:nvPr/>
        </p:nvSpPr>
        <p:spPr>
          <a:xfrm>
            <a:off x="3914928" y="1942307"/>
            <a:ext cx="4711546" cy="1200329"/>
          </a:xfrm>
          <a:prstGeom prst="rect">
            <a:avLst/>
          </a:prstGeom>
          <a:noFill/>
        </p:spPr>
        <p:txBody>
          <a:bodyPr wrap="none" rtlCol="0">
            <a:spAutoFit/>
          </a:bodyPr>
          <a:lstStyle/>
          <a:p>
            <a:r>
              <a:rPr lang="en-US" altLang="ja-JP" dirty="0"/>
              <a:t>3</a:t>
            </a:r>
            <a:r>
              <a:rPr kumimoji="1" lang="ja-JP" altLang="en-US" dirty="0"/>
              <a:t>入力の</a:t>
            </a:r>
            <a:r>
              <a:rPr kumimoji="1" lang="en-US" altLang="ja-JP" dirty="0"/>
              <a:t>LUT</a:t>
            </a:r>
            <a:r>
              <a:rPr kumimoji="1" lang="ja-JP" altLang="en-US" dirty="0"/>
              <a:t>が、</a:t>
            </a:r>
            <a:r>
              <a:rPr kumimoji="1" lang="en-US" altLang="ja-JP" dirty="0"/>
              <a:t>2</a:t>
            </a:r>
            <a:r>
              <a:rPr kumimoji="1" lang="ja-JP" altLang="en-US" dirty="0"/>
              <a:t>回で紹介したマルチプレクサ</a:t>
            </a:r>
            <a:endParaRPr kumimoji="1" lang="en-US" altLang="ja-JP" dirty="0"/>
          </a:p>
          <a:p>
            <a:r>
              <a:rPr lang="ja-JP" altLang="en-US" dirty="0"/>
              <a:t>と、</a:t>
            </a:r>
            <a:r>
              <a:rPr lang="en-US" altLang="ja-JP" dirty="0"/>
              <a:t>6</a:t>
            </a:r>
            <a:r>
              <a:rPr lang="ja-JP" altLang="en-US" dirty="0"/>
              <a:t>回で紹介した</a:t>
            </a:r>
            <a:r>
              <a:rPr lang="en-US" altLang="ja-JP" dirty="0"/>
              <a:t>D-</a:t>
            </a:r>
            <a:r>
              <a:rPr lang="ja-JP" altLang="en-US" dirty="0"/>
              <a:t>ラッチで構成されていると</a:t>
            </a:r>
            <a:endParaRPr lang="en-US" altLang="ja-JP" dirty="0"/>
          </a:p>
          <a:p>
            <a:r>
              <a:rPr kumimoji="1" lang="ja-JP" altLang="en-US" dirty="0"/>
              <a:t>すると、利用</a:t>
            </a:r>
            <a:r>
              <a:rPr kumimoji="1" lang="en-US" altLang="ja-JP" dirty="0"/>
              <a:t>FET</a:t>
            </a:r>
            <a:r>
              <a:rPr kumimoji="1" lang="ja-JP" altLang="en-US" dirty="0"/>
              <a:t>数はいくつか？</a:t>
            </a:r>
            <a:endParaRPr kumimoji="1" lang="en-US" altLang="ja-JP" dirty="0"/>
          </a:p>
          <a:p>
            <a:r>
              <a:rPr lang="en-US" altLang="ja-JP" strike="sngStrike" dirty="0"/>
              <a:t>6</a:t>
            </a:r>
            <a:r>
              <a:rPr lang="ja-JP" altLang="en-US" strike="sngStrike" dirty="0"/>
              <a:t>入力になると、どうなるか？</a:t>
            </a:r>
            <a:endParaRPr kumimoji="1" lang="ja-JP" altLang="en-US" strike="sngStrik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84150" y="319088"/>
            <a:ext cx="8043863" cy="661987"/>
          </a:xfrm>
        </p:spPr>
        <p:txBody>
          <a:bodyPr/>
          <a:lstStyle/>
          <a:p>
            <a:r>
              <a:rPr lang="en-US" altLang="ja-JP" sz="3200" b="1"/>
              <a:t>SPLD</a:t>
            </a:r>
            <a:r>
              <a:rPr lang="ja-JP" altLang="en-US" sz="3200" b="1"/>
              <a:t>（</a:t>
            </a:r>
            <a:r>
              <a:rPr lang="en-US" altLang="ja-JP" sz="3200" b="1"/>
              <a:t>Simple</a:t>
            </a:r>
            <a:r>
              <a:rPr lang="ja-JP" altLang="en-US" sz="3200" b="1"/>
              <a:t>　</a:t>
            </a:r>
            <a:r>
              <a:rPr lang="en-US" altLang="ja-JP" sz="3200" b="1"/>
              <a:t>PLD:</a:t>
            </a:r>
            <a:r>
              <a:rPr lang="ja-JP" altLang="en-US" sz="3200" b="1"/>
              <a:t>プロダクトターム構造</a:t>
            </a:r>
            <a:r>
              <a:rPr lang="en-US" altLang="ja-JP" sz="3200" b="1"/>
              <a:t>/AND-OR</a:t>
            </a:r>
            <a:r>
              <a:rPr lang="ja-JP" altLang="en-US" sz="3200" b="1"/>
              <a:t>構造）</a:t>
            </a:r>
          </a:p>
        </p:txBody>
      </p:sp>
      <p:sp>
        <p:nvSpPr>
          <p:cNvPr id="182275" name="Line 3"/>
          <p:cNvSpPr>
            <a:spLocks noChangeShapeType="1"/>
          </p:cNvSpPr>
          <p:nvPr/>
        </p:nvSpPr>
        <p:spPr bwMode="auto">
          <a:xfrm>
            <a:off x="15478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76" name="Line 4"/>
          <p:cNvSpPr>
            <a:spLocks noChangeShapeType="1"/>
          </p:cNvSpPr>
          <p:nvPr/>
        </p:nvSpPr>
        <p:spPr bwMode="auto">
          <a:xfrm>
            <a:off x="17637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77" name="Line 5"/>
          <p:cNvSpPr>
            <a:spLocks noChangeShapeType="1"/>
          </p:cNvSpPr>
          <p:nvPr/>
        </p:nvSpPr>
        <p:spPr bwMode="auto">
          <a:xfrm>
            <a:off x="19796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78" name="Line 6"/>
          <p:cNvSpPr>
            <a:spLocks noChangeShapeType="1"/>
          </p:cNvSpPr>
          <p:nvPr/>
        </p:nvSpPr>
        <p:spPr bwMode="auto">
          <a:xfrm>
            <a:off x="21955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79" name="Line 7"/>
          <p:cNvSpPr>
            <a:spLocks noChangeShapeType="1"/>
          </p:cNvSpPr>
          <p:nvPr/>
        </p:nvSpPr>
        <p:spPr bwMode="auto">
          <a:xfrm>
            <a:off x="29162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80" name="Line 8"/>
          <p:cNvSpPr>
            <a:spLocks noChangeShapeType="1"/>
          </p:cNvSpPr>
          <p:nvPr/>
        </p:nvSpPr>
        <p:spPr bwMode="auto">
          <a:xfrm>
            <a:off x="31321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81" name="Line 9"/>
          <p:cNvSpPr>
            <a:spLocks noChangeShapeType="1"/>
          </p:cNvSpPr>
          <p:nvPr/>
        </p:nvSpPr>
        <p:spPr bwMode="auto">
          <a:xfrm>
            <a:off x="33480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82" name="Line 10"/>
          <p:cNvSpPr>
            <a:spLocks noChangeShapeType="1"/>
          </p:cNvSpPr>
          <p:nvPr/>
        </p:nvSpPr>
        <p:spPr bwMode="auto">
          <a:xfrm>
            <a:off x="35639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2283" name="Group 11"/>
          <p:cNvGrpSpPr>
            <a:grpSpLocks/>
          </p:cNvGrpSpPr>
          <p:nvPr/>
        </p:nvGrpSpPr>
        <p:grpSpPr bwMode="auto">
          <a:xfrm rot="5400000">
            <a:off x="3094038" y="2168525"/>
            <a:ext cx="215900" cy="288925"/>
            <a:chOff x="1746" y="981"/>
            <a:chExt cx="136" cy="181"/>
          </a:xfrm>
        </p:grpSpPr>
        <p:sp>
          <p:nvSpPr>
            <p:cNvPr id="182284" name="AutoShape 12"/>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85" name="Oval 13"/>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82286" name="Group 14"/>
          <p:cNvGrpSpPr>
            <a:grpSpLocks/>
          </p:cNvGrpSpPr>
          <p:nvPr/>
        </p:nvGrpSpPr>
        <p:grpSpPr bwMode="auto">
          <a:xfrm>
            <a:off x="1547813" y="1557338"/>
            <a:ext cx="2016125" cy="747712"/>
            <a:chOff x="1056" y="981"/>
            <a:chExt cx="1376" cy="471"/>
          </a:xfrm>
        </p:grpSpPr>
        <p:grpSp>
          <p:nvGrpSpPr>
            <p:cNvPr id="182287" name="Group 15"/>
            <p:cNvGrpSpPr>
              <a:grpSpLocks/>
            </p:cNvGrpSpPr>
            <p:nvPr/>
          </p:nvGrpSpPr>
          <p:grpSpPr bwMode="auto">
            <a:xfrm rot="5400000">
              <a:off x="1676" y="950"/>
              <a:ext cx="136" cy="197"/>
              <a:chOff x="1746" y="981"/>
              <a:chExt cx="136" cy="181"/>
            </a:xfrm>
          </p:grpSpPr>
          <p:sp>
            <p:nvSpPr>
              <p:cNvPr id="182288" name="AutoShape 16"/>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89" name="Oval 17"/>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82290" name="Line 18"/>
            <p:cNvSpPr>
              <a:spLocks noChangeShapeType="1"/>
            </p:cNvSpPr>
            <p:nvPr/>
          </p:nvSpPr>
          <p:spPr bwMode="auto">
            <a:xfrm>
              <a:off x="1056" y="1044"/>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91" name="Line 19"/>
            <p:cNvSpPr>
              <a:spLocks noChangeShapeType="1"/>
            </p:cNvSpPr>
            <p:nvPr/>
          </p:nvSpPr>
          <p:spPr bwMode="auto">
            <a:xfrm>
              <a:off x="1843" y="1050"/>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92" name="AutoShape 20"/>
            <p:cNvSpPr>
              <a:spLocks noChangeArrowheads="1"/>
            </p:cNvSpPr>
            <p:nvPr/>
          </p:nvSpPr>
          <p:spPr bwMode="auto">
            <a:xfrm rot="5400000">
              <a:off x="1798" y="1111"/>
              <a:ext cx="136" cy="147"/>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93" name="Oval 21"/>
            <p:cNvSpPr>
              <a:spLocks noChangeArrowheads="1"/>
            </p:cNvSpPr>
            <p:nvPr/>
          </p:nvSpPr>
          <p:spPr bwMode="auto">
            <a:xfrm rot="5400000">
              <a:off x="1941" y="1160"/>
              <a:ext cx="45" cy="4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94" name="Line 22"/>
            <p:cNvSpPr>
              <a:spLocks noChangeShapeType="1"/>
            </p:cNvSpPr>
            <p:nvPr/>
          </p:nvSpPr>
          <p:spPr bwMode="auto">
            <a:xfrm>
              <a:off x="1204" y="1180"/>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295" name="Line 23"/>
            <p:cNvSpPr>
              <a:spLocks noChangeShapeType="1"/>
            </p:cNvSpPr>
            <p:nvPr/>
          </p:nvSpPr>
          <p:spPr bwMode="auto">
            <a:xfrm>
              <a:off x="1990" y="1183"/>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2296" name="Group 24"/>
            <p:cNvGrpSpPr>
              <a:grpSpLocks/>
            </p:cNvGrpSpPr>
            <p:nvPr/>
          </p:nvGrpSpPr>
          <p:grpSpPr bwMode="auto">
            <a:xfrm rot="5400000">
              <a:off x="1971" y="1222"/>
              <a:ext cx="136" cy="197"/>
              <a:chOff x="1746" y="981"/>
              <a:chExt cx="136" cy="181"/>
            </a:xfrm>
          </p:grpSpPr>
          <p:sp>
            <p:nvSpPr>
              <p:cNvPr id="182297" name="AutoShape 25"/>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298" name="Oval 26"/>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82299" name="Line 27"/>
            <p:cNvSpPr>
              <a:spLocks noChangeShapeType="1"/>
            </p:cNvSpPr>
            <p:nvPr/>
          </p:nvSpPr>
          <p:spPr bwMode="auto">
            <a:xfrm>
              <a:off x="1351" y="1316"/>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0" name="Line 28"/>
            <p:cNvSpPr>
              <a:spLocks noChangeShapeType="1"/>
            </p:cNvSpPr>
            <p:nvPr/>
          </p:nvSpPr>
          <p:spPr bwMode="auto">
            <a:xfrm>
              <a:off x="2138" y="1322"/>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1" name="Line 29"/>
            <p:cNvSpPr>
              <a:spLocks noChangeShapeType="1"/>
            </p:cNvSpPr>
            <p:nvPr/>
          </p:nvSpPr>
          <p:spPr bwMode="auto">
            <a:xfrm>
              <a:off x="1498" y="1452"/>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2" name="Line 30"/>
            <p:cNvSpPr>
              <a:spLocks noChangeShapeType="1"/>
            </p:cNvSpPr>
            <p:nvPr/>
          </p:nvSpPr>
          <p:spPr bwMode="auto">
            <a:xfrm>
              <a:off x="2285" y="1452"/>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03" name="Group 31"/>
          <p:cNvGrpSpPr>
            <a:grpSpLocks/>
          </p:cNvGrpSpPr>
          <p:nvPr/>
        </p:nvGrpSpPr>
        <p:grpSpPr bwMode="auto">
          <a:xfrm>
            <a:off x="4067175" y="2708275"/>
            <a:ext cx="600075" cy="504825"/>
            <a:chOff x="3742" y="1842"/>
            <a:chExt cx="378" cy="318"/>
          </a:xfrm>
        </p:grpSpPr>
        <p:sp>
          <p:nvSpPr>
            <p:cNvPr id="182304" name="Line 32"/>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5" name="Line 33"/>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6" name="Line 34"/>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07" name="Freeform 35"/>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08" name="Group 36"/>
          <p:cNvGrpSpPr>
            <a:grpSpLocks/>
          </p:cNvGrpSpPr>
          <p:nvPr/>
        </p:nvGrpSpPr>
        <p:grpSpPr bwMode="auto">
          <a:xfrm>
            <a:off x="4067175" y="3355975"/>
            <a:ext cx="600075" cy="504825"/>
            <a:chOff x="3742" y="1842"/>
            <a:chExt cx="378" cy="318"/>
          </a:xfrm>
        </p:grpSpPr>
        <p:sp>
          <p:nvSpPr>
            <p:cNvPr id="182309" name="Line 37"/>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0" name="Line 38"/>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1" name="Line 39"/>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2" name="Freeform 40"/>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13" name="Group 41"/>
          <p:cNvGrpSpPr>
            <a:grpSpLocks/>
          </p:cNvGrpSpPr>
          <p:nvPr/>
        </p:nvGrpSpPr>
        <p:grpSpPr bwMode="auto">
          <a:xfrm>
            <a:off x="4067175" y="4005263"/>
            <a:ext cx="600075" cy="504825"/>
            <a:chOff x="3742" y="1842"/>
            <a:chExt cx="378" cy="318"/>
          </a:xfrm>
        </p:grpSpPr>
        <p:sp>
          <p:nvSpPr>
            <p:cNvPr id="182314" name="Line 42"/>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5" name="Line 43"/>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6" name="Line 44"/>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17" name="Freeform 45"/>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18" name="Group 46"/>
          <p:cNvGrpSpPr>
            <a:grpSpLocks/>
          </p:cNvGrpSpPr>
          <p:nvPr/>
        </p:nvGrpSpPr>
        <p:grpSpPr bwMode="auto">
          <a:xfrm>
            <a:off x="4067175" y="4652963"/>
            <a:ext cx="600075" cy="504825"/>
            <a:chOff x="3742" y="1842"/>
            <a:chExt cx="378" cy="318"/>
          </a:xfrm>
        </p:grpSpPr>
        <p:sp>
          <p:nvSpPr>
            <p:cNvPr id="182319" name="Line 47"/>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0" name="Line 48"/>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1" name="Line 49"/>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2" name="Freeform 50"/>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2323" name="Line 51"/>
          <p:cNvSpPr>
            <a:spLocks noChangeShapeType="1"/>
          </p:cNvSpPr>
          <p:nvPr/>
        </p:nvSpPr>
        <p:spPr bwMode="auto">
          <a:xfrm>
            <a:off x="1403350" y="28527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4" name="Line 52"/>
          <p:cNvSpPr>
            <a:spLocks noChangeShapeType="1"/>
          </p:cNvSpPr>
          <p:nvPr/>
        </p:nvSpPr>
        <p:spPr bwMode="auto">
          <a:xfrm>
            <a:off x="1403350" y="29241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5" name="Line 53"/>
          <p:cNvSpPr>
            <a:spLocks noChangeShapeType="1"/>
          </p:cNvSpPr>
          <p:nvPr/>
        </p:nvSpPr>
        <p:spPr bwMode="auto">
          <a:xfrm>
            <a:off x="1403350" y="30670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6" name="Line 54"/>
          <p:cNvSpPr>
            <a:spLocks noChangeShapeType="1"/>
          </p:cNvSpPr>
          <p:nvPr/>
        </p:nvSpPr>
        <p:spPr bwMode="auto">
          <a:xfrm>
            <a:off x="1403350" y="31416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7" name="Line 55"/>
          <p:cNvSpPr>
            <a:spLocks noChangeShapeType="1"/>
          </p:cNvSpPr>
          <p:nvPr/>
        </p:nvSpPr>
        <p:spPr bwMode="auto">
          <a:xfrm>
            <a:off x="1403350" y="35004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8" name="Line 56"/>
          <p:cNvSpPr>
            <a:spLocks noChangeShapeType="1"/>
          </p:cNvSpPr>
          <p:nvPr/>
        </p:nvSpPr>
        <p:spPr bwMode="auto">
          <a:xfrm>
            <a:off x="1403350" y="35750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29" name="Line 57"/>
          <p:cNvSpPr>
            <a:spLocks noChangeShapeType="1"/>
          </p:cNvSpPr>
          <p:nvPr/>
        </p:nvSpPr>
        <p:spPr bwMode="auto">
          <a:xfrm>
            <a:off x="1403350" y="37179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0" name="Line 58"/>
          <p:cNvSpPr>
            <a:spLocks noChangeShapeType="1"/>
          </p:cNvSpPr>
          <p:nvPr/>
        </p:nvSpPr>
        <p:spPr bwMode="auto">
          <a:xfrm>
            <a:off x="1403350" y="37893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1" name="Line 59"/>
          <p:cNvSpPr>
            <a:spLocks noChangeShapeType="1"/>
          </p:cNvSpPr>
          <p:nvPr/>
        </p:nvSpPr>
        <p:spPr bwMode="auto">
          <a:xfrm>
            <a:off x="1403350" y="41497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2" name="Line 60"/>
          <p:cNvSpPr>
            <a:spLocks noChangeShapeType="1"/>
          </p:cNvSpPr>
          <p:nvPr/>
        </p:nvSpPr>
        <p:spPr bwMode="auto">
          <a:xfrm>
            <a:off x="1403350" y="42227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3" name="Line 61"/>
          <p:cNvSpPr>
            <a:spLocks noChangeShapeType="1"/>
          </p:cNvSpPr>
          <p:nvPr/>
        </p:nvSpPr>
        <p:spPr bwMode="auto">
          <a:xfrm>
            <a:off x="1403350" y="43656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4" name="Line 62"/>
          <p:cNvSpPr>
            <a:spLocks noChangeShapeType="1"/>
          </p:cNvSpPr>
          <p:nvPr/>
        </p:nvSpPr>
        <p:spPr bwMode="auto">
          <a:xfrm>
            <a:off x="1403350" y="44370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5" name="Line 63"/>
          <p:cNvSpPr>
            <a:spLocks noChangeShapeType="1"/>
          </p:cNvSpPr>
          <p:nvPr/>
        </p:nvSpPr>
        <p:spPr bwMode="auto">
          <a:xfrm>
            <a:off x="1403350" y="47974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6" name="Line 64"/>
          <p:cNvSpPr>
            <a:spLocks noChangeShapeType="1"/>
          </p:cNvSpPr>
          <p:nvPr/>
        </p:nvSpPr>
        <p:spPr bwMode="auto">
          <a:xfrm>
            <a:off x="1403350" y="48720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7" name="Line 65"/>
          <p:cNvSpPr>
            <a:spLocks noChangeShapeType="1"/>
          </p:cNvSpPr>
          <p:nvPr/>
        </p:nvSpPr>
        <p:spPr bwMode="auto">
          <a:xfrm>
            <a:off x="1403350" y="501491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8" name="Line 66"/>
          <p:cNvSpPr>
            <a:spLocks noChangeShapeType="1"/>
          </p:cNvSpPr>
          <p:nvPr/>
        </p:nvSpPr>
        <p:spPr bwMode="auto">
          <a:xfrm>
            <a:off x="1403350" y="50847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39" name="Line 67"/>
          <p:cNvSpPr>
            <a:spLocks noChangeShapeType="1"/>
          </p:cNvSpPr>
          <p:nvPr/>
        </p:nvSpPr>
        <p:spPr bwMode="auto">
          <a:xfrm>
            <a:off x="4656138" y="2962275"/>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40" name="Line 68"/>
          <p:cNvSpPr>
            <a:spLocks noChangeShapeType="1"/>
          </p:cNvSpPr>
          <p:nvPr/>
        </p:nvSpPr>
        <p:spPr bwMode="auto">
          <a:xfrm>
            <a:off x="4656138" y="3621088"/>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41" name="Line 69"/>
          <p:cNvSpPr>
            <a:spLocks noChangeShapeType="1"/>
          </p:cNvSpPr>
          <p:nvPr/>
        </p:nvSpPr>
        <p:spPr bwMode="auto">
          <a:xfrm>
            <a:off x="4656138" y="4283075"/>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42" name="Line 70"/>
          <p:cNvSpPr>
            <a:spLocks noChangeShapeType="1"/>
          </p:cNvSpPr>
          <p:nvPr/>
        </p:nvSpPr>
        <p:spPr bwMode="auto">
          <a:xfrm>
            <a:off x="4656138" y="4922838"/>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2343" name="Group 71"/>
          <p:cNvGrpSpPr>
            <a:grpSpLocks/>
          </p:cNvGrpSpPr>
          <p:nvPr/>
        </p:nvGrpSpPr>
        <p:grpSpPr bwMode="auto">
          <a:xfrm>
            <a:off x="5580063" y="1557338"/>
            <a:ext cx="1728787" cy="3600450"/>
            <a:chOff x="3808" y="981"/>
            <a:chExt cx="1180" cy="2268"/>
          </a:xfrm>
        </p:grpSpPr>
        <p:grpSp>
          <p:nvGrpSpPr>
            <p:cNvPr id="182344" name="Group 72"/>
            <p:cNvGrpSpPr>
              <a:grpSpLocks/>
            </p:cNvGrpSpPr>
            <p:nvPr/>
          </p:nvGrpSpPr>
          <p:grpSpPr bwMode="auto">
            <a:xfrm rot="-5400000">
              <a:off x="3846" y="1124"/>
              <a:ext cx="318" cy="393"/>
              <a:chOff x="2880" y="1207"/>
              <a:chExt cx="318" cy="363"/>
            </a:xfrm>
          </p:grpSpPr>
          <p:sp>
            <p:nvSpPr>
              <p:cNvPr id="182345" name="Freeform 73"/>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46" name="Freeform 74"/>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47" name="Freeform 75"/>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48" name="Group 76"/>
            <p:cNvGrpSpPr>
              <a:grpSpLocks/>
            </p:cNvGrpSpPr>
            <p:nvPr/>
          </p:nvGrpSpPr>
          <p:grpSpPr bwMode="auto">
            <a:xfrm rot="-5400000">
              <a:off x="4239" y="1124"/>
              <a:ext cx="318" cy="393"/>
              <a:chOff x="2880" y="1207"/>
              <a:chExt cx="318" cy="363"/>
            </a:xfrm>
          </p:grpSpPr>
          <p:sp>
            <p:nvSpPr>
              <p:cNvPr id="182349" name="Freeform 77"/>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0" name="Freeform 78"/>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1" name="Freeform 79"/>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2352" name="Group 80"/>
            <p:cNvGrpSpPr>
              <a:grpSpLocks/>
            </p:cNvGrpSpPr>
            <p:nvPr/>
          </p:nvGrpSpPr>
          <p:grpSpPr bwMode="auto">
            <a:xfrm rot="-5400000">
              <a:off x="4632" y="1124"/>
              <a:ext cx="318" cy="394"/>
              <a:chOff x="2880" y="1207"/>
              <a:chExt cx="318" cy="363"/>
            </a:xfrm>
          </p:grpSpPr>
          <p:sp>
            <p:nvSpPr>
              <p:cNvPr id="182353" name="Freeform 81"/>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4" name="Freeform 82"/>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5" name="Freeform 83"/>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2356" name="Line 84"/>
            <p:cNvSpPr>
              <a:spLocks noChangeShapeType="1"/>
            </p:cNvSpPr>
            <p:nvPr/>
          </p:nvSpPr>
          <p:spPr bwMode="auto">
            <a:xfrm>
              <a:off x="3921" y="1410"/>
              <a:ext cx="0" cy="18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7" name="Line 85"/>
            <p:cNvSpPr>
              <a:spLocks noChangeShapeType="1"/>
            </p:cNvSpPr>
            <p:nvPr/>
          </p:nvSpPr>
          <p:spPr bwMode="auto">
            <a:xfrm>
              <a:off x="3971"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8" name="Line 86"/>
            <p:cNvSpPr>
              <a:spLocks noChangeShapeType="1"/>
            </p:cNvSpPr>
            <p:nvPr/>
          </p:nvSpPr>
          <p:spPr bwMode="auto">
            <a:xfrm>
              <a:off x="4021"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59" name="Line 87"/>
            <p:cNvSpPr>
              <a:spLocks noChangeShapeType="1"/>
            </p:cNvSpPr>
            <p:nvPr/>
          </p:nvSpPr>
          <p:spPr bwMode="auto">
            <a:xfrm>
              <a:off x="4071" y="1416"/>
              <a:ext cx="0" cy="18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0" name="Line 88"/>
            <p:cNvSpPr>
              <a:spLocks noChangeShapeType="1"/>
            </p:cNvSpPr>
            <p:nvPr/>
          </p:nvSpPr>
          <p:spPr bwMode="auto">
            <a:xfrm>
              <a:off x="4317" y="1401"/>
              <a:ext cx="0" cy="18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1" name="Line 89"/>
            <p:cNvSpPr>
              <a:spLocks noChangeShapeType="1"/>
            </p:cNvSpPr>
            <p:nvPr/>
          </p:nvSpPr>
          <p:spPr bwMode="auto">
            <a:xfrm>
              <a:off x="4367"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2" name="Line 90"/>
            <p:cNvSpPr>
              <a:spLocks noChangeShapeType="1"/>
            </p:cNvSpPr>
            <p:nvPr/>
          </p:nvSpPr>
          <p:spPr bwMode="auto">
            <a:xfrm>
              <a:off x="4416"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3" name="Line 91"/>
            <p:cNvSpPr>
              <a:spLocks noChangeShapeType="1"/>
            </p:cNvSpPr>
            <p:nvPr/>
          </p:nvSpPr>
          <p:spPr bwMode="auto">
            <a:xfrm>
              <a:off x="4466" y="1413"/>
              <a:ext cx="0" cy="18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4" name="Line 92"/>
            <p:cNvSpPr>
              <a:spLocks noChangeShapeType="1"/>
            </p:cNvSpPr>
            <p:nvPr/>
          </p:nvSpPr>
          <p:spPr bwMode="auto">
            <a:xfrm>
              <a:off x="4712" y="1404"/>
              <a:ext cx="0" cy="18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5" name="Line 93"/>
            <p:cNvSpPr>
              <a:spLocks noChangeShapeType="1"/>
            </p:cNvSpPr>
            <p:nvPr/>
          </p:nvSpPr>
          <p:spPr bwMode="auto">
            <a:xfrm>
              <a:off x="4762"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6" name="Line 94"/>
            <p:cNvSpPr>
              <a:spLocks noChangeShapeType="1"/>
            </p:cNvSpPr>
            <p:nvPr/>
          </p:nvSpPr>
          <p:spPr bwMode="auto">
            <a:xfrm>
              <a:off x="4812" y="1395"/>
              <a:ext cx="0" cy="18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7" name="Line 95"/>
            <p:cNvSpPr>
              <a:spLocks noChangeShapeType="1"/>
            </p:cNvSpPr>
            <p:nvPr/>
          </p:nvSpPr>
          <p:spPr bwMode="auto">
            <a:xfrm>
              <a:off x="4862" y="1416"/>
              <a:ext cx="0" cy="18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8" name="Line 96"/>
            <p:cNvSpPr>
              <a:spLocks noChangeShapeType="1"/>
            </p:cNvSpPr>
            <p:nvPr/>
          </p:nvSpPr>
          <p:spPr bwMode="auto">
            <a:xfrm flipV="1">
              <a:off x="4004"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69" name="Line 97"/>
            <p:cNvSpPr>
              <a:spLocks noChangeShapeType="1"/>
            </p:cNvSpPr>
            <p:nvPr/>
          </p:nvSpPr>
          <p:spPr bwMode="auto">
            <a:xfrm flipV="1">
              <a:off x="4397"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370" name="Line 98"/>
            <p:cNvSpPr>
              <a:spLocks noChangeShapeType="1"/>
            </p:cNvSpPr>
            <p:nvPr/>
          </p:nvSpPr>
          <p:spPr bwMode="auto">
            <a:xfrm flipV="1">
              <a:off x="4791"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2371" name="Text Box 99"/>
          <p:cNvSpPr txBox="1">
            <a:spLocks noChangeArrowheads="1"/>
          </p:cNvSpPr>
          <p:nvPr/>
        </p:nvSpPr>
        <p:spPr bwMode="auto">
          <a:xfrm>
            <a:off x="2319338" y="2347913"/>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NOT</a:t>
            </a:r>
          </a:p>
        </p:txBody>
      </p:sp>
      <p:sp>
        <p:nvSpPr>
          <p:cNvPr id="182372" name="Text Box 100"/>
          <p:cNvSpPr txBox="1">
            <a:spLocks noChangeArrowheads="1"/>
          </p:cNvSpPr>
          <p:nvPr/>
        </p:nvSpPr>
        <p:spPr bwMode="auto">
          <a:xfrm>
            <a:off x="3903663" y="2274888"/>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AND</a:t>
            </a:r>
          </a:p>
        </p:txBody>
      </p:sp>
      <p:sp>
        <p:nvSpPr>
          <p:cNvPr id="182373" name="Text Box 101"/>
          <p:cNvSpPr txBox="1">
            <a:spLocks noChangeArrowheads="1"/>
          </p:cNvSpPr>
          <p:nvPr/>
        </p:nvSpPr>
        <p:spPr bwMode="auto">
          <a:xfrm>
            <a:off x="7432675" y="2058988"/>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OR</a:t>
            </a:r>
          </a:p>
        </p:txBody>
      </p:sp>
      <p:sp>
        <p:nvSpPr>
          <p:cNvPr id="182374" name="Rectangle 102"/>
          <p:cNvSpPr>
            <a:spLocks noChangeArrowheads="1"/>
          </p:cNvSpPr>
          <p:nvPr/>
        </p:nvSpPr>
        <p:spPr bwMode="auto">
          <a:xfrm>
            <a:off x="1476375" y="2708275"/>
            <a:ext cx="2303463" cy="5762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75" name="Rectangle 103"/>
          <p:cNvSpPr>
            <a:spLocks noChangeArrowheads="1"/>
          </p:cNvSpPr>
          <p:nvPr/>
        </p:nvSpPr>
        <p:spPr bwMode="auto">
          <a:xfrm>
            <a:off x="1476375" y="3357563"/>
            <a:ext cx="2303463" cy="5762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76" name="Rectangle 104"/>
          <p:cNvSpPr>
            <a:spLocks noChangeArrowheads="1"/>
          </p:cNvSpPr>
          <p:nvPr/>
        </p:nvSpPr>
        <p:spPr bwMode="auto">
          <a:xfrm>
            <a:off x="1476375" y="4006850"/>
            <a:ext cx="2303463" cy="5762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77" name="Rectangle 105"/>
          <p:cNvSpPr>
            <a:spLocks noChangeArrowheads="1"/>
          </p:cNvSpPr>
          <p:nvPr/>
        </p:nvSpPr>
        <p:spPr bwMode="auto">
          <a:xfrm>
            <a:off x="1476375" y="4656138"/>
            <a:ext cx="2303463" cy="5762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78" name="Rectangle 106"/>
          <p:cNvSpPr>
            <a:spLocks noChangeArrowheads="1"/>
          </p:cNvSpPr>
          <p:nvPr/>
        </p:nvSpPr>
        <p:spPr bwMode="auto">
          <a:xfrm>
            <a:off x="5580063" y="2781300"/>
            <a:ext cx="1800225" cy="23764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379" name="Text Box 107"/>
          <p:cNvSpPr txBox="1">
            <a:spLocks noChangeArrowheads="1"/>
          </p:cNvSpPr>
          <p:nvPr/>
        </p:nvSpPr>
        <p:spPr bwMode="auto">
          <a:xfrm>
            <a:off x="4932363" y="5337175"/>
            <a:ext cx="34766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b="1">
                <a:solidFill>
                  <a:srgbClr val="FF0000"/>
                </a:solidFill>
                <a:latin typeface="Times New Roman" panose="02020603050405020304" pitchFamily="18" charset="0"/>
              </a:rPr>
              <a:t>AND</a:t>
            </a:r>
            <a:r>
              <a:rPr lang="ja-JP" altLang="en-US" sz="2400" b="1">
                <a:solidFill>
                  <a:srgbClr val="FF0000"/>
                </a:solidFill>
                <a:latin typeface="Times New Roman" panose="02020603050405020304" pitchFamily="18" charset="0"/>
              </a:rPr>
              <a:t>と</a:t>
            </a:r>
            <a:r>
              <a:rPr lang="en-US" altLang="ja-JP" sz="2400" b="1">
                <a:solidFill>
                  <a:srgbClr val="FF0000"/>
                </a:solidFill>
                <a:latin typeface="Times New Roman" panose="02020603050405020304" pitchFamily="18" charset="0"/>
              </a:rPr>
              <a:t>OR</a:t>
            </a:r>
            <a:r>
              <a:rPr lang="ja-JP" altLang="en-US" sz="2400" b="1">
                <a:solidFill>
                  <a:srgbClr val="FF0000"/>
                </a:solidFill>
                <a:latin typeface="Times New Roman" panose="02020603050405020304" pitchFamily="18" charset="0"/>
              </a:rPr>
              <a:t>間の接続を</a:t>
            </a:r>
          </a:p>
          <a:p>
            <a:pPr eaLnBrk="0" hangingPunct="0"/>
            <a:r>
              <a:rPr lang="ja-JP" altLang="en-US" sz="2400" b="1">
                <a:solidFill>
                  <a:srgbClr val="FF0000"/>
                </a:solidFill>
                <a:latin typeface="Times New Roman" panose="02020603050405020304" pitchFamily="18" charset="0"/>
              </a:rPr>
              <a:t>変えて任意の組み合わせ</a:t>
            </a:r>
          </a:p>
          <a:p>
            <a:pPr eaLnBrk="0" hangingPunct="0"/>
            <a:r>
              <a:rPr lang="ja-JP" altLang="en-US" sz="2400" b="1">
                <a:solidFill>
                  <a:srgbClr val="FF0000"/>
                </a:solidFill>
                <a:latin typeface="Times New Roman" panose="02020603050405020304" pitchFamily="18" charset="0"/>
              </a:rPr>
              <a:t>論理を実現</a:t>
            </a:r>
          </a:p>
        </p:txBody>
      </p:sp>
      <p:sp>
        <p:nvSpPr>
          <p:cNvPr id="182380" name="Text Box 108"/>
          <p:cNvSpPr txBox="1">
            <a:spLocks noChangeArrowheads="1"/>
          </p:cNvSpPr>
          <p:nvPr/>
        </p:nvSpPr>
        <p:spPr bwMode="auto">
          <a:xfrm>
            <a:off x="1343025" y="1125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82381" name="Text Box 109"/>
          <p:cNvSpPr txBox="1">
            <a:spLocks noChangeArrowheads="1"/>
          </p:cNvSpPr>
          <p:nvPr/>
        </p:nvSpPr>
        <p:spPr bwMode="auto">
          <a:xfrm>
            <a:off x="1558925" y="1125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sp>
        <p:nvSpPr>
          <p:cNvPr id="182382" name="Text Box 110"/>
          <p:cNvSpPr txBox="1">
            <a:spLocks noChangeArrowheads="1"/>
          </p:cNvSpPr>
          <p:nvPr/>
        </p:nvSpPr>
        <p:spPr bwMode="auto">
          <a:xfrm>
            <a:off x="1774825" y="1117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a:t>
            </a:r>
          </a:p>
        </p:txBody>
      </p:sp>
      <p:sp>
        <p:nvSpPr>
          <p:cNvPr id="182383" name="Text Box 111"/>
          <p:cNvSpPr txBox="1">
            <a:spLocks noChangeArrowheads="1"/>
          </p:cNvSpPr>
          <p:nvPr/>
        </p:nvSpPr>
        <p:spPr bwMode="auto">
          <a:xfrm>
            <a:off x="1990725" y="1117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3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3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3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3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74" grpId="0" animBg="1"/>
      <p:bldP spid="182375" grpId="0" animBg="1"/>
      <p:bldP spid="182376" grpId="0" animBg="1"/>
      <p:bldP spid="182377" grpId="0" animBg="1"/>
      <p:bldP spid="182378" grpId="0" animBg="1"/>
      <p:bldP spid="1823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Line 2"/>
          <p:cNvSpPr>
            <a:spLocks noChangeShapeType="1"/>
          </p:cNvSpPr>
          <p:nvPr/>
        </p:nvSpPr>
        <p:spPr bwMode="auto">
          <a:xfrm>
            <a:off x="15478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3" name="Line 3"/>
          <p:cNvSpPr>
            <a:spLocks noChangeShapeType="1"/>
          </p:cNvSpPr>
          <p:nvPr/>
        </p:nvSpPr>
        <p:spPr bwMode="auto">
          <a:xfrm>
            <a:off x="17637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4" name="Line 4"/>
          <p:cNvSpPr>
            <a:spLocks noChangeShapeType="1"/>
          </p:cNvSpPr>
          <p:nvPr/>
        </p:nvSpPr>
        <p:spPr bwMode="auto">
          <a:xfrm>
            <a:off x="19796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5" name="Line 5"/>
          <p:cNvSpPr>
            <a:spLocks noChangeShapeType="1"/>
          </p:cNvSpPr>
          <p:nvPr/>
        </p:nvSpPr>
        <p:spPr bwMode="auto">
          <a:xfrm>
            <a:off x="2195513"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6" name="Line 6"/>
          <p:cNvSpPr>
            <a:spLocks noChangeShapeType="1"/>
          </p:cNvSpPr>
          <p:nvPr/>
        </p:nvSpPr>
        <p:spPr bwMode="auto">
          <a:xfrm>
            <a:off x="29162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7" name="Line 7"/>
          <p:cNvSpPr>
            <a:spLocks noChangeShapeType="1"/>
          </p:cNvSpPr>
          <p:nvPr/>
        </p:nvSpPr>
        <p:spPr bwMode="auto">
          <a:xfrm>
            <a:off x="31321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8" name="Line 8"/>
          <p:cNvSpPr>
            <a:spLocks noChangeShapeType="1"/>
          </p:cNvSpPr>
          <p:nvPr/>
        </p:nvSpPr>
        <p:spPr bwMode="auto">
          <a:xfrm>
            <a:off x="33480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29" name="Line 9"/>
          <p:cNvSpPr>
            <a:spLocks noChangeShapeType="1"/>
          </p:cNvSpPr>
          <p:nvPr/>
        </p:nvSpPr>
        <p:spPr bwMode="auto">
          <a:xfrm>
            <a:off x="3563938" y="1557338"/>
            <a:ext cx="0" cy="467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330" name="Group 10"/>
          <p:cNvGrpSpPr>
            <a:grpSpLocks/>
          </p:cNvGrpSpPr>
          <p:nvPr/>
        </p:nvGrpSpPr>
        <p:grpSpPr bwMode="auto">
          <a:xfrm>
            <a:off x="4067175" y="2708275"/>
            <a:ext cx="600075" cy="504825"/>
            <a:chOff x="3742" y="1842"/>
            <a:chExt cx="378" cy="318"/>
          </a:xfrm>
        </p:grpSpPr>
        <p:sp>
          <p:nvSpPr>
            <p:cNvPr id="184331" name="Line 11"/>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2" name="Line 12"/>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3" name="Line 13"/>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4" name="Freeform 14"/>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35" name="Group 15"/>
          <p:cNvGrpSpPr>
            <a:grpSpLocks/>
          </p:cNvGrpSpPr>
          <p:nvPr/>
        </p:nvGrpSpPr>
        <p:grpSpPr bwMode="auto">
          <a:xfrm>
            <a:off x="4067175" y="3355975"/>
            <a:ext cx="600075" cy="504825"/>
            <a:chOff x="3742" y="1842"/>
            <a:chExt cx="378" cy="318"/>
          </a:xfrm>
        </p:grpSpPr>
        <p:sp>
          <p:nvSpPr>
            <p:cNvPr id="184336" name="Line 16"/>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7" name="Line 17"/>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8" name="Line 18"/>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39" name="Freeform 19"/>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40" name="Group 20"/>
          <p:cNvGrpSpPr>
            <a:grpSpLocks/>
          </p:cNvGrpSpPr>
          <p:nvPr/>
        </p:nvGrpSpPr>
        <p:grpSpPr bwMode="auto">
          <a:xfrm>
            <a:off x="4067175" y="4005263"/>
            <a:ext cx="600075" cy="504825"/>
            <a:chOff x="3742" y="1842"/>
            <a:chExt cx="378" cy="318"/>
          </a:xfrm>
        </p:grpSpPr>
        <p:sp>
          <p:nvSpPr>
            <p:cNvPr id="184341" name="Line 21"/>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2" name="Line 22"/>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3" name="Line 23"/>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4" name="Freeform 24"/>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45" name="Group 25"/>
          <p:cNvGrpSpPr>
            <a:grpSpLocks/>
          </p:cNvGrpSpPr>
          <p:nvPr/>
        </p:nvGrpSpPr>
        <p:grpSpPr bwMode="auto">
          <a:xfrm>
            <a:off x="4067175" y="4652963"/>
            <a:ext cx="600075" cy="504825"/>
            <a:chOff x="3742" y="1842"/>
            <a:chExt cx="378" cy="318"/>
          </a:xfrm>
        </p:grpSpPr>
        <p:sp>
          <p:nvSpPr>
            <p:cNvPr id="184346" name="Line 26"/>
            <p:cNvSpPr>
              <a:spLocks noChangeShapeType="1"/>
            </p:cNvSpPr>
            <p:nvPr/>
          </p:nvSpPr>
          <p:spPr bwMode="auto">
            <a:xfrm>
              <a:off x="3742" y="184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7" name="Line 27"/>
            <p:cNvSpPr>
              <a:spLocks noChangeShapeType="1"/>
            </p:cNvSpPr>
            <p:nvPr/>
          </p:nvSpPr>
          <p:spPr bwMode="auto">
            <a:xfrm>
              <a:off x="3742"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8" name="Line 28"/>
            <p:cNvSpPr>
              <a:spLocks noChangeShapeType="1"/>
            </p:cNvSpPr>
            <p:nvPr/>
          </p:nvSpPr>
          <p:spPr bwMode="auto">
            <a:xfrm>
              <a:off x="3742" y="216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49" name="Freeform 29"/>
            <p:cNvSpPr>
              <a:spLocks/>
            </p:cNvSpPr>
            <p:nvPr/>
          </p:nvSpPr>
          <p:spPr bwMode="auto">
            <a:xfrm>
              <a:off x="4014" y="1842"/>
              <a:ext cx="106" cy="318"/>
            </a:xfrm>
            <a:custGeom>
              <a:avLst/>
              <a:gdLst>
                <a:gd name="T0" fmla="*/ 0 w 106"/>
                <a:gd name="T1" fmla="*/ 0 h 318"/>
                <a:gd name="T2" fmla="*/ 91 w 106"/>
                <a:gd name="T3" fmla="*/ 91 h 318"/>
                <a:gd name="T4" fmla="*/ 91 w 106"/>
                <a:gd name="T5" fmla="*/ 227 h 318"/>
                <a:gd name="T6" fmla="*/ 0 w 106"/>
                <a:gd name="T7" fmla="*/ 318 h 318"/>
              </a:gdLst>
              <a:ahLst/>
              <a:cxnLst>
                <a:cxn ang="0">
                  <a:pos x="T0" y="T1"/>
                </a:cxn>
                <a:cxn ang="0">
                  <a:pos x="T2" y="T3"/>
                </a:cxn>
                <a:cxn ang="0">
                  <a:pos x="T4" y="T5"/>
                </a:cxn>
                <a:cxn ang="0">
                  <a:pos x="T6" y="T7"/>
                </a:cxn>
              </a:cxnLst>
              <a:rect l="0" t="0" r="r" b="b"/>
              <a:pathLst>
                <a:path w="106" h="318">
                  <a:moveTo>
                    <a:pt x="0" y="0"/>
                  </a:moveTo>
                  <a:cubicBezTo>
                    <a:pt x="38" y="26"/>
                    <a:pt x="76" y="53"/>
                    <a:pt x="91" y="91"/>
                  </a:cubicBezTo>
                  <a:cubicBezTo>
                    <a:pt x="106" y="129"/>
                    <a:pt x="106" y="189"/>
                    <a:pt x="91" y="227"/>
                  </a:cubicBezTo>
                  <a:cubicBezTo>
                    <a:pt x="76" y="265"/>
                    <a:pt x="38" y="291"/>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350" name="Line 30"/>
          <p:cNvSpPr>
            <a:spLocks noChangeShapeType="1"/>
          </p:cNvSpPr>
          <p:nvPr/>
        </p:nvSpPr>
        <p:spPr bwMode="auto">
          <a:xfrm>
            <a:off x="1403350" y="28527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1" name="Line 31"/>
          <p:cNvSpPr>
            <a:spLocks noChangeShapeType="1"/>
          </p:cNvSpPr>
          <p:nvPr/>
        </p:nvSpPr>
        <p:spPr bwMode="auto">
          <a:xfrm>
            <a:off x="1403350" y="29241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2" name="Line 32"/>
          <p:cNvSpPr>
            <a:spLocks noChangeShapeType="1"/>
          </p:cNvSpPr>
          <p:nvPr/>
        </p:nvSpPr>
        <p:spPr bwMode="auto">
          <a:xfrm>
            <a:off x="1403350" y="30670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3" name="Line 33"/>
          <p:cNvSpPr>
            <a:spLocks noChangeShapeType="1"/>
          </p:cNvSpPr>
          <p:nvPr/>
        </p:nvSpPr>
        <p:spPr bwMode="auto">
          <a:xfrm>
            <a:off x="1403350" y="31416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4" name="Line 34"/>
          <p:cNvSpPr>
            <a:spLocks noChangeShapeType="1"/>
          </p:cNvSpPr>
          <p:nvPr/>
        </p:nvSpPr>
        <p:spPr bwMode="auto">
          <a:xfrm>
            <a:off x="1403350" y="35004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5" name="Line 35"/>
          <p:cNvSpPr>
            <a:spLocks noChangeShapeType="1"/>
          </p:cNvSpPr>
          <p:nvPr/>
        </p:nvSpPr>
        <p:spPr bwMode="auto">
          <a:xfrm>
            <a:off x="1403350" y="35750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6" name="Line 36"/>
          <p:cNvSpPr>
            <a:spLocks noChangeShapeType="1"/>
          </p:cNvSpPr>
          <p:nvPr/>
        </p:nvSpPr>
        <p:spPr bwMode="auto">
          <a:xfrm>
            <a:off x="1403350" y="37179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7" name="Line 37"/>
          <p:cNvSpPr>
            <a:spLocks noChangeShapeType="1"/>
          </p:cNvSpPr>
          <p:nvPr/>
        </p:nvSpPr>
        <p:spPr bwMode="auto">
          <a:xfrm>
            <a:off x="1403350" y="37893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8" name="Line 38"/>
          <p:cNvSpPr>
            <a:spLocks noChangeShapeType="1"/>
          </p:cNvSpPr>
          <p:nvPr/>
        </p:nvSpPr>
        <p:spPr bwMode="auto">
          <a:xfrm>
            <a:off x="1403350" y="41497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59" name="Line 39"/>
          <p:cNvSpPr>
            <a:spLocks noChangeShapeType="1"/>
          </p:cNvSpPr>
          <p:nvPr/>
        </p:nvSpPr>
        <p:spPr bwMode="auto">
          <a:xfrm>
            <a:off x="1403350" y="422275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0" name="Line 40"/>
          <p:cNvSpPr>
            <a:spLocks noChangeShapeType="1"/>
          </p:cNvSpPr>
          <p:nvPr/>
        </p:nvSpPr>
        <p:spPr bwMode="auto">
          <a:xfrm>
            <a:off x="1403350" y="43656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1" name="Line 41"/>
          <p:cNvSpPr>
            <a:spLocks noChangeShapeType="1"/>
          </p:cNvSpPr>
          <p:nvPr/>
        </p:nvSpPr>
        <p:spPr bwMode="auto">
          <a:xfrm>
            <a:off x="1403350" y="44370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2" name="Line 42"/>
          <p:cNvSpPr>
            <a:spLocks noChangeShapeType="1"/>
          </p:cNvSpPr>
          <p:nvPr/>
        </p:nvSpPr>
        <p:spPr bwMode="auto">
          <a:xfrm>
            <a:off x="1403350" y="479742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3" name="Line 43"/>
          <p:cNvSpPr>
            <a:spLocks noChangeShapeType="1"/>
          </p:cNvSpPr>
          <p:nvPr/>
        </p:nvSpPr>
        <p:spPr bwMode="auto">
          <a:xfrm>
            <a:off x="1403350" y="48720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4" name="Line 44"/>
          <p:cNvSpPr>
            <a:spLocks noChangeShapeType="1"/>
          </p:cNvSpPr>
          <p:nvPr/>
        </p:nvSpPr>
        <p:spPr bwMode="auto">
          <a:xfrm>
            <a:off x="1403350" y="501491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5" name="Line 45"/>
          <p:cNvSpPr>
            <a:spLocks noChangeShapeType="1"/>
          </p:cNvSpPr>
          <p:nvPr/>
        </p:nvSpPr>
        <p:spPr bwMode="auto">
          <a:xfrm>
            <a:off x="1403350" y="508476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6" name="Line 46"/>
          <p:cNvSpPr>
            <a:spLocks noChangeShapeType="1"/>
          </p:cNvSpPr>
          <p:nvPr/>
        </p:nvSpPr>
        <p:spPr bwMode="auto">
          <a:xfrm>
            <a:off x="4670425" y="2957513"/>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7" name="Line 47"/>
          <p:cNvSpPr>
            <a:spLocks noChangeShapeType="1"/>
          </p:cNvSpPr>
          <p:nvPr/>
        </p:nvSpPr>
        <p:spPr bwMode="auto">
          <a:xfrm>
            <a:off x="4670425" y="3606800"/>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8" name="Line 48"/>
          <p:cNvSpPr>
            <a:spLocks noChangeShapeType="1"/>
          </p:cNvSpPr>
          <p:nvPr/>
        </p:nvSpPr>
        <p:spPr bwMode="auto">
          <a:xfrm>
            <a:off x="4670425" y="4241800"/>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69" name="Line 49"/>
          <p:cNvSpPr>
            <a:spLocks noChangeShapeType="1"/>
          </p:cNvSpPr>
          <p:nvPr/>
        </p:nvSpPr>
        <p:spPr bwMode="auto">
          <a:xfrm>
            <a:off x="4670425" y="4891088"/>
            <a:ext cx="2806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70" name="Text Box 50"/>
          <p:cNvSpPr txBox="1">
            <a:spLocks noChangeArrowheads="1"/>
          </p:cNvSpPr>
          <p:nvPr/>
        </p:nvSpPr>
        <p:spPr bwMode="auto">
          <a:xfrm>
            <a:off x="2319338" y="2347913"/>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NOT</a:t>
            </a:r>
          </a:p>
        </p:txBody>
      </p:sp>
      <p:sp>
        <p:nvSpPr>
          <p:cNvPr id="184371" name="Text Box 51"/>
          <p:cNvSpPr txBox="1">
            <a:spLocks noChangeArrowheads="1"/>
          </p:cNvSpPr>
          <p:nvPr/>
        </p:nvSpPr>
        <p:spPr bwMode="auto">
          <a:xfrm>
            <a:off x="3903663" y="2274888"/>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AND</a:t>
            </a:r>
          </a:p>
        </p:txBody>
      </p:sp>
      <p:sp>
        <p:nvSpPr>
          <p:cNvPr id="184372" name="Text Box 52"/>
          <p:cNvSpPr txBox="1">
            <a:spLocks noChangeArrowheads="1"/>
          </p:cNvSpPr>
          <p:nvPr/>
        </p:nvSpPr>
        <p:spPr bwMode="auto">
          <a:xfrm>
            <a:off x="7432675" y="2058988"/>
            <a:ext cx="45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OR</a:t>
            </a:r>
          </a:p>
        </p:txBody>
      </p:sp>
      <p:sp>
        <p:nvSpPr>
          <p:cNvPr id="184373" name="Text Box 53"/>
          <p:cNvSpPr txBox="1">
            <a:spLocks noChangeArrowheads="1"/>
          </p:cNvSpPr>
          <p:nvPr/>
        </p:nvSpPr>
        <p:spPr bwMode="auto">
          <a:xfrm>
            <a:off x="1311275" y="1125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84374" name="Text Box 54"/>
          <p:cNvSpPr txBox="1">
            <a:spLocks noChangeArrowheads="1"/>
          </p:cNvSpPr>
          <p:nvPr/>
        </p:nvSpPr>
        <p:spPr bwMode="auto">
          <a:xfrm>
            <a:off x="1547813" y="11255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sp>
        <p:nvSpPr>
          <p:cNvPr id="184375" name="Text Box 55"/>
          <p:cNvSpPr txBox="1">
            <a:spLocks noChangeArrowheads="1"/>
          </p:cNvSpPr>
          <p:nvPr/>
        </p:nvSpPr>
        <p:spPr bwMode="auto">
          <a:xfrm>
            <a:off x="1784350" y="1117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a:t>
            </a:r>
          </a:p>
        </p:txBody>
      </p:sp>
      <p:sp>
        <p:nvSpPr>
          <p:cNvPr id="184376" name="Text Box 56"/>
          <p:cNvSpPr txBox="1">
            <a:spLocks noChangeArrowheads="1"/>
          </p:cNvSpPr>
          <p:nvPr/>
        </p:nvSpPr>
        <p:spPr bwMode="auto">
          <a:xfrm>
            <a:off x="2020888" y="1117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a:t>
            </a:r>
          </a:p>
        </p:txBody>
      </p:sp>
      <p:sp>
        <p:nvSpPr>
          <p:cNvPr id="184377" name="Line 57"/>
          <p:cNvSpPr>
            <a:spLocks noChangeShapeType="1"/>
          </p:cNvSpPr>
          <p:nvPr/>
        </p:nvSpPr>
        <p:spPr bwMode="auto">
          <a:xfrm>
            <a:off x="1547813" y="2781300"/>
            <a:ext cx="71437" cy="7143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78" name="Line 58"/>
          <p:cNvSpPr>
            <a:spLocks noChangeShapeType="1"/>
          </p:cNvSpPr>
          <p:nvPr/>
        </p:nvSpPr>
        <p:spPr bwMode="auto">
          <a:xfrm>
            <a:off x="1763713" y="2997200"/>
            <a:ext cx="71437" cy="7143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79" name="Line 59"/>
          <p:cNvSpPr>
            <a:spLocks noChangeShapeType="1"/>
          </p:cNvSpPr>
          <p:nvPr/>
        </p:nvSpPr>
        <p:spPr bwMode="auto">
          <a:xfrm>
            <a:off x="3348038" y="3644900"/>
            <a:ext cx="71437" cy="7143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0" name="Line 60"/>
          <p:cNvSpPr>
            <a:spLocks noChangeShapeType="1"/>
          </p:cNvSpPr>
          <p:nvPr/>
        </p:nvSpPr>
        <p:spPr bwMode="auto">
          <a:xfrm>
            <a:off x="3492500" y="3789363"/>
            <a:ext cx="71438" cy="7143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1" name="Text Box 61"/>
          <p:cNvSpPr txBox="1">
            <a:spLocks noChangeArrowheads="1"/>
          </p:cNvSpPr>
          <p:nvPr/>
        </p:nvSpPr>
        <p:spPr bwMode="auto">
          <a:xfrm>
            <a:off x="4695825" y="25130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 &amp; B </a:t>
            </a:r>
          </a:p>
        </p:txBody>
      </p:sp>
      <p:sp>
        <p:nvSpPr>
          <p:cNvPr id="184382" name="Line 62"/>
          <p:cNvSpPr>
            <a:spLocks noChangeShapeType="1"/>
          </p:cNvSpPr>
          <p:nvPr/>
        </p:nvSpPr>
        <p:spPr bwMode="auto">
          <a:xfrm>
            <a:off x="5653088" y="2962275"/>
            <a:ext cx="71437" cy="7143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3" name="Line 63"/>
          <p:cNvSpPr>
            <a:spLocks noChangeShapeType="1"/>
          </p:cNvSpPr>
          <p:nvPr/>
        </p:nvSpPr>
        <p:spPr bwMode="auto">
          <a:xfrm>
            <a:off x="5940425" y="3538538"/>
            <a:ext cx="71438" cy="7143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4" name="Text Box 64"/>
          <p:cNvSpPr txBox="1">
            <a:spLocks noChangeArrowheads="1"/>
          </p:cNvSpPr>
          <p:nvPr/>
        </p:nvSpPr>
        <p:spPr bwMode="auto">
          <a:xfrm>
            <a:off x="517525" y="188913"/>
            <a:ext cx="4313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a:solidFill>
                  <a:schemeClr val="tx2"/>
                </a:solidFill>
              </a:rPr>
              <a:t>プロダクトターム構造の作り方</a:t>
            </a:r>
          </a:p>
        </p:txBody>
      </p:sp>
      <p:grpSp>
        <p:nvGrpSpPr>
          <p:cNvPr id="184385" name="Group 65"/>
          <p:cNvGrpSpPr>
            <a:grpSpLocks/>
          </p:cNvGrpSpPr>
          <p:nvPr/>
        </p:nvGrpSpPr>
        <p:grpSpPr bwMode="auto">
          <a:xfrm>
            <a:off x="4716463" y="3278188"/>
            <a:ext cx="869950" cy="366712"/>
            <a:chOff x="2971" y="2065"/>
            <a:chExt cx="548" cy="231"/>
          </a:xfrm>
        </p:grpSpPr>
        <p:sp>
          <p:nvSpPr>
            <p:cNvPr id="184386" name="Text Box 66"/>
            <p:cNvSpPr txBox="1">
              <a:spLocks noChangeArrowheads="1"/>
            </p:cNvSpPr>
            <p:nvPr/>
          </p:nvSpPr>
          <p:spPr bwMode="auto">
            <a:xfrm>
              <a:off x="2971" y="2065"/>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 &amp; D </a:t>
              </a:r>
            </a:p>
          </p:txBody>
        </p:sp>
        <p:grpSp>
          <p:nvGrpSpPr>
            <p:cNvPr id="184387" name="Group 67"/>
            <p:cNvGrpSpPr>
              <a:grpSpLocks/>
            </p:cNvGrpSpPr>
            <p:nvPr/>
          </p:nvGrpSpPr>
          <p:grpSpPr bwMode="auto">
            <a:xfrm>
              <a:off x="3016" y="2069"/>
              <a:ext cx="408" cy="0"/>
              <a:chOff x="3016" y="2069"/>
              <a:chExt cx="408" cy="0"/>
            </a:xfrm>
          </p:grpSpPr>
          <p:sp>
            <p:nvSpPr>
              <p:cNvPr id="184388" name="Line 68"/>
              <p:cNvSpPr>
                <a:spLocks noChangeShapeType="1"/>
              </p:cNvSpPr>
              <p:nvPr/>
            </p:nvSpPr>
            <p:spPr bwMode="auto">
              <a:xfrm>
                <a:off x="3016" y="2069"/>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9" name="Line 69"/>
              <p:cNvSpPr>
                <a:spLocks noChangeShapeType="1"/>
              </p:cNvSpPr>
              <p:nvPr/>
            </p:nvSpPr>
            <p:spPr bwMode="auto">
              <a:xfrm>
                <a:off x="3333" y="2069"/>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184390" name="Group 70"/>
          <p:cNvGrpSpPr>
            <a:grpSpLocks/>
          </p:cNvGrpSpPr>
          <p:nvPr/>
        </p:nvGrpSpPr>
        <p:grpSpPr bwMode="auto">
          <a:xfrm>
            <a:off x="5148263" y="1117600"/>
            <a:ext cx="1365250" cy="366713"/>
            <a:chOff x="3243" y="704"/>
            <a:chExt cx="860" cy="231"/>
          </a:xfrm>
        </p:grpSpPr>
        <p:sp>
          <p:nvSpPr>
            <p:cNvPr id="184391" name="Text Box 71"/>
            <p:cNvSpPr txBox="1">
              <a:spLocks noChangeArrowheads="1"/>
            </p:cNvSpPr>
            <p:nvPr/>
          </p:nvSpPr>
          <p:spPr bwMode="auto">
            <a:xfrm>
              <a:off x="3243" y="704"/>
              <a:ext cx="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A&amp;B | C&amp;D</a:t>
              </a:r>
            </a:p>
          </p:txBody>
        </p:sp>
        <p:sp>
          <p:nvSpPr>
            <p:cNvPr id="184392" name="Line 72"/>
            <p:cNvSpPr>
              <a:spLocks noChangeShapeType="1"/>
            </p:cNvSpPr>
            <p:nvPr/>
          </p:nvSpPr>
          <p:spPr bwMode="auto">
            <a:xfrm>
              <a:off x="3742" y="709"/>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3" name="Line 73"/>
            <p:cNvSpPr>
              <a:spLocks noChangeShapeType="1"/>
            </p:cNvSpPr>
            <p:nvPr/>
          </p:nvSpPr>
          <p:spPr bwMode="auto">
            <a:xfrm>
              <a:off x="3923" y="709"/>
              <a:ext cx="9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94" name="Group 74"/>
          <p:cNvGrpSpPr>
            <a:grpSpLocks/>
          </p:cNvGrpSpPr>
          <p:nvPr/>
        </p:nvGrpSpPr>
        <p:grpSpPr bwMode="auto">
          <a:xfrm>
            <a:off x="1549400" y="1616075"/>
            <a:ext cx="2016125" cy="747713"/>
            <a:chOff x="1056" y="981"/>
            <a:chExt cx="1376" cy="471"/>
          </a:xfrm>
        </p:grpSpPr>
        <p:grpSp>
          <p:nvGrpSpPr>
            <p:cNvPr id="184395" name="Group 75"/>
            <p:cNvGrpSpPr>
              <a:grpSpLocks/>
            </p:cNvGrpSpPr>
            <p:nvPr/>
          </p:nvGrpSpPr>
          <p:grpSpPr bwMode="auto">
            <a:xfrm rot="5400000">
              <a:off x="1676" y="950"/>
              <a:ext cx="136" cy="197"/>
              <a:chOff x="1746" y="981"/>
              <a:chExt cx="136" cy="181"/>
            </a:xfrm>
          </p:grpSpPr>
          <p:sp>
            <p:nvSpPr>
              <p:cNvPr id="184396" name="AutoShape 76"/>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397" name="Oval 77"/>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84398" name="Line 78"/>
            <p:cNvSpPr>
              <a:spLocks noChangeShapeType="1"/>
            </p:cNvSpPr>
            <p:nvPr/>
          </p:nvSpPr>
          <p:spPr bwMode="auto">
            <a:xfrm>
              <a:off x="1056" y="1044"/>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9" name="Line 79"/>
            <p:cNvSpPr>
              <a:spLocks noChangeShapeType="1"/>
            </p:cNvSpPr>
            <p:nvPr/>
          </p:nvSpPr>
          <p:spPr bwMode="auto">
            <a:xfrm>
              <a:off x="1843" y="1050"/>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0" name="AutoShape 80"/>
            <p:cNvSpPr>
              <a:spLocks noChangeArrowheads="1"/>
            </p:cNvSpPr>
            <p:nvPr/>
          </p:nvSpPr>
          <p:spPr bwMode="auto">
            <a:xfrm rot="5400000">
              <a:off x="1798" y="1111"/>
              <a:ext cx="136" cy="147"/>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401" name="Oval 81"/>
            <p:cNvSpPr>
              <a:spLocks noChangeArrowheads="1"/>
            </p:cNvSpPr>
            <p:nvPr/>
          </p:nvSpPr>
          <p:spPr bwMode="auto">
            <a:xfrm rot="5400000">
              <a:off x="1941" y="1160"/>
              <a:ext cx="45" cy="4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402" name="Line 82"/>
            <p:cNvSpPr>
              <a:spLocks noChangeShapeType="1"/>
            </p:cNvSpPr>
            <p:nvPr/>
          </p:nvSpPr>
          <p:spPr bwMode="auto">
            <a:xfrm>
              <a:off x="1204" y="1180"/>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3" name="Line 83"/>
            <p:cNvSpPr>
              <a:spLocks noChangeShapeType="1"/>
            </p:cNvSpPr>
            <p:nvPr/>
          </p:nvSpPr>
          <p:spPr bwMode="auto">
            <a:xfrm>
              <a:off x="1990" y="1183"/>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404" name="Group 84"/>
            <p:cNvGrpSpPr>
              <a:grpSpLocks/>
            </p:cNvGrpSpPr>
            <p:nvPr/>
          </p:nvGrpSpPr>
          <p:grpSpPr bwMode="auto">
            <a:xfrm rot="5400000">
              <a:off x="1971" y="1222"/>
              <a:ext cx="136" cy="197"/>
              <a:chOff x="1746" y="981"/>
              <a:chExt cx="136" cy="181"/>
            </a:xfrm>
          </p:grpSpPr>
          <p:sp>
            <p:nvSpPr>
              <p:cNvPr id="184405" name="AutoShape 85"/>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406" name="Oval 86"/>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84407" name="Line 87"/>
            <p:cNvSpPr>
              <a:spLocks noChangeShapeType="1"/>
            </p:cNvSpPr>
            <p:nvPr/>
          </p:nvSpPr>
          <p:spPr bwMode="auto">
            <a:xfrm>
              <a:off x="1351" y="1316"/>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8" name="Line 88"/>
            <p:cNvSpPr>
              <a:spLocks noChangeShapeType="1"/>
            </p:cNvSpPr>
            <p:nvPr/>
          </p:nvSpPr>
          <p:spPr bwMode="auto">
            <a:xfrm>
              <a:off x="2138" y="1322"/>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9" name="Line 89"/>
            <p:cNvSpPr>
              <a:spLocks noChangeShapeType="1"/>
            </p:cNvSpPr>
            <p:nvPr/>
          </p:nvSpPr>
          <p:spPr bwMode="auto">
            <a:xfrm>
              <a:off x="1498" y="1452"/>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10" name="Line 90"/>
            <p:cNvSpPr>
              <a:spLocks noChangeShapeType="1"/>
            </p:cNvSpPr>
            <p:nvPr/>
          </p:nvSpPr>
          <p:spPr bwMode="auto">
            <a:xfrm>
              <a:off x="2285" y="1452"/>
              <a:ext cx="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411" name="Group 91"/>
          <p:cNvGrpSpPr>
            <a:grpSpLocks/>
          </p:cNvGrpSpPr>
          <p:nvPr/>
        </p:nvGrpSpPr>
        <p:grpSpPr bwMode="auto">
          <a:xfrm rot="5400000">
            <a:off x="3112294" y="2228056"/>
            <a:ext cx="215900" cy="287338"/>
            <a:chOff x="1746" y="981"/>
            <a:chExt cx="136" cy="181"/>
          </a:xfrm>
        </p:grpSpPr>
        <p:sp>
          <p:nvSpPr>
            <p:cNvPr id="184412" name="AutoShape 92"/>
            <p:cNvSpPr>
              <a:spLocks noChangeArrowheads="1"/>
            </p:cNvSpPr>
            <p:nvPr/>
          </p:nvSpPr>
          <p:spPr bwMode="auto">
            <a:xfrm>
              <a:off x="1746" y="1026"/>
              <a:ext cx="136" cy="136"/>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413" name="Oval 93"/>
            <p:cNvSpPr>
              <a:spLocks noChangeArrowheads="1"/>
            </p:cNvSpPr>
            <p:nvPr/>
          </p:nvSpPr>
          <p:spPr bwMode="auto">
            <a:xfrm>
              <a:off x="1791" y="981"/>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84414" name="Group 94"/>
          <p:cNvGrpSpPr>
            <a:grpSpLocks/>
          </p:cNvGrpSpPr>
          <p:nvPr/>
        </p:nvGrpSpPr>
        <p:grpSpPr bwMode="auto">
          <a:xfrm>
            <a:off x="5556250" y="1658938"/>
            <a:ext cx="1730375" cy="3600450"/>
            <a:chOff x="3808" y="981"/>
            <a:chExt cx="1180" cy="2268"/>
          </a:xfrm>
        </p:grpSpPr>
        <p:grpSp>
          <p:nvGrpSpPr>
            <p:cNvPr id="184415" name="Group 95"/>
            <p:cNvGrpSpPr>
              <a:grpSpLocks/>
            </p:cNvGrpSpPr>
            <p:nvPr/>
          </p:nvGrpSpPr>
          <p:grpSpPr bwMode="auto">
            <a:xfrm rot="-5400000">
              <a:off x="3846" y="1124"/>
              <a:ext cx="318" cy="393"/>
              <a:chOff x="2880" y="1207"/>
              <a:chExt cx="318" cy="363"/>
            </a:xfrm>
          </p:grpSpPr>
          <p:sp>
            <p:nvSpPr>
              <p:cNvPr id="184416" name="Freeform 96"/>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17" name="Freeform 97"/>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18" name="Freeform 98"/>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419" name="Group 99"/>
            <p:cNvGrpSpPr>
              <a:grpSpLocks/>
            </p:cNvGrpSpPr>
            <p:nvPr/>
          </p:nvGrpSpPr>
          <p:grpSpPr bwMode="auto">
            <a:xfrm rot="-5400000">
              <a:off x="4239" y="1124"/>
              <a:ext cx="318" cy="393"/>
              <a:chOff x="2880" y="1207"/>
              <a:chExt cx="318" cy="363"/>
            </a:xfrm>
          </p:grpSpPr>
          <p:sp>
            <p:nvSpPr>
              <p:cNvPr id="184420" name="Freeform 100"/>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1" name="Freeform 101"/>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2" name="Freeform 102"/>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423" name="Group 103"/>
            <p:cNvGrpSpPr>
              <a:grpSpLocks/>
            </p:cNvGrpSpPr>
            <p:nvPr/>
          </p:nvGrpSpPr>
          <p:grpSpPr bwMode="auto">
            <a:xfrm rot="-5400000">
              <a:off x="4632" y="1124"/>
              <a:ext cx="318" cy="394"/>
              <a:chOff x="2880" y="1207"/>
              <a:chExt cx="318" cy="363"/>
            </a:xfrm>
          </p:grpSpPr>
          <p:sp>
            <p:nvSpPr>
              <p:cNvPr id="184424" name="Freeform 104"/>
              <p:cNvSpPr>
                <a:spLocks/>
              </p:cNvSpPr>
              <p:nvPr/>
            </p:nvSpPr>
            <p:spPr bwMode="auto">
              <a:xfrm>
                <a:off x="2880" y="1207"/>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5" name="Freeform 105"/>
              <p:cNvSpPr>
                <a:spLocks/>
              </p:cNvSpPr>
              <p:nvPr/>
            </p:nvSpPr>
            <p:spPr bwMode="auto">
              <a:xfrm flipV="1">
                <a:off x="2880" y="1388"/>
                <a:ext cx="318" cy="182"/>
              </a:xfrm>
              <a:custGeom>
                <a:avLst/>
                <a:gdLst>
                  <a:gd name="T0" fmla="*/ 0 w 318"/>
                  <a:gd name="T1" fmla="*/ 0 h 182"/>
                  <a:gd name="T2" fmla="*/ 181 w 318"/>
                  <a:gd name="T3" fmla="*/ 46 h 182"/>
                  <a:gd name="T4" fmla="*/ 318 w 318"/>
                  <a:gd name="T5" fmla="*/ 182 h 182"/>
                </a:gdLst>
                <a:ahLst/>
                <a:cxnLst>
                  <a:cxn ang="0">
                    <a:pos x="T0" y="T1"/>
                  </a:cxn>
                  <a:cxn ang="0">
                    <a:pos x="T2" y="T3"/>
                  </a:cxn>
                  <a:cxn ang="0">
                    <a:pos x="T4" y="T5"/>
                  </a:cxn>
                </a:cxnLst>
                <a:rect l="0" t="0" r="r" b="b"/>
                <a:pathLst>
                  <a:path w="318" h="182">
                    <a:moveTo>
                      <a:pt x="0" y="0"/>
                    </a:moveTo>
                    <a:cubicBezTo>
                      <a:pt x="64" y="8"/>
                      <a:pt x="128" y="16"/>
                      <a:pt x="181" y="46"/>
                    </a:cubicBezTo>
                    <a:cubicBezTo>
                      <a:pt x="234" y="76"/>
                      <a:pt x="276" y="129"/>
                      <a:pt x="318"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6" name="Freeform 106"/>
              <p:cNvSpPr>
                <a:spLocks/>
              </p:cNvSpPr>
              <p:nvPr/>
            </p:nvSpPr>
            <p:spPr bwMode="auto">
              <a:xfrm>
                <a:off x="2880" y="1207"/>
                <a:ext cx="98" cy="363"/>
              </a:xfrm>
              <a:custGeom>
                <a:avLst/>
                <a:gdLst>
                  <a:gd name="T0" fmla="*/ 0 w 98"/>
                  <a:gd name="T1" fmla="*/ 0 h 363"/>
                  <a:gd name="T2" fmla="*/ 45 w 98"/>
                  <a:gd name="T3" fmla="*/ 46 h 363"/>
                  <a:gd name="T4" fmla="*/ 91 w 98"/>
                  <a:gd name="T5" fmla="*/ 182 h 363"/>
                  <a:gd name="T6" fmla="*/ 0 w 98"/>
                  <a:gd name="T7" fmla="*/ 363 h 363"/>
                </a:gdLst>
                <a:ahLst/>
                <a:cxnLst>
                  <a:cxn ang="0">
                    <a:pos x="T0" y="T1"/>
                  </a:cxn>
                  <a:cxn ang="0">
                    <a:pos x="T2" y="T3"/>
                  </a:cxn>
                  <a:cxn ang="0">
                    <a:pos x="T4" y="T5"/>
                  </a:cxn>
                  <a:cxn ang="0">
                    <a:pos x="T6" y="T7"/>
                  </a:cxn>
                </a:cxnLst>
                <a:rect l="0" t="0" r="r" b="b"/>
                <a:pathLst>
                  <a:path w="98" h="363">
                    <a:moveTo>
                      <a:pt x="0" y="0"/>
                    </a:moveTo>
                    <a:cubicBezTo>
                      <a:pt x="15" y="8"/>
                      <a:pt x="30" y="16"/>
                      <a:pt x="45" y="46"/>
                    </a:cubicBezTo>
                    <a:cubicBezTo>
                      <a:pt x="60" y="76"/>
                      <a:pt x="98" y="129"/>
                      <a:pt x="91" y="182"/>
                    </a:cubicBezTo>
                    <a:cubicBezTo>
                      <a:pt x="84" y="235"/>
                      <a:pt x="15" y="333"/>
                      <a:pt x="0"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27" name="Line 107"/>
            <p:cNvSpPr>
              <a:spLocks noChangeShapeType="1"/>
            </p:cNvSpPr>
            <p:nvPr/>
          </p:nvSpPr>
          <p:spPr bwMode="auto">
            <a:xfrm>
              <a:off x="3921" y="1410"/>
              <a:ext cx="0" cy="18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8" name="Line 108"/>
            <p:cNvSpPr>
              <a:spLocks noChangeShapeType="1"/>
            </p:cNvSpPr>
            <p:nvPr/>
          </p:nvSpPr>
          <p:spPr bwMode="auto">
            <a:xfrm>
              <a:off x="3971"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9" name="Line 109"/>
            <p:cNvSpPr>
              <a:spLocks noChangeShapeType="1"/>
            </p:cNvSpPr>
            <p:nvPr/>
          </p:nvSpPr>
          <p:spPr bwMode="auto">
            <a:xfrm>
              <a:off x="4021"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0" name="Line 110"/>
            <p:cNvSpPr>
              <a:spLocks noChangeShapeType="1"/>
            </p:cNvSpPr>
            <p:nvPr/>
          </p:nvSpPr>
          <p:spPr bwMode="auto">
            <a:xfrm>
              <a:off x="4071" y="1416"/>
              <a:ext cx="0" cy="18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1" name="Line 111"/>
            <p:cNvSpPr>
              <a:spLocks noChangeShapeType="1"/>
            </p:cNvSpPr>
            <p:nvPr/>
          </p:nvSpPr>
          <p:spPr bwMode="auto">
            <a:xfrm>
              <a:off x="4317" y="1401"/>
              <a:ext cx="0" cy="18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2" name="Line 112"/>
            <p:cNvSpPr>
              <a:spLocks noChangeShapeType="1"/>
            </p:cNvSpPr>
            <p:nvPr/>
          </p:nvSpPr>
          <p:spPr bwMode="auto">
            <a:xfrm>
              <a:off x="4367"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3" name="Line 113"/>
            <p:cNvSpPr>
              <a:spLocks noChangeShapeType="1"/>
            </p:cNvSpPr>
            <p:nvPr/>
          </p:nvSpPr>
          <p:spPr bwMode="auto">
            <a:xfrm>
              <a:off x="4416"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4" name="Line 114"/>
            <p:cNvSpPr>
              <a:spLocks noChangeShapeType="1"/>
            </p:cNvSpPr>
            <p:nvPr/>
          </p:nvSpPr>
          <p:spPr bwMode="auto">
            <a:xfrm>
              <a:off x="4466" y="1413"/>
              <a:ext cx="0" cy="18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5" name="Line 115"/>
            <p:cNvSpPr>
              <a:spLocks noChangeShapeType="1"/>
            </p:cNvSpPr>
            <p:nvPr/>
          </p:nvSpPr>
          <p:spPr bwMode="auto">
            <a:xfrm>
              <a:off x="4712" y="1404"/>
              <a:ext cx="0" cy="18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6" name="Line 116"/>
            <p:cNvSpPr>
              <a:spLocks noChangeShapeType="1"/>
            </p:cNvSpPr>
            <p:nvPr/>
          </p:nvSpPr>
          <p:spPr bwMode="auto">
            <a:xfrm>
              <a:off x="4762" y="1389"/>
              <a:ext cx="0" cy="1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7" name="Line 117"/>
            <p:cNvSpPr>
              <a:spLocks noChangeShapeType="1"/>
            </p:cNvSpPr>
            <p:nvPr/>
          </p:nvSpPr>
          <p:spPr bwMode="auto">
            <a:xfrm>
              <a:off x="4812" y="1395"/>
              <a:ext cx="0" cy="18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8" name="Line 118"/>
            <p:cNvSpPr>
              <a:spLocks noChangeShapeType="1"/>
            </p:cNvSpPr>
            <p:nvPr/>
          </p:nvSpPr>
          <p:spPr bwMode="auto">
            <a:xfrm>
              <a:off x="4862" y="1416"/>
              <a:ext cx="0" cy="18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39" name="Line 119"/>
            <p:cNvSpPr>
              <a:spLocks noChangeShapeType="1"/>
            </p:cNvSpPr>
            <p:nvPr/>
          </p:nvSpPr>
          <p:spPr bwMode="auto">
            <a:xfrm flipV="1">
              <a:off x="4004"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40" name="Line 120"/>
            <p:cNvSpPr>
              <a:spLocks noChangeShapeType="1"/>
            </p:cNvSpPr>
            <p:nvPr/>
          </p:nvSpPr>
          <p:spPr bwMode="auto">
            <a:xfrm flipV="1">
              <a:off x="4397"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41" name="Line 121"/>
            <p:cNvSpPr>
              <a:spLocks noChangeShapeType="1"/>
            </p:cNvSpPr>
            <p:nvPr/>
          </p:nvSpPr>
          <p:spPr bwMode="auto">
            <a:xfrm flipV="1">
              <a:off x="4791" y="98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8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7" grpId="0" animBg="1"/>
      <p:bldP spid="184378" grpId="0" animBg="1"/>
      <p:bldP spid="184379" grpId="0" animBg="1"/>
      <p:bldP spid="184380" grpId="0" animBg="1"/>
      <p:bldP spid="184381" grpId="0"/>
      <p:bldP spid="184382" grpId="0" animBg="1"/>
      <p:bldP spid="1843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79388" y="328613"/>
            <a:ext cx="8964612" cy="579437"/>
          </a:xfrm>
        </p:spPr>
        <p:txBody>
          <a:bodyPr/>
          <a:lstStyle/>
          <a:p>
            <a:r>
              <a:rPr lang="en-US" altLang="ja-JP" sz="4000"/>
              <a:t> </a:t>
            </a:r>
            <a:r>
              <a:rPr lang="en-US" altLang="ja-JP" sz="3600"/>
              <a:t>LUT</a:t>
            </a:r>
            <a:r>
              <a:rPr lang="ja-JP" altLang="en-US" sz="3600"/>
              <a:t>：</a:t>
            </a:r>
            <a:r>
              <a:rPr lang="en-US" altLang="ja-JP" sz="3600"/>
              <a:t>Look Up Table</a:t>
            </a:r>
            <a:r>
              <a:rPr lang="ja-JP" altLang="en-US" sz="3600"/>
              <a:t>方式による論理の実現</a:t>
            </a:r>
          </a:p>
        </p:txBody>
      </p:sp>
      <p:sp>
        <p:nvSpPr>
          <p:cNvPr id="186371" name="Rectangle 3"/>
          <p:cNvSpPr>
            <a:spLocks noChangeArrowheads="1"/>
          </p:cNvSpPr>
          <p:nvPr/>
        </p:nvSpPr>
        <p:spPr bwMode="auto">
          <a:xfrm>
            <a:off x="2105025" y="1052513"/>
            <a:ext cx="2016125" cy="17287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Times New Roman" panose="02020603050405020304" pitchFamily="18" charset="0"/>
              </a:rPr>
              <a:t>Look Up Table</a:t>
            </a:r>
          </a:p>
          <a:p>
            <a:pPr algn="ctr" eaLnBrk="0" hangingPunct="0"/>
            <a:r>
              <a:rPr lang="en-US" altLang="ja-JP" sz="2400">
                <a:latin typeface="Times New Roman" panose="02020603050405020304" pitchFamily="18" charset="0"/>
              </a:rPr>
              <a:t>ROM/RAM</a:t>
            </a:r>
          </a:p>
        </p:txBody>
      </p:sp>
      <p:sp>
        <p:nvSpPr>
          <p:cNvPr id="186372" name="Line 4"/>
          <p:cNvSpPr>
            <a:spLocks noChangeShapeType="1"/>
          </p:cNvSpPr>
          <p:nvPr/>
        </p:nvSpPr>
        <p:spPr bwMode="auto">
          <a:xfrm>
            <a:off x="1528763" y="1484313"/>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73" name="Line 5"/>
          <p:cNvSpPr>
            <a:spLocks noChangeShapeType="1"/>
          </p:cNvSpPr>
          <p:nvPr/>
        </p:nvSpPr>
        <p:spPr bwMode="auto">
          <a:xfrm>
            <a:off x="1528763" y="16287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74" name="Line 6"/>
          <p:cNvSpPr>
            <a:spLocks noChangeShapeType="1"/>
          </p:cNvSpPr>
          <p:nvPr/>
        </p:nvSpPr>
        <p:spPr bwMode="auto">
          <a:xfrm>
            <a:off x="1528763" y="177323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75" name="Line 7"/>
          <p:cNvSpPr>
            <a:spLocks noChangeShapeType="1"/>
          </p:cNvSpPr>
          <p:nvPr/>
        </p:nvSpPr>
        <p:spPr bwMode="auto">
          <a:xfrm>
            <a:off x="1528763" y="1917700"/>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76" name="Line 8"/>
          <p:cNvSpPr>
            <a:spLocks noChangeShapeType="1"/>
          </p:cNvSpPr>
          <p:nvPr/>
        </p:nvSpPr>
        <p:spPr bwMode="auto">
          <a:xfrm>
            <a:off x="1528763" y="227647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77" name="Text Box 9"/>
          <p:cNvSpPr txBox="1">
            <a:spLocks noChangeArrowheads="1"/>
          </p:cNvSpPr>
          <p:nvPr/>
        </p:nvSpPr>
        <p:spPr bwMode="auto">
          <a:xfrm>
            <a:off x="1509713" y="1865313"/>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t>
            </a:r>
          </a:p>
        </p:txBody>
      </p:sp>
      <p:sp>
        <p:nvSpPr>
          <p:cNvPr id="186378" name="Text Box 10"/>
          <p:cNvSpPr txBox="1">
            <a:spLocks noChangeArrowheads="1"/>
          </p:cNvSpPr>
          <p:nvPr/>
        </p:nvSpPr>
        <p:spPr bwMode="auto">
          <a:xfrm>
            <a:off x="357188" y="153193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Address</a:t>
            </a:r>
          </a:p>
        </p:txBody>
      </p:sp>
      <p:sp>
        <p:nvSpPr>
          <p:cNvPr id="186379" name="Line 11"/>
          <p:cNvSpPr>
            <a:spLocks noChangeShapeType="1"/>
          </p:cNvSpPr>
          <p:nvPr/>
        </p:nvSpPr>
        <p:spPr bwMode="auto">
          <a:xfrm>
            <a:off x="4121150" y="148431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80" name="Line 12"/>
          <p:cNvSpPr>
            <a:spLocks noChangeShapeType="1"/>
          </p:cNvSpPr>
          <p:nvPr/>
        </p:nvSpPr>
        <p:spPr bwMode="auto">
          <a:xfrm>
            <a:off x="4121150" y="162877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81" name="Line 13"/>
          <p:cNvSpPr>
            <a:spLocks noChangeShapeType="1"/>
          </p:cNvSpPr>
          <p:nvPr/>
        </p:nvSpPr>
        <p:spPr bwMode="auto">
          <a:xfrm>
            <a:off x="4121150" y="1773238"/>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82" name="Line 14"/>
          <p:cNvSpPr>
            <a:spLocks noChangeShapeType="1"/>
          </p:cNvSpPr>
          <p:nvPr/>
        </p:nvSpPr>
        <p:spPr bwMode="auto">
          <a:xfrm>
            <a:off x="4121150" y="19177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83" name="Line 15"/>
          <p:cNvSpPr>
            <a:spLocks noChangeShapeType="1"/>
          </p:cNvSpPr>
          <p:nvPr/>
        </p:nvSpPr>
        <p:spPr bwMode="auto">
          <a:xfrm>
            <a:off x="4121150" y="227647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384" name="Text Box 16"/>
          <p:cNvSpPr txBox="1">
            <a:spLocks noChangeArrowheads="1"/>
          </p:cNvSpPr>
          <p:nvPr/>
        </p:nvSpPr>
        <p:spPr bwMode="auto">
          <a:xfrm>
            <a:off x="4265613" y="18446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a:t>
            </a:r>
          </a:p>
        </p:txBody>
      </p:sp>
      <p:sp>
        <p:nvSpPr>
          <p:cNvPr id="186385" name="Text Box 17"/>
          <p:cNvSpPr txBox="1">
            <a:spLocks noChangeArrowheads="1"/>
          </p:cNvSpPr>
          <p:nvPr/>
        </p:nvSpPr>
        <p:spPr bwMode="auto">
          <a:xfrm>
            <a:off x="4821238" y="1649413"/>
            <a:ext cx="75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Data</a:t>
            </a:r>
          </a:p>
        </p:txBody>
      </p:sp>
      <p:sp>
        <p:nvSpPr>
          <p:cNvPr id="186386" name="Text Box 18"/>
          <p:cNvSpPr txBox="1">
            <a:spLocks noChangeArrowheads="1"/>
          </p:cNvSpPr>
          <p:nvPr/>
        </p:nvSpPr>
        <p:spPr bwMode="auto">
          <a:xfrm>
            <a:off x="4598988" y="2420938"/>
            <a:ext cx="3830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000" b="1">
                <a:solidFill>
                  <a:srgbClr val="FF0000"/>
                </a:solidFill>
                <a:latin typeface="Times New Roman" panose="02020603050405020304" pitchFamily="18" charset="0"/>
              </a:rPr>
              <a:t>単純な</a:t>
            </a:r>
            <a:r>
              <a:rPr lang="en-US" altLang="ja-JP" sz="2000" b="1">
                <a:solidFill>
                  <a:srgbClr val="FF0000"/>
                </a:solidFill>
                <a:latin typeface="Times New Roman" panose="02020603050405020304" pitchFamily="18" charset="0"/>
              </a:rPr>
              <a:t>ROM</a:t>
            </a:r>
            <a:r>
              <a:rPr lang="ja-JP" altLang="en-US" sz="2000" b="1">
                <a:solidFill>
                  <a:srgbClr val="FF0000"/>
                </a:solidFill>
                <a:latin typeface="Times New Roman" panose="02020603050405020304" pitchFamily="18" charset="0"/>
              </a:rPr>
              <a:t>または</a:t>
            </a:r>
            <a:r>
              <a:rPr lang="en-US" altLang="ja-JP" sz="2000" b="1">
                <a:solidFill>
                  <a:srgbClr val="FF0000"/>
                </a:solidFill>
                <a:latin typeface="Times New Roman" panose="02020603050405020304" pitchFamily="18" charset="0"/>
              </a:rPr>
              <a:t>RAM</a:t>
            </a:r>
            <a:r>
              <a:rPr lang="ja-JP" altLang="en-US" sz="2000" b="1">
                <a:solidFill>
                  <a:srgbClr val="FF0000"/>
                </a:solidFill>
                <a:latin typeface="Times New Roman" panose="02020603050405020304" pitchFamily="18" charset="0"/>
              </a:rPr>
              <a:t>によっても</a:t>
            </a:r>
          </a:p>
          <a:p>
            <a:pPr eaLnBrk="0" hangingPunct="0"/>
            <a:r>
              <a:rPr lang="ja-JP" altLang="en-US" sz="2000" b="1">
                <a:solidFill>
                  <a:srgbClr val="FF0000"/>
                </a:solidFill>
                <a:latin typeface="Times New Roman" panose="02020603050405020304" pitchFamily="18" charset="0"/>
              </a:rPr>
              <a:t>任意の組み合わせ回路が実現できる</a:t>
            </a:r>
          </a:p>
        </p:txBody>
      </p:sp>
      <p:sp>
        <p:nvSpPr>
          <p:cNvPr id="186387" name="Rectangle 19"/>
          <p:cNvSpPr>
            <a:spLocks noChangeArrowheads="1"/>
          </p:cNvSpPr>
          <p:nvPr/>
        </p:nvSpPr>
        <p:spPr bwMode="auto">
          <a:xfrm>
            <a:off x="1042988" y="3573463"/>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ABC</a:t>
            </a:r>
          </a:p>
        </p:txBody>
      </p:sp>
      <p:sp>
        <p:nvSpPr>
          <p:cNvPr id="186388" name="Rectangle 20"/>
          <p:cNvSpPr>
            <a:spLocks noChangeArrowheads="1"/>
          </p:cNvSpPr>
          <p:nvPr/>
        </p:nvSpPr>
        <p:spPr bwMode="auto">
          <a:xfrm>
            <a:off x="1042988" y="3860800"/>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000</a:t>
            </a:r>
          </a:p>
        </p:txBody>
      </p:sp>
      <p:sp>
        <p:nvSpPr>
          <p:cNvPr id="186389" name="Rectangle 21"/>
          <p:cNvSpPr>
            <a:spLocks noChangeArrowheads="1"/>
          </p:cNvSpPr>
          <p:nvPr/>
        </p:nvSpPr>
        <p:spPr bwMode="auto">
          <a:xfrm>
            <a:off x="1042988" y="4148138"/>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001</a:t>
            </a:r>
          </a:p>
        </p:txBody>
      </p:sp>
      <p:sp>
        <p:nvSpPr>
          <p:cNvPr id="186390" name="Rectangle 22"/>
          <p:cNvSpPr>
            <a:spLocks noChangeArrowheads="1"/>
          </p:cNvSpPr>
          <p:nvPr/>
        </p:nvSpPr>
        <p:spPr bwMode="auto">
          <a:xfrm>
            <a:off x="1042988" y="4435475"/>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010</a:t>
            </a:r>
          </a:p>
        </p:txBody>
      </p:sp>
      <p:sp>
        <p:nvSpPr>
          <p:cNvPr id="186391" name="Rectangle 23"/>
          <p:cNvSpPr>
            <a:spLocks noChangeArrowheads="1"/>
          </p:cNvSpPr>
          <p:nvPr/>
        </p:nvSpPr>
        <p:spPr bwMode="auto">
          <a:xfrm>
            <a:off x="1042988" y="4722813"/>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011</a:t>
            </a:r>
          </a:p>
        </p:txBody>
      </p:sp>
      <p:sp>
        <p:nvSpPr>
          <p:cNvPr id="186392" name="Rectangle 24"/>
          <p:cNvSpPr>
            <a:spLocks noChangeArrowheads="1"/>
          </p:cNvSpPr>
          <p:nvPr/>
        </p:nvSpPr>
        <p:spPr bwMode="auto">
          <a:xfrm>
            <a:off x="1042988" y="5010150"/>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100</a:t>
            </a:r>
          </a:p>
        </p:txBody>
      </p:sp>
      <p:sp>
        <p:nvSpPr>
          <p:cNvPr id="186393" name="Rectangle 25"/>
          <p:cNvSpPr>
            <a:spLocks noChangeArrowheads="1"/>
          </p:cNvSpPr>
          <p:nvPr/>
        </p:nvSpPr>
        <p:spPr bwMode="auto">
          <a:xfrm>
            <a:off x="1042988" y="5297488"/>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101</a:t>
            </a:r>
          </a:p>
        </p:txBody>
      </p:sp>
      <p:sp>
        <p:nvSpPr>
          <p:cNvPr id="186394" name="Rectangle 26"/>
          <p:cNvSpPr>
            <a:spLocks noChangeArrowheads="1"/>
          </p:cNvSpPr>
          <p:nvPr/>
        </p:nvSpPr>
        <p:spPr bwMode="auto">
          <a:xfrm>
            <a:off x="1042988" y="5584825"/>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110</a:t>
            </a:r>
          </a:p>
        </p:txBody>
      </p:sp>
      <p:sp>
        <p:nvSpPr>
          <p:cNvPr id="186395" name="Rectangle 27"/>
          <p:cNvSpPr>
            <a:spLocks noChangeArrowheads="1"/>
          </p:cNvSpPr>
          <p:nvPr/>
        </p:nvSpPr>
        <p:spPr bwMode="auto">
          <a:xfrm>
            <a:off x="1042988" y="5872163"/>
            <a:ext cx="793750"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111</a:t>
            </a:r>
          </a:p>
        </p:txBody>
      </p:sp>
      <p:grpSp>
        <p:nvGrpSpPr>
          <p:cNvPr id="186396" name="Group 28"/>
          <p:cNvGrpSpPr>
            <a:grpSpLocks/>
          </p:cNvGrpSpPr>
          <p:nvPr/>
        </p:nvGrpSpPr>
        <p:grpSpPr bwMode="auto">
          <a:xfrm>
            <a:off x="1836738" y="3573463"/>
            <a:ext cx="358775" cy="2587625"/>
            <a:chOff x="1253" y="2251"/>
            <a:chExt cx="245" cy="1630"/>
          </a:xfrm>
        </p:grpSpPr>
        <p:sp>
          <p:nvSpPr>
            <p:cNvPr id="186397" name="Rectangle 29"/>
            <p:cNvSpPr>
              <a:spLocks noChangeArrowheads="1"/>
            </p:cNvSpPr>
            <p:nvPr/>
          </p:nvSpPr>
          <p:spPr bwMode="auto">
            <a:xfrm>
              <a:off x="1253" y="2251"/>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186398" name="Rectangle 30"/>
            <p:cNvSpPr>
              <a:spLocks noChangeArrowheads="1"/>
            </p:cNvSpPr>
            <p:nvPr/>
          </p:nvSpPr>
          <p:spPr bwMode="auto">
            <a:xfrm>
              <a:off x="1253" y="2432"/>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399" name="Rectangle 31"/>
            <p:cNvSpPr>
              <a:spLocks noChangeArrowheads="1"/>
            </p:cNvSpPr>
            <p:nvPr/>
          </p:nvSpPr>
          <p:spPr bwMode="auto">
            <a:xfrm>
              <a:off x="1253" y="2613"/>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0" name="Rectangle 32"/>
            <p:cNvSpPr>
              <a:spLocks noChangeArrowheads="1"/>
            </p:cNvSpPr>
            <p:nvPr/>
          </p:nvSpPr>
          <p:spPr bwMode="auto">
            <a:xfrm>
              <a:off x="1253" y="2794"/>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1" name="Rectangle 33"/>
            <p:cNvSpPr>
              <a:spLocks noChangeArrowheads="1"/>
            </p:cNvSpPr>
            <p:nvPr/>
          </p:nvSpPr>
          <p:spPr bwMode="auto">
            <a:xfrm>
              <a:off x="1253" y="2975"/>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a:t>
              </a:r>
            </a:p>
          </p:txBody>
        </p:sp>
        <p:sp>
          <p:nvSpPr>
            <p:cNvPr id="186402" name="Rectangle 34"/>
            <p:cNvSpPr>
              <a:spLocks noChangeArrowheads="1"/>
            </p:cNvSpPr>
            <p:nvPr/>
          </p:nvSpPr>
          <p:spPr bwMode="auto">
            <a:xfrm>
              <a:off x="1253" y="3156"/>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3" name="Rectangle 35"/>
            <p:cNvSpPr>
              <a:spLocks noChangeArrowheads="1"/>
            </p:cNvSpPr>
            <p:nvPr/>
          </p:nvSpPr>
          <p:spPr bwMode="auto">
            <a:xfrm>
              <a:off x="1253" y="3337"/>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4" name="Rectangle 36"/>
            <p:cNvSpPr>
              <a:spLocks noChangeArrowheads="1"/>
            </p:cNvSpPr>
            <p:nvPr/>
          </p:nvSpPr>
          <p:spPr bwMode="auto">
            <a:xfrm>
              <a:off x="1253" y="3518"/>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5" name="Rectangle 37"/>
            <p:cNvSpPr>
              <a:spLocks noChangeArrowheads="1"/>
            </p:cNvSpPr>
            <p:nvPr/>
          </p:nvSpPr>
          <p:spPr bwMode="auto">
            <a:xfrm>
              <a:off x="1253" y="3699"/>
              <a:ext cx="245"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a:t>
              </a:r>
            </a:p>
          </p:txBody>
        </p:sp>
      </p:grpSp>
      <p:grpSp>
        <p:nvGrpSpPr>
          <p:cNvPr id="186406" name="Group 38"/>
          <p:cNvGrpSpPr>
            <a:grpSpLocks/>
          </p:cNvGrpSpPr>
          <p:nvPr/>
        </p:nvGrpSpPr>
        <p:grpSpPr bwMode="auto">
          <a:xfrm>
            <a:off x="3059113" y="3557588"/>
            <a:ext cx="360362" cy="2587625"/>
            <a:chOff x="2088" y="2241"/>
            <a:chExt cx="246" cy="1630"/>
          </a:xfrm>
        </p:grpSpPr>
        <p:sp>
          <p:nvSpPr>
            <p:cNvPr id="186407" name="Rectangle 39"/>
            <p:cNvSpPr>
              <a:spLocks noChangeArrowheads="1"/>
            </p:cNvSpPr>
            <p:nvPr/>
          </p:nvSpPr>
          <p:spPr bwMode="auto">
            <a:xfrm>
              <a:off x="2088" y="2241"/>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Z</a:t>
              </a:r>
            </a:p>
          </p:txBody>
        </p:sp>
        <p:sp>
          <p:nvSpPr>
            <p:cNvPr id="186408" name="Rectangle 40"/>
            <p:cNvSpPr>
              <a:spLocks noChangeArrowheads="1"/>
            </p:cNvSpPr>
            <p:nvPr/>
          </p:nvSpPr>
          <p:spPr bwMode="auto">
            <a:xfrm>
              <a:off x="2088" y="2422"/>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09" name="Rectangle 41"/>
            <p:cNvSpPr>
              <a:spLocks noChangeArrowheads="1"/>
            </p:cNvSpPr>
            <p:nvPr/>
          </p:nvSpPr>
          <p:spPr bwMode="auto">
            <a:xfrm>
              <a:off x="2088" y="2603"/>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10" name="Rectangle 42"/>
            <p:cNvSpPr>
              <a:spLocks noChangeArrowheads="1"/>
            </p:cNvSpPr>
            <p:nvPr/>
          </p:nvSpPr>
          <p:spPr bwMode="auto">
            <a:xfrm>
              <a:off x="2088" y="2784"/>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11" name="Rectangle 43"/>
            <p:cNvSpPr>
              <a:spLocks noChangeArrowheads="1"/>
            </p:cNvSpPr>
            <p:nvPr/>
          </p:nvSpPr>
          <p:spPr bwMode="auto">
            <a:xfrm>
              <a:off x="2088" y="2965"/>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a:t>
              </a:r>
            </a:p>
          </p:txBody>
        </p:sp>
        <p:sp>
          <p:nvSpPr>
            <p:cNvPr id="186412" name="Rectangle 44"/>
            <p:cNvSpPr>
              <a:spLocks noChangeArrowheads="1"/>
            </p:cNvSpPr>
            <p:nvPr/>
          </p:nvSpPr>
          <p:spPr bwMode="auto">
            <a:xfrm>
              <a:off x="2088" y="3146"/>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13" name="Rectangle 45"/>
            <p:cNvSpPr>
              <a:spLocks noChangeArrowheads="1"/>
            </p:cNvSpPr>
            <p:nvPr/>
          </p:nvSpPr>
          <p:spPr bwMode="auto">
            <a:xfrm>
              <a:off x="2088" y="3327"/>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14" name="Rectangle 46"/>
            <p:cNvSpPr>
              <a:spLocks noChangeArrowheads="1"/>
            </p:cNvSpPr>
            <p:nvPr/>
          </p:nvSpPr>
          <p:spPr bwMode="auto">
            <a:xfrm>
              <a:off x="2088" y="3508"/>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0</a:t>
              </a:r>
            </a:p>
          </p:txBody>
        </p:sp>
        <p:sp>
          <p:nvSpPr>
            <p:cNvPr id="186415" name="Rectangle 47"/>
            <p:cNvSpPr>
              <a:spLocks noChangeArrowheads="1"/>
            </p:cNvSpPr>
            <p:nvPr/>
          </p:nvSpPr>
          <p:spPr bwMode="auto">
            <a:xfrm>
              <a:off x="2088" y="3689"/>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latin typeface="ＭＳ Ｐゴシック" panose="020B0600070205080204" pitchFamily="50" charset="-128"/>
                </a:rPr>
                <a:t>1</a:t>
              </a:r>
            </a:p>
          </p:txBody>
        </p:sp>
      </p:grpSp>
      <p:sp>
        <p:nvSpPr>
          <p:cNvPr id="186416" name="AutoShape 48"/>
          <p:cNvSpPr>
            <a:spLocks noChangeArrowheads="1"/>
          </p:cNvSpPr>
          <p:nvPr/>
        </p:nvSpPr>
        <p:spPr bwMode="auto">
          <a:xfrm rot="-5400000">
            <a:off x="3528218" y="402193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17" name="AutoShape 49"/>
          <p:cNvSpPr>
            <a:spLocks noChangeArrowheads="1"/>
          </p:cNvSpPr>
          <p:nvPr/>
        </p:nvSpPr>
        <p:spPr bwMode="auto">
          <a:xfrm rot="-5400000">
            <a:off x="3528218" y="459660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18" name="AutoShape 50"/>
          <p:cNvSpPr>
            <a:spLocks noChangeArrowheads="1"/>
          </p:cNvSpPr>
          <p:nvPr/>
        </p:nvSpPr>
        <p:spPr bwMode="auto">
          <a:xfrm rot="-5400000">
            <a:off x="3528218" y="517128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19" name="AutoShape 51"/>
          <p:cNvSpPr>
            <a:spLocks noChangeArrowheads="1"/>
          </p:cNvSpPr>
          <p:nvPr/>
        </p:nvSpPr>
        <p:spPr bwMode="auto">
          <a:xfrm rot="-5400000">
            <a:off x="3528218" y="574595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20" name="AutoShape 52"/>
          <p:cNvSpPr>
            <a:spLocks noChangeArrowheads="1"/>
          </p:cNvSpPr>
          <p:nvPr/>
        </p:nvSpPr>
        <p:spPr bwMode="auto">
          <a:xfrm rot="-5400000">
            <a:off x="4104482" y="43092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21" name="AutoShape 53"/>
          <p:cNvSpPr>
            <a:spLocks noChangeArrowheads="1"/>
          </p:cNvSpPr>
          <p:nvPr/>
        </p:nvSpPr>
        <p:spPr bwMode="auto">
          <a:xfrm rot="-5400000">
            <a:off x="4104482" y="546179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22" name="AutoShape 54"/>
          <p:cNvSpPr>
            <a:spLocks noChangeArrowheads="1"/>
          </p:cNvSpPr>
          <p:nvPr/>
        </p:nvSpPr>
        <p:spPr bwMode="auto">
          <a:xfrm rot="-5400000">
            <a:off x="4679157" y="47410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6423" name="Line 55"/>
          <p:cNvSpPr>
            <a:spLocks noChangeShapeType="1"/>
          </p:cNvSpPr>
          <p:nvPr/>
        </p:nvSpPr>
        <p:spPr bwMode="auto">
          <a:xfrm>
            <a:off x="3419475" y="39846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4" name="Line 56"/>
          <p:cNvSpPr>
            <a:spLocks noChangeShapeType="1"/>
          </p:cNvSpPr>
          <p:nvPr/>
        </p:nvSpPr>
        <p:spPr bwMode="auto">
          <a:xfrm>
            <a:off x="3419475" y="42735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5" name="Line 57"/>
          <p:cNvSpPr>
            <a:spLocks noChangeShapeType="1"/>
          </p:cNvSpPr>
          <p:nvPr/>
        </p:nvSpPr>
        <p:spPr bwMode="auto">
          <a:xfrm>
            <a:off x="3419475" y="45608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6" name="Line 58"/>
          <p:cNvSpPr>
            <a:spLocks noChangeShapeType="1"/>
          </p:cNvSpPr>
          <p:nvPr/>
        </p:nvSpPr>
        <p:spPr bwMode="auto">
          <a:xfrm>
            <a:off x="3419475" y="48482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7" name="Line 59"/>
          <p:cNvSpPr>
            <a:spLocks noChangeShapeType="1"/>
          </p:cNvSpPr>
          <p:nvPr/>
        </p:nvSpPr>
        <p:spPr bwMode="auto">
          <a:xfrm>
            <a:off x="3419475" y="5135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8" name="Line 60"/>
          <p:cNvSpPr>
            <a:spLocks noChangeShapeType="1"/>
          </p:cNvSpPr>
          <p:nvPr/>
        </p:nvSpPr>
        <p:spPr bwMode="auto">
          <a:xfrm>
            <a:off x="3419475" y="54229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29" name="Line 61"/>
          <p:cNvSpPr>
            <a:spLocks noChangeShapeType="1"/>
          </p:cNvSpPr>
          <p:nvPr/>
        </p:nvSpPr>
        <p:spPr bwMode="auto">
          <a:xfrm>
            <a:off x="3419475" y="57102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0" name="Line 62"/>
          <p:cNvSpPr>
            <a:spLocks noChangeShapeType="1"/>
          </p:cNvSpPr>
          <p:nvPr/>
        </p:nvSpPr>
        <p:spPr bwMode="auto">
          <a:xfrm>
            <a:off x="3419475" y="59975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1" name="Line 63"/>
          <p:cNvSpPr>
            <a:spLocks noChangeShapeType="1"/>
          </p:cNvSpPr>
          <p:nvPr/>
        </p:nvSpPr>
        <p:spPr bwMode="auto">
          <a:xfrm>
            <a:off x="3924300" y="41290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2" name="Line 64"/>
          <p:cNvSpPr>
            <a:spLocks noChangeShapeType="1"/>
          </p:cNvSpPr>
          <p:nvPr/>
        </p:nvSpPr>
        <p:spPr bwMode="auto">
          <a:xfrm>
            <a:off x="3924300" y="47053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3" name="Line 65"/>
          <p:cNvSpPr>
            <a:spLocks noChangeShapeType="1"/>
          </p:cNvSpPr>
          <p:nvPr/>
        </p:nvSpPr>
        <p:spPr bwMode="auto">
          <a:xfrm>
            <a:off x="3924300" y="52816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4" name="Line 66"/>
          <p:cNvSpPr>
            <a:spLocks noChangeShapeType="1"/>
          </p:cNvSpPr>
          <p:nvPr/>
        </p:nvSpPr>
        <p:spPr bwMode="auto">
          <a:xfrm>
            <a:off x="3924300" y="585787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5" name="Line 67"/>
          <p:cNvSpPr>
            <a:spLocks noChangeShapeType="1"/>
          </p:cNvSpPr>
          <p:nvPr/>
        </p:nvSpPr>
        <p:spPr bwMode="auto">
          <a:xfrm>
            <a:off x="4500563" y="44894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6" name="Line 68"/>
          <p:cNvSpPr>
            <a:spLocks noChangeShapeType="1"/>
          </p:cNvSpPr>
          <p:nvPr/>
        </p:nvSpPr>
        <p:spPr bwMode="auto">
          <a:xfrm>
            <a:off x="4500563" y="54975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7" name="Line 69"/>
          <p:cNvSpPr>
            <a:spLocks noChangeShapeType="1"/>
          </p:cNvSpPr>
          <p:nvPr/>
        </p:nvSpPr>
        <p:spPr bwMode="auto">
          <a:xfrm>
            <a:off x="4067175" y="41290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8" name="Line 70"/>
          <p:cNvSpPr>
            <a:spLocks noChangeShapeType="1"/>
          </p:cNvSpPr>
          <p:nvPr/>
        </p:nvSpPr>
        <p:spPr bwMode="auto">
          <a:xfrm>
            <a:off x="4067175" y="43449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39" name="Line 71"/>
          <p:cNvSpPr>
            <a:spLocks noChangeShapeType="1"/>
          </p:cNvSpPr>
          <p:nvPr/>
        </p:nvSpPr>
        <p:spPr bwMode="auto">
          <a:xfrm>
            <a:off x="4067175" y="52816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0" name="Line 72"/>
          <p:cNvSpPr>
            <a:spLocks noChangeShapeType="1"/>
          </p:cNvSpPr>
          <p:nvPr/>
        </p:nvSpPr>
        <p:spPr bwMode="auto">
          <a:xfrm>
            <a:off x="4067175" y="549751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1" name="Line 73"/>
          <p:cNvSpPr>
            <a:spLocks noChangeShapeType="1"/>
          </p:cNvSpPr>
          <p:nvPr/>
        </p:nvSpPr>
        <p:spPr bwMode="auto">
          <a:xfrm>
            <a:off x="4641850" y="44894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2" name="Line 74"/>
          <p:cNvSpPr>
            <a:spLocks noChangeShapeType="1"/>
          </p:cNvSpPr>
          <p:nvPr/>
        </p:nvSpPr>
        <p:spPr bwMode="auto">
          <a:xfrm>
            <a:off x="4641850" y="4705350"/>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3" name="Line 75"/>
          <p:cNvSpPr>
            <a:spLocks noChangeShapeType="1"/>
          </p:cNvSpPr>
          <p:nvPr/>
        </p:nvSpPr>
        <p:spPr bwMode="auto">
          <a:xfrm flipV="1">
            <a:off x="4067175" y="45608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4" name="Line 76"/>
          <p:cNvSpPr>
            <a:spLocks noChangeShapeType="1"/>
          </p:cNvSpPr>
          <p:nvPr/>
        </p:nvSpPr>
        <p:spPr bwMode="auto">
          <a:xfrm>
            <a:off x="4067175" y="45608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5" name="Line 77"/>
          <p:cNvSpPr>
            <a:spLocks noChangeShapeType="1"/>
          </p:cNvSpPr>
          <p:nvPr/>
        </p:nvSpPr>
        <p:spPr bwMode="auto">
          <a:xfrm flipV="1">
            <a:off x="4067175" y="57134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6" name="Line 78"/>
          <p:cNvSpPr>
            <a:spLocks noChangeShapeType="1"/>
          </p:cNvSpPr>
          <p:nvPr/>
        </p:nvSpPr>
        <p:spPr bwMode="auto">
          <a:xfrm>
            <a:off x="4067175" y="571341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7" name="Line 79"/>
          <p:cNvSpPr>
            <a:spLocks noChangeShapeType="1"/>
          </p:cNvSpPr>
          <p:nvPr/>
        </p:nvSpPr>
        <p:spPr bwMode="auto">
          <a:xfrm flipV="1">
            <a:off x="4643438" y="50657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8" name="Line 80"/>
          <p:cNvSpPr>
            <a:spLocks noChangeShapeType="1"/>
          </p:cNvSpPr>
          <p:nvPr/>
        </p:nvSpPr>
        <p:spPr bwMode="auto">
          <a:xfrm>
            <a:off x="4643438" y="50657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49" name="Line 81"/>
          <p:cNvSpPr>
            <a:spLocks noChangeShapeType="1"/>
          </p:cNvSpPr>
          <p:nvPr/>
        </p:nvSpPr>
        <p:spPr bwMode="auto">
          <a:xfrm>
            <a:off x="5076825" y="4849813"/>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50" name="Line 82"/>
          <p:cNvSpPr>
            <a:spLocks noChangeShapeType="1"/>
          </p:cNvSpPr>
          <p:nvPr/>
        </p:nvSpPr>
        <p:spPr bwMode="auto">
          <a:xfrm flipV="1">
            <a:off x="3851275" y="36258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51" name="Line 83"/>
          <p:cNvSpPr>
            <a:spLocks noChangeShapeType="1"/>
          </p:cNvSpPr>
          <p:nvPr/>
        </p:nvSpPr>
        <p:spPr bwMode="auto">
          <a:xfrm flipH="1" flipV="1">
            <a:off x="4427538" y="46339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52" name="Line 84"/>
          <p:cNvSpPr>
            <a:spLocks noChangeShapeType="1"/>
          </p:cNvSpPr>
          <p:nvPr/>
        </p:nvSpPr>
        <p:spPr bwMode="auto">
          <a:xfrm flipV="1">
            <a:off x="4427538" y="362585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53" name="Line 85"/>
          <p:cNvSpPr>
            <a:spLocks noChangeShapeType="1"/>
          </p:cNvSpPr>
          <p:nvPr/>
        </p:nvSpPr>
        <p:spPr bwMode="auto">
          <a:xfrm flipV="1">
            <a:off x="5003800" y="412908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454" name="Text Box 86"/>
          <p:cNvSpPr txBox="1">
            <a:spLocks noChangeArrowheads="1"/>
          </p:cNvSpPr>
          <p:nvPr/>
        </p:nvSpPr>
        <p:spPr bwMode="auto">
          <a:xfrm>
            <a:off x="3676650" y="3268663"/>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a:t>
            </a:r>
          </a:p>
        </p:txBody>
      </p:sp>
      <p:sp>
        <p:nvSpPr>
          <p:cNvPr id="186455" name="Text Box 87"/>
          <p:cNvSpPr txBox="1">
            <a:spLocks noChangeArrowheads="1"/>
          </p:cNvSpPr>
          <p:nvPr/>
        </p:nvSpPr>
        <p:spPr bwMode="auto">
          <a:xfrm>
            <a:off x="4291013" y="3286125"/>
            <a:ext cx="309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a:t>
            </a:r>
          </a:p>
        </p:txBody>
      </p:sp>
      <p:sp>
        <p:nvSpPr>
          <p:cNvPr id="186456" name="Text Box 88"/>
          <p:cNvSpPr txBox="1">
            <a:spLocks noChangeArrowheads="1"/>
          </p:cNvSpPr>
          <p:nvPr/>
        </p:nvSpPr>
        <p:spPr bwMode="auto">
          <a:xfrm>
            <a:off x="4840288" y="37163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a:t>
            </a:r>
          </a:p>
        </p:txBody>
      </p:sp>
      <p:sp>
        <p:nvSpPr>
          <p:cNvPr id="186457" name="AutoShape 89"/>
          <p:cNvSpPr>
            <a:spLocks noChangeArrowheads="1"/>
          </p:cNvSpPr>
          <p:nvPr/>
        </p:nvSpPr>
        <p:spPr bwMode="auto">
          <a:xfrm>
            <a:off x="2771775" y="2997200"/>
            <a:ext cx="360363" cy="287338"/>
          </a:xfrm>
          <a:prstGeom prst="down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86458" name="Text Box 90"/>
          <p:cNvSpPr txBox="1">
            <a:spLocks noChangeArrowheads="1"/>
          </p:cNvSpPr>
          <p:nvPr/>
        </p:nvSpPr>
        <p:spPr bwMode="auto">
          <a:xfrm>
            <a:off x="5580063" y="5300663"/>
            <a:ext cx="298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実際はメモリとマルチプレクサ</a:t>
            </a:r>
          </a:p>
          <a:p>
            <a:r>
              <a:rPr lang="ja-JP" altLang="en-US" b="1"/>
              <a:t>で実現する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45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57" grpId="0" animBg="1"/>
      <p:bldP spid="18645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ja-JP" sz="3600"/>
              <a:t>LUT</a:t>
            </a:r>
            <a:r>
              <a:rPr lang="ja-JP" altLang="en-US" sz="3600"/>
              <a:t>：</a:t>
            </a:r>
            <a:r>
              <a:rPr lang="en-US" altLang="ja-JP" sz="3600"/>
              <a:t>Look Up Table</a:t>
            </a:r>
            <a:r>
              <a:rPr lang="ja-JP" altLang="en-US" sz="3600"/>
              <a:t>による論理の実現例</a:t>
            </a:r>
          </a:p>
        </p:txBody>
      </p:sp>
      <p:sp>
        <p:nvSpPr>
          <p:cNvPr id="188419" name="Rectangle 3"/>
          <p:cNvSpPr>
            <a:spLocks noChangeArrowheads="1"/>
          </p:cNvSpPr>
          <p:nvPr/>
        </p:nvSpPr>
        <p:spPr bwMode="auto">
          <a:xfrm>
            <a:off x="1474788" y="198913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ABC</a:t>
            </a:r>
          </a:p>
        </p:txBody>
      </p:sp>
      <p:sp>
        <p:nvSpPr>
          <p:cNvPr id="188420" name="Rectangle 4"/>
          <p:cNvSpPr>
            <a:spLocks noChangeArrowheads="1"/>
          </p:cNvSpPr>
          <p:nvPr/>
        </p:nvSpPr>
        <p:spPr bwMode="auto">
          <a:xfrm>
            <a:off x="1474788" y="2276475"/>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000</a:t>
            </a:r>
          </a:p>
        </p:txBody>
      </p:sp>
      <p:sp>
        <p:nvSpPr>
          <p:cNvPr id="188421" name="Rectangle 5"/>
          <p:cNvSpPr>
            <a:spLocks noChangeArrowheads="1"/>
          </p:cNvSpPr>
          <p:nvPr/>
        </p:nvSpPr>
        <p:spPr bwMode="auto">
          <a:xfrm>
            <a:off x="1474788" y="2563813"/>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001</a:t>
            </a:r>
          </a:p>
        </p:txBody>
      </p:sp>
      <p:sp>
        <p:nvSpPr>
          <p:cNvPr id="188422" name="Rectangle 6"/>
          <p:cNvSpPr>
            <a:spLocks noChangeArrowheads="1"/>
          </p:cNvSpPr>
          <p:nvPr/>
        </p:nvSpPr>
        <p:spPr bwMode="auto">
          <a:xfrm>
            <a:off x="1474788" y="2851150"/>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010</a:t>
            </a:r>
          </a:p>
        </p:txBody>
      </p:sp>
      <p:sp>
        <p:nvSpPr>
          <p:cNvPr id="188423" name="Rectangle 7"/>
          <p:cNvSpPr>
            <a:spLocks noChangeArrowheads="1"/>
          </p:cNvSpPr>
          <p:nvPr/>
        </p:nvSpPr>
        <p:spPr bwMode="auto">
          <a:xfrm>
            <a:off x="1474788" y="313848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011</a:t>
            </a:r>
          </a:p>
        </p:txBody>
      </p:sp>
      <p:sp>
        <p:nvSpPr>
          <p:cNvPr id="188424" name="Rectangle 8"/>
          <p:cNvSpPr>
            <a:spLocks noChangeArrowheads="1"/>
          </p:cNvSpPr>
          <p:nvPr/>
        </p:nvSpPr>
        <p:spPr bwMode="auto">
          <a:xfrm>
            <a:off x="1474788" y="3425825"/>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100</a:t>
            </a:r>
          </a:p>
        </p:txBody>
      </p:sp>
      <p:sp>
        <p:nvSpPr>
          <p:cNvPr id="188425" name="Rectangle 9"/>
          <p:cNvSpPr>
            <a:spLocks noChangeArrowheads="1"/>
          </p:cNvSpPr>
          <p:nvPr/>
        </p:nvSpPr>
        <p:spPr bwMode="auto">
          <a:xfrm>
            <a:off x="1474788" y="3713163"/>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101</a:t>
            </a:r>
          </a:p>
        </p:txBody>
      </p:sp>
      <p:sp>
        <p:nvSpPr>
          <p:cNvPr id="188426" name="Rectangle 10"/>
          <p:cNvSpPr>
            <a:spLocks noChangeArrowheads="1"/>
          </p:cNvSpPr>
          <p:nvPr/>
        </p:nvSpPr>
        <p:spPr bwMode="auto">
          <a:xfrm>
            <a:off x="1474788" y="4000500"/>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110</a:t>
            </a:r>
          </a:p>
        </p:txBody>
      </p:sp>
      <p:sp>
        <p:nvSpPr>
          <p:cNvPr id="188427" name="Rectangle 11"/>
          <p:cNvSpPr>
            <a:spLocks noChangeArrowheads="1"/>
          </p:cNvSpPr>
          <p:nvPr/>
        </p:nvSpPr>
        <p:spPr bwMode="auto">
          <a:xfrm>
            <a:off x="1474788" y="4287838"/>
            <a:ext cx="792162" cy="2889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111</a:t>
            </a:r>
          </a:p>
        </p:txBody>
      </p:sp>
      <p:grpSp>
        <p:nvGrpSpPr>
          <p:cNvPr id="188428" name="Group 12"/>
          <p:cNvGrpSpPr>
            <a:grpSpLocks/>
          </p:cNvGrpSpPr>
          <p:nvPr/>
        </p:nvGrpSpPr>
        <p:grpSpPr bwMode="auto">
          <a:xfrm>
            <a:off x="2266950" y="1989138"/>
            <a:ext cx="360363" cy="2587625"/>
            <a:chOff x="1547" y="1253"/>
            <a:chExt cx="246" cy="1630"/>
          </a:xfrm>
        </p:grpSpPr>
        <p:sp>
          <p:nvSpPr>
            <p:cNvPr id="188429" name="Rectangle 13"/>
            <p:cNvSpPr>
              <a:spLocks noChangeArrowheads="1"/>
            </p:cNvSpPr>
            <p:nvPr/>
          </p:nvSpPr>
          <p:spPr bwMode="auto">
            <a:xfrm>
              <a:off x="1547" y="1253"/>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Z</a:t>
              </a:r>
            </a:p>
          </p:txBody>
        </p:sp>
        <p:sp>
          <p:nvSpPr>
            <p:cNvPr id="188430" name="Rectangle 14"/>
            <p:cNvSpPr>
              <a:spLocks noChangeArrowheads="1"/>
            </p:cNvSpPr>
            <p:nvPr/>
          </p:nvSpPr>
          <p:spPr bwMode="auto">
            <a:xfrm>
              <a:off x="1547" y="1434"/>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1" name="Rectangle 15"/>
            <p:cNvSpPr>
              <a:spLocks noChangeArrowheads="1"/>
            </p:cNvSpPr>
            <p:nvPr/>
          </p:nvSpPr>
          <p:spPr bwMode="auto">
            <a:xfrm>
              <a:off x="1547" y="1615"/>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2" name="Rectangle 16"/>
            <p:cNvSpPr>
              <a:spLocks noChangeArrowheads="1"/>
            </p:cNvSpPr>
            <p:nvPr/>
          </p:nvSpPr>
          <p:spPr bwMode="auto">
            <a:xfrm>
              <a:off x="1547" y="1796"/>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3" name="Rectangle 17"/>
            <p:cNvSpPr>
              <a:spLocks noChangeArrowheads="1"/>
            </p:cNvSpPr>
            <p:nvPr/>
          </p:nvSpPr>
          <p:spPr bwMode="auto">
            <a:xfrm>
              <a:off x="1547" y="1977"/>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a:t>
              </a:r>
            </a:p>
          </p:txBody>
        </p:sp>
        <p:sp>
          <p:nvSpPr>
            <p:cNvPr id="188434" name="Rectangle 18"/>
            <p:cNvSpPr>
              <a:spLocks noChangeArrowheads="1"/>
            </p:cNvSpPr>
            <p:nvPr/>
          </p:nvSpPr>
          <p:spPr bwMode="auto">
            <a:xfrm>
              <a:off x="1547" y="2158"/>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5" name="Rectangle 19"/>
            <p:cNvSpPr>
              <a:spLocks noChangeArrowheads="1"/>
            </p:cNvSpPr>
            <p:nvPr/>
          </p:nvSpPr>
          <p:spPr bwMode="auto">
            <a:xfrm>
              <a:off x="1547" y="2339"/>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6" name="Rectangle 20"/>
            <p:cNvSpPr>
              <a:spLocks noChangeArrowheads="1"/>
            </p:cNvSpPr>
            <p:nvPr/>
          </p:nvSpPr>
          <p:spPr bwMode="auto">
            <a:xfrm>
              <a:off x="1547" y="2520"/>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37" name="Rectangle 21"/>
            <p:cNvSpPr>
              <a:spLocks noChangeArrowheads="1"/>
            </p:cNvSpPr>
            <p:nvPr/>
          </p:nvSpPr>
          <p:spPr bwMode="auto">
            <a:xfrm>
              <a:off x="1547" y="2701"/>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a:t>
              </a:r>
            </a:p>
          </p:txBody>
        </p:sp>
      </p:grpSp>
      <p:grpSp>
        <p:nvGrpSpPr>
          <p:cNvPr id="188438" name="Group 22"/>
          <p:cNvGrpSpPr>
            <a:grpSpLocks/>
          </p:cNvGrpSpPr>
          <p:nvPr/>
        </p:nvGrpSpPr>
        <p:grpSpPr bwMode="auto">
          <a:xfrm>
            <a:off x="3490913" y="1973263"/>
            <a:ext cx="360362" cy="2587625"/>
            <a:chOff x="2382" y="1243"/>
            <a:chExt cx="246" cy="1630"/>
          </a:xfrm>
        </p:grpSpPr>
        <p:sp>
          <p:nvSpPr>
            <p:cNvPr id="188439" name="Rectangle 23"/>
            <p:cNvSpPr>
              <a:spLocks noChangeArrowheads="1"/>
            </p:cNvSpPr>
            <p:nvPr/>
          </p:nvSpPr>
          <p:spPr bwMode="auto">
            <a:xfrm>
              <a:off x="2382" y="1243"/>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Z</a:t>
              </a:r>
            </a:p>
          </p:txBody>
        </p:sp>
        <p:sp>
          <p:nvSpPr>
            <p:cNvPr id="188440" name="Rectangle 24"/>
            <p:cNvSpPr>
              <a:spLocks noChangeArrowheads="1"/>
            </p:cNvSpPr>
            <p:nvPr/>
          </p:nvSpPr>
          <p:spPr bwMode="auto">
            <a:xfrm>
              <a:off x="2382" y="1424"/>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1" name="Rectangle 25"/>
            <p:cNvSpPr>
              <a:spLocks noChangeArrowheads="1"/>
            </p:cNvSpPr>
            <p:nvPr/>
          </p:nvSpPr>
          <p:spPr bwMode="auto">
            <a:xfrm>
              <a:off x="2382" y="1605"/>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2" name="Rectangle 26"/>
            <p:cNvSpPr>
              <a:spLocks noChangeArrowheads="1"/>
            </p:cNvSpPr>
            <p:nvPr/>
          </p:nvSpPr>
          <p:spPr bwMode="auto">
            <a:xfrm>
              <a:off x="2382" y="1786"/>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3" name="Rectangle 27"/>
            <p:cNvSpPr>
              <a:spLocks noChangeArrowheads="1"/>
            </p:cNvSpPr>
            <p:nvPr/>
          </p:nvSpPr>
          <p:spPr bwMode="auto">
            <a:xfrm>
              <a:off x="2382" y="1967"/>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a:t>
              </a:r>
            </a:p>
          </p:txBody>
        </p:sp>
        <p:sp>
          <p:nvSpPr>
            <p:cNvPr id="188444" name="Rectangle 28"/>
            <p:cNvSpPr>
              <a:spLocks noChangeArrowheads="1"/>
            </p:cNvSpPr>
            <p:nvPr/>
          </p:nvSpPr>
          <p:spPr bwMode="auto">
            <a:xfrm>
              <a:off x="2382" y="2148"/>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5" name="Rectangle 29"/>
            <p:cNvSpPr>
              <a:spLocks noChangeArrowheads="1"/>
            </p:cNvSpPr>
            <p:nvPr/>
          </p:nvSpPr>
          <p:spPr bwMode="auto">
            <a:xfrm>
              <a:off x="2382" y="2329"/>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6" name="Rectangle 30"/>
            <p:cNvSpPr>
              <a:spLocks noChangeArrowheads="1"/>
            </p:cNvSpPr>
            <p:nvPr/>
          </p:nvSpPr>
          <p:spPr bwMode="auto">
            <a:xfrm>
              <a:off x="2382" y="2510"/>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0</a:t>
              </a:r>
            </a:p>
          </p:txBody>
        </p:sp>
        <p:sp>
          <p:nvSpPr>
            <p:cNvPr id="188447" name="Rectangle 31"/>
            <p:cNvSpPr>
              <a:spLocks noChangeArrowheads="1"/>
            </p:cNvSpPr>
            <p:nvPr/>
          </p:nvSpPr>
          <p:spPr bwMode="auto">
            <a:xfrm>
              <a:off x="2382" y="2691"/>
              <a:ext cx="246" cy="18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latin typeface="ＭＳ Ｐゴシック" panose="020B0600070205080204" pitchFamily="50" charset="-128"/>
                </a:rPr>
                <a:t>1</a:t>
              </a:r>
            </a:p>
          </p:txBody>
        </p:sp>
      </p:grpSp>
      <p:sp>
        <p:nvSpPr>
          <p:cNvPr id="188448" name="AutoShape 32"/>
          <p:cNvSpPr>
            <a:spLocks noChangeArrowheads="1"/>
          </p:cNvSpPr>
          <p:nvPr/>
        </p:nvSpPr>
        <p:spPr bwMode="auto">
          <a:xfrm rot="-5400000">
            <a:off x="3960018" y="243760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49" name="AutoShape 33"/>
          <p:cNvSpPr>
            <a:spLocks noChangeArrowheads="1"/>
          </p:cNvSpPr>
          <p:nvPr/>
        </p:nvSpPr>
        <p:spPr bwMode="auto">
          <a:xfrm rot="-5400000">
            <a:off x="3960018" y="3012282"/>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0" name="AutoShape 34"/>
          <p:cNvSpPr>
            <a:spLocks noChangeArrowheads="1"/>
          </p:cNvSpPr>
          <p:nvPr/>
        </p:nvSpPr>
        <p:spPr bwMode="auto">
          <a:xfrm rot="-5400000">
            <a:off x="3960018" y="3586957"/>
            <a:ext cx="576263"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1" name="AutoShape 35"/>
          <p:cNvSpPr>
            <a:spLocks noChangeArrowheads="1"/>
          </p:cNvSpPr>
          <p:nvPr/>
        </p:nvSpPr>
        <p:spPr bwMode="auto">
          <a:xfrm rot="-5400000">
            <a:off x="3960019" y="41854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2" name="AutoShape 36"/>
          <p:cNvSpPr>
            <a:spLocks noChangeArrowheads="1"/>
          </p:cNvSpPr>
          <p:nvPr/>
        </p:nvSpPr>
        <p:spPr bwMode="auto">
          <a:xfrm rot="-5400000">
            <a:off x="4536282" y="27249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3" name="AutoShape 37"/>
          <p:cNvSpPr>
            <a:spLocks noChangeArrowheads="1"/>
          </p:cNvSpPr>
          <p:nvPr/>
        </p:nvSpPr>
        <p:spPr bwMode="auto">
          <a:xfrm rot="-5400000">
            <a:off x="4536282" y="3877469"/>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4" name="AutoShape 38"/>
          <p:cNvSpPr>
            <a:spLocks noChangeArrowheads="1"/>
          </p:cNvSpPr>
          <p:nvPr/>
        </p:nvSpPr>
        <p:spPr bwMode="auto">
          <a:xfrm rot="-5400000">
            <a:off x="5110957" y="3156744"/>
            <a:ext cx="576262" cy="215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8455" name="Line 39"/>
          <p:cNvSpPr>
            <a:spLocks noChangeShapeType="1"/>
          </p:cNvSpPr>
          <p:nvPr/>
        </p:nvSpPr>
        <p:spPr bwMode="auto">
          <a:xfrm>
            <a:off x="3851275" y="24003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56" name="Line 40"/>
          <p:cNvSpPr>
            <a:spLocks noChangeShapeType="1"/>
          </p:cNvSpPr>
          <p:nvPr/>
        </p:nvSpPr>
        <p:spPr bwMode="auto">
          <a:xfrm>
            <a:off x="3851275" y="26892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57" name="Line 41"/>
          <p:cNvSpPr>
            <a:spLocks noChangeShapeType="1"/>
          </p:cNvSpPr>
          <p:nvPr/>
        </p:nvSpPr>
        <p:spPr bwMode="auto">
          <a:xfrm>
            <a:off x="3851275" y="2976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58" name="Line 42"/>
          <p:cNvSpPr>
            <a:spLocks noChangeShapeType="1"/>
          </p:cNvSpPr>
          <p:nvPr/>
        </p:nvSpPr>
        <p:spPr bwMode="auto">
          <a:xfrm>
            <a:off x="3851275" y="32639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59" name="Line 43"/>
          <p:cNvSpPr>
            <a:spLocks noChangeShapeType="1"/>
          </p:cNvSpPr>
          <p:nvPr/>
        </p:nvSpPr>
        <p:spPr bwMode="auto">
          <a:xfrm>
            <a:off x="3851275" y="35512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0" name="Line 44"/>
          <p:cNvSpPr>
            <a:spLocks noChangeShapeType="1"/>
          </p:cNvSpPr>
          <p:nvPr/>
        </p:nvSpPr>
        <p:spPr bwMode="auto">
          <a:xfrm>
            <a:off x="3851275" y="38385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1" name="Line 45"/>
          <p:cNvSpPr>
            <a:spLocks noChangeShapeType="1"/>
          </p:cNvSpPr>
          <p:nvPr/>
        </p:nvSpPr>
        <p:spPr bwMode="auto">
          <a:xfrm>
            <a:off x="3851275" y="41259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2" name="Line 46"/>
          <p:cNvSpPr>
            <a:spLocks noChangeShapeType="1"/>
          </p:cNvSpPr>
          <p:nvPr/>
        </p:nvSpPr>
        <p:spPr bwMode="auto">
          <a:xfrm>
            <a:off x="3851275" y="44132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3" name="Line 47"/>
          <p:cNvSpPr>
            <a:spLocks noChangeShapeType="1"/>
          </p:cNvSpPr>
          <p:nvPr/>
        </p:nvSpPr>
        <p:spPr bwMode="auto">
          <a:xfrm>
            <a:off x="4356100" y="25447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4" name="Line 48"/>
          <p:cNvSpPr>
            <a:spLocks noChangeShapeType="1"/>
          </p:cNvSpPr>
          <p:nvPr/>
        </p:nvSpPr>
        <p:spPr bwMode="auto">
          <a:xfrm>
            <a:off x="4356100" y="31210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5" name="Line 49"/>
          <p:cNvSpPr>
            <a:spLocks noChangeShapeType="1"/>
          </p:cNvSpPr>
          <p:nvPr/>
        </p:nvSpPr>
        <p:spPr bwMode="auto">
          <a:xfrm>
            <a:off x="4356100" y="36972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6" name="Line 50"/>
          <p:cNvSpPr>
            <a:spLocks noChangeShapeType="1"/>
          </p:cNvSpPr>
          <p:nvPr/>
        </p:nvSpPr>
        <p:spPr bwMode="auto">
          <a:xfrm>
            <a:off x="4356100" y="42735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7" name="Line 51"/>
          <p:cNvSpPr>
            <a:spLocks noChangeShapeType="1"/>
          </p:cNvSpPr>
          <p:nvPr/>
        </p:nvSpPr>
        <p:spPr bwMode="auto">
          <a:xfrm>
            <a:off x="4932363" y="29051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8" name="Line 52"/>
          <p:cNvSpPr>
            <a:spLocks noChangeShapeType="1"/>
          </p:cNvSpPr>
          <p:nvPr/>
        </p:nvSpPr>
        <p:spPr bwMode="auto">
          <a:xfrm>
            <a:off x="4932363" y="39131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69" name="Line 53"/>
          <p:cNvSpPr>
            <a:spLocks noChangeShapeType="1"/>
          </p:cNvSpPr>
          <p:nvPr/>
        </p:nvSpPr>
        <p:spPr bwMode="auto">
          <a:xfrm>
            <a:off x="4498975" y="25447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0" name="Line 54"/>
          <p:cNvSpPr>
            <a:spLocks noChangeShapeType="1"/>
          </p:cNvSpPr>
          <p:nvPr/>
        </p:nvSpPr>
        <p:spPr bwMode="auto">
          <a:xfrm>
            <a:off x="4498975" y="27606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1" name="Line 55"/>
          <p:cNvSpPr>
            <a:spLocks noChangeShapeType="1"/>
          </p:cNvSpPr>
          <p:nvPr/>
        </p:nvSpPr>
        <p:spPr bwMode="auto">
          <a:xfrm>
            <a:off x="4498975" y="36972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2" name="Line 56"/>
          <p:cNvSpPr>
            <a:spLocks noChangeShapeType="1"/>
          </p:cNvSpPr>
          <p:nvPr/>
        </p:nvSpPr>
        <p:spPr bwMode="auto">
          <a:xfrm>
            <a:off x="4498975" y="39131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3" name="Line 57"/>
          <p:cNvSpPr>
            <a:spLocks noChangeShapeType="1"/>
          </p:cNvSpPr>
          <p:nvPr/>
        </p:nvSpPr>
        <p:spPr bwMode="auto">
          <a:xfrm>
            <a:off x="5073650" y="29051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4" name="Line 58"/>
          <p:cNvSpPr>
            <a:spLocks noChangeShapeType="1"/>
          </p:cNvSpPr>
          <p:nvPr/>
        </p:nvSpPr>
        <p:spPr bwMode="auto">
          <a:xfrm>
            <a:off x="5073650" y="3121025"/>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5" name="Line 59"/>
          <p:cNvSpPr>
            <a:spLocks noChangeShapeType="1"/>
          </p:cNvSpPr>
          <p:nvPr/>
        </p:nvSpPr>
        <p:spPr bwMode="auto">
          <a:xfrm flipV="1">
            <a:off x="4498975" y="297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6" name="Line 60"/>
          <p:cNvSpPr>
            <a:spLocks noChangeShapeType="1"/>
          </p:cNvSpPr>
          <p:nvPr/>
        </p:nvSpPr>
        <p:spPr bwMode="auto">
          <a:xfrm>
            <a:off x="4498975" y="2976563"/>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7" name="Line 61"/>
          <p:cNvSpPr>
            <a:spLocks noChangeShapeType="1"/>
          </p:cNvSpPr>
          <p:nvPr/>
        </p:nvSpPr>
        <p:spPr bwMode="auto">
          <a:xfrm flipV="1">
            <a:off x="4498975" y="41290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8" name="Line 62"/>
          <p:cNvSpPr>
            <a:spLocks noChangeShapeType="1"/>
          </p:cNvSpPr>
          <p:nvPr/>
        </p:nvSpPr>
        <p:spPr bwMode="auto">
          <a:xfrm>
            <a:off x="4498975" y="4129088"/>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79" name="Line 63"/>
          <p:cNvSpPr>
            <a:spLocks noChangeShapeType="1"/>
          </p:cNvSpPr>
          <p:nvPr/>
        </p:nvSpPr>
        <p:spPr bwMode="auto">
          <a:xfrm flipV="1">
            <a:off x="5075238" y="34813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0" name="Line 64"/>
          <p:cNvSpPr>
            <a:spLocks noChangeShapeType="1"/>
          </p:cNvSpPr>
          <p:nvPr/>
        </p:nvSpPr>
        <p:spPr bwMode="auto">
          <a:xfrm>
            <a:off x="5075238" y="34813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1" name="Line 65"/>
          <p:cNvSpPr>
            <a:spLocks noChangeShapeType="1"/>
          </p:cNvSpPr>
          <p:nvPr/>
        </p:nvSpPr>
        <p:spPr bwMode="auto">
          <a:xfrm>
            <a:off x="5508625" y="32654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2" name="Line 66"/>
          <p:cNvSpPr>
            <a:spLocks noChangeShapeType="1"/>
          </p:cNvSpPr>
          <p:nvPr/>
        </p:nvSpPr>
        <p:spPr bwMode="auto">
          <a:xfrm flipV="1">
            <a:off x="4283075" y="20415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3" name="Line 67"/>
          <p:cNvSpPr>
            <a:spLocks noChangeShapeType="1"/>
          </p:cNvSpPr>
          <p:nvPr/>
        </p:nvSpPr>
        <p:spPr bwMode="auto">
          <a:xfrm flipH="1" flipV="1">
            <a:off x="4859338" y="30495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4" name="Line 68"/>
          <p:cNvSpPr>
            <a:spLocks noChangeShapeType="1"/>
          </p:cNvSpPr>
          <p:nvPr/>
        </p:nvSpPr>
        <p:spPr bwMode="auto">
          <a:xfrm flipV="1">
            <a:off x="4859338" y="204152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5" name="Line 69"/>
          <p:cNvSpPr>
            <a:spLocks noChangeShapeType="1"/>
          </p:cNvSpPr>
          <p:nvPr/>
        </p:nvSpPr>
        <p:spPr bwMode="auto">
          <a:xfrm flipV="1">
            <a:off x="5435600" y="254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86" name="Text Box 70"/>
          <p:cNvSpPr txBox="1">
            <a:spLocks noChangeArrowheads="1"/>
          </p:cNvSpPr>
          <p:nvPr/>
        </p:nvSpPr>
        <p:spPr bwMode="auto">
          <a:xfrm>
            <a:off x="4127500" y="1717675"/>
            <a:ext cx="32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a:t>
            </a:r>
          </a:p>
        </p:txBody>
      </p:sp>
      <p:sp>
        <p:nvSpPr>
          <p:cNvPr id="188487" name="Text Box 71"/>
          <p:cNvSpPr txBox="1">
            <a:spLocks noChangeArrowheads="1"/>
          </p:cNvSpPr>
          <p:nvPr/>
        </p:nvSpPr>
        <p:spPr bwMode="auto">
          <a:xfrm>
            <a:off x="4706938" y="171767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sp>
        <p:nvSpPr>
          <p:cNvPr id="188488" name="Text Box 72"/>
          <p:cNvSpPr txBox="1">
            <a:spLocks noChangeArrowheads="1"/>
          </p:cNvSpPr>
          <p:nvPr/>
        </p:nvSpPr>
        <p:spPr bwMode="auto">
          <a:xfrm>
            <a:off x="5272088" y="21320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88489" name="Text Box 73"/>
          <p:cNvSpPr txBox="1">
            <a:spLocks noChangeArrowheads="1"/>
          </p:cNvSpPr>
          <p:nvPr/>
        </p:nvSpPr>
        <p:spPr bwMode="auto">
          <a:xfrm>
            <a:off x="4129088" y="1412875"/>
            <a:ext cx="287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a:t>
            </a:r>
          </a:p>
        </p:txBody>
      </p:sp>
      <p:sp>
        <p:nvSpPr>
          <p:cNvPr id="188490" name="Line 74"/>
          <p:cNvSpPr>
            <a:spLocks noChangeShapeType="1"/>
          </p:cNvSpPr>
          <p:nvPr/>
        </p:nvSpPr>
        <p:spPr bwMode="auto">
          <a:xfrm flipV="1">
            <a:off x="4140200" y="2492375"/>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1" name="Line 75"/>
          <p:cNvSpPr>
            <a:spLocks noChangeShapeType="1"/>
          </p:cNvSpPr>
          <p:nvPr/>
        </p:nvSpPr>
        <p:spPr bwMode="auto">
          <a:xfrm flipV="1">
            <a:off x="4140200" y="30686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2" name="Line 76"/>
          <p:cNvSpPr>
            <a:spLocks noChangeShapeType="1"/>
          </p:cNvSpPr>
          <p:nvPr/>
        </p:nvSpPr>
        <p:spPr bwMode="auto">
          <a:xfrm flipV="1">
            <a:off x="4140200" y="3644900"/>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3" name="Line 77"/>
          <p:cNvSpPr>
            <a:spLocks noChangeShapeType="1"/>
          </p:cNvSpPr>
          <p:nvPr/>
        </p:nvSpPr>
        <p:spPr bwMode="auto">
          <a:xfrm flipV="1">
            <a:off x="4140200" y="4221163"/>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4" name="Line 78"/>
          <p:cNvSpPr>
            <a:spLocks noChangeShapeType="1"/>
          </p:cNvSpPr>
          <p:nvPr/>
        </p:nvSpPr>
        <p:spPr bwMode="auto">
          <a:xfrm flipV="1">
            <a:off x="4716463" y="3933825"/>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5" name="Line 79"/>
          <p:cNvSpPr>
            <a:spLocks noChangeShapeType="1"/>
          </p:cNvSpPr>
          <p:nvPr/>
        </p:nvSpPr>
        <p:spPr bwMode="auto">
          <a:xfrm flipV="1">
            <a:off x="4716463" y="28527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6" name="Line 80"/>
          <p:cNvSpPr>
            <a:spLocks noChangeShapeType="1"/>
          </p:cNvSpPr>
          <p:nvPr/>
        </p:nvSpPr>
        <p:spPr bwMode="auto">
          <a:xfrm flipH="1" flipV="1">
            <a:off x="5292725" y="3068638"/>
            <a:ext cx="21590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497" name="Text Box 81"/>
          <p:cNvSpPr txBox="1">
            <a:spLocks noChangeArrowheads="1"/>
          </p:cNvSpPr>
          <p:nvPr/>
        </p:nvSpPr>
        <p:spPr bwMode="auto">
          <a:xfrm>
            <a:off x="6064250" y="28003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chemeClr val="hlink"/>
                </a:solidFill>
              </a:rPr>
              <a:t>1</a:t>
            </a:r>
          </a:p>
        </p:txBody>
      </p:sp>
      <p:sp>
        <p:nvSpPr>
          <p:cNvPr id="188498" name="Oval 82"/>
          <p:cNvSpPr>
            <a:spLocks noChangeArrowheads="1"/>
          </p:cNvSpPr>
          <p:nvPr/>
        </p:nvSpPr>
        <p:spPr bwMode="auto">
          <a:xfrm>
            <a:off x="3575050" y="3141663"/>
            <a:ext cx="215900" cy="287337"/>
          </a:xfrm>
          <a:prstGeom prst="ellipse">
            <a:avLst/>
          </a:pr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20000"/>
              </a:spcBef>
              <a:buClr>
                <a:schemeClr val="folHlink"/>
              </a:buClr>
              <a:buSzPct val="95000"/>
              <a:buFont typeface="Wingdings" panose="05000000000000000000" pitchFamily="2" charset="2"/>
              <a:buNone/>
            </a:pPr>
            <a:endParaRPr lang="ja-JP" altLang="ja-JP" sz="2800">
              <a:solidFill>
                <a:schemeClr val="hlink"/>
              </a:solidFill>
              <a:latin typeface="Tahoma" panose="020B0604030504040204" pitchFamily="34" charset="0"/>
            </a:endParaRPr>
          </a:p>
        </p:txBody>
      </p:sp>
      <p:sp>
        <p:nvSpPr>
          <p:cNvPr id="188499" name="Text Box 83"/>
          <p:cNvSpPr txBox="1">
            <a:spLocks noChangeArrowheads="1"/>
          </p:cNvSpPr>
          <p:nvPr/>
        </p:nvSpPr>
        <p:spPr bwMode="auto">
          <a:xfrm>
            <a:off x="4724400" y="14128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a:t>
            </a:r>
          </a:p>
        </p:txBody>
      </p:sp>
      <p:sp>
        <p:nvSpPr>
          <p:cNvPr id="188500" name="Text Box 84"/>
          <p:cNvSpPr txBox="1">
            <a:spLocks noChangeArrowheads="1"/>
          </p:cNvSpPr>
          <p:nvPr/>
        </p:nvSpPr>
        <p:spPr bwMode="auto">
          <a:xfrm>
            <a:off x="5280025" y="14128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8489"/>
                                        </p:tgtEl>
                                        <p:attrNameLst>
                                          <p:attrName>style.visibility</p:attrName>
                                        </p:attrNameLst>
                                      </p:cBhvr>
                                      <p:to>
                                        <p:strVal val="visible"/>
                                      </p:to>
                                    </p:set>
                                    <p:anim calcmode="lin" valueType="num">
                                      <p:cBhvr additive="base">
                                        <p:cTn id="7" dur="500" fill="hold"/>
                                        <p:tgtEl>
                                          <p:spTgt spid="188489"/>
                                        </p:tgtEl>
                                        <p:attrNameLst>
                                          <p:attrName>ppt_x</p:attrName>
                                        </p:attrNameLst>
                                      </p:cBhvr>
                                      <p:tavLst>
                                        <p:tav tm="0">
                                          <p:val>
                                            <p:strVal val="#ppt_x"/>
                                          </p:val>
                                        </p:tav>
                                        <p:tav tm="100000">
                                          <p:val>
                                            <p:strVal val="#ppt_x"/>
                                          </p:val>
                                        </p:tav>
                                      </p:tavLst>
                                    </p:anim>
                                    <p:anim calcmode="lin" valueType="num">
                                      <p:cBhvr additive="base">
                                        <p:cTn id="8" dur="500" fill="hold"/>
                                        <p:tgtEl>
                                          <p:spTgt spid="18848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84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84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8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84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84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849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849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84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849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88499"/>
                                        </p:tgtEl>
                                        <p:attrNameLst>
                                          <p:attrName>style.visibility</p:attrName>
                                        </p:attrNameLst>
                                      </p:cBhvr>
                                      <p:to>
                                        <p:strVal val="visible"/>
                                      </p:to>
                                    </p:set>
                                    <p:anim calcmode="lin" valueType="num">
                                      <p:cBhvr additive="base">
                                        <p:cTn id="39" dur="500" fill="hold"/>
                                        <p:tgtEl>
                                          <p:spTgt spid="188499"/>
                                        </p:tgtEl>
                                        <p:attrNameLst>
                                          <p:attrName>ppt_x</p:attrName>
                                        </p:attrNameLst>
                                      </p:cBhvr>
                                      <p:tavLst>
                                        <p:tav tm="0">
                                          <p:val>
                                            <p:strVal val="#ppt_x"/>
                                          </p:val>
                                        </p:tav>
                                        <p:tav tm="100000">
                                          <p:val>
                                            <p:strVal val="#ppt_x"/>
                                          </p:val>
                                        </p:tav>
                                      </p:tavLst>
                                    </p:anim>
                                    <p:anim calcmode="lin" valueType="num">
                                      <p:cBhvr additive="base">
                                        <p:cTn id="40" dur="500" fill="hold"/>
                                        <p:tgtEl>
                                          <p:spTgt spid="188499"/>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88500"/>
                                        </p:tgtEl>
                                        <p:attrNameLst>
                                          <p:attrName>style.visibility</p:attrName>
                                        </p:attrNameLst>
                                      </p:cBhvr>
                                      <p:to>
                                        <p:strVal val="visible"/>
                                      </p:to>
                                    </p:set>
                                    <p:anim calcmode="lin" valueType="num">
                                      <p:cBhvr additive="base">
                                        <p:cTn id="45" dur="500" fill="hold"/>
                                        <p:tgtEl>
                                          <p:spTgt spid="188500"/>
                                        </p:tgtEl>
                                        <p:attrNameLst>
                                          <p:attrName>ppt_x</p:attrName>
                                        </p:attrNameLst>
                                      </p:cBhvr>
                                      <p:tavLst>
                                        <p:tav tm="0">
                                          <p:val>
                                            <p:strVal val="#ppt_x"/>
                                          </p:val>
                                        </p:tav>
                                        <p:tav tm="100000">
                                          <p:val>
                                            <p:strVal val="#ppt_x"/>
                                          </p:val>
                                        </p:tav>
                                      </p:tavLst>
                                    </p:anim>
                                    <p:anim calcmode="lin" valueType="num">
                                      <p:cBhvr additive="base">
                                        <p:cTn id="46" dur="500" fill="hold"/>
                                        <p:tgtEl>
                                          <p:spTgt spid="188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89" grpId="0"/>
      <p:bldP spid="188490" grpId="0" animBg="1"/>
      <p:bldP spid="188491" grpId="0" animBg="1"/>
      <p:bldP spid="188492" grpId="0" animBg="1"/>
      <p:bldP spid="188493" grpId="0" animBg="1"/>
      <p:bldP spid="188494" grpId="0" animBg="1"/>
      <p:bldP spid="188495" grpId="0" animBg="1"/>
      <p:bldP spid="188496" grpId="0" animBg="1"/>
      <p:bldP spid="188497" grpId="0"/>
      <p:bldP spid="188498" grpId="0" animBg="1"/>
      <p:bldP spid="188499" grpId="0"/>
      <p:bldP spid="1885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ja-JP" altLang="en-US" sz="4000"/>
              <a:t>プロダクトターム方式　</a:t>
            </a:r>
            <a:r>
              <a:rPr lang="en-US" altLang="ja-JP" sz="4000"/>
              <a:t>vs.</a:t>
            </a:r>
            <a:r>
              <a:rPr lang="ja-JP" altLang="en-US" sz="4000"/>
              <a:t>　</a:t>
            </a:r>
            <a:r>
              <a:rPr lang="en-US" altLang="ja-JP" sz="4000"/>
              <a:t>LUT</a:t>
            </a:r>
          </a:p>
        </p:txBody>
      </p:sp>
      <p:sp>
        <p:nvSpPr>
          <p:cNvPr id="190467" name="Rectangle 3"/>
          <p:cNvSpPr>
            <a:spLocks noGrp="1" noChangeArrowheads="1"/>
          </p:cNvSpPr>
          <p:nvPr>
            <p:ph type="body" idx="1"/>
          </p:nvPr>
        </p:nvSpPr>
        <p:spPr>
          <a:xfrm>
            <a:off x="468313" y="1412875"/>
            <a:ext cx="8229600" cy="4530725"/>
          </a:xfrm>
          <a:noFill/>
          <a:ln/>
        </p:spPr>
        <p:txBody>
          <a:bodyPr/>
          <a:lstStyle/>
          <a:p>
            <a:r>
              <a:rPr lang="ja-JP" altLang="en-US"/>
              <a:t>プロダクトターム方式（</a:t>
            </a:r>
            <a:r>
              <a:rPr lang="en-US" altLang="ja-JP"/>
              <a:t>AND-OR</a:t>
            </a:r>
            <a:r>
              <a:rPr lang="ja-JP" altLang="en-US"/>
              <a:t>構造）</a:t>
            </a:r>
          </a:p>
          <a:p>
            <a:pPr lvl="1"/>
            <a:r>
              <a:rPr lang="ja-JP" altLang="en-US"/>
              <a:t>多入力多出力回路が効率良く実現できる</a:t>
            </a:r>
          </a:p>
          <a:p>
            <a:pPr lvl="1"/>
            <a:r>
              <a:rPr lang="ja-JP" altLang="en-US"/>
              <a:t>場合によっては入力項数が不足する</a:t>
            </a:r>
          </a:p>
          <a:p>
            <a:pPr lvl="1"/>
            <a:r>
              <a:rPr lang="en-US" altLang="ja-JP"/>
              <a:t>EEPROM</a:t>
            </a:r>
            <a:r>
              <a:rPr lang="ja-JP" altLang="en-US"/>
              <a:t>、フラッシュ</a:t>
            </a:r>
            <a:r>
              <a:rPr lang="en-US" altLang="ja-JP"/>
              <a:t>ROM</a:t>
            </a:r>
            <a:r>
              <a:rPr lang="ja-JP" altLang="en-US"/>
              <a:t>での実現に適している</a:t>
            </a:r>
          </a:p>
          <a:p>
            <a:r>
              <a:rPr lang="en-US" altLang="ja-JP"/>
              <a:t>LUT</a:t>
            </a:r>
          </a:p>
          <a:p>
            <a:pPr lvl="1"/>
            <a:r>
              <a:rPr lang="ja-JP" altLang="en-US"/>
              <a:t>任意の論理が実現できる</a:t>
            </a:r>
          </a:p>
          <a:p>
            <a:pPr lvl="1"/>
            <a:r>
              <a:rPr lang="ja-JP" altLang="en-US"/>
              <a:t>出力が少なく小規模な論理に有利</a:t>
            </a:r>
          </a:p>
          <a:p>
            <a:pPr lvl="1"/>
            <a:r>
              <a:rPr lang="ja-JP" altLang="en-US"/>
              <a:t>フラッシュ、アンチヒューズ、</a:t>
            </a:r>
            <a:r>
              <a:rPr lang="en-US" altLang="ja-JP"/>
              <a:t>SRAM</a:t>
            </a:r>
            <a:r>
              <a:rPr lang="ja-JP" altLang="en-US"/>
              <a:t>型に適している</a:t>
            </a:r>
          </a:p>
          <a:p>
            <a:pPr lvl="1"/>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562336" y="-138317"/>
            <a:ext cx="8229600" cy="1143000"/>
          </a:xfrm>
        </p:spPr>
        <p:txBody>
          <a:bodyPr/>
          <a:lstStyle/>
          <a:p>
            <a:r>
              <a:rPr lang="ja-JP" altLang="en-US" sz="4000" dirty="0"/>
              <a:t>順序回路の実現</a:t>
            </a:r>
          </a:p>
        </p:txBody>
      </p:sp>
      <p:grpSp>
        <p:nvGrpSpPr>
          <p:cNvPr id="192515" name="Group 3"/>
          <p:cNvGrpSpPr>
            <a:grpSpLocks/>
          </p:cNvGrpSpPr>
          <p:nvPr/>
        </p:nvGrpSpPr>
        <p:grpSpPr bwMode="auto">
          <a:xfrm>
            <a:off x="395288" y="823913"/>
            <a:ext cx="8137525" cy="5594350"/>
            <a:chOff x="270" y="519"/>
            <a:chExt cx="5553" cy="3868"/>
          </a:xfrm>
        </p:grpSpPr>
        <p:sp>
          <p:nvSpPr>
            <p:cNvPr id="192516" name="Rectangle 4"/>
            <p:cNvSpPr>
              <a:spLocks noChangeArrowheads="1"/>
            </p:cNvSpPr>
            <p:nvPr/>
          </p:nvSpPr>
          <p:spPr bwMode="auto">
            <a:xfrm>
              <a:off x="1598" y="1733"/>
              <a:ext cx="1228" cy="1859"/>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Times New Roman" panose="02020603050405020304" pitchFamily="18" charset="0"/>
                </a:rPr>
                <a:t>AND</a:t>
              </a:r>
              <a:r>
                <a:rPr lang="ja-JP" altLang="en-US" sz="2400">
                  <a:latin typeface="Times New Roman" panose="02020603050405020304" pitchFamily="18" charset="0"/>
                </a:rPr>
                <a:t>・</a:t>
              </a:r>
              <a:r>
                <a:rPr lang="en-US" altLang="ja-JP" sz="2400">
                  <a:latin typeface="Times New Roman" panose="02020603050405020304" pitchFamily="18" charset="0"/>
                </a:rPr>
                <a:t>OR</a:t>
              </a:r>
            </a:p>
            <a:p>
              <a:pPr algn="ctr" eaLnBrk="0" hangingPunct="0"/>
              <a:r>
                <a:rPr lang="ja-JP" altLang="en-US" sz="2400">
                  <a:latin typeface="Times New Roman" panose="02020603050405020304" pitchFamily="18" charset="0"/>
                </a:rPr>
                <a:t>アレイ</a:t>
              </a:r>
            </a:p>
            <a:p>
              <a:pPr algn="ctr" eaLnBrk="0" hangingPunct="0"/>
              <a:endParaRPr lang="ja-JP" altLang="en-US" sz="2400">
                <a:latin typeface="Times New Roman" panose="02020603050405020304" pitchFamily="18" charset="0"/>
              </a:endParaRPr>
            </a:p>
            <a:p>
              <a:pPr algn="ctr" eaLnBrk="0" hangingPunct="0"/>
              <a:r>
                <a:rPr lang="ja-JP" altLang="en-US" sz="2400">
                  <a:latin typeface="Times New Roman" panose="02020603050405020304" pitchFamily="18" charset="0"/>
                </a:rPr>
                <a:t>または</a:t>
              </a:r>
            </a:p>
            <a:p>
              <a:pPr algn="ctr" eaLnBrk="0" hangingPunct="0"/>
              <a:endParaRPr lang="ja-JP" altLang="en-US" sz="2400">
                <a:latin typeface="Times New Roman" panose="02020603050405020304" pitchFamily="18" charset="0"/>
              </a:endParaRPr>
            </a:p>
            <a:p>
              <a:pPr algn="ctr" eaLnBrk="0" hangingPunct="0"/>
              <a:r>
                <a:rPr lang="en-US" altLang="ja-JP" sz="2400">
                  <a:latin typeface="Times New Roman" panose="02020603050405020304" pitchFamily="18" charset="0"/>
                </a:rPr>
                <a:t>LUT</a:t>
              </a:r>
            </a:p>
          </p:txBody>
        </p:sp>
        <p:grpSp>
          <p:nvGrpSpPr>
            <p:cNvPr id="192517" name="Group 5"/>
            <p:cNvGrpSpPr>
              <a:grpSpLocks/>
            </p:cNvGrpSpPr>
            <p:nvPr/>
          </p:nvGrpSpPr>
          <p:grpSpPr bwMode="auto">
            <a:xfrm>
              <a:off x="3072" y="1778"/>
              <a:ext cx="443" cy="408"/>
              <a:chOff x="4059" y="1298"/>
              <a:chExt cx="409" cy="408"/>
            </a:xfrm>
          </p:grpSpPr>
          <p:sp>
            <p:nvSpPr>
              <p:cNvPr id="192518" name="Rectangle 6"/>
              <p:cNvSpPr>
                <a:spLocks noChangeArrowheads="1"/>
              </p:cNvSpPr>
              <p:nvPr/>
            </p:nvSpPr>
            <p:spPr bwMode="auto">
              <a:xfrm>
                <a:off x="4105" y="1298"/>
                <a:ext cx="363" cy="4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192519" name="Text Box 7"/>
              <p:cNvSpPr txBox="1">
                <a:spLocks noChangeArrowheads="1"/>
              </p:cNvSpPr>
              <p:nvPr/>
            </p:nvSpPr>
            <p:spPr bwMode="auto">
              <a:xfrm>
                <a:off x="4059" y="1389"/>
                <a:ext cx="1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D</a:t>
                </a:r>
              </a:p>
            </p:txBody>
          </p:sp>
          <p:sp>
            <p:nvSpPr>
              <p:cNvPr id="192520" name="Text Box 8"/>
              <p:cNvSpPr txBox="1">
                <a:spLocks noChangeArrowheads="1"/>
              </p:cNvSpPr>
              <p:nvPr/>
            </p:nvSpPr>
            <p:spPr bwMode="auto">
              <a:xfrm>
                <a:off x="4241" y="1344"/>
                <a:ext cx="18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21" name="AutoShape 9"/>
              <p:cNvSpPr>
                <a:spLocks noChangeArrowheads="1"/>
              </p:cNvSpPr>
              <p:nvPr/>
            </p:nvSpPr>
            <p:spPr bwMode="auto">
              <a:xfrm>
                <a:off x="4241" y="1616"/>
                <a:ext cx="91" cy="9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2522" name="Group 10"/>
            <p:cNvGrpSpPr>
              <a:grpSpLocks/>
            </p:cNvGrpSpPr>
            <p:nvPr/>
          </p:nvGrpSpPr>
          <p:grpSpPr bwMode="auto">
            <a:xfrm>
              <a:off x="3072" y="2232"/>
              <a:ext cx="443" cy="408"/>
              <a:chOff x="4059" y="1298"/>
              <a:chExt cx="409" cy="408"/>
            </a:xfrm>
          </p:grpSpPr>
          <p:sp>
            <p:nvSpPr>
              <p:cNvPr id="192523" name="Rectangle 11"/>
              <p:cNvSpPr>
                <a:spLocks noChangeArrowheads="1"/>
              </p:cNvSpPr>
              <p:nvPr/>
            </p:nvSpPr>
            <p:spPr bwMode="auto">
              <a:xfrm>
                <a:off x="4105" y="1298"/>
                <a:ext cx="363" cy="4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192524" name="Text Box 12"/>
              <p:cNvSpPr txBox="1">
                <a:spLocks noChangeArrowheads="1"/>
              </p:cNvSpPr>
              <p:nvPr/>
            </p:nvSpPr>
            <p:spPr bwMode="auto">
              <a:xfrm>
                <a:off x="4059" y="1389"/>
                <a:ext cx="1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D</a:t>
                </a:r>
              </a:p>
            </p:txBody>
          </p:sp>
          <p:sp>
            <p:nvSpPr>
              <p:cNvPr id="192525" name="Text Box 13"/>
              <p:cNvSpPr txBox="1">
                <a:spLocks noChangeArrowheads="1"/>
              </p:cNvSpPr>
              <p:nvPr/>
            </p:nvSpPr>
            <p:spPr bwMode="auto">
              <a:xfrm>
                <a:off x="4241" y="1344"/>
                <a:ext cx="18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26" name="AutoShape 14"/>
              <p:cNvSpPr>
                <a:spLocks noChangeArrowheads="1"/>
              </p:cNvSpPr>
              <p:nvPr/>
            </p:nvSpPr>
            <p:spPr bwMode="auto">
              <a:xfrm>
                <a:off x="4241" y="1616"/>
                <a:ext cx="91" cy="9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2527" name="Group 15"/>
            <p:cNvGrpSpPr>
              <a:grpSpLocks/>
            </p:cNvGrpSpPr>
            <p:nvPr/>
          </p:nvGrpSpPr>
          <p:grpSpPr bwMode="auto">
            <a:xfrm>
              <a:off x="3072" y="2686"/>
              <a:ext cx="443" cy="408"/>
              <a:chOff x="4059" y="1298"/>
              <a:chExt cx="409" cy="408"/>
            </a:xfrm>
          </p:grpSpPr>
          <p:sp>
            <p:nvSpPr>
              <p:cNvPr id="192528" name="Rectangle 16"/>
              <p:cNvSpPr>
                <a:spLocks noChangeArrowheads="1"/>
              </p:cNvSpPr>
              <p:nvPr/>
            </p:nvSpPr>
            <p:spPr bwMode="auto">
              <a:xfrm>
                <a:off x="4105" y="1298"/>
                <a:ext cx="363" cy="4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192529" name="Text Box 17"/>
              <p:cNvSpPr txBox="1">
                <a:spLocks noChangeArrowheads="1"/>
              </p:cNvSpPr>
              <p:nvPr/>
            </p:nvSpPr>
            <p:spPr bwMode="auto">
              <a:xfrm>
                <a:off x="4059" y="1389"/>
                <a:ext cx="1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D</a:t>
                </a:r>
              </a:p>
            </p:txBody>
          </p:sp>
          <p:sp>
            <p:nvSpPr>
              <p:cNvPr id="192530" name="Text Box 18"/>
              <p:cNvSpPr txBox="1">
                <a:spLocks noChangeArrowheads="1"/>
              </p:cNvSpPr>
              <p:nvPr/>
            </p:nvSpPr>
            <p:spPr bwMode="auto">
              <a:xfrm>
                <a:off x="4241" y="1344"/>
                <a:ext cx="18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31" name="AutoShape 19"/>
              <p:cNvSpPr>
                <a:spLocks noChangeArrowheads="1"/>
              </p:cNvSpPr>
              <p:nvPr/>
            </p:nvSpPr>
            <p:spPr bwMode="auto">
              <a:xfrm>
                <a:off x="4241" y="1616"/>
                <a:ext cx="91" cy="9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92532" name="Group 20"/>
            <p:cNvGrpSpPr>
              <a:grpSpLocks/>
            </p:cNvGrpSpPr>
            <p:nvPr/>
          </p:nvGrpSpPr>
          <p:grpSpPr bwMode="auto">
            <a:xfrm>
              <a:off x="3072" y="3140"/>
              <a:ext cx="443" cy="408"/>
              <a:chOff x="4059" y="1298"/>
              <a:chExt cx="409" cy="408"/>
            </a:xfrm>
          </p:grpSpPr>
          <p:sp>
            <p:nvSpPr>
              <p:cNvPr id="192533" name="Rectangle 21"/>
              <p:cNvSpPr>
                <a:spLocks noChangeArrowheads="1"/>
              </p:cNvSpPr>
              <p:nvPr/>
            </p:nvSpPr>
            <p:spPr bwMode="auto">
              <a:xfrm>
                <a:off x="4105" y="1298"/>
                <a:ext cx="363" cy="4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192534" name="Text Box 22"/>
              <p:cNvSpPr txBox="1">
                <a:spLocks noChangeArrowheads="1"/>
              </p:cNvSpPr>
              <p:nvPr/>
            </p:nvSpPr>
            <p:spPr bwMode="auto">
              <a:xfrm>
                <a:off x="4059" y="1389"/>
                <a:ext cx="1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D</a:t>
                </a:r>
              </a:p>
            </p:txBody>
          </p:sp>
          <p:sp>
            <p:nvSpPr>
              <p:cNvPr id="192535" name="Text Box 23"/>
              <p:cNvSpPr txBox="1">
                <a:spLocks noChangeArrowheads="1"/>
              </p:cNvSpPr>
              <p:nvPr/>
            </p:nvSpPr>
            <p:spPr bwMode="auto">
              <a:xfrm>
                <a:off x="4241" y="1344"/>
                <a:ext cx="18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36" name="AutoShape 24"/>
              <p:cNvSpPr>
                <a:spLocks noChangeArrowheads="1"/>
              </p:cNvSpPr>
              <p:nvPr/>
            </p:nvSpPr>
            <p:spPr bwMode="auto">
              <a:xfrm>
                <a:off x="4241" y="1616"/>
                <a:ext cx="91" cy="9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2537" name="Line 25"/>
            <p:cNvSpPr>
              <a:spLocks noChangeShapeType="1"/>
            </p:cNvSpPr>
            <p:nvPr/>
          </p:nvSpPr>
          <p:spPr bwMode="auto">
            <a:xfrm>
              <a:off x="2826" y="1959"/>
              <a:ext cx="2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38" name="Line 26"/>
            <p:cNvSpPr>
              <a:spLocks noChangeShapeType="1"/>
            </p:cNvSpPr>
            <p:nvPr/>
          </p:nvSpPr>
          <p:spPr bwMode="auto">
            <a:xfrm>
              <a:off x="2826" y="2413"/>
              <a:ext cx="2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39" name="Line 27"/>
            <p:cNvSpPr>
              <a:spLocks noChangeShapeType="1"/>
            </p:cNvSpPr>
            <p:nvPr/>
          </p:nvSpPr>
          <p:spPr bwMode="auto">
            <a:xfrm>
              <a:off x="2826" y="2867"/>
              <a:ext cx="2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0" name="Line 28"/>
            <p:cNvSpPr>
              <a:spLocks noChangeShapeType="1"/>
            </p:cNvSpPr>
            <p:nvPr/>
          </p:nvSpPr>
          <p:spPr bwMode="auto">
            <a:xfrm>
              <a:off x="2826" y="3321"/>
              <a:ext cx="2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1" name="Line 29"/>
            <p:cNvSpPr>
              <a:spLocks noChangeShapeType="1"/>
            </p:cNvSpPr>
            <p:nvPr/>
          </p:nvSpPr>
          <p:spPr bwMode="auto">
            <a:xfrm>
              <a:off x="3514" y="1914"/>
              <a:ext cx="4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2" name="Line 30"/>
            <p:cNvSpPr>
              <a:spLocks noChangeShapeType="1"/>
            </p:cNvSpPr>
            <p:nvPr/>
          </p:nvSpPr>
          <p:spPr bwMode="auto">
            <a:xfrm>
              <a:off x="3514" y="2368"/>
              <a:ext cx="4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3" name="Line 31"/>
            <p:cNvSpPr>
              <a:spLocks noChangeShapeType="1"/>
            </p:cNvSpPr>
            <p:nvPr/>
          </p:nvSpPr>
          <p:spPr bwMode="auto">
            <a:xfrm>
              <a:off x="3514" y="2821"/>
              <a:ext cx="2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4" name="Line 32"/>
            <p:cNvSpPr>
              <a:spLocks noChangeShapeType="1"/>
            </p:cNvSpPr>
            <p:nvPr/>
          </p:nvSpPr>
          <p:spPr bwMode="auto">
            <a:xfrm>
              <a:off x="3760" y="2821"/>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5" name="Line 33"/>
            <p:cNvSpPr>
              <a:spLocks noChangeShapeType="1"/>
            </p:cNvSpPr>
            <p:nvPr/>
          </p:nvSpPr>
          <p:spPr bwMode="auto">
            <a:xfrm flipH="1">
              <a:off x="1353" y="3819"/>
              <a:ext cx="24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6" name="Line 34"/>
            <p:cNvSpPr>
              <a:spLocks noChangeShapeType="1"/>
            </p:cNvSpPr>
            <p:nvPr/>
          </p:nvSpPr>
          <p:spPr bwMode="auto">
            <a:xfrm flipV="1">
              <a:off x="1352" y="3320"/>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7" name="Line 35"/>
            <p:cNvSpPr>
              <a:spLocks noChangeShapeType="1"/>
            </p:cNvSpPr>
            <p:nvPr/>
          </p:nvSpPr>
          <p:spPr bwMode="auto">
            <a:xfrm>
              <a:off x="1352" y="3320"/>
              <a:ext cx="24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8" name="Line 36"/>
            <p:cNvSpPr>
              <a:spLocks noChangeShapeType="1"/>
            </p:cNvSpPr>
            <p:nvPr/>
          </p:nvSpPr>
          <p:spPr bwMode="auto">
            <a:xfrm>
              <a:off x="3514" y="3275"/>
              <a:ext cx="1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49" name="Line 37"/>
            <p:cNvSpPr>
              <a:spLocks noChangeShapeType="1"/>
            </p:cNvSpPr>
            <p:nvPr/>
          </p:nvSpPr>
          <p:spPr bwMode="auto">
            <a:xfrm>
              <a:off x="3662" y="3275"/>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0" name="Line 38"/>
            <p:cNvSpPr>
              <a:spLocks noChangeShapeType="1"/>
            </p:cNvSpPr>
            <p:nvPr/>
          </p:nvSpPr>
          <p:spPr bwMode="auto">
            <a:xfrm flipH="1">
              <a:off x="1451" y="3774"/>
              <a:ext cx="22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1" name="Line 39"/>
            <p:cNvSpPr>
              <a:spLocks noChangeShapeType="1"/>
            </p:cNvSpPr>
            <p:nvPr/>
          </p:nvSpPr>
          <p:spPr bwMode="auto">
            <a:xfrm flipV="1">
              <a:off x="1451" y="286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2" name="Line 40"/>
            <p:cNvSpPr>
              <a:spLocks noChangeShapeType="1"/>
            </p:cNvSpPr>
            <p:nvPr/>
          </p:nvSpPr>
          <p:spPr bwMode="auto">
            <a:xfrm>
              <a:off x="1451" y="2867"/>
              <a:ext cx="14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3" name="Line 41"/>
            <p:cNvSpPr>
              <a:spLocks noChangeShapeType="1"/>
            </p:cNvSpPr>
            <p:nvPr/>
          </p:nvSpPr>
          <p:spPr bwMode="auto">
            <a:xfrm>
              <a:off x="959" y="1959"/>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4" name="Line 42"/>
            <p:cNvSpPr>
              <a:spLocks noChangeShapeType="1"/>
            </p:cNvSpPr>
            <p:nvPr/>
          </p:nvSpPr>
          <p:spPr bwMode="auto">
            <a:xfrm>
              <a:off x="959" y="2368"/>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55" name="Text Box 43"/>
            <p:cNvSpPr txBox="1">
              <a:spLocks noChangeArrowheads="1"/>
            </p:cNvSpPr>
            <p:nvPr/>
          </p:nvSpPr>
          <p:spPr bwMode="auto">
            <a:xfrm>
              <a:off x="270" y="1914"/>
              <a:ext cx="502"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入力</a:t>
              </a:r>
            </a:p>
          </p:txBody>
        </p:sp>
        <p:sp>
          <p:nvSpPr>
            <p:cNvPr id="192556" name="Text Box 44"/>
            <p:cNvSpPr txBox="1">
              <a:spLocks noChangeArrowheads="1"/>
            </p:cNvSpPr>
            <p:nvPr/>
          </p:nvSpPr>
          <p:spPr bwMode="auto">
            <a:xfrm>
              <a:off x="4091" y="1959"/>
              <a:ext cx="502"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出力</a:t>
              </a:r>
            </a:p>
          </p:txBody>
        </p:sp>
        <p:sp>
          <p:nvSpPr>
            <p:cNvPr id="192557" name="Text Box 45"/>
            <p:cNvSpPr txBox="1">
              <a:spLocks noChangeArrowheads="1"/>
            </p:cNvSpPr>
            <p:nvPr/>
          </p:nvSpPr>
          <p:spPr bwMode="auto">
            <a:xfrm>
              <a:off x="3894" y="2925"/>
              <a:ext cx="532" cy="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b="1">
                  <a:latin typeface="Times New Roman" panose="02020603050405020304" pitchFamily="18" charset="0"/>
                </a:rPr>
                <a:t>Feed</a:t>
              </a:r>
            </a:p>
            <a:p>
              <a:pPr eaLnBrk="0" hangingPunct="0"/>
              <a:r>
                <a:rPr lang="en-US" altLang="ja-JP" sz="2400" b="1">
                  <a:latin typeface="Times New Roman" panose="02020603050405020304" pitchFamily="18" charset="0"/>
                </a:rPr>
                <a:t>Back</a:t>
              </a:r>
            </a:p>
          </p:txBody>
        </p:sp>
        <p:sp>
          <p:nvSpPr>
            <p:cNvPr id="192558" name="Text Box 46"/>
            <p:cNvSpPr txBox="1">
              <a:spLocks noChangeArrowheads="1"/>
            </p:cNvSpPr>
            <p:nvPr/>
          </p:nvSpPr>
          <p:spPr bwMode="auto">
            <a:xfrm>
              <a:off x="1337" y="3818"/>
              <a:ext cx="3596" cy="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solidFill>
                    <a:srgbClr val="FF0000"/>
                  </a:solidFill>
                  <a:latin typeface="Times New Roman" panose="02020603050405020304" pitchFamily="18" charset="0"/>
                </a:rPr>
                <a:t>出力に</a:t>
              </a:r>
              <a:r>
                <a:rPr lang="en-US" altLang="ja-JP" sz="2400" b="1">
                  <a:solidFill>
                    <a:srgbClr val="FF0000"/>
                  </a:solidFill>
                  <a:latin typeface="Times New Roman" panose="02020603050405020304" pitchFamily="18" charset="0"/>
                </a:rPr>
                <a:t>F.F.</a:t>
              </a:r>
              <a:r>
                <a:rPr lang="ja-JP" altLang="en-US" sz="2400" b="1">
                  <a:solidFill>
                    <a:srgbClr val="FF0000"/>
                  </a:solidFill>
                  <a:latin typeface="Times New Roman" panose="02020603050405020304" pitchFamily="18" charset="0"/>
                </a:rPr>
                <a:t>を付けて、フィードバックラインを</a:t>
              </a:r>
            </a:p>
            <a:p>
              <a:pPr eaLnBrk="0" hangingPunct="0"/>
              <a:r>
                <a:rPr lang="ja-JP" altLang="en-US" sz="2400" b="1">
                  <a:solidFill>
                    <a:srgbClr val="FF0000"/>
                  </a:solidFill>
                  <a:latin typeface="Times New Roman" panose="02020603050405020304" pitchFamily="18" charset="0"/>
                </a:rPr>
                <a:t>装備すれば任意の順序回路が実現できる</a:t>
              </a:r>
            </a:p>
          </p:txBody>
        </p:sp>
        <p:grpSp>
          <p:nvGrpSpPr>
            <p:cNvPr id="192559" name="Group 47"/>
            <p:cNvGrpSpPr>
              <a:grpSpLocks/>
            </p:cNvGrpSpPr>
            <p:nvPr/>
          </p:nvGrpSpPr>
          <p:grpSpPr bwMode="auto">
            <a:xfrm>
              <a:off x="2088" y="519"/>
              <a:ext cx="3735" cy="1256"/>
              <a:chOff x="2088" y="300"/>
              <a:chExt cx="3735" cy="1256"/>
            </a:xfrm>
          </p:grpSpPr>
          <p:sp>
            <p:nvSpPr>
              <p:cNvPr id="192560" name="Rectangle 48"/>
              <p:cNvSpPr>
                <a:spLocks noChangeArrowheads="1"/>
              </p:cNvSpPr>
              <p:nvPr/>
            </p:nvSpPr>
            <p:spPr bwMode="auto">
              <a:xfrm>
                <a:off x="4004" y="663"/>
                <a:ext cx="393" cy="4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ja-JP" altLang="ja-JP" sz="2400">
                  <a:latin typeface="Times New Roman" panose="02020603050405020304" pitchFamily="18" charset="0"/>
                </a:endParaRPr>
              </a:p>
            </p:txBody>
          </p:sp>
          <p:sp>
            <p:nvSpPr>
              <p:cNvPr id="192561" name="Text Box 49"/>
              <p:cNvSpPr txBox="1">
                <a:spLocks noChangeArrowheads="1"/>
              </p:cNvSpPr>
              <p:nvPr/>
            </p:nvSpPr>
            <p:spPr bwMode="auto">
              <a:xfrm>
                <a:off x="3954" y="754"/>
                <a:ext cx="19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D</a:t>
                </a:r>
              </a:p>
            </p:txBody>
          </p:sp>
          <p:sp>
            <p:nvSpPr>
              <p:cNvPr id="192562" name="Text Box 50"/>
              <p:cNvSpPr txBox="1">
                <a:spLocks noChangeArrowheads="1"/>
              </p:cNvSpPr>
              <p:nvPr/>
            </p:nvSpPr>
            <p:spPr bwMode="auto">
              <a:xfrm>
                <a:off x="4201" y="663"/>
                <a:ext cx="20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63" name="AutoShape 51"/>
              <p:cNvSpPr>
                <a:spLocks noChangeArrowheads="1"/>
              </p:cNvSpPr>
              <p:nvPr/>
            </p:nvSpPr>
            <p:spPr bwMode="auto">
              <a:xfrm>
                <a:off x="4151" y="981"/>
                <a:ext cx="99" cy="9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92564" name="Group 52"/>
              <p:cNvGrpSpPr>
                <a:grpSpLocks/>
              </p:cNvGrpSpPr>
              <p:nvPr/>
            </p:nvGrpSpPr>
            <p:grpSpPr bwMode="auto">
              <a:xfrm>
                <a:off x="4201" y="889"/>
                <a:ext cx="203" cy="211"/>
                <a:chOff x="3969" y="1206"/>
                <a:chExt cx="187" cy="211"/>
              </a:xfrm>
            </p:grpSpPr>
            <p:sp>
              <p:nvSpPr>
                <p:cNvPr id="192565" name="Text Box 53"/>
                <p:cNvSpPr txBox="1">
                  <a:spLocks noChangeArrowheads="1"/>
                </p:cNvSpPr>
                <p:nvPr/>
              </p:nvSpPr>
              <p:spPr bwMode="auto">
                <a:xfrm>
                  <a:off x="3969" y="1206"/>
                  <a:ext cx="18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400" b="1">
                      <a:latin typeface="Times New Roman" panose="02020603050405020304" pitchFamily="18" charset="0"/>
                    </a:rPr>
                    <a:t>Q</a:t>
                  </a:r>
                </a:p>
              </p:txBody>
            </p:sp>
            <p:sp>
              <p:nvSpPr>
                <p:cNvPr id="192566" name="Line 54"/>
                <p:cNvSpPr>
                  <a:spLocks noChangeShapeType="1"/>
                </p:cNvSpPr>
                <p:nvPr/>
              </p:nvSpPr>
              <p:spPr bwMode="auto">
                <a:xfrm>
                  <a:off x="4014" y="1253"/>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2567" name="AutoShape 55"/>
              <p:cNvSpPr>
                <a:spLocks noChangeArrowheads="1"/>
              </p:cNvSpPr>
              <p:nvPr/>
            </p:nvSpPr>
            <p:spPr bwMode="auto">
              <a:xfrm rot="-5400000">
                <a:off x="4307" y="587"/>
                <a:ext cx="771" cy="19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68" name="Line 56"/>
              <p:cNvSpPr>
                <a:spLocks noChangeShapeType="1"/>
              </p:cNvSpPr>
              <p:nvPr/>
            </p:nvSpPr>
            <p:spPr bwMode="auto">
              <a:xfrm>
                <a:off x="3709" y="845"/>
                <a:ext cx="29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69" name="Line 57"/>
              <p:cNvSpPr>
                <a:spLocks noChangeShapeType="1"/>
              </p:cNvSpPr>
              <p:nvPr/>
            </p:nvSpPr>
            <p:spPr bwMode="auto">
              <a:xfrm flipV="1">
                <a:off x="3808" y="391"/>
                <a:ext cx="0"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0" name="Oval 58"/>
              <p:cNvSpPr>
                <a:spLocks noChangeArrowheads="1"/>
              </p:cNvSpPr>
              <p:nvPr/>
            </p:nvSpPr>
            <p:spPr bwMode="auto">
              <a:xfrm flipH="1">
                <a:off x="4545" y="346"/>
                <a:ext cx="48"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1" name="Line 59"/>
              <p:cNvSpPr>
                <a:spLocks noChangeShapeType="1"/>
              </p:cNvSpPr>
              <p:nvPr/>
            </p:nvSpPr>
            <p:spPr bwMode="auto">
              <a:xfrm>
                <a:off x="3808" y="391"/>
                <a:ext cx="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2" name="Line 60"/>
              <p:cNvSpPr>
                <a:spLocks noChangeShapeType="1"/>
              </p:cNvSpPr>
              <p:nvPr/>
            </p:nvSpPr>
            <p:spPr bwMode="auto">
              <a:xfrm>
                <a:off x="3808" y="572"/>
                <a:ext cx="7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3" name="Line 61"/>
              <p:cNvSpPr>
                <a:spLocks noChangeShapeType="1"/>
              </p:cNvSpPr>
              <p:nvPr/>
            </p:nvSpPr>
            <p:spPr bwMode="auto">
              <a:xfrm>
                <a:off x="4397" y="754"/>
                <a:ext cx="1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4" name="Line 62"/>
              <p:cNvSpPr>
                <a:spLocks noChangeShapeType="1"/>
              </p:cNvSpPr>
              <p:nvPr/>
            </p:nvSpPr>
            <p:spPr bwMode="auto">
              <a:xfrm>
                <a:off x="4397" y="981"/>
                <a:ext cx="1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5" name="AutoShape 63"/>
              <p:cNvSpPr>
                <a:spLocks noChangeArrowheads="1"/>
              </p:cNvSpPr>
              <p:nvPr/>
            </p:nvSpPr>
            <p:spPr bwMode="auto">
              <a:xfrm rot="5400000">
                <a:off x="5018" y="611"/>
                <a:ext cx="136" cy="1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6" name="Oval 64"/>
              <p:cNvSpPr>
                <a:spLocks noChangeArrowheads="1"/>
              </p:cNvSpPr>
              <p:nvPr/>
            </p:nvSpPr>
            <p:spPr bwMode="auto">
              <a:xfrm flipH="1">
                <a:off x="5184" y="664"/>
                <a:ext cx="49"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77" name="Line 65"/>
              <p:cNvSpPr>
                <a:spLocks noChangeShapeType="1"/>
              </p:cNvSpPr>
              <p:nvPr/>
            </p:nvSpPr>
            <p:spPr bwMode="auto">
              <a:xfrm>
                <a:off x="4791" y="709"/>
                <a:ext cx="1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8" name="Line 66"/>
              <p:cNvSpPr>
                <a:spLocks noChangeShapeType="1"/>
              </p:cNvSpPr>
              <p:nvPr/>
            </p:nvSpPr>
            <p:spPr bwMode="auto">
              <a:xfrm>
                <a:off x="5233" y="709"/>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79" name="Line 67"/>
              <p:cNvSpPr>
                <a:spLocks noChangeShapeType="1"/>
              </p:cNvSpPr>
              <p:nvPr/>
            </p:nvSpPr>
            <p:spPr bwMode="auto">
              <a:xfrm>
                <a:off x="5331" y="709"/>
                <a:ext cx="0"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80" name="Line 68"/>
              <p:cNvSpPr>
                <a:spLocks noChangeShapeType="1"/>
              </p:cNvSpPr>
              <p:nvPr/>
            </p:nvSpPr>
            <p:spPr bwMode="auto">
              <a:xfrm flipH="1">
                <a:off x="4397" y="1298"/>
                <a:ext cx="9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81" name="AutoShape 69"/>
              <p:cNvSpPr>
                <a:spLocks noChangeArrowheads="1"/>
              </p:cNvSpPr>
              <p:nvPr/>
            </p:nvSpPr>
            <p:spPr bwMode="auto">
              <a:xfrm rot="5400000">
                <a:off x="4162" y="1155"/>
                <a:ext cx="273" cy="1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2" name="Line 70"/>
              <p:cNvSpPr>
                <a:spLocks noChangeShapeType="1"/>
              </p:cNvSpPr>
              <p:nvPr/>
            </p:nvSpPr>
            <p:spPr bwMode="auto">
              <a:xfrm>
                <a:off x="4496" y="981"/>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83" name="Line 71"/>
              <p:cNvSpPr>
                <a:spLocks noChangeShapeType="1"/>
              </p:cNvSpPr>
              <p:nvPr/>
            </p:nvSpPr>
            <p:spPr bwMode="auto">
              <a:xfrm flipH="1">
                <a:off x="4397" y="1207"/>
                <a:ext cx="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84" name="Line 72"/>
              <p:cNvSpPr>
                <a:spLocks noChangeShapeType="1"/>
              </p:cNvSpPr>
              <p:nvPr/>
            </p:nvSpPr>
            <p:spPr bwMode="auto">
              <a:xfrm flipH="1">
                <a:off x="3169" y="1253"/>
                <a:ext cx="10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2585" name="Group 73"/>
              <p:cNvGrpSpPr>
                <a:grpSpLocks/>
              </p:cNvGrpSpPr>
              <p:nvPr/>
            </p:nvGrpSpPr>
            <p:grpSpPr bwMode="auto">
              <a:xfrm flipH="1">
                <a:off x="3169" y="1298"/>
                <a:ext cx="343" cy="136"/>
                <a:chOff x="4740" y="1570"/>
                <a:chExt cx="317" cy="136"/>
              </a:xfrm>
            </p:grpSpPr>
            <p:sp>
              <p:nvSpPr>
                <p:cNvPr id="192586" name="AutoShape 74"/>
                <p:cNvSpPr>
                  <a:spLocks noChangeArrowheads="1"/>
                </p:cNvSpPr>
                <p:nvPr/>
              </p:nvSpPr>
              <p:spPr bwMode="auto">
                <a:xfrm rot="5400000">
                  <a:off x="4763" y="1547"/>
                  <a:ext cx="136" cy="181"/>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7" name="Oval 75"/>
                <p:cNvSpPr>
                  <a:spLocks noChangeArrowheads="1"/>
                </p:cNvSpPr>
                <p:nvPr/>
              </p:nvSpPr>
              <p:spPr bwMode="auto">
                <a:xfrm flipH="1">
                  <a:off x="4921" y="1593"/>
                  <a:ext cx="45"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2588" name="Line 76"/>
                <p:cNvSpPr>
                  <a:spLocks noChangeShapeType="1"/>
                </p:cNvSpPr>
                <p:nvPr/>
              </p:nvSpPr>
              <p:spPr bwMode="auto">
                <a:xfrm>
                  <a:off x="4966" y="163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2589" name="Line 77"/>
              <p:cNvSpPr>
                <a:spLocks noChangeShapeType="1"/>
              </p:cNvSpPr>
              <p:nvPr/>
            </p:nvSpPr>
            <p:spPr bwMode="auto">
              <a:xfrm flipH="1">
                <a:off x="3955" y="1253"/>
                <a:ext cx="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90" name="Line 78"/>
              <p:cNvSpPr>
                <a:spLocks noChangeShapeType="1"/>
              </p:cNvSpPr>
              <p:nvPr/>
            </p:nvSpPr>
            <p:spPr bwMode="auto">
              <a:xfrm>
                <a:off x="3955" y="125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91" name="Line 79"/>
              <p:cNvSpPr>
                <a:spLocks noChangeShapeType="1"/>
              </p:cNvSpPr>
              <p:nvPr/>
            </p:nvSpPr>
            <p:spPr bwMode="auto">
              <a:xfrm flipH="1">
                <a:off x="3513" y="1344"/>
                <a:ext cx="4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92" name="Line 80"/>
              <p:cNvSpPr>
                <a:spLocks noChangeShapeType="1"/>
              </p:cNvSpPr>
              <p:nvPr/>
            </p:nvSpPr>
            <p:spPr bwMode="auto">
              <a:xfrm>
                <a:off x="5085" y="482"/>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93" name="Line 81"/>
              <p:cNvSpPr>
                <a:spLocks noChangeShapeType="1"/>
              </p:cNvSpPr>
              <p:nvPr/>
            </p:nvSpPr>
            <p:spPr bwMode="auto">
              <a:xfrm>
                <a:off x="5331" y="709"/>
                <a:ext cx="4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594" name="Text Box 82"/>
              <p:cNvSpPr txBox="1">
                <a:spLocks noChangeArrowheads="1"/>
              </p:cNvSpPr>
              <p:nvPr/>
            </p:nvSpPr>
            <p:spPr bwMode="auto">
              <a:xfrm>
                <a:off x="2565" y="1029"/>
                <a:ext cx="932"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フィードバック</a:t>
                </a:r>
              </a:p>
            </p:txBody>
          </p:sp>
          <p:sp>
            <p:nvSpPr>
              <p:cNvPr id="192595" name="Text Box 83"/>
              <p:cNvSpPr txBox="1">
                <a:spLocks noChangeArrowheads="1"/>
              </p:cNvSpPr>
              <p:nvPr/>
            </p:nvSpPr>
            <p:spPr bwMode="auto">
              <a:xfrm>
                <a:off x="2088" y="704"/>
                <a:ext cx="147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AND/OR</a:t>
                </a:r>
                <a:r>
                  <a:rPr lang="ja-JP" altLang="en-US"/>
                  <a:t>アレイの出力</a:t>
                </a:r>
              </a:p>
            </p:txBody>
          </p:sp>
          <p:sp>
            <p:nvSpPr>
              <p:cNvPr id="192596" name="Text Box 84"/>
              <p:cNvSpPr txBox="1">
                <a:spLocks noChangeArrowheads="1"/>
              </p:cNvSpPr>
              <p:nvPr/>
            </p:nvSpPr>
            <p:spPr bwMode="auto">
              <a:xfrm>
                <a:off x="4679" y="1302"/>
                <a:ext cx="692"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出力回路</a:t>
                </a:r>
              </a:p>
            </p:txBody>
          </p:sp>
        </p:gr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7|2.6"/>
</p:tagLst>
</file>

<file path=ppt/tags/tag2.xml><?xml version="1.0" encoding="utf-8"?>
<p:tagLst xmlns:a="http://schemas.openxmlformats.org/drawingml/2006/main" xmlns:r="http://schemas.openxmlformats.org/officeDocument/2006/relationships" xmlns:p="http://schemas.openxmlformats.org/presentationml/2006/main">
  <p:tag name="TIMING" val="|0.6|4.1|4.3|2.5"/>
</p:tagLst>
</file>

<file path=ppt/tags/tag3.xml><?xml version="1.0" encoding="utf-8"?>
<p:tagLst xmlns:a="http://schemas.openxmlformats.org/drawingml/2006/main" xmlns:r="http://schemas.openxmlformats.org/officeDocument/2006/relationships" xmlns:p="http://schemas.openxmlformats.org/presentationml/2006/main">
  <p:tag name="TIMING" val="|119.9"/>
</p:tagLst>
</file>

<file path=ppt/tags/tag4.xml><?xml version="1.0" encoding="utf-8"?>
<p:tagLst xmlns:a="http://schemas.openxmlformats.org/drawingml/2006/main" xmlns:r="http://schemas.openxmlformats.org/officeDocument/2006/relationships" xmlns:p="http://schemas.openxmlformats.org/presentationml/2006/main">
  <p:tag name="TIMING" val="|15|3.3|8.4|1.3|0.9|0.9|1.3"/>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5509</Words>
  <Application>Microsoft Office PowerPoint</Application>
  <PresentationFormat>画面に合わせる (4:3)</PresentationFormat>
  <Paragraphs>862</Paragraphs>
  <Slides>36</Slides>
  <Notes>36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HG丸ｺﾞｼｯｸM-PRO</vt:lpstr>
      <vt:lpstr>ＭＳ Ｐゴシック</vt:lpstr>
      <vt:lpstr>ＭＳ Ｐ明朝</vt:lpstr>
      <vt:lpstr>Arial</vt:lpstr>
      <vt:lpstr>Garamond</vt:lpstr>
      <vt:lpstr>Tahoma</vt:lpstr>
      <vt:lpstr>Times New Roman</vt:lpstr>
      <vt:lpstr>Wingdings</vt:lpstr>
      <vt:lpstr>標準デザイン</vt:lpstr>
      <vt:lpstr>プログラマブルデバイス　 FPGAがあれば何でもできる テキスト9章　</vt:lpstr>
      <vt:lpstr> PLD (Programmable Logic Device)とは？</vt:lpstr>
      <vt:lpstr>PowerPoint プレゼンテーション</vt:lpstr>
      <vt:lpstr>SPLD（Simple　PLD:プロダクトターム構造/AND-OR構造）</vt:lpstr>
      <vt:lpstr>PowerPoint プレゼンテーション</vt:lpstr>
      <vt:lpstr> LUT：Look Up Table方式による論理の実現</vt:lpstr>
      <vt:lpstr>LUT：Look Up Tableによる論理の実現例</vt:lpstr>
      <vt:lpstr>プロダクトターム方式　vs.　LUT</vt:lpstr>
      <vt:lpstr>順序回路の実現</vt:lpstr>
      <vt:lpstr>CPLD　(Complex　PLD)</vt:lpstr>
      <vt:lpstr>FPGA(Field Programmable Gate Array)</vt:lpstr>
      <vt:lpstr>柔軟性の実現</vt:lpstr>
      <vt:lpstr>構成方式と柔軟性実現技術</vt:lpstr>
      <vt:lpstr>PLDの概観</vt:lpstr>
      <vt:lpstr>PowerPoint プレゼンテーション</vt:lpstr>
      <vt:lpstr>左のLUTと同等の機能を右のプロダクトタームの 接続により実現せよ。</vt:lpstr>
      <vt:lpstr>3　FPGAの設計</vt:lpstr>
      <vt:lpstr>FPGAの設計ツール</vt:lpstr>
      <vt:lpstr>Xilinx　Virtex シリーズの基本構成</vt:lpstr>
      <vt:lpstr>Intel(Altera） Stratix II</vt:lpstr>
      <vt:lpstr>PowerPoint プレゼンテーション</vt:lpstr>
      <vt:lpstr>PowerPoint プレゼンテーション</vt:lpstr>
      <vt:lpstr>Virtex-6のSlice構造</vt:lpstr>
      <vt:lpstr>Virtex-6のCLB</vt:lpstr>
      <vt:lpstr>Stratix－IVのALM</vt:lpstr>
      <vt:lpstr>PowerPoint プレゼンテーション</vt:lpstr>
      <vt:lpstr>IP（Intellectual Property)と SoC FPGA</vt:lpstr>
      <vt:lpstr>PowerPoint プレゼンテーション</vt:lpstr>
      <vt:lpstr>2.5D FPGA (http://www.xilix.com)</vt:lpstr>
      <vt:lpstr>AIアクセラレータとしてのFPGA</vt:lpstr>
      <vt:lpstr>Xilinx Versal: AIエンジンを統合したFPGA</vt:lpstr>
      <vt:lpstr>FPGA in Cloud</vt:lpstr>
      <vt:lpstr>Microsoft’s Catapult</vt:lpstr>
      <vt:lpstr>Multi-FPGA Systems</vt:lpstr>
      <vt:lpstr>今日のポイント</vt:lpstr>
      <vt:lpstr>演習7．2</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hunga</dc:creator>
  <cp:lastModifiedBy>hunga@keio.jp</cp:lastModifiedBy>
  <cp:revision>125</cp:revision>
  <dcterms:created xsi:type="dcterms:W3CDTF">2005-10-12T03:22:50Z</dcterms:created>
  <dcterms:modified xsi:type="dcterms:W3CDTF">2023-05-22T03:17:05Z</dcterms:modified>
</cp:coreProperties>
</file>