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4" r:id="rId2"/>
    <p:sldId id="300" r:id="rId3"/>
    <p:sldId id="301" r:id="rId4"/>
    <p:sldId id="350" r:id="rId5"/>
    <p:sldId id="302" r:id="rId6"/>
    <p:sldId id="303" r:id="rId7"/>
    <p:sldId id="304" r:id="rId8"/>
    <p:sldId id="313" r:id="rId9"/>
    <p:sldId id="306" r:id="rId10"/>
    <p:sldId id="307" r:id="rId11"/>
    <p:sldId id="305" r:id="rId12"/>
    <p:sldId id="437" r:id="rId13"/>
    <p:sldId id="338" r:id="rId14"/>
    <p:sldId id="339" r:id="rId15"/>
    <p:sldId id="309" r:id="rId16"/>
    <p:sldId id="310" r:id="rId17"/>
    <p:sldId id="311" r:id="rId18"/>
    <p:sldId id="351" r:id="rId19"/>
    <p:sldId id="341" r:id="rId20"/>
    <p:sldId id="352" r:id="rId21"/>
    <p:sldId id="316" r:id="rId22"/>
    <p:sldId id="355" r:id="rId23"/>
    <p:sldId id="317" r:id="rId24"/>
    <p:sldId id="354" r:id="rId25"/>
    <p:sldId id="314" r:id="rId26"/>
    <p:sldId id="353" r:id="rId27"/>
    <p:sldId id="438" r:id="rId28"/>
    <p:sldId id="440" r:id="rId2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66FF"/>
    <a:srgbClr val="99FF99"/>
    <a:srgbClr val="99FF66"/>
    <a:srgbClr val="99FF33"/>
    <a:srgbClr val="FFFF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34" autoAdjust="0"/>
  </p:normalViewPr>
  <p:slideViewPr>
    <p:cSldViewPr>
      <p:cViewPr varScale="1">
        <p:scale>
          <a:sx n="67" d="100"/>
          <a:sy n="67" d="100"/>
        </p:scale>
        <p:origin x="10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829FD-3973-4879-9398-7D46D057E6E3}" type="datetimeFigureOut">
              <a:rPr kumimoji="1" lang="ja-JP" altLang="en-US" smtClean="0"/>
              <a:t>2021/6/15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2DEBB-6C04-4B81-9328-EA341889CF33}" type="slidenum">
              <a:rPr kumimoji="1" lang="ja-JP" altLang="en-US" smtClean="0"/>
              <a:t>‹#›</a:t>
            </a:fld>
            <a:endParaRPr kumimoji="1" lang="ja-JP" altLang="en-US"/>
          </a:p>
        </p:txBody>
      </p:sp>
    </p:spTree>
    <p:extLst>
      <p:ext uri="{BB962C8B-B14F-4D97-AF65-F5344CB8AC3E}">
        <p14:creationId xmlns:p14="http://schemas.microsoft.com/office/powerpoint/2010/main" val="463789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今までは、</a:t>
            </a:r>
            <a:r>
              <a:rPr kumimoji="1" lang="en-US" altLang="ja-JP" dirty="0"/>
              <a:t>CMOS</a:t>
            </a:r>
            <a:r>
              <a:rPr kumimoji="1" lang="ja-JP" altLang="en-US" dirty="0"/>
              <a:t>の構造を断面図として理解していました。断面図はトランジスタの性質を説明する場合などに使われますが、実際の設計では上から見た図が重要です。正しくは、</a:t>
            </a:r>
            <a:r>
              <a:rPr kumimoji="1" lang="en-US" altLang="ja-JP" dirty="0"/>
              <a:t>3</a:t>
            </a:r>
            <a:r>
              <a:rPr kumimoji="1" lang="ja-JP" altLang="en-US" dirty="0"/>
              <a:t>次元的に積み重なった構造のそれぞれが上から見たらどうなっているかが重要です。</a:t>
            </a:r>
            <a:r>
              <a:rPr kumimoji="1" lang="en-US" altLang="ja-JP" dirty="0"/>
              <a:t>IC</a:t>
            </a:r>
            <a:r>
              <a:rPr kumimoji="1" lang="ja-JP" altLang="en-US" dirty="0"/>
              <a:t>を設計する場合、それぞれの層が上から見たときどのような形状をしているかを示す設計図が必要になります。これをレイアウトと呼びます。それぞれの層のことをレイヤと呼びます。各レイヤのレイアウトができれば、この形（マスクパターン）にしたがって、不純物を拡散させたり、ビーム線を打ち込んだり、エッチングをしたりして半導体を作っていきます。レイアウト設計は</a:t>
            </a:r>
            <a:r>
              <a:rPr kumimoji="1" lang="en-US" altLang="ja-JP" dirty="0"/>
              <a:t>IC</a:t>
            </a:r>
            <a:r>
              <a:rPr kumimoji="1" lang="ja-JP" altLang="en-US" dirty="0"/>
              <a:t>設計の最終段階に相当し、</a:t>
            </a:r>
            <a:r>
              <a:rPr kumimoji="1" lang="en-US" altLang="ja-JP" dirty="0"/>
              <a:t>4</a:t>
            </a:r>
            <a:r>
              <a:rPr kumimoji="1" lang="ja-JP" altLang="en-US" dirty="0"/>
              <a:t>年の</a:t>
            </a:r>
            <a:r>
              <a:rPr kumimoji="1" lang="en-US" altLang="ja-JP" dirty="0"/>
              <a:t>VLSI</a:t>
            </a:r>
            <a:r>
              <a:rPr kumimoji="1" lang="ja-JP" altLang="en-US" dirty="0"/>
              <a:t>設計論で詳しく学びますが、今回はこの基礎として重要です。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a:t>
            </a:fld>
            <a:endParaRPr kumimoji="1" lang="ja-JP" altLang="en-US"/>
          </a:p>
        </p:txBody>
      </p:sp>
    </p:spTree>
    <p:extLst>
      <p:ext uri="{BB962C8B-B14F-4D97-AF65-F5344CB8AC3E}">
        <p14:creationId xmlns:p14="http://schemas.microsoft.com/office/powerpoint/2010/main" val="202605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行を並べる際に、交互に上下をひっくり返せば、隣り合った行の</a:t>
            </a:r>
            <a:r>
              <a:rPr kumimoji="1" lang="en-US" altLang="ja-JP" dirty="0"/>
              <a:t>GND</a:t>
            </a:r>
            <a:r>
              <a:rPr kumimoji="1" lang="ja-JP" altLang="en-US" dirty="0"/>
              <a:t>と</a:t>
            </a:r>
            <a:r>
              <a:rPr kumimoji="1" lang="en-US" altLang="ja-JP" dirty="0"/>
              <a:t>VDD</a:t>
            </a:r>
            <a:r>
              <a:rPr kumimoji="1" lang="ja-JP" altLang="en-US" dirty="0"/>
              <a:t>を共有することができます。このような配置法を</a:t>
            </a:r>
            <a:r>
              <a:rPr kumimoji="1" lang="en-US" altLang="ja-JP" dirty="0"/>
              <a:t>Double</a:t>
            </a:r>
            <a:r>
              <a:rPr kumimoji="1" lang="ja-JP" altLang="en-US" dirty="0"/>
              <a:t> </a:t>
            </a:r>
            <a:r>
              <a:rPr kumimoji="1" lang="en-US" altLang="ja-JP" dirty="0"/>
              <a:t>Back</a:t>
            </a:r>
            <a:r>
              <a:rPr kumimoji="1" lang="ja-JP" altLang="en-US" dirty="0"/>
              <a:t>を呼びます。スタンダードセルでチップを作る場合は、まずセルの配置を決めます。これは</a:t>
            </a:r>
            <a:r>
              <a:rPr kumimoji="1" lang="en-US" altLang="ja-JP" dirty="0"/>
              <a:t>CAD</a:t>
            </a:r>
            <a:r>
              <a:rPr kumimoji="1" lang="ja-JP" altLang="en-US" dirty="0"/>
              <a:t>が自動的に決めてくれます。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10</a:t>
            </a:fld>
            <a:endParaRPr kumimoji="1" lang="ja-JP" altLang="en-US"/>
          </a:p>
        </p:txBody>
      </p:sp>
    </p:spTree>
    <p:extLst>
      <p:ext uri="{BB962C8B-B14F-4D97-AF65-F5344CB8AC3E}">
        <p14:creationId xmlns:p14="http://schemas.microsoft.com/office/powerpoint/2010/main" val="262791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今まで説明したスタンダードセルを用いた設計法をセルベースド設計と呼びます。</a:t>
            </a:r>
            <a:r>
              <a:rPr kumimoji="1" lang="en-US" altLang="ja-JP" dirty="0"/>
              <a:t>CAD</a:t>
            </a:r>
            <a:r>
              <a:rPr kumimoji="1" lang="ja-JP" altLang="en-US" dirty="0"/>
              <a:t>（</a:t>
            </a:r>
            <a:r>
              <a:rPr kumimoji="1" lang="en-US" altLang="ja-JP" dirty="0"/>
              <a:t>Computer</a:t>
            </a:r>
            <a:r>
              <a:rPr kumimoji="1" lang="ja-JP" altLang="en-US" dirty="0"/>
              <a:t> </a:t>
            </a:r>
            <a:r>
              <a:rPr kumimoji="1" lang="en-US" altLang="ja-JP" dirty="0"/>
              <a:t>Aided</a:t>
            </a:r>
            <a:r>
              <a:rPr kumimoji="1" lang="ja-JP" altLang="en-US" dirty="0"/>
              <a:t> </a:t>
            </a:r>
            <a:r>
              <a:rPr kumimoji="1" lang="en-US" altLang="ja-JP" dirty="0"/>
              <a:t>Design)</a:t>
            </a:r>
            <a:r>
              <a:rPr kumimoji="1" lang="ja-JP" altLang="en-US" dirty="0"/>
              <a:t>による自動配置配線を使うことができるから現在一般的に使われる方法です。レイアウトを作るには他にも方法があります。一つはフルカスタムと呼び、人手でトランジスタの形状を設定し、配線を行う方法です。高速動作を要求される回路、アナログ動作を行う回路に使います。一方、ゲートアレイは拡散層、ポリシリコンのゲートの構造を既に用意しておき、配線レイヤとコンタクトホールのみを設計する方法で、最も簡単にレイアウトができますが、効率が悪いため、最近はあまり用いられません。後にこの授業で紹介し、現在最も良く用いられている</a:t>
            </a:r>
            <a:r>
              <a:rPr kumimoji="1" lang="en-US" altLang="ja-JP" dirty="0"/>
              <a:t>FPGA(Field Programmable Gate Array)</a:t>
            </a:r>
            <a:r>
              <a:rPr kumimoji="1" lang="ja-JP" altLang="en-US" dirty="0"/>
              <a:t>のゲートアレイはこの方法に由来しています。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11</a:t>
            </a:fld>
            <a:endParaRPr kumimoji="1" lang="ja-JP" altLang="en-US"/>
          </a:p>
        </p:txBody>
      </p:sp>
    </p:spTree>
    <p:extLst>
      <p:ext uri="{BB962C8B-B14F-4D97-AF65-F5344CB8AC3E}">
        <p14:creationId xmlns:p14="http://schemas.microsoft.com/office/powerpoint/2010/main" val="122781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6A0F15-66ED-4B4F-AA52-4524A5F41751}" type="slidenum">
              <a:rPr lang="en-US" altLang="ja-JP" smtClean="0"/>
              <a:pPr/>
              <a:t>12</a:t>
            </a:fld>
            <a:endParaRPr lang="en-US" altLang="ja-JP"/>
          </a:p>
        </p:txBody>
      </p:sp>
      <p:sp>
        <p:nvSpPr>
          <p:cNvPr id="16387" name="Rectangle 2"/>
          <p:cNvSpPr>
            <a:spLocks noGrp="1" noRot="1" noChangeAspect="1" noChangeArrowheads="1" noTextEdit="1"/>
          </p:cNvSpPr>
          <p:nvPr>
            <p:ph type="sldImg"/>
          </p:nvPr>
        </p:nvSpPr>
        <p:spPr>
          <a:xfrm>
            <a:off x="1144588" y="685800"/>
            <a:ext cx="4572000" cy="3429000"/>
          </a:xfrm>
          <a:ln/>
        </p:spPr>
      </p:sp>
      <p:sp>
        <p:nvSpPr>
          <p:cNvPr id="16388" name="Rectangle 3"/>
          <p:cNvSpPr>
            <a:spLocks noGrp="1" noChangeArrowheads="1"/>
          </p:cNvSpPr>
          <p:nvPr>
            <p:ph type="body" idx="1"/>
          </p:nvPr>
        </p:nvSpPr>
        <p:spPr>
          <a:noFill/>
        </p:spPr>
        <p:txBody>
          <a:bodyPr/>
          <a:lstStyle/>
          <a:p>
            <a:pPr eaLnBrk="1" hangingPunct="1"/>
            <a:r>
              <a:rPr lang="ja-JP" altLang="en-US" dirty="0">
                <a:ea typeface="ＭＳ Ｐゴシック" panose="020B0600070205080204" pitchFamily="50" charset="-128"/>
              </a:rPr>
              <a:t>この図は</a:t>
            </a:r>
            <a:r>
              <a:rPr lang="en-US" altLang="ja-JP" dirty="0">
                <a:ea typeface="ＭＳ Ｐゴシック" panose="020B0600070205080204" pitchFamily="50" charset="-128"/>
              </a:rPr>
              <a:t>Intel</a:t>
            </a:r>
            <a:r>
              <a:rPr lang="ja-JP" altLang="en-US" dirty="0">
                <a:ea typeface="ＭＳ Ｐゴシック" panose="020B0600070205080204" pitchFamily="50" charset="-128"/>
              </a:rPr>
              <a:t>の</a:t>
            </a:r>
            <a:r>
              <a:rPr lang="en-US" altLang="ja-JP" dirty="0">
                <a:ea typeface="ＭＳ Ｐゴシック" panose="020B0600070205080204" pitchFamily="50" charset="-128"/>
              </a:rPr>
              <a:t>Core</a:t>
            </a:r>
            <a:r>
              <a:rPr lang="ja-JP" altLang="en-US" dirty="0">
                <a:ea typeface="ＭＳ Ｐゴシック" panose="020B0600070205080204" pitchFamily="50" charset="-128"/>
              </a:rPr>
              <a:t> </a:t>
            </a:r>
            <a:r>
              <a:rPr lang="en-US" altLang="ja-JP" dirty="0">
                <a:ea typeface="ＭＳ Ｐゴシック" panose="020B0600070205080204" pitchFamily="50" charset="-128"/>
              </a:rPr>
              <a:t>i7(Sandy</a:t>
            </a:r>
            <a:r>
              <a:rPr lang="ja-JP" altLang="en-US" dirty="0">
                <a:ea typeface="ＭＳ Ｐゴシック" panose="020B0600070205080204" pitchFamily="50" charset="-128"/>
              </a:rPr>
              <a:t> </a:t>
            </a:r>
            <a:r>
              <a:rPr lang="en-US" altLang="ja-JP" dirty="0">
                <a:ea typeface="ＭＳ Ｐゴシック" panose="020B0600070205080204" pitchFamily="50" charset="-128"/>
              </a:rPr>
              <a:t>Bridge</a:t>
            </a:r>
            <a:r>
              <a:rPr lang="ja-JP" altLang="en-US" dirty="0">
                <a:ea typeface="ＭＳ Ｐゴシック" panose="020B0600070205080204" pitchFamily="50" charset="-128"/>
              </a:rPr>
              <a:t>）のウェーハ写真です。直径</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の円盤上に長方形のダイが並んでいます。これを切り離して、パッケージに組み込んで半導体チップができます。周辺部の模様が欠けているダイはもちろん使えません。ウェーハは半導体の製造工程上、どうしても</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センチ程度の円盤になるので、ダイの面積が増えると、搭載できる個数が減ってしまうことがわかります。</a:t>
            </a:r>
            <a:endParaRPr lang="ja-JP" altLang="ja-JP" dirty="0">
              <a:ea typeface="ＭＳ Ｐゴシック" panose="020B0600070205080204" pitchFamily="50" charset="-128"/>
            </a:endParaRPr>
          </a:p>
        </p:txBody>
      </p:sp>
    </p:spTree>
    <p:extLst>
      <p:ext uri="{BB962C8B-B14F-4D97-AF65-F5344CB8AC3E}">
        <p14:creationId xmlns:p14="http://schemas.microsoft.com/office/powerpoint/2010/main" val="100770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スタンダードセル方式の設計法を簡単に紹介します。この図の部分は秋学期の計算機構成同演習の時間に紹介しますので、その時に少し思い出していただけると嬉しいです。現在、ディジタル回路を設計する場合は、通常、ハードウェア記述言語</a:t>
            </a:r>
            <a:r>
              <a:rPr kumimoji="1" lang="en-US" altLang="ja-JP" dirty="0"/>
              <a:t>HDL</a:t>
            </a:r>
            <a:r>
              <a:rPr kumimoji="1" lang="ja-JP" altLang="en-US" dirty="0"/>
              <a:t>と呼ばれる方法を使って記述します。これはちょうどコンピュータのプログラムを書くような感じでレジスタ間のデータの移動とその間に行われる仕事を書いていくのです。最近は</a:t>
            </a:r>
            <a:r>
              <a:rPr kumimoji="1" lang="en-US" altLang="ja-JP" dirty="0"/>
              <a:t>C</a:t>
            </a:r>
            <a:r>
              <a:rPr kumimoji="1" lang="ja-JP" altLang="en-US" dirty="0"/>
              <a:t>言語で記述したハードウェアの動作を、</a:t>
            </a:r>
            <a:r>
              <a:rPr kumimoji="1" lang="en-US" altLang="ja-JP" dirty="0"/>
              <a:t>HDL</a:t>
            </a:r>
            <a:r>
              <a:rPr kumimoji="1" lang="ja-JP" altLang="en-US" dirty="0"/>
              <a:t>に変換するツールも使われており、この技術を高位合成（</a:t>
            </a:r>
            <a:r>
              <a:rPr kumimoji="1" lang="en-US" altLang="ja-JP" dirty="0"/>
              <a:t>High</a:t>
            </a:r>
            <a:r>
              <a:rPr kumimoji="1" lang="ja-JP" altLang="en-US" dirty="0"/>
              <a:t> </a:t>
            </a:r>
            <a:r>
              <a:rPr kumimoji="1" lang="en-US" altLang="ja-JP" dirty="0"/>
              <a:t>Level</a:t>
            </a:r>
            <a:r>
              <a:rPr kumimoji="1" lang="ja-JP" altLang="en-US" dirty="0"/>
              <a:t> </a:t>
            </a:r>
            <a:r>
              <a:rPr kumimoji="1" lang="en-US" altLang="ja-JP" dirty="0"/>
              <a:t>Synthesis</a:t>
            </a:r>
            <a:r>
              <a:rPr kumimoji="1" lang="ja-JP" altLang="en-US" dirty="0"/>
              <a:t>：</a:t>
            </a:r>
            <a:r>
              <a:rPr kumimoji="1" lang="en-US" altLang="ja-JP" dirty="0"/>
              <a:t>HLS)</a:t>
            </a:r>
            <a:r>
              <a:rPr kumimoji="1" lang="ja-JP" altLang="en-US" dirty="0"/>
              <a:t>と呼びます。</a:t>
            </a:r>
            <a:r>
              <a:rPr kumimoji="1" lang="en-US" altLang="ja-JP" dirty="0"/>
              <a:t>HDL</a:t>
            </a:r>
            <a:r>
              <a:rPr kumimoji="1" lang="ja-JP" altLang="en-US" dirty="0"/>
              <a:t>の記述は、論理シミュレーション、すなわち設計とおりに回路が動いているかどうか確認する模擬動作を行って動作を確認します。これでうまく動くことが確認できたら、自動論理合成、圧縮を行います。この作業で、言語での記述は、ゲート同士の接続図に変換されます。これをネットリストと呼びます。変換後のネットリストで再び論理シミュレーションを行って、設計者の意図通りに動くかどうか確認します。この段階を設計のフロントエンドと呼びます。</a:t>
            </a:r>
            <a:r>
              <a:rPr kumimoji="1" lang="en-US" altLang="ja-JP" dirty="0"/>
              <a:t>HLS</a:t>
            </a:r>
            <a:r>
              <a:rPr kumimoji="1" lang="ja-JP" altLang="en-US" dirty="0" err="1"/>
              <a:t>、</a:t>
            </a:r>
            <a:r>
              <a:rPr kumimoji="1" lang="ja-JP" altLang="en-US" dirty="0"/>
              <a:t>論理シミュレーション、論理合成、圧縮はすべて</a:t>
            </a:r>
            <a:r>
              <a:rPr kumimoji="1" lang="en-US" altLang="ja-JP" dirty="0"/>
              <a:t>CAD</a:t>
            </a:r>
            <a:r>
              <a:rPr kumimoji="1" lang="ja-JP" altLang="en-US" dirty="0"/>
              <a:t>（</a:t>
            </a:r>
            <a:r>
              <a:rPr kumimoji="1" lang="en-US" altLang="ja-JP" dirty="0"/>
              <a:t>Computer</a:t>
            </a:r>
            <a:r>
              <a:rPr kumimoji="1" lang="ja-JP" altLang="en-US" dirty="0"/>
              <a:t> </a:t>
            </a:r>
            <a:r>
              <a:rPr kumimoji="1" lang="en-US" altLang="ja-JP" dirty="0"/>
              <a:t>Aided</a:t>
            </a:r>
            <a:r>
              <a:rPr kumimoji="1" lang="ja-JP" altLang="en-US" dirty="0"/>
              <a:t> </a:t>
            </a:r>
            <a:r>
              <a:rPr kumimoji="1" lang="en-US" altLang="ja-JP" dirty="0"/>
              <a:t>Design)</a:t>
            </a:r>
            <a:r>
              <a:rPr kumimoji="1" lang="ja-JP" altLang="en-US" dirty="0"/>
              <a:t>を使います。設計と論理シミュレーションの検証で頭を使えば、論理合成、圧縮等は自動的にやってくれます（実はそんなに甘くはないのですが）。</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13</a:t>
            </a:fld>
            <a:endParaRPr kumimoji="1" lang="ja-JP" altLang="en-US"/>
          </a:p>
        </p:txBody>
      </p:sp>
    </p:spTree>
    <p:extLst>
      <p:ext uri="{BB962C8B-B14F-4D97-AF65-F5344CB8AC3E}">
        <p14:creationId xmlns:p14="http://schemas.microsoft.com/office/powerpoint/2010/main" val="41096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合成後のネットリストから、まず、ざっくりとした配置を決めてやります。これをフロアプランと呼びます。次に電源配線用の段取りをします。それから配置を行い、配置場所に応じてクロックが同じ時刻に届くように分配します。これをクロックツリーと呼びます。さらに配線して最適化を行います。最後に実際の配置配線に基づくシミュレーションと、きちんとルールとおりにレイアウトができているかどうかを確かめるためのエラー検証を行います。これらの作業も全て</a:t>
            </a:r>
            <a:r>
              <a:rPr kumimoji="1" lang="en-US" altLang="ja-JP" dirty="0"/>
              <a:t>CAD</a:t>
            </a:r>
            <a:r>
              <a:rPr kumimoji="1" lang="ja-JP" altLang="en-US" dirty="0"/>
              <a:t>ツールが自動的に行ってくれます。論理合成後のネットリストからレイアウトデータを作る作業をバックエンド設計と呼びます。これは</a:t>
            </a:r>
            <a:r>
              <a:rPr kumimoji="1" lang="en-US" altLang="ja-JP" dirty="0"/>
              <a:t>4</a:t>
            </a:r>
            <a:r>
              <a:rPr kumimoji="1" lang="ja-JP" altLang="en-US" dirty="0"/>
              <a:t>年生の</a:t>
            </a:r>
            <a:r>
              <a:rPr kumimoji="1" lang="en-US" altLang="ja-JP" dirty="0"/>
              <a:t>VLSI</a:t>
            </a:r>
            <a:r>
              <a:rPr kumimoji="1" lang="ja-JP" altLang="en-US" dirty="0"/>
              <a:t>設計論で詳しく紹介します。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14</a:t>
            </a:fld>
            <a:endParaRPr kumimoji="1" lang="ja-JP" altLang="en-US"/>
          </a:p>
        </p:txBody>
      </p:sp>
    </p:spTree>
    <p:extLst>
      <p:ext uri="{BB962C8B-B14F-4D97-AF65-F5344CB8AC3E}">
        <p14:creationId xmlns:p14="http://schemas.microsoft.com/office/powerpoint/2010/main" val="151129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実際のスタンダードセルを使った配置後のレイアウトはこんな感じになります。これはポリシリコンの層のみを示した例です。ゲートが並んでいる様子がわかります。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15</a:t>
            </a:fld>
            <a:endParaRPr kumimoji="1" lang="ja-JP" altLang="en-US"/>
          </a:p>
        </p:txBody>
      </p:sp>
    </p:spTree>
    <p:extLst>
      <p:ext uri="{BB962C8B-B14F-4D97-AF65-F5344CB8AC3E}">
        <p14:creationId xmlns:p14="http://schemas.microsoft.com/office/powerpoint/2010/main" val="75789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CAD</a:t>
            </a:r>
            <a:r>
              <a:rPr kumimoji="1" lang="ja-JP" altLang="en-US" dirty="0"/>
              <a:t>を使ってやはり自動的に配線を行います。信号の配線を行った後の様子を示します。線がコンタクトホールを介して配線されている様子が分かります。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16</a:t>
            </a:fld>
            <a:endParaRPr kumimoji="1" lang="ja-JP" altLang="en-US"/>
          </a:p>
        </p:txBody>
      </p:sp>
    </p:spTree>
    <p:extLst>
      <p:ext uri="{BB962C8B-B14F-4D97-AF65-F5344CB8AC3E}">
        <p14:creationId xmlns:p14="http://schemas.microsoft.com/office/powerpoint/2010/main" val="269769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電源等を全て配線した後の図です。配線層が多いので大変ごちゃごちゃします。このような配置、配線の設計工程は</a:t>
            </a:r>
            <a:r>
              <a:rPr kumimoji="1" lang="en-US" altLang="ja-JP" dirty="0"/>
              <a:t>CAD</a:t>
            </a:r>
            <a:r>
              <a:rPr kumimoji="1" lang="ja-JP" altLang="en-US" dirty="0"/>
              <a:t>が自動的にやってくれます。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17</a:t>
            </a:fld>
            <a:endParaRPr kumimoji="1" lang="ja-JP" altLang="en-US"/>
          </a:p>
        </p:txBody>
      </p:sp>
    </p:spTree>
    <p:extLst>
      <p:ext uri="{BB962C8B-B14F-4D97-AF65-F5344CB8AC3E}">
        <p14:creationId xmlns:p14="http://schemas.microsoft.com/office/powerpoint/2010/main" val="49944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a:t>
            </a:r>
            <a:r>
              <a:rPr kumimoji="1" lang="ja-JP" altLang="en-US" dirty="0"/>
              <a:t>の中でも搭載ゲート数の大きい大規模集積回路（</a:t>
            </a:r>
            <a:r>
              <a:rPr kumimoji="1" lang="en-US" altLang="ja-JP" dirty="0"/>
              <a:t>Very</a:t>
            </a:r>
            <a:r>
              <a:rPr kumimoji="1" lang="ja-JP" altLang="en-US" dirty="0"/>
              <a:t> </a:t>
            </a:r>
            <a:r>
              <a:rPr kumimoji="1" lang="en-US" altLang="ja-JP" dirty="0"/>
              <a:t>Large</a:t>
            </a:r>
            <a:r>
              <a:rPr kumimoji="1" lang="ja-JP" altLang="en-US" dirty="0"/>
              <a:t> </a:t>
            </a:r>
            <a:r>
              <a:rPr kumimoji="1" lang="en-US" altLang="ja-JP" dirty="0"/>
              <a:t>Integrated</a:t>
            </a:r>
            <a:r>
              <a:rPr kumimoji="1" lang="ja-JP" altLang="en-US" dirty="0"/>
              <a:t> </a:t>
            </a:r>
            <a:r>
              <a:rPr kumimoji="1" lang="en-US" altLang="ja-JP" dirty="0"/>
              <a:t>Circuit:</a:t>
            </a:r>
            <a:r>
              <a:rPr kumimoji="1" lang="ja-JP" altLang="en-US" dirty="0"/>
              <a:t> </a:t>
            </a:r>
            <a:r>
              <a:rPr kumimoji="1" lang="en-US" altLang="ja-JP" dirty="0"/>
              <a:t>VLSI)</a:t>
            </a:r>
            <a:r>
              <a:rPr kumimoji="1" lang="ja-JP" altLang="en-US" dirty="0"/>
              <a:t>では、全てスタンダードセルのゲートで作るわけではないです。メモリ回路（これは後の方で紹介します）、入出力モジュール、クロック制御モジュール（</a:t>
            </a:r>
            <a:r>
              <a:rPr kumimoji="1" lang="en-US" altLang="ja-JP" dirty="0"/>
              <a:t>PLL</a:t>
            </a:r>
            <a:r>
              <a:rPr kumimoji="1" lang="ja-JP" altLang="en-US" dirty="0"/>
              <a:t>：</a:t>
            </a:r>
            <a:r>
              <a:rPr kumimoji="1" lang="en-US" altLang="ja-JP" dirty="0"/>
              <a:t>Phase</a:t>
            </a:r>
            <a:r>
              <a:rPr kumimoji="1" lang="ja-JP" altLang="en-US" dirty="0"/>
              <a:t> </a:t>
            </a:r>
            <a:r>
              <a:rPr kumimoji="1" lang="en-US" altLang="ja-JP" dirty="0"/>
              <a:t>Locked</a:t>
            </a:r>
            <a:r>
              <a:rPr kumimoji="1" lang="ja-JP" altLang="en-US" dirty="0"/>
              <a:t> </a:t>
            </a:r>
            <a:r>
              <a:rPr kumimoji="1" lang="en-US" altLang="ja-JP" dirty="0"/>
              <a:t>Loop:</a:t>
            </a:r>
            <a:r>
              <a:rPr kumimoji="1" lang="ja-JP" altLang="en-US" dirty="0"/>
              <a:t>位相同期回路</a:t>
            </a:r>
            <a:r>
              <a:rPr kumimoji="1" lang="en-US" altLang="ja-JP" dirty="0"/>
              <a:t>)</a:t>
            </a:r>
            <a:r>
              <a:rPr kumimoji="1" lang="ja-JP" altLang="en-US" dirty="0"/>
              <a:t>などは、既に出来上がった設計資産をそのまま使います。このような設計資産を</a:t>
            </a:r>
            <a:r>
              <a:rPr kumimoji="1" lang="en-US" altLang="ja-JP" dirty="0"/>
              <a:t>IP</a:t>
            </a:r>
            <a:r>
              <a:rPr kumimoji="1" lang="ja-JP" altLang="en-US" dirty="0"/>
              <a:t>（</a:t>
            </a:r>
            <a:r>
              <a:rPr kumimoji="1" lang="en-US" altLang="ja-JP" dirty="0"/>
              <a:t>Intellectual</a:t>
            </a:r>
            <a:r>
              <a:rPr kumimoji="1" lang="ja-JP" altLang="en-US" dirty="0"/>
              <a:t> </a:t>
            </a:r>
            <a:r>
              <a:rPr kumimoji="1" lang="en-US" altLang="ja-JP" dirty="0"/>
              <a:t>Property)</a:t>
            </a:r>
            <a:r>
              <a:rPr kumimoji="1" lang="ja-JP" altLang="en-US" dirty="0"/>
              <a:t>と呼びます。メモリは大量のデータを記憶するため、</a:t>
            </a:r>
            <a:r>
              <a:rPr kumimoji="1" lang="en-US" altLang="ja-JP" dirty="0"/>
              <a:t>PLL</a:t>
            </a:r>
            <a:r>
              <a:rPr kumimoji="1" lang="ja-JP" altLang="en-US" dirty="0"/>
              <a:t>はクロックの位相調整、周波数調整を行うため、入出力モジュールは外部の仕様に合わせるために、それぞれ特殊な回路が必要になります。これを設計者が一から設計するのは大変なので、既に出来上がった設計資産を利用します。（</a:t>
            </a:r>
            <a:r>
              <a:rPr kumimoji="1" lang="en-US" altLang="ja-JP" dirty="0"/>
              <a:t>IP</a:t>
            </a:r>
            <a:r>
              <a:rPr kumimoji="1" lang="ja-JP" altLang="en-US" dirty="0"/>
              <a:t>は多くの場合有料です。）</a:t>
            </a:r>
            <a:r>
              <a:rPr kumimoji="1" lang="en-US" altLang="ja-JP" dirty="0"/>
              <a:t>IP</a:t>
            </a:r>
            <a:r>
              <a:rPr kumimoji="1" lang="ja-JP" altLang="en-US" dirty="0"/>
              <a:t>には、既にレイアウトが出来上がっているハード</a:t>
            </a:r>
            <a:r>
              <a:rPr kumimoji="1" lang="en-US" altLang="ja-JP" dirty="0"/>
              <a:t>IP</a:t>
            </a:r>
            <a:r>
              <a:rPr kumimoji="1" lang="ja-JP" altLang="en-US" dirty="0"/>
              <a:t>と、ハードウェア記述言語（計算機構成で習います）やゲート間の接続を示すネットリストの形で供給されるソフト</a:t>
            </a:r>
            <a:r>
              <a:rPr kumimoji="1" lang="en-US" altLang="ja-JP" dirty="0"/>
              <a:t>IP</a:t>
            </a:r>
            <a:r>
              <a:rPr kumimoji="1" lang="ja-JP" altLang="en-US" dirty="0"/>
              <a:t>があります。ハード</a:t>
            </a:r>
            <a:r>
              <a:rPr kumimoji="1" lang="en-US" altLang="ja-JP" dirty="0"/>
              <a:t>IP</a:t>
            </a:r>
            <a:r>
              <a:rPr kumimoji="1" lang="ja-JP" altLang="en-US" dirty="0"/>
              <a:t>はレイアウトが最適化されていますが、チップが違えば違ったものを使わなければならないです。ソフト</a:t>
            </a:r>
            <a:r>
              <a:rPr kumimoji="1" lang="en-US" altLang="ja-JP" dirty="0"/>
              <a:t>IP</a:t>
            </a:r>
            <a:r>
              <a:rPr kumimoji="1" lang="ja-JP" altLang="en-US" dirty="0"/>
              <a:t>は、様々なチップで利用可能ですが、</a:t>
            </a:r>
            <a:r>
              <a:rPr kumimoji="1" lang="en-US" altLang="ja-JP" dirty="0"/>
              <a:t>CAD</a:t>
            </a:r>
            <a:r>
              <a:rPr kumimoji="1" lang="ja-JP" altLang="en-US" dirty="0"/>
              <a:t>による自動配置配線が必要です。大きい</a:t>
            </a:r>
            <a:r>
              <a:rPr kumimoji="1" lang="en-US" altLang="ja-JP" dirty="0"/>
              <a:t>IP</a:t>
            </a:r>
            <a:r>
              <a:rPr kumimoji="1" lang="ja-JP" altLang="en-US" dirty="0"/>
              <a:t>としてはコンピュータの</a:t>
            </a:r>
            <a:r>
              <a:rPr kumimoji="1" lang="en-US" altLang="ja-JP" dirty="0"/>
              <a:t>CPU</a:t>
            </a:r>
            <a:r>
              <a:rPr kumimoji="1" lang="ja-JP" altLang="en-US" dirty="0"/>
              <a:t>（中央処理装置）などがあります。</a:t>
            </a:r>
            <a:r>
              <a:rPr kumimoji="1" lang="en-US" altLang="ja-JP" dirty="0"/>
              <a:t>IP</a:t>
            </a:r>
            <a:r>
              <a:rPr kumimoji="1" lang="ja-JP" altLang="en-US" dirty="0"/>
              <a:t>ベース設計は設計資産の再利用が可能で、設計工数が節約できる点で大規模な</a:t>
            </a:r>
            <a:r>
              <a:rPr kumimoji="1" lang="en-US" altLang="ja-JP" dirty="0"/>
              <a:t>IC</a:t>
            </a:r>
            <a:r>
              <a:rPr kumimoji="1" lang="ja-JP" altLang="en-US" dirty="0"/>
              <a:t>設計は欠くことができない方式となっています。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18</a:t>
            </a:fld>
            <a:endParaRPr kumimoji="1" lang="ja-JP" altLang="en-US"/>
          </a:p>
        </p:txBody>
      </p:sp>
    </p:spTree>
    <p:extLst>
      <p:ext uri="{BB962C8B-B14F-4D97-AF65-F5344CB8AC3E}">
        <p14:creationId xmlns:p14="http://schemas.microsoft.com/office/powerpoint/2010/main" val="162497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このレイアウトはメモリ用の</a:t>
            </a:r>
            <a:r>
              <a:rPr kumimoji="1" lang="en-US" altLang="ja-JP" dirty="0"/>
              <a:t>IP</a:t>
            </a:r>
            <a:r>
              <a:rPr kumimoji="1" lang="ja-JP" altLang="en-US" dirty="0"/>
              <a:t>を使った例です。中央部、下の方に灰色に見える□形がメモリの</a:t>
            </a:r>
            <a:r>
              <a:rPr kumimoji="1" lang="en-US" altLang="ja-JP" dirty="0"/>
              <a:t>IP</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19</a:t>
            </a:fld>
            <a:endParaRPr kumimoji="1" lang="ja-JP" altLang="en-US"/>
          </a:p>
        </p:txBody>
      </p:sp>
    </p:spTree>
    <p:extLst>
      <p:ext uri="{BB962C8B-B14F-4D97-AF65-F5344CB8AC3E}">
        <p14:creationId xmlns:p14="http://schemas.microsoft.com/office/powerpoint/2010/main" val="267664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err="1"/>
              <a:t>nMOS</a:t>
            </a:r>
            <a:r>
              <a:rPr kumimoji="1" lang="ja-JP" altLang="en-US" dirty="0"/>
              <a:t>トランジスタを上から見てみましょう。</a:t>
            </a:r>
            <a:r>
              <a:rPr kumimoji="1" lang="en-US" altLang="ja-JP" dirty="0"/>
              <a:t>CMOS</a:t>
            </a:r>
            <a:r>
              <a:rPr kumimoji="1" lang="ja-JP" altLang="en-US" dirty="0"/>
              <a:t>では</a:t>
            </a:r>
            <a:r>
              <a:rPr kumimoji="1" lang="en-US" altLang="ja-JP" dirty="0" err="1"/>
              <a:t>pMOS</a:t>
            </a:r>
            <a:r>
              <a:rPr kumimoji="1" lang="ja-JP" altLang="en-US" dirty="0"/>
              <a:t>と</a:t>
            </a:r>
            <a:r>
              <a:rPr kumimoji="1" lang="en-US" altLang="ja-JP" dirty="0" err="1"/>
              <a:t>nMOS</a:t>
            </a:r>
            <a:r>
              <a:rPr kumimoji="1" lang="ja-JP" altLang="en-US" dirty="0" err="1"/>
              <a:t>が混</a:t>
            </a:r>
            <a:r>
              <a:rPr kumimoji="1" lang="ja-JP" altLang="en-US" dirty="0"/>
              <a:t>在します。ここでは</a:t>
            </a:r>
            <a:r>
              <a:rPr kumimoji="1" lang="en-US" altLang="ja-JP" dirty="0" err="1"/>
              <a:t>pMOS</a:t>
            </a:r>
            <a:r>
              <a:rPr kumimoji="1" lang="ja-JP" altLang="en-US" dirty="0"/>
              <a:t>のサブストレートである</a:t>
            </a:r>
            <a:r>
              <a:rPr kumimoji="1" lang="en-US" altLang="ja-JP" dirty="0"/>
              <a:t>n</a:t>
            </a:r>
            <a:r>
              <a:rPr kumimoji="1" lang="ja-JP" altLang="en-US" dirty="0"/>
              <a:t>型のサブストレートを基本とします。</a:t>
            </a:r>
            <a:r>
              <a:rPr kumimoji="1" lang="en-US" altLang="ja-JP" dirty="0" err="1"/>
              <a:t>nMOS</a:t>
            </a:r>
            <a:r>
              <a:rPr kumimoji="1" lang="ja-JP" altLang="en-US" dirty="0"/>
              <a:t>を作るためにはこの内部に入れ子の形で</a:t>
            </a:r>
            <a:r>
              <a:rPr kumimoji="1" lang="en-US" altLang="ja-JP" dirty="0"/>
              <a:t>p</a:t>
            </a:r>
            <a:r>
              <a:rPr kumimoji="1" lang="ja-JP" altLang="en-US" dirty="0"/>
              <a:t>型のサブストレートを作る必要があります。そこで、一定の大きさの</a:t>
            </a:r>
            <a:r>
              <a:rPr kumimoji="1" lang="ja-JP" altLang="en-US" dirty="0" err="1"/>
              <a:t>ｐ</a:t>
            </a:r>
            <a:r>
              <a:rPr kumimoji="1" lang="ja-JP" altLang="en-US" dirty="0"/>
              <a:t>型の領域を作ってやります。これを</a:t>
            </a:r>
            <a:r>
              <a:rPr kumimoji="1" lang="en-US" altLang="ja-JP" dirty="0"/>
              <a:t>p-well</a:t>
            </a:r>
            <a:r>
              <a:rPr kumimoji="1" lang="ja-JP" altLang="en-US" dirty="0"/>
              <a:t>と呼びます。（</a:t>
            </a:r>
            <a:r>
              <a:rPr kumimoji="1" lang="en-US" altLang="ja-JP" dirty="0"/>
              <a:t>well</a:t>
            </a:r>
            <a:r>
              <a:rPr kumimoji="1" lang="ja-JP" altLang="en-US" dirty="0"/>
              <a:t>は井戸です。）この</a:t>
            </a:r>
            <a:r>
              <a:rPr kumimoji="1" lang="en-US" altLang="ja-JP" dirty="0"/>
              <a:t>p-well</a:t>
            </a:r>
            <a:r>
              <a:rPr kumimoji="1" lang="ja-JP" altLang="en-US" dirty="0"/>
              <a:t>の中に</a:t>
            </a:r>
            <a:r>
              <a:rPr kumimoji="1" lang="en-US" altLang="ja-JP" dirty="0"/>
              <a:t>n</a:t>
            </a:r>
            <a:r>
              <a:rPr kumimoji="1" lang="ja-JP" altLang="en-US" dirty="0"/>
              <a:t>型の拡散層（</a:t>
            </a:r>
            <a:r>
              <a:rPr kumimoji="1" lang="en-US" altLang="ja-JP" dirty="0"/>
              <a:t>diffusion)</a:t>
            </a:r>
            <a:r>
              <a:rPr kumimoji="1" lang="ja-JP" altLang="en-US" dirty="0"/>
              <a:t>を二つ作って、これをソース、ドレインとします。この拡散層の間のチャネルの上に酸化膜を形成し、さらにその上に導体であるシリコン化合物（ポリシリコン）の層を作ってゲートとします。これを上から見た図を下方に示します。酸化膜はポリシリコンに遮られて見えませんし、さらにその下のチャネルも見えません。拡散層をポリシリコンのゲートをぶち抜いているように見えます。これがトランジスタに相当します。ちなみにソース、ドレインは交換可能です。トランジスタのチャネル幅は、微細加工技術が許す限り短く取るのが普通です。その方が、動作が高速になり、</a:t>
            </a:r>
            <a:r>
              <a:rPr kumimoji="1" lang="en-US" altLang="ja-JP" dirty="0"/>
              <a:t>ON</a:t>
            </a:r>
            <a:r>
              <a:rPr kumimoji="1" lang="ja-JP" altLang="en-US" dirty="0"/>
              <a:t>抵抗も小さくできるからです。このため、強力なトランジスタを作るためには、この図の縦方向を延ばして、ソース、ドレイン、チャネルの長さを長くしてやります。ここでは</a:t>
            </a:r>
            <a:r>
              <a:rPr kumimoji="1" lang="en-US" altLang="ja-JP" dirty="0"/>
              <a:t>p-well</a:t>
            </a:r>
            <a:r>
              <a:rPr kumimoji="1" lang="ja-JP" altLang="en-US" dirty="0"/>
              <a:t>は点線で示します。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a:t>
            </a:fld>
            <a:endParaRPr kumimoji="1" lang="ja-JP" altLang="en-US"/>
          </a:p>
        </p:txBody>
      </p:sp>
    </p:spTree>
    <p:extLst>
      <p:ext uri="{BB962C8B-B14F-4D97-AF65-F5344CB8AC3E}">
        <p14:creationId xmlns:p14="http://schemas.microsoft.com/office/powerpoint/2010/main" val="410163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IP</a:t>
            </a:r>
            <a:r>
              <a:rPr kumimoji="1" lang="ja-JP" altLang="en-US" dirty="0"/>
              <a:t>ベース設計を大規模に用い、一つのチップ上に、</a:t>
            </a:r>
            <a:r>
              <a:rPr kumimoji="1" lang="en-US" altLang="ja-JP" dirty="0"/>
              <a:t>CPU,</a:t>
            </a:r>
            <a:r>
              <a:rPr kumimoji="1" lang="ja-JP" altLang="en-US" dirty="0"/>
              <a:t>メモリ、</a:t>
            </a:r>
            <a:r>
              <a:rPr kumimoji="1" lang="en-US" altLang="ja-JP" dirty="0"/>
              <a:t>PLL</a:t>
            </a:r>
            <a:r>
              <a:rPr kumimoji="1" lang="ja-JP" altLang="en-US" dirty="0" err="1"/>
              <a:t>、</a:t>
            </a:r>
            <a:r>
              <a:rPr kumimoji="1" lang="ja-JP" altLang="en-US" dirty="0"/>
              <a:t>入出力モジュール、専用目的のディジタル回路を搭載することで、システムをまるごと乗っけることができます。このようなチップをシステム</a:t>
            </a:r>
            <a:r>
              <a:rPr kumimoji="1" lang="en-US" altLang="ja-JP" dirty="0"/>
              <a:t>LSI</a:t>
            </a:r>
            <a:r>
              <a:rPr kumimoji="1" lang="ja-JP" altLang="en-US" dirty="0" err="1"/>
              <a:t>、</a:t>
            </a:r>
            <a:r>
              <a:rPr kumimoji="1" lang="ja-JP" altLang="en-US" dirty="0"/>
              <a:t>あるいは</a:t>
            </a:r>
            <a:r>
              <a:rPr kumimoji="1" lang="en-US" altLang="ja-JP" dirty="0" err="1"/>
              <a:t>SoC</a:t>
            </a:r>
            <a:r>
              <a:rPr kumimoji="1" lang="en-US" altLang="ja-JP" dirty="0"/>
              <a:t>(System</a:t>
            </a:r>
            <a:r>
              <a:rPr kumimoji="1" lang="en-US" altLang="ja-JP" baseline="0" dirty="0"/>
              <a:t> on a Chip)</a:t>
            </a:r>
            <a:r>
              <a:rPr kumimoji="1" lang="ja-JP" altLang="en-US" baseline="0" dirty="0"/>
              <a:t>と呼びます。ここで挙げた様々な製品で用いられます。目的に特化した</a:t>
            </a:r>
            <a:r>
              <a:rPr kumimoji="1" lang="en-US" altLang="ja-JP" baseline="0" dirty="0"/>
              <a:t>IC</a:t>
            </a:r>
            <a:r>
              <a:rPr kumimoji="1" lang="ja-JP" altLang="en-US" baseline="0" dirty="0"/>
              <a:t>であることから</a:t>
            </a:r>
            <a:r>
              <a:rPr kumimoji="1" lang="en-US" altLang="ja-JP" baseline="0" dirty="0"/>
              <a:t>ASIC</a:t>
            </a:r>
            <a:r>
              <a:rPr kumimoji="1" lang="ja-JP" altLang="en-US" baseline="0" dirty="0"/>
              <a:t>とも呼ばれます。かつて、日本の半導体産業は様々なシステム</a:t>
            </a:r>
            <a:r>
              <a:rPr kumimoji="1" lang="en-US" altLang="ja-JP" baseline="0" dirty="0"/>
              <a:t>LSI</a:t>
            </a:r>
            <a:r>
              <a:rPr kumimoji="1" lang="ja-JP" altLang="en-US" baseline="0" dirty="0"/>
              <a:t>を自社生産していました。しかし、最近は生産拠点は海外に移り、設計のみを行う場合が多くなりました。日本の半導体業界の状況については最後の</a:t>
            </a:r>
            <a:r>
              <a:rPr kumimoji="1" lang="en-US" altLang="ja-JP" baseline="0" dirty="0"/>
              <a:t>FPGA</a:t>
            </a:r>
            <a:r>
              <a:rPr kumimoji="1" lang="ja-JP" altLang="en-US" baseline="0" dirty="0"/>
              <a:t>の時間でまとめて紹介する機会があると思います。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20</a:t>
            </a:fld>
            <a:endParaRPr kumimoji="1" lang="ja-JP" altLang="en-US"/>
          </a:p>
        </p:txBody>
      </p:sp>
    </p:spTree>
    <p:extLst>
      <p:ext uri="{BB962C8B-B14F-4D97-AF65-F5344CB8AC3E}">
        <p14:creationId xmlns:p14="http://schemas.microsoft.com/office/powerpoint/2010/main" val="346359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では最後に半導体を理解する上で重要なスケーリング則を紹介しましょう。</a:t>
            </a:r>
            <a:r>
              <a:rPr kumimoji="1" lang="en-US" altLang="ja-JP" dirty="0"/>
              <a:t>MOS</a:t>
            </a:r>
            <a:r>
              <a:rPr kumimoji="1" lang="ja-JP" altLang="en-US" dirty="0"/>
              <a:t>　</a:t>
            </a:r>
            <a:r>
              <a:rPr kumimoji="1" lang="en-US" altLang="ja-JP" dirty="0"/>
              <a:t>FET</a:t>
            </a:r>
            <a:r>
              <a:rPr kumimoji="1" lang="ja-JP" altLang="en-US" dirty="0"/>
              <a:t>は、チャネルの幅が小さければ小さいほど性能が良くなり、サイズも小さくなることをお話しました。サイズを小さくするためには半導体を作る技術（プロセス技術）が許す最小加工幅を小さくする必要があります。この最小加工幅のことをプロセスサイズ（</a:t>
            </a:r>
            <a:r>
              <a:rPr kumimoji="1" lang="en-US" altLang="ja-JP" dirty="0"/>
              <a:t>Technology</a:t>
            </a:r>
            <a:r>
              <a:rPr kumimoji="1" lang="ja-JP" altLang="en-US" dirty="0"/>
              <a:t> </a:t>
            </a:r>
            <a:r>
              <a:rPr kumimoji="1" lang="en-US" altLang="ja-JP" dirty="0"/>
              <a:t>Size,</a:t>
            </a:r>
            <a:r>
              <a:rPr kumimoji="1" lang="ja-JP" altLang="en-US" dirty="0"/>
              <a:t>　</a:t>
            </a:r>
            <a:r>
              <a:rPr kumimoji="1" lang="en-US" altLang="ja-JP" dirty="0"/>
              <a:t>Technology</a:t>
            </a:r>
            <a:r>
              <a:rPr kumimoji="1" lang="ja-JP" altLang="en-US" dirty="0"/>
              <a:t> </a:t>
            </a:r>
            <a:r>
              <a:rPr kumimoji="1" lang="en-US" altLang="ja-JP" dirty="0"/>
              <a:t>Node</a:t>
            </a:r>
            <a:r>
              <a:rPr kumimoji="1" lang="ja-JP" altLang="en-US" dirty="0"/>
              <a:t>と呼ぶ人も居る）と呼びます。今、プロセスサイズが</a:t>
            </a:r>
            <a:r>
              <a:rPr kumimoji="1" lang="en-US" altLang="ja-JP" dirty="0"/>
              <a:t>1/k</a:t>
            </a:r>
            <a:r>
              <a:rPr kumimoji="1" lang="ja-JP" altLang="en-US" dirty="0"/>
              <a:t>になれば、動作速度はチャネルが短くなるため</a:t>
            </a:r>
            <a:r>
              <a:rPr kumimoji="1" lang="en-US" altLang="ja-JP" dirty="0"/>
              <a:t>k</a:t>
            </a:r>
            <a:r>
              <a:rPr kumimoji="1" lang="ja-JP" altLang="en-US" dirty="0"/>
              <a:t>倍になり、集積度は縦横で効いて来るので</a:t>
            </a:r>
            <a:r>
              <a:rPr kumimoji="1" lang="en-US" altLang="ja-JP" dirty="0"/>
              <a:t>k</a:t>
            </a:r>
            <a:r>
              <a:rPr kumimoji="1" lang="ja-JP" altLang="en-US" dirty="0"/>
              <a:t>の</a:t>
            </a:r>
            <a:r>
              <a:rPr kumimoji="1" lang="en-US" altLang="ja-JP" dirty="0"/>
              <a:t>2</a:t>
            </a:r>
            <a:r>
              <a:rPr kumimoji="1" lang="ja-JP" altLang="en-US" dirty="0"/>
              <a:t>乗で大きくなります。さらに電圧を</a:t>
            </a:r>
            <a:r>
              <a:rPr kumimoji="1" lang="en-US" altLang="ja-JP" dirty="0"/>
              <a:t>1/k</a:t>
            </a:r>
            <a:r>
              <a:rPr kumimoji="1" lang="ja-JP" altLang="en-US" dirty="0"/>
              <a:t>にできる（あるいはしなければならない）ため、電力が</a:t>
            </a:r>
            <a:r>
              <a:rPr kumimoji="1" lang="en-US" altLang="ja-JP" dirty="0"/>
              <a:t>k</a:t>
            </a:r>
            <a:r>
              <a:rPr kumimoji="1" lang="ja-JP" altLang="en-US" dirty="0"/>
              <a:t>の</a:t>
            </a:r>
            <a:r>
              <a:rPr kumimoji="1" lang="en-US" altLang="ja-JP" dirty="0"/>
              <a:t>2</a:t>
            </a:r>
            <a:r>
              <a:rPr kumimoji="1" lang="ja-JP" altLang="en-US" dirty="0"/>
              <a:t>乗分の</a:t>
            </a:r>
            <a:r>
              <a:rPr kumimoji="1" lang="en-US" altLang="ja-JP" dirty="0"/>
              <a:t>1</a:t>
            </a:r>
            <a:r>
              <a:rPr kumimoji="1" lang="ja-JP" altLang="en-US" dirty="0"/>
              <a:t>になります。この良いことずくめの効果を半導体のスケーリング則</a:t>
            </a:r>
            <a:r>
              <a:rPr kumimoji="1" lang="en-US" altLang="ja-JP" dirty="0"/>
              <a:t>(IBM</a:t>
            </a:r>
            <a:r>
              <a:rPr kumimoji="1" lang="ja-JP" altLang="en-US" dirty="0"/>
              <a:t>の</a:t>
            </a:r>
            <a:r>
              <a:rPr kumimoji="1" lang="en-US" altLang="ja-JP" dirty="0"/>
              <a:t>Dennard</a:t>
            </a:r>
            <a:r>
              <a:rPr kumimoji="1" lang="ja-JP" altLang="en-US" dirty="0"/>
              <a:t>さんが提唱したので</a:t>
            </a:r>
            <a:r>
              <a:rPr kumimoji="1" lang="en-US" altLang="ja-JP" dirty="0"/>
              <a:t>Dennard Scaling</a:t>
            </a:r>
            <a:r>
              <a:rPr kumimoji="1" lang="ja-JP" altLang="en-US"/>
              <a:t>と呼ぶこともある</a:t>
            </a:r>
            <a:r>
              <a:rPr kumimoji="1" lang="en-US" altLang="ja-JP"/>
              <a:t>)</a:t>
            </a:r>
            <a:r>
              <a:rPr kumimoji="1" lang="ja-JP" altLang="en-US" dirty="0"/>
              <a:t>と呼びます。</a:t>
            </a:r>
            <a:r>
              <a:rPr kumimoji="1" lang="en-US" altLang="ja-JP" dirty="0"/>
              <a:t>2005</a:t>
            </a:r>
            <a:r>
              <a:rPr kumimoji="1" lang="ja-JP" altLang="en-US" dirty="0"/>
              <a:t>年くらいまで、半導体のプロセス技術は、この効果に押される形でどんどん進歩し、</a:t>
            </a:r>
            <a:r>
              <a:rPr kumimoji="1" lang="en-US" altLang="ja-JP" dirty="0"/>
              <a:t>3</a:t>
            </a:r>
            <a:r>
              <a:rPr kumimoji="1" lang="ja-JP" altLang="en-US" dirty="0"/>
              <a:t>年でプロセスサイズは</a:t>
            </a:r>
            <a:r>
              <a:rPr kumimoji="1" lang="en-US" altLang="ja-JP" dirty="0"/>
              <a:t>70</a:t>
            </a:r>
            <a:r>
              <a:rPr kumimoji="1" lang="ja-JP" altLang="en-US" dirty="0"/>
              <a:t>％になりました。</a:t>
            </a:r>
            <a:r>
              <a:rPr kumimoji="1" lang="en-US" altLang="ja-JP" dirty="0"/>
              <a:t>1990</a:t>
            </a:r>
            <a:r>
              <a:rPr kumimoji="1" lang="ja-JP" altLang="en-US" dirty="0"/>
              <a:t>年頃には</a:t>
            </a:r>
            <a:r>
              <a:rPr kumimoji="1" lang="en-US" altLang="ja-JP" dirty="0"/>
              <a:t>0.8μm</a:t>
            </a:r>
            <a:r>
              <a:rPr kumimoji="1" lang="ja-JP" altLang="en-US" dirty="0"/>
              <a:t>であったプロセスサイズはどんどん小さくなり、</a:t>
            </a:r>
            <a:r>
              <a:rPr kumimoji="1" lang="en-US" altLang="ja-JP" dirty="0"/>
              <a:t>2005</a:t>
            </a:r>
            <a:r>
              <a:rPr kumimoji="1" lang="ja-JP" altLang="en-US" dirty="0"/>
              <a:t>年には</a:t>
            </a:r>
            <a:r>
              <a:rPr kumimoji="1" lang="en-US" altLang="ja-JP" dirty="0"/>
              <a:t>0.09μ</a:t>
            </a:r>
            <a:r>
              <a:rPr kumimoji="1" lang="ja-JP" altLang="en-US" dirty="0" err="1"/>
              <a:t>ｍ</a:t>
            </a:r>
            <a:r>
              <a:rPr kumimoji="1" lang="ja-JP" altLang="en-US" dirty="0"/>
              <a:t>になりました。ここで単位が切り替えられて</a:t>
            </a:r>
            <a:r>
              <a:rPr kumimoji="1" lang="en-US" altLang="ja-JP" dirty="0"/>
              <a:t>90nm</a:t>
            </a:r>
            <a:r>
              <a:rPr kumimoji="1" lang="ja-JP" altLang="en-US" dirty="0"/>
              <a:t>と呼ばれるようになりました。</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21</a:t>
            </a:fld>
            <a:endParaRPr kumimoji="1" lang="ja-JP" altLang="en-US"/>
          </a:p>
        </p:txBody>
      </p:sp>
    </p:spTree>
    <p:extLst>
      <p:ext uri="{BB962C8B-B14F-4D97-AF65-F5344CB8AC3E}">
        <p14:creationId xmlns:p14="http://schemas.microsoft.com/office/powerpoint/2010/main" val="9795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en-US" altLang="ja-JP" dirty="0"/>
              <a:t>65nm</a:t>
            </a:r>
            <a:r>
              <a:rPr kumimoji="1" lang="ja-JP" altLang="en-US" dirty="0"/>
              <a:t>以降はではこのスケーリング則がうまく</a:t>
            </a:r>
            <a:r>
              <a:rPr kumimoji="1" lang="ja-JP" altLang="en-US" dirty="0" err="1"/>
              <a:t>働くなって</a:t>
            </a:r>
            <a:r>
              <a:rPr kumimoji="1" lang="ja-JP" altLang="en-US" dirty="0"/>
              <a:t>きています。今でもプロセスサイズが小さくなればトランジスタのスピードは上がるのですが、配線抵抗と浮遊容量が大きくなるので、配線遅延が大きくなり、新しいプロセスではうまく配線しないと思ったようにはスピードが上がらなくなりました。また、電源電圧も</a:t>
            </a:r>
            <a:r>
              <a:rPr kumimoji="1" lang="en-US" altLang="ja-JP" dirty="0"/>
              <a:t>0.8V</a:t>
            </a:r>
            <a:r>
              <a:rPr kumimoji="1" lang="ja-JP" altLang="en-US" dirty="0"/>
              <a:t>より小さくするのは難しくなり、（これより小さくすると動作速度が急激に落ちてしまいます）さらに電源は、サイズを小さくしたことで漏れ電流が大きくなって、これも思うようには小さくならなくなりました。さらに、微細加工技術も限界達しつつあり、さらにプロセスを進めることが難しくなっています。今でも新しいプロセスの開発は進めてられており、現在は</a:t>
            </a:r>
            <a:r>
              <a:rPr kumimoji="1" lang="en-US" altLang="ja-JP" dirty="0" err="1"/>
              <a:t>14nm</a:t>
            </a:r>
            <a:r>
              <a:rPr kumimoji="1" lang="ja-JP" altLang="en-US" dirty="0"/>
              <a:t>が最先端で</a:t>
            </a:r>
            <a:r>
              <a:rPr kumimoji="1" lang="en-US" altLang="ja-JP" dirty="0" err="1"/>
              <a:t>10nm</a:t>
            </a:r>
            <a:r>
              <a:rPr kumimoji="1" lang="ja-JP" altLang="en-US" dirty="0"/>
              <a:t>が登場し、</a:t>
            </a:r>
            <a:r>
              <a:rPr kumimoji="1" lang="en-US" altLang="ja-JP" dirty="0" err="1"/>
              <a:t>7m</a:t>
            </a:r>
            <a:r>
              <a:rPr kumimoji="1" lang="en-US" altLang="ja-JP" dirty="0"/>
              <a:t>,</a:t>
            </a:r>
            <a:r>
              <a:rPr kumimoji="1" lang="ja-JP" altLang="en-US" dirty="0"/>
              <a:t>が準備中です。しかし、このような最先端プロセスは最初の</a:t>
            </a:r>
            <a:r>
              <a:rPr kumimoji="1" lang="en-US" altLang="ja-JP" dirty="0"/>
              <a:t>1</a:t>
            </a:r>
            <a:r>
              <a:rPr kumimoji="1" lang="ja-JP" altLang="en-US" dirty="0"/>
              <a:t>個を作るまでのコスト（これを</a:t>
            </a:r>
            <a:r>
              <a:rPr kumimoji="1" lang="en-US" altLang="ja-JP" dirty="0" err="1"/>
              <a:t>NRE</a:t>
            </a:r>
            <a:r>
              <a:rPr kumimoji="1" lang="ja-JP" altLang="en-US" dirty="0"/>
              <a:t>コストと呼びます）が、極めて高価になり、マイクロプロセッサ</a:t>
            </a:r>
            <a:r>
              <a:rPr kumimoji="1" lang="en-US" altLang="ja-JP" dirty="0"/>
              <a:t>CPU</a:t>
            </a:r>
            <a:r>
              <a:rPr kumimoji="1" lang="ja-JP" altLang="en-US" dirty="0"/>
              <a:t>や</a:t>
            </a:r>
            <a:r>
              <a:rPr kumimoji="1" lang="en-US" altLang="ja-JP" dirty="0"/>
              <a:t>FPGA</a:t>
            </a:r>
            <a:r>
              <a:rPr kumimoji="1" lang="ja-JP" altLang="en-US" dirty="0"/>
              <a:t>（後にやります）など、付加価値の高い製品にだけ使われるようになりました。現在、システム</a:t>
            </a:r>
            <a:r>
              <a:rPr kumimoji="1" lang="en-US" altLang="ja-JP" dirty="0"/>
              <a:t>LSI</a:t>
            </a:r>
            <a:r>
              <a:rPr kumimoji="1" lang="ja-JP" altLang="en-US" dirty="0"/>
              <a:t>を最先端プロセスで作るためには、多数の出荷数が望めなければできません。この点をなんとかするためにはチップに柔軟性を持たせる技術、小さなチップ同士を組み合わせる技術が重要になります。これは我々の研究課題で、後に説明する機会もあると思い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23</a:t>
            </a:fld>
            <a:endParaRPr kumimoji="1" lang="ja-JP" altLang="en-US"/>
          </a:p>
        </p:txBody>
      </p:sp>
    </p:spTree>
    <p:extLst>
      <p:ext uri="{BB962C8B-B14F-4D97-AF65-F5344CB8AC3E}">
        <p14:creationId xmlns:p14="http://schemas.microsoft.com/office/powerpoint/2010/main" val="1649478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それでは、今回の問題はこの論理式を実現するレイアウトを描いてください。</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25</a:t>
            </a:fld>
            <a:endParaRPr kumimoji="1" lang="ja-JP" altLang="en-US"/>
          </a:p>
        </p:txBody>
      </p:sp>
    </p:spTree>
    <p:extLst>
      <p:ext uri="{BB962C8B-B14F-4D97-AF65-F5344CB8AC3E}">
        <p14:creationId xmlns:p14="http://schemas.microsoft.com/office/powerpoint/2010/main" val="343095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今日のポイントをインフォ丸が示します。今回、若干インフォ丸も、もて余し気味だ！</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26</a:t>
            </a:fld>
            <a:endParaRPr lang="ja-JP" altLang="en-US"/>
          </a:p>
        </p:txBody>
      </p:sp>
    </p:spTree>
    <p:extLst>
      <p:ext uri="{BB962C8B-B14F-4D97-AF65-F5344CB8AC3E}">
        <p14:creationId xmlns:p14="http://schemas.microsoft.com/office/powerpoint/2010/main" val="212677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6A0F15-66ED-4B4F-AA52-4524A5F41751}" type="slidenum">
              <a:rPr lang="en-US" altLang="ja-JP" smtClean="0"/>
              <a:pPr/>
              <a:t>27</a:t>
            </a:fld>
            <a:endParaRPr lang="en-US" altLang="ja-JP"/>
          </a:p>
        </p:txBody>
      </p:sp>
      <p:sp>
        <p:nvSpPr>
          <p:cNvPr id="16387" name="Rectangle 2"/>
          <p:cNvSpPr>
            <a:spLocks noGrp="1" noRot="1" noChangeAspect="1" noChangeArrowheads="1" noTextEdit="1"/>
          </p:cNvSpPr>
          <p:nvPr>
            <p:ph type="sldImg"/>
          </p:nvPr>
        </p:nvSpPr>
        <p:spPr>
          <a:xfrm>
            <a:off x="1144588" y="685800"/>
            <a:ext cx="4572000" cy="3429000"/>
          </a:xfrm>
          <a:ln/>
        </p:spPr>
      </p:sp>
      <p:sp>
        <p:nvSpPr>
          <p:cNvPr id="16388" name="Rectangle 3"/>
          <p:cNvSpPr>
            <a:spLocks noGrp="1" noChangeArrowheads="1"/>
          </p:cNvSpPr>
          <p:nvPr>
            <p:ph type="body" idx="1"/>
          </p:nvPr>
        </p:nvSpPr>
        <p:spPr>
          <a:noFill/>
        </p:spPr>
        <p:txBody>
          <a:bodyPr/>
          <a:lstStyle/>
          <a:p>
            <a:pPr eaLnBrk="1" hangingPunct="1"/>
            <a:r>
              <a:rPr lang="ja-JP" altLang="en-US" dirty="0">
                <a:ea typeface="ＭＳ Ｐゴシック" panose="020B0600070205080204" pitchFamily="50" charset="-128"/>
              </a:rPr>
              <a:t>この図は</a:t>
            </a:r>
            <a:r>
              <a:rPr lang="en-US" altLang="ja-JP" dirty="0">
                <a:ea typeface="ＭＳ Ｐゴシック" panose="020B0600070205080204" pitchFamily="50" charset="-128"/>
              </a:rPr>
              <a:t>Intel</a:t>
            </a:r>
            <a:r>
              <a:rPr lang="ja-JP" altLang="en-US" dirty="0">
                <a:ea typeface="ＭＳ Ｐゴシック" panose="020B0600070205080204" pitchFamily="50" charset="-128"/>
              </a:rPr>
              <a:t>の</a:t>
            </a:r>
            <a:r>
              <a:rPr lang="en-US" altLang="ja-JP" dirty="0">
                <a:ea typeface="ＭＳ Ｐゴシック" panose="020B0600070205080204" pitchFamily="50" charset="-128"/>
              </a:rPr>
              <a:t>Core</a:t>
            </a:r>
            <a:r>
              <a:rPr lang="ja-JP" altLang="en-US" dirty="0">
                <a:ea typeface="ＭＳ Ｐゴシック" panose="020B0600070205080204" pitchFamily="50" charset="-128"/>
              </a:rPr>
              <a:t> </a:t>
            </a:r>
            <a:r>
              <a:rPr lang="en-US" altLang="ja-JP" dirty="0">
                <a:ea typeface="ＭＳ Ｐゴシック" panose="020B0600070205080204" pitchFamily="50" charset="-128"/>
              </a:rPr>
              <a:t>i7(Sandy</a:t>
            </a:r>
            <a:r>
              <a:rPr lang="ja-JP" altLang="en-US" dirty="0">
                <a:ea typeface="ＭＳ Ｐゴシック" panose="020B0600070205080204" pitchFamily="50" charset="-128"/>
              </a:rPr>
              <a:t> </a:t>
            </a:r>
            <a:r>
              <a:rPr lang="en-US" altLang="ja-JP" dirty="0">
                <a:ea typeface="ＭＳ Ｐゴシック" panose="020B0600070205080204" pitchFamily="50" charset="-128"/>
              </a:rPr>
              <a:t>Bridge</a:t>
            </a:r>
            <a:r>
              <a:rPr lang="ja-JP" altLang="en-US" dirty="0">
                <a:ea typeface="ＭＳ Ｐゴシック" panose="020B0600070205080204" pitchFamily="50" charset="-128"/>
              </a:rPr>
              <a:t>）のウェーハ写真です。直径</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の円盤上に長方形のダイが並んでいます。これを切り離して、パッケージに組み込んで半導体チップができます。周辺部の模様が欠けているダイはもちろん使えません。ウェーハは半導体の製造工程上、どうしても</a:t>
            </a:r>
            <a:r>
              <a:rPr lang="en-US" altLang="ja-JP" dirty="0">
                <a:ea typeface="ＭＳ Ｐゴシック" panose="020B0600070205080204" pitchFamily="50" charset="-128"/>
              </a:rPr>
              <a:t>30</a:t>
            </a:r>
            <a:r>
              <a:rPr lang="ja-JP" altLang="en-US" dirty="0">
                <a:ea typeface="ＭＳ Ｐゴシック" panose="020B0600070205080204" pitchFamily="50" charset="-128"/>
              </a:rPr>
              <a:t>センチ程度の円盤になるので、ダイの面積が増えると、搭載できる個数が減ってしまうことがわかります。</a:t>
            </a:r>
            <a:endParaRPr lang="ja-JP" altLang="ja-JP" dirty="0">
              <a:ea typeface="ＭＳ Ｐゴシック" panose="020B0600070205080204" pitchFamily="50" charset="-128"/>
            </a:endParaRPr>
          </a:p>
        </p:txBody>
      </p:sp>
    </p:spTree>
    <p:extLst>
      <p:ext uri="{BB962C8B-B14F-4D97-AF65-F5344CB8AC3E}">
        <p14:creationId xmlns:p14="http://schemas.microsoft.com/office/powerpoint/2010/main" val="367016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さて、今までの例を参考にこの配線に相当する</a:t>
            </a:r>
            <a:r>
              <a:rPr kumimoji="1" lang="en-US" altLang="ja-JP" dirty="0"/>
              <a:t>CMOS</a:t>
            </a:r>
            <a:r>
              <a:rPr kumimoji="1" lang="ja-JP" altLang="en-US" dirty="0"/>
              <a:t>の回路図とブール式を求めてみましょう。どのトランジスタが直列で、どれが並列接続かを見極めてください。</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28</a:t>
            </a:fld>
            <a:endParaRPr kumimoji="1" lang="ja-JP" altLang="en-US"/>
          </a:p>
        </p:txBody>
      </p:sp>
    </p:spTree>
    <p:extLst>
      <p:ext uri="{BB962C8B-B14F-4D97-AF65-F5344CB8AC3E}">
        <p14:creationId xmlns:p14="http://schemas.microsoft.com/office/powerpoint/2010/main" val="224950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err="1"/>
              <a:t>pMOS</a:t>
            </a:r>
            <a:r>
              <a:rPr kumimoji="1" lang="ja-JP" altLang="en-US" dirty="0"/>
              <a:t>を示しましょう。今度は</a:t>
            </a:r>
            <a:r>
              <a:rPr kumimoji="1" lang="en-US" altLang="ja-JP" dirty="0"/>
              <a:t>p</a:t>
            </a:r>
            <a:r>
              <a:rPr kumimoji="1" lang="ja-JP" altLang="en-US" dirty="0"/>
              <a:t>型の拡散層をポリシリコンのゲートが貫いている形になります。もちろん、このポリシリコンのゲートの下には酸化膜があって、さらにその下では拡散層が切れているのです。上からの図では見えないですが、断面図と照らし合わせて理解してください。</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3</a:t>
            </a:fld>
            <a:endParaRPr kumimoji="1" lang="ja-JP" altLang="en-US"/>
          </a:p>
        </p:txBody>
      </p:sp>
    </p:spTree>
    <p:extLst>
      <p:ext uri="{BB962C8B-B14F-4D97-AF65-F5344CB8AC3E}">
        <p14:creationId xmlns:p14="http://schemas.microsoft.com/office/powerpoint/2010/main" val="240611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トランジスタ同士を配線するためには、</a:t>
            </a:r>
            <a:r>
              <a:rPr kumimoji="1" lang="en-US" altLang="ja-JP" dirty="0"/>
              <a:t>IC</a:t>
            </a:r>
            <a:r>
              <a:rPr kumimoji="1" lang="ja-JP" altLang="en-US" dirty="0"/>
              <a:t>の上に配線用の金属層（メタル層）を用意します。この図に示すように絶縁物を介してメタル</a:t>
            </a:r>
            <a:r>
              <a:rPr kumimoji="1" lang="en-US" altLang="ja-JP" dirty="0"/>
              <a:t>1</a:t>
            </a:r>
            <a:r>
              <a:rPr kumimoji="1" lang="ja-JP" altLang="en-US" dirty="0"/>
              <a:t>層、メタル</a:t>
            </a:r>
            <a:r>
              <a:rPr kumimoji="1" lang="en-US" altLang="ja-JP" dirty="0"/>
              <a:t>2</a:t>
            </a:r>
            <a:r>
              <a:rPr kumimoji="1" lang="ja-JP" altLang="en-US" dirty="0"/>
              <a:t>層と重ねていきます。複雑で大規模な回路を搭載するためにはメタル層はたくさんあった方が有利です。ここでは</a:t>
            </a:r>
            <a:r>
              <a:rPr kumimoji="1" lang="en-US" altLang="ja-JP" dirty="0"/>
              <a:t>2</a:t>
            </a:r>
            <a:r>
              <a:rPr kumimoji="1" lang="ja-JP" altLang="en-US" dirty="0"/>
              <a:t>層しか書いていませんが、実際は</a:t>
            </a:r>
            <a:r>
              <a:rPr kumimoji="1" lang="en-US" altLang="ja-JP" dirty="0"/>
              <a:t>12</a:t>
            </a:r>
            <a:r>
              <a:rPr kumimoji="1" lang="ja-JP" altLang="en-US" dirty="0"/>
              <a:t>層くらいまで持っているものもあります。メタルの材料はアルミニウムが多く使われますが、抵抗を減らすために銅を使う場合もあります。この層と層の間を接続するために、絶縁物に穴を掘って導体を注入して、層間を繋いでやります。これをコンタクトホールまたはビア（</a:t>
            </a:r>
            <a:r>
              <a:rPr kumimoji="1" lang="en-US" altLang="ja-JP" dirty="0"/>
              <a:t>Via)</a:t>
            </a:r>
            <a:r>
              <a:rPr kumimoji="1" lang="ja-JP" altLang="en-US" dirty="0"/>
              <a:t>ホールと呼びます。</a:t>
            </a:r>
            <a:endParaRPr kumimoji="1" lang="en-US" altLang="ja-JP" dirty="0"/>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4</a:t>
            </a:fld>
            <a:endParaRPr kumimoji="1" lang="ja-JP" altLang="en-US"/>
          </a:p>
        </p:txBody>
      </p:sp>
    </p:spTree>
    <p:extLst>
      <p:ext uri="{BB962C8B-B14F-4D97-AF65-F5344CB8AC3E}">
        <p14:creationId xmlns:p14="http://schemas.microsoft.com/office/powerpoint/2010/main" val="399472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CMOS</a:t>
            </a:r>
            <a:r>
              <a:rPr kumimoji="1" lang="ja-JP" altLang="en-US" dirty="0"/>
              <a:t>のインバータのレイアウトが具体的にどうなるかを見てみましょう。この図ではコンタクトホールを■で表します。まず注目したいのは、ポリシリコンのゲートが</a:t>
            </a:r>
            <a:r>
              <a:rPr kumimoji="1" lang="en-US" altLang="ja-JP" dirty="0" err="1"/>
              <a:t>pMOS,nMOS</a:t>
            </a:r>
            <a:r>
              <a:rPr kumimoji="1" lang="ja-JP" altLang="en-US" dirty="0"/>
              <a:t>双方のトランジスタを貫通している点です。</a:t>
            </a:r>
            <a:r>
              <a:rPr kumimoji="1" lang="en-US" altLang="ja-JP" dirty="0"/>
              <a:t>CMOS</a:t>
            </a:r>
            <a:r>
              <a:rPr kumimoji="1" lang="ja-JP" altLang="en-US" dirty="0"/>
              <a:t>ではゲートを共有するペアのトランジスタを作りますので、このやり方は多くの場合うまく行きます。ポリシリコンは導体なのでメタル層を使わなくても配線の代わりに使えます。ここではメタル</a:t>
            </a:r>
            <a:r>
              <a:rPr kumimoji="1" lang="en-US" altLang="ja-JP" dirty="0"/>
              <a:t>1</a:t>
            </a:r>
            <a:r>
              <a:rPr kumimoji="1" lang="ja-JP" altLang="en-US" dirty="0"/>
              <a:t>層を水色、</a:t>
            </a:r>
            <a:r>
              <a:rPr kumimoji="1" lang="en-US" altLang="ja-JP" dirty="0"/>
              <a:t>2</a:t>
            </a:r>
            <a:r>
              <a:rPr kumimoji="1" lang="ja-JP" altLang="en-US" dirty="0"/>
              <a:t>層をピンク色で示します。最上部の横線は</a:t>
            </a:r>
            <a:r>
              <a:rPr kumimoji="1" lang="en-US" altLang="ja-JP" dirty="0"/>
              <a:t>VDD</a:t>
            </a:r>
            <a:r>
              <a:rPr kumimoji="1" lang="ja-JP" altLang="en-US" dirty="0"/>
              <a:t>を供給する線で最下部は</a:t>
            </a:r>
            <a:r>
              <a:rPr kumimoji="1" lang="en-US" altLang="ja-JP" dirty="0"/>
              <a:t>GND</a:t>
            </a:r>
            <a:r>
              <a:rPr kumimoji="1" lang="ja-JP" altLang="en-US" dirty="0"/>
              <a:t>です。まずこれを片方の拡散層に繋ぎます。次にもう片方の拡散層を繋いで出力とします。この配線はメタル</a:t>
            </a:r>
            <a:r>
              <a:rPr kumimoji="1" lang="en-US" altLang="ja-JP" dirty="0"/>
              <a:t>1</a:t>
            </a:r>
            <a:r>
              <a:rPr kumimoji="1" lang="ja-JP" altLang="en-US" dirty="0"/>
              <a:t>層を使って行います。それぞれの端子と結合するためにコンタクトホールを使います。抵抗を減らすため、今回は</a:t>
            </a:r>
            <a:r>
              <a:rPr kumimoji="1" lang="en-US" altLang="ja-JP" dirty="0"/>
              <a:t>3</a:t>
            </a:r>
            <a:r>
              <a:rPr kumimoji="1" lang="ja-JP" altLang="en-US" dirty="0"/>
              <a:t>個のコンタクトホールを並列に使っています。下の</a:t>
            </a:r>
            <a:r>
              <a:rPr kumimoji="1" lang="en-US" altLang="ja-JP" dirty="0"/>
              <a:t>GND</a:t>
            </a:r>
            <a:r>
              <a:rPr kumimoji="1" lang="ja-JP" altLang="en-US" dirty="0"/>
              <a:t>線とのコンタクトホールで</a:t>
            </a:r>
            <a:r>
              <a:rPr kumimoji="1" lang="en-US" altLang="ja-JP" dirty="0" err="1"/>
              <a:t>pWell</a:t>
            </a:r>
            <a:r>
              <a:rPr kumimoji="1" lang="ja-JP" altLang="en-US" dirty="0"/>
              <a:t>を</a:t>
            </a:r>
            <a:r>
              <a:rPr kumimoji="1" lang="en-US" altLang="ja-JP" dirty="0"/>
              <a:t>GND</a:t>
            </a:r>
            <a:r>
              <a:rPr kumimoji="1" lang="ja-JP" altLang="en-US" dirty="0"/>
              <a:t>につなぎ、上のコンタクトホールで</a:t>
            </a:r>
            <a:r>
              <a:rPr kumimoji="1" lang="en-US" altLang="ja-JP" dirty="0" err="1"/>
              <a:t>Vdd</a:t>
            </a:r>
            <a:r>
              <a:rPr kumimoji="1" lang="ja-JP" altLang="en-US" dirty="0"/>
              <a:t>をサブストレートに繋いでいます。ゲートに入力を与える線はメタル１層と重ならないようにメタル</a:t>
            </a:r>
            <a:r>
              <a:rPr kumimoji="1" lang="en-US" altLang="ja-JP" dirty="0"/>
              <a:t>2</a:t>
            </a:r>
            <a:r>
              <a:rPr kumimoji="1" lang="ja-JP" altLang="en-US" dirty="0"/>
              <a:t>層を使います。層が違うメタル層は立体交差することができます。（逆に繋ごうと思ったらコンタクトホールが必要です。）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5</a:t>
            </a:fld>
            <a:endParaRPr kumimoji="1" lang="ja-JP" altLang="en-US"/>
          </a:p>
        </p:txBody>
      </p:sp>
    </p:spTree>
    <p:extLst>
      <p:ext uri="{BB962C8B-B14F-4D97-AF65-F5344CB8AC3E}">
        <p14:creationId xmlns:p14="http://schemas.microsoft.com/office/powerpoint/2010/main" val="380670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NOR</a:t>
            </a:r>
            <a:r>
              <a:rPr kumimoji="1" lang="ja-JP" altLang="en-US" dirty="0"/>
              <a:t>ゲートのレイアウトを説明します。ここで注目したいのは、一つの拡散層が左右のトランジスタの両方の端子を兼ねている点です。</a:t>
            </a:r>
            <a:r>
              <a:rPr kumimoji="1" lang="en-US" altLang="ja-JP" dirty="0"/>
              <a:t>p</a:t>
            </a:r>
            <a:r>
              <a:rPr kumimoji="1" lang="ja-JP" altLang="en-US" dirty="0"/>
              <a:t>型拡散層の□形と</a:t>
            </a:r>
            <a:r>
              <a:rPr kumimoji="1" lang="en-US" altLang="ja-JP" dirty="0"/>
              <a:t>n</a:t>
            </a:r>
            <a:r>
              <a:rPr kumimoji="1" lang="ja-JP" altLang="en-US" dirty="0"/>
              <a:t>型拡散層の□形に</a:t>
            </a:r>
            <a:r>
              <a:rPr kumimoji="1" lang="en-US" altLang="ja-JP" dirty="0"/>
              <a:t>2</a:t>
            </a:r>
            <a:r>
              <a:rPr kumimoji="1" lang="ja-JP" altLang="en-US" dirty="0"/>
              <a:t>本のポリシリコンの棒が貫通しているように見えますが、この棒と棒の間の拡散層は左右二つのトランジスタで共通のソース（ドレイン）になっています。このため、わざわざ二つのトランジスタを接続する必要がなくなります。</a:t>
            </a:r>
            <a:r>
              <a:rPr kumimoji="1" lang="en-US" altLang="ja-JP" dirty="0"/>
              <a:t>NOR</a:t>
            </a:r>
            <a:r>
              <a:rPr kumimoji="1" lang="ja-JP" altLang="en-US" dirty="0"/>
              <a:t>ゲートでは</a:t>
            </a:r>
            <a:r>
              <a:rPr kumimoji="1" lang="en-US" altLang="ja-JP" dirty="0" err="1"/>
              <a:t>nMOS</a:t>
            </a:r>
            <a:r>
              <a:rPr kumimoji="1" lang="ja-JP" altLang="en-US" dirty="0"/>
              <a:t>は並列、</a:t>
            </a:r>
            <a:r>
              <a:rPr kumimoji="1" lang="en-US" altLang="ja-JP" dirty="0" err="1"/>
              <a:t>pMOS</a:t>
            </a:r>
            <a:r>
              <a:rPr kumimoji="1" lang="ja-JP" altLang="en-US" dirty="0"/>
              <a:t>は直列に接続されるので、</a:t>
            </a:r>
            <a:r>
              <a:rPr kumimoji="1" lang="en-US" altLang="ja-JP" dirty="0" err="1"/>
              <a:t>nMOS</a:t>
            </a:r>
            <a:r>
              <a:rPr kumimoji="1" lang="ja-JP" altLang="en-US" dirty="0"/>
              <a:t>側は両方を</a:t>
            </a:r>
            <a:r>
              <a:rPr kumimoji="1" lang="en-US" altLang="ja-JP" dirty="0"/>
              <a:t>GND</a:t>
            </a:r>
            <a:r>
              <a:rPr kumimoji="1" lang="ja-JP" altLang="en-US" dirty="0"/>
              <a:t>に落として中央から出力を取り出します。</a:t>
            </a:r>
            <a:r>
              <a:rPr kumimoji="1" lang="en-US" altLang="ja-JP" dirty="0" err="1"/>
              <a:t>pMOS</a:t>
            </a:r>
            <a:r>
              <a:rPr kumimoji="1" lang="ja-JP" altLang="en-US" dirty="0"/>
              <a:t>の方は共通領域をトランジスタの直列接続に用いており、ここで使われていない端子の片方を</a:t>
            </a:r>
            <a:r>
              <a:rPr kumimoji="1" lang="en-US" altLang="ja-JP" dirty="0" err="1"/>
              <a:t>Vdd</a:t>
            </a:r>
            <a:r>
              <a:rPr kumimoji="1" lang="ja-JP" altLang="en-US" dirty="0" err="1"/>
              <a:t>、</a:t>
            </a:r>
            <a:r>
              <a:rPr kumimoji="1" lang="ja-JP" altLang="en-US" dirty="0"/>
              <a:t>片方を出力に繋ぎます。ここでは</a:t>
            </a:r>
            <a:r>
              <a:rPr kumimoji="1" lang="en-US" altLang="ja-JP" dirty="0"/>
              <a:t>A,B,Z</a:t>
            </a:r>
            <a:r>
              <a:rPr kumimoji="1" lang="ja-JP" altLang="en-US" dirty="0"/>
              <a:t>を引っ張り出すメタル</a:t>
            </a:r>
            <a:r>
              <a:rPr kumimoji="1" lang="en-US" altLang="ja-JP" dirty="0"/>
              <a:t>2</a:t>
            </a:r>
            <a:r>
              <a:rPr kumimoji="1" lang="ja-JP" altLang="en-US" dirty="0"/>
              <a:t>層は省略しています。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6</a:t>
            </a:fld>
            <a:endParaRPr kumimoji="1" lang="ja-JP" altLang="en-US"/>
          </a:p>
        </p:txBody>
      </p:sp>
    </p:spTree>
    <p:extLst>
      <p:ext uri="{BB962C8B-B14F-4D97-AF65-F5344CB8AC3E}">
        <p14:creationId xmlns:p14="http://schemas.microsoft.com/office/powerpoint/2010/main" val="423025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3</a:t>
            </a:r>
            <a:r>
              <a:rPr kumimoji="1" lang="ja-JP" altLang="en-US" dirty="0"/>
              <a:t>入力</a:t>
            </a:r>
            <a:r>
              <a:rPr kumimoji="1" lang="en-US" altLang="ja-JP" dirty="0"/>
              <a:t>NAND</a:t>
            </a:r>
            <a:r>
              <a:rPr kumimoji="1" lang="ja-JP" altLang="en-US" dirty="0"/>
              <a:t>の例を示します。</a:t>
            </a:r>
            <a:r>
              <a:rPr kumimoji="1" lang="en-US" altLang="ja-JP" dirty="0"/>
              <a:t>3</a:t>
            </a:r>
            <a:r>
              <a:rPr kumimoji="1" lang="ja-JP" altLang="en-US" dirty="0"/>
              <a:t>入力なので、ポリシリコンのゲートの棒は</a:t>
            </a:r>
            <a:r>
              <a:rPr kumimoji="1" lang="en-US" altLang="ja-JP" dirty="0"/>
              <a:t>3</a:t>
            </a:r>
            <a:r>
              <a:rPr kumimoji="1" lang="ja-JP" altLang="en-US" dirty="0"/>
              <a:t>本になります。この場合</a:t>
            </a:r>
            <a:r>
              <a:rPr kumimoji="1" lang="en-US" altLang="ja-JP" dirty="0" err="1"/>
              <a:t>nMOS</a:t>
            </a:r>
            <a:r>
              <a:rPr kumimoji="1" lang="ja-JP" altLang="en-US" dirty="0"/>
              <a:t>が</a:t>
            </a:r>
            <a:r>
              <a:rPr kumimoji="1" lang="en-US" altLang="ja-JP" dirty="0"/>
              <a:t>3</a:t>
            </a:r>
            <a:r>
              <a:rPr kumimoji="1" lang="ja-JP" altLang="en-US" dirty="0"/>
              <a:t>つ直列に接続され、</a:t>
            </a:r>
            <a:r>
              <a:rPr kumimoji="1" lang="ja-JP" altLang="en-US" dirty="0" err="1"/>
              <a:t>ｐ</a:t>
            </a:r>
            <a:r>
              <a:rPr kumimoji="1" lang="en-US" altLang="ja-JP" dirty="0"/>
              <a:t>MOS</a:t>
            </a:r>
            <a:r>
              <a:rPr kumimoji="1" lang="ja-JP" altLang="en-US" dirty="0"/>
              <a:t>は並列になります。トランジスタの数が増えると拡散領域が大きくなります。レイアウトを見ると、物理的には</a:t>
            </a:r>
            <a:r>
              <a:rPr kumimoji="1" lang="en-US" altLang="ja-JP" dirty="0"/>
              <a:t>MOS</a:t>
            </a:r>
            <a:r>
              <a:rPr kumimoji="1" lang="ja-JP" altLang="en-US" dirty="0"/>
              <a:t>－</a:t>
            </a:r>
            <a:r>
              <a:rPr kumimoji="1" lang="en-US" altLang="ja-JP" dirty="0"/>
              <a:t>FET</a:t>
            </a:r>
            <a:r>
              <a:rPr kumimoji="1" lang="ja-JP" altLang="en-US" dirty="0"/>
              <a:t>のドレイン、ソースの区別はないことがわかります。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7</a:t>
            </a:fld>
            <a:endParaRPr kumimoji="1" lang="ja-JP" altLang="en-US"/>
          </a:p>
        </p:txBody>
      </p:sp>
    </p:spTree>
    <p:extLst>
      <p:ext uri="{BB962C8B-B14F-4D97-AF65-F5344CB8AC3E}">
        <p14:creationId xmlns:p14="http://schemas.microsoft.com/office/powerpoint/2010/main" val="7028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さて、今までの例を参考にこの配線に相当する</a:t>
            </a:r>
            <a:r>
              <a:rPr kumimoji="1" lang="en-US" altLang="ja-JP" dirty="0"/>
              <a:t>CMOS</a:t>
            </a:r>
            <a:r>
              <a:rPr kumimoji="1" lang="ja-JP" altLang="en-US" dirty="0"/>
              <a:t>の回路図とブール式を求めてみましょう。どのトランジスタが直列で、どれが並列接続かを見極めてください。</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8</a:t>
            </a:fld>
            <a:endParaRPr kumimoji="1" lang="ja-JP" altLang="en-US"/>
          </a:p>
        </p:txBody>
      </p:sp>
    </p:spTree>
    <p:extLst>
      <p:ext uri="{BB962C8B-B14F-4D97-AF65-F5344CB8AC3E}">
        <p14:creationId xmlns:p14="http://schemas.microsoft.com/office/powerpoint/2010/main" val="162184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では、次にこのようにして作ったゲート同士をどのように接続するかを説明しましょう。それぞれのゲートは縦幅を揃えて作ります。このようにすれば、</a:t>
            </a:r>
            <a:r>
              <a:rPr kumimoji="1" lang="en-US" altLang="ja-JP" dirty="0" err="1"/>
              <a:t>Vdd</a:t>
            </a:r>
            <a:r>
              <a:rPr kumimoji="1" lang="ja-JP" altLang="en-US" dirty="0"/>
              <a:t>と</a:t>
            </a:r>
            <a:r>
              <a:rPr kumimoji="1" lang="en-US" altLang="ja-JP" dirty="0"/>
              <a:t>GND</a:t>
            </a:r>
            <a:r>
              <a:rPr kumimoji="1" lang="ja-JP" altLang="en-US" dirty="0"/>
              <a:t>を共通にして横に並べて配置することができます。並べて行を作っておいてそれぞれの入出力から線を引っ張り出して配線します。この図はこのための古典的な方法です。ごちゃごちゃするので描いてないですが、下の行からも同様に線を引っ張り出します。このように縦幅を揃えて並べて行を作ることができるゲートのレイアウトを一式用意して、設計用の</a:t>
            </a:r>
            <a:r>
              <a:rPr kumimoji="1" lang="en-US" altLang="ja-JP" dirty="0"/>
              <a:t>CAD</a:t>
            </a:r>
            <a:r>
              <a:rPr kumimoji="1" lang="ja-JP" altLang="en-US" dirty="0"/>
              <a:t>（</a:t>
            </a:r>
            <a:r>
              <a:rPr kumimoji="1" lang="en-US" altLang="ja-JP" dirty="0"/>
              <a:t>Computer</a:t>
            </a:r>
            <a:r>
              <a:rPr kumimoji="1" lang="ja-JP" altLang="en-US" dirty="0"/>
              <a:t> </a:t>
            </a:r>
            <a:r>
              <a:rPr kumimoji="1" lang="en-US" altLang="ja-JP" dirty="0"/>
              <a:t>Aided</a:t>
            </a:r>
            <a:r>
              <a:rPr kumimoji="1" lang="ja-JP" altLang="en-US" dirty="0"/>
              <a:t> </a:t>
            </a:r>
            <a:r>
              <a:rPr kumimoji="1" lang="en-US" altLang="ja-JP" dirty="0"/>
              <a:t>Design)</a:t>
            </a:r>
            <a:r>
              <a:rPr kumimoji="1" lang="ja-JP" altLang="en-US" dirty="0"/>
              <a:t>を使って自動的に配置、配線を行う方法が現在の設計法の主流です。このようなゲートの一式をスタンダードセルと呼びます。</a:t>
            </a:r>
          </a:p>
        </p:txBody>
      </p:sp>
      <p:sp>
        <p:nvSpPr>
          <p:cNvPr id="4" name="スライド番号プレースホルダー 3"/>
          <p:cNvSpPr>
            <a:spLocks noGrp="1"/>
          </p:cNvSpPr>
          <p:nvPr>
            <p:ph type="sldNum" sz="quarter" idx="10"/>
          </p:nvPr>
        </p:nvSpPr>
        <p:spPr/>
        <p:txBody>
          <a:bodyPr/>
          <a:lstStyle/>
          <a:p>
            <a:fld id="{DF12DEBB-6C04-4B81-9328-EA341889CF33}" type="slidenum">
              <a:rPr kumimoji="1" lang="ja-JP" altLang="en-US" smtClean="0"/>
              <a:t>9</a:t>
            </a:fld>
            <a:endParaRPr kumimoji="1" lang="ja-JP" altLang="en-US"/>
          </a:p>
        </p:txBody>
      </p:sp>
    </p:spTree>
    <p:extLst>
      <p:ext uri="{BB962C8B-B14F-4D97-AF65-F5344CB8AC3E}">
        <p14:creationId xmlns:p14="http://schemas.microsoft.com/office/powerpoint/2010/main" val="46041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31075F52-D032-4B51-B864-EE087E01054B}" type="slidenum">
              <a:rPr lang="en-US" altLang="ja-JP"/>
              <a:pPr/>
              <a:t>‹#›</a:t>
            </a:fld>
            <a:endParaRPr lang="en-US" altLang="ja-JP"/>
          </a:p>
        </p:txBody>
      </p:sp>
    </p:spTree>
    <p:extLst>
      <p:ext uri="{BB962C8B-B14F-4D97-AF65-F5344CB8AC3E}">
        <p14:creationId xmlns:p14="http://schemas.microsoft.com/office/powerpoint/2010/main" val="59879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F409F48-7008-4BB9-8C7C-AF91C344E97F}" type="slidenum">
              <a:rPr lang="en-US" altLang="ja-JP"/>
              <a:pPr/>
              <a:t>‹#›</a:t>
            </a:fld>
            <a:endParaRPr lang="en-US" altLang="ja-JP"/>
          </a:p>
        </p:txBody>
      </p:sp>
    </p:spTree>
    <p:extLst>
      <p:ext uri="{BB962C8B-B14F-4D97-AF65-F5344CB8AC3E}">
        <p14:creationId xmlns:p14="http://schemas.microsoft.com/office/powerpoint/2010/main" val="19782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5EBEE8A-3D01-423B-ACCA-AC423A4CE011}" type="slidenum">
              <a:rPr lang="en-US" altLang="ja-JP"/>
              <a:pPr/>
              <a:t>‹#›</a:t>
            </a:fld>
            <a:endParaRPr lang="en-US" altLang="ja-JP"/>
          </a:p>
        </p:txBody>
      </p:sp>
    </p:spTree>
    <p:extLst>
      <p:ext uri="{BB962C8B-B14F-4D97-AF65-F5344CB8AC3E}">
        <p14:creationId xmlns:p14="http://schemas.microsoft.com/office/powerpoint/2010/main" val="155002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2024244-FAAB-409E-9C1B-FDB1C7FB176E}" type="slidenum">
              <a:rPr lang="en-US" altLang="ja-JP"/>
              <a:pPr/>
              <a:t>‹#›</a:t>
            </a:fld>
            <a:endParaRPr lang="en-US" altLang="ja-JP"/>
          </a:p>
        </p:txBody>
      </p:sp>
    </p:spTree>
    <p:extLst>
      <p:ext uri="{BB962C8B-B14F-4D97-AF65-F5344CB8AC3E}">
        <p14:creationId xmlns:p14="http://schemas.microsoft.com/office/powerpoint/2010/main" val="421124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FBF5AA2-9F8A-4826-88F9-7AC41A9F5590}" type="slidenum">
              <a:rPr lang="en-US" altLang="ja-JP"/>
              <a:pPr/>
              <a:t>‹#›</a:t>
            </a:fld>
            <a:endParaRPr lang="en-US" altLang="ja-JP"/>
          </a:p>
        </p:txBody>
      </p:sp>
    </p:spTree>
    <p:extLst>
      <p:ext uri="{BB962C8B-B14F-4D97-AF65-F5344CB8AC3E}">
        <p14:creationId xmlns:p14="http://schemas.microsoft.com/office/powerpoint/2010/main" val="321851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90E4919-294B-4932-99DD-8D58322756D7}" type="slidenum">
              <a:rPr lang="en-US" altLang="ja-JP"/>
              <a:pPr/>
              <a:t>‹#›</a:t>
            </a:fld>
            <a:endParaRPr lang="en-US" altLang="ja-JP"/>
          </a:p>
        </p:txBody>
      </p:sp>
    </p:spTree>
    <p:extLst>
      <p:ext uri="{BB962C8B-B14F-4D97-AF65-F5344CB8AC3E}">
        <p14:creationId xmlns:p14="http://schemas.microsoft.com/office/powerpoint/2010/main" val="374299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52BD7B82-0487-4871-8E71-55B27983FAB7}" type="slidenum">
              <a:rPr lang="en-US" altLang="ja-JP"/>
              <a:pPr/>
              <a:t>‹#›</a:t>
            </a:fld>
            <a:endParaRPr lang="en-US" altLang="ja-JP"/>
          </a:p>
        </p:txBody>
      </p:sp>
    </p:spTree>
    <p:extLst>
      <p:ext uri="{BB962C8B-B14F-4D97-AF65-F5344CB8AC3E}">
        <p14:creationId xmlns:p14="http://schemas.microsoft.com/office/powerpoint/2010/main" val="273916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0D37961E-892B-4D71-B9D1-826686F5D91F}" type="slidenum">
              <a:rPr lang="en-US" altLang="ja-JP"/>
              <a:pPr/>
              <a:t>‹#›</a:t>
            </a:fld>
            <a:endParaRPr lang="en-US" altLang="ja-JP"/>
          </a:p>
        </p:txBody>
      </p:sp>
    </p:spTree>
    <p:extLst>
      <p:ext uri="{BB962C8B-B14F-4D97-AF65-F5344CB8AC3E}">
        <p14:creationId xmlns:p14="http://schemas.microsoft.com/office/powerpoint/2010/main" val="224476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50E8879-1AAB-4AF2-9A1D-68579E752307}" type="slidenum">
              <a:rPr lang="en-US" altLang="ja-JP"/>
              <a:pPr/>
              <a:t>‹#›</a:t>
            </a:fld>
            <a:endParaRPr lang="en-US" altLang="ja-JP"/>
          </a:p>
        </p:txBody>
      </p:sp>
    </p:spTree>
    <p:extLst>
      <p:ext uri="{BB962C8B-B14F-4D97-AF65-F5344CB8AC3E}">
        <p14:creationId xmlns:p14="http://schemas.microsoft.com/office/powerpoint/2010/main" val="177510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8AE0E01-7ACA-44C8-B2A3-5D81233A2A36}" type="slidenum">
              <a:rPr lang="en-US" altLang="ja-JP"/>
              <a:pPr/>
              <a:t>‹#›</a:t>
            </a:fld>
            <a:endParaRPr lang="en-US" altLang="ja-JP"/>
          </a:p>
        </p:txBody>
      </p:sp>
    </p:spTree>
    <p:extLst>
      <p:ext uri="{BB962C8B-B14F-4D97-AF65-F5344CB8AC3E}">
        <p14:creationId xmlns:p14="http://schemas.microsoft.com/office/powerpoint/2010/main" val="101322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1BB4A157-69D3-4E56-B476-570E57C8EC32}" type="slidenum">
              <a:rPr lang="en-US" altLang="ja-JP"/>
              <a:pPr/>
              <a:t>‹#›</a:t>
            </a:fld>
            <a:endParaRPr lang="en-US" altLang="ja-JP"/>
          </a:p>
        </p:txBody>
      </p:sp>
    </p:spTree>
    <p:extLst>
      <p:ext uri="{BB962C8B-B14F-4D97-AF65-F5344CB8AC3E}">
        <p14:creationId xmlns:p14="http://schemas.microsoft.com/office/powerpoint/2010/main" val="49970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6270E7-EEC3-44F6-8C4E-8DF121F4EB6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istory.computer.org/pioneers/moore.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457200" y="274638"/>
            <a:ext cx="8435975" cy="1655762"/>
          </a:xfrm>
          <a:solidFill>
            <a:srgbClr val="FFFF66"/>
          </a:solidFill>
        </p:spPr>
        <p:txBody>
          <a:bodyPr/>
          <a:lstStyle/>
          <a:p>
            <a:pPr eaLnBrk="1" hangingPunct="1"/>
            <a:r>
              <a:rPr lang="en-US" altLang="ja-JP" dirty="0"/>
              <a:t>CMOS</a:t>
            </a:r>
            <a:r>
              <a:rPr lang="ja-JP" altLang="en-US" dirty="0"/>
              <a:t>　</a:t>
            </a:r>
            <a:r>
              <a:rPr lang="en-US" altLang="ja-JP" dirty="0"/>
              <a:t>LSI</a:t>
            </a:r>
            <a:r>
              <a:rPr lang="ja-JP" altLang="en-US" dirty="0"/>
              <a:t>レイアウト</a:t>
            </a:r>
            <a:br>
              <a:rPr lang="en-US" altLang="ja-JP" dirty="0"/>
            </a:br>
            <a:r>
              <a:rPr lang="ja-JP" altLang="en-US" sz="3200" dirty="0"/>
              <a:t>横から見ていたものを上から見る</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6147" name="テキスト ボックス 1"/>
          <p:cNvSpPr txBox="1">
            <a:spLocks noChangeArrowheads="1"/>
          </p:cNvSpPr>
          <p:nvPr/>
        </p:nvSpPr>
        <p:spPr bwMode="auto">
          <a:xfrm>
            <a:off x="903288" y="2492375"/>
            <a:ext cx="82814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CMOS</a:t>
            </a:r>
            <a:r>
              <a:rPr lang="ja-JP" altLang="en-US" sz="2400" dirty="0"/>
              <a:t>の構造を今までは断面図として理解していた</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ja-JP" altLang="en-US" sz="2400" dirty="0"/>
              <a:t>今回は上から見た図を理解し、実際にどのように半導体</a:t>
            </a:r>
            <a:endParaRPr lang="en-US" altLang="ja-JP" sz="2400" dirty="0"/>
          </a:p>
          <a:p>
            <a:pPr eaLnBrk="1" hangingPunct="1">
              <a:spcBef>
                <a:spcPct val="0"/>
              </a:spcBef>
              <a:buFontTx/>
              <a:buNone/>
            </a:pPr>
            <a:r>
              <a:rPr lang="ja-JP" altLang="en-US" sz="2400" dirty="0"/>
              <a:t>上に作られるかを理解する</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en-US" altLang="ja-JP" sz="2400" dirty="0"/>
              <a:t>LSI</a:t>
            </a:r>
            <a:r>
              <a:rPr lang="ja-JP" altLang="en-US" sz="2400" dirty="0"/>
              <a:t>設計の常識を学ぶ　たくさん用語がでてくるけど</a:t>
            </a:r>
            <a:r>
              <a:rPr lang="ja-JP" altLang="en-US" sz="2400" dirty="0" err="1"/>
              <a:t>びびっちゃ</a:t>
            </a:r>
            <a:endParaRPr lang="en-US" altLang="ja-JP" sz="2400" dirty="0"/>
          </a:p>
          <a:p>
            <a:pPr eaLnBrk="1" hangingPunct="1">
              <a:spcBef>
                <a:spcPct val="0"/>
              </a:spcBef>
              <a:buFontTx/>
              <a:buNone/>
            </a:pPr>
            <a:r>
              <a:rPr lang="ja-JP" altLang="en-US" sz="2400"/>
              <a:t>ダメ、本格的な紹介は別の授業でやるので概念を掴んで欲しい</a:t>
            </a:r>
            <a:endParaRPr lang="en-US" altLang="ja-JP" sz="2400" dirty="0"/>
          </a:p>
        </p:txBody>
      </p:sp>
    </p:spTree>
    <p:extLst>
      <p:ext uri="{BB962C8B-B14F-4D97-AF65-F5344CB8AC3E}">
        <p14:creationId xmlns:p14="http://schemas.microsoft.com/office/powerpoint/2010/main" val="19118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2411413" y="836613"/>
            <a:ext cx="1512887" cy="1728787"/>
            <a:chOff x="249" y="754"/>
            <a:chExt cx="3085" cy="3311"/>
          </a:xfrm>
        </p:grpSpPr>
        <p:sp>
          <p:nvSpPr>
            <p:cNvPr id="64515" name="Rectangle 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6" name="Rectangle 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7" name="Rectangle 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8" name="Rectangle 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19" name="Rectangle 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0" name="Rectangle 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1" name="Rectangle 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2" name="Rectangle 1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3" name="Rectangle 1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4" name="Rectangle 1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5" name="Rectangle 1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6" name="Rectangle 1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27" name="Rectangle 1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528" name="Group 16"/>
            <p:cNvGrpSpPr>
              <a:grpSpLocks/>
            </p:cNvGrpSpPr>
            <p:nvPr/>
          </p:nvGrpSpPr>
          <p:grpSpPr bwMode="auto">
            <a:xfrm>
              <a:off x="1111" y="2840"/>
              <a:ext cx="272" cy="272"/>
              <a:chOff x="1610" y="3249"/>
              <a:chExt cx="272" cy="272"/>
            </a:xfrm>
          </p:grpSpPr>
          <p:sp>
            <p:nvSpPr>
              <p:cNvPr id="64529" name="Rectangle 1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0" name="Rectangle 1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1" name="Group 19"/>
            <p:cNvGrpSpPr>
              <a:grpSpLocks/>
            </p:cNvGrpSpPr>
            <p:nvPr/>
          </p:nvGrpSpPr>
          <p:grpSpPr bwMode="auto">
            <a:xfrm>
              <a:off x="1111" y="3340"/>
              <a:ext cx="272" cy="272"/>
              <a:chOff x="1610" y="3249"/>
              <a:chExt cx="272" cy="272"/>
            </a:xfrm>
          </p:grpSpPr>
          <p:sp>
            <p:nvSpPr>
              <p:cNvPr id="64532" name="Rectangle 2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3" name="Rectangle 2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4" name="Group 22"/>
            <p:cNvGrpSpPr>
              <a:grpSpLocks/>
            </p:cNvGrpSpPr>
            <p:nvPr/>
          </p:nvGrpSpPr>
          <p:grpSpPr bwMode="auto">
            <a:xfrm>
              <a:off x="1020" y="3793"/>
              <a:ext cx="272" cy="272"/>
              <a:chOff x="1610" y="3249"/>
              <a:chExt cx="272" cy="272"/>
            </a:xfrm>
          </p:grpSpPr>
          <p:sp>
            <p:nvSpPr>
              <p:cNvPr id="64535" name="Rectangle 2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6" name="Rectangle 2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37" name="Group 25"/>
            <p:cNvGrpSpPr>
              <a:grpSpLocks/>
            </p:cNvGrpSpPr>
            <p:nvPr/>
          </p:nvGrpSpPr>
          <p:grpSpPr bwMode="auto">
            <a:xfrm>
              <a:off x="1746" y="3793"/>
              <a:ext cx="272" cy="272"/>
              <a:chOff x="1610" y="3249"/>
              <a:chExt cx="272" cy="272"/>
            </a:xfrm>
          </p:grpSpPr>
          <p:sp>
            <p:nvSpPr>
              <p:cNvPr id="64538" name="Rectangle 2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39" name="Rectangle 2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0" name="Group 28"/>
            <p:cNvGrpSpPr>
              <a:grpSpLocks/>
            </p:cNvGrpSpPr>
            <p:nvPr/>
          </p:nvGrpSpPr>
          <p:grpSpPr bwMode="auto">
            <a:xfrm>
              <a:off x="2472" y="3793"/>
              <a:ext cx="272" cy="272"/>
              <a:chOff x="1610" y="3249"/>
              <a:chExt cx="272" cy="272"/>
            </a:xfrm>
          </p:grpSpPr>
          <p:sp>
            <p:nvSpPr>
              <p:cNvPr id="64541" name="Rectangle 2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2" name="Rectangle 3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3" name="Group 31"/>
            <p:cNvGrpSpPr>
              <a:grpSpLocks/>
            </p:cNvGrpSpPr>
            <p:nvPr/>
          </p:nvGrpSpPr>
          <p:grpSpPr bwMode="auto">
            <a:xfrm>
              <a:off x="2336" y="2840"/>
              <a:ext cx="272" cy="272"/>
              <a:chOff x="1610" y="3249"/>
              <a:chExt cx="272" cy="272"/>
            </a:xfrm>
          </p:grpSpPr>
          <p:sp>
            <p:nvSpPr>
              <p:cNvPr id="64544" name="Rectangle 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5" name="Rectangle 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6" name="Group 34"/>
            <p:cNvGrpSpPr>
              <a:grpSpLocks/>
            </p:cNvGrpSpPr>
            <p:nvPr/>
          </p:nvGrpSpPr>
          <p:grpSpPr bwMode="auto">
            <a:xfrm>
              <a:off x="2336" y="3340"/>
              <a:ext cx="272" cy="272"/>
              <a:chOff x="1610" y="3249"/>
              <a:chExt cx="272" cy="272"/>
            </a:xfrm>
          </p:grpSpPr>
          <p:sp>
            <p:nvSpPr>
              <p:cNvPr id="64547" name="Rectangle 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48" name="Rectangle 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49" name="Group 37"/>
            <p:cNvGrpSpPr>
              <a:grpSpLocks/>
            </p:cNvGrpSpPr>
            <p:nvPr/>
          </p:nvGrpSpPr>
          <p:grpSpPr bwMode="auto">
            <a:xfrm>
              <a:off x="2336" y="1752"/>
              <a:ext cx="272" cy="272"/>
              <a:chOff x="1610" y="3249"/>
              <a:chExt cx="272" cy="272"/>
            </a:xfrm>
          </p:grpSpPr>
          <p:sp>
            <p:nvSpPr>
              <p:cNvPr id="64550" name="Rectangle 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1" name="Rectangle 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2" name="Group 40"/>
            <p:cNvGrpSpPr>
              <a:grpSpLocks/>
            </p:cNvGrpSpPr>
            <p:nvPr/>
          </p:nvGrpSpPr>
          <p:grpSpPr bwMode="auto">
            <a:xfrm>
              <a:off x="2336" y="1253"/>
              <a:ext cx="272" cy="272"/>
              <a:chOff x="1610" y="3249"/>
              <a:chExt cx="272" cy="272"/>
            </a:xfrm>
          </p:grpSpPr>
          <p:sp>
            <p:nvSpPr>
              <p:cNvPr id="64553" name="Rectangle 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4" name="Rectangle 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5" name="Group 43"/>
            <p:cNvGrpSpPr>
              <a:grpSpLocks/>
            </p:cNvGrpSpPr>
            <p:nvPr/>
          </p:nvGrpSpPr>
          <p:grpSpPr bwMode="auto">
            <a:xfrm>
              <a:off x="1111" y="1253"/>
              <a:ext cx="272" cy="272"/>
              <a:chOff x="1610" y="3249"/>
              <a:chExt cx="272" cy="272"/>
            </a:xfrm>
          </p:grpSpPr>
          <p:sp>
            <p:nvSpPr>
              <p:cNvPr id="64556" name="Rectangle 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57" name="Rectangle 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58" name="Group 46"/>
            <p:cNvGrpSpPr>
              <a:grpSpLocks/>
            </p:cNvGrpSpPr>
            <p:nvPr/>
          </p:nvGrpSpPr>
          <p:grpSpPr bwMode="auto">
            <a:xfrm>
              <a:off x="1111" y="1707"/>
              <a:ext cx="272" cy="272"/>
              <a:chOff x="1610" y="3249"/>
              <a:chExt cx="272" cy="272"/>
            </a:xfrm>
          </p:grpSpPr>
          <p:sp>
            <p:nvSpPr>
              <p:cNvPr id="64559" name="Rectangle 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0" name="Rectangle 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1" name="Group 49"/>
            <p:cNvGrpSpPr>
              <a:grpSpLocks/>
            </p:cNvGrpSpPr>
            <p:nvPr/>
          </p:nvGrpSpPr>
          <p:grpSpPr bwMode="auto">
            <a:xfrm>
              <a:off x="1066" y="754"/>
              <a:ext cx="272" cy="272"/>
              <a:chOff x="1610" y="3249"/>
              <a:chExt cx="272" cy="272"/>
            </a:xfrm>
          </p:grpSpPr>
          <p:sp>
            <p:nvSpPr>
              <p:cNvPr id="64562" name="Rectangle 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3" name="Rectangle 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4" name="Group 52"/>
            <p:cNvGrpSpPr>
              <a:grpSpLocks/>
            </p:cNvGrpSpPr>
            <p:nvPr/>
          </p:nvGrpSpPr>
          <p:grpSpPr bwMode="auto">
            <a:xfrm>
              <a:off x="1746" y="754"/>
              <a:ext cx="272" cy="272"/>
              <a:chOff x="1610" y="3249"/>
              <a:chExt cx="272" cy="272"/>
            </a:xfrm>
          </p:grpSpPr>
          <p:sp>
            <p:nvSpPr>
              <p:cNvPr id="64565" name="Rectangle 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6" name="Rectangle 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67" name="Group 55"/>
            <p:cNvGrpSpPr>
              <a:grpSpLocks/>
            </p:cNvGrpSpPr>
            <p:nvPr/>
          </p:nvGrpSpPr>
          <p:grpSpPr bwMode="auto">
            <a:xfrm>
              <a:off x="2427" y="754"/>
              <a:ext cx="272" cy="272"/>
              <a:chOff x="1610" y="3249"/>
              <a:chExt cx="272" cy="272"/>
            </a:xfrm>
          </p:grpSpPr>
          <p:sp>
            <p:nvSpPr>
              <p:cNvPr id="64568" name="Rectangle 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69" name="Rectangle 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570" name="Group 58"/>
          <p:cNvGrpSpPr>
            <a:grpSpLocks/>
          </p:cNvGrpSpPr>
          <p:nvPr/>
        </p:nvGrpSpPr>
        <p:grpSpPr bwMode="auto">
          <a:xfrm>
            <a:off x="1044575" y="836613"/>
            <a:ext cx="1655763" cy="1728787"/>
            <a:chOff x="385" y="572"/>
            <a:chExt cx="2812" cy="3401"/>
          </a:xfrm>
        </p:grpSpPr>
        <p:sp>
          <p:nvSpPr>
            <p:cNvPr id="64571" name="Rectangle 59"/>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2" name="Rectangle 60"/>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3" name="Rectangle 61"/>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4" name="Rectangle 62"/>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5" name="Rectangle 63"/>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6" name="Rectangle 64"/>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7" name="Rectangle 65"/>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8" name="Rectangle 66"/>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79" name="Rectangle 67"/>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0" name="Rectangle 68"/>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581" name="Group 69"/>
            <p:cNvGrpSpPr>
              <a:grpSpLocks/>
            </p:cNvGrpSpPr>
            <p:nvPr/>
          </p:nvGrpSpPr>
          <p:grpSpPr bwMode="auto">
            <a:xfrm>
              <a:off x="657" y="2703"/>
              <a:ext cx="272" cy="272"/>
              <a:chOff x="1610" y="3249"/>
              <a:chExt cx="272" cy="272"/>
            </a:xfrm>
          </p:grpSpPr>
          <p:sp>
            <p:nvSpPr>
              <p:cNvPr id="64582" name="Rectangle 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3" name="Rectangle 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84" name="Group 72"/>
            <p:cNvGrpSpPr>
              <a:grpSpLocks/>
            </p:cNvGrpSpPr>
            <p:nvPr/>
          </p:nvGrpSpPr>
          <p:grpSpPr bwMode="auto">
            <a:xfrm>
              <a:off x="566" y="3701"/>
              <a:ext cx="272" cy="272"/>
              <a:chOff x="1610" y="3249"/>
              <a:chExt cx="272" cy="272"/>
            </a:xfrm>
          </p:grpSpPr>
          <p:sp>
            <p:nvSpPr>
              <p:cNvPr id="64585" name="Rectangle 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6" name="Rectangle 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87" name="Group 75"/>
            <p:cNvGrpSpPr>
              <a:grpSpLocks/>
            </p:cNvGrpSpPr>
            <p:nvPr/>
          </p:nvGrpSpPr>
          <p:grpSpPr bwMode="auto">
            <a:xfrm>
              <a:off x="1292" y="3656"/>
              <a:ext cx="272" cy="272"/>
              <a:chOff x="1610" y="3249"/>
              <a:chExt cx="272" cy="272"/>
            </a:xfrm>
          </p:grpSpPr>
          <p:sp>
            <p:nvSpPr>
              <p:cNvPr id="64588" name="Rectangle 7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89" name="Rectangle 7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0" name="Group 78"/>
            <p:cNvGrpSpPr>
              <a:grpSpLocks/>
            </p:cNvGrpSpPr>
            <p:nvPr/>
          </p:nvGrpSpPr>
          <p:grpSpPr bwMode="auto">
            <a:xfrm>
              <a:off x="2018" y="3656"/>
              <a:ext cx="272" cy="272"/>
              <a:chOff x="1610" y="3249"/>
              <a:chExt cx="272" cy="272"/>
            </a:xfrm>
          </p:grpSpPr>
          <p:sp>
            <p:nvSpPr>
              <p:cNvPr id="64591" name="Rectangle 7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2" name="Rectangle 8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3" name="Group 81"/>
            <p:cNvGrpSpPr>
              <a:grpSpLocks/>
            </p:cNvGrpSpPr>
            <p:nvPr/>
          </p:nvGrpSpPr>
          <p:grpSpPr bwMode="auto">
            <a:xfrm>
              <a:off x="2744" y="3701"/>
              <a:ext cx="272" cy="272"/>
              <a:chOff x="1610" y="3249"/>
              <a:chExt cx="272" cy="272"/>
            </a:xfrm>
          </p:grpSpPr>
          <p:sp>
            <p:nvSpPr>
              <p:cNvPr id="64594" name="Rectangle 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5" name="Rectangle 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6" name="Group 84"/>
            <p:cNvGrpSpPr>
              <a:grpSpLocks/>
            </p:cNvGrpSpPr>
            <p:nvPr/>
          </p:nvGrpSpPr>
          <p:grpSpPr bwMode="auto">
            <a:xfrm>
              <a:off x="657" y="1025"/>
              <a:ext cx="272" cy="272"/>
              <a:chOff x="1610" y="3249"/>
              <a:chExt cx="272" cy="272"/>
            </a:xfrm>
          </p:grpSpPr>
          <p:sp>
            <p:nvSpPr>
              <p:cNvPr id="64597" name="Rectangle 8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598" name="Rectangle 8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599" name="Group 87"/>
            <p:cNvGrpSpPr>
              <a:grpSpLocks/>
            </p:cNvGrpSpPr>
            <p:nvPr/>
          </p:nvGrpSpPr>
          <p:grpSpPr bwMode="auto">
            <a:xfrm>
              <a:off x="657" y="1660"/>
              <a:ext cx="272" cy="272"/>
              <a:chOff x="1610" y="3249"/>
              <a:chExt cx="272" cy="272"/>
            </a:xfrm>
          </p:grpSpPr>
          <p:sp>
            <p:nvSpPr>
              <p:cNvPr id="64600" name="Rectangle 8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1" name="Rectangle 8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02" name="Group 90"/>
            <p:cNvGrpSpPr>
              <a:grpSpLocks/>
            </p:cNvGrpSpPr>
            <p:nvPr/>
          </p:nvGrpSpPr>
          <p:grpSpPr bwMode="auto">
            <a:xfrm>
              <a:off x="612" y="572"/>
              <a:ext cx="272" cy="272"/>
              <a:chOff x="1610" y="3249"/>
              <a:chExt cx="272" cy="272"/>
            </a:xfrm>
          </p:grpSpPr>
          <p:sp>
            <p:nvSpPr>
              <p:cNvPr id="64603" name="Rectangle 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4" name="Rectangle 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05" name="Group 93"/>
            <p:cNvGrpSpPr>
              <a:grpSpLocks/>
            </p:cNvGrpSpPr>
            <p:nvPr/>
          </p:nvGrpSpPr>
          <p:grpSpPr bwMode="auto">
            <a:xfrm>
              <a:off x="1292" y="572"/>
              <a:ext cx="272" cy="272"/>
              <a:chOff x="1610" y="3249"/>
              <a:chExt cx="272" cy="272"/>
            </a:xfrm>
          </p:grpSpPr>
          <p:sp>
            <p:nvSpPr>
              <p:cNvPr id="64606" name="Rectangle 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7" name="Rectangle 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608" name="Rectangle 96"/>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09" name="Rectangle 97"/>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0" name="Rectangle 98"/>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11" name="Group 99"/>
            <p:cNvGrpSpPr>
              <a:grpSpLocks/>
            </p:cNvGrpSpPr>
            <p:nvPr/>
          </p:nvGrpSpPr>
          <p:grpSpPr bwMode="auto">
            <a:xfrm>
              <a:off x="1927" y="572"/>
              <a:ext cx="272" cy="272"/>
              <a:chOff x="1610" y="3249"/>
              <a:chExt cx="272" cy="272"/>
            </a:xfrm>
          </p:grpSpPr>
          <p:sp>
            <p:nvSpPr>
              <p:cNvPr id="64612" name="Rectangle 1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3" name="Rectangle 1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14" name="Group 102"/>
            <p:cNvGrpSpPr>
              <a:grpSpLocks/>
            </p:cNvGrpSpPr>
            <p:nvPr/>
          </p:nvGrpSpPr>
          <p:grpSpPr bwMode="auto">
            <a:xfrm>
              <a:off x="2608" y="2703"/>
              <a:ext cx="272" cy="272"/>
              <a:chOff x="1610" y="3249"/>
              <a:chExt cx="272" cy="272"/>
            </a:xfrm>
          </p:grpSpPr>
          <p:sp>
            <p:nvSpPr>
              <p:cNvPr id="64615" name="Rectangle 1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6" name="Rectangle 1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17" name="Group 105"/>
            <p:cNvGrpSpPr>
              <a:grpSpLocks/>
            </p:cNvGrpSpPr>
            <p:nvPr/>
          </p:nvGrpSpPr>
          <p:grpSpPr bwMode="auto">
            <a:xfrm>
              <a:off x="2606" y="3339"/>
              <a:ext cx="272" cy="272"/>
              <a:chOff x="1610" y="3249"/>
              <a:chExt cx="272" cy="272"/>
            </a:xfrm>
          </p:grpSpPr>
          <p:sp>
            <p:nvSpPr>
              <p:cNvPr id="64618" name="Rectangle 1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19" name="Rectangle 1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20" name="Group 108"/>
            <p:cNvGrpSpPr>
              <a:grpSpLocks/>
            </p:cNvGrpSpPr>
            <p:nvPr/>
          </p:nvGrpSpPr>
          <p:grpSpPr bwMode="auto">
            <a:xfrm>
              <a:off x="657" y="3339"/>
              <a:ext cx="272" cy="272"/>
              <a:chOff x="1610" y="3249"/>
              <a:chExt cx="272" cy="272"/>
            </a:xfrm>
          </p:grpSpPr>
          <p:sp>
            <p:nvSpPr>
              <p:cNvPr id="64621" name="Rectangle 1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2" name="Rectangle 1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23" name="Group 111"/>
            <p:cNvGrpSpPr>
              <a:grpSpLocks/>
            </p:cNvGrpSpPr>
            <p:nvPr/>
          </p:nvGrpSpPr>
          <p:grpSpPr bwMode="auto">
            <a:xfrm>
              <a:off x="2653" y="572"/>
              <a:ext cx="272" cy="272"/>
              <a:chOff x="1610" y="3249"/>
              <a:chExt cx="272" cy="272"/>
            </a:xfrm>
          </p:grpSpPr>
          <p:sp>
            <p:nvSpPr>
              <p:cNvPr id="64624" name="Rectangle 1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5" name="Rectangle 1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626" name="Rectangle 114"/>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27" name="Group 115"/>
            <p:cNvGrpSpPr>
              <a:grpSpLocks/>
            </p:cNvGrpSpPr>
            <p:nvPr/>
          </p:nvGrpSpPr>
          <p:grpSpPr bwMode="auto">
            <a:xfrm>
              <a:off x="2562" y="1070"/>
              <a:ext cx="272" cy="272"/>
              <a:chOff x="1610" y="3249"/>
              <a:chExt cx="272" cy="272"/>
            </a:xfrm>
          </p:grpSpPr>
          <p:sp>
            <p:nvSpPr>
              <p:cNvPr id="64628" name="Rectangle 1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29" name="Rectangle 1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0" name="Group 118"/>
            <p:cNvGrpSpPr>
              <a:grpSpLocks/>
            </p:cNvGrpSpPr>
            <p:nvPr/>
          </p:nvGrpSpPr>
          <p:grpSpPr bwMode="auto">
            <a:xfrm>
              <a:off x="2562" y="1706"/>
              <a:ext cx="272" cy="272"/>
              <a:chOff x="1610" y="3249"/>
              <a:chExt cx="272" cy="272"/>
            </a:xfrm>
          </p:grpSpPr>
          <p:sp>
            <p:nvSpPr>
              <p:cNvPr id="64631" name="Rectangle 1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2" name="Rectangle 1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3" name="Group 121"/>
            <p:cNvGrpSpPr>
              <a:grpSpLocks/>
            </p:cNvGrpSpPr>
            <p:nvPr/>
          </p:nvGrpSpPr>
          <p:grpSpPr bwMode="auto">
            <a:xfrm>
              <a:off x="975" y="1978"/>
              <a:ext cx="272" cy="272"/>
              <a:chOff x="1610" y="3249"/>
              <a:chExt cx="272" cy="272"/>
            </a:xfrm>
          </p:grpSpPr>
          <p:sp>
            <p:nvSpPr>
              <p:cNvPr id="64634" name="Rectangle 1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5" name="Rectangle 1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6" name="Group 124"/>
            <p:cNvGrpSpPr>
              <a:grpSpLocks/>
            </p:cNvGrpSpPr>
            <p:nvPr/>
          </p:nvGrpSpPr>
          <p:grpSpPr bwMode="auto">
            <a:xfrm>
              <a:off x="1564" y="1978"/>
              <a:ext cx="272" cy="272"/>
              <a:chOff x="1610" y="3249"/>
              <a:chExt cx="272" cy="272"/>
            </a:xfrm>
          </p:grpSpPr>
          <p:sp>
            <p:nvSpPr>
              <p:cNvPr id="64637" name="Rectangle 1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38" name="Rectangle 1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39" name="Group 127"/>
            <p:cNvGrpSpPr>
              <a:grpSpLocks/>
            </p:cNvGrpSpPr>
            <p:nvPr/>
          </p:nvGrpSpPr>
          <p:grpSpPr bwMode="auto">
            <a:xfrm>
              <a:off x="2199" y="1978"/>
              <a:ext cx="272" cy="272"/>
              <a:chOff x="1610" y="3249"/>
              <a:chExt cx="272" cy="272"/>
            </a:xfrm>
          </p:grpSpPr>
          <p:sp>
            <p:nvSpPr>
              <p:cNvPr id="64640" name="Rectangle 1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1" name="Rectangle 1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2" name="Group 130"/>
            <p:cNvGrpSpPr>
              <a:grpSpLocks/>
            </p:cNvGrpSpPr>
            <p:nvPr/>
          </p:nvGrpSpPr>
          <p:grpSpPr bwMode="auto">
            <a:xfrm>
              <a:off x="1292" y="1070"/>
              <a:ext cx="272" cy="272"/>
              <a:chOff x="1610" y="3249"/>
              <a:chExt cx="272" cy="272"/>
            </a:xfrm>
          </p:grpSpPr>
          <p:sp>
            <p:nvSpPr>
              <p:cNvPr id="64643" name="Rectangle 1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4" name="Rectangle 1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5" name="Group 133"/>
            <p:cNvGrpSpPr>
              <a:grpSpLocks/>
            </p:cNvGrpSpPr>
            <p:nvPr/>
          </p:nvGrpSpPr>
          <p:grpSpPr bwMode="auto">
            <a:xfrm>
              <a:off x="1292" y="1706"/>
              <a:ext cx="272" cy="272"/>
              <a:chOff x="1610" y="3249"/>
              <a:chExt cx="272" cy="272"/>
            </a:xfrm>
          </p:grpSpPr>
          <p:sp>
            <p:nvSpPr>
              <p:cNvPr id="64646" name="Rectangle 1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47" name="Rectangle 1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48" name="Group 136"/>
            <p:cNvGrpSpPr>
              <a:grpSpLocks/>
            </p:cNvGrpSpPr>
            <p:nvPr/>
          </p:nvGrpSpPr>
          <p:grpSpPr bwMode="auto">
            <a:xfrm>
              <a:off x="1882" y="1070"/>
              <a:ext cx="272" cy="272"/>
              <a:chOff x="1610" y="3249"/>
              <a:chExt cx="272" cy="272"/>
            </a:xfrm>
          </p:grpSpPr>
          <p:sp>
            <p:nvSpPr>
              <p:cNvPr id="64649" name="Rectangle 1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0" name="Rectangle 1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51" name="Group 139"/>
            <p:cNvGrpSpPr>
              <a:grpSpLocks/>
            </p:cNvGrpSpPr>
            <p:nvPr/>
          </p:nvGrpSpPr>
          <p:grpSpPr bwMode="auto">
            <a:xfrm>
              <a:off x="1882" y="1706"/>
              <a:ext cx="272" cy="272"/>
              <a:chOff x="1610" y="3249"/>
              <a:chExt cx="272" cy="272"/>
            </a:xfrm>
          </p:grpSpPr>
          <p:sp>
            <p:nvSpPr>
              <p:cNvPr id="64652" name="Rectangle 1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3" name="Rectangle 1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654" name="Group 142"/>
          <p:cNvGrpSpPr>
            <a:grpSpLocks/>
          </p:cNvGrpSpPr>
          <p:nvPr/>
        </p:nvGrpSpPr>
        <p:grpSpPr bwMode="auto">
          <a:xfrm>
            <a:off x="5075238" y="836613"/>
            <a:ext cx="1512887" cy="1728787"/>
            <a:chOff x="249" y="754"/>
            <a:chExt cx="3085" cy="3311"/>
          </a:xfrm>
        </p:grpSpPr>
        <p:sp>
          <p:nvSpPr>
            <p:cNvPr id="64655" name="Rectangle 14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6" name="Rectangle 14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7" name="Rectangle 14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8" name="Rectangle 14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59" name="Rectangle 14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0" name="Rectangle 14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1" name="Rectangle 14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2" name="Rectangle 15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3" name="Rectangle 15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4" name="Rectangle 15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5" name="Rectangle 15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6" name="Rectangle 15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67" name="Rectangle 15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668" name="Group 156"/>
            <p:cNvGrpSpPr>
              <a:grpSpLocks/>
            </p:cNvGrpSpPr>
            <p:nvPr/>
          </p:nvGrpSpPr>
          <p:grpSpPr bwMode="auto">
            <a:xfrm>
              <a:off x="1111" y="2840"/>
              <a:ext cx="272" cy="272"/>
              <a:chOff x="1610" y="3249"/>
              <a:chExt cx="272" cy="272"/>
            </a:xfrm>
          </p:grpSpPr>
          <p:sp>
            <p:nvSpPr>
              <p:cNvPr id="64669" name="Rectangle 15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0" name="Rectangle 15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1" name="Group 159"/>
            <p:cNvGrpSpPr>
              <a:grpSpLocks/>
            </p:cNvGrpSpPr>
            <p:nvPr/>
          </p:nvGrpSpPr>
          <p:grpSpPr bwMode="auto">
            <a:xfrm>
              <a:off x="1111" y="3340"/>
              <a:ext cx="272" cy="272"/>
              <a:chOff x="1610" y="3249"/>
              <a:chExt cx="272" cy="272"/>
            </a:xfrm>
          </p:grpSpPr>
          <p:sp>
            <p:nvSpPr>
              <p:cNvPr id="64672" name="Rectangle 16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3" name="Rectangle 16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4" name="Group 162"/>
            <p:cNvGrpSpPr>
              <a:grpSpLocks/>
            </p:cNvGrpSpPr>
            <p:nvPr/>
          </p:nvGrpSpPr>
          <p:grpSpPr bwMode="auto">
            <a:xfrm>
              <a:off x="1020" y="3793"/>
              <a:ext cx="272" cy="272"/>
              <a:chOff x="1610" y="3249"/>
              <a:chExt cx="272" cy="272"/>
            </a:xfrm>
          </p:grpSpPr>
          <p:sp>
            <p:nvSpPr>
              <p:cNvPr id="64675" name="Rectangle 16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6" name="Rectangle 16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77" name="Group 165"/>
            <p:cNvGrpSpPr>
              <a:grpSpLocks/>
            </p:cNvGrpSpPr>
            <p:nvPr/>
          </p:nvGrpSpPr>
          <p:grpSpPr bwMode="auto">
            <a:xfrm>
              <a:off x="1746" y="3793"/>
              <a:ext cx="272" cy="272"/>
              <a:chOff x="1610" y="3249"/>
              <a:chExt cx="272" cy="272"/>
            </a:xfrm>
          </p:grpSpPr>
          <p:sp>
            <p:nvSpPr>
              <p:cNvPr id="64678" name="Rectangle 16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79" name="Rectangle 16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0" name="Group 168"/>
            <p:cNvGrpSpPr>
              <a:grpSpLocks/>
            </p:cNvGrpSpPr>
            <p:nvPr/>
          </p:nvGrpSpPr>
          <p:grpSpPr bwMode="auto">
            <a:xfrm>
              <a:off x="2472" y="3793"/>
              <a:ext cx="272" cy="272"/>
              <a:chOff x="1610" y="3249"/>
              <a:chExt cx="272" cy="272"/>
            </a:xfrm>
          </p:grpSpPr>
          <p:sp>
            <p:nvSpPr>
              <p:cNvPr id="64681" name="Rectangle 16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2" name="Rectangle 17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3" name="Group 171"/>
            <p:cNvGrpSpPr>
              <a:grpSpLocks/>
            </p:cNvGrpSpPr>
            <p:nvPr/>
          </p:nvGrpSpPr>
          <p:grpSpPr bwMode="auto">
            <a:xfrm>
              <a:off x="2336" y="2840"/>
              <a:ext cx="272" cy="272"/>
              <a:chOff x="1610" y="3249"/>
              <a:chExt cx="272" cy="272"/>
            </a:xfrm>
          </p:grpSpPr>
          <p:sp>
            <p:nvSpPr>
              <p:cNvPr id="64684" name="Rectangle 1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5" name="Rectangle 1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6" name="Group 174"/>
            <p:cNvGrpSpPr>
              <a:grpSpLocks/>
            </p:cNvGrpSpPr>
            <p:nvPr/>
          </p:nvGrpSpPr>
          <p:grpSpPr bwMode="auto">
            <a:xfrm>
              <a:off x="2336" y="3340"/>
              <a:ext cx="272" cy="272"/>
              <a:chOff x="1610" y="3249"/>
              <a:chExt cx="272" cy="272"/>
            </a:xfrm>
          </p:grpSpPr>
          <p:sp>
            <p:nvSpPr>
              <p:cNvPr id="64687" name="Rectangle 1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88" name="Rectangle 1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89" name="Group 177"/>
            <p:cNvGrpSpPr>
              <a:grpSpLocks/>
            </p:cNvGrpSpPr>
            <p:nvPr/>
          </p:nvGrpSpPr>
          <p:grpSpPr bwMode="auto">
            <a:xfrm>
              <a:off x="2336" y="1752"/>
              <a:ext cx="272" cy="272"/>
              <a:chOff x="1610" y="3249"/>
              <a:chExt cx="272" cy="272"/>
            </a:xfrm>
          </p:grpSpPr>
          <p:sp>
            <p:nvSpPr>
              <p:cNvPr id="64690" name="Rectangle 1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1" name="Rectangle 1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2" name="Group 180"/>
            <p:cNvGrpSpPr>
              <a:grpSpLocks/>
            </p:cNvGrpSpPr>
            <p:nvPr/>
          </p:nvGrpSpPr>
          <p:grpSpPr bwMode="auto">
            <a:xfrm>
              <a:off x="2336" y="1253"/>
              <a:ext cx="272" cy="272"/>
              <a:chOff x="1610" y="3249"/>
              <a:chExt cx="272" cy="272"/>
            </a:xfrm>
          </p:grpSpPr>
          <p:sp>
            <p:nvSpPr>
              <p:cNvPr id="64693" name="Rectangle 1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4" name="Rectangle 1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5" name="Group 183"/>
            <p:cNvGrpSpPr>
              <a:grpSpLocks/>
            </p:cNvGrpSpPr>
            <p:nvPr/>
          </p:nvGrpSpPr>
          <p:grpSpPr bwMode="auto">
            <a:xfrm>
              <a:off x="1111" y="1253"/>
              <a:ext cx="272" cy="272"/>
              <a:chOff x="1610" y="3249"/>
              <a:chExt cx="272" cy="272"/>
            </a:xfrm>
          </p:grpSpPr>
          <p:sp>
            <p:nvSpPr>
              <p:cNvPr id="64696" name="Rectangle 1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697" name="Rectangle 1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698" name="Group 186"/>
            <p:cNvGrpSpPr>
              <a:grpSpLocks/>
            </p:cNvGrpSpPr>
            <p:nvPr/>
          </p:nvGrpSpPr>
          <p:grpSpPr bwMode="auto">
            <a:xfrm>
              <a:off x="1111" y="1707"/>
              <a:ext cx="272" cy="272"/>
              <a:chOff x="1610" y="3249"/>
              <a:chExt cx="272" cy="272"/>
            </a:xfrm>
          </p:grpSpPr>
          <p:sp>
            <p:nvSpPr>
              <p:cNvPr id="64699" name="Rectangle 1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0" name="Rectangle 1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1" name="Group 189"/>
            <p:cNvGrpSpPr>
              <a:grpSpLocks/>
            </p:cNvGrpSpPr>
            <p:nvPr/>
          </p:nvGrpSpPr>
          <p:grpSpPr bwMode="auto">
            <a:xfrm>
              <a:off x="1066" y="754"/>
              <a:ext cx="272" cy="272"/>
              <a:chOff x="1610" y="3249"/>
              <a:chExt cx="272" cy="272"/>
            </a:xfrm>
          </p:grpSpPr>
          <p:sp>
            <p:nvSpPr>
              <p:cNvPr id="64702" name="Rectangle 1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3" name="Rectangle 1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4" name="Group 192"/>
            <p:cNvGrpSpPr>
              <a:grpSpLocks/>
            </p:cNvGrpSpPr>
            <p:nvPr/>
          </p:nvGrpSpPr>
          <p:grpSpPr bwMode="auto">
            <a:xfrm>
              <a:off x="1746" y="754"/>
              <a:ext cx="272" cy="272"/>
              <a:chOff x="1610" y="3249"/>
              <a:chExt cx="272" cy="272"/>
            </a:xfrm>
          </p:grpSpPr>
          <p:sp>
            <p:nvSpPr>
              <p:cNvPr id="64705" name="Rectangle 1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6" name="Rectangle 1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07" name="Group 195"/>
            <p:cNvGrpSpPr>
              <a:grpSpLocks/>
            </p:cNvGrpSpPr>
            <p:nvPr/>
          </p:nvGrpSpPr>
          <p:grpSpPr bwMode="auto">
            <a:xfrm>
              <a:off x="2427" y="754"/>
              <a:ext cx="272" cy="272"/>
              <a:chOff x="1610" y="3249"/>
              <a:chExt cx="272" cy="272"/>
            </a:xfrm>
          </p:grpSpPr>
          <p:sp>
            <p:nvSpPr>
              <p:cNvPr id="64708" name="Rectangle 1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09" name="Rectangle 1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710" name="Group 198"/>
          <p:cNvGrpSpPr>
            <a:grpSpLocks/>
          </p:cNvGrpSpPr>
          <p:nvPr/>
        </p:nvGrpSpPr>
        <p:grpSpPr bwMode="auto">
          <a:xfrm>
            <a:off x="3708400" y="836613"/>
            <a:ext cx="1655763" cy="1728787"/>
            <a:chOff x="385" y="572"/>
            <a:chExt cx="2812" cy="3401"/>
          </a:xfrm>
        </p:grpSpPr>
        <p:sp>
          <p:nvSpPr>
            <p:cNvPr id="64711" name="Rectangle 199"/>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2" name="Rectangle 200"/>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3" name="Rectangle 201"/>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4" name="Rectangle 202"/>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5" name="Rectangle 203"/>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6" name="Rectangle 204"/>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7" name="Rectangle 205"/>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8" name="Rectangle 206"/>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19" name="Rectangle 207"/>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0" name="Rectangle 208"/>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21" name="Group 209"/>
            <p:cNvGrpSpPr>
              <a:grpSpLocks/>
            </p:cNvGrpSpPr>
            <p:nvPr/>
          </p:nvGrpSpPr>
          <p:grpSpPr bwMode="auto">
            <a:xfrm>
              <a:off x="657" y="2703"/>
              <a:ext cx="272" cy="272"/>
              <a:chOff x="1610" y="3249"/>
              <a:chExt cx="272" cy="272"/>
            </a:xfrm>
          </p:grpSpPr>
          <p:sp>
            <p:nvSpPr>
              <p:cNvPr id="64722" name="Rectangle 21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3" name="Rectangle 21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24" name="Group 212"/>
            <p:cNvGrpSpPr>
              <a:grpSpLocks/>
            </p:cNvGrpSpPr>
            <p:nvPr/>
          </p:nvGrpSpPr>
          <p:grpSpPr bwMode="auto">
            <a:xfrm>
              <a:off x="566" y="3701"/>
              <a:ext cx="272" cy="272"/>
              <a:chOff x="1610" y="3249"/>
              <a:chExt cx="272" cy="272"/>
            </a:xfrm>
          </p:grpSpPr>
          <p:sp>
            <p:nvSpPr>
              <p:cNvPr id="64725" name="Rectangle 2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6" name="Rectangle 2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27" name="Group 215"/>
            <p:cNvGrpSpPr>
              <a:grpSpLocks/>
            </p:cNvGrpSpPr>
            <p:nvPr/>
          </p:nvGrpSpPr>
          <p:grpSpPr bwMode="auto">
            <a:xfrm>
              <a:off x="1292" y="3656"/>
              <a:ext cx="272" cy="272"/>
              <a:chOff x="1610" y="3249"/>
              <a:chExt cx="272" cy="272"/>
            </a:xfrm>
          </p:grpSpPr>
          <p:sp>
            <p:nvSpPr>
              <p:cNvPr id="64728" name="Rectangle 2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29" name="Rectangle 2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0" name="Group 218"/>
            <p:cNvGrpSpPr>
              <a:grpSpLocks/>
            </p:cNvGrpSpPr>
            <p:nvPr/>
          </p:nvGrpSpPr>
          <p:grpSpPr bwMode="auto">
            <a:xfrm>
              <a:off x="2018" y="3656"/>
              <a:ext cx="272" cy="272"/>
              <a:chOff x="1610" y="3249"/>
              <a:chExt cx="272" cy="272"/>
            </a:xfrm>
          </p:grpSpPr>
          <p:sp>
            <p:nvSpPr>
              <p:cNvPr id="64731" name="Rectangle 2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2" name="Rectangle 2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3" name="Group 221"/>
            <p:cNvGrpSpPr>
              <a:grpSpLocks/>
            </p:cNvGrpSpPr>
            <p:nvPr/>
          </p:nvGrpSpPr>
          <p:grpSpPr bwMode="auto">
            <a:xfrm>
              <a:off x="2744" y="3701"/>
              <a:ext cx="272" cy="272"/>
              <a:chOff x="1610" y="3249"/>
              <a:chExt cx="272" cy="272"/>
            </a:xfrm>
          </p:grpSpPr>
          <p:sp>
            <p:nvSpPr>
              <p:cNvPr id="64734" name="Rectangle 2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5" name="Rectangle 2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6" name="Group 224"/>
            <p:cNvGrpSpPr>
              <a:grpSpLocks/>
            </p:cNvGrpSpPr>
            <p:nvPr/>
          </p:nvGrpSpPr>
          <p:grpSpPr bwMode="auto">
            <a:xfrm>
              <a:off x="657" y="1025"/>
              <a:ext cx="272" cy="272"/>
              <a:chOff x="1610" y="3249"/>
              <a:chExt cx="272" cy="272"/>
            </a:xfrm>
          </p:grpSpPr>
          <p:sp>
            <p:nvSpPr>
              <p:cNvPr id="64737" name="Rectangle 2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38" name="Rectangle 2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39" name="Group 227"/>
            <p:cNvGrpSpPr>
              <a:grpSpLocks/>
            </p:cNvGrpSpPr>
            <p:nvPr/>
          </p:nvGrpSpPr>
          <p:grpSpPr bwMode="auto">
            <a:xfrm>
              <a:off x="657" y="1660"/>
              <a:ext cx="272" cy="272"/>
              <a:chOff x="1610" y="3249"/>
              <a:chExt cx="272" cy="272"/>
            </a:xfrm>
          </p:grpSpPr>
          <p:sp>
            <p:nvSpPr>
              <p:cNvPr id="64740" name="Rectangle 2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1" name="Rectangle 2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42" name="Group 230"/>
            <p:cNvGrpSpPr>
              <a:grpSpLocks/>
            </p:cNvGrpSpPr>
            <p:nvPr/>
          </p:nvGrpSpPr>
          <p:grpSpPr bwMode="auto">
            <a:xfrm>
              <a:off x="612" y="572"/>
              <a:ext cx="272" cy="272"/>
              <a:chOff x="1610" y="3249"/>
              <a:chExt cx="272" cy="272"/>
            </a:xfrm>
          </p:grpSpPr>
          <p:sp>
            <p:nvSpPr>
              <p:cNvPr id="64743" name="Rectangle 2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4" name="Rectangle 2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45" name="Group 233"/>
            <p:cNvGrpSpPr>
              <a:grpSpLocks/>
            </p:cNvGrpSpPr>
            <p:nvPr/>
          </p:nvGrpSpPr>
          <p:grpSpPr bwMode="auto">
            <a:xfrm>
              <a:off x="1292" y="572"/>
              <a:ext cx="272" cy="272"/>
              <a:chOff x="1610" y="3249"/>
              <a:chExt cx="272" cy="272"/>
            </a:xfrm>
          </p:grpSpPr>
          <p:sp>
            <p:nvSpPr>
              <p:cNvPr id="64746" name="Rectangle 2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7" name="Rectangle 2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748" name="Rectangle 236"/>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49" name="Rectangle 237"/>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0" name="Rectangle 238"/>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51" name="Group 239"/>
            <p:cNvGrpSpPr>
              <a:grpSpLocks/>
            </p:cNvGrpSpPr>
            <p:nvPr/>
          </p:nvGrpSpPr>
          <p:grpSpPr bwMode="auto">
            <a:xfrm>
              <a:off x="1927" y="572"/>
              <a:ext cx="272" cy="272"/>
              <a:chOff x="1610" y="3249"/>
              <a:chExt cx="272" cy="272"/>
            </a:xfrm>
          </p:grpSpPr>
          <p:sp>
            <p:nvSpPr>
              <p:cNvPr id="64752" name="Rectangle 2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3" name="Rectangle 2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54" name="Group 242"/>
            <p:cNvGrpSpPr>
              <a:grpSpLocks/>
            </p:cNvGrpSpPr>
            <p:nvPr/>
          </p:nvGrpSpPr>
          <p:grpSpPr bwMode="auto">
            <a:xfrm>
              <a:off x="2608" y="2703"/>
              <a:ext cx="272" cy="272"/>
              <a:chOff x="1610" y="3249"/>
              <a:chExt cx="272" cy="272"/>
            </a:xfrm>
          </p:grpSpPr>
          <p:sp>
            <p:nvSpPr>
              <p:cNvPr id="64755" name="Rectangle 2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6" name="Rectangle 2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57" name="Group 245"/>
            <p:cNvGrpSpPr>
              <a:grpSpLocks/>
            </p:cNvGrpSpPr>
            <p:nvPr/>
          </p:nvGrpSpPr>
          <p:grpSpPr bwMode="auto">
            <a:xfrm>
              <a:off x="2606" y="3339"/>
              <a:ext cx="272" cy="272"/>
              <a:chOff x="1610" y="3249"/>
              <a:chExt cx="272" cy="272"/>
            </a:xfrm>
          </p:grpSpPr>
          <p:sp>
            <p:nvSpPr>
              <p:cNvPr id="64758" name="Rectangle 2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59" name="Rectangle 2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60" name="Group 248"/>
            <p:cNvGrpSpPr>
              <a:grpSpLocks/>
            </p:cNvGrpSpPr>
            <p:nvPr/>
          </p:nvGrpSpPr>
          <p:grpSpPr bwMode="auto">
            <a:xfrm>
              <a:off x="657" y="3339"/>
              <a:ext cx="272" cy="272"/>
              <a:chOff x="1610" y="3249"/>
              <a:chExt cx="272" cy="272"/>
            </a:xfrm>
          </p:grpSpPr>
          <p:sp>
            <p:nvSpPr>
              <p:cNvPr id="64761" name="Rectangle 2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2" name="Rectangle 2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63" name="Group 251"/>
            <p:cNvGrpSpPr>
              <a:grpSpLocks/>
            </p:cNvGrpSpPr>
            <p:nvPr/>
          </p:nvGrpSpPr>
          <p:grpSpPr bwMode="auto">
            <a:xfrm>
              <a:off x="2653" y="572"/>
              <a:ext cx="272" cy="272"/>
              <a:chOff x="1610" y="3249"/>
              <a:chExt cx="272" cy="272"/>
            </a:xfrm>
          </p:grpSpPr>
          <p:sp>
            <p:nvSpPr>
              <p:cNvPr id="64764" name="Rectangle 2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5" name="Rectangle 2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766" name="Rectangle 254"/>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767" name="Group 255"/>
            <p:cNvGrpSpPr>
              <a:grpSpLocks/>
            </p:cNvGrpSpPr>
            <p:nvPr/>
          </p:nvGrpSpPr>
          <p:grpSpPr bwMode="auto">
            <a:xfrm>
              <a:off x="2562" y="1070"/>
              <a:ext cx="272" cy="272"/>
              <a:chOff x="1610" y="3249"/>
              <a:chExt cx="272" cy="272"/>
            </a:xfrm>
          </p:grpSpPr>
          <p:sp>
            <p:nvSpPr>
              <p:cNvPr id="64768" name="Rectangle 2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69" name="Rectangle 2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0" name="Group 258"/>
            <p:cNvGrpSpPr>
              <a:grpSpLocks/>
            </p:cNvGrpSpPr>
            <p:nvPr/>
          </p:nvGrpSpPr>
          <p:grpSpPr bwMode="auto">
            <a:xfrm>
              <a:off x="2562" y="1706"/>
              <a:ext cx="272" cy="272"/>
              <a:chOff x="1610" y="3249"/>
              <a:chExt cx="272" cy="272"/>
            </a:xfrm>
          </p:grpSpPr>
          <p:sp>
            <p:nvSpPr>
              <p:cNvPr id="64771" name="Rectangle 2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2" name="Rectangle 2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3" name="Group 261"/>
            <p:cNvGrpSpPr>
              <a:grpSpLocks/>
            </p:cNvGrpSpPr>
            <p:nvPr/>
          </p:nvGrpSpPr>
          <p:grpSpPr bwMode="auto">
            <a:xfrm>
              <a:off x="975" y="1978"/>
              <a:ext cx="272" cy="272"/>
              <a:chOff x="1610" y="3249"/>
              <a:chExt cx="272" cy="272"/>
            </a:xfrm>
          </p:grpSpPr>
          <p:sp>
            <p:nvSpPr>
              <p:cNvPr id="64774" name="Rectangle 2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5" name="Rectangle 2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6" name="Group 264"/>
            <p:cNvGrpSpPr>
              <a:grpSpLocks/>
            </p:cNvGrpSpPr>
            <p:nvPr/>
          </p:nvGrpSpPr>
          <p:grpSpPr bwMode="auto">
            <a:xfrm>
              <a:off x="1564" y="1978"/>
              <a:ext cx="272" cy="272"/>
              <a:chOff x="1610" y="3249"/>
              <a:chExt cx="272" cy="272"/>
            </a:xfrm>
          </p:grpSpPr>
          <p:sp>
            <p:nvSpPr>
              <p:cNvPr id="64777" name="Rectangle 2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78" name="Rectangle 2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79" name="Group 267"/>
            <p:cNvGrpSpPr>
              <a:grpSpLocks/>
            </p:cNvGrpSpPr>
            <p:nvPr/>
          </p:nvGrpSpPr>
          <p:grpSpPr bwMode="auto">
            <a:xfrm>
              <a:off x="2199" y="1978"/>
              <a:ext cx="272" cy="272"/>
              <a:chOff x="1610" y="3249"/>
              <a:chExt cx="272" cy="272"/>
            </a:xfrm>
          </p:grpSpPr>
          <p:sp>
            <p:nvSpPr>
              <p:cNvPr id="64780" name="Rectangle 2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1" name="Rectangle 2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2" name="Group 270"/>
            <p:cNvGrpSpPr>
              <a:grpSpLocks/>
            </p:cNvGrpSpPr>
            <p:nvPr/>
          </p:nvGrpSpPr>
          <p:grpSpPr bwMode="auto">
            <a:xfrm>
              <a:off x="1292" y="1070"/>
              <a:ext cx="272" cy="272"/>
              <a:chOff x="1610" y="3249"/>
              <a:chExt cx="272" cy="272"/>
            </a:xfrm>
          </p:grpSpPr>
          <p:sp>
            <p:nvSpPr>
              <p:cNvPr id="64783" name="Rectangle 2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4" name="Rectangle 2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5" name="Group 273"/>
            <p:cNvGrpSpPr>
              <a:grpSpLocks/>
            </p:cNvGrpSpPr>
            <p:nvPr/>
          </p:nvGrpSpPr>
          <p:grpSpPr bwMode="auto">
            <a:xfrm>
              <a:off x="1292" y="1706"/>
              <a:ext cx="272" cy="272"/>
              <a:chOff x="1610" y="3249"/>
              <a:chExt cx="272" cy="272"/>
            </a:xfrm>
          </p:grpSpPr>
          <p:sp>
            <p:nvSpPr>
              <p:cNvPr id="64786" name="Rectangle 2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87" name="Rectangle 2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88" name="Group 276"/>
            <p:cNvGrpSpPr>
              <a:grpSpLocks/>
            </p:cNvGrpSpPr>
            <p:nvPr/>
          </p:nvGrpSpPr>
          <p:grpSpPr bwMode="auto">
            <a:xfrm>
              <a:off x="1882" y="1070"/>
              <a:ext cx="272" cy="272"/>
              <a:chOff x="1610" y="3249"/>
              <a:chExt cx="272" cy="272"/>
            </a:xfrm>
          </p:grpSpPr>
          <p:sp>
            <p:nvSpPr>
              <p:cNvPr id="64789" name="Rectangle 2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0" name="Rectangle 2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791" name="Group 279"/>
            <p:cNvGrpSpPr>
              <a:grpSpLocks/>
            </p:cNvGrpSpPr>
            <p:nvPr/>
          </p:nvGrpSpPr>
          <p:grpSpPr bwMode="auto">
            <a:xfrm>
              <a:off x="1882" y="1706"/>
              <a:ext cx="272" cy="272"/>
              <a:chOff x="1610" y="3249"/>
              <a:chExt cx="272" cy="272"/>
            </a:xfrm>
          </p:grpSpPr>
          <p:sp>
            <p:nvSpPr>
              <p:cNvPr id="64792" name="Rectangle 28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3" name="Rectangle 28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794" name="Group 282"/>
          <p:cNvGrpSpPr>
            <a:grpSpLocks/>
          </p:cNvGrpSpPr>
          <p:nvPr/>
        </p:nvGrpSpPr>
        <p:grpSpPr bwMode="auto">
          <a:xfrm>
            <a:off x="6372225" y="836613"/>
            <a:ext cx="1512888" cy="1728787"/>
            <a:chOff x="249" y="754"/>
            <a:chExt cx="3085" cy="3311"/>
          </a:xfrm>
        </p:grpSpPr>
        <p:sp>
          <p:nvSpPr>
            <p:cNvPr id="64795" name="Rectangle 283"/>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6" name="Rectangle 284"/>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7" name="Rectangle 285"/>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8" name="Rectangle 286"/>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799" name="Rectangle 287"/>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0" name="Rectangle 288"/>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1" name="Rectangle 289"/>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2" name="Rectangle 290"/>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3" name="Rectangle 291"/>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4" name="Rectangle 292"/>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5" name="Rectangle 293"/>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6" name="Rectangle 294"/>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07" name="Rectangle 295"/>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08" name="Group 296"/>
            <p:cNvGrpSpPr>
              <a:grpSpLocks/>
            </p:cNvGrpSpPr>
            <p:nvPr/>
          </p:nvGrpSpPr>
          <p:grpSpPr bwMode="auto">
            <a:xfrm>
              <a:off x="1111" y="2840"/>
              <a:ext cx="272" cy="272"/>
              <a:chOff x="1610" y="3249"/>
              <a:chExt cx="272" cy="272"/>
            </a:xfrm>
          </p:grpSpPr>
          <p:sp>
            <p:nvSpPr>
              <p:cNvPr id="64809" name="Rectangle 2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0" name="Rectangle 2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1" name="Group 299"/>
            <p:cNvGrpSpPr>
              <a:grpSpLocks/>
            </p:cNvGrpSpPr>
            <p:nvPr/>
          </p:nvGrpSpPr>
          <p:grpSpPr bwMode="auto">
            <a:xfrm>
              <a:off x="1111" y="3340"/>
              <a:ext cx="272" cy="272"/>
              <a:chOff x="1610" y="3249"/>
              <a:chExt cx="272" cy="272"/>
            </a:xfrm>
          </p:grpSpPr>
          <p:sp>
            <p:nvSpPr>
              <p:cNvPr id="64812" name="Rectangle 3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3" name="Rectangle 3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4" name="Group 302"/>
            <p:cNvGrpSpPr>
              <a:grpSpLocks/>
            </p:cNvGrpSpPr>
            <p:nvPr/>
          </p:nvGrpSpPr>
          <p:grpSpPr bwMode="auto">
            <a:xfrm>
              <a:off x="1020" y="3793"/>
              <a:ext cx="272" cy="272"/>
              <a:chOff x="1610" y="3249"/>
              <a:chExt cx="272" cy="272"/>
            </a:xfrm>
          </p:grpSpPr>
          <p:sp>
            <p:nvSpPr>
              <p:cNvPr id="64815" name="Rectangle 3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6" name="Rectangle 3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17" name="Group 305"/>
            <p:cNvGrpSpPr>
              <a:grpSpLocks/>
            </p:cNvGrpSpPr>
            <p:nvPr/>
          </p:nvGrpSpPr>
          <p:grpSpPr bwMode="auto">
            <a:xfrm>
              <a:off x="1746" y="3793"/>
              <a:ext cx="272" cy="272"/>
              <a:chOff x="1610" y="3249"/>
              <a:chExt cx="272" cy="272"/>
            </a:xfrm>
          </p:grpSpPr>
          <p:sp>
            <p:nvSpPr>
              <p:cNvPr id="64818" name="Rectangle 3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19" name="Rectangle 3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0" name="Group 308"/>
            <p:cNvGrpSpPr>
              <a:grpSpLocks/>
            </p:cNvGrpSpPr>
            <p:nvPr/>
          </p:nvGrpSpPr>
          <p:grpSpPr bwMode="auto">
            <a:xfrm>
              <a:off x="2472" y="3793"/>
              <a:ext cx="272" cy="272"/>
              <a:chOff x="1610" y="3249"/>
              <a:chExt cx="272" cy="272"/>
            </a:xfrm>
          </p:grpSpPr>
          <p:sp>
            <p:nvSpPr>
              <p:cNvPr id="64821" name="Rectangle 3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2" name="Rectangle 3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3" name="Group 311"/>
            <p:cNvGrpSpPr>
              <a:grpSpLocks/>
            </p:cNvGrpSpPr>
            <p:nvPr/>
          </p:nvGrpSpPr>
          <p:grpSpPr bwMode="auto">
            <a:xfrm>
              <a:off x="2336" y="2840"/>
              <a:ext cx="272" cy="272"/>
              <a:chOff x="1610" y="3249"/>
              <a:chExt cx="272" cy="272"/>
            </a:xfrm>
          </p:grpSpPr>
          <p:sp>
            <p:nvSpPr>
              <p:cNvPr id="64824" name="Rectangle 3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5" name="Rectangle 3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6" name="Group 314"/>
            <p:cNvGrpSpPr>
              <a:grpSpLocks/>
            </p:cNvGrpSpPr>
            <p:nvPr/>
          </p:nvGrpSpPr>
          <p:grpSpPr bwMode="auto">
            <a:xfrm>
              <a:off x="2336" y="3340"/>
              <a:ext cx="272" cy="272"/>
              <a:chOff x="1610" y="3249"/>
              <a:chExt cx="272" cy="272"/>
            </a:xfrm>
          </p:grpSpPr>
          <p:sp>
            <p:nvSpPr>
              <p:cNvPr id="64827" name="Rectangle 3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28" name="Rectangle 3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29" name="Group 317"/>
            <p:cNvGrpSpPr>
              <a:grpSpLocks/>
            </p:cNvGrpSpPr>
            <p:nvPr/>
          </p:nvGrpSpPr>
          <p:grpSpPr bwMode="auto">
            <a:xfrm>
              <a:off x="2336" y="1752"/>
              <a:ext cx="272" cy="272"/>
              <a:chOff x="1610" y="3249"/>
              <a:chExt cx="272" cy="272"/>
            </a:xfrm>
          </p:grpSpPr>
          <p:sp>
            <p:nvSpPr>
              <p:cNvPr id="64830" name="Rectangle 3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1" name="Rectangle 3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2" name="Group 320"/>
            <p:cNvGrpSpPr>
              <a:grpSpLocks/>
            </p:cNvGrpSpPr>
            <p:nvPr/>
          </p:nvGrpSpPr>
          <p:grpSpPr bwMode="auto">
            <a:xfrm>
              <a:off x="2336" y="1253"/>
              <a:ext cx="272" cy="272"/>
              <a:chOff x="1610" y="3249"/>
              <a:chExt cx="272" cy="272"/>
            </a:xfrm>
          </p:grpSpPr>
          <p:sp>
            <p:nvSpPr>
              <p:cNvPr id="64833" name="Rectangle 3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4" name="Rectangle 3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5" name="Group 323"/>
            <p:cNvGrpSpPr>
              <a:grpSpLocks/>
            </p:cNvGrpSpPr>
            <p:nvPr/>
          </p:nvGrpSpPr>
          <p:grpSpPr bwMode="auto">
            <a:xfrm>
              <a:off x="1111" y="1253"/>
              <a:ext cx="272" cy="272"/>
              <a:chOff x="1610" y="3249"/>
              <a:chExt cx="272" cy="272"/>
            </a:xfrm>
          </p:grpSpPr>
          <p:sp>
            <p:nvSpPr>
              <p:cNvPr id="64836" name="Rectangle 32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37" name="Rectangle 32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38" name="Group 326"/>
            <p:cNvGrpSpPr>
              <a:grpSpLocks/>
            </p:cNvGrpSpPr>
            <p:nvPr/>
          </p:nvGrpSpPr>
          <p:grpSpPr bwMode="auto">
            <a:xfrm>
              <a:off x="1111" y="1707"/>
              <a:ext cx="272" cy="272"/>
              <a:chOff x="1610" y="3249"/>
              <a:chExt cx="272" cy="272"/>
            </a:xfrm>
          </p:grpSpPr>
          <p:sp>
            <p:nvSpPr>
              <p:cNvPr id="64839" name="Rectangle 32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0" name="Rectangle 32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1" name="Group 329"/>
            <p:cNvGrpSpPr>
              <a:grpSpLocks/>
            </p:cNvGrpSpPr>
            <p:nvPr/>
          </p:nvGrpSpPr>
          <p:grpSpPr bwMode="auto">
            <a:xfrm>
              <a:off x="1066" y="754"/>
              <a:ext cx="272" cy="272"/>
              <a:chOff x="1610" y="3249"/>
              <a:chExt cx="272" cy="272"/>
            </a:xfrm>
          </p:grpSpPr>
          <p:sp>
            <p:nvSpPr>
              <p:cNvPr id="64842" name="Rectangle 33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3" name="Rectangle 33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4" name="Group 332"/>
            <p:cNvGrpSpPr>
              <a:grpSpLocks/>
            </p:cNvGrpSpPr>
            <p:nvPr/>
          </p:nvGrpSpPr>
          <p:grpSpPr bwMode="auto">
            <a:xfrm>
              <a:off x="1746" y="754"/>
              <a:ext cx="272" cy="272"/>
              <a:chOff x="1610" y="3249"/>
              <a:chExt cx="272" cy="272"/>
            </a:xfrm>
          </p:grpSpPr>
          <p:sp>
            <p:nvSpPr>
              <p:cNvPr id="64845" name="Rectangle 33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6" name="Rectangle 33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47" name="Group 335"/>
            <p:cNvGrpSpPr>
              <a:grpSpLocks/>
            </p:cNvGrpSpPr>
            <p:nvPr/>
          </p:nvGrpSpPr>
          <p:grpSpPr bwMode="auto">
            <a:xfrm>
              <a:off x="2427" y="754"/>
              <a:ext cx="272" cy="272"/>
              <a:chOff x="1610" y="3249"/>
              <a:chExt cx="272" cy="272"/>
            </a:xfrm>
          </p:grpSpPr>
          <p:sp>
            <p:nvSpPr>
              <p:cNvPr id="64848" name="Rectangle 33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49" name="Rectangle 33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850" name="Group 338"/>
          <p:cNvGrpSpPr>
            <a:grpSpLocks/>
          </p:cNvGrpSpPr>
          <p:nvPr/>
        </p:nvGrpSpPr>
        <p:grpSpPr bwMode="auto">
          <a:xfrm flipV="1">
            <a:off x="827088" y="2420938"/>
            <a:ext cx="6986587" cy="1730375"/>
            <a:chOff x="566" y="2567"/>
            <a:chExt cx="4401" cy="1090"/>
          </a:xfrm>
        </p:grpSpPr>
        <p:grpSp>
          <p:nvGrpSpPr>
            <p:cNvPr id="64851" name="Group 339"/>
            <p:cNvGrpSpPr>
              <a:grpSpLocks/>
            </p:cNvGrpSpPr>
            <p:nvPr/>
          </p:nvGrpSpPr>
          <p:grpSpPr bwMode="auto">
            <a:xfrm>
              <a:off x="3924" y="2567"/>
              <a:ext cx="1043" cy="1089"/>
              <a:chOff x="385" y="572"/>
              <a:chExt cx="2812" cy="3401"/>
            </a:xfrm>
          </p:grpSpPr>
          <p:sp>
            <p:nvSpPr>
              <p:cNvPr id="64852" name="Rectangle 340"/>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3" name="Rectangle 341"/>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4" name="Rectangle 342"/>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5" name="Rectangle 343"/>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6" name="Rectangle 344"/>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7" name="Rectangle 345"/>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8" name="Rectangle 346"/>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59" name="Rectangle 347"/>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0" name="Rectangle 348"/>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1" name="Rectangle 349"/>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62" name="Group 350"/>
              <p:cNvGrpSpPr>
                <a:grpSpLocks/>
              </p:cNvGrpSpPr>
              <p:nvPr/>
            </p:nvGrpSpPr>
            <p:grpSpPr bwMode="auto">
              <a:xfrm>
                <a:off x="657" y="2703"/>
                <a:ext cx="272" cy="272"/>
                <a:chOff x="1610" y="3249"/>
                <a:chExt cx="272" cy="272"/>
              </a:xfrm>
            </p:grpSpPr>
            <p:sp>
              <p:nvSpPr>
                <p:cNvPr id="64863" name="Rectangle 35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4" name="Rectangle 35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65" name="Group 353"/>
              <p:cNvGrpSpPr>
                <a:grpSpLocks/>
              </p:cNvGrpSpPr>
              <p:nvPr/>
            </p:nvGrpSpPr>
            <p:grpSpPr bwMode="auto">
              <a:xfrm>
                <a:off x="566" y="3701"/>
                <a:ext cx="272" cy="272"/>
                <a:chOff x="1610" y="3249"/>
                <a:chExt cx="272" cy="272"/>
              </a:xfrm>
            </p:grpSpPr>
            <p:sp>
              <p:nvSpPr>
                <p:cNvPr id="64866" name="Rectangle 35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67" name="Rectangle 35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68" name="Group 356"/>
              <p:cNvGrpSpPr>
                <a:grpSpLocks/>
              </p:cNvGrpSpPr>
              <p:nvPr/>
            </p:nvGrpSpPr>
            <p:grpSpPr bwMode="auto">
              <a:xfrm>
                <a:off x="1292" y="3656"/>
                <a:ext cx="272" cy="272"/>
                <a:chOff x="1610" y="3249"/>
                <a:chExt cx="272" cy="272"/>
              </a:xfrm>
            </p:grpSpPr>
            <p:sp>
              <p:nvSpPr>
                <p:cNvPr id="64869" name="Rectangle 35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0" name="Rectangle 35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1" name="Group 359"/>
              <p:cNvGrpSpPr>
                <a:grpSpLocks/>
              </p:cNvGrpSpPr>
              <p:nvPr/>
            </p:nvGrpSpPr>
            <p:grpSpPr bwMode="auto">
              <a:xfrm>
                <a:off x="2018" y="3656"/>
                <a:ext cx="272" cy="272"/>
                <a:chOff x="1610" y="3249"/>
                <a:chExt cx="272" cy="272"/>
              </a:xfrm>
            </p:grpSpPr>
            <p:sp>
              <p:nvSpPr>
                <p:cNvPr id="64872" name="Rectangle 36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3" name="Rectangle 36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4" name="Group 362"/>
              <p:cNvGrpSpPr>
                <a:grpSpLocks/>
              </p:cNvGrpSpPr>
              <p:nvPr/>
            </p:nvGrpSpPr>
            <p:grpSpPr bwMode="auto">
              <a:xfrm>
                <a:off x="2744" y="3701"/>
                <a:ext cx="272" cy="272"/>
                <a:chOff x="1610" y="3249"/>
                <a:chExt cx="272" cy="272"/>
              </a:xfrm>
            </p:grpSpPr>
            <p:sp>
              <p:nvSpPr>
                <p:cNvPr id="64875" name="Rectangle 36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6" name="Rectangle 36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77" name="Group 365"/>
              <p:cNvGrpSpPr>
                <a:grpSpLocks/>
              </p:cNvGrpSpPr>
              <p:nvPr/>
            </p:nvGrpSpPr>
            <p:grpSpPr bwMode="auto">
              <a:xfrm>
                <a:off x="657" y="1025"/>
                <a:ext cx="272" cy="272"/>
                <a:chOff x="1610" y="3249"/>
                <a:chExt cx="272" cy="272"/>
              </a:xfrm>
            </p:grpSpPr>
            <p:sp>
              <p:nvSpPr>
                <p:cNvPr id="64878" name="Rectangle 36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79" name="Rectangle 36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0" name="Group 368"/>
              <p:cNvGrpSpPr>
                <a:grpSpLocks/>
              </p:cNvGrpSpPr>
              <p:nvPr/>
            </p:nvGrpSpPr>
            <p:grpSpPr bwMode="auto">
              <a:xfrm>
                <a:off x="657" y="1660"/>
                <a:ext cx="272" cy="272"/>
                <a:chOff x="1610" y="3249"/>
                <a:chExt cx="272" cy="272"/>
              </a:xfrm>
            </p:grpSpPr>
            <p:sp>
              <p:nvSpPr>
                <p:cNvPr id="64881" name="Rectangle 36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2" name="Rectangle 37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3" name="Group 371"/>
              <p:cNvGrpSpPr>
                <a:grpSpLocks/>
              </p:cNvGrpSpPr>
              <p:nvPr/>
            </p:nvGrpSpPr>
            <p:grpSpPr bwMode="auto">
              <a:xfrm>
                <a:off x="612" y="572"/>
                <a:ext cx="272" cy="272"/>
                <a:chOff x="1610" y="3249"/>
                <a:chExt cx="272" cy="272"/>
              </a:xfrm>
            </p:grpSpPr>
            <p:sp>
              <p:nvSpPr>
                <p:cNvPr id="64884" name="Rectangle 3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5" name="Rectangle 3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86" name="Group 374"/>
              <p:cNvGrpSpPr>
                <a:grpSpLocks/>
              </p:cNvGrpSpPr>
              <p:nvPr/>
            </p:nvGrpSpPr>
            <p:grpSpPr bwMode="auto">
              <a:xfrm>
                <a:off x="1292" y="572"/>
                <a:ext cx="272" cy="272"/>
                <a:chOff x="1610" y="3249"/>
                <a:chExt cx="272" cy="272"/>
              </a:xfrm>
            </p:grpSpPr>
            <p:sp>
              <p:nvSpPr>
                <p:cNvPr id="64887" name="Rectangle 3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88" name="Rectangle 3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889" name="Rectangle 377"/>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0" name="Rectangle 378"/>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1" name="Rectangle 379"/>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892" name="Group 380"/>
              <p:cNvGrpSpPr>
                <a:grpSpLocks/>
              </p:cNvGrpSpPr>
              <p:nvPr/>
            </p:nvGrpSpPr>
            <p:grpSpPr bwMode="auto">
              <a:xfrm>
                <a:off x="1927" y="572"/>
                <a:ext cx="272" cy="272"/>
                <a:chOff x="1610" y="3249"/>
                <a:chExt cx="272" cy="272"/>
              </a:xfrm>
            </p:grpSpPr>
            <p:sp>
              <p:nvSpPr>
                <p:cNvPr id="64893" name="Rectangle 3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4" name="Rectangle 3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95" name="Group 383"/>
              <p:cNvGrpSpPr>
                <a:grpSpLocks/>
              </p:cNvGrpSpPr>
              <p:nvPr/>
            </p:nvGrpSpPr>
            <p:grpSpPr bwMode="auto">
              <a:xfrm>
                <a:off x="2608" y="2703"/>
                <a:ext cx="272" cy="272"/>
                <a:chOff x="1610" y="3249"/>
                <a:chExt cx="272" cy="272"/>
              </a:xfrm>
            </p:grpSpPr>
            <p:sp>
              <p:nvSpPr>
                <p:cNvPr id="64896" name="Rectangle 3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897" name="Rectangle 3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898" name="Group 386"/>
              <p:cNvGrpSpPr>
                <a:grpSpLocks/>
              </p:cNvGrpSpPr>
              <p:nvPr/>
            </p:nvGrpSpPr>
            <p:grpSpPr bwMode="auto">
              <a:xfrm>
                <a:off x="2606" y="3339"/>
                <a:ext cx="272" cy="272"/>
                <a:chOff x="1610" y="3249"/>
                <a:chExt cx="272" cy="272"/>
              </a:xfrm>
            </p:grpSpPr>
            <p:sp>
              <p:nvSpPr>
                <p:cNvPr id="64899" name="Rectangle 3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0" name="Rectangle 3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01" name="Group 389"/>
              <p:cNvGrpSpPr>
                <a:grpSpLocks/>
              </p:cNvGrpSpPr>
              <p:nvPr/>
            </p:nvGrpSpPr>
            <p:grpSpPr bwMode="auto">
              <a:xfrm>
                <a:off x="657" y="3339"/>
                <a:ext cx="272" cy="272"/>
                <a:chOff x="1610" y="3249"/>
                <a:chExt cx="272" cy="272"/>
              </a:xfrm>
            </p:grpSpPr>
            <p:sp>
              <p:nvSpPr>
                <p:cNvPr id="64902" name="Rectangle 3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3" name="Rectangle 3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04" name="Group 392"/>
              <p:cNvGrpSpPr>
                <a:grpSpLocks/>
              </p:cNvGrpSpPr>
              <p:nvPr/>
            </p:nvGrpSpPr>
            <p:grpSpPr bwMode="auto">
              <a:xfrm>
                <a:off x="2653" y="572"/>
                <a:ext cx="272" cy="272"/>
                <a:chOff x="1610" y="3249"/>
                <a:chExt cx="272" cy="272"/>
              </a:xfrm>
            </p:grpSpPr>
            <p:sp>
              <p:nvSpPr>
                <p:cNvPr id="64905" name="Rectangle 3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06" name="Rectangle 3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07" name="Rectangle 395"/>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08" name="Group 396"/>
              <p:cNvGrpSpPr>
                <a:grpSpLocks/>
              </p:cNvGrpSpPr>
              <p:nvPr/>
            </p:nvGrpSpPr>
            <p:grpSpPr bwMode="auto">
              <a:xfrm>
                <a:off x="2562" y="1070"/>
                <a:ext cx="272" cy="272"/>
                <a:chOff x="1610" y="3249"/>
                <a:chExt cx="272" cy="272"/>
              </a:xfrm>
            </p:grpSpPr>
            <p:sp>
              <p:nvSpPr>
                <p:cNvPr id="64909" name="Rectangle 3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0" name="Rectangle 3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1" name="Group 399"/>
              <p:cNvGrpSpPr>
                <a:grpSpLocks/>
              </p:cNvGrpSpPr>
              <p:nvPr/>
            </p:nvGrpSpPr>
            <p:grpSpPr bwMode="auto">
              <a:xfrm>
                <a:off x="2562" y="1706"/>
                <a:ext cx="272" cy="272"/>
                <a:chOff x="1610" y="3249"/>
                <a:chExt cx="272" cy="272"/>
              </a:xfrm>
            </p:grpSpPr>
            <p:sp>
              <p:nvSpPr>
                <p:cNvPr id="64912" name="Rectangle 4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3" name="Rectangle 4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4" name="Group 402"/>
              <p:cNvGrpSpPr>
                <a:grpSpLocks/>
              </p:cNvGrpSpPr>
              <p:nvPr/>
            </p:nvGrpSpPr>
            <p:grpSpPr bwMode="auto">
              <a:xfrm>
                <a:off x="975" y="1978"/>
                <a:ext cx="272" cy="272"/>
                <a:chOff x="1610" y="3249"/>
                <a:chExt cx="272" cy="272"/>
              </a:xfrm>
            </p:grpSpPr>
            <p:sp>
              <p:nvSpPr>
                <p:cNvPr id="64915" name="Rectangle 4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6" name="Rectangle 4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17" name="Group 405"/>
              <p:cNvGrpSpPr>
                <a:grpSpLocks/>
              </p:cNvGrpSpPr>
              <p:nvPr/>
            </p:nvGrpSpPr>
            <p:grpSpPr bwMode="auto">
              <a:xfrm>
                <a:off x="1564" y="1978"/>
                <a:ext cx="272" cy="272"/>
                <a:chOff x="1610" y="3249"/>
                <a:chExt cx="272" cy="272"/>
              </a:xfrm>
            </p:grpSpPr>
            <p:sp>
              <p:nvSpPr>
                <p:cNvPr id="64918" name="Rectangle 4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19" name="Rectangle 4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0" name="Group 408"/>
              <p:cNvGrpSpPr>
                <a:grpSpLocks/>
              </p:cNvGrpSpPr>
              <p:nvPr/>
            </p:nvGrpSpPr>
            <p:grpSpPr bwMode="auto">
              <a:xfrm>
                <a:off x="2199" y="1978"/>
                <a:ext cx="272" cy="272"/>
                <a:chOff x="1610" y="3249"/>
                <a:chExt cx="272" cy="272"/>
              </a:xfrm>
            </p:grpSpPr>
            <p:sp>
              <p:nvSpPr>
                <p:cNvPr id="64921" name="Rectangle 4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2" name="Rectangle 4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3" name="Group 411"/>
              <p:cNvGrpSpPr>
                <a:grpSpLocks/>
              </p:cNvGrpSpPr>
              <p:nvPr/>
            </p:nvGrpSpPr>
            <p:grpSpPr bwMode="auto">
              <a:xfrm>
                <a:off x="1292" y="1070"/>
                <a:ext cx="272" cy="272"/>
                <a:chOff x="1610" y="3249"/>
                <a:chExt cx="272" cy="272"/>
              </a:xfrm>
            </p:grpSpPr>
            <p:sp>
              <p:nvSpPr>
                <p:cNvPr id="64924" name="Rectangle 4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5" name="Rectangle 4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6" name="Group 414"/>
              <p:cNvGrpSpPr>
                <a:grpSpLocks/>
              </p:cNvGrpSpPr>
              <p:nvPr/>
            </p:nvGrpSpPr>
            <p:grpSpPr bwMode="auto">
              <a:xfrm>
                <a:off x="1292" y="1706"/>
                <a:ext cx="272" cy="272"/>
                <a:chOff x="1610" y="3249"/>
                <a:chExt cx="272" cy="272"/>
              </a:xfrm>
            </p:grpSpPr>
            <p:sp>
              <p:nvSpPr>
                <p:cNvPr id="64927" name="Rectangle 4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28" name="Rectangle 4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29" name="Group 417"/>
              <p:cNvGrpSpPr>
                <a:grpSpLocks/>
              </p:cNvGrpSpPr>
              <p:nvPr/>
            </p:nvGrpSpPr>
            <p:grpSpPr bwMode="auto">
              <a:xfrm>
                <a:off x="1882" y="1070"/>
                <a:ext cx="272" cy="272"/>
                <a:chOff x="1610" y="3249"/>
                <a:chExt cx="272" cy="272"/>
              </a:xfrm>
            </p:grpSpPr>
            <p:sp>
              <p:nvSpPr>
                <p:cNvPr id="64930" name="Rectangle 4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1" name="Rectangle 4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32" name="Group 420"/>
              <p:cNvGrpSpPr>
                <a:grpSpLocks/>
              </p:cNvGrpSpPr>
              <p:nvPr/>
            </p:nvGrpSpPr>
            <p:grpSpPr bwMode="auto">
              <a:xfrm>
                <a:off x="1882" y="1706"/>
                <a:ext cx="272" cy="272"/>
                <a:chOff x="1610" y="3249"/>
                <a:chExt cx="272" cy="272"/>
              </a:xfrm>
            </p:grpSpPr>
            <p:sp>
              <p:nvSpPr>
                <p:cNvPr id="64933" name="Rectangle 4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4" name="Rectangle 4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935" name="Group 423"/>
            <p:cNvGrpSpPr>
              <a:grpSpLocks/>
            </p:cNvGrpSpPr>
            <p:nvPr/>
          </p:nvGrpSpPr>
          <p:grpSpPr bwMode="auto">
            <a:xfrm>
              <a:off x="2926" y="2568"/>
              <a:ext cx="1043" cy="1089"/>
              <a:chOff x="385" y="572"/>
              <a:chExt cx="2812" cy="3401"/>
            </a:xfrm>
          </p:grpSpPr>
          <p:sp>
            <p:nvSpPr>
              <p:cNvPr id="64936" name="Rectangle 424"/>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7" name="Rectangle 425"/>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8" name="Rectangle 426"/>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39" name="Rectangle 427"/>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0" name="Rectangle 428"/>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1" name="Rectangle 429"/>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2" name="Rectangle 430"/>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3" name="Rectangle 431"/>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4" name="Rectangle 432"/>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5" name="Rectangle 433"/>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46" name="Group 434"/>
              <p:cNvGrpSpPr>
                <a:grpSpLocks/>
              </p:cNvGrpSpPr>
              <p:nvPr/>
            </p:nvGrpSpPr>
            <p:grpSpPr bwMode="auto">
              <a:xfrm>
                <a:off x="657" y="2703"/>
                <a:ext cx="272" cy="272"/>
                <a:chOff x="1610" y="3249"/>
                <a:chExt cx="272" cy="272"/>
              </a:xfrm>
            </p:grpSpPr>
            <p:sp>
              <p:nvSpPr>
                <p:cNvPr id="64947" name="Rectangle 4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48" name="Rectangle 4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49" name="Group 437"/>
              <p:cNvGrpSpPr>
                <a:grpSpLocks/>
              </p:cNvGrpSpPr>
              <p:nvPr/>
            </p:nvGrpSpPr>
            <p:grpSpPr bwMode="auto">
              <a:xfrm>
                <a:off x="566" y="3701"/>
                <a:ext cx="272" cy="272"/>
                <a:chOff x="1610" y="3249"/>
                <a:chExt cx="272" cy="272"/>
              </a:xfrm>
            </p:grpSpPr>
            <p:sp>
              <p:nvSpPr>
                <p:cNvPr id="64950" name="Rectangle 4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1" name="Rectangle 4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2" name="Group 440"/>
              <p:cNvGrpSpPr>
                <a:grpSpLocks/>
              </p:cNvGrpSpPr>
              <p:nvPr/>
            </p:nvGrpSpPr>
            <p:grpSpPr bwMode="auto">
              <a:xfrm>
                <a:off x="1292" y="3656"/>
                <a:ext cx="272" cy="272"/>
                <a:chOff x="1610" y="3249"/>
                <a:chExt cx="272" cy="272"/>
              </a:xfrm>
            </p:grpSpPr>
            <p:sp>
              <p:nvSpPr>
                <p:cNvPr id="64953" name="Rectangle 4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4" name="Rectangle 4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5" name="Group 443"/>
              <p:cNvGrpSpPr>
                <a:grpSpLocks/>
              </p:cNvGrpSpPr>
              <p:nvPr/>
            </p:nvGrpSpPr>
            <p:grpSpPr bwMode="auto">
              <a:xfrm>
                <a:off x="2018" y="3656"/>
                <a:ext cx="272" cy="272"/>
                <a:chOff x="1610" y="3249"/>
                <a:chExt cx="272" cy="272"/>
              </a:xfrm>
            </p:grpSpPr>
            <p:sp>
              <p:nvSpPr>
                <p:cNvPr id="64956" name="Rectangle 4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57" name="Rectangle 4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58" name="Group 446"/>
              <p:cNvGrpSpPr>
                <a:grpSpLocks/>
              </p:cNvGrpSpPr>
              <p:nvPr/>
            </p:nvGrpSpPr>
            <p:grpSpPr bwMode="auto">
              <a:xfrm>
                <a:off x="2744" y="3701"/>
                <a:ext cx="272" cy="272"/>
                <a:chOff x="1610" y="3249"/>
                <a:chExt cx="272" cy="272"/>
              </a:xfrm>
            </p:grpSpPr>
            <p:sp>
              <p:nvSpPr>
                <p:cNvPr id="64959" name="Rectangle 4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0" name="Rectangle 4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1" name="Group 449"/>
              <p:cNvGrpSpPr>
                <a:grpSpLocks/>
              </p:cNvGrpSpPr>
              <p:nvPr/>
            </p:nvGrpSpPr>
            <p:grpSpPr bwMode="auto">
              <a:xfrm>
                <a:off x="657" y="1025"/>
                <a:ext cx="272" cy="272"/>
                <a:chOff x="1610" y="3249"/>
                <a:chExt cx="272" cy="272"/>
              </a:xfrm>
            </p:grpSpPr>
            <p:sp>
              <p:nvSpPr>
                <p:cNvPr id="64962" name="Rectangle 4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3" name="Rectangle 4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4" name="Group 452"/>
              <p:cNvGrpSpPr>
                <a:grpSpLocks/>
              </p:cNvGrpSpPr>
              <p:nvPr/>
            </p:nvGrpSpPr>
            <p:grpSpPr bwMode="auto">
              <a:xfrm>
                <a:off x="657" y="1660"/>
                <a:ext cx="272" cy="272"/>
                <a:chOff x="1610" y="3249"/>
                <a:chExt cx="272" cy="272"/>
              </a:xfrm>
            </p:grpSpPr>
            <p:sp>
              <p:nvSpPr>
                <p:cNvPr id="64965" name="Rectangle 4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6" name="Rectangle 4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67" name="Group 455"/>
              <p:cNvGrpSpPr>
                <a:grpSpLocks/>
              </p:cNvGrpSpPr>
              <p:nvPr/>
            </p:nvGrpSpPr>
            <p:grpSpPr bwMode="auto">
              <a:xfrm>
                <a:off x="612" y="572"/>
                <a:ext cx="272" cy="272"/>
                <a:chOff x="1610" y="3249"/>
                <a:chExt cx="272" cy="272"/>
              </a:xfrm>
            </p:grpSpPr>
            <p:sp>
              <p:nvSpPr>
                <p:cNvPr id="64968" name="Rectangle 4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69" name="Rectangle 4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70" name="Group 458"/>
              <p:cNvGrpSpPr>
                <a:grpSpLocks/>
              </p:cNvGrpSpPr>
              <p:nvPr/>
            </p:nvGrpSpPr>
            <p:grpSpPr bwMode="auto">
              <a:xfrm>
                <a:off x="1292" y="572"/>
                <a:ext cx="272" cy="272"/>
                <a:chOff x="1610" y="3249"/>
                <a:chExt cx="272" cy="272"/>
              </a:xfrm>
            </p:grpSpPr>
            <p:sp>
              <p:nvSpPr>
                <p:cNvPr id="64971" name="Rectangle 4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2" name="Rectangle 4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73" name="Rectangle 461"/>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4" name="Rectangle 462"/>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5" name="Rectangle 463"/>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76" name="Group 464"/>
              <p:cNvGrpSpPr>
                <a:grpSpLocks/>
              </p:cNvGrpSpPr>
              <p:nvPr/>
            </p:nvGrpSpPr>
            <p:grpSpPr bwMode="auto">
              <a:xfrm>
                <a:off x="1927" y="572"/>
                <a:ext cx="272" cy="272"/>
                <a:chOff x="1610" y="3249"/>
                <a:chExt cx="272" cy="272"/>
              </a:xfrm>
            </p:grpSpPr>
            <p:sp>
              <p:nvSpPr>
                <p:cNvPr id="64977" name="Rectangle 4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78" name="Rectangle 4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79" name="Group 467"/>
              <p:cNvGrpSpPr>
                <a:grpSpLocks/>
              </p:cNvGrpSpPr>
              <p:nvPr/>
            </p:nvGrpSpPr>
            <p:grpSpPr bwMode="auto">
              <a:xfrm>
                <a:off x="2608" y="2703"/>
                <a:ext cx="272" cy="272"/>
                <a:chOff x="1610" y="3249"/>
                <a:chExt cx="272" cy="272"/>
              </a:xfrm>
            </p:grpSpPr>
            <p:sp>
              <p:nvSpPr>
                <p:cNvPr id="64980" name="Rectangle 4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1" name="Rectangle 4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2" name="Group 470"/>
              <p:cNvGrpSpPr>
                <a:grpSpLocks/>
              </p:cNvGrpSpPr>
              <p:nvPr/>
            </p:nvGrpSpPr>
            <p:grpSpPr bwMode="auto">
              <a:xfrm>
                <a:off x="2606" y="3339"/>
                <a:ext cx="272" cy="272"/>
                <a:chOff x="1610" y="3249"/>
                <a:chExt cx="272" cy="272"/>
              </a:xfrm>
            </p:grpSpPr>
            <p:sp>
              <p:nvSpPr>
                <p:cNvPr id="64983" name="Rectangle 4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4" name="Rectangle 4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5" name="Group 473"/>
              <p:cNvGrpSpPr>
                <a:grpSpLocks/>
              </p:cNvGrpSpPr>
              <p:nvPr/>
            </p:nvGrpSpPr>
            <p:grpSpPr bwMode="auto">
              <a:xfrm>
                <a:off x="657" y="3339"/>
                <a:ext cx="272" cy="272"/>
                <a:chOff x="1610" y="3249"/>
                <a:chExt cx="272" cy="272"/>
              </a:xfrm>
            </p:grpSpPr>
            <p:sp>
              <p:nvSpPr>
                <p:cNvPr id="64986" name="Rectangle 4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87" name="Rectangle 4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88" name="Group 476"/>
              <p:cNvGrpSpPr>
                <a:grpSpLocks/>
              </p:cNvGrpSpPr>
              <p:nvPr/>
            </p:nvGrpSpPr>
            <p:grpSpPr bwMode="auto">
              <a:xfrm>
                <a:off x="2653" y="572"/>
                <a:ext cx="272" cy="272"/>
                <a:chOff x="1610" y="3249"/>
                <a:chExt cx="272" cy="272"/>
              </a:xfrm>
            </p:grpSpPr>
            <p:sp>
              <p:nvSpPr>
                <p:cNvPr id="64989" name="Rectangle 4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0" name="Rectangle 4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4991" name="Rectangle 479"/>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992" name="Group 480"/>
              <p:cNvGrpSpPr>
                <a:grpSpLocks/>
              </p:cNvGrpSpPr>
              <p:nvPr/>
            </p:nvGrpSpPr>
            <p:grpSpPr bwMode="auto">
              <a:xfrm>
                <a:off x="2562" y="1070"/>
                <a:ext cx="272" cy="272"/>
                <a:chOff x="1610" y="3249"/>
                <a:chExt cx="272" cy="272"/>
              </a:xfrm>
            </p:grpSpPr>
            <p:sp>
              <p:nvSpPr>
                <p:cNvPr id="64993" name="Rectangle 4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4" name="Rectangle 4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95" name="Group 483"/>
              <p:cNvGrpSpPr>
                <a:grpSpLocks/>
              </p:cNvGrpSpPr>
              <p:nvPr/>
            </p:nvGrpSpPr>
            <p:grpSpPr bwMode="auto">
              <a:xfrm>
                <a:off x="2562" y="1706"/>
                <a:ext cx="272" cy="272"/>
                <a:chOff x="1610" y="3249"/>
                <a:chExt cx="272" cy="272"/>
              </a:xfrm>
            </p:grpSpPr>
            <p:sp>
              <p:nvSpPr>
                <p:cNvPr id="64996" name="Rectangle 4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997" name="Rectangle 4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998" name="Group 486"/>
              <p:cNvGrpSpPr>
                <a:grpSpLocks/>
              </p:cNvGrpSpPr>
              <p:nvPr/>
            </p:nvGrpSpPr>
            <p:grpSpPr bwMode="auto">
              <a:xfrm>
                <a:off x="975" y="1978"/>
                <a:ext cx="272" cy="272"/>
                <a:chOff x="1610" y="3249"/>
                <a:chExt cx="272" cy="272"/>
              </a:xfrm>
            </p:grpSpPr>
            <p:sp>
              <p:nvSpPr>
                <p:cNvPr id="64999" name="Rectangle 4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0" name="Rectangle 4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1" name="Group 489"/>
              <p:cNvGrpSpPr>
                <a:grpSpLocks/>
              </p:cNvGrpSpPr>
              <p:nvPr/>
            </p:nvGrpSpPr>
            <p:grpSpPr bwMode="auto">
              <a:xfrm>
                <a:off x="1564" y="1978"/>
                <a:ext cx="272" cy="272"/>
                <a:chOff x="1610" y="3249"/>
                <a:chExt cx="272" cy="272"/>
              </a:xfrm>
            </p:grpSpPr>
            <p:sp>
              <p:nvSpPr>
                <p:cNvPr id="65002" name="Rectangle 4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3" name="Rectangle 4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4" name="Group 492"/>
              <p:cNvGrpSpPr>
                <a:grpSpLocks/>
              </p:cNvGrpSpPr>
              <p:nvPr/>
            </p:nvGrpSpPr>
            <p:grpSpPr bwMode="auto">
              <a:xfrm>
                <a:off x="2199" y="1978"/>
                <a:ext cx="272" cy="272"/>
                <a:chOff x="1610" y="3249"/>
                <a:chExt cx="272" cy="272"/>
              </a:xfrm>
            </p:grpSpPr>
            <p:sp>
              <p:nvSpPr>
                <p:cNvPr id="65005" name="Rectangle 4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6" name="Rectangle 4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07" name="Group 495"/>
              <p:cNvGrpSpPr>
                <a:grpSpLocks/>
              </p:cNvGrpSpPr>
              <p:nvPr/>
            </p:nvGrpSpPr>
            <p:grpSpPr bwMode="auto">
              <a:xfrm>
                <a:off x="1292" y="1070"/>
                <a:ext cx="272" cy="272"/>
                <a:chOff x="1610" y="3249"/>
                <a:chExt cx="272" cy="272"/>
              </a:xfrm>
            </p:grpSpPr>
            <p:sp>
              <p:nvSpPr>
                <p:cNvPr id="65008" name="Rectangle 4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09" name="Rectangle 4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0" name="Group 498"/>
              <p:cNvGrpSpPr>
                <a:grpSpLocks/>
              </p:cNvGrpSpPr>
              <p:nvPr/>
            </p:nvGrpSpPr>
            <p:grpSpPr bwMode="auto">
              <a:xfrm>
                <a:off x="1292" y="1706"/>
                <a:ext cx="272" cy="272"/>
                <a:chOff x="1610" y="3249"/>
                <a:chExt cx="272" cy="272"/>
              </a:xfrm>
            </p:grpSpPr>
            <p:sp>
              <p:nvSpPr>
                <p:cNvPr id="65011" name="Rectangle 49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2" name="Rectangle 50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3" name="Group 501"/>
              <p:cNvGrpSpPr>
                <a:grpSpLocks/>
              </p:cNvGrpSpPr>
              <p:nvPr/>
            </p:nvGrpSpPr>
            <p:grpSpPr bwMode="auto">
              <a:xfrm>
                <a:off x="1882" y="1070"/>
                <a:ext cx="272" cy="272"/>
                <a:chOff x="1610" y="3249"/>
                <a:chExt cx="272" cy="272"/>
              </a:xfrm>
            </p:grpSpPr>
            <p:sp>
              <p:nvSpPr>
                <p:cNvPr id="65014" name="Rectangle 5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5" name="Rectangle 5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16" name="Group 504"/>
              <p:cNvGrpSpPr>
                <a:grpSpLocks/>
              </p:cNvGrpSpPr>
              <p:nvPr/>
            </p:nvGrpSpPr>
            <p:grpSpPr bwMode="auto">
              <a:xfrm>
                <a:off x="1882" y="1706"/>
                <a:ext cx="272" cy="272"/>
                <a:chOff x="1610" y="3249"/>
                <a:chExt cx="272" cy="272"/>
              </a:xfrm>
            </p:grpSpPr>
            <p:sp>
              <p:nvSpPr>
                <p:cNvPr id="65017" name="Rectangle 5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18" name="Rectangle 5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019" name="Group 507"/>
            <p:cNvGrpSpPr>
              <a:grpSpLocks/>
            </p:cNvGrpSpPr>
            <p:nvPr/>
          </p:nvGrpSpPr>
          <p:grpSpPr bwMode="auto">
            <a:xfrm>
              <a:off x="2018" y="2568"/>
              <a:ext cx="953" cy="1089"/>
              <a:chOff x="249" y="754"/>
              <a:chExt cx="3085" cy="3311"/>
            </a:xfrm>
          </p:grpSpPr>
          <p:sp>
            <p:nvSpPr>
              <p:cNvPr id="65020" name="Rectangle 508"/>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1" name="Rectangle 509"/>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2" name="Rectangle 510"/>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3" name="Rectangle 511"/>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4" name="Rectangle 512"/>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5" name="Rectangle 513"/>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6" name="Rectangle 514"/>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7" name="Rectangle 515"/>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8" name="Rectangle 516"/>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29" name="Rectangle 517"/>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0" name="Rectangle 518"/>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1" name="Rectangle 519"/>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2" name="Rectangle 520"/>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033" name="Group 521"/>
              <p:cNvGrpSpPr>
                <a:grpSpLocks/>
              </p:cNvGrpSpPr>
              <p:nvPr/>
            </p:nvGrpSpPr>
            <p:grpSpPr bwMode="auto">
              <a:xfrm>
                <a:off x="1111" y="2840"/>
                <a:ext cx="272" cy="272"/>
                <a:chOff x="1610" y="3249"/>
                <a:chExt cx="272" cy="272"/>
              </a:xfrm>
            </p:grpSpPr>
            <p:sp>
              <p:nvSpPr>
                <p:cNvPr id="65034" name="Rectangle 5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5" name="Rectangle 5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36" name="Group 524"/>
              <p:cNvGrpSpPr>
                <a:grpSpLocks/>
              </p:cNvGrpSpPr>
              <p:nvPr/>
            </p:nvGrpSpPr>
            <p:grpSpPr bwMode="auto">
              <a:xfrm>
                <a:off x="1111" y="3340"/>
                <a:ext cx="272" cy="272"/>
                <a:chOff x="1610" y="3249"/>
                <a:chExt cx="272" cy="272"/>
              </a:xfrm>
            </p:grpSpPr>
            <p:sp>
              <p:nvSpPr>
                <p:cNvPr id="65037" name="Rectangle 5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38" name="Rectangle 5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39" name="Group 527"/>
              <p:cNvGrpSpPr>
                <a:grpSpLocks/>
              </p:cNvGrpSpPr>
              <p:nvPr/>
            </p:nvGrpSpPr>
            <p:grpSpPr bwMode="auto">
              <a:xfrm>
                <a:off x="1020" y="3793"/>
                <a:ext cx="272" cy="272"/>
                <a:chOff x="1610" y="3249"/>
                <a:chExt cx="272" cy="272"/>
              </a:xfrm>
            </p:grpSpPr>
            <p:sp>
              <p:nvSpPr>
                <p:cNvPr id="65040" name="Rectangle 5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1" name="Rectangle 5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2" name="Group 530"/>
              <p:cNvGrpSpPr>
                <a:grpSpLocks/>
              </p:cNvGrpSpPr>
              <p:nvPr/>
            </p:nvGrpSpPr>
            <p:grpSpPr bwMode="auto">
              <a:xfrm>
                <a:off x="1746" y="3793"/>
                <a:ext cx="272" cy="272"/>
                <a:chOff x="1610" y="3249"/>
                <a:chExt cx="272" cy="272"/>
              </a:xfrm>
            </p:grpSpPr>
            <p:sp>
              <p:nvSpPr>
                <p:cNvPr id="65043" name="Rectangle 5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4" name="Rectangle 5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5" name="Group 533"/>
              <p:cNvGrpSpPr>
                <a:grpSpLocks/>
              </p:cNvGrpSpPr>
              <p:nvPr/>
            </p:nvGrpSpPr>
            <p:grpSpPr bwMode="auto">
              <a:xfrm>
                <a:off x="2472" y="3793"/>
                <a:ext cx="272" cy="272"/>
                <a:chOff x="1610" y="3249"/>
                <a:chExt cx="272" cy="272"/>
              </a:xfrm>
            </p:grpSpPr>
            <p:sp>
              <p:nvSpPr>
                <p:cNvPr id="65046" name="Rectangle 5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47" name="Rectangle 5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48" name="Group 536"/>
              <p:cNvGrpSpPr>
                <a:grpSpLocks/>
              </p:cNvGrpSpPr>
              <p:nvPr/>
            </p:nvGrpSpPr>
            <p:grpSpPr bwMode="auto">
              <a:xfrm>
                <a:off x="2336" y="2840"/>
                <a:ext cx="272" cy="272"/>
                <a:chOff x="1610" y="3249"/>
                <a:chExt cx="272" cy="272"/>
              </a:xfrm>
            </p:grpSpPr>
            <p:sp>
              <p:nvSpPr>
                <p:cNvPr id="65049" name="Rectangle 5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0" name="Rectangle 5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1" name="Group 539"/>
              <p:cNvGrpSpPr>
                <a:grpSpLocks/>
              </p:cNvGrpSpPr>
              <p:nvPr/>
            </p:nvGrpSpPr>
            <p:grpSpPr bwMode="auto">
              <a:xfrm>
                <a:off x="2336" y="3340"/>
                <a:ext cx="272" cy="272"/>
                <a:chOff x="1610" y="3249"/>
                <a:chExt cx="272" cy="272"/>
              </a:xfrm>
            </p:grpSpPr>
            <p:sp>
              <p:nvSpPr>
                <p:cNvPr id="65052" name="Rectangle 5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3" name="Rectangle 5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4" name="Group 542"/>
              <p:cNvGrpSpPr>
                <a:grpSpLocks/>
              </p:cNvGrpSpPr>
              <p:nvPr/>
            </p:nvGrpSpPr>
            <p:grpSpPr bwMode="auto">
              <a:xfrm>
                <a:off x="2336" y="1752"/>
                <a:ext cx="272" cy="272"/>
                <a:chOff x="1610" y="3249"/>
                <a:chExt cx="272" cy="272"/>
              </a:xfrm>
            </p:grpSpPr>
            <p:sp>
              <p:nvSpPr>
                <p:cNvPr id="65055" name="Rectangle 5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6" name="Rectangle 5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57" name="Group 545"/>
              <p:cNvGrpSpPr>
                <a:grpSpLocks/>
              </p:cNvGrpSpPr>
              <p:nvPr/>
            </p:nvGrpSpPr>
            <p:grpSpPr bwMode="auto">
              <a:xfrm>
                <a:off x="2336" y="1253"/>
                <a:ext cx="272" cy="272"/>
                <a:chOff x="1610" y="3249"/>
                <a:chExt cx="272" cy="272"/>
              </a:xfrm>
            </p:grpSpPr>
            <p:sp>
              <p:nvSpPr>
                <p:cNvPr id="65058" name="Rectangle 5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59" name="Rectangle 5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0" name="Group 548"/>
              <p:cNvGrpSpPr>
                <a:grpSpLocks/>
              </p:cNvGrpSpPr>
              <p:nvPr/>
            </p:nvGrpSpPr>
            <p:grpSpPr bwMode="auto">
              <a:xfrm>
                <a:off x="1111" y="1253"/>
                <a:ext cx="272" cy="272"/>
                <a:chOff x="1610" y="3249"/>
                <a:chExt cx="272" cy="272"/>
              </a:xfrm>
            </p:grpSpPr>
            <p:sp>
              <p:nvSpPr>
                <p:cNvPr id="65061" name="Rectangle 5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2" name="Rectangle 5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3" name="Group 551"/>
              <p:cNvGrpSpPr>
                <a:grpSpLocks/>
              </p:cNvGrpSpPr>
              <p:nvPr/>
            </p:nvGrpSpPr>
            <p:grpSpPr bwMode="auto">
              <a:xfrm>
                <a:off x="1111" y="1707"/>
                <a:ext cx="272" cy="272"/>
                <a:chOff x="1610" y="3249"/>
                <a:chExt cx="272" cy="272"/>
              </a:xfrm>
            </p:grpSpPr>
            <p:sp>
              <p:nvSpPr>
                <p:cNvPr id="65064" name="Rectangle 5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5" name="Rectangle 5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6" name="Group 554"/>
              <p:cNvGrpSpPr>
                <a:grpSpLocks/>
              </p:cNvGrpSpPr>
              <p:nvPr/>
            </p:nvGrpSpPr>
            <p:grpSpPr bwMode="auto">
              <a:xfrm>
                <a:off x="1066" y="754"/>
                <a:ext cx="272" cy="272"/>
                <a:chOff x="1610" y="3249"/>
                <a:chExt cx="272" cy="272"/>
              </a:xfrm>
            </p:grpSpPr>
            <p:sp>
              <p:nvSpPr>
                <p:cNvPr id="65067" name="Rectangle 5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68" name="Rectangle 5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69" name="Group 557"/>
              <p:cNvGrpSpPr>
                <a:grpSpLocks/>
              </p:cNvGrpSpPr>
              <p:nvPr/>
            </p:nvGrpSpPr>
            <p:grpSpPr bwMode="auto">
              <a:xfrm>
                <a:off x="1746" y="754"/>
                <a:ext cx="272" cy="272"/>
                <a:chOff x="1610" y="3249"/>
                <a:chExt cx="272" cy="272"/>
              </a:xfrm>
            </p:grpSpPr>
            <p:sp>
              <p:nvSpPr>
                <p:cNvPr id="65070" name="Rectangle 5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1" name="Rectangle 5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72" name="Group 560"/>
              <p:cNvGrpSpPr>
                <a:grpSpLocks/>
              </p:cNvGrpSpPr>
              <p:nvPr/>
            </p:nvGrpSpPr>
            <p:grpSpPr bwMode="auto">
              <a:xfrm>
                <a:off x="2427" y="754"/>
                <a:ext cx="272" cy="272"/>
                <a:chOff x="1610" y="3249"/>
                <a:chExt cx="272" cy="272"/>
              </a:xfrm>
            </p:grpSpPr>
            <p:sp>
              <p:nvSpPr>
                <p:cNvPr id="65073" name="Rectangle 5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4" name="Rectangle 5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075" name="Group 563"/>
            <p:cNvGrpSpPr>
              <a:grpSpLocks/>
            </p:cNvGrpSpPr>
            <p:nvPr/>
          </p:nvGrpSpPr>
          <p:grpSpPr bwMode="auto">
            <a:xfrm>
              <a:off x="1292" y="2568"/>
              <a:ext cx="953" cy="1089"/>
              <a:chOff x="249" y="754"/>
              <a:chExt cx="3085" cy="3311"/>
            </a:xfrm>
          </p:grpSpPr>
          <p:sp>
            <p:nvSpPr>
              <p:cNvPr id="65076" name="Rectangle 564"/>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7" name="Rectangle 565"/>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8" name="Rectangle 566"/>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79" name="Rectangle 567"/>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0" name="Rectangle 568"/>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1" name="Rectangle 569"/>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2" name="Rectangle 570"/>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3" name="Rectangle 571"/>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4" name="Rectangle 572"/>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5" name="Rectangle 573"/>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6" name="Rectangle 574"/>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7" name="Rectangle 575"/>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88" name="Rectangle 576"/>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089" name="Group 577"/>
              <p:cNvGrpSpPr>
                <a:grpSpLocks/>
              </p:cNvGrpSpPr>
              <p:nvPr/>
            </p:nvGrpSpPr>
            <p:grpSpPr bwMode="auto">
              <a:xfrm>
                <a:off x="1111" y="2840"/>
                <a:ext cx="272" cy="272"/>
                <a:chOff x="1610" y="3249"/>
                <a:chExt cx="272" cy="272"/>
              </a:xfrm>
            </p:grpSpPr>
            <p:sp>
              <p:nvSpPr>
                <p:cNvPr id="65090" name="Rectangle 5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1" name="Rectangle 5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2" name="Group 580"/>
              <p:cNvGrpSpPr>
                <a:grpSpLocks/>
              </p:cNvGrpSpPr>
              <p:nvPr/>
            </p:nvGrpSpPr>
            <p:grpSpPr bwMode="auto">
              <a:xfrm>
                <a:off x="1111" y="3340"/>
                <a:ext cx="272" cy="272"/>
                <a:chOff x="1610" y="3249"/>
                <a:chExt cx="272" cy="272"/>
              </a:xfrm>
            </p:grpSpPr>
            <p:sp>
              <p:nvSpPr>
                <p:cNvPr id="65093" name="Rectangle 5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4" name="Rectangle 5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5" name="Group 583"/>
              <p:cNvGrpSpPr>
                <a:grpSpLocks/>
              </p:cNvGrpSpPr>
              <p:nvPr/>
            </p:nvGrpSpPr>
            <p:grpSpPr bwMode="auto">
              <a:xfrm>
                <a:off x="1020" y="3793"/>
                <a:ext cx="272" cy="272"/>
                <a:chOff x="1610" y="3249"/>
                <a:chExt cx="272" cy="272"/>
              </a:xfrm>
            </p:grpSpPr>
            <p:sp>
              <p:nvSpPr>
                <p:cNvPr id="65096" name="Rectangle 5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097" name="Rectangle 5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098" name="Group 586"/>
              <p:cNvGrpSpPr>
                <a:grpSpLocks/>
              </p:cNvGrpSpPr>
              <p:nvPr/>
            </p:nvGrpSpPr>
            <p:grpSpPr bwMode="auto">
              <a:xfrm>
                <a:off x="1746" y="3793"/>
                <a:ext cx="272" cy="272"/>
                <a:chOff x="1610" y="3249"/>
                <a:chExt cx="272" cy="272"/>
              </a:xfrm>
            </p:grpSpPr>
            <p:sp>
              <p:nvSpPr>
                <p:cNvPr id="65099" name="Rectangle 5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0" name="Rectangle 5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1" name="Group 589"/>
              <p:cNvGrpSpPr>
                <a:grpSpLocks/>
              </p:cNvGrpSpPr>
              <p:nvPr/>
            </p:nvGrpSpPr>
            <p:grpSpPr bwMode="auto">
              <a:xfrm>
                <a:off x="2472" y="3793"/>
                <a:ext cx="272" cy="272"/>
                <a:chOff x="1610" y="3249"/>
                <a:chExt cx="272" cy="272"/>
              </a:xfrm>
            </p:grpSpPr>
            <p:sp>
              <p:nvSpPr>
                <p:cNvPr id="65102" name="Rectangle 5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3" name="Rectangle 5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4" name="Group 592"/>
              <p:cNvGrpSpPr>
                <a:grpSpLocks/>
              </p:cNvGrpSpPr>
              <p:nvPr/>
            </p:nvGrpSpPr>
            <p:grpSpPr bwMode="auto">
              <a:xfrm>
                <a:off x="2336" y="2840"/>
                <a:ext cx="272" cy="272"/>
                <a:chOff x="1610" y="3249"/>
                <a:chExt cx="272" cy="272"/>
              </a:xfrm>
            </p:grpSpPr>
            <p:sp>
              <p:nvSpPr>
                <p:cNvPr id="65105" name="Rectangle 5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6" name="Rectangle 5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07" name="Group 595"/>
              <p:cNvGrpSpPr>
                <a:grpSpLocks/>
              </p:cNvGrpSpPr>
              <p:nvPr/>
            </p:nvGrpSpPr>
            <p:grpSpPr bwMode="auto">
              <a:xfrm>
                <a:off x="2336" y="3340"/>
                <a:ext cx="272" cy="272"/>
                <a:chOff x="1610" y="3249"/>
                <a:chExt cx="272" cy="272"/>
              </a:xfrm>
            </p:grpSpPr>
            <p:sp>
              <p:nvSpPr>
                <p:cNvPr id="65108" name="Rectangle 5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09" name="Rectangle 5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0" name="Group 598"/>
              <p:cNvGrpSpPr>
                <a:grpSpLocks/>
              </p:cNvGrpSpPr>
              <p:nvPr/>
            </p:nvGrpSpPr>
            <p:grpSpPr bwMode="auto">
              <a:xfrm>
                <a:off x="2336" y="1752"/>
                <a:ext cx="272" cy="272"/>
                <a:chOff x="1610" y="3249"/>
                <a:chExt cx="272" cy="272"/>
              </a:xfrm>
            </p:grpSpPr>
            <p:sp>
              <p:nvSpPr>
                <p:cNvPr id="65111" name="Rectangle 59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2" name="Rectangle 60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3" name="Group 601"/>
              <p:cNvGrpSpPr>
                <a:grpSpLocks/>
              </p:cNvGrpSpPr>
              <p:nvPr/>
            </p:nvGrpSpPr>
            <p:grpSpPr bwMode="auto">
              <a:xfrm>
                <a:off x="2336" y="1253"/>
                <a:ext cx="272" cy="272"/>
                <a:chOff x="1610" y="3249"/>
                <a:chExt cx="272" cy="272"/>
              </a:xfrm>
            </p:grpSpPr>
            <p:sp>
              <p:nvSpPr>
                <p:cNvPr id="65114" name="Rectangle 6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5" name="Rectangle 6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6" name="Group 604"/>
              <p:cNvGrpSpPr>
                <a:grpSpLocks/>
              </p:cNvGrpSpPr>
              <p:nvPr/>
            </p:nvGrpSpPr>
            <p:grpSpPr bwMode="auto">
              <a:xfrm>
                <a:off x="1111" y="1253"/>
                <a:ext cx="272" cy="272"/>
                <a:chOff x="1610" y="3249"/>
                <a:chExt cx="272" cy="272"/>
              </a:xfrm>
            </p:grpSpPr>
            <p:sp>
              <p:nvSpPr>
                <p:cNvPr id="65117" name="Rectangle 6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18" name="Rectangle 6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19" name="Group 607"/>
              <p:cNvGrpSpPr>
                <a:grpSpLocks/>
              </p:cNvGrpSpPr>
              <p:nvPr/>
            </p:nvGrpSpPr>
            <p:grpSpPr bwMode="auto">
              <a:xfrm>
                <a:off x="1111" y="1707"/>
                <a:ext cx="272" cy="272"/>
                <a:chOff x="1610" y="3249"/>
                <a:chExt cx="272" cy="272"/>
              </a:xfrm>
            </p:grpSpPr>
            <p:sp>
              <p:nvSpPr>
                <p:cNvPr id="65120" name="Rectangle 60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1" name="Rectangle 60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2" name="Group 610"/>
              <p:cNvGrpSpPr>
                <a:grpSpLocks/>
              </p:cNvGrpSpPr>
              <p:nvPr/>
            </p:nvGrpSpPr>
            <p:grpSpPr bwMode="auto">
              <a:xfrm>
                <a:off x="1066" y="754"/>
                <a:ext cx="272" cy="272"/>
                <a:chOff x="1610" y="3249"/>
                <a:chExt cx="272" cy="272"/>
              </a:xfrm>
            </p:grpSpPr>
            <p:sp>
              <p:nvSpPr>
                <p:cNvPr id="65123" name="Rectangle 61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4" name="Rectangle 61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5" name="Group 613"/>
              <p:cNvGrpSpPr>
                <a:grpSpLocks/>
              </p:cNvGrpSpPr>
              <p:nvPr/>
            </p:nvGrpSpPr>
            <p:grpSpPr bwMode="auto">
              <a:xfrm>
                <a:off x="1746" y="754"/>
                <a:ext cx="272" cy="272"/>
                <a:chOff x="1610" y="3249"/>
                <a:chExt cx="272" cy="272"/>
              </a:xfrm>
            </p:grpSpPr>
            <p:sp>
              <p:nvSpPr>
                <p:cNvPr id="65126" name="Rectangle 61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27" name="Rectangle 61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28" name="Group 616"/>
              <p:cNvGrpSpPr>
                <a:grpSpLocks/>
              </p:cNvGrpSpPr>
              <p:nvPr/>
            </p:nvGrpSpPr>
            <p:grpSpPr bwMode="auto">
              <a:xfrm>
                <a:off x="2427" y="754"/>
                <a:ext cx="272" cy="272"/>
                <a:chOff x="1610" y="3249"/>
                <a:chExt cx="272" cy="272"/>
              </a:xfrm>
            </p:grpSpPr>
            <p:sp>
              <p:nvSpPr>
                <p:cNvPr id="65129" name="Rectangle 61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0" name="Rectangle 61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5131" name="Group 619"/>
            <p:cNvGrpSpPr>
              <a:grpSpLocks/>
            </p:cNvGrpSpPr>
            <p:nvPr/>
          </p:nvGrpSpPr>
          <p:grpSpPr bwMode="auto">
            <a:xfrm>
              <a:off x="566" y="2568"/>
              <a:ext cx="953" cy="1089"/>
              <a:chOff x="249" y="754"/>
              <a:chExt cx="3085" cy="3311"/>
            </a:xfrm>
          </p:grpSpPr>
          <p:sp>
            <p:nvSpPr>
              <p:cNvPr id="65132" name="Rectangle 620"/>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3" name="Rectangle 621"/>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4" name="Rectangle 622"/>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5" name="Rectangle 623"/>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6" name="Rectangle 624"/>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7" name="Rectangle 625"/>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8" name="Rectangle 626"/>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39" name="Rectangle 627"/>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0" name="Rectangle 628"/>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1" name="Rectangle 629"/>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2" name="Rectangle 630"/>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3" name="Rectangle 631"/>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4" name="Rectangle 632"/>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5145" name="Group 633"/>
              <p:cNvGrpSpPr>
                <a:grpSpLocks/>
              </p:cNvGrpSpPr>
              <p:nvPr/>
            </p:nvGrpSpPr>
            <p:grpSpPr bwMode="auto">
              <a:xfrm>
                <a:off x="1111" y="2840"/>
                <a:ext cx="272" cy="272"/>
                <a:chOff x="1610" y="3249"/>
                <a:chExt cx="272" cy="272"/>
              </a:xfrm>
            </p:grpSpPr>
            <p:sp>
              <p:nvSpPr>
                <p:cNvPr id="65146" name="Rectangle 6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47" name="Rectangle 6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48" name="Group 636"/>
              <p:cNvGrpSpPr>
                <a:grpSpLocks/>
              </p:cNvGrpSpPr>
              <p:nvPr/>
            </p:nvGrpSpPr>
            <p:grpSpPr bwMode="auto">
              <a:xfrm>
                <a:off x="1111" y="3340"/>
                <a:ext cx="272" cy="272"/>
                <a:chOff x="1610" y="3249"/>
                <a:chExt cx="272" cy="272"/>
              </a:xfrm>
            </p:grpSpPr>
            <p:sp>
              <p:nvSpPr>
                <p:cNvPr id="65149" name="Rectangle 6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0" name="Rectangle 6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1" name="Group 639"/>
              <p:cNvGrpSpPr>
                <a:grpSpLocks/>
              </p:cNvGrpSpPr>
              <p:nvPr/>
            </p:nvGrpSpPr>
            <p:grpSpPr bwMode="auto">
              <a:xfrm>
                <a:off x="1020" y="3793"/>
                <a:ext cx="272" cy="272"/>
                <a:chOff x="1610" y="3249"/>
                <a:chExt cx="272" cy="272"/>
              </a:xfrm>
            </p:grpSpPr>
            <p:sp>
              <p:nvSpPr>
                <p:cNvPr id="65152" name="Rectangle 6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3" name="Rectangle 6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4" name="Group 642"/>
              <p:cNvGrpSpPr>
                <a:grpSpLocks/>
              </p:cNvGrpSpPr>
              <p:nvPr/>
            </p:nvGrpSpPr>
            <p:grpSpPr bwMode="auto">
              <a:xfrm>
                <a:off x="1746" y="3793"/>
                <a:ext cx="272" cy="272"/>
                <a:chOff x="1610" y="3249"/>
                <a:chExt cx="272" cy="272"/>
              </a:xfrm>
            </p:grpSpPr>
            <p:sp>
              <p:nvSpPr>
                <p:cNvPr id="65155" name="Rectangle 6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6" name="Rectangle 6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57" name="Group 645"/>
              <p:cNvGrpSpPr>
                <a:grpSpLocks/>
              </p:cNvGrpSpPr>
              <p:nvPr/>
            </p:nvGrpSpPr>
            <p:grpSpPr bwMode="auto">
              <a:xfrm>
                <a:off x="2472" y="3793"/>
                <a:ext cx="272" cy="272"/>
                <a:chOff x="1610" y="3249"/>
                <a:chExt cx="272" cy="272"/>
              </a:xfrm>
            </p:grpSpPr>
            <p:sp>
              <p:nvSpPr>
                <p:cNvPr id="65158" name="Rectangle 6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59" name="Rectangle 6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0" name="Group 648"/>
              <p:cNvGrpSpPr>
                <a:grpSpLocks/>
              </p:cNvGrpSpPr>
              <p:nvPr/>
            </p:nvGrpSpPr>
            <p:grpSpPr bwMode="auto">
              <a:xfrm>
                <a:off x="2336" y="2840"/>
                <a:ext cx="272" cy="272"/>
                <a:chOff x="1610" y="3249"/>
                <a:chExt cx="272" cy="272"/>
              </a:xfrm>
            </p:grpSpPr>
            <p:sp>
              <p:nvSpPr>
                <p:cNvPr id="65161" name="Rectangle 6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2" name="Rectangle 6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3" name="Group 651"/>
              <p:cNvGrpSpPr>
                <a:grpSpLocks/>
              </p:cNvGrpSpPr>
              <p:nvPr/>
            </p:nvGrpSpPr>
            <p:grpSpPr bwMode="auto">
              <a:xfrm>
                <a:off x="2336" y="3340"/>
                <a:ext cx="272" cy="272"/>
                <a:chOff x="1610" y="3249"/>
                <a:chExt cx="272" cy="272"/>
              </a:xfrm>
            </p:grpSpPr>
            <p:sp>
              <p:nvSpPr>
                <p:cNvPr id="65164" name="Rectangle 6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5" name="Rectangle 6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6" name="Group 654"/>
              <p:cNvGrpSpPr>
                <a:grpSpLocks/>
              </p:cNvGrpSpPr>
              <p:nvPr/>
            </p:nvGrpSpPr>
            <p:grpSpPr bwMode="auto">
              <a:xfrm>
                <a:off x="2336" y="1752"/>
                <a:ext cx="272" cy="272"/>
                <a:chOff x="1610" y="3249"/>
                <a:chExt cx="272" cy="272"/>
              </a:xfrm>
            </p:grpSpPr>
            <p:sp>
              <p:nvSpPr>
                <p:cNvPr id="65167" name="Rectangle 6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68" name="Rectangle 6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69" name="Group 657"/>
              <p:cNvGrpSpPr>
                <a:grpSpLocks/>
              </p:cNvGrpSpPr>
              <p:nvPr/>
            </p:nvGrpSpPr>
            <p:grpSpPr bwMode="auto">
              <a:xfrm>
                <a:off x="2336" y="1253"/>
                <a:ext cx="272" cy="272"/>
                <a:chOff x="1610" y="3249"/>
                <a:chExt cx="272" cy="272"/>
              </a:xfrm>
            </p:grpSpPr>
            <p:sp>
              <p:nvSpPr>
                <p:cNvPr id="65170" name="Rectangle 6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1" name="Rectangle 6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2" name="Group 660"/>
              <p:cNvGrpSpPr>
                <a:grpSpLocks/>
              </p:cNvGrpSpPr>
              <p:nvPr/>
            </p:nvGrpSpPr>
            <p:grpSpPr bwMode="auto">
              <a:xfrm>
                <a:off x="1111" y="1253"/>
                <a:ext cx="272" cy="272"/>
                <a:chOff x="1610" y="3249"/>
                <a:chExt cx="272" cy="272"/>
              </a:xfrm>
            </p:grpSpPr>
            <p:sp>
              <p:nvSpPr>
                <p:cNvPr id="65173" name="Rectangle 6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4" name="Rectangle 6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5" name="Group 663"/>
              <p:cNvGrpSpPr>
                <a:grpSpLocks/>
              </p:cNvGrpSpPr>
              <p:nvPr/>
            </p:nvGrpSpPr>
            <p:grpSpPr bwMode="auto">
              <a:xfrm>
                <a:off x="1111" y="1707"/>
                <a:ext cx="272" cy="272"/>
                <a:chOff x="1610" y="3249"/>
                <a:chExt cx="272" cy="272"/>
              </a:xfrm>
            </p:grpSpPr>
            <p:sp>
              <p:nvSpPr>
                <p:cNvPr id="65176" name="Rectangle 66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77" name="Rectangle 66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78" name="Group 666"/>
              <p:cNvGrpSpPr>
                <a:grpSpLocks/>
              </p:cNvGrpSpPr>
              <p:nvPr/>
            </p:nvGrpSpPr>
            <p:grpSpPr bwMode="auto">
              <a:xfrm>
                <a:off x="1066" y="754"/>
                <a:ext cx="272" cy="272"/>
                <a:chOff x="1610" y="3249"/>
                <a:chExt cx="272" cy="272"/>
              </a:xfrm>
            </p:grpSpPr>
            <p:sp>
              <p:nvSpPr>
                <p:cNvPr id="65179" name="Rectangle 66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0" name="Rectangle 66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81" name="Group 669"/>
              <p:cNvGrpSpPr>
                <a:grpSpLocks/>
              </p:cNvGrpSpPr>
              <p:nvPr/>
            </p:nvGrpSpPr>
            <p:grpSpPr bwMode="auto">
              <a:xfrm>
                <a:off x="1746" y="754"/>
                <a:ext cx="272" cy="272"/>
                <a:chOff x="1610" y="3249"/>
                <a:chExt cx="272" cy="272"/>
              </a:xfrm>
            </p:grpSpPr>
            <p:sp>
              <p:nvSpPr>
                <p:cNvPr id="65182" name="Rectangle 6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3" name="Rectangle 6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5184" name="Group 672"/>
              <p:cNvGrpSpPr>
                <a:grpSpLocks/>
              </p:cNvGrpSpPr>
              <p:nvPr/>
            </p:nvGrpSpPr>
            <p:grpSpPr bwMode="auto">
              <a:xfrm>
                <a:off x="2427" y="754"/>
                <a:ext cx="272" cy="272"/>
                <a:chOff x="1610" y="3249"/>
                <a:chExt cx="272" cy="272"/>
              </a:xfrm>
            </p:grpSpPr>
            <p:sp>
              <p:nvSpPr>
                <p:cNvPr id="65185" name="Rectangle 6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186" name="Rectangle 6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sp>
        <p:nvSpPr>
          <p:cNvPr id="65187" name="Text Box 675"/>
          <p:cNvSpPr txBox="1">
            <a:spLocks noChangeArrowheads="1"/>
          </p:cNvSpPr>
          <p:nvPr/>
        </p:nvSpPr>
        <p:spPr bwMode="auto">
          <a:xfrm>
            <a:off x="3432175" y="4581525"/>
            <a:ext cx="185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latin typeface="Tahoma" panose="020B0604030504040204" pitchFamily="34" charset="0"/>
              </a:rPr>
              <a:t>Double Back</a:t>
            </a:r>
          </a:p>
        </p:txBody>
      </p:sp>
      <p:sp>
        <p:nvSpPr>
          <p:cNvPr id="676" name="テキスト ボックス 675"/>
          <p:cNvSpPr txBox="1"/>
          <p:nvPr/>
        </p:nvSpPr>
        <p:spPr>
          <a:xfrm>
            <a:off x="7950697" y="3934202"/>
            <a:ext cx="595035" cy="369332"/>
          </a:xfrm>
          <a:prstGeom prst="rect">
            <a:avLst/>
          </a:prstGeom>
          <a:noFill/>
        </p:spPr>
        <p:txBody>
          <a:bodyPr wrap="none" rtlCol="0">
            <a:spAutoFit/>
          </a:bodyPr>
          <a:lstStyle/>
          <a:p>
            <a:r>
              <a:rPr kumimoji="1" lang="en-US" altLang="ja-JP"/>
              <a:t>Vdd</a:t>
            </a:r>
            <a:endParaRPr kumimoji="1" lang="ja-JP" altLang="en-US" dirty="0"/>
          </a:p>
        </p:txBody>
      </p:sp>
      <p:sp>
        <p:nvSpPr>
          <p:cNvPr id="677" name="テキスト ボックス 676"/>
          <p:cNvSpPr txBox="1"/>
          <p:nvPr/>
        </p:nvSpPr>
        <p:spPr>
          <a:xfrm>
            <a:off x="8010090" y="2268132"/>
            <a:ext cx="697627" cy="369332"/>
          </a:xfrm>
          <a:prstGeom prst="rect">
            <a:avLst/>
          </a:prstGeom>
          <a:noFill/>
        </p:spPr>
        <p:txBody>
          <a:bodyPr wrap="none" rtlCol="0">
            <a:spAutoFit/>
          </a:bodyPr>
          <a:lstStyle/>
          <a:p>
            <a:r>
              <a:rPr lang="en-US" altLang="ja-JP" dirty="0"/>
              <a:t>GND</a:t>
            </a:r>
            <a:endParaRPr kumimoji="1" lang="ja-JP" altLang="en-US" dirty="0"/>
          </a:p>
        </p:txBody>
      </p:sp>
      <p:sp>
        <p:nvSpPr>
          <p:cNvPr id="678" name="テキスト ボックス 677"/>
          <p:cNvSpPr txBox="1"/>
          <p:nvPr/>
        </p:nvSpPr>
        <p:spPr>
          <a:xfrm>
            <a:off x="7950697" y="676059"/>
            <a:ext cx="595035" cy="369332"/>
          </a:xfrm>
          <a:prstGeom prst="rect">
            <a:avLst/>
          </a:prstGeom>
          <a:noFill/>
        </p:spPr>
        <p:txBody>
          <a:bodyPr wrap="none" rtlCol="0">
            <a:spAutoFit/>
          </a:bodyPr>
          <a:lstStyle/>
          <a:p>
            <a:r>
              <a:rPr kumimoji="1" lang="en-US" altLang="ja-JP"/>
              <a:t>Vdd</a:t>
            </a:r>
            <a:endParaRPr kumimoji="1"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7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6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dirty="0"/>
              <a:t>ディジタル</a:t>
            </a:r>
            <a:r>
              <a:rPr lang="en-US" altLang="ja-JP" dirty="0"/>
              <a:t>IC</a:t>
            </a:r>
            <a:r>
              <a:rPr lang="ja-JP" altLang="en-US" dirty="0"/>
              <a:t>のレイアウト</a:t>
            </a:r>
          </a:p>
        </p:txBody>
      </p:sp>
      <p:sp>
        <p:nvSpPr>
          <p:cNvPr id="62467" name="Rectangle 3"/>
          <p:cNvSpPr>
            <a:spLocks noGrp="1" noChangeArrowheads="1"/>
          </p:cNvSpPr>
          <p:nvPr>
            <p:ph type="body" idx="1"/>
          </p:nvPr>
        </p:nvSpPr>
        <p:spPr/>
        <p:txBody>
          <a:bodyPr/>
          <a:lstStyle/>
          <a:p>
            <a:pPr>
              <a:lnSpc>
                <a:spcPct val="90000"/>
              </a:lnSpc>
            </a:pPr>
            <a:r>
              <a:rPr lang="ja-JP" altLang="en-US" sz="2400"/>
              <a:t>フルカスタム</a:t>
            </a:r>
          </a:p>
          <a:p>
            <a:pPr lvl="1">
              <a:lnSpc>
                <a:spcPct val="90000"/>
              </a:lnSpc>
            </a:pPr>
            <a:r>
              <a:rPr lang="ja-JP" altLang="en-US" sz="2000"/>
              <a:t>全ゲートのサイズ、配置を自由に設定</a:t>
            </a:r>
          </a:p>
          <a:p>
            <a:pPr lvl="1">
              <a:lnSpc>
                <a:spcPct val="90000"/>
              </a:lnSpc>
            </a:pPr>
            <a:r>
              <a:rPr lang="ja-JP" altLang="en-US" sz="2000"/>
              <a:t>自動レイアウトツールが使えない</a:t>
            </a:r>
          </a:p>
          <a:p>
            <a:pPr lvl="1">
              <a:lnSpc>
                <a:spcPct val="90000"/>
              </a:lnSpc>
            </a:pPr>
            <a:r>
              <a:rPr lang="ja-JP" altLang="en-US" sz="2000"/>
              <a:t>高速動作が必要な回路などの特殊な設計法</a:t>
            </a:r>
          </a:p>
          <a:p>
            <a:pPr>
              <a:lnSpc>
                <a:spcPct val="90000"/>
              </a:lnSpc>
            </a:pPr>
            <a:r>
              <a:rPr lang="ja-JP" altLang="en-US" sz="2400"/>
              <a:t>セルベースド</a:t>
            </a:r>
          </a:p>
          <a:p>
            <a:pPr lvl="1">
              <a:lnSpc>
                <a:spcPct val="90000"/>
              </a:lnSpc>
            </a:pPr>
            <a:r>
              <a:rPr lang="ja-JP" altLang="en-US" sz="2000"/>
              <a:t>高さの揃ったセルで様々な論理ゲートを一式用意する</a:t>
            </a:r>
          </a:p>
          <a:p>
            <a:pPr lvl="1">
              <a:lnSpc>
                <a:spcPct val="90000"/>
              </a:lnSpc>
            </a:pPr>
            <a:r>
              <a:rPr lang="ja-JP" altLang="en-US" sz="2000"/>
              <a:t>自動配置配線が可能</a:t>
            </a:r>
          </a:p>
          <a:p>
            <a:pPr lvl="1">
              <a:lnSpc>
                <a:spcPct val="90000"/>
              </a:lnSpc>
            </a:pPr>
            <a:r>
              <a:rPr lang="ja-JP" altLang="en-US" sz="2000"/>
              <a:t>現在の</a:t>
            </a:r>
            <a:r>
              <a:rPr lang="en-US" altLang="ja-JP" sz="2000"/>
              <a:t>LSI</a:t>
            </a:r>
            <a:r>
              <a:rPr lang="ja-JP" altLang="en-US" sz="2000"/>
              <a:t>の設計の主流</a:t>
            </a:r>
          </a:p>
          <a:p>
            <a:pPr>
              <a:lnSpc>
                <a:spcPct val="90000"/>
              </a:lnSpc>
            </a:pPr>
            <a:r>
              <a:rPr lang="ja-JP" altLang="en-US" sz="2400"/>
              <a:t>ゲートアレイ</a:t>
            </a:r>
          </a:p>
          <a:p>
            <a:pPr lvl="1">
              <a:lnSpc>
                <a:spcPct val="90000"/>
              </a:lnSpc>
            </a:pPr>
            <a:r>
              <a:rPr lang="ja-JP" altLang="en-US" sz="2000"/>
              <a:t>拡散層、ポリシリコンのゲートは既に用意されている</a:t>
            </a:r>
          </a:p>
          <a:p>
            <a:pPr lvl="1">
              <a:lnSpc>
                <a:spcPct val="90000"/>
              </a:lnSpc>
            </a:pPr>
            <a:r>
              <a:rPr lang="ja-JP" altLang="en-US" sz="2000"/>
              <a:t>配線層のみレイアウト</a:t>
            </a:r>
          </a:p>
          <a:p>
            <a:pPr lvl="1">
              <a:lnSpc>
                <a:spcPct val="90000"/>
              </a:lnSpc>
            </a:pPr>
            <a:r>
              <a:rPr lang="ja-JP" altLang="en-US" sz="2000"/>
              <a:t>効率が悪いため、最近はあまり使われない</a:t>
            </a:r>
          </a:p>
          <a:p>
            <a:pPr>
              <a:lnSpc>
                <a:spcPct val="90000"/>
              </a:lnSpc>
            </a:pPr>
            <a:endParaRPr lang="en-US" altLang="ja-JP"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01-1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563563"/>
            <a:ext cx="4368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411163" y="5008563"/>
            <a:ext cx="81168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0"/>
              </a:spcBef>
              <a:buFontTx/>
              <a:buNone/>
            </a:pPr>
            <a:r>
              <a:rPr kumimoji="0" lang="en-US" altLang="ja-JP" sz="1200" b="1">
                <a:latin typeface="Times New Roman" panose="02020603050405020304" pitchFamily="18" charset="0"/>
              </a:rPr>
              <a:t>Figure 1.15 This 300 mm wafer contains 280 full Sandy Bridge dies, each 20.7 by 10.5 mm in a 32 nm process. </a:t>
            </a:r>
            <a:r>
              <a:rPr kumimoji="0" lang="en-US" altLang="ja-JP" sz="1200">
                <a:latin typeface="Times New Roman" panose="02020603050405020304" pitchFamily="18" charset="0"/>
              </a:rPr>
              <a:t>(Sandy Bridge is Intel’s successor to Nehalem used in the Core i7.) At 216 mm2, the formula for dies per wafer estimates 282. (Courtesy Intel.)</a:t>
            </a:r>
            <a:r>
              <a:rPr kumimoji="0" lang="en-US" altLang="ja-JP" sz="1200" b="1">
                <a:latin typeface="Times New Roman" panose="02020603050405020304" pitchFamily="18" charset="0"/>
              </a:rPr>
              <a:t> </a:t>
            </a:r>
          </a:p>
        </p:txBody>
      </p:sp>
      <p:sp>
        <p:nvSpPr>
          <p:cNvPr id="15364" name="Text Box 4"/>
          <p:cNvSpPr txBox="1">
            <a:spLocks noChangeArrowheads="1"/>
          </p:cNvSpPr>
          <p:nvPr/>
        </p:nvSpPr>
        <p:spPr bwMode="auto">
          <a:xfrm>
            <a:off x="7235825" y="1144588"/>
            <a:ext cx="1855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ウェーハ（</a:t>
            </a:r>
            <a:r>
              <a:rPr lang="en-US" altLang="ja-JP" sz="1800"/>
              <a:t>Wafer</a:t>
            </a:r>
            <a:r>
              <a:rPr lang="ja-JP" altLang="en-US" sz="1800"/>
              <a:t>）</a:t>
            </a:r>
          </a:p>
          <a:p>
            <a:pPr eaLnBrk="1" hangingPunct="1">
              <a:spcBef>
                <a:spcPct val="0"/>
              </a:spcBef>
              <a:buFontTx/>
              <a:buNone/>
            </a:pPr>
            <a:endParaRPr lang="en-US" altLang="ja-JP" sz="1800"/>
          </a:p>
        </p:txBody>
      </p:sp>
      <p:sp>
        <p:nvSpPr>
          <p:cNvPr id="15365" name="Line 5"/>
          <p:cNvSpPr>
            <a:spLocks noChangeShapeType="1"/>
          </p:cNvSpPr>
          <p:nvPr/>
        </p:nvSpPr>
        <p:spPr bwMode="auto">
          <a:xfrm flipH="1">
            <a:off x="6443663" y="1484313"/>
            <a:ext cx="7207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6" name="Rectangle 6"/>
          <p:cNvSpPr>
            <a:spLocks noChangeArrowheads="1"/>
          </p:cNvSpPr>
          <p:nvPr/>
        </p:nvSpPr>
        <p:spPr bwMode="auto">
          <a:xfrm>
            <a:off x="6084888" y="2060575"/>
            <a:ext cx="358775" cy="2159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7" name="Line 7"/>
          <p:cNvSpPr>
            <a:spLocks noChangeShapeType="1"/>
          </p:cNvSpPr>
          <p:nvPr/>
        </p:nvSpPr>
        <p:spPr bwMode="auto">
          <a:xfrm flipH="1">
            <a:off x="6516688" y="2133600"/>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8" name="Text Box 8"/>
          <p:cNvSpPr txBox="1">
            <a:spLocks noChangeArrowheads="1"/>
          </p:cNvSpPr>
          <p:nvPr/>
        </p:nvSpPr>
        <p:spPr bwMode="auto">
          <a:xfrm>
            <a:off x="7164388" y="1916113"/>
            <a:ext cx="111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ダイ（</a:t>
            </a:r>
            <a:r>
              <a:rPr lang="en-US" altLang="ja-JP" sz="1800"/>
              <a:t>Die)</a:t>
            </a:r>
          </a:p>
        </p:txBody>
      </p:sp>
    </p:spTree>
    <p:extLst>
      <p:ext uri="{BB962C8B-B14F-4D97-AF65-F5344CB8AC3E}">
        <p14:creationId xmlns:p14="http://schemas.microsoft.com/office/powerpoint/2010/main" val="368969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59594" y="105569"/>
            <a:ext cx="8229600" cy="1143000"/>
          </a:xfrm>
        </p:spPr>
        <p:txBody>
          <a:bodyPr/>
          <a:lstStyle/>
          <a:p>
            <a:r>
              <a:rPr lang="ja-JP" altLang="en-US"/>
              <a:t>フロントエンド設計</a:t>
            </a:r>
          </a:p>
        </p:txBody>
      </p:sp>
      <p:sp>
        <p:nvSpPr>
          <p:cNvPr id="293903" name="Text Box 15"/>
          <p:cNvSpPr txBox="1">
            <a:spLocks noChangeArrowheads="1"/>
          </p:cNvSpPr>
          <p:nvPr/>
        </p:nvSpPr>
        <p:spPr bwMode="auto">
          <a:xfrm>
            <a:off x="611188" y="1700213"/>
            <a:ext cx="5888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Verilog-HDL, VHDL</a:t>
            </a:r>
            <a:r>
              <a:rPr lang="ja-JP" altLang="en-US" b="1"/>
              <a:t>などハードウェア記述言語で</a:t>
            </a:r>
            <a:r>
              <a:rPr lang="en-US" altLang="ja-JP" b="1"/>
              <a:t>RTL</a:t>
            </a:r>
            <a:r>
              <a:rPr lang="ja-JP" altLang="en-US" b="1"/>
              <a:t>設計</a:t>
            </a:r>
          </a:p>
        </p:txBody>
      </p:sp>
      <p:sp>
        <p:nvSpPr>
          <p:cNvPr id="293904" name="Text Box 16"/>
          <p:cNvSpPr txBox="1">
            <a:spLocks noChangeArrowheads="1"/>
          </p:cNvSpPr>
          <p:nvPr/>
        </p:nvSpPr>
        <p:spPr bwMode="auto">
          <a:xfrm>
            <a:off x="6627668" y="694572"/>
            <a:ext cx="14654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C</a:t>
            </a:r>
            <a:r>
              <a:rPr lang="ja-JP" altLang="en-US" b="1" dirty="0"/>
              <a:t>レベル設計</a:t>
            </a:r>
          </a:p>
        </p:txBody>
      </p:sp>
      <p:sp>
        <p:nvSpPr>
          <p:cNvPr id="293905" name="AutoShape 17"/>
          <p:cNvSpPr>
            <a:spLocks noChangeArrowheads="1"/>
          </p:cNvSpPr>
          <p:nvPr/>
        </p:nvSpPr>
        <p:spPr bwMode="auto">
          <a:xfrm>
            <a:off x="6588125" y="1484313"/>
            <a:ext cx="1655763" cy="504825"/>
          </a:xfrm>
          <a:prstGeom prst="roundRect">
            <a:avLst>
              <a:gd name="adj" fmla="val 16667"/>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高位合成　</a:t>
            </a:r>
            <a:r>
              <a:rPr lang="en-US" altLang="ja-JP" dirty="0"/>
              <a:t>HLS</a:t>
            </a:r>
            <a:endParaRPr lang="ja-JP" altLang="en-US" dirty="0"/>
          </a:p>
        </p:txBody>
      </p:sp>
      <p:sp>
        <p:nvSpPr>
          <p:cNvPr id="293907" name="AutoShape 19"/>
          <p:cNvSpPr>
            <a:spLocks noChangeArrowheads="1"/>
          </p:cNvSpPr>
          <p:nvPr/>
        </p:nvSpPr>
        <p:spPr bwMode="auto">
          <a:xfrm>
            <a:off x="3924300" y="3860800"/>
            <a:ext cx="2014538" cy="504825"/>
          </a:xfrm>
          <a:prstGeom prst="roundRect">
            <a:avLst>
              <a:gd name="adj" fmla="val 16667"/>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論理合成・圧縮</a:t>
            </a:r>
          </a:p>
        </p:txBody>
      </p:sp>
      <p:sp>
        <p:nvSpPr>
          <p:cNvPr id="293908" name="Line 20"/>
          <p:cNvSpPr>
            <a:spLocks noChangeShapeType="1"/>
          </p:cNvSpPr>
          <p:nvPr/>
        </p:nvSpPr>
        <p:spPr bwMode="auto">
          <a:xfrm>
            <a:off x="4284663" y="2133600"/>
            <a:ext cx="14287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09" name="Line 21"/>
          <p:cNvSpPr>
            <a:spLocks noChangeShapeType="1"/>
          </p:cNvSpPr>
          <p:nvPr/>
        </p:nvSpPr>
        <p:spPr bwMode="auto">
          <a:xfrm>
            <a:off x="7235825" y="1125538"/>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0" name="Line 22"/>
          <p:cNvSpPr>
            <a:spLocks noChangeShapeType="1"/>
          </p:cNvSpPr>
          <p:nvPr/>
        </p:nvSpPr>
        <p:spPr bwMode="auto">
          <a:xfrm flipH="1">
            <a:off x="5580063" y="1989138"/>
            <a:ext cx="1296987"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1" name="Line 23"/>
          <p:cNvSpPr>
            <a:spLocks noChangeShapeType="1"/>
          </p:cNvSpPr>
          <p:nvPr/>
        </p:nvSpPr>
        <p:spPr bwMode="auto">
          <a:xfrm>
            <a:off x="4932363" y="4365625"/>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2" name="Text Box 24"/>
          <p:cNvSpPr txBox="1">
            <a:spLocks noChangeArrowheads="1"/>
          </p:cNvSpPr>
          <p:nvPr/>
        </p:nvSpPr>
        <p:spPr bwMode="auto">
          <a:xfrm>
            <a:off x="3692525" y="4992688"/>
            <a:ext cx="2613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論理合成後のネットリスト</a:t>
            </a:r>
          </a:p>
        </p:txBody>
      </p:sp>
      <p:sp>
        <p:nvSpPr>
          <p:cNvPr id="293913" name="AutoShape 25"/>
          <p:cNvSpPr>
            <a:spLocks noChangeArrowheads="1"/>
          </p:cNvSpPr>
          <p:nvPr/>
        </p:nvSpPr>
        <p:spPr bwMode="auto">
          <a:xfrm>
            <a:off x="4356100"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論理合成後シミュレーション</a:t>
            </a:r>
          </a:p>
        </p:txBody>
      </p:sp>
      <p:sp>
        <p:nvSpPr>
          <p:cNvPr id="293914" name="AutoShape 26"/>
          <p:cNvSpPr>
            <a:spLocks noChangeArrowheads="1"/>
          </p:cNvSpPr>
          <p:nvPr/>
        </p:nvSpPr>
        <p:spPr bwMode="auto">
          <a:xfrm>
            <a:off x="4067175" y="2924175"/>
            <a:ext cx="2592388"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論理シミュレーション</a:t>
            </a:r>
          </a:p>
        </p:txBody>
      </p:sp>
      <p:sp>
        <p:nvSpPr>
          <p:cNvPr id="293915" name="Line 27"/>
          <p:cNvSpPr>
            <a:spLocks noChangeShapeType="1"/>
          </p:cNvSpPr>
          <p:nvPr/>
        </p:nvSpPr>
        <p:spPr bwMode="auto">
          <a:xfrm>
            <a:off x="6659563" y="3141663"/>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6" name="Line 28"/>
          <p:cNvSpPr>
            <a:spLocks noChangeShapeType="1"/>
          </p:cNvSpPr>
          <p:nvPr/>
        </p:nvSpPr>
        <p:spPr bwMode="auto">
          <a:xfrm flipV="1">
            <a:off x="7524750" y="27813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7" name="Text Box 29"/>
          <p:cNvSpPr txBox="1">
            <a:spLocks noChangeArrowheads="1"/>
          </p:cNvSpPr>
          <p:nvPr/>
        </p:nvSpPr>
        <p:spPr bwMode="auto">
          <a:xfrm>
            <a:off x="6711950" y="3146425"/>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バグ</a:t>
            </a:r>
          </a:p>
        </p:txBody>
      </p:sp>
      <p:sp>
        <p:nvSpPr>
          <p:cNvPr id="293918" name="Line 30"/>
          <p:cNvSpPr>
            <a:spLocks noChangeShapeType="1"/>
          </p:cNvSpPr>
          <p:nvPr/>
        </p:nvSpPr>
        <p:spPr bwMode="auto">
          <a:xfrm>
            <a:off x="4932363" y="350043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19" name="Line 31"/>
          <p:cNvSpPr>
            <a:spLocks noChangeShapeType="1"/>
          </p:cNvSpPr>
          <p:nvPr/>
        </p:nvSpPr>
        <p:spPr bwMode="auto">
          <a:xfrm>
            <a:off x="4932363" y="53736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0" name="Line 32"/>
          <p:cNvSpPr>
            <a:spLocks noChangeShapeType="1"/>
          </p:cNvSpPr>
          <p:nvPr/>
        </p:nvSpPr>
        <p:spPr bwMode="auto">
          <a:xfrm flipV="1">
            <a:off x="6877050" y="50847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1" name="Text Box 33"/>
          <p:cNvSpPr txBox="1">
            <a:spLocks noChangeArrowheads="1"/>
          </p:cNvSpPr>
          <p:nvPr/>
        </p:nvSpPr>
        <p:spPr bwMode="auto">
          <a:xfrm>
            <a:off x="6877050" y="51498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バグ</a:t>
            </a:r>
          </a:p>
        </p:txBody>
      </p:sp>
      <p:sp>
        <p:nvSpPr>
          <p:cNvPr id="293922" name="Line 34"/>
          <p:cNvSpPr>
            <a:spLocks noChangeShapeType="1"/>
          </p:cNvSpPr>
          <p:nvPr/>
        </p:nvSpPr>
        <p:spPr bwMode="auto">
          <a:xfrm>
            <a:off x="5724525" y="6165850"/>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923" name="Text Box 35"/>
          <p:cNvSpPr txBox="1">
            <a:spLocks noChangeArrowheads="1"/>
          </p:cNvSpPr>
          <p:nvPr/>
        </p:nvSpPr>
        <p:spPr bwMode="auto">
          <a:xfrm>
            <a:off x="5043488" y="6453188"/>
            <a:ext cx="1328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バックエンド</a:t>
            </a:r>
          </a:p>
        </p:txBody>
      </p:sp>
      <p:sp>
        <p:nvSpPr>
          <p:cNvPr id="293924" name="Text Box 36"/>
          <p:cNvSpPr txBox="1">
            <a:spLocks noChangeArrowheads="1"/>
          </p:cNvSpPr>
          <p:nvPr/>
        </p:nvSpPr>
        <p:spPr bwMode="auto">
          <a:xfrm>
            <a:off x="5919788" y="3948113"/>
            <a:ext cx="200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Synopsys</a:t>
            </a:r>
            <a:r>
              <a:rPr lang="ja-JP" altLang="en-US" b="1"/>
              <a:t>社</a:t>
            </a:r>
          </a:p>
          <a:p>
            <a:r>
              <a:rPr lang="en-US" altLang="ja-JP" b="1"/>
              <a:t>Design Compiler</a:t>
            </a:r>
          </a:p>
        </p:txBody>
      </p:sp>
    </p:spTree>
    <p:extLst>
      <p:ext uri="{BB962C8B-B14F-4D97-AF65-F5344CB8AC3E}">
        <p14:creationId xmlns:p14="http://schemas.microsoft.com/office/powerpoint/2010/main" val="20641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6838" y="-116119"/>
            <a:ext cx="8229600" cy="1143000"/>
          </a:xfrm>
        </p:spPr>
        <p:txBody>
          <a:bodyPr/>
          <a:lstStyle/>
          <a:p>
            <a:r>
              <a:rPr lang="ja-JP" altLang="en-US" dirty="0"/>
              <a:t>バックエンド設計</a:t>
            </a:r>
          </a:p>
        </p:txBody>
      </p:sp>
      <p:sp>
        <p:nvSpPr>
          <p:cNvPr id="309251" name="Text Box 3"/>
          <p:cNvSpPr txBox="1">
            <a:spLocks noChangeArrowheads="1"/>
          </p:cNvSpPr>
          <p:nvPr/>
        </p:nvSpPr>
        <p:spPr bwMode="auto">
          <a:xfrm>
            <a:off x="4356100" y="692150"/>
            <a:ext cx="2384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論理合成後ネットリスト</a:t>
            </a:r>
          </a:p>
        </p:txBody>
      </p:sp>
      <p:sp>
        <p:nvSpPr>
          <p:cNvPr id="309259" name="Text Box 11"/>
          <p:cNvSpPr txBox="1">
            <a:spLocks noChangeArrowheads="1"/>
          </p:cNvSpPr>
          <p:nvPr/>
        </p:nvSpPr>
        <p:spPr bwMode="auto">
          <a:xfrm>
            <a:off x="3059113" y="5006975"/>
            <a:ext cx="17732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レイアウトデータ</a:t>
            </a:r>
            <a:endParaRPr lang="en-US" altLang="ja-JP" b="1" dirty="0"/>
          </a:p>
        </p:txBody>
      </p:sp>
      <p:sp>
        <p:nvSpPr>
          <p:cNvPr id="309260" name="AutoShape 12"/>
          <p:cNvSpPr>
            <a:spLocks noChangeArrowheads="1"/>
          </p:cNvSpPr>
          <p:nvPr/>
        </p:nvSpPr>
        <p:spPr bwMode="auto">
          <a:xfrm>
            <a:off x="4356100"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実配線シミュレーション</a:t>
            </a:r>
          </a:p>
        </p:txBody>
      </p:sp>
      <p:sp>
        <p:nvSpPr>
          <p:cNvPr id="309261" name="AutoShape 13"/>
          <p:cNvSpPr>
            <a:spLocks noChangeArrowheads="1"/>
          </p:cNvSpPr>
          <p:nvPr/>
        </p:nvSpPr>
        <p:spPr bwMode="auto">
          <a:xfrm>
            <a:off x="3348038" y="1773238"/>
            <a:ext cx="2592387"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電源ネット生成</a:t>
            </a:r>
          </a:p>
        </p:txBody>
      </p:sp>
      <p:sp>
        <p:nvSpPr>
          <p:cNvPr id="309266" name="Line 18"/>
          <p:cNvSpPr>
            <a:spLocks noChangeShapeType="1"/>
          </p:cNvSpPr>
          <p:nvPr/>
        </p:nvSpPr>
        <p:spPr bwMode="auto">
          <a:xfrm>
            <a:off x="4932363" y="53736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67" name="Line 19"/>
          <p:cNvSpPr>
            <a:spLocks noChangeShapeType="1"/>
          </p:cNvSpPr>
          <p:nvPr/>
        </p:nvSpPr>
        <p:spPr bwMode="auto">
          <a:xfrm flipV="1">
            <a:off x="6877050" y="50847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68" name="Text Box 20"/>
          <p:cNvSpPr txBox="1">
            <a:spLocks noChangeArrowheads="1"/>
          </p:cNvSpPr>
          <p:nvPr/>
        </p:nvSpPr>
        <p:spPr bwMode="auto">
          <a:xfrm>
            <a:off x="7018338" y="514985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エラー</a:t>
            </a:r>
          </a:p>
        </p:txBody>
      </p:sp>
      <p:sp>
        <p:nvSpPr>
          <p:cNvPr id="309271" name="AutoShape 23"/>
          <p:cNvSpPr>
            <a:spLocks noChangeArrowheads="1"/>
          </p:cNvSpPr>
          <p:nvPr/>
        </p:nvSpPr>
        <p:spPr bwMode="auto">
          <a:xfrm>
            <a:off x="3348038" y="1196975"/>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フロアプラン</a:t>
            </a:r>
          </a:p>
        </p:txBody>
      </p:sp>
      <p:sp>
        <p:nvSpPr>
          <p:cNvPr id="309272" name="AutoShape 24"/>
          <p:cNvSpPr>
            <a:spLocks noChangeArrowheads="1"/>
          </p:cNvSpPr>
          <p:nvPr/>
        </p:nvSpPr>
        <p:spPr bwMode="auto">
          <a:xfrm>
            <a:off x="3348038" y="2349500"/>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配置</a:t>
            </a:r>
          </a:p>
        </p:txBody>
      </p:sp>
      <p:sp>
        <p:nvSpPr>
          <p:cNvPr id="309273" name="AutoShape 25"/>
          <p:cNvSpPr>
            <a:spLocks noChangeArrowheads="1"/>
          </p:cNvSpPr>
          <p:nvPr/>
        </p:nvSpPr>
        <p:spPr bwMode="auto">
          <a:xfrm>
            <a:off x="3348038" y="2924175"/>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クロックツリー生成</a:t>
            </a:r>
          </a:p>
        </p:txBody>
      </p:sp>
      <p:sp>
        <p:nvSpPr>
          <p:cNvPr id="309274" name="AutoShape 26"/>
          <p:cNvSpPr>
            <a:spLocks noChangeArrowheads="1"/>
          </p:cNvSpPr>
          <p:nvPr/>
        </p:nvSpPr>
        <p:spPr bwMode="auto">
          <a:xfrm>
            <a:off x="3348038" y="3500438"/>
            <a:ext cx="2592387"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配線</a:t>
            </a:r>
          </a:p>
        </p:txBody>
      </p:sp>
      <p:sp>
        <p:nvSpPr>
          <p:cNvPr id="309275" name="AutoShape 27"/>
          <p:cNvSpPr>
            <a:spLocks noChangeArrowheads="1"/>
          </p:cNvSpPr>
          <p:nvPr/>
        </p:nvSpPr>
        <p:spPr bwMode="auto">
          <a:xfrm>
            <a:off x="3348038" y="4076700"/>
            <a:ext cx="2592387" cy="576263"/>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最適化</a:t>
            </a:r>
          </a:p>
        </p:txBody>
      </p:sp>
      <p:sp>
        <p:nvSpPr>
          <p:cNvPr id="309276" name="Line 28"/>
          <p:cNvSpPr>
            <a:spLocks noChangeShapeType="1"/>
          </p:cNvSpPr>
          <p:nvPr/>
        </p:nvSpPr>
        <p:spPr bwMode="auto">
          <a:xfrm>
            <a:off x="4211638" y="46529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78" name="Line 30"/>
          <p:cNvSpPr>
            <a:spLocks noChangeShapeType="1"/>
          </p:cNvSpPr>
          <p:nvPr/>
        </p:nvSpPr>
        <p:spPr bwMode="auto">
          <a:xfrm>
            <a:off x="3276600" y="530066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279" name="AutoShape 31"/>
          <p:cNvSpPr>
            <a:spLocks noChangeArrowheads="1"/>
          </p:cNvSpPr>
          <p:nvPr/>
        </p:nvSpPr>
        <p:spPr bwMode="auto">
          <a:xfrm>
            <a:off x="1042988" y="5589588"/>
            <a:ext cx="2879725" cy="576262"/>
          </a:xfrm>
          <a:prstGeom prst="roundRect">
            <a:avLst>
              <a:gd name="adj" fmla="val 16667"/>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エラー検証</a:t>
            </a:r>
            <a:endParaRPr lang="en-US" altLang="ja-JP" dirty="0"/>
          </a:p>
        </p:txBody>
      </p:sp>
      <p:sp>
        <p:nvSpPr>
          <p:cNvPr id="309280" name="Text Box 32"/>
          <p:cNvSpPr txBox="1">
            <a:spLocks noChangeArrowheads="1"/>
          </p:cNvSpPr>
          <p:nvPr/>
        </p:nvSpPr>
        <p:spPr bwMode="auto">
          <a:xfrm>
            <a:off x="400050" y="2349500"/>
            <a:ext cx="2876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レイアウトツール</a:t>
            </a:r>
          </a:p>
          <a:p>
            <a:r>
              <a:rPr lang="en-US" altLang="ja-JP"/>
              <a:t>Synopsys</a:t>
            </a:r>
            <a:r>
              <a:rPr lang="ja-JP" altLang="en-US"/>
              <a:t>社</a:t>
            </a:r>
            <a:r>
              <a:rPr lang="en-US" altLang="ja-JP"/>
              <a:t>IC Compiler</a:t>
            </a:r>
          </a:p>
          <a:p>
            <a:r>
              <a:rPr lang="en-US" altLang="ja-JP"/>
              <a:t>Cadence</a:t>
            </a:r>
            <a:r>
              <a:rPr lang="ja-JP" altLang="en-US"/>
              <a:t>社</a:t>
            </a:r>
            <a:r>
              <a:rPr lang="en-US" altLang="ja-JP"/>
              <a:t>SoC Encounter</a:t>
            </a:r>
          </a:p>
          <a:p>
            <a:endParaRPr lang="en-US" altLang="ja-JP"/>
          </a:p>
        </p:txBody>
      </p:sp>
      <p:sp>
        <p:nvSpPr>
          <p:cNvPr id="309281" name="Text Box 33"/>
          <p:cNvSpPr txBox="1">
            <a:spLocks noChangeArrowheads="1"/>
          </p:cNvSpPr>
          <p:nvPr/>
        </p:nvSpPr>
        <p:spPr bwMode="auto">
          <a:xfrm>
            <a:off x="1331913" y="514985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エラー</a:t>
            </a:r>
          </a:p>
        </p:txBody>
      </p:sp>
      <p:sp>
        <p:nvSpPr>
          <p:cNvPr id="309282" name="Line 34"/>
          <p:cNvSpPr>
            <a:spLocks noChangeShapeType="1"/>
          </p:cNvSpPr>
          <p:nvPr/>
        </p:nvSpPr>
        <p:spPr bwMode="auto">
          <a:xfrm flipV="1">
            <a:off x="1258888" y="50847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65068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ja-JP" altLang="ja-JP"/>
          </a:p>
        </p:txBody>
      </p:sp>
      <p:sp>
        <p:nvSpPr>
          <p:cNvPr id="66563" name="Rectangle 3"/>
          <p:cNvSpPr>
            <a:spLocks noGrp="1" noChangeArrowheads="1"/>
          </p:cNvSpPr>
          <p:nvPr>
            <p:ph type="body" idx="1"/>
          </p:nvPr>
        </p:nvSpPr>
        <p:spPr/>
        <p:txBody>
          <a:bodyPr/>
          <a:lstStyle/>
          <a:p>
            <a:endParaRPr lang="ja-JP" altLang="ja-JP"/>
          </a:p>
        </p:txBody>
      </p:sp>
      <p:pic>
        <p:nvPicPr>
          <p:cNvPr id="66564" name="Picture 4" descr="examp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8572500" cy="657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ja-JP" altLang="en-US" dirty="0"/>
              <a:t>信号の配線終了後</a:t>
            </a:r>
          </a:p>
        </p:txBody>
      </p:sp>
      <p:pic>
        <p:nvPicPr>
          <p:cNvPr id="67587" name="Picture 3"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25538"/>
            <a:ext cx="6553200" cy="558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ja-JP" altLang="ja-JP"/>
          </a:p>
        </p:txBody>
      </p:sp>
      <p:sp>
        <p:nvSpPr>
          <p:cNvPr id="68611" name="Rectangle 3"/>
          <p:cNvSpPr>
            <a:spLocks noGrp="1" noChangeArrowheads="1"/>
          </p:cNvSpPr>
          <p:nvPr>
            <p:ph type="body" idx="1"/>
          </p:nvPr>
        </p:nvSpPr>
        <p:spPr/>
        <p:txBody>
          <a:bodyPr/>
          <a:lstStyle/>
          <a:p>
            <a:endParaRPr lang="ja-JP" altLang="ja-JP"/>
          </a:p>
        </p:txBody>
      </p:sp>
      <p:pic>
        <p:nvPicPr>
          <p:cNvPr id="68612" name="Picture 4" descr="exam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8572500" cy="657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313" y="0"/>
            <a:ext cx="8229600" cy="1143000"/>
          </a:xfrm>
        </p:spPr>
        <p:txBody>
          <a:bodyPr/>
          <a:lstStyle/>
          <a:p>
            <a:r>
              <a:rPr kumimoji="1" lang="en-US" altLang="ja-JP" dirty="0"/>
              <a:t>IP</a:t>
            </a:r>
            <a:r>
              <a:rPr kumimoji="1" lang="ja-JP" altLang="en-US" dirty="0"/>
              <a:t>ベース設計</a:t>
            </a:r>
          </a:p>
        </p:txBody>
      </p:sp>
      <p:sp>
        <p:nvSpPr>
          <p:cNvPr id="3" name="コンテンツ プレースホルダー 2"/>
          <p:cNvSpPr>
            <a:spLocks noGrp="1"/>
          </p:cNvSpPr>
          <p:nvPr>
            <p:ph idx="1"/>
          </p:nvPr>
        </p:nvSpPr>
        <p:spPr>
          <a:xfrm>
            <a:off x="471086" y="1124744"/>
            <a:ext cx="8229600" cy="4525963"/>
          </a:xfrm>
        </p:spPr>
        <p:txBody>
          <a:bodyPr/>
          <a:lstStyle/>
          <a:p>
            <a:r>
              <a:rPr kumimoji="1" lang="en-US" altLang="ja-JP" dirty="0"/>
              <a:t>IP(Intellectual Property)</a:t>
            </a:r>
            <a:r>
              <a:rPr lang="ja-JP" altLang="en-US" dirty="0"/>
              <a:t>＝</a:t>
            </a:r>
            <a:r>
              <a:rPr kumimoji="1" lang="ja-JP" altLang="en-US" dirty="0"/>
              <a:t>既に設計、動作検証済みの設計資産を指す</a:t>
            </a:r>
            <a:endParaRPr kumimoji="1" lang="en-US" altLang="ja-JP" dirty="0"/>
          </a:p>
          <a:p>
            <a:pPr lvl="1"/>
            <a:r>
              <a:rPr lang="ja-JP" altLang="en-US" dirty="0"/>
              <a:t>ハード</a:t>
            </a:r>
            <a:r>
              <a:rPr lang="en-US" altLang="ja-JP" dirty="0"/>
              <a:t>IP</a:t>
            </a:r>
            <a:r>
              <a:rPr lang="ja-JP" altLang="en-US" dirty="0"/>
              <a:t>（ハードマクロ）：レイアウトが既に設計済みのモジュール</a:t>
            </a:r>
            <a:endParaRPr lang="en-US" altLang="ja-JP" dirty="0"/>
          </a:p>
          <a:p>
            <a:pPr lvl="1"/>
            <a:r>
              <a:rPr kumimoji="1" lang="ja-JP" altLang="en-US" dirty="0"/>
              <a:t>ソフト</a:t>
            </a:r>
            <a:r>
              <a:rPr kumimoji="1" lang="en-US" altLang="ja-JP" dirty="0"/>
              <a:t>IP</a:t>
            </a:r>
            <a:r>
              <a:rPr kumimoji="1" lang="ja-JP" altLang="en-US" dirty="0"/>
              <a:t>（ソフトマクロ）：</a:t>
            </a:r>
            <a:r>
              <a:rPr lang="ja-JP" altLang="en-US" dirty="0"/>
              <a:t>ハードウェア記述言語、ネットリストの形で供給される設計資産、レイアウトはそれぞれのチップで行う</a:t>
            </a:r>
            <a:endParaRPr lang="en-US" altLang="ja-JP" dirty="0"/>
          </a:p>
          <a:p>
            <a:pPr lvl="1"/>
            <a:r>
              <a:rPr kumimoji="1" lang="ja-JP" altLang="en-US" dirty="0"/>
              <a:t>メモリ、入出力モジュール（</a:t>
            </a:r>
            <a:r>
              <a:rPr kumimoji="1" lang="en-US" altLang="ja-JP" dirty="0"/>
              <a:t>I/O</a:t>
            </a:r>
            <a:r>
              <a:rPr kumimoji="1" lang="ja-JP" altLang="en-US" dirty="0"/>
              <a:t>モジュール）、クロック制御モジュール（</a:t>
            </a:r>
            <a:r>
              <a:rPr kumimoji="1" lang="en-US" altLang="ja-JP" dirty="0"/>
              <a:t>PLL</a:t>
            </a:r>
            <a:r>
              <a:rPr lang="en-US" altLang="ja-JP" dirty="0"/>
              <a:t>(Phase Locked Loop</a:t>
            </a:r>
            <a:r>
              <a:rPr lang="ja-JP" altLang="en-US" dirty="0"/>
              <a:t>：位相同期回路</a:t>
            </a:r>
            <a:r>
              <a:rPr lang="en-US" altLang="ja-JP" dirty="0"/>
              <a:t>)</a:t>
            </a:r>
            <a:r>
              <a:rPr lang="ja-JP" altLang="en-US" dirty="0"/>
              <a:t>）など</a:t>
            </a:r>
            <a:endParaRPr lang="en-US" altLang="ja-JP" dirty="0"/>
          </a:p>
          <a:p>
            <a:pPr lvl="1"/>
            <a:r>
              <a:rPr kumimoji="1" lang="ja-JP" altLang="en-US" dirty="0"/>
              <a:t>大きいものには</a:t>
            </a:r>
            <a:r>
              <a:rPr lang="ja-JP" altLang="en-US" dirty="0"/>
              <a:t>コンピュータの</a:t>
            </a:r>
            <a:r>
              <a:rPr lang="en-US" altLang="ja-JP" dirty="0"/>
              <a:t>CPU</a:t>
            </a:r>
            <a:r>
              <a:rPr lang="ja-JP" altLang="en-US" dirty="0"/>
              <a:t>（中央処理装置）なども</a:t>
            </a:r>
            <a:r>
              <a:rPr lang="en-US" altLang="ja-JP" dirty="0"/>
              <a:t>IP</a:t>
            </a:r>
            <a:r>
              <a:rPr lang="ja-JP" altLang="en-US" dirty="0"/>
              <a:t>になっている</a:t>
            </a:r>
            <a:endParaRPr kumimoji="1" lang="ja-JP" altLang="en-US" dirty="0"/>
          </a:p>
        </p:txBody>
      </p:sp>
    </p:spTree>
    <p:extLst>
      <p:ext uri="{BB962C8B-B14F-4D97-AF65-F5344CB8AC3E}">
        <p14:creationId xmlns:p14="http://schemas.microsoft.com/office/powerpoint/2010/main" val="289357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muccra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0"/>
            <a:ext cx="7308850" cy="6973888"/>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ChangeArrowheads="1"/>
          </p:cNvSpPr>
          <p:nvPr/>
        </p:nvSpPr>
        <p:spPr bwMode="auto">
          <a:xfrm>
            <a:off x="755650" y="0"/>
            <a:ext cx="8388350" cy="981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68" name="Rectangle 4"/>
          <p:cNvSpPr>
            <a:spLocks noChangeArrowheads="1"/>
          </p:cNvSpPr>
          <p:nvPr/>
        </p:nvSpPr>
        <p:spPr bwMode="auto">
          <a:xfrm>
            <a:off x="7235825" y="736600"/>
            <a:ext cx="1655763" cy="6121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69" name="Rectangle 5"/>
          <p:cNvSpPr>
            <a:spLocks noChangeArrowheads="1"/>
          </p:cNvSpPr>
          <p:nvPr/>
        </p:nvSpPr>
        <p:spPr bwMode="auto">
          <a:xfrm>
            <a:off x="1187450" y="6670675"/>
            <a:ext cx="7488238" cy="287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0" name="Rectangle 6"/>
          <p:cNvSpPr>
            <a:spLocks noChangeArrowheads="1"/>
          </p:cNvSpPr>
          <p:nvPr/>
        </p:nvSpPr>
        <p:spPr bwMode="auto">
          <a:xfrm>
            <a:off x="2051050" y="5516563"/>
            <a:ext cx="1081088" cy="5762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1" name="Rectangle 7"/>
          <p:cNvSpPr>
            <a:spLocks noChangeArrowheads="1"/>
          </p:cNvSpPr>
          <p:nvPr/>
        </p:nvSpPr>
        <p:spPr bwMode="auto">
          <a:xfrm>
            <a:off x="3203575" y="5516563"/>
            <a:ext cx="1081088" cy="5762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2" name="Rectangle 8"/>
          <p:cNvSpPr>
            <a:spLocks noChangeArrowheads="1"/>
          </p:cNvSpPr>
          <p:nvPr/>
        </p:nvSpPr>
        <p:spPr bwMode="auto">
          <a:xfrm>
            <a:off x="4356100" y="5516563"/>
            <a:ext cx="1081088" cy="5762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3" name="Rectangle 9"/>
          <p:cNvSpPr>
            <a:spLocks noChangeArrowheads="1"/>
          </p:cNvSpPr>
          <p:nvPr/>
        </p:nvSpPr>
        <p:spPr bwMode="auto">
          <a:xfrm>
            <a:off x="5508625" y="5516563"/>
            <a:ext cx="1081088" cy="5762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4" name="Rectangle 10"/>
          <p:cNvSpPr>
            <a:spLocks noChangeArrowheads="1"/>
          </p:cNvSpPr>
          <p:nvPr/>
        </p:nvSpPr>
        <p:spPr bwMode="auto">
          <a:xfrm>
            <a:off x="5508625" y="4652963"/>
            <a:ext cx="1077913"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5" name="Rectangle 11"/>
          <p:cNvSpPr>
            <a:spLocks noChangeArrowheads="1"/>
          </p:cNvSpPr>
          <p:nvPr/>
        </p:nvSpPr>
        <p:spPr bwMode="auto">
          <a:xfrm>
            <a:off x="5508625" y="3932238"/>
            <a:ext cx="1077913"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6" name="Rectangle 12"/>
          <p:cNvSpPr>
            <a:spLocks noChangeArrowheads="1"/>
          </p:cNvSpPr>
          <p:nvPr/>
        </p:nvSpPr>
        <p:spPr bwMode="auto">
          <a:xfrm>
            <a:off x="4430713" y="3932238"/>
            <a:ext cx="1077912"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7" name="Rectangle 13"/>
          <p:cNvSpPr>
            <a:spLocks noChangeArrowheads="1"/>
          </p:cNvSpPr>
          <p:nvPr/>
        </p:nvSpPr>
        <p:spPr bwMode="auto">
          <a:xfrm>
            <a:off x="3276600" y="3932238"/>
            <a:ext cx="1077913"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8" name="Rectangle 14"/>
          <p:cNvSpPr>
            <a:spLocks noChangeArrowheads="1"/>
          </p:cNvSpPr>
          <p:nvPr/>
        </p:nvSpPr>
        <p:spPr bwMode="auto">
          <a:xfrm>
            <a:off x="2195513" y="3933825"/>
            <a:ext cx="1081087" cy="7191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79" name="Rectangle 15"/>
          <p:cNvSpPr>
            <a:spLocks noChangeArrowheads="1"/>
          </p:cNvSpPr>
          <p:nvPr/>
        </p:nvSpPr>
        <p:spPr bwMode="auto">
          <a:xfrm>
            <a:off x="2195513" y="4652963"/>
            <a:ext cx="1081087"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0" name="Rectangle 16"/>
          <p:cNvSpPr>
            <a:spLocks noChangeArrowheads="1"/>
          </p:cNvSpPr>
          <p:nvPr/>
        </p:nvSpPr>
        <p:spPr bwMode="auto">
          <a:xfrm>
            <a:off x="3276600" y="4652963"/>
            <a:ext cx="1079500" cy="7191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1" name="Rectangle 17"/>
          <p:cNvSpPr>
            <a:spLocks noChangeArrowheads="1"/>
          </p:cNvSpPr>
          <p:nvPr/>
        </p:nvSpPr>
        <p:spPr bwMode="auto">
          <a:xfrm>
            <a:off x="4427538" y="4652963"/>
            <a:ext cx="1077912"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2" name="Rectangle 18"/>
          <p:cNvSpPr>
            <a:spLocks noChangeArrowheads="1"/>
          </p:cNvSpPr>
          <p:nvPr/>
        </p:nvSpPr>
        <p:spPr bwMode="auto">
          <a:xfrm>
            <a:off x="3276600" y="1844675"/>
            <a:ext cx="1077913"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3" name="Rectangle 19"/>
          <p:cNvSpPr>
            <a:spLocks noChangeArrowheads="1"/>
          </p:cNvSpPr>
          <p:nvPr/>
        </p:nvSpPr>
        <p:spPr bwMode="auto">
          <a:xfrm>
            <a:off x="2195513" y="1846263"/>
            <a:ext cx="1081087" cy="7191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4" name="Rectangle 20"/>
          <p:cNvSpPr>
            <a:spLocks noChangeArrowheads="1"/>
          </p:cNvSpPr>
          <p:nvPr/>
        </p:nvSpPr>
        <p:spPr bwMode="auto">
          <a:xfrm>
            <a:off x="2195513" y="2565400"/>
            <a:ext cx="1081087"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5" name="Rectangle 21"/>
          <p:cNvSpPr>
            <a:spLocks noChangeArrowheads="1"/>
          </p:cNvSpPr>
          <p:nvPr/>
        </p:nvSpPr>
        <p:spPr bwMode="auto">
          <a:xfrm>
            <a:off x="3276600" y="2565400"/>
            <a:ext cx="1079500" cy="7191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6" name="Rectangle 22"/>
          <p:cNvSpPr>
            <a:spLocks noChangeArrowheads="1"/>
          </p:cNvSpPr>
          <p:nvPr/>
        </p:nvSpPr>
        <p:spPr bwMode="auto">
          <a:xfrm>
            <a:off x="5508625" y="1843088"/>
            <a:ext cx="1077913"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7" name="Rectangle 23"/>
          <p:cNvSpPr>
            <a:spLocks noChangeArrowheads="1"/>
          </p:cNvSpPr>
          <p:nvPr/>
        </p:nvSpPr>
        <p:spPr bwMode="auto">
          <a:xfrm>
            <a:off x="4427538" y="1844675"/>
            <a:ext cx="1081087" cy="7191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8" name="Rectangle 24"/>
          <p:cNvSpPr>
            <a:spLocks noChangeArrowheads="1"/>
          </p:cNvSpPr>
          <p:nvPr/>
        </p:nvSpPr>
        <p:spPr bwMode="auto">
          <a:xfrm>
            <a:off x="4427538" y="2563813"/>
            <a:ext cx="1081087" cy="720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89" name="Rectangle 25"/>
          <p:cNvSpPr>
            <a:spLocks noChangeArrowheads="1"/>
          </p:cNvSpPr>
          <p:nvPr/>
        </p:nvSpPr>
        <p:spPr bwMode="auto">
          <a:xfrm>
            <a:off x="5508625" y="2563813"/>
            <a:ext cx="1079500" cy="7191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0" name="Rectangle 26"/>
          <p:cNvSpPr>
            <a:spLocks noChangeArrowheads="1"/>
          </p:cNvSpPr>
          <p:nvPr/>
        </p:nvSpPr>
        <p:spPr bwMode="auto">
          <a:xfrm>
            <a:off x="2195513" y="3429000"/>
            <a:ext cx="4392612" cy="431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1" name="Rectangle 27"/>
          <p:cNvSpPr>
            <a:spLocks noChangeArrowheads="1"/>
          </p:cNvSpPr>
          <p:nvPr/>
        </p:nvSpPr>
        <p:spPr bwMode="auto">
          <a:xfrm>
            <a:off x="2051050" y="4725988"/>
            <a:ext cx="144463" cy="574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2" name="Rectangle 28"/>
          <p:cNvSpPr>
            <a:spLocks noChangeArrowheads="1"/>
          </p:cNvSpPr>
          <p:nvPr/>
        </p:nvSpPr>
        <p:spPr bwMode="auto">
          <a:xfrm>
            <a:off x="2051050" y="4006850"/>
            <a:ext cx="144463" cy="574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3" name="Rectangle 29"/>
          <p:cNvSpPr>
            <a:spLocks noChangeArrowheads="1"/>
          </p:cNvSpPr>
          <p:nvPr/>
        </p:nvSpPr>
        <p:spPr bwMode="auto">
          <a:xfrm>
            <a:off x="2051050" y="2636838"/>
            <a:ext cx="144463" cy="574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4" name="Rectangle 30"/>
          <p:cNvSpPr>
            <a:spLocks noChangeArrowheads="1"/>
          </p:cNvSpPr>
          <p:nvPr/>
        </p:nvSpPr>
        <p:spPr bwMode="auto">
          <a:xfrm>
            <a:off x="2051050" y="1917700"/>
            <a:ext cx="144463" cy="574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2895" name="Text Box 31"/>
          <p:cNvSpPr txBox="1">
            <a:spLocks noChangeArrowheads="1"/>
          </p:cNvSpPr>
          <p:nvPr/>
        </p:nvSpPr>
        <p:spPr bwMode="auto">
          <a:xfrm>
            <a:off x="5775325" y="2008188"/>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PE</a:t>
            </a:r>
          </a:p>
        </p:txBody>
      </p:sp>
      <p:sp>
        <p:nvSpPr>
          <p:cNvPr id="292896" name="Text Box 32"/>
          <p:cNvSpPr txBox="1">
            <a:spLocks noChangeArrowheads="1"/>
          </p:cNvSpPr>
          <p:nvPr/>
        </p:nvSpPr>
        <p:spPr bwMode="auto">
          <a:xfrm>
            <a:off x="5632450" y="560863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MEM</a:t>
            </a:r>
          </a:p>
        </p:txBody>
      </p:sp>
      <p:sp>
        <p:nvSpPr>
          <p:cNvPr id="292897" name="Text Box 33"/>
          <p:cNvSpPr txBox="1">
            <a:spLocks noChangeArrowheads="1"/>
          </p:cNvSpPr>
          <p:nvPr/>
        </p:nvSpPr>
        <p:spPr bwMode="auto">
          <a:xfrm>
            <a:off x="592138" y="3521075"/>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MULT</a:t>
            </a:r>
          </a:p>
        </p:txBody>
      </p:sp>
      <p:sp>
        <p:nvSpPr>
          <p:cNvPr id="292898" name="Line 34"/>
          <p:cNvSpPr>
            <a:spLocks noChangeShapeType="1"/>
          </p:cNvSpPr>
          <p:nvPr/>
        </p:nvSpPr>
        <p:spPr bwMode="auto">
          <a:xfrm>
            <a:off x="1042988" y="3933825"/>
            <a:ext cx="1081087"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2899" name="Text Box 35"/>
          <p:cNvSpPr txBox="1">
            <a:spLocks noChangeArrowheads="1"/>
          </p:cNvSpPr>
          <p:nvPr/>
        </p:nvSpPr>
        <p:spPr bwMode="auto">
          <a:xfrm>
            <a:off x="3040063" y="344805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CONF</a:t>
            </a:r>
          </a:p>
        </p:txBody>
      </p:sp>
      <p:sp>
        <p:nvSpPr>
          <p:cNvPr id="292900" name="Rectangle 36"/>
          <p:cNvSpPr>
            <a:spLocks noChangeArrowheads="1"/>
          </p:cNvSpPr>
          <p:nvPr/>
        </p:nvSpPr>
        <p:spPr bwMode="auto">
          <a:xfrm>
            <a:off x="1066800" y="-304800"/>
            <a:ext cx="7239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動的リコンフィギュラブルプロセッサ</a:t>
            </a:r>
            <a:r>
              <a:rPr lang="en-US" altLang="ja-JP" sz="2000" b="1"/>
              <a:t>MuCCRA</a:t>
            </a:r>
            <a:r>
              <a:rPr lang="ja-JP" altLang="en-US" sz="2000" b="1"/>
              <a:t>の改良版レイアウト</a:t>
            </a:r>
          </a:p>
        </p:txBody>
      </p:sp>
    </p:spTree>
    <p:extLst>
      <p:ext uri="{BB962C8B-B14F-4D97-AF65-F5344CB8AC3E}">
        <p14:creationId xmlns:p14="http://schemas.microsoft.com/office/powerpoint/2010/main" val="102420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843213" y="1484313"/>
            <a:ext cx="4249737" cy="1512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grpSp>
        <p:nvGrpSpPr>
          <p:cNvPr id="57347" name="Group 3"/>
          <p:cNvGrpSpPr>
            <a:grpSpLocks/>
          </p:cNvGrpSpPr>
          <p:nvPr/>
        </p:nvGrpSpPr>
        <p:grpSpPr bwMode="auto">
          <a:xfrm>
            <a:off x="3708400" y="1484313"/>
            <a:ext cx="2232025" cy="1152525"/>
            <a:chOff x="2336" y="935"/>
            <a:chExt cx="1406" cy="726"/>
          </a:xfrm>
        </p:grpSpPr>
        <p:sp>
          <p:nvSpPr>
            <p:cNvPr id="57348" name="Rectangle 4"/>
            <p:cNvSpPr>
              <a:spLocks noChangeArrowheads="1"/>
            </p:cNvSpPr>
            <p:nvPr/>
          </p:nvSpPr>
          <p:spPr bwMode="auto">
            <a:xfrm>
              <a:off x="2336" y="935"/>
              <a:ext cx="1406" cy="72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49" name="Text Box 5"/>
            <p:cNvSpPr txBox="1">
              <a:spLocks noChangeArrowheads="1"/>
            </p:cNvSpPr>
            <p:nvPr/>
          </p:nvSpPr>
          <p:spPr bwMode="auto">
            <a:xfrm>
              <a:off x="2426" y="1389"/>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p-well</a:t>
              </a:r>
            </a:p>
          </p:txBody>
        </p:sp>
      </p:grpSp>
      <p:sp>
        <p:nvSpPr>
          <p:cNvPr id="57350" name="Rectangle 6"/>
          <p:cNvSpPr>
            <a:spLocks noChangeArrowheads="1"/>
          </p:cNvSpPr>
          <p:nvPr/>
        </p:nvSpPr>
        <p:spPr bwMode="auto">
          <a:xfrm>
            <a:off x="3708400" y="4005263"/>
            <a:ext cx="2159000" cy="2232025"/>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1" name="Rectangle 7"/>
          <p:cNvSpPr>
            <a:spLocks noChangeArrowheads="1"/>
          </p:cNvSpPr>
          <p:nvPr/>
        </p:nvSpPr>
        <p:spPr bwMode="auto">
          <a:xfrm>
            <a:off x="4572000" y="3860800"/>
            <a:ext cx="431800" cy="2160588"/>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2" name="Rectangle 8"/>
          <p:cNvSpPr>
            <a:spLocks noChangeArrowheads="1"/>
          </p:cNvSpPr>
          <p:nvPr/>
        </p:nvSpPr>
        <p:spPr bwMode="auto">
          <a:xfrm>
            <a:off x="3995738" y="4076700"/>
            <a:ext cx="576262" cy="18716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3" name="Rectangle 9"/>
          <p:cNvSpPr>
            <a:spLocks noChangeArrowheads="1"/>
          </p:cNvSpPr>
          <p:nvPr/>
        </p:nvSpPr>
        <p:spPr bwMode="auto">
          <a:xfrm>
            <a:off x="5003800" y="4076700"/>
            <a:ext cx="503238" cy="18716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4" name="Rectangle 10"/>
          <p:cNvSpPr>
            <a:spLocks noChangeArrowheads="1"/>
          </p:cNvSpPr>
          <p:nvPr/>
        </p:nvSpPr>
        <p:spPr bwMode="auto">
          <a:xfrm>
            <a:off x="5003800" y="1484313"/>
            <a:ext cx="576263"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5" name="Rectangle 11"/>
          <p:cNvSpPr>
            <a:spLocks noChangeArrowheads="1"/>
          </p:cNvSpPr>
          <p:nvPr/>
        </p:nvSpPr>
        <p:spPr bwMode="auto">
          <a:xfrm>
            <a:off x="3995738" y="1484313"/>
            <a:ext cx="576262"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6" name="Text Box 12"/>
          <p:cNvSpPr txBox="1">
            <a:spLocks noChangeArrowheads="1"/>
          </p:cNvSpPr>
          <p:nvPr/>
        </p:nvSpPr>
        <p:spPr bwMode="auto">
          <a:xfrm>
            <a:off x="2916238" y="26368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n-substrate</a:t>
            </a:r>
          </a:p>
        </p:txBody>
      </p:sp>
      <p:sp>
        <p:nvSpPr>
          <p:cNvPr id="57357" name="Text Box 13"/>
          <p:cNvSpPr txBox="1">
            <a:spLocks noChangeArrowheads="1"/>
          </p:cNvSpPr>
          <p:nvPr/>
        </p:nvSpPr>
        <p:spPr bwMode="auto">
          <a:xfrm>
            <a:off x="5775325" y="1046163"/>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N-diffusion</a:t>
            </a:r>
          </a:p>
        </p:txBody>
      </p:sp>
      <p:sp>
        <p:nvSpPr>
          <p:cNvPr id="57358" name="Rectangle 14"/>
          <p:cNvSpPr>
            <a:spLocks noChangeArrowheads="1"/>
          </p:cNvSpPr>
          <p:nvPr/>
        </p:nvSpPr>
        <p:spPr bwMode="auto">
          <a:xfrm>
            <a:off x="4572000" y="1412875"/>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9" name="Text Box 15"/>
          <p:cNvSpPr txBox="1">
            <a:spLocks noChangeArrowheads="1"/>
          </p:cNvSpPr>
          <p:nvPr/>
        </p:nvSpPr>
        <p:spPr bwMode="auto">
          <a:xfrm>
            <a:off x="3557588" y="9858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酸化膜</a:t>
            </a:r>
          </a:p>
        </p:txBody>
      </p:sp>
      <p:sp>
        <p:nvSpPr>
          <p:cNvPr id="57360" name="Rectangle 16"/>
          <p:cNvSpPr>
            <a:spLocks noChangeArrowheads="1"/>
          </p:cNvSpPr>
          <p:nvPr/>
        </p:nvSpPr>
        <p:spPr bwMode="auto">
          <a:xfrm>
            <a:off x="4572000" y="1268413"/>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1" name="Text Box 17"/>
          <p:cNvSpPr txBox="1">
            <a:spLocks noChangeArrowheads="1"/>
          </p:cNvSpPr>
          <p:nvPr/>
        </p:nvSpPr>
        <p:spPr bwMode="auto">
          <a:xfrm>
            <a:off x="4356100" y="620713"/>
            <a:ext cx="1325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ポリシリコン</a:t>
            </a:r>
          </a:p>
        </p:txBody>
      </p:sp>
      <p:sp>
        <p:nvSpPr>
          <p:cNvPr id="57362" name="Text Box 18"/>
          <p:cNvSpPr txBox="1">
            <a:spLocks noChangeArrowheads="1"/>
          </p:cNvSpPr>
          <p:nvPr/>
        </p:nvSpPr>
        <p:spPr bwMode="auto">
          <a:xfrm>
            <a:off x="231775" y="857250"/>
            <a:ext cx="2251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n-MOS</a:t>
            </a:r>
            <a:r>
              <a:rPr lang="ja-JP" altLang="en-US"/>
              <a:t>トランジスタの</a:t>
            </a:r>
          </a:p>
          <a:p>
            <a:r>
              <a:rPr lang="ja-JP" altLang="en-US"/>
              <a:t>レイアウト</a:t>
            </a:r>
          </a:p>
        </p:txBody>
      </p:sp>
      <p:grpSp>
        <p:nvGrpSpPr>
          <p:cNvPr id="57363" name="Group 19"/>
          <p:cNvGrpSpPr>
            <a:grpSpLocks/>
          </p:cNvGrpSpPr>
          <p:nvPr/>
        </p:nvGrpSpPr>
        <p:grpSpPr bwMode="auto">
          <a:xfrm>
            <a:off x="3924300" y="4868863"/>
            <a:ext cx="1727200" cy="647700"/>
            <a:chOff x="2472" y="3067"/>
            <a:chExt cx="1088" cy="408"/>
          </a:xfrm>
        </p:grpSpPr>
        <p:sp>
          <p:nvSpPr>
            <p:cNvPr id="57364" name="Line 20"/>
            <p:cNvSpPr>
              <a:spLocks noChangeShapeType="1"/>
            </p:cNvSpPr>
            <p:nvPr/>
          </p:nvSpPr>
          <p:spPr bwMode="auto">
            <a:xfrm>
              <a:off x="2699" y="3294"/>
              <a:ext cx="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5" name="Line 21"/>
            <p:cNvSpPr>
              <a:spLocks noChangeShapeType="1"/>
            </p:cNvSpPr>
            <p:nvPr/>
          </p:nvSpPr>
          <p:spPr bwMode="auto">
            <a:xfrm>
              <a:off x="3016" y="3067"/>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6" name="Line 22"/>
            <p:cNvSpPr>
              <a:spLocks noChangeShapeType="1"/>
            </p:cNvSpPr>
            <p:nvPr/>
          </p:nvSpPr>
          <p:spPr bwMode="auto">
            <a:xfrm>
              <a:off x="3243" y="329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7" name="Line 23"/>
            <p:cNvSpPr>
              <a:spLocks noChangeShapeType="1"/>
            </p:cNvSpPr>
            <p:nvPr/>
          </p:nvSpPr>
          <p:spPr bwMode="auto">
            <a:xfrm>
              <a:off x="2789" y="329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8" name="Line 24"/>
            <p:cNvSpPr>
              <a:spLocks noChangeShapeType="1"/>
            </p:cNvSpPr>
            <p:nvPr/>
          </p:nvSpPr>
          <p:spPr bwMode="auto">
            <a:xfrm>
              <a:off x="2472" y="3475"/>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9" name="Line 25"/>
            <p:cNvSpPr>
              <a:spLocks noChangeShapeType="1"/>
            </p:cNvSpPr>
            <p:nvPr/>
          </p:nvSpPr>
          <p:spPr bwMode="auto">
            <a:xfrm>
              <a:off x="3243" y="3475"/>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7370" name="Text Box 26"/>
          <p:cNvSpPr txBox="1">
            <a:spLocks noChangeArrowheads="1"/>
          </p:cNvSpPr>
          <p:nvPr/>
        </p:nvSpPr>
        <p:spPr bwMode="auto">
          <a:xfrm>
            <a:off x="468313" y="219075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切断図</a:t>
            </a:r>
          </a:p>
        </p:txBody>
      </p:sp>
      <p:sp>
        <p:nvSpPr>
          <p:cNvPr id="57371" name="Text Box 27"/>
          <p:cNvSpPr txBox="1">
            <a:spLocks noChangeArrowheads="1"/>
          </p:cNvSpPr>
          <p:nvPr/>
        </p:nvSpPr>
        <p:spPr bwMode="auto">
          <a:xfrm>
            <a:off x="1547813" y="4581525"/>
            <a:ext cx="195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上から見た図</a:t>
            </a:r>
          </a:p>
          <a:p>
            <a:r>
              <a:rPr lang="ja-JP" altLang="en-US"/>
              <a:t>酸化膜は見えない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3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36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1" grpId="0" animBg="1"/>
      <p:bldP spid="57352" grpId="0" animBg="1"/>
      <p:bldP spid="57353" grpId="0" animBg="1"/>
      <p:bldP spid="57354" grpId="0" animBg="1"/>
      <p:bldP spid="57355" grpId="0" animBg="1"/>
      <p:bldP spid="57357" grpId="0"/>
      <p:bldP spid="57358" grpId="0" animBg="1"/>
      <p:bldP spid="57359" grpId="0"/>
      <p:bldP spid="57360" grpId="0" animBg="1"/>
      <p:bldP spid="573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a:t>
            </a:r>
            <a:r>
              <a:rPr kumimoji="1" lang="en-US" altLang="ja-JP" dirty="0"/>
              <a:t>LSI</a:t>
            </a:r>
            <a:br>
              <a:rPr lang="en-US" altLang="ja-JP" dirty="0"/>
            </a:br>
            <a:r>
              <a:rPr kumimoji="1" lang="en-US" altLang="ja-JP" dirty="0"/>
              <a:t>System-on-a</a:t>
            </a:r>
            <a:r>
              <a:rPr kumimoji="1" lang="ja-JP" altLang="en-US" dirty="0"/>
              <a:t> </a:t>
            </a:r>
            <a:r>
              <a:rPr kumimoji="1" lang="en-US" altLang="ja-JP" dirty="0"/>
              <a:t>Chip</a:t>
            </a:r>
            <a:r>
              <a:rPr kumimoji="1" lang="ja-JP" altLang="en-US" dirty="0"/>
              <a:t>（</a:t>
            </a:r>
            <a:r>
              <a:rPr kumimoji="1" lang="en-US" altLang="ja-JP" dirty="0" err="1"/>
              <a:t>SoC</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lstStyle/>
          <a:p>
            <a:r>
              <a:rPr lang="en-US" altLang="ja-JP" dirty="0"/>
              <a:t>LSI</a:t>
            </a:r>
            <a:r>
              <a:rPr lang="ja-JP" altLang="en-US" dirty="0"/>
              <a:t>上に</a:t>
            </a:r>
            <a:r>
              <a:rPr lang="en-US" altLang="ja-JP" dirty="0"/>
              <a:t>CPU</a:t>
            </a:r>
            <a:r>
              <a:rPr lang="ja-JP" altLang="en-US" dirty="0" err="1"/>
              <a:t>、</a:t>
            </a:r>
            <a:r>
              <a:rPr lang="ja-JP" altLang="en-US" dirty="0"/>
              <a:t>メモリ、</a:t>
            </a:r>
            <a:r>
              <a:rPr lang="en-US" altLang="ja-JP" dirty="0"/>
              <a:t>PLL</a:t>
            </a:r>
            <a:r>
              <a:rPr lang="ja-JP" altLang="en-US" dirty="0" err="1"/>
              <a:t>、</a:t>
            </a:r>
            <a:r>
              <a:rPr lang="ja-JP" altLang="en-US" dirty="0"/>
              <a:t>入出力モジュール、専用目的のディジタル回路を搭載してシステムをまるごと搭載</a:t>
            </a:r>
            <a:endParaRPr lang="en-US" altLang="ja-JP" dirty="0"/>
          </a:p>
          <a:p>
            <a:r>
              <a:rPr lang="ja-JP" altLang="en-US" dirty="0"/>
              <a:t>携帯電話、スマートフォン、ディジタルビデオ、高画像</a:t>
            </a:r>
            <a:r>
              <a:rPr lang="en-US" altLang="ja-JP" dirty="0"/>
              <a:t>TV</a:t>
            </a:r>
            <a:r>
              <a:rPr lang="ja-JP" altLang="en-US" dirty="0" err="1"/>
              <a:t>、</a:t>
            </a:r>
            <a:r>
              <a:rPr lang="ja-JP" altLang="en-US" dirty="0"/>
              <a:t>自動車両制御、情報家電など</a:t>
            </a:r>
            <a:endParaRPr lang="en-US" altLang="ja-JP" dirty="0"/>
          </a:p>
          <a:p>
            <a:r>
              <a:rPr lang="en-US" altLang="ja-JP" dirty="0"/>
              <a:t>ASIC(Application</a:t>
            </a:r>
            <a:r>
              <a:rPr lang="ja-JP" altLang="en-US" dirty="0"/>
              <a:t> </a:t>
            </a:r>
            <a:r>
              <a:rPr lang="en-US" altLang="ja-JP" dirty="0"/>
              <a:t>Specific</a:t>
            </a:r>
            <a:r>
              <a:rPr lang="ja-JP" altLang="en-US" dirty="0"/>
              <a:t> </a:t>
            </a:r>
            <a:r>
              <a:rPr lang="en-US" altLang="ja-JP" dirty="0"/>
              <a:t>IC)</a:t>
            </a:r>
            <a:r>
              <a:rPr lang="ja-JP" altLang="en-US" dirty="0"/>
              <a:t>：応用に特化した</a:t>
            </a:r>
            <a:r>
              <a:rPr lang="en-US" altLang="ja-JP" dirty="0"/>
              <a:t>IC</a:t>
            </a:r>
            <a:r>
              <a:rPr lang="ja-JP" altLang="en-US" dirty="0"/>
              <a:t>の一種</a:t>
            </a:r>
            <a:endParaRPr lang="en-US" altLang="ja-JP" dirty="0"/>
          </a:p>
          <a:p>
            <a:r>
              <a:rPr lang="ja-JP" altLang="en-US" dirty="0"/>
              <a:t>かつては日本の半導体産業を支える製品として期待されていた</a:t>
            </a:r>
            <a:endParaRPr lang="en-US" altLang="ja-JP" dirty="0"/>
          </a:p>
          <a:p>
            <a:endParaRPr kumimoji="1" lang="ja-JP" altLang="en-US" dirty="0"/>
          </a:p>
        </p:txBody>
      </p:sp>
    </p:spTree>
    <p:extLst>
      <p:ext uri="{BB962C8B-B14F-4D97-AF65-F5344CB8AC3E}">
        <p14:creationId xmlns:p14="http://schemas.microsoft.com/office/powerpoint/2010/main" val="199341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dirty="0"/>
              <a:t>半導体のスケーリング則</a:t>
            </a:r>
            <a:br>
              <a:rPr lang="en-US" altLang="ja-JP" dirty="0"/>
            </a:br>
            <a:r>
              <a:rPr lang="en-US" altLang="ja-JP" dirty="0"/>
              <a:t>Dennard</a:t>
            </a:r>
            <a:r>
              <a:rPr lang="ja-JP" altLang="en-US" dirty="0"/>
              <a:t> </a:t>
            </a:r>
            <a:r>
              <a:rPr lang="en-US" altLang="ja-JP" dirty="0"/>
              <a:t>Scaling</a:t>
            </a:r>
            <a:endParaRPr lang="ja-JP" altLang="en-US" dirty="0"/>
          </a:p>
        </p:txBody>
      </p:sp>
      <p:sp>
        <p:nvSpPr>
          <p:cNvPr id="73731" name="Rectangle 3"/>
          <p:cNvSpPr>
            <a:spLocks noGrp="1" noChangeArrowheads="1"/>
          </p:cNvSpPr>
          <p:nvPr>
            <p:ph type="body" idx="1"/>
          </p:nvPr>
        </p:nvSpPr>
        <p:spPr>
          <a:xfrm>
            <a:off x="0" y="1556792"/>
            <a:ext cx="9036496" cy="4525963"/>
          </a:xfrm>
        </p:spPr>
        <p:txBody>
          <a:bodyPr/>
          <a:lstStyle/>
          <a:p>
            <a:pPr>
              <a:lnSpc>
                <a:spcPct val="90000"/>
              </a:lnSpc>
            </a:pPr>
            <a:r>
              <a:rPr lang="en-US" altLang="ja-JP" dirty="0"/>
              <a:t>2005</a:t>
            </a:r>
            <a:r>
              <a:rPr lang="ja-JP" altLang="en-US" dirty="0"/>
              <a:t>年くらいまで（</a:t>
            </a:r>
            <a:r>
              <a:rPr lang="en-US" altLang="ja-JP" dirty="0"/>
              <a:t>90nm,65nm</a:t>
            </a:r>
            <a:r>
              <a:rPr lang="ja-JP" altLang="en-US" dirty="0"/>
              <a:t>くらいまで）</a:t>
            </a:r>
          </a:p>
          <a:p>
            <a:pPr>
              <a:lnSpc>
                <a:spcPct val="90000"/>
              </a:lnSpc>
            </a:pPr>
            <a:r>
              <a:rPr lang="ja-JP" altLang="en-US" dirty="0"/>
              <a:t>プロセスサイズ</a:t>
            </a:r>
            <a:r>
              <a:rPr lang="en-US" altLang="ja-JP" dirty="0"/>
              <a:t>(technology size):</a:t>
            </a:r>
            <a:r>
              <a:rPr lang="ja-JP" altLang="en-US" dirty="0"/>
              <a:t>プロセス技術が許す最小加工幅が</a:t>
            </a:r>
            <a:r>
              <a:rPr lang="en-US" altLang="ja-JP" dirty="0"/>
              <a:t>1/k</a:t>
            </a:r>
            <a:r>
              <a:rPr lang="ja-JP" altLang="en-US" dirty="0"/>
              <a:t>に</a:t>
            </a:r>
          </a:p>
          <a:p>
            <a:pPr lvl="1">
              <a:lnSpc>
                <a:spcPct val="90000"/>
              </a:lnSpc>
            </a:pPr>
            <a:r>
              <a:rPr lang="ja-JP" altLang="en-US" dirty="0"/>
              <a:t>集積度は</a:t>
            </a:r>
            <a:r>
              <a:rPr lang="en-US" altLang="ja-JP" dirty="0"/>
              <a:t>k</a:t>
            </a:r>
            <a:r>
              <a:rPr lang="ja-JP" altLang="en-US" dirty="0"/>
              <a:t>の２乗</a:t>
            </a:r>
          </a:p>
          <a:p>
            <a:pPr lvl="1">
              <a:lnSpc>
                <a:spcPct val="90000"/>
              </a:lnSpc>
            </a:pPr>
            <a:r>
              <a:rPr lang="ja-JP" altLang="en-US" dirty="0"/>
              <a:t>スピードは</a:t>
            </a:r>
            <a:r>
              <a:rPr lang="en-US" altLang="ja-JP" dirty="0" err="1"/>
              <a:t>k</a:t>
            </a:r>
            <a:r>
              <a:rPr lang="ja-JP" altLang="en-US" dirty="0"/>
              <a:t>倍</a:t>
            </a:r>
          </a:p>
          <a:p>
            <a:pPr lvl="1">
              <a:lnSpc>
                <a:spcPct val="90000"/>
              </a:lnSpc>
            </a:pPr>
            <a:r>
              <a:rPr lang="ja-JP" altLang="en-US" dirty="0"/>
              <a:t>電圧は</a:t>
            </a:r>
            <a:r>
              <a:rPr lang="en-US" altLang="ja-JP" dirty="0"/>
              <a:t>1/k→</a:t>
            </a:r>
            <a:r>
              <a:rPr lang="ja-JP" altLang="en-US" dirty="0"/>
              <a:t>　</a:t>
            </a:r>
            <a:endParaRPr lang="en-US" altLang="ja-JP" dirty="0"/>
          </a:p>
          <a:p>
            <a:pPr lvl="2">
              <a:lnSpc>
                <a:spcPct val="90000"/>
              </a:lnSpc>
            </a:pPr>
            <a:r>
              <a:rPr lang="ja-JP" altLang="en-US" dirty="0"/>
              <a:t>電力が</a:t>
            </a:r>
            <a:r>
              <a:rPr lang="en-US" altLang="ja-JP" dirty="0"/>
              <a:t>k</a:t>
            </a:r>
            <a:r>
              <a:rPr lang="ja-JP" altLang="en-US" dirty="0"/>
              <a:t>の</a:t>
            </a:r>
            <a:r>
              <a:rPr lang="en-US" altLang="ja-JP" dirty="0"/>
              <a:t>2</a:t>
            </a:r>
            <a:r>
              <a:rPr lang="ja-JP" altLang="en-US" dirty="0"/>
              <a:t>乗分の１（静電容量が減るので密度当たり一定）</a:t>
            </a:r>
          </a:p>
          <a:p>
            <a:pPr>
              <a:lnSpc>
                <a:spcPct val="90000"/>
              </a:lnSpc>
            </a:pPr>
            <a:r>
              <a:rPr lang="en-US" altLang="ja-JP" dirty="0"/>
              <a:t>3</a:t>
            </a:r>
            <a:r>
              <a:rPr lang="ja-JP" altLang="en-US" dirty="0"/>
              <a:t>年でプロセスサイズが</a:t>
            </a:r>
            <a:r>
              <a:rPr lang="en-US" altLang="ja-JP" dirty="0"/>
              <a:t>70</a:t>
            </a:r>
            <a:r>
              <a:rPr lang="ja-JP" altLang="en-US" dirty="0"/>
              <a:t>％に減っていく</a:t>
            </a:r>
            <a:endParaRPr lang="en-US" altLang="ja-JP" dirty="0"/>
          </a:p>
          <a:p>
            <a:pPr marL="0" indent="0">
              <a:lnSpc>
                <a:spcPct val="90000"/>
              </a:lnSpc>
              <a:buNone/>
            </a:pPr>
            <a:r>
              <a:rPr lang="ja-JP" altLang="en-US" dirty="0"/>
              <a:t>→</a:t>
            </a:r>
            <a:r>
              <a:rPr lang="en-US" altLang="ja-JP" dirty="0"/>
              <a:t>1.5</a:t>
            </a:r>
            <a:r>
              <a:rPr lang="ja-JP" altLang="en-US" dirty="0"/>
              <a:t>年で搭載ゲート数が</a:t>
            </a:r>
            <a:r>
              <a:rPr lang="en-US" altLang="ja-JP" dirty="0"/>
              <a:t>1.5</a:t>
            </a:r>
            <a:r>
              <a:rPr lang="ja-JP" altLang="en-US" dirty="0"/>
              <a:t>倍：</a:t>
            </a:r>
            <a:r>
              <a:rPr lang="en-US" altLang="ja-JP" dirty="0"/>
              <a:t>Moore</a:t>
            </a:r>
            <a:r>
              <a:rPr lang="ja-JP" altLang="en-US" dirty="0"/>
              <a:t>の法則</a:t>
            </a:r>
          </a:p>
          <a:p>
            <a:pPr>
              <a:lnSpc>
                <a:spcPct val="90000"/>
              </a:lnSpc>
              <a:buFontTx/>
              <a:buNone/>
            </a:pPr>
            <a:r>
              <a:rPr lang="en-US" altLang="ja-JP" dirty="0"/>
              <a:t>1.2→1.0→0.8→0.65→0.35→0.25→0.18→0.13→0.09(90nm)</a:t>
            </a:r>
          </a:p>
          <a:p>
            <a:pPr>
              <a:lnSpc>
                <a:spcPct val="90000"/>
              </a:lnSpc>
            </a:pPr>
            <a:endParaRPr lang="en-US" altLang="ja-JP" dirty="0"/>
          </a:p>
          <a:p>
            <a:pPr lvl="1">
              <a:lnSpc>
                <a:spcPct val="90000"/>
              </a:lnSpc>
            </a:pP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ムーアの法則</a:t>
            </a:r>
          </a:p>
        </p:txBody>
      </p:sp>
      <p:pic>
        <p:nvPicPr>
          <p:cNvPr id="1026" name="Picture 2" descr="画像検索結果"/>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2551410" cy="38927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16016" y="1988840"/>
            <a:ext cx="3744416" cy="3785652"/>
          </a:xfrm>
          <a:prstGeom prst="rect">
            <a:avLst/>
          </a:prstGeom>
          <a:noFill/>
        </p:spPr>
        <p:txBody>
          <a:bodyPr wrap="square" rtlCol="0">
            <a:spAutoFit/>
          </a:bodyPr>
          <a:lstStyle/>
          <a:p>
            <a:r>
              <a:rPr kumimoji="1" lang="ja-JP" altLang="en-US" sz="2400" dirty="0"/>
              <a:t>ゴードン・ムーア　</a:t>
            </a:r>
            <a:r>
              <a:rPr kumimoji="1" lang="en-US" altLang="ja-JP" sz="2400" dirty="0"/>
              <a:t>Intel</a:t>
            </a:r>
            <a:r>
              <a:rPr kumimoji="1" lang="ja-JP" altLang="en-US" sz="2400" dirty="0"/>
              <a:t>の創業者の一人</a:t>
            </a:r>
            <a:endParaRPr kumimoji="1" lang="en-US" altLang="ja-JP" sz="2400" dirty="0"/>
          </a:p>
          <a:p>
            <a:endParaRPr kumimoji="1" lang="en-US" altLang="ja-JP" sz="2400" dirty="0"/>
          </a:p>
          <a:p>
            <a:r>
              <a:rPr kumimoji="1" lang="ja-JP" altLang="en-US" sz="2400" dirty="0"/>
              <a:t>一つの</a:t>
            </a:r>
            <a:r>
              <a:rPr kumimoji="1" lang="en-US" altLang="ja-JP" sz="2400" dirty="0"/>
              <a:t>IC</a:t>
            </a:r>
            <a:r>
              <a:rPr kumimoji="1" lang="ja-JP" altLang="en-US" sz="2400" dirty="0"/>
              <a:t>に搭載可能な</a:t>
            </a:r>
            <a:endParaRPr kumimoji="1" lang="en-US" altLang="ja-JP" sz="2400" dirty="0"/>
          </a:p>
          <a:p>
            <a:r>
              <a:rPr lang="ja-JP" altLang="en-US" sz="2400" dirty="0"/>
              <a:t>トランジスタの数は</a:t>
            </a:r>
            <a:r>
              <a:rPr lang="en-US" altLang="ja-JP" sz="2400" dirty="0"/>
              <a:t>18</a:t>
            </a:r>
            <a:r>
              <a:rPr lang="ja-JP" altLang="en-US" sz="2400" dirty="0"/>
              <a:t>か月で倍になる</a:t>
            </a:r>
            <a:endParaRPr lang="en-US" altLang="ja-JP" sz="2400" dirty="0"/>
          </a:p>
          <a:p>
            <a:endParaRPr lang="en-US" altLang="ja-JP" sz="2400" dirty="0"/>
          </a:p>
          <a:p>
            <a:r>
              <a:rPr kumimoji="1" lang="ja-JP" altLang="en-US" sz="2400" dirty="0"/>
              <a:t>一時期はプロセッサの性能にも使われたが、そちらは既に成り立たなくなっている。</a:t>
            </a:r>
            <a:endParaRPr kumimoji="1" lang="en-US" altLang="ja-JP" sz="2400" dirty="0"/>
          </a:p>
        </p:txBody>
      </p:sp>
      <p:sp>
        <p:nvSpPr>
          <p:cNvPr id="5" name="正方形/長方形 4">
            <a:extLst>
              <a:ext uri="{FF2B5EF4-FFF2-40B4-BE49-F238E27FC236}">
                <a16:creationId xmlns:a16="http://schemas.microsoft.com/office/drawing/2014/main" id="{05DECDE0-C78D-43CB-B604-E1A6F60762C2}"/>
              </a:ext>
            </a:extLst>
          </p:cNvPr>
          <p:cNvSpPr/>
          <p:nvPr/>
        </p:nvSpPr>
        <p:spPr>
          <a:xfrm>
            <a:off x="4114800" y="6169595"/>
            <a:ext cx="4572000" cy="646331"/>
          </a:xfrm>
          <a:prstGeom prst="rect">
            <a:avLst/>
          </a:prstGeom>
        </p:spPr>
        <p:txBody>
          <a:bodyPr>
            <a:spAutoFit/>
          </a:bodyPr>
          <a:lstStyle/>
          <a:p>
            <a:r>
              <a:rPr lang="en-US" altLang="ja-JP" dirty="0">
                <a:hlinkClick r:id="rId3"/>
              </a:rPr>
              <a:t>https://history.computer.org/pioneers/moore.html</a:t>
            </a:r>
            <a:endParaRPr lang="ja-JP" altLang="en-US" dirty="0"/>
          </a:p>
        </p:txBody>
      </p:sp>
    </p:spTree>
    <p:extLst>
      <p:ext uri="{BB962C8B-B14F-4D97-AF65-F5344CB8AC3E}">
        <p14:creationId xmlns:p14="http://schemas.microsoft.com/office/powerpoint/2010/main" val="279550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ja-JP" altLang="en-US"/>
              <a:t>スケーリング則の崩壊</a:t>
            </a:r>
          </a:p>
        </p:txBody>
      </p:sp>
      <p:sp>
        <p:nvSpPr>
          <p:cNvPr id="74755" name="Rectangle 3"/>
          <p:cNvSpPr>
            <a:spLocks noGrp="1" noChangeArrowheads="1"/>
          </p:cNvSpPr>
          <p:nvPr>
            <p:ph type="body" idx="1"/>
          </p:nvPr>
        </p:nvSpPr>
        <p:spPr>
          <a:xfrm>
            <a:off x="539750" y="1412875"/>
            <a:ext cx="8435975" cy="4530725"/>
          </a:xfrm>
        </p:spPr>
        <p:txBody>
          <a:bodyPr/>
          <a:lstStyle/>
          <a:p>
            <a:pPr>
              <a:lnSpc>
                <a:spcPct val="80000"/>
              </a:lnSpc>
            </a:pPr>
            <a:r>
              <a:rPr lang="en-US" altLang="ja-JP" sz="2800" dirty="0"/>
              <a:t>90nm,65nm</a:t>
            </a:r>
            <a:r>
              <a:rPr lang="ja-JP" altLang="en-US" sz="2800" dirty="0"/>
              <a:t>前後からの傾向</a:t>
            </a:r>
          </a:p>
          <a:p>
            <a:pPr>
              <a:lnSpc>
                <a:spcPct val="80000"/>
              </a:lnSpc>
            </a:pPr>
            <a:r>
              <a:rPr lang="ja-JP" altLang="en-US" sz="2800" dirty="0"/>
              <a:t>配線遅延の増大：スピードが向上しなくなる</a:t>
            </a:r>
          </a:p>
          <a:p>
            <a:pPr>
              <a:lnSpc>
                <a:spcPct val="80000"/>
              </a:lnSpc>
              <a:buFontTx/>
              <a:buNone/>
            </a:pPr>
            <a:r>
              <a:rPr lang="ja-JP" altLang="en-US" sz="2800" dirty="0"/>
              <a:t>　→　プロセッサのクロック向上も限界に</a:t>
            </a:r>
            <a:r>
              <a:rPr lang="ja-JP" altLang="en-US" sz="2800" dirty="0" err="1"/>
              <a:t>、、</a:t>
            </a:r>
            <a:endParaRPr lang="ja-JP" altLang="en-US" sz="2800" dirty="0"/>
          </a:p>
          <a:p>
            <a:pPr>
              <a:lnSpc>
                <a:spcPct val="80000"/>
              </a:lnSpc>
            </a:pPr>
            <a:r>
              <a:rPr lang="ja-JP" altLang="en-US" sz="2800" dirty="0"/>
              <a:t>電圧の限界：</a:t>
            </a:r>
            <a:r>
              <a:rPr lang="en-US" altLang="ja-JP" sz="2800" dirty="0"/>
              <a:t>0.8V</a:t>
            </a:r>
            <a:r>
              <a:rPr lang="ja-JP" altLang="en-US" sz="2800" dirty="0"/>
              <a:t>以下には下げるのが困難</a:t>
            </a:r>
          </a:p>
          <a:p>
            <a:pPr>
              <a:lnSpc>
                <a:spcPct val="80000"/>
              </a:lnSpc>
            </a:pPr>
            <a:r>
              <a:rPr lang="ja-JP" altLang="en-US" sz="2800" dirty="0"/>
              <a:t>漏れ電流の増大：電力が下がらなくなる</a:t>
            </a:r>
          </a:p>
          <a:p>
            <a:pPr>
              <a:lnSpc>
                <a:spcPct val="80000"/>
              </a:lnSpc>
            </a:pPr>
            <a:r>
              <a:rPr lang="en-US" altLang="ja-JP" sz="2800" dirty="0"/>
              <a:t>3</a:t>
            </a:r>
            <a:r>
              <a:rPr lang="ja-JP" altLang="en-US" sz="2800" dirty="0"/>
              <a:t>年で</a:t>
            </a:r>
            <a:r>
              <a:rPr lang="en-US" altLang="ja-JP" sz="2800" dirty="0"/>
              <a:t>70</a:t>
            </a:r>
            <a:r>
              <a:rPr lang="ja-JP" altLang="en-US" sz="2800" dirty="0"/>
              <a:t>％のペースが維持できなくなる。</a:t>
            </a:r>
            <a:r>
              <a:rPr lang="en-US" altLang="ja-JP" sz="2800" dirty="0"/>
              <a:t>5</a:t>
            </a:r>
            <a:r>
              <a:rPr lang="ja-JP" altLang="en-US" sz="2800" dirty="0" err="1"/>
              <a:t>、</a:t>
            </a:r>
            <a:r>
              <a:rPr lang="en-US" altLang="ja-JP" sz="2800" dirty="0"/>
              <a:t>6</a:t>
            </a:r>
            <a:r>
              <a:rPr lang="ja-JP" altLang="en-US" sz="2800" dirty="0"/>
              <a:t>年掛かる</a:t>
            </a:r>
          </a:p>
          <a:p>
            <a:pPr>
              <a:lnSpc>
                <a:spcPct val="80000"/>
              </a:lnSpc>
            </a:pPr>
            <a:r>
              <a:rPr lang="ja-JP" altLang="en-US" sz="2800" dirty="0"/>
              <a:t>しかし、集積度は相変わらず増大</a:t>
            </a:r>
          </a:p>
          <a:p>
            <a:pPr>
              <a:lnSpc>
                <a:spcPct val="80000"/>
              </a:lnSpc>
            </a:pPr>
            <a:r>
              <a:rPr lang="ja-JP" altLang="en-US" sz="2800" dirty="0"/>
              <a:t>現在</a:t>
            </a:r>
            <a:r>
              <a:rPr lang="en-US" altLang="ja-JP" sz="2800" dirty="0"/>
              <a:t>10nm</a:t>
            </a:r>
            <a:r>
              <a:rPr lang="ja-JP" altLang="en-US" sz="2800" dirty="0"/>
              <a:t>が最先端、</a:t>
            </a:r>
            <a:r>
              <a:rPr lang="en-US" altLang="ja-JP" sz="2800" dirty="0"/>
              <a:t>7nm</a:t>
            </a:r>
            <a:r>
              <a:rPr lang="ja-JP" altLang="en-US" sz="2800" dirty="0"/>
              <a:t>が登場</a:t>
            </a:r>
            <a:endParaRPr lang="en-US" altLang="ja-JP" sz="2800" dirty="0"/>
          </a:p>
          <a:p>
            <a:pPr>
              <a:lnSpc>
                <a:spcPct val="80000"/>
              </a:lnSpc>
            </a:pPr>
            <a:r>
              <a:rPr lang="ja-JP" altLang="en-US" sz="2800" dirty="0"/>
              <a:t>最先端プロセスは非常に高価になる</a:t>
            </a:r>
            <a:endParaRPr lang="en-US" altLang="ja-JP" sz="2800" dirty="0"/>
          </a:p>
          <a:p>
            <a:pPr>
              <a:lnSpc>
                <a:spcPct val="80000"/>
              </a:lnSpc>
            </a:pPr>
            <a:r>
              <a:rPr lang="en-US" altLang="ja-JP" sz="2800" dirty="0" err="1"/>
              <a:t>NRE</a:t>
            </a:r>
            <a:r>
              <a:rPr lang="en-US" altLang="ja-JP" sz="2800" dirty="0"/>
              <a:t>(Non-Recurrent Engineering)</a:t>
            </a:r>
            <a:r>
              <a:rPr lang="ja-JP" altLang="en-US" sz="2800" dirty="0"/>
              <a:t>コスト：つまり最初の</a:t>
            </a:r>
            <a:r>
              <a:rPr lang="en-US" altLang="ja-JP" sz="2800" dirty="0"/>
              <a:t>1</a:t>
            </a:r>
            <a:r>
              <a:rPr lang="ja-JP" altLang="en-US" sz="2800" dirty="0"/>
              <a:t>個を作るまでのコストが増大</a:t>
            </a:r>
          </a:p>
          <a:p>
            <a:pPr>
              <a:lnSpc>
                <a:spcPct val="80000"/>
              </a:lnSpc>
              <a:buFontTx/>
              <a:buNone/>
            </a:pPr>
            <a:endParaRPr lang="en-US" altLang="ja-JP"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913047" y="2290605"/>
            <a:ext cx="1420826" cy="1754326"/>
          </a:xfrm>
          <a:prstGeom prst="rect">
            <a:avLst/>
          </a:prstGeom>
          <a:noFill/>
        </p:spPr>
        <p:txBody>
          <a:bodyPr wrap="square" rtlCol="0">
            <a:spAutoFit/>
          </a:bodyPr>
          <a:lstStyle/>
          <a:p>
            <a:r>
              <a:rPr lang="en-US" altLang="ja-JP" dirty="0">
                <a:solidFill>
                  <a:prstClr val="black"/>
                </a:solidFill>
              </a:rPr>
              <a:t>3-5nm and beyond 2025-</a:t>
            </a:r>
          </a:p>
          <a:p>
            <a:r>
              <a:rPr lang="en-US" altLang="ja-JP" dirty="0">
                <a:solidFill>
                  <a:prstClr val="black"/>
                </a:solidFill>
              </a:rPr>
              <a:t>Constant Transistor Power</a:t>
            </a:r>
            <a:endParaRPr lang="ja-JP" altLang="en-US" dirty="0">
              <a:solidFill>
                <a:prstClr val="black"/>
              </a:solidFill>
            </a:endParaRPr>
          </a:p>
        </p:txBody>
      </p:sp>
      <p:pic>
        <p:nvPicPr>
          <p:cNvPr id="1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4976" cy="6554873"/>
          </a:xfrm>
          <a:prstGeom prst="rect">
            <a:avLst/>
          </a:prstGeom>
          <a:noFill/>
          <a:ln>
            <a:noFill/>
          </a:ln>
        </p:spPr>
      </p:pic>
    </p:spTree>
    <p:extLst>
      <p:ext uri="{BB962C8B-B14F-4D97-AF65-F5344CB8AC3E}">
        <p14:creationId xmlns:p14="http://schemas.microsoft.com/office/powerpoint/2010/main" val="184898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95513" y="908050"/>
            <a:ext cx="4464050" cy="5689600"/>
            <a:chOff x="2195513" y="908050"/>
            <a:chExt cx="4464050" cy="5689600"/>
          </a:xfrm>
        </p:grpSpPr>
        <p:sp>
          <p:nvSpPr>
            <p:cNvPr id="71682" name="Rectangle 2"/>
            <p:cNvSpPr>
              <a:spLocks noChangeArrowheads="1"/>
            </p:cNvSpPr>
            <p:nvPr/>
          </p:nvSpPr>
          <p:spPr bwMode="auto">
            <a:xfrm>
              <a:off x="2482850" y="4438650"/>
              <a:ext cx="3889375"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3" name="Rectangle 3"/>
            <p:cNvSpPr>
              <a:spLocks noChangeArrowheads="1"/>
            </p:cNvSpPr>
            <p:nvPr/>
          </p:nvSpPr>
          <p:spPr bwMode="auto">
            <a:xfrm>
              <a:off x="2627313" y="1698625"/>
              <a:ext cx="3529012" cy="13684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4" name="Rectangle 4"/>
            <p:cNvSpPr>
              <a:spLocks noChangeArrowheads="1"/>
            </p:cNvSpPr>
            <p:nvPr/>
          </p:nvSpPr>
          <p:spPr bwMode="auto">
            <a:xfrm>
              <a:off x="2627313" y="4581525"/>
              <a:ext cx="3529012" cy="13684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5" name="Rectangle 5"/>
            <p:cNvSpPr>
              <a:spLocks noChangeArrowheads="1"/>
            </p:cNvSpPr>
            <p:nvPr/>
          </p:nvSpPr>
          <p:spPr bwMode="auto">
            <a:xfrm>
              <a:off x="2195513" y="6165850"/>
              <a:ext cx="44640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6" name="Rectangle 6"/>
            <p:cNvSpPr>
              <a:spLocks noChangeArrowheads="1"/>
            </p:cNvSpPr>
            <p:nvPr/>
          </p:nvSpPr>
          <p:spPr bwMode="auto">
            <a:xfrm>
              <a:off x="2266950" y="979488"/>
              <a:ext cx="42481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7" name="Rectangle 7"/>
            <p:cNvSpPr>
              <a:spLocks noChangeArrowheads="1"/>
            </p:cNvSpPr>
            <p:nvPr/>
          </p:nvSpPr>
          <p:spPr bwMode="auto">
            <a:xfrm>
              <a:off x="3201988" y="1482725"/>
              <a:ext cx="290512"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88" name="Rectangle 8"/>
            <p:cNvSpPr>
              <a:spLocks noChangeArrowheads="1"/>
            </p:cNvSpPr>
            <p:nvPr/>
          </p:nvSpPr>
          <p:spPr bwMode="auto">
            <a:xfrm>
              <a:off x="4138613" y="1482725"/>
              <a:ext cx="288925"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1689" name="Group 9"/>
            <p:cNvGrpSpPr>
              <a:grpSpLocks/>
            </p:cNvGrpSpPr>
            <p:nvPr/>
          </p:nvGrpSpPr>
          <p:grpSpPr bwMode="auto">
            <a:xfrm>
              <a:off x="2482850" y="6165850"/>
              <a:ext cx="431800" cy="431800"/>
              <a:chOff x="1610" y="3249"/>
              <a:chExt cx="272" cy="272"/>
            </a:xfrm>
          </p:grpSpPr>
          <p:sp>
            <p:nvSpPr>
              <p:cNvPr id="71690" name="Rectangle 1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91" name="Rectangle 1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692" name="Group 12"/>
            <p:cNvGrpSpPr>
              <a:grpSpLocks/>
            </p:cNvGrpSpPr>
            <p:nvPr/>
          </p:nvGrpSpPr>
          <p:grpSpPr bwMode="auto">
            <a:xfrm>
              <a:off x="3635375" y="6165850"/>
              <a:ext cx="431800" cy="431800"/>
              <a:chOff x="1610" y="3249"/>
              <a:chExt cx="272" cy="272"/>
            </a:xfrm>
          </p:grpSpPr>
          <p:sp>
            <p:nvSpPr>
              <p:cNvPr id="71693" name="Rectangle 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94" name="Rectangle 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695" name="Group 15"/>
            <p:cNvGrpSpPr>
              <a:grpSpLocks/>
            </p:cNvGrpSpPr>
            <p:nvPr/>
          </p:nvGrpSpPr>
          <p:grpSpPr bwMode="auto">
            <a:xfrm>
              <a:off x="4787900" y="6165850"/>
              <a:ext cx="431800" cy="431800"/>
              <a:chOff x="1610" y="3249"/>
              <a:chExt cx="272" cy="272"/>
            </a:xfrm>
          </p:grpSpPr>
          <p:sp>
            <p:nvSpPr>
              <p:cNvPr id="71696" name="Rectangle 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697" name="Rectangle 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698" name="Group 18"/>
            <p:cNvGrpSpPr>
              <a:grpSpLocks/>
            </p:cNvGrpSpPr>
            <p:nvPr/>
          </p:nvGrpSpPr>
          <p:grpSpPr bwMode="auto">
            <a:xfrm>
              <a:off x="5940425" y="6165850"/>
              <a:ext cx="431800" cy="431800"/>
              <a:chOff x="1610" y="3249"/>
              <a:chExt cx="272" cy="272"/>
            </a:xfrm>
          </p:grpSpPr>
          <p:sp>
            <p:nvSpPr>
              <p:cNvPr id="71699"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00"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01" name="Group 21"/>
            <p:cNvGrpSpPr>
              <a:grpSpLocks/>
            </p:cNvGrpSpPr>
            <p:nvPr/>
          </p:nvGrpSpPr>
          <p:grpSpPr bwMode="auto">
            <a:xfrm>
              <a:off x="2555875" y="908050"/>
              <a:ext cx="431800" cy="431800"/>
              <a:chOff x="1610" y="3249"/>
              <a:chExt cx="272" cy="272"/>
            </a:xfrm>
          </p:grpSpPr>
          <p:sp>
            <p:nvSpPr>
              <p:cNvPr id="71702"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03"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04" name="Group 24"/>
            <p:cNvGrpSpPr>
              <a:grpSpLocks/>
            </p:cNvGrpSpPr>
            <p:nvPr/>
          </p:nvGrpSpPr>
          <p:grpSpPr bwMode="auto">
            <a:xfrm>
              <a:off x="3635375" y="908050"/>
              <a:ext cx="431800" cy="431800"/>
              <a:chOff x="1610" y="3249"/>
              <a:chExt cx="272" cy="272"/>
            </a:xfrm>
          </p:grpSpPr>
          <p:sp>
            <p:nvSpPr>
              <p:cNvPr id="71705"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06"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07" name="Rectangle 27"/>
            <p:cNvSpPr>
              <a:spLocks noChangeArrowheads="1"/>
            </p:cNvSpPr>
            <p:nvPr/>
          </p:nvSpPr>
          <p:spPr bwMode="auto">
            <a:xfrm>
              <a:off x="5148263" y="1482725"/>
              <a:ext cx="287337"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1708" name="Group 28"/>
            <p:cNvGrpSpPr>
              <a:grpSpLocks/>
            </p:cNvGrpSpPr>
            <p:nvPr/>
          </p:nvGrpSpPr>
          <p:grpSpPr bwMode="auto">
            <a:xfrm>
              <a:off x="4643438" y="908050"/>
              <a:ext cx="431800" cy="431800"/>
              <a:chOff x="1610" y="3249"/>
              <a:chExt cx="272" cy="272"/>
            </a:xfrm>
          </p:grpSpPr>
          <p:sp>
            <p:nvSpPr>
              <p:cNvPr id="71709" name="Rectangle 2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10" name="Rectangle 3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11" name="Group 31"/>
            <p:cNvGrpSpPr>
              <a:grpSpLocks/>
            </p:cNvGrpSpPr>
            <p:nvPr/>
          </p:nvGrpSpPr>
          <p:grpSpPr bwMode="auto">
            <a:xfrm>
              <a:off x="5795963" y="908050"/>
              <a:ext cx="431800" cy="431800"/>
              <a:chOff x="1610" y="3249"/>
              <a:chExt cx="272" cy="272"/>
            </a:xfrm>
          </p:grpSpPr>
          <p:sp>
            <p:nvSpPr>
              <p:cNvPr id="71712" name="Rectangle 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13" name="Rectangle 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14" name="Group 34"/>
            <p:cNvGrpSpPr>
              <a:grpSpLocks/>
            </p:cNvGrpSpPr>
            <p:nvPr/>
          </p:nvGrpSpPr>
          <p:grpSpPr bwMode="auto">
            <a:xfrm>
              <a:off x="3132138" y="3140075"/>
              <a:ext cx="431800" cy="431800"/>
              <a:chOff x="1610" y="3249"/>
              <a:chExt cx="272" cy="272"/>
            </a:xfrm>
          </p:grpSpPr>
          <p:sp>
            <p:nvSpPr>
              <p:cNvPr id="71715" name="Rectangle 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16" name="Rectangle 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17" name="Group 37"/>
            <p:cNvGrpSpPr>
              <a:grpSpLocks/>
            </p:cNvGrpSpPr>
            <p:nvPr/>
          </p:nvGrpSpPr>
          <p:grpSpPr bwMode="auto">
            <a:xfrm>
              <a:off x="4067175" y="3140075"/>
              <a:ext cx="431800" cy="431800"/>
              <a:chOff x="1610" y="3249"/>
              <a:chExt cx="272" cy="272"/>
            </a:xfrm>
          </p:grpSpPr>
          <p:sp>
            <p:nvSpPr>
              <p:cNvPr id="71718" name="Rectangle 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19" name="Rectangle 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1720" name="Group 40"/>
            <p:cNvGrpSpPr>
              <a:grpSpLocks/>
            </p:cNvGrpSpPr>
            <p:nvPr/>
          </p:nvGrpSpPr>
          <p:grpSpPr bwMode="auto">
            <a:xfrm>
              <a:off x="5075238" y="3140075"/>
              <a:ext cx="431800" cy="431800"/>
              <a:chOff x="1610" y="3249"/>
              <a:chExt cx="272" cy="272"/>
            </a:xfrm>
          </p:grpSpPr>
          <p:sp>
            <p:nvSpPr>
              <p:cNvPr id="71721" name="Rectangle 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722" name="Rectangle 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1723" name="Text Box 43"/>
            <p:cNvSpPr txBox="1">
              <a:spLocks noChangeArrowheads="1"/>
            </p:cNvSpPr>
            <p:nvPr/>
          </p:nvSpPr>
          <p:spPr bwMode="auto">
            <a:xfrm>
              <a:off x="6208713" y="3357563"/>
              <a:ext cx="331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Ｚ</a:t>
              </a:r>
            </a:p>
          </p:txBody>
        </p:sp>
        <p:sp>
          <p:nvSpPr>
            <p:cNvPr id="71724" name="Text Box 44"/>
            <p:cNvSpPr txBox="1">
              <a:spLocks noChangeArrowheads="1"/>
            </p:cNvSpPr>
            <p:nvPr/>
          </p:nvSpPr>
          <p:spPr bwMode="auto">
            <a:xfrm>
              <a:off x="2784475" y="3213100"/>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71725" name="Text Box 45"/>
            <p:cNvSpPr txBox="1">
              <a:spLocks noChangeArrowheads="1"/>
            </p:cNvSpPr>
            <p:nvPr/>
          </p:nvSpPr>
          <p:spPr bwMode="auto">
            <a:xfrm>
              <a:off x="4440238" y="3227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71726" name="Text Box 46"/>
            <p:cNvSpPr txBox="1">
              <a:spLocks noChangeArrowheads="1"/>
            </p:cNvSpPr>
            <p:nvPr/>
          </p:nvSpPr>
          <p:spPr bwMode="auto">
            <a:xfrm>
              <a:off x="5435600" y="32131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grpSp>
      <p:sp>
        <p:nvSpPr>
          <p:cNvPr id="71727" name="Text Box 47"/>
          <p:cNvSpPr txBox="1">
            <a:spLocks noChangeArrowheads="1"/>
          </p:cNvSpPr>
          <p:nvPr/>
        </p:nvSpPr>
        <p:spPr bwMode="auto">
          <a:xfrm>
            <a:off x="303213" y="207963"/>
            <a:ext cx="42835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演習</a:t>
            </a:r>
            <a:r>
              <a:rPr lang="en-US" altLang="ja-JP" dirty="0"/>
              <a:t>3-2</a:t>
            </a:r>
            <a:r>
              <a:rPr lang="ja-JP" altLang="en-US" dirty="0"/>
              <a:t>：　（</a:t>
            </a:r>
            <a:r>
              <a:rPr lang="en-US" altLang="ja-JP" dirty="0"/>
              <a:t>A</a:t>
            </a:r>
            <a:r>
              <a:rPr lang="ja-JP" altLang="en-US" dirty="0"/>
              <a:t>＋</a:t>
            </a:r>
            <a:r>
              <a:rPr lang="en-US" altLang="ja-JP" dirty="0"/>
              <a:t>B)</a:t>
            </a:r>
            <a:r>
              <a:rPr lang="ja-JP" altLang="en-US" dirty="0"/>
              <a:t>・</a:t>
            </a:r>
            <a:r>
              <a:rPr lang="en-US" altLang="ja-JP" dirty="0"/>
              <a:t>C</a:t>
            </a:r>
            <a:r>
              <a:rPr lang="ja-JP" altLang="en-US" dirty="0"/>
              <a:t>　のレイアウトを描け</a:t>
            </a:r>
          </a:p>
        </p:txBody>
      </p:sp>
      <p:sp>
        <p:nvSpPr>
          <p:cNvPr id="71728" name="Line 48"/>
          <p:cNvSpPr>
            <a:spLocks noChangeShapeType="1"/>
          </p:cNvSpPr>
          <p:nvPr/>
        </p:nvSpPr>
        <p:spPr bwMode="auto">
          <a:xfrm>
            <a:off x="1474788" y="260350"/>
            <a:ext cx="1081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446"/>
            <a:ext cx="8229600" cy="1143000"/>
          </a:xfrm>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8" name="Text Box 91"/>
          <p:cNvSpPr txBox="1">
            <a:spLocks noChangeArrowheads="1"/>
          </p:cNvSpPr>
          <p:nvPr/>
        </p:nvSpPr>
        <p:spPr bwMode="auto">
          <a:xfrm>
            <a:off x="366894" y="1041085"/>
            <a:ext cx="86409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トランジスタは上から見ると、</a:t>
            </a:r>
            <a:r>
              <a:rPr lang="en-US" altLang="ja-JP" sz="2400" dirty="0"/>
              <a:t>n</a:t>
            </a:r>
            <a:r>
              <a:rPr lang="ja-JP" altLang="en-US" sz="2400" dirty="0"/>
              <a:t>型（</a:t>
            </a:r>
            <a:r>
              <a:rPr lang="en-US" altLang="ja-JP" sz="2400" dirty="0"/>
              <a:t>p</a:t>
            </a:r>
            <a:r>
              <a:rPr lang="ja-JP" altLang="en-US" sz="2400" dirty="0"/>
              <a:t>型）の拡散層の四角形に</a:t>
            </a:r>
            <a:endParaRPr lang="en-US" altLang="ja-JP" sz="2400" dirty="0"/>
          </a:p>
          <a:p>
            <a:r>
              <a:rPr lang="ja-JP" altLang="en-US" sz="2400" dirty="0"/>
              <a:t>ポリシリコンの棒が刺さっている形に見えるが、下に酸化膜や</a:t>
            </a:r>
            <a:endParaRPr lang="en-US" altLang="ja-JP" sz="2400" dirty="0"/>
          </a:p>
          <a:p>
            <a:r>
              <a:rPr lang="ja-JP" altLang="en-US" sz="2400" dirty="0"/>
              <a:t>チャネルがあるので注意</a:t>
            </a:r>
            <a:endParaRPr lang="en-US" altLang="ja-JP" sz="2400" dirty="0"/>
          </a:p>
        </p:txBody>
      </p:sp>
      <p:sp>
        <p:nvSpPr>
          <p:cNvPr id="10" name="Text Box 91"/>
          <p:cNvSpPr txBox="1">
            <a:spLocks noChangeArrowheads="1"/>
          </p:cNvSpPr>
          <p:nvPr/>
        </p:nvSpPr>
        <p:spPr bwMode="auto">
          <a:xfrm>
            <a:off x="366894" y="2399056"/>
            <a:ext cx="86409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ゲートのレイアウト</a:t>
            </a:r>
            <a:endParaRPr lang="en-US" altLang="ja-JP" sz="2400" dirty="0"/>
          </a:p>
          <a:p>
            <a:r>
              <a:rPr lang="ja-JP" altLang="en-US" sz="2400" dirty="0"/>
              <a:t>　</a:t>
            </a:r>
            <a:r>
              <a:rPr lang="ja-JP" altLang="en-US" sz="2000" dirty="0"/>
              <a:t>上半分に</a:t>
            </a:r>
            <a:r>
              <a:rPr lang="en-US" altLang="ja-JP" sz="2000" dirty="0" err="1"/>
              <a:t>pMOS</a:t>
            </a:r>
            <a:r>
              <a:rPr lang="ja-JP" altLang="en-US" sz="2000" dirty="0" err="1"/>
              <a:t>、</a:t>
            </a:r>
            <a:r>
              <a:rPr lang="ja-JP" altLang="en-US" sz="2000" dirty="0"/>
              <a:t>下半分に</a:t>
            </a:r>
            <a:r>
              <a:rPr lang="en-US" altLang="ja-JP" sz="2000" dirty="0" err="1"/>
              <a:t>nMOS</a:t>
            </a:r>
            <a:r>
              <a:rPr lang="ja-JP" altLang="en-US" sz="2000" dirty="0"/>
              <a:t>を配置して上下に電源とグランドを引く</a:t>
            </a:r>
            <a:endParaRPr lang="en-US" altLang="ja-JP" sz="2000" dirty="0"/>
          </a:p>
          <a:p>
            <a:r>
              <a:rPr lang="ja-JP" altLang="en-US" sz="2400" dirty="0"/>
              <a:t>　ポリシリコンの棒は伸ばして</a:t>
            </a:r>
            <a:r>
              <a:rPr lang="en-US" altLang="ja-JP" sz="2400" dirty="0" err="1"/>
              <a:t>nMOS,pMOS</a:t>
            </a:r>
            <a:r>
              <a:rPr lang="ja-JP" altLang="en-US" sz="2400" dirty="0"/>
              <a:t>の共用ゲートとする</a:t>
            </a:r>
            <a:endParaRPr lang="en-US" altLang="ja-JP" sz="2400" dirty="0"/>
          </a:p>
          <a:p>
            <a:r>
              <a:rPr lang="ja-JP" altLang="en-US" sz="2400" dirty="0"/>
              <a:t>　隣り合ったトランジスタの拡散層はくっつけて両方で共用する</a:t>
            </a:r>
            <a:endParaRPr lang="en-US" altLang="ja-JP" sz="2400" dirty="0"/>
          </a:p>
          <a:p>
            <a:r>
              <a:rPr lang="ja-JP" altLang="en-US" sz="2400" dirty="0"/>
              <a:t>　立体方向の配線にはコンタクトホールを打つ</a:t>
            </a:r>
            <a:endParaRPr lang="en-US" altLang="ja-JP" sz="2400" dirty="0"/>
          </a:p>
        </p:txBody>
      </p:sp>
      <p:sp>
        <p:nvSpPr>
          <p:cNvPr id="7" name="Text Box 91"/>
          <p:cNvSpPr txBox="1">
            <a:spLocks noChangeArrowheads="1"/>
          </p:cNvSpPr>
          <p:nvPr/>
        </p:nvSpPr>
        <p:spPr bwMode="auto">
          <a:xfrm>
            <a:off x="363446" y="4487712"/>
            <a:ext cx="86409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スタンダードセルを使ったセルベース設計法は</a:t>
            </a:r>
            <a:endParaRPr lang="en-US" altLang="ja-JP" sz="2400" dirty="0"/>
          </a:p>
          <a:p>
            <a:r>
              <a:rPr lang="ja-JP" altLang="en-US" sz="2400" dirty="0"/>
              <a:t>基本的には</a:t>
            </a:r>
            <a:r>
              <a:rPr lang="en-US" altLang="ja-JP" sz="2400" dirty="0"/>
              <a:t>CAD</a:t>
            </a:r>
            <a:r>
              <a:rPr lang="ja-JP" altLang="en-US" sz="2400" dirty="0"/>
              <a:t>任せ</a:t>
            </a:r>
            <a:endParaRPr lang="en-US" altLang="ja-JP" sz="2400" dirty="0"/>
          </a:p>
          <a:p>
            <a:r>
              <a:rPr lang="en-US" altLang="ja-JP" sz="2400" dirty="0"/>
              <a:t>IP</a:t>
            </a:r>
            <a:r>
              <a:rPr lang="ja-JP" altLang="en-US" sz="2400" dirty="0"/>
              <a:t>ベース設計は最近の</a:t>
            </a:r>
            <a:r>
              <a:rPr lang="en-US" altLang="ja-JP" sz="2400" dirty="0"/>
              <a:t>VLSI</a:t>
            </a:r>
            <a:r>
              <a:rPr lang="ja-JP" altLang="en-US" sz="2400" dirty="0"/>
              <a:t>設計のトレンド</a:t>
            </a:r>
            <a:endParaRPr lang="en-US" altLang="ja-JP" sz="2400" dirty="0"/>
          </a:p>
          <a:p>
            <a:r>
              <a:rPr lang="ja-JP" altLang="en-US" sz="2400" dirty="0"/>
              <a:t>スケーリング則とその崩壊は概念を理解して</a:t>
            </a:r>
            <a:endParaRPr lang="en-US" altLang="ja-JP" sz="2400" dirty="0"/>
          </a:p>
          <a:p>
            <a:r>
              <a:rPr lang="ja-JP" altLang="en-US" sz="2400" dirty="0"/>
              <a:t>話に付いていけるようにしよう</a:t>
            </a:r>
            <a:endParaRPr lang="en-US" altLang="ja-JP" sz="2400" dirty="0"/>
          </a:p>
        </p:txBody>
      </p:sp>
    </p:spTree>
    <p:extLst>
      <p:ext uri="{BB962C8B-B14F-4D97-AF65-F5344CB8AC3E}">
        <p14:creationId xmlns:p14="http://schemas.microsoft.com/office/powerpoint/2010/main" val="2706777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01-1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563563"/>
            <a:ext cx="4368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7235825" y="1144588"/>
            <a:ext cx="415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①</a:t>
            </a:r>
          </a:p>
          <a:p>
            <a:pPr eaLnBrk="1" hangingPunct="1">
              <a:spcBef>
                <a:spcPct val="0"/>
              </a:spcBef>
              <a:buFontTx/>
              <a:buNone/>
            </a:pPr>
            <a:endParaRPr lang="en-US" altLang="ja-JP" sz="1800" dirty="0"/>
          </a:p>
        </p:txBody>
      </p:sp>
      <p:sp>
        <p:nvSpPr>
          <p:cNvPr id="15365" name="Line 5"/>
          <p:cNvSpPr>
            <a:spLocks noChangeShapeType="1"/>
          </p:cNvSpPr>
          <p:nvPr/>
        </p:nvSpPr>
        <p:spPr bwMode="auto">
          <a:xfrm flipH="1">
            <a:off x="6443663" y="1484313"/>
            <a:ext cx="7207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6" name="Rectangle 6"/>
          <p:cNvSpPr>
            <a:spLocks noChangeArrowheads="1"/>
          </p:cNvSpPr>
          <p:nvPr/>
        </p:nvSpPr>
        <p:spPr bwMode="auto">
          <a:xfrm>
            <a:off x="6084888" y="2060575"/>
            <a:ext cx="358775" cy="2159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7" name="Line 7"/>
          <p:cNvSpPr>
            <a:spLocks noChangeShapeType="1"/>
          </p:cNvSpPr>
          <p:nvPr/>
        </p:nvSpPr>
        <p:spPr bwMode="auto">
          <a:xfrm flipH="1">
            <a:off x="6516688" y="2133600"/>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8" name="Text Box 8"/>
          <p:cNvSpPr txBox="1">
            <a:spLocks noChangeArrowheads="1"/>
          </p:cNvSpPr>
          <p:nvPr/>
        </p:nvSpPr>
        <p:spPr bwMode="auto">
          <a:xfrm>
            <a:off x="7164388" y="1916113"/>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②</a:t>
            </a:r>
            <a:endParaRPr lang="en-US" altLang="ja-JP" sz="1800" dirty="0"/>
          </a:p>
        </p:txBody>
      </p:sp>
    </p:spTree>
    <p:extLst>
      <p:ext uri="{BB962C8B-B14F-4D97-AF65-F5344CB8AC3E}">
        <p14:creationId xmlns:p14="http://schemas.microsoft.com/office/powerpoint/2010/main" val="114941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482850" y="4438650"/>
            <a:ext cx="3889375"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59" name="Rectangle 3"/>
          <p:cNvSpPr>
            <a:spLocks noChangeArrowheads="1"/>
          </p:cNvSpPr>
          <p:nvPr/>
        </p:nvSpPr>
        <p:spPr bwMode="auto">
          <a:xfrm>
            <a:off x="2627313" y="1698625"/>
            <a:ext cx="3529012" cy="13684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0" name="Rectangle 4"/>
          <p:cNvSpPr>
            <a:spLocks noChangeArrowheads="1"/>
          </p:cNvSpPr>
          <p:nvPr/>
        </p:nvSpPr>
        <p:spPr bwMode="auto">
          <a:xfrm>
            <a:off x="2627313" y="4581525"/>
            <a:ext cx="3529012" cy="13684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2" name="Rectangle 6"/>
          <p:cNvSpPr>
            <a:spLocks noChangeArrowheads="1"/>
          </p:cNvSpPr>
          <p:nvPr/>
        </p:nvSpPr>
        <p:spPr bwMode="auto">
          <a:xfrm>
            <a:off x="2266950" y="979488"/>
            <a:ext cx="42481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3" name="Rectangle 7"/>
          <p:cNvSpPr>
            <a:spLocks noChangeArrowheads="1"/>
          </p:cNvSpPr>
          <p:nvPr/>
        </p:nvSpPr>
        <p:spPr bwMode="auto">
          <a:xfrm>
            <a:off x="2671762" y="1028304"/>
            <a:ext cx="360363" cy="20875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4" name="Rectangle 8"/>
          <p:cNvSpPr>
            <a:spLocks noChangeArrowheads="1"/>
          </p:cNvSpPr>
          <p:nvPr/>
        </p:nvSpPr>
        <p:spPr bwMode="auto">
          <a:xfrm>
            <a:off x="3201988" y="1482725"/>
            <a:ext cx="290512"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5" name="Rectangle 9"/>
          <p:cNvSpPr>
            <a:spLocks noChangeArrowheads="1"/>
          </p:cNvSpPr>
          <p:nvPr/>
        </p:nvSpPr>
        <p:spPr bwMode="auto">
          <a:xfrm>
            <a:off x="4138613" y="1482725"/>
            <a:ext cx="288925"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6" name="Rectangle 10"/>
          <p:cNvSpPr>
            <a:spLocks noChangeArrowheads="1"/>
          </p:cNvSpPr>
          <p:nvPr/>
        </p:nvSpPr>
        <p:spPr bwMode="auto">
          <a:xfrm>
            <a:off x="3651252" y="4292601"/>
            <a:ext cx="288926" cy="16716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83" name="Group 27"/>
          <p:cNvGrpSpPr>
            <a:grpSpLocks/>
          </p:cNvGrpSpPr>
          <p:nvPr/>
        </p:nvGrpSpPr>
        <p:grpSpPr bwMode="auto">
          <a:xfrm>
            <a:off x="2627313" y="1627188"/>
            <a:ext cx="431800" cy="431800"/>
            <a:chOff x="1610" y="3249"/>
            <a:chExt cx="272" cy="272"/>
          </a:xfrm>
        </p:grpSpPr>
        <p:sp>
          <p:nvSpPr>
            <p:cNvPr id="70684"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5"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6" name="Group 30"/>
          <p:cNvGrpSpPr>
            <a:grpSpLocks/>
          </p:cNvGrpSpPr>
          <p:nvPr/>
        </p:nvGrpSpPr>
        <p:grpSpPr bwMode="auto">
          <a:xfrm>
            <a:off x="2627313" y="2635250"/>
            <a:ext cx="431800" cy="431800"/>
            <a:chOff x="1610" y="3249"/>
            <a:chExt cx="272" cy="272"/>
          </a:xfrm>
        </p:grpSpPr>
        <p:sp>
          <p:nvSpPr>
            <p:cNvPr id="70687" name="Rectangle 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8" name="Rectangle 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9" name="Group 33"/>
          <p:cNvGrpSpPr>
            <a:grpSpLocks/>
          </p:cNvGrpSpPr>
          <p:nvPr/>
        </p:nvGrpSpPr>
        <p:grpSpPr bwMode="auto">
          <a:xfrm>
            <a:off x="2555875" y="908050"/>
            <a:ext cx="431800" cy="431800"/>
            <a:chOff x="1610" y="3249"/>
            <a:chExt cx="272" cy="272"/>
          </a:xfrm>
        </p:grpSpPr>
        <p:sp>
          <p:nvSpPr>
            <p:cNvPr id="70690" name="Rectangle 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1" name="Rectangle 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92" name="Group 36"/>
          <p:cNvGrpSpPr>
            <a:grpSpLocks/>
          </p:cNvGrpSpPr>
          <p:nvPr/>
        </p:nvGrpSpPr>
        <p:grpSpPr bwMode="auto">
          <a:xfrm>
            <a:off x="3635375" y="908050"/>
            <a:ext cx="431800" cy="431800"/>
            <a:chOff x="1610" y="3249"/>
            <a:chExt cx="272" cy="272"/>
          </a:xfrm>
        </p:grpSpPr>
        <p:sp>
          <p:nvSpPr>
            <p:cNvPr id="70693" name="Rectangle 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4" name="Rectangle 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95" name="Rectangle 39"/>
          <p:cNvSpPr>
            <a:spLocks noChangeArrowheads="1"/>
          </p:cNvSpPr>
          <p:nvPr/>
        </p:nvSpPr>
        <p:spPr bwMode="auto">
          <a:xfrm>
            <a:off x="5148263" y="1482725"/>
            <a:ext cx="287337"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7" name="Rectangle 41"/>
          <p:cNvSpPr>
            <a:spLocks noChangeArrowheads="1"/>
          </p:cNvSpPr>
          <p:nvPr/>
        </p:nvSpPr>
        <p:spPr bwMode="auto">
          <a:xfrm>
            <a:off x="5722938" y="1698625"/>
            <a:ext cx="360362" cy="4033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98" name="Group 42"/>
          <p:cNvGrpSpPr>
            <a:grpSpLocks/>
          </p:cNvGrpSpPr>
          <p:nvPr/>
        </p:nvGrpSpPr>
        <p:grpSpPr bwMode="auto">
          <a:xfrm>
            <a:off x="4643438" y="908050"/>
            <a:ext cx="431800" cy="431800"/>
            <a:chOff x="1610" y="3249"/>
            <a:chExt cx="272" cy="272"/>
          </a:xfrm>
        </p:grpSpPr>
        <p:sp>
          <p:nvSpPr>
            <p:cNvPr id="70699"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0"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1" name="Group 45"/>
          <p:cNvGrpSpPr>
            <a:grpSpLocks/>
          </p:cNvGrpSpPr>
          <p:nvPr/>
        </p:nvGrpSpPr>
        <p:grpSpPr bwMode="auto">
          <a:xfrm>
            <a:off x="5724525" y="4581525"/>
            <a:ext cx="431800" cy="431800"/>
            <a:chOff x="1610" y="3249"/>
            <a:chExt cx="272" cy="272"/>
          </a:xfrm>
        </p:grpSpPr>
        <p:sp>
          <p:nvSpPr>
            <p:cNvPr id="70702"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3"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4" name="Group 48"/>
          <p:cNvGrpSpPr>
            <a:grpSpLocks/>
          </p:cNvGrpSpPr>
          <p:nvPr/>
        </p:nvGrpSpPr>
        <p:grpSpPr bwMode="auto">
          <a:xfrm>
            <a:off x="5721350" y="5591175"/>
            <a:ext cx="431800" cy="431800"/>
            <a:chOff x="1610" y="3249"/>
            <a:chExt cx="272" cy="272"/>
          </a:xfrm>
        </p:grpSpPr>
        <p:sp>
          <p:nvSpPr>
            <p:cNvPr id="70705"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6"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10" name="Group 54"/>
          <p:cNvGrpSpPr>
            <a:grpSpLocks/>
          </p:cNvGrpSpPr>
          <p:nvPr/>
        </p:nvGrpSpPr>
        <p:grpSpPr bwMode="auto">
          <a:xfrm>
            <a:off x="5795963" y="908050"/>
            <a:ext cx="431800" cy="431800"/>
            <a:chOff x="1610" y="3249"/>
            <a:chExt cx="272" cy="272"/>
          </a:xfrm>
        </p:grpSpPr>
        <p:sp>
          <p:nvSpPr>
            <p:cNvPr id="70711"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2"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13" name="Rectangle 57"/>
          <p:cNvSpPr>
            <a:spLocks noChangeArrowheads="1"/>
          </p:cNvSpPr>
          <p:nvPr/>
        </p:nvSpPr>
        <p:spPr bwMode="auto">
          <a:xfrm>
            <a:off x="3635374" y="4076700"/>
            <a:ext cx="2449513" cy="3405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714" name="Group 58"/>
          <p:cNvGrpSpPr>
            <a:grpSpLocks/>
          </p:cNvGrpSpPr>
          <p:nvPr/>
        </p:nvGrpSpPr>
        <p:grpSpPr bwMode="auto">
          <a:xfrm>
            <a:off x="5651500" y="1698625"/>
            <a:ext cx="431800" cy="431800"/>
            <a:chOff x="1610" y="3249"/>
            <a:chExt cx="272" cy="272"/>
          </a:xfrm>
        </p:grpSpPr>
        <p:sp>
          <p:nvSpPr>
            <p:cNvPr id="70715" name="Rectangle 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6" name="Rectangle 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17" name="Group 61"/>
          <p:cNvGrpSpPr>
            <a:grpSpLocks/>
          </p:cNvGrpSpPr>
          <p:nvPr/>
        </p:nvGrpSpPr>
        <p:grpSpPr bwMode="auto">
          <a:xfrm>
            <a:off x="5651500" y="2708275"/>
            <a:ext cx="431800" cy="431800"/>
            <a:chOff x="1610" y="3249"/>
            <a:chExt cx="272" cy="272"/>
          </a:xfrm>
        </p:grpSpPr>
        <p:sp>
          <p:nvSpPr>
            <p:cNvPr id="70718" name="Rectangle 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9" name="Rectangle 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0" name="Group 64"/>
          <p:cNvGrpSpPr>
            <a:grpSpLocks/>
          </p:cNvGrpSpPr>
          <p:nvPr/>
        </p:nvGrpSpPr>
        <p:grpSpPr bwMode="auto">
          <a:xfrm>
            <a:off x="3132138" y="3140075"/>
            <a:ext cx="431800" cy="431800"/>
            <a:chOff x="1610" y="3249"/>
            <a:chExt cx="272" cy="272"/>
          </a:xfrm>
        </p:grpSpPr>
        <p:sp>
          <p:nvSpPr>
            <p:cNvPr id="70721" name="Rectangle 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2" name="Rectangle 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3" name="Group 67"/>
          <p:cNvGrpSpPr>
            <a:grpSpLocks/>
          </p:cNvGrpSpPr>
          <p:nvPr/>
        </p:nvGrpSpPr>
        <p:grpSpPr bwMode="auto">
          <a:xfrm>
            <a:off x="4067175" y="3140075"/>
            <a:ext cx="431800" cy="431800"/>
            <a:chOff x="1610" y="3249"/>
            <a:chExt cx="272" cy="272"/>
          </a:xfrm>
        </p:grpSpPr>
        <p:sp>
          <p:nvSpPr>
            <p:cNvPr id="70724" name="Rectangle 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5" name="Rectangle 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6" name="Group 70"/>
          <p:cNvGrpSpPr>
            <a:grpSpLocks/>
          </p:cNvGrpSpPr>
          <p:nvPr/>
        </p:nvGrpSpPr>
        <p:grpSpPr bwMode="auto">
          <a:xfrm>
            <a:off x="5075238" y="3140075"/>
            <a:ext cx="431800" cy="431800"/>
            <a:chOff x="1610" y="3249"/>
            <a:chExt cx="272" cy="272"/>
          </a:xfrm>
        </p:grpSpPr>
        <p:sp>
          <p:nvSpPr>
            <p:cNvPr id="70727" name="Rectangle 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8" name="Rectangle 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38" name="Text Box 82"/>
          <p:cNvSpPr txBox="1">
            <a:spLocks noChangeArrowheads="1"/>
          </p:cNvSpPr>
          <p:nvPr/>
        </p:nvSpPr>
        <p:spPr bwMode="auto">
          <a:xfrm>
            <a:off x="6208713" y="3357563"/>
            <a:ext cx="331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Ｚ</a:t>
            </a:r>
          </a:p>
        </p:txBody>
      </p:sp>
      <p:sp>
        <p:nvSpPr>
          <p:cNvPr id="70739" name="Text Box 83"/>
          <p:cNvSpPr txBox="1">
            <a:spLocks noChangeArrowheads="1"/>
          </p:cNvSpPr>
          <p:nvPr/>
        </p:nvSpPr>
        <p:spPr bwMode="auto">
          <a:xfrm>
            <a:off x="2784475" y="3213100"/>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70740" name="Text Box 84"/>
          <p:cNvSpPr txBox="1">
            <a:spLocks noChangeArrowheads="1"/>
          </p:cNvSpPr>
          <p:nvPr/>
        </p:nvSpPr>
        <p:spPr bwMode="auto">
          <a:xfrm>
            <a:off x="4440238" y="3227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70741" name="Text Box 85"/>
          <p:cNvSpPr txBox="1">
            <a:spLocks noChangeArrowheads="1"/>
          </p:cNvSpPr>
          <p:nvPr/>
        </p:nvSpPr>
        <p:spPr bwMode="auto">
          <a:xfrm>
            <a:off x="5435600" y="32131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70745" name="Rectangle 89"/>
          <p:cNvSpPr>
            <a:spLocks noChangeArrowheads="1"/>
          </p:cNvSpPr>
          <p:nvPr/>
        </p:nvSpPr>
        <p:spPr bwMode="auto">
          <a:xfrm>
            <a:off x="4572000" y="4581525"/>
            <a:ext cx="360363"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746" name="Group 90"/>
          <p:cNvGrpSpPr>
            <a:grpSpLocks/>
          </p:cNvGrpSpPr>
          <p:nvPr/>
        </p:nvGrpSpPr>
        <p:grpSpPr bwMode="auto">
          <a:xfrm>
            <a:off x="4572000" y="4581525"/>
            <a:ext cx="431800" cy="431800"/>
            <a:chOff x="1610" y="3249"/>
            <a:chExt cx="272" cy="272"/>
          </a:xfrm>
        </p:grpSpPr>
        <p:sp>
          <p:nvSpPr>
            <p:cNvPr id="70747" name="Rectangle 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8" name="Rectangle 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49" name="Group 93"/>
          <p:cNvGrpSpPr>
            <a:grpSpLocks/>
          </p:cNvGrpSpPr>
          <p:nvPr/>
        </p:nvGrpSpPr>
        <p:grpSpPr bwMode="auto">
          <a:xfrm>
            <a:off x="4572000" y="5589588"/>
            <a:ext cx="431800" cy="431800"/>
            <a:chOff x="1610" y="3249"/>
            <a:chExt cx="272" cy="272"/>
          </a:xfrm>
        </p:grpSpPr>
        <p:sp>
          <p:nvSpPr>
            <p:cNvPr id="70750" name="Rectangle 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51" name="Rectangle 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53" name="Text Box 97"/>
          <p:cNvSpPr txBox="1">
            <a:spLocks noChangeArrowheads="1"/>
          </p:cNvSpPr>
          <p:nvPr/>
        </p:nvSpPr>
        <p:spPr bwMode="auto">
          <a:xfrm>
            <a:off x="303213" y="207963"/>
            <a:ext cx="7779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演習</a:t>
            </a:r>
            <a:r>
              <a:rPr lang="en-US" altLang="ja-JP" dirty="0"/>
              <a:t>3-1</a:t>
            </a:r>
            <a:r>
              <a:rPr lang="ja-JP" altLang="en-US" dirty="0"/>
              <a:t>：　</a:t>
            </a:r>
            <a:r>
              <a:rPr lang="en-US" altLang="ja-JP" dirty="0"/>
              <a:t>p.56 (6) </a:t>
            </a:r>
            <a:r>
              <a:rPr lang="ja-JP" altLang="en-US" dirty="0"/>
              <a:t>　対応する</a:t>
            </a:r>
            <a:r>
              <a:rPr lang="en-US" altLang="ja-JP" dirty="0"/>
              <a:t>CMOS</a:t>
            </a:r>
            <a:r>
              <a:rPr lang="ja-JP" altLang="en-US" dirty="0"/>
              <a:t>回路を描き、対応</a:t>
            </a:r>
            <a:r>
              <a:rPr lang="ja-JP" altLang="en-US"/>
              <a:t>するブール式を求めよ</a:t>
            </a:r>
            <a:endParaRPr lang="ja-JP" altLang="en-US" dirty="0"/>
          </a:p>
        </p:txBody>
      </p:sp>
      <p:sp>
        <p:nvSpPr>
          <p:cNvPr id="98" name="Rectangle 89">
            <a:extLst>
              <a:ext uri="{FF2B5EF4-FFF2-40B4-BE49-F238E27FC236}">
                <a16:creationId xmlns:a16="http://schemas.microsoft.com/office/drawing/2014/main" id="{59060B0A-AF35-45D6-B9CA-97BF1865E51B}"/>
              </a:ext>
            </a:extLst>
          </p:cNvPr>
          <p:cNvSpPr>
            <a:spLocks noChangeArrowheads="1"/>
          </p:cNvSpPr>
          <p:nvPr/>
        </p:nvSpPr>
        <p:spPr bwMode="auto">
          <a:xfrm>
            <a:off x="2656682" y="4609544"/>
            <a:ext cx="360363"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68" name="Group 12"/>
          <p:cNvGrpSpPr>
            <a:grpSpLocks/>
          </p:cNvGrpSpPr>
          <p:nvPr/>
        </p:nvGrpSpPr>
        <p:grpSpPr bwMode="auto">
          <a:xfrm>
            <a:off x="2627313" y="4581525"/>
            <a:ext cx="431800" cy="431800"/>
            <a:chOff x="1610" y="3249"/>
            <a:chExt cx="272" cy="272"/>
          </a:xfrm>
        </p:grpSpPr>
        <p:sp>
          <p:nvSpPr>
            <p:cNvPr id="70669" name="Rectangle 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0" name="Rectangle 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7" name="Group 51"/>
          <p:cNvGrpSpPr>
            <a:grpSpLocks/>
          </p:cNvGrpSpPr>
          <p:nvPr/>
        </p:nvGrpSpPr>
        <p:grpSpPr bwMode="auto">
          <a:xfrm>
            <a:off x="2627313" y="5591175"/>
            <a:ext cx="431800" cy="431800"/>
            <a:chOff x="1610" y="3249"/>
            <a:chExt cx="272" cy="272"/>
          </a:xfrm>
        </p:grpSpPr>
        <p:sp>
          <p:nvSpPr>
            <p:cNvPr id="70708"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9"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9" name="Group 90">
            <a:extLst>
              <a:ext uri="{FF2B5EF4-FFF2-40B4-BE49-F238E27FC236}">
                <a16:creationId xmlns:a16="http://schemas.microsoft.com/office/drawing/2014/main" id="{D8DA860A-5F2C-402B-B7DA-AEA4C4EBC6EF}"/>
              </a:ext>
            </a:extLst>
          </p:cNvPr>
          <p:cNvGrpSpPr>
            <a:grpSpLocks/>
          </p:cNvGrpSpPr>
          <p:nvPr/>
        </p:nvGrpSpPr>
        <p:grpSpPr bwMode="auto">
          <a:xfrm>
            <a:off x="3562350" y="4581525"/>
            <a:ext cx="431800" cy="431800"/>
            <a:chOff x="1610" y="3249"/>
            <a:chExt cx="272" cy="272"/>
          </a:xfrm>
        </p:grpSpPr>
        <p:sp>
          <p:nvSpPr>
            <p:cNvPr id="100" name="Rectangle 91">
              <a:extLst>
                <a:ext uri="{FF2B5EF4-FFF2-40B4-BE49-F238E27FC236}">
                  <a16:creationId xmlns:a16="http://schemas.microsoft.com/office/drawing/2014/main" id="{9C7E0A78-CE74-48B4-8271-7BD781F56EDC}"/>
                </a:ext>
              </a:extLst>
            </p:cNvPr>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 name="Rectangle 92">
              <a:extLst>
                <a:ext uri="{FF2B5EF4-FFF2-40B4-BE49-F238E27FC236}">
                  <a16:creationId xmlns:a16="http://schemas.microsoft.com/office/drawing/2014/main" id="{59488A31-0992-4E31-AF86-0B70954AFA13}"/>
                </a:ext>
              </a:extLst>
            </p:cNvPr>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2" name="Group 93">
            <a:extLst>
              <a:ext uri="{FF2B5EF4-FFF2-40B4-BE49-F238E27FC236}">
                <a16:creationId xmlns:a16="http://schemas.microsoft.com/office/drawing/2014/main" id="{D37FE87B-333E-4562-932E-F64AD3BFA9FB}"/>
              </a:ext>
            </a:extLst>
          </p:cNvPr>
          <p:cNvGrpSpPr>
            <a:grpSpLocks/>
          </p:cNvGrpSpPr>
          <p:nvPr/>
        </p:nvGrpSpPr>
        <p:grpSpPr bwMode="auto">
          <a:xfrm>
            <a:off x="3581400" y="5539584"/>
            <a:ext cx="431800" cy="431800"/>
            <a:chOff x="1610" y="3249"/>
            <a:chExt cx="272" cy="272"/>
          </a:xfrm>
        </p:grpSpPr>
        <p:sp>
          <p:nvSpPr>
            <p:cNvPr id="103" name="Rectangle 94">
              <a:extLst>
                <a:ext uri="{FF2B5EF4-FFF2-40B4-BE49-F238E27FC236}">
                  <a16:creationId xmlns:a16="http://schemas.microsoft.com/office/drawing/2014/main" id="{BD9821A8-F70E-42ED-B080-33FB1C8387D5}"/>
                </a:ext>
              </a:extLst>
            </p:cNvPr>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 name="Rectangle 95">
              <a:extLst>
                <a:ext uri="{FF2B5EF4-FFF2-40B4-BE49-F238E27FC236}">
                  <a16:creationId xmlns:a16="http://schemas.microsoft.com/office/drawing/2014/main" id="{E1F3B682-7253-443C-AC6F-7DFBEE84565E}"/>
                </a:ext>
              </a:extLst>
            </p:cNvPr>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61" name="Rectangle 5"/>
          <p:cNvSpPr>
            <a:spLocks noChangeArrowheads="1"/>
          </p:cNvSpPr>
          <p:nvPr/>
        </p:nvSpPr>
        <p:spPr bwMode="auto">
          <a:xfrm>
            <a:off x="2195513" y="6165850"/>
            <a:ext cx="44640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74" name="Group 18"/>
          <p:cNvGrpSpPr>
            <a:grpSpLocks/>
          </p:cNvGrpSpPr>
          <p:nvPr/>
        </p:nvGrpSpPr>
        <p:grpSpPr bwMode="auto">
          <a:xfrm>
            <a:off x="3635375" y="6165850"/>
            <a:ext cx="431800" cy="431800"/>
            <a:chOff x="1610" y="3249"/>
            <a:chExt cx="272" cy="272"/>
          </a:xfrm>
        </p:grpSpPr>
        <p:sp>
          <p:nvSpPr>
            <p:cNvPr id="70675"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6"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77" name="Group 21"/>
          <p:cNvGrpSpPr>
            <a:grpSpLocks/>
          </p:cNvGrpSpPr>
          <p:nvPr/>
        </p:nvGrpSpPr>
        <p:grpSpPr bwMode="auto">
          <a:xfrm>
            <a:off x="4787900" y="6165850"/>
            <a:ext cx="431800" cy="431800"/>
            <a:chOff x="1610" y="3249"/>
            <a:chExt cx="272" cy="272"/>
          </a:xfrm>
        </p:grpSpPr>
        <p:sp>
          <p:nvSpPr>
            <p:cNvPr id="70678"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9"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0" name="Group 24"/>
          <p:cNvGrpSpPr>
            <a:grpSpLocks/>
          </p:cNvGrpSpPr>
          <p:nvPr/>
        </p:nvGrpSpPr>
        <p:grpSpPr bwMode="auto">
          <a:xfrm>
            <a:off x="5940425" y="6165850"/>
            <a:ext cx="431800" cy="431800"/>
            <a:chOff x="1610" y="3249"/>
            <a:chExt cx="272" cy="272"/>
          </a:xfrm>
        </p:grpSpPr>
        <p:sp>
          <p:nvSpPr>
            <p:cNvPr id="70681"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2"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71" name="Group 15"/>
          <p:cNvGrpSpPr>
            <a:grpSpLocks/>
          </p:cNvGrpSpPr>
          <p:nvPr/>
        </p:nvGrpSpPr>
        <p:grpSpPr bwMode="auto">
          <a:xfrm>
            <a:off x="2482850" y="6165850"/>
            <a:ext cx="431800" cy="431800"/>
            <a:chOff x="1610" y="3249"/>
            <a:chExt cx="272" cy="272"/>
          </a:xfrm>
        </p:grpSpPr>
        <p:sp>
          <p:nvSpPr>
            <p:cNvPr id="70672" name="Rectangle 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3" name="Rectangle 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373544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843213" y="1484313"/>
            <a:ext cx="4249737" cy="1512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58371" name="Rectangle 3"/>
          <p:cNvSpPr>
            <a:spLocks noChangeArrowheads="1"/>
          </p:cNvSpPr>
          <p:nvPr/>
        </p:nvSpPr>
        <p:spPr bwMode="auto">
          <a:xfrm>
            <a:off x="4572000" y="3860800"/>
            <a:ext cx="431800" cy="2160588"/>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2" name="Rectangle 4"/>
          <p:cNvSpPr>
            <a:spLocks noChangeArrowheads="1"/>
          </p:cNvSpPr>
          <p:nvPr/>
        </p:nvSpPr>
        <p:spPr bwMode="auto">
          <a:xfrm>
            <a:off x="3995738" y="4076700"/>
            <a:ext cx="576262" cy="18716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3" name="Rectangle 5"/>
          <p:cNvSpPr>
            <a:spLocks noChangeArrowheads="1"/>
          </p:cNvSpPr>
          <p:nvPr/>
        </p:nvSpPr>
        <p:spPr bwMode="auto">
          <a:xfrm>
            <a:off x="5003800" y="4076700"/>
            <a:ext cx="503238" cy="18716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4" name="Rectangle 6"/>
          <p:cNvSpPr>
            <a:spLocks noChangeArrowheads="1"/>
          </p:cNvSpPr>
          <p:nvPr/>
        </p:nvSpPr>
        <p:spPr bwMode="auto">
          <a:xfrm>
            <a:off x="5003800" y="1484313"/>
            <a:ext cx="576263"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5" name="Rectangle 7"/>
          <p:cNvSpPr>
            <a:spLocks noChangeArrowheads="1"/>
          </p:cNvSpPr>
          <p:nvPr/>
        </p:nvSpPr>
        <p:spPr bwMode="auto">
          <a:xfrm>
            <a:off x="3995738" y="1484313"/>
            <a:ext cx="576262"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6" name="Text Box 8"/>
          <p:cNvSpPr txBox="1">
            <a:spLocks noChangeArrowheads="1"/>
          </p:cNvSpPr>
          <p:nvPr/>
        </p:nvSpPr>
        <p:spPr bwMode="auto">
          <a:xfrm>
            <a:off x="2916238" y="26368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n-substrate</a:t>
            </a:r>
          </a:p>
        </p:txBody>
      </p:sp>
      <p:sp>
        <p:nvSpPr>
          <p:cNvPr id="58377" name="Text Box 9"/>
          <p:cNvSpPr txBox="1">
            <a:spLocks noChangeArrowheads="1"/>
          </p:cNvSpPr>
          <p:nvPr/>
        </p:nvSpPr>
        <p:spPr bwMode="auto">
          <a:xfrm>
            <a:off x="5775325" y="1046163"/>
            <a:ext cx="1249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ｐ</a:t>
            </a:r>
            <a:r>
              <a:rPr lang="en-US" altLang="ja-JP"/>
              <a:t>-diffusion</a:t>
            </a:r>
          </a:p>
        </p:txBody>
      </p:sp>
      <p:sp>
        <p:nvSpPr>
          <p:cNvPr id="58378" name="Rectangle 10"/>
          <p:cNvSpPr>
            <a:spLocks noChangeArrowheads="1"/>
          </p:cNvSpPr>
          <p:nvPr/>
        </p:nvSpPr>
        <p:spPr bwMode="auto">
          <a:xfrm>
            <a:off x="4572000" y="1412875"/>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79" name="Text Box 11"/>
          <p:cNvSpPr txBox="1">
            <a:spLocks noChangeArrowheads="1"/>
          </p:cNvSpPr>
          <p:nvPr/>
        </p:nvSpPr>
        <p:spPr bwMode="auto">
          <a:xfrm>
            <a:off x="3557588" y="9858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酸化膜</a:t>
            </a:r>
          </a:p>
        </p:txBody>
      </p:sp>
      <p:sp>
        <p:nvSpPr>
          <p:cNvPr id="58380" name="Rectangle 12"/>
          <p:cNvSpPr>
            <a:spLocks noChangeArrowheads="1"/>
          </p:cNvSpPr>
          <p:nvPr/>
        </p:nvSpPr>
        <p:spPr bwMode="auto">
          <a:xfrm>
            <a:off x="4572000" y="1268413"/>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81" name="Text Box 13"/>
          <p:cNvSpPr txBox="1">
            <a:spLocks noChangeArrowheads="1"/>
          </p:cNvSpPr>
          <p:nvPr/>
        </p:nvSpPr>
        <p:spPr bwMode="auto">
          <a:xfrm>
            <a:off x="4356100" y="620713"/>
            <a:ext cx="1325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ポリシリコン</a:t>
            </a:r>
          </a:p>
        </p:txBody>
      </p:sp>
      <p:sp>
        <p:nvSpPr>
          <p:cNvPr id="58382" name="Text Box 14"/>
          <p:cNvSpPr txBox="1">
            <a:spLocks noChangeArrowheads="1"/>
          </p:cNvSpPr>
          <p:nvPr/>
        </p:nvSpPr>
        <p:spPr bwMode="auto">
          <a:xfrm>
            <a:off x="231775" y="857250"/>
            <a:ext cx="2251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p-MOS</a:t>
            </a:r>
            <a:r>
              <a:rPr lang="ja-JP" altLang="en-US"/>
              <a:t>トランジスタの</a:t>
            </a:r>
          </a:p>
          <a:p>
            <a:r>
              <a:rPr lang="ja-JP" altLang="en-US"/>
              <a:t>レイアウト</a:t>
            </a:r>
          </a:p>
        </p:txBody>
      </p:sp>
      <p:grpSp>
        <p:nvGrpSpPr>
          <p:cNvPr id="58383" name="Group 15"/>
          <p:cNvGrpSpPr>
            <a:grpSpLocks/>
          </p:cNvGrpSpPr>
          <p:nvPr/>
        </p:nvGrpSpPr>
        <p:grpSpPr bwMode="auto">
          <a:xfrm>
            <a:off x="3924300" y="4868863"/>
            <a:ext cx="1727200" cy="647700"/>
            <a:chOff x="2472" y="3067"/>
            <a:chExt cx="1088" cy="408"/>
          </a:xfrm>
        </p:grpSpPr>
        <p:sp>
          <p:nvSpPr>
            <p:cNvPr id="58384" name="Line 16"/>
            <p:cNvSpPr>
              <a:spLocks noChangeShapeType="1"/>
            </p:cNvSpPr>
            <p:nvPr/>
          </p:nvSpPr>
          <p:spPr bwMode="auto">
            <a:xfrm>
              <a:off x="2699" y="3294"/>
              <a:ext cx="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5" name="Line 17"/>
            <p:cNvSpPr>
              <a:spLocks noChangeShapeType="1"/>
            </p:cNvSpPr>
            <p:nvPr/>
          </p:nvSpPr>
          <p:spPr bwMode="auto">
            <a:xfrm>
              <a:off x="3016" y="3067"/>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6" name="Line 18"/>
            <p:cNvSpPr>
              <a:spLocks noChangeShapeType="1"/>
            </p:cNvSpPr>
            <p:nvPr/>
          </p:nvSpPr>
          <p:spPr bwMode="auto">
            <a:xfrm>
              <a:off x="3243" y="329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7" name="Line 19"/>
            <p:cNvSpPr>
              <a:spLocks noChangeShapeType="1"/>
            </p:cNvSpPr>
            <p:nvPr/>
          </p:nvSpPr>
          <p:spPr bwMode="auto">
            <a:xfrm>
              <a:off x="2789" y="329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8" name="Line 20"/>
            <p:cNvSpPr>
              <a:spLocks noChangeShapeType="1"/>
            </p:cNvSpPr>
            <p:nvPr/>
          </p:nvSpPr>
          <p:spPr bwMode="auto">
            <a:xfrm>
              <a:off x="2472" y="3475"/>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9" name="Line 21"/>
            <p:cNvSpPr>
              <a:spLocks noChangeShapeType="1"/>
            </p:cNvSpPr>
            <p:nvPr/>
          </p:nvSpPr>
          <p:spPr bwMode="auto">
            <a:xfrm>
              <a:off x="3243" y="3475"/>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8390" name="Oval 22"/>
          <p:cNvSpPr>
            <a:spLocks noChangeArrowheads="1"/>
          </p:cNvSpPr>
          <p:nvPr/>
        </p:nvSpPr>
        <p:spPr bwMode="auto">
          <a:xfrm>
            <a:off x="4716463" y="5084763"/>
            <a:ext cx="142875" cy="14446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391" name="Text Box 23"/>
          <p:cNvSpPr txBox="1">
            <a:spLocks noChangeArrowheads="1"/>
          </p:cNvSpPr>
          <p:nvPr/>
        </p:nvSpPr>
        <p:spPr bwMode="auto">
          <a:xfrm>
            <a:off x="468313" y="219075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切断図</a:t>
            </a:r>
          </a:p>
        </p:txBody>
      </p:sp>
      <p:sp>
        <p:nvSpPr>
          <p:cNvPr id="58392" name="Text Box 24"/>
          <p:cNvSpPr txBox="1">
            <a:spLocks noChangeArrowheads="1"/>
          </p:cNvSpPr>
          <p:nvPr/>
        </p:nvSpPr>
        <p:spPr bwMode="auto">
          <a:xfrm>
            <a:off x="1547813" y="4581525"/>
            <a:ext cx="195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上から見た図</a:t>
            </a:r>
          </a:p>
          <a:p>
            <a:r>
              <a:rPr lang="ja-JP" altLang="en-US"/>
              <a:t>参加膜は見えない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3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3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3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83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P spid="58374" grpId="0" animBg="1"/>
      <p:bldP spid="58375" grpId="0" animBg="1"/>
      <p:bldP spid="58377" grpId="0"/>
      <p:bldP spid="58378" grpId="0" animBg="1"/>
      <p:bldP spid="58379" grpId="0"/>
      <p:bldP spid="58380" grpId="0" animBg="1"/>
      <p:bldP spid="58381" grpId="0"/>
      <p:bldP spid="583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39674" y="3429000"/>
            <a:ext cx="4249737" cy="1512887"/>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grpSp>
        <p:nvGrpSpPr>
          <p:cNvPr id="57347" name="Group 3"/>
          <p:cNvGrpSpPr>
            <a:grpSpLocks/>
          </p:cNvGrpSpPr>
          <p:nvPr/>
        </p:nvGrpSpPr>
        <p:grpSpPr bwMode="auto">
          <a:xfrm>
            <a:off x="5404861" y="3429000"/>
            <a:ext cx="2232025" cy="1152525"/>
            <a:chOff x="2336" y="935"/>
            <a:chExt cx="1406" cy="726"/>
          </a:xfrm>
        </p:grpSpPr>
        <p:sp>
          <p:nvSpPr>
            <p:cNvPr id="57348" name="Rectangle 4"/>
            <p:cNvSpPr>
              <a:spLocks noChangeArrowheads="1"/>
            </p:cNvSpPr>
            <p:nvPr/>
          </p:nvSpPr>
          <p:spPr bwMode="auto">
            <a:xfrm>
              <a:off x="2336" y="935"/>
              <a:ext cx="1406" cy="72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49" name="Text Box 5"/>
            <p:cNvSpPr txBox="1">
              <a:spLocks noChangeArrowheads="1"/>
            </p:cNvSpPr>
            <p:nvPr/>
          </p:nvSpPr>
          <p:spPr bwMode="auto">
            <a:xfrm>
              <a:off x="2426" y="1389"/>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p-well</a:t>
              </a:r>
            </a:p>
          </p:txBody>
        </p:sp>
      </p:grpSp>
      <p:grpSp>
        <p:nvGrpSpPr>
          <p:cNvPr id="2" name="グループ化 1">
            <a:extLst>
              <a:ext uri="{FF2B5EF4-FFF2-40B4-BE49-F238E27FC236}">
                <a16:creationId xmlns:a16="http://schemas.microsoft.com/office/drawing/2014/main" id="{456895D4-A0EF-430D-8559-627E0DE1C761}"/>
              </a:ext>
            </a:extLst>
          </p:cNvPr>
          <p:cNvGrpSpPr/>
          <p:nvPr/>
        </p:nvGrpSpPr>
        <p:grpSpPr>
          <a:xfrm>
            <a:off x="297221" y="2924944"/>
            <a:ext cx="8492190" cy="496987"/>
            <a:chOff x="297221" y="2924944"/>
            <a:chExt cx="8492190" cy="496987"/>
          </a:xfrm>
        </p:grpSpPr>
        <p:sp>
          <p:nvSpPr>
            <p:cNvPr id="3" name="正方形/長方形 2"/>
            <p:cNvSpPr/>
            <p:nvPr/>
          </p:nvSpPr>
          <p:spPr>
            <a:xfrm>
              <a:off x="297221" y="2924944"/>
              <a:ext cx="8492190" cy="496987"/>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59" name="Text Box 15"/>
            <p:cNvSpPr txBox="1">
              <a:spLocks noChangeArrowheads="1"/>
            </p:cNvSpPr>
            <p:nvPr/>
          </p:nvSpPr>
          <p:spPr bwMode="auto">
            <a:xfrm>
              <a:off x="409321" y="295633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絶縁物</a:t>
              </a:r>
            </a:p>
          </p:txBody>
        </p:sp>
      </p:grpSp>
      <p:sp>
        <p:nvSpPr>
          <p:cNvPr id="57362" name="Text Box 18"/>
          <p:cNvSpPr txBox="1">
            <a:spLocks noChangeArrowheads="1"/>
          </p:cNvSpPr>
          <p:nvPr/>
        </p:nvSpPr>
        <p:spPr bwMode="auto">
          <a:xfrm>
            <a:off x="260278" y="311596"/>
            <a:ext cx="82509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dirty="0"/>
              <a:t>配線用メタル層とコンタクトホール（ビアホール）</a:t>
            </a:r>
          </a:p>
        </p:txBody>
      </p:sp>
      <p:sp>
        <p:nvSpPr>
          <p:cNvPr id="28" name="Rectangle 2"/>
          <p:cNvSpPr>
            <a:spLocks noChangeArrowheads="1"/>
          </p:cNvSpPr>
          <p:nvPr/>
        </p:nvSpPr>
        <p:spPr bwMode="auto">
          <a:xfrm>
            <a:off x="297221" y="3438527"/>
            <a:ext cx="4249737" cy="1512887"/>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grpSp>
        <p:nvGrpSpPr>
          <p:cNvPr id="11" name="グループ化 10">
            <a:extLst>
              <a:ext uri="{FF2B5EF4-FFF2-40B4-BE49-F238E27FC236}">
                <a16:creationId xmlns:a16="http://schemas.microsoft.com/office/drawing/2014/main" id="{7139BEBE-CF4E-4866-98BD-6BD193AA5340}"/>
              </a:ext>
            </a:extLst>
          </p:cNvPr>
          <p:cNvGrpSpPr/>
          <p:nvPr/>
        </p:nvGrpSpPr>
        <p:grpSpPr>
          <a:xfrm>
            <a:off x="2051571" y="3421931"/>
            <a:ext cx="5224953" cy="367431"/>
            <a:chOff x="2051571" y="3421931"/>
            <a:chExt cx="5224953" cy="367431"/>
          </a:xfrm>
        </p:grpSpPr>
        <p:sp>
          <p:nvSpPr>
            <p:cNvPr id="57354" name="Rectangle 10"/>
            <p:cNvSpPr>
              <a:spLocks noChangeArrowheads="1"/>
            </p:cNvSpPr>
            <p:nvPr/>
          </p:nvSpPr>
          <p:spPr bwMode="auto">
            <a:xfrm>
              <a:off x="6700261" y="3429000"/>
              <a:ext cx="576263"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55" name="Rectangle 11"/>
            <p:cNvSpPr>
              <a:spLocks noChangeArrowheads="1"/>
            </p:cNvSpPr>
            <p:nvPr/>
          </p:nvSpPr>
          <p:spPr bwMode="auto">
            <a:xfrm>
              <a:off x="5692199" y="3429000"/>
              <a:ext cx="576262" cy="3603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Rectangle 6"/>
            <p:cNvSpPr>
              <a:spLocks noChangeArrowheads="1"/>
            </p:cNvSpPr>
            <p:nvPr/>
          </p:nvSpPr>
          <p:spPr bwMode="auto">
            <a:xfrm>
              <a:off x="3059633" y="3421931"/>
              <a:ext cx="576263"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Rectangle 7"/>
            <p:cNvSpPr>
              <a:spLocks noChangeArrowheads="1"/>
            </p:cNvSpPr>
            <p:nvPr/>
          </p:nvSpPr>
          <p:spPr bwMode="auto">
            <a:xfrm>
              <a:off x="2051571" y="3421931"/>
              <a:ext cx="576262" cy="3603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1" name="Text Box 8"/>
          <p:cNvSpPr txBox="1">
            <a:spLocks noChangeArrowheads="1"/>
          </p:cNvSpPr>
          <p:nvPr/>
        </p:nvSpPr>
        <p:spPr bwMode="auto">
          <a:xfrm>
            <a:off x="395288" y="4574456"/>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n-substrate</a:t>
            </a:r>
          </a:p>
        </p:txBody>
      </p:sp>
      <p:grpSp>
        <p:nvGrpSpPr>
          <p:cNvPr id="9" name="グループ化 8">
            <a:extLst>
              <a:ext uri="{FF2B5EF4-FFF2-40B4-BE49-F238E27FC236}">
                <a16:creationId xmlns:a16="http://schemas.microsoft.com/office/drawing/2014/main" id="{7B3221E4-19B4-460C-A2F1-B52EFFC2AE2E}"/>
              </a:ext>
            </a:extLst>
          </p:cNvPr>
          <p:cNvGrpSpPr/>
          <p:nvPr/>
        </p:nvGrpSpPr>
        <p:grpSpPr>
          <a:xfrm>
            <a:off x="2627833" y="3206031"/>
            <a:ext cx="431800" cy="215900"/>
            <a:chOff x="2627833" y="3206031"/>
            <a:chExt cx="431800" cy="215900"/>
          </a:xfrm>
        </p:grpSpPr>
        <p:sp>
          <p:nvSpPr>
            <p:cNvPr id="32" name="Rectangle 10"/>
            <p:cNvSpPr>
              <a:spLocks noChangeArrowheads="1"/>
            </p:cNvSpPr>
            <p:nvPr/>
          </p:nvSpPr>
          <p:spPr bwMode="auto">
            <a:xfrm>
              <a:off x="2627833" y="3350493"/>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Rectangle 12"/>
            <p:cNvSpPr>
              <a:spLocks noChangeArrowheads="1"/>
            </p:cNvSpPr>
            <p:nvPr/>
          </p:nvSpPr>
          <p:spPr bwMode="auto">
            <a:xfrm>
              <a:off x="2627833" y="3206031"/>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 name="グループ化 4">
            <a:extLst>
              <a:ext uri="{FF2B5EF4-FFF2-40B4-BE49-F238E27FC236}">
                <a16:creationId xmlns:a16="http://schemas.microsoft.com/office/drawing/2014/main" id="{1B5125E2-2E39-4B1A-BBD7-93855719BD16}"/>
              </a:ext>
            </a:extLst>
          </p:cNvPr>
          <p:cNvGrpSpPr/>
          <p:nvPr/>
        </p:nvGrpSpPr>
        <p:grpSpPr>
          <a:xfrm>
            <a:off x="300863" y="2587119"/>
            <a:ext cx="8488548" cy="369332"/>
            <a:chOff x="300863" y="2587119"/>
            <a:chExt cx="8488548" cy="369332"/>
          </a:xfrm>
        </p:grpSpPr>
        <p:sp>
          <p:nvSpPr>
            <p:cNvPr id="36" name="正方形/長方形 35"/>
            <p:cNvSpPr/>
            <p:nvPr/>
          </p:nvSpPr>
          <p:spPr>
            <a:xfrm>
              <a:off x="300863" y="2636837"/>
              <a:ext cx="8488548" cy="2920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ext Box 15"/>
            <p:cNvSpPr txBox="1">
              <a:spLocks noChangeArrowheads="1"/>
            </p:cNvSpPr>
            <p:nvPr/>
          </p:nvSpPr>
          <p:spPr bwMode="auto">
            <a:xfrm>
              <a:off x="436278" y="2587119"/>
              <a:ext cx="1117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1</a:t>
              </a:r>
              <a:r>
                <a:rPr lang="ja-JP" altLang="en-US" dirty="0"/>
                <a:t>層</a:t>
              </a:r>
            </a:p>
          </p:txBody>
        </p:sp>
      </p:grpSp>
      <p:grpSp>
        <p:nvGrpSpPr>
          <p:cNvPr id="7" name="グループ化 6">
            <a:extLst>
              <a:ext uri="{FF2B5EF4-FFF2-40B4-BE49-F238E27FC236}">
                <a16:creationId xmlns:a16="http://schemas.microsoft.com/office/drawing/2014/main" id="{58FF5C19-4973-4649-8EF8-65035C956E48}"/>
              </a:ext>
            </a:extLst>
          </p:cNvPr>
          <p:cNvGrpSpPr/>
          <p:nvPr/>
        </p:nvGrpSpPr>
        <p:grpSpPr>
          <a:xfrm>
            <a:off x="280275" y="2141822"/>
            <a:ext cx="8492190" cy="496987"/>
            <a:chOff x="280275" y="2141822"/>
            <a:chExt cx="8492190" cy="496987"/>
          </a:xfrm>
        </p:grpSpPr>
        <p:sp>
          <p:nvSpPr>
            <p:cNvPr id="37" name="正方形/長方形 36"/>
            <p:cNvSpPr/>
            <p:nvPr/>
          </p:nvSpPr>
          <p:spPr>
            <a:xfrm>
              <a:off x="280275" y="2141822"/>
              <a:ext cx="8492190" cy="496987"/>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Text Box 15"/>
            <p:cNvSpPr txBox="1">
              <a:spLocks noChangeArrowheads="1"/>
            </p:cNvSpPr>
            <p:nvPr/>
          </p:nvSpPr>
          <p:spPr bwMode="auto">
            <a:xfrm>
              <a:off x="416525" y="2237256"/>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絶縁物</a:t>
              </a:r>
            </a:p>
          </p:txBody>
        </p:sp>
      </p:grpSp>
      <p:grpSp>
        <p:nvGrpSpPr>
          <p:cNvPr id="8" name="グループ化 7">
            <a:extLst>
              <a:ext uri="{FF2B5EF4-FFF2-40B4-BE49-F238E27FC236}">
                <a16:creationId xmlns:a16="http://schemas.microsoft.com/office/drawing/2014/main" id="{C6FCB307-EC39-46F1-B214-1F66C8CA8DD4}"/>
              </a:ext>
            </a:extLst>
          </p:cNvPr>
          <p:cNvGrpSpPr/>
          <p:nvPr/>
        </p:nvGrpSpPr>
        <p:grpSpPr>
          <a:xfrm>
            <a:off x="260278" y="1803656"/>
            <a:ext cx="8488548" cy="369332"/>
            <a:chOff x="260278" y="1803656"/>
            <a:chExt cx="8488548" cy="369332"/>
          </a:xfrm>
        </p:grpSpPr>
        <p:sp>
          <p:nvSpPr>
            <p:cNvPr id="38" name="正方形/長方形 37"/>
            <p:cNvSpPr/>
            <p:nvPr/>
          </p:nvSpPr>
          <p:spPr>
            <a:xfrm>
              <a:off x="260278" y="1855960"/>
              <a:ext cx="8488548" cy="2920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 Box 15"/>
            <p:cNvSpPr txBox="1">
              <a:spLocks noChangeArrowheads="1"/>
            </p:cNvSpPr>
            <p:nvPr/>
          </p:nvSpPr>
          <p:spPr bwMode="auto">
            <a:xfrm>
              <a:off x="298404" y="1803656"/>
              <a:ext cx="1146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2</a:t>
              </a:r>
              <a:r>
                <a:rPr lang="ja-JP" altLang="en-US" dirty="0"/>
                <a:t>層</a:t>
              </a:r>
            </a:p>
          </p:txBody>
        </p:sp>
      </p:grpSp>
      <p:grpSp>
        <p:nvGrpSpPr>
          <p:cNvPr id="12" name="グループ化 11">
            <a:extLst>
              <a:ext uri="{FF2B5EF4-FFF2-40B4-BE49-F238E27FC236}">
                <a16:creationId xmlns:a16="http://schemas.microsoft.com/office/drawing/2014/main" id="{1908FDF5-C9C2-4743-9773-E0E8359EBC9A}"/>
              </a:ext>
            </a:extLst>
          </p:cNvPr>
          <p:cNvGrpSpPr/>
          <p:nvPr/>
        </p:nvGrpSpPr>
        <p:grpSpPr>
          <a:xfrm>
            <a:off x="1538935" y="1352828"/>
            <a:ext cx="5965590" cy="2083975"/>
            <a:chOff x="1538935" y="1352828"/>
            <a:chExt cx="5965590" cy="2083975"/>
          </a:xfrm>
        </p:grpSpPr>
        <p:sp>
          <p:nvSpPr>
            <p:cNvPr id="4" name="正方形/長方形 3"/>
            <p:cNvSpPr/>
            <p:nvPr/>
          </p:nvSpPr>
          <p:spPr>
            <a:xfrm flipH="1">
              <a:off x="2759229" y="2114388"/>
              <a:ext cx="192490" cy="10987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flipH="1">
              <a:off x="2202471"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flipH="1">
              <a:off x="3291369"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flipH="1">
              <a:off x="5893874" y="2924671"/>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flipH="1">
              <a:off x="6911516" y="2903219"/>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flipH="1">
              <a:off x="6384772" y="2164668"/>
              <a:ext cx="215975" cy="10448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flipH="1">
              <a:off x="7349472" y="2924671"/>
              <a:ext cx="155053" cy="5004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flipH="1">
              <a:off x="1538935" y="2914909"/>
              <a:ext cx="155053" cy="5004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Text Box 15"/>
            <p:cNvSpPr txBox="1">
              <a:spLocks noChangeArrowheads="1"/>
            </p:cNvSpPr>
            <p:nvPr/>
          </p:nvSpPr>
          <p:spPr bwMode="auto">
            <a:xfrm>
              <a:off x="1848855" y="1352828"/>
              <a:ext cx="1729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コンタクトホール</a:t>
              </a:r>
            </a:p>
          </p:txBody>
        </p:sp>
        <p:cxnSp>
          <p:nvCxnSpPr>
            <p:cNvPr id="6" name="直線矢印コネクタ 5"/>
            <p:cNvCxnSpPr/>
            <p:nvPr/>
          </p:nvCxnSpPr>
          <p:spPr>
            <a:xfrm>
              <a:off x="2422089" y="1709649"/>
              <a:ext cx="313656" cy="368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flipH="1">
              <a:off x="4581790" y="2164668"/>
              <a:ext cx="172911" cy="512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7F9095D1-952D-49E7-A657-93734A9AB537}"/>
              </a:ext>
            </a:extLst>
          </p:cNvPr>
          <p:cNvGrpSpPr/>
          <p:nvPr/>
        </p:nvGrpSpPr>
        <p:grpSpPr>
          <a:xfrm>
            <a:off x="6263816" y="3213100"/>
            <a:ext cx="436445" cy="215900"/>
            <a:chOff x="6263816" y="3213100"/>
            <a:chExt cx="436445" cy="215900"/>
          </a:xfrm>
        </p:grpSpPr>
        <p:sp>
          <p:nvSpPr>
            <p:cNvPr id="57358" name="Rectangle 14"/>
            <p:cNvSpPr>
              <a:spLocks noChangeArrowheads="1"/>
            </p:cNvSpPr>
            <p:nvPr/>
          </p:nvSpPr>
          <p:spPr bwMode="auto">
            <a:xfrm>
              <a:off x="6268461" y="3357562"/>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360" name="Rectangle 16"/>
            <p:cNvSpPr>
              <a:spLocks noChangeArrowheads="1"/>
            </p:cNvSpPr>
            <p:nvPr/>
          </p:nvSpPr>
          <p:spPr bwMode="auto">
            <a:xfrm>
              <a:off x="6268461" y="3213100"/>
              <a:ext cx="431800" cy="14446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 name="Rectangle 10">
              <a:extLst>
                <a:ext uri="{FF2B5EF4-FFF2-40B4-BE49-F238E27FC236}">
                  <a16:creationId xmlns:a16="http://schemas.microsoft.com/office/drawing/2014/main" id="{96FA6C05-6488-49C0-ACD5-0DAB24C7D763}"/>
                </a:ext>
              </a:extLst>
            </p:cNvPr>
            <p:cNvSpPr>
              <a:spLocks noChangeArrowheads="1"/>
            </p:cNvSpPr>
            <p:nvPr/>
          </p:nvSpPr>
          <p:spPr bwMode="auto">
            <a:xfrm>
              <a:off x="6263816" y="3355474"/>
              <a:ext cx="431800" cy="71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ustDataLst>
      <p:tags r:id="rId1"/>
    </p:custDataLst>
    <p:extLst>
      <p:ext uri="{BB962C8B-B14F-4D97-AF65-F5344CB8AC3E}">
        <p14:creationId xmlns:p14="http://schemas.microsoft.com/office/powerpoint/2010/main" val="13793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900113" y="3789363"/>
            <a:ext cx="2376487" cy="2663825"/>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395" name="Rectangle 3"/>
          <p:cNvSpPr>
            <a:spLocks noChangeArrowheads="1"/>
          </p:cNvSpPr>
          <p:nvPr/>
        </p:nvSpPr>
        <p:spPr bwMode="auto">
          <a:xfrm>
            <a:off x="1476375" y="981075"/>
            <a:ext cx="503238" cy="18716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396" name="Rectangle 4"/>
          <p:cNvSpPr>
            <a:spLocks noChangeArrowheads="1"/>
          </p:cNvSpPr>
          <p:nvPr/>
        </p:nvSpPr>
        <p:spPr bwMode="auto">
          <a:xfrm>
            <a:off x="1979613" y="908050"/>
            <a:ext cx="431800" cy="4897438"/>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397" name="Rectangle 5"/>
          <p:cNvSpPr>
            <a:spLocks noChangeArrowheads="1"/>
          </p:cNvSpPr>
          <p:nvPr/>
        </p:nvSpPr>
        <p:spPr bwMode="auto">
          <a:xfrm>
            <a:off x="2413000" y="981075"/>
            <a:ext cx="503238" cy="18716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398" name="Rectangle 6"/>
          <p:cNvSpPr>
            <a:spLocks noChangeArrowheads="1"/>
          </p:cNvSpPr>
          <p:nvPr/>
        </p:nvSpPr>
        <p:spPr bwMode="auto">
          <a:xfrm>
            <a:off x="1476375" y="3860800"/>
            <a:ext cx="503238" cy="18716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399" name="Rectangle 7"/>
          <p:cNvSpPr>
            <a:spLocks noChangeArrowheads="1"/>
          </p:cNvSpPr>
          <p:nvPr/>
        </p:nvSpPr>
        <p:spPr bwMode="auto">
          <a:xfrm>
            <a:off x="2411413" y="3860800"/>
            <a:ext cx="503237" cy="18716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0" name="Rectangle 8"/>
          <p:cNvSpPr>
            <a:spLocks noChangeArrowheads="1"/>
          </p:cNvSpPr>
          <p:nvPr/>
        </p:nvSpPr>
        <p:spPr bwMode="auto">
          <a:xfrm>
            <a:off x="215900" y="260350"/>
            <a:ext cx="3995738"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1" name="Rectangle 9"/>
          <p:cNvSpPr>
            <a:spLocks noChangeArrowheads="1"/>
          </p:cNvSpPr>
          <p:nvPr/>
        </p:nvSpPr>
        <p:spPr bwMode="auto">
          <a:xfrm>
            <a:off x="250825" y="6021388"/>
            <a:ext cx="4033838"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2" name="Rectangle 10"/>
          <p:cNvSpPr>
            <a:spLocks noChangeArrowheads="1"/>
          </p:cNvSpPr>
          <p:nvPr/>
        </p:nvSpPr>
        <p:spPr bwMode="auto">
          <a:xfrm>
            <a:off x="1403350" y="3860800"/>
            <a:ext cx="431800"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3" name="Rectangle 11"/>
          <p:cNvSpPr>
            <a:spLocks noChangeArrowheads="1"/>
          </p:cNvSpPr>
          <p:nvPr/>
        </p:nvSpPr>
        <p:spPr bwMode="auto">
          <a:xfrm>
            <a:off x="2555875" y="692150"/>
            <a:ext cx="431800"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9404" name="Group 12"/>
          <p:cNvGrpSpPr>
            <a:grpSpLocks/>
          </p:cNvGrpSpPr>
          <p:nvPr/>
        </p:nvGrpSpPr>
        <p:grpSpPr bwMode="auto">
          <a:xfrm>
            <a:off x="1403350" y="981075"/>
            <a:ext cx="1584325" cy="4752975"/>
            <a:chOff x="884" y="618"/>
            <a:chExt cx="998" cy="2994"/>
          </a:xfrm>
        </p:grpSpPr>
        <p:sp>
          <p:nvSpPr>
            <p:cNvPr id="59405" name="Rectangle 13"/>
            <p:cNvSpPr>
              <a:spLocks noChangeArrowheads="1"/>
            </p:cNvSpPr>
            <p:nvPr/>
          </p:nvSpPr>
          <p:spPr bwMode="auto">
            <a:xfrm>
              <a:off x="884" y="618"/>
              <a:ext cx="272"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6" name="Rectangle 14"/>
            <p:cNvSpPr>
              <a:spLocks noChangeArrowheads="1"/>
            </p:cNvSpPr>
            <p:nvPr/>
          </p:nvSpPr>
          <p:spPr bwMode="auto">
            <a:xfrm>
              <a:off x="884" y="1979"/>
              <a:ext cx="99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7" name="Rectangle 15"/>
            <p:cNvSpPr>
              <a:spLocks noChangeArrowheads="1"/>
            </p:cNvSpPr>
            <p:nvPr/>
          </p:nvSpPr>
          <p:spPr bwMode="auto">
            <a:xfrm>
              <a:off x="1610" y="2251"/>
              <a:ext cx="272"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9408" name="Rectangle 16"/>
          <p:cNvSpPr>
            <a:spLocks noChangeArrowheads="1"/>
          </p:cNvSpPr>
          <p:nvPr/>
        </p:nvSpPr>
        <p:spPr bwMode="auto">
          <a:xfrm>
            <a:off x="1403350" y="4005263"/>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09" name="Rectangle 17"/>
          <p:cNvSpPr>
            <a:spLocks noChangeArrowheads="1"/>
          </p:cNvSpPr>
          <p:nvPr/>
        </p:nvSpPr>
        <p:spPr bwMode="auto">
          <a:xfrm>
            <a:off x="1403350" y="4581525"/>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0" name="Rectangle 18"/>
          <p:cNvSpPr>
            <a:spLocks noChangeArrowheads="1"/>
          </p:cNvSpPr>
          <p:nvPr/>
        </p:nvSpPr>
        <p:spPr bwMode="auto">
          <a:xfrm>
            <a:off x="1403350" y="5157788"/>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1" name="Rectangle 19"/>
          <p:cNvSpPr>
            <a:spLocks noChangeArrowheads="1"/>
          </p:cNvSpPr>
          <p:nvPr/>
        </p:nvSpPr>
        <p:spPr bwMode="auto">
          <a:xfrm>
            <a:off x="1403350" y="2349500"/>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2" name="Rectangle 20"/>
          <p:cNvSpPr>
            <a:spLocks noChangeArrowheads="1"/>
          </p:cNvSpPr>
          <p:nvPr/>
        </p:nvSpPr>
        <p:spPr bwMode="auto">
          <a:xfrm>
            <a:off x="1403350" y="1773238"/>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3" name="Rectangle 21"/>
          <p:cNvSpPr>
            <a:spLocks noChangeArrowheads="1"/>
          </p:cNvSpPr>
          <p:nvPr/>
        </p:nvSpPr>
        <p:spPr bwMode="auto">
          <a:xfrm>
            <a:off x="1403350" y="1196975"/>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4" name="Rectangle 22"/>
          <p:cNvSpPr>
            <a:spLocks noChangeArrowheads="1"/>
          </p:cNvSpPr>
          <p:nvPr/>
        </p:nvSpPr>
        <p:spPr bwMode="auto">
          <a:xfrm>
            <a:off x="2555875" y="2349500"/>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5" name="Rectangle 23"/>
          <p:cNvSpPr>
            <a:spLocks noChangeArrowheads="1"/>
          </p:cNvSpPr>
          <p:nvPr/>
        </p:nvSpPr>
        <p:spPr bwMode="auto">
          <a:xfrm>
            <a:off x="2555875" y="1773238"/>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6" name="Rectangle 24"/>
          <p:cNvSpPr>
            <a:spLocks noChangeArrowheads="1"/>
          </p:cNvSpPr>
          <p:nvPr/>
        </p:nvSpPr>
        <p:spPr bwMode="auto">
          <a:xfrm>
            <a:off x="2555875" y="1196975"/>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7" name="Rectangle 25"/>
          <p:cNvSpPr>
            <a:spLocks noChangeArrowheads="1"/>
          </p:cNvSpPr>
          <p:nvPr/>
        </p:nvSpPr>
        <p:spPr bwMode="auto">
          <a:xfrm>
            <a:off x="2555875" y="4005263"/>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18" name="Rectangle 26"/>
          <p:cNvSpPr>
            <a:spLocks noChangeArrowheads="1"/>
          </p:cNvSpPr>
          <p:nvPr/>
        </p:nvSpPr>
        <p:spPr bwMode="auto">
          <a:xfrm>
            <a:off x="2555875" y="4581525"/>
            <a:ext cx="431800" cy="431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9419" name="Group 27"/>
          <p:cNvGrpSpPr>
            <a:grpSpLocks/>
          </p:cNvGrpSpPr>
          <p:nvPr/>
        </p:nvGrpSpPr>
        <p:grpSpPr bwMode="auto">
          <a:xfrm>
            <a:off x="2555875" y="5157788"/>
            <a:ext cx="431800" cy="431800"/>
            <a:chOff x="1610" y="3249"/>
            <a:chExt cx="272" cy="272"/>
          </a:xfrm>
        </p:grpSpPr>
        <p:sp>
          <p:nvSpPr>
            <p:cNvPr id="59420"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1"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9422" name="Rectangle 30"/>
          <p:cNvSpPr>
            <a:spLocks noChangeArrowheads="1"/>
          </p:cNvSpPr>
          <p:nvPr/>
        </p:nvSpPr>
        <p:spPr bwMode="auto">
          <a:xfrm>
            <a:off x="2700338" y="4724400"/>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3" name="Rectangle 31"/>
          <p:cNvSpPr>
            <a:spLocks noChangeArrowheads="1"/>
          </p:cNvSpPr>
          <p:nvPr/>
        </p:nvSpPr>
        <p:spPr bwMode="auto">
          <a:xfrm>
            <a:off x="2700338" y="4148138"/>
            <a:ext cx="142875" cy="1444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4" name="Rectangle 32"/>
          <p:cNvSpPr>
            <a:spLocks noChangeArrowheads="1"/>
          </p:cNvSpPr>
          <p:nvPr/>
        </p:nvSpPr>
        <p:spPr bwMode="auto">
          <a:xfrm>
            <a:off x="2700338" y="2492375"/>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5" name="Rectangle 33"/>
          <p:cNvSpPr>
            <a:spLocks noChangeArrowheads="1"/>
          </p:cNvSpPr>
          <p:nvPr/>
        </p:nvSpPr>
        <p:spPr bwMode="auto">
          <a:xfrm>
            <a:off x="2700338" y="1916113"/>
            <a:ext cx="142875" cy="1444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6" name="Rectangle 34"/>
          <p:cNvSpPr>
            <a:spLocks noChangeArrowheads="1"/>
          </p:cNvSpPr>
          <p:nvPr/>
        </p:nvSpPr>
        <p:spPr bwMode="auto">
          <a:xfrm>
            <a:off x="2700338" y="1339850"/>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7" name="Rectangle 35"/>
          <p:cNvSpPr>
            <a:spLocks noChangeArrowheads="1"/>
          </p:cNvSpPr>
          <p:nvPr/>
        </p:nvSpPr>
        <p:spPr bwMode="auto">
          <a:xfrm>
            <a:off x="1547813" y="1339850"/>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8" name="Rectangle 36"/>
          <p:cNvSpPr>
            <a:spLocks noChangeArrowheads="1"/>
          </p:cNvSpPr>
          <p:nvPr/>
        </p:nvSpPr>
        <p:spPr bwMode="auto">
          <a:xfrm>
            <a:off x="1549400" y="1916113"/>
            <a:ext cx="142875" cy="1444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29" name="Rectangle 37"/>
          <p:cNvSpPr>
            <a:spLocks noChangeArrowheads="1"/>
          </p:cNvSpPr>
          <p:nvPr/>
        </p:nvSpPr>
        <p:spPr bwMode="auto">
          <a:xfrm>
            <a:off x="1550988" y="2492375"/>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0" name="Rectangle 38"/>
          <p:cNvSpPr>
            <a:spLocks noChangeArrowheads="1"/>
          </p:cNvSpPr>
          <p:nvPr/>
        </p:nvSpPr>
        <p:spPr bwMode="auto">
          <a:xfrm>
            <a:off x="1552575" y="4148138"/>
            <a:ext cx="142875" cy="1444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1" name="Rectangle 39"/>
          <p:cNvSpPr>
            <a:spLocks noChangeArrowheads="1"/>
          </p:cNvSpPr>
          <p:nvPr/>
        </p:nvSpPr>
        <p:spPr bwMode="auto">
          <a:xfrm>
            <a:off x="1554163" y="4724400"/>
            <a:ext cx="142875" cy="1444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2" name="Rectangle 40"/>
          <p:cNvSpPr>
            <a:spLocks noChangeArrowheads="1"/>
          </p:cNvSpPr>
          <p:nvPr/>
        </p:nvSpPr>
        <p:spPr bwMode="auto">
          <a:xfrm>
            <a:off x="1555750" y="5300663"/>
            <a:ext cx="142875" cy="14446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3" name="Rectangle 41"/>
          <p:cNvSpPr>
            <a:spLocks noChangeArrowheads="1"/>
          </p:cNvSpPr>
          <p:nvPr/>
        </p:nvSpPr>
        <p:spPr bwMode="auto">
          <a:xfrm>
            <a:off x="179388" y="2708275"/>
            <a:ext cx="2232025" cy="433388"/>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9434" name="Group 42"/>
          <p:cNvGrpSpPr>
            <a:grpSpLocks/>
          </p:cNvGrpSpPr>
          <p:nvPr/>
        </p:nvGrpSpPr>
        <p:grpSpPr bwMode="auto">
          <a:xfrm>
            <a:off x="1979613" y="2708275"/>
            <a:ext cx="431800" cy="431800"/>
            <a:chOff x="1610" y="3249"/>
            <a:chExt cx="272" cy="272"/>
          </a:xfrm>
        </p:grpSpPr>
        <p:sp>
          <p:nvSpPr>
            <p:cNvPr id="59435"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6"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37" name="Group 45"/>
          <p:cNvGrpSpPr>
            <a:grpSpLocks/>
          </p:cNvGrpSpPr>
          <p:nvPr/>
        </p:nvGrpSpPr>
        <p:grpSpPr bwMode="auto">
          <a:xfrm>
            <a:off x="2771775" y="6021388"/>
            <a:ext cx="431800" cy="431800"/>
            <a:chOff x="1610" y="3249"/>
            <a:chExt cx="272" cy="272"/>
          </a:xfrm>
        </p:grpSpPr>
        <p:sp>
          <p:nvSpPr>
            <p:cNvPr id="59438"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39"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40" name="Group 48"/>
          <p:cNvGrpSpPr>
            <a:grpSpLocks/>
          </p:cNvGrpSpPr>
          <p:nvPr/>
        </p:nvGrpSpPr>
        <p:grpSpPr bwMode="auto">
          <a:xfrm>
            <a:off x="900113" y="6021388"/>
            <a:ext cx="431800" cy="431800"/>
            <a:chOff x="1610" y="3249"/>
            <a:chExt cx="272" cy="272"/>
          </a:xfrm>
        </p:grpSpPr>
        <p:sp>
          <p:nvSpPr>
            <p:cNvPr id="59441"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42"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43" name="Group 51"/>
          <p:cNvGrpSpPr>
            <a:grpSpLocks/>
          </p:cNvGrpSpPr>
          <p:nvPr/>
        </p:nvGrpSpPr>
        <p:grpSpPr bwMode="auto">
          <a:xfrm>
            <a:off x="1836738" y="6021388"/>
            <a:ext cx="431800" cy="431800"/>
            <a:chOff x="1610" y="3249"/>
            <a:chExt cx="272" cy="272"/>
          </a:xfrm>
        </p:grpSpPr>
        <p:sp>
          <p:nvSpPr>
            <p:cNvPr id="59444"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45"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46" name="Group 54"/>
          <p:cNvGrpSpPr>
            <a:grpSpLocks/>
          </p:cNvGrpSpPr>
          <p:nvPr/>
        </p:nvGrpSpPr>
        <p:grpSpPr bwMode="auto">
          <a:xfrm>
            <a:off x="2844800" y="260350"/>
            <a:ext cx="431800" cy="431800"/>
            <a:chOff x="1610" y="3249"/>
            <a:chExt cx="272" cy="272"/>
          </a:xfrm>
        </p:grpSpPr>
        <p:sp>
          <p:nvSpPr>
            <p:cNvPr id="59447"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48"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49" name="Group 57"/>
          <p:cNvGrpSpPr>
            <a:grpSpLocks/>
          </p:cNvGrpSpPr>
          <p:nvPr/>
        </p:nvGrpSpPr>
        <p:grpSpPr bwMode="auto">
          <a:xfrm>
            <a:off x="1908175" y="260350"/>
            <a:ext cx="431800" cy="431800"/>
            <a:chOff x="1610" y="3249"/>
            <a:chExt cx="272" cy="272"/>
          </a:xfrm>
        </p:grpSpPr>
        <p:sp>
          <p:nvSpPr>
            <p:cNvPr id="59450" name="Rectangle 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51" name="Rectangle 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52" name="Group 60"/>
          <p:cNvGrpSpPr>
            <a:grpSpLocks/>
          </p:cNvGrpSpPr>
          <p:nvPr/>
        </p:nvGrpSpPr>
        <p:grpSpPr bwMode="auto">
          <a:xfrm>
            <a:off x="1042988" y="260350"/>
            <a:ext cx="431800" cy="431800"/>
            <a:chOff x="1610" y="3249"/>
            <a:chExt cx="272" cy="272"/>
          </a:xfrm>
        </p:grpSpPr>
        <p:sp>
          <p:nvSpPr>
            <p:cNvPr id="59453" name="Rectangle 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54" name="Rectangle 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9455" name="Line 63"/>
          <p:cNvSpPr>
            <a:spLocks noChangeShapeType="1"/>
          </p:cNvSpPr>
          <p:nvPr/>
        </p:nvSpPr>
        <p:spPr bwMode="auto">
          <a:xfrm flipV="1">
            <a:off x="6443663" y="9810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9456" name="Group 64"/>
          <p:cNvGrpSpPr>
            <a:grpSpLocks/>
          </p:cNvGrpSpPr>
          <p:nvPr/>
        </p:nvGrpSpPr>
        <p:grpSpPr bwMode="auto">
          <a:xfrm>
            <a:off x="4859338" y="1700213"/>
            <a:ext cx="1584325" cy="3530600"/>
            <a:chOff x="3061" y="1071"/>
            <a:chExt cx="998" cy="2224"/>
          </a:xfrm>
        </p:grpSpPr>
        <p:sp>
          <p:nvSpPr>
            <p:cNvPr id="59457" name="Line 65"/>
            <p:cNvSpPr>
              <a:spLocks noChangeShapeType="1"/>
            </p:cNvSpPr>
            <p:nvPr/>
          </p:nvSpPr>
          <p:spPr bwMode="auto">
            <a:xfrm>
              <a:off x="3288" y="1207"/>
              <a:ext cx="4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58" name="Oval 66"/>
            <p:cNvSpPr>
              <a:spLocks noChangeArrowheads="1"/>
            </p:cNvSpPr>
            <p:nvPr/>
          </p:nvSpPr>
          <p:spPr bwMode="auto">
            <a:xfrm>
              <a:off x="3470" y="1207"/>
              <a:ext cx="136"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459" name="Line 67"/>
            <p:cNvSpPr>
              <a:spLocks noChangeShapeType="1"/>
            </p:cNvSpPr>
            <p:nvPr/>
          </p:nvSpPr>
          <p:spPr bwMode="auto">
            <a:xfrm flipV="1">
              <a:off x="3696" y="107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0" name="Line 68"/>
            <p:cNvSpPr>
              <a:spLocks noChangeShapeType="1"/>
            </p:cNvSpPr>
            <p:nvPr/>
          </p:nvSpPr>
          <p:spPr bwMode="auto">
            <a:xfrm>
              <a:off x="3696" y="1071"/>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1" name="Line 69"/>
            <p:cNvSpPr>
              <a:spLocks noChangeShapeType="1"/>
            </p:cNvSpPr>
            <p:nvPr/>
          </p:nvSpPr>
          <p:spPr bwMode="auto">
            <a:xfrm flipV="1">
              <a:off x="3379" y="107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2" name="Line 70"/>
            <p:cNvSpPr>
              <a:spLocks noChangeShapeType="1"/>
            </p:cNvSpPr>
            <p:nvPr/>
          </p:nvSpPr>
          <p:spPr bwMode="auto">
            <a:xfrm flipH="1">
              <a:off x="3061" y="107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3" name="Line 71"/>
            <p:cNvSpPr>
              <a:spLocks noChangeShapeType="1"/>
            </p:cNvSpPr>
            <p:nvPr/>
          </p:nvSpPr>
          <p:spPr bwMode="auto">
            <a:xfrm>
              <a:off x="3333" y="3158"/>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4" name="Line 72"/>
            <p:cNvSpPr>
              <a:spLocks noChangeShapeType="1"/>
            </p:cNvSpPr>
            <p:nvPr/>
          </p:nvSpPr>
          <p:spPr bwMode="auto">
            <a:xfrm flipV="1">
              <a:off x="3424" y="3157"/>
              <a:ext cx="0"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5" name="Line 73"/>
            <p:cNvSpPr>
              <a:spLocks noChangeShapeType="1"/>
            </p:cNvSpPr>
            <p:nvPr/>
          </p:nvSpPr>
          <p:spPr bwMode="auto">
            <a:xfrm flipH="1">
              <a:off x="3197"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6" name="Line 74"/>
            <p:cNvSpPr>
              <a:spLocks noChangeShapeType="1"/>
            </p:cNvSpPr>
            <p:nvPr/>
          </p:nvSpPr>
          <p:spPr bwMode="auto">
            <a:xfrm flipV="1">
              <a:off x="3696" y="3158"/>
              <a:ext cx="0" cy="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67" name="Line 75"/>
            <p:cNvSpPr>
              <a:spLocks noChangeShapeType="1"/>
            </p:cNvSpPr>
            <p:nvPr/>
          </p:nvSpPr>
          <p:spPr bwMode="auto">
            <a:xfrm flipH="1">
              <a:off x="3696" y="3294"/>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9468" name="Group 76"/>
          <p:cNvGrpSpPr>
            <a:grpSpLocks/>
          </p:cNvGrpSpPr>
          <p:nvPr/>
        </p:nvGrpSpPr>
        <p:grpSpPr bwMode="auto">
          <a:xfrm>
            <a:off x="4859338" y="5229225"/>
            <a:ext cx="503237" cy="863600"/>
            <a:chOff x="3061" y="3294"/>
            <a:chExt cx="317" cy="544"/>
          </a:xfrm>
        </p:grpSpPr>
        <p:sp>
          <p:nvSpPr>
            <p:cNvPr id="59469" name="Line 77"/>
            <p:cNvSpPr>
              <a:spLocks noChangeShapeType="1"/>
            </p:cNvSpPr>
            <p:nvPr/>
          </p:nvSpPr>
          <p:spPr bwMode="auto">
            <a:xfrm>
              <a:off x="3197" y="3294"/>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0" name="Line 78"/>
            <p:cNvSpPr>
              <a:spLocks noChangeShapeType="1"/>
            </p:cNvSpPr>
            <p:nvPr/>
          </p:nvSpPr>
          <p:spPr bwMode="auto">
            <a:xfrm>
              <a:off x="3061" y="3748"/>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1" name="Line 79"/>
            <p:cNvSpPr>
              <a:spLocks noChangeShapeType="1"/>
            </p:cNvSpPr>
            <p:nvPr/>
          </p:nvSpPr>
          <p:spPr bwMode="auto">
            <a:xfrm flipH="1">
              <a:off x="3061" y="3748"/>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2" name="Line 80"/>
            <p:cNvSpPr>
              <a:spLocks noChangeShapeType="1"/>
            </p:cNvSpPr>
            <p:nvPr/>
          </p:nvSpPr>
          <p:spPr bwMode="auto">
            <a:xfrm flipH="1">
              <a:off x="3106" y="3748"/>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3" name="Line 81"/>
            <p:cNvSpPr>
              <a:spLocks noChangeShapeType="1"/>
            </p:cNvSpPr>
            <p:nvPr/>
          </p:nvSpPr>
          <p:spPr bwMode="auto">
            <a:xfrm flipH="1">
              <a:off x="3151" y="3748"/>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4" name="Line 82"/>
            <p:cNvSpPr>
              <a:spLocks noChangeShapeType="1"/>
            </p:cNvSpPr>
            <p:nvPr/>
          </p:nvSpPr>
          <p:spPr bwMode="auto">
            <a:xfrm flipH="1">
              <a:off x="3196" y="3748"/>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5" name="Line 83"/>
            <p:cNvSpPr>
              <a:spLocks noChangeShapeType="1"/>
            </p:cNvSpPr>
            <p:nvPr/>
          </p:nvSpPr>
          <p:spPr bwMode="auto">
            <a:xfrm flipH="1">
              <a:off x="3241" y="3748"/>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9476" name="Group 84"/>
          <p:cNvGrpSpPr>
            <a:grpSpLocks/>
          </p:cNvGrpSpPr>
          <p:nvPr/>
        </p:nvGrpSpPr>
        <p:grpSpPr bwMode="auto">
          <a:xfrm>
            <a:off x="4859338" y="1700213"/>
            <a:ext cx="1512887" cy="3529012"/>
            <a:chOff x="3061" y="1071"/>
            <a:chExt cx="953" cy="2223"/>
          </a:xfrm>
        </p:grpSpPr>
        <p:sp>
          <p:nvSpPr>
            <p:cNvPr id="59477" name="Line 85"/>
            <p:cNvSpPr>
              <a:spLocks noChangeShapeType="1"/>
            </p:cNvSpPr>
            <p:nvPr/>
          </p:nvSpPr>
          <p:spPr bwMode="auto">
            <a:xfrm>
              <a:off x="3061" y="1071"/>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8" name="Line 86"/>
            <p:cNvSpPr>
              <a:spLocks noChangeShapeType="1"/>
            </p:cNvSpPr>
            <p:nvPr/>
          </p:nvSpPr>
          <p:spPr bwMode="auto">
            <a:xfrm>
              <a:off x="3061" y="2115"/>
              <a:ext cx="9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79" name="Line 87"/>
            <p:cNvSpPr>
              <a:spLocks noChangeShapeType="1"/>
            </p:cNvSpPr>
            <p:nvPr/>
          </p:nvSpPr>
          <p:spPr bwMode="auto">
            <a:xfrm>
              <a:off x="4014" y="2115"/>
              <a:ext cx="0" cy="1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9480" name="Line 88"/>
          <p:cNvSpPr>
            <a:spLocks noChangeShapeType="1"/>
          </p:cNvSpPr>
          <p:nvPr/>
        </p:nvSpPr>
        <p:spPr bwMode="auto">
          <a:xfrm flipV="1">
            <a:off x="5580063" y="2060575"/>
            <a:ext cx="0" cy="295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81" name="Line 89"/>
          <p:cNvSpPr>
            <a:spLocks noChangeShapeType="1"/>
          </p:cNvSpPr>
          <p:nvPr/>
        </p:nvSpPr>
        <p:spPr bwMode="auto">
          <a:xfrm>
            <a:off x="4140200" y="292417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82" name="Line 90"/>
          <p:cNvSpPr>
            <a:spLocks noChangeShapeType="1"/>
          </p:cNvSpPr>
          <p:nvPr/>
        </p:nvSpPr>
        <p:spPr bwMode="auto">
          <a:xfrm>
            <a:off x="6227763" y="981075"/>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483" name="Text Box 91"/>
          <p:cNvSpPr txBox="1">
            <a:spLocks noChangeArrowheads="1"/>
          </p:cNvSpPr>
          <p:nvPr/>
        </p:nvSpPr>
        <p:spPr bwMode="auto">
          <a:xfrm>
            <a:off x="4211638" y="60864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GND</a:t>
            </a:r>
          </a:p>
        </p:txBody>
      </p:sp>
      <p:grpSp>
        <p:nvGrpSpPr>
          <p:cNvPr id="59484" name="Group 92"/>
          <p:cNvGrpSpPr>
            <a:grpSpLocks/>
          </p:cNvGrpSpPr>
          <p:nvPr/>
        </p:nvGrpSpPr>
        <p:grpSpPr bwMode="auto">
          <a:xfrm>
            <a:off x="4192588" y="280988"/>
            <a:ext cx="2971800" cy="627062"/>
            <a:chOff x="2641" y="177"/>
            <a:chExt cx="1872" cy="395"/>
          </a:xfrm>
        </p:grpSpPr>
        <p:sp>
          <p:nvSpPr>
            <p:cNvPr id="59485" name="Text Box 93"/>
            <p:cNvSpPr txBox="1">
              <a:spLocks noChangeArrowheads="1"/>
            </p:cNvSpPr>
            <p:nvPr/>
          </p:nvSpPr>
          <p:spPr bwMode="auto">
            <a:xfrm>
              <a:off x="2641" y="177"/>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Vdd</a:t>
              </a:r>
            </a:p>
          </p:txBody>
        </p:sp>
        <p:sp>
          <p:nvSpPr>
            <p:cNvPr id="59486" name="Text Box 94"/>
            <p:cNvSpPr txBox="1">
              <a:spLocks noChangeArrowheads="1"/>
            </p:cNvSpPr>
            <p:nvPr/>
          </p:nvSpPr>
          <p:spPr bwMode="auto">
            <a:xfrm>
              <a:off x="4141" y="341"/>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Vdd</a:t>
              </a:r>
            </a:p>
          </p:txBody>
        </p:sp>
      </p:grpSp>
      <p:sp>
        <p:nvSpPr>
          <p:cNvPr id="59487" name="Text Box 95"/>
          <p:cNvSpPr txBox="1">
            <a:spLocks noChangeArrowheads="1"/>
          </p:cNvSpPr>
          <p:nvPr/>
        </p:nvSpPr>
        <p:spPr bwMode="auto">
          <a:xfrm>
            <a:off x="5319713" y="587692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GND</a:t>
            </a:r>
          </a:p>
        </p:txBody>
      </p:sp>
      <p:sp>
        <p:nvSpPr>
          <p:cNvPr id="59488" name="Text Box 96"/>
          <p:cNvSpPr txBox="1">
            <a:spLocks noChangeArrowheads="1"/>
          </p:cNvSpPr>
          <p:nvPr/>
        </p:nvSpPr>
        <p:spPr bwMode="auto">
          <a:xfrm>
            <a:off x="323850" y="32131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sp>
        <p:nvSpPr>
          <p:cNvPr id="59489" name="Text Box 97"/>
          <p:cNvSpPr txBox="1">
            <a:spLocks noChangeArrowheads="1"/>
          </p:cNvSpPr>
          <p:nvPr/>
        </p:nvSpPr>
        <p:spPr bwMode="auto">
          <a:xfrm>
            <a:off x="4211638" y="2997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sp>
        <p:nvSpPr>
          <p:cNvPr id="59490" name="Text Box 98"/>
          <p:cNvSpPr txBox="1">
            <a:spLocks noChangeArrowheads="1"/>
          </p:cNvSpPr>
          <p:nvPr/>
        </p:nvSpPr>
        <p:spPr bwMode="auto">
          <a:xfrm>
            <a:off x="3059113" y="32845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Z</a:t>
            </a:r>
          </a:p>
        </p:txBody>
      </p:sp>
      <p:sp>
        <p:nvSpPr>
          <p:cNvPr id="59491" name="Text Box 99"/>
          <p:cNvSpPr txBox="1">
            <a:spLocks noChangeArrowheads="1"/>
          </p:cNvSpPr>
          <p:nvPr/>
        </p:nvSpPr>
        <p:spPr bwMode="auto">
          <a:xfrm>
            <a:off x="6553200" y="3429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Z</a:t>
            </a:r>
          </a:p>
        </p:txBody>
      </p:sp>
      <p:sp>
        <p:nvSpPr>
          <p:cNvPr id="59492" name="Text Box 100"/>
          <p:cNvSpPr txBox="1">
            <a:spLocks noChangeArrowheads="1"/>
          </p:cNvSpPr>
          <p:nvPr/>
        </p:nvSpPr>
        <p:spPr bwMode="auto">
          <a:xfrm>
            <a:off x="6567488" y="5753100"/>
            <a:ext cx="11922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CMOS</a:t>
            </a:r>
          </a:p>
          <a:p>
            <a:r>
              <a:rPr lang="ja-JP" altLang="en-US"/>
              <a:t>インバータ</a:t>
            </a:r>
          </a:p>
          <a:p>
            <a:r>
              <a:rPr lang="en-US" altLang="ja-JP"/>
              <a:t>p.28</a:t>
            </a:r>
          </a:p>
        </p:txBody>
      </p:sp>
      <p:sp>
        <p:nvSpPr>
          <p:cNvPr id="101" name="Text Box 15"/>
          <p:cNvSpPr txBox="1">
            <a:spLocks noChangeArrowheads="1"/>
          </p:cNvSpPr>
          <p:nvPr/>
        </p:nvSpPr>
        <p:spPr bwMode="auto">
          <a:xfrm>
            <a:off x="3399467" y="754618"/>
            <a:ext cx="1117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1</a:t>
            </a:r>
            <a:r>
              <a:rPr lang="ja-JP" altLang="en-US" dirty="0"/>
              <a:t>層</a:t>
            </a:r>
          </a:p>
        </p:txBody>
      </p:sp>
      <p:sp>
        <p:nvSpPr>
          <p:cNvPr id="102" name="Text Box 15"/>
          <p:cNvSpPr txBox="1">
            <a:spLocks noChangeArrowheads="1"/>
          </p:cNvSpPr>
          <p:nvPr/>
        </p:nvSpPr>
        <p:spPr bwMode="auto">
          <a:xfrm>
            <a:off x="328320" y="2721871"/>
            <a:ext cx="1146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メタル</a:t>
            </a:r>
            <a:r>
              <a:rPr lang="en-US" altLang="ja-JP" dirty="0"/>
              <a:t>2</a:t>
            </a:r>
            <a:r>
              <a:rPr lang="ja-JP" altLang="en-US" dirty="0"/>
              <a:t>層</a:t>
            </a:r>
          </a:p>
        </p:txBody>
      </p:sp>
      <p:sp>
        <p:nvSpPr>
          <p:cNvPr id="2" name="楕円 1"/>
          <p:cNvSpPr/>
          <p:nvPr/>
        </p:nvSpPr>
        <p:spPr>
          <a:xfrm>
            <a:off x="6372324" y="908050"/>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楕円 103"/>
          <p:cNvSpPr/>
          <p:nvPr/>
        </p:nvSpPr>
        <p:spPr>
          <a:xfrm>
            <a:off x="5467364" y="2868815"/>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4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4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4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4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4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94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4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4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4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4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4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4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4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4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4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4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4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4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40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4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4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4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4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4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42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94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48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59455"/>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594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94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944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94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948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940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40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943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940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94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940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943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941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594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944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944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48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9487"/>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59468"/>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943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943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948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94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948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0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59398" grpId="0" animBg="1"/>
      <p:bldP spid="59399" grpId="0" animBg="1"/>
      <p:bldP spid="59400" grpId="0" animBg="1"/>
      <p:bldP spid="59401" grpId="0" animBg="1"/>
      <p:bldP spid="59402" grpId="0" animBg="1"/>
      <p:bldP spid="59403" grpId="0" animBg="1"/>
      <p:bldP spid="59408" grpId="0" animBg="1"/>
      <p:bldP spid="59409" grpId="0" animBg="1"/>
      <p:bldP spid="59410" grpId="0" animBg="1"/>
      <p:bldP spid="59411" grpId="0" animBg="1"/>
      <p:bldP spid="59412" grpId="0" animBg="1"/>
      <p:bldP spid="59413" grpId="0" animBg="1"/>
      <p:bldP spid="59414" grpId="0" animBg="1"/>
      <p:bldP spid="59415" grpId="0" animBg="1"/>
      <p:bldP spid="59416" grpId="0" animBg="1"/>
      <p:bldP spid="59417" grpId="0" animBg="1"/>
      <p:bldP spid="59418" grpId="0" animBg="1"/>
      <p:bldP spid="59422" grpId="0" animBg="1"/>
      <p:bldP spid="59423" grpId="0" animBg="1"/>
      <p:bldP spid="59424" grpId="0" animBg="1"/>
      <p:bldP spid="59425" grpId="0" animBg="1"/>
      <p:bldP spid="59426" grpId="0" animBg="1"/>
      <p:bldP spid="59427" grpId="0" animBg="1"/>
      <p:bldP spid="59428" grpId="0" animBg="1"/>
      <p:bldP spid="59429" grpId="0" animBg="1"/>
      <p:bldP spid="59430" grpId="0" animBg="1"/>
      <p:bldP spid="59431" grpId="0" animBg="1"/>
      <p:bldP spid="59432" grpId="0" animBg="1"/>
      <p:bldP spid="59433" grpId="0" animBg="1"/>
      <p:bldP spid="59455" grpId="0" animBg="1"/>
      <p:bldP spid="59455" grpId="1" animBg="1"/>
      <p:bldP spid="59480" grpId="0" animBg="1"/>
      <p:bldP spid="59481" grpId="0" animBg="1"/>
      <p:bldP spid="59482" grpId="0" animBg="1"/>
      <p:bldP spid="59482" grpId="1" animBg="1"/>
      <p:bldP spid="59483" grpId="0"/>
      <p:bldP spid="59487" grpId="0"/>
      <p:bldP spid="59488" grpId="0"/>
      <p:bldP spid="59489" grpId="0"/>
      <p:bldP spid="59490" grpId="0"/>
      <p:bldP spid="59491" grpId="0"/>
      <p:bldP spid="101" grpId="0"/>
      <p:bldP spid="102" grpId="0"/>
      <p:bldP spid="2"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692275" y="4365625"/>
            <a:ext cx="2519363"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19" name="Rectangle 3"/>
          <p:cNvSpPr>
            <a:spLocks noChangeArrowheads="1"/>
          </p:cNvSpPr>
          <p:nvPr/>
        </p:nvSpPr>
        <p:spPr bwMode="auto">
          <a:xfrm>
            <a:off x="1835150" y="1916113"/>
            <a:ext cx="2232025" cy="13684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0" name="Rectangle 4"/>
          <p:cNvSpPr>
            <a:spLocks noChangeArrowheads="1"/>
          </p:cNvSpPr>
          <p:nvPr/>
        </p:nvSpPr>
        <p:spPr bwMode="auto">
          <a:xfrm>
            <a:off x="1835150" y="4437063"/>
            <a:ext cx="2232025" cy="13684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1" name="Rectangle 5"/>
          <p:cNvSpPr>
            <a:spLocks noChangeArrowheads="1"/>
          </p:cNvSpPr>
          <p:nvPr/>
        </p:nvSpPr>
        <p:spPr bwMode="auto">
          <a:xfrm>
            <a:off x="395288" y="6092825"/>
            <a:ext cx="4752975"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2" name="Rectangle 6"/>
          <p:cNvSpPr>
            <a:spLocks noChangeArrowheads="1"/>
          </p:cNvSpPr>
          <p:nvPr/>
        </p:nvSpPr>
        <p:spPr bwMode="auto">
          <a:xfrm>
            <a:off x="539750" y="1196975"/>
            <a:ext cx="4752975"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3" name="Rectangle 7"/>
          <p:cNvSpPr>
            <a:spLocks noChangeArrowheads="1"/>
          </p:cNvSpPr>
          <p:nvPr/>
        </p:nvSpPr>
        <p:spPr bwMode="auto">
          <a:xfrm>
            <a:off x="1835150" y="1196975"/>
            <a:ext cx="360363" cy="20875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4" name="Rectangle 8"/>
          <p:cNvSpPr>
            <a:spLocks noChangeArrowheads="1"/>
          </p:cNvSpPr>
          <p:nvPr/>
        </p:nvSpPr>
        <p:spPr bwMode="auto">
          <a:xfrm>
            <a:off x="2338388" y="1700213"/>
            <a:ext cx="288925" cy="41767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5" name="Rectangle 9"/>
          <p:cNvSpPr>
            <a:spLocks noChangeArrowheads="1"/>
          </p:cNvSpPr>
          <p:nvPr/>
        </p:nvSpPr>
        <p:spPr bwMode="auto">
          <a:xfrm>
            <a:off x="3275013" y="1700213"/>
            <a:ext cx="288925" cy="41767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6" name="Rectangle 10"/>
          <p:cNvSpPr>
            <a:spLocks noChangeArrowheads="1"/>
          </p:cNvSpPr>
          <p:nvPr/>
        </p:nvSpPr>
        <p:spPr bwMode="auto">
          <a:xfrm>
            <a:off x="3708400" y="4365625"/>
            <a:ext cx="358775" cy="172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7" name="Rectangle 11"/>
          <p:cNvSpPr>
            <a:spLocks noChangeArrowheads="1"/>
          </p:cNvSpPr>
          <p:nvPr/>
        </p:nvSpPr>
        <p:spPr bwMode="auto">
          <a:xfrm>
            <a:off x="1835150" y="4365625"/>
            <a:ext cx="358775" cy="172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8" name="Rectangle 12"/>
          <p:cNvSpPr>
            <a:spLocks noChangeArrowheads="1"/>
          </p:cNvSpPr>
          <p:nvPr/>
        </p:nvSpPr>
        <p:spPr bwMode="auto">
          <a:xfrm>
            <a:off x="2843213" y="3860800"/>
            <a:ext cx="287337" cy="20161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29" name="Rectangle 13"/>
          <p:cNvSpPr>
            <a:spLocks noChangeArrowheads="1"/>
          </p:cNvSpPr>
          <p:nvPr/>
        </p:nvSpPr>
        <p:spPr bwMode="auto">
          <a:xfrm>
            <a:off x="2843213" y="3789363"/>
            <a:ext cx="1223962"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30" name="Rectangle 14"/>
          <p:cNvSpPr>
            <a:spLocks noChangeArrowheads="1"/>
          </p:cNvSpPr>
          <p:nvPr/>
        </p:nvSpPr>
        <p:spPr bwMode="auto">
          <a:xfrm>
            <a:off x="3708400" y="1844675"/>
            <a:ext cx="358775"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0431" name="Group 15"/>
          <p:cNvGrpSpPr>
            <a:grpSpLocks/>
          </p:cNvGrpSpPr>
          <p:nvPr/>
        </p:nvGrpSpPr>
        <p:grpSpPr bwMode="auto">
          <a:xfrm>
            <a:off x="1763713" y="4508500"/>
            <a:ext cx="431800" cy="431800"/>
            <a:chOff x="1610" y="3249"/>
            <a:chExt cx="272" cy="272"/>
          </a:xfrm>
        </p:grpSpPr>
        <p:sp>
          <p:nvSpPr>
            <p:cNvPr id="60432" name="Rectangle 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33" name="Rectangle 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34" name="Group 18"/>
          <p:cNvGrpSpPr>
            <a:grpSpLocks/>
          </p:cNvGrpSpPr>
          <p:nvPr/>
        </p:nvGrpSpPr>
        <p:grpSpPr bwMode="auto">
          <a:xfrm>
            <a:off x="1763713" y="5302250"/>
            <a:ext cx="431800" cy="431800"/>
            <a:chOff x="1610" y="3249"/>
            <a:chExt cx="272" cy="272"/>
          </a:xfrm>
        </p:grpSpPr>
        <p:sp>
          <p:nvSpPr>
            <p:cNvPr id="60435"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36"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37" name="Group 21"/>
          <p:cNvGrpSpPr>
            <a:grpSpLocks/>
          </p:cNvGrpSpPr>
          <p:nvPr/>
        </p:nvGrpSpPr>
        <p:grpSpPr bwMode="auto">
          <a:xfrm>
            <a:off x="1619250" y="6021388"/>
            <a:ext cx="431800" cy="431800"/>
            <a:chOff x="1610" y="3249"/>
            <a:chExt cx="272" cy="272"/>
          </a:xfrm>
        </p:grpSpPr>
        <p:sp>
          <p:nvSpPr>
            <p:cNvPr id="60438"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39"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40" name="Group 24"/>
          <p:cNvGrpSpPr>
            <a:grpSpLocks/>
          </p:cNvGrpSpPr>
          <p:nvPr/>
        </p:nvGrpSpPr>
        <p:grpSpPr bwMode="auto">
          <a:xfrm>
            <a:off x="2771775" y="6021388"/>
            <a:ext cx="431800" cy="431800"/>
            <a:chOff x="1610" y="3249"/>
            <a:chExt cx="272" cy="272"/>
          </a:xfrm>
        </p:grpSpPr>
        <p:sp>
          <p:nvSpPr>
            <p:cNvPr id="60441"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42"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43" name="Group 27"/>
          <p:cNvGrpSpPr>
            <a:grpSpLocks/>
          </p:cNvGrpSpPr>
          <p:nvPr/>
        </p:nvGrpSpPr>
        <p:grpSpPr bwMode="auto">
          <a:xfrm>
            <a:off x="3924300" y="6021388"/>
            <a:ext cx="431800" cy="431800"/>
            <a:chOff x="1610" y="3249"/>
            <a:chExt cx="272" cy="272"/>
          </a:xfrm>
        </p:grpSpPr>
        <p:sp>
          <p:nvSpPr>
            <p:cNvPr id="60444"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45"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46" name="Group 30"/>
          <p:cNvGrpSpPr>
            <a:grpSpLocks/>
          </p:cNvGrpSpPr>
          <p:nvPr/>
        </p:nvGrpSpPr>
        <p:grpSpPr bwMode="auto">
          <a:xfrm>
            <a:off x="3708400" y="4508500"/>
            <a:ext cx="431800" cy="431800"/>
            <a:chOff x="1610" y="3249"/>
            <a:chExt cx="272" cy="272"/>
          </a:xfrm>
        </p:grpSpPr>
        <p:sp>
          <p:nvSpPr>
            <p:cNvPr id="60447" name="Rectangle 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48" name="Rectangle 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49" name="Group 33"/>
          <p:cNvGrpSpPr>
            <a:grpSpLocks/>
          </p:cNvGrpSpPr>
          <p:nvPr/>
        </p:nvGrpSpPr>
        <p:grpSpPr bwMode="auto">
          <a:xfrm>
            <a:off x="3708400" y="5302250"/>
            <a:ext cx="431800" cy="431800"/>
            <a:chOff x="1610" y="3249"/>
            <a:chExt cx="272" cy="272"/>
          </a:xfrm>
        </p:grpSpPr>
        <p:sp>
          <p:nvSpPr>
            <p:cNvPr id="60450" name="Rectangle 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51" name="Rectangle 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52" name="Group 36"/>
          <p:cNvGrpSpPr>
            <a:grpSpLocks/>
          </p:cNvGrpSpPr>
          <p:nvPr/>
        </p:nvGrpSpPr>
        <p:grpSpPr bwMode="auto">
          <a:xfrm>
            <a:off x="3708400" y="2781300"/>
            <a:ext cx="431800" cy="431800"/>
            <a:chOff x="1610" y="3249"/>
            <a:chExt cx="272" cy="272"/>
          </a:xfrm>
        </p:grpSpPr>
        <p:sp>
          <p:nvSpPr>
            <p:cNvPr id="60453" name="Rectangle 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54" name="Rectangle 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55" name="Group 39"/>
          <p:cNvGrpSpPr>
            <a:grpSpLocks/>
          </p:cNvGrpSpPr>
          <p:nvPr/>
        </p:nvGrpSpPr>
        <p:grpSpPr bwMode="auto">
          <a:xfrm>
            <a:off x="3708400" y="1989138"/>
            <a:ext cx="431800" cy="431800"/>
            <a:chOff x="1610" y="3249"/>
            <a:chExt cx="272" cy="272"/>
          </a:xfrm>
        </p:grpSpPr>
        <p:sp>
          <p:nvSpPr>
            <p:cNvPr id="60456" name="Rectangle 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57" name="Rectangle 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58" name="Group 42"/>
          <p:cNvGrpSpPr>
            <a:grpSpLocks/>
          </p:cNvGrpSpPr>
          <p:nvPr/>
        </p:nvGrpSpPr>
        <p:grpSpPr bwMode="auto">
          <a:xfrm>
            <a:off x="1763713" y="1989138"/>
            <a:ext cx="431800" cy="431800"/>
            <a:chOff x="1610" y="3249"/>
            <a:chExt cx="272" cy="272"/>
          </a:xfrm>
        </p:grpSpPr>
        <p:sp>
          <p:nvSpPr>
            <p:cNvPr id="60459"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60"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61" name="Group 45"/>
          <p:cNvGrpSpPr>
            <a:grpSpLocks/>
          </p:cNvGrpSpPr>
          <p:nvPr/>
        </p:nvGrpSpPr>
        <p:grpSpPr bwMode="auto">
          <a:xfrm>
            <a:off x="1763713" y="2709863"/>
            <a:ext cx="431800" cy="431800"/>
            <a:chOff x="1610" y="3249"/>
            <a:chExt cx="272" cy="272"/>
          </a:xfrm>
        </p:grpSpPr>
        <p:sp>
          <p:nvSpPr>
            <p:cNvPr id="60462"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63"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64" name="Group 48"/>
          <p:cNvGrpSpPr>
            <a:grpSpLocks/>
          </p:cNvGrpSpPr>
          <p:nvPr/>
        </p:nvGrpSpPr>
        <p:grpSpPr bwMode="auto">
          <a:xfrm>
            <a:off x="1692275" y="1196975"/>
            <a:ext cx="431800" cy="431800"/>
            <a:chOff x="1610" y="3249"/>
            <a:chExt cx="272" cy="272"/>
          </a:xfrm>
        </p:grpSpPr>
        <p:sp>
          <p:nvSpPr>
            <p:cNvPr id="60465"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66"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67" name="Group 51"/>
          <p:cNvGrpSpPr>
            <a:grpSpLocks/>
          </p:cNvGrpSpPr>
          <p:nvPr/>
        </p:nvGrpSpPr>
        <p:grpSpPr bwMode="auto">
          <a:xfrm>
            <a:off x="2771775" y="1196975"/>
            <a:ext cx="431800" cy="431800"/>
            <a:chOff x="1610" y="3249"/>
            <a:chExt cx="272" cy="272"/>
          </a:xfrm>
        </p:grpSpPr>
        <p:sp>
          <p:nvSpPr>
            <p:cNvPr id="60468"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69"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70" name="Group 54"/>
          <p:cNvGrpSpPr>
            <a:grpSpLocks/>
          </p:cNvGrpSpPr>
          <p:nvPr/>
        </p:nvGrpSpPr>
        <p:grpSpPr bwMode="auto">
          <a:xfrm>
            <a:off x="3852863" y="1196975"/>
            <a:ext cx="431800" cy="431800"/>
            <a:chOff x="1610" y="3249"/>
            <a:chExt cx="272" cy="272"/>
          </a:xfrm>
        </p:grpSpPr>
        <p:sp>
          <p:nvSpPr>
            <p:cNvPr id="60471"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472"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73" name="Group 57"/>
          <p:cNvGrpSpPr>
            <a:grpSpLocks/>
          </p:cNvGrpSpPr>
          <p:nvPr/>
        </p:nvGrpSpPr>
        <p:grpSpPr bwMode="auto">
          <a:xfrm>
            <a:off x="1620838" y="1412875"/>
            <a:ext cx="2376487" cy="4824413"/>
            <a:chOff x="3968" y="890"/>
            <a:chExt cx="1497" cy="3039"/>
          </a:xfrm>
        </p:grpSpPr>
        <p:sp>
          <p:nvSpPr>
            <p:cNvPr id="60474" name="Line 58"/>
            <p:cNvSpPr>
              <a:spLocks noChangeShapeType="1"/>
            </p:cNvSpPr>
            <p:nvPr/>
          </p:nvSpPr>
          <p:spPr bwMode="auto">
            <a:xfrm>
              <a:off x="4286" y="1434"/>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475" name="Group 59"/>
            <p:cNvGrpSpPr>
              <a:grpSpLocks/>
            </p:cNvGrpSpPr>
            <p:nvPr/>
          </p:nvGrpSpPr>
          <p:grpSpPr bwMode="auto">
            <a:xfrm>
              <a:off x="3968" y="890"/>
              <a:ext cx="1497" cy="3039"/>
              <a:chOff x="1836" y="890"/>
              <a:chExt cx="1497" cy="3039"/>
            </a:xfrm>
          </p:grpSpPr>
          <p:sp>
            <p:nvSpPr>
              <p:cNvPr id="60476" name="Line 60"/>
              <p:cNvSpPr>
                <a:spLocks noChangeShapeType="1"/>
              </p:cNvSpPr>
              <p:nvPr/>
            </p:nvSpPr>
            <p:spPr bwMode="auto">
              <a:xfrm>
                <a:off x="2245"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477" name="Group 61"/>
              <p:cNvGrpSpPr>
                <a:grpSpLocks/>
              </p:cNvGrpSpPr>
              <p:nvPr/>
            </p:nvGrpSpPr>
            <p:grpSpPr bwMode="auto">
              <a:xfrm>
                <a:off x="1836" y="890"/>
                <a:ext cx="1497" cy="3039"/>
                <a:chOff x="1836" y="890"/>
                <a:chExt cx="1497" cy="3039"/>
              </a:xfrm>
            </p:grpSpPr>
            <p:grpSp>
              <p:nvGrpSpPr>
                <p:cNvPr id="60478" name="Group 62"/>
                <p:cNvGrpSpPr>
                  <a:grpSpLocks/>
                </p:cNvGrpSpPr>
                <p:nvPr/>
              </p:nvGrpSpPr>
              <p:grpSpPr bwMode="auto">
                <a:xfrm>
                  <a:off x="2154" y="1434"/>
                  <a:ext cx="998" cy="227"/>
                  <a:chOff x="1338" y="1434"/>
                  <a:chExt cx="998" cy="227"/>
                </a:xfrm>
              </p:grpSpPr>
              <p:grpSp>
                <p:nvGrpSpPr>
                  <p:cNvPr id="60479" name="Group 63"/>
                  <p:cNvGrpSpPr>
                    <a:grpSpLocks/>
                  </p:cNvGrpSpPr>
                  <p:nvPr/>
                </p:nvGrpSpPr>
                <p:grpSpPr bwMode="auto">
                  <a:xfrm>
                    <a:off x="1338" y="1570"/>
                    <a:ext cx="453" cy="91"/>
                    <a:chOff x="1338" y="1570"/>
                    <a:chExt cx="453" cy="91"/>
                  </a:xfrm>
                </p:grpSpPr>
                <p:sp>
                  <p:nvSpPr>
                    <p:cNvPr id="60480" name="Line 64"/>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81" name="Oval 65"/>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482" name="Group 66"/>
                  <p:cNvGrpSpPr>
                    <a:grpSpLocks/>
                  </p:cNvGrpSpPr>
                  <p:nvPr/>
                </p:nvGrpSpPr>
                <p:grpSpPr bwMode="auto">
                  <a:xfrm>
                    <a:off x="1883" y="1570"/>
                    <a:ext cx="453" cy="91"/>
                    <a:chOff x="1338" y="1570"/>
                    <a:chExt cx="453" cy="91"/>
                  </a:xfrm>
                </p:grpSpPr>
                <p:sp>
                  <p:nvSpPr>
                    <p:cNvPr id="60483" name="Line 67"/>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84" name="Oval 68"/>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0485" name="Line 69"/>
                  <p:cNvSpPr>
                    <a:spLocks noChangeShapeType="1"/>
                  </p:cNvSpPr>
                  <p:nvPr/>
                </p:nvSpPr>
                <p:spPr bwMode="auto">
                  <a:xfrm flipV="1">
                    <a:off x="1701"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86" name="Line 70"/>
                  <p:cNvSpPr>
                    <a:spLocks noChangeShapeType="1"/>
                  </p:cNvSpPr>
                  <p:nvPr/>
                </p:nvSpPr>
                <p:spPr bwMode="auto">
                  <a:xfrm>
                    <a:off x="1701" y="143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87" name="Line 71"/>
                  <p:cNvSpPr>
                    <a:spLocks noChangeShapeType="1"/>
                  </p:cNvSpPr>
                  <p:nvPr/>
                </p:nvSpPr>
                <p:spPr bwMode="auto">
                  <a:xfrm flipV="1">
                    <a:off x="1973"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488" name="Line 72"/>
                <p:cNvSpPr>
                  <a:spLocks noChangeShapeType="1"/>
                </p:cNvSpPr>
                <p:nvPr/>
              </p:nvSpPr>
              <p:spPr bwMode="auto">
                <a:xfrm>
                  <a:off x="1836" y="890"/>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89" name="Line 73"/>
                <p:cNvSpPr>
                  <a:spLocks noChangeShapeType="1"/>
                </p:cNvSpPr>
                <p:nvPr/>
              </p:nvSpPr>
              <p:spPr bwMode="auto">
                <a:xfrm>
                  <a:off x="2154" y="890"/>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0" name="Line 74"/>
                <p:cNvSpPr>
                  <a:spLocks noChangeShapeType="1"/>
                </p:cNvSpPr>
                <p:nvPr/>
              </p:nvSpPr>
              <p:spPr bwMode="auto">
                <a:xfrm flipV="1">
                  <a:off x="3106" y="1480"/>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1" name="Line 75"/>
                <p:cNvSpPr>
                  <a:spLocks noChangeShapeType="1"/>
                </p:cNvSpPr>
                <p:nvPr/>
              </p:nvSpPr>
              <p:spPr bwMode="auto">
                <a:xfrm>
                  <a:off x="3106" y="148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2" name="Line 76"/>
                <p:cNvSpPr>
                  <a:spLocks noChangeShapeType="1"/>
                </p:cNvSpPr>
                <p:nvPr/>
              </p:nvSpPr>
              <p:spPr bwMode="auto">
                <a:xfrm>
                  <a:off x="3288" y="1480"/>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493" name="Group 77"/>
                <p:cNvGrpSpPr>
                  <a:grpSpLocks/>
                </p:cNvGrpSpPr>
                <p:nvPr/>
              </p:nvGrpSpPr>
              <p:grpSpPr bwMode="auto">
                <a:xfrm>
                  <a:off x="2199" y="3158"/>
                  <a:ext cx="998" cy="136"/>
                  <a:chOff x="2971" y="2478"/>
                  <a:chExt cx="998" cy="136"/>
                </a:xfrm>
              </p:grpSpPr>
              <p:sp>
                <p:nvSpPr>
                  <p:cNvPr id="60494" name="Line 78"/>
                  <p:cNvSpPr>
                    <a:spLocks noChangeShapeType="1"/>
                  </p:cNvSpPr>
                  <p:nvPr/>
                </p:nvSpPr>
                <p:spPr bwMode="auto">
                  <a:xfrm flipV="1">
                    <a:off x="2971" y="2478"/>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5" name="Line 79"/>
                  <p:cNvSpPr>
                    <a:spLocks noChangeShapeType="1"/>
                  </p:cNvSpPr>
                  <p:nvPr/>
                </p:nvSpPr>
                <p:spPr bwMode="auto">
                  <a:xfrm flipV="1">
                    <a:off x="3516" y="2478"/>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6" name="Line 80"/>
                  <p:cNvSpPr>
                    <a:spLocks noChangeShapeType="1"/>
                  </p:cNvSpPr>
                  <p:nvPr/>
                </p:nvSpPr>
                <p:spPr bwMode="auto">
                  <a:xfrm>
                    <a:off x="3334" y="247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7" name="Line 81"/>
                  <p:cNvSpPr>
                    <a:spLocks noChangeShapeType="1"/>
                  </p:cNvSpPr>
                  <p:nvPr/>
                </p:nvSpPr>
                <p:spPr bwMode="auto">
                  <a:xfrm flipV="1">
                    <a:off x="3334" y="261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498" name="Line 82"/>
                  <p:cNvSpPr>
                    <a:spLocks noChangeShapeType="1"/>
                  </p:cNvSpPr>
                  <p:nvPr/>
                </p:nvSpPr>
                <p:spPr bwMode="auto">
                  <a:xfrm>
                    <a:off x="3606" y="247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499" name="Line 83"/>
                <p:cNvSpPr>
                  <a:spLocks noChangeShapeType="1"/>
                </p:cNvSpPr>
                <p:nvPr/>
              </p:nvSpPr>
              <p:spPr bwMode="auto">
                <a:xfrm flipH="1">
                  <a:off x="2698"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0" name="Line 84"/>
                <p:cNvSpPr>
                  <a:spLocks noChangeShapeType="1"/>
                </p:cNvSpPr>
                <p:nvPr/>
              </p:nvSpPr>
              <p:spPr bwMode="auto">
                <a:xfrm>
                  <a:off x="2698" y="2523"/>
                  <a:ext cx="0"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1" name="Line 85"/>
                <p:cNvSpPr>
                  <a:spLocks noChangeShapeType="1"/>
                </p:cNvSpPr>
                <p:nvPr/>
              </p:nvSpPr>
              <p:spPr bwMode="auto">
                <a:xfrm flipV="1">
                  <a:off x="22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2" name="Line 86"/>
                <p:cNvSpPr>
                  <a:spLocks noChangeShapeType="1"/>
                </p:cNvSpPr>
                <p:nvPr/>
              </p:nvSpPr>
              <p:spPr bwMode="auto">
                <a:xfrm flipH="1">
                  <a:off x="2018" y="324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3" name="Line 87"/>
                <p:cNvSpPr>
                  <a:spLocks noChangeShapeType="1"/>
                </p:cNvSpPr>
                <p:nvPr/>
              </p:nvSpPr>
              <p:spPr bwMode="auto">
                <a:xfrm>
                  <a:off x="2018" y="3249"/>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4" name="Line 88"/>
                <p:cNvSpPr>
                  <a:spLocks noChangeShapeType="1"/>
                </p:cNvSpPr>
                <p:nvPr/>
              </p:nvSpPr>
              <p:spPr bwMode="auto">
                <a:xfrm flipV="1">
                  <a:off x="3106"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5" name="Line 89"/>
                <p:cNvSpPr>
                  <a:spLocks noChangeShapeType="1"/>
                </p:cNvSpPr>
                <p:nvPr/>
              </p:nvSpPr>
              <p:spPr bwMode="auto">
                <a:xfrm flipH="1">
                  <a:off x="3106" y="324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6" name="Line 90"/>
                <p:cNvSpPr>
                  <a:spLocks noChangeShapeType="1"/>
                </p:cNvSpPr>
                <p:nvPr/>
              </p:nvSpPr>
              <p:spPr bwMode="auto">
                <a:xfrm>
                  <a:off x="3333" y="3249"/>
                  <a:ext cx="0" cy="6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7" name="Line 91"/>
                <p:cNvSpPr>
                  <a:spLocks noChangeShapeType="1"/>
                </p:cNvSpPr>
                <p:nvPr/>
              </p:nvSpPr>
              <p:spPr bwMode="auto">
                <a:xfrm>
                  <a:off x="2381" y="1661"/>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08" name="Line 92"/>
                <p:cNvSpPr>
                  <a:spLocks noChangeShapeType="1"/>
                </p:cNvSpPr>
                <p:nvPr/>
              </p:nvSpPr>
              <p:spPr bwMode="auto">
                <a:xfrm>
                  <a:off x="2925" y="1661"/>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grpSp>
        <p:nvGrpSpPr>
          <p:cNvPr id="60509" name="Group 93"/>
          <p:cNvGrpSpPr>
            <a:grpSpLocks/>
          </p:cNvGrpSpPr>
          <p:nvPr/>
        </p:nvGrpSpPr>
        <p:grpSpPr bwMode="auto">
          <a:xfrm>
            <a:off x="5795963" y="1484313"/>
            <a:ext cx="2376487" cy="4824412"/>
            <a:chOff x="3968" y="890"/>
            <a:chExt cx="1497" cy="3039"/>
          </a:xfrm>
        </p:grpSpPr>
        <p:sp>
          <p:nvSpPr>
            <p:cNvPr id="60510" name="Line 94"/>
            <p:cNvSpPr>
              <a:spLocks noChangeShapeType="1"/>
            </p:cNvSpPr>
            <p:nvPr/>
          </p:nvSpPr>
          <p:spPr bwMode="auto">
            <a:xfrm>
              <a:off x="4286" y="1434"/>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511" name="Group 95"/>
            <p:cNvGrpSpPr>
              <a:grpSpLocks/>
            </p:cNvGrpSpPr>
            <p:nvPr/>
          </p:nvGrpSpPr>
          <p:grpSpPr bwMode="auto">
            <a:xfrm>
              <a:off x="3968" y="890"/>
              <a:ext cx="1497" cy="3039"/>
              <a:chOff x="1836" y="890"/>
              <a:chExt cx="1497" cy="3039"/>
            </a:xfrm>
          </p:grpSpPr>
          <p:sp>
            <p:nvSpPr>
              <p:cNvPr id="60512" name="Line 96"/>
              <p:cNvSpPr>
                <a:spLocks noChangeShapeType="1"/>
              </p:cNvSpPr>
              <p:nvPr/>
            </p:nvSpPr>
            <p:spPr bwMode="auto">
              <a:xfrm>
                <a:off x="2245"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513" name="Group 97"/>
              <p:cNvGrpSpPr>
                <a:grpSpLocks/>
              </p:cNvGrpSpPr>
              <p:nvPr/>
            </p:nvGrpSpPr>
            <p:grpSpPr bwMode="auto">
              <a:xfrm>
                <a:off x="1836" y="890"/>
                <a:ext cx="1497" cy="3039"/>
                <a:chOff x="1836" y="890"/>
                <a:chExt cx="1497" cy="3039"/>
              </a:xfrm>
            </p:grpSpPr>
            <p:grpSp>
              <p:nvGrpSpPr>
                <p:cNvPr id="60514" name="Group 98"/>
                <p:cNvGrpSpPr>
                  <a:grpSpLocks/>
                </p:cNvGrpSpPr>
                <p:nvPr/>
              </p:nvGrpSpPr>
              <p:grpSpPr bwMode="auto">
                <a:xfrm>
                  <a:off x="2154" y="1434"/>
                  <a:ext cx="998" cy="227"/>
                  <a:chOff x="1338" y="1434"/>
                  <a:chExt cx="998" cy="227"/>
                </a:xfrm>
              </p:grpSpPr>
              <p:grpSp>
                <p:nvGrpSpPr>
                  <p:cNvPr id="60515" name="Group 99"/>
                  <p:cNvGrpSpPr>
                    <a:grpSpLocks/>
                  </p:cNvGrpSpPr>
                  <p:nvPr/>
                </p:nvGrpSpPr>
                <p:grpSpPr bwMode="auto">
                  <a:xfrm>
                    <a:off x="1338" y="1570"/>
                    <a:ext cx="453" cy="91"/>
                    <a:chOff x="1338" y="1570"/>
                    <a:chExt cx="453" cy="91"/>
                  </a:xfrm>
                </p:grpSpPr>
                <p:sp>
                  <p:nvSpPr>
                    <p:cNvPr id="60516" name="Line 100"/>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17" name="Oval 101"/>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518" name="Group 102"/>
                  <p:cNvGrpSpPr>
                    <a:grpSpLocks/>
                  </p:cNvGrpSpPr>
                  <p:nvPr/>
                </p:nvGrpSpPr>
                <p:grpSpPr bwMode="auto">
                  <a:xfrm>
                    <a:off x="1883" y="1570"/>
                    <a:ext cx="453" cy="91"/>
                    <a:chOff x="1338" y="1570"/>
                    <a:chExt cx="453" cy="91"/>
                  </a:xfrm>
                </p:grpSpPr>
                <p:sp>
                  <p:nvSpPr>
                    <p:cNvPr id="60519" name="Line 103"/>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0" name="Oval 104"/>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0521" name="Line 105"/>
                  <p:cNvSpPr>
                    <a:spLocks noChangeShapeType="1"/>
                  </p:cNvSpPr>
                  <p:nvPr/>
                </p:nvSpPr>
                <p:spPr bwMode="auto">
                  <a:xfrm flipV="1">
                    <a:off x="1701"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2" name="Line 106"/>
                  <p:cNvSpPr>
                    <a:spLocks noChangeShapeType="1"/>
                  </p:cNvSpPr>
                  <p:nvPr/>
                </p:nvSpPr>
                <p:spPr bwMode="auto">
                  <a:xfrm>
                    <a:off x="1701" y="143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3" name="Line 107"/>
                  <p:cNvSpPr>
                    <a:spLocks noChangeShapeType="1"/>
                  </p:cNvSpPr>
                  <p:nvPr/>
                </p:nvSpPr>
                <p:spPr bwMode="auto">
                  <a:xfrm flipV="1">
                    <a:off x="1973" y="1434"/>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524" name="Line 108"/>
                <p:cNvSpPr>
                  <a:spLocks noChangeShapeType="1"/>
                </p:cNvSpPr>
                <p:nvPr/>
              </p:nvSpPr>
              <p:spPr bwMode="auto">
                <a:xfrm>
                  <a:off x="1836" y="890"/>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5" name="Line 109"/>
                <p:cNvSpPr>
                  <a:spLocks noChangeShapeType="1"/>
                </p:cNvSpPr>
                <p:nvPr/>
              </p:nvSpPr>
              <p:spPr bwMode="auto">
                <a:xfrm>
                  <a:off x="2154" y="890"/>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6" name="Line 110"/>
                <p:cNvSpPr>
                  <a:spLocks noChangeShapeType="1"/>
                </p:cNvSpPr>
                <p:nvPr/>
              </p:nvSpPr>
              <p:spPr bwMode="auto">
                <a:xfrm flipV="1">
                  <a:off x="3106" y="1480"/>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7" name="Line 111"/>
                <p:cNvSpPr>
                  <a:spLocks noChangeShapeType="1"/>
                </p:cNvSpPr>
                <p:nvPr/>
              </p:nvSpPr>
              <p:spPr bwMode="auto">
                <a:xfrm>
                  <a:off x="3106" y="148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28" name="Line 112"/>
                <p:cNvSpPr>
                  <a:spLocks noChangeShapeType="1"/>
                </p:cNvSpPr>
                <p:nvPr/>
              </p:nvSpPr>
              <p:spPr bwMode="auto">
                <a:xfrm>
                  <a:off x="3288" y="1480"/>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0529" name="Group 113"/>
                <p:cNvGrpSpPr>
                  <a:grpSpLocks/>
                </p:cNvGrpSpPr>
                <p:nvPr/>
              </p:nvGrpSpPr>
              <p:grpSpPr bwMode="auto">
                <a:xfrm>
                  <a:off x="2199" y="3158"/>
                  <a:ext cx="998" cy="136"/>
                  <a:chOff x="2971" y="2478"/>
                  <a:chExt cx="998" cy="136"/>
                </a:xfrm>
              </p:grpSpPr>
              <p:sp>
                <p:nvSpPr>
                  <p:cNvPr id="60530" name="Line 114"/>
                  <p:cNvSpPr>
                    <a:spLocks noChangeShapeType="1"/>
                  </p:cNvSpPr>
                  <p:nvPr/>
                </p:nvSpPr>
                <p:spPr bwMode="auto">
                  <a:xfrm flipV="1">
                    <a:off x="2971" y="2478"/>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1" name="Line 115"/>
                  <p:cNvSpPr>
                    <a:spLocks noChangeShapeType="1"/>
                  </p:cNvSpPr>
                  <p:nvPr/>
                </p:nvSpPr>
                <p:spPr bwMode="auto">
                  <a:xfrm flipV="1">
                    <a:off x="3516" y="2478"/>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2" name="Line 116"/>
                  <p:cNvSpPr>
                    <a:spLocks noChangeShapeType="1"/>
                  </p:cNvSpPr>
                  <p:nvPr/>
                </p:nvSpPr>
                <p:spPr bwMode="auto">
                  <a:xfrm>
                    <a:off x="3334" y="247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3" name="Line 117"/>
                  <p:cNvSpPr>
                    <a:spLocks noChangeShapeType="1"/>
                  </p:cNvSpPr>
                  <p:nvPr/>
                </p:nvSpPr>
                <p:spPr bwMode="auto">
                  <a:xfrm flipV="1">
                    <a:off x="3334" y="261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4" name="Line 118"/>
                  <p:cNvSpPr>
                    <a:spLocks noChangeShapeType="1"/>
                  </p:cNvSpPr>
                  <p:nvPr/>
                </p:nvSpPr>
                <p:spPr bwMode="auto">
                  <a:xfrm>
                    <a:off x="3606" y="247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535" name="Line 119"/>
                <p:cNvSpPr>
                  <a:spLocks noChangeShapeType="1"/>
                </p:cNvSpPr>
                <p:nvPr/>
              </p:nvSpPr>
              <p:spPr bwMode="auto">
                <a:xfrm flipH="1">
                  <a:off x="2698"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6" name="Line 120"/>
                <p:cNvSpPr>
                  <a:spLocks noChangeShapeType="1"/>
                </p:cNvSpPr>
                <p:nvPr/>
              </p:nvSpPr>
              <p:spPr bwMode="auto">
                <a:xfrm>
                  <a:off x="2698" y="2523"/>
                  <a:ext cx="0"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7" name="Line 121"/>
                <p:cNvSpPr>
                  <a:spLocks noChangeShapeType="1"/>
                </p:cNvSpPr>
                <p:nvPr/>
              </p:nvSpPr>
              <p:spPr bwMode="auto">
                <a:xfrm flipV="1">
                  <a:off x="22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8" name="Line 122"/>
                <p:cNvSpPr>
                  <a:spLocks noChangeShapeType="1"/>
                </p:cNvSpPr>
                <p:nvPr/>
              </p:nvSpPr>
              <p:spPr bwMode="auto">
                <a:xfrm flipH="1">
                  <a:off x="2018" y="324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39" name="Line 123"/>
                <p:cNvSpPr>
                  <a:spLocks noChangeShapeType="1"/>
                </p:cNvSpPr>
                <p:nvPr/>
              </p:nvSpPr>
              <p:spPr bwMode="auto">
                <a:xfrm>
                  <a:off x="2018" y="3249"/>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40" name="Line 124"/>
                <p:cNvSpPr>
                  <a:spLocks noChangeShapeType="1"/>
                </p:cNvSpPr>
                <p:nvPr/>
              </p:nvSpPr>
              <p:spPr bwMode="auto">
                <a:xfrm flipV="1">
                  <a:off x="3106"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41" name="Line 125"/>
                <p:cNvSpPr>
                  <a:spLocks noChangeShapeType="1"/>
                </p:cNvSpPr>
                <p:nvPr/>
              </p:nvSpPr>
              <p:spPr bwMode="auto">
                <a:xfrm flipH="1">
                  <a:off x="3106" y="324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42" name="Line 126"/>
                <p:cNvSpPr>
                  <a:spLocks noChangeShapeType="1"/>
                </p:cNvSpPr>
                <p:nvPr/>
              </p:nvSpPr>
              <p:spPr bwMode="auto">
                <a:xfrm>
                  <a:off x="3333" y="3249"/>
                  <a:ext cx="0" cy="6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43" name="Line 127"/>
                <p:cNvSpPr>
                  <a:spLocks noChangeShapeType="1"/>
                </p:cNvSpPr>
                <p:nvPr/>
              </p:nvSpPr>
              <p:spPr bwMode="auto">
                <a:xfrm>
                  <a:off x="2381" y="1661"/>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44" name="Line 128"/>
                <p:cNvSpPr>
                  <a:spLocks noChangeShapeType="1"/>
                </p:cNvSpPr>
                <p:nvPr/>
              </p:nvSpPr>
              <p:spPr bwMode="auto">
                <a:xfrm>
                  <a:off x="2925" y="1661"/>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sp>
        <p:nvSpPr>
          <p:cNvPr id="60545" name="Text Box 129"/>
          <p:cNvSpPr txBox="1">
            <a:spLocks noChangeArrowheads="1"/>
          </p:cNvSpPr>
          <p:nvPr/>
        </p:nvSpPr>
        <p:spPr bwMode="auto">
          <a:xfrm>
            <a:off x="5992813" y="6315075"/>
            <a:ext cx="1303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ＮＯＲゲート</a:t>
            </a:r>
          </a:p>
        </p:txBody>
      </p:sp>
      <p:sp>
        <p:nvSpPr>
          <p:cNvPr id="60546" name="Text Box 130"/>
          <p:cNvSpPr txBox="1">
            <a:spLocks noChangeArrowheads="1"/>
          </p:cNvSpPr>
          <p:nvPr/>
        </p:nvSpPr>
        <p:spPr bwMode="auto">
          <a:xfrm>
            <a:off x="1527175" y="280988"/>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p.30 </a:t>
            </a:r>
            <a:r>
              <a:rPr lang="ja-JP" altLang="en-US"/>
              <a:t>例題</a:t>
            </a:r>
            <a:r>
              <a:rPr lang="en-US" altLang="ja-JP"/>
              <a:t>2.3</a:t>
            </a:r>
          </a:p>
        </p:txBody>
      </p:sp>
      <p:grpSp>
        <p:nvGrpSpPr>
          <p:cNvPr id="60547" name="Group 131"/>
          <p:cNvGrpSpPr>
            <a:grpSpLocks/>
          </p:cNvGrpSpPr>
          <p:nvPr/>
        </p:nvGrpSpPr>
        <p:grpSpPr bwMode="auto">
          <a:xfrm>
            <a:off x="2771775" y="4508500"/>
            <a:ext cx="431800" cy="431800"/>
            <a:chOff x="1610" y="3249"/>
            <a:chExt cx="272" cy="272"/>
          </a:xfrm>
        </p:grpSpPr>
        <p:sp>
          <p:nvSpPr>
            <p:cNvPr id="60548" name="Rectangle 1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549" name="Rectangle 1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0550" name="Group 134"/>
          <p:cNvGrpSpPr>
            <a:grpSpLocks/>
          </p:cNvGrpSpPr>
          <p:nvPr/>
        </p:nvGrpSpPr>
        <p:grpSpPr bwMode="auto">
          <a:xfrm>
            <a:off x="2771775" y="5300663"/>
            <a:ext cx="431800" cy="431800"/>
            <a:chOff x="1610" y="3249"/>
            <a:chExt cx="272" cy="272"/>
          </a:xfrm>
        </p:grpSpPr>
        <p:sp>
          <p:nvSpPr>
            <p:cNvPr id="60551" name="Rectangle 1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552" name="Rectangle 1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0553" name="Line 137"/>
          <p:cNvSpPr>
            <a:spLocks noChangeShapeType="1"/>
          </p:cNvSpPr>
          <p:nvPr/>
        </p:nvSpPr>
        <p:spPr bwMode="auto">
          <a:xfrm>
            <a:off x="5867400" y="623728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4" name="Line 138"/>
          <p:cNvSpPr>
            <a:spLocks noChangeShapeType="1"/>
          </p:cNvSpPr>
          <p:nvPr/>
        </p:nvSpPr>
        <p:spPr bwMode="auto">
          <a:xfrm flipH="1">
            <a:off x="5940425" y="62372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5" name="Line 139"/>
          <p:cNvSpPr>
            <a:spLocks noChangeShapeType="1"/>
          </p:cNvSpPr>
          <p:nvPr/>
        </p:nvSpPr>
        <p:spPr bwMode="auto">
          <a:xfrm flipH="1">
            <a:off x="6011863" y="6237288"/>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6" name="Line 140"/>
          <p:cNvSpPr>
            <a:spLocks noChangeShapeType="1"/>
          </p:cNvSpPr>
          <p:nvPr/>
        </p:nvSpPr>
        <p:spPr bwMode="auto">
          <a:xfrm flipH="1">
            <a:off x="6083300" y="62372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7" name="Line 141"/>
          <p:cNvSpPr>
            <a:spLocks noChangeShapeType="1"/>
          </p:cNvSpPr>
          <p:nvPr/>
        </p:nvSpPr>
        <p:spPr bwMode="auto">
          <a:xfrm flipH="1">
            <a:off x="6154738" y="6237288"/>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8" name="Line 142"/>
          <p:cNvSpPr>
            <a:spLocks noChangeShapeType="1"/>
          </p:cNvSpPr>
          <p:nvPr/>
        </p:nvSpPr>
        <p:spPr bwMode="auto">
          <a:xfrm flipH="1">
            <a:off x="6226175" y="62372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59" name="Line 143"/>
          <p:cNvSpPr>
            <a:spLocks noChangeShapeType="1"/>
          </p:cNvSpPr>
          <p:nvPr/>
        </p:nvSpPr>
        <p:spPr bwMode="auto">
          <a:xfrm>
            <a:off x="7883525" y="630872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60" name="Line 144"/>
          <p:cNvSpPr>
            <a:spLocks noChangeShapeType="1"/>
          </p:cNvSpPr>
          <p:nvPr/>
        </p:nvSpPr>
        <p:spPr bwMode="auto">
          <a:xfrm flipH="1">
            <a:off x="7956550" y="63087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61" name="Line 145"/>
          <p:cNvSpPr>
            <a:spLocks noChangeShapeType="1"/>
          </p:cNvSpPr>
          <p:nvPr/>
        </p:nvSpPr>
        <p:spPr bwMode="auto">
          <a:xfrm flipH="1">
            <a:off x="8027988" y="6308725"/>
            <a:ext cx="714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62" name="Line 146"/>
          <p:cNvSpPr>
            <a:spLocks noChangeShapeType="1"/>
          </p:cNvSpPr>
          <p:nvPr/>
        </p:nvSpPr>
        <p:spPr bwMode="auto">
          <a:xfrm flipH="1">
            <a:off x="8099425" y="63087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63" name="Line 147"/>
          <p:cNvSpPr>
            <a:spLocks noChangeShapeType="1"/>
          </p:cNvSpPr>
          <p:nvPr/>
        </p:nvSpPr>
        <p:spPr bwMode="auto">
          <a:xfrm flipH="1">
            <a:off x="8170863" y="6308725"/>
            <a:ext cx="714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564" name="Line 148"/>
          <p:cNvSpPr>
            <a:spLocks noChangeShapeType="1"/>
          </p:cNvSpPr>
          <p:nvPr/>
        </p:nvSpPr>
        <p:spPr bwMode="auto">
          <a:xfrm flipH="1">
            <a:off x="8242300" y="63087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49" name="Group 64"/>
          <p:cNvGrpSpPr>
            <a:grpSpLocks/>
          </p:cNvGrpSpPr>
          <p:nvPr/>
        </p:nvGrpSpPr>
        <p:grpSpPr bwMode="auto">
          <a:xfrm>
            <a:off x="2267992" y="3277294"/>
            <a:ext cx="431800" cy="431800"/>
            <a:chOff x="1610" y="3249"/>
            <a:chExt cx="272" cy="272"/>
          </a:xfrm>
        </p:grpSpPr>
        <p:sp>
          <p:nvSpPr>
            <p:cNvPr id="150" name="Rectangle 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 name="Rectangle 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2" name="Text Box 128"/>
          <p:cNvSpPr txBox="1">
            <a:spLocks noChangeArrowheads="1"/>
          </p:cNvSpPr>
          <p:nvPr/>
        </p:nvSpPr>
        <p:spPr bwMode="auto">
          <a:xfrm>
            <a:off x="1920329" y="3350319"/>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grpSp>
        <p:nvGrpSpPr>
          <p:cNvPr id="153" name="Group 64"/>
          <p:cNvGrpSpPr>
            <a:grpSpLocks/>
          </p:cNvGrpSpPr>
          <p:nvPr/>
        </p:nvGrpSpPr>
        <p:grpSpPr bwMode="auto">
          <a:xfrm>
            <a:off x="3132088" y="3284984"/>
            <a:ext cx="431800" cy="431800"/>
            <a:chOff x="1610" y="3249"/>
            <a:chExt cx="272" cy="272"/>
          </a:xfrm>
        </p:grpSpPr>
        <p:sp>
          <p:nvSpPr>
            <p:cNvPr id="154" name="Rectangle 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5" name="Rectangle 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6" name="Text Box 128"/>
          <p:cNvSpPr txBox="1">
            <a:spLocks noChangeArrowheads="1"/>
          </p:cNvSpPr>
          <p:nvPr/>
        </p:nvSpPr>
        <p:spPr bwMode="auto">
          <a:xfrm>
            <a:off x="2784425" y="3358009"/>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B</a:t>
            </a:r>
            <a:endParaRPr lang="ja-JP" altLang="en-US" dirty="0"/>
          </a:p>
        </p:txBody>
      </p:sp>
      <p:sp>
        <p:nvSpPr>
          <p:cNvPr id="157" name="Text Box 128"/>
          <p:cNvSpPr txBox="1">
            <a:spLocks noChangeArrowheads="1"/>
          </p:cNvSpPr>
          <p:nvPr/>
        </p:nvSpPr>
        <p:spPr bwMode="auto">
          <a:xfrm>
            <a:off x="4102270" y="3739396"/>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Z</a:t>
            </a:r>
            <a:endParaRPr lang="ja-JP" altLang="en-US" dirty="0"/>
          </a:p>
        </p:txBody>
      </p:sp>
      <p:sp>
        <p:nvSpPr>
          <p:cNvPr id="158" name="Text Box 128"/>
          <p:cNvSpPr txBox="1">
            <a:spLocks noChangeArrowheads="1"/>
          </p:cNvSpPr>
          <p:nvPr/>
        </p:nvSpPr>
        <p:spPr bwMode="auto">
          <a:xfrm>
            <a:off x="8192436" y="3780393"/>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Z</a:t>
            </a:r>
            <a:endParaRPr lang="ja-JP" altLang="en-US" dirty="0"/>
          </a:p>
        </p:txBody>
      </p:sp>
      <p:sp>
        <p:nvSpPr>
          <p:cNvPr id="159" name="Text Box 128"/>
          <p:cNvSpPr txBox="1">
            <a:spLocks noChangeArrowheads="1"/>
          </p:cNvSpPr>
          <p:nvPr/>
        </p:nvSpPr>
        <p:spPr bwMode="auto">
          <a:xfrm>
            <a:off x="6384131" y="3543984"/>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160" name="Text Box 128"/>
          <p:cNvSpPr txBox="1">
            <a:spLocks noChangeArrowheads="1"/>
          </p:cNvSpPr>
          <p:nvPr/>
        </p:nvSpPr>
        <p:spPr bwMode="auto">
          <a:xfrm>
            <a:off x="7287511" y="3551215"/>
            <a:ext cx="844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a:t>B</a:t>
            </a:r>
            <a:endParaRPr lang="ja-JP" altLang="en-US" dirty="0"/>
          </a:p>
        </p:txBody>
      </p:sp>
      <p:sp>
        <p:nvSpPr>
          <p:cNvPr id="161" name="Text Box 128"/>
          <p:cNvSpPr txBox="1">
            <a:spLocks noChangeArrowheads="1"/>
          </p:cNvSpPr>
          <p:nvPr/>
        </p:nvSpPr>
        <p:spPr bwMode="auto">
          <a:xfrm>
            <a:off x="4770528" y="5647788"/>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GND</a:t>
            </a:r>
            <a:endParaRPr lang="ja-JP" altLang="en-US" dirty="0"/>
          </a:p>
        </p:txBody>
      </p:sp>
      <p:sp>
        <p:nvSpPr>
          <p:cNvPr id="162" name="Text Box 128"/>
          <p:cNvSpPr txBox="1">
            <a:spLocks noChangeArrowheads="1"/>
          </p:cNvSpPr>
          <p:nvPr/>
        </p:nvSpPr>
        <p:spPr bwMode="auto">
          <a:xfrm>
            <a:off x="4595170" y="1227415"/>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Vdd</a:t>
            </a:r>
            <a:endParaRPr lang="ja-JP" altLang="en-US" dirty="0"/>
          </a:p>
        </p:txBody>
      </p:sp>
      <p:sp>
        <p:nvSpPr>
          <p:cNvPr id="163" name="Text Box 128"/>
          <p:cNvSpPr txBox="1">
            <a:spLocks noChangeArrowheads="1"/>
          </p:cNvSpPr>
          <p:nvPr/>
        </p:nvSpPr>
        <p:spPr bwMode="auto">
          <a:xfrm>
            <a:off x="269276" y="3695957"/>
            <a:ext cx="23156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a:t>この領域に</a:t>
            </a:r>
            <a:endParaRPr lang="en-US" altLang="ja-JP" dirty="0"/>
          </a:p>
          <a:p>
            <a:r>
              <a:rPr lang="ja-JP" altLang="en-US" dirty="0"/>
              <a:t>注目！</a:t>
            </a:r>
          </a:p>
        </p:txBody>
      </p:sp>
      <p:cxnSp>
        <p:nvCxnSpPr>
          <p:cNvPr id="3" name="直線矢印コネクタ 2"/>
          <p:cNvCxnSpPr/>
          <p:nvPr/>
        </p:nvCxnSpPr>
        <p:spPr>
          <a:xfrm flipV="1">
            <a:off x="1527175" y="2924175"/>
            <a:ext cx="1423987" cy="6481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1319641" y="4027012"/>
            <a:ext cx="1595804" cy="10072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楕円 165"/>
          <p:cNvSpPr/>
          <p:nvPr/>
        </p:nvSpPr>
        <p:spPr>
          <a:xfrm>
            <a:off x="6173787" y="1376363"/>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楕円 166"/>
          <p:cNvSpPr/>
          <p:nvPr/>
        </p:nvSpPr>
        <p:spPr>
          <a:xfrm>
            <a:off x="7069600" y="5229225"/>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5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5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45" grpId="0"/>
      <p:bldP spid="166"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98525" y="4148138"/>
            <a:ext cx="3889375" cy="20875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3" name="Rectangle 3"/>
          <p:cNvSpPr>
            <a:spLocks noChangeArrowheads="1"/>
          </p:cNvSpPr>
          <p:nvPr/>
        </p:nvSpPr>
        <p:spPr bwMode="auto">
          <a:xfrm>
            <a:off x="1042988" y="1698625"/>
            <a:ext cx="3529012" cy="13684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4" name="Rectangle 4"/>
          <p:cNvSpPr>
            <a:spLocks noChangeArrowheads="1"/>
          </p:cNvSpPr>
          <p:nvPr/>
        </p:nvSpPr>
        <p:spPr bwMode="auto">
          <a:xfrm>
            <a:off x="1042988" y="4291013"/>
            <a:ext cx="3529012" cy="13684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5" name="Rectangle 5"/>
          <p:cNvSpPr>
            <a:spLocks noChangeArrowheads="1"/>
          </p:cNvSpPr>
          <p:nvPr/>
        </p:nvSpPr>
        <p:spPr bwMode="auto">
          <a:xfrm>
            <a:off x="611188" y="5875338"/>
            <a:ext cx="44640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6" name="Rectangle 6"/>
          <p:cNvSpPr>
            <a:spLocks noChangeArrowheads="1"/>
          </p:cNvSpPr>
          <p:nvPr/>
        </p:nvSpPr>
        <p:spPr bwMode="auto">
          <a:xfrm>
            <a:off x="682625" y="979488"/>
            <a:ext cx="42481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7" name="Rectangle 7"/>
          <p:cNvSpPr>
            <a:spLocks noChangeArrowheads="1"/>
          </p:cNvSpPr>
          <p:nvPr/>
        </p:nvSpPr>
        <p:spPr bwMode="auto">
          <a:xfrm>
            <a:off x="1114425" y="979488"/>
            <a:ext cx="360363" cy="20875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8" name="Rectangle 8"/>
          <p:cNvSpPr>
            <a:spLocks noChangeArrowheads="1"/>
          </p:cNvSpPr>
          <p:nvPr/>
        </p:nvSpPr>
        <p:spPr bwMode="auto">
          <a:xfrm>
            <a:off x="1617663" y="1482725"/>
            <a:ext cx="288925" cy="417671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49" name="Rectangle 9"/>
          <p:cNvSpPr>
            <a:spLocks noChangeArrowheads="1"/>
          </p:cNvSpPr>
          <p:nvPr/>
        </p:nvSpPr>
        <p:spPr bwMode="auto">
          <a:xfrm>
            <a:off x="2554288" y="1482725"/>
            <a:ext cx="288925" cy="417671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50" name="Rectangle 10"/>
          <p:cNvSpPr>
            <a:spLocks noChangeArrowheads="1"/>
          </p:cNvSpPr>
          <p:nvPr/>
        </p:nvSpPr>
        <p:spPr bwMode="auto">
          <a:xfrm>
            <a:off x="1114425" y="4148138"/>
            <a:ext cx="358775" cy="172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51" name="Rectangle 11"/>
          <p:cNvSpPr>
            <a:spLocks noChangeArrowheads="1"/>
          </p:cNvSpPr>
          <p:nvPr/>
        </p:nvSpPr>
        <p:spPr bwMode="auto">
          <a:xfrm>
            <a:off x="2122488" y="1698625"/>
            <a:ext cx="288925" cy="20177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1452" name="Group 12"/>
          <p:cNvGrpSpPr>
            <a:grpSpLocks/>
          </p:cNvGrpSpPr>
          <p:nvPr/>
        </p:nvGrpSpPr>
        <p:grpSpPr bwMode="auto">
          <a:xfrm>
            <a:off x="1042988" y="4291013"/>
            <a:ext cx="431800" cy="431800"/>
            <a:chOff x="1610" y="3249"/>
            <a:chExt cx="272" cy="272"/>
          </a:xfrm>
        </p:grpSpPr>
        <p:sp>
          <p:nvSpPr>
            <p:cNvPr id="61453" name="Rectangle 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54" name="Rectangle 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55" name="Group 15"/>
          <p:cNvGrpSpPr>
            <a:grpSpLocks/>
          </p:cNvGrpSpPr>
          <p:nvPr/>
        </p:nvGrpSpPr>
        <p:grpSpPr bwMode="auto">
          <a:xfrm>
            <a:off x="898525" y="5875338"/>
            <a:ext cx="431800" cy="431800"/>
            <a:chOff x="1610" y="3249"/>
            <a:chExt cx="272" cy="272"/>
          </a:xfrm>
        </p:grpSpPr>
        <p:sp>
          <p:nvSpPr>
            <p:cNvPr id="61456" name="Rectangle 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57" name="Rectangle 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58" name="Group 18"/>
          <p:cNvGrpSpPr>
            <a:grpSpLocks/>
          </p:cNvGrpSpPr>
          <p:nvPr/>
        </p:nvGrpSpPr>
        <p:grpSpPr bwMode="auto">
          <a:xfrm>
            <a:off x="2051050" y="5803900"/>
            <a:ext cx="431800" cy="431800"/>
            <a:chOff x="1610" y="3249"/>
            <a:chExt cx="272" cy="272"/>
          </a:xfrm>
        </p:grpSpPr>
        <p:sp>
          <p:nvSpPr>
            <p:cNvPr id="61459"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60"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61" name="Group 21"/>
          <p:cNvGrpSpPr>
            <a:grpSpLocks/>
          </p:cNvGrpSpPr>
          <p:nvPr/>
        </p:nvGrpSpPr>
        <p:grpSpPr bwMode="auto">
          <a:xfrm>
            <a:off x="3203575" y="5803900"/>
            <a:ext cx="431800" cy="431800"/>
            <a:chOff x="1610" y="3249"/>
            <a:chExt cx="272" cy="272"/>
          </a:xfrm>
        </p:grpSpPr>
        <p:sp>
          <p:nvSpPr>
            <p:cNvPr id="61462"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63"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64" name="Group 24"/>
          <p:cNvGrpSpPr>
            <a:grpSpLocks/>
          </p:cNvGrpSpPr>
          <p:nvPr/>
        </p:nvGrpSpPr>
        <p:grpSpPr bwMode="auto">
          <a:xfrm>
            <a:off x="4356100" y="5875338"/>
            <a:ext cx="431800" cy="431800"/>
            <a:chOff x="1610" y="3249"/>
            <a:chExt cx="272" cy="272"/>
          </a:xfrm>
        </p:grpSpPr>
        <p:sp>
          <p:nvSpPr>
            <p:cNvPr id="61465"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66"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67" name="Group 27"/>
          <p:cNvGrpSpPr>
            <a:grpSpLocks/>
          </p:cNvGrpSpPr>
          <p:nvPr/>
        </p:nvGrpSpPr>
        <p:grpSpPr bwMode="auto">
          <a:xfrm>
            <a:off x="1042988" y="1627188"/>
            <a:ext cx="431800" cy="431800"/>
            <a:chOff x="1610" y="3249"/>
            <a:chExt cx="272" cy="272"/>
          </a:xfrm>
        </p:grpSpPr>
        <p:sp>
          <p:nvSpPr>
            <p:cNvPr id="61468"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69"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70" name="Group 30"/>
          <p:cNvGrpSpPr>
            <a:grpSpLocks/>
          </p:cNvGrpSpPr>
          <p:nvPr/>
        </p:nvGrpSpPr>
        <p:grpSpPr bwMode="auto">
          <a:xfrm>
            <a:off x="1042988" y="2635250"/>
            <a:ext cx="431800" cy="431800"/>
            <a:chOff x="1610" y="3249"/>
            <a:chExt cx="272" cy="272"/>
          </a:xfrm>
        </p:grpSpPr>
        <p:sp>
          <p:nvSpPr>
            <p:cNvPr id="61471" name="Rectangle 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72" name="Rectangle 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73" name="Group 33"/>
          <p:cNvGrpSpPr>
            <a:grpSpLocks/>
          </p:cNvGrpSpPr>
          <p:nvPr/>
        </p:nvGrpSpPr>
        <p:grpSpPr bwMode="auto">
          <a:xfrm>
            <a:off x="971550" y="908050"/>
            <a:ext cx="431800" cy="431800"/>
            <a:chOff x="1610" y="3249"/>
            <a:chExt cx="272" cy="272"/>
          </a:xfrm>
        </p:grpSpPr>
        <p:sp>
          <p:nvSpPr>
            <p:cNvPr id="61474" name="Rectangle 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75" name="Rectangle 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76" name="Group 36"/>
          <p:cNvGrpSpPr>
            <a:grpSpLocks/>
          </p:cNvGrpSpPr>
          <p:nvPr/>
        </p:nvGrpSpPr>
        <p:grpSpPr bwMode="auto">
          <a:xfrm>
            <a:off x="2051050" y="908050"/>
            <a:ext cx="431800" cy="431800"/>
            <a:chOff x="1610" y="3249"/>
            <a:chExt cx="272" cy="272"/>
          </a:xfrm>
        </p:grpSpPr>
        <p:sp>
          <p:nvSpPr>
            <p:cNvPr id="61477" name="Rectangle 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78" name="Rectangle 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479" name="Rectangle 39"/>
          <p:cNvSpPr>
            <a:spLocks noChangeArrowheads="1"/>
          </p:cNvSpPr>
          <p:nvPr/>
        </p:nvSpPr>
        <p:spPr bwMode="auto">
          <a:xfrm>
            <a:off x="3563938" y="1482725"/>
            <a:ext cx="288925" cy="417671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80" name="Rectangle 40"/>
          <p:cNvSpPr>
            <a:spLocks noChangeArrowheads="1"/>
          </p:cNvSpPr>
          <p:nvPr/>
        </p:nvSpPr>
        <p:spPr bwMode="auto">
          <a:xfrm>
            <a:off x="3059113" y="979488"/>
            <a:ext cx="360362" cy="2160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81" name="Rectangle 41"/>
          <p:cNvSpPr>
            <a:spLocks noChangeArrowheads="1"/>
          </p:cNvSpPr>
          <p:nvPr/>
        </p:nvSpPr>
        <p:spPr bwMode="auto">
          <a:xfrm>
            <a:off x="4138613" y="1698625"/>
            <a:ext cx="360362" cy="4033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1482" name="Group 42"/>
          <p:cNvGrpSpPr>
            <a:grpSpLocks/>
          </p:cNvGrpSpPr>
          <p:nvPr/>
        </p:nvGrpSpPr>
        <p:grpSpPr bwMode="auto">
          <a:xfrm>
            <a:off x="3059113" y="908050"/>
            <a:ext cx="431800" cy="431800"/>
            <a:chOff x="1610" y="3249"/>
            <a:chExt cx="272" cy="272"/>
          </a:xfrm>
        </p:grpSpPr>
        <p:sp>
          <p:nvSpPr>
            <p:cNvPr id="61483"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84"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85" name="Group 45"/>
          <p:cNvGrpSpPr>
            <a:grpSpLocks/>
          </p:cNvGrpSpPr>
          <p:nvPr/>
        </p:nvGrpSpPr>
        <p:grpSpPr bwMode="auto">
          <a:xfrm>
            <a:off x="4140200" y="4291013"/>
            <a:ext cx="431800" cy="431800"/>
            <a:chOff x="1610" y="3249"/>
            <a:chExt cx="272" cy="272"/>
          </a:xfrm>
        </p:grpSpPr>
        <p:sp>
          <p:nvSpPr>
            <p:cNvPr id="61486"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87"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88" name="Group 48"/>
          <p:cNvGrpSpPr>
            <a:grpSpLocks/>
          </p:cNvGrpSpPr>
          <p:nvPr/>
        </p:nvGrpSpPr>
        <p:grpSpPr bwMode="auto">
          <a:xfrm>
            <a:off x="4137025" y="5300663"/>
            <a:ext cx="431800" cy="431800"/>
            <a:chOff x="1610" y="3249"/>
            <a:chExt cx="272" cy="272"/>
          </a:xfrm>
        </p:grpSpPr>
        <p:sp>
          <p:nvSpPr>
            <p:cNvPr id="61489"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90"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91" name="Group 51"/>
          <p:cNvGrpSpPr>
            <a:grpSpLocks/>
          </p:cNvGrpSpPr>
          <p:nvPr/>
        </p:nvGrpSpPr>
        <p:grpSpPr bwMode="auto">
          <a:xfrm>
            <a:off x="1042988" y="5300663"/>
            <a:ext cx="431800" cy="431800"/>
            <a:chOff x="1610" y="3249"/>
            <a:chExt cx="272" cy="272"/>
          </a:xfrm>
        </p:grpSpPr>
        <p:sp>
          <p:nvSpPr>
            <p:cNvPr id="61492"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93"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494" name="Group 54"/>
          <p:cNvGrpSpPr>
            <a:grpSpLocks/>
          </p:cNvGrpSpPr>
          <p:nvPr/>
        </p:nvGrpSpPr>
        <p:grpSpPr bwMode="auto">
          <a:xfrm>
            <a:off x="4211638" y="908050"/>
            <a:ext cx="431800" cy="431800"/>
            <a:chOff x="1610" y="3249"/>
            <a:chExt cx="272" cy="272"/>
          </a:xfrm>
        </p:grpSpPr>
        <p:sp>
          <p:nvSpPr>
            <p:cNvPr id="61495"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96"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497" name="Rectangle 57"/>
          <p:cNvSpPr>
            <a:spLocks noChangeArrowheads="1"/>
          </p:cNvSpPr>
          <p:nvPr/>
        </p:nvSpPr>
        <p:spPr bwMode="auto">
          <a:xfrm>
            <a:off x="2122488" y="3714750"/>
            <a:ext cx="2665412"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1498" name="Group 58"/>
          <p:cNvGrpSpPr>
            <a:grpSpLocks/>
          </p:cNvGrpSpPr>
          <p:nvPr/>
        </p:nvGrpSpPr>
        <p:grpSpPr bwMode="auto">
          <a:xfrm>
            <a:off x="4067175" y="1698625"/>
            <a:ext cx="431800" cy="431800"/>
            <a:chOff x="1610" y="3249"/>
            <a:chExt cx="272" cy="272"/>
          </a:xfrm>
        </p:grpSpPr>
        <p:sp>
          <p:nvSpPr>
            <p:cNvPr id="61499" name="Rectangle 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00" name="Rectangle 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01" name="Group 61"/>
          <p:cNvGrpSpPr>
            <a:grpSpLocks/>
          </p:cNvGrpSpPr>
          <p:nvPr/>
        </p:nvGrpSpPr>
        <p:grpSpPr bwMode="auto">
          <a:xfrm>
            <a:off x="4067175" y="2708275"/>
            <a:ext cx="431800" cy="431800"/>
            <a:chOff x="1610" y="3249"/>
            <a:chExt cx="272" cy="272"/>
          </a:xfrm>
        </p:grpSpPr>
        <p:sp>
          <p:nvSpPr>
            <p:cNvPr id="61502" name="Rectangle 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03" name="Rectangle 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04" name="Group 64"/>
          <p:cNvGrpSpPr>
            <a:grpSpLocks/>
          </p:cNvGrpSpPr>
          <p:nvPr/>
        </p:nvGrpSpPr>
        <p:grpSpPr bwMode="auto">
          <a:xfrm>
            <a:off x="1547813" y="3140075"/>
            <a:ext cx="431800" cy="431800"/>
            <a:chOff x="1610" y="3249"/>
            <a:chExt cx="272" cy="272"/>
          </a:xfrm>
        </p:grpSpPr>
        <p:sp>
          <p:nvSpPr>
            <p:cNvPr id="61505" name="Rectangle 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06" name="Rectangle 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07" name="Group 67"/>
          <p:cNvGrpSpPr>
            <a:grpSpLocks/>
          </p:cNvGrpSpPr>
          <p:nvPr/>
        </p:nvGrpSpPr>
        <p:grpSpPr bwMode="auto">
          <a:xfrm>
            <a:off x="2482850" y="3140075"/>
            <a:ext cx="431800" cy="431800"/>
            <a:chOff x="1610" y="3249"/>
            <a:chExt cx="272" cy="272"/>
          </a:xfrm>
        </p:grpSpPr>
        <p:sp>
          <p:nvSpPr>
            <p:cNvPr id="61508" name="Rectangle 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09" name="Rectangle 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10" name="Group 70"/>
          <p:cNvGrpSpPr>
            <a:grpSpLocks/>
          </p:cNvGrpSpPr>
          <p:nvPr/>
        </p:nvGrpSpPr>
        <p:grpSpPr bwMode="auto">
          <a:xfrm>
            <a:off x="3490913" y="3140075"/>
            <a:ext cx="431800" cy="431800"/>
            <a:chOff x="1610" y="3249"/>
            <a:chExt cx="272" cy="272"/>
          </a:xfrm>
        </p:grpSpPr>
        <p:sp>
          <p:nvSpPr>
            <p:cNvPr id="61511" name="Rectangle 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12" name="Rectangle 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13" name="Group 73"/>
          <p:cNvGrpSpPr>
            <a:grpSpLocks/>
          </p:cNvGrpSpPr>
          <p:nvPr/>
        </p:nvGrpSpPr>
        <p:grpSpPr bwMode="auto">
          <a:xfrm>
            <a:off x="2051050" y="1698625"/>
            <a:ext cx="431800" cy="431800"/>
            <a:chOff x="1610" y="3249"/>
            <a:chExt cx="272" cy="272"/>
          </a:xfrm>
        </p:grpSpPr>
        <p:sp>
          <p:nvSpPr>
            <p:cNvPr id="61514" name="Rectangle 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15" name="Rectangle 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16" name="Group 76"/>
          <p:cNvGrpSpPr>
            <a:grpSpLocks/>
          </p:cNvGrpSpPr>
          <p:nvPr/>
        </p:nvGrpSpPr>
        <p:grpSpPr bwMode="auto">
          <a:xfrm>
            <a:off x="2051050" y="2708275"/>
            <a:ext cx="431800" cy="431800"/>
            <a:chOff x="1610" y="3249"/>
            <a:chExt cx="272" cy="272"/>
          </a:xfrm>
        </p:grpSpPr>
        <p:sp>
          <p:nvSpPr>
            <p:cNvPr id="61517" name="Rectangle 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18" name="Rectangle 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19" name="Group 79"/>
          <p:cNvGrpSpPr>
            <a:grpSpLocks/>
          </p:cNvGrpSpPr>
          <p:nvPr/>
        </p:nvGrpSpPr>
        <p:grpSpPr bwMode="auto">
          <a:xfrm>
            <a:off x="2987675" y="1698625"/>
            <a:ext cx="431800" cy="431800"/>
            <a:chOff x="1610" y="3249"/>
            <a:chExt cx="272" cy="272"/>
          </a:xfrm>
        </p:grpSpPr>
        <p:sp>
          <p:nvSpPr>
            <p:cNvPr id="61520" name="Rectangle 8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21" name="Rectangle 8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22" name="Group 82"/>
          <p:cNvGrpSpPr>
            <a:grpSpLocks/>
          </p:cNvGrpSpPr>
          <p:nvPr/>
        </p:nvGrpSpPr>
        <p:grpSpPr bwMode="auto">
          <a:xfrm>
            <a:off x="898525" y="1266825"/>
            <a:ext cx="3384550" cy="4752975"/>
            <a:chOff x="3651" y="935"/>
            <a:chExt cx="2041" cy="2994"/>
          </a:xfrm>
        </p:grpSpPr>
        <p:sp>
          <p:nvSpPr>
            <p:cNvPr id="61523" name="Line 83"/>
            <p:cNvSpPr>
              <a:spLocks noChangeShapeType="1"/>
            </p:cNvSpPr>
            <p:nvPr/>
          </p:nvSpPr>
          <p:spPr bwMode="auto">
            <a:xfrm>
              <a:off x="3969" y="147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24" name="Line 84"/>
            <p:cNvSpPr>
              <a:spLocks noChangeShapeType="1"/>
            </p:cNvSpPr>
            <p:nvPr/>
          </p:nvSpPr>
          <p:spPr bwMode="auto">
            <a:xfrm>
              <a:off x="4060"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1525" name="Group 85"/>
            <p:cNvGrpSpPr>
              <a:grpSpLocks/>
            </p:cNvGrpSpPr>
            <p:nvPr/>
          </p:nvGrpSpPr>
          <p:grpSpPr bwMode="auto">
            <a:xfrm>
              <a:off x="3969" y="1615"/>
              <a:ext cx="453" cy="91"/>
              <a:chOff x="1338" y="1570"/>
              <a:chExt cx="453" cy="91"/>
            </a:xfrm>
          </p:grpSpPr>
          <p:sp>
            <p:nvSpPr>
              <p:cNvPr id="61526" name="Line 86"/>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27" name="Oval 87"/>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28" name="Group 88"/>
            <p:cNvGrpSpPr>
              <a:grpSpLocks/>
            </p:cNvGrpSpPr>
            <p:nvPr/>
          </p:nvGrpSpPr>
          <p:grpSpPr bwMode="auto">
            <a:xfrm>
              <a:off x="4514" y="1615"/>
              <a:ext cx="453" cy="91"/>
              <a:chOff x="1338" y="1570"/>
              <a:chExt cx="453" cy="91"/>
            </a:xfrm>
          </p:grpSpPr>
          <p:sp>
            <p:nvSpPr>
              <p:cNvPr id="61529" name="Line 89"/>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0" name="Oval 90"/>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531" name="Line 91"/>
            <p:cNvSpPr>
              <a:spLocks noChangeShapeType="1"/>
            </p:cNvSpPr>
            <p:nvPr/>
          </p:nvSpPr>
          <p:spPr bwMode="auto">
            <a:xfrm flipV="1">
              <a:off x="4332"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2" name="Line 92"/>
            <p:cNvSpPr>
              <a:spLocks noChangeShapeType="1"/>
            </p:cNvSpPr>
            <p:nvPr/>
          </p:nvSpPr>
          <p:spPr bwMode="auto">
            <a:xfrm>
              <a:off x="4332" y="147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3" name="Line 93"/>
            <p:cNvSpPr>
              <a:spLocks noChangeShapeType="1"/>
            </p:cNvSpPr>
            <p:nvPr/>
          </p:nvSpPr>
          <p:spPr bwMode="auto">
            <a:xfrm flipV="1">
              <a:off x="4604"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4" name="Line 94"/>
            <p:cNvSpPr>
              <a:spLocks noChangeShapeType="1"/>
            </p:cNvSpPr>
            <p:nvPr/>
          </p:nvSpPr>
          <p:spPr bwMode="auto">
            <a:xfrm>
              <a:off x="3651" y="935"/>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5" name="Line 95"/>
            <p:cNvSpPr>
              <a:spLocks noChangeShapeType="1"/>
            </p:cNvSpPr>
            <p:nvPr/>
          </p:nvSpPr>
          <p:spPr bwMode="auto">
            <a:xfrm>
              <a:off x="3969" y="935"/>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6" name="Line 96"/>
            <p:cNvSpPr>
              <a:spLocks noChangeShapeType="1"/>
            </p:cNvSpPr>
            <p:nvPr/>
          </p:nvSpPr>
          <p:spPr bwMode="auto">
            <a:xfrm flipV="1">
              <a:off x="4014"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7" name="Line 97"/>
            <p:cNvSpPr>
              <a:spLocks noChangeShapeType="1"/>
            </p:cNvSpPr>
            <p:nvPr/>
          </p:nvSpPr>
          <p:spPr bwMode="auto">
            <a:xfrm flipV="1">
              <a:off x="4559"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8" name="Line 98"/>
            <p:cNvSpPr>
              <a:spLocks noChangeShapeType="1"/>
            </p:cNvSpPr>
            <p:nvPr/>
          </p:nvSpPr>
          <p:spPr bwMode="auto">
            <a:xfrm>
              <a:off x="4377"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9" name="Line 99"/>
            <p:cNvSpPr>
              <a:spLocks noChangeShapeType="1"/>
            </p:cNvSpPr>
            <p:nvPr/>
          </p:nvSpPr>
          <p:spPr bwMode="auto">
            <a:xfrm flipV="1">
              <a:off x="4377" y="33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0" name="Line 100"/>
            <p:cNvSpPr>
              <a:spLocks noChangeShapeType="1"/>
            </p:cNvSpPr>
            <p:nvPr/>
          </p:nvSpPr>
          <p:spPr bwMode="auto">
            <a:xfrm>
              <a:off x="4649"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1" name="Line 101"/>
            <p:cNvSpPr>
              <a:spLocks noChangeShapeType="1"/>
            </p:cNvSpPr>
            <p:nvPr/>
          </p:nvSpPr>
          <p:spPr bwMode="auto">
            <a:xfrm flipV="1">
              <a:off x="4060" y="320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2" name="Line 102"/>
            <p:cNvSpPr>
              <a:spLocks noChangeShapeType="1"/>
            </p:cNvSpPr>
            <p:nvPr/>
          </p:nvSpPr>
          <p:spPr bwMode="auto">
            <a:xfrm flipH="1">
              <a:off x="3833"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3" name="Line 103"/>
            <p:cNvSpPr>
              <a:spLocks noChangeShapeType="1"/>
            </p:cNvSpPr>
            <p:nvPr/>
          </p:nvSpPr>
          <p:spPr bwMode="auto">
            <a:xfrm>
              <a:off x="3833" y="3294"/>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4" name="Line 104"/>
            <p:cNvSpPr>
              <a:spLocks noChangeShapeType="1"/>
            </p:cNvSpPr>
            <p:nvPr/>
          </p:nvSpPr>
          <p:spPr bwMode="auto">
            <a:xfrm>
              <a:off x="4196"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5" name="Line 105"/>
            <p:cNvSpPr>
              <a:spLocks noChangeShapeType="1"/>
            </p:cNvSpPr>
            <p:nvPr/>
          </p:nvSpPr>
          <p:spPr bwMode="auto">
            <a:xfrm>
              <a:off x="4740"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1546" name="Group 106"/>
            <p:cNvGrpSpPr>
              <a:grpSpLocks/>
            </p:cNvGrpSpPr>
            <p:nvPr/>
          </p:nvGrpSpPr>
          <p:grpSpPr bwMode="auto">
            <a:xfrm>
              <a:off x="5058" y="1616"/>
              <a:ext cx="453" cy="91"/>
              <a:chOff x="1338" y="1570"/>
              <a:chExt cx="453" cy="91"/>
            </a:xfrm>
          </p:grpSpPr>
          <p:sp>
            <p:nvSpPr>
              <p:cNvPr id="61547" name="Line 107"/>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8" name="Oval 108"/>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549" name="Line 109"/>
            <p:cNvSpPr>
              <a:spLocks noChangeShapeType="1"/>
            </p:cNvSpPr>
            <p:nvPr/>
          </p:nvSpPr>
          <p:spPr bwMode="auto">
            <a:xfrm flipV="1">
              <a:off x="5148"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0" name="Line 110"/>
            <p:cNvSpPr>
              <a:spLocks noChangeShapeType="1"/>
            </p:cNvSpPr>
            <p:nvPr/>
          </p:nvSpPr>
          <p:spPr bwMode="auto">
            <a:xfrm>
              <a:off x="4876"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1" name="Line 111"/>
            <p:cNvSpPr>
              <a:spLocks noChangeShapeType="1"/>
            </p:cNvSpPr>
            <p:nvPr/>
          </p:nvSpPr>
          <p:spPr bwMode="auto">
            <a:xfrm flipV="1">
              <a:off x="4876"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2" name="Line 112"/>
            <p:cNvSpPr>
              <a:spLocks noChangeShapeType="1"/>
            </p:cNvSpPr>
            <p:nvPr/>
          </p:nvSpPr>
          <p:spPr bwMode="auto">
            <a:xfrm flipV="1">
              <a:off x="5103"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3" name="Line 113"/>
            <p:cNvSpPr>
              <a:spLocks noChangeShapeType="1"/>
            </p:cNvSpPr>
            <p:nvPr/>
          </p:nvSpPr>
          <p:spPr bwMode="auto">
            <a:xfrm>
              <a:off x="4921"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4" name="Line 114"/>
            <p:cNvSpPr>
              <a:spLocks noChangeShapeType="1"/>
            </p:cNvSpPr>
            <p:nvPr/>
          </p:nvSpPr>
          <p:spPr bwMode="auto">
            <a:xfrm flipV="1">
              <a:off x="4921" y="33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5" name="Line 115"/>
            <p:cNvSpPr>
              <a:spLocks noChangeShapeType="1"/>
            </p:cNvSpPr>
            <p:nvPr/>
          </p:nvSpPr>
          <p:spPr bwMode="auto">
            <a:xfrm>
              <a:off x="5193"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6" name="Line 116"/>
            <p:cNvSpPr>
              <a:spLocks noChangeShapeType="1"/>
            </p:cNvSpPr>
            <p:nvPr/>
          </p:nvSpPr>
          <p:spPr bwMode="auto">
            <a:xfrm>
              <a:off x="5012" y="935"/>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7" name="Line 117"/>
            <p:cNvSpPr>
              <a:spLocks noChangeShapeType="1"/>
            </p:cNvSpPr>
            <p:nvPr/>
          </p:nvSpPr>
          <p:spPr bwMode="auto">
            <a:xfrm>
              <a:off x="4740" y="935"/>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8" name="Line 118"/>
            <p:cNvSpPr>
              <a:spLocks noChangeShapeType="1"/>
            </p:cNvSpPr>
            <p:nvPr/>
          </p:nvSpPr>
          <p:spPr bwMode="auto">
            <a:xfrm flipV="1">
              <a:off x="5420"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59" name="Line 119"/>
            <p:cNvSpPr>
              <a:spLocks noChangeShapeType="1"/>
            </p:cNvSpPr>
            <p:nvPr/>
          </p:nvSpPr>
          <p:spPr bwMode="auto">
            <a:xfrm flipV="1">
              <a:off x="5465"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0" name="Line 120"/>
            <p:cNvSpPr>
              <a:spLocks noChangeShapeType="1"/>
            </p:cNvSpPr>
            <p:nvPr/>
          </p:nvSpPr>
          <p:spPr bwMode="auto">
            <a:xfrm>
              <a:off x="5284"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1" name="Line 121"/>
            <p:cNvSpPr>
              <a:spLocks noChangeShapeType="1"/>
            </p:cNvSpPr>
            <p:nvPr/>
          </p:nvSpPr>
          <p:spPr bwMode="auto">
            <a:xfrm>
              <a:off x="5420"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2" name="Line 122"/>
            <p:cNvSpPr>
              <a:spLocks noChangeShapeType="1"/>
            </p:cNvSpPr>
            <p:nvPr/>
          </p:nvSpPr>
          <p:spPr bwMode="auto">
            <a:xfrm>
              <a:off x="5465" y="333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3" name="Line 123"/>
            <p:cNvSpPr>
              <a:spLocks noChangeShapeType="1"/>
            </p:cNvSpPr>
            <p:nvPr/>
          </p:nvSpPr>
          <p:spPr bwMode="auto">
            <a:xfrm>
              <a:off x="5692" y="1480"/>
              <a:ext cx="0" cy="18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4" name="Line 124"/>
            <p:cNvSpPr>
              <a:spLocks noChangeShapeType="1"/>
            </p:cNvSpPr>
            <p:nvPr/>
          </p:nvSpPr>
          <p:spPr bwMode="auto">
            <a:xfrm>
              <a:off x="4468" y="1480"/>
              <a:ext cx="0" cy="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5" name="Line 125"/>
            <p:cNvSpPr>
              <a:spLocks noChangeShapeType="1"/>
            </p:cNvSpPr>
            <p:nvPr/>
          </p:nvSpPr>
          <p:spPr bwMode="auto">
            <a:xfrm>
              <a:off x="4468" y="2568"/>
              <a:ext cx="1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1566" name="Text Box 126"/>
          <p:cNvSpPr txBox="1">
            <a:spLocks noChangeArrowheads="1"/>
          </p:cNvSpPr>
          <p:nvPr/>
        </p:nvSpPr>
        <p:spPr bwMode="auto">
          <a:xfrm>
            <a:off x="447675" y="2809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例題</a:t>
            </a:r>
            <a:r>
              <a:rPr lang="en-US" altLang="ja-JP"/>
              <a:t>2.4</a:t>
            </a:r>
          </a:p>
        </p:txBody>
      </p:sp>
      <p:sp>
        <p:nvSpPr>
          <p:cNvPr id="61567" name="Text Box 127"/>
          <p:cNvSpPr txBox="1">
            <a:spLocks noChangeArrowheads="1"/>
          </p:cNvSpPr>
          <p:nvPr/>
        </p:nvSpPr>
        <p:spPr bwMode="auto">
          <a:xfrm>
            <a:off x="4624388" y="3357563"/>
            <a:ext cx="331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Ｚ</a:t>
            </a:r>
          </a:p>
        </p:txBody>
      </p:sp>
      <p:sp>
        <p:nvSpPr>
          <p:cNvPr id="61568" name="Text Box 128"/>
          <p:cNvSpPr txBox="1">
            <a:spLocks noChangeArrowheads="1"/>
          </p:cNvSpPr>
          <p:nvPr/>
        </p:nvSpPr>
        <p:spPr bwMode="auto">
          <a:xfrm>
            <a:off x="1200150" y="3213100"/>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61569" name="Text Box 129"/>
          <p:cNvSpPr txBox="1">
            <a:spLocks noChangeArrowheads="1"/>
          </p:cNvSpPr>
          <p:nvPr/>
        </p:nvSpPr>
        <p:spPr bwMode="auto">
          <a:xfrm>
            <a:off x="2855913" y="3227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61570" name="Text Box 130"/>
          <p:cNvSpPr txBox="1">
            <a:spLocks noChangeArrowheads="1"/>
          </p:cNvSpPr>
          <p:nvPr/>
        </p:nvSpPr>
        <p:spPr bwMode="auto">
          <a:xfrm>
            <a:off x="3851275" y="32131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grpSp>
        <p:nvGrpSpPr>
          <p:cNvPr id="61571" name="Group 131"/>
          <p:cNvGrpSpPr>
            <a:grpSpLocks/>
          </p:cNvGrpSpPr>
          <p:nvPr/>
        </p:nvGrpSpPr>
        <p:grpSpPr bwMode="auto">
          <a:xfrm>
            <a:off x="5222298" y="1268414"/>
            <a:ext cx="3384550" cy="4752975"/>
            <a:chOff x="3288" y="799"/>
            <a:chExt cx="2132" cy="2994"/>
          </a:xfrm>
        </p:grpSpPr>
        <p:grpSp>
          <p:nvGrpSpPr>
            <p:cNvPr id="61572" name="Group 132"/>
            <p:cNvGrpSpPr>
              <a:grpSpLocks/>
            </p:cNvGrpSpPr>
            <p:nvPr/>
          </p:nvGrpSpPr>
          <p:grpSpPr bwMode="auto">
            <a:xfrm>
              <a:off x="3288" y="799"/>
              <a:ext cx="2132" cy="2994"/>
              <a:chOff x="3651" y="935"/>
              <a:chExt cx="2041" cy="2994"/>
            </a:xfrm>
          </p:grpSpPr>
          <p:sp>
            <p:nvSpPr>
              <p:cNvPr id="61573" name="Line 133"/>
              <p:cNvSpPr>
                <a:spLocks noChangeShapeType="1"/>
              </p:cNvSpPr>
              <p:nvPr/>
            </p:nvSpPr>
            <p:spPr bwMode="auto">
              <a:xfrm>
                <a:off x="3969" y="147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74" name="Line 134"/>
              <p:cNvSpPr>
                <a:spLocks noChangeShapeType="1"/>
              </p:cNvSpPr>
              <p:nvPr/>
            </p:nvSpPr>
            <p:spPr bwMode="auto">
              <a:xfrm>
                <a:off x="4060"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1575" name="Group 135"/>
              <p:cNvGrpSpPr>
                <a:grpSpLocks/>
              </p:cNvGrpSpPr>
              <p:nvPr/>
            </p:nvGrpSpPr>
            <p:grpSpPr bwMode="auto">
              <a:xfrm>
                <a:off x="3969" y="1615"/>
                <a:ext cx="453" cy="91"/>
                <a:chOff x="1338" y="1570"/>
                <a:chExt cx="453" cy="91"/>
              </a:xfrm>
            </p:grpSpPr>
            <p:sp>
              <p:nvSpPr>
                <p:cNvPr id="61576" name="Line 136"/>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77" name="Oval 137"/>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78" name="Group 138"/>
              <p:cNvGrpSpPr>
                <a:grpSpLocks/>
              </p:cNvGrpSpPr>
              <p:nvPr/>
            </p:nvGrpSpPr>
            <p:grpSpPr bwMode="auto">
              <a:xfrm>
                <a:off x="4514" y="1615"/>
                <a:ext cx="453" cy="91"/>
                <a:chOff x="1338" y="1570"/>
                <a:chExt cx="453" cy="91"/>
              </a:xfrm>
            </p:grpSpPr>
            <p:sp>
              <p:nvSpPr>
                <p:cNvPr id="61579" name="Line 139"/>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0" name="Oval 140"/>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581" name="Line 141"/>
              <p:cNvSpPr>
                <a:spLocks noChangeShapeType="1"/>
              </p:cNvSpPr>
              <p:nvPr/>
            </p:nvSpPr>
            <p:spPr bwMode="auto">
              <a:xfrm flipV="1">
                <a:off x="4332"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2" name="Line 142"/>
              <p:cNvSpPr>
                <a:spLocks noChangeShapeType="1"/>
              </p:cNvSpPr>
              <p:nvPr/>
            </p:nvSpPr>
            <p:spPr bwMode="auto">
              <a:xfrm>
                <a:off x="4332" y="147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3" name="Line 143"/>
              <p:cNvSpPr>
                <a:spLocks noChangeShapeType="1"/>
              </p:cNvSpPr>
              <p:nvPr/>
            </p:nvSpPr>
            <p:spPr bwMode="auto">
              <a:xfrm flipV="1">
                <a:off x="4604" y="14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4" name="Line 144"/>
              <p:cNvSpPr>
                <a:spLocks noChangeShapeType="1"/>
              </p:cNvSpPr>
              <p:nvPr/>
            </p:nvSpPr>
            <p:spPr bwMode="auto">
              <a:xfrm>
                <a:off x="3651" y="935"/>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5" name="Line 145"/>
              <p:cNvSpPr>
                <a:spLocks noChangeShapeType="1"/>
              </p:cNvSpPr>
              <p:nvPr/>
            </p:nvSpPr>
            <p:spPr bwMode="auto">
              <a:xfrm>
                <a:off x="3969" y="935"/>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6" name="Line 146"/>
              <p:cNvSpPr>
                <a:spLocks noChangeShapeType="1"/>
              </p:cNvSpPr>
              <p:nvPr/>
            </p:nvSpPr>
            <p:spPr bwMode="auto">
              <a:xfrm flipV="1">
                <a:off x="4014"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7" name="Line 147"/>
              <p:cNvSpPr>
                <a:spLocks noChangeShapeType="1"/>
              </p:cNvSpPr>
              <p:nvPr/>
            </p:nvSpPr>
            <p:spPr bwMode="auto">
              <a:xfrm flipV="1">
                <a:off x="4559"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8" name="Line 148"/>
              <p:cNvSpPr>
                <a:spLocks noChangeShapeType="1"/>
              </p:cNvSpPr>
              <p:nvPr/>
            </p:nvSpPr>
            <p:spPr bwMode="auto">
              <a:xfrm>
                <a:off x="4377"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89" name="Line 149"/>
              <p:cNvSpPr>
                <a:spLocks noChangeShapeType="1"/>
              </p:cNvSpPr>
              <p:nvPr/>
            </p:nvSpPr>
            <p:spPr bwMode="auto">
              <a:xfrm flipV="1">
                <a:off x="4377" y="33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0" name="Line 150"/>
              <p:cNvSpPr>
                <a:spLocks noChangeShapeType="1"/>
              </p:cNvSpPr>
              <p:nvPr/>
            </p:nvSpPr>
            <p:spPr bwMode="auto">
              <a:xfrm>
                <a:off x="4649"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1" name="Line 151"/>
              <p:cNvSpPr>
                <a:spLocks noChangeShapeType="1"/>
              </p:cNvSpPr>
              <p:nvPr/>
            </p:nvSpPr>
            <p:spPr bwMode="auto">
              <a:xfrm flipV="1">
                <a:off x="4060" y="320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2" name="Line 152"/>
              <p:cNvSpPr>
                <a:spLocks noChangeShapeType="1"/>
              </p:cNvSpPr>
              <p:nvPr/>
            </p:nvSpPr>
            <p:spPr bwMode="auto">
              <a:xfrm flipH="1">
                <a:off x="3833"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3" name="Line 153"/>
              <p:cNvSpPr>
                <a:spLocks noChangeShapeType="1"/>
              </p:cNvSpPr>
              <p:nvPr/>
            </p:nvSpPr>
            <p:spPr bwMode="auto">
              <a:xfrm>
                <a:off x="3833" y="3294"/>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4" name="Line 154"/>
              <p:cNvSpPr>
                <a:spLocks noChangeShapeType="1"/>
              </p:cNvSpPr>
              <p:nvPr/>
            </p:nvSpPr>
            <p:spPr bwMode="auto">
              <a:xfrm>
                <a:off x="4196"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5" name="Line 155"/>
              <p:cNvSpPr>
                <a:spLocks noChangeShapeType="1"/>
              </p:cNvSpPr>
              <p:nvPr/>
            </p:nvSpPr>
            <p:spPr bwMode="auto">
              <a:xfrm>
                <a:off x="4740"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1596" name="Group 156"/>
              <p:cNvGrpSpPr>
                <a:grpSpLocks/>
              </p:cNvGrpSpPr>
              <p:nvPr/>
            </p:nvGrpSpPr>
            <p:grpSpPr bwMode="auto">
              <a:xfrm>
                <a:off x="5058" y="1616"/>
                <a:ext cx="453" cy="91"/>
                <a:chOff x="1338" y="1570"/>
                <a:chExt cx="453" cy="91"/>
              </a:xfrm>
            </p:grpSpPr>
            <p:sp>
              <p:nvSpPr>
                <p:cNvPr id="61597" name="Line 157"/>
                <p:cNvSpPr>
                  <a:spLocks noChangeShapeType="1"/>
                </p:cNvSpPr>
                <p:nvPr/>
              </p:nvSpPr>
              <p:spPr bwMode="auto">
                <a:xfrm>
                  <a:off x="1338" y="1570"/>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98" name="Oval 158"/>
                <p:cNvSpPr>
                  <a:spLocks noChangeArrowheads="1"/>
                </p:cNvSpPr>
                <p:nvPr/>
              </p:nvSpPr>
              <p:spPr bwMode="auto">
                <a:xfrm>
                  <a:off x="1519" y="1570"/>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599" name="Line 159"/>
              <p:cNvSpPr>
                <a:spLocks noChangeShapeType="1"/>
              </p:cNvSpPr>
              <p:nvPr/>
            </p:nvSpPr>
            <p:spPr bwMode="auto">
              <a:xfrm flipV="1">
                <a:off x="5148"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0" name="Line 160"/>
              <p:cNvSpPr>
                <a:spLocks noChangeShapeType="1"/>
              </p:cNvSpPr>
              <p:nvPr/>
            </p:nvSpPr>
            <p:spPr bwMode="auto">
              <a:xfrm>
                <a:off x="4876"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1" name="Line 161"/>
              <p:cNvSpPr>
                <a:spLocks noChangeShapeType="1"/>
              </p:cNvSpPr>
              <p:nvPr/>
            </p:nvSpPr>
            <p:spPr bwMode="auto">
              <a:xfrm flipV="1">
                <a:off x="4876"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2" name="Line 162"/>
              <p:cNvSpPr>
                <a:spLocks noChangeShapeType="1"/>
              </p:cNvSpPr>
              <p:nvPr/>
            </p:nvSpPr>
            <p:spPr bwMode="auto">
              <a:xfrm flipV="1">
                <a:off x="5103" y="3203"/>
                <a:ext cx="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3" name="Line 163"/>
              <p:cNvSpPr>
                <a:spLocks noChangeShapeType="1"/>
              </p:cNvSpPr>
              <p:nvPr/>
            </p:nvSpPr>
            <p:spPr bwMode="auto">
              <a:xfrm>
                <a:off x="4921"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4" name="Line 164"/>
              <p:cNvSpPr>
                <a:spLocks noChangeShapeType="1"/>
              </p:cNvSpPr>
              <p:nvPr/>
            </p:nvSpPr>
            <p:spPr bwMode="auto">
              <a:xfrm flipV="1">
                <a:off x="4921" y="33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5" name="Line 165"/>
              <p:cNvSpPr>
                <a:spLocks noChangeShapeType="1"/>
              </p:cNvSpPr>
              <p:nvPr/>
            </p:nvSpPr>
            <p:spPr bwMode="auto">
              <a:xfrm>
                <a:off x="5193"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6" name="Line 166"/>
              <p:cNvSpPr>
                <a:spLocks noChangeShapeType="1"/>
              </p:cNvSpPr>
              <p:nvPr/>
            </p:nvSpPr>
            <p:spPr bwMode="auto">
              <a:xfrm>
                <a:off x="5012" y="935"/>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7" name="Line 167"/>
              <p:cNvSpPr>
                <a:spLocks noChangeShapeType="1"/>
              </p:cNvSpPr>
              <p:nvPr/>
            </p:nvSpPr>
            <p:spPr bwMode="auto">
              <a:xfrm>
                <a:off x="4740" y="935"/>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8" name="Line 168"/>
              <p:cNvSpPr>
                <a:spLocks noChangeShapeType="1"/>
              </p:cNvSpPr>
              <p:nvPr/>
            </p:nvSpPr>
            <p:spPr bwMode="auto">
              <a:xfrm flipV="1">
                <a:off x="5420" y="148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09" name="Line 169"/>
              <p:cNvSpPr>
                <a:spLocks noChangeShapeType="1"/>
              </p:cNvSpPr>
              <p:nvPr/>
            </p:nvSpPr>
            <p:spPr bwMode="auto">
              <a:xfrm flipV="1">
                <a:off x="5465" y="320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0" name="Line 170"/>
              <p:cNvSpPr>
                <a:spLocks noChangeShapeType="1"/>
              </p:cNvSpPr>
              <p:nvPr/>
            </p:nvSpPr>
            <p:spPr bwMode="auto">
              <a:xfrm>
                <a:off x="5284" y="1706"/>
                <a:ext cx="0" cy="14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1" name="Line 171"/>
              <p:cNvSpPr>
                <a:spLocks noChangeShapeType="1"/>
              </p:cNvSpPr>
              <p:nvPr/>
            </p:nvSpPr>
            <p:spPr bwMode="auto">
              <a:xfrm>
                <a:off x="5420"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2" name="Line 172"/>
              <p:cNvSpPr>
                <a:spLocks noChangeShapeType="1"/>
              </p:cNvSpPr>
              <p:nvPr/>
            </p:nvSpPr>
            <p:spPr bwMode="auto">
              <a:xfrm>
                <a:off x="5465" y="3339"/>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3" name="Line 173"/>
              <p:cNvSpPr>
                <a:spLocks noChangeShapeType="1"/>
              </p:cNvSpPr>
              <p:nvPr/>
            </p:nvSpPr>
            <p:spPr bwMode="auto">
              <a:xfrm>
                <a:off x="5692" y="1480"/>
                <a:ext cx="0" cy="18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4" name="Line 174"/>
              <p:cNvSpPr>
                <a:spLocks noChangeShapeType="1"/>
              </p:cNvSpPr>
              <p:nvPr/>
            </p:nvSpPr>
            <p:spPr bwMode="auto">
              <a:xfrm>
                <a:off x="4468" y="1480"/>
                <a:ext cx="0" cy="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15" name="Line 175"/>
              <p:cNvSpPr>
                <a:spLocks noChangeShapeType="1"/>
              </p:cNvSpPr>
              <p:nvPr/>
            </p:nvSpPr>
            <p:spPr bwMode="auto">
              <a:xfrm>
                <a:off x="4468" y="2568"/>
                <a:ext cx="1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1616" name="Group 176"/>
            <p:cNvGrpSpPr>
              <a:grpSpLocks/>
            </p:cNvGrpSpPr>
            <p:nvPr/>
          </p:nvGrpSpPr>
          <p:grpSpPr bwMode="auto">
            <a:xfrm>
              <a:off x="3659" y="2110"/>
              <a:ext cx="1761" cy="326"/>
              <a:chOff x="3659" y="2110"/>
              <a:chExt cx="1761" cy="326"/>
            </a:xfrm>
          </p:grpSpPr>
          <p:sp>
            <p:nvSpPr>
              <p:cNvPr id="61617" name="Text Box 177"/>
              <p:cNvSpPr txBox="1">
                <a:spLocks noChangeArrowheads="1"/>
              </p:cNvSpPr>
              <p:nvPr/>
            </p:nvSpPr>
            <p:spPr bwMode="auto">
              <a:xfrm>
                <a:off x="5211" y="2205"/>
                <a:ext cx="2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Ｚ</a:t>
                </a:r>
              </a:p>
            </p:txBody>
          </p:sp>
          <p:sp>
            <p:nvSpPr>
              <p:cNvPr id="61618" name="Text Box 178"/>
              <p:cNvSpPr txBox="1">
                <a:spLocks noChangeArrowheads="1"/>
              </p:cNvSpPr>
              <p:nvPr/>
            </p:nvSpPr>
            <p:spPr bwMode="auto">
              <a:xfrm>
                <a:off x="3659" y="2115"/>
                <a:ext cx="2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61619" name="Text Box 179"/>
              <p:cNvSpPr txBox="1">
                <a:spLocks noChangeArrowheads="1"/>
              </p:cNvSpPr>
              <p:nvPr/>
            </p:nvSpPr>
            <p:spPr bwMode="auto">
              <a:xfrm>
                <a:off x="4256" y="2115"/>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61620" name="Text Box 180"/>
              <p:cNvSpPr txBox="1">
                <a:spLocks noChangeArrowheads="1"/>
              </p:cNvSpPr>
              <p:nvPr/>
            </p:nvSpPr>
            <p:spPr bwMode="auto">
              <a:xfrm>
                <a:off x="4792" y="211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grpSp>
      </p:grpSp>
      <p:grpSp>
        <p:nvGrpSpPr>
          <p:cNvPr id="61621" name="Group 181"/>
          <p:cNvGrpSpPr>
            <a:grpSpLocks/>
          </p:cNvGrpSpPr>
          <p:nvPr/>
        </p:nvGrpSpPr>
        <p:grpSpPr bwMode="auto">
          <a:xfrm>
            <a:off x="2987675" y="2708275"/>
            <a:ext cx="431800" cy="431800"/>
            <a:chOff x="1610" y="3249"/>
            <a:chExt cx="272" cy="272"/>
          </a:xfrm>
        </p:grpSpPr>
        <p:sp>
          <p:nvSpPr>
            <p:cNvPr id="61622" name="Rectangle 1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23" name="Rectangle 1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1624" name="Line 184"/>
          <p:cNvSpPr>
            <a:spLocks noChangeShapeType="1"/>
          </p:cNvSpPr>
          <p:nvPr/>
        </p:nvSpPr>
        <p:spPr bwMode="auto">
          <a:xfrm>
            <a:off x="5292725" y="602138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25" name="Line 185"/>
          <p:cNvSpPr>
            <a:spLocks noChangeShapeType="1"/>
          </p:cNvSpPr>
          <p:nvPr/>
        </p:nvSpPr>
        <p:spPr bwMode="auto">
          <a:xfrm flipH="1">
            <a:off x="5365750" y="60213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26" name="Line 186"/>
          <p:cNvSpPr>
            <a:spLocks noChangeShapeType="1"/>
          </p:cNvSpPr>
          <p:nvPr/>
        </p:nvSpPr>
        <p:spPr bwMode="auto">
          <a:xfrm flipH="1">
            <a:off x="5437188" y="6021388"/>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27" name="Line 187"/>
          <p:cNvSpPr>
            <a:spLocks noChangeShapeType="1"/>
          </p:cNvSpPr>
          <p:nvPr/>
        </p:nvSpPr>
        <p:spPr bwMode="auto">
          <a:xfrm flipH="1">
            <a:off x="5508625" y="60213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28" name="Line 188"/>
          <p:cNvSpPr>
            <a:spLocks noChangeShapeType="1"/>
          </p:cNvSpPr>
          <p:nvPr/>
        </p:nvSpPr>
        <p:spPr bwMode="auto">
          <a:xfrm flipH="1">
            <a:off x="5580063" y="6021388"/>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29" name="Line 189"/>
          <p:cNvSpPr>
            <a:spLocks noChangeShapeType="1"/>
          </p:cNvSpPr>
          <p:nvPr/>
        </p:nvSpPr>
        <p:spPr bwMode="auto">
          <a:xfrm flipH="1">
            <a:off x="5651500" y="6021388"/>
            <a:ext cx="714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楕円 189"/>
          <p:cNvSpPr/>
          <p:nvPr/>
        </p:nvSpPr>
        <p:spPr>
          <a:xfrm>
            <a:off x="6490612" y="2019301"/>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楕円 190"/>
          <p:cNvSpPr/>
          <p:nvPr/>
        </p:nvSpPr>
        <p:spPr>
          <a:xfrm>
            <a:off x="7376080" y="1985963"/>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楕円 191"/>
          <p:cNvSpPr/>
          <p:nvPr/>
        </p:nvSpPr>
        <p:spPr>
          <a:xfrm>
            <a:off x="8532226" y="3728724"/>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192"/>
          <p:cNvSpPr/>
          <p:nvPr/>
        </p:nvSpPr>
        <p:spPr>
          <a:xfrm>
            <a:off x="7364898" y="1151733"/>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193"/>
          <p:cNvSpPr/>
          <p:nvPr/>
        </p:nvSpPr>
        <p:spPr>
          <a:xfrm>
            <a:off x="5622315" y="1188783"/>
            <a:ext cx="215900" cy="215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P spid="193" grpId="0" animBg="1"/>
      <p:bldP spid="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482850" y="4438650"/>
            <a:ext cx="3889375"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59" name="Rectangle 3"/>
          <p:cNvSpPr>
            <a:spLocks noChangeArrowheads="1"/>
          </p:cNvSpPr>
          <p:nvPr/>
        </p:nvSpPr>
        <p:spPr bwMode="auto">
          <a:xfrm>
            <a:off x="2627313" y="1698625"/>
            <a:ext cx="3529012" cy="13684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0" name="Rectangle 4"/>
          <p:cNvSpPr>
            <a:spLocks noChangeArrowheads="1"/>
          </p:cNvSpPr>
          <p:nvPr/>
        </p:nvSpPr>
        <p:spPr bwMode="auto">
          <a:xfrm>
            <a:off x="2627313" y="4581525"/>
            <a:ext cx="3529012" cy="13684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1" name="Rectangle 5"/>
          <p:cNvSpPr>
            <a:spLocks noChangeArrowheads="1"/>
          </p:cNvSpPr>
          <p:nvPr/>
        </p:nvSpPr>
        <p:spPr bwMode="auto">
          <a:xfrm>
            <a:off x="2195513" y="6165850"/>
            <a:ext cx="44640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2" name="Rectangle 6"/>
          <p:cNvSpPr>
            <a:spLocks noChangeArrowheads="1"/>
          </p:cNvSpPr>
          <p:nvPr/>
        </p:nvSpPr>
        <p:spPr bwMode="auto">
          <a:xfrm>
            <a:off x="2266950" y="979488"/>
            <a:ext cx="424815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3" name="Rectangle 7"/>
          <p:cNvSpPr>
            <a:spLocks noChangeArrowheads="1"/>
          </p:cNvSpPr>
          <p:nvPr/>
        </p:nvSpPr>
        <p:spPr bwMode="auto">
          <a:xfrm>
            <a:off x="2698750" y="1628775"/>
            <a:ext cx="360363" cy="20875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4" name="Rectangle 8"/>
          <p:cNvSpPr>
            <a:spLocks noChangeArrowheads="1"/>
          </p:cNvSpPr>
          <p:nvPr/>
        </p:nvSpPr>
        <p:spPr bwMode="auto">
          <a:xfrm>
            <a:off x="3201988" y="1482725"/>
            <a:ext cx="290512"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5" name="Rectangle 9"/>
          <p:cNvSpPr>
            <a:spLocks noChangeArrowheads="1"/>
          </p:cNvSpPr>
          <p:nvPr/>
        </p:nvSpPr>
        <p:spPr bwMode="auto">
          <a:xfrm>
            <a:off x="4138613" y="1482725"/>
            <a:ext cx="288925"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6" name="Rectangle 10"/>
          <p:cNvSpPr>
            <a:spLocks noChangeArrowheads="1"/>
          </p:cNvSpPr>
          <p:nvPr/>
        </p:nvSpPr>
        <p:spPr bwMode="auto">
          <a:xfrm>
            <a:off x="2698750" y="4365625"/>
            <a:ext cx="360363"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67" name="Rectangle 11"/>
          <p:cNvSpPr>
            <a:spLocks noChangeArrowheads="1"/>
          </p:cNvSpPr>
          <p:nvPr/>
        </p:nvSpPr>
        <p:spPr bwMode="auto">
          <a:xfrm>
            <a:off x="3706813" y="1341438"/>
            <a:ext cx="288925" cy="187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68" name="Group 12"/>
          <p:cNvGrpSpPr>
            <a:grpSpLocks/>
          </p:cNvGrpSpPr>
          <p:nvPr/>
        </p:nvGrpSpPr>
        <p:grpSpPr bwMode="auto">
          <a:xfrm>
            <a:off x="2627313" y="4581525"/>
            <a:ext cx="431800" cy="431800"/>
            <a:chOff x="1610" y="3249"/>
            <a:chExt cx="272" cy="272"/>
          </a:xfrm>
        </p:grpSpPr>
        <p:sp>
          <p:nvSpPr>
            <p:cNvPr id="70669" name="Rectangle 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0" name="Rectangle 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71" name="Group 15"/>
          <p:cNvGrpSpPr>
            <a:grpSpLocks/>
          </p:cNvGrpSpPr>
          <p:nvPr/>
        </p:nvGrpSpPr>
        <p:grpSpPr bwMode="auto">
          <a:xfrm>
            <a:off x="2482850" y="6165850"/>
            <a:ext cx="431800" cy="431800"/>
            <a:chOff x="1610" y="3249"/>
            <a:chExt cx="272" cy="272"/>
          </a:xfrm>
        </p:grpSpPr>
        <p:sp>
          <p:nvSpPr>
            <p:cNvPr id="70672" name="Rectangle 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3" name="Rectangle 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74" name="Group 18"/>
          <p:cNvGrpSpPr>
            <a:grpSpLocks/>
          </p:cNvGrpSpPr>
          <p:nvPr/>
        </p:nvGrpSpPr>
        <p:grpSpPr bwMode="auto">
          <a:xfrm>
            <a:off x="3635375" y="6165850"/>
            <a:ext cx="431800" cy="431800"/>
            <a:chOff x="1610" y="3249"/>
            <a:chExt cx="272" cy="272"/>
          </a:xfrm>
        </p:grpSpPr>
        <p:sp>
          <p:nvSpPr>
            <p:cNvPr id="70675"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6"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77" name="Group 21"/>
          <p:cNvGrpSpPr>
            <a:grpSpLocks/>
          </p:cNvGrpSpPr>
          <p:nvPr/>
        </p:nvGrpSpPr>
        <p:grpSpPr bwMode="auto">
          <a:xfrm>
            <a:off x="4787900" y="6165850"/>
            <a:ext cx="431800" cy="431800"/>
            <a:chOff x="1610" y="3249"/>
            <a:chExt cx="272" cy="272"/>
          </a:xfrm>
        </p:grpSpPr>
        <p:sp>
          <p:nvSpPr>
            <p:cNvPr id="70678"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79"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0" name="Group 24"/>
          <p:cNvGrpSpPr>
            <a:grpSpLocks/>
          </p:cNvGrpSpPr>
          <p:nvPr/>
        </p:nvGrpSpPr>
        <p:grpSpPr bwMode="auto">
          <a:xfrm>
            <a:off x="5940425" y="6165850"/>
            <a:ext cx="431800" cy="431800"/>
            <a:chOff x="1610" y="3249"/>
            <a:chExt cx="272" cy="272"/>
          </a:xfrm>
        </p:grpSpPr>
        <p:sp>
          <p:nvSpPr>
            <p:cNvPr id="70681"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2"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3" name="Group 27"/>
          <p:cNvGrpSpPr>
            <a:grpSpLocks/>
          </p:cNvGrpSpPr>
          <p:nvPr/>
        </p:nvGrpSpPr>
        <p:grpSpPr bwMode="auto">
          <a:xfrm>
            <a:off x="2627313" y="1627188"/>
            <a:ext cx="431800" cy="431800"/>
            <a:chOff x="1610" y="3249"/>
            <a:chExt cx="272" cy="272"/>
          </a:xfrm>
        </p:grpSpPr>
        <p:sp>
          <p:nvSpPr>
            <p:cNvPr id="70684"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5"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6" name="Group 30"/>
          <p:cNvGrpSpPr>
            <a:grpSpLocks/>
          </p:cNvGrpSpPr>
          <p:nvPr/>
        </p:nvGrpSpPr>
        <p:grpSpPr bwMode="auto">
          <a:xfrm>
            <a:off x="2627313" y="2635250"/>
            <a:ext cx="431800" cy="431800"/>
            <a:chOff x="1610" y="3249"/>
            <a:chExt cx="272" cy="272"/>
          </a:xfrm>
        </p:grpSpPr>
        <p:sp>
          <p:nvSpPr>
            <p:cNvPr id="70687" name="Rectangle 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88" name="Rectangle 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89" name="Group 33"/>
          <p:cNvGrpSpPr>
            <a:grpSpLocks/>
          </p:cNvGrpSpPr>
          <p:nvPr/>
        </p:nvGrpSpPr>
        <p:grpSpPr bwMode="auto">
          <a:xfrm>
            <a:off x="2555875" y="908050"/>
            <a:ext cx="431800" cy="431800"/>
            <a:chOff x="1610" y="3249"/>
            <a:chExt cx="272" cy="272"/>
          </a:xfrm>
        </p:grpSpPr>
        <p:sp>
          <p:nvSpPr>
            <p:cNvPr id="70690" name="Rectangle 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1" name="Rectangle 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692" name="Group 36"/>
          <p:cNvGrpSpPr>
            <a:grpSpLocks/>
          </p:cNvGrpSpPr>
          <p:nvPr/>
        </p:nvGrpSpPr>
        <p:grpSpPr bwMode="auto">
          <a:xfrm>
            <a:off x="3635375" y="908050"/>
            <a:ext cx="431800" cy="431800"/>
            <a:chOff x="1610" y="3249"/>
            <a:chExt cx="272" cy="272"/>
          </a:xfrm>
        </p:grpSpPr>
        <p:sp>
          <p:nvSpPr>
            <p:cNvPr id="70693" name="Rectangle 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4" name="Rectangle 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695" name="Rectangle 39"/>
          <p:cNvSpPr>
            <a:spLocks noChangeArrowheads="1"/>
          </p:cNvSpPr>
          <p:nvPr/>
        </p:nvSpPr>
        <p:spPr bwMode="auto">
          <a:xfrm>
            <a:off x="5148263" y="1482725"/>
            <a:ext cx="287337" cy="45386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6" name="Rectangle 40"/>
          <p:cNvSpPr>
            <a:spLocks noChangeArrowheads="1"/>
          </p:cNvSpPr>
          <p:nvPr/>
        </p:nvSpPr>
        <p:spPr bwMode="auto">
          <a:xfrm>
            <a:off x="4643438" y="1700213"/>
            <a:ext cx="360362" cy="20161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697" name="Rectangle 41"/>
          <p:cNvSpPr>
            <a:spLocks noChangeArrowheads="1"/>
          </p:cNvSpPr>
          <p:nvPr/>
        </p:nvSpPr>
        <p:spPr bwMode="auto">
          <a:xfrm>
            <a:off x="5722938" y="1698625"/>
            <a:ext cx="360362" cy="4033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698" name="Group 42"/>
          <p:cNvGrpSpPr>
            <a:grpSpLocks/>
          </p:cNvGrpSpPr>
          <p:nvPr/>
        </p:nvGrpSpPr>
        <p:grpSpPr bwMode="auto">
          <a:xfrm>
            <a:off x="4643438" y="908050"/>
            <a:ext cx="431800" cy="431800"/>
            <a:chOff x="1610" y="3249"/>
            <a:chExt cx="272" cy="272"/>
          </a:xfrm>
        </p:grpSpPr>
        <p:sp>
          <p:nvSpPr>
            <p:cNvPr id="70699"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0"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1" name="Group 45"/>
          <p:cNvGrpSpPr>
            <a:grpSpLocks/>
          </p:cNvGrpSpPr>
          <p:nvPr/>
        </p:nvGrpSpPr>
        <p:grpSpPr bwMode="auto">
          <a:xfrm>
            <a:off x="5724525" y="4581525"/>
            <a:ext cx="431800" cy="431800"/>
            <a:chOff x="1610" y="3249"/>
            <a:chExt cx="272" cy="272"/>
          </a:xfrm>
        </p:grpSpPr>
        <p:sp>
          <p:nvSpPr>
            <p:cNvPr id="70702"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3"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4" name="Group 48"/>
          <p:cNvGrpSpPr>
            <a:grpSpLocks/>
          </p:cNvGrpSpPr>
          <p:nvPr/>
        </p:nvGrpSpPr>
        <p:grpSpPr bwMode="auto">
          <a:xfrm>
            <a:off x="5721350" y="5591175"/>
            <a:ext cx="431800" cy="431800"/>
            <a:chOff x="1610" y="3249"/>
            <a:chExt cx="272" cy="272"/>
          </a:xfrm>
        </p:grpSpPr>
        <p:sp>
          <p:nvSpPr>
            <p:cNvPr id="70705"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6"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07" name="Group 51"/>
          <p:cNvGrpSpPr>
            <a:grpSpLocks/>
          </p:cNvGrpSpPr>
          <p:nvPr/>
        </p:nvGrpSpPr>
        <p:grpSpPr bwMode="auto">
          <a:xfrm>
            <a:off x="2627313" y="5591175"/>
            <a:ext cx="431800" cy="431800"/>
            <a:chOff x="1610" y="3249"/>
            <a:chExt cx="272" cy="272"/>
          </a:xfrm>
        </p:grpSpPr>
        <p:sp>
          <p:nvSpPr>
            <p:cNvPr id="70708"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09"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10" name="Group 54"/>
          <p:cNvGrpSpPr>
            <a:grpSpLocks/>
          </p:cNvGrpSpPr>
          <p:nvPr/>
        </p:nvGrpSpPr>
        <p:grpSpPr bwMode="auto">
          <a:xfrm>
            <a:off x="5795963" y="908050"/>
            <a:ext cx="431800" cy="431800"/>
            <a:chOff x="1610" y="3249"/>
            <a:chExt cx="272" cy="272"/>
          </a:xfrm>
        </p:grpSpPr>
        <p:sp>
          <p:nvSpPr>
            <p:cNvPr id="70711"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2"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13" name="Rectangle 57"/>
          <p:cNvSpPr>
            <a:spLocks noChangeArrowheads="1"/>
          </p:cNvSpPr>
          <p:nvPr/>
        </p:nvSpPr>
        <p:spPr bwMode="auto">
          <a:xfrm>
            <a:off x="2700338" y="4076700"/>
            <a:ext cx="3384550"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714" name="Group 58"/>
          <p:cNvGrpSpPr>
            <a:grpSpLocks/>
          </p:cNvGrpSpPr>
          <p:nvPr/>
        </p:nvGrpSpPr>
        <p:grpSpPr bwMode="auto">
          <a:xfrm>
            <a:off x="5651500" y="1698625"/>
            <a:ext cx="431800" cy="431800"/>
            <a:chOff x="1610" y="3249"/>
            <a:chExt cx="272" cy="272"/>
          </a:xfrm>
        </p:grpSpPr>
        <p:sp>
          <p:nvSpPr>
            <p:cNvPr id="70715" name="Rectangle 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6" name="Rectangle 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17" name="Group 61"/>
          <p:cNvGrpSpPr>
            <a:grpSpLocks/>
          </p:cNvGrpSpPr>
          <p:nvPr/>
        </p:nvGrpSpPr>
        <p:grpSpPr bwMode="auto">
          <a:xfrm>
            <a:off x="5651500" y="2708275"/>
            <a:ext cx="431800" cy="431800"/>
            <a:chOff x="1610" y="3249"/>
            <a:chExt cx="272" cy="272"/>
          </a:xfrm>
        </p:grpSpPr>
        <p:sp>
          <p:nvSpPr>
            <p:cNvPr id="70718" name="Rectangle 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19" name="Rectangle 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0" name="Group 64"/>
          <p:cNvGrpSpPr>
            <a:grpSpLocks/>
          </p:cNvGrpSpPr>
          <p:nvPr/>
        </p:nvGrpSpPr>
        <p:grpSpPr bwMode="auto">
          <a:xfrm>
            <a:off x="3132138" y="3140075"/>
            <a:ext cx="431800" cy="431800"/>
            <a:chOff x="1610" y="3249"/>
            <a:chExt cx="272" cy="272"/>
          </a:xfrm>
        </p:grpSpPr>
        <p:sp>
          <p:nvSpPr>
            <p:cNvPr id="70721" name="Rectangle 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2" name="Rectangle 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3" name="Group 67"/>
          <p:cNvGrpSpPr>
            <a:grpSpLocks/>
          </p:cNvGrpSpPr>
          <p:nvPr/>
        </p:nvGrpSpPr>
        <p:grpSpPr bwMode="auto">
          <a:xfrm>
            <a:off x="4067175" y="3140075"/>
            <a:ext cx="431800" cy="431800"/>
            <a:chOff x="1610" y="3249"/>
            <a:chExt cx="272" cy="272"/>
          </a:xfrm>
        </p:grpSpPr>
        <p:sp>
          <p:nvSpPr>
            <p:cNvPr id="70724" name="Rectangle 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5" name="Rectangle 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6" name="Group 70"/>
          <p:cNvGrpSpPr>
            <a:grpSpLocks/>
          </p:cNvGrpSpPr>
          <p:nvPr/>
        </p:nvGrpSpPr>
        <p:grpSpPr bwMode="auto">
          <a:xfrm>
            <a:off x="5075238" y="3140075"/>
            <a:ext cx="431800" cy="431800"/>
            <a:chOff x="1610" y="3249"/>
            <a:chExt cx="272" cy="272"/>
          </a:xfrm>
        </p:grpSpPr>
        <p:sp>
          <p:nvSpPr>
            <p:cNvPr id="70727" name="Rectangle 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28" name="Rectangle 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29" name="Group 73"/>
          <p:cNvGrpSpPr>
            <a:grpSpLocks/>
          </p:cNvGrpSpPr>
          <p:nvPr/>
        </p:nvGrpSpPr>
        <p:grpSpPr bwMode="auto">
          <a:xfrm>
            <a:off x="3635375" y="1698625"/>
            <a:ext cx="431800" cy="431800"/>
            <a:chOff x="1610" y="3249"/>
            <a:chExt cx="272" cy="272"/>
          </a:xfrm>
        </p:grpSpPr>
        <p:sp>
          <p:nvSpPr>
            <p:cNvPr id="70730" name="Rectangle 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31" name="Rectangle 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32" name="Group 76"/>
          <p:cNvGrpSpPr>
            <a:grpSpLocks/>
          </p:cNvGrpSpPr>
          <p:nvPr/>
        </p:nvGrpSpPr>
        <p:grpSpPr bwMode="auto">
          <a:xfrm>
            <a:off x="3635375" y="2708275"/>
            <a:ext cx="431800" cy="431800"/>
            <a:chOff x="1610" y="3249"/>
            <a:chExt cx="272" cy="272"/>
          </a:xfrm>
        </p:grpSpPr>
        <p:sp>
          <p:nvSpPr>
            <p:cNvPr id="70733" name="Rectangle 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34" name="Rectangle 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35" name="Group 79"/>
          <p:cNvGrpSpPr>
            <a:grpSpLocks/>
          </p:cNvGrpSpPr>
          <p:nvPr/>
        </p:nvGrpSpPr>
        <p:grpSpPr bwMode="auto">
          <a:xfrm>
            <a:off x="4572000" y="1698625"/>
            <a:ext cx="431800" cy="431800"/>
            <a:chOff x="1610" y="3249"/>
            <a:chExt cx="272" cy="272"/>
          </a:xfrm>
        </p:grpSpPr>
        <p:sp>
          <p:nvSpPr>
            <p:cNvPr id="70736" name="Rectangle 8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37" name="Rectangle 8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38" name="Text Box 82"/>
          <p:cNvSpPr txBox="1">
            <a:spLocks noChangeArrowheads="1"/>
          </p:cNvSpPr>
          <p:nvPr/>
        </p:nvSpPr>
        <p:spPr bwMode="auto">
          <a:xfrm>
            <a:off x="6208713" y="3357563"/>
            <a:ext cx="331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Ｚ</a:t>
            </a:r>
          </a:p>
        </p:txBody>
      </p:sp>
      <p:sp>
        <p:nvSpPr>
          <p:cNvPr id="70739" name="Text Box 83"/>
          <p:cNvSpPr txBox="1">
            <a:spLocks noChangeArrowheads="1"/>
          </p:cNvSpPr>
          <p:nvPr/>
        </p:nvSpPr>
        <p:spPr bwMode="auto">
          <a:xfrm>
            <a:off x="2784475" y="3213100"/>
            <a:ext cx="34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p>
        </p:txBody>
      </p:sp>
      <p:sp>
        <p:nvSpPr>
          <p:cNvPr id="70740" name="Text Box 84"/>
          <p:cNvSpPr txBox="1">
            <a:spLocks noChangeArrowheads="1"/>
          </p:cNvSpPr>
          <p:nvPr/>
        </p:nvSpPr>
        <p:spPr bwMode="auto">
          <a:xfrm>
            <a:off x="4440238" y="3227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70741" name="Text Box 85"/>
          <p:cNvSpPr txBox="1">
            <a:spLocks noChangeArrowheads="1"/>
          </p:cNvSpPr>
          <p:nvPr/>
        </p:nvSpPr>
        <p:spPr bwMode="auto">
          <a:xfrm>
            <a:off x="5435600" y="32131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grpSp>
        <p:nvGrpSpPr>
          <p:cNvPr id="70742" name="Group 86"/>
          <p:cNvGrpSpPr>
            <a:grpSpLocks/>
          </p:cNvGrpSpPr>
          <p:nvPr/>
        </p:nvGrpSpPr>
        <p:grpSpPr bwMode="auto">
          <a:xfrm>
            <a:off x="4572000" y="2708275"/>
            <a:ext cx="431800" cy="431800"/>
            <a:chOff x="1610" y="3249"/>
            <a:chExt cx="272" cy="272"/>
          </a:xfrm>
        </p:grpSpPr>
        <p:sp>
          <p:nvSpPr>
            <p:cNvPr id="70743" name="Rectangle 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4" name="Rectangle 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45" name="Rectangle 89"/>
          <p:cNvSpPr>
            <a:spLocks noChangeArrowheads="1"/>
          </p:cNvSpPr>
          <p:nvPr/>
        </p:nvSpPr>
        <p:spPr bwMode="auto">
          <a:xfrm>
            <a:off x="4572000" y="4581525"/>
            <a:ext cx="360363"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0746" name="Group 90"/>
          <p:cNvGrpSpPr>
            <a:grpSpLocks/>
          </p:cNvGrpSpPr>
          <p:nvPr/>
        </p:nvGrpSpPr>
        <p:grpSpPr bwMode="auto">
          <a:xfrm>
            <a:off x="4572000" y="4581525"/>
            <a:ext cx="431800" cy="431800"/>
            <a:chOff x="1610" y="3249"/>
            <a:chExt cx="272" cy="272"/>
          </a:xfrm>
        </p:grpSpPr>
        <p:sp>
          <p:nvSpPr>
            <p:cNvPr id="70747" name="Rectangle 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48" name="Rectangle 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0749" name="Group 93"/>
          <p:cNvGrpSpPr>
            <a:grpSpLocks/>
          </p:cNvGrpSpPr>
          <p:nvPr/>
        </p:nvGrpSpPr>
        <p:grpSpPr bwMode="auto">
          <a:xfrm>
            <a:off x="4572000" y="5589588"/>
            <a:ext cx="431800" cy="431800"/>
            <a:chOff x="1610" y="3249"/>
            <a:chExt cx="272" cy="272"/>
          </a:xfrm>
        </p:grpSpPr>
        <p:sp>
          <p:nvSpPr>
            <p:cNvPr id="70750" name="Rectangle 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51" name="Rectangle 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0752" name="Rectangle 96"/>
          <p:cNvSpPr>
            <a:spLocks noChangeArrowheads="1"/>
          </p:cNvSpPr>
          <p:nvPr/>
        </p:nvSpPr>
        <p:spPr bwMode="auto">
          <a:xfrm>
            <a:off x="2700338" y="3644900"/>
            <a:ext cx="2303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753" name="Text Box 97"/>
          <p:cNvSpPr txBox="1">
            <a:spLocks noChangeArrowheads="1"/>
          </p:cNvSpPr>
          <p:nvPr/>
        </p:nvSpPr>
        <p:spPr bwMode="auto">
          <a:xfrm>
            <a:off x="303213" y="207963"/>
            <a:ext cx="7779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演習</a:t>
            </a:r>
            <a:r>
              <a:rPr lang="en-US" altLang="ja-JP" dirty="0"/>
              <a:t>3-1</a:t>
            </a:r>
            <a:r>
              <a:rPr lang="ja-JP" altLang="en-US" dirty="0"/>
              <a:t>：　</a:t>
            </a:r>
            <a:r>
              <a:rPr lang="en-US" altLang="ja-JP" dirty="0"/>
              <a:t>p.56 (6) </a:t>
            </a:r>
            <a:r>
              <a:rPr lang="ja-JP" altLang="en-US" dirty="0"/>
              <a:t>　対応する</a:t>
            </a:r>
            <a:r>
              <a:rPr lang="en-US" altLang="ja-JP" dirty="0"/>
              <a:t>CMOS</a:t>
            </a:r>
            <a:r>
              <a:rPr lang="ja-JP" altLang="en-US" dirty="0"/>
              <a:t>回路を描き、対応</a:t>
            </a:r>
            <a:r>
              <a:rPr lang="ja-JP" altLang="en-US"/>
              <a:t>するブール式を求めよ</a:t>
            </a:r>
            <a:endParaRPr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042988" y="2924175"/>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1" name="Rectangle 3"/>
          <p:cNvSpPr>
            <a:spLocks noChangeArrowheads="1"/>
          </p:cNvSpPr>
          <p:nvPr/>
        </p:nvSpPr>
        <p:spPr bwMode="auto">
          <a:xfrm>
            <a:off x="1042988" y="2781300"/>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492" name="Group 4"/>
          <p:cNvGrpSpPr>
            <a:grpSpLocks/>
          </p:cNvGrpSpPr>
          <p:nvPr/>
        </p:nvGrpSpPr>
        <p:grpSpPr bwMode="auto">
          <a:xfrm>
            <a:off x="2411413" y="836613"/>
            <a:ext cx="1512887" cy="1728787"/>
            <a:chOff x="249" y="754"/>
            <a:chExt cx="3085" cy="3311"/>
          </a:xfrm>
        </p:grpSpPr>
        <p:sp>
          <p:nvSpPr>
            <p:cNvPr id="63493" name="Rectangle 5"/>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4" name="Rectangle 6"/>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5" name="Rectangle 7"/>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6" name="Rectangle 8"/>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7" name="Rectangle 9"/>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8" name="Rectangle 10"/>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9" name="Rectangle 11"/>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0" name="Rectangle 12"/>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1" name="Rectangle 13"/>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2" name="Rectangle 14"/>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3" name="Rectangle 15"/>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4" name="Rectangle 16"/>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5" name="Rectangle 17"/>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506" name="Group 18"/>
            <p:cNvGrpSpPr>
              <a:grpSpLocks/>
            </p:cNvGrpSpPr>
            <p:nvPr/>
          </p:nvGrpSpPr>
          <p:grpSpPr bwMode="auto">
            <a:xfrm>
              <a:off x="1111" y="2840"/>
              <a:ext cx="272" cy="272"/>
              <a:chOff x="1610" y="3249"/>
              <a:chExt cx="272" cy="272"/>
            </a:xfrm>
          </p:grpSpPr>
          <p:sp>
            <p:nvSpPr>
              <p:cNvPr id="63507" name="Rectangle 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08" name="Rectangle 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09" name="Group 21"/>
            <p:cNvGrpSpPr>
              <a:grpSpLocks/>
            </p:cNvGrpSpPr>
            <p:nvPr/>
          </p:nvGrpSpPr>
          <p:grpSpPr bwMode="auto">
            <a:xfrm>
              <a:off x="1111" y="3340"/>
              <a:ext cx="272" cy="272"/>
              <a:chOff x="1610" y="3249"/>
              <a:chExt cx="272" cy="272"/>
            </a:xfrm>
          </p:grpSpPr>
          <p:sp>
            <p:nvSpPr>
              <p:cNvPr id="63510" name="Rectangle 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11" name="Rectangle 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12" name="Group 24"/>
            <p:cNvGrpSpPr>
              <a:grpSpLocks/>
            </p:cNvGrpSpPr>
            <p:nvPr/>
          </p:nvGrpSpPr>
          <p:grpSpPr bwMode="auto">
            <a:xfrm>
              <a:off x="1020" y="3793"/>
              <a:ext cx="272" cy="272"/>
              <a:chOff x="1610" y="3249"/>
              <a:chExt cx="272" cy="272"/>
            </a:xfrm>
          </p:grpSpPr>
          <p:sp>
            <p:nvSpPr>
              <p:cNvPr id="63513" name="Rectangle 2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14" name="Rectangle 2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15" name="Group 27"/>
            <p:cNvGrpSpPr>
              <a:grpSpLocks/>
            </p:cNvGrpSpPr>
            <p:nvPr/>
          </p:nvGrpSpPr>
          <p:grpSpPr bwMode="auto">
            <a:xfrm>
              <a:off x="1746" y="3793"/>
              <a:ext cx="272" cy="272"/>
              <a:chOff x="1610" y="3249"/>
              <a:chExt cx="272" cy="272"/>
            </a:xfrm>
          </p:grpSpPr>
          <p:sp>
            <p:nvSpPr>
              <p:cNvPr id="63516" name="Rectangle 2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17" name="Rectangle 2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18" name="Group 30"/>
            <p:cNvGrpSpPr>
              <a:grpSpLocks/>
            </p:cNvGrpSpPr>
            <p:nvPr/>
          </p:nvGrpSpPr>
          <p:grpSpPr bwMode="auto">
            <a:xfrm>
              <a:off x="2472" y="3793"/>
              <a:ext cx="272" cy="272"/>
              <a:chOff x="1610" y="3249"/>
              <a:chExt cx="272" cy="272"/>
            </a:xfrm>
          </p:grpSpPr>
          <p:sp>
            <p:nvSpPr>
              <p:cNvPr id="63519" name="Rectangle 3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20" name="Rectangle 3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21" name="Group 33"/>
            <p:cNvGrpSpPr>
              <a:grpSpLocks/>
            </p:cNvGrpSpPr>
            <p:nvPr/>
          </p:nvGrpSpPr>
          <p:grpSpPr bwMode="auto">
            <a:xfrm>
              <a:off x="2336" y="2840"/>
              <a:ext cx="272" cy="272"/>
              <a:chOff x="1610" y="3249"/>
              <a:chExt cx="272" cy="272"/>
            </a:xfrm>
          </p:grpSpPr>
          <p:sp>
            <p:nvSpPr>
              <p:cNvPr id="63522" name="Rectangle 3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23" name="Rectangle 3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24" name="Group 36"/>
            <p:cNvGrpSpPr>
              <a:grpSpLocks/>
            </p:cNvGrpSpPr>
            <p:nvPr/>
          </p:nvGrpSpPr>
          <p:grpSpPr bwMode="auto">
            <a:xfrm>
              <a:off x="2336" y="3340"/>
              <a:ext cx="272" cy="272"/>
              <a:chOff x="1610" y="3249"/>
              <a:chExt cx="272" cy="272"/>
            </a:xfrm>
          </p:grpSpPr>
          <p:sp>
            <p:nvSpPr>
              <p:cNvPr id="63525" name="Rectangle 3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26" name="Rectangle 3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27" name="Group 39"/>
            <p:cNvGrpSpPr>
              <a:grpSpLocks/>
            </p:cNvGrpSpPr>
            <p:nvPr/>
          </p:nvGrpSpPr>
          <p:grpSpPr bwMode="auto">
            <a:xfrm>
              <a:off x="2336" y="1752"/>
              <a:ext cx="272" cy="272"/>
              <a:chOff x="1610" y="3249"/>
              <a:chExt cx="272" cy="272"/>
            </a:xfrm>
          </p:grpSpPr>
          <p:sp>
            <p:nvSpPr>
              <p:cNvPr id="63528" name="Rectangle 4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29" name="Rectangle 4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30" name="Group 42"/>
            <p:cNvGrpSpPr>
              <a:grpSpLocks/>
            </p:cNvGrpSpPr>
            <p:nvPr/>
          </p:nvGrpSpPr>
          <p:grpSpPr bwMode="auto">
            <a:xfrm>
              <a:off x="2336" y="1253"/>
              <a:ext cx="272" cy="272"/>
              <a:chOff x="1610" y="3249"/>
              <a:chExt cx="272" cy="272"/>
            </a:xfrm>
          </p:grpSpPr>
          <p:sp>
            <p:nvSpPr>
              <p:cNvPr id="63531" name="Rectangle 4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32" name="Rectangle 4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33" name="Group 45"/>
            <p:cNvGrpSpPr>
              <a:grpSpLocks/>
            </p:cNvGrpSpPr>
            <p:nvPr/>
          </p:nvGrpSpPr>
          <p:grpSpPr bwMode="auto">
            <a:xfrm>
              <a:off x="1111" y="1253"/>
              <a:ext cx="272" cy="272"/>
              <a:chOff x="1610" y="3249"/>
              <a:chExt cx="272" cy="272"/>
            </a:xfrm>
          </p:grpSpPr>
          <p:sp>
            <p:nvSpPr>
              <p:cNvPr id="63534" name="Rectangle 4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35" name="Rectangle 4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36" name="Group 48"/>
            <p:cNvGrpSpPr>
              <a:grpSpLocks/>
            </p:cNvGrpSpPr>
            <p:nvPr/>
          </p:nvGrpSpPr>
          <p:grpSpPr bwMode="auto">
            <a:xfrm>
              <a:off x="1111" y="1707"/>
              <a:ext cx="272" cy="272"/>
              <a:chOff x="1610" y="3249"/>
              <a:chExt cx="272" cy="272"/>
            </a:xfrm>
          </p:grpSpPr>
          <p:sp>
            <p:nvSpPr>
              <p:cNvPr id="63537" name="Rectangle 4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38" name="Rectangle 5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39" name="Group 51"/>
            <p:cNvGrpSpPr>
              <a:grpSpLocks/>
            </p:cNvGrpSpPr>
            <p:nvPr/>
          </p:nvGrpSpPr>
          <p:grpSpPr bwMode="auto">
            <a:xfrm>
              <a:off x="1066" y="754"/>
              <a:ext cx="272" cy="272"/>
              <a:chOff x="1610" y="3249"/>
              <a:chExt cx="272" cy="272"/>
            </a:xfrm>
          </p:grpSpPr>
          <p:sp>
            <p:nvSpPr>
              <p:cNvPr id="63540" name="Rectangle 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41" name="Rectangle 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42" name="Group 54"/>
            <p:cNvGrpSpPr>
              <a:grpSpLocks/>
            </p:cNvGrpSpPr>
            <p:nvPr/>
          </p:nvGrpSpPr>
          <p:grpSpPr bwMode="auto">
            <a:xfrm>
              <a:off x="1746" y="754"/>
              <a:ext cx="272" cy="272"/>
              <a:chOff x="1610" y="3249"/>
              <a:chExt cx="272" cy="272"/>
            </a:xfrm>
          </p:grpSpPr>
          <p:sp>
            <p:nvSpPr>
              <p:cNvPr id="63543" name="Rectangle 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44" name="Rectangle 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45" name="Group 57"/>
            <p:cNvGrpSpPr>
              <a:grpSpLocks/>
            </p:cNvGrpSpPr>
            <p:nvPr/>
          </p:nvGrpSpPr>
          <p:grpSpPr bwMode="auto">
            <a:xfrm>
              <a:off x="2427" y="754"/>
              <a:ext cx="272" cy="272"/>
              <a:chOff x="1610" y="3249"/>
              <a:chExt cx="272" cy="272"/>
            </a:xfrm>
          </p:grpSpPr>
          <p:sp>
            <p:nvSpPr>
              <p:cNvPr id="63546" name="Rectangle 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47" name="Rectangle 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548" name="Group 60"/>
          <p:cNvGrpSpPr>
            <a:grpSpLocks/>
          </p:cNvGrpSpPr>
          <p:nvPr/>
        </p:nvGrpSpPr>
        <p:grpSpPr bwMode="auto">
          <a:xfrm>
            <a:off x="1044575" y="836613"/>
            <a:ext cx="1655763" cy="1728787"/>
            <a:chOff x="385" y="572"/>
            <a:chExt cx="2812" cy="3401"/>
          </a:xfrm>
        </p:grpSpPr>
        <p:sp>
          <p:nvSpPr>
            <p:cNvPr id="63549" name="Rectangle 61"/>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0" name="Rectangle 62"/>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1" name="Rectangle 63"/>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2" name="Rectangle 64"/>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3" name="Rectangle 65"/>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4" name="Rectangle 66"/>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5" name="Rectangle 67"/>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6" name="Rectangle 68"/>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7" name="Rectangle 69"/>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58" name="Rectangle 70"/>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559" name="Group 71"/>
            <p:cNvGrpSpPr>
              <a:grpSpLocks/>
            </p:cNvGrpSpPr>
            <p:nvPr/>
          </p:nvGrpSpPr>
          <p:grpSpPr bwMode="auto">
            <a:xfrm>
              <a:off x="657" y="2703"/>
              <a:ext cx="272" cy="272"/>
              <a:chOff x="1610" y="3249"/>
              <a:chExt cx="272" cy="272"/>
            </a:xfrm>
          </p:grpSpPr>
          <p:sp>
            <p:nvSpPr>
              <p:cNvPr id="63560" name="Rectangle 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61" name="Rectangle 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62" name="Group 74"/>
            <p:cNvGrpSpPr>
              <a:grpSpLocks/>
            </p:cNvGrpSpPr>
            <p:nvPr/>
          </p:nvGrpSpPr>
          <p:grpSpPr bwMode="auto">
            <a:xfrm>
              <a:off x="566" y="3701"/>
              <a:ext cx="272" cy="272"/>
              <a:chOff x="1610" y="3249"/>
              <a:chExt cx="272" cy="272"/>
            </a:xfrm>
          </p:grpSpPr>
          <p:sp>
            <p:nvSpPr>
              <p:cNvPr id="63563" name="Rectangle 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64" name="Rectangle 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65" name="Group 77"/>
            <p:cNvGrpSpPr>
              <a:grpSpLocks/>
            </p:cNvGrpSpPr>
            <p:nvPr/>
          </p:nvGrpSpPr>
          <p:grpSpPr bwMode="auto">
            <a:xfrm>
              <a:off x="1292" y="3656"/>
              <a:ext cx="272" cy="272"/>
              <a:chOff x="1610" y="3249"/>
              <a:chExt cx="272" cy="272"/>
            </a:xfrm>
          </p:grpSpPr>
          <p:sp>
            <p:nvSpPr>
              <p:cNvPr id="63566" name="Rectangle 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67" name="Rectangle 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68" name="Group 80"/>
            <p:cNvGrpSpPr>
              <a:grpSpLocks/>
            </p:cNvGrpSpPr>
            <p:nvPr/>
          </p:nvGrpSpPr>
          <p:grpSpPr bwMode="auto">
            <a:xfrm>
              <a:off x="2018" y="3656"/>
              <a:ext cx="272" cy="272"/>
              <a:chOff x="1610" y="3249"/>
              <a:chExt cx="272" cy="272"/>
            </a:xfrm>
          </p:grpSpPr>
          <p:sp>
            <p:nvSpPr>
              <p:cNvPr id="63569" name="Rectangle 8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70" name="Rectangle 8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71" name="Group 83"/>
            <p:cNvGrpSpPr>
              <a:grpSpLocks/>
            </p:cNvGrpSpPr>
            <p:nvPr/>
          </p:nvGrpSpPr>
          <p:grpSpPr bwMode="auto">
            <a:xfrm>
              <a:off x="2744" y="3701"/>
              <a:ext cx="272" cy="272"/>
              <a:chOff x="1610" y="3249"/>
              <a:chExt cx="272" cy="272"/>
            </a:xfrm>
          </p:grpSpPr>
          <p:sp>
            <p:nvSpPr>
              <p:cNvPr id="63572" name="Rectangle 8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73" name="Rectangle 8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74" name="Group 86"/>
            <p:cNvGrpSpPr>
              <a:grpSpLocks/>
            </p:cNvGrpSpPr>
            <p:nvPr/>
          </p:nvGrpSpPr>
          <p:grpSpPr bwMode="auto">
            <a:xfrm>
              <a:off x="657" y="1025"/>
              <a:ext cx="272" cy="272"/>
              <a:chOff x="1610" y="3249"/>
              <a:chExt cx="272" cy="272"/>
            </a:xfrm>
          </p:grpSpPr>
          <p:sp>
            <p:nvSpPr>
              <p:cNvPr id="63575" name="Rectangle 8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76" name="Rectangle 8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77" name="Group 89"/>
            <p:cNvGrpSpPr>
              <a:grpSpLocks/>
            </p:cNvGrpSpPr>
            <p:nvPr/>
          </p:nvGrpSpPr>
          <p:grpSpPr bwMode="auto">
            <a:xfrm>
              <a:off x="657" y="1660"/>
              <a:ext cx="272" cy="272"/>
              <a:chOff x="1610" y="3249"/>
              <a:chExt cx="272" cy="272"/>
            </a:xfrm>
          </p:grpSpPr>
          <p:sp>
            <p:nvSpPr>
              <p:cNvPr id="63578" name="Rectangle 9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79" name="Rectangle 9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80" name="Group 92"/>
            <p:cNvGrpSpPr>
              <a:grpSpLocks/>
            </p:cNvGrpSpPr>
            <p:nvPr/>
          </p:nvGrpSpPr>
          <p:grpSpPr bwMode="auto">
            <a:xfrm>
              <a:off x="612" y="572"/>
              <a:ext cx="272" cy="272"/>
              <a:chOff x="1610" y="3249"/>
              <a:chExt cx="272" cy="272"/>
            </a:xfrm>
          </p:grpSpPr>
          <p:sp>
            <p:nvSpPr>
              <p:cNvPr id="63581" name="Rectangle 9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82" name="Rectangle 9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83" name="Group 95"/>
            <p:cNvGrpSpPr>
              <a:grpSpLocks/>
            </p:cNvGrpSpPr>
            <p:nvPr/>
          </p:nvGrpSpPr>
          <p:grpSpPr bwMode="auto">
            <a:xfrm>
              <a:off x="1292" y="572"/>
              <a:ext cx="272" cy="272"/>
              <a:chOff x="1610" y="3249"/>
              <a:chExt cx="272" cy="272"/>
            </a:xfrm>
          </p:grpSpPr>
          <p:sp>
            <p:nvSpPr>
              <p:cNvPr id="63584" name="Rectangle 9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85" name="Rectangle 9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586" name="Rectangle 98"/>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87" name="Rectangle 99"/>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88" name="Rectangle 100"/>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589" name="Group 101"/>
            <p:cNvGrpSpPr>
              <a:grpSpLocks/>
            </p:cNvGrpSpPr>
            <p:nvPr/>
          </p:nvGrpSpPr>
          <p:grpSpPr bwMode="auto">
            <a:xfrm>
              <a:off x="1927" y="572"/>
              <a:ext cx="272" cy="272"/>
              <a:chOff x="1610" y="3249"/>
              <a:chExt cx="272" cy="272"/>
            </a:xfrm>
          </p:grpSpPr>
          <p:sp>
            <p:nvSpPr>
              <p:cNvPr id="63590" name="Rectangle 1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91" name="Rectangle 1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92" name="Group 104"/>
            <p:cNvGrpSpPr>
              <a:grpSpLocks/>
            </p:cNvGrpSpPr>
            <p:nvPr/>
          </p:nvGrpSpPr>
          <p:grpSpPr bwMode="auto">
            <a:xfrm>
              <a:off x="2608" y="2703"/>
              <a:ext cx="272" cy="272"/>
              <a:chOff x="1610" y="3249"/>
              <a:chExt cx="272" cy="272"/>
            </a:xfrm>
          </p:grpSpPr>
          <p:sp>
            <p:nvSpPr>
              <p:cNvPr id="63593" name="Rectangle 1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94" name="Rectangle 1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95" name="Group 107"/>
            <p:cNvGrpSpPr>
              <a:grpSpLocks/>
            </p:cNvGrpSpPr>
            <p:nvPr/>
          </p:nvGrpSpPr>
          <p:grpSpPr bwMode="auto">
            <a:xfrm>
              <a:off x="2606" y="3339"/>
              <a:ext cx="272" cy="272"/>
              <a:chOff x="1610" y="3249"/>
              <a:chExt cx="272" cy="272"/>
            </a:xfrm>
          </p:grpSpPr>
          <p:sp>
            <p:nvSpPr>
              <p:cNvPr id="63596" name="Rectangle 10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597" name="Rectangle 10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598" name="Group 110"/>
            <p:cNvGrpSpPr>
              <a:grpSpLocks/>
            </p:cNvGrpSpPr>
            <p:nvPr/>
          </p:nvGrpSpPr>
          <p:grpSpPr bwMode="auto">
            <a:xfrm>
              <a:off x="657" y="3339"/>
              <a:ext cx="272" cy="272"/>
              <a:chOff x="1610" y="3249"/>
              <a:chExt cx="272" cy="272"/>
            </a:xfrm>
          </p:grpSpPr>
          <p:sp>
            <p:nvSpPr>
              <p:cNvPr id="63599" name="Rectangle 11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00" name="Rectangle 11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01" name="Group 113"/>
            <p:cNvGrpSpPr>
              <a:grpSpLocks/>
            </p:cNvGrpSpPr>
            <p:nvPr/>
          </p:nvGrpSpPr>
          <p:grpSpPr bwMode="auto">
            <a:xfrm>
              <a:off x="2653" y="572"/>
              <a:ext cx="272" cy="272"/>
              <a:chOff x="1610" y="3249"/>
              <a:chExt cx="272" cy="272"/>
            </a:xfrm>
          </p:grpSpPr>
          <p:sp>
            <p:nvSpPr>
              <p:cNvPr id="63602" name="Rectangle 11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03" name="Rectangle 11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604" name="Rectangle 116"/>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605" name="Group 117"/>
            <p:cNvGrpSpPr>
              <a:grpSpLocks/>
            </p:cNvGrpSpPr>
            <p:nvPr/>
          </p:nvGrpSpPr>
          <p:grpSpPr bwMode="auto">
            <a:xfrm>
              <a:off x="2562" y="1070"/>
              <a:ext cx="272" cy="272"/>
              <a:chOff x="1610" y="3249"/>
              <a:chExt cx="272" cy="272"/>
            </a:xfrm>
          </p:grpSpPr>
          <p:sp>
            <p:nvSpPr>
              <p:cNvPr id="63606" name="Rectangle 1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07" name="Rectangle 1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08" name="Group 120"/>
            <p:cNvGrpSpPr>
              <a:grpSpLocks/>
            </p:cNvGrpSpPr>
            <p:nvPr/>
          </p:nvGrpSpPr>
          <p:grpSpPr bwMode="auto">
            <a:xfrm>
              <a:off x="2562" y="1706"/>
              <a:ext cx="272" cy="272"/>
              <a:chOff x="1610" y="3249"/>
              <a:chExt cx="272" cy="272"/>
            </a:xfrm>
          </p:grpSpPr>
          <p:sp>
            <p:nvSpPr>
              <p:cNvPr id="63609" name="Rectangle 1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10" name="Rectangle 1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11" name="Group 123"/>
            <p:cNvGrpSpPr>
              <a:grpSpLocks/>
            </p:cNvGrpSpPr>
            <p:nvPr/>
          </p:nvGrpSpPr>
          <p:grpSpPr bwMode="auto">
            <a:xfrm>
              <a:off x="975" y="1978"/>
              <a:ext cx="272" cy="272"/>
              <a:chOff x="1610" y="3249"/>
              <a:chExt cx="272" cy="272"/>
            </a:xfrm>
          </p:grpSpPr>
          <p:sp>
            <p:nvSpPr>
              <p:cNvPr id="63612" name="Rectangle 12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13" name="Rectangle 12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14" name="Group 126"/>
            <p:cNvGrpSpPr>
              <a:grpSpLocks/>
            </p:cNvGrpSpPr>
            <p:nvPr/>
          </p:nvGrpSpPr>
          <p:grpSpPr bwMode="auto">
            <a:xfrm>
              <a:off x="1564" y="1978"/>
              <a:ext cx="272" cy="272"/>
              <a:chOff x="1610" y="3249"/>
              <a:chExt cx="272" cy="272"/>
            </a:xfrm>
          </p:grpSpPr>
          <p:sp>
            <p:nvSpPr>
              <p:cNvPr id="63615" name="Rectangle 12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16" name="Rectangle 12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17" name="Group 129"/>
            <p:cNvGrpSpPr>
              <a:grpSpLocks/>
            </p:cNvGrpSpPr>
            <p:nvPr/>
          </p:nvGrpSpPr>
          <p:grpSpPr bwMode="auto">
            <a:xfrm>
              <a:off x="2199" y="1978"/>
              <a:ext cx="272" cy="272"/>
              <a:chOff x="1610" y="3249"/>
              <a:chExt cx="272" cy="272"/>
            </a:xfrm>
          </p:grpSpPr>
          <p:sp>
            <p:nvSpPr>
              <p:cNvPr id="63618" name="Rectangle 13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19" name="Rectangle 13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20" name="Group 132"/>
            <p:cNvGrpSpPr>
              <a:grpSpLocks/>
            </p:cNvGrpSpPr>
            <p:nvPr/>
          </p:nvGrpSpPr>
          <p:grpSpPr bwMode="auto">
            <a:xfrm>
              <a:off x="1292" y="1070"/>
              <a:ext cx="272" cy="272"/>
              <a:chOff x="1610" y="3249"/>
              <a:chExt cx="272" cy="272"/>
            </a:xfrm>
          </p:grpSpPr>
          <p:sp>
            <p:nvSpPr>
              <p:cNvPr id="63621" name="Rectangle 13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22" name="Rectangle 13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23" name="Group 135"/>
            <p:cNvGrpSpPr>
              <a:grpSpLocks/>
            </p:cNvGrpSpPr>
            <p:nvPr/>
          </p:nvGrpSpPr>
          <p:grpSpPr bwMode="auto">
            <a:xfrm>
              <a:off x="1292" y="1706"/>
              <a:ext cx="272" cy="272"/>
              <a:chOff x="1610" y="3249"/>
              <a:chExt cx="272" cy="272"/>
            </a:xfrm>
          </p:grpSpPr>
          <p:sp>
            <p:nvSpPr>
              <p:cNvPr id="63624" name="Rectangle 13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25" name="Rectangle 13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26" name="Group 138"/>
            <p:cNvGrpSpPr>
              <a:grpSpLocks/>
            </p:cNvGrpSpPr>
            <p:nvPr/>
          </p:nvGrpSpPr>
          <p:grpSpPr bwMode="auto">
            <a:xfrm>
              <a:off x="1882" y="1070"/>
              <a:ext cx="272" cy="272"/>
              <a:chOff x="1610" y="3249"/>
              <a:chExt cx="272" cy="272"/>
            </a:xfrm>
          </p:grpSpPr>
          <p:sp>
            <p:nvSpPr>
              <p:cNvPr id="63627" name="Rectangle 13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28" name="Rectangle 14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29" name="Group 141"/>
            <p:cNvGrpSpPr>
              <a:grpSpLocks/>
            </p:cNvGrpSpPr>
            <p:nvPr/>
          </p:nvGrpSpPr>
          <p:grpSpPr bwMode="auto">
            <a:xfrm>
              <a:off x="1882" y="1706"/>
              <a:ext cx="272" cy="272"/>
              <a:chOff x="1610" y="3249"/>
              <a:chExt cx="272" cy="272"/>
            </a:xfrm>
          </p:grpSpPr>
          <p:sp>
            <p:nvSpPr>
              <p:cNvPr id="63630" name="Rectangle 14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1" name="Rectangle 14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632" name="Group 144"/>
          <p:cNvGrpSpPr>
            <a:grpSpLocks/>
          </p:cNvGrpSpPr>
          <p:nvPr/>
        </p:nvGrpSpPr>
        <p:grpSpPr bwMode="auto">
          <a:xfrm>
            <a:off x="5075238" y="836613"/>
            <a:ext cx="1512887" cy="1728787"/>
            <a:chOff x="249" y="754"/>
            <a:chExt cx="3085" cy="3311"/>
          </a:xfrm>
        </p:grpSpPr>
        <p:sp>
          <p:nvSpPr>
            <p:cNvPr id="63633" name="Rectangle 145"/>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4" name="Rectangle 146"/>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5" name="Rectangle 147"/>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6" name="Rectangle 148"/>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7" name="Rectangle 149"/>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8" name="Rectangle 150"/>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39" name="Rectangle 151"/>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0" name="Rectangle 152"/>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1" name="Rectangle 153"/>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2" name="Rectangle 154"/>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3" name="Rectangle 155"/>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4" name="Rectangle 156"/>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5" name="Rectangle 157"/>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646" name="Group 158"/>
            <p:cNvGrpSpPr>
              <a:grpSpLocks/>
            </p:cNvGrpSpPr>
            <p:nvPr/>
          </p:nvGrpSpPr>
          <p:grpSpPr bwMode="auto">
            <a:xfrm>
              <a:off x="1111" y="2840"/>
              <a:ext cx="272" cy="272"/>
              <a:chOff x="1610" y="3249"/>
              <a:chExt cx="272" cy="272"/>
            </a:xfrm>
          </p:grpSpPr>
          <p:sp>
            <p:nvSpPr>
              <p:cNvPr id="63647" name="Rectangle 1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48" name="Rectangle 1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49" name="Group 161"/>
            <p:cNvGrpSpPr>
              <a:grpSpLocks/>
            </p:cNvGrpSpPr>
            <p:nvPr/>
          </p:nvGrpSpPr>
          <p:grpSpPr bwMode="auto">
            <a:xfrm>
              <a:off x="1111" y="3340"/>
              <a:ext cx="272" cy="272"/>
              <a:chOff x="1610" y="3249"/>
              <a:chExt cx="272" cy="272"/>
            </a:xfrm>
          </p:grpSpPr>
          <p:sp>
            <p:nvSpPr>
              <p:cNvPr id="63650" name="Rectangle 1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51" name="Rectangle 1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52" name="Group 164"/>
            <p:cNvGrpSpPr>
              <a:grpSpLocks/>
            </p:cNvGrpSpPr>
            <p:nvPr/>
          </p:nvGrpSpPr>
          <p:grpSpPr bwMode="auto">
            <a:xfrm>
              <a:off x="1020" y="3793"/>
              <a:ext cx="272" cy="272"/>
              <a:chOff x="1610" y="3249"/>
              <a:chExt cx="272" cy="272"/>
            </a:xfrm>
          </p:grpSpPr>
          <p:sp>
            <p:nvSpPr>
              <p:cNvPr id="63653" name="Rectangle 1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54" name="Rectangle 1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55" name="Group 167"/>
            <p:cNvGrpSpPr>
              <a:grpSpLocks/>
            </p:cNvGrpSpPr>
            <p:nvPr/>
          </p:nvGrpSpPr>
          <p:grpSpPr bwMode="auto">
            <a:xfrm>
              <a:off x="1746" y="3793"/>
              <a:ext cx="272" cy="272"/>
              <a:chOff x="1610" y="3249"/>
              <a:chExt cx="272" cy="272"/>
            </a:xfrm>
          </p:grpSpPr>
          <p:sp>
            <p:nvSpPr>
              <p:cNvPr id="63656" name="Rectangle 1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57" name="Rectangle 1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58" name="Group 170"/>
            <p:cNvGrpSpPr>
              <a:grpSpLocks/>
            </p:cNvGrpSpPr>
            <p:nvPr/>
          </p:nvGrpSpPr>
          <p:grpSpPr bwMode="auto">
            <a:xfrm>
              <a:off x="2472" y="3793"/>
              <a:ext cx="272" cy="272"/>
              <a:chOff x="1610" y="3249"/>
              <a:chExt cx="272" cy="272"/>
            </a:xfrm>
          </p:grpSpPr>
          <p:sp>
            <p:nvSpPr>
              <p:cNvPr id="63659" name="Rectangle 1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60" name="Rectangle 1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61" name="Group 173"/>
            <p:cNvGrpSpPr>
              <a:grpSpLocks/>
            </p:cNvGrpSpPr>
            <p:nvPr/>
          </p:nvGrpSpPr>
          <p:grpSpPr bwMode="auto">
            <a:xfrm>
              <a:off x="2336" y="2840"/>
              <a:ext cx="272" cy="272"/>
              <a:chOff x="1610" y="3249"/>
              <a:chExt cx="272" cy="272"/>
            </a:xfrm>
          </p:grpSpPr>
          <p:sp>
            <p:nvSpPr>
              <p:cNvPr id="63662" name="Rectangle 1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63" name="Rectangle 1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64" name="Group 176"/>
            <p:cNvGrpSpPr>
              <a:grpSpLocks/>
            </p:cNvGrpSpPr>
            <p:nvPr/>
          </p:nvGrpSpPr>
          <p:grpSpPr bwMode="auto">
            <a:xfrm>
              <a:off x="2336" y="3340"/>
              <a:ext cx="272" cy="272"/>
              <a:chOff x="1610" y="3249"/>
              <a:chExt cx="272" cy="272"/>
            </a:xfrm>
          </p:grpSpPr>
          <p:sp>
            <p:nvSpPr>
              <p:cNvPr id="63665" name="Rectangle 17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66" name="Rectangle 17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67" name="Group 179"/>
            <p:cNvGrpSpPr>
              <a:grpSpLocks/>
            </p:cNvGrpSpPr>
            <p:nvPr/>
          </p:nvGrpSpPr>
          <p:grpSpPr bwMode="auto">
            <a:xfrm>
              <a:off x="2336" y="1752"/>
              <a:ext cx="272" cy="272"/>
              <a:chOff x="1610" y="3249"/>
              <a:chExt cx="272" cy="272"/>
            </a:xfrm>
          </p:grpSpPr>
          <p:sp>
            <p:nvSpPr>
              <p:cNvPr id="63668" name="Rectangle 18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69" name="Rectangle 18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70" name="Group 182"/>
            <p:cNvGrpSpPr>
              <a:grpSpLocks/>
            </p:cNvGrpSpPr>
            <p:nvPr/>
          </p:nvGrpSpPr>
          <p:grpSpPr bwMode="auto">
            <a:xfrm>
              <a:off x="2336" y="1253"/>
              <a:ext cx="272" cy="272"/>
              <a:chOff x="1610" y="3249"/>
              <a:chExt cx="272" cy="272"/>
            </a:xfrm>
          </p:grpSpPr>
          <p:sp>
            <p:nvSpPr>
              <p:cNvPr id="63671" name="Rectangle 18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72" name="Rectangle 18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73" name="Group 185"/>
            <p:cNvGrpSpPr>
              <a:grpSpLocks/>
            </p:cNvGrpSpPr>
            <p:nvPr/>
          </p:nvGrpSpPr>
          <p:grpSpPr bwMode="auto">
            <a:xfrm>
              <a:off x="1111" y="1253"/>
              <a:ext cx="272" cy="272"/>
              <a:chOff x="1610" y="3249"/>
              <a:chExt cx="272" cy="272"/>
            </a:xfrm>
          </p:grpSpPr>
          <p:sp>
            <p:nvSpPr>
              <p:cNvPr id="63674" name="Rectangle 18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75" name="Rectangle 18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76" name="Group 188"/>
            <p:cNvGrpSpPr>
              <a:grpSpLocks/>
            </p:cNvGrpSpPr>
            <p:nvPr/>
          </p:nvGrpSpPr>
          <p:grpSpPr bwMode="auto">
            <a:xfrm>
              <a:off x="1111" y="1707"/>
              <a:ext cx="272" cy="272"/>
              <a:chOff x="1610" y="3249"/>
              <a:chExt cx="272" cy="272"/>
            </a:xfrm>
          </p:grpSpPr>
          <p:sp>
            <p:nvSpPr>
              <p:cNvPr id="63677" name="Rectangle 18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78" name="Rectangle 19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79" name="Group 191"/>
            <p:cNvGrpSpPr>
              <a:grpSpLocks/>
            </p:cNvGrpSpPr>
            <p:nvPr/>
          </p:nvGrpSpPr>
          <p:grpSpPr bwMode="auto">
            <a:xfrm>
              <a:off x="1066" y="754"/>
              <a:ext cx="272" cy="272"/>
              <a:chOff x="1610" y="3249"/>
              <a:chExt cx="272" cy="272"/>
            </a:xfrm>
          </p:grpSpPr>
          <p:sp>
            <p:nvSpPr>
              <p:cNvPr id="63680" name="Rectangle 19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81" name="Rectangle 19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82" name="Group 194"/>
            <p:cNvGrpSpPr>
              <a:grpSpLocks/>
            </p:cNvGrpSpPr>
            <p:nvPr/>
          </p:nvGrpSpPr>
          <p:grpSpPr bwMode="auto">
            <a:xfrm>
              <a:off x="1746" y="754"/>
              <a:ext cx="272" cy="272"/>
              <a:chOff x="1610" y="3249"/>
              <a:chExt cx="272" cy="272"/>
            </a:xfrm>
          </p:grpSpPr>
          <p:sp>
            <p:nvSpPr>
              <p:cNvPr id="63683" name="Rectangle 19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84" name="Rectangle 19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685" name="Group 197"/>
            <p:cNvGrpSpPr>
              <a:grpSpLocks/>
            </p:cNvGrpSpPr>
            <p:nvPr/>
          </p:nvGrpSpPr>
          <p:grpSpPr bwMode="auto">
            <a:xfrm>
              <a:off x="2427" y="754"/>
              <a:ext cx="272" cy="272"/>
              <a:chOff x="1610" y="3249"/>
              <a:chExt cx="272" cy="272"/>
            </a:xfrm>
          </p:grpSpPr>
          <p:sp>
            <p:nvSpPr>
              <p:cNvPr id="63686" name="Rectangle 19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87" name="Rectangle 19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688" name="Group 200"/>
          <p:cNvGrpSpPr>
            <a:grpSpLocks/>
          </p:cNvGrpSpPr>
          <p:nvPr/>
        </p:nvGrpSpPr>
        <p:grpSpPr bwMode="auto">
          <a:xfrm>
            <a:off x="3708400" y="836613"/>
            <a:ext cx="1655763" cy="1728787"/>
            <a:chOff x="385" y="572"/>
            <a:chExt cx="2812" cy="3401"/>
          </a:xfrm>
        </p:grpSpPr>
        <p:sp>
          <p:nvSpPr>
            <p:cNvPr id="63689" name="Rectangle 201"/>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0" name="Rectangle 202"/>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1" name="Rectangle 203"/>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2" name="Rectangle 204"/>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3" name="Rectangle 205"/>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4" name="Rectangle 206"/>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5" name="Rectangle 207"/>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6" name="Rectangle 208"/>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7" name="Rectangle 209"/>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698" name="Rectangle 210"/>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699" name="Group 211"/>
            <p:cNvGrpSpPr>
              <a:grpSpLocks/>
            </p:cNvGrpSpPr>
            <p:nvPr/>
          </p:nvGrpSpPr>
          <p:grpSpPr bwMode="auto">
            <a:xfrm>
              <a:off x="657" y="2703"/>
              <a:ext cx="272" cy="272"/>
              <a:chOff x="1610" y="3249"/>
              <a:chExt cx="272" cy="272"/>
            </a:xfrm>
          </p:grpSpPr>
          <p:sp>
            <p:nvSpPr>
              <p:cNvPr id="63700" name="Rectangle 2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01" name="Rectangle 2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02" name="Group 214"/>
            <p:cNvGrpSpPr>
              <a:grpSpLocks/>
            </p:cNvGrpSpPr>
            <p:nvPr/>
          </p:nvGrpSpPr>
          <p:grpSpPr bwMode="auto">
            <a:xfrm>
              <a:off x="566" y="3701"/>
              <a:ext cx="272" cy="272"/>
              <a:chOff x="1610" y="3249"/>
              <a:chExt cx="272" cy="272"/>
            </a:xfrm>
          </p:grpSpPr>
          <p:sp>
            <p:nvSpPr>
              <p:cNvPr id="63703" name="Rectangle 2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04" name="Rectangle 2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05" name="Group 217"/>
            <p:cNvGrpSpPr>
              <a:grpSpLocks/>
            </p:cNvGrpSpPr>
            <p:nvPr/>
          </p:nvGrpSpPr>
          <p:grpSpPr bwMode="auto">
            <a:xfrm>
              <a:off x="1292" y="3656"/>
              <a:ext cx="272" cy="272"/>
              <a:chOff x="1610" y="3249"/>
              <a:chExt cx="272" cy="272"/>
            </a:xfrm>
          </p:grpSpPr>
          <p:sp>
            <p:nvSpPr>
              <p:cNvPr id="63706" name="Rectangle 2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07" name="Rectangle 2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08" name="Group 220"/>
            <p:cNvGrpSpPr>
              <a:grpSpLocks/>
            </p:cNvGrpSpPr>
            <p:nvPr/>
          </p:nvGrpSpPr>
          <p:grpSpPr bwMode="auto">
            <a:xfrm>
              <a:off x="2018" y="3656"/>
              <a:ext cx="272" cy="272"/>
              <a:chOff x="1610" y="3249"/>
              <a:chExt cx="272" cy="272"/>
            </a:xfrm>
          </p:grpSpPr>
          <p:sp>
            <p:nvSpPr>
              <p:cNvPr id="63709" name="Rectangle 22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10" name="Rectangle 22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11" name="Group 223"/>
            <p:cNvGrpSpPr>
              <a:grpSpLocks/>
            </p:cNvGrpSpPr>
            <p:nvPr/>
          </p:nvGrpSpPr>
          <p:grpSpPr bwMode="auto">
            <a:xfrm>
              <a:off x="2744" y="3701"/>
              <a:ext cx="272" cy="272"/>
              <a:chOff x="1610" y="3249"/>
              <a:chExt cx="272" cy="272"/>
            </a:xfrm>
          </p:grpSpPr>
          <p:sp>
            <p:nvSpPr>
              <p:cNvPr id="63712" name="Rectangle 22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13" name="Rectangle 22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14" name="Group 226"/>
            <p:cNvGrpSpPr>
              <a:grpSpLocks/>
            </p:cNvGrpSpPr>
            <p:nvPr/>
          </p:nvGrpSpPr>
          <p:grpSpPr bwMode="auto">
            <a:xfrm>
              <a:off x="657" y="1025"/>
              <a:ext cx="272" cy="272"/>
              <a:chOff x="1610" y="3249"/>
              <a:chExt cx="272" cy="272"/>
            </a:xfrm>
          </p:grpSpPr>
          <p:sp>
            <p:nvSpPr>
              <p:cNvPr id="63715" name="Rectangle 22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16" name="Rectangle 22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17" name="Group 229"/>
            <p:cNvGrpSpPr>
              <a:grpSpLocks/>
            </p:cNvGrpSpPr>
            <p:nvPr/>
          </p:nvGrpSpPr>
          <p:grpSpPr bwMode="auto">
            <a:xfrm>
              <a:off x="657" y="1660"/>
              <a:ext cx="272" cy="272"/>
              <a:chOff x="1610" y="3249"/>
              <a:chExt cx="272" cy="272"/>
            </a:xfrm>
          </p:grpSpPr>
          <p:sp>
            <p:nvSpPr>
              <p:cNvPr id="63718" name="Rectangle 23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19" name="Rectangle 23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20" name="Group 232"/>
            <p:cNvGrpSpPr>
              <a:grpSpLocks/>
            </p:cNvGrpSpPr>
            <p:nvPr/>
          </p:nvGrpSpPr>
          <p:grpSpPr bwMode="auto">
            <a:xfrm>
              <a:off x="612" y="572"/>
              <a:ext cx="272" cy="272"/>
              <a:chOff x="1610" y="3249"/>
              <a:chExt cx="272" cy="272"/>
            </a:xfrm>
          </p:grpSpPr>
          <p:sp>
            <p:nvSpPr>
              <p:cNvPr id="63721" name="Rectangle 23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22" name="Rectangle 23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23" name="Group 235"/>
            <p:cNvGrpSpPr>
              <a:grpSpLocks/>
            </p:cNvGrpSpPr>
            <p:nvPr/>
          </p:nvGrpSpPr>
          <p:grpSpPr bwMode="auto">
            <a:xfrm>
              <a:off x="1292" y="572"/>
              <a:ext cx="272" cy="272"/>
              <a:chOff x="1610" y="3249"/>
              <a:chExt cx="272" cy="272"/>
            </a:xfrm>
          </p:grpSpPr>
          <p:sp>
            <p:nvSpPr>
              <p:cNvPr id="63724" name="Rectangle 23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25" name="Rectangle 23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726" name="Rectangle 238"/>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27" name="Rectangle 239"/>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28" name="Rectangle 240"/>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729" name="Group 241"/>
            <p:cNvGrpSpPr>
              <a:grpSpLocks/>
            </p:cNvGrpSpPr>
            <p:nvPr/>
          </p:nvGrpSpPr>
          <p:grpSpPr bwMode="auto">
            <a:xfrm>
              <a:off x="1927" y="572"/>
              <a:ext cx="272" cy="272"/>
              <a:chOff x="1610" y="3249"/>
              <a:chExt cx="272" cy="272"/>
            </a:xfrm>
          </p:grpSpPr>
          <p:sp>
            <p:nvSpPr>
              <p:cNvPr id="63730" name="Rectangle 24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31" name="Rectangle 24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32" name="Group 244"/>
            <p:cNvGrpSpPr>
              <a:grpSpLocks/>
            </p:cNvGrpSpPr>
            <p:nvPr/>
          </p:nvGrpSpPr>
          <p:grpSpPr bwMode="auto">
            <a:xfrm>
              <a:off x="2608" y="2703"/>
              <a:ext cx="272" cy="272"/>
              <a:chOff x="1610" y="3249"/>
              <a:chExt cx="272" cy="272"/>
            </a:xfrm>
          </p:grpSpPr>
          <p:sp>
            <p:nvSpPr>
              <p:cNvPr id="63733" name="Rectangle 24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34" name="Rectangle 24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35" name="Group 247"/>
            <p:cNvGrpSpPr>
              <a:grpSpLocks/>
            </p:cNvGrpSpPr>
            <p:nvPr/>
          </p:nvGrpSpPr>
          <p:grpSpPr bwMode="auto">
            <a:xfrm>
              <a:off x="2606" y="3339"/>
              <a:ext cx="272" cy="272"/>
              <a:chOff x="1610" y="3249"/>
              <a:chExt cx="272" cy="272"/>
            </a:xfrm>
          </p:grpSpPr>
          <p:sp>
            <p:nvSpPr>
              <p:cNvPr id="63736" name="Rectangle 24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37" name="Rectangle 24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38" name="Group 250"/>
            <p:cNvGrpSpPr>
              <a:grpSpLocks/>
            </p:cNvGrpSpPr>
            <p:nvPr/>
          </p:nvGrpSpPr>
          <p:grpSpPr bwMode="auto">
            <a:xfrm>
              <a:off x="657" y="3339"/>
              <a:ext cx="272" cy="272"/>
              <a:chOff x="1610" y="3249"/>
              <a:chExt cx="272" cy="272"/>
            </a:xfrm>
          </p:grpSpPr>
          <p:sp>
            <p:nvSpPr>
              <p:cNvPr id="63739" name="Rectangle 25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40" name="Rectangle 25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41" name="Group 253"/>
            <p:cNvGrpSpPr>
              <a:grpSpLocks/>
            </p:cNvGrpSpPr>
            <p:nvPr/>
          </p:nvGrpSpPr>
          <p:grpSpPr bwMode="auto">
            <a:xfrm>
              <a:off x="2653" y="572"/>
              <a:ext cx="272" cy="272"/>
              <a:chOff x="1610" y="3249"/>
              <a:chExt cx="272" cy="272"/>
            </a:xfrm>
          </p:grpSpPr>
          <p:sp>
            <p:nvSpPr>
              <p:cNvPr id="63742" name="Rectangle 25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43" name="Rectangle 25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744" name="Rectangle 256"/>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745" name="Group 257"/>
            <p:cNvGrpSpPr>
              <a:grpSpLocks/>
            </p:cNvGrpSpPr>
            <p:nvPr/>
          </p:nvGrpSpPr>
          <p:grpSpPr bwMode="auto">
            <a:xfrm>
              <a:off x="2562" y="1070"/>
              <a:ext cx="272" cy="272"/>
              <a:chOff x="1610" y="3249"/>
              <a:chExt cx="272" cy="272"/>
            </a:xfrm>
          </p:grpSpPr>
          <p:sp>
            <p:nvSpPr>
              <p:cNvPr id="63746" name="Rectangle 2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47" name="Rectangle 2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48" name="Group 260"/>
            <p:cNvGrpSpPr>
              <a:grpSpLocks/>
            </p:cNvGrpSpPr>
            <p:nvPr/>
          </p:nvGrpSpPr>
          <p:grpSpPr bwMode="auto">
            <a:xfrm>
              <a:off x="2562" y="1706"/>
              <a:ext cx="272" cy="272"/>
              <a:chOff x="1610" y="3249"/>
              <a:chExt cx="272" cy="272"/>
            </a:xfrm>
          </p:grpSpPr>
          <p:sp>
            <p:nvSpPr>
              <p:cNvPr id="63749" name="Rectangle 2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50" name="Rectangle 2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51" name="Group 263"/>
            <p:cNvGrpSpPr>
              <a:grpSpLocks/>
            </p:cNvGrpSpPr>
            <p:nvPr/>
          </p:nvGrpSpPr>
          <p:grpSpPr bwMode="auto">
            <a:xfrm>
              <a:off x="975" y="1978"/>
              <a:ext cx="272" cy="272"/>
              <a:chOff x="1610" y="3249"/>
              <a:chExt cx="272" cy="272"/>
            </a:xfrm>
          </p:grpSpPr>
          <p:sp>
            <p:nvSpPr>
              <p:cNvPr id="63752" name="Rectangle 26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53" name="Rectangle 26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54" name="Group 266"/>
            <p:cNvGrpSpPr>
              <a:grpSpLocks/>
            </p:cNvGrpSpPr>
            <p:nvPr/>
          </p:nvGrpSpPr>
          <p:grpSpPr bwMode="auto">
            <a:xfrm>
              <a:off x="1564" y="1978"/>
              <a:ext cx="272" cy="272"/>
              <a:chOff x="1610" y="3249"/>
              <a:chExt cx="272" cy="272"/>
            </a:xfrm>
          </p:grpSpPr>
          <p:sp>
            <p:nvSpPr>
              <p:cNvPr id="63755" name="Rectangle 26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56" name="Rectangle 26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57" name="Group 269"/>
            <p:cNvGrpSpPr>
              <a:grpSpLocks/>
            </p:cNvGrpSpPr>
            <p:nvPr/>
          </p:nvGrpSpPr>
          <p:grpSpPr bwMode="auto">
            <a:xfrm>
              <a:off x="2199" y="1978"/>
              <a:ext cx="272" cy="272"/>
              <a:chOff x="1610" y="3249"/>
              <a:chExt cx="272" cy="272"/>
            </a:xfrm>
          </p:grpSpPr>
          <p:sp>
            <p:nvSpPr>
              <p:cNvPr id="63758" name="Rectangle 2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59" name="Rectangle 2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60" name="Group 272"/>
            <p:cNvGrpSpPr>
              <a:grpSpLocks/>
            </p:cNvGrpSpPr>
            <p:nvPr/>
          </p:nvGrpSpPr>
          <p:grpSpPr bwMode="auto">
            <a:xfrm>
              <a:off x="1292" y="1070"/>
              <a:ext cx="272" cy="272"/>
              <a:chOff x="1610" y="3249"/>
              <a:chExt cx="272" cy="272"/>
            </a:xfrm>
          </p:grpSpPr>
          <p:sp>
            <p:nvSpPr>
              <p:cNvPr id="63761" name="Rectangle 2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62" name="Rectangle 2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63" name="Group 275"/>
            <p:cNvGrpSpPr>
              <a:grpSpLocks/>
            </p:cNvGrpSpPr>
            <p:nvPr/>
          </p:nvGrpSpPr>
          <p:grpSpPr bwMode="auto">
            <a:xfrm>
              <a:off x="1292" y="1706"/>
              <a:ext cx="272" cy="272"/>
              <a:chOff x="1610" y="3249"/>
              <a:chExt cx="272" cy="272"/>
            </a:xfrm>
          </p:grpSpPr>
          <p:sp>
            <p:nvSpPr>
              <p:cNvPr id="63764" name="Rectangle 27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65" name="Rectangle 27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66" name="Group 278"/>
            <p:cNvGrpSpPr>
              <a:grpSpLocks/>
            </p:cNvGrpSpPr>
            <p:nvPr/>
          </p:nvGrpSpPr>
          <p:grpSpPr bwMode="auto">
            <a:xfrm>
              <a:off x="1882" y="1070"/>
              <a:ext cx="272" cy="272"/>
              <a:chOff x="1610" y="3249"/>
              <a:chExt cx="272" cy="272"/>
            </a:xfrm>
          </p:grpSpPr>
          <p:sp>
            <p:nvSpPr>
              <p:cNvPr id="63767" name="Rectangle 27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68" name="Rectangle 28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69" name="Group 281"/>
            <p:cNvGrpSpPr>
              <a:grpSpLocks/>
            </p:cNvGrpSpPr>
            <p:nvPr/>
          </p:nvGrpSpPr>
          <p:grpSpPr bwMode="auto">
            <a:xfrm>
              <a:off x="1882" y="1706"/>
              <a:ext cx="272" cy="272"/>
              <a:chOff x="1610" y="3249"/>
              <a:chExt cx="272" cy="272"/>
            </a:xfrm>
          </p:grpSpPr>
          <p:sp>
            <p:nvSpPr>
              <p:cNvPr id="63770" name="Rectangle 2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1" name="Rectangle 2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772" name="Group 284"/>
          <p:cNvGrpSpPr>
            <a:grpSpLocks/>
          </p:cNvGrpSpPr>
          <p:nvPr/>
        </p:nvGrpSpPr>
        <p:grpSpPr bwMode="auto">
          <a:xfrm>
            <a:off x="6372225" y="836613"/>
            <a:ext cx="1512888" cy="1728787"/>
            <a:chOff x="249" y="754"/>
            <a:chExt cx="3085" cy="3311"/>
          </a:xfrm>
        </p:grpSpPr>
        <p:sp>
          <p:nvSpPr>
            <p:cNvPr id="63773" name="Rectangle 285"/>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4" name="Rectangle 286"/>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5" name="Rectangle 287"/>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6" name="Rectangle 288"/>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7" name="Rectangle 289"/>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8" name="Rectangle 290"/>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79" name="Rectangle 291"/>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0" name="Rectangle 292"/>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1" name="Rectangle 293"/>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2" name="Rectangle 294"/>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3" name="Rectangle 295"/>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4" name="Rectangle 296"/>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5" name="Rectangle 297"/>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786" name="Group 298"/>
            <p:cNvGrpSpPr>
              <a:grpSpLocks/>
            </p:cNvGrpSpPr>
            <p:nvPr/>
          </p:nvGrpSpPr>
          <p:grpSpPr bwMode="auto">
            <a:xfrm>
              <a:off x="1111" y="2840"/>
              <a:ext cx="272" cy="272"/>
              <a:chOff x="1610" y="3249"/>
              <a:chExt cx="272" cy="272"/>
            </a:xfrm>
          </p:grpSpPr>
          <p:sp>
            <p:nvSpPr>
              <p:cNvPr id="63787" name="Rectangle 29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88" name="Rectangle 30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89" name="Group 301"/>
            <p:cNvGrpSpPr>
              <a:grpSpLocks/>
            </p:cNvGrpSpPr>
            <p:nvPr/>
          </p:nvGrpSpPr>
          <p:grpSpPr bwMode="auto">
            <a:xfrm>
              <a:off x="1111" y="3340"/>
              <a:ext cx="272" cy="272"/>
              <a:chOff x="1610" y="3249"/>
              <a:chExt cx="272" cy="272"/>
            </a:xfrm>
          </p:grpSpPr>
          <p:sp>
            <p:nvSpPr>
              <p:cNvPr id="63790" name="Rectangle 30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91" name="Rectangle 30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92" name="Group 304"/>
            <p:cNvGrpSpPr>
              <a:grpSpLocks/>
            </p:cNvGrpSpPr>
            <p:nvPr/>
          </p:nvGrpSpPr>
          <p:grpSpPr bwMode="auto">
            <a:xfrm>
              <a:off x="1020" y="3793"/>
              <a:ext cx="272" cy="272"/>
              <a:chOff x="1610" y="3249"/>
              <a:chExt cx="272" cy="272"/>
            </a:xfrm>
          </p:grpSpPr>
          <p:sp>
            <p:nvSpPr>
              <p:cNvPr id="63793" name="Rectangle 30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94" name="Rectangle 30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95" name="Group 307"/>
            <p:cNvGrpSpPr>
              <a:grpSpLocks/>
            </p:cNvGrpSpPr>
            <p:nvPr/>
          </p:nvGrpSpPr>
          <p:grpSpPr bwMode="auto">
            <a:xfrm>
              <a:off x="1746" y="3793"/>
              <a:ext cx="272" cy="272"/>
              <a:chOff x="1610" y="3249"/>
              <a:chExt cx="272" cy="272"/>
            </a:xfrm>
          </p:grpSpPr>
          <p:sp>
            <p:nvSpPr>
              <p:cNvPr id="63796" name="Rectangle 30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797" name="Rectangle 30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798" name="Group 310"/>
            <p:cNvGrpSpPr>
              <a:grpSpLocks/>
            </p:cNvGrpSpPr>
            <p:nvPr/>
          </p:nvGrpSpPr>
          <p:grpSpPr bwMode="auto">
            <a:xfrm>
              <a:off x="2472" y="3793"/>
              <a:ext cx="272" cy="272"/>
              <a:chOff x="1610" y="3249"/>
              <a:chExt cx="272" cy="272"/>
            </a:xfrm>
          </p:grpSpPr>
          <p:sp>
            <p:nvSpPr>
              <p:cNvPr id="63799" name="Rectangle 31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00" name="Rectangle 31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01" name="Group 313"/>
            <p:cNvGrpSpPr>
              <a:grpSpLocks/>
            </p:cNvGrpSpPr>
            <p:nvPr/>
          </p:nvGrpSpPr>
          <p:grpSpPr bwMode="auto">
            <a:xfrm>
              <a:off x="2336" y="2840"/>
              <a:ext cx="272" cy="272"/>
              <a:chOff x="1610" y="3249"/>
              <a:chExt cx="272" cy="272"/>
            </a:xfrm>
          </p:grpSpPr>
          <p:sp>
            <p:nvSpPr>
              <p:cNvPr id="63802" name="Rectangle 31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03" name="Rectangle 31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04" name="Group 316"/>
            <p:cNvGrpSpPr>
              <a:grpSpLocks/>
            </p:cNvGrpSpPr>
            <p:nvPr/>
          </p:nvGrpSpPr>
          <p:grpSpPr bwMode="auto">
            <a:xfrm>
              <a:off x="2336" y="3340"/>
              <a:ext cx="272" cy="272"/>
              <a:chOff x="1610" y="3249"/>
              <a:chExt cx="272" cy="272"/>
            </a:xfrm>
          </p:grpSpPr>
          <p:sp>
            <p:nvSpPr>
              <p:cNvPr id="63805" name="Rectangle 31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06" name="Rectangle 31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07" name="Group 319"/>
            <p:cNvGrpSpPr>
              <a:grpSpLocks/>
            </p:cNvGrpSpPr>
            <p:nvPr/>
          </p:nvGrpSpPr>
          <p:grpSpPr bwMode="auto">
            <a:xfrm>
              <a:off x="2336" y="1752"/>
              <a:ext cx="272" cy="272"/>
              <a:chOff x="1610" y="3249"/>
              <a:chExt cx="272" cy="272"/>
            </a:xfrm>
          </p:grpSpPr>
          <p:sp>
            <p:nvSpPr>
              <p:cNvPr id="63808" name="Rectangle 32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09" name="Rectangle 32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10" name="Group 322"/>
            <p:cNvGrpSpPr>
              <a:grpSpLocks/>
            </p:cNvGrpSpPr>
            <p:nvPr/>
          </p:nvGrpSpPr>
          <p:grpSpPr bwMode="auto">
            <a:xfrm>
              <a:off x="2336" y="1253"/>
              <a:ext cx="272" cy="272"/>
              <a:chOff x="1610" y="3249"/>
              <a:chExt cx="272" cy="272"/>
            </a:xfrm>
          </p:grpSpPr>
          <p:sp>
            <p:nvSpPr>
              <p:cNvPr id="63811" name="Rectangle 32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12" name="Rectangle 32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13" name="Group 325"/>
            <p:cNvGrpSpPr>
              <a:grpSpLocks/>
            </p:cNvGrpSpPr>
            <p:nvPr/>
          </p:nvGrpSpPr>
          <p:grpSpPr bwMode="auto">
            <a:xfrm>
              <a:off x="1111" y="1253"/>
              <a:ext cx="272" cy="272"/>
              <a:chOff x="1610" y="3249"/>
              <a:chExt cx="272" cy="272"/>
            </a:xfrm>
          </p:grpSpPr>
          <p:sp>
            <p:nvSpPr>
              <p:cNvPr id="63814" name="Rectangle 32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15" name="Rectangle 32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16" name="Group 328"/>
            <p:cNvGrpSpPr>
              <a:grpSpLocks/>
            </p:cNvGrpSpPr>
            <p:nvPr/>
          </p:nvGrpSpPr>
          <p:grpSpPr bwMode="auto">
            <a:xfrm>
              <a:off x="1111" y="1707"/>
              <a:ext cx="272" cy="272"/>
              <a:chOff x="1610" y="3249"/>
              <a:chExt cx="272" cy="272"/>
            </a:xfrm>
          </p:grpSpPr>
          <p:sp>
            <p:nvSpPr>
              <p:cNvPr id="63817" name="Rectangle 32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18" name="Rectangle 33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19" name="Group 331"/>
            <p:cNvGrpSpPr>
              <a:grpSpLocks/>
            </p:cNvGrpSpPr>
            <p:nvPr/>
          </p:nvGrpSpPr>
          <p:grpSpPr bwMode="auto">
            <a:xfrm>
              <a:off x="1066" y="754"/>
              <a:ext cx="272" cy="272"/>
              <a:chOff x="1610" y="3249"/>
              <a:chExt cx="272" cy="272"/>
            </a:xfrm>
          </p:grpSpPr>
          <p:sp>
            <p:nvSpPr>
              <p:cNvPr id="63820" name="Rectangle 3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21" name="Rectangle 3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22" name="Group 334"/>
            <p:cNvGrpSpPr>
              <a:grpSpLocks/>
            </p:cNvGrpSpPr>
            <p:nvPr/>
          </p:nvGrpSpPr>
          <p:grpSpPr bwMode="auto">
            <a:xfrm>
              <a:off x="1746" y="754"/>
              <a:ext cx="272" cy="272"/>
              <a:chOff x="1610" y="3249"/>
              <a:chExt cx="272" cy="272"/>
            </a:xfrm>
          </p:grpSpPr>
          <p:sp>
            <p:nvSpPr>
              <p:cNvPr id="63823" name="Rectangle 3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24" name="Rectangle 3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25" name="Group 337"/>
            <p:cNvGrpSpPr>
              <a:grpSpLocks/>
            </p:cNvGrpSpPr>
            <p:nvPr/>
          </p:nvGrpSpPr>
          <p:grpSpPr bwMode="auto">
            <a:xfrm>
              <a:off x="2427" y="754"/>
              <a:ext cx="272" cy="272"/>
              <a:chOff x="1610" y="3249"/>
              <a:chExt cx="272" cy="272"/>
            </a:xfrm>
          </p:grpSpPr>
          <p:sp>
            <p:nvSpPr>
              <p:cNvPr id="63826" name="Rectangle 3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27" name="Rectangle 3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828" name="Group 340"/>
          <p:cNvGrpSpPr>
            <a:grpSpLocks/>
          </p:cNvGrpSpPr>
          <p:nvPr/>
        </p:nvGrpSpPr>
        <p:grpSpPr bwMode="auto">
          <a:xfrm>
            <a:off x="6229350" y="4075113"/>
            <a:ext cx="1655763" cy="1728787"/>
            <a:chOff x="385" y="572"/>
            <a:chExt cx="2812" cy="3401"/>
          </a:xfrm>
        </p:grpSpPr>
        <p:sp>
          <p:nvSpPr>
            <p:cNvPr id="63829" name="Rectangle 341"/>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0" name="Rectangle 342"/>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1" name="Rectangle 343"/>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2" name="Rectangle 344"/>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3" name="Rectangle 345"/>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4" name="Rectangle 346"/>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5" name="Rectangle 347"/>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6" name="Rectangle 348"/>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7" name="Rectangle 349"/>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38" name="Rectangle 350"/>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839" name="Group 351"/>
            <p:cNvGrpSpPr>
              <a:grpSpLocks/>
            </p:cNvGrpSpPr>
            <p:nvPr/>
          </p:nvGrpSpPr>
          <p:grpSpPr bwMode="auto">
            <a:xfrm>
              <a:off x="657" y="2703"/>
              <a:ext cx="272" cy="272"/>
              <a:chOff x="1610" y="3249"/>
              <a:chExt cx="272" cy="272"/>
            </a:xfrm>
          </p:grpSpPr>
          <p:sp>
            <p:nvSpPr>
              <p:cNvPr id="63840" name="Rectangle 35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41" name="Rectangle 35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42" name="Group 354"/>
            <p:cNvGrpSpPr>
              <a:grpSpLocks/>
            </p:cNvGrpSpPr>
            <p:nvPr/>
          </p:nvGrpSpPr>
          <p:grpSpPr bwMode="auto">
            <a:xfrm>
              <a:off x="566" y="3701"/>
              <a:ext cx="272" cy="272"/>
              <a:chOff x="1610" y="3249"/>
              <a:chExt cx="272" cy="272"/>
            </a:xfrm>
          </p:grpSpPr>
          <p:sp>
            <p:nvSpPr>
              <p:cNvPr id="63843" name="Rectangle 35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44" name="Rectangle 35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45" name="Group 357"/>
            <p:cNvGrpSpPr>
              <a:grpSpLocks/>
            </p:cNvGrpSpPr>
            <p:nvPr/>
          </p:nvGrpSpPr>
          <p:grpSpPr bwMode="auto">
            <a:xfrm>
              <a:off x="1292" y="3656"/>
              <a:ext cx="272" cy="272"/>
              <a:chOff x="1610" y="3249"/>
              <a:chExt cx="272" cy="272"/>
            </a:xfrm>
          </p:grpSpPr>
          <p:sp>
            <p:nvSpPr>
              <p:cNvPr id="63846" name="Rectangle 35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47" name="Rectangle 35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48" name="Group 360"/>
            <p:cNvGrpSpPr>
              <a:grpSpLocks/>
            </p:cNvGrpSpPr>
            <p:nvPr/>
          </p:nvGrpSpPr>
          <p:grpSpPr bwMode="auto">
            <a:xfrm>
              <a:off x="2018" y="3656"/>
              <a:ext cx="272" cy="272"/>
              <a:chOff x="1610" y="3249"/>
              <a:chExt cx="272" cy="272"/>
            </a:xfrm>
          </p:grpSpPr>
          <p:sp>
            <p:nvSpPr>
              <p:cNvPr id="63849" name="Rectangle 36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50" name="Rectangle 36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51" name="Group 363"/>
            <p:cNvGrpSpPr>
              <a:grpSpLocks/>
            </p:cNvGrpSpPr>
            <p:nvPr/>
          </p:nvGrpSpPr>
          <p:grpSpPr bwMode="auto">
            <a:xfrm>
              <a:off x="2744" y="3701"/>
              <a:ext cx="272" cy="272"/>
              <a:chOff x="1610" y="3249"/>
              <a:chExt cx="272" cy="272"/>
            </a:xfrm>
          </p:grpSpPr>
          <p:sp>
            <p:nvSpPr>
              <p:cNvPr id="63852" name="Rectangle 36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53" name="Rectangle 36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54" name="Group 366"/>
            <p:cNvGrpSpPr>
              <a:grpSpLocks/>
            </p:cNvGrpSpPr>
            <p:nvPr/>
          </p:nvGrpSpPr>
          <p:grpSpPr bwMode="auto">
            <a:xfrm>
              <a:off x="657" y="1025"/>
              <a:ext cx="272" cy="272"/>
              <a:chOff x="1610" y="3249"/>
              <a:chExt cx="272" cy="272"/>
            </a:xfrm>
          </p:grpSpPr>
          <p:sp>
            <p:nvSpPr>
              <p:cNvPr id="63855" name="Rectangle 36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56" name="Rectangle 36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57" name="Group 369"/>
            <p:cNvGrpSpPr>
              <a:grpSpLocks/>
            </p:cNvGrpSpPr>
            <p:nvPr/>
          </p:nvGrpSpPr>
          <p:grpSpPr bwMode="auto">
            <a:xfrm>
              <a:off x="657" y="1660"/>
              <a:ext cx="272" cy="272"/>
              <a:chOff x="1610" y="3249"/>
              <a:chExt cx="272" cy="272"/>
            </a:xfrm>
          </p:grpSpPr>
          <p:sp>
            <p:nvSpPr>
              <p:cNvPr id="63858" name="Rectangle 37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59" name="Rectangle 37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60" name="Group 372"/>
            <p:cNvGrpSpPr>
              <a:grpSpLocks/>
            </p:cNvGrpSpPr>
            <p:nvPr/>
          </p:nvGrpSpPr>
          <p:grpSpPr bwMode="auto">
            <a:xfrm>
              <a:off x="612" y="572"/>
              <a:ext cx="272" cy="272"/>
              <a:chOff x="1610" y="3249"/>
              <a:chExt cx="272" cy="272"/>
            </a:xfrm>
          </p:grpSpPr>
          <p:sp>
            <p:nvSpPr>
              <p:cNvPr id="63861" name="Rectangle 37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62" name="Rectangle 37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63" name="Group 375"/>
            <p:cNvGrpSpPr>
              <a:grpSpLocks/>
            </p:cNvGrpSpPr>
            <p:nvPr/>
          </p:nvGrpSpPr>
          <p:grpSpPr bwMode="auto">
            <a:xfrm>
              <a:off x="1292" y="572"/>
              <a:ext cx="272" cy="272"/>
              <a:chOff x="1610" y="3249"/>
              <a:chExt cx="272" cy="272"/>
            </a:xfrm>
          </p:grpSpPr>
          <p:sp>
            <p:nvSpPr>
              <p:cNvPr id="63864" name="Rectangle 37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65" name="Rectangle 37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866" name="Rectangle 378"/>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67" name="Rectangle 379"/>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68" name="Rectangle 380"/>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869" name="Group 381"/>
            <p:cNvGrpSpPr>
              <a:grpSpLocks/>
            </p:cNvGrpSpPr>
            <p:nvPr/>
          </p:nvGrpSpPr>
          <p:grpSpPr bwMode="auto">
            <a:xfrm>
              <a:off x="1927" y="572"/>
              <a:ext cx="272" cy="272"/>
              <a:chOff x="1610" y="3249"/>
              <a:chExt cx="272" cy="272"/>
            </a:xfrm>
          </p:grpSpPr>
          <p:sp>
            <p:nvSpPr>
              <p:cNvPr id="63870" name="Rectangle 3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71" name="Rectangle 3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72" name="Group 384"/>
            <p:cNvGrpSpPr>
              <a:grpSpLocks/>
            </p:cNvGrpSpPr>
            <p:nvPr/>
          </p:nvGrpSpPr>
          <p:grpSpPr bwMode="auto">
            <a:xfrm>
              <a:off x="2608" y="2703"/>
              <a:ext cx="272" cy="272"/>
              <a:chOff x="1610" y="3249"/>
              <a:chExt cx="272" cy="272"/>
            </a:xfrm>
          </p:grpSpPr>
          <p:sp>
            <p:nvSpPr>
              <p:cNvPr id="63873" name="Rectangle 38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74" name="Rectangle 38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75" name="Group 387"/>
            <p:cNvGrpSpPr>
              <a:grpSpLocks/>
            </p:cNvGrpSpPr>
            <p:nvPr/>
          </p:nvGrpSpPr>
          <p:grpSpPr bwMode="auto">
            <a:xfrm>
              <a:off x="2606" y="3339"/>
              <a:ext cx="272" cy="272"/>
              <a:chOff x="1610" y="3249"/>
              <a:chExt cx="272" cy="272"/>
            </a:xfrm>
          </p:grpSpPr>
          <p:sp>
            <p:nvSpPr>
              <p:cNvPr id="63876" name="Rectangle 38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77" name="Rectangle 38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78" name="Group 390"/>
            <p:cNvGrpSpPr>
              <a:grpSpLocks/>
            </p:cNvGrpSpPr>
            <p:nvPr/>
          </p:nvGrpSpPr>
          <p:grpSpPr bwMode="auto">
            <a:xfrm>
              <a:off x="657" y="3339"/>
              <a:ext cx="272" cy="272"/>
              <a:chOff x="1610" y="3249"/>
              <a:chExt cx="272" cy="272"/>
            </a:xfrm>
          </p:grpSpPr>
          <p:sp>
            <p:nvSpPr>
              <p:cNvPr id="63879" name="Rectangle 3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80" name="Rectangle 3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81" name="Group 393"/>
            <p:cNvGrpSpPr>
              <a:grpSpLocks/>
            </p:cNvGrpSpPr>
            <p:nvPr/>
          </p:nvGrpSpPr>
          <p:grpSpPr bwMode="auto">
            <a:xfrm>
              <a:off x="2653" y="572"/>
              <a:ext cx="272" cy="272"/>
              <a:chOff x="1610" y="3249"/>
              <a:chExt cx="272" cy="272"/>
            </a:xfrm>
          </p:grpSpPr>
          <p:sp>
            <p:nvSpPr>
              <p:cNvPr id="63882" name="Rectangle 3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83" name="Rectangle 3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884" name="Rectangle 396"/>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885" name="Group 397"/>
            <p:cNvGrpSpPr>
              <a:grpSpLocks/>
            </p:cNvGrpSpPr>
            <p:nvPr/>
          </p:nvGrpSpPr>
          <p:grpSpPr bwMode="auto">
            <a:xfrm>
              <a:off x="2562" y="1070"/>
              <a:ext cx="272" cy="272"/>
              <a:chOff x="1610" y="3249"/>
              <a:chExt cx="272" cy="272"/>
            </a:xfrm>
          </p:grpSpPr>
          <p:sp>
            <p:nvSpPr>
              <p:cNvPr id="63886" name="Rectangle 39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87" name="Rectangle 39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88" name="Group 400"/>
            <p:cNvGrpSpPr>
              <a:grpSpLocks/>
            </p:cNvGrpSpPr>
            <p:nvPr/>
          </p:nvGrpSpPr>
          <p:grpSpPr bwMode="auto">
            <a:xfrm>
              <a:off x="2562" y="1706"/>
              <a:ext cx="272" cy="272"/>
              <a:chOff x="1610" y="3249"/>
              <a:chExt cx="272" cy="272"/>
            </a:xfrm>
          </p:grpSpPr>
          <p:sp>
            <p:nvSpPr>
              <p:cNvPr id="63889" name="Rectangle 40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90" name="Rectangle 40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91" name="Group 403"/>
            <p:cNvGrpSpPr>
              <a:grpSpLocks/>
            </p:cNvGrpSpPr>
            <p:nvPr/>
          </p:nvGrpSpPr>
          <p:grpSpPr bwMode="auto">
            <a:xfrm>
              <a:off x="975" y="1978"/>
              <a:ext cx="272" cy="272"/>
              <a:chOff x="1610" y="3249"/>
              <a:chExt cx="272" cy="272"/>
            </a:xfrm>
          </p:grpSpPr>
          <p:sp>
            <p:nvSpPr>
              <p:cNvPr id="63892" name="Rectangle 40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93" name="Rectangle 40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94" name="Group 406"/>
            <p:cNvGrpSpPr>
              <a:grpSpLocks/>
            </p:cNvGrpSpPr>
            <p:nvPr/>
          </p:nvGrpSpPr>
          <p:grpSpPr bwMode="auto">
            <a:xfrm>
              <a:off x="1564" y="1978"/>
              <a:ext cx="272" cy="272"/>
              <a:chOff x="1610" y="3249"/>
              <a:chExt cx="272" cy="272"/>
            </a:xfrm>
          </p:grpSpPr>
          <p:sp>
            <p:nvSpPr>
              <p:cNvPr id="63895" name="Rectangle 40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96" name="Rectangle 40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897" name="Group 409"/>
            <p:cNvGrpSpPr>
              <a:grpSpLocks/>
            </p:cNvGrpSpPr>
            <p:nvPr/>
          </p:nvGrpSpPr>
          <p:grpSpPr bwMode="auto">
            <a:xfrm>
              <a:off x="2199" y="1978"/>
              <a:ext cx="272" cy="272"/>
              <a:chOff x="1610" y="3249"/>
              <a:chExt cx="272" cy="272"/>
            </a:xfrm>
          </p:grpSpPr>
          <p:sp>
            <p:nvSpPr>
              <p:cNvPr id="63898" name="Rectangle 41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899" name="Rectangle 41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00" name="Group 412"/>
            <p:cNvGrpSpPr>
              <a:grpSpLocks/>
            </p:cNvGrpSpPr>
            <p:nvPr/>
          </p:nvGrpSpPr>
          <p:grpSpPr bwMode="auto">
            <a:xfrm>
              <a:off x="1292" y="1070"/>
              <a:ext cx="272" cy="272"/>
              <a:chOff x="1610" y="3249"/>
              <a:chExt cx="272" cy="272"/>
            </a:xfrm>
          </p:grpSpPr>
          <p:sp>
            <p:nvSpPr>
              <p:cNvPr id="63901" name="Rectangle 41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02" name="Rectangle 41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03" name="Group 415"/>
            <p:cNvGrpSpPr>
              <a:grpSpLocks/>
            </p:cNvGrpSpPr>
            <p:nvPr/>
          </p:nvGrpSpPr>
          <p:grpSpPr bwMode="auto">
            <a:xfrm>
              <a:off x="1292" y="1706"/>
              <a:ext cx="272" cy="272"/>
              <a:chOff x="1610" y="3249"/>
              <a:chExt cx="272" cy="272"/>
            </a:xfrm>
          </p:grpSpPr>
          <p:sp>
            <p:nvSpPr>
              <p:cNvPr id="63904" name="Rectangle 41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05" name="Rectangle 41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06" name="Group 418"/>
            <p:cNvGrpSpPr>
              <a:grpSpLocks/>
            </p:cNvGrpSpPr>
            <p:nvPr/>
          </p:nvGrpSpPr>
          <p:grpSpPr bwMode="auto">
            <a:xfrm>
              <a:off x="1882" y="1070"/>
              <a:ext cx="272" cy="272"/>
              <a:chOff x="1610" y="3249"/>
              <a:chExt cx="272" cy="272"/>
            </a:xfrm>
          </p:grpSpPr>
          <p:sp>
            <p:nvSpPr>
              <p:cNvPr id="63907" name="Rectangle 41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08" name="Rectangle 42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09" name="Group 421"/>
            <p:cNvGrpSpPr>
              <a:grpSpLocks/>
            </p:cNvGrpSpPr>
            <p:nvPr/>
          </p:nvGrpSpPr>
          <p:grpSpPr bwMode="auto">
            <a:xfrm>
              <a:off x="1882" y="1706"/>
              <a:ext cx="272" cy="272"/>
              <a:chOff x="1610" y="3249"/>
              <a:chExt cx="272" cy="272"/>
            </a:xfrm>
          </p:grpSpPr>
          <p:sp>
            <p:nvSpPr>
              <p:cNvPr id="63910" name="Rectangle 42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1" name="Rectangle 42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912" name="Group 424"/>
          <p:cNvGrpSpPr>
            <a:grpSpLocks/>
          </p:cNvGrpSpPr>
          <p:nvPr/>
        </p:nvGrpSpPr>
        <p:grpSpPr bwMode="auto">
          <a:xfrm>
            <a:off x="4645025" y="4076700"/>
            <a:ext cx="1655763" cy="1728788"/>
            <a:chOff x="385" y="572"/>
            <a:chExt cx="2812" cy="3401"/>
          </a:xfrm>
        </p:grpSpPr>
        <p:sp>
          <p:nvSpPr>
            <p:cNvPr id="63913" name="Rectangle 425"/>
            <p:cNvSpPr>
              <a:spLocks noChangeArrowheads="1"/>
            </p:cNvSpPr>
            <p:nvPr/>
          </p:nvSpPr>
          <p:spPr bwMode="auto">
            <a:xfrm>
              <a:off x="566" y="2613"/>
              <a:ext cx="2450"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4" name="Rectangle 426"/>
            <p:cNvSpPr>
              <a:spLocks noChangeArrowheads="1"/>
            </p:cNvSpPr>
            <p:nvPr/>
          </p:nvSpPr>
          <p:spPr bwMode="auto">
            <a:xfrm>
              <a:off x="657" y="1070"/>
              <a:ext cx="2223"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5" name="Rectangle 427"/>
            <p:cNvSpPr>
              <a:spLocks noChangeArrowheads="1"/>
            </p:cNvSpPr>
            <p:nvPr/>
          </p:nvSpPr>
          <p:spPr bwMode="auto">
            <a:xfrm>
              <a:off x="657" y="2703"/>
              <a:ext cx="2223"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6" name="Rectangle 428"/>
            <p:cNvSpPr>
              <a:spLocks noChangeArrowheads="1"/>
            </p:cNvSpPr>
            <p:nvPr/>
          </p:nvSpPr>
          <p:spPr bwMode="auto">
            <a:xfrm>
              <a:off x="385" y="3701"/>
              <a:ext cx="2812"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7" name="Rectangle 429"/>
            <p:cNvSpPr>
              <a:spLocks noChangeArrowheads="1"/>
            </p:cNvSpPr>
            <p:nvPr/>
          </p:nvSpPr>
          <p:spPr bwMode="auto">
            <a:xfrm>
              <a:off x="430" y="617"/>
              <a:ext cx="2676" cy="2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8" name="Rectangle 430"/>
            <p:cNvSpPr>
              <a:spLocks noChangeArrowheads="1"/>
            </p:cNvSpPr>
            <p:nvPr/>
          </p:nvSpPr>
          <p:spPr bwMode="auto">
            <a:xfrm>
              <a:off x="702" y="617"/>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19" name="Rectangle 431"/>
            <p:cNvSpPr>
              <a:spLocks noChangeArrowheads="1"/>
            </p:cNvSpPr>
            <p:nvPr/>
          </p:nvSpPr>
          <p:spPr bwMode="auto">
            <a:xfrm>
              <a:off x="101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20" name="Rectangle 432"/>
            <p:cNvSpPr>
              <a:spLocks noChangeArrowheads="1"/>
            </p:cNvSpPr>
            <p:nvPr/>
          </p:nvSpPr>
          <p:spPr bwMode="auto">
            <a:xfrm>
              <a:off x="1609"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21" name="Rectangle 433"/>
            <p:cNvSpPr>
              <a:spLocks noChangeArrowheads="1"/>
            </p:cNvSpPr>
            <p:nvPr/>
          </p:nvSpPr>
          <p:spPr bwMode="auto">
            <a:xfrm>
              <a:off x="702" y="2613"/>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22" name="Rectangle 434"/>
            <p:cNvSpPr>
              <a:spLocks noChangeArrowheads="1"/>
            </p:cNvSpPr>
            <p:nvPr/>
          </p:nvSpPr>
          <p:spPr bwMode="auto">
            <a:xfrm>
              <a:off x="1337" y="1070"/>
              <a:ext cx="182" cy="12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923" name="Group 435"/>
            <p:cNvGrpSpPr>
              <a:grpSpLocks/>
            </p:cNvGrpSpPr>
            <p:nvPr/>
          </p:nvGrpSpPr>
          <p:grpSpPr bwMode="auto">
            <a:xfrm>
              <a:off x="657" y="2703"/>
              <a:ext cx="272" cy="272"/>
              <a:chOff x="1610" y="3249"/>
              <a:chExt cx="272" cy="272"/>
            </a:xfrm>
          </p:grpSpPr>
          <p:sp>
            <p:nvSpPr>
              <p:cNvPr id="63924" name="Rectangle 43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25" name="Rectangle 43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26" name="Group 438"/>
            <p:cNvGrpSpPr>
              <a:grpSpLocks/>
            </p:cNvGrpSpPr>
            <p:nvPr/>
          </p:nvGrpSpPr>
          <p:grpSpPr bwMode="auto">
            <a:xfrm>
              <a:off x="566" y="3701"/>
              <a:ext cx="272" cy="272"/>
              <a:chOff x="1610" y="3249"/>
              <a:chExt cx="272" cy="272"/>
            </a:xfrm>
          </p:grpSpPr>
          <p:sp>
            <p:nvSpPr>
              <p:cNvPr id="63927" name="Rectangle 43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28" name="Rectangle 44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29" name="Group 441"/>
            <p:cNvGrpSpPr>
              <a:grpSpLocks/>
            </p:cNvGrpSpPr>
            <p:nvPr/>
          </p:nvGrpSpPr>
          <p:grpSpPr bwMode="auto">
            <a:xfrm>
              <a:off x="1292" y="3656"/>
              <a:ext cx="272" cy="272"/>
              <a:chOff x="1610" y="3249"/>
              <a:chExt cx="272" cy="272"/>
            </a:xfrm>
          </p:grpSpPr>
          <p:sp>
            <p:nvSpPr>
              <p:cNvPr id="63930" name="Rectangle 44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31" name="Rectangle 44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32" name="Group 444"/>
            <p:cNvGrpSpPr>
              <a:grpSpLocks/>
            </p:cNvGrpSpPr>
            <p:nvPr/>
          </p:nvGrpSpPr>
          <p:grpSpPr bwMode="auto">
            <a:xfrm>
              <a:off x="2018" y="3656"/>
              <a:ext cx="272" cy="272"/>
              <a:chOff x="1610" y="3249"/>
              <a:chExt cx="272" cy="272"/>
            </a:xfrm>
          </p:grpSpPr>
          <p:sp>
            <p:nvSpPr>
              <p:cNvPr id="63933" name="Rectangle 44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34" name="Rectangle 44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35" name="Group 447"/>
            <p:cNvGrpSpPr>
              <a:grpSpLocks/>
            </p:cNvGrpSpPr>
            <p:nvPr/>
          </p:nvGrpSpPr>
          <p:grpSpPr bwMode="auto">
            <a:xfrm>
              <a:off x="2744" y="3701"/>
              <a:ext cx="272" cy="272"/>
              <a:chOff x="1610" y="3249"/>
              <a:chExt cx="272" cy="272"/>
            </a:xfrm>
          </p:grpSpPr>
          <p:sp>
            <p:nvSpPr>
              <p:cNvPr id="63936" name="Rectangle 44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37" name="Rectangle 44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38" name="Group 450"/>
            <p:cNvGrpSpPr>
              <a:grpSpLocks/>
            </p:cNvGrpSpPr>
            <p:nvPr/>
          </p:nvGrpSpPr>
          <p:grpSpPr bwMode="auto">
            <a:xfrm>
              <a:off x="657" y="1025"/>
              <a:ext cx="272" cy="272"/>
              <a:chOff x="1610" y="3249"/>
              <a:chExt cx="272" cy="272"/>
            </a:xfrm>
          </p:grpSpPr>
          <p:sp>
            <p:nvSpPr>
              <p:cNvPr id="63939" name="Rectangle 45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40" name="Rectangle 45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41" name="Group 453"/>
            <p:cNvGrpSpPr>
              <a:grpSpLocks/>
            </p:cNvGrpSpPr>
            <p:nvPr/>
          </p:nvGrpSpPr>
          <p:grpSpPr bwMode="auto">
            <a:xfrm>
              <a:off x="657" y="1660"/>
              <a:ext cx="272" cy="272"/>
              <a:chOff x="1610" y="3249"/>
              <a:chExt cx="272" cy="272"/>
            </a:xfrm>
          </p:grpSpPr>
          <p:sp>
            <p:nvSpPr>
              <p:cNvPr id="63942" name="Rectangle 45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43" name="Rectangle 45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44" name="Group 456"/>
            <p:cNvGrpSpPr>
              <a:grpSpLocks/>
            </p:cNvGrpSpPr>
            <p:nvPr/>
          </p:nvGrpSpPr>
          <p:grpSpPr bwMode="auto">
            <a:xfrm>
              <a:off x="612" y="572"/>
              <a:ext cx="272" cy="272"/>
              <a:chOff x="1610" y="3249"/>
              <a:chExt cx="272" cy="272"/>
            </a:xfrm>
          </p:grpSpPr>
          <p:sp>
            <p:nvSpPr>
              <p:cNvPr id="63945" name="Rectangle 45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46" name="Rectangle 45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47" name="Group 459"/>
            <p:cNvGrpSpPr>
              <a:grpSpLocks/>
            </p:cNvGrpSpPr>
            <p:nvPr/>
          </p:nvGrpSpPr>
          <p:grpSpPr bwMode="auto">
            <a:xfrm>
              <a:off x="1292" y="572"/>
              <a:ext cx="272" cy="272"/>
              <a:chOff x="1610" y="3249"/>
              <a:chExt cx="272" cy="272"/>
            </a:xfrm>
          </p:grpSpPr>
          <p:sp>
            <p:nvSpPr>
              <p:cNvPr id="63948" name="Rectangle 46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49" name="Rectangle 46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950" name="Rectangle 462"/>
            <p:cNvSpPr>
              <a:spLocks noChangeArrowheads="1"/>
            </p:cNvSpPr>
            <p:nvPr/>
          </p:nvSpPr>
          <p:spPr bwMode="auto">
            <a:xfrm>
              <a:off x="2245" y="934"/>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51" name="Rectangle 463"/>
            <p:cNvSpPr>
              <a:spLocks noChangeArrowheads="1"/>
            </p:cNvSpPr>
            <p:nvPr/>
          </p:nvSpPr>
          <p:spPr bwMode="auto">
            <a:xfrm>
              <a:off x="1927" y="617"/>
              <a:ext cx="227" cy="13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52" name="Rectangle 464"/>
            <p:cNvSpPr>
              <a:spLocks noChangeArrowheads="1"/>
            </p:cNvSpPr>
            <p:nvPr/>
          </p:nvSpPr>
          <p:spPr bwMode="auto">
            <a:xfrm>
              <a:off x="2607" y="1070"/>
              <a:ext cx="227" cy="25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953" name="Group 465"/>
            <p:cNvGrpSpPr>
              <a:grpSpLocks/>
            </p:cNvGrpSpPr>
            <p:nvPr/>
          </p:nvGrpSpPr>
          <p:grpSpPr bwMode="auto">
            <a:xfrm>
              <a:off x="1927" y="572"/>
              <a:ext cx="272" cy="272"/>
              <a:chOff x="1610" y="3249"/>
              <a:chExt cx="272" cy="272"/>
            </a:xfrm>
          </p:grpSpPr>
          <p:sp>
            <p:nvSpPr>
              <p:cNvPr id="63954" name="Rectangle 46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55" name="Rectangle 46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56" name="Group 468"/>
            <p:cNvGrpSpPr>
              <a:grpSpLocks/>
            </p:cNvGrpSpPr>
            <p:nvPr/>
          </p:nvGrpSpPr>
          <p:grpSpPr bwMode="auto">
            <a:xfrm>
              <a:off x="2608" y="2703"/>
              <a:ext cx="272" cy="272"/>
              <a:chOff x="1610" y="3249"/>
              <a:chExt cx="272" cy="272"/>
            </a:xfrm>
          </p:grpSpPr>
          <p:sp>
            <p:nvSpPr>
              <p:cNvPr id="63957" name="Rectangle 46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58" name="Rectangle 47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59" name="Group 471"/>
            <p:cNvGrpSpPr>
              <a:grpSpLocks/>
            </p:cNvGrpSpPr>
            <p:nvPr/>
          </p:nvGrpSpPr>
          <p:grpSpPr bwMode="auto">
            <a:xfrm>
              <a:off x="2606" y="3339"/>
              <a:ext cx="272" cy="272"/>
              <a:chOff x="1610" y="3249"/>
              <a:chExt cx="272" cy="272"/>
            </a:xfrm>
          </p:grpSpPr>
          <p:sp>
            <p:nvSpPr>
              <p:cNvPr id="63960" name="Rectangle 47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61" name="Rectangle 47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62" name="Group 474"/>
            <p:cNvGrpSpPr>
              <a:grpSpLocks/>
            </p:cNvGrpSpPr>
            <p:nvPr/>
          </p:nvGrpSpPr>
          <p:grpSpPr bwMode="auto">
            <a:xfrm>
              <a:off x="657" y="3339"/>
              <a:ext cx="272" cy="272"/>
              <a:chOff x="1610" y="3249"/>
              <a:chExt cx="272" cy="272"/>
            </a:xfrm>
          </p:grpSpPr>
          <p:sp>
            <p:nvSpPr>
              <p:cNvPr id="63963" name="Rectangle 47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64" name="Rectangle 47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65" name="Group 477"/>
            <p:cNvGrpSpPr>
              <a:grpSpLocks/>
            </p:cNvGrpSpPr>
            <p:nvPr/>
          </p:nvGrpSpPr>
          <p:grpSpPr bwMode="auto">
            <a:xfrm>
              <a:off x="2653" y="572"/>
              <a:ext cx="272" cy="272"/>
              <a:chOff x="1610" y="3249"/>
              <a:chExt cx="272" cy="272"/>
            </a:xfrm>
          </p:grpSpPr>
          <p:sp>
            <p:nvSpPr>
              <p:cNvPr id="63966" name="Rectangle 47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67" name="Rectangle 47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3968" name="Rectangle 480"/>
            <p:cNvSpPr>
              <a:spLocks noChangeArrowheads="1"/>
            </p:cNvSpPr>
            <p:nvPr/>
          </p:nvSpPr>
          <p:spPr bwMode="auto">
            <a:xfrm>
              <a:off x="1337" y="2340"/>
              <a:ext cx="167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3969" name="Group 481"/>
            <p:cNvGrpSpPr>
              <a:grpSpLocks/>
            </p:cNvGrpSpPr>
            <p:nvPr/>
          </p:nvGrpSpPr>
          <p:grpSpPr bwMode="auto">
            <a:xfrm>
              <a:off x="2562" y="1070"/>
              <a:ext cx="272" cy="272"/>
              <a:chOff x="1610" y="3249"/>
              <a:chExt cx="272" cy="272"/>
            </a:xfrm>
          </p:grpSpPr>
          <p:sp>
            <p:nvSpPr>
              <p:cNvPr id="63970" name="Rectangle 4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71" name="Rectangle 4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72" name="Group 484"/>
            <p:cNvGrpSpPr>
              <a:grpSpLocks/>
            </p:cNvGrpSpPr>
            <p:nvPr/>
          </p:nvGrpSpPr>
          <p:grpSpPr bwMode="auto">
            <a:xfrm>
              <a:off x="2562" y="1706"/>
              <a:ext cx="272" cy="272"/>
              <a:chOff x="1610" y="3249"/>
              <a:chExt cx="272" cy="272"/>
            </a:xfrm>
          </p:grpSpPr>
          <p:sp>
            <p:nvSpPr>
              <p:cNvPr id="63973" name="Rectangle 48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74" name="Rectangle 48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75" name="Group 487"/>
            <p:cNvGrpSpPr>
              <a:grpSpLocks/>
            </p:cNvGrpSpPr>
            <p:nvPr/>
          </p:nvGrpSpPr>
          <p:grpSpPr bwMode="auto">
            <a:xfrm>
              <a:off x="975" y="1978"/>
              <a:ext cx="272" cy="272"/>
              <a:chOff x="1610" y="3249"/>
              <a:chExt cx="272" cy="272"/>
            </a:xfrm>
          </p:grpSpPr>
          <p:sp>
            <p:nvSpPr>
              <p:cNvPr id="63976" name="Rectangle 48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77" name="Rectangle 48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78" name="Group 490"/>
            <p:cNvGrpSpPr>
              <a:grpSpLocks/>
            </p:cNvGrpSpPr>
            <p:nvPr/>
          </p:nvGrpSpPr>
          <p:grpSpPr bwMode="auto">
            <a:xfrm>
              <a:off x="1564" y="1978"/>
              <a:ext cx="272" cy="272"/>
              <a:chOff x="1610" y="3249"/>
              <a:chExt cx="272" cy="272"/>
            </a:xfrm>
          </p:grpSpPr>
          <p:sp>
            <p:nvSpPr>
              <p:cNvPr id="63979" name="Rectangle 4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80" name="Rectangle 4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81" name="Group 493"/>
            <p:cNvGrpSpPr>
              <a:grpSpLocks/>
            </p:cNvGrpSpPr>
            <p:nvPr/>
          </p:nvGrpSpPr>
          <p:grpSpPr bwMode="auto">
            <a:xfrm>
              <a:off x="2199" y="1978"/>
              <a:ext cx="272" cy="272"/>
              <a:chOff x="1610" y="3249"/>
              <a:chExt cx="272" cy="272"/>
            </a:xfrm>
          </p:grpSpPr>
          <p:sp>
            <p:nvSpPr>
              <p:cNvPr id="63982" name="Rectangle 4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83" name="Rectangle 4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84" name="Group 496"/>
            <p:cNvGrpSpPr>
              <a:grpSpLocks/>
            </p:cNvGrpSpPr>
            <p:nvPr/>
          </p:nvGrpSpPr>
          <p:grpSpPr bwMode="auto">
            <a:xfrm>
              <a:off x="1292" y="1070"/>
              <a:ext cx="272" cy="272"/>
              <a:chOff x="1610" y="3249"/>
              <a:chExt cx="272" cy="272"/>
            </a:xfrm>
          </p:grpSpPr>
          <p:sp>
            <p:nvSpPr>
              <p:cNvPr id="63985" name="Rectangle 4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86" name="Rectangle 4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87" name="Group 499"/>
            <p:cNvGrpSpPr>
              <a:grpSpLocks/>
            </p:cNvGrpSpPr>
            <p:nvPr/>
          </p:nvGrpSpPr>
          <p:grpSpPr bwMode="auto">
            <a:xfrm>
              <a:off x="1292" y="1706"/>
              <a:ext cx="272" cy="272"/>
              <a:chOff x="1610" y="3249"/>
              <a:chExt cx="272" cy="272"/>
            </a:xfrm>
          </p:grpSpPr>
          <p:sp>
            <p:nvSpPr>
              <p:cNvPr id="63988" name="Rectangle 5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89" name="Rectangle 5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90" name="Group 502"/>
            <p:cNvGrpSpPr>
              <a:grpSpLocks/>
            </p:cNvGrpSpPr>
            <p:nvPr/>
          </p:nvGrpSpPr>
          <p:grpSpPr bwMode="auto">
            <a:xfrm>
              <a:off x="1882" y="1070"/>
              <a:ext cx="272" cy="272"/>
              <a:chOff x="1610" y="3249"/>
              <a:chExt cx="272" cy="272"/>
            </a:xfrm>
          </p:grpSpPr>
          <p:sp>
            <p:nvSpPr>
              <p:cNvPr id="63991" name="Rectangle 5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92" name="Rectangle 5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3993" name="Group 505"/>
            <p:cNvGrpSpPr>
              <a:grpSpLocks/>
            </p:cNvGrpSpPr>
            <p:nvPr/>
          </p:nvGrpSpPr>
          <p:grpSpPr bwMode="auto">
            <a:xfrm>
              <a:off x="1882" y="1706"/>
              <a:ext cx="272" cy="272"/>
              <a:chOff x="1610" y="3249"/>
              <a:chExt cx="272" cy="272"/>
            </a:xfrm>
          </p:grpSpPr>
          <p:sp>
            <p:nvSpPr>
              <p:cNvPr id="63994" name="Rectangle 5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95" name="Rectangle 5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3996" name="Group 508"/>
          <p:cNvGrpSpPr>
            <a:grpSpLocks/>
          </p:cNvGrpSpPr>
          <p:nvPr/>
        </p:nvGrpSpPr>
        <p:grpSpPr bwMode="auto">
          <a:xfrm>
            <a:off x="3203575" y="4076700"/>
            <a:ext cx="1512888" cy="1728788"/>
            <a:chOff x="249" y="754"/>
            <a:chExt cx="3085" cy="3311"/>
          </a:xfrm>
        </p:grpSpPr>
        <p:sp>
          <p:nvSpPr>
            <p:cNvPr id="63997" name="Rectangle 509"/>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98" name="Rectangle 510"/>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999" name="Rectangle 511"/>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0" name="Rectangle 512"/>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1" name="Rectangle 513"/>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2" name="Rectangle 514"/>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3" name="Rectangle 515"/>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4" name="Rectangle 516"/>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5" name="Rectangle 517"/>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6" name="Rectangle 518"/>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7" name="Rectangle 519"/>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8" name="Rectangle 520"/>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09" name="Rectangle 521"/>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010" name="Group 522"/>
            <p:cNvGrpSpPr>
              <a:grpSpLocks/>
            </p:cNvGrpSpPr>
            <p:nvPr/>
          </p:nvGrpSpPr>
          <p:grpSpPr bwMode="auto">
            <a:xfrm>
              <a:off x="1111" y="2840"/>
              <a:ext cx="272" cy="272"/>
              <a:chOff x="1610" y="3249"/>
              <a:chExt cx="272" cy="272"/>
            </a:xfrm>
          </p:grpSpPr>
          <p:sp>
            <p:nvSpPr>
              <p:cNvPr id="64011" name="Rectangle 52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12" name="Rectangle 52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13" name="Group 525"/>
            <p:cNvGrpSpPr>
              <a:grpSpLocks/>
            </p:cNvGrpSpPr>
            <p:nvPr/>
          </p:nvGrpSpPr>
          <p:grpSpPr bwMode="auto">
            <a:xfrm>
              <a:off x="1111" y="3340"/>
              <a:ext cx="272" cy="272"/>
              <a:chOff x="1610" y="3249"/>
              <a:chExt cx="272" cy="272"/>
            </a:xfrm>
          </p:grpSpPr>
          <p:sp>
            <p:nvSpPr>
              <p:cNvPr id="64014" name="Rectangle 52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15" name="Rectangle 52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16" name="Group 528"/>
            <p:cNvGrpSpPr>
              <a:grpSpLocks/>
            </p:cNvGrpSpPr>
            <p:nvPr/>
          </p:nvGrpSpPr>
          <p:grpSpPr bwMode="auto">
            <a:xfrm>
              <a:off x="1020" y="3793"/>
              <a:ext cx="272" cy="272"/>
              <a:chOff x="1610" y="3249"/>
              <a:chExt cx="272" cy="272"/>
            </a:xfrm>
          </p:grpSpPr>
          <p:sp>
            <p:nvSpPr>
              <p:cNvPr id="64017" name="Rectangle 52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18" name="Rectangle 53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19" name="Group 531"/>
            <p:cNvGrpSpPr>
              <a:grpSpLocks/>
            </p:cNvGrpSpPr>
            <p:nvPr/>
          </p:nvGrpSpPr>
          <p:grpSpPr bwMode="auto">
            <a:xfrm>
              <a:off x="1746" y="3793"/>
              <a:ext cx="272" cy="272"/>
              <a:chOff x="1610" y="3249"/>
              <a:chExt cx="272" cy="272"/>
            </a:xfrm>
          </p:grpSpPr>
          <p:sp>
            <p:nvSpPr>
              <p:cNvPr id="64020" name="Rectangle 53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21" name="Rectangle 53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22" name="Group 534"/>
            <p:cNvGrpSpPr>
              <a:grpSpLocks/>
            </p:cNvGrpSpPr>
            <p:nvPr/>
          </p:nvGrpSpPr>
          <p:grpSpPr bwMode="auto">
            <a:xfrm>
              <a:off x="2472" y="3793"/>
              <a:ext cx="272" cy="272"/>
              <a:chOff x="1610" y="3249"/>
              <a:chExt cx="272" cy="272"/>
            </a:xfrm>
          </p:grpSpPr>
          <p:sp>
            <p:nvSpPr>
              <p:cNvPr id="64023" name="Rectangle 5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24" name="Rectangle 5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25" name="Group 537"/>
            <p:cNvGrpSpPr>
              <a:grpSpLocks/>
            </p:cNvGrpSpPr>
            <p:nvPr/>
          </p:nvGrpSpPr>
          <p:grpSpPr bwMode="auto">
            <a:xfrm>
              <a:off x="2336" y="2840"/>
              <a:ext cx="272" cy="272"/>
              <a:chOff x="1610" y="3249"/>
              <a:chExt cx="272" cy="272"/>
            </a:xfrm>
          </p:grpSpPr>
          <p:sp>
            <p:nvSpPr>
              <p:cNvPr id="64026" name="Rectangle 5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27" name="Rectangle 5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28" name="Group 540"/>
            <p:cNvGrpSpPr>
              <a:grpSpLocks/>
            </p:cNvGrpSpPr>
            <p:nvPr/>
          </p:nvGrpSpPr>
          <p:grpSpPr bwMode="auto">
            <a:xfrm>
              <a:off x="2336" y="3340"/>
              <a:ext cx="272" cy="272"/>
              <a:chOff x="1610" y="3249"/>
              <a:chExt cx="272" cy="272"/>
            </a:xfrm>
          </p:grpSpPr>
          <p:sp>
            <p:nvSpPr>
              <p:cNvPr id="64029" name="Rectangle 5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30" name="Rectangle 5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31" name="Group 543"/>
            <p:cNvGrpSpPr>
              <a:grpSpLocks/>
            </p:cNvGrpSpPr>
            <p:nvPr/>
          </p:nvGrpSpPr>
          <p:grpSpPr bwMode="auto">
            <a:xfrm>
              <a:off x="2336" y="1752"/>
              <a:ext cx="272" cy="272"/>
              <a:chOff x="1610" y="3249"/>
              <a:chExt cx="272" cy="272"/>
            </a:xfrm>
          </p:grpSpPr>
          <p:sp>
            <p:nvSpPr>
              <p:cNvPr id="64032" name="Rectangle 5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33" name="Rectangle 5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34" name="Group 546"/>
            <p:cNvGrpSpPr>
              <a:grpSpLocks/>
            </p:cNvGrpSpPr>
            <p:nvPr/>
          </p:nvGrpSpPr>
          <p:grpSpPr bwMode="auto">
            <a:xfrm>
              <a:off x="2336" y="1253"/>
              <a:ext cx="272" cy="272"/>
              <a:chOff x="1610" y="3249"/>
              <a:chExt cx="272" cy="272"/>
            </a:xfrm>
          </p:grpSpPr>
          <p:sp>
            <p:nvSpPr>
              <p:cNvPr id="64035" name="Rectangle 5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36" name="Rectangle 5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37" name="Group 549"/>
            <p:cNvGrpSpPr>
              <a:grpSpLocks/>
            </p:cNvGrpSpPr>
            <p:nvPr/>
          </p:nvGrpSpPr>
          <p:grpSpPr bwMode="auto">
            <a:xfrm>
              <a:off x="1111" y="1253"/>
              <a:ext cx="272" cy="272"/>
              <a:chOff x="1610" y="3249"/>
              <a:chExt cx="272" cy="272"/>
            </a:xfrm>
          </p:grpSpPr>
          <p:sp>
            <p:nvSpPr>
              <p:cNvPr id="64038" name="Rectangle 5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39" name="Rectangle 5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40" name="Group 552"/>
            <p:cNvGrpSpPr>
              <a:grpSpLocks/>
            </p:cNvGrpSpPr>
            <p:nvPr/>
          </p:nvGrpSpPr>
          <p:grpSpPr bwMode="auto">
            <a:xfrm>
              <a:off x="1111" y="1707"/>
              <a:ext cx="272" cy="272"/>
              <a:chOff x="1610" y="3249"/>
              <a:chExt cx="272" cy="272"/>
            </a:xfrm>
          </p:grpSpPr>
          <p:sp>
            <p:nvSpPr>
              <p:cNvPr id="64041" name="Rectangle 5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42" name="Rectangle 5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43" name="Group 555"/>
            <p:cNvGrpSpPr>
              <a:grpSpLocks/>
            </p:cNvGrpSpPr>
            <p:nvPr/>
          </p:nvGrpSpPr>
          <p:grpSpPr bwMode="auto">
            <a:xfrm>
              <a:off x="1066" y="754"/>
              <a:ext cx="272" cy="272"/>
              <a:chOff x="1610" y="3249"/>
              <a:chExt cx="272" cy="272"/>
            </a:xfrm>
          </p:grpSpPr>
          <p:sp>
            <p:nvSpPr>
              <p:cNvPr id="64044" name="Rectangle 5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45" name="Rectangle 5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46" name="Group 558"/>
            <p:cNvGrpSpPr>
              <a:grpSpLocks/>
            </p:cNvGrpSpPr>
            <p:nvPr/>
          </p:nvGrpSpPr>
          <p:grpSpPr bwMode="auto">
            <a:xfrm>
              <a:off x="1746" y="754"/>
              <a:ext cx="272" cy="272"/>
              <a:chOff x="1610" y="3249"/>
              <a:chExt cx="272" cy="272"/>
            </a:xfrm>
          </p:grpSpPr>
          <p:sp>
            <p:nvSpPr>
              <p:cNvPr id="64047" name="Rectangle 5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48" name="Rectangle 5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49" name="Group 561"/>
            <p:cNvGrpSpPr>
              <a:grpSpLocks/>
            </p:cNvGrpSpPr>
            <p:nvPr/>
          </p:nvGrpSpPr>
          <p:grpSpPr bwMode="auto">
            <a:xfrm>
              <a:off x="2427" y="754"/>
              <a:ext cx="272" cy="272"/>
              <a:chOff x="1610" y="3249"/>
              <a:chExt cx="272" cy="272"/>
            </a:xfrm>
          </p:grpSpPr>
          <p:sp>
            <p:nvSpPr>
              <p:cNvPr id="64050" name="Rectangle 5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1" name="Rectangle 5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052" name="Group 564"/>
          <p:cNvGrpSpPr>
            <a:grpSpLocks/>
          </p:cNvGrpSpPr>
          <p:nvPr/>
        </p:nvGrpSpPr>
        <p:grpSpPr bwMode="auto">
          <a:xfrm>
            <a:off x="2051050" y="4076700"/>
            <a:ext cx="1512888" cy="1728788"/>
            <a:chOff x="249" y="754"/>
            <a:chExt cx="3085" cy="3311"/>
          </a:xfrm>
        </p:grpSpPr>
        <p:sp>
          <p:nvSpPr>
            <p:cNvPr id="64053" name="Rectangle 565"/>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4" name="Rectangle 566"/>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5" name="Rectangle 567"/>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6" name="Rectangle 568"/>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7" name="Rectangle 569"/>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8" name="Rectangle 570"/>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59" name="Rectangle 571"/>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0" name="Rectangle 572"/>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1" name="Rectangle 573"/>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2" name="Rectangle 574"/>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3" name="Rectangle 575"/>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4" name="Rectangle 576"/>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5" name="Rectangle 577"/>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066" name="Group 578"/>
            <p:cNvGrpSpPr>
              <a:grpSpLocks/>
            </p:cNvGrpSpPr>
            <p:nvPr/>
          </p:nvGrpSpPr>
          <p:grpSpPr bwMode="auto">
            <a:xfrm>
              <a:off x="1111" y="2840"/>
              <a:ext cx="272" cy="272"/>
              <a:chOff x="1610" y="3249"/>
              <a:chExt cx="272" cy="272"/>
            </a:xfrm>
          </p:grpSpPr>
          <p:sp>
            <p:nvSpPr>
              <p:cNvPr id="64067" name="Rectangle 57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68" name="Rectangle 58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69" name="Group 581"/>
            <p:cNvGrpSpPr>
              <a:grpSpLocks/>
            </p:cNvGrpSpPr>
            <p:nvPr/>
          </p:nvGrpSpPr>
          <p:grpSpPr bwMode="auto">
            <a:xfrm>
              <a:off x="1111" y="3340"/>
              <a:ext cx="272" cy="272"/>
              <a:chOff x="1610" y="3249"/>
              <a:chExt cx="272" cy="272"/>
            </a:xfrm>
          </p:grpSpPr>
          <p:sp>
            <p:nvSpPr>
              <p:cNvPr id="64070" name="Rectangle 58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71" name="Rectangle 58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72" name="Group 584"/>
            <p:cNvGrpSpPr>
              <a:grpSpLocks/>
            </p:cNvGrpSpPr>
            <p:nvPr/>
          </p:nvGrpSpPr>
          <p:grpSpPr bwMode="auto">
            <a:xfrm>
              <a:off x="1020" y="3793"/>
              <a:ext cx="272" cy="272"/>
              <a:chOff x="1610" y="3249"/>
              <a:chExt cx="272" cy="272"/>
            </a:xfrm>
          </p:grpSpPr>
          <p:sp>
            <p:nvSpPr>
              <p:cNvPr id="64073" name="Rectangle 58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74" name="Rectangle 58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75" name="Group 587"/>
            <p:cNvGrpSpPr>
              <a:grpSpLocks/>
            </p:cNvGrpSpPr>
            <p:nvPr/>
          </p:nvGrpSpPr>
          <p:grpSpPr bwMode="auto">
            <a:xfrm>
              <a:off x="1746" y="3793"/>
              <a:ext cx="272" cy="272"/>
              <a:chOff x="1610" y="3249"/>
              <a:chExt cx="272" cy="272"/>
            </a:xfrm>
          </p:grpSpPr>
          <p:sp>
            <p:nvSpPr>
              <p:cNvPr id="64076" name="Rectangle 58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77" name="Rectangle 58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78" name="Group 590"/>
            <p:cNvGrpSpPr>
              <a:grpSpLocks/>
            </p:cNvGrpSpPr>
            <p:nvPr/>
          </p:nvGrpSpPr>
          <p:grpSpPr bwMode="auto">
            <a:xfrm>
              <a:off x="2472" y="3793"/>
              <a:ext cx="272" cy="272"/>
              <a:chOff x="1610" y="3249"/>
              <a:chExt cx="272" cy="272"/>
            </a:xfrm>
          </p:grpSpPr>
          <p:sp>
            <p:nvSpPr>
              <p:cNvPr id="64079" name="Rectangle 59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80" name="Rectangle 59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81" name="Group 593"/>
            <p:cNvGrpSpPr>
              <a:grpSpLocks/>
            </p:cNvGrpSpPr>
            <p:nvPr/>
          </p:nvGrpSpPr>
          <p:grpSpPr bwMode="auto">
            <a:xfrm>
              <a:off x="2336" y="2840"/>
              <a:ext cx="272" cy="272"/>
              <a:chOff x="1610" y="3249"/>
              <a:chExt cx="272" cy="272"/>
            </a:xfrm>
          </p:grpSpPr>
          <p:sp>
            <p:nvSpPr>
              <p:cNvPr id="64082" name="Rectangle 59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83" name="Rectangle 59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84" name="Group 596"/>
            <p:cNvGrpSpPr>
              <a:grpSpLocks/>
            </p:cNvGrpSpPr>
            <p:nvPr/>
          </p:nvGrpSpPr>
          <p:grpSpPr bwMode="auto">
            <a:xfrm>
              <a:off x="2336" y="3340"/>
              <a:ext cx="272" cy="272"/>
              <a:chOff x="1610" y="3249"/>
              <a:chExt cx="272" cy="272"/>
            </a:xfrm>
          </p:grpSpPr>
          <p:sp>
            <p:nvSpPr>
              <p:cNvPr id="64085" name="Rectangle 59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86" name="Rectangle 59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87" name="Group 599"/>
            <p:cNvGrpSpPr>
              <a:grpSpLocks/>
            </p:cNvGrpSpPr>
            <p:nvPr/>
          </p:nvGrpSpPr>
          <p:grpSpPr bwMode="auto">
            <a:xfrm>
              <a:off x="2336" y="1752"/>
              <a:ext cx="272" cy="272"/>
              <a:chOff x="1610" y="3249"/>
              <a:chExt cx="272" cy="272"/>
            </a:xfrm>
          </p:grpSpPr>
          <p:sp>
            <p:nvSpPr>
              <p:cNvPr id="64088" name="Rectangle 60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89" name="Rectangle 60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90" name="Group 602"/>
            <p:cNvGrpSpPr>
              <a:grpSpLocks/>
            </p:cNvGrpSpPr>
            <p:nvPr/>
          </p:nvGrpSpPr>
          <p:grpSpPr bwMode="auto">
            <a:xfrm>
              <a:off x="2336" y="1253"/>
              <a:ext cx="272" cy="272"/>
              <a:chOff x="1610" y="3249"/>
              <a:chExt cx="272" cy="272"/>
            </a:xfrm>
          </p:grpSpPr>
          <p:sp>
            <p:nvSpPr>
              <p:cNvPr id="64091" name="Rectangle 60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92" name="Rectangle 60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93" name="Group 605"/>
            <p:cNvGrpSpPr>
              <a:grpSpLocks/>
            </p:cNvGrpSpPr>
            <p:nvPr/>
          </p:nvGrpSpPr>
          <p:grpSpPr bwMode="auto">
            <a:xfrm>
              <a:off x="1111" y="1253"/>
              <a:ext cx="272" cy="272"/>
              <a:chOff x="1610" y="3249"/>
              <a:chExt cx="272" cy="272"/>
            </a:xfrm>
          </p:grpSpPr>
          <p:sp>
            <p:nvSpPr>
              <p:cNvPr id="64094" name="Rectangle 60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95" name="Rectangle 60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96" name="Group 608"/>
            <p:cNvGrpSpPr>
              <a:grpSpLocks/>
            </p:cNvGrpSpPr>
            <p:nvPr/>
          </p:nvGrpSpPr>
          <p:grpSpPr bwMode="auto">
            <a:xfrm>
              <a:off x="1111" y="1707"/>
              <a:ext cx="272" cy="272"/>
              <a:chOff x="1610" y="3249"/>
              <a:chExt cx="272" cy="272"/>
            </a:xfrm>
          </p:grpSpPr>
          <p:sp>
            <p:nvSpPr>
              <p:cNvPr id="64097" name="Rectangle 60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098" name="Rectangle 61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099" name="Group 611"/>
            <p:cNvGrpSpPr>
              <a:grpSpLocks/>
            </p:cNvGrpSpPr>
            <p:nvPr/>
          </p:nvGrpSpPr>
          <p:grpSpPr bwMode="auto">
            <a:xfrm>
              <a:off x="1066" y="754"/>
              <a:ext cx="272" cy="272"/>
              <a:chOff x="1610" y="3249"/>
              <a:chExt cx="272" cy="272"/>
            </a:xfrm>
          </p:grpSpPr>
          <p:sp>
            <p:nvSpPr>
              <p:cNvPr id="64100" name="Rectangle 61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01" name="Rectangle 61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02" name="Group 614"/>
            <p:cNvGrpSpPr>
              <a:grpSpLocks/>
            </p:cNvGrpSpPr>
            <p:nvPr/>
          </p:nvGrpSpPr>
          <p:grpSpPr bwMode="auto">
            <a:xfrm>
              <a:off x="1746" y="754"/>
              <a:ext cx="272" cy="272"/>
              <a:chOff x="1610" y="3249"/>
              <a:chExt cx="272" cy="272"/>
            </a:xfrm>
          </p:grpSpPr>
          <p:sp>
            <p:nvSpPr>
              <p:cNvPr id="64103" name="Rectangle 61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04" name="Rectangle 61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05" name="Group 617"/>
            <p:cNvGrpSpPr>
              <a:grpSpLocks/>
            </p:cNvGrpSpPr>
            <p:nvPr/>
          </p:nvGrpSpPr>
          <p:grpSpPr bwMode="auto">
            <a:xfrm>
              <a:off x="2427" y="754"/>
              <a:ext cx="272" cy="272"/>
              <a:chOff x="1610" y="3249"/>
              <a:chExt cx="272" cy="272"/>
            </a:xfrm>
          </p:grpSpPr>
          <p:sp>
            <p:nvSpPr>
              <p:cNvPr id="64106" name="Rectangle 61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07" name="Rectangle 61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64108" name="Group 620"/>
          <p:cNvGrpSpPr>
            <a:grpSpLocks/>
          </p:cNvGrpSpPr>
          <p:nvPr/>
        </p:nvGrpSpPr>
        <p:grpSpPr bwMode="auto">
          <a:xfrm>
            <a:off x="898525" y="4076700"/>
            <a:ext cx="1512888" cy="1728788"/>
            <a:chOff x="249" y="754"/>
            <a:chExt cx="3085" cy="3311"/>
          </a:xfrm>
        </p:grpSpPr>
        <p:sp>
          <p:nvSpPr>
            <p:cNvPr id="64109" name="Rectangle 621"/>
            <p:cNvSpPr>
              <a:spLocks noChangeArrowheads="1"/>
            </p:cNvSpPr>
            <p:nvPr/>
          </p:nvSpPr>
          <p:spPr bwMode="auto">
            <a:xfrm>
              <a:off x="1066" y="2750"/>
              <a:ext cx="1587"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0" name="Rectangle 622"/>
            <p:cNvSpPr>
              <a:spLocks noChangeArrowheads="1"/>
            </p:cNvSpPr>
            <p:nvPr/>
          </p:nvSpPr>
          <p:spPr bwMode="auto">
            <a:xfrm>
              <a:off x="1156" y="1207"/>
              <a:ext cx="1406" cy="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1" name="Rectangle 623"/>
            <p:cNvSpPr>
              <a:spLocks noChangeArrowheads="1"/>
            </p:cNvSpPr>
            <p:nvPr/>
          </p:nvSpPr>
          <p:spPr bwMode="auto">
            <a:xfrm>
              <a:off x="1156" y="2795"/>
              <a:ext cx="1406" cy="8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2" name="Rectangle 624"/>
            <p:cNvSpPr>
              <a:spLocks noChangeArrowheads="1"/>
            </p:cNvSpPr>
            <p:nvPr/>
          </p:nvSpPr>
          <p:spPr bwMode="auto">
            <a:xfrm>
              <a:off x="249" y="3838"/>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3" name="Rectangle 625"/>
            <p:cNvSpPr>
              <a:spLocks noChangeArrowheads="1"/>
            </p:cNvSpPr>
            <p:nvPr/>
          </p:nvSpPr>
          <p:spPr bwMode="auto">
            <a:xfrm>
              <a:off x="340" y="754"/>
              <a:ext cx="2994"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4" name="Rectangle 626"/>
            <p:cNvSpPr>
              <a:spLocks noChangeArrowheads="1"/>
            </p:cNvSpPr>
            <p:nvPr/>
          </p:nvSpPr>
          <p:spPr bwMode="auto">
            <a:xfrm>
              <a:off x="1156" y="754"/>
              <a:ext cx="227" cy="13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5" name="Rectangle 627"/>
            <p:cNvSpPr>
              <a:spLocks noChangeArrowheads="1"/>
            </p:cNvSpPr>
            <p:nvPr/>
          </p:nvSpPr>
          <p:spPr bwMode="auto">
            <a:xfrm>
              <a:off x="147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6" name="Rectangle 628"/>
            <p:cNvSpPr>
              <a:spLocks noChangeArrowheads="1"/>
            </p:cNvSpPr>
            <p:nvPr/>
          </p:nvSpPr>
          <p:spPr bwMode="auto">
            <a:xfrm>
              <a:off x="2063" y="1071"/>
              <a:ext cx="182" cy="263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7" name="Rectangle 629"/>
            <p:cNvSpPr>
              <a:spLocks noChangeArrowheads="1"/>
            </p:cNvSpPr>
            <p:nvPr/>
          </p:nvSpPr>
          <p:spPr bwMode="auto">
            <a:xfrm>
              <a:off x="233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8" name="Rectangle 630"/>
            <p:cNvSpPr>
              <a:spLocks noChangeArrowheads="1"/>
            </p:cNvSpPr>
            <p:nvPr/>
          </p:nvSpPr>
          <p:spPr bwMode="auto">
            <a:xfrm>
              <a:off x="1156" y="2750"/>
              <a:ext cx="226" cy="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19" name="Rectangle 631"/>
            <p:cNvSpPr>
              <a:spLocks noChangeArrowheads="1"/>
            </p:cNvSpPr>
            <p:nvPr/>
          </p:nvSpPr>
          <p:spPr bwMode="auto">
            <a:xfrm>
              <a:off x="1791" y="2432"/>
              <a:ext cx="181"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20" name="Rectangle 632"/>
            <p:cNvSpPr>
              <a:spLocks noChangeArrowheads="1"/>
            </p:cNvSpPr>
            <p:nvPr/>
          </p:nvSpPr>
          <p:spPr bwMode="auto">
            <a:xfrm>
              <a:off x="1791" y="2387"/>
              <a:ext cx="77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21" name="Rectangle 633"/>
            <p:cNvSpPr>
              <a:spLocks noChangeArrowheads="1"/>
            </p:cNvSpPr>
            <p:nvPr/>
          </p:nvSpPr>
          <p:spPr bwMode="auto">
            <a:xfrm>
              <a:off x="2336" y="981"/>
              <a:ext cx="226" cy="1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64122" name="Group 634"/>
            <p:cNvGrpSpPr>
              <a:grpSpLocks/>
            </p:cNvGrpSpPr>
            <p:nvPr/>
          </p:nvGrpSpPr>
          <p:grpSpPr bwMode="auto">
            <a:xfrm>
              <a:off x="1111" y="2840"/>
              <a:ext cx="272" cy="272"/>
              <a:chOff x="1610" y="3249"/>
              <a:chExt cx="272" cy="272"/>
            </a:xfrm>
          </p:grpSpPr>
          <p:sp>
            <p:nvSpPr>
              <p:cNvPr id="64123" name="Rectangle 63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24" name="Rectangle 63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25" name="Group 637"/>
            <p:cNvGrpSpPr>
              <a:grpSpLocks/>
            </p:cNvGrpSpPr>
            <p:nvPr/>
          </p:nvGrpSpPr>
          <p:grpSpPr bwMode="auto">
            <a:xfrm>
              <a:off x="1111" y="3340"/>
              <a:ext cx="272" cy="272"/>
              <a:chOff x="1610" y="3249"/>
              <a:chExt cx="272" cy="272"/>
            </a:xfrm>
          </p:grpSpPr>
          <p:sp>
            <p:nvSpPr>
              <p:cNvPr id="64126" name="Rectangle 63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27" name="Rectangle 63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28" name="Group 640"/>
            <p:cNvGrpSpPr>
              <a:grpSpLocks/>
            </p:cNvGrpSpPr>
            <p:nvPr/>
          </p:nvGrpSpPr>
          <p:grpSpPr bwMode="auto">
            <a:xfrm>
              <a:off x="1020" y="3793"/>
              <a:ext cx="272" cy="272"/>
              <a:chOff x="1610" y="3249"/>
              <a:chExt cx="272" cy="272"/>
            </a:xfrm>
          </p:grpSpPr>
          <p:sp>
            <p:nvSpPr>
              <p:cNvPr id="64129" name="Rectangle 64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30" name="Rectangle 64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31" name="Group 643"/>
            <p:cNvGrpSpPr>
              <a:grpSpLocks/>
            </p:cNvGrpSpPr>
            <p:nvPr/>
          </p:nvGrpSpPr>
          <p:grpSpPr bwMode="auto">
            <a:xfrm>
              <a:off x="1746" y="3793"/>
              <a:ext cx="272" cy="272"/>
              <a:chOff x="1610" y="3249"/>
              <a:chExt cx="272" cy="272"/>
            </a:xfrm>
          </p:grpSpPr>
          <p:sp>
            <p:nvSpPr>
              <p:cNvPr id="64132" name="Rectangle 64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33" name="Rectangle 64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34" name="Group 646"/>
            <p:cNvGrpSpPr>
              <a:grpSpLocks/>
            </p:cNvGrpSpPr>
            <p:nvPr/>
          </p:nvGrpSpPr>
          <p:grpSpPr bwMode="auto">
            <a:xfrm>
              <a:off x="2472" y="3793"/>
              <a:ext cx="272" cy="272"/>
              <a:chOff x="1610" y="3249"/>
              <a:chExt cx="272" cy="272"/>
            </a:xfrm>
          </p:grpSpPr>
          <p:sp>
            <p:nvSpPr>
              <p:cNvPr id="64135" name="Rectangle 647"/>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36" name="Rectangle 648"/>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37" name="Group 649"/>
            <p:cNvGrpSpPr>
              <a:grpSpLocks/>
            </p:cNvGrpSpPr>
            <p:nvPr/>
          </p:nvGrpSpPr>
          <p:grpSpPr bwMode="auto">
            <a:xfrm>
              <a:off x="2336" y="2840"/>
              <a:ext cx="272" cy="272"/>
              <a:chOff x="1610" y="3249"/>
              <a:chExt cx="272" cy="272"/>
            </a:xfrm>
          </p:grpSpPr>
          <p:sp>
            <p:nvSpPr>
              <p:cNvPr id="64138" name="Rectangle 650"/>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39" name="Rectangle 651"/>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40" name="Group 652"/>
            <p:cNvGrpSpPr>
              <a:grpSpLocks/>
            </p:cNvGrpSpPr>
            <p:nvPr/>
          </p:nvGrpSpPr>
          <p:grpSpPr bwMode="auto">
            <a:xfrm>
              <a:off x="2336" y="3340"/>
              <a:ext cx="272" cy="272"/>
              <a:chOff x="1610" y="3249"/>
              <a:chExt cx="272" cy="272"/>
            </a:xfrm>
          </p:grpSpPr>
          <p:sp>
            <p:nvSpPr>
              <p:cNvPr id="64141" name="Rectangle 653"/>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42" name="Rectangle 654"/>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43" name="Group 655"/>
            <p:cNvGrpSpPr>
              <a:grpSpLocks/>
            </p:cNvGrpSpPr>
            <p:nvPr/>
          </p:nvGrpSpPr>
          <p:grpSpPr bwMode="auto">
            <a:xfrm>
              <a:off x="2336" y="1752"/>
              <a:ext cx="272" cy="272"/>
              <a:chOff x="1610" y="3249"/>
              <a:chExt cx="272" cy="272"/>
            </a:xfrm>
          </p:grpSpPr>
          <p:sp>
            <p:nvSpPr>
              <p:cNvPr id="64144" name="Rectangle 656"/>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45" name="Rectangle 657"/>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46" name="Group 658"/>
            <p:cNvGrpSpPr>
              <a:grpSpLocks/>
            </p:cNvGrpSpPr>
            <p:nvPr/>
          </p:nvGrpSpPr>
          <p:grpSpPr bwMode="auto">
            <a:xfrm>
              <a:off x="2336" y="1253"/>
              <a:ext cx="272" cy="272"/>
              <a:chOff x="1610" y="3249"/>
              <a:chExt cx="272" cy="272"/>
            </a:xfrm>
          </p:grpSpPr>
          <p:sp>
            <p:nvSpPr>
              <p:cNvPr id="64147" name="Rectangle 659"/>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48" name="Rectangle 660"/>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49" name="Group 661"/>
            <p:cNvGrpSpPr>
              <a:grpSpLocks/>
            </p:cNvGrpSpPr>
            <p:nvPr/>
          </p:nvGrpSpPr>
          <p:grpSpPr bwMode="auto">
            <a:xfrm>
              <a:off x="1111" y="1253"/>
              <a:ext cx="272" cy="272"/>
              <a:chOff x="1610" y="3249"/>
              <a:chExt cx="272" cy="272"/>
            </a:xfrm>
          </p:grpSpPr>
          <p:sp>
            <p:nvSpPr>
              <p:cNvPr id="64150" name="Rectangle 662"/>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51" name="Rectangle 663"/>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52" name="Group 664"/>
            <p:cNvGrpSpPr>
              <a:grpSpLocks/>
            </p:cNvGrpSpPr>
            <p:nvPr/>
          </p:nvGrpSpPr>
          <p:grpSpPr bwMode="auto">
            <a:xfrm>
              <a:off x="1111" y="1707"/>
              <a:ext cx="272" cy="272"/>
              <a:chOff x="1610" y="3249"/>
              <a:chExt cx="272" cy="272"/>
            </a:xfrm>
          </p:grpSpPr>
          <p:sp>
            <p:nvSpPr>
              <p:cNvPr id="64153" name="Rectangle 665"/>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54" name="Rectangle 666"/>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55" name="Group 667"/>
            <p:cNvGrpSpPr>
              <a:grpSpLocks/>
            </p:cNvGrpSpPr>
            <p:nvPr/>
          </p:nvGrpSpPr>
          <p:grpSpPr bwMode="auto">
            <a:xfrm>
              <a:off x="1066" y="754"/>
              <a:ext cx="272" cy="272"/>
              <a:chOff x="1610" y="3249"/>
              <a:chExt cx="272" cy="272"/>
            </a:xfrm>
          </p:grpSpPr>
          <p:sp>
            <p:nvSpPr>
              <p:cNvPr id="64156" name="Rectangle 668"/>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57" name="Rectangle 669"/>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58" name="Group 670"/>
            <p:cNvGrpSpPr>
              <a:grpSpLocks/>
            </p:cNvGrpSpPr>
            <p:nvPr/>
          </p:nvGrpSpPr>
          <p:grpSpPr bwMode="auto">
            <a:xfrm>
              <a:off x="1746" y="754"/>
              <a:ext cx="272" cy="272"/>
              <a:chOff x="1610" y="3249"/>
              <a:chExt cx="272" cy="272"/>
            </a:xfrm>
          </p:grpSpPr>
          <p:sp>
            <p:nvSpPr>
              <p:cNvPr id="64159" name="Rectangle 671"/>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0" name="Rectangle 672"/>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4161" name="Group 673"/>
            <p:cNvGrpSpPr>
              <a:grpSpLocks/>
            </p:cNvGrpSpPr>
            <p:nvPr/>
          </p:nvGrpSpPr>
          <p:grpSpPr bwMode="auto">
            <a:xfrm>
              <a:off x="2427" y="754"/>
              <a:ext cx="272" cy="272"/>
              <a:chOff x="1610" y="3249"/>
              <a:chExt cx="272" cy="272"/>
            </a:xfrm>
          </p:grpSpPr>
          <p:sp>
            <p:nvSpPr>
              <p:cNvPr id="64162" name="Rectangle 674"/>
              <p:cNvSpPr>
                <a:spLocks noChangeArrowheads="1"/>
              </p:cNvSpPr>
              <p:nvPr/>
            </p:nvSpPr>
            <p:spPr bwMode="auto">
              <a:xfrm>
                <a:off x="1610" y="3249"/>
                <a:ext cx="272" cy="27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3" name="Rectangle 675"/>
              <p:cNvSpPr>
                <a:spLocks noChangeArrowheads="1"/>
              </p:cNvSpPr>
              <p:nvPr/>
            </p:nvSpPr>
            <p:spPr bwMode="auto">
              <a:xfrm>
                <a:off x="1701" y="3339"/>
                <a:ext cx="90"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64164" name="Rectangle 676"/>
          <p:cNvSpPr>
            <a:spLocks noChangeArrowheads="1"/>
          </p:cNvSpPr>
          <p:nvPr/>
        </p:nvSpPr>
        <p:spPr bwMode="auto">
          <a:xfrm>
            <a:off x="6948488" y="1700213"/>
            <a:ext cx="71437" cy="12969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5" name="Rectangle 677"/>
          <p:cNvSpPr>
            <a:spLocks noChangeArrowheads="1"/>
          </p:cNvSpPr>
          <p:nvPr/>
        </p:nvSpPr>
        <p:spPr bwMode="auto">
          <a:xfrm>
            <a:off x="7308850" y="1700213"/>
            <a:ext cx="71438" cy="10810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6" name="Rectangle 678"/>
          <p:cNvSpPr>
            <a:spLocks noChangeArrowheads="1"/>
          </p:cNvSpPr>
          <p:nvPr/>
        </p:nvSpPr>
        <p:spPr bwMode="auto">
          <a:xfrm>
            <a:off x="1042988" y="3067050"/>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7" name="Rectangle 679"/>
          <p:cNvSpPr>
            <a:spLocks noChangeArrowheads="1"/>
          </p:cNvSpPr>
          <p:nvPr/>
        </p:nvSpPr>
        <p:spPr bwMode="auto">
          <a:xfrm>
            <a:off x="1042988" y="3209925"/>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8" name="Rectangle 680"/>
          <p:cNvSpPr>
            <a:spLocks noChangeArrowheads="1"/>
          </p:cNvSpPr>
          <p:nvPr/>
        </p:nvSpPr>
        <p:spPr bwMode="auto">
          <a:xfrm>
            <a:off x="1042988" y="3352800"/>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69" name="Rectangle 681"/>
          <p:cNvSpPr>
            <a:spLocks noChangeArrowheads="1"/>
          </p:cNvSpPr>
          <p:nvPr/>
        </p:nvSpPr>
        <p:spPr bwMode="auto">
          <a:xfrm>
            <a:off x="1042988" y="3495675"/>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0" name="Rectangle 682"/>
          <p:cNvSpPr>
            <a:spLocks noChangeArrowheads="1"/>
          </p:cNvSpPr>
          <p:nvPr/>
        </p:nvSpPr>
        <p:spPr bwMode="auto">
          <a:xfrm>
            <a:off x="1042988" y="3638550"/>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1" name="Rectangle 683"/>
          <p:cNvSpPr>
            <a:spLocks noChangeArrowheads="1"/>
          </p:cNvSpPr>
          <p:nvPr/>
        </p:nvSpPr>
        <p:spPr bwMode="auto">
          <a:xfrm>
            <a:off x="1042988" y="3781425"/>
            <a:ext cx="6913562"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2" name="Rectangle 684"/>
          <p:cNvSpPr>
            <a:spLocks noChangeArrowheads="1"/>
          </p:cNvSpPr>
          <p:nvPr/>
        </p:nvSpPr>
        <p:spPr bwMode="auto">
          <a:xfrm>
            <a:off x="7453313" y="1700213"/>
            <a:ext cx="71437" cy="21605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3" name="Rectangle 685"/>
          <p:cNvSpPr>
            <a:spLocks noChangeArrowheads="1"/>
          </p:cNvSpPr>
          <p:nvPr/>
        </p:nvSpPr>
        <p:spPr bwMode="auto">
          <a:xfrm>
            <a:off x="6156325" y="1700213"/>
            <a:ext cx="71438" cy="2016125"/>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4" name="Rectangle 686"/>
          <p:cNvSpPr>
            <a:spLocks noChangeArrowheads="1"/>
          </p:cNvSpPr>
          <p:nvPr/>
        </p:nvSpPr>
        <p:spPr bwMode="auto">
          <a:xfrm>
            <a:off x="5940425" y="1700213"/>
            <a:ext cx="71438" cy="10810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5" name="Rectangle 687"/>
          <p:cNvSpPr>
            <a:spLocks noChangeArrowheads="1"/>
          </p:cNvSpPr>
          <p:nvPr/>
        </p:nvSpPr>
        <p:spPr bwMode="auto">
          <a:xfrm>
            <a:off x="1404938" y="1700213"/>
            <a:ext cx="71437" cy="10810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6" name="Rectangle 688"/>
          <p:cNvSpPr>
            <a:spLocks noChangeArrowheads="1"/>
          </p:cNvSpPr>
          <p:nvPr/>
        </p:nvSpPr>
        <p:spPr bwMode="auto">
          <a:xfrm>
            <a:off x="1763713" y="1700213"/>
            <a:ext cx="71437" cy="16573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7" name="Rectangle 689"/>
          <p:cNvSpPr>
            <a:spLocks noChangeArrowheads="1"/>
          </p:cNvSpPr>
          <p:nvPr/>
        </p:nvSpPr>
        <p:spPr bwMode="auto">
          <a:xfrm>
            <a:off x="2122488" y="1700213"/>
            <a:ext cx="73025" cy="15128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8" name="Rectangle 690"/>
          <p:cNvSpPr>
            <a:spLocks noChangeArrowheads="1"/>
          </p:cNvSpPr>
          <p:nvPr/>
        </p:nvSpPr>
        <p:spPr bwMode="auto">
          <a:xfrm>
            <a:off x="2555875" y="1771650"/>
            <a:ext cx="71438" cy="1728788"/>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79" name="Rectangle 691"/>
          <p:cNvSpPr>
            <a:spLocks noChangeArrowheads="1"/>
          </p:cNvSpPr>
          <p:nvPr/>
        </p:nvSpPr>
        <p:spPr bwMode="auto">
          <a:xfrm>
            <a:off x="3492500" y="1700213"/>
            <a:ext cx="71438" cy="10810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0" name="Rectangle 692"/>
          <p:cNvSpPr>
            <a:spLocks noChangeArrowheads="1"/>
          </p:cNvSpPr>
          <p:nvPr/>
        </p:nvSpPr>
        <p:spPr bwMode="auto">
          <a:xfrm>
            <a:off x="2987675" y="1700213"/>
            <a:ext cx="71438" cy="1800225"/>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1" name="Rectangle 693"/>
          <p:cNvSpPr>
            <a:spLocks noChangeArrowheads="1"/>
          </p:cNvSpPr>
          <p:nvPr/>
        </p:nvSpPr>
        <p:spPr bwMode="auto">
          <a:xfrm>
            <a:off x="3276600" y="1700213"/>
            <a:ext cx="71438" cy="15128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2" name="Rectangle 694"/>
          <p:cNvSpPr>
            <a:spLocks noChangeArrowheads="1"/>
          </p:cNvSpPr>
          <p:nvPr/>
        </p:nvSpPr>
        <p:spPr bwMode="auto">
          <a:xfrm>
            <a:off x="5076825" y="1773238"/>
            <a:ext cx="71438" cy="19431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3" name="Rectangle 695"/>
          <p:cNvSpPr>
            <a:spLocks noChangeArrowheads="1"/>
          </p:cNvSpPr>
          <p:nvPr/>
        </p:nvSpPr>
        <p:spPr bwMode="auto">
          <a:xfrm>
            <a:off x="4067175" y="1700213"/>
            <a:ext cx="73025" cy="20891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4" name="Rectangle 696"/>
          <p:cNvSpPr>
            <a:spLocks noChangeArrowheads="1"/>
          </p:cNvSpPr>
          <p:nvPr/>
        </p:nvSpPr>
        <p:spPr bwMode="auto">
          <a:xfrm>
            <a:off x="4429125" y="1700213"/>
            <a:ext cx="71438" cy="1800225"/>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5" name="Rectangle 697"/>
          <p:cNvSpPr>
            <a:spLocks noChangeArrowheads="1"/>
          </p:cNvSpPr>
          <p:nvPr/>
        </p:nvSpPr>
        <p:spPr bwMode="auto">
          <a:xfrm>
            <a:off x="4791075" y="1700213"/>
            <a:ext cx="69850" cy="1296987"/>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186" name="Rectangle 698"/>
          <p:cNvSpPr>
            <a:spLocks noChangeArrowheads="1"/>
          </p:cNvSpPr>
          <p:nvPr/>
        </p:nvSpPr>
        <p:spPr bwMode="auto">
          <a:xfrm>
            <a:off x="5651500" y="1700213"/>
            <a:ext cx="73025" cy="16573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テキスト ボックス 1"/>
          <p:cNvSpPr txBox="1"/>
          <p:nvPr/>
        </p:nvSpPr>
        <p:spPr>
          <a:xfrm>
            <a:off x="8114006" y="697549"/>
            <a:ext cx="595035" cy="369332"/>
          </a:xfrm>
          <a:prstGeom prst="rect">
            <a:avLst/>
          </a:prstGeom>
          <a:noFill/>
        </p:spPr>
        <p:txBody>
          <a:bodyPr wrap="none" rtlCol="0">
            <a:spAutoFit/>
          </a:bodyPr>
          <a:lstStyle/>
          <a:p>
            <a:r>
              <a:rPr kumimoji="1" lang="en-US" altLang="ja-JP"/>
              <a:t>Vdd</a:t>
            </a:r>
            <a:endParaRPr kumimoji="1" lang="ja-JP" altLang="en-US" dirty="0"/>
          </a:p>
        </p:txBody>
      </p:sp>
      <p:sp>
        <p:nvSpPr>
          <p:cNvPr id="700" name="テキスト ボックス 699"/>
          <p:cNvSpPr txBox="1"/>
          <p:nvPr/>
        </p:nvSpPr>
        <p:spPr>
          <a:xfrm>
            <a:off x="8158036" y="3913321"/>
            <a:ext cx="595035" cy="369332"/>
          </a:xfrm>
          <a:prstGeom prst="rect">
            <a:avLst/>
          </a:prstGeom>
          <a:noFill/>
        </p:spPr>
        <p:txBody>
          <a:bodyPr wrap="none" rtlCol="0">
            <a:spAutoFit/>
          </a:bodyPr>
          <a:lstStyle/>
          <a:p>
            <a:r>
              <a:rPr kumimoji="1" lang="en-US" altLang="ja-JP"/>
              <a:t>Vdd</a:t>
            </a:r>
            <a:endParaRPr kumimoji="1" lang="ja-JP" altLang="en-US" dirty="0"/>
          </a:p>
        </p:txBody>
      </p:sp>
      <p:sp>
        <p:nvSpPr>
          <p:cNvPr id="701" name="テキスト ボックス 700"/>
          <p:cNvSpPr txBox="1"/>
          <p:nvPr/>
        </p:nvSpPr>
        <p:spPr>
          <a:xfrm>
            <a:off x="8166016" y="2179795"/>
            <a:ext cx="697627" cy="369332"/>
          </a:xfrm>
          <a:prstGeom prst="rect">
            <a:avLst/>
          </a:prstGeom>
          <a:noFill/>
        </p:spPr>
        <p:txBody>
          <a:bodyPr wrap="none" rtlCol="0">
            <a:spAutoFit/>
          </a:bodyPr>
          <a:lstStyle/>
          <a:p>
            <a:r>
              <a:rPr lang="en-US" altLang="ja-JP" dirty="0"/>
              <a:t>GND</a:t>
            </a:r>
            <a:endParaRPr kumimoji="1" lang="ja-JP" altLang="en-US" dirty="0"/>
          </a:p>
        </p:txBody>
      </p:sp>
      <p:sp>
        <p:nvSpPr>
          <p:cNvPr id="702" name="テキスト ボックス 701"/>
          <p:cNvSpPr txBox="1"/>
          <p:nvPr/>
        </p:nvSpPr>
        <p:spPr>
          <a:xfrm>
            <a:off x="8158036" y="5550503"/>
            <a:ext cx="697627" cy="369332"/>
          </a:xfrm>
          <a:prstGeom prst="rect">
            <a:avLst/>
          </a:prstGeom>
          <a:noFill/>
        </p:spPr>
        <p:txBody>
          <a:bodyPr wrap="none" rtlCol="0">
            <a:spAutoFit/>
          </a:bodyPr>
          <a:lstStyle/>
          <a:p>
            <a:r>
              <a:rPr lang="en-US" altLang="ja-JP" dirty="0"/>
              <a:t>GND</a:t>
            </a:r>
            <a:endParaRPr kumimoji="1"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6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6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7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8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9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9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10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1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1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1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1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1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1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1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1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1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1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1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1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1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17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4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1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1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1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1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349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1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animBg="1"/>
      <p:bldP spid="64164" grpId="0" animBg="1"/>
      <p:bldP spid="64165" grpId="0" animBg="1"/>
      <p:bldP spid="64166" grpId="0" animBg="1"/>
      <p:bldP spid="64167" grpId="0" animBg="1"/>
      <p:bldP spid="64168" grpId="0" animBg="1"/>
      <p:bldP spid="64169" grpId="0" animBg="1"/>
      <p:bldP spid="64170" grpId="0" animBg="1"/>
      <p:bldP spid="64171" grpId="0" animBg="1"/>
      <p:bldP spid="64172" grpId="0" animBg="1"/>
      <p:bldP spid="64173" grpId="0" animBg="1"/>
      <p:bldP spid="64174" grpId="0" animBg="1"/>
      <p:bldP spid="64175" grpId="0" animBg="1"/>
      <p:bldP spid="64176" grpId="0" animBg="1"/>
      <p:bldP spid="64177" grpId="0" animBg="1"/>
      <p:bldP spid="64178" grpId="0" animBg="1"/>
      <p:bldP spid="64179" grpId="0" animBg="1"/>
      <p:bldP spid="64180" grpId="0" animBg="1"/>
      <p:bldP spid="64181" grpId="0" animBg="1"/>
      <p:bldP spid="64182" grpId="0" animBg="1"/>
      <p:bldP spid="64183" grpId="0" animBg="1"/>
      <p:bldP spid="64184" grpId="0" animBg="1"/>
      <p:bldP spid="64185" grpId="0" animBg="1"/>
      <p:bldP spid="641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9|24.9|32.1|4.4|23.5"/>
</p:tagLst>
</file>

<file path=ppt/tags/tag2.xml><?xml version="1.0" encoding="utf-8"?>
<p:tagLst xmlns:a="http://schemas.openxmlformats.org/drawingml/2006/main" xmlns:r="http://schemas.openxmlformats.org/officeDocument/2006/relationships" xmlns:p="http://schemas.openxmlformats.org/presentationml/2006/main">
  <p:tag name="TIMING" val="|14|4.3|1.4|2.7"/>
</p:tagLst>
</file>

<file path=ppt/tags/tag3.xml><?xml version="1.0" encoding="utf-8"?>
<p:tagLst xmlns:a="http://schemas.openxmlformats.org/drawingml/2006/main" xmlns:r="http://schemas.openxmlformats.org/officeDocument/2006/relationships" xmlns:p="http://schemas.openxmlformats.org/presentationml/2006/main">
  <p:tag name="TIMING" val="|6.8|2.7|9|12.8|2.2|1.6|1.9|18.8"/>
</p:tagLst>
</file>

<file path=ppt/tags/tag4.xml><?xml version="1.0" encoding="utf-8"?>
<p:tagLst xmlns:a="http://schemas.openxmlformats.org/drawingml/2006/main" xmlns:r="http://schemas.openxmlformats.org/officeDocument/2006/relationships" xmlns:p="http://schemas.openxmlformats.org/presentationml/2006/main">
  <p:tag name="TIMING" val="|10.6|3.2|1.4|16|36.5|19.3|2.1|17.4|3|6.3|0.9|0.6|0.9|13.5|35.5|58.6|1"/>
</p:tagLst>
</file>

<file path=ppt/tags/tag5.xml><?xml version="1.0" encoding="utf-8"?>
<p:tagLst xmlns:a="http://schemas.openxmlformats.org/drawingml/2006/main" xmlns:r="http://schemas.openxmlformats.org/officeDocument/2006/relationships" xmlns:p="http://schemas.openxmlformats.org/presentationml/2006/main">
  <p:tag name="TIMING" val="|45.4|78.5"/>
</p:tagLst>
</file>

<file path=ppt/tags/tag6.xml><?xml version="1.0" encoding="utf-8"?>
<p:tagLst xmlns:a="http://schemas.openxmlformats.org/drawingml/2006/main" xmlns:r="http://schemas.openxmlformats.org/officeDocument/2006/relationships" xmlns:p="http://schemas.openxmlformats.org/presentationml/2006/main">
  <p:tag name="TIMING" val="|13.8|21.4"/>
</p:tagLst>
</file>

<file path=ppt/tags/tag7.xml><?xml version="1.0" encoding="utf-8"?>
<p:tagLst xmlns:a="http://schemas.openxmlformats.org/drawingml/2006/main" xmlns:r="http://schemas.openxmlformats.org/officeDocument/2006/relationships" xmlns:p="http://schemas.openxmlformats.org/presentationml/2006/main">
  <p:tag name="TIMING" val="|27.3|2.8|2.1|0.6|0.4|1.8|26.1|1.1"/>
</p:tagLst>
</file>

<file path=ppt/tags/tag8.xml><?xml version="1.0" encoding="utf-8"?>
<p:tagLst xmlns:a="http://schemas.openxmlformats.org/drawingml/2006/main" xmlns:r="http://schemas.openxmlformats.org/officeDocument/2006/relationships" xmlns:p="http://schemas.openxmlformats.org/presentationml/2006/main">
  <p:tag name="TIMING" val="|8.3|1|0.4|0.3|0.5"/>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4468</Words>
  <Application>Microsoft Office PowerPoint</Application>
  <PresentationFormat>画面に合わせる (4:3)</PresentationFormat>
  <Paragraphs>253</Paragraphs>
  <Slides>28</Slides>
  <Notes>26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HG丸ｺﾞｼｯｸM-PRO</vt:lpstr>
      <vt:lpstr>Arial</vt:lpstr>
      <vt:lpstr>Calibri</vt:lpstr>
      <vt:lpstr>Tahoma</vt:lpstr>
      <vt:lpstr>Times New Roman</vt:lpstr>
      <vt:lpstr>標準デザイン</vt:lpstr>
      <vt:lpstr>CMOS　LSIレイアウト 横から見ていたものを上から見る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ディジタルICのレイアウト</vt:lpstr>
      <vt:lpstr>PowerPoint プレゼンテーション</vt:lpstr>
      <vt:lpstr>フロントエンド設計</vt:lpstr>
      <vt:lpstr>バックエンド設計</vt:lpstr>
      <vt:lpstr>PowerPoint プレゼンテーション</vt:lpstr>
      <vt:lpstr>信号の配線終了後</vt:lpstr>
      <vt:lpstr>PowerPoint プレゼンテーション</vt:lpstr>
      <vt:lpstr>IPベース設計</vt:lpstr>
      <vt:lpstr>PowerPoint プレゼンテーション</vt:lpstr>
      <vt:lpstr>システムLSI System-on-a Chip（SoC)</vt:lpstr>
      <vt:lpstr>半導体のスケーリング則 Dennard Scaling</vt:lpstr>
      <vt:lpstr>ムーアの法則</vt:lpstr>
      <vt:lpstr>スケーリング則の崩壊</vt:lpstr>
      <vt:lpstr>PowerPoint プレゼンテーション</vt:lpstr>
      <vt:lpstr>PowerPoint プレゼンテーション</vt:lpstr>
      <vt:lpstr>今日のポイント</vt:lpstr>
      <vt:lpstr>PowerPoint プレゼンテーション</vt:lpstr>
      <vt:lpstr>PowerPoint プレゼンテーション</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ディジタル回路　第1回 ガイダンス、CMOSの基本回路</dc:title>
  <dc:creator>hunga</dc:creator>
  <cp:lastModifiedBy>天野 英晴</cp:lastModifiedBy>
  <cp:revision>86</cp:revision>
  <dcterms:created xsi:type="dcterms:W3CDTF">2012-09-21T14:05:15Z</dcterms:created>
  <dcterms:modified xsi:type="dcterms:W3CDTF">2021-06-15T01:22:45Z</dcterms:modified>
</cp:coreProperties>
</file>