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8" r:id="rId2"/>
    <p:sldId id="369" r:id="rId3"/>
    <p:sldId id="370" r:id="rId4"/>
    <p:sldId id="371" r:id="rId5"/>
    <p:sldId id="372" r:id="rId6"/>
    <p:sldId id="373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66"/>
    <a:srgbClr val="00CC66"/>
    <a:srgbClr val="0066FF"/>
    <a:srgbClr val="FF66FF"/>
    <a:srgbClr val="FFFF00"/>
    <a:srgbClr val="FF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0" autoAdjust="0"/>
    <p:restoredTop sz="94660"/>
  </p:normalViewPr>
  <p:slideViewPr>
    <p:cSldViewPr>
      <p:cViewPr varScale="1">
        <p:scale>
          <a:sx n="67" d="100"/>
          <a:sy n="67" d="100"/>
        </p:scale>
        <p:origin x="11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4000C9-CB17-48EE-A7B8-50A6C68845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9352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7ED0-D672-4505-8FC0-072687FBE9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39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B2B81-F0FC-421C-93FB-1E89B798DE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454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3332A-2A9A-4A9A-866D-E1BA7FECB7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856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34A05-5F08-4B64-A557-8B1C27B08E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417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0451-3684-4A5F-93D1-BE2660131A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13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05BA0-5362-4921-99E5-5A6F89252D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201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13ADA-53FB-48FA-BB61-A01D863A4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216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60341-FC08-43DF-8DA5-B6B66D42C3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719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6C03C-F434-4156-BBA4-ECD9696665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72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ABBF2-2466-4B7E-92BA-E7DF40712D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674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01D8F-DD37-49D1-B1A2-63A19B8140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7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A8EF3-E6FC-4D6D-9665-3B66EC8DB1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467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525AB47-9649-4474-AE22-A02627BDB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482850" y="4438650"/>
            <a:ext cx="3889375" cy="2087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627313" y="1698625"/>
            <a:ext cx="3529012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627313" y="4581525"/>
            <a:ext cx="3529012" cy="13684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2195513" y="6165850"/>
            <a:ext cx="44640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266950" y="979488"/>
            <a:ext cx="42481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2698750" y="1628775"/>
            <a:ext cx="360363" cy="2087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3201988" y="1482725"/>
            <a:ext cx="290512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4138613" y="1482725"/>
            <a:ext cx="288925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2698750" y="4365625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3706813" y="1341438"/>
            <a:ext cx="2889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668" name="Group 12"/>
          <p:cNvGrpSpPr>
            <a:grpSpLocks/>
          </p:cNvGrpSpPr>
          <p:nvPr/>
        </p:nvGrpSpPr>
        <p:grpSpPr bwMode="auto">
          <a:xfrm>
            <a:off x="2627313" y="4581525"/>
            <a:ext cx="431800" cy="431800"/>
            <a:chOff x="1610" y="3249"/>
            <a:chExt cx="272" cy="272"/>
          </a:xfrm>
        </p:grpSpPr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1" name="Group 15"/>
          <p:cNvGrpSpPr>
            <a:grpSpLocks/>
          </p:cNvGrpSpPr>
          <p:nvPr/>
        </p:nvGrpSpPr>
        <p:grpSpPr bwMode="auto">
          <a:xfrm>
            <a:off x="2482850" y="6165850"/>
            <a:ext cx="431800" cy="431800"/>
            <a:chOff x="1610" y="3249"/>
            <a:chExt cx="272" cy="272"/>
          </a:xfrm>
        </p:grpSpPr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4" name="Group 18"/>
          <p:cNvGrpSpPr>
            <a:grpSpLocks/>
          </p:cNvGrpSpPr>
          <p:nvPr/>
        </p:nvGrpSpPr>
        <p:grpSpPr bwMode="auto">
          <a:xfrm>
            <a:off x="3635375" y="6165850"/>
            <a:ext cx="431800" cy="431800"/>
            <a:chOff x="1610" y="3249"/>
            <a:chExt cx="272" cy="272"/>
          </a:xfrm>
        </p:grpSpPr>
        <p:sp>
          <p:nvSpPr>
            <p:cNvPr id="70675" name="Rectangle 1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6" name="Rectangle 2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7" name="Group 21"/>
          <p:cNvGrpSpPr>
            <a:grpSpLocks/>
          </p:cNvGrpSpPr>
          <p:nvPr/>
        </p:nvGrpSpPr>
        <p:grpSpPr bwMode="auto">
          <a:xfrm>
            <a:off x="4787900" y="6165850"/>
            <a:ext cx="431800" cy="431800"/>
            <a:chOff x="1610" y="3249"/>
            <a:chExt cx="272" cy="272"/>
          </a:xfrm>
        </p:grpSpPr>
        <p:sp>
          <p:nvSpPr>
            <p:cNvPr id="70678" name="Rectangle 2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9" name="Rectangle 2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0" name="Group 24"/>
          <p:cNvGrpSpPr>
            <a:grpSpLocks/>
          </p:cNvGrpSpPr>
          <p:nvPr/>
        </p:nvGrpSpPr>
        <p:grpSpPr bwMode="auto">
          <a:xfrm>
            <a:off x="5940425" y="6165850"/>
            <a:ext cx="431800" cy="431800"/>
            <a:chOff x="1610" y="3249"/>
            <a:chExt cx="272" cy="272"/>
          </a:xfrm>
        </p:grpSpPr>
        <p:sp>
          <p:nvSpPr>
            <p:cNvPr id="70681" name="Rectangle 2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2" name="Rectangle 2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3" name="Group 27"/>
          <p:cNvGrpSpPr>
            <a:grpSpLocks/>
          </p:cNvGrpSpPr>
          <p:nvPr/>
        </p:nvGrpSpPr>
        <p:grpSpPr bwMode="auto">
          <a:xfrm>
            <a:off x="2627313" y="1627188"/>
            <a:ext cx="431800" cy="431800"/>
            <a:chOff x="1610" y="3249"/>
            <a:chExt cx="272" cy="272"/>
          </a:xfrm>
        </p:grpSpPr>
        <p:sp>
          <p:nvSpPr>
            <p:cNvPr id="70684" name="Rectangle 2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5" name="Rectangle 2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6" name="Group 30"/>
          <p:cNvGrpSpPr>
            <a:grpSpLocks/>
          </p:cNvGrpSpPr>
          <p:nvPr/>
        </p:nvGrpSpPr>
        <p:grpSpPr bwMode="auto">
          <a:xfrm>
            <a:off x="2627313" y="2635250"/>
            <a:ext cx="431800" cy="431800"/>
            <a:chOff x="1610" y="3249"/>
            <a:chExt cx="272" cy="272"/>
          </a:xfrm>
        </p:grpSpPr>
        <p:sp>
          <p:nvSpPr>
            <p:cNvPr id="70687" name="Rectangle 3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8" name="Rectangle 3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9" name="Group 33"/>
          <p:cNvGrpSpPr>
            <a:grpSpLocks/>
          </p:cNvGrpSpPr>
          <p:nvPr/>
        </p:nvGrpSpPr>
        <p:grpSpPr bwMode="auto">
          <a:xfrm>
            <a:off x="2555875" y="908050"/>
            <a:ext cx="431800" cy="431800"/>
            <a:chOff x="1610" y="3249"/>
            <a:chExt cx="272" cy="272"/>
          </a:xfrm>
        </p:grpSpPr>
        <p:sp>
          <p:nvSpPr>
            <p:cNvPr id="70690" name="Rectangle 3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91" name="Rectangle 3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92" name="Group 36"/>
          <p:cNvGrpSpPr>
            <a:grpSpLocks/>
          </p:cNvGrpSpPr>
          <p:nvPr/>
        </p:nvGrpSpPr>
        <p:grpSpPr bwMode="auto">
          <a:xfrm>
            <a:off x="3635375" y="908050"/>
            <a:ext cx="431800" cy="431800"/>
            <a:chOff x="1610" y="3249"/>
            <a:chExt cx="272" cy="272"/>
          </a:xfrm>
        </p:grpSpPr>
        <p:sp>
          <p:nvSpPr>
            <p:cNvPr id="70693" name="Rectangle 3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94" name="Rectangle 3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5148263" y="1482725"/>
            <a:ext cx="287337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96" name="Rectangle 40"/>
          <p:cNvSpPr>
            <a:spLocks noChangeArrowheads="1"/>
          </p:cNvSpPr>
          <p:nvPr/>
        </p:nvSpPr>
        <p:spPr bwMode="auto">
          <a:xfrm>
            <a:off x="4643438" y="1700213"/>
            <a:ext cx="360362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97" name="Rectangle 41"/>
          <p:cNvSpPr>
            <a:spLocks noChangeArrowheads="1"/>
          </p:cNvSpPr>
          <p:nvPr/>
        </p:nvSpPr>
        <p:spPr bwMode="auto">
          <a:xfrm>
            <a:off x="5722938" y="1698625"/>
            <a:ext cx="360362" cy="4033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698" name="Group 42"/>
          <p:cNvGrpSpPr>
            <a:grpSpLocks/>
          </p:cNvGrpSpPr>
          <p:nvPr/>
        </p:nvGrpSpPr>
        <p:grpSpPr bwMode="auto">
          <a:xfrm>
            <a:off x="4643438" y="908050"/>
            <a:ext cx="431800" cy="431800"/>
            <a:chOff x="1610" y="3249"/>
            <a:chExt cx="272" cy="272"/>
          </a:xfrm>
        </p:grpSpPr>
        <p:sp>
          <p:nvSpPr>
            <p:cNvPr id="70699" name="Rectangle 4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0" name="Rectangle 4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1" name="Group 45"/>
          <p:cNvGrpSpPr>
            <a:grpSpLocks/>
          </p:cNvGrpSpPr>
          <p:nvPr/>
        </p:nvGrpSpPr>
        <p:grpSpPr bwMode="auto">
          <a:xfrm>
            <a:off x="5724525" y="4581525"/>
            <a:ext cx="431800" cy="431800"/>
            <a:chOff x="1610" y="3249"/>
            <a:chExt cx="272" cy="272"/>
          </a:xfrm>
        </p:grpSpPr>
        <p:sp>
          <p:nvSpPr>
            <p:cNvPr id="70702" name="Rectangle 4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3" name="Rectangle 4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4" name="Group 48"/>
          <p:cNvGrpSpPr>
            <a:grpSpLocks/>
          </p:cNvGrpSpPr>
          <p:nvPr/>
        </p:nvGrpSpPr>
        <p:grpSpPr bwMode="auto">
          <a:xfrm>
            <a:off x="5721350" y="5591175"/>
            <a:ext cx="431800" cy="431800"/>
            <a:chOff x="1610" y="3249"/>
            <a:chExt cx="272" cy="272"/>
          </a:xfrm>
        </p:grpSpPr>
        <p:sp>
          <p:nvSpPr>
            <p:cNvPr id="70705" name="Rectangle 4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6" name="Rectangle 5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7" name="Group 51"/>
          <p:cNvGrpSpPr>
            <a:grpSpLocks/>
          </p:cNvGrpSpPr>
          <p:nvPr/>
        </p:nvGrpSpPr>
        <p:grpSpPr bwMode="auto">
          <a:xfrm>
            <a:off x="2627313" y="5591175"/>
            <a:ext cx="431800" cy="431800"/>
            <a:chOff x="1610" y="3249"/>
            <a:chExt cx="272" cy="272"/>
          </a:xfrm>
        </p:grpSpPr>
        <p:sp>
          <p:nvSpPr>
            <p:cNvPr id="70708" name="Rectangle 5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9" name="Rectangle 5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10" name="Group 54"/>
          <p:cNvGrpSpPr>
            <a:grpSpLocks/>
          </p:cNvGrpSpPr>
          <p:nvPr/>
        </p:nvGrpSpPr>
        <p:grpSpPr bwMode="auto">
          <a:xfrm>
            <a:off x="5795963" y="908050"/>
            <a:ext cx="431800" cy="431800"/>
            <a:chOff x="1610" y="3249"/>
            <a:chExt cx="272" cy="272"/>
          </a:xfrm>
        </p:grpSpPr>
        <p:sp>
          <p:nvSpPr>
            <p:cNvPr id="70711" name="Rectangle 5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2" name="Rectangle 5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13" name="Rectangle 57"/>
          <p:cNvSpPr>
            <a:spLocks noChangeArrowheads="1"/>
          </p:cNvSpPr>
          <p:nvPr/>
        </p:nvSpPr>
        <p:spPr bwMode="auto">
          <a:xfrm>
            <a:off x="2700338" y="4076700"/>
            <a:ext cx="33845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714" name="Group 58"/>
          <p:cNvGrpSpPr>
            <a:grpSpLocks/>
          </p:cNvGrpSpPr>
          <p:nvPr/>
        </p:nvGrpSpPr>
        <p:grpSpPr bwMode="auto">
          <a:xfrm>
            <a:off x="5651500" y="1698625"/>
            <a:ext cx="431800" cy="431800"/>
            <a:chOff x="1610" y="3249"/>
            <a:chExt cx="272" cy="272"/>
          </a:xfrm>
        </p:grpSpPr>
        <p:sp>
          <p:nvSpPr>
            <p:cNvPr id="70715" name="Rectangle 5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6" name="Rectangle 6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17" name="Group 61"/>
          <p:cNvGrpSpPr>
            <a:grpSpLocks/>
          </p:cNvGrpSpPr>
          <p:nvPr/>
        </p:nvGrpSpPr>
        <p:grpSpPr bwMode="auto">
          <a:xfrm>
            <a:off x="5651500" y="2708275"/>
            <a:ext cx="431800" cy="431800"/>
            <a:chOff x="1610" y="3249"/>
            <a:chExt cx="272" cy="272"/>
          </a:xfrm>
        </p:grpSpPr>
        <p:sp>
          <p:nvSpPr>
            <p:cNvPr id="70718" name="Rectangle 6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9" name="Rectangle 6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0" name="Group 64"/>
          <p:cNvGrpSpPr>
            <a:grpSpLocks/>
          </p:cNvGrpSpPr>
          <p:nvPr/>
        </p:nvGrpSpPr>
        <p:grpSpPr bwMode="auto">
          <a:xfrm>
            <a:off x="3132138" y="3140075"/>
            <a:ext cx="431800" cy="431800"/>
            <a:chOff x="1610" y="3249"/>
            <a:chExt cx="272" cy="272"/>
          </a:xfrm>
        </p:grpSpPr>
        <p:sp>
          <p:nvSpPr>
            <p:cNvPr id="70721" name="Rectangle 6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2" name="Rectangle 6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3" name="Group 67"/>
          <p:cNvGrpSpPr>
            <a:grpSpLocks/>
          </p:cNvGrpSpPr>
          <p:nvPr/>
        </p:nvGrpSpPr>
        <p:grpSpPr bwMode="auto">
          <a:xfrm>
            <a:off x="4067175" y="3140075"/>
            <a:ext cx="431800" cy="431800"/>
            <a:chOff x="1610" y="3249"/>
            <a:chExt cx="272" cy="272"/>
          </a:xfrm>
        </p:grpSpPr>
        <p:sp>
          <p:nvSpPr>
            <p:cNvPr id="70724" name="Rectangle 6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5" name="Rectangle 6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6" name="Group 70"/>
          <p:cNvGrpSpPr>
            <a:grpSpLocks/>
          </p:cNvGrpSpPr>
          <p:nvPr/>
        </p:nvGrpSpPr>
        <p:grpSpPr bwMode="auto">
          <a:xfrm>
            <a:off x="5075238" y="3140075"/>
            <a:ext cx="431800" cy="431800"/>
            <a:chOff x="1610" y="3249"/>
            <a:chExt cx="272" cy="272"/>
          </a:xfrm>
        </p:grpSpPr>
        <p:sp>
          <p:nvSpPr>
            <p:cNvPr id="70727" name="Rectangle 7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8" name="Rectangle 7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9" name="Group 73"/>
          <p:cNvGrpSpPr>
            <a:grpSpLocks/>
          </p:cNvGrpSpPr>
          <p:nvPr/>
        </p:nvGrpSpPr>
        <p:grpSpPr bwMode="auto">
          <a:xfrm>
            <a:off x="3635375" y="1698625"/>
            <a:ext cx="431800" cy="431800"/>
            <a:chOff x="1610" y="3249"/>
            <a:chExt cx="272" cy="272"/>
          </a:xfrm>
        </p:grpSpPr>
        <p:sp>
          <p:nvSpPr>
            <p:cNvPr id="70730" name="Rectangle 7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1" name="Rectangle 7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32" name="Group 76"/>
          <p:cNvGrpSpPr>
            <a:grpSpLocks/>
          </p:cNvGrpSpPr>
          <p:nvPr/>
        </p:nvGrpSpPr>
        <p:grpSpPr bwMode="auto">
          <a:xfrm>
            <a:off x="3635375" y="2708275"/>
            <a:ext cx="431800" cy="431800"/>
            <a:chOff x="1610" y="3249"/>
            <a:chExt cx="272" cy="272"/>
          </a:xfrm>
        </p:grpSpPr>
        <p:sp>
          <p:nvSpPr>
            <p:cNvPr id="70733" name="Rectangle 7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4" name="Rectangle 7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35" name="Group 79"/>
          <p:cNvGrpSpPr>
            <a:grpSpLocks/>
          </p:cNvGrpSpPr>
          <p:nvPr/>
        </p:nvGrpSpPr>
        <p:grpSpPr bwMode="auto">
          <a:xfrm>
            <a:off x="4572000" y="1698625"/>
            <a:ext cx="431800" cy="431800"/>
            <a:chOff x="1610" y="3249"/>
            <a:chExt cx="272" cy="272"/>
          </a:xfrm>
        </p:grpSpPr>
        <p:sp>
          <p:nvSpPr>
            <p:cNvPr id="70736" name="Rectangle 80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7" name="Rectangle 81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38" name="Text Box 82"/>
          <p:cNvSpPr txBox="1">
            <a:spLocks noChangeArrowheads="1"/>
          </p:cNvSpPr>
          <p:nvPr/>
        </p:nvSpPr>
        <p:spPr bwMode="auto">
          <a:xfrm>
            <a:off x="6208713" y="3357563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70739" name="Text Box 83"/>
          <p:cNvSpPr txBox="1">
            <a:spLocks noChangeArrowheads="1"/>
          </p:cNvSpPr>
          <p:nvPr/>
        </p:nvSpPr>
        <p:spPr bwMode="auto">
          <a:xfrm>
            <a:off x="2784475" y="3213100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4440238" y="32273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5435600" y="321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grpSp>
        <p:nvGrpSpPr>
          <p:cNvPr id="70742" name="Group 86"/>
          <p:cNvGrpSpPr>
            <a:grpSpLocks/>
          </p:cNvGrpSpPr>
          <p:nvPr/>
        </p:nvGrpSpPr>
        <p:grpSpPr bwMode="auto">
          <a:xfrm>
            <a:off x="4572000" y="2708275"/>
            <a:ext cx="431800" cy="431800"/>
            <a:chOff x="1610" y="3249"/>
            <a:chExt cx="272" cy="272"/>
          </a:xfrm>
        </p:grpSpPr>
        <p:sp>
          <p:nvSpPr>
            <p:cNvPr id="70743" name="Rectangle 8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44" name="Rectangle 8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45" name="Rectangle 89"/>
          <p:cNvSpPr>
            <a:spLocks noChangeArrowheads="1"/>
          </p:cNvSpPr>
          <p:nvPr/>
        </p:nvSpPr>
        <p:spPr bwMode="auto">
          <a:xfrm>
            <a:off x="4572000" y="4581525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746" name="Group 90"/>
          <p:cNvGrpSpPr>
            <a:grpSpLocks/>
          </p:cNvGrpSpPr>
          <p:nvPr/>
        </p:nvGrpSpPr>
        <p:grpSpPr bwMode="auto">
          <a:xfrm>
            <a:off x="4572000" y="4581525"/>
            <a:ext cx="431800" cy="431800"/>
            <a:chOff x="1610" y="3249"/>
            <a:chExt cx="272" cy="272"/>
          </a:xfrm>
        </p:grpSpPr>
        <p:sp>
          <p:nvSpPr>
            <p:cNvPr id="70747" name="Rectangle 9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48" name="Rectangle 9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49" name="Group 93"/>
          <p:cNvGrpSpPr>
            <a:grpSpLocks/>
          </p:cNvGrpSpPr>
          <p:nvPr/>
        </p:nvGrpSpPr>
        <p:grpSpPr bwMode="auto">
          <a:xfrm>
            <a:off x="4572000" y="5589588"/>
            <a:ext cx="431800" cy="431800"/>
            <a:chOff x="1610" y="3249"/>
            <a:chExt cx="272" cy="272"/>
          </a:xfrm>
        </p:grpSpPr>
        <p:sp>
          <p:nvSpPr>
            <p:cNvPr id="70750" name="Rectangle 9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51" name="Rectangle 9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52" name="Rectangle 96"/>
          <p:cNvSpPr>
            <a:spLocks noChangeArrowheads="1"/>
          </p:cNvSpPr>
          <p:nvPr/>
        </p:nvSpPr>
        <p:spPr bwMode="auto">
          <a:xfrm>
            <a:off x="2700338" y="3644900"/>
            <a:ext cx="2303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753" name="Text Box 97"/>
          <p:cNvSpPr txBox="1">
            <a:spLocks noChangeArrowheads="1"/>
          </p:cNvSpPr>
          <p:nvPr/>
        </p:nvSpPr>
        <p:spPr bwMode="auto">
          <a:xfrm>
            <a:off x="303213" y="207963"/>
            <a:ext cx="79560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演習</a:t>
            </a:r>
            <a:r>
              <a:rPr lang="en-US" altLang="ja-JP" dirty="0"/>
              <a:t>3-1</a:t>
            </a:r>
            <a:r>
              <a:rPr lang="ja-JP" altLang="en-US" dirty="0"/>
              <a:t>：　</a:t>
            </a:r>
            <a:r>
              <a:rPr lang="en-US" altLang="ja-JP" dirty="0"/>
              <a:t>p.56 (6) </a:t>
            </a:r>
            <a:r>
              <a:rPr lang="ja-JP" altLang="en-US" dirty="0"/>
              <a:t>　対応する</a:t>
            </a:r>
            <a:r>
              <a:rPr lang="en-US" altLang="ja-JP" dirty="0"/>
              <a:t>CMOS</a:t>
            </a:r>
            <a:r>
              <a:rPr lang="ja-JP" altLang="en-US" dirty="0"/>
              <a:t>回路を描き、対応するブール代数を求めよ</a:t>
            </a:r>
          </a:p>
        </p:txBody>
      </p:sp>
    </p:spTree>
    <p:extLst>
      <p:ext uri="{BB962C8B-B14F-4D97-AF65-F5344CB8AC3E}">
        <p14:creationId xmlns:p14="http://schemas.microsoft.com/office/powerpoint/2010/main" val="340348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538857" y="4438650"/>
            <a:ext cx="3889375" cy="2087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683320" y="1698625"/>
            <a:ext cx="3529012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3320" y="4581525"/>
            <a:ext cx="3529012" cy="13684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251520" y="6165850"/>
            <a:ext cx="44640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22957" y="979488"/>
            <a:ext cx="42481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754757" y="1628775"/>
            <a:ext cx="360363" cy="2087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1257995" y="1482725"/>
            <a:ext cx="290512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2194620" y="1482725"/>
            <a:ext cx="288925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754757" y="4365625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1762820" y="1341438"/>
            <a:ext cx="2889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668" name="Group 12"/>
          <p:cNvGrpSpPr>
            <a:grpSpLocks/>
          </p:cNvGrpSpPr>
          <p:nvPr/>
        </p:nvGrpSpPr>
        <p:grpSpPr bwMode="auto">
          <a:xfrm>
            <a:off x="683320" y="4581525"/>
            <a:ext cx="431800" cy="431800"/>
            <a:chOff x="1610" y="3249"/>
            <a:chExt cx="272" cy="272"/>
          </a:xfrm>
        </p:grpSpPr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1" name="Group 15"/>
          <p:cNvGrpSpPr>
            <a:grpSpLocks/>
          </p:cNvGrpSpPr>
          <p:nvPr/>
        </p:nvGrpSpPr>
        <p:grpSpPr bwMode="auto">
          <a:xfrm>
            <a:off x="538857" y="6165850"/>
            <a:ext cx="431800" cy="431800"/>
            <a:chOff x="1610" y="3249"/>
            <a:chExt cx="272" cy="272"/>
          </a:xfrm>
        </p:grpSpPr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4" name="Group 18"/>
          <p:cNvGrpSpPr>
            <a:grpSpLocks/>
          </p:cNvGrpSpPr>
          <p:nvPr/>
        </p:nvGrpSpPr>
        <p:grpSpPr bwMode="auto">
          <a:xfrm>
            <a:off x="1691382" y="6165850"/>
            <a:ext cx="431800" cy="431800"/>
            <a:chOff x="1610" y="3249"/>
            <a:chExt cx="272" cy="272"/>
          </a:xfrm>
        </p:grpSpPr>
        <p:sp>
          <p:nvSpPr>
            <p:cNvPr id="70675" name="Rectangle 1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6" name="Rectangle 2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77" name="Group 21"/>
          <p:cNvGrpSpPr>
            <a:grpSpLocks/>
          </p:cNvGrpSpPr>
          <p:nvPr/>
        </p:nvGrpSpPr>
        <p:grpSpPr bwMode="auto">
          <a:xfrm>
            <a:off x="2843907" y="6165850"/>
            <a:ext cx="431800" cy="431800"/>
            <a:chOff x="1610" y="3249"/>
            <a:chExt cx="272" cy="272"/>
          </a:xfrm>
        </p:grpSpPr>
        <p:sp>
          <p:nvSpPr>
            <p:cNvPr id="70678" name="Rectangle 2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9" name="Rectangle 2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0" name="Group 24"/>
          <p:cNvGrpSpPr>
            <a:grpSpLocks/>
          </p:cNvGrpSpPr>
          <p:nvPr/>
        </p:nvGrpSpPr>
        <p:grpSpPr bwMode="auto">
          <a:xfrm>
            <a:off x="3996432" y="6165850"/>
            <a:ext cx="431800" cy="431800"/>
            <a:chOff x="1610" y="3249"/>
            <a:chExt cx="272" cy="272"/>
          </a:xfrm>
        </p:grpSpPr>
        <p:sp>
          <p:nvSpPr>
            <p:cNvPr id="70681" name="Rectangle 2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2" name="Rectangle 2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3" name="Group 27"/>
          <p:cNvGrpSpPr>
            <a:grpSpLocks/>
          </p:cNvGrpSpPr>
          <p:nvPr/>
        </p:nvGrpSpPr>
        <p:grpSpPr bwMode="auto">
          <a:xfrm>
            <a:off x="683320" y="1627188"/>
            <a:ext cx="431800" cy="431800"/>
            <a:chOff x="1610" y="3249"/>
            <a:chExt cx="272" cy="272"/>
          </a:xfrm>
        </p:grpSpPr>
        <p:sp>
          <p:nvSpPr>
            <p:cNvPr id="70684" name="Rectangle 2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5" name="Rectangle 2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6" name="Group 30"/>
          <p:cNvGrpSpPr>
            <a:grpSpLocks/>
          </p:cNvGrpSpPr>
          <p:nvPr/>
        </p:nvGrpSpPr>
        <p:grpSpPr bwMode="auto">
          <a:xfrm>
            <a:off x="683320" y="2635250"/>
            <a:ext cx="431800" cy="431800"/>
            <a:chOff x="1610" y="3249"/>
            <a:chExt cx="272" cy="272"/>
          </a:xfrm>
        </p:grpSpPr>
        <p:sp>
          <p:nvSpPr>
            <p:cNvPr id="70687" name="Rectangle 3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8" name="Rectangle 3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89" name="Group 33"/>
          <p:cNvGrpSpPr>
            <a:grpSpLocks/>
          </p:cNvGrpSpPr>
          <p:nvPr/>
        </p:nvGrpSpPr>
        <p:grpSpPr bwMode="auto">
          <a:xfrm>
            <a:off x="611882" y="908050"/>
            <a:ext cx="431800" cy="431800"/>
            <a:chOff x="1610" y="3249"/>
            <a:chExt cx="272" cy="272"/>
          </a:xfrm>
        </p:grpSpPr>
        <p:sp>
          <p:nvSpPr>
            <p:cNvPr id="70690" name="Rectangle 3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91" name="Rectangle 3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692" name="Group 36"/>
          <p:cNvGrpSpPr>
            <a:grpSpLocks/>
          </p:cNvGrpSpPr>
          <p:nvPr/>
        </p:nvGrpSpPr>
        <p:grpSpPr bwMode="auto">
          <a:xfrm>
            <a:off x="1691382" y="908050"/>
            <a:ext cx="431800" cy="431800"/>
            <a:chOff x="1610" y="3249"/>
            <a:chExt cx="272" cy="272"/>
          </a:xfrm>
        </p:grpSpPr>
        <p:sp>
          <p:nvSpPr>
            <p:cNvPr id="70693" name="Rectangle 3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94" name="Rectangle 3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3204270" y="1482725"/>
            <a:ext cx="287337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96" name="Rectangle 40"/>
          <p:cNvSpPr>
            <a:spLocks noChangeArrowheads="1"/>
          </p:cNvSpPr>
          <p:nvPr/>
        </p:nvSpPr>
        <p:spPr bwMode="auto">
          <a:xfrm>
            <a:off x="2699445" y="1700213"/>
            <a:ext cx="360362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97" name="Rectangle 41"/>
          <p:cNvSpPr>
            <a:spLocks noChangeArrowheads="1"/>
          </p:cNvSpPr>
          <p:nvPr/>
        </p:nvSpPr>
        <p:spPr bwMode="auto">
          <a:xfrm>
            <a:off x="3778945" y="1698625"/>
            <a:ext cx="360362" cy="4033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698" name="Group 42"/>
          <p:cNvGrpSpPr>
            <a:grpSpLocks/>
          </p:cNvGrpSpPr>
          <p:nvPr/>
        </p:nvGrpSpPr>
        <p:grpSpPr bwMode="auto">
          <a:xfrm>
            <a:off x="2699445" y="908050"/>
            <a:ext cx="431800" cy="431800"/>
            <a:chOff x="1610" y="3249"/>
            <a:chExt cx="272" cy="272"/>
          </a:xfrm>
        </p:grpSpPr>
        <p:sp>
          <p:nvSpPr>
            <p:cNvPr id="70699" name="Rectangle 4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0" name="Rectangle 4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1" name="Group 45"/>
          <p:cNvGrpSpPr>
            <a:grpSpLocks/>
          </p:cNvGrpSpPr>
          <p:nvPr/>
        </p:nvGrpSpPr>
        <p:grpSpPr bwMode="auto">
          <a:xfrm>
            <a:off x="3780532" y="4581525"/>
            <a:ext cx="431800" cy="431800"/>
            <a:chOff x="1610" y="3249"/>
            <a:chExt cx="272" cy="272"/>
          </a:xfrm>
        </p:grpSpPr>
        <p:sp>
          <p:nvSpPr>
            <p:cNvPr id="70702" name="Rectangle 4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3" name="Rectangle 4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4" name="Group 48"/>
          <p:cNvGrpSpPr>
            <a:grpSpLocks/>
          </p:cNvGrpSpPr>
          <p:nvPr/>
        </p:nvGrpSpPr>
        <p:grpSpPr bwMode="auto">
          <a:xfrm>
            <a:off x="3777357" y="5591175"/>
            <a:ext cx="431800" cy="431800"/>
            <a:chOff x="1610" y="3249"/>
            <a:chExt cx="272" cy="272"/>
          </a:xfrm>
        </p:grpSpPr>
        <p:sp>
          <p:nvSpPr>
            <p:cNvPr id="70705" name="Rectangle 4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6" name="Rectangle 5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07" name="Group 51"/>
          <p:cNvGrpSpPr>
            <a:grpSpLocks/>
          </p:cNvGrpSpPr>
          <p:nvPr/>
        </p:nvGrpSpPr>
        <p:grpSpPr bwMode="auto">
          <a:xfrm>
            <a:off x="683320" y="5591175"/>
            <a:ext cx="431800" cy="431800"/>
            <a:chOff x="1610" y="3249"/>
            <a:chExt cx="272" cy="272"/>
          </a:xfrm>
        </p:grpSpPr>
        <p:sp>
          <p:nvSpPr>
            <p:cNvPr id="70708" name="Rectangle 5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09" name="Rectangle 5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10" name="Group 54"/>
          <p:cNvGrpSpPr>
            <a:grpSpLocks/>
          </p:cNvGrpSpPr>
          <p:nvPr/>
        </p:nvGrpSpPr>
        <p:grpSpPr bwMode="auto">
          <a:xfrm>
            <a:off x="3851970" y="908050"/>
            <a:ext cx="431800" cy="431800"/>
            <a:chOff x="1610" y="3249"/>
            <a:chExt cx="272" cy="272"/>
          </a:xfrm>
        </p:grpSpPr>
        <p:sp>
          <p:nvSpPr>
            <p:cNvPr id="70711" name="Rectangle 5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2" name="Rectangle 5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13" name="Rectangle 57"/>
          <p:cNvSpPr>
            <a:spLocks noChangeArrowheads="1"/>
          </p:cNvSpPr>
          <p:nvPr/>
        </p:nvSpPr>
        <p:spPr bwMode="auto">
          <a:xfrm>
            <a:off x="756345" y="4076700"/>
            <a:ext cx="33845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714" name="Group 58"/>
          <p:cNvGrpSpPr>
            <a:grpSpLocks/>
          </p:cNvGrpSpPr>
          <p:nvPr/>
        </p:nvGrpSpPr>
        <p:grpSpPr bwMode="auto">
          <a:xfrm>
            <a:off x="3707507" y="1698625"/>
            <a:ext cx="431800" cy="431800"/>
            <a:chOff x="1610" y="3249"/>
            <a:chExt cx="272" cy="272"/>
          </a:xfrm>
        </p:grpSpPr>
        <p:sp>
          <p:nvSpPr>
            <p:cNvPr id="70715" name="Rectangle 5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6" name="Rectangle 6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17" name="Group 61"/>
          <p:cNvGrpSpPr>
            <a:grpSpLocks/>
          </p:cNvGrpSpPr>
          <p:nvPr/>
        </p:nvGrpSpPr>
        <p:grpSpPr bwMode="auto">
          <a:xfrm>
            <a:off x="3707507" y="2708275"/>
            <a:ext cx="431800" cy="431800"/>
            <a:chOff x="1610" y="3249"/>
            <a:chExt cx="272" cy="272"/>
          </a:xfrm>
        </p:grpSpPr>
        <p:sp>
          <p:nvSpPr>
            <p:cNvPr id="70718" name="Rectangle 6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19" name="Rectangle 6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0" name="Group 64"/>
          <p:cNvGrpSpPr>
            <a:grpSpLocks/>
          </p:cNvGrpSpPr>
          <p:nvPr/>
        </p:nvGrpSpPr>
        <p:grpSpPr bwMode="auto">
          <a:xfrm>
            <a:off x="1188145" y="3140075"/>
            <a:ext cx="431800" cy="431800"/>
            <a:chOff x="1610" y="3249"/>
            <a:chExt cx="272" cy="272"/>
          </a:xfrm>
        </p:grpSpPr>
        <p:sp>
          <p:nvSpPr>
            <p:cNvPr id="70721" name="Rectangle 6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2" name="Rectangle 6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3" name="Group 67"/>
          <p:cNvGrpSpPr>
            <a:grpSpLocks/>
          </p:cNvGrpSpPr>
          <p:nvPr/>
        </p:nvGrpSpPr>
        <p:grpSpPr bwMode="auto">
          <a:xfrm>
            <a:off x="2123182" y="3140075"/>
            <a:ext cx="431800" cy="431800"/>
            <a:chOff x="1610" y="3249"/>
            <a:chExt cx="272" cy="272"/>
          </a:xfrm>
        </p:grpSpPr>
        <p:sp>
          <p:nvSpPr>
            <p:cNvPr id="70724" name="Rectangle 6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5" name="Rectangle 6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6" name="Group 70"/>
          <p:cNvGrpSpPr>
            <a:grpSpLocks/>
          </p:cNvGrpSpPr>
          <p:nvPr/>
        </p:nvGrpSpPr>
        <p:grpSpPr bwMode="auto">
          <a:xfrm>
            <a:off x="3131245" y="3140075"/>
            <a:ext cx="431800" cy="431800"/>
            <a:chOff x="1610" y="3249"/>
            <a:chExt cx="272" cy="272"/>
          </a:xfrm>
        </p:grpSpPr>
        <p:sp>
          <p:nvSpPr>
            <p:cNvPr id="70727" name="Rectangle 7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28" name="Rectangle 7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29" name="Group 73"/>
          <p:cNvGrpSpPr>
            <a:grpSpLocks/>
          </p:cNvGrpSpPr>
          <p:nvPr/>
        </p:nvGrpSpPr>
        <p:grpSpPr bwMode="auto">
          <a:xfrm>
            <a:off x="1691382" y="1698625"/>
            <a:ext cx="431800" cy="431800"/>
            <a:chOff x="1610" y="3249"/>
            <a:chExt cx="272" cy="272"/>
          </a:xfrm>
        </p:grpSpPr>
        <p:sp>
          <p:nvSpPr>
            <p:cNvPr id="70730" name="Rectangle 7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1" name="Rectangle 7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32" name="Group 76"/>
          <p:cNvGrpSpPr>
            <a:grpSpLocks/>
          </p:cNvGrpSpPr>
          <p:nvPr/>
        </p:nvGrpSpPr>
        <p:grpSpPr bwMode="auto">
          <a:xfrm>
            <a:off x="1691382" y="2708275"/>
            <a:ext cx="431800" cy="431800"/>
            <a:chOff x="1610" y="3249"/>
            <a:chExt cx="272" cy="272"/>
          </a:xfrm>
        </p:grpSpPr>
        <p:sp>
          <p:nvSpPr>
            <p:cNvPr id="70733" name="Rectangle 7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4" name="Rectangle 7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35" name="Group 79"/>
          <p:cNvGrpSpPr>
            <a:grpSpLocks/>
          </p:cNvGrpSpPr>
          <p:nvPr/>
        </p:nvGrpSpPr>
        <p:grpSpPr bwMode="auto">
          <a:xfrm>
            <a:off x="2628007" y="1698625"/>
            <a:ext cx="431800" cy="431800"/>
            <a:chOff x="1610" y="3249"/>
            <a:chExt cx="272" cy="272"/>
          </a:xfrm>
        </p:grpSpPr>
        <p:sp>
          <p:nvSpPr>
            <p:cNvPr id="70736" name="Rectangle 80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37" name="Rectangle 81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38" name="Text Box 82"/>
          <p:cNvSpPr txBox="1">
            <a:spLocks noChangeArrowheads="1"/>
          </p:cNvSpPr>
          <p:nvPr/>
        </p:nvSpPr>
        <p:spPr bwMode="auto">
          <a:xfrm>
            <a:off x="4264720" y="3357563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70739" name="Text Box 83"/>
          <p:cNvSpPr txBox="1">
            <a:spLocks noChangeArrowheads="1"/>
          </p:cNvSpPr>
          <p:nvPr/>
        </p:nvSpPr>
        <p:spPr bwMode="auto">
          <a:xfrm>
            <a:off x="840482" y="3213100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2496245" y="32273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B</a:t>
            </a: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3491607" y="321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grpSp>
        <p:nvGrpSpPr>
          <p:cNvPr id="70742" name="Group 86"/>
          <p:cNvGrpSpPr>
            <a:grpSpLocks/>
          </p:cNvGrpSpPr>
          <p:nvPr/>
        </p:nvGrpSpPr>
        <p:grpSpPr bwMode="auto">
          <a:xfrm>
            <a:off x="2628007" y="2708275"/>
            <a:ext cx="431800" cy="431800"/>
            <a:chOff x="1610" y="3249"/>
            <a:chExt cx="272" cy="272"/>
          </a:xfrm>
        </p:grpSpPr>
        <p:sp>
          <p:nvSpPr>
            <p:cNvPr id="70743" name="Rectangle 8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44" name="Rectangle 8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45" name="Rectangle 89"/>
          <p:cNvSpPr>
            <a:spLocks noChangeArrowheads="1"/>
          </p:cNvSpPr>
          <p:nvPr/>
        </p:nvSpPr>
        <p:spPr bwMode="auto">
          <a:xfrm>
            <a:off x="2628007" y="4581525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0746" name="Group 90"/>
          <p:cNvGrpSpPr>
            <a:grpSpLocks/>
          </p:cNvGrpSpPr>
          <p:nvPr/>
        </p:nvGrpSpPr>
        <p:grpSpPr bwMode="auto">
          <a:xfrm>
            <a:off x="2628007" y="4581525"/>
            <a:ext cx="431800" cy="431800"/>
            <a:chOff x="1610" y="3249"/>
            <a:chExt cx="272" cy="272"/>
          </a:xfrm>
        </p:grpSpPr>
        <p:sp>
          <p:nvSpPr>
            <p:cNvPr id="70747" name="Rectangle 9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48" name="Rectangle 9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0749" name="Group 93"/>
          <p:cNvGrpSpPr>
            <a:grpSpLocks/>
          </p:cNvGrpSpPr>
          <p:nvPr/>
        </p:nvGrpSpPr>
        <p:grpSpPr bwMode="auto">
          <a:xfrm>
            <a:off x="2628007" y="5589588"/>
            <a:ext cx="431800" cy="431800"/>
            <a:chOff x="1610" y="3249"/>
            <a:chExt cx="272" cy="272"/>
          </a:xfrm>
        </p:grpSpPr>
        <p:sp>
          <p:nvSpPr>
            <p:cNvPr id="70750" name="Rectangle 9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751" name="Rectangle 9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752" name="Rectangle 96"/>
          <p:cNvSpPr>
            <a:spLocks noChangeArrowheads="1"/>
          </p:cNvSpPr>
          <p:nvPr/>
        </p:nvSpPr>
        <p:spPr bwMode="auto">
          <a:xfrm>
            <a:off x="756345" y="3644900"/>
            <a:ext cx="2303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753" name="Text Box 97"/>
          <p:cNvSpPr txBox="1">
            <a:spLocks noChangeArrowheads="1"/>
          </p:cNvSpPr>
          <p:nvPr/>
        </p:nvSpPr>
        <p:spPr bwMode="auto">
          <a:xfrm>
            <a:off x="303213" y="207963"/>
            <a:ext cx="6362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答</a:t>
            </a:r>
            <a:r>
              <a:rPr lang="en-US" altLang="ja-JP" dirty="0"/>
              <a:t>  </a:t>
            </a:r>
            <a:r>
              <a:rPr lang="ja-JP" altLang="en-US" dirty="0"/>
              <a:t>　対応する</a:t>
            </a:r>
            <a:r>
              <a:rPr lang="en-US" altLang="ja-JP" dirty="0"/>
              <a:t>CMOS</a:t>
            </a:r>
            <a:r>
              <a:rPr lang="ja-JP" altLang="en-US" dirty="0"/>
              <a:t>回路を描き、対応するブール代数を求めよ</a:t>
            </a:r>
          </a:p>
        </p:txBody>
      </p:sp>
      <p:sp>
        <p:nvSpPr>
          <p:cNvPr id="99" name="Line 83"/>
          <p:cNvSpPr>
            <a:spLocks noChangeShapeType="1"/>
          </p:cNvSpPr>
          <p:nvPr/>
        </p:nvSpPr>
        <p:spPr bwMode="auto">
          <a:xfrm>
            <a:off x="1210945" y="2130425"/>
            <a:ext cx="150903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84"/>
          <p:cNvSpPr>
            <a:spLocks noChangeShapeType="1"/>
          </p:cNvSpPr>
          <p:nvPr/>
        </p:nvSpPr>
        <p:spPr bwMode="auto">
          <a:xfrm>
            <a:off x="1361848" y="213042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1" name="Group 85"/>
          <p:cNvGrpSpPr>
            <a:grpSpLocks/>
          </p:cNvGrpSpPr>
          <p:nvPr/>
        </p:nvGrpSpPr>
        <p:grpSpPr bwMode="auto">
          <a:xfrm>
            <a:off x="1210945" y="2346325"/>
            <a:ext cx="751200" cy="144463"/>
            <a:chOff x="1338" y="1570"/>
            <a:chExt cx="453" cy="91"/>
          </a:xfrm>
        </p:grpSpPr>
        <p:sp>
          <p:nvSpPr>
            <p:cNvPr id="140" name="Line 86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1" name="Oval 87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" name="Group 88"/>
          <p:cNvGrpSpPr>
            <a:grpSpLocks/>
          </p:cNvGrpSpPr>
          <p:nvPr/>
        </p:nvGrpSpPr>
        <p:grpSpPr bwMode="auto">
          <a:xfrm>
            <a:off x="2114707" y="2346325"/>
            <a:ext cx="751200" cy="144463"/>
            <a:chOff x="1338" y="1570"/>
            <a:chExt cx="453" cy="91"/>
          </a:xfrm>
        </p:grpSpPr>
        <p:sp>
          <p:nvSpPr>
            <p:cNvPr id="138" name="Line 89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9" name="Oval 90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3" name="Line 91"/>
          <p:cNvSpPr>
            <a:spLocks noChangeShapeType="1"/>
          </p:cNvSpPr>
          <p:nvPr/>
        </p:nvSpPr>
        <p:spPr bwMode="auto">
          <a:xfrm flipV="1">
            <a:off x="1812900" y="213042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92"/>
          <p:cNvSpPr>
            <a:spLocks noChangeShapeType="1"/>
          </p:cNvSpPr>
          <p:nvPr/>
        </p:nvSpPr>
        <p:spPr bwMode="auto">
          <a:xfrm>
            <a:off x="1812900" y="213042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93"/>
          <p:cNvSpPr>
            <a:spLocks noChangeShapeType="1"/>
          </p:cNvSpPr>
          <p:nvPr/>
        </p:nvSpPr>
        <p:spPr bwMode="auto">
          <a:xfrm flipV="1">
            <a:off x="2263952" y="213042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94"/>
          <p:cNvSpPr>
            <a:spLocks noChangeShapeType="1"/>
          </p:cNvSpPr>
          <p:nvPr/>
        </p:nvSpPr>
        <p:spPr bwMode="auto">
          <a:xfrm>
            <a:off x="1587116" y="1266825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95"/>
          <p:cNvSpPr>
            <a:spLocks noChangeShapeType="1"/>
          </p:cNvSpPr>
          <p:nvPr/>
        </p:nvSpPr>
        <p:spPr bwMode="auto">
          <a:xfrm>
            <a:off x="1979935" y="1266825"/>
            <a:ext cx="0" cy="8636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96"/>
          <p:cNvSpPr>
            <a:spLocks noChangeShapeType="1"/>
          </p:cNvSpPr>
          <p:nvPr/>
        </p:nvSpPr>
        <p:spPr bwMode="auto">
          <a:xfrm flipV="1">
            <a:off x="1285568" y="4867275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97"/>
          <p:cNvSpPr>
            <a:spLocks noChangeShapeType="1"/>
          </p:cNvSpPr>
          <p:nvPr/>
        </p:nvSpPr>
        <p:spPr bwMode="auto">
          <a:xfrm flipV="1">
            <a:off x="2189330" y="4867275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98"/>
          <p:cNvSpPr>
            <a:spLocks noChangeShapeType="1"/>
          </p:cNvSpPr>
          <p:nvPr/>
        </p:nvSpPr>
        <p:spPr bwMode="auto">
          <a:xfrm>
            <a:off x="1887523" y="486727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1887523" y="508317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100"/>
          <p:cNvSpPr>
            <a:spLocks noChangeShapeType="1"/>
          </p:cNvSpPr>
          <p:nvPr/>
        </p:nvSpPr>
        <p:spPr bwMode="auto">
          <a:xfrm>
            <a:off x="2338575" y="486727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" name="Line 101"/>
          <p:cNvSpPr>
            <a:spLocks noChangeShapeType="1"/>
          </p:cNvSpPr>
          <p:nvPr/>
        </p:nvSpPr>
        <p:spPr bwMode="auto">
          <a:xfrm flipV="1">
            <a:off x="1361848" y="4867275"/>
            <a:ext cx="0" cy="144463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" name="Line 102"/>
          <p:cNvSpPr>
            <a:spLocks noChangeShapeType="1"/>
          </p:cNvSpPr>
          <p:nvPr/>
        </p:nvSpPr>
        <p:spPr bwMode="auto">
          <a:xfrm flipH="1">
            <a:off x="985419" y="5011738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" name="Line 103"/>
          <p:cNvSpPr>
            <a:spLocks noChangeShapeType="1"/>
          </p:cNvSpPr>
          <p:nvPr/>
        </p:nvSpPr>
        <p:spPr bwMode="auto">
          <a:xfrm>
            <a:off x="1040142" y="4229100"/>
            <a:ext cx="6633" cy="82232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" name="Line 104"/>
          <p:cNvSpPr>
            <a:spLocks noChangeShapeType="1"/>
          </p:cNvSpPr>
          <p:nvPr/>
        </p:nvSpPr>
        <p:spPr bwMode="auto">
          <a:xfrm>
            <a:off x="1587374" y="249078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7" name="Line 105"/>
          <p:cNvSpPr>
            <a:spLocks noChangeShapeType="1"/>
          </p:cNvSpPr>
          <p:nvPr/>
        </p:nvSpPr>
        <p:spPr bwMode="auto">
          <a:xfrm>
            <a:off x="2489478" y="249078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8" name="Group 106"/>
          <p:cNvGrpSpPr>
            <a:grpSpLocks/>
          </p:cNvGrpSpPr>
          <p:nvPr/>
        </p:nvGrpSpPr>
        <p:grpSpPr bwMode="auto">
          <a:xfrm>
            <a:off x="3016811" y="2347913"/>
            <a:ext cx="751200" cy="144463"/>
            <a:chOff x="1338" y="1570"/>
            <a:chExt cx="453" cy="91"/>
          </a:xfrm>
        </p:grpSpPr>
        <p:sp>
          <p:nvSpPr>
            <p:cNvPr id="136" name="Line 107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7" name="Oval 108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9" name="Line 109"/>
          <p:cNvSpPr>
            <a:spLocks noChangeShapeType="1"/>
          </p:cNvSpPr>
          <p:nvPr/>
        </p:nvSpPr>
        <p:spPr bwMode="auto">
          <a:xfrm flipV="1">
            <a:off x="3166056" y="213201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" name="Line 110"/>
          <p:cNvSpPr>
            <a:spLocks noChangeShapeType="1"/>
          </p:cNvSpPr>
          <p:nvPr/>
        </p:nvSpPr>
        <p:spPr bwMode="auto">
          <a:xfrm>
            <a:off x="2715004" y="2132013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1" name="Line 111"/>
          <p:cNvSpPr>
            <a:spLocks noChangeShapeType="1"/>
          </p:cNvSpPr>
          <p:nvPr/>
        </p:nvSpPr>
        <p:spPr bwMode="auto">
          <a:xfrm flipV="1">
            <a:off x="2715004" y="213201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" name="Line 112"/>
          <p:cNvSpPr>
            <a:spLocks noChangeShapeType="1"/>
          </p:cNvSpPr>
          <p:nvPr/>
        </p:nvSpPr>
        <p:spPr bwMode="auto">
          <a:xfrm flipV="1">
            <a:off x="3091434" y="4867275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" name="Line 113"/>
          <p:cNvSpPr>
            <a:spLocks noChangeShapeType="1"/>
          </p:cNvSpPr>
          <p:nvPr/>
        </p:nvSpPr>
        <p:spPr bwMode="auto">
          <a:xfrm>
            <a:off x="2789627" y="486727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" name="Line 114"/>
          <p:cNvSpPr>
            <a:spLocks noChangeShapeType="1"/>
          </p:cNvSpPr>
          <p:nvPr/>
        </p:nvSpPr>
        <p:spPr bwMode="auto">
          <a:xfrm flipV="1">
            <a:off x="2789627" y="508317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5" name="Line 115"/>
          <p:cNvSpPr>
            <a:spLocks noChangeShapeType="1"/>
          </p:cNvSpPr>
          <p:nvPr/>
        </p:nvSpPr>
        <p:spPr bwMode="auto">
          <a:xfrm>
            <a:off x="3240679" y="486727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" name="Line 116"/>
          <p:cNvSpPr>
            <a:spLocks noChangeShapeType="1"/>
          </p:cNvSpPr>
          <p:nvPr/>
        </p:nvSpPr>
        <p:spPr bwMode="auto">
          <a:xfrm flipH="1">
            <a:off x="2910680" y="5086350"/>
            <a:ext cx="0" cy="122237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" name="Line 117"/>
          <p:cNvSpPr>
            <a:spLocks noChangeShapeType="1"/>
          </p:cNvSpPr>
          <p:nvPr/>
        </p:nvSpPr>
        <p:spPr bwMode="auto">
          <a:xfrm>
            <a:off x="2489478" y="6309320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8" name="Line 118"/>
          <p:cNvSpPr>
            <a:spLocks noChangeShapeType="1"/>
          </p:cNvSpPr>
          <p:nvPr/>
        </p:nvSpPr>
        <p:spPr bwMode="auto">
          <a:xfrm flipV="1">
            <a:off x="3617108" y="213201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9" name="Line 119"/>
          <p:cNvSpPr>
            <a:spLocks noChangeShapeType="1"/>
          </p:cNvSpPr>
          <p:nvPr/>
        </p:nvSpPr>
        <p:spPr bwMode="auto">
          <a:xfrm flipV="1">
            <a:off x="3691731" y="486727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0" name="Line 120"/>
          <p:cNvSpPr>
            <a:spLocks noChangeShapeType="1"/>
          </p:cNvSpPr>
          <p:nvPr/>
        </p:nvSpPr>
        <p:spPr bwMode="auto">
          <a:xfrm>
            <a:off x="3391582" y="249078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" name="Line 121"/>
          <p:cNvSpPr>
            <a:spLocks noChangeShapeType="1"/>
          </p:cNvSpPr>
          <p:nvPr/>
        </p:nvSpPr>
        <p:spPr bwMode="auto">
          <a:xfrm>
            <a:off x="3617108" y="2132013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2" name="Line 122"/>
          <p:cNvSpPr>
            <a:spLocks noChangeShapeType="1"/>
          </p:cNvSpPr>
          <p:nvPr/>
        </p:nvSpPr>
        <p:spPr bwMode="auto">
          <a:xfrm>
            <a:off x="3691731" y="5083175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" name="Line 123"/>
          <p:cNvSpPr>
            <a:spLocks noChangeShapeType="1"/>
          </p:cNvSpPr>
          <p:nvPr/>
        </p:nvSpPr>
        <p:spPr bwMode="auto">
          <a:xfrm>
            <a:off x="4068160" y="2132013"/>
            <a:ext cx="0" cy="2951163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" name="Line 124"/>
          <p:cNvSpPr>
            <a:spLocks noChangeShapeType="1"/>
          </p:cNvSpPr>
          <p:nvPr/>
        </p:nvSpPr>
        <p:spPr bwMode="auto">
          <a:xfrm>
            <a:off x="1187729" y="2132013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" name="Line 125"/>
          <p:cNvSpPr>
            <a:spLocks noChangeShapeType="1"/>
          </p:cNvSpPr>
          <p:nvPr/>
        </p:nvSpPr>
        <p:spPr bwMode="auto">
          <a:xfrm>
            <a:off x="1046775" y="4219575"/>
            <a:ext cx="3021385" cy="1588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2916039" y="2132856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" name="Line 94"/>
          <p:cNvSpPr>
            <a:spLocks noChangeShapeType="1"/>
          </p:cNvSpPr>
          <p:nvPr/>
        </p:nvSpPr>
        <p:spPr bwMode="auto">
          <a:xfrm>
            <a:off x="1187730" y="3789040"/>
            <a:ext cx="172831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44" name="Group 85"/>
          <p:cNvGrpSpPr>
            <a:grpSpLocks/>
          </p:cNvGrpSpPr>
          <p:nvPr/>
        </p:nvGrpSpPr>
        <p:grpSpPr bwMode="auto">
          <a:xfrm>
            <a:off x="5013550" y="1842269"/>
            <a:ext cx="751200" cy="144463"/>
            <a:chOff x="1338" y="1570"/>
            <a:chExt cx="453" cy="91"/>
          </a:xfrm>
        </p:grpSpPr>
        <p:sp>
          <p:nvSpPr>
            <p:cNvPr id="145" name="Line 86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" name="Oval 87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47" name="Group 88"/>
          <p:cNvGrpSpPr>
            <a:grpSpLocks/>
          </p:cNvGrpSpPr>
          <p:nvPr/>
        </p:nvGrpSpPr>
        <p:grpSpPr bwMode="auto">
          <a:xfrm>
            <a:off x="5917312" y="1842269"/>
            <a:ext cx="751200" cy="144463"/>
            <a:chOff x="1338" y="1570"/>
            <a:chExt cx="453" cy="91"/>
          </a:xfrm>
        </p:grpSpPr>
        <p:sp>
          <p:nvSpPr>
            <p:cNvPr id="148" name="Line 89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9" name="Oval 90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0" name="Line 92"/>
          <p:cNvSpPr>
            <a:spLocks noChangeShapeType="1"/>
          </p:cNvSpPr>
          <p:nvPr/>
        </p:nvSpPr>
        <p:spPr bwMode="auto">
          <a:xfrm>
            <a:off x="5615505" y="1626369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1" name="Line 94"/>
          <p:cNvSpPr>
            <a:spLocks noChangeShapeType="1"/>
          </p:cNvSpPr>
          <p:nvPr/>
        </p:nvSpPr>
        <p:spPr bwMode="auto">
          <a:xfrm>
            <a:off x="5389721" y="762769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2" name="Line 95"/>
          <p:cNvSpPr>
            <a:spLocks noChangeShapeType="1"/>
          </p:cNvSpPr>
          <p:nvPr/>
        </p:nvSpPr>
        <p:spPr bwMode="auto">
          <a:xfrm>
            <a:off x="5782540" y="762769"/>
            <a:ext cx="0" cy="8636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" name="Line 96"/>
          <p:cNvSpPr>
            <a:spLocks noChangeShapeType="1"/>
          </p:cNvSpPr>
          <p:nvPr/>
        </p:nvSpPr>
        <p:spPr bwMode="auto">
          <a:xfrm flipV="1">
            <a:off x="5088173" y="4363219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4" name="Line 97"/>
          <p:cNvSpPr>
            <a:spLocks noChangeShapeType="1"/>
          </p:cNvSpPr>
          <p:nvPr/>
        </p:nvSpPr>
        <p:spPr bwMode="auto">
          <a:xfrm flipV="1">
            <a:off x="5991935" y="4363219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5" name="Line 98"/>
          <p:cNvSpPr>
            <a:spLocks noChangeShapeType="1"/>
          </p:cNvSpPr>
          <p:nvPr/>
        </p:nvSpPr>
        <p:spPr bwMode="auto">
          <a:xfrm>
            <a:off x="5690128" y="4363219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6" name="Line 99"/>
          <p:cNvSpPr>
            <a:spLocks noChangeShapeType="1"/>
          </p:cNvSpPr>
          <p:nvPr/>
        </p:nvSpPr>
        <p:spPr bwMode="auto">
          <a:xfrm flipV="1">
            <a:off x="5690128" y="4579119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7" name="Line 102"/>
          <p:cNvSpPr>
            <a:spLocks noChangeShapeType="1"/>
          </p:cNvSpPr>
          <p:nvPr/>
        </p:nvSpPr>
        <p:spPr bwMode="auto">
          <a:xfrm flipH="1">
            <a:off x="4788024" y="4507682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8" name="Line 103"/>
          <p:cNvSpPr>
            <a:spLocks noChangeShapeType="1"/>
          </p:cNvSpPr>
          <p:nvPr/>
        </p:nvSpPr>
        <p:spPr bwMode="auto">
          <a:xfrm>
            <a:off x="4842747" y="3725044"/>
            <a:ext cx="6633" cy="82232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9" name="Line 104"/>
          <p:cNvSpPr>
            <a:spLocks noChangeShapeType="1"/>
          </p:cNvSpPr>
          <p:nvPr/>
        </p:nvSpPr>
        <p:spPr bwMode="auto">
          <a:xfrm>
            <a:off x="5389979" y="1986732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6292083" y="1986732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61" name="Group 106"/>
          <p:cNvGrpSpPr>
            <a:grpSpLocks/>
          </p:cNvGrpSpPr>
          <p:nvPr/>
        </p:nvGrpSpPr>
        <p:grpSpPr bwMode="auto">
          <a:xfrm>
            <a:off x="6819416" y="1843857"/>
            <a:ext cx="751200" cy="144463"/>
            <a:chOff x="1338" y="1570"/>
            <a:chExt cx="453" cy="91"/>
          </a:xfrm>
        </p:grpSpPr>
        <p:sp>
          <p:nvSpPr>
            <p:cNvPr id="162" name="Line 107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" name="Oval 108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" name="Line 110"/>
          <p:cNvSpPr>
            <a:spLocks noChangeShapeType="1"/>
          </p:cNvSpPr>
          <p:nvPr/>
        </p:nvSpPr>
        <p:spPr bwMode="auto">
          <a:xfrm>
            <a:off x="6517609" y="1627957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5" name="Line 114"/>
          <p:cNvSpPr>
            <a:spLocks noChangeShapeType="1"/>
          </p:cNvSpPr>
          <p:nvPr/>
        </p:nvSpPr>
        <p:spPr bwMode="auto">
          <a:xfrm flipV="1">
            <a:off x="6592232" y="4579119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6" name="Line 115"/>
          <p:cNvSpPr>
            <a:spLocks noChangeShapeType="1"/>
          </p:cNvSpPr>
          <p:nvPr/>
        </p:nvSpPr>
        <p:spPr bwMode="auto">
          <a:xfrm>
            <a:off x="7043284" y="4363219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" name="Line 116"/>
          <p:cNvSpPr>
            <a:spLocks noChangeShapeType="1"/>
          </p:cNvSpPr>
          <p:nvPr/>
        </p:nvSpPr>
        <p:spPr bwMode="auto">
          <a:xfrm flipH="1">
            <a:off x="6713285" y="4582294"/>
            <a:ext cx="0" cy="122237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8" name="Line 117"/>
          <p:cNvSpPr>
            <a:spLocks noChangeShapeType="1"/>
          </p:cNvSpPr>
          <p:nvPr/>
        </p:nvSpPr>
        <p:spPr bwMode="auto">
          <a:xfrm>
            <a:off x="6292083" y="5805264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9" name="Line 119"/>
          <p:cNvSpPr>
            <a:spLocks noChangeShapeType="1"/>
          </p:cNvSpPr>
          <p:nvPr/>
        </p:nvSpPr>
        <p:spPr bwMode="auto">
          <a:xfrm flipV="1">
            <a:off x="7494336" y="4363219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0" name="Line 120"/>
          <p:cNvSpPr>
            <a:spLocks noChangeShapeType="1"/>
          </p:cNvSpPr>
          <p:nvPr/>
        </p:nvSpPr>
        <p:spPr bwMode="auto">
          <a:xfrm>
            <a:off x="7194187" y="1986732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1" name="Line 121"/>
          <p:cNvSpPr>
            <a:spLocks noChangeShapeType="1"/>
          </p:cNvSpPr>
          <p:nvPr/>
        </p:nvSpPr>
        <p:spPr bwMode="auto">
          <a:xfrm>
            <a:off x="7419713" y="1627957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2" name="Line 122"/>
          <p:cNvSpPr>
            <a:spLocks noChangeShapeType="1"/>
          </p:cNvSpPr>
          <p:nvPr/>
        </p:nvSpPr>
        <p:spPr bwMode="auto">
          <a:xfrm>
            <a:off x="7494336" y="4579119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3" name="Line 123"/>
          <p:cNvSpPr>
            <a:spLocks noChangeShapeType="1"/>
          </p:cNvSpPr>
          <p:nvPr/>
        </p:nvSpPr>
        <p:spPr bwMode="auto">
          <a:xfrm>
            <a:off x="7870765" y="1627957"/>
            <a:ext cx="0" cy="2951163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" name="Line 124"/>
          <p:cNvSpPr>
            <a:spLocks noChangeShapeType="1"/>
          </p:cNvSpPr>
          <p:nvPr/>
        </p:nvSpPr>
        <p:spPr bwMode="auto">
          <a:xfrm>
            <a:off x="4990334" y="1627957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5" name="Line 125"/>
          <p:cNvSpPr>
            <a:spLocks noChangeShapeType="1"/>
          </p:cNvSpPr>
          <p:nvPr/>
        </p:nvSpPr>
        <p:spPr bwMode="auto">
          <a:xfrm>
            <a:off x="4849380" y="3715519"/>
            <a:ext cx="3021385" cy="1588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6" name="Line 124"/>
          <p:cNvSpPr>
            <a:spLocks noChangeShapeType="1"/>
          </p:cNvSpPr>
          <p:nvPr/>
        </p:nvSpPr>
        <p:spPr bwMode="auto">
          <a:xfrm>
            <a:off x="6718644" y="1628800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7" name="Line 94"/>
          <p:cNvSpPr>
            <a:spLocks noChangeShapeType="1"/>
          </p:cNvSpPr>
          <p:nvPr/>
        </p:nvSpPr>
        <p:spPr bwMode="auto">
          <a:xfrm>
            <a:off x="4990335" y="3356992"/>
            <a:ext cx="172831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8" name="Line 118"/>
          <p:cNvSpPr>
            <a:spLocks noChangeShapeType="1"/>
          </p:cNvSpPr>
          <p:nvPr/>
        </p:nvSpPr>
        <p:spPr bwMode="auto">
          <a:xfrm flipV="1">
            <a:off x="5580112" y="1628924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9" name="Line 118"/>
          <p:cNvSpPr>
            <a:spLocks noChangeShapeType="1"/>
          </p:cNvSpPr>
          <p:nvPr/>
        </p:nvSpPr>
        <p:spPr bwMode="auto">
          <a:xfrm flipV="1">
            <a:off x="7452320" y="1628924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0" name="Line 118"/>
          <p:cNvSpPr>
            <a:spLocks noChangeShapeType="1"/>
          </p:cNvSpPr>
          <p:nvPr/>
        </p:nvSpPr>
        <p:spPr bwMode="auto">
          <a:xfrm flipV="1">
            <a:off x="6948264" y="166211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1" name="Line 118"/>
          <p:cNvSpPr>
            <a:spLocks noChangeShapeType="1"/>
          </p:cNvSpPr>
          <p:nvPr/>
        </p:nvSpPr>
        <p:spPr bwMode="auto">
          <a:xfrm flipV="1">
            <a:off x="6516216" y="1628800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2" name="Line 118"/>
          <p:cNvSpPr>
            <a:spLocks noChangeShapeType="1"/>
          </p:cNvSpPr>
          <p:nvPr/>
        </p:nvSpPr>
        <p:spPr bwMode="auto">
          <a:xfrm flipV="1">
            <a:off x="6084168" y="1595487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3" name="Line 118"/>
          <p:cNvSpPr>
            <a:spLocks noChangeShapeType="1"/>
          </p:cNvSpPr>
          <p:nvPr/>
        </p:nvSpPr>
        <p:spPr bwMode="auto">
          <a:xfrm flipV="1">
            <a:off x="5148064" y="1628924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" name="Line 97"/>
          <p:cNvSpPr>
            <a:spLocks noChangeShapeType="1"/>
          </p:cNvSpPr>
          <p:nvPr/>
        </p:nvSpPr>
        <p:spPr bwMode="auto">
          <a:xfrm flipV="1">
            <a:off x="6917144" y="4365104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5" name="Line 83"/>
          <p:cNvSpPr>
            <a:spLocks noChangeShapeType="1"/>
          </p:cNvSpPr>
          <p:nvPr/>
        </p:nvSpPr>
        <p:spPr bwMode="auto">
          <a:xfrm>
            <a:off x="4997161" y="1628800"/>
            <a:ext cx="150903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6" name="Line 98"/>
          <p:cNvSpPr>
            <a:spLocks noChangeShapeType="1"/>
          </p:cNvSpPr>
          <p:nvPr/>
        </p:nvSpPr>
        <p:spPr bwMode="auto">
          <a:xfrm>
            <a:off x="6156176" y="4365228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7" name="Line 101"/>
          <p:cNvSpPr>
            <a:spLocks noChangeShapeType="1"/>
          </p:cNvSpPr>
          <p:nvPr/>
        </p:nvSpPr>
        <p:spPr bwMode="auto">
          <a:xfrm flipV="1">
            <a:off x="5148064" y="4364657"/>
            <a:ext cx="0" cy="144463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0" name="Line 98"/>
          <p:cNvSpPr>
            <a:spLocks noChangeShapeType="1"/>
          </p:cNvSpPr>
          <p:nvPr/>
        </p:nvSpPr>
        <p:spPr bwMode="auto">
          <a:xfrm>
            <a:off x="6588224" y="4365228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1" name="Text Box 83"/>
          <p:cNvSpPr txBox="1">
            <a:spLocks noChangeArrowheads="1"/>
          </p:cNvSpPr>
          <p:nvPr/>
        </p:nvSpPr>
        <p:spPr bwMode="auto">
          <a:xfrm>
            <a:off x="5152304" y="2734692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192" name="Text Box 84"/>
          <p:cNvSpPr txBox="1">
            <a:spLocks noChangeArrowheads="1"/>
          </p:cNvSpPr>
          <p:nvPr/>
        </p:nvSpPr>
        <p:spPr bwMode="auto">
          <a:xfrm>
            <a:off x="6232020" y="2740771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B</a:t>
            </a:r>
          </a:p>
        </p:txBody>
      </p:sp>
      <p:sp>
        <p:nvSpPr>
          <p:cNvPr id="193" name="Text Box 85"/>
          <p:cNvSpPr txBox="1">
            <a:spLocks noChangeArrowheads="1"/>
          </p:cNvSpPr>
          <p:nvPr/>
        </p:nvSpPr>
        <p:spPr bwMode="auto">
          <a:xfrm>
            <a:off x="7145205" y="2711926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194" name="Text Box 82"/>
          <p:cNvSpPr txBox="1">
            <a:spLocks noChangeArrowheads="1"/>
          </p:cNvSpPr>
          <p:nvPr/>
        </p:nvSpPr>
        <p:spPr bwMode="auto">
          <a:xfrm>
            <a:off x="7922075" y="3461544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195" name="Text Box 82"/>
          <p:cNvSpPr txBox="1">
            <a:spLocks noChangeArrowheads="1"/>
          </p:cNvSpPr>
          <p:nvPr/>
        </p:nvSpPr>
        <p:spPr bwMode="auto">
          <a:xfrm>
            <a:off x="6275607" y="684844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VDD</a:t>
            </a:r>
            <a:endParaRPr lang="ja-JP" altLang="en-US" dirty="0"/>
          </a:p>
        </p:txBody>
      </p:sp>
      <p:sp>
        <p:nvSpPr>
          <p:cNvPr id="196" name="Text Box 82"/>
          <p:cNvSpPr txBox="1">
            <a:spLocks noChangeArrowheads="1"/>
          </p:cNvSpPr>
          <p:nvPr/>
        </p:nvSpPr>
        <p:spPr bwMode="auto">
          <a:xfrm>
            <a:off x="6989458" y="5367961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GND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04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3" name="Text Box 97"/>
          <p:cNvSpPr txBox="1">
            <a:spLocks noChangeArrowheads="1"/>
          </p:cNvSpPr>
          <p:nvPr/>
        </p:nvSpPr>
        <p:spPr bwMode="auto">
          <a:xfrm>
            <a:off x="657909" y="225527"/>
            <a:ext cx="73805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答えのつづき</a:t>
            </a:r>
            <a:r>
              <a:rPr lang="en-US" altLang="ja-JP" dirty="0"/>
              <a:t>  </a:t>
            </a:r>
            <a:r>
              <a:rPr lang="ja-JP" altLang="en-US" dirty="0"/>
              <a:t>　対応する</a:t>
            </a:r>
            <a:r>
              <a:rPr lang="en-US" altLang="ja-JP" dirty="0"/>
              <a:t>CMOS</a:t>
            </a:r>
            <a:r>
              <a:rPr lang="ja-JP" altLang="en-US" dirty="0"/>
              <a:t>回路を描き、対応するブール代数を求めよ</a:t>
            </a:r>
          </a:p>
        </p:txBody>
      </p:sp>
      <p:grpSp>
        <p:nvGrpSpPr>
          <p:cNvPr id="144" name="Group 85"/>
          <p:cNvGrpSpPr>
            <a:grpSpLocks/>
          </p:cNvGrpSpPr>
          <p:nvPr/>
        </p:nvGrpSpPr>
        <p:grpSpPr bwMode="auto">
          <a:xfrm>
            <a:off x="611608" y="1986285"/>
            <a:ext cx="751200" cy="144463"/>
            <a:chOff x="1338" y="1570"/>
            <a:chExt cx="453" cy="91"/>
          </a:xfrm>
        </p:grpSpPr>
        <p:sp>
          <p:nvSpPr>
            <p:cNvPr id="145" name="Line 86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" name="Oval 87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47" name="Group 88"/>
          <p:cNvGrpSpPr>
            <a:grpSpLocks/>
          </p:cNvGrpSpPr>
          <p:nvPr/>
        </p:nvGrpSpPr>
        <p:grpSpPr bwMode="auto">
          <a:xfrm>
            <a:off x="1515370" y="1986285"/>
            <a:ext cx="751200" cy="144463"/>
            <a:chOff x="1338" y="1570"/>
            <a:chExt cx="453" cy="91"/>
          </a:xfrm>
        </p:grpSpPr>
        <p:sp>
          <p:nvSpPr>
            <p:cNvPr id="148" name="Line 89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9" name="Oval 90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0" name="Line 92"/>
          <p:cNvSpPr>
            <a:spLocks noChangeShapeType="1"/>
          </p:cNvSpPr>
          <p:nvPr/>
        </p:nvSpPr>
        <p:spPr bwMode="auto">
          <a:xfrm>
            <a:off x="1213563" y="177038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1" name="Line 94"/>
          <p:cNvSpPr>
            <a:spLocks noChangeShapeType="1"/>
          </p:cNvSpPr>
          <p:nvPr/>
        </p:nvSpPr>
        <p:spPr bwMode="auto">
          <a:xfrm>
            <a:off x="987779" y="906785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2" name="Line 95"/>
          <p:cNvSpPr>
            <a:spLocks noChangeShapeType="1"/>
          </p:cNvSpPr>
          <p:nvPr/>
        </p:nvSpPr>
        <p:spPr bwMode="auto">
          <a:xfrm>
            <a:off x="1380598" y="906785"/>
            <a:ext cx="0" cy="8636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" name="Line 96"/>
          <p:cNvSpPr>
            <a:spLocks noChangeShapeType="1"/>
          </p:cNvSpPr>
          <p:nvPr/>
        </p:nvSpPr>
        <p:spPr bwMode="auto">
          <a:xfrm flipV="1">
            <a:off x="686231" y="4507235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4" name="Line 97"/>
          <p:cNvSpPr>
            <a:spLocks noChangeShapeType="1"/>
          </p:cNvSpPr>
          <p:nvPr/>
        </p:nvSpPr>
        <p:spPr bwMode="auto">
          <a:xfrm flipV="1">
            <a:off x="1589993" y="4507235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5" name="Line 98"/>
          <p:cNvSpPr>
            <a:spLocks noChangeShapeType="1"/>
          </p:cNvSpPr>
          <p:nvPr/>
        </p:nvSpPr>
        <p:spPr bwMode="auto">
          <a:xfrm>
            <a:off x="1288186" y="450723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6" name="Line 99"/>
          <p:cNvSpPr>
            <a:spLocks noChangeShapeType="1"/>
          </p:cNvSpPr>
          <p:nvPr/>
        </p:nvSpPr>
        <p:spPr bwMode="auto">
          <a:xfrm flipV="1">
            <a:off x="1288186" y="472313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7" name="Line 102"/>
          <p:cNvSpPr>
            <a:spLocks noChangeShapeType="1"/>
          </p:cNvSpPr>
          <p:nvPr/>
        </p:nvSpPr>
        <p:spPr bwMode="auto">
          <a:xfrm flipH="1">
            <a:off x="386082" y="4651698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9" name="Line 104"/>
          <p:cNvSpPr>
            <a:spLocks noChangeShapeType="1"/>
          </p:cNvSpPr>
          <p:nvPr/>
        </p:nvSpPr>
        <p:spPr bwMode="auto">
          <a:xfrm>
            <a:off x="988037" y="213074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1890141" y="213074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61" name="Group 106"/>
          <p:cNvGrpSpPr>
            <a:grpSpLocks/>
          </p:cNvGrpSpPr>
          <p:nvPr/>
        </p:nvGrpSpPr>
        <p:grpSpPr bwMode="auto">
          <a:xfrm>
            <a:off x="2417474" y="1987873"/>
            <a:ext cx="751200" cy="144463"/>
            <a:chOff x="1338" y="1570"/>
            <a:chExt cx="453" cy="91"/>
          </a:xfrm>
        </p:grpSpPr>
        <p:sp>
          <p:nvSpPr>
            <p:cNvPr id="162" name="Line 107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" name="Oval 108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" name="Line 110"/>
          <p:cNvSpPr>
            <a:spLocks noChangeShapeType="1"/>
          </p:cNvSpPr>
          <p:nvPr/>
        </p:nvSpPr>
        <p:spPr bwMode="auto">
          <a:xfrm>
            <a:off x="2115667" y="1771973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5" name="Line 114"/>
          <p:cNvSpPr>
            <a:spLocks noChangeShapeType="1"/>
          </p:cNvSpPr>
          <p:nvPr/>
        </p:nvSpPr>
        <p:spPr bwMode="auto">
          <a:xfrm flipV="1">
            <a:off x="2190290" y="4723135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6" name="Line 115"/>
          <p:cNvSpPr>
            <a:spLocks noChangeShapeType="1"/>
          </p:cNvSpPr>
          <p:nvPr/>
        </p:nvSpPr>
        <p:spPr bwMode="auto">
          <a:xfrm>
            <a:off x="2641342" y="450723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" name="Line 116"/>
          <p:cNvSpPr>
            <a:spLocks noChangeShapeType="1"/>
          </p:cNvSpPr>
          <p:nvPr/>
        </p:nvSpPr>
        <p:spPr bwMode="auto">
          <a:xfrm flipH="1">
            <a:off x="2311343" y="4726310"/>
            <a:ext cx="0" cy="122237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8" name="Line 117"/>
          <p:cNvSpPr>
            <a:spLocks noChangeShapeType="1"/>
          </p:cNvSpPr>
          <p:nvPr/>
        </p:nvSpPr>
        <p:spPr bwMode="auto">
          <a:xfrm>
            <a:off x="1890141" y="5949280"/>
            <a:ext cx="752859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9" name="Line 119"/>
          <p:cNvSpPr>
            <a:spLocks noChangeShapeType="1"/>
          </p:cNvSpPr>
          <p:nvPr/>
        </p:nvSpPr>
        <p:spPr bwMode="auto">
          <a:xfrm flipV="1">
            <a:off x="3092394" y="4507235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0" name="Line 120"/>
          <p:cNvSpPr>
            <a:spLocks noChangeShapeType="1"/>
          </p:cNvSpPr>
          <p:nvPr/>
        </p:nvSpPr>
        <p:spPr bwMode="auto">
          <a:xfrm>
            <a:off x="2792245" y="2130748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1" name="Line 121"/>
          <p:cNvSpPr>
            <a:spLocks noChangeShapeType="1"/>
          </p:cNvSpPr>
          <p:nvPr/>
        </p:nvSpPr>
        <p:spPr bwMode="auto">
          <a:xfrm>
            <a:off x="3017771" y="1771973"/>
            <a:ext cx="451052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2" name="Line 122"/>
          <p:cNvSpPr>
            <a:spLocks noChangeShapeType="1"/>
          </p:cNvSpPr>
          <p:nvPr/>
        </p:nvSpPr>
        <p:spPr bwMode="auto">
          <a:xfrm>
            <a:off x="3092394" y="4723135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3" name="Line 123"/>
          <p:cNvSpPr>
            <a:spLocks noChangeShapeType="1"/>
          </p:cNvSpPr>
          <p:nvPr/>
        </p:nvSpPr>
        <p:spPr bwMode="auto">
          <a:xfrm>
            <a:off x="3468823" y="1771973"/>
            <a:ext cx="0" cy="2951163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" name="Line 124"/>
          <p:cNvSpPr>
            <a:spLocks noChangeShapeType="1"/>
          </p:cNvSpPr>
          <p:nvPr/>
        </p:nvSpPr>
        <p:spPr bwMode="auto">
          <a:xfrm>
            <a:off x="588392" y="1771973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5" name="Line 125"/>
          <p:cNvSpPr>
            <a:spLocks noChangeShapeType="1"/>
          </p:cNvSpPr>
          <p:nvPr/>
        </p:nvSpPr>
        <p:spPr bwMode="auto">
          <a:xfrm>
            <a:off x="395536" y="3857947"/>
            <a:ext cx="3073287" cy="3176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6" name="Line 124"/>
          <p:cNvSpPr>
            <a:spLocks noChangeShapeType="1"/>
          </p:cNvSpPr>
          <p:nvPr/>
        </p:nvSpPr>
        <p:spPr bwMode="auto">
          <a:xfrm>
            <a:off x="2316702" y="1772816"/>
            <a:ext cx="0" cy="17272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7" name="Line 94"/>
          <p:cNvSpPr>
            <a:spLocks noChangeShapeType="1"/>
          </p:cNvSpPr>
          <p:nvPr/>
        </p:nvSpPr>
        <p:spPr bwMode="auto">
          <a:xfrm>
            <a:off x="588393" y="3501008"/>
            <a:ext cx="172831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8" name="Line 118"/>
          <p:cNvSpPr>
            <a:spLocks noChangeShapeType="1"/>
          </p:cNvSpPr>
          <p:nvPr/>
        </p:nvSpPr>
        <p:spPr bwMode="auto">
          <a:xfrm flipV="1">
            <a:off x="1178170" y="1772940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9" name="Line 118"/>
          <p:cNvSpPr>
            <a:spLocks noChangeShapeType="1"/>
          </p:cNvSpPr>
          <p:nvPr/>
        </p:nvSpPr>
        <p:spPr bwMode="auto">
          <a:xfrm flipV="1">
            <a:off x="3050378" y="1772940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0" name="Line 118"/>
          <p:cNvSpPr>
            <a:spLocks noChangeShapeType="1"/>
          </p:cNvSpPr>
          <p:nvPr/>
        </p:nvSpPr>
        <p:spPr bwMode="auto">
          <a:xfrm flipV="1">
            <a:off x="2546322" y="1806129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1" name="Line 118"/>
          <p:cNvSpPr>
            <a:spLocks noChangeShapeType="1"/>
          </p:cNvSpPr>
          <p:nvPr/>
        </p:nvSpPr>
        <p:spPr bwMode="auto">
          <a:xfrm flipV="1">
            <a:off x="2114274" y="1772816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2" name="Line 118"/>
          <p:cNvSpPr>
            <a:spLocks noChangeShapeType="1"/>
          </p:cNvSpPr>
          <p:nvPr/>
        </p:nvSpPr>
        <p:spPr bwMode="auto">
          <a:xfrm flipV="1">
            <a:off x="1682226" y="173950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3" name="Line 118"/>
          <p:cNvSpPr>
            <a:spLocks noChangeShapeType="1"/>
          </p:cNvSpPr>
          <p:nvPr/>
        </p:nvSpPr>
        <p:spPr bwMode="auto">
          <a:xfrm flipV="1">
            <a:off x="746122" y="1772940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" name="Line 97"/>
          <p:cNvSpPr>
            <a:spLocks noChangeShapeType="1"/>
          </p:cNvSpPr>
          <p:nvPr/>
        </p:nvSpPr>
        <p:spPr bwMode="auto">
          <a:xfrm flipV="1">
            <a:off x="2515202" y="4509120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5" name="Line 83"/>
          <p:cNvSpPr>
            <a:spLocks noChangeShapeType="1"/>
          </p:cNvSpPr>
          <p:nvPr/>
        </p:nvSpPr>
        <p:spPr bwMode="auto">
          <a:xfrm>
            <a:off x="595219" y="1772816"/>
            <a:ext cx="150903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6" name="Line 98"/>
          <p:cNvSpPr>
            <a:spLocks noChangeShapeType="1"/>
          </p:cNvSpPr>
          <p:nvPr/>
        </p:nvSpPr>
        <p:spPr bwMode="auto">
          <a:xfrm>
            <a:off x="1754234" y="4509244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7" name="Line 101"/>
          <p:cNvSpPr>
            <a:spLocks noChangeShapeType="1"/>
          </p:cNvSpPr>
          <p:nvPr/>
        </p:nvSpPr>
        <p:spPr bwMode="auto">
          <a:xfrm flipV="1">
            <a:off x="746122" y="4508673"/>
            <a:ext cx="0" cy="144463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0" name="Line 98"/>
          <p:cNvSpPr>
            <a:spLocks noChangeShapeType="1"/>
          </p:cNvSpPr>
          <p:nvPr/>
        </p:nvSpPr>
        <p:spPr bwMode="auto">
          <a:xfrm>
            <a:off x="2186282" y="4509244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1" name="Text Box 83"/>
          <p:cNvSpPr txBox="1">
            <a:spLocks noChangeArrowheads="1"/>
          </p:cNvSpPr>
          <p:nvPr/>
        </p:nvSpPr>
        <p:spPr bwMode="auto">
          <a:xfrm>
            <a:off x="750362" y="2878708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192" name="Text Box 84"/>
          <p:cNvSpPr txBox="1">
            <a:spLocks noChangeArrowheads="1"/>
          </p:cNvSpPr>
          <p:nvPr/>
        </p:nvSpPr>
        <p:spPr bwMode="auto">
          <a:xfrm>
            <a:off x="1830078" y="2884787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B</a:t>
            </a:r>
          </a:p>
        </p:txBody>
      </p:sp>
      <p:sp>
        <p:nvSpPr>
          <p:cNvPr id="193" name="Text Box 85"/>
          <p:cNvSpPr txBox="1">
            <a:spLocks noChangeArrowheads="1"/>
          </p:cNvSpPr>
          <p:nvPr/>
        </p:nvSpPr>
        <p:spPr bwMode="auto">
          <a:xfrm>
            <a:off x="2743263" y="2855942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194" name="Text Box 82"/>
          <p:cNvSpPr txBox="1">
            <a:spLocks noChangeArrowheads="1"/>
          </p:cNvSpPr>
          <p:nvPr/>
        </p:nvSpPr>
        <p:spPr bwMode="auto">
          <a:xfrm>
            <a:off x="3520133" y="3605560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195" name="Text Box 82"/>
          <p:cNvSpPr txBox="1">
            <a:spLocks noChangeArrowheads="1"/>
          </p:cNvSpPr>
          <p:nvPr/>
        </p:nvSpPr>
        <p:spPr bwMode="auto">
          <a:xfrm>
            <a:off x="1873665" y="828860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VDD</a:t>
            </a:r>
            <a:endParaRPr lang="ja-JP" altLang="en-US" dirty="0"/>
          </a:p>
        </p:txBody>
      </p:sp>
      <p:sp>
        <p:nvSpPr>
          <p:cNvPr id="196" name="Text Box 82"/>
          <p:cNvSpPr txBox="1">
            <a:spLocks noChangeArrowheads="1"/>
          </p:cNvSpPr>
          <p:nvPr/>
        </p:nvSpPr>
        <p:spPr bwMode="auto">
          <a:xfrm>
            <a:off x="2587516" y="5511977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GND</a:t>
            </a:r>
            <a:endParaRPr lang="ja-JP" altLang="en-US" dirty="0"/>
          </a:p>
        </p:txBody>
      </p:sp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4846587" y="1411809"/>
            <a:ext cx="720725" cy="1081087"/>
            <a:chOff x="1156" y="845"/>
            <a:chExt cx="590" cy="907"/>
          </a:xfrm>
        </p:grpSpPr>
        <p:sp>
          <p:nvSpPr>
            <p:cNvPr id="198" name="Line 4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9" name="Line 5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0" name="Line 6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1" name="Line 7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2" name="Oval 8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3" name="Line 9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" name="Line 10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2" name="Group 18"/>
          <p:cNvGrpSpPr>
            <a:grpSpLocks/>
          </p:cNvGrpSpPr>
          <p:nvPr/>
        </p:nvGrpSpPr>
        <p:grpSpPr bwMode="auto">
          <a:xfrm>
            <a:off x="6516216" y="4365104"/>
            <a:ext cx="600075" cy="1079500"/>
            <a:chOff x="2789" y="2746"/>
            <a:chExt cx="514" cy="907"/>
          </a:xfrm>
        </p:grpSpPr>
        <p:sp>
          <p:nvSpPr>
            <p:cNvPr id="213" name="Line 19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" name="Line 20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" name="Line 21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" name="Line 22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" name="Line 23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" name="Line 24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9" name="Group 25"/>
          <p:cNvGrpSpPr>
            <a:grpSpLocks/>
          </p:cNvGrpSpPr>
          <p:nvPr/>
        </p:nvGrpSpPr>
        <p:grpSpPr bwMode="auto">
          <a:xfrm>
            <a:off x="4908029" y="4941168"/>
            <a:ext cx="600075" cy="1079500"/>
            <a:chOff x="2789" y="2746"/>
            <a:chExt cx="514" cy="907"/>
          </a:xfrm>
        </p:grpSpPr>
        <p:sp>
          <p:nvSpPr>
            <p:cNvPr id="220" name="Line 26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" name="Line 27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" name="Line 28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" name="Line 29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" name="Line 30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" name="Line 31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6" name="Group 32"/>
          <p:cNvGrpSpPr>
            <a:grpSpLocks/>
          </p:cNvGrpSpPr>
          <p:nvPr/>
        </p:nvGrpSpPr>
        <p:grpSpPr bwMode="auto">
          <a:xfrm>
            <a:off x="4893914" y="3861668"/>
            <a:ext cx="600075" cy="1079500"/>
            <a:chOff x="2789" y="2746"/>
            <a:chExt cx="514" cy="907"/>
          </a:xfrm>
        </p:grpSpPr>
        <p:sp>
          <p:nvSpPr>
            <p:cNvPr id="227" name="Line 33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" name="Line 34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" name="Line 35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" name="Line 36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" name="Line 37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" name="Line 38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3" name="Group 39"/>
          <p:cNvGrpSpPr>
            <a:grpSpLocks/>
          </p:cNvGrpSpPr>
          <p:nvPr/>
        </p:nvGrpSpPr>
        <p:grpSpPr bwMode="auto">
          <a:xfrm>
            <a:off x="5868070" y="1413049"/>
            <a:ext cx="792162" cy="1079500"/>
            <a:chOff x="1156" y="845"/>
            <a:chExt cx="590" cy="907"/>
          </a:xfrm>
        </p:grpSpPr>
        <p:sp>
          <p:nvSpPr>
            <p:cNvPr id="234" name="Line 40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" name="Line 41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" name="Line 42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" name="Line 43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" name="Oval 44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" name="Line 45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" name="Line 46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9" name="Group 55"/>
          <p:cNvGrpSpPr>
            <a:grpSpLocks/>
          </p:cNvGrpSpPr>
          <p:nvPr/>
        </p:nvGrpSpPr>
        <p:grpSpPr bwMode="auto">
          <a:xfrm>
            <a:off x="5364411" y="2493516"/>
            <a:ext cx="792162" cy="1079500"/>
            <a:chOff x="1156" y="845"/>
            <a:chExt cx="590" cy="907"/>
          </a:xfrm>
        </p:grpSpPr>
        <p:sp>
          <p:nvSpPr>
            <p:cNvPr id="250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5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>
            <a:off x="5487090" y="3572743"/>
            <a:ext cx="216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60" name="Group 66"/>
          <p:cNvGrpSpPr>
            <a:grpSpLocks/>
          </p:cNvGrpSpPr>
          <p:nvPr/>
        </p:nvGrpSpPr>
        <p:grpSpPr bwMode="auto">
          <a:xfrm>
            <a:off x="5638452" y="6165131"/>
            <a:ext cx="431800" cy="144462"/>
            <a:chOff x="2789" y="4019"/>
            <a:chExt cx="272" cy="91"/>
          </a:xfrm>
        </p:grpSpPr>
        <p:sp>
          <p:nvSpPr>
            <p:cNvPr id="261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2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7" name="Line 73"/>
          <p:cNvSpPr>
            <a:spLocks noChangeShapeType="1"/>
          </p:cNvSpPr>
          <p:nvPr/>
        </p:nvSpPr>
        <p:spPr bwMode="auto">
          <a:xfrm>
            <a:off x="5854352" y="6020668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" name="Line 74"/>
          <p:cNvSpPr>
            <a:spLocks noChangeShapeType="1"/>
          </p:cNvSpPr>
          <p:nvPr/>
        </p:nvSpPr>
        <p:spPr bwMode="auto">
          <a:xfrm>
            <a:off x="5504119" y="6026864"/>
            <a:ext cx="161217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" name="Line 78"/>
          <p:cNvSpPr>
            <a:spLocks noChangeShapeType="1"/>
          </p:cNvSpPr>
          <p:nvPr/>
        </p:nvSpPr>
        <p:spPr bwMode="auto">
          <a:xfrm>
            <a:off x="5949602" y="90872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" name="Text Box 82"/>
          <p:cNvSpPr txBox="1">
            <a:spLocks noChangeArrowheads="1"/>
          </p:cNvSpPr>
          <p:nvPr/>
        </p:nvSpPr>
        <p:spPr bwMode="auto">
          <a:xfrm>
            <a:off x="5796632" y="1694037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277" name="Text Box 83"/>
          <p:cNvSpPr txBox="1">
            <a:spLocks noChangeArrowheads="1"/>
          </p:cNvSpPr>
          <p:nvPr/>
        </p:nvSpPr>
        <p:spPr bwMode="auto">
          <a:xfrm>
            <a:off x="4558952" y="4071218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278" name="Text Box 84"/>
          <p:cNvSpPr txBox="1">
            <a:spLocks noChangeArrowheads="1"/>
          </p:cNvSpPr>
          <p:nvPr/>
        </p:nvSpPr>
        <p:spPr bwMode="auto">
          <a:xfrm>
            <a:off x="4667994" y="16224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279" name="Text Box 85"/>
          <p:cNvSpPr txBox="1">
            <a:spLocks noChangeArrowheads="1"/>
          </p:cNvSpPr>
          <p:nvPr/>
        </p:nvSpPr>
        <p:spPr bwMode="auto">
          <a:xfrm>
            <a:off x="4523482" y="5295181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280" name="Text Box 86"/>
          <p:cNvSpPr txBox="1">
            <a:spLocks noChangeArrowheads="1"/>
          </p:cNvSpPr>
          <p:nvPr/>
        </p:nvSpPr>
        <p:spPr bwMode="auto">
          <a:xfrm>
            <a:off x="6286264" y="5029338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282" name="Text Box 88"/>
          <p:cNvSpPr txBox="1">
            <a:spLocks noChangeArrowheads="1"/>
          </p:cNvSpPr>
          <p:nvPr/>
        </p:nvSpPr>
        <p:spPr bwMode="auto">
          <a:xfrm>
            <a:off x="5004048" y="2853878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C</a:t>
            </a:r>
          </a:p>
        </p:txBody>
      </p:sp>
      <p:sp>
        <p:nvSpPr>
          <p:cNvPr id="284" name="Text Box 90"/>
          <p:cNvSpPr txBox="1">
            <a:spLocks noChangeArrowheads="1"/>
          </p:cNvSpPr>
          <p:nvPr/>
        </p:nvSpPr>
        <p:spPr bwMode="auto">
          <a:xfrm>
            <a:off x="7726014" y="3356843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Z</a:t>
            </a:r>
          </a:p>
        </p:txBody>
      </p:sp>
      <p:sp>
        <p:nvSpPr>
          <p:cNvPr id="285" name="Text Box 91"/>
          <p:cNvSpPr txBox="1">
            <a:spLocks noChangeArrowheads="1"/>
          </p:cNvSpPr>
          <p:nvPr/>
        </p:nvSpPr>
        <p:spPr bwMode="auto">
          <a:xfrm>
            <a:off x="7339363" y="1388615"/>
            <a:ext cx="1619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NMOS</a:t>
            </a:r>
            <a:r>
              <a:rPr lang="ja-JP" altLang="en-US" dirty="0"/>
              <a:t>に注目</a:t>
            </a:r>
          </a:p>
          <a:p>
            <a:endParaRPr lang="ja-JP" altLang="en-US" dirty="0"/>
          </a:p>
          <a:p>
            <a:r>
              <a:rPr lang="ja-JP" altLang="en-US" dirty="0"/>
              <a:t>並列は</a:t>
            </a:r>
            <a:r>
              <a:rPr lang="en-US" altLang="ja-JP" dirty="0"/>
              <a:t>OR</a:t>
            </a:r>
            <a:r>
              <a:rPr lang="ja-JP" altLang="en-US" dirty="0"/>
              <a:t>　＋</a:t>
            </a:r>
          </a:p>
          <a:p>
            <a:r>
              <a:rPr lang="ja-JP" altLang="en-US" dirty="0"/>
              <a:t>直列は</a:t>
            </a:r>
            <a:r>
              <a:rPr lang="en-US" altLang="ja-JP" dirty="0"/>
              <a:t>AND</a:t>
            </a:r>
            <a:r>
              <a:rPr lang="ja-JP" altLang="en-US" dirty="0"/>
              <a:t>　・</a:t>
            </a:r>
          </a:p>
          <a:p>
            <a:endParaRPr lang="en-US" altLang="ja-JP" dirty="0"/>
          </a:p>
        </p:txBody>
      </p:sp>
      <p:sp>
        <p:nvSpPr>
          <p:cNvPr id="287" name="Text Box 93"/>
          <p:cNvSpPr txBox="1">
            <a:spLocks noChangeArrowheads="1"/>
          </p:cNvSpPr>
          <p:nvPr/>
        </p:nvSpPr>
        <p:spPr bwMode="auto">
          <a:xfrm>
            <a:off x="5493989" y="3933106"/>
            <a:ext cx="607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A</a:t>
            </a:r>
            <a:r>
              <a:rPr lang="ja-JP" altLang="en-US" dirty="0"/>
              <a:t>・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289" name="Text Box 95"/>
          <p:cNvSpPr txBox="1">
            <a:spLocks noChangeArrowheads="1"/>
          </p:cNvSpPr>
          <p:nvPr/>
        </p:nvSpPr>
        <p:spPr bwMode="auto">
          <a:xfrm>
            <a:off x="7241750" y="4651698"/>
            <a:ext cx="21018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条件が満足されると</a:t>
            </a:r>
          </a:p>
          <a:p>
            <a:r>
              <a:rPr lang="en-US" altLang="ja-JP" dirty="0"/>
              <a:t>Z</a:t>
            </a:r>
            <a:r>
              <a:rPr lang="ja-JP" altLang="en-US" dirty="0"/>
              <a:t>は</a:t>
            </a:r>
            <a:r>
              <a:rPr lang="en-US" altLang="ja-JP" dirty="0"/>
              <a:t>L</a:t>
            </a:r>
            <a:r>
              <a:rPr lang="ja-JP" altLang="en-US" dirty="0"/>
              <a:t>になる</a:t>
            </a:r>
          </a:p>
          <a:p>
            <a:r>
              <a:rPr lang="ja-JP" altLang="en-US" dirty="0"/>
              <a:t>→上に反転の</a:t>
            </a:r>
            <a:r>
              <a:rPr lang="en-US" altLang="ja-JP" dirty="0"/>
              <a:t>Bar</a:t>
            </a:r>
          </a:p>
          <a:p>
            <a:r>
              <a:rPr lang="ja-JP" altLang="en-US" dirty="0"/>
              <a:t>を付ける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90" name="Text Box 96"/>
          <p:cNvSpPr txBox="1">
            <a:spLocks noChangeArrowheads="1"/>
          </p:cNvSpPr>
          <p:nvPr/>
        </p:nvSpPr>
        <p:spPr bwMode="auto">
          <a:xfrm>
            <a:off x="7308304" y="3861048"/>
            <a:ext cx="10054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A</a:t>
            </a:r>
            <a:r>
              <a:rPr lang="ja-JP" altLang="en-US" dirty="0"/>
              <a:t>・</a:t>
            </a:r>
            <a:r>
              <a:rPr lang="en-US" altLang="ja-JP" dirty="0"/>
              <a:t>B</a:t>
            </a:r>
            <a:r>
              <a:rPr lang="ja-JP" altLang="en-US" dirty="0"/>
              <a:t>＋</a:t>
            </a:r>
            <a:r>
              <a:rPr lang="en-US" altLang="ja-JP" dirty="0"/>
              <a:t>C</a:t>
            </a:r>
          </a:p>
        </p:txBody>
      </p:sp>
      <p:sp>
        <p:nvSpPr>
          <p:cNvPr id="291" name="Line 97"/>
          <p:cNvSpPr>
            <a:spLocks noChangeShapeType="1"/>
          </p:cNvSpPr>
          <p:nvPr/>
        </p:nvSpPr>
        <p:spPr bwMode="auto">
          <a:xfrm>
            <a:off x="7308304" y="3861048"/>
            <a:ext cx="8640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" name="Line 103"/>
          <p:cNvSpPr>
            <a:spLocks noChangeShapeType="1"/>
          </p:cNvSpPr>
          <p:nvPr/>
        </p:nvSpPr>
        <p:spPr bwMode="auto">
          <a:xfrm>
            <a:off x="395536" y="3830811"/>
            <a:ext cx="6633" cy="822325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3" name="直線コネクタ 2"/>
          <p:cNvCxnSpPr>
            <a:stCxn id="217" idx="1"/>
            <a:endCxn id="268" idx="1"/>
          </p:cNvCxnSpPr>
          <p:nvPr/>
        </p:nvCxnSpPr>
        <p:spPr>
          <a:xfrm flipH="1">
            <a:off x="7116291" y="5444604"/>
            <a:ext cx="1" cy="582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コネクタ 292"/>
          <p:cNvCxnSpPr>
            <a:endCxn id="215" idx="1"/>
          </p:cNvCxnSpPr>
          <p:nvPr/>
        </p:nvCxnSpPr>
        <p:spPr>
          <a:xfrm>
            <a:off x="7095276" y="3602683"/>
            <a:ext cx="2" cy="7624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229" idx="1"/>
          </p:cNvCxnSpPr>
          <p:nvPr/>
        </p:nvCxnSpPr>
        <p:spPr>
          <a:xfrm flipH="1" flipV="1">
            <a:off x="5472975" y="3572743"/>
            <a:ext cx="1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203" idx="1"/>
            <a:endCxn id="239" idx="1"/>
          </p:cNvCxnSpPr>
          <p:nvPr/>
        </p:nvCxnSpPr>
        <p:spPr>
          <a:xfrm flipV="1">
            <a:off x="5567313" y="2492549"/>
            <a:ext cx="1092920" cy="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200" idx="1"/>
            <a:endCxn id="236" idx="1"/>
          </p:cNvCxnSpPr>
          <p:nvPr/>
        </p:nvCxnSpPr>
        <p:spPr>
          <a:xfrm>
            <a:off x="5545325" y="1411809"/>
            <a:ext cx="1090740" cy="1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070252" y="908720"/>
            <a:ext cx="0" cy="50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20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970905" y="4438650"/>
            <a:ext cx="3889375" cy="2087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115368" y="1698625"/>
            <a:ext cx="3529012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115368" y="4581525"/>
            <a:ext cx="3529012" cy="13684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683568" y="6165850"/>
            <a:ext cx="44640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755005" y="979488"/>
            <a:ext cx="42481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690043" y="1482725"/>
            <a:ext cx="290512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2626668" y="1482725"/>
            <a:ext cx="288925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689" name="Group 9"/>
          <p:cNvGrpSpPr>
            <a:grpSpLocks/>
          </p:cNvGrpSpPr>
          <p:nvPr/>
        </p:nvGrpSpPr>
        <p:grpSpPr bwMode="auto">
          <a:xfrm>
            <a:off x="970905" y="6165850"/>
            <a:ext cx="431800" cy="431800"/>
            <a:chOff x="1610" y="3249"/>
            <a:chExt cx="272" cy="272"/>
          </a:xfrm>
        </p:grpSpPr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2" name="Group 12"/>
          <p:cNvGrpSpPr>
            <a:grpSpLocks/>
          </p:cNvGrpSpPr>
          <p:nvPr/>
        </p:nvGrpSpPr>
        <p:grpSpPr bwMode="auto">
          <a:xfrm>
            <a:off x="2123430" y="6165850"/>
            <a:ext cx="431800" cy="431800"/>
            <a:chOff x="1610" y="3249"/>
            <a:chExt cx="272" cy="272"/>
          </a:xfrm>
        </p:grpSpPr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5" name="Group 15"/>
          <p:cNvGrpSpPr>
            <a:grpSpLocks/>
          </p:cNvGrpSpPr>
          <p:nvPr/>
        </p:nvGrpSpPr>
        <p:grpSpPr bwMode="auto">
          <a:xfrm>
            <a:off x="3275955" y="6165850"/>
            <a:ext cx="431800" cy="431800"/>
            <a:chOff x="1610" y="3249"/>
            <a:chExt cx="272" cy="272"/>
          </a:xfrm>
        </p:grpSpPr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8" name="Group 18"/>
          <p:cNvGrpSpPr>
            <a:grpSpLocks/>
          </p:cNvGrpSpPr>
          <p:nvPr/>
        </p:nvGrpSpPr>
        <p:grpSpPr bwMode="auto">
          <a:xfrm>
            <a:off x="4428480" y="6165850"/>
            <a:ext cx="431800" cy="431800"/>
            <a:chOff x="1610" y="3249"/>
            <a:chExt cx="272" cy="272"/>
          </a:xfrm>
        </p:grpSpPr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1" name="Group 21"/>
          <p:cNvGrpSpPr>
            <a:grpSpLocks/>
          </p:cNvGrpSpPr>
          <p:nvPr/>
        </p:nvGrpSpPr>
        <p:grpSpPr bwMode="auto">
          <a:xfrm>
            <a:off x="1043930" y="908050"/>
            <a:ext cx="431800" cy="431800"/>
            <a:chOff x="1610" y="3249"/>
            <a:chExt cx="272" cy="272"/>
          </a:xfrm>
        </p:grpSpPr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4" name="Group 24"/>
          <p:cNvGrpSpPr>
            <a:grpSpLocks/>
          </p:cNvGrpSpPr>
          <p:nvPr/>
        </p:nvGrpSpPr>
        <p:grpSpPr bwMode="auto">
          <a:xfrm>
            <a:off x="2123430" y="908050"/>
            <a:ext cx="431800" cy="431800"/>
            <a:chOff x="1610" y="3249"/>
            <a:chExt cx="272" cy="272"/>
          </a:xfrm>
        </p:grpSpPr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3636318" y="1482725"/>
            <a:ext cx="287337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708" name="Group 28"/>
          <p:cNvGrpSpPr>
            <a:grpSpLocks/>
          </p:cNvGrpSpPr>
          <p:nvPr/>
        </p:nvGrpSpPr>
        <p:grpSpPr bwMode="auto">
          <a:xfrm>
            <a:off x="3131493" y="908050"/>
            <a:ext cx="431800" cy="431800"/>
            <a:chOff x="1610" y="3249"/>
            <a:chExt cx="272" cy="272"/>
          </a:xfrm>
        </p:grpSpPr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1" name="Group 31"/>
          <p:cNvGrpSpPr>
            <a:grpSpLocks/>
          </p:cNvGrpSpPr>
          <p:nvPr/>
        </p:nvGrpSpPr>
        <p:grpSpPr bwMode="auto">
          <a:xfrm>
            <a:off x="4284018" y="908050"/>
            <a:ext cx="431800" cy="431800"/>
            <a:chOff x="1610" y="3249"/>
            <a:chExt cx="272" cy="272"/>
          </a:xfrm>
        </p:grpSpPr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4" name="Group 34"/>
          <p:cNvGrpSpPr>
            <a:grpSpLocks/>
          </p:cNvGrpSpPr>
          <p:nvPr/>
        </p:nvGrpSpPr>
        <p:grpSpPr bwMode="auto">
          <a:xfrm>
            <a:off x="1620193" y="3140075"/>
            <a:ext cx="431800" cy="431800"/>
            <a:chOff x="1610" y="3249"/>
            <a:chExt cx="272" cy="272"/>
          </a:xfrm>
        </p:grpSpPr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7" name="Group 37"/>
          <p:cNvGrpSpPr>
            <a:grpSpLocks/>
          </p:cNvGrpSpPr>
          <p:nvPr/>
        </p:nvGrpSpPr>
        <p:grpSpPr bwMode="auto">
          <a:xfrm>
            <a:off x="2555230" y="3140075"/>
            <a:ext cx="431800" cy="431800"/>
            <a:chOff x="1610" y="3249"/>
            <a:chExt cx="272" cy="272"/>
          </a:xfrm>
        </p:grpSpPr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20" name="Group 40"/>
          <p:cNvGrpSpPr>
            <a:grpSpLocks/>
          </p:cNvGrpSpPr>
          <p:nvPr/>
        </p:nvGrpSpPr>
        <p:grpSpPr bwMode="auto">
          <a:xfrm>
            <a:off x="3563293" y="3140075"/>
            <a:ext cx="431800" cy="431800"/>
            <a:chOff x="1610" y="3249"/>
            <a:chExt cx="272" cy="272"/>
          </a:xfrm>
        </p:grpSpPr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23" name="Text Box 43"/>
          <p:cNvSpPr txBox="1">
            <a:spLocks noChangeArrowheads="1"/>
          </p:cNvSpPr>
          <p:nvPr/>
        </p:nvSpPr>
        <p:spPr bwMode="auto">
          <a:xfrm>
            <a:off x="4696768" y="3357563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1272530" y="3213100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71725" name="Text Box 45"/>
          <p:cNvSpPr txBox="1">
            <a:spLocks noChangeArrowheads="1"/>
          </p:cNvSpPr>
          <p:nvPr/>
        </p:nvSpPr>
        <p:spPr bwMode="auto">
          <a:xfrm>
            <a:off x="2928293" y="32273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71726" name="Text Box 46"/>
          <p:cNvSpPr txBox="1">
            <a:spLocks noChangeArrowheads="1"/>
          </p:cNvSpPr>
          <p:nvPr/>
        </p:nvSpPr>
        <p:spPr bwMode="auto">
          <a:xfrm>
            <a:off x="3923655" y="321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303213" y="207963"/>
            <a:ext cx="4254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演習</a:t>
            </a:r>
            <a:r>
              <a:rPr lang="en-US" altLang="ja-JP" dirty="0"/>
              <a:t>3-2</a:t>
            </a:r>
            <a:r>
              <a:rPr lang="ja-JP" altLang="en-US" dirty="0"/>
              <a:t>：　（</a:t>
            </a:r>
            <a:r>
              <a:rPr lang="en-US" altLang="ja-JP" dirty="0"/>
              <a:t>A</a:t>
            </a:r>
            <a:r>
              <a:rPr lang="ja-JP" altLang="en-US" dirty="0"/>
              <a:t>＋</a:t>
            </a:r>
            <a:r>
              <a:rPr lang="en-US" altLang="ja-JP" dirty="0"/>
              <a:t>B)</a:t>
            </a:r>
            <a:r>
              <a:rPr lang="ja-JP" altLang="en-US" dirty="0"/>
              <a:t>・</a:t>
            </a:r>
            <a:r>
              <a:rPr lang="en-US" altLang="ja-JP" dirty="0"/>
              <a:t>C</a:t>
            </a:r>
            <a:r>
              <a:rPr lang="ja-JP" altLang="en-US" dirty="0"/>
              <a:t>　のレイアウトを描け</a:t>
            </a:r>
          </a:p>
        </p:txBody>
      </p:sp>
      <p:sp>
        <p:nvSpPr>
          <p:cNvPr id="71728" name="Line 48"/>
          <p:cNvSpPr>
            <a:spLocks noChangeShapeType="1"/>
          </p:cNvSpPr>
          <p:nvPr/>
        </p:nvSpPr>
        <p:spPr bwMode="auto">
          <a:xfrm>
            <a:off x="1246879" y="25495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5089198" y="621666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VDD</a:t>
            </a:r>
            <a:endParaRPr lang="ja-JP" altLang="en-US" dirty="0"/>
          </a:p>
        </p:txBody>
      </p:sp>
      <p:sp>
        <p:nvSpPr>
          <p:cNvPr id="50" name="Text Box 43"/>
          <p:cNvSpPr txBox="1">
            <a:spLocks noChangeArrowheads="1"/>
          </p:cNvSpPr>
          <p:nvPr/>
        </p:nvSpPr>
        <p:spPr bwMode="auto">
          <a:xfrm>
            <a:off x="5171991" y="6083856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GND</a:t>
            </a:r>
            <a:endParaRPr lang="ja-JP" altLang="en-US" dirty="0"/>
          </a:p>
        </p:txBody>
      </p:sp>
      <p:grpSp>
        <p:nvGrpSpPr>
          <p:cNvPr id="51" name="Group 85"/>
          <p:cNvGrpSpPr>
            <a:grpSpLocks/>
          </p:cNvGrpSpPr>
          <p:nvPr/>
        </p:nvGrpSpPr>
        <p:grpSpPr bwMode="auto">
          <a:xfrm>
            <a:off x="5661622" y="2595662"/>
            <a:ext cx="751200" cy="144463"/>
            <a:chOff x="1338" y="1570"/>
            <a:chExt cx="453" cy="91"/>
          </a:xfrm>
        </p:grpSpPr>
        <p:sp>
          <p:nvSpPr>
            <p:cNvPr id="52" name="Line 86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Oval 87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4" name="Group 88"/>
          <p:cNvGrpSpPr>
            <a:grpSpLocks/>
          </p:cNvGrpSpPr>
          <p:nvPr/>
        </p:nvGrpSpPr>
        <p:grpSpPr bwMode="auto">
          <a:xfrm>
            <a:off x="6565384" y="2595662"/>
            <a:ext cx="751200" cy="144463"/>
            <a:chOff x="1338" y="1570"/>
            <a:chExt cx="453" cy="91"/>
          </a:xfrm>
        </p:grpSpPr>
        <p:sp>
          <p:nvSpPr>
            <p:cNvPr id="55" name="Line 89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Oval 90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7" name="Line 92"/>
          <p:cNvSpPr>
            <a:spLocks noChangeShapeType="1"/>
          </p:cNvSpPr>
          <p:nvPr/>
        </p:nvSpPr>
        <p:spPr bwMode="auto">
          <a:xfrm>
            <a:off x="6263577" y="2379762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" name="Line 96"/>
          <p:cNvSpPr>
            <a:spLocks noChangeShapeType="1"/>
          </p:cNvSpPr>
          <p:nvPr/>
        </p:nvSpPr>
        <p:spPr bwMode="auto">
          <a:xfrm flipV="1">
            <a:off x="5736245" y="5116612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Line 97"/>
          <p:cNvSpPr>
            <a:spLocks noChangeShapeType="1"/>
          </p:cNvSpPr>
          <p:nvPr/>
        </p:nvSpPr>
        <p:spPr bwMode="auto">
          <a:xfrm flipV="1">
            <a:off x="6640007" y="5116612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" name="Line 98"/>
          <p:cNvSpPr>
            <a:spLocks noChangeShapeType="1"/>
          </p:cNvSpPr>
          <p:nvPr/>
        </p:nvSpPr>
        <p:spPr bwMode="auto">
          <a:xfrm>
            <a:off x="6338200" y="5116612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" name="Line 99"/>
          <p:cNvSpPr>
            <a:spLocks noChangeShapeType="1"/>
          </p:cNvSpPr>
          <p:nvPr/>
        </p:nvSpPr>
        <p:spPr bwMode="auto">
          <a:xfrm flipV="1">
            <a:off x="6338200" y="5332512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" name="Line 102"/>
          <p:cNvSpPr>
            <a:spLocks noChangeShapeType="1"/>
          </p:cNvSpPr>
          <p:nvPr/>
        </p:nvSpPr>
        <p:spPr bwMode="auto">
          <a:xfrm flipH="1">
            <a:off x="5436096" y="5261075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104"/>
          <p:cNvSpPr>
            <a:spLocks noChangeShapeType="1"/>
          </p:cNvSpPr>
          <p:nvPr/>
        </p:nvSpPr>
        <p:spPr bwMode="auto">
          <a:xfrm>
            <a:off x="6038051" y="2740125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105"/>
          <p:cNvSpPr>
            <a:spLocks noChangeShapeType="1"/>
          </p:cNvSpPr>
          <p:nvPr/>
        </p:nvSpPr>
        <p:spPr bwMode="auto">
          <a:xfrm>
            <a:off x="6940155" y="2740125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6" name="Group 106"/>
          <p:cNvGrpSpPr>
            <a:grpSpLocks/>
          </p:cNvGrpSpPr>
          <p:nvPr/>
        </p:nvGrpSpPr>
        <p:grpSpPr bwMode="auto">
          <a:xfrm>
            <a:off x="7467488" y="2597250"/>
            <a:ext cx="751200" cy="144463"/>
            <a:chOff x="1338" y="1570"/>
            <a:chExt cx="453" cy="91"/>
          </a:xfrm>
        </p:grpSpPr>
        <p:sp>
          <p:nvSpPr>
            <p:cNvPr id="67" name="Line 107"/>
            <p:cNvSpPr>
              <a:spLocks noChangeShapeType="1"/>
            </p:cNvSpPr>
            <p:nvPr/>
          </p:nvSpPr>
          <p:spPr bwMode="auto">
            <a:xfrm>
              <a:off x="1338" y="1570"/>
              <a:ext cx="45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Oval 108"/>
            <p:cNvSpPr>
              <a:spLocks noChangeArrowheads="1"/>
            </p:cNvSpPr>
            <p:nvPr/>
          </p:nvSpPr>
          <p:spPr bwMode="auto">
            <a:xfrm>
              <a:off x="1519" y="1570"/>
              <a:ext cx="91" cy="9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9" name="Line 110"/>
          <p:cNvSpPr>
            <a:spLocks noChangeShapeType="1"/>
          </p:cNvSpPr>
          <p:nvPr/>
        </p:nvSpPr>
        <p:spPr bwMode="auto">
          <a:xfrm>
            <a:off x="7165681" y="2381350"/>
            <a:ext cx="451052" cy="0"/>
          </a:xfrm>
          <a:prstGeom prst="line">
            <a:avLst/>
          </a:prstGeom>
          <a:noFill/>
          <a:ln w="31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114"/>
          <p:cNvSpPr>
            <a:spLocks noChangeShapeType="1"/>
          </p:cNvSpPr>
          <p:nvPr/>
        </p:nvSpPr>
        <p:spPr bwMode="auto">
          <a:xfrm flipV="1">
            <a:off x="7240304" y="5332512"/>
            <a:ext cx="45105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115"/>
          <p:cNvSpPr>
            <a:spLocks noChangeShapeType="1"/>
          </p:cNvSpPr>
          <p:nvPr/>
        </p:nvSpPr>
        <p:spPr bwMode="auto">
          <a:xfrm>
            <a:off x="7691356" y="5116612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119"/>
          <p:cNvSpPr>
            <a:spLocks noChangeShapeType="1"/>
          </p:cNvSpPr>
          <p:nvPr/>
        </p:nvSpPr>
        <p:spPr bwMode="auto">
          <a:xfrm flipV="1">
            <a:off x="8142408" y="5116612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120"/>
          <p:cNvSpPr>
            <a:spLocks noChangeShapeType="1"/>
          </p:cNvSpPr>
          <p:nvPr/>
        </p:nvSpPr>
        <p:spPr bwMode="auto">
          <a:xfrm>
            <a:off x="7842259" y="2740125"/>
            <a:ext cx="0" cy="2376488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121"/>
          <p:cNvSpPr>
            <a:spLocks noChangeShapeType="1"/>
          </p:cNvSpPr>
          <p:nvPr/>
        </p:nvSpPr>
        <p:spPr bwMode="auto">
          <a:xfrm>
            <a:off x="8067785" y="2381350"/>
            <a:ext cx="451052" cy="0"/>
          </a:xfrm>
          <a:prstGeom prst="line">
            <a:avLst/>
          </a:prstGeom>
          <a:noFill/>
          <a:ln w="31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122"/>
          <p:cNvSpPr>
            <a:spLocks noChangeShapeType="1"/>
          </p:cNvSpPr>
          <p:nvPr/>
        </p:nvSpPr>
        <p:spPr bwMode="auto">
          <a:xfrm>
            <a:off x="8142408" y="5332512"/>
            <a:ext cx="376429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118"/>
          <p:cNvSpPr>
            <a:spLocks noChangeShapeType="1"/>
          </p:cNvSpPr>
          <p:nvPr/>
        </p:nvSpPr>
        <p:spPr bwMode="auto">
          <a:xfrm flipV="1">
            <a:off x="6228184" y="2382317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118"/>
          <p:cNvSpPr>
            <a:spLocks noChangeShapeType="1"/>
          </p:cNvSpPr>
          <p:nvPr/>
        </p:nvSpPr>
        <p:spPr bwMode="auto">
          <a:xfrm flipV="1">
            <a:off x="8100392" y="2382317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118"/>
          <p:cNvSpPr>
            <a:spLocks noChangeShapeType="1"/>
          </p:cNvSpPr>
          <p:nvPr/>
        </p:nvSpPr>
        <p:spPr bwMode="auto">
          <a:xfrm flipV="1">
            <a:off x="7596336" y="2415506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118"/>
          <p:cNvSpPr>
            <a:spLocks noChangeShapeType="1"/>
          </p:cNvSpPr>
          <p:nvPr/>
        </p:nvSpPr>
        <p:spPr bwMode="auto">
          <a:xfrm flipV="1">
            <a:off x="7164288" y="2382193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118"/>
          <p:cNvSpPr>
            <a:spLocks noChangeShapeType="1"/>
          </p:cNvSpPr>
          <p:nvPr/>
        </p:nvSpPr>
        <p:spPr bwMode="auto">
          <a:xfrm flipV="1">
            <a:off x="6732240" y="2348880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118"/>
          <p:cNvSpPr>
            <a:spLocks noChangeShapeType="1"/>
          </p:cNvSpPr>
          <p:nvPr/>
        </p:nvSpPr>
        <p:spPr bwMode="auto">
          <a:xfrm flipV="1">
            <a:off x="5796136" y="2382317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97"/>
          <p:cNvSpPr>
            <a:spLocks noChangeShapeType="1"/>
          </p:cNvSpPr>
          <p:nvPr/>
        </p:nvSpPr>
        <p:spPr bwMode="auto">
          <a:xfrm flipV="1">
            <a:off x="7565216" y="5118497"/>
            <a:ext cx="751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83"/>
          <p:cNvSpPr>
            <a:spLocks noChangeShapeType="1"/>
          </p:cNvSpPr>
          <p:nvPr/>
        </p:nvSpPr>
        <p:spPr bwMode="auto">
          <a:xfrm>
            <a:off x="5645233" y="2382193"/>
            <a:ext cx="150903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98"/>
          <p:cNvSpPr>
            <a:spLocks noChangeShapeType="1"/>
          </p:cNvSpPr>
          <p:nvPr/>
        </p:nvSpPr>
        <p:spPr bwMode="auto">
          <a:xfrm>
            <a:off x="6804248" y="5118621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101"/>
          <p:cNvSpPr>
            <a:spLocks noChangeShapeType="1"/>
          </p:cNvSpPr>
          <p:nvPr/>
        </p:nvSpPr>
        <p:spPr bwMode="auto">
          <a:xfrm flipV="1">
            <a:off x="5796136" y="5118050"/>
            <a:ext cx="0" cy="144463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98"/>
          <p:cNvSpPr>
            <a:spLocks noChangeShapeType="1"/>
          </p:cNvSpPr>
          <p:nvPr/>
        </p:nvSpPr>
        <p:spPr bwMode="auto">
          <a:xfrm>
            <a:off x="7236296" y="5118621"/>
            <a:ext cx="0" cy="21590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Text Box 83"/>
          <p:cNvSpPr txBox="1">
            <a:spLocks noChangeArrowheads="1"/>
          </p:cNvSpPr>
          <p:nvPr/>
        </p:nvSpPr>
        <p:spPr bwMode="auto">
          <a:xfrm>
            <a:off x="5800376" y="3488085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93" name="Text Box 84"/>
          <p:cNvSpPr txBox="1">
            <a:spLocks noChangeArrowheads="1"/>
          </p:cNvSpPr>
          <p:nvPr/>
        </p:nvSpPr>
        <p:spPr bwMode="auto">
          <a:xfrm>
            <a:off x="6880092" y="3494164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B</a:t>
            </a:r>
          </a:p>
        </p:txBody>
      </p:sp>
      <p:sp>
        <p:nvSpPr>
          <p:cNvPr id="94" name="Text Box 85"/>
          <p:cNvSpPr txBox="1">
            <a:spLocks noChangeArrowheads="1"/>
          </p:cNvSpPr>
          <p:nvPr/>
        </p:nvSpPr>
        <p:spPr bwMode="auto">
          <a:xfrm>
            <a:off x="7793277" y="346531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2525" y="1339850"/>
            <a:ext cx="2845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左のパターンは下の回路に</a:t>
            </a:r>
            <a:endParaRPr lang="en-US" altLang="ja-JP" dirty="0"/>
          </a:p>
          <a:p>
            <a:r>
              <a:rPr kumimoji="1" lang="ja-JP" altLang="en-US" dirty="0"/>
              <a:t>相当する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037221" y="583853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ポリシリコンのゲートは共通</a:t>
            </a:r>
            <a:endParaRPr lang="en-US" altLang="ja-JP" dirty="0"/>
          </a:p>
          <a:p>
            <a:r>
              <a:rPr lang="ja-JP" altLang="en-US" dirty="0"/>
              <a:t>拡散領域も共通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412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303213" y="207963"/>
            <a:ext cx="4254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演習</a:t>
            </a:r>
            <a:r>
              <a:rPr lang="en-US" altLang="ja-JP" dirty="0"/>
              <a:t>3-2</a:t>
            </a:r>
            <a:r>
              <a:rPr lang="ja-JP" altLang="en-US" dirty="0"/>
              <a:t>：　（</a:t>
            </a:r>
            <a:r>
              <a:rPr lang="en-US" altLang="ja-JP" dirty="0"/>
              <a:t>A</a:t>
            </a:r>
            <a:r>
              <a:rPr lang="ja-JP" altLang="en-US" dirty="0"/>
              <a:t>＋</a:t>
            </a:r>
            <a:r>
              <a:rPr lang="en-US" altLang="ja-JP" dirty="0"/>
              <a:t>B)</a:t>
            </a:r>
            <a:r>
              <a:rPr lang="ja-JP" altLang="en-US" dirty="0"/>
              <a:t>・</a:t>
            </a:r>
            <a:r>
              <a:rPr lang="en-US" altLang="ja-JP" dirty="0"/>
              <a:t>C</a:t>
            </a:r>
            <a:r>
              <a:rPr lang="ja-JP" altLang="en-US" dirty="0"/>
              <a:t>　のレイアウトを描け</a:t>
            </a:r>
          </a:p>
        </p:txBody>
      </p:sp>
      <p:sp>
        <p:nvSpPr>
          <p:cNvPr id="71728" name="Line 48"/>
          <p:cNvSpPr>
            <a:spLocks noChangeShapeType="1"/>
          </p:cNvSpPr>
          <p:nvPr/>
        </p:nvSpPr>
        <p:spPr bwMode="auto">
          <a:xfrm>
            <a:off x="1246879" y="25495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786697" y="2093814"/>
            <a:ext cx="3115348" cy="2985641"/>
            <a:chOff x="5436096" y="2348880"/>
            <a:chExt cx="3115348" cy="2985641"/>
          </a:xfrm>
        </p:grpSpPr>
        <p:grpSp>
          <p:nvGrpSpPr>
            <p:cNvPr id="51" name="Group 85"/>
            <p:cNvGrpSpPr>
              <a:grpSpLocks/>
            </p:cNvGrpSpPr>
            <p:nvPr/>
          </p:nvGrpSpPr>
          <p:grpSpPr bwMode="auto">
            <a:xfrm>
              <a:off x="5661622" y="2595662"/>
              <a:ext cx="751200" cy="144463"/>
              <a:chOff x="1338" y="1570"/>
              <a:chExt cx="453" cy="91"/>
            </a:xfrm>
          </p:grpSpPr>
          <p:sp>
            <p:nvSpPr>
              <p:cNvPr id="52" name="Line 86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Oval 87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54" name="Group 88"/>
            <p:cNvGrpSpPr>
              <a:grpSpLocks/>
            </p:cNvGrpSpPr>
            <p:nvPr/>
          </p:nvGrpSpPr>
          <p:grpSpPr bwMode="auto">
            <a:xfrm>
              <a:off x="6565384" y="2595662"/>
              <a:ext cx="751200" cy="144463"/>
              <a:chOff x="1338" y="1570"/>
              <a:chExt cx="453" cy="91"/>
            </a:xfrm>
          </p:grpSpPr>
          <p:sp>
            <p:nvSpPr>
              <p:cNvPr id="55" name="Line 89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Oval 90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7" name="Line 92"/>
            <p:cNvSpPr>
              <a:spLocks noChangeShapeType="1"/>
            </p:cNvSpPr>
            <p:nvPr/>
          </p:nvSpPr>
          <p:spPr bwMode="auto">
            <a:xfrm>
              <a:off x="6263577" y="237976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Line 96"/>
            <p:cNvSpPr>
              <a:spLocks noChangeShapeType="1"/>
            </p:cNvSpPr>
            <p:nvPr/>
          </p:nvSpPr>
          <p:spPr bwMode="auto">
            <a:xfrm flipV="1">
              <a:off x="5736245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97"/>
            <p:cNvSpPr>
              <a:spLocks noChangeShapeType="1"/>
            </p:cNvSpPr>
            <p:nvPr/>
          </p:nvSpPr>
          <p:spPr bwMode="auto">
            <a:xfrm flipV="1">
              <a:off x="6640007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Line 98"/>
            <p:cNvSpPr>
              <a:spLocks noChangeShapeType="1"/>
            </p:cNvSpPr>
            <p:nvPr/>
          </p:nvSpPr>
          <p:spPr bwMode="auto">
            <a:xfrm>
              <a:off x="6338200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Line 99"/>
            <p:cNvSpPr>
              <a:spLocks noChangeShapeType="1"/>
            </p:cNvSpPr>
            <p:nvPr/>
          </p:nvSpPr>
          <p:spPr bwMode="auto">
            <a:xfrm flipV="1">
              <a:off x="6338200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Line 102"/>
            <p:cNvSpPr>
              <a:spLocks noChangeShapeType="1"/>
            </p:cNvSpPr>
            <p:nvPr/>
          </p:nvSpPr>
          <p:spPr bwMode="auto">
            <a:xfrm flipH="1">
              <a:off x="5436096" y="5261075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Line 104"/>
            <p:cNvSpPr>
              <a:spLocks noChangeShapeType="1"/>
            </p:cNvSpPr>
            <p:nvPr/>
          </p:nvSpPr>
          <p:spPr bwMode="auto">
            <a:xfrm>
              <a:off x="6038051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Line 105"/>
            <p:cNvSpPr>
              <a:spLocks noChangeShapeType="1"/>
            </p:cNvSpPr>
            <p:nvPr/>
          </p:nvSpPr>
          <p:spPr bwMode="auto">
            <a:xfrm>
              <a:off x="6940155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66" name="Group 106"/>
            <p:cNvGrpSpPr>
              <a:grpSpLocks/>
            </p:cNvGrpSpPr>
            <p:nvPr/>
          </p:nvGrpSpPr>
          <p:grpSpPr bwMode="auto">
            <a:xfrm>
              <a:off x="7467488" y="2597250"/>
              <a:ext cx="751200" cy="144463"/>
              <a:chOff x="1338" y="1570"/>
              <a:chExt cx="453" cy="91"/>
            </a:xfrm>
          </p:grpSpPr>
          <p:sp>
            <p:nvSpPr>
              <p:cNvPr id="67" name="Line 107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Oval 108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69" name="Line 110"/>
            <p:cNvSpPr>
              <a:spLocks noChangeShapeType="1"/>
            </p:cNvSpPr>
            <p:nvPr/>
          </p:nvSpPr>
          <p:spPr bwMode="auto">
            <a:xfrm>
              <a:off x="7165681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Line 114"/>
            <p:cNvSpPr>
              <a:spLocks noChangeShapeType="1"/>
            </p:cNvSpPr>
            <p:nvPr/>
          </p:nvSpPr>
          <p:spPr bwMode="auto">
            <a:xfrm flipV="1">
              <a:off x="7240304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115"/>
            <p:cNvSpPr>
              <a:spLocks noChangeShapeType="1"/>
            </p:cNvSpPr>
            <p:nvPr/>
          </p:nvSpPr>
          <p:spPr bwMode="auto">
            <a:xfrm>
              <a:off x="7691356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119"/>
            <p:cNvSpPr>
              <a:spLocks noChangeShapeType="1"/>
            </p:cNvSpPr>
            <p:nvPr/>
          </p:nvSpPr>
          <p:spPr bwMode="auto">
            <a:xfrm flipV="1">
              <a:off x="8142408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Line 120"/>
            <p:cNvSpPr>
              <a:spLocks noChangeShapeType="1"/>
            </p:cNvSpPr>
            <p:nvPr/>
          </p:nvSpPr>
          <p:spPr bwMode="auto">
            <a:xfrm>
              <a:off x="7842259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" name="Line 121"/>
            <p:cNvSpPr>
              <a:spLocks noChangeShapeType="1"/>
            </p:cNvSpPr>
            <p:nvPr/>
          </p:nvSpPr>
          <p:spPr bwMode="auto">
            <a:xfrm>
              <a:off x="8100392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Line 122"/>
            <p:cNvSpPr>
              <a:spLocks noChangeShapeType="1"/>
            </p:cNvSpPr>
            <p:nvPr/>
          </p:nvSpPr>
          <p:spPr bwMode="auto">
            <a:xfrm>
              <a:off x="8142408" y="5332512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Line 118"/>
            <p:cNvSpPr>
              <a:spLocks noChangeShapeType="1"/>
            </p:cNvSpPr>
            <p:nvPr/>
          </p:nvSpPr>
          <p:spPr bwMode="auto">
            <a:xfrm flipV="1">
              <a:off x="6228184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Line 118"/>
            <p:cNvSpPr>
              <a:spLocks noChangeShapeType="1"/>
            </p:cNvSpPr>
            <p:nvPr/>
          </p:nvSpPr>
          <p:spPr bwMode="auto">
            <a:xfrm flipV="1">
              <a:off x="8100392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Line 118"/>
            <p:cNvSpPr>
              <a:spLocks noChangeShapeType="1"/>
            </p:cNvSpPr>
            <p:nvPr/>
          </p:nvSpPr>
          <p:spPr bwMode="auto">
            <a:xfrm flipV="1">
              <a:off x="7596336" y="2415506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Line 118"/>
            <p:cNvSpPr>
              <a:spLocks noChangeShapeType="1"/>
            </p:cNvSpPr>
            <p:nvPr/>
          </p:nvSpPr>
          <p:spPr bwMode="auto">
            <a:xfrm flipV="1">
              <a:off x="7164288" y="2382193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118"/>
            <p:cNvSpPr>
              <a:spLocks noChangeShapeType="1"/>
            </p:cNvSpPr>
            <p:nvPr/>
          </p:nvSpPr>
          <p:spPr bwMode="auto">
            <a:xfrm flipV="1">
              <a:off x="6732240" y="2348880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118"/>
            <p:cNvSpPr>
              <a:spLocks noChangeShapeType="1"/>
            </p:cNvSpPr>
            <p:nvPr/>
          </p:nvSpPr>
          <p:spPr bwMode="auto">
            <a:xfrm flipV="1">
              <a:off x="5796136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97"/>
            <p:cNvSpPr>
              <a:spLocks noChangeShapeType="1"/>
            </p:cNvSpPr>
            <p:nvPr/>
          </p:nvSpPr>
          <p:spPr bwMode="auto">
            <a:xfrm flipV="1">
              <a:off x="7565216" y="5118497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5645233" y="2382193"/>
              <a:ext cx="150903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98"/>
            <p:cNvSpPr>
              <a:spLocks noChangeShapeType="1"/>
            </p:cNvSpPr>
            <p:nvPr/>
          </p:nvSpPr>
          <p:spPr bwMode="auto">
            <a:xfrm>
              <a:off x="6804248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101"/>
            <p:cNvSpPr>
              <a:spLocks noChangeShapeType="1"/>
            </p:cNvSpPr>
            <p:nvPr/>
          </p:nvSpPr>
          <p:spPr bwMode="auto">
            <a:xfrm flipV="1">
              <a:off x="5796136" y="5118050"/>
              <a:ext cx="0" cy="144463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Line 98"/>
            <p:cNvSpPr>
              <a:spLocks noChangeShapeType="1"/>
            </p:cNvSpPr>
            <p:nvPr/>
          </p:nvSpPr>
          <p:spPr bwMode="auto">
            <a:xfrm>
              <a:off x="7236296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Text Box 83"/>
            <p:cNvSpPr txBox="1">
              <a:spLocks noChangeArrowheads="1"/>
            </p:cNvSpPr>
            <p:nvPr/>
          </p:nvSpPr>
          <p:spPr bwMode="auto">
            <a:xfrm>
              <a:off x="5800376" y="3488085"/>
              <a:ext cx="3476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/>
                <a:t>Ａ</a:t>
              </a:r>
            </a:p>
          </p:txBody>
        </p:sp>
        <p:sp>
          <p:nvSpPr>
            <p:cNvPr id="93" name="Text Box 84"/>
            <p:cNvSpPr txBox="1">
              <a:spLocks noChangeArrowheads="1"/>
            </p:cNvSpPr>
            <p:nvPr/>
          </p:nvSpPr>
          <p:spPr bwMode="auto">
            <a:xfrm>
              <a:off x="6880092" y="3494164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B</a:t>
              </a:r>
            </a:p>
          </p:txBody>
        </p:sp>
        <p:sp>
          <p:nvSpPr>
            <p:cNvPr id="94" name="Text Box 85"/>
            <p:cNvSpPr txBox="1">
              <a:spLocks noChangeArrowheads="1"/>
            </p:cNvSpPr>
            <p:nvPr/>
          </p:nvSpPr>
          <p:spPr bwMode="auto">
            <a:xfrm>
              <a:off x="7793277" y="3465319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4769020" y="2132856"/>
            <a:ext cx="3115348" cy="2985641"/>
            <a:chOff x="5436096" y="2348880"/>
            <a:chExt cx="3115348" cy="2985641"/>
          </a:xfrm>
        </p:grpSpPr>
        <p:grpSp>
          <p:nvGrpSpPr>
            <p:cNvPr id="97" name="Group 85"/>
            <p:cNvGrpSpPr>
              <a:grpSpLocks/>
            </p:cNvGrpSpPr>
            <p:nvPr/>
          </p:nvGrpSpPr>
          <p:grpSpPr bwMode="auto">
            <a:xfrm>
              <a:off x="5661622" y="2595662"/>
              <a:ext cx="751200" cy="144463"/>
              <a:chOff x="1338" y="1570"/>
              <a:chExt cx="453" cy="91"/>
            </a:xfrm>
          </p:grpSpPr>
          <p:sp>
            <p:nvSpPr>
              <p:cNvPr id="133" name="Line 86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Oval 87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98" name="Group 88"/>
            <p:cNvGrpSpPr>
              <a:grpSpLocks/>
            </p:cNvGrpSpPr>
            <p:nvPr/>
          </p:nvGrpSpPr>
          <p:grpSpPr bwMode="auto">
            <a:xfrm>
              <a:off x="6565384" y="2595662"/>
              <a:ext cx="751200" cy="144463"/>
              <a:chOff x="1338" y="1570"/>
              <a:chExt cx="453" cy="91"/>
            </a:xfrm>
          </p:grpSpPr>
          <p:sp>
            <p:nvSpPr>
              <p:cNvPr id="131" name="Line 89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Oval 90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99" name="Line 92"/>
            <p:cNvSpPr>
              <a:spLocks noChangeShapeType="1"/>
            </p:cNvSpPr>
            <p:nvPr/>
          </p:nvSpPr>
          <p:spPr bwMode="auto">
            <a:xfrm>
              <a:off x="6263577" y="237976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0" name="Line 96"/>
            <p:cNvSpPr>
              <a:spLocks noChangeShapeType="1"/>
            </p:cNvSpPr>
            <p:nvPr/>
          </p:nvSpPr>
          <p:spPr bwMode="auto">
            <a:xfrm flipV="1">
              <a:off x="5736245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 flipV="1">
              <a:off x="6640007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" name="Line 98"/>
            <p:cNvSpPr>
              <a:spLocks noChangeShapeType="1"/>
            </p:cNvSpPr>
            <p:nvPr/>
          </p:nvSpPr>
          <p:spPr bwMode="auto">
            <a:xfrm>
              <a:off x="6338200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 flipV="1">
              <a:off x="6338200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Line 102"/>
            <p:cNvSpPr>
              <a:spLocks noChangeShapeType="1"/>
            </p:cNvSpPr>
            <p:nvPr/>
          </p:nvSpPr>
          <p:spPr bwMode="auto">
            <a:xfrm flipH="1">
              <a:off x="5436096" y="5261075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6038051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6940155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07" name="Group 106"/>
            <p:cNvGrpSpPr>
              <a:grpSpLocks/>
            </p:cNvGrpSpPr>
            <p:nvPr/>
          </p:nvGrpSpPr>
          <p:grpSpPr bwMode="auto">
            <a:xfrm>
              <a:off x="7467488" y="2597250"/>
              <a:ext cx="751200" cy="144463"/>
              <a:chOff x="1338" y="1570"/>
              <a:chExt cx="453" cy="91"/>
            </a:xfrm>
          </p:grpSpPr>
          <p:sp>
            <p:nvSpPr>
              <p:cNvPr id="129" name="Line 107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0" name="Oval 108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08" name="Line 110"/>
            <p:cNvSpPr>
              <a:spLocks noChangeShapeType="1"/>
            </p:cNvSpPr>
            <p:nvPr/>
          </p:nvSpPr>
          <p:spPr bwMode="auto">
            <a:xfrm>
              <a:off x="7165681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7240304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0" name="Line 115"/>
            <p:cNvSpPr>
              <a:spLocks noChangeShapeType="1"/>
            </p:cNvSpPr>
            <p:nvPr/>
          </p:nvSpPr>
          <p:spPr bwMode="auto">
            <a:xfrm>
              <a:off x="7691356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1" name="Line 119"/>
            <p:cNvSpPr>
              <a:spLocks noChangeShapeType="1"/>
            </p:cNvSpPr>
            <p:nvPr/>
          </p:nvSpPr>
          <p:spPr bwMode="auto">
            <a:xfrm flipV="1">
              <a:off x="8142408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" name="Line 120"/>
            <p:cNvSpPr>
              <a:spLocks noChangeShapeType="1"/>
            </p:cNvSpPr>
            <p:nvPr/>
          </p:nvSpPr>
          <p:spPr bwMode="auto">
            <a:xfrm>
              <a:off x="7842259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" name="Line 121"/>
            <p:cNvSpPr>
              <a:spLocks noChangeShapeType="1"/>
            </p:cNvSpPr>
            <p:nvPr/>
          </p:nvSpPr>
          <p:spPr bwMode="auto">
            <a:xfrm>
              <a:off x="8100392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" name="Line 122"/>
            <p:cNvSpPr>
              <a:spLocks noChangeShapeType="1"/>
            </p:cNvSpPr>
            <p:nvPr/>
          </p:nvSpPr>
          <p:spPr bwMode="auto">
            <a:xfrm>
              <a:off x="8142408" y="5332512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" name="Line 118"/>
            <p:cNvSpPr>
              <a:spLocks noChangeShapeType="1"/>
            </p:cNvSpPr>
            <p:nvPr/>
          </p:nvSpPr>
          <p:spPr bwMode="auto">
            <a:xfrm flipV="1">
              <a:off x="6228184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 flipV="1">
              <a:off x="8100392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7" name="Line 118"/>
            <p:cNvSpPr>
              <a:spLocks noChangeShapeType="1"/>
            </p:cNvSpPr>
            <p:nvPr/>
          </p:nvSpPr>
          <p:spPr bwMode="auto">
            <a:xfrm flipV="1">
              <a:off x="7596336" y="2415506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8" name="Line 118"/>
            <p:cNvSpPr>
              <a:spLocks noChangeShapeType="1"/>
            </p:cNvSpPr>
            <p:nvPr/>
          </p:nvSpPr>
          <p:spPr bwMode="auto">
            <a:xfrm flipV="1">
              <a:off x="7164288" y="2382193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 flipV="1">
              <a:off x="6732240" y="2348880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 flipV="1">
              <a:off x="5796136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1" name="Line 97"/>
            <p:cNvSpPr>
              <a:spLocks noChangeShapeType="1"/>
            </p:cNvSpPr>
            <p:nvPr/>
          </p:nvSpPr>
          <p:spPr bwMode="auto">
            <a:xfrm flipV="1">
              <a:off x="7565216" y="5118497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" name="Line 83"/>
            <p:cNvSpPr>
              <a:spLocks noChangeShapeType="1"/>
            </p:cNvSpPr>
            <p:nvPr/>
          </p:nvSpPr>
          <p:spPr bwMode="auto">
            <a:xfrm>
              <a:off x="5645233" y="2382193"/>
              <a:ext cx="150903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" name="Line 98"/>
            <p:cNvSpPr>
              <a:spLocks noChangeShapeType="1"/>
            </p:cNvSpPr>
            <p:nvPr/>
          </p:nvSpPr>
          <p:spPr bwMode="auto">
            <a:xfrm>
              <a:off x="6804248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4" name="Line 101"/>
            <p:cNvSpPr>
              <a:spLocks noChangeShapeType="1"/>
            </p:cNvSpPr>
            <p:nvPr/>
          </p:nvSpPr>
          <p:spPr bwMode="auto">
            <a:xfrm flipV="1">
              <a:off x="5796136" y="5118050"/>
              <a:ext cx="0" cy="144463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5" name="Line 98"/>
            <p:cNvSpPr>
              <a:spLocks noChangeShapeType="1"/>
            </p:cNvSpPr>
            <p:nvPr/>
          </p:nvSpPr>
          <p:spPr bwMode="auto">
            <a:xfrm>
              <a:off x="7236296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6" name="Text Box 83"/>
            <p:cNvSpPr txBox="1">
              <a:spLocks noChangeArrowheads="1"/>
            </p:cNvSpPr>
            <p:nvPr/>
          </p:nvSpPr>
          <p:spPr bwMode="auto">
            <a:xfrm>
              <a:off x="5800376" y="3488085"/>
              <a:ext cx="3476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/>
                <a:t>Ａ</a:t>
              </a:r>
            </a:p>
          </p:txBody>
        </p:sp>
        <p:sp>
          <p:nvSpPr>
            <p:cNvPr id="127" name="Text Box 84"/>
            <p:cNvSpPr txBox="1">
              <a:spLocks noChangeArrowheads="1"/>
            </p:cNvSpPr>
            <p:nvPr/>
          </p:nvSpPr>
          <p:spPr bwMode="auto">
            <a:xfrm>
              <a:off x="6880092" y="3494164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B</a:t>
              </a:r>
            </a:p>
          </p:txBody>
        </p:sp>
        <p:sp>
          <p:nvSpPr>
            <p:cNvPr id="128" name="Text Box 85"/>
            <p:cNvSpPr txBox="1">
              <a:spLocks noChangeArrowheads="1"/>
            </p:cNvSpPr>
            <p:nvPr/>
          </p:nvSpPr>
          <p:spPr bwMode="auto">
            <a:xfrm>
              <a:off x="7793277" y="3465319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940974" y="5661248"/>
            <a:ext cx="299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と</a:t>
            </a:r>
            <a:r>
              <a:rPr kumimoji="1" lang="en-US" altLang="ja-JP" dirty="0"/>
              <a:t>B</a:t>
            </a:r>
            <a:r>
              <a:rPr kumimoji="1" lang="ja-JP" altLang="en-US" dirty="0"/>
              <a:t>は並列　それと</a:t>
            </a:r>
            <a:r>
              <a:rPr kumimoji="1" lang="en-US" altLang="ja-JP" dirty="0"/>
              <a:t>C</a:t>
            </a:r>
            <a:r>
              <a:rPr kumimoji="1" lang="ja-JP" altLang="en-US" dirty="0"/>
              <a:t>は直列</a:t>
            </a:r>
          </a:p>
        </p:txBody>
      </p:sp>
      <p:grpSp>
        <p:nvGrpSpPr>
          <p:cNvPr id="135" name="Group 66"/>
          <p:cNvGrpSpPr>
            <a:grpSpLocks/>
          </p:cNvGrpSpPr>
          <p:nvPr/>
        </p:nvGrpSpPr>
        <p:grpSpPr bwMode="auto">
          <a:xfrm>
            <a:off x="1691928" y="5228754"/>
            <a:ext cx="431800" cy="144462"/>
            <a:chOff x="2789" y="4019"/>
            <a:chExt cx="272" cy="91"/>
          </a:xfrm>
        </p:grpSpPr>
        <p:sp>
          <p:nvSpPr>
            <p:cNvPr id="136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7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8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9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0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1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42" name="Line 73"/>
          <p:cNvSpPr>
            <a:spLocks noChangeShapeType="1"/>
          </p:cNvSpPr>
          <p:nvPr/>
        </p:nvSpPr>
        <p:spPr bwMode="auto">
          <a:xfrm>
            <a:off x="1907828" y="5084738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786697" y="4581128"/>
            <a:ext cx="0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786697" y="4581128"/>
            <a:ext cx="2031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818089" y="4581128"/>
            <a:ext cx="0" cy="503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75" idx="1"/>
            <a:endCxn id="74" idx="1"/>
          </p:cNvCxnSpPr>
          <p:nvPr/>
        </p:nvCxnSpPr>
        <p:spPr>
          <a:xfrm flipV="1">
            <a:off x="3869438" y="2126285"/>
            <a:ext cx="32607" cy="2951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Line 78"/>
          <p:cNvSpPr>
            <a:spLocks noChangeShapeType="1"/>
          </p:cNvSpPr>
          <p:nvPr/>
        </p:nvSpPr>
        <p:spPr bwMode="auto">
          <a:xfrm>
            <a:off x="2627784" y="1629767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53" name="直線コネクタ 152"/>
          <p:cNvCxnSpPr/>
          <p:nvPr/>
        </p:nvCxnSpPr>
        <p:spPr>
          <a:xfrm>
            <a:off x="2748434" y="1629767"/>
            <a:ext cx="0" cy="50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テキスト ボックス 153"/>
          <p:cNvSpPr txBox="1"/>
          <p:nvPr/>
        </p:nvSpPr>
        <p:spPr>
          <a:xfrm>
            <a:off x="2816431" y="1043444"/>
            <a:ext cx="299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と</a:t>
            </a:r>
            <a:r>
              <a:rPr kumimoji="1" lang="en-US" altLang="ja-JP" dirty="0"/>
              <a:t>B</a:t>
            </a:r>
            <a:r>
              <a:rPr kumimoji="1" lang="ja-JP" altLang="en-US" dirty="0"/>
              <a:t>は直列　それと</a:t>
            </a:r>
            <a:r>
              <a:rPr kumimoji="1" lang="en-US" altLang="ja-JP" dirty="0"/>
              <a:t>C</a:t>
            </a:r>
            <a:r>
              <a:rPr kumimoji="1" lang="ja-JP" altLang="en-US" dirty="0"/>
              <a:t>は並列</a:t>
            </a:r>
          </a:p>
        </p:txBody>
      </p:sp>
      <p:cxnSp>
        <p:nvCxnSpPr>
          <p:cNvPr id="155" name="直線コネクタ 154"/>
          <p:cNvCxnSpPr/>
          <p:nvPr/>
        </p:nvCxnSpPr>
        <p:spPr>
          <a:xfrm>
            <a:off x="786697" y="2708920"/>
            <a:ext cx="3115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 flipV="1">
            <a:off x="827584" y="2132856"/>
            <a:ext cx="0" cy="568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endCxn id="88" idx="0"/>
          </p:cNvCxnSpPr>
          <p:nvPr/>
        </p:nvCxnSpPr>
        <p:spPr>
          <a:xfrm flipV="1">
            <a:off x="826192" y="2127127"/>
            <a:ext cx="169642" cy="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 Box 90"/>
          <p:cNvSpPr txBox="1">
            <a:spLocks noChangeArrowheads="1"/>
          </p:cNvSpPr>
          <p:nvPr/>
        </p:nvSpPr>
        <p:spPr bwMode="auto">
          <a:xfrm>
            <a:off x="3923928" y="2564904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Z</a:t>
            </a:r>
          </a:p>
        </p:txBody>
      </p:sp>
      <p:grpSp>
        <p:nvGrpSpPr>
          <p:cNvPr id="162" name="Group 66"/>
          <p:cNvGrpSpPr>
            <a:grpSpLocks/>
          </p:cNvGrpSpPr>
          <p:nvPr/>
        </p:nvGrpSpPr>
        <p:grpSpPr bwMode="auto">
          <a:xfrm>
            <a:off x="7596584" y="5300762"/>
            <a:ext cx="431800" cy="144462"/>
            <a:chOff x="2789" y="4019"/>
            <a:chExt cx="272" cy="91"/>
          </a:xfrm>
        </p:grpSpPr>
        <p:sp>
          <p:nvSpPr>
            <p:cNvPr id="163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5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6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7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8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69" name="Line 73"/>
          <p:cNvSpPr>
            <a:spLocks noChangeShapeType="1"/>
          </p:cNvSpPr>
          <p:nvPr/>
        </p:nvSpPr>
        <p:spPr bwMode="auto">
          <a:xfrm>
            <a:off x="7812484" y="5156746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70" name="直線コネクタ 169"/>
          <p:cNvCxnSpPr/>
          <p:nvPr/>
        </p:nvCxnSpPr>
        <p:spPr>
          <a:xfrm flipV="1">
            <a:off x="4772856" y="4653582"/>
            <a:ext cx="0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4772856" y="4653582"/>
            <a:ext cx="2031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>
            <a:off x="6804248" y="4653582"/>
            <a:ext cx="0" cy="503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5898308" y="3933056"/>
            <a:ext cx="0" cy="1183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Line 78"/>
          <p:cNvSpPr>
            <a:spLocks noChangeShapeType="1"/>
          </p:cNvSpPr>
          <p:nvPr/>
        </p:nvSpPr>
        <p:spPr bwMode="auto">
          <a:xfrm>
            <a:off x="4860727" y="17017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83" name="直線コネクタ 182"/>
          <p:cNvCxnSpPr/>
          <p:nvPr/>
        </p:nvCxnSpPr>
        <p:spPr>
          <a:xfrm>
            <a:off x="4981377" y="1701775"/>
            <a:ext cx="0" cy="50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Line 78"/>
          <p:cNvSpPr>
            <a:spLocks noChangeShapeType="1"/>
          </p:cNvSpPr>
          <p:nvPr/>
        </p:nvSpPr>
        <p:spPr bwMode="auto">
          <a:xfrm>
            <a:off x="7740352" y="170080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85" name="直線コネクタ 184"/>
          <p:cNvCxnSpPr/>
          <p:nvPr/>
        </p:nvCxnSpPr>
        <p:spPr>
          <a:xfrm>
            <a:off x="7861002" y="1700808"/>
            <a:ext cx="0" cy="50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724131" y="2160440"/>
            <a:ext cx="0" cy="1772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80" name="直線コネクタ 71679"/>
          <p:cNvCxnSpPr/>
          <p:nvPr/>
        </p:nvCxnSpPr>
        <p:spPr>
          <a:xfrm>
            <a:off x="5898308" y="3933056"/>
            <a:ext cx="8258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テキスト ボックス 189"/>
          <p:cNvSpPr txBox="1"/>
          <p:nvPr/>
        </p:nvSpPr>
        <p:spPr>
          <a:xfrm>
            <a:off x="2267744" y="6372036"/>
            <a:ext cx="430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どちらでも</a:t>
            </a:r>
            <a:r>
              <a:rPr lang="en-US" altLang="ja-JP" dirty="0"/>
              <a:t>OK</a:t>
            </a:r>
            <a:r>
              <a:rPr lang="ja-JP" altLang="en-US" dirty="0"/>
              <a:t>だが左の方が若干楽そうだ。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38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303213" y="207963"/>
            <a:ext cx="4254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演習</a:t>
            </a:r>
            <a:r>
              <a:rPr lang="en-US" altLang="ja-JP" dirty="0"/>
              <a:t>3-2</a:t>
            </a:r>
            <a:r>
              <a:rPr lang="ja-JP" altLang="en-US" dirty="0"/>
              <a:t>：　（</a:t>
            </a:r>
            <a:r>
              <a:rPr lang="en-US" altLang="ja-JP" dirty="0"/>
              <a:t>A</a:t>
            </a:r>
            <a:r>
              <a:rPr lang="ja-JP" altLang="en-US" dirty="0"/>
              <a:t>＋</a:t>
            </a:r>
            <a:r>
              <a:rPr lang="en-US" altLang="ja-JP" dirty="0"/>
              <a:t>B)</a:t>
            </a:r>
            <a:r>
              <a:rPr lang="ja-JP" altLang="en-US" dirty="0"/>
              <a:t>・</a:t>
            </a:r>
            <a:r>
              <a:rPr lang="en-US" altLang="ja-JP" dirty="0"/>
              <a:t>C</a:t>
            </a:r>
            <a:r>
              <a:rPr lang="ja-JP" altLang="en-US" dirty="0"/>
              <a:t>　のレイアウトを描け</a:t>
            </a:r>
          </a:p>
        </p:txBody>
      </p:sp>
      <p:sp>
        <p:nvSpPr>
          <p:cNvPr id="71728" name="Line 48"/>
          <p:cNvSpPr>
            <a:spLocks noChangeShapeType="1"/>
          </p:cNvSpPr>
          <p:nvPr/>
        </p:nvSpPr>
        <p:spPr bwMode="auto">
          <a:xfrm>
            <a:off x="1246879" y="25495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657401" y="4294336"/>
            <a:ext cx="3889375" cy="2087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4801864" y="1554311"/>
            <a:ext cx="3529012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801864" y="4437211"/>
            <a:ext cx="3529012" cy="13684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4370064" y="6021536"/>
            <a:ext cx="44640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4441501" y="835174"/>
            <a:ext cx="42481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5376539" y="1338411"/>
            <a:ext cx="290512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6313164" y="1338411"/>
            <a:ext cx="288925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689" name="Group 9"/>
          <p:cNvGrpSpPr>
            <a:grpSpLocks/>
          </p:cNvGrpSpPr>
          <p:nvPr/>
        </p:nvGrpSpPr>
        <p:grpSpPr bwMode="auto">
          <a:xfrm>
            <a:off x="4657401" y="6021536"/>
            <a:ext cx="431800" cy="431800"/>
            <a:chOff x="1610" y="3249"/>
            <a:chExt cx="272" cy="272"/>
          </a:xfrm>
        </p:grpSpPr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2" name="Group 12"/>
          <p:cNvGrpSpPr>
            <a:grpSpLocks/>
          </p:cNvGrpSpPr>
          <p:nvPr/>
        </p:nvGrpSpPr>
        <p:grpSpPr bwMode="auto">
          <a:xfrm>
            <a:off x="5809926" y="6021536"/>
            <a:ext cx="431800" cy="431800"/>
            <a:chOff x="1610" y="3249"/>
            <a:chExt cx="272" cy="272"/>
          </a:xfrm>
        </p:grpSpPr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5" name="Group 15"/>
          <p:cNvGrpSpPr>
            <a:grpSpLocks/>
          </p:cNvGrpSpPr>
          <p:nvPr/>
        </p:nvGrpSpPr>
        <p:grpSpPr bwMode="auto">
          <a:xfrm>
            <a:off x="6962451" y="6021536"/>
            <a:ext cx="431800" cy="431800"/>
            <a:chOff x="1610" y="3249"/>
            <a:chExt cx="272" cy="272"/>
          </a:xfrm>
        </p:grpSpPr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8" name="Group 18"/>
          <p:cNvGrpSpPr>
            <a:grpSpLocks/>
          </p:cNvGrpSpPr>
          <p:nvPr/>
        </p:nvGrpSpPr>
        <p:grpSpPr bwMode="auto">
          <a:xfrm>
            <a:off x="8114976" y="6021536"/>
            <a:ext cx="431800" cy="431800"/>
            <a:chOff x="1610" y="3249"/>
            <a:chExt cx="272" cy="272"/>
          </a:xfrm>
        </p:grpSpPr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1" name="Group 21"/>
          <p:cNvGrpSpPr>
            <a:grpSpLocks/>
          </p:cNvGrpSpPr>
          <p:nvPr/>
        </p:nvGrpSpPr>
        <p:grpSpPr bwMode="auto">
          <a:xfrm>
            <a:off x="4730426" y="763736"/>
            <a:ext cx="431800" cy="431800"/>
            <a:chOff x="1610" y="3249"/>
            <a:chExt cx="272" cy="272"/>
          </a:xfrm>
        </p:grpSpPr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4" name="Group 24"/>
          <p:cNvGrpSpPr>
            <a:grpSpLocks/>
          </p:cNvGrpSpPr>
          <p:nvPr/>
        </p:nvGrpSpPr>
        <p:grpSpPr bwMode="auto">
          <a:xfrm>
            <a:off x="5809926" y="763736"/>
            <a:ext cx="431800" cy="431800"/>
            <a:chOff x="1610" y="3249"/>
            <a:chExt cx="272" cy="272"/>
          </a:xfrm>
        </p:grpSpPr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7322814" y="1338411"/>
            <a:ext cx="287337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708" name="Group 28"/>
          <p:cNvGrpSpPr>
            <a:grpSpLocks/>
          </p:cNvGrpSpPr>
          <p:nvPr/>
        </p:nvGrpSpPr>
        <p:grpSpPr bwMode="auto">
          <a:xfrm>
            <a:off x="6817989" y="763736"/>
            <a:ext cx="431800" cy="431800"/>
            <a:chOff x="1610" y="3249"/>
            <a:chExt cx="272" cy="272"/>
          </a:xfrm>
        </p:grpSpPr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1" name="Group 31"/>
          <p:cNvGrpSpPr>
            <a:grpSpLocks/>
          </p:cNvGrpSpPr>
          <p:nvPr/>
        </p:nvGrpSpPr>
        <p:grpSpPr bwMode="auto">
          <a:xfrm>
            <a:off x="7970514" y="763736"/>
            <a:ext cx="431800" cy="431800"/>
            <a:chOff x="1610" y="3249"/>
            <a:chExt cx="272" cy="272"/>
          </a:xfrm>
        </p:grpSpPr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4" name="Group 34"/>
          <p:cNvGrpSpPr>
            <a:grpSpLocks/>
          </p:cNvGrpSpPr>
          <p:nvPr/>
        </p:nvGrpSpPr>
        <p:grpSpPr bwMode="auto">
          <a:xfrm>
            <a:off x="5306689" y="3407023"/>
            <a:ext cx="431800" cy="431800"/>
            <a:chOff x="1610" y="3249"/>
            <a:chExt cx="272" cy="272"/>
          </a:xfrm>
        </p:grpSpPr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7" name="Group 37"/>
          <p:cNvGrpSpPr>
            <a:grpSpLocks/>
          </p:cNvGrpSpPr>
          <p:nvPr/>
        </p:nvGrpSpPr>
        <p:grpSpPr bwMode="auto">
          <a:xfrm>
            <a:off x="6241726" y="3407023"/>
            <a:ext cx="431800" cy="431800"/>
            <a:chOff x="1610" y="3249"/>
            <a:chExt cx="272" cy="272"/>
          </a:xfrm>
        </p:grpSpPr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20" name="Group 40"/>
          <p:cNvGrpSpPr>
            <a:grpSpLocks/>
          </p:cNvGrpSpPr>
          <p:nvPr/>
        </p:nvGrpSpPr>
        <p:grpSpPr bwMode="auto">
          <a:xfrm>
            <a:off x="7249789" y="3407023"/>
            <a:ext cx="431800" cy="431800"/>
            <a:chOff x="1610" y="3249"/>
            <a:chExt cx="272" cy="272"/>
          </a:xfrm>
        </p:grpSpPr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23" name="Text Box 43"/>
          <p:cNvSpPr txBox="1">
            <a:spLocks noChangeArrowheads="1"/>
          </p:cNvSpPr>
          <p:nvPr/>
        </p:nvSpPr>
        <p:spPr bwMode="auto">
          <a:xfrm>
            <a:off x="8383264" y="3213249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4959026" y="3480048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71725" name="Text Box 45"/>
          <p:cNvSpPr txBox="1">
            <a:spLocks noChangeArrowheads="1"/>
          </p:cNvSpPr>
          <p:nvPr/>
        </p:nvSpPr>
        <p:spPr bwMode="auto">
          <a:xfrm>
            <a:off x="6614789" y="3494336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71726" name="Text Box 46"/>
          <p:cNvSpPr txBox="1">
            <a:spLocks noChangeArrowheads="1"/>
          </p:cNvSpPr>
          <p:nvPr/>
        </p:nvSpPr>
        <p:spPr bwMode="auto">
          <a:xfrm>
            <a:off x="7610151" y="3480048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8775694" y="477352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VDD</a:t>
            </a:r>
            <a:endParaRPr lang="ja-JP" altLang="en-US" dirty="0"/>
          </a:p>
        </p:txBody>
      </p:sp>
      <p:sp>
        <p:nvSpPr>
          <p:cNvPr id="50" name="Text Box 43"/>
          <p:cNvSpPr txBox="1">
            <a:spLocks noChangeArrowheads="1"/>
          </p:cNvSpPr>
          <p:nvPr/>
        </p:nvSpPr>
        <p:spPr bwMode="auto">
          <a:xfrm>
            <a:off x="8858487" y="5939542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GND</a:t>
            </a:r>
            <a:endParaRPr lang="ja-JP" altLang="en-US" dirty="0"/>
          </a:p>
        </p:txBody>
      </p:sp>
      <p:grpSp>
        <p:nvGrpSpPr>
          <p:cNvPr id="95" name="グループ化 94"/>
          <p:cNvGrpSpPr/>
          <p:nvPr/>
        </p:nvGrpSpPr>
        <p:grpSpPr>
          <a:xfrm>
            <a:off x="786697" y="2093814"/>
            <a:ext cx="3115348" cy="2985641"/>
            <a:chOff x="5436096" y="2348880"/>
            <a:chExt cx="3115348" cy="2985641"/>
          </a:xfrm>
        </p:grpSpPr>
        <p:grpSp>
          <p:nvGrpSpPr>
            <p:cNvPr id="96" name="Group 85"/>
            <p:cNvGrpSpPr>
              <a:grpSpLocks/>
            </p:cNvGrpSpPr>
            <p:nvPr/>
          </p:nvGrpSpPr>
          <p:grpSpPr bwMode="auto">
            <a:xfrm>
              <a:off x="5661622" y="2595662"/>
              <a:ext cx="751200" cy="144463"/>
              <a:chOff x="1338" y="1570"/>
              <a:chExt cx="453" cy="91"/>
            </a:xfrm>
          </p:grpSpPr>
          <p:sp>
            <p:nvSpPr>
              <p:cNvPr id="132" name="Line 86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Oval 87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97" name="Group 88"/>
            <p:cNvGrpSpPr>
              <a:grpSpLocks/>
            </p:cNvGrpSpPr>
            <p:nvPr/>
          </p:nvGrpSpPr>
          <p:grpSpPr bwMode="auto">
            <a:xfrm>
              <a:off x="6565384" y="2595662"/>
              <a:ext cx="751200" cy="144463"/>
              <a:chOff x="1338" y="1570"/>
              <a:chExt cx="453" cy="91"/>
            </a:xfrm>
          </p:grpSpPr>
          <p:sp>
            <p:nvSpPr>
              <p:cNvPr id="130" name="Line 89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Oval 90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98" name="Line 92"/>
            <p:cNvSpPr>
              <a:spLocks noChangeShapeType="1"/>
            </p:cNvSpPr>
            <p:nvPr/>
          </p:nvSpPr>
          <p:spPr bwMode="auto">
            <a:xfrm>
              <a:off x="6263577" y="237976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Line 96"/>
            <p:cNvSpPr>
              <a:spLocks noChangeShapeType="1"/>
            </p:cNvSpPr>
            <p:nvPr/>
          </p:nvSpPr>
          <p:spPr bwMode="auto">
            <a:xfrm flipV="1">
              <a:off x="5736245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 flipV="1">
              <a:off x="6640007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1" name="Line 98"/>
            <p:cNvSpPr>
              <a:spLocks noChangeShapeType="1"/>
            </p:cNvSpPr>
            <p:nvPr/>
          </p:nvSpPr>
          <p:spPr bwMode="auto">
            <a:xfrm>
              <a:off x="6338200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 flipV="1">
              <a:off x="6338200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" name="Line 102"/>
            <p:cNvSpPr>
              <a:spLocks noChangeShapeType="1"/>
            </p:cNvSpPr>
            <p:nvPr/>
          </p:nvSpPr>
          <p:spPr bwMode="auto">
            <a:xfrm flipH="1">
              <a:off x="5436096" y="5261075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Line 104"/>
            <p:cNvSpPr>
              <a:spLocks noChangeShapeType="1"/>
            </p:cNvSpPr>
            <p:nvPr/>
          </p:nvSpPr>
          <p:spPr bwMode="auto">
            <a:xfrm>
              <a:off x="6038051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Line 105"/>
            <p:cNvSpPr>
              <a:spLocks noChangeShapeType="1"/>
            </p:cNvSpPr>
            <p:nvPr/>
          </p:nvSpPr>
          <p:spPr bwMode="auto">
            <a:xfrm>
              <a:off x="6940155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06" name="Group 106"/>
            <p:cNvGrpSpPr>
              <a:grpSpLocks/>
            </p:cNvGrpSpPr>
            <p:nvPr/>
          </p:nvGrpSpPr>
          <p:grpSpPr bwMode="auto">
            <a:xfrm>
              <a:off x="7467488" y="2597250"/>
              <a:ext cx="751200" cy="144463"/>
              <a:chOff x="1338" y="1570"/>
              <a:chExt cx="453" cy="91"/>
            </a:xfrm>
          </p:grpSpPr>
          <p:sp>
            <p:nvSpPr>
              <p:cNvPr id="128" name="Line 107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9" name="Oval 108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07" name="Line 110"/>
            <p:cNvSpPr>
              <a:spLocks noChangeShapeType="1"/>
            </p:cNvSpPr>
            <p:nvPr/>
          </p:nvSpPr>
          <p:spPr bwMode="auto">
            <a:xfrm>
              <a:off x="7165681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" name="Line 114"/>
            <p:cNvSpPr>
              <a:spLocks noChangeShapeType="1"/>
            </p:cNvSpPr>
            <p:nvPr/>
          </p:nvSpPr>
          <p:spPr bwMode="auto">
            <a:xfrm flipV="1">
              <a:off x="7240304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9" name="Line 115"/>
            <p:cNvSpPr>
              <a:spLocks noChangeShapeType="1"/>
            </p:cNvSpPr>
            <p:nvPr/>
          </p:nvSpPr>
          <p:spPr bwMode="auto">
            <a:xfrm>
              <a:off x="7691356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0" name="Line 119"/>
            <p:cNvSpPr>
              <a:spLocks noChangeShapeType="1"/>
            </p:cNvSpPr>
            <p:nvPr/>
          </p:nvSpPr>
          <p:spPr bwMode="auto">
            <a:xfrm flipV="1">
              <a:off x="8142408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1" name="Line 120"/>
            <p:cNvSpPr>
              <a:spLocks noChangeShapeType="1"/>
            </p:cNvSpPr>
            <p:nvPr/>
          </p:nvSpPr>
          <p:spPr bwMode="auto">
            <a:xfrm>
              <a:off x="7842259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8100392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8142408" y="5332512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 flipV="1">
              <a:off x="6228184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" name="Line 118"/>
            <p:cNvSpPr>
              <a:spLocks noChangeShapeType="1"/>
            </p:cNvSpPr>
            <p:nvPr/>
          </p:nvSpPr>
          <p:spPr bwMode="auto">
            <a:xfrm flipV="1">
              <a:off x="8100392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 flipV="1">
              <a:off x="7596336" y="2415506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7" name="Line 118"/>
            <p:cNvSpPr>
              <a:spLocks noChangeShapeType="1"/>
            </p:cNvSpPr>
            <p:nvPr/>
          </p:nvSpPr>
          <p:spPr bwMode="auto">
            <a:xfrm flipV="1">
              <a:off x="7164288" y="2382193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8" name="Line 118"/>
            <p:cNvSpPr>
              <a:spLocks noChangeShapeType="1"/>
            </p:cNvSpPr>
            <p:nvPr/>
          </p:nvSpPr>
          <p:spPr bwMode="auto">
            <a:xfrm flipV="1">
              <a:off x="6732240" y="2348880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 flipV="1">
              <a:off x="5796136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0" name="Line 97"/>
            <p:cNvSpPr>
              <a:spLocks noChangeShapeType="1"/>
            </p:cNvSpPr>
            <p:nvPr/>
          </p:nvSpPr>
          <p:spPr bwMode="auto">
            <a:xfrm flipV="1">
              <a:off x="7565216" y="5118497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1" name="Line 83"/>
            <p:cNvSpPr>
              <a:spLocks noChangeShapeType="1"/>
            </p:cNvSpPr>
            <p:nvPr/>
          </p:nvSpPr>
          <p:spPr bwMode="auto">
            <a:xfrm>
              <a:off x="5645233" y="2382193"/>
              <a:ext cx="150903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" name="Line 98"/>
            <p:cNvSpPr>
              <a:spLocks noChangeShapeType="1"/>
            </p:cNvSpPr>
            <p:nvPr/>
          </p:nvSpPr>
          <p:spPr bwMode="auto">
            <a:xfrm>
              <a:off x="6804248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" name="Line 101"/>
            <p:cNvSpPr>
              <a:spLocks noChangeShapeType="1"/>
            </p:cNvSpPr>
            <p:nvPr/>
          </p:nvSpPr>
          <p:spPr bwMode="auto">
            <a:xfrm flipV="1">
              <a:off x="5796136" y="5118050"/>
              <a:ext cx="0" cy="144463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4" name="Line 98"/>
            <p:cNvSpPr>
              <a:spLocks noChangeShapeType="1"/>
            </p:cNvSpPr>
            <p:nvPr/>
          </p:nvSpPr>
          <p:spPr bwMode="auto">
            <a:xfrm>
              <a:off x="7236296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5" name="Text Box 83"/>
            <p:cNvSpPr txBox="1">
              <a:spLocks noChangeArrowheads="1"/>
            </p:cNvSpPr>
            <p:nvPr/>
          </p:nvSpPr>
          <p:spPr bwMode="auto">
            <a:xfrm>
              <a:off x="5800376" y="3488085"/>
              <a:ext cx="3476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/>
                <a:t>Ａ</a:t>
              </a:r>
            </a:p>
          </p:txBody>
        </p:sp>
        <p:sp>
          <p:nvSpPr>
            <p:cNvPr id="126" name="Text Box 84"/>
            <p:cNvSpPr txBox="1">
              <a:spLocks noChangeArrowheads="1"/>
            </p:cNvSpPr>
            <p:nvPr/>
          </p:nvSpPr>
          <p:spPr bwMode="auto">
            <a:xfrm>
              <a:off x="6880092" y="3494164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B</a:t>
              </a:r>
            </a:p>
          </p:txBody>
        </p:sp>
        <p:sp>
          <p:nvSpPr>
            <p:cNvPr id="127" name="Text Box 85"/>
            <p:cNvSpPr txBox="1">
              <a:spLocks noChangeArrowheads="1"/>
            </p:cNvSpPr>
            <p:nvPr/>
          </p:nvSpPr>
          <p:spPr bwMode="auto">
            <a:xfrm>
              <a:off x="7793277" y="3465319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</p:grpSp>
      <p:grpSp>
        <p:nvGrpSpPr>
          <p:cNvPr id="134" name="Group 66"/>
          <p:cNvGrpSpPr>
            <a:grpSpLocks/>
          </p:cNvGrpSpPr>
          <p:nvPr/>
        </p:nvGrpSpPr>
        <p:grpSpPr bwMode="auto">
          <a:xfrm>
            <a:off x="1691928" y="5228754"/>
            <a:ext cx="431800" cy="144462"/>
            <a:chOff x="2789" y="4019"/>
            <a:chExt cx="272" cy="91"/>
          </a:xfrm>
        </p:grpSpPr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6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7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9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0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41" name="Line 73"/>
          <p:cNvSpPr>
            <a:spLocks noChangeShapeType="1"/>
          </p:cNvSpPr>
          <p:nvPr/>
        </p:nvSpPr>
        <p:spPr bwMode="auto">
          <a:xfrm>
            <a:off x="1907828" y="5084738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42" name="直線コネクタ 141"/>
          <p:cNvCxnSpPr/>
          <p:nvPr/>
        </p:nvCxnSpPr>
        <p:spPr>
          <a:xfrm flipV="1">
            <a:off x="786697" y="4581128"/>
            <a:ext cx="0" cy="42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786697" y="4581128"/>
            <a:ext cx="2031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2818089" y="4581128"/>
            <a:ext cx="0" cy="503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>
            <a:stCxn id="113" idx="1"/>
            <a:endCxn id="112" idx="1"/>
          </p:cNvCxnSpPr>
          <p:nvPr/>
        </p:nvCxnSpPr>
        <p:spPr>
          <a:xfrm flipV="1">
            <a:off x="3869438" y="2126285"/>
            <a:ext cx="32607" cy="2951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Line 78"/>
          <p:cNvSpPr>
            <a:spLocks noChangeShapeType="1"/>
          </p:cNvSpPr>
          <p:nvPr/>
        </p:nvSpPr>
        <p:spPr bwMode="auto">
          <a:xfrm>
            <a:off x="2627784" y="1629767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47" name="直線コネクタ 146"/>
          <p:cNvCxnSpPr/>
          <p:nvPr/>
        </p:nvCxnSpPr>
        <p:spPr>
          <a:xfrm>
            <a:off x="2748434" y="1629767"/>
            <a:ext cx="0" cy="50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786697" y="2708920"/>
            <a:ext cx="3115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 flipV="1">
            <a:off x="827584" y="2132856"/>
            <a:ext cx="0" cy="568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endCxn id="121" idx="0"/>
          </p:cNvCxnSpPr>
          <p:nvPr/>
        </p:nvCxnSpPr>
        <p:spPr>
          <a:xfrm flipV="1">
            <a:off x="826192" y="2127127"/>
            <a:ext cx="169642" cy="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 Box 90"/>
          <p:cNvSpPr txBox="1">
            <a:spLocks noChangeArrowheads="1"/>
          </p:cNvSpPr>
          <p:nvPr/>
        </p:nvSpPr>
        <p:spPr bwMode="auto">
          <a:xfrm>
            <a:off x="3923928" y="2564904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Z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5796384" y="4365104"/>
            <a:ext cx="386381" cy="16548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53" name="Group 90"/>
          <p:cNvGrpSpPr>
            <a:grpSpLocks/>
          </p:cNvGrpSpPr>
          <p:nvPr/>
        </p:nvGrpSpPr>
        <p:grpSpPr bwMode="auto">
          <a:xfrm>
            <a:off x="5796384" y="4365104"/>
            <a:ext cx="431800" cy="431800"/>
            <a:chOff x="1610" y="3249"/>
            <a:chExt cx="272" cy="272"/>
          </a:xfrm>
        </p:grpSpPr>
        <p:sp>
          <p:nvSpPr>
            <p:cNvPr id="154" name="Rectangle 9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" name="Rectangle 9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6" name="Group 93"/>
          <p:cNvGrpSpPr>
            <a:grpSpLocks/>
          </p:cNvGrpSpPr>
          <p:nvPr/>
        </p:nvGrpSpPr>
        <p:grpSpPr bwMode="auto">
          <a:xfrm>
            <a:off x="5796384" y="5373167"/>
            <a:ext cx="431800" cy="431800"/>
            <a:chOff x="1610" y="3249"/>
            <a:chExt cx="272" cy="272"/>
          </a:xfrm>
        </p:grpSpPr>
        <p:sp>
          <p:nvSpPr>
            <p:cNvPr id="157" name="Rectangle 9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8" name="Rectangle 9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9" name="Rectangle 10"/>
          <p:cNvSpPr>
            <a:spLocks noChangeArrowheads="1"/>
          </p:cNvSpPr>
          <p:nvPr/>
        </p:nvSpPr>
        <p:spPr bwMode="auto">
          <a:xfrm>
            <a:off x="4714254" y="4147914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60" name="Group 12"/>
          <p:cNvGrpSpPr>
            <a:grpSpLocks/>
          </p:cNvGrpSpPr>
          <p:nvPr/>
        </p:nvGrpSpPr>
        <p:grpSpPr bwMode="auto">
          <a:xfrm>
            <a:off x="4642817" y="4363814"/>
            <a:ext cx="431800" cy="431800"/>
            <a:chOff x="1610" y="3249"/>
            <a:chExt cx="272" cy="272"/>
          </a:xfrm>
        </p:grpSpPr>
        <p:sp>
          <p:nvSpPr>
            <p:cNvPr id="161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2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3" name="Group 51"/>
          <p:cNvGrpSpPr>
            <a:grpSpLocks/>
          </p:cNvGrpSpPr>
          <p:nvPr/>
        </p:nvGrpSpPr>
        <p:grpSpPr bwMode="auto">
          <a:xfrm>
            <a:off x="4642817" y="5373464"/>
            <a:ext cx="431800" cy="431800"/>
            <a:chOff x="1610" y="3249"/>
            <a:chExt cx="272" cy="272"/>
          </a:xfrm>
        </p:grpSpPr>
        <p:sp>
          <p:nvSpPr>
            <p:cNvPr id="164" name="Rectangle 5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5" name="Rectangle 5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7" name="Rectangle 10"/>
          <p:cNvSpPr>
            <a:spLocks noChangeArrowheads="1"/>
          </p:cNvSpPr>
          <p:nvPr/>
        </p:nvSpPr>
        <p:spPr bwMode="auto">
          <a:xfrm>
            <a:off x="6803925" y="4149080"/>
            <a:ext cx="3603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68" name="Group 12"/>
          <p:cNvGrpSpPr>
            <a:grpSpLocks/>
          </p:cNvGrpSpPr>
          <p:nvPr/>
        </p:nvGrpSpPr>
        <p:grpSpPr bwMode="auto">
          <a:xfrm>
            <a:off x="6732488" y="4364980"/>
            <a:ext cx="431800" cy="431800"/>
            <a:chOff x="1610" y="3249"/>
            <a:chExt cx="272" cy="272"/>
          </a:xfrm>
        </p:grpSpPr>
        <p:sp>
          <p:nvSpPr>
            <p:cNvPr id="169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0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1" name="Group 51"/>
          <p:cNvGrpSpPr>
            <a:grpSpLocks/>
          </p:cNvGrpSpPr>
          <p:nvPr/>
        </p:nvGrpSpPr>
        <p:grpSpPr bwMode="auto">
          <a:xfrm>
            <a:off x="6732488" y="5374630"/>
            <a:ext cx="431800" cy="431800"/>
            <a:chOff x="1610" y="3249"/>
            <a:chExt cx="272" cy="272"/>
          </a:xfrm>
        </p:grpSpPr>
        <p:sp>
          <p:nvSpPr>
            <p:cNvPr id="172" name="Rectangle 5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3" name="Rectangle 5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" name="Rectangle 11"/>
          <p:cNvSpPr>
            <a:spLocks noChangeArrowheads="1"/>
          </p:cNvSpPr>
          <p:nvPr/>
        </p:nvSpPr>
        <p:spPr bwMode="auto">
          <a:xfrm>
            <a:off x="4787702" y="1338411"/>
            <a:ext cx="274295" cy="20188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6" name="Rectangle 57"/>
          <p:cNvSpPr>
            <a:spLocks noChangeArrowheads="1"/>
          </p:cNvSpPr>
          <p:nvPr/>
        </p:nvSpPr>
        <p:spPr bwMode="auto">
          <a:xfrm>
            <a:off x="4715842" y="3912751"/>
            <a:ext cx="2448446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75" name="Group 73"/>
          <p:cNvGrpSpPr>
            <a:grpSpLocks/>
          </p:cNvGrpSpPr>
          <p:nvPr/>
        </p:nvGrpSpPr>
        <p:grpSpPr bwMode="auto">
          <a:xfrm>
            <a:off x="4716264" y="1409923"/>
            <a:ext cx="431800" cy="431800"/>
            <a:chOff x="1610" y="3249"/>
            <a:chExt cx="272" cy="272"/>
          </a:xfrm>
        </p:grpSpPr>
        <p:sp>
          <p:nvSpPr>
            <p:cNvPr id="176" name="Rectangle 74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7" name="Rectangle 75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81" name="Rectangle 41"/>
          <p:cNvSpPr>
            <a:spLocks noChangeArrowheads="1"/>
          </p:cNvSpPr>
          <p:nvPr/>
        </p:nvSpPr>
        <p:spPr bwMode="auto">
          <a:xfrm>
            <a:off x="7956054" y="1412775"/>
            <a:ext cx="332915" cy="430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2" name="Group 58"/>
          <p:cNvGrpSpPr>
            <a:grpSpLocks/>
          </p:cNvGrpSpPr>
          <p:nvPr/>
        </p:nvGrpSpPr>
        <p:grpSpPr bwMode="auto">
          <a:xfrm>
            <a:off x="7884616" y="1412776"/>
            <a:ext cx="431800" cy="431800"/>
            <a:chOff x="1610" y="3249"/>
            <a:chExt cx="272" cy="272"/>
          </a:xfrm>
        </p:grpSpPr>
        <p:sp>
          <p:nvSpPr>
            <p:cNvPr id="183" name="Rectangle 5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" name="Rectangle 6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88" name="Group 12"/>
          <p:cNvGrpSpPr>
            <a:grpSpLocks/>
          </p:cNvGrpSpPr>
          <p:nvPr/>
        </p:nvGrpSpPr>
        <p:grpSpPr bwMode="auto">
          <a:xfrm>
            <a:off x="7884616" y="4365104"/>
            <a:ext cx="431800" cy="431800"/>
            <a:chOff x="1610" y="3249"/>
            <a:chExt cx="272" cy="272"/>
          </a:xfrm>
        </p:grpSpPr>
        <p:sp>
          <p:nvSpPr>
            <p:cNvPr id="189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0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91" name="Group 51"/>
          <p:cNvGrpSpPr>
            <a:grpSpLocks/>
          </p:cNvGrpSpPr>
          <p:nvPr/>
        </p:nvGrpSpPr>
        <p:grpSpPr bwMode="auto">
          <a:xfrm>
            <a:off x="7884616" y="5374754"/>
            <a:ext cx="431800" cy="431800"/>
            <a:chOff x="1610" y="3249"/>
            <a:chExt cx="272" cy="272"/>
          </a:xfrm>
        </p:grpSpPr>
        <p:sp>
          <p:nvSpPr>
            <p:cNvPr id="192" name="Rectangle 5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3" name="Rectangle 5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4" name="Rectangle 57"/>
          <p:cNvSpPr>
            <a:spLocks noChangeArrowheads="1"/>
          </p:cNvSpPr>
          <p:nvPr/>
        </p:nvSpPr>
        <p:spPr bwMode="auto">
          <a:xfrm>
            <a:off x="5003602" y="3031646"/>
            <a:ext cx="3025477" cy="3253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5" name="Group 61"/>
          <p:cNvGrpSpPr>
            <a:grpSpLocks/>
          </p:cNvGrpSpPr>
          <p:nvPr/>
        </p:nvGrpSpPr>
        <p:grpSpPr bwMode="auto">
          <a:xfrm>
            <a:off x="7884616" y="2422426"/>
            <a:ext cx="431800" cy="431800"/>
            <a:chOff x="1610" y="3249"/>
            <a:chExt cx="272" cy="272"/>
          </a:xfrm>
        </p:grpSpPr>
        <p:sp>
          <p:nvSpPr>
            <p:cNvPr id="186" name="Rectangle 6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7" name="Rectangle 6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8" name="Group 76"/>
          <p:cNvGrpSpPr>
            <a:grpSpLocks/>
          </p:cNvGrpSpPr>
          <p:nvPr/>
        </p:nvGrpSpPr>
        <p:grpSpPr bwMode="auto">
          <a:xfrm>
            <a:off x="4716264" y="2419573"/>
            <a:ext cx="431800" cy="431800"/>
            <a:chOff x="1610" y="3249"/>
            <a:chExt cx="272" cy="272"/>
          </a:xfrm>
        </p:grpSpPr>
        <p:sp>
          <p:nvSpPr>
            <p:cNvPr id="179" name="Rectangle 77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0" name="Rectangle 78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5" name="Rectangle 89"/>
          <p:cNvSpPr>
            <a:spLocks noChangeArrowheads="1"/>
          </p:cNvSpPr>
          <p:nvPr/>
        </p:nvSpPr>
        <p:spPr bwMode="auto">
          <a:xfrm>
            <a:off x="6849915" y="1196752"/>
            <a:ext cx="386381" cy="16548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96" name="Group 58"/>
          <p:cNvGrpSpPr>
            <a:grpSpLocks/>
          </p:cNvGrpSpPr>
          <p:nvPr/>
        </p:nvGrpSpPr>
        <p:grpSpPr bwMode="auto">
          <a:xfrm>
            <a:off x="6804248" y="1340768"/>
            <a:ext cx="431800" cy="431800"/>
            <a:chOff x="1610" y="3249"/>
            <a:chExt cx="272" cy="272"/>
          </a:xfrm>
        </p:grpSpPr>
        <p:sp>
          <p:nvSpPr>
            <p:cNvPr id="197" name="Rectangle 5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8" name="Rectangle 6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99" name="Group 61"/>
          <p:cNvGrpSpPr>
            <a:grpSpLocks/>
          </p:cNvGrpSpPr>
          <p:nvPr/>
        </p:nvGrpSpPr>
        <p:grpSpPr bwMode="auto">
          <a:xfrm>
            <a:off x="6804248" y="2350418"/>
            <a:ext cx="431800" cy="431800"/>
            <a:chOff x="1610" y="3249"/>
            <a:chExt cx="272" cy="272"/>
          </a:xfrm>
        </p:grpSpPr>
        <p:sp>
          <p:nvSpPr>
            <p:cNvPr id="200" name="Rectangle 6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1" name="Rectangle 6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2424744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235</Words>
  <Application>Microsoft Office PowerPoint</Application>
  <PresentationFormat>画面に合わせる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hunga</dc:creator>
  <cp:lastModifiedBy>hunga</cp:lastModifiedBy>
  <cp:revision>79</cp:revision>
  <dcterms:created xsi:type="dcterms:W3CDTF">2005-10-12T03:22:50Z</dcterms:created>
  <dcterms:modified xsi:type="dcterms:W3CDTF">2020-04-20T00:25:09Z</dcterms:modified>
</cp:coreProperties>
</file>