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xml" ContentType="application/vnd.openxmlformats-officedocument.presentationml.tags+xml"/>
  <Override PartName="/ppt/notesSlides/notesSlide27.xml" ContentType="application/vnd.openxmlformats-officedocument.presentationml.notesSlide+xml"/>
  <Override PartName="/ppt/tags/tag5.xml" ContentType="application/vnd.openxmlformats-officedocument.presentationml.tags+xml"/>
  <Override PartName="/ppt/notesSlides/notesSlide28.xml" ContentType="application/vnd.openxmlformats-officedocument.presentationml.notesSlide+xml"/>
  <Override PartName="/ppt/tags/tag6.xml" ContentType="application/vnd.openxmlformats-officedocument.presentationml.tags+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ppt/tags/tag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9.xml" ContentType="application/vnd.openxmlformats-officedocument.presentationml.tags+xml"/>
  <Override PartName="/ppt/notesSlides/notesSlide41.xml" ContentType="application/vnd.openxmlformats-officedocument.presentationml.notesSlide+xml"/>
  <Override PartName="/ppt/tags/tag10.xml" ContentType="application/vnd.openxmlformats-officedocument.presentationml.tags+xml"/>
  <Override PartName="/ppt/notesSlides/notesSlide42.xml" ContentType="application/vnd.openxmlformats-officedocument.presentationml.notesSlide+xml"/>
  <Override PartName="/ppt/tags/tag11.xml" ContentType="application/vnd.openxmlformats-officedocument.presentationml.tags+xml"/>
  <Override PartName="/ppt/notesSlides/notesSlide43.xml" ContentType="application/vnd.openxmlformats-officedocument.presentationml.notesSlide+xml"/>
  <Override PartName="/ppt/tags/tag12.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411" r:id="rId2"/>
    <p:sldId id="367" r:id="rId3"/>
    <p:sldId id="417" r:id="rId4"/>
    <p:sldId id="368" r:id="rId5"/>
    <p:sldId id="369" r:id="rId6"/>
    <p:sldId id="370" r:id="rId7"/>
    <p:sldId id="371" r:id="rId8"/>
    <p:sldId id="373" r:id="rId9"/>
    <p:sldId id="374" r:id="rId10"/>
    <p:sldId id="714" r:id="rId11"/>
    <p:sldId id="378" r:id="rId12"/>
    <p:sldId id="376" r:id="rId13"/>
    <p:sldId id="377" r:id="rId14"/>
    <p:sldId id="379" r:id="rId15"/>
    <p:sldId id="380" r:id="rId16"/>
    <p:sldId id="381" r:id="rId17"/>
    <p:sldId id="418" r:id="rId18"/>
    <p:sldId id="384" r:id="rId19"/>
    <p:sldId id="382" r:id="rId20"/>
    <p:sldId id="387" r:id="rId21"/>
    <p:sldId id="415" r:id="rId22"/>
    <p:sldId id="416" r:id="rId23"/>
    <p:sldId id="283" r:id="rId24"/>
    <p:sldId id="603"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616" r:id="rId38"/>
    <p:sldId id="634" r:id="rId39"/>
    <p:sldId id="404" r:id="rId40"/>
    <p:sldId id="405" r:id="rId41"/>
    <p:sldId id="406" r:id="rId42"/>
    <p:sldId id="407" r:id="rId43"/>
    <p:sldId id="408" r:id="rId44"/>
    <p:sldId id="409" r:id="rId45"/>
    <p:sldId id="410" r:id="rId46"/>
    <p:sldId id="712" r:id="rId47"/>
    <p:sldId id="420" r:id="rId48"/>
    <p:sldId id="414" r:id="rId49"/>
    <p:sldId id="713" r:id="rId50"/>
    <p:sldId id="419" r:id="rId51"/>
    <p:sldId id="403" r:id="rId52"/>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66"/>
    <a:srgbClr val="00CC66"/>
    <a:srgbClr val="0066FF"/>
    <a:srgbClr val="FF66FF"/>
    <a:srgbClr val="FFFF00"/>
    <a:srgbClr val="FF66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75" autoAdjust="0"/>
    <p:restoredTop sz="77872" autoAdjust="0"/>
  </p:normalViewPr>
  <p:slideViewPr>
    <p:cSldViewPr>
      <p:cViewPr varScale="1">
        <p:scale>
          <a:sx n="56" d="100"/>
          <a:sy n="56" d="100"/>
        </p:scale>
        <p:origin x="193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987AA2A-6C43-49E9-A54D-981E862D90CF}" type="slidenum">
              <a:rPr lang="en-US" altLang="ja-JP"/>
              <a:pPr/>
              <a:t>‹#›</a:t>
            </a:fld>
            <a:endParaRPr lang="en-US" altLang="ja-JP"/>
          </a:p>
        </p:txBody>
      </p:sp>
    </p:spTree>
    <p:extLst>
      <p:ext uri="{BB962C8B-B14F-4D97-AF65-F5344CB8AC3E}">
        <p14:creationId xmlns:p14="http://schemas.microsoft.com/office/powerpoint/2010/main" val="26118904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半導体メモリはコンピュータだけでなく、情報機器の至るところで使われます。どのようなデバイスがどのような特徴があるのかを知っておく必要があります。この中には急速に変わってしまったものもあれば、しぶとく変わらないものもあります。それぞれのメモリの特徴を知っておくことは</a:t>
            </a:r>
            <a:r>
              <a:rPr kumimoji="1" lang="en-US" altLang="ja-JP" dirty="0"/>
              <a:t>IT</a:t>
            </a:r>
            <a:r>
              <a:rPr kumimoji="1" lang="ja-JP" altLang="en-US" dirty="0"/>
              <a:t>社会を生きて行くには絶対に必要です。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1</a:t>
            </a:fld>
            <a:endParaRPr lang="en-US" altLang="ja-JP"/>
          </a:p>
        </p:txBody>
      </p:sp>
    </p:spTree>
    <p:extLst>
      <p:ext uri="{BB962C8B-B14F-4D97-AF65-F5344CB8AC3E}">
        <p14:creationId xmlns:p14="http://schemas.microsoft.com/office/powerpoint/2010/main" val="396880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RAM</a:t>
            </a:r>
            <a:r>
              <a:rPr kumimoji="1" lang="ja-JP" altLang="en-US" dirty="0"/>
              <a:t>の容量は、アドレスの本数をｎ、一つのアドレスに保持できるデータの幅を</a:t>
            </a:r>
            <a:r>
              <a:rPr kumimoji="1" lang="ja-JP" altLang="en-US" dirty="0" err="1"/>
              <a:t>ｗ</a:t>
            </a:r>
            <a:r>
              <a:rPr kumimoji="1" lang="ja-JP" altLang="en-US" dirty="0"/>
              <a:t>とすると</a:t>
            </a:r>
            <a:r>
              <a:rPr kumimoji="1" lang="en-US" altLang="ja-JP" dirty="0"/>
              <a:t>2</a:t>
            </a:r>
            <a:r>
              <a:rPr kumimoji="1" lang="ja-JP" altLang="en-US" dirty="0"/>
              <a:t>のｎ乗</a:t>
            </a:r>
            <a:r>
              <a:rPr kumimoji="1" lang="en-US" altLang="ja-JP" dirty="0"/>
              <a:t>×</a:t>
            </a:r>
            <a:r>
              <a:rPr kumimoji="1" lang="ja-JP" altLang="en-US" dirty="0" err="1"/>
              <a:t>ｗ</a:t>
            </a:r>
            <a:r>
              <a:rPr kumimoji="1" lang="ja-JP" altLang="en-US" dirty="0"/>
              <a:t>になります。ｗはたいてい１、２、４，８，１６など</a:t>
            </a:r>
            <a:r>
              <a:rPr kumimoji="1" lang="en-US" altLang="ja-JP" dirty="0"/>
              <a:t>2</a:t>
            </a:r>
            <a:r>
              <a:rPr kumimoji="1" lang="ja-JP" altLang="en-US" dirty="0"/>
              <a:t>のｋ乗になるので、全体は２の階乗になります。メモリの容量は膨大なので、皆さんはこれに慣れる必要があります。</a:t>
            </a:r>
            <a:r>
              <a:rPr kumimoji="1" lang="en-US" altLang="ja-JP" dirty="0"/>
              <a:t>1K=1000</a:t>
            </a:r>
            <a:r>
              <a:rPr kumimoji="1" lang="ja-JP" altLang="en-US" dirty="0"/>
              <a:t>と区別するために、</a:t>
            </a:r>
            <a:r>
              <a:rPr kumimoji="1" lang="en-US" altLang="ja-JP" dirty="0"/>
              <a:t>1Ki=1024</a:t>
            </a:r>
            <a:r>
              <a:rPr kumimoji="1" lang="ja-JP" altLang="en-US" dirty="0"/>
              <a:t>と</a:t>
            </a:r>
            <a:r>
              <a:rPr kumimoji="1" lang="en-US" altLang="ja-JP" dirty="0" err="1"/>
              <a:t>i</a:t>
            </a:r>
            <a:r>
              <a:rPr kumimoji="1" lang="ja-JP" altLang="en-US" dirty="0"/>
              <a:t>を付けて示します。</a:t>
            </a:r>
            <a:r>
              <a:rPr kumimoji="1" lang="en-US" altLang="ja-JP" dirty="0"/>
              <a:t>2</a:t>
            </a:r>
            <a:r>
              <a:rPr kumimoji="1" lang="ja-JP" altLang="en-US" dirty="0"/>
              <a:t>の</a:t>
            </a:r>
            <a:r>
              <a:rPr kumimoji="1" lang="en-US" altLang="ja-JP" dirty="0"/>
              <a:t>10</a:t>
            </a:r>
            <a:r>
              <a:rPr kumimoji="1" lang="ja-JP" altLang="en-US" dirty="0"/>
              <a:t>乗が１</a:t>
            </a:r>
            <a:r>
              <a:rPr kumimoji="1" lang="en-US" altLang="ja-JP" dirty="0"/>
              <a:t>Ki (</a:t>
            </a:r>
            <a:r>
              <a:rPr kumimoji="1" lang="en-US" altLang="ja-JP" dirty="0" err="1"/>
              <a:t>kibi</a:t>
            </a:r>
            <a:r>
              <a:rPr kumimoji="1" lang="en-US" altLang="ja-JP" dirty="0"/>
              <a:t>)</a:t>
            </a:r>
            <a:r>
              <a:rPr kumimoji="1" lang="ja-JP" altLang="en-US" dirty="0"/>
              <a:t>、</a:t>
            </a:r>
            <a:r>
              <a:rPr kumimoji="1" lang="en-US" altLang="ja-JP" dirty="0"/>
              <a:t>2</a:t>
            </a:r>
            <a:r>
              <a:rPr kumimoji="1" lang="ja-JP" altLang="en-US" dirty="0"/>
              <a:t>の</a:t>
            </a:r>
            <a:r>
              <a:rPr kumimoji="1" lang="en-US" altLang="ja-JP" dirty="0"/>
              <a:t>20</a:t>
            </a:r>
            <a:r>
              <a:rPr kumimoji="1" lang="ja-JP" altLang="en-US" dirty="0"/>
              <a:t>乗が１</a:t>
            </a:r>
            <a:r>
              <a:rPr kumimoji="1" lang="en-US" altLang="ja-JP" dirty="0"/>
              <a:t>Mi (</a:t>
            </a:r>
            <a:r>
              <a:rPr kumimoji="1" lang="en-US" altLang="ja-JP" dirty="0" err="1"/>
              <a:t>mebi</a:t>
            </a:r>
            <a:r>
              <a:rPr kumimoji="1" lang="en-US" altLang="ja-JP" dirty="0"/>
              <a:t>)</a:t>
            </a:r>
            <a:r>
              <a:rPr kumimoji="1" lang="ja-JP" altLang="en-US" dirty="0"/>
              <a:t>、</a:t>
            </a:r>
            <a:r>
              <a:rPr kumimoji="1" lang="en-US" altLang="ja-JP" dirty="0"/>
              <a:t>2</a:t>
            </a:r>
            <a:r>
              <a:rPr kumimoji="1" lang="ja-JP" altLang="en-US" dirty="0"/>
              <a:t>の</a:t>
            </a:r>
            <a:r>
              <a:rPr kumimoji="1" lang="en-US" altLang="ja-JP" dirty="0"/>
              <a:t>30</a:t>
            </a:r>
            <a:r>
              <a:rPr kumimoji="1" lang="ja-JP" altLang="en-US" dirty="0"/>
              <a:t>乗が１</a:t>
            </a:r>
            <a:r>
              <a:rPr kumimoji="1" lang="en-US" altLang="ja-JP" dirty="0"/>
              <a:t>Gi(</a:t>
            </a:r>
            <a:r>
              <a:rPr kumimoji="1" lang="en-US" altLang="ja-JP" dirty="0" err="1"/>
              <a:t>gibi</a:t>
            </a:r>
            <a:r>
              <a:rPr kumimoji="1" lang="en-US" altLang="ja-JP" dirty="0"/>
              <a:t>)</a:t>
            </a:r>
            <a:r>
              <a:rPr kumimoji="1" lang="ja-JP" altLang="en-US" dirty="0"/>
              <a:t>というのだけは、覚え易いのでぜひ覚えてください。</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10</a:t>
            </a:fld>
            <a:endParaRPr lang="en-US" altLang="ja-JP"/>
          </a:p>
        </p:txBody>
      </p:sp>
    </p:spTree>
    <p:extLst>
      <p:ext uri="{BB962C8B-B14F-4D97-AF65-F5344CB8AC3E}">
        <p14:creationId xmlns:p14="http://schemas.microsoft.com/office/powerpoint/2010/main" val="488321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では、この問題をやってみましょう。左の</a:t>
            </a:r>
            <a:r>
              <a:rPr kumimoji="1" lang="en-US" altLang="ja-JP" dirty="0"/>
              <a:t>RAM</a:t>
            </a:r>
            <a:r>
              <a:rPr kumimoji="1" lang="ja-JP" altLang="en-US" dirty="0"/>
              <a:t>は</a:t>
            </a:r>
            <a:r>
              <a:rPr kumimoji="1" lang="en-US" altLang="ja-JP" dirty="0"/>
              <a:t>A21</a:t>
            </a:r>
            <a:r>
              <a:rPr kumimoji="1" lang="ja-JP" altLang="en-US" dirty="0"/>
              <a:t>が</a:t>
            </a:r>
            <a:r>
              <a:rPr kumimoji="1" lang="en-US" altLang="ja-JP" dirty="0"/>
              <a:t>L</a:t>
            </a:r>
            <a:r>
              <a:rPr kumimoji="1" lang="ja-JP" altLang="en-US" dirty="0"/>
              <a:t>の時動き、右は</a:t>
            </a:r>
            <a:r>
              <a:rPr kumimoji="1" lang="en-US" altLang="ja-JP" dirty="0"/>
              <a:t>A21</a:t>
            </a:r>
            <a:r>
              <a:rPr kumimoji="1" lang="ja-JP" altLang="en-US" dirty="0"/>
              <a:t>が</a:t>
            </a:r>
            <a:r>
              <a:rPr kumimoji="1" lang="en-US" altLang="ja-JP" dirty="0"/>
              <a:t>H</a:t>
            </a:r>
            <a:r>
              <a:rPr kumimoji="1" lang="ja-JP" altLang="en-US" dirty="0"/>
              <a:t>の時動きます。</a:t>
            </a:r>
            <a:r>
              <a:rPr kumimoji="1" lang="en-US" altLang="ja-JP" dirty="0"/>
              <a:t>I/O</a:t>
            </a:r>
            <a:r>
              <a:rPr kumimoji="1" lang="ja-JP" altLang="en-US" dirty="0"/>
              <a:t>は</a:t>
            </a:r>
            <a:r>
              <a:rPr kumimoji="1" lang="en-US" altLang="ja-JP" dirty="0"/>
              <a:t>3</a:t>
            </a:r>
            <a:r>
              <a:rPr kumimoji="1" lang="ja-JP" altLang="en-US" dirty="0"/>
              <a:t>ステート出力なので繋いでも大丈夫です。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11</a:t>
            </a:fld>
            <a:endParaRPr lang="en-US" altLang="ja-JP"/>
          </a:p>
        </p:txBody>
      </p:sp>
    </p:spTree>
    <p:extLst>
      <p:ext uri="{BB962C8B-B14F-4D97-AF65-F5344CB8AC3E}">
        <p14:creationId xmlns:p14="http://schemas.microsoft.com/office/powerpoint/2010/main" val="3586446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メモリの読み出し方をタイミング図で示します。ここで、</a:t>
            </a:r>
            <a:r>
              <a:rPr kumimoji="1" lang="en-US" altLang="ja-JP" dirty="0"/>
              <a:t>A0-A18</a:t>
            </a:r>
            <a:r>
              <a:rPr kumimoji="1" lang="ja-JP" altLang="en-US" dirty="0"/>
              <a:t>や</a:t>
            </a:r>
            <a:r>
              <a:rPr kumimoji="1" lang="en-US" altLang="ja-JP" dirty="0"/>
              <a:t>I/O</a:t>
            </a:r>
            <a:r>
              <a:rPr kumimoji="1" lang="ja-JP" altLang="en-US" dirty="0"/>
              <a:t>は信号線の束なので、安定しているかどうかが問題になります。安定状態を平行線で示します。アドレスを安定させ、</a:t>
            </a:r>
            <a:r>
              <a:rPr kumimoji="1" lang="en-US" altLang="ja-JP" dirty="0"/>
              <a:t>CS</a:t>
            </a:r>
            <a:r>
              <a:rPr kumimoji="1" lang="ja-JP" altLang="en-US" dirty="0"/>
              <a:t>を</a:t>
            </a:r>
            <a:r>
              <a:rPr kumimoji="1" lang="en-US" altLang="ja-JP" dirty="0"/>
              <a:t>L</a:t>
            </a:r>
            <a:r>
              <a:rPr kumimoji="1" lang="ja-JP" altLang="en-US" dirty="0"/>
              <a:t>にし、</a:t>
            </a:r>
            <a:r>
              <a:rPr kumimoji="1" lang="en-US" altLang="ja-JP" dirty="0"/>
              <a:t>OE</a:t>
            </a:r>
            <a:r>
              <a:rPr kumimoji="1" lang="ja-JP" altLang="en-US" dirty="0"/>
              <a:t>を</a:t>
            </a:r>
            <a:r>
              <a:rPr kumimoji="1" lang="en-US" altLang="ja-JP" dirty="0"/>
              <a:t>L</a:t>
            </a:r>
            <a:r>
              <a:rPr kumimoji="1" lang="ja-JP" altLang="en-US" dirty="0"/>
              <a:t>にすると一定の遅延の後、</a:t>
            </a:r>
            <a:r>
              <a:rPr kumimoji="1" lang="en-US" altLang="ja-JP" dirty="0"/>
              <a:t>I/O</a:t>
            </a:r>
            <a:r>
              <a:rPr kumimoji="1" lang="ja-JP" altLang="en-US" dirty="0"/>
              <a:t>が有効になります。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12</a:t>
            </a:fld>
            <a:endParaRPr lang="en-US" altLang="ja-JP"/>
          </a:p>
        </p:txBody>
      </p:sp>
    </p:spTree>
    <p:extLst>
      <p:ext uri="{BB962C8B-B14F-4D97-AF65-F5344CB8AC3E}">
        <p14:creationId xmlns:p14="http://schemas.microsoft.com/office/powerpoint/2010/main" val="2002108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一方、データを書き込む場合は、</a:t>
            </a:r>
            <a:r>
              <a:rPr kumimoji="1" lang="en-US" altLang="ja-JP" dirty="0"/>
              <a:t>OE</a:t>
            </a:r>
            <a:r>
              <a:rPr kumimoji="1" lang="ja-JP" altLang="en-US" dirty="0"/>
              <a:t>を</a:t>
            </a:r>
            <a:r>
              <a:rPr kumimoji="1" lang="en-US" altLang="ja-JP" dirty="0"/>
              <a:t>H</a:t>
            </a:r>
            <a:r>
              <a:rPr kumimoji="1" lang="ja-JP" altLang="en-US" dirty="0"/>
              <a:t>にして、アドレスとデータを確定させ、</a:t>
            </a:r>
            <a:r>
              <a:rPr kumimoji="1" lang="en-US" altLang="ja-JP" dirty="0"/>
              <a:t>WE</a:t>
            </a:r>
            <a:r>
              <a:rPr kumimoji="1" lang="ja-JP" altLang="en-US" dirty="0"/>
              <a:t>を</a:t>
            </a:r>
            <a:r>
              <a:rPr kumimoji="1" lang="en-US" altLang="ja-JP" dirty="0"/>
              <a:t>L</a:t>
            </a:r>
            <a:r>
              <a:rPr kumimoji="1" lang="ja-JP" altLang="en-US" dirty="0"/>
              <a:t>にして</a:t>
            </a:r>
            <a:r>
              <a:rPr kumimoji="1" lang="en-US" altLang="ja-JP" dirty="0"/>
              <a:t>H</a:t>
            </a:r>
            <a:r>
              <a:rPr kumimoji="1" lang="ja-JP" altLang="en-US" dirty="0"/>
              <a:t>にします。この立ち上がりでデータが書き込まれます。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13</a:t>
            </a:fld>
            <a:endParaRPr lang="en-US" altLang="ja-JP"/>
          </a:p>
        </p:txBody>
      </p:sp>
    </p:spTree>
    <p:extLst>
      <p:ext uri="{BB962C8B-B14F-4D97-AF65-F5344CB8AC3E}">
        <p14:creationId xmlns:p14="http://schemas.microsoft.com/office/powerpoint/2010/main" val="3282242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さて、メモリの動特性を示します。メモリの制御信号の多くはアクティブ</a:t>
            </a:r>
            <a:r>
              <a:rPr kumimoji="1" lang="en-US" altLang="ja-JP" dirty="0"/>
              <a:t>L</a:t>
            </a:r>
            <a:r>
              <a:rPr kumimoji="1" lang="ja-JP" altLang="en-US" dirty="0" err="1"/>
              <a:t>なので</a:t>
            </a:r>
            <a:r>
              <a:rPr kumimoji="1" lang="ja-JP" altLang="en-US" dirty="0"/>
              <a:t>上にバーが付くのですが、面倒なので以降、省略して記述させてください。メモリの読み出しの速さは、アクセス時間で表されます。アクセス時間は、通常アドレスが確定してから、出力されたデータが確定するまでの時間（</a:t>
            </a:r>
            <a:r>
              <a:rPr kumimoji="1" lang="en-US" altLang="ja-JP" dirty="0"/>
              <a:t>TAAC)</a:t>
            </a:r>
            <a:r>
              <a:rPr kumimoji="1" lang="ja-JP" altLang="en-US" dirty="0"/>
              <a:t>です。</a:t>
            </a:r>
            <a:r>
              <a:rPr kumimoji="1" lang="en-US" altLang="ja-JP" dirty="0"/>
              <a:t>SRAM</a:t>
            </a:r>
            <a:r>
              <a:rPr kumimoji="1" lang="ja-JP" altLang="en-US" dirty="0"/>
              <a:t>を読み出すためには、</a:t>
            </a:r>
            <a:r>
              <a:rPr kumimoji="1" lang="en-US" altLang="ja-JP" dirty="0"/>
              <a:t>CS</a:t>
            </a:r>
            <a:r>
              <a:rPr kumimoji="1" lang="ja-JP" altLang="en-US" dirty="0"/>
              <a:t>と</a:t>
            </a:r>
            <a:r>
              <a:rPr kumimoji="1" lang="en-US" altLang="ja-JP" dirty="0"/>
              <a:t>OE</a:t>
            </a:r>
            <a:r>
              <a:rPr kumimoji="1" lang="ja-JP" altLang="en-US" dirty="0"/>
              <a:t>を</a:t>
            </a:r>
            <a:r>
              <a:rPr kumimoji="1" lang="en-US" altLang="ja-JP" dirty="0"/>
              <a:t>L</a:t>
            </a:r>
            <a:r>
              <a:rPr kumimoji="1" lang="ja-JP" altLang="en-US" dirty="0"/>
              <a:t>にしなければなりません。したがって、</a:t>
            </a:r>
            <a:r>
              <a:rPr kumimoji="1" lang="en-US" altLang="ja-JP" dirty="0"/>
              <a:t>CS</a:t>
            </a:r>
            <a:r>
              <a:rPr kumimoji="1" lang="ja-JP" altLang="en-US" dirty="0"/>
              <a:t>を</a:t>
            </a:r>
            <a:r>
              <a:rPr kumimoji="1" lang="en-US" altLang="ja-JP" dirty="0"/>
              <a:t>L</a:t>
            </a:r>
            <a:r>
              <a:rPr kumimoji="1" lang="ja-JP" altLang="en-US" dirty="0"/>
              <a:t>にしてから出力が確定するまでの時間（</a:t>
            </a:r>
            <a:r>
              <a:rPr kumimoji="1" lang="en-US" altLang="ja-JP" dirty="0"/>
              <a:t>TCAC)</a:t>
            </a:r>
            <a:r>
              <a:rPr kumimoji="1" lang="ja-JP" altLang="en-US" dirty="0"/>
              <a:t>と、</a:t>
            </a:r>
            <a:r>
              <a:rPr kumimoji="1" lang="en-US" altLang="ja-JP" dirty="0"/>
              <a:t>OE</a:t>
            </a:r>
            <a:r>
              <a:rPr kumimoji="1" lang="ja-JP" altLang="en-US" dirty="0"/>
              <a:t>を</a:t>
            </a:r>
            <a:r>
              <a:rPr kumimoji="1" lang="en-US" altLang="ja-JP" dirty="0"/>
              <a:t>L</a:t>
            </a:r>
            <a:r>
              <a:rPr kumimoji="1" lang="ja-JP" altLang="en-US" dirty="0"/>
              <a:t>にしてから出力が確定するまでの時間（</a:t>
            </a:r>
            <a:r>
              <a:rPr kumimoji="1" lang="en-US" altLang="ja-JP" dirty="0"/>
              <a:t>TOE)</a:t>
            </a:r>
            <a:r>
              <a:rPr kumimoji="1" lang="ja-JP" altLang="en-US" dirty="0"/>
              <a:t>も定義されています。通常</a:t>
            </a:r>
            <a:r>
              <a:rPr kumimoji="1" lang="en-US" altLang="ja-JP" dirty="0"/>
              <a:t>TAAC=TCAC</a:t>
            </a:r>
            <a:r>
              <a:rPr kumimoji="1" lang="ja-JP" altLang="en-US" dirty="0"/>
              <a:t>です。一方、</a:t>
            </a:r>
            <a:r>
              <a:rPr kumimoji="1" lang="en-US" altLang="ja-JP" dirty="0"/>
              <a:t>OE</a:t>
            </a:r>
            <a:r>
              <a:rPr kumimoji="1" lang="ja-JP" altLang="en-US" dirty="0"/>
              <a:t>は出力バッファの</a:t>
            </a:r>
            <a:r>
              <a:rPr kumimoji="1" lang="en-US" altLang="ja-JP" dirty="0"/>
              <a:t>3</a:t>
            </a:r>
            <a:r>
              <a:rPr kumimoji="1" lang="ja-JP" altLang="en-US" dirty="0"/>
              <a:t>ステートゲートを制御するだけなので、</a:t>
            </a:r>
            <a:r>
              <a:rPr kumimoji="1" lang="en-US" altLang="ja-JP" dirty="0"/>
              <a:t>TOE</a:t>
            </a:r>
            <a:r>
              <a:rPr kumimoji="1" lang="ja-JP" altLang="en-US" dirty="0"/>
              <a:t>はこれより短いのが普通です。このため、</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14</a:t>
            </a:fld>
            <a:endParaRPr lang="en-US" altLang="ja-JP"/>
          </a:p>
        </p:txBody>
      </p:sp>
    </p:spTree>
    <p:extLst>
      <p:ext uri="{BB962C8B-B14F-4D97-AF65-F5344CB8AC3E}">
        <p14:creationId xmlns:p14="http://schemas.microsoft.com/office/powerpoint/2010/main" val="3198830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SRAM</a:t>
            </a:r>
            <a:r>
              <a:rPr kumimoji="1" lang="ja-JP" altLang="en-US" dirty="0"/>
              <a:t>の読み出しシーケンスのアクセス時間を図で示します。ここではテキスト同様、ルネサス社の</a:t>
            </a:r>
            <a:r>
              <a:rPr kumimoji="1" lang="en-US" altLang="ja-JP" dirty="0"/>
              <a:t>HM628511</a:t>
            </a:r>
            <a:r>
              <a:rPr kumimoji="1" lang="ja-JP" altLang="en-US" dirty="0"/>
              <a:t>をモデルに値を示しています。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15</a:t>
            </a:fld>
            <a:endParaRPr lang="en-US" altLang="ja-JP"/>
          </a:p>
        </p:txBody>
      </p:sp>
    </p:spTree>
    <p:extLst>
      <p:ext uri="{BB962C8B-B14F-4D97-AF65-F5344CB8AC3E}">
        <p14:creationId xmlns:p14="http://schemas.microsoft.com/office/powerpoint/2010/main" val="2234952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メモリを複数接続した場合、全体のアクセス時間を考えて見ましょう。</a:t>
            </a:r>
            <a:r>
              <a:rPr kumimoji="1" lang="en-US" altLang="ja-JP" dirty="0"/>
              <a:t>CS</a:t>
            </a:r>
            <a:r>
              <a:rPr kumimoji="1" lang="ja-JP" altLang="en-US" dirty="0"/>
              <a:t>と</a:t>
            </a:r>
            <a:r>
              <a:rPr kumimoji="1" lang="en-US" altLang="ja-JP" dirty="0"/>
              <a:t>OE</a:t>
            </a:r>
            <a:r>
              <a:rPr kumimoji="1" lang="ja-JP" altLang="en-US" dirty="0"/>
              <a:t>を独立して制御した場合、アクセス時間は図中の三つのパスのうち最も長いものとなります。ここで、</a:t>
            </a:r>
            <a:r>
              <a:rPr kumimoji="1" lang="en-US" altLang="ja-JP" dirty="0"/>
              <a:t>TOE</a:t>
            </a:r>
            <a:r>
              <a:rPr kumimoji="1" lang="ja-JP" altLang="en-US" dirty="0"/>
              <a:t>は通常短く、</a:t>
            </a:r>
            <a:r>
              <a:rPr kumimoji="1" lang="en-US" altLang="ja-JP" dirty="0"/>
              <a:t>TCAC=TAAC</a:t>
            </a:r>
            <a:r>
              <a:rPr kumimoji="1" lang="ja-JP" altLang="en-US" dirty="0"/>
              <a:t>なので、この回路のアクセス時間は</a:t>
            </a:r>
            <a:r>
              <a:rPr kumimoji="1" lang="en-US" altLang="ja-JP" dirty="0"/>
              <a:t>TCAC</a:t>
            </a:r>
            <a:r>
              <a:rPr kumimoji="1" lang="ja-JP" altLang="en-US" dirty="0"/>
              <a:t>に周辺回路の遅延（この場合</a:t>
            </a:r>
            <a:r>
              <a:rPr kumimoji="1" lang="en-US" altLang="ja-JP" dirty="0" err="1"/>
              <a:t>tpHL</a:t>
            </a:r>
            <a:r>
              <a:rPr kumimoji="1" lang="en-US" altLang="ja-JP" dirty="0"/>
              <a:t>)</a:t>
            </a:r>
            <a:r>
              <a:rPr kumimoji="1" lang="ja-JP" altLang="en-US" dirty="0"/>
              <a:t>を足したものになります。例えばこの場合、周辺の回路である</a:t>
            </a:r>
            <a:r>
              <a:rPr kumimoji="1" lang="en-US" altLang="ja-JP" dirty="0"/>
              <a:t>NOT</a:t>
            </a:r>
            <a:r>
              <a:rPr kumimoji="1" lang="ja-JP" altLang="en-US" dirty="0"/>
              <a:t>ゲートの遅延が</a:t>
            </a:r>
            <a:r>
              <a:rPr kumimoji="1" lang="en-US" altLang="ja-JP" dirty="0"/>
              <a:t>8nsec</a:t>
            </a:r>
            <a:r>
              <a:rPr kumimoji="1" lang="ja-JP" altLang="en-US" dirty="0"/>
              <a:t>であった場合、</a:t>
            </a:r>
            <a:r>
              <a:rPr kumimoji="1" lang="en-US" altLang="ja-JP" dirty="0"/>
              <a:t>TAAC=10</a:t>
            </a:r>
            <a:r>
              <a:rPr kumimoji="1" lang="ja-JP" altLang="en-US" dirty="0" err="1"/>
              <a:t>、</a:t>
            </a:r>
            <a:r>
              <a:rPr kumimoji="1" lang="en-US" altLang="ja-JP" dirty="0"/>
              <a:t>TCAC=10</a:t>
            </a:r>
            <a:r>
              <a:rPr kumimoji="1" lang="ja-JP" altLang="en-US" dirty="0" err="1"/>
              <a:t>、</a:t>
            </a:r>
            <a:r>
              <a:rPr kumimoji="1" lang="en-US" altLang="ja-JP" dirty="0"/>
              <a:t>TOE=5</a:t>
            </a:r>
            <a:r>
              <a:rPr kumimoji="1" lang="ja-JP" altLang="en-US" dirty="0"/>
              <a:t>の場合、最も長いパスは</a:t>
            </a:r>
            <a:r>
              <a:rPr kumimoji="1" lang="en-US" altLang="ja-JP" dirty="0" err="1"/>
              <a:t>TpHL</a:t>
            </a:r>
            <a:r>
              <a:rPr kumimoji="1" lang="ja-JP" altLang="en-US" dirty="0"/>
              <a:t>＋</a:t>
            </a:r>
            <a:r>
              <a:rPr kumimoji="1" lang="en-US" altLang="ja-JP" dirty="0"/>
              <a:t>TCAC</a:t>
            </a:r>
            <a:r>
              <a:rPr kumimoji="1" lang="ja-JP" altLang="en-US" dirty="0"/>
              <a:t>＝</a:t>
            </a:r>
            <a:r>
              <a:rPr kumimoji="1" lang="en-US" altLang="ja-JP" dirty="0"/>
              <a:t>18nsec</a:t>
            </a:r>
            <a:r>
              <a:rPr kumimoji="1" lang="ja-JP" altLang="en-US" dirty="0"/>
              <a:t>となります。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16</a:t>
            </a:fld>
            <a:endParaRPr lang="en-US" altLang="ja-JP"/>
          </a:p>
        </p:txBody>
      </p:sp>
    </p:spTree>
    <p:extLst>
      <p:ext uri="{BB962C8B-B14F-4D97-AF65-F5344CB8AC3E}">
        <p14:creationId xmlns:p14="http://schemas.microsoft.com/office/powerpoint/2010/main" val="518653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a:t>
            </a:r>
            <a:r>
              <a:rPr kumimoji="1" lang="en-US" altLang="ja-JP" dirty="0"/>
              <a:t>CS</a:t>
            </a:r>
            <a:r>
              <a:rPr kumimoji="1" lang="ja-JP" altLang="en-US" dirty="0"/>
              <a:t>を</a:t>
            </a:r>
            <a:r>
              <a:rPr kumimoji="1" lang="en-US" altLang="ja-JP" dirty="0"/>
              <a:t>L</a:t>
            </a:r>
            <a:r>
              <a:rPr kumimoji="1" lang="ja-JP" altLang="en-US" dirty="0"/>
              <a:t>レベルにして、</a:t>
            </a:r>
            <a:r>
              <a:rPr kumimoji="1" lang="en-US" altLang="ja-JP" dirty="0"/>
              <a:t>OE</a:t>
            </a:r>
            <a:r>
              <a:rPr kumimoji="1" lang="ja-JP" altLang="en-US" dirty="0"/>
              <a:t>を使えば、クリティカルパスは</a:t>
            </a:r>
            <a:r>
              <a:rPr kumimoji="1" lang="en-US" altLang="ja-JP" dirty="0"/>
              <a:t>TCAC</a:t>
            </a:r>
            <a:r>
              <a:rPr kumimoji="1" lang="ja-JP" altLang="en-US" dirty="0"/>
              <a:t>と、</a:t>
            </a:r>
            <a:r>
              <a:rPr kumimoji="1" lang="en-US" altLang="ja-JP" dirty="0"/>
              <a:t>TOE</a:t>
            </a:r>
            <a:r>
              <a:rPr kumimoji="1" lang="ja-JP" altLang="en-US" dirty="0"/>
              <a:t>＋</a:t>
            </a:r>
            <a:r>
              <a:rPr kumimoji="1" lang="en-US" altLang="ja-JP" dirty="0" err="1"/>
              <a:t>tpHL</a:t>
            </a:r>
            <a:r>
              <a:rPr kumimoji="1" lang="ja-JP" altLang="en-US" dirty="0"/>
              <a:t>のうちの長い方となります。今回の例では</a:t>
            </a:r>
            <a:r>
              <a:rPr kumimoji="1" lang="en-US" altLang="ja-JP" dirty="0" err="1"/>
              <a:t>TOE+TpHL</a:t>
            </a:r>
            <a:r>
              <a:rPr kumimoji="1" lang="en-US" altLang="ja-JP" dirty="0"/>
              <a:t>=5+8=13nsec&gt;10nsec</a:t>
            </a:r>
            <a:r>
              <a:rPr kumimoji="1" lang="ja-JP" altLang="en-US" dirty="0" err="1"/>
              <a:t>なの</a:t>
            </a:r>
            <a:r>
              <a:rPr kumimoji="1" lang="ja-JP" altLang="en-US" dirty="0"/>
              <a:t>で</a:t>
            </a:r>
            <a:r>
              <a:rPr kumimoji="1" lang="en-US" altLang="ja-JP" dirty="0"/>
              <a:t>13nsec</a:t>
            </a:r>
            <a:r>
              <a:rPr kumimoji="1" lang="ja-JP" altLang="en-US" dirty="0"/>
              <a:t>になります。このように</a:t>
            </a:r>
            <a:r>
              <a:rPr kumimoji="1" lang="en-US" altLang="ja-JP" dirty="0"/>
              <a:t>OE</a:t>
            </a:r>
            <a:r>
              <a:rPr kumimoji="1" lang="ja-JP" altLang="en-US" dirty="0"/>
              <a:t>を使うことで周辺回路の遅延を減らすことできます。ただし、この方法は</a:t>
            </a:r>
            <a:r>
              <a:rPr kumimoji="1" lang="en-US" altLang="ja-JP" dirty="0"/>
              <a:t>CS</a:t>
            </a:r>
            <a:r>
              <a:rPr kumimoji="1" lang="ja-JP" altLang="en-US" dirty="0"/>
              <a:t>を</a:t>
            </a:r>
            <a:r>
              <a:rPr kumimoji="1" lang="en-US" altLang="ja-JP" dirty="0"/>
              <a:t>L</a:t>
            </a:r>
            <a:r>
              <a:rPr kumimoji="1" lang="ja-JP" altLang="en-US" dirty="0"/>
              <a:t>にしっぱなしにするため、電力を消費します。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17</a:t>
            </a:fld>
            <a:endParaRPr lang="en-US" altLang="ja-JP"/>
          </a:p>
        </p:txBody>
      </p:sp>
    </p:spTree>
    <p:extLst>
      <p:ext uri="{BB962C8B-B14F-4D97-AF65-F5344CB8AC3E}">
        <p14:creationId xmlns:p14="http://schemas.microsoft.com/office/powerpoint/2010/main" val="4067631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それではここで演習をやってみましょう。基本的には例題の数字を変えるだけですが、どちらか長い方のパスがクリティカルパスになることにご注意ください。</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18</a:t>
            </a:fld>
            <a:endParaRPr lang="en-US" altLang="ja-JP"/>
          </a:p>
        </p:txBody>
      </p:sp>
    </p:spTree>
    <p:extLst>
      <p:ext uri="{BB962C8B-B14F-4D97-AF65-F5344CB8AC3E}">
        <p14:creationId xmlns:p14="http://schemas.microsoft.com/office/powerpoint/2010/main" val="2386026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では書き込みについてはどうでしょう？書き込みは</a:t>
            </a:r>
            <a:r>
              <a:rPr kumimoji="1" lang="en-US" altLang="ja-JP" dirty="0"/>
              <a:t>WE</a:t>
            </a:r>
            <a:r>
              <a:rPr kumimoji="1" lang="ja-JP" altLang="en-US" dirty="0"/>
              <a:t>の立ち上がりで行うため、フリップフロップ同様、セットアップ時間（</a:t>
            </a:r>
            <a:r>
              <a:rPr kumimoji="1" lang="en-US" altLang="ja-JP" dirty="0"/>
              <a:t>TDS)</a:t>
            </a:r>
            <a:r>
              <a:rPr kumimoji="1" lang="ja-JP" altLang="en-US" dirty="0"/>
              <a:t>とホールド時間（</a:t>
            </a:r>
            <a:r>
              <a:rPr kumimoji="1" lang="en-US" altLang="ja-JP" dirty="0"/>
              <a:t>TDH)</a:t>
            </a:r>
            <a:r>
              <a:rPr kumimoji="1" lang="ja-JP" altLang="en-US" dirty="0"/>
              <a:t>を守らなければなりません。また、書き込みパルスの長さも規定されています。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19</a:t>
            </a:fld>
            <a:endParaRPr lang="en-US" altLang="ja-JP"/>
          </a:p>
        </p:txBody>
      </p:sp>
    </p:spTree>
    <p:extLst>
      <p:ext uri="{BB962C8B-B14F-4D97-AF65-F5344CB8AC3E}">
        <p14:creationId xmlns:p14="http://schemas.microsoft.com/office/powerpoint/2010/main" val="129559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半導体メモリは、</a:t>
            </a:r>
            <a:r>
              <a:rPr kumimoji="1" lang="en-US" altLang="ja-JP" dirty="0"/>
              <a:t>RAM</a:t>
            </a:r>
            <a:r>
              <a:rPr kumimoji="1" lang="ja-JP" altLang="en-US" dirty="0"/>
              <a:t>と</a:t>
            </a:r>
            <a:r>
              <a:rPr kumimoji="1" lang="en-US" altLang="ja-JP" dirty="0"/>
              <a:t>ROM</a:t>
            </a:r>
            <a:r>
              <a:rPr kumimoji="1" lang="ja-JP" altLang="en-US" dirty="0"/>
              <a:t>に分類されます。</a:t>
            </a:r>
            <a:r>
              <a:rPr kumimoji="1" lang="en-US" altLang="ja-JP" dirty="0"/>
              <a:t>RAM</a:t>
            </a:r>
            <a:r>
              <a:rPr kumimoji="1" lang="ja-JP" altLang="en-US" dirty="0"/>
              <a:t>と</a:t>
            </a:r>
            <a:r>
              <a:rPr kumimoji="1" lang="en-US" altLang="ja-JP" dirty="0"/>
              <a:t>ROM</a:t>
            </a:r>
            <a:r>
              <a:rPr kumimoji="1" lang="ja-JP" altLang="en-US" dirty="0"/>
              <a:t>は本来の意味とはかなり違った使い方をされています。</a:t>
            </a:r>
            <a:r>
              <a:rPr kumimoji="1" lang="en-US" altLang="ja-JP" dirty="0"/>
              <a:t>RAM</a:t>
            </a:r>
            <a:r>
              <a:rPr kumimoji="1" lang="ja-JP" altLang="en-US" dirty="0"/>
              <a:t>は</a:t>
            </a:r>
            <a:r>
              <a:rPr kumimoji="1" lang="en-US" altLang="ja-JP" dirty="0"/>
              <a:t>Random Access Memory</a:t>
            </a:r>
            <a:r>
              <a:rPr kumimoji="1" lang="ja-JP" altLang="en-US" dirty="0"/>
              <a:t>の略で、アドレスに関わらずアクセスの方法と時間が同じものを指します。</a:t>
            </a:r>
            <a:r>
              <a:rPr kumimoji="1" lang="en-US" altLang="ja-JP" dirty="0"/>
              <a:t>ROM</a:t>
            </a:r>
            <a:r>
              <a:rPr kumimoji="1" lang="ja-JP" altLang="en-US" dirty="0"/>
              <a:t>は</a:t>
            </a:r>
            <a:r>
              <a:rPr kumimoji="1" lang="en-US" altLang="ja-JP" dirty="0"/>
              <a:t>Read</a:t>
            </a:r>
            <a:r>
              <a:rPr kumimoji="1" lang="ja-JP" altLang="en-US" dirty="0"/>
              <a:t> </a:t>
            </a:r>
            <a:r>
              <a:rPr kumimoji="1" lang="en-US" altLang="ja-JP" dirty="0"/>
              <a:t>Only</a:t>
            </a:r>
            <a:r>
              <a:rPr kumimoji="1" lang="ja-JP" altLang="en-US" dirty="0"/>
              <a:t> </a:t>
            </a:r>
            <a:r>
              <a:rPr kumimoji="1" lang="en-US" altLang="ja-JP" dirty="0"/>
              <a:t>Memory</a:t>
            </a:r>
            <a:r>
              <a:rPr kumimoji="1" lang="ja-JP" altLang="en-US" dirty="0"/>
              <a:t>の略で読み出し専用メモリの意味です。しかし、</a:t>
            </a:r>
            <a:r>
              <a:rPr kumimoji="1" lang="en-US" altLang="ja-JP" dirty="0"/>
              <a:t> </a:t>
            </a:r>
            <a:r>
              <a:rPr kumimoji="1" lang="ja-JP" altLang="en-US" dirty="0"/>
              <a:t>最近では</a:t>
            </a:r>
            <a:r>
              <a:rPr kumimoji="1" lang="en-US" altLang="ja-JP" dirty="0"/>
              <a:t>RAM</a:t>
            </a:r>
            <a:r>
              <a:rPr kumimoji="1" lang="ja-JP" altLang="en-US" dirty="0"/>
              <a:t>は揮発性メモリ、つまり電源を切るとデータが消えてしまうメモリ、</a:t>
            </a:r>
            <a:r>
              <a:rPr kumimoji="1" lang="en-US" altLang="ja-JP" dirty="0"/>
              <a:t>ROM</a:t>
            </a:r>
            <a:r>
              <a:rPr kumimoji="1" lang="ja-JP" altLang="en-US" dirty="0"/>
              <a:t>は不揮発性メモリ、すなわち電源を切ってもデータが消えないメモリの意味に使われます。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2</a:t>
            </a:fld>
            <a:endParaRPr lang="en-US" altLang="ja-JP"/>
          </a:p>
        </p:txBody>
      </p:sp>
    </p:spTree>
    <p:extLst>
      <p:ext uri="{BB962C8B-B14F-4D97-AF65-F5344CB8AC3E}">
        <p14:creationId xmlns:p14="http://schemas.microsoft.com/office/powerpoint/2010/main" val="2198885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DRAM</a:t>
            </a:r>
            <a:r>
              <a:rPr kumimoji="1" lang="ja-JP" altLang="en-US" dirty="0"/>
              <a:t>すなわち</a:t>
            </a:r>
            <a:r>
              <a:rPr kumimoji="1" lang="en-US" altLang="ja-JP" dirty="0"/>
              <a:t>Dynamic</a:t>
            </a:r>
            <a:r>
              <a:rPr kumimoji="1" lang="ja-JP" altLang="en-US" dirty="0"/>
              <a:t> </a:t>
            </a:r>
            <a:r>
              <a:rPr kumimoji="1" lang="en-US" altLang="ja-JP" dirty="0"/>
              <a:t>RAM</a:t>
            </a:r>
            <a:r>
              <a:rPr kumimoji="1" lang="ja-JP" altLang="en-US" dirty="0" err="1"/>
              <a:t>を紹</a:t>
            </a:r>
            <a:r>
              <a:rPr kumimoji="1" lang="ja-JP" altLang="en-US" dirty="0"/>
              <a:t>介します。ラッチの状態で記憶を行う</a:t>
            </a:r>
            <a:r>
              <a:rPr kumimoji="1" lang="en-US" altLang="ja-JP" dirty="0"/>
              <a:t>SRAM</a:t>
            </a:r>
            <a:r>
              <a:rPr kumimoji="1" lang="ja-JP" altLang="en-US" dirty="0"/>
              <a:t>に対して</a:t>
            </a:r>
            <a:r>
              <a:rPr kumimoji="1" lang="en-US" altLang="ja-JP" dirty="0"/>
              <a:t>DRAM</a:t>
            </a:r>
            <a:r>
              <a:rPr kumimoji="1" lang="ja-JP" altLang="en-US" dirty="0"/>
              <a:t>は半導体内部のコンデンサ内に電荷が蓄えられているかどうかによって情報を記憶します。コンデンサの中の電荷を扱うため、一定の間隔で充電をしなおすリフレッシュ、比較用コンデンサを充電するプリチャージなどが必要で、使い難いです。その代わりチップ当たりの容量は</a:t>
            </a:r>
            <a:r>
              <a:rPr kumimoji="1" lang="en-US" altLang="ja-JP" dirty="0"/>
              <a:t>SRAM</a:t>
            </a:r>
            <a:r>
              <a:rPr kumimoji="1" lang="ja-JP" altLang="en-US" dirty="0"/>
              <a:t>のほぼ</a:t>
            </a:r>
            <a:r>
              <a:rPr kumimoji="1" lang="en-US" altLang="ja-JP" dirty="0"/>
              <a:t>4</a:t>
            </a:r>
            <a:r>
              <a:rPr kumimoji="1" lang="ja-JP" altLang="en-US" dirty="0"/>
              <a:t>倍あり、大容量の記憶が可能です。最近は同期型</a:t>
            </a:r>
            <a:r>
              <a:rPr kumimoji="1" lang="en-US" altLang="ja-JP" dirty="0"/>
              <a:t>DRAM</a:t>
            </a:r>
            <a:r>
              <a:rPr kumimoji="1" lang="ja-JP" altLang="en-US" dirty="0"/>
              <a:t>の普及により、連続転送は高速に行うことができるようになりました。</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20</a:t>
            </a:fld>
            <a:endParaRPr lang="en-US" altLang="ja-JP"/>
          </a:p>
        </p:txBody>
      </p:sp>
    </p:spTree>
    <p:extLst>
      <p:ext uri="{BB962C8B-B14F-4D97-AF65-F5344CB8AC3E}">
        <p14:creationId xmlns:p14="http://schemas.microsoft.com/office/powerpoint/2010/main" val="408579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この図は計算機構成の時間に用いるコンピュータの記憶の階層です。</a:t>
            </a:r>
            <a:r>
              <a:rPr kumimoji="1" lang="en-US" altLang="ja-JP" dirty="0"/>
              <a:t>CPU</a:t>
            </a:r>
            <a:r>
              <a:rPr kumimoji="1" lang="ja-JP" altLang="en-US" dirty="0"/>
              <a:t>（中央処理装置）に近いほど、容量は小さくても高速なメモリが必要になり、ここには</a:t>
            </a:r>
            <a:r>
              <a:rPr kumimoji="1" lang="en-US" altLang="ja-JP" dirty="0"/>
              <a:t>SRAM</a:t>
            </a:r>
            <a:r>
              <a:rPr kumimoji="1" lang="ja-JP" altLang="en-US" dirty="0"/>
              <a:t>が使われます。</a:t>
            </a:r>
            <a:r>
              <a:rPr kumimoji="1" lang="en-US" altLang="ja-JP" dirty="0"/>
              <a:t>DRAM</a:t>
            </a:r>
            <a:r>
              <a:rPr kumimoji="1" lang="ja-JP" altLang="en-US" dirty="0"/>
              <a:t>はコンピュータの主記憶として使われ、この点で重要です。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21</a:t>
            </a:fld>
            <a:endParaRPr lang="en-US" altLang="ja-JP"/>
          </a:p>
        </p:txBody>
      </p:sp>
    </p:spTree>
    <p:extLst>
      <p:ext uri="{BB962C8B-B14F-4D97-AF65-F5344CB8AC3E}">
        <p14:creationId xmlns:p14="http://schemas.microsoft.com/office/powerpoint/2010/main" val="1273141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DRAM</a:t>
            </a:r>
            <a:r>
              <a:rPr kumimoji="1" lang="ja-JP" altLang="en-US" dirty="0"/>
              <a:t>は主記憶に使われ、</a:t>
            </a:r>
            <a:r>
              <a:rPr kumimoji="1" lang="en-US" altLang="ja-JP" dirty="0"/>
              <a:t>SRAM</a:t>
            </a:r>
            <a:r>
              <a:rPr kumimoji="1" lang="ja-JP" altLang="en-US" dirty="0"/>
              <a:t>はキャッシュに使われます。キャッシュを前提とした主記憶は一定の大きさのキャッシュブロックを高速に転送することが要求されます。つまりブロック転送が高速である必要があるのです。これが最近同期式の</a:t>
            </a:r>
            <a:r>
              <a:rPr kumimoji="1" lang="en-US" altLang="ja-JP" dirty="0"/>
              <a:t>DRAM</a:t>
            </a:r>
            <a:r>
              <a:rPr kumimoji="1" lang="ja-JP" altLang="en-US" dirty="0"/>
              <a:t>が急発展した理由です。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22</a:t>
            </a:fld>
            <a:endParaRPr lang="en-US" altLang="ja-JP"/>
          </a:p>
        </p:txBody>
      </p:sp>
    </p:spTree>
    <p:extLst>
      <p:ext uri="{BB962C8B-B14F-4D97-AF65-F5344CB8AC3E}">
        <p14:creationId xmlns:p14="http://schemas.microsoft.com/office/powerpoint/2010/main" val="3462003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すなわち、</a:t>
            </a:r>
            <a:r>
              <a:rPr kumimoji="1" lang="en-US" altLang="ja-JP" dirty="0"/>
              <a:t>DRAM</a:t>
            </a:r>
            <a:r>
              <a:rPr kumimoji="1" lang="ja-JP" altLang="en-US" dirty="0"/>
              <a:t>はカードの形で売られます。この図は</a:t>
            </a:r>
            <a:r>
              <a:rPr kumimoji="1" lang="en-US" altLang="ja-JP" dirty="0"/>
              <a:t>8Gbit</a:t>
            </a:r>
            <a:r>
              <a:rPr kumimoji="1" lang="ja-JP" altLang="en-US" dirty="0"/>
              <a:t>の</a:t>
            </a:r>
            <a:r>
              <a:rPr kumimoji="1" lang="en-US" altLang="ja-JP" dirty="0"/>
              <a:t>DDR4</a:t>
            </a:r>
            <a:r>
              <a:rPr kumimoji="1" lang="ja-JP" altLang="en-US" dirty="0"/>
              <a:t> </a:t>
            </a:r>
            <a:r>
              <a:rPr kumimoji="1" lang="en-US" altLang="ja-JP" dirty="0"/>
              <a:t>SDRAM</a:t>
            </a:r>
            <a:r>
              <a:rPr kumimoji="1" lang="ja-JP" altLang="en-US" dirty="0"/>
              <a:t>（後に説明）を</a:t>
            </a:r>
            <a:r>
              <a:rPr kumimoji="1" lang="en-US" altLang="ja-JP" dirty="0"/>
              <a:t>18</a:t>
            </a:r>
            <a:r>
              <a:rPr kumimoji="1" lang="ja-JP" altLang="en-US" dirty="0"/>
              <a:t>個装備して</a:t>
            </a:r>
            <a:r>
              <a:rPr kumimoji="1" lang="en-US" altLang="ja-JP" dirty="0"/>
              <a:t>16G</a:t>
            </a:r>
            <a:r>
              <a:rPr kumimoji="1" lang="ja-JP" altLang="en-US" dirty="0"/>
              <a:t>バイト＋</a:t>
            </a:r>
            <a:r>
              <a:rPr kumimoji="1" lang="en-US" altLang="ja-JP" dirty="0"/>
              <a:t>ECC(</a:t>
            </a:r>
            <a:r>
              <a:rPr kumimoji="1" lang="ja-JP" altLang="en-US" dirty="0"/>
              <a:t>エラー訂正コード）を実現しています。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24</a:t>
            </a:fld>
            <a:endParaRPr lang="en-US" altLang="ja-JP"/>
          </a:p>
        </p:txBody>
      </p:sp>
    </p:spTree>
    <p:extLst>
      <p:ext uri="{BB962C8B-B14F-4D97-AF65-F5344CB8AC3E}">
        <p14:creationId xmlns:p14="http://schemas.microsoft.com/office/powerpoint/2010/main" val="1104202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DRAM</a:t>
            </a:r>
            <a:r>
              <a:rPr kumimoji="1" lang="ja-JP" altLang="en-US" dirty="0"/>
              <a:t>では、記憶要素をやはり</a:t>
            </a:r>
            <a:r>
              <a:rPr kumimoji="1" lang="en-US" altLang="ja-JP" dirty="0"/>
              <a:t>2</a:t>
            </a:r>
            <a:r>
              <a:rPr kumimoji="1" lang="ja-JP" altLang="en-US" dirty="0"/>
              <a:t>次元に配置しますが、</a:t>
            </a:r>
            <a:r>
              <a:rPr kumimoji="1" lang="en-US" altLang="ja-JP" dirty="0"/>
              <a:t>1</a:t>
            </a:r>
            <a:r>
              <a:rPr kumimoji="1" lang="ja-JP" altLang="en-US" dirty="0"/>
              <a:t>チップの記憶素子数が非常に大きいことから、端子を節約するためアドレスを</a:t>
            </a:r>
            <a:r>
              <a:rPr kumimoji="1" lang="en-US" altLang="ja-JP" dirty="0"/>
              <a:t>2</a:t>
            </a:r>
            <a:r>
              <a:rPr kumimoji="1" lang="ja-JP" altLang="en-US" dirty="0"/>
              <a:t>回に分けて与えます。まず行アドレス（</a:t>
            </a:r>
            <a:r>
              <a:rPr kumimoji="1" lang="en-US" altLang="ja-JP" dirty="0"/>
              <a:t>Row</a:t>
            </a:r>
            <a:r>
              <a:rPr kumimoji="1" lang="ja-JP" altLang="en-US" dirty="0"/>
              <a:t> </a:t>
            </a:r>
            <a:r>
              <a:rPr kumimoji="1" lang="en-US" altLang="ja-JP" dirty="0"/>
              <a:t>Address)</a:t>
            </a:r>
            <a:r>
              <a:rPr kumimoji="1" lang="ja-JP" altLang="en-US" dirty="0"/>
              <a:t>を与えて一行分読み出します。センスアンプを使って増幅しますが、この際、記憶要素であるコンデンサにデータを書き戻して電荷を再充電してやります。</a:t>
            </a:r>
            <a:r>
              <a:rPr kumimoji="1" lang="en-US" altLang="ja-JP" dirty="0"/>
              <a:t>DRAM</a:t>
            </a:r>
            <a:r>
              <a:rPr kumimoji="1" lang="ja-JP" altLang="en-US" dirty="0"/>
              <a:t>はコンデンサに電荷が充電されているかどうかで記憶を行うため、読み出すとデータは消えてしまいます。すなわち破壊読出しです。しかし読み出しと共にデータを再充電しますので、外から見ると破壊されているようには見えません。逆に漏れて多少減った電荷を充電しなおして満タンにすることができます。データを一行分読み出したところで、列アドレス（</a:t>
            </a:r>
            <a:r>
              <a:rPr kumimoji="1" lang="en-US" altLang="ja-JP" dirty="0"/>
              <a:t>Column</a:t>
            </a:r>
            <a:r>
              <a:rPr kumimoji="1" lang="ja-JP" altLang="en-US" dirty="0"/>
              <a:t> </a:t>
            </a:r>
            <a:r>
              <a:rPr kumimoji="1" lang="en-US" altLang="ja-JP" dirty="0"/>
              <a:t>Address)</a:t>
            </a:r>
            <a:r>
              <a:rPr kumimoji="1" lang="ja-JP" altLang="en-US" dirty="0"/>
              <a:t>を与えてやります。これにより一行の中から必要な部分のデータを選んで外部に出力します。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25</a:t>
            </a:fld>
            <a:endParaRPr lang="en-US" altLang="ja-JP"/>
          </a:p>
        </p:txBody>
      </p:sp>
    </p:spTree>
    <p:extLst>
      <p:ext uri="{BB962C8B-B14F-4D97-AF65-F5344CB8AC3E}">
        <p14:creationId xmlns:p14="http://schemas.microsoft.com/office/powerpoint/2010/main" val="1217814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古典的な</a:t>
            </a:r>
            <a:r>
              <a:rPr kumimoji="1" lang="en-US" altLang="ja-JP" dirty="0"/>
              <a:t>DRAM</a:t>
            </a:r>
            <a:r>
              <a:rPr kumimoji="1" lang="ja-JP" altLang="en-US" dirty="0"/>
              <a:t>の読み出しタイミングチャートを示します。まず、行アドレスを与えるとともに、</a:t>
            </a:r>
            <a:r>
              <a:rPr kumimoji="1" lang="en-US" altLang="ja-JP" dirty="0"/>
              <a:t>RAS</a:t>
            </a:r>
            <a:r>
              <a:rPr kumimoji="1" lang="ja-JP" altLang="en-US" dirty="0"/>
              <a:t>（</a:t>
            </a:r>
            <a:r>
              <a:rPr kumimoji="1" lang="en-US" altLang="ja-JP" dirty="0"/>
              <a:t>Row Address Select)</a:t>
            </a:r>
            <a:r>
              <a:rPr kumimoji="1" lang="ja-JP" altLang="en-US" dirty="0"/>
              <a:t>を</a:t>
            </a:r>
            <a:r>
              <a:rPr kumimoji="1" lang="en-US" altLang="ja-JP" dirty="0"/>
              <a:t>H</a:t>
            </a:r>
            <a:r>
              <a:rPr kumimoji="1" lang="ja-JP" altLang="en-US" dirty="0"/>
              <a:t>→</a:t>
            </a:r>
            <a:r>
              <a:rPr kumimoji="1" lang="en-US" altLang="ja-JP" dirty="0"/>
              <a:t>L</a:t>
            </a:r>
            <a:r>
              <a:rPr kumimoji="1" lang="ja-JP" altLang="en-US" dirty="0"/>
              <a:t>にします。これで一行分の読み出しが始まります。次にアドレスを列アドレスに切り替えて</a:t>
            </a:r>
            <a:r>
              <a:rPr kumimoji="1" lang="en-US" altLang="ja-JP" dirty="0"/>
              <a:t>CAS(Column Address Select)</a:t>
            </a:r>
            <a:r>
              <a:rPr kumimoji="1" lang="ja-JP" altLang="en-US" dirty="0"/>
              <a:t>を</a:t>
            </a:r>
            <a:r>
              <a:rPr kumimoji="1" lang="en-US" altLang="ja-JP" dirty="0"/>
              <a:t>H</a:t>
            </a:r>
            <a:r>
              <a:rPr kumimoji="1" lang="ja-JP" altLang="en-US" dirty="0"/>
              <a:t>→</a:t>
            </a:r>
            <a:r>
              <a:rPr kumimoji="1" lang="en-US" altLang="ja-JP" dirty="0"/>
              <a:t>L</a:t>
            </a:r>
            <a:r>
              <a:rPr kumimoji="1" lang="ja-JP" altLang="en-US" dirty="0"/>
              <a:t>にしてしばらく後に有効データが表れます。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26</a:t>
            </a:fld>
            <a:endParaRPr lang="en-US" altLang="ja-JP"/>
          </a:p>
        </p:txBody>
      </p:sp>
    </p:spTree>
    <p:extLst>
      <p:ext uri="{BB962C8B-B14F-4D97-AF65-F5344CB8AC3E}">
        <p14:creationId xmlns:p14="http://schemas.microsoft.com/office/powerpoint/2010/main" val="3733906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実際の</a:t>
            </a:r>
            <a:r>
              <a:rPr kumimoji="1" lang="en-US" altLang="ja-JP" dirty="0"/>
              <a:t>DRAM</a:t>
            </a:r>
            <a:r>
              <a:rPr kumimoji="1" lang="ja-JP" altLang="en-US" dirty="0"/>
              <a:t>の記憶部分を説明します。電荷を保持するための記憶用コンデンサにデータの読み書きを行うスイッチ用</a:t>
            </a:r>
            <a:r>
              <a:rPr kumimoji="1" lang="en-US" altLang="ja-JP" dirty="0"/>
              <a:t>FET</a:t>
            </a:r>
            <a:r>
              <a:rPr kumimoji="1" lang="ja-JP" altLang="en-US" dirty="0"/>
              <a:t>が</a:t>
            </a:r>
            <a:r>
              <a:rPr kumimoji="1" lang="en-US" altLang="ja-JP" dirty="0"/>
              <a:t>1</a:t>
            </a:r>
            <a:r>
              <a:rPr kumimoji="1" lang="ja-JP" altLang="en-US" dirty="0"/>
              <a:t>個付いています。この簡単な構造が</a:t>
            </a:r>
            <a:r>
              <a:rPr kumimoji="1" lang="en-US" altLang="ja-JP" dirty="0"/>
              <a:t>DRAM</a:t>
            </a:r>
            <a:r>
              <a:rPr kumimoji="1" lang="ja-JP" altLang="en-US" dirty="0"/>
              <a:t>がたくさんの量の記憶が可能な理由です。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27</a:t>
            </a:fld>
            <a:endParaRPr lang="en-US" altLang="ja-JP"/>
          </a:p>
        </p:txBody>
      </p:sp>
    </p:spTree>
    <p:extLst>
      <p:ext uri="{BB962C8B-B14F-4D97-AF65-F5344CB8AC3E}">
        <p14:creationId xmlns:p14="http://schemas.microsoft.com/office/powerpoint/2010/main" val="1939122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a:t>
            </a:r>
            <a:r>
              <a:rPr kumimoji="1" lang="ja-JP" altLang="en-US" dirty="0"/>
              <a:t>レベルを書き込む場合は</a:t>
            </a:r>
            <a:r>
              <a:rPr kumimoji="1" lang="en-US" altLang="ja-JP" dirty="0"/>
              <a:t>D=H</a:t>
            </a:r>
            <a:r>
              <a:rPr kumimoji="1" lang="ja-JP" altLang="en-US" dirty="0"/>
              <a:t>にしてトランジスタのゲートを</a:t>
            </a:r>
            <a:r>
              <a:rPr kumimoji="1" lang="en-US" altLang="ja-JP" dirty="0"/>
              <a:t>H</a:t>
            </a:r>
            <a:r>
              <a:rPr kumimoji="1" lang="ja-JP" altLang="en-US" dirty="0"/>
              <a:t>にします。</a:t>
            </a:r>
            <a:r>
              <a:rPr kumimoji="1" lang="en-US" altLang="ja-JP" dirty="0"/>
              <a:t>ON</a:t>
            </a:r>
            <a:r>
              <a:rPr kumimoji="1" lang="ja-JP" altLang="en-US" dirty="0"/>
              <a:t>になったトランジスタを経由して</a:t>
            </a:r>
            <a:r>
              <a:rPr kumimoji="1" lang="en-US" altLang="ja-JP" dirty="0"/>
              <a:t>D</a:t>
            </a:r>
            <a:r>
              <a:rPr kumimoji="1" lang="ja-JP" altLang="en-US" dirty="0"/>
              <a:t>の値が書き込まれます。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28</a:t>
            </a:fld>
            <a:endParaRPr lang="en-US" altLang="ja-JP"/>
          </a:p>
        </p:txBody>
      </p:sp>
    </p:spTree>
    <p:extLst>
      <p:ext uri="{BB962C8B-B14F-4D97-AF65-F5344CB8AC3E}">
        <p14:creationId xmlns:p14="http://schemas.microsoft.com/office/powerpoint/2010/main" val="233226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a:t>
            </a:r>
            <a:r>
              <a:rPr kumimoji="1" lang="ja-JP" altLang="en-US" dirty="0"/>
              <a:t>レベルを書き込む場合は、</a:t>
            </a:r>
            <a:r>
              <a:rPr kumimoji="1" lang="en-US" altLang="ja-JP" dirty="0"/>
              <a:t>FET</a:t>
            </a:r>
            <a:r>
              <a:rPr kumimoji="1" lang="ja-JP" altLang="en-US" dirty="0"/>
              <a:t>のゲートを</a:t>
            </a:r>
            <a:r>
              <a:rPr kumimoji="1" lang="en-US" altLang="ja-JP" dirty="0"/>
              <a:t>H</a:t>
            </a:r>
            <a:r>
              <a:rPr kumimoji="1" lang="ja-JP" altLang="en-US" dirty="0"/>
              <a:t>にして電荷を放出してやります。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29</a:t>
            </a:fld>
            <a:endParaRPr lang="en-US" altLang="ja-JP"/>
          </a:p>
        </p:txBody>
      </p:sp>
    </p:spTree>
    <p:extLst>
      <p:ext uri="{BB962C8B-B14F-4D97-AF65-F5344CB8AC3E}">
        <p14:creationId xmlns:p14="http://schemas.microsoft.com/office/powerpoint/2010/main" val="2198369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読み出す場合は、まず基準用のコンデンサを充電して、それからゲートを</a:t>
            </a:r>
            <a:r>
              <a:rPr kumimoji="1" lang="en-US" altLang="ja-JP" dirty="0"/>
              <a:t>H</a:t>
            </a:r>
            <a:r>
              <a:rPr kumimoji="1" lang="ja-JP" altLang="en-US" dirty="0"/>
              <a:t>にしてやります。記憶用コンデンサに電荷が保持されていれば、</a:t>
            </a:r>
            <a:r>
              <a:rPr kumimoji="1" lang="en-US" altLang="ja-JP" dirty="0"/>
              <a:t>D</a:t>
            </a:r>
            <a:r>
              <a:rPr kumimoji="1" lang="ja-JP" altLang="en-US" dirty="0"/>
              <a:t>のレベルの変化は少ないです。このことを検出して</a:t>
            </a:r>
            <a:r>
              <a:rPr kumimoji="1" lang="en-US" altLang="ja-JP" dirty="0"/>
              <a:t>H</a:t>
            </a:r>
            <a:r>
              <a:rPr kumimoji="1" lang="ja-JP" altLang="en-US" dirty="0"/>
              <a:t>レベルと判断します。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30</a:t>
            </a:fld>
            <a:endParaRPr lang="en-US" altLang="ja-JP"/>
          </a:p>
        </p:txBody>
      </p:sp>
    </p:spTree>
    <p:extLst>
      <p:ext uri="{BB962C8B-B14F-4D97-AF65-F5344CB8AC3E}">
        <p14:creationId xmlns:p14="http://schemas.microsoft.com/office/powerpoint/2010/main" val="275885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図は非同期</a:t>
            </a:r>
            <a:r>
              <a:rPr kumimoji="1" lang="en-US" altLang="ja-JP" dirty="0"/>
              <a:t>SRAM</a:t>
            </a:r>
            <a:r>
              <a:rPr kumimoji="1" lang="ja-JP" altLang="en-US" dirty="0"/>
              <a:t>のモデルですが（後でまた出てきます）、多くの半導体メモリのモデルと考えることができます。簡単に言うとメモリは表であり、アドレスを与えるとそこに保存してあるデータを読み出すことができます。データを書く場合、書き込み信号（多くの場合</a:t>
            </a:r>
            <a:r>
              <a:rPr kumimoji="1" lang="en-US" altLang="ja-JP" dirty="0"/>
              <a:t>Write</a:t>
            </a:r>
            <a:r>
              <a:rPr kumimoji="1" lang="ja-JP" altLang="en-US" dirty="0"/>
              <a:t> </a:t>
            </a:r>
            <a:r>
              <a:rPr kumimoji="1" lang="en-US" altLang="ja-JP" dirty="0"/>
              <a:t>Enable</a:t>
            </a:r>
            <a:r>
              <a:rPr kumimoji="1" lang="ja-JP" altLang="en-US" dirty="0"/>
              <a:t>と呼ばれます）をアクティブにして、データを入れることで行います。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3</a:t>
            </a:fld>
            <a:endParaRPr lang="en-US" altLang="ja-JP"/>
          </a:p>
        </p:txBody>
      </p:sp>
    </p:spTree>
    <p:extLst>
      <p:ext uri="{BB962C8B-B14F-4D97-AF65-F5344CB8AC3E}">
        <p14:creationId xmlns:p14="http://schemas.microsoft.com/office/powerpoint/2010/main" val="641699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記憶用コンデンサに電荷が充電されていなければ基準用コンデンサからは記憶用コンデンサに電流が流れ、</a:t>
            </a:r>
            <a:r>
              <a:rPr kumimoji="1" lang="en-US" altLang="ja-JP" dirty="0"/>
              <a:t>D</a:t>
            </a:r>
            <a:r>
              <a:rPr kumimoji="1" lang="ja-JP" altLang="en-US" dirty="0"/>
              <a:t>のレベルは大きく変化します。このことから</a:t>
            </a:r>
            <a:r>
              <a:rPr kumimoji="1" lang="en-US" altLang="ja-JP" dirty="0"/>
              <a:t>L</a:t>
            </a:r>
            <a:r>
              <a:rPr kumimoji="1" lang="ja-JP" altLang="en-US" dirty="0"/>
              <a:t>レベルが記憶されていたことが分かります。基準用コンデンサを使うのは、チップの特性のばらつき、温度、実装の状況などが変わっても、コンデンサ同士の相対的な特性が変わらないためです。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31</a:t>
            </a:fld>
            <a:endParaRPr lang="en-US" altLang="ja-JP"/>
          </a:p>
        </p:txBody>
      </p:sp>
    </p:spTree>
    <p:extLst>
      <p:ext uri="{BB962C8B-B14F-4D97-AF65-F5344CB8AC3E}">
        <p14:creationId xmlns:p14="http://schemas.microsoft.com/office/powerpoint/2010/main" val="3527535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a:t>
            </a:r>
            <a:r>
              <a:rPr kumimoji="1" lang="en-US" altLang="ja-JP" dirty="0"/>
              <a:t>DRAM</a:t>
            </a:r>
            <a:r>
              <a:rPr kumimoji="1" lang="ja-JP" altLang="en-US" dirty="0"/>
              <a:t>の特徴をまとめましょう。</a:t>
            </a:r>
            <a:r>
              <a:rPr kumimoji="1" lang="en-US" altLang="ja-JP" dirty="0"/>
              <a:t>DRAM</a:t>
            </a:r>
            <a:r>
              <a:rPr kumimoji="1" lang="ja-JP" altLang="en-US" dirty="0"/>
              <a:t>は本質的に破壊読出しなので、書き戻しが必要ですが、これは外からは見えません。また、</a:t>
            </a:r>
            <a:r>
              <a:rPr kumimoji="1" lang="en-US" altLang="ja-JP" dirty="0"/>
              <a:t>DRAM</a:t>
            </a:r>
            <a:r>
              <a:rPr kumimoji="1" lang="ja-JP" altLang="en-US" dirty="0"/>
              <a:t>はコンデンサに電荷を充電するので、きわめて微小な電圧を扱う増幅してやる必要があります。</a:t>
            </a:r>
            <a:r>
              <a:rPr kumimoji="1" lang="en-US" altLang="ja-JP" dirty="0"/>
              <a:t>DRAM</a:t>
            </a:r>
            <a:r>
              <a:rPr kumimoji="1" lang="ja-JP" altLang="en-US" dirty="0"/>
              <a:t>というと典型的なディジタルデバイスに見えますが、中身はきわめてアナログの要素の強いデバイスです。</a:t>
            </a:r>
            <a:r>
              <a:rPr kumimoji="1" lang="en-US" altLang="ja-JP" dirty="0"/>
              <a:t>DRAM</a:t>
            </a:r>
            <a:r>
              <a:rPr kumimoji="1" lang="ja-JP" altLang="en-US" dirty="0"/>
              <a:t>アクセス時には基準コンデンサを充電するためのプリチャージ時間が必要です。また、コンデンサ中の電荷は、</a:t>
            </a:r>
            <a:r>
              <a:rPr kumimoji="1" lang="ja-JP" altLang="en-US" dirty="0" err="1"/>
              <a:t>ほ</a:t>
            </a:r>
            <a:r>
              <a:rPr kumimoji="1" lang="ja-JP" altLang="en-US" dirty="0"/>
              <a:t>おっておくと放電してしまうので、定期的に再充電が必要です。この操作をリフレッシュといい、外部に読み出さないで一行分をまるごと再充電します。リフレッシュ時は</a:t>
            </a:r>
            <a:r>
              <a:rPr kumimoji="1" lang="en-US" altLang="ja-JP" dirty="0"/>
              <a:t>DRAM</a:t>
            </a:r>
            <a:r>
              <a:rPr kumimoji="1" lang="ja-JP" altLang="en-US" dirty="0"/>
              <a:t>が利用できなので、その分性能が落ちます。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32</a:t>
            </a:fld>
            <a:endParaRPr lang="en-US" altLang="ja-JP"/>
          </a:p>
        </p:txBody>
      </p:sp>
    </p:spTree>
    <p:extLst>
      <p:ext uri="{BB962C8B-B14F-4D97-AF65-F5344CB8AC3E}">
        <p14:creationId xmlns:p14="http://schemas.microsoft.com/office/powerpoint/2010/main" val="3922375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DRAM</a:t>
            </a:r>
            <a:r>
              <a:rPr kumimoji="1" lang="ja-JP" altLang="en-US" dirty="0"/>
              <a:t>はコンピュータの主記憶として使われますので、キャッシュとの間で高速なブロック転送能力が必要とされます。</a:t>
            </a:r>
            <a:r>
              <a:rPr kumimoji="1" lang="en-US" altLang="ja-JP" dirty="0"/>
              <a:t>DRAM</a:t>
            </a:r>
            <a:r>
              <a:rPr kumimoji="1" lang="ja-JP" altLang="en-US" dirty="0"/>
              <a:t>は一行読んでくるのは時間が掛かりますが、読んできた行内で連続してデータを転送するならば高速に行うことができます。チップ内部に何個か独立したブロックを設けておけば、とぎれなく連続データを供給することができます。このためには、転送用のクロックを設けてこれに同期して転送するのが適しています。そこで、クロックに同期して転送を行う同期式</a:t>
            </a:r>
            <a:r>
              <a:rPr kumimoji="1" lang="en-US" altLang="ja-JP" dirty="0"/>
              <a:t>DRAM</a:t>
            </a:r>
            <a:r>
              <a:rPr kumimoji="1" lang="ja-JP" altLang="en-US" dirty="0"/>
              <a:t>というのが表れました。同期式</a:t>
            </a:r>
            <a:r>
              <a:rPr kumimoji="1" lang="en-US" altLang="ja-JP" dirty="0"/>
              <a:t>DRAM</a:t>
            </a:r>
            <a:r>
              <a:rPr kumimoji="1" lang="ja-JP" altLang="en-US" dirty="0"/>
              <a:t>では、今までの</a:t>
            </a:r>
            <a:r>
              <a:rPr kumimoji="1" lang="en-US" altLang="ja-JP" dirty="0"/>
              <a:t>DRAM</a:t>
            </a:r>
            <a:r>
              <a:rPr kumimoji="1" lang="ja-JP" altLang="en-US" dirty="0"/>
              <a:t>の</a:t>
            </a:r>
            <a:r>
              <a:rPr kumimoji="1" lang="en-US" altLang="ja-JP" dirty="0"/>
              <a:t>CS,RAS,CAS,WE</a:t>
            </a:r>
            <a:r>
              <a:rPr kumimoji="1" lang="ja-JP" altLang="en-US" dirty="0"/>
              <a:t>などの制御端子はセットとしてコマンドとして与えるようにしました。これが同期式</a:t>
            </a:r>
            <a:r>
              <a:rPr kumimoji="1" lang="en-US" altLang="ja-JP" dirty="0"/>
              <a:t>DRAM</a:t>
            </a:r>
            <a:r>
              <a:rPr kumimoji="1" lang="ja-JP" altLang="en-US" dirty="0" err="1"/>
              <a:t>、</a:t>
            </a:r>
            <a:r>
              <a:rPr kumimoji="1" lang="en-US" altLang="ja-JP" dirty="0"/>
              <a:t>Synchronous</a:t>
            </a:r>
            <a:r>
              <a:rPr kumimoji="1" lang="ja-JP" altLang="en-US" dirty="0"/>
              <a:t> </a:t>
            </a:r>
            <a:r>
              <a:rPr kumimoji="1" lang="en-US" altLang="ja-JP" dirty="0"/>
              <a:t>DRAM(SDRAM)</a:t>
            </a:r>
            <a:r>
              <a:rPr kumimoji="1" lang="ja-JP" altLang="en-US" dirty="0"/>
              <a:t>です。</a:t>
            </a:r>
            <a:endParaRPr kumimoji="1" lang="en-US" altLang="ja-JP" dirty="0"/>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33</a:t>
            </a:fld>
            <a:endParaRPr lang="en-US" altLang="ja-JP"/>
          </a:p>
        </p:txBody>
      </p:sp>
    </p:spTree>
    <p:extLst>
      <p:ext uri="{BB962C8B-B14F-4D97-AF65-F5344CB8AC3E}">
        <p14:creationId xmlns:p14="http://schemas.microsoft.com/office/powerpoint/2010/main" val="699733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初期の</a:t>
            </a:r>
            <a:r>
              <a:rPr kumimoji="1" lang="en-US" altLang="ja-JP" dirty="0"/>
              <a:t>SDRAM</a:t>
            </a:r>
            <a:r>
              <a:rPr kumimoji="1" lang="ja-JP" altLang="en-US" dirty="0"/>
              <a:t>のタイミングチャートを示します。クロックに同期して</a:t>
            </a:r>
            <a:r>
              <a:rPr kumimoji="1" lang="en-US" altLang="ja-JP" dirty="0"/>
              <a:t>ACT</a:t>
            </a:r>
            <a:r>
              <a:rPr kumimoji="1" lang="ja-JP" altLang="en-US" dirty="0"/>
              <a:t>（</a:t>
            </a:r>
            <a:r>
              <a:rPr kumimoji="1" lang="en-US" altLang="ja-JP" dirty="0"/>
              <a:t>Activation)</a:t>
            </a:r>
            <a:r>
              <a:rPr kumimoji="1" lang="ja-JP" altLang="en-US" dirty="0"/>
              <a:t>コマンドを与えると同時に行アドレスを与えます。次に</a:t>
            </a:r>
            <a:r>
              <a:rPr kumimoji="1" lang="en-US" altLang="ja-JP" dirty="0"/>
              <a:t>Read</a:t>
            </a:r>
            <a:r>
              <a:rPr kumimoji="1" lang="ja-JP" altLang="en-US" dirty="0"/>
              <a:t>コマンドと共に列アドレスを与え、</a:t>
            </a:r>
            <a:r>
              <a:rPr kumimoji="1" lang="en-US" altLang="ja-JP" dirty="0"/>
              <a:t>1</a:t>
            </a:r>
            <a:r>
              <a:rPr kumimoji="1" lang="ja-JP" altLang="en-US" dirty="0"/>
              <a:t>クロック置いてデータが順番に読み出されます。最初のデータが</a:t>
            </a:r>
            <a:r>
              <a:rPr kumimoji="1" lang="en-US" altLang="ja-JP" dirty="0"/>
              <a:t>1</a:t>
            </a:r>
            <a:r>
              <a:rPr kumimoji="1" lang="ja-JP" altLang="en-US" dirty="0"/>
              <a:t>個読み出されるまでは時間が掛かりますが、一度データ転送が始まれば次々とデータを送ることができます。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34</a:t>
            </a:fld>
            <a:endParaRPr lang="en-US" altLang="ja-JP"/>
          </a:p>
        </p:txBody>
      </p:sp>
    </p:spTree>
    <p:extLst>
      <p:ext uri="{BB962C8B-B14F-4D97-AF65-F5344CB8AC3E}">
        <p14:creationId xmlns:p14="http://schemas.microsoft.com/office/powerpoint/2010/main" val="1998941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コンピュータの</a:t>
            </a:r>
            <a:r>
              <a:rPr kumimoji="1" lang="en-US" altLang="ja-JP" dirty="0"/>
              <a:t>CPU</a:t>
            </a:r>
            <a:r>
              <a:rPr kumimoji="1" lang="ja-JP" altLang="en-US" dirty="0"/>
              <a:t>（中央処理装置）の性能向上はとどまることを知らず、</a:t>
            </a:r>
            <a:r>
              <a:rPr kumimoji="1" lang="en-US" altLang="ja-JP" dirty="0"/>
              <a:t>SDRAM</a:t>
            </a:r>
            <a:r>
              <a:rPr kumimoji="1" lang="ja-JP" altLang="en-US" dirty="0"/>
              <a:t>の転送性能もすぐに足りなくなりました。このため、クロックの立ち上がり、立下りの両方のエッジを使って倍の転送レートを実現する方法が登場しました。これは、</a:t>
            </a:r>
            <a:r>
              <a:rPr kumimoji="1" lang="en-US" altLang="ja-JP" dirty="0"/>
              <a:t>Double</a:t>
            </a:r>
            <a:r>
              <a:rPr kumimoji="1" lang="ja-JP" altLang="en-US" dirty="0"/>
              <a:t> </a:t>
            </a:r>
            <a:r>
              <a:rPr kumimoji="1" lang="en-US" altLang="ja-JP" dirty="0"/>
              <a:t>Data</a:t>
            </a:r>
            <a:r>
              <a:rPr kumimoji="1" lang="ja-JP" altLang="en-US" dirty="0"/>
              <a:t> </a:t>
            </a:r>
            <a:r>
              <a:rPr kumimoji="1" lang="en-US" altLang="ja-JP" dirty="0"/>
              <a:t>Rate</a:t>
            </a:r>
            <a:r>
              <a:rPr kumimoji="1" lang="ja-JP" altLang="en-US" dirty="0"/>
              <a:t> </a:t>
            </a:r>
            <a:r>
              <a:rPr kumimoji="1" lang="en-US" altLang="ja-JP" dirty="0"/>
              <a:t>(DDR)</a:t>
            </a:r>
            <a:r>
              <a:rPr kumimoji="1" lang="ja-JP" altLang="en-US" dirty="0"/>
              <a:t>　</a:t>
            </a:r>
            <a:r>
              <a:rPr kumimoji="1" lang="en-US" altLang="ja-JP" dirty="0"/>
              <a:t>SDRAM</a:t>
            </a:r>
            <a:r>
              <a:rPr kumimoji="1" lang="ja-JP" altLang="en-US" dirty="0"/>
              <a:t>と呼びます。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35</a:t>
            </a:fld>
            <a:endParaRPr lang="en-US" altLang="ja-JP"/>
          </a:p>
        </p:txBody>
      </p:sp>
    </p:spTree>
    <p:extLst>
      <p:ext uri="{BB962C8B-B14F-4D97-AF65-F5344CB8AC3E}">
        <p14:creationId xmlns:p14="http://schemas.microsoft.com/office/powerpoint/2010/main" val="1992209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DDR-SDRAM</a:t>
            </a:r>
            <a:r>
              <a:rPr kumimoji="1" lang="ja-JP" altLang="en-US" dirty="0"/>
              <a:t>は、コマンドとアドレスの与え方は</a:t>
            </a:r>
            <a:r>
              <a:rPr kumimoji="1" lang="en-US" altLang="ja-JP" dirty="0"/>
              <a:t>SDR</a:t>
            </a:r>
            <a:r>
              <a:rPr kumimoji="1" lang="ja-JP" altLang="en-US" dirty="0"/>
              <a:t>とほぼ同じ（コマンドは種類が増えています）ですが、クロックとクロックの反転の両方を与えます（差動クロックと呼びます）。クロック周波数も上がり、転送能力は大幅に向上しました。</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36</a:t>
            </a:fld>
            <a:endParaRPr lang="en-US" altLang="ja-JP"/>
          </a:p>
        </p:txBody>
      </p:sp>
    </p:spTree>
    <p:extLst>
      <p:ext uri="{BB962C8B-B14F-4D97-AF65-F5344CB8AC3E}">
        <p14:creationId xmlns:p14="http://schemas.microsoft.com/office/powerpoint/2010/main" val="998796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a:t>
            </a:r>
            <a:r>
              <a:rPr kumimoji="1" lang="en-US" altLang="ja-JP" dirty="0"/>
              <a:t>DRAM</a:t>
            </a:r>
            <a:r>
              <a:rPr kumimoji="1" lang="ja-JP" altLang="en-US" dirty="0"/>
              <a:t>をまとめましょう。クロックの両エッジを使った</a:t>
            </a:r>
            <a:r>
              <a:rPr kumimoji="1" lang="en-US" altLang="ja-JP" dirty="0"/>
              <a:t>DDR</a:t>
            </a:r>
            <a:r>
              <a:rPr kumimoji="1" lang="ja-JP" altLang="en-US" dirty="0"/>
              <a:t>－</a:t>
            </a:r>
            <a:r>
              <a:rPr kumimoji="1" lang="en-US" altLang="ja-JP" dirty="0"/>
              <a:t>SDRAM</a:t>
            </a:r>
            <a:r>
              <a:rPr kumimoji="1" lang="ja-JP" altLang="en-US" dirty="0"/>
              <a:t>は、よりクロック周波数を高めて動作電圧を下げた</a:t>
            </a:r>
            <a:r>
              <a:rPr kumimoji="1" lang="en-US" altLang="ja-JP" dirty="0"/>
              <a:t>DDR2</a:t>
            </a:r>
            <a:r>
              <a:rPr kumimoji="1" lang="ja-JP" altLang="en-US" dirty="0"/>
              <a:t>に置き換わり、さらに</a:t>
            </a:r>
            <a:r>
              <a:rPr kumimoji="1" lang="en-US" altLang="ja-JP" dirty="0"/>
              <a:t>DDR-3</a:t>
            </a:r>
            <a:r>
              <a:rPr kumimoji="1" lang="ja-JP" altLang="en-US" dirty="0"/>
              <a:t>が現在もっとも良く使われます。これは</a:t>
            </a:r>
            <a:r>
              <a:rPr kumimoji="1" lang="en-US" altLang="ja-JP" dirty="0"/>
              <a:t>800MHz</a:t>
            </a:r>
            <a:r>
              <a:rPr kumimoji="1" lang="ja-JP" altLang="en-US" dirty="0"/>
              <a:t>の両エッジでデータの転送を行います。さらにこの上の版である</a:t>
            </a:r>
            <a:r>
              <a:rPr kumimoji="1" lang="en-US" altLang="ja-JP" dirty="0"/>
              <a:t>DDR-4</a:t>
            </a:r>
            <a:r>
              <a:rPr kumimoji="1" lang="ja-JP" altLang="en-US" dirty="0"/>
              <a:t>が登場しています。一方、</a:t>
            </a:r>
            <a:r>
              <a:rPr kumimoji="1" lang="en-US" altLang="ja-JP" dirty="0"/>
              <a:t>DRAM</a:t>
            </a:r>
            <a:r>
              <a:rPr kumimoji="1" lang="ja-JP" altLang="en-US" dirty="0"/>
              <a:t>チップを三次元的に積層した</a:t>
            </a:r>
            <a:r>
              <a:rPr kumimoji="1" lang="en-US" altLang="ja-JP" dirty="0"/>
              <a:t>HMC</a:t>
            </a:r>
            <a:r>
              <a:rPr kumimoji="1" lang="ja-JP" altLang="en-US" dirty="0"/>
              <a:t>（</a:t>
            </a:r>
            <a:r>
              <a:rPr kumimoji="1" lang="en-US" altLang="ja-JP" dirty="0"/>
              <a:t>Hybrid</a:t>
            </a:r>
            <a:r>
              <a:rPr kumimoji="1" lang="ja-JP" altLang="en-US" dirty="0"/>
              <a:t> </a:t>
            </a:r>
            <a:r>
              <a:rPr kumimoji="1" lang="en-US" altLang="ja-JP" dirty="0"/>
              <a:t>Memory</a:t>
            </a:r>
            <a:r>
              <a:rPr kumimoji="1" lang="ja-JP" altLang="en-US" dirty="0"/>
              <a:t> </a:t>
            </a:r>
            <a:r>
              <a:rPr kumimoji="1" lang="en-US" altLang="ja-JP" dirty="0"/>
              <a:t>Cube)</a:t>
            </a:r>
            <a:r>
              <a:rPr kumimoji="1" lang="ja-JP" altLang="en-US" dirty="0"/>
              <a:t>も登場し、今後どのような方式がメジャーになるか目が離せないところです。この辺は、様々なコンピュータに搭載できなければならないので、「標準化」が重要です。基本的な動作原理は</a:t>
            </a:r>
            <a:r>
              <a:rPr kumimoji="1" lang="en-US" altLang="ja-JP" dirty="0"/>
              <a:t>DDR2-4</a:t>
            </a:r>
            <a:r>
              <a:rPr kumimoji="1" lang="ja-JP" altLang="en-US" dirty="0"/>
              <a:t>は同じなのですが、電気的な仕様や動作周波数が違ってくるのです。ちなみに、このような高速の</a:t>
            </a:r>
            <a:r>
              <a:rPr kumimoji="1" lang="en-US" altLang="ja-JP" dirty="0"/>
              <a:t>DRAM</a:t>
            </a:r>
            <a:r>
              <a:rPr kumimoji="1" lang="ja-JP" altLang="en-US" dirty="0"/>
              <a:t>に接続を行う制御回路を作るのは大変で、ここには以前紹介した</a:t>
            </a:r>
            <a:r>
              <a:rPr kumimoji="1" lang="en-US" altLang="ja-JP" dirty="0"/>
              <a:t>IP</a:t>
            </a:r>
            <a:r>
              <a:rPr kumimoji="1" lang="ja-JP" altLang="en-US" dirty="0"/>
              <a:t>を使います。</a:t>
            </a:r>
            <a:r>
              <a:rPr kumimoji="1" lang="en-US" altLang="ja-JP" dirty="0"/>
              <a:t>DRAM</a:t>
            </a:r>
            <a:r>
              <a:rPr kumimoji="1" lang="ja-JP" altLang="en-US" dirty="0"/>
              <a:t>に代わる新しい記憶素子として</a:t>
            </a:r>
            <a:r>
              <a:rPr kumimoji="1" lang="en-US" altLang="ja-JP" dirty="0" err="1"/>
              <a:t>FeRAM</a:t>
            </a:r>
            <a:r>
              <a:rPr kumimoji="1" lang="ja-JP" altLang="en-US" dirty="0"/>
              <a:t>や</a:t>
            </a:r>
            <a:r>
              <a:rPr kumimoji="1" lang="en-US" altLang="ja-JP" dirty="0"/>
              <a:t>MRAM</a:t>
            </a:r>
            <a:r>
              <a:rPr kumimoji="1" lang="ja-JP" altLang="en-US" dirty="0"/>
              <a:t>などが開発されていますが、まだ広く使われるには至っていません。今後しばらくは</a:t>
            </a:r>
            <a:r>
              <a:rPr kumimoji="1" lang="en-US" altLang="ja-JP" dirty="0"/>
              <a:t>DRAM</a:t>
            </a:r>
            <a:r>
              <a:rPr kumimoji="1" lang="ja-JP" altLang="en-US" dirty="0"/>
              <a:t>の重要性は落ちることはないようです。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37</a:t>
            </a:fld>
            <a:endParaRPr lang="en-US" altLang="ja-JP"/>
          </a:p>
        </p:txBody>
      </p:sp>
    </p:spTree>
    <p:extLst>
      <p:ext uri="{BB962C8B-B14F-4D97-AF65-F5344CB8AC3E}">
        <p14:creationId xmlns:p14="http://schemas.microsoft.com/office/powerpoint/2010/main" val="416861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C41F96-A871-4B18-9EC1-F69B6EBEB57F}" type="slidenum">
              <a:rPr lang="en-US" altLang="ja-JP" smtClean="0"/>
              <a:pPr/>
              <a:t>38</a:t>
            </a:fld>
            <a:endParaRPr lang="en-US" altLang="ja-JP"/>
          </a:p>
        </p:txBody>
      </p:sp>
    </p:spTree>
    <p:extLst>
      <p:ext uri="{BB962C8B-B14F-4D97-AF65-F5344CB8AC3E}">
        <p14:creationId xmlns:p14="http://schemas.microsoft.com/office/powerpoint/2010/main" val="767524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次に不揮発性、つまり電源を切っても中身が消えない半導体メモリを紹介しましょう。もっとも古い</a:t>
            </a:r>
            <a:r>
              <a:rPr kumimoji="1" lang="en-US" altLang="ja-JP" dirty="0"/>
              <a:t>ROM</a:t>
            </a:r>
            <a:r>
              <a:rPr kumimoji="1" lang="ja-JP" altLang="en-US" dirty="0"/>
              <a:t>は、工場で中身が決まっていて書き込むことができませんでした。これを</a:t>
            </a:r>
            <a:r>
              <a:rPr kumimoji="1" lang="en-US" altLang="ja-JP" dirty="0"/>
              <a:t>Mask</a:t>
            </a:r>
            <a:r>
              <a:rPr kumimoji="1" lang="ja-JP" altLang="en-US" dirty="0"/>
              <a:t>　</a:t>
            </a:r>
            <a:r>
              <a:rPr kumimoji="1" lang="en-US" altLang="ja-JP" dirty="0"/>
              <a:t>ROM</a:t>
            </a:r>
            <a:r>
              <a:rPr kumimoji="1" lang="ja-JP" altLang="en-US" dirty="0"/>
              <a:t>と呼びます。これに対してプログラム可能な</a:t>
            </a:r>
            <a:r>
              <a:rPr kumimoji="1" lang="en-US" altLang="ja-JP" dirty="0"/>
              <a:t>ROM</a:t>
            </a:r>
            <a:r>
              <a:rPr kumimoji="1" lang="ja-JP" altLang="en-US" dirty="0" err="1"/>
              <a:t>、</a:t>
            </a:r>
            <a:r>
              <a:rPr kumimoji="1" lang="en-US" altLang="ja-JP" dirty="0"/>
              <a:t>Programmable</a:t>
            </a:r>
            <a:r>
              <a:rPr kumimoji="1" lang="ja-JP" altLang="en-US" dirty="0"/>
              <a:t> </a:t>
            </a:r>
            <a:r>
              <a:rPr kumimoji="1" lang="en-US" altLang="ja-JP" dirty="0"/>
              <a:t>ROM</a:t>
            </a:r>
            <a:r>
              <a:rPr kumimoji="1" lang="ja-JP" altLang="en-US" dirty="0"/>
              <a:t>（</a:t>
            </a:r>
            <a:r>
              <a:rPr kumimoji="1" lang="en-US" altLang="ja-JP" dirty="0"/>
              <a:t>PROM)</a:t>
            </a:r>
            <a:r>
              <a:rPr kumimoji="1" lang="ja-JP" altLang="en-US" dirty="0"/>
              <a:t>が登場し、最初はヒューズを切ることでプログラムをする</a:t>
            </a:r>
            <a:r>
              <a:rPr kumimoji="1" lang="en-US" altLang="ja-JP" dirty="0"/>
              <a:t>One</a:t>
            </a:r>
            <a:r>
              <a:rPr kumimoji="1" lang="ja-JP" altLang="en-US" dirty="0"/>
              <a:t> </a:t>
            </a:r>
            <a:r>
              <a:rPr kumimoji="1" lang="en-US" altLang="ja-JP" dirty="0"/>
              <a:t>Time</a:t>
            </a:r>
            <a:r>
              <a:rPr kumimoji="1" lang="ja-JP" altLang="en-US" dirty="0"/>
              <a:t> </a:t>
            </a:r>
            <a:r>
              <a:rPr kumimoji="1" lang="en-US" altLang="ja-JP" dirty="0"/>
              <a:t>PROM</a:t>
            </a:r>
            <a:r>
              <a:rPr kumimoji="1" lang="ja-JP" altLang="en-US" dirty="0"/>
              <a:t>が使われました。これは一回ヒューズを切るともう書き換えが効かないので、後に消去可能な</a:t>
            </a:r>
            <a:r>
              <a:rPr kumimoji="1" lang="en-US" altLang="ja-JP" dirty="0"/>
              <a:t>Erasable</a:t>
            </a:r>
            <a:r>
              <a:rPr kumimoji="1" lang="ja-JP" altLang="en-US" dirty="0"/>
              <a:t> </a:t>
            </a:r>
            <a:r>
              <a:rPr kumimoji="1" lang="en-US" altLang="ja-JP" dirty="0"/>
              <a:t>PROM</a:t>
            </a:r>
            <a:r>
              <a:rPr kumimoji="1" lang="ja-JP" altLang="en-US" dirty="0" err="1"/>
              <a:t>、</a:t>
            </a:r>
            <a:r>
              <a:rPr kumimoji="1" lang="en-US" altLang="ja-JP" dirty="0"/>
              <a:t>EPROM</a:t>
            </a:r>
            <a:r>
              <a:rPr kumimoji="1" lang="ja-JP" altLang="en-US" dirty="0"/>
              <a:t>が登場しました。これは</a:t>
            </a:r>
            <a:r>
              <a:rPr kumimoji="1" lang="en-US" altLang="ja-JP" dirty="0"/>
              <a:t>FET</a:t>
            </a:r>
            <a:r>
              <a:rPr kumimoji="1" lang="ja-JP" altLang="en-US" dirty="0"/>
              <a:t>のゲート内に電子を注入することにより、電源を切っても消えないデータを記憶できます。当初、消去には紫外線を照射する必要があり、</a:t>
            </a:r>
            <a:r>
              <a:rPr kumimoji="1" lang="en-US" altLang="ja-JP" dirty="0"/>
              <a:t>ROM</a:t>
            </a:r>
            <a:r>
              <a:rPr kumimoji="1" lang="ja-JP" altLang="en-US" dirty="0" err="1"/>
              <a:t>には</a:t>
            </a:r>
            <a:r>
              <a:rPr kumimoji="1" lang="ja-JP" altLang="en-US" dirty="0"/>
              <a:t>このための窓が開いていました。後に、電気的に消去可能な</a:t>
            </a:r>
            <a:r>
              <a:rPr kumimoji="1" lang="en-US" altLang="ja-JP" dirty="0"/>
              <a:t>EEPROM</a:t>
            </a:r>
            <a:r>
              <a:rPr kumimoji="1" lang="ja-JP" altLang="en-US" dirty="0"/>
              <a:t>が登場し、この一種のフラッシュ</a:t>
            </a:r>
            <a:r>
              <a:rPr kumimoji="1" lang="en-US" altLang="ja-JP" dirty="0"/>
              <a:t>ROM</a:t>
            </a:r>
            <a:r>
              <a:rPr kumimoji="1" lang="ja-JP" altLang="en-US" dirty="0"/>
              <a:t>が発展を遂げました。</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39</a:t>
            </a:fld>
            <a:endParaRPr lang="en-US" altLang="ja-JP"/>
          </a:p>
        </p:txBody>
      </p:sp>
    </p:spTree>
    <p:extLst>
      <p:ext uri="{BB962C8B-B14F-4D97-AF65-F5344CB8AC3E}">
        <p14:creationId xmlns:p14="http://schemas.microsoft.com/office/powerpoint/2010/main" val="39913523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これが昔のメモリチップの概観です。一番左が</a:t>
            </a:r>
            <a:r>
              <a:rPr kumimoji="1" lang="en-US" altLang="ja-JP" dirty="0"/>
              <a:t>UV</a:t>
            </a:r>
            <a:r>
              <a:rPr kumimoji="1" lang="ja-JP" altLang="en-US" dirty="0"/>
              <a:t>－</a:t>
            </a:r>
            <a:r>
              <a:rPr kumimoji="1" lang="en-US" altLang="ja-JP" dirty="0"/>
              <a:t>EPROM</a:t>
            </a:r>
            <a:r>
              <a:rPr kumimoji="1" lang="ja-JP" altLang="en-US" dirty="0"/>
              <a:t>で、消去用の窓が開いていました。これに蛍光灯の親玉みたいな紫外線発生装置で紫外線を浴びせて中身を消します。（平和に消すには</a:t>
            </a:r>
            <a:r>
              <a:rPr kumimoji="1" lang="en-US" altLang="ja-JP" dirty="0"/>
              <a:t>15</a:t>
            </a:r>
            <a:r>
              <a:rPr kumimoji="1" lang="ja-JP" altLang="en-US" dirty="0"/>
              <a:t>分くらい掛かりました。瞬間消去可能な装置もあったのですが、チップがある確率で壊れるという噂がありました）。</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40</a:t>
            </a:fld>
            <a:endParaRPr lang="en-US" altLang="ja-JP"/>
          </a:p>
        </p:txBody>
      </p:sp>
    </p:spTree>
    <p:extLst>
      <p:ext uri="{BB962C8B-B14F-4D97-AF65-F5344CB8AC3E}">
        <p14:creationId xmlns:p14="http://schemas.microsoft.com/office/powerpoint/2010/main" val="60874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半導体メモリの基本構造はこの図のようになっています。データを記憶する各素子は半導体上に四角形状に配置されています。これは半導体自体が四角なので、四角形状に置くのが最適なためです。ここでアドレスの一部を与えて、このうち</a:t>
            </a:r>
            <a:r>
              <a:rPr kumimoji="1" lang="en-US" altLang="ja-JP" dirty="0"/>
              <a:t>1</a:t>
            </a:r>
            <a:r>
              <a:rPr kumimoji="1" lang="ja-JP" altLang="en-US" dirty="0"/>
              <a:t>行を選んで出力します。これを電気的に増幅してディジタル信号のレベルにします。次にアドレスの残りの部分を入力して、データセレクタにより読み出した</a:t>
            </a:r>
            <a:r>
              <a:rPr kumimoji="1" lang="en-US" altLang="ja-JP" dirty="0"/>
              <a:t>1</a:t>
            </a:r>
            <a:r>
              <a:rPr kumimoji="1" lang="ja-JP" altLang="en-US" dirty="0"/>
              <a:t>行のうち、必要な部分だけ選んで出力してやります。この時</a:t>
            </a:r>
            <a:r>
              <a:rPr kumimoji="1" lang="en-US" altLang="ja-JP" dirty="0"/>
              <a:t>I/O</a:t>
            </a:r>
            <a:r>
              <a:rPr kumimoji="1" lang="ja-JP" altLang="en-US" dirty="0"/>
              <a:t>バッファには以前紹介した</a:t>
            </a:r>
            <a:r>
              <a:rPr kumimoji="1" lang="en-US" altLang="ja-JP" dirty="0"/>
              <a:t>3</a:t>
            </a:r>
            <a:r>
              <a:rPr kumimoji="1" lang="ja-JP" altLang="en-US" dirty="0"/>
              <a:t>ステート出力を使います。この機能により出力を電気的に切り離すことができます。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4</a:t>
            </a:fld>
            <a:endParaRPr lang="en-US" altLang="ja-JP"/>
          </a:p>
        </p:txBody>
      </p:sp>
    </p:spTree>
    <p:extLst>
      <p:ext uri="{BB962C8B-B14F-4D97-AF65-F5344CB8AC3E}">
        <p14:creationId xmlns:p14="http://schemas.microsoft.com/office/powerpoint/2010/main" val="1653720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電気的消去可能なメモリの中に、小型化を行うため、選択ゲートを用いずブロック単位の消去を行うのがフラッシュメモリです。フラッシュメモリには現在には様々な方法があり、大きく</a:t>
            </a:r>
            <a:r>
              <a:rPr kumimoji="1" lang="en-US" altLang="ja-JP" dirty="0"/>
              <a:t>NOR</a:t>
            </a:r>
            <a:r>
              <a:rPr kumimoji="1" lang="ja-JP" altLang="en-US" dirty="0"/>
              <a:t>型、</a:t>
            </a:r>
            <a:r>
              <a:rPr kumimoji="1" lang="en-US" altLang="ja-JP" dirty="0"/>
              <a:t>NAND</a:t>
            </a:r>
            <a:r>
              <a:rPr kumimoji="1" lang="ja-JP" altLang="en-US" dirty="0"/>
              <a:t>型に分かれています。</a:t>
            </a:r>
            <a:r>
              <a:rPr kumimoji="1" lang="en-US" altLang="ja-JP" dirty="0"/>
              <a:t>NOR</a:t>
            </a:r>
            <a:r>
              <a:rPr kumimoji="1" lang="ja-JP" altLang="en-US" dirty="0"/>
              <a:t>型は高速消去可能で、単独データの読み出しが可能で、消去も高速です。読み出しはほとんど</a:t>
            </a:r>
            <a:r>
              <a:rPr kumimoji="1" lang="en-US" altLang="ja-JP" dirty="0"/>
              <a:t>SRAM</a:t>
            </a:r>
            <a:r>
              <a:rPr kumimoji="1" lang="ja-JP" altLang="en-US" dirty="0"/>
              <a:t>と同じように使うことができます。これはボード上に搭載して電源を切っても消えないデータ（</a:t>
            </a:r>
            <a:r>
              <a:rPr kumimoji="1" lang="en-US" altLang="ja-JP" dirty="0"/>
              <a:t>FPGA</a:t>
            </a:r>
            <a:r>
              <a:rPr kumimoji="1" lang="ja-JP" altLang="en-US" dirty="0"/>
              <a:t>の構成情報など、来週やります）を保存しておくために使います。一方で、</a:t>
            </a:r>
            <a:r>
              <a:rPr kumimoji="1" lang="en-US" altLang="ja-JP" dirty="0"/>
              <a:t>NAND</a:t>
            </a:r>
            <a:r>
              <a:rPr kumimoji="1" lang="ja-JP" altLang="en-US" dirty="0"/>
              <a:t>型は、連続読み出しになり、消去はミリ秒近く掛かります。しかし容量は大きく、</a:t>
            </a:r>
            <a:r>
              <a:rPr kumimoji="1" lang="en-US" altLang="ja-JP" dirty="0"/>
              <a:t>SD</a:t>
            </a:r>
            <a:r>
              <a:rPr kumimoji="1" lang="ja-JP" altLang="en-US" dirty="0"/>
              <a:t>メモリカード、</a:t>
            </a:r>
            <a:r>
              <a:rPr kumimoji="1" lang="en-US" altLang="ja-JP" dirty="0"/>
              <a:t>SDHC</a:t>
            </a:r>
            <a:r>
              <a:rPr kumimoji="1" lang="ja-JP" altLang="en-US" dirty="0"/>
              <a:t>メモリカードなど大量のデータを蓄えておくときに使います。みなさんが最も良く使うのはこのメモリだと思います。フラッシュメモリは、タブレット、スマートフォンの補助記憶として使われ、最近はディスクに置き換わり、大規模なデータセンターなどでも使われるようになりました。</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41</a:t>
            </a:fld>
            <a:endParaRPr lang="en-US" altLang="ja-JP"/>
          </a:p>
        </p:txBody>
      </p:sp>
    </p:spTree>
    <p:extLst>
      <p:ext uri="{BB962C8B-B14F-4D97-AF65-F5344CB8AC3E}">
        <p14:creationId xmlns:p14="http://schemas.microsoft.com/office/powerpoint/2010/main" val="4262730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フラッシュメモリは、フローティングゲート内に電荷が存在するかどうかで情報を蓄えます。電子が存在しない場合、</a:t>
            </a:r>
            <a:r>
              <a:rPr kumimoji="1" lang="en-US" altLang="ja-JP" dirty="0"/>
              <a:t>Word</a:t>
            </a:r>
            <a:r>
              <a:rPr kumimoji="1" lang="ja-JP" altLang="en-US" dirty="0"/>
              <a:t>線を</a:t>
            </a:r>
            <a:r>
              <a:rPr kumimoji="1" lang="en-US" altLang="ja-JP" dirty="0"/>
              <a:t>H</a:t>
            </a:r>
            <a:r>
              <a:rPr kumimoji="1" lang="ja-JP" altLang="en-US" dirty="0"/>
              <a:t>レベルにするとトランジスタは普通に</a:t>
            </a:r>
            <a:r>
              <a:rPr kumimoji="1" lang="en-US" altLang="ja-JP" dirty="0"/>
              <a:t>ON</a:t>
            </a:r>
            <a:r>
              <a:rPr kumimoji="1" lang="ja-JP" altLang="en-US" dirty="0"/>
              <a:t>になって</a:t>
            </a:r>
            <a:r>
              <a:rPr kumimoji="1" lang="en-US" altLang="ja-JP" dirty="0"/>
              <a:t>Bit</a:t>
            </a:r>
            <a:r>
              <a:rPr kumimoji="1" lang="ja-JP" altLang="en-US" dirty="0"/>
              <a:t>線は電圧降下します。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42</a:t>
            </a:fld>
            <a:endParaRPr lang="en-US" altLang="ja-JP"/>
          </a:p>
        </p:txBody>
      </p:sp>
    </p:spTree>
    <p:extLst>
      <p:ext uri="{BB962C8B-B14F-4D97-AF65-F5344CB8AC3E}">
        <p14:creationId xmlns:p14="http://schemas.microsoft.com/office/powerpoint/2010/main" val="13576038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一方、フローティングゲート内に電荷があると、マイナス電位が生じるので、</a:t>
            </a:r>
            <a:r>
              <a:rPr kumimoji="1" lang="en-US" altLang="ja-JP" dirty="0"/>
              <a:t>Word</a:t>
            </a:r>
            <a:r>
              <a:rPr kumimoji="1" lang="ja-JP" altLang="en-US" dirty="0"/>
              <a:t>線が</a:t>
            </a:r>
            <a:r>
              <a:rPr kumimoji="1" lang="en-US" altLang="ja-JP" dirty="0"/>
              <a:t>H</a:t>
            </a:r>
            <a:r>
              <a:rPr kumimoji="1" lang="ja-JP" altLang="en-US" dirty="0"/>
              <a:t>レベルになっても</a:t>
            </a:r>
            <a:r>
              <a:rPr kumimoji="1" lang="en-US" altLang="ja-JP" dirty="0"/>
              <a:t>ON</a:t>
            </a:r>
            <a:r>
              <a:rPr kumimoji="1" lang="ja-JP" altLang="en-US" dirty="0"/>
              <a:t>にならず、電圧が低下しないです。このため</a:t>
            </a:r>
            <a:r>
              <a:rPr kumimoji="1" lang="en-US" altLang="ja-JP" dirty="0"/>
              <a:t>Word</a:t>
            </a:r>
            <a:r>
              <a:rPr kumimoji="1" lang="ja-JP" altLang="en-US" dirty="0"/>
              <a:t>線は</a:t>
            </a:r>
            <a:r>
              <a:rPr kumimoji="1" lang="en-US" altLang="ja-JP" dirty="0"/>
              <a:t>H</a:t>
            </a:r>
            <a:r>
              <a:rPr kumimoji="1" lang="ja-JP" altLang="en-US" dirty="0"/>
              <a:t>レベルになります。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43</a:t>
            </a:fld>
            <a:endParaRPr lang="en-US" altLang="ja-JP"/>
          </a:p>
        </p:txBody>
      </p:sp>
    </p:spTree>
    <p:extLst>
      <p:ext uri="{BB962C8B-B14F-4D97-AF65-F5344CB8AC3E}">
        <p14:creationId xmlns:p14="http://schemas.microsoft.com/office/powerpoint/2010/main" val="22067822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フィラッシュメモリにデータを書き込む場合、ゲートに高い電圧を掛けドレイン側からホットエレクトロンを注入します。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44</a:t>
            </a:fld>
            <a:endParaRPr lang="en-US" altLang="ja-JP"/>
          </a:p>
        </p:txBody>
      </p:sp>
    </p:spTree>
    <p:extLst>
      <p:ext uri="{BB962C8B-B14F-4D97-AF65-F5344CB8AC3E}">
        <p14:creationId xmlns:p14="http://schemas.microsoft.com/office/powerpoint/2010/main" val="5210383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一方、消去する場合はゲートに低い電圧を掛けることによりトンネル効果によって電荷を引き抜きます。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45</a:t>
            </a:fld>
            <a:endParaRPr lang="en-US" altLang="ja-JP"/>
          </a:p>
        </p:txBody>
      </p:sp>
    </p:spTree>
    <p:extLst>
      <p:ext uri="{BB962C8B-B14F-4D97-AF65-F5344CB8AC3E}">
        <p14:creationId xmlns:p14="http://schemas.microsoft.com/office/powerpoint/2010/main" val="29965142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NAND</a:t>
            </a:r>
            <a:r>
              <a:rPr kumimoji="1" lang="ja-JP" altLang="en-US" dirty="0"/>
              <a:t>型のフラッシュメモリのうちの大容量なものを使って作ったコンピュータ用の記憶装置を</a:t>
            </a:r>
            <a:r>
              <a:rPr kumimoji="1" lang="en-US" altLang="ja-JP" dirty="0" err="1"/>
              <a:t>SSD</a:t>
            </a:r>
            <a:r>
              <a:rPr kumimoji="1" lang="ja-JP" altLang="en-US" dirty="0"/>
              <a:t>と呼び次のページの</a:t>
            </a:r>
            <a:r>
              <a:rPr kumimoji="1" lang="en-US" altLang="ja-JP" dirty="0"/>
              <a:t>HDD</a:t>
            </a:r>
            <a:r>
              <a:rPr kumimoji="1" lang="ja-JP" altLang="en-US" dirty="0"/>
              <a:t>（</a:t>
            </a:r>
            <a:r>
              <a:rPr kumimoji="1" lang="en-US" altLang="ja-JP" dirty="0"/>
              <a:t>Hard Disk Drive)</a:t>
            </a:r>
            <a:r>
              <a:rPr kumimoji="1" lang="ja-JP" altLang="en-US" dirty="0"/>
              <a:t>と区別します。</a:t>
            </a:r>
            <a:r>
              <a:rPr kumimoji="1" lang="en-US" altLang="ja-JP" dirty="0" err="1"/>
              <a:t>SSD</a:t>
            </a:r>
            <a:r>
              <a:rPr kumimoji="1" lang="ja-JP" altLang="en-US" dirty="0"/>
              <a:t>は</a:t>
            </a:r>
            <a:r>
              <a:rPr kumimoji="1" lang="en-US" altLang="ja-JP" dirty="0"/>
              <a:t>HDD</a:t>
            </a:r>
            <a:r>
              <a:rPr kumimoji="1" lang="ja-JP" altLang="en-US" dirty="0"/>
              <a:t>に比べて小型でカード状になっており、高速です。</a:t>
            </a:r>
            <a:r>
              <a:rPr kumimoji="1" lang="en-US" altLang="ja-JP" dirty="0"/>
              <a:t>PC</a:t>
            </a:r>
            <a:r>
              <a:rPr kumimoji="1" lang="ja-JP" altLang="en-US" dirty="0"/>
              <a:t>やサーバーに接続して補助記憶として使います。</a:t>
            </a:r>
            <a:r>
              <a:rPr kumimoji="1" lang="en-US" altLang="ja-JP" dirty="0"/>
              <a:t>HDD</a:t>
            </a:r>
            <a:r>
              <a:rPr kumimoji="1" lang="ja-JP" altLang="en-US" dirty="0"/>
              <a:t>に従来から用いられた</a:t>
            </a:r>
            <a:r>
              <a:rPr kumimoji="1" lang="en-US" altLang="ja-JP" dirty="0"/>
              <a:t>ATA</a:t>
            </a:r>
            <a:r>
              <a:rPr kumimoji="1" lang="ja-JP" altLang="en-US" dirty="0"/>
              <a:t>や</a:t>
            </a:r>
            <a:r>
              <a:rPr kumimoji="1" lang="en-US" altLang="ja-JP" dirty="0"/>
              <a:t>SCSI</a:t>
            </a:r>
            <a:r>
              <a:rPr kumimoji="1" lang="ja-JP" altLang="en-US" dirty="0"/>
              <a:t>のバスに接続するものと、</a:t>
            </a:r>
            <a:r>
              <a:rPr kumimoji="1" lang="en-US" altLang="ja-JP" dirty="0" err="1"/>
              <a:t>PCIe</a:t>
            </a:r>
            <a:r>
              <a:rPr kumimoji="1" lang="ja-JP" altLang="en-US" dirty="0"/>
              <a:t>に直接接続するもの、拡張用のバス</a:t>
            </a:r>
            <a:r>
              <a:rPr kumimoji="1" lang="en-US" altLang="ja-JP" dirty="0" err="1"/>
              <a:t>NVMe</a:t>
            </a:r>
            <a:r>
              <a:rPr kumimoji="1" lang="ja-JP" altLang="en-US" dirty="0"/>
              <a:t>を使うものがあります。</a:t>
            </a:r>
          </a:p>
        </p:txBody>
      </p:sp>
      <p:sp>
        <p:nvSpPr>
          <p:cNvPr id="4" name="スライド番号プレースホルダー 3"/>
          <p:cNvSpPr>
            <a:spLocks noGrp="1"/>
          </p:cNvSpPr>
          <p:nvPr>
            <p:ph type="sldNum" sz="quarter" idx="10"/>
          </p:nvPr>
        </p:nvSpPr>
        <p:spPr/>
        <p:txBody>
          <a:bodyPr/>
          <a:lstStyle/>
          <a:p>
            <a:pPr>
              <a:defRPr/>
            </a:pPr>
            <a:fld id="{036C1C32-FFFC-49EC-9D80-2E16257020DA}" type="slidenum">
              <a:rPr lang="en-US" altLang="ja-JP" smtClean="0"/>
              <a:pPr>
                <a:defRPr/>
              </a:pPr>
              <a:t>46</a:t>
            </a:fld>
            <a:endParaRPr lang="en-US" altLang="ja-JP"/>
          </a:p>
        </p:txBody>
      </p:sp>
    </p:spTree>
    <p:extLst>
      <p:ext uri="{BB962C8B-B14F-4D97-AF65-F5344CB8AC3E}">
        <p14:creationId xmlns:p14="http://schemas.microsoft.com/office/powerpoint/2010/main" val="16572674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フラッシュメモリについてまとめましょう。フラッシュメモリは急激に発達を遂げて、現在不揮発性メモリのほとんどを制覇しています。</a:t>
            </a:r>
            <a:r>
              <a:rPr kumimoji="1" lang="en-US" altLang="ja-JP" dirty="0"/>
              <a:t>NOR</a:t>
            </a:r>
            <a:r>
              <a:rPr kumimoji="1" lang="ja-JP" altLang="en-US" dirty="0"/>
              <a:t>型と</a:t>
            </a:r>
            <a:r>
              <a:rPr kumimoji="1" lang="en-US" altLang="ja-JP" dirty="0"/>
              <a:t>NAND</a:t>
            </a:r>
            <a:r>
              <a:rPr kumimoji="1" lang="ja-JP" altLang="en-US" dirty="0"/>
              <a:t>型に別れ、</a:t>
            </a:r>
            <a:r>
              <a:rPr kumimoji="1" lang="en-US" altLang="ja-JP" dirty="0"/>
              <a:t>NOR</a:t>
            </a:r>
            <a:r>
              <a:rPr kumimoji="1" lang="ja-JP" altLang="en-US" dirty="0"/>
              <a:t>型は基板上に組み込まれて利用されるのに対して、</a:t>
            </a:r>
            <a:r>
              <a:rPr kumimoji="1" lang="en-US" altLang="ja-JP" dirty="0"/>
              <a:t>NAND</a:t>
            </a:r>
            <a:r>
              <a:rPr kumimoji="1" lang="ja-JP" altLang="en-US" dirty="0"/>
              <a:t>型は移動用の記憶装置、スマートフォンやタブレットなどの補助記憶として用いられます。フラッシュメモリの</a:t>
            </a:r>
            <a:r>
              <a:rPr kumimoji="1" lang="en-US" altLang="ja-JP" dirty="0"/>
              <a:t>NAND</a:t>
            </a:r>
            <a:r>
              <a:rPr kumimoji="1" lang="ja-JP" altLang="en-US" dirty="0"/>
              <a:t>型は容量が大きくディスクに比べてば速いですが、やはり時間が掛かる、一定の回数以上書き込めない等の問題点があります。このため、最近は周辺回路によって賢い制御をすることで、書き込み回数制限やアクセス時間の遅さを改善する試みがなされています。これがスマートフラッシュメモリです。フラッシュメモリはスマートフォン、タブレットだけでなく、今までディスクが主体であった大規模なデータストレージとしても使われるようになっており、最も激しく発展しているメモリの一つです。東芝が経営危機を脱却するために売却しようとしているメモリ事業は、主にこのフラッシュメモリの製造です。このメモリの将来性が大きいために、高額で売却して危機を乗り切ろうとしています。一方で、最も将来性の大きい事業を売却することは、当然のことながら未来の利益を手放すことに繋が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48</a:t>
            </a:fld>
            <a:endParaRPr lang="en-US" altLang="ja-JP"/>
          </a:p>
        </p:txBody>
      </p:sp>
    </p:spTree>
    <p:extLst>
      <p:ext uri="{BB962C8B-B14F-4D97-AF65-F5344CB8AC3E}">
        <p14:creationId xmlns:p14="http://schemas.microsoft.com/office/powerpoint/2010/main" val="8667782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今日のポイントをインフォ丸が示します。代表的なメモリを</a:t>
            </a:r>
            <a:r>
              <a:rPr kumimoji="1" lang="ja-JP" altLang="en-US"/>
              <a:t>覚え、傾向を掴みましょう。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50</a:t>
            </a:fld>
            <a:endParaRPr lang="ja-JP" altLang="en-US"/>
          </a:p>
        </p:txBody>
      </p:sp>
    </p:spTree>
    <p:extLst>
      <p:ext uri="{BB962C8B-B14F-4D97-AF65-F5344CB8AC3E}">
        <p14:creationId xmlns:p14="http://schemas.microsoft.com/office/powerpoint/2010/main" val="6905352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ではもう一つ演習をやってみましょう。転送スループットとは何秒間にどの程度データが転送できるかを示します。</a:t>
            </a:r>
            <a:r>
              <a:rPr kumimoji="1" lang="en-US" altLang="ja-JP" dirty="0" err="1"/>
              <a:t>MiByte</a:t>
            </a:r>
            <a:r>
              <a:rPr kumimoji="1" lang="en-US" altLang="ja-JP" dirty="0"/>
              <a:t>/Sec</a:t>
            </a:r>
          </a:p>
          <a:p>
            <a:r>
              <a:rPr kumimoji="1" lang="ja-JP" altLang="en-US" dirty="0"/>
              <a:t>の単位で示してください。</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51</a:t>
            </a:fld>
            <a:endParaRPr lang="en-US" altLang="ja-JP"/>
          </a:p>
        </p:txBody>
      </p:sp>
    </p:spTree>
    <p:extLst>
      <p:ext uri="{BB962C8B-B14F-4D97-AF65-F5344CB8AC3E}">
        <p14:creationId xmlns:p14="http://schemas.microsoft.com/office/powerpoint/2010/main" val="1871575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昔のメモリの外観はこんな感じです。一番左のメモリは透明な窓が開いているのですが、これはここから紫外線を照射して、中身を消す役割がありました。</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5</a:t>
            </a:fld>
            <a:endParaRPr lang="en-US" altLang="ja-JP"/>
          </a:p>
        </p:txBody>
      </p:sp>
    </p:spTree>
    <p:extLst>
      <p:ext uri="{BB962C8B-B14F-4D97-AF65-F5344CB8AC3E}">
        <p14:creationId xmlns:p14="http://schemas.microsoft.com/office/powerpoint/2010/main" val="310047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F5C5A-31F2-4F17-851E-94331B9446AD}" type="slidenum">
              <a:rPr lang="en-US" altLang="ja-JP"/>
              <a:pPr/>
              <a:t>6</a:t>
            </a:fld>
            <a:endParaRPr lang="en-US" altLang="ja-JP"/>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ja-JP" altLang="en-US" dirty="0"/>
              <a:t>この写真はやや時代が下ったメモリの概観です。表面実装デバイスが使われており、基板に貼り付けて使います。最近のメモリ素子は、ほとんどの場合、このような使い方をします。</a:t>
            </a:r>
          </a:p>
        </p:txBody>
      </p:sp>
    </p:spTree>
    <p:extLst>
      <p:ext uri="{BB962C8B-B14F-4D97-AF65-F5344CB8AC3E}">
        <p14:creationId xmlns:p14="http://schemas.microsoft.com/office/powerpoint/2010/main" val="213620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ではまず</a:t>
            </a:r>
            <a:r>
              <a:rPr kumimoji="1" lang="en-US" altLang="ja-JP" dirty="0"/>
              <a:t>SRAM</a:t>
            </a:r>
            <a:r>
              <a:rPr kumimoji="1" lang="ja-JP" altLang="en-US" dirty="0"/>
              <a:t>すなわち</a:t>
            </a:r>
            <a:r>
              <a:rPr kumimoji="1" lang="en-US" altLang="ja-JP" dirty="0"/>
              <a:t>Static</a:t>
            </a:r>
            <a:r>
              <a:rPr kumimoji="1" lang="ja-JP" altLang="en-US" dirty="0"/>
              <a:t> </a:t>
            </a:r>
            <a:r>
              <a:rPr kumimoji="1" lang="en-US" altLang="ja-JP" dirty="0"/>
              <a:t>RAM</a:t>
            </a:r>
            <a:r>
              <a:rPr kumimoji="1" lang="ja-JP" altLang="en-US" dirty="0" err="1"/>
              <a:t>を紹</a:t>
            </a:r>
            <a:r>
              <a:rPr kumimoji="1" lang="ja-JP" altLang="en-US" dirty="0"/>
              <a:t>介しましょう。古典的な</a:t>
            </a:r>
            <a:r>
              <a:rPr kumimoji="1" lang="en-US" altLang="ja-JP" dirty="0"/>
              <a:t>SRAM</a:t>
            </a:r>
            <a:r>
              <a:rPr kumimoji="1" lang="ja-JP" altLang="en-US" dirty="0"/>
              <a:t>はクロックを持たない非同期式で、現在でも低電力用に使われています。一方、コンピュータのキャッシュメモリ（計算機構成で紹介します）など、高速読み書きが必要な用途には連続転送機能を強化した同期式</a:t>
            </a:r>
            <a:r>
              <a:rPr kumimoji="1" lang="en-US" altLang="ja-JP" dirty="0"/>
              <a:t>SRAM</a:t>
            </a:r>
            <a:r>
              <a:rPr kumimoji="1" lang="ja-JP" altLang="en-US" dirty="0"/>
              <a:t>（</a:t>
            </a:r>
            <a:r>
              <a:rPr kumimoji="1" lang="en-US" altLang="ja-JP" dirty="0"/>
              <a:t>SSRAM)</a:t>
            </a:r>
            <a:r>
              <a:rPr kumimoji="1" lang="ja-JP" altLang="en-US" dirty="0"/>
              <a:t>が用いられます。チップ当たり８</a:t>
            </a:r>
            <a:r>
              <a:rPr kumimoji="1" lang="en-US" altLang="ja-JP" dirty="0"/>
              <a:t>Mbit</a:t>
            </a:r>
            <a:r>
              <a:rPr kumimoji="1" lang="ja-JP" altLang="en-US" dirty="0"/>
              <a:t>から</a:t>
            </a:r>
            <a:r>
              <a:rPr kumimoji="1" lang="en-US" altLang="ja-JP" dirty="0"/>
              <a:t>64Mbit</a:t>
            </a:r>
            <a:r>
              <a:rPr kumimoji="1" lang="ja-JP" altLang="en-US" dirty="0"/>
              <a:t>程度までを格納することができ、基板の表面に高密度実装するため、</a:t>
            </a:r>
            <a:r>
              <a:rPr kumimoji="1" lang="en-US" altLang="ja-JP" dirty="0"/>
              <a:t>TSOP</a:t>
            </a:r>
            <a:r>
              <a:rPr kumimoji="1" lang="ja-JP" altLang="en-US" dirty="0"/>
              <a:t>や</a:t>
            </a:r>
            <a:r>
              <a:rPr kumimoji="1" lang="en-US" altLang="ja-JP" dirty="0"/>
              <a:t>BGA</a:t>
            </a:r>
            <a:r>
              <a:rPr kumimoji="1" lang="ja-JP" altLang="en-US" dirty="0"/>
              <a:t>などのパッケージに入っています。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7</a:t>
            </a:fld>
            <a:endParaRPr lang="en-US" altLang="ja-JP"/>
          </a:p>
        </p:txBody>
      </p:sp>
    </p:spTree>
    <p:extLst>
      <p:ext uri="{BB962C8B-B14F-4D97-AF65-F5344CB8AC3E}">
        <p14:creationId xmlns:p14="http://schemas.microsoft.com/office/powerpoint/2010/main" val="381902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SRAM</a:t>
            </a:r>
            <a:r>
              <a:rPr kumimoji="1" lang="ja-JP" altLang="en-US" dirty="0"/>
              <a:t>は、前回紹介したラッチによってデータを記憶します。この図は最も基本に忠実な</a:t>
            </a:r>
            <a:r>
              <a:rPr kumimoji="1" lang="en-US" altLang="ja-JP" dirty="0"/>
              <a:t>6</a:t>
            </a:r>
            <a:r>
              <a:rPr kumimoji="1" lang="ja-JP" altLang="en-US" dirty="0"/>
              <a:t>トランジスタ方式の</a:t>
            </a:r>
            <a:r>
              <a:rPr kumimoji="1" lang="en-US" altLang="ja-JP" dirty="0"/>
              <a:t>SRAM</a:t>
            </a:r>
            <a:r>
              <a:rPr kumimoji="1" lang="ja-JP" altLang="en-US" dirty="0"/>
              <a:t>です。インバータの</a:t>
            </a:r>
            <a:r>
              <a:rPr kumimoji="1" lang="en-US" altLang="ja-JP" dirty="0"/>
              <a:t>8</a:t>
            </a:r>
            <a:r>
              <a:rPr kumimoji="1" lang="ja-JP" altLang="en-US" dirty="0"/>
              <a:t>の字型になっているのが分かります。両側のトランジスタにより強制的にセット、リセットを切り替えることでデータを格納します。このやり方は乱暴なようですが、データを保存する部分は非常に小さなトランジスタで作るため、電流駆動能力の違いから、問題なく書き込みができ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8</a:t>
            </a:fld>
            <a:endParaRPr lang="en-US" altLang="ja-JP"/>
          </a:p>
        </p:txBody>
      </p:sp>
    </p:spTree>
    <p:extLst>
      <p:ext uri="{BB962C8B-B14F-4D97-AF65-F5344CB8AC3E}">
        <p14:creationId xmlns:p14="http://schemas.microsoft.com/office/powerpoint/2010/main" val="325726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非同期</a:t>
            </a:r>
            <a:r>
              <a:rPr kumimoji="1" lang="en-US" altLang="ja-JP" dirty="0"/>
              <a:t>SRAM</a:t>
            </a:r>
            <a:r>
              <a:rPr kumimoji="1" lang="ja-JP" altLang="en-US" dirty="0"/>
              <a:t>は最も基本的な</a:t>
            </a:r>
            <a:r>
              <a:rPr kumimoji="1" lang="en-US" altLang="ja-JP" dirty="0"/>
              <a:t>SRAM</a:t>
            </a:r>
            <a:r>
              <a:rPr kumimoji="1" lang="ja-JP" altLang="en-US" dirty="0"/>
              <a:t>です。ここではデータが入出力兼用になっているものを示します。</a:t>
            </a:r>
            <a:r>
              <a:rPr kumimoji="1" lang="en-US" altLang="ja-JP" dirty="0"/>
              <a:t>CS</a:t>
            </a:r>
            <a:r>
              <a:rPr kumimoji="1" lang="ja-JP" altLang="en-US" dirty="0"/>
              <a:t>：</a:t>
            </a:r>
            <a:r>
              <a:rPr kumimoji="1" lang="en-US" altLang="ja-JP" dirty="0"/>
              <a:t>Chip</a:t>
            </a:r>
            <a:r>
              <a:rPr kumimoji="1" lang="ja-JP" altLang="en-US" dirty="0"/>
              <a:t> </a:t>
            </a:r>
            <a:r>
              <a:rPr kumimoji="1" lang="en-US" altLang="ja-JP" dirty="0"/>
              <a:t>Select</a:t>
            </a:r>
            <a:r>
              <a:rPr kumimoji="1" lang="ja-JP" altLang="en-US" dirty="0"/>
              <a:t>：チップ選択端子、</a:t>
            </a:r>
            <a:r>
              <a:rPr kumimoji="1" lang="en-US" altLang="ja-JP" dirty="0" err="1"/>
              <a:t>OE:Output</a:t>
            </a:r>
            <a:r>
              <a:rPr kumimoji="1" lang="ja-JP" altLang="en-US" dirty="0"/>
              <a:t> </a:t>
            </a:r>
            <a:r>
              <a:rPr kumimoji="1" lang="en-US" altLang="ja-JP" dirty="0"/>
              <a:t>Enable</a:t>
            </a:r>
            <a:r>
              <a:rPr kumimoji="1" lang="ja-JP" altLang="en-US" dirty="0"/>
              <a:t>：読み出し制御端子、</a:t>
            </a:r>
            <a:r>
              <a:rPr kumimoji="1" lang="en-US" altLang="ja-JP" dirty="0"/>
              <a:t>WE</a:t>
            </a:r>
            <a:r>
              <a:rPr kumimoji="1" lang="ja-JP" altLang="en-US" dirty="0"/>
              <a:t>：</a:t>
            </a:r>
            <a:r>
              <a:rPr kumimoji="1" lang="en-US" altLang="ja-JP" dirty="0"/>
              <a:t>Write</a:t>
            </a:r>
            <a:r>
              <a:rPr kumimoji="1" lang="ja-JP" altLang="en-US" dirty="0"/>
              <a:t> </a:t>
            </a:r>
            <a:r>
              <a:rPr kumimoji="1" lang="en-US" altLang="ja-JP" dirty="0"/>
              <a:t>Enable</a:t>
            </a:r>
            <a:r>
              <a:rPr kumimoji="1" lang="ja-JP" altLang="en-US" dirty="0"/>
              <a:t>の三本の端子を想定します。いずれもアクティブ</a:t>
            </a:r>
            <a:r>
              <a:rPr kumimoji="1" lang="en-US" altLang="ja-JP" dirty="0"/>
              <a:t>L</a:t>
            </a:r>
            <a:r>
              <a:rPr kumimoji="1" lang="ja-JP" altLang="en-US" dirty="0" err="1"/>
              <a:t>なので</a:t>
            </a:r>
            <a:r>
              <a:rPr kumimoji="1" lang="ja-JP" altLang="en-US" dirty="0"/>
              <a:t>バーを付けて示しています。</a:t>
            </a:r>
            <a:endParaRPr kumimoji="1" lang="en-US" altLang="ja-JP" dirty="0"/>
          </a:p>
          <a:p>
            <a:r>
              <a:rPr kumimoji="1" lang="ja-JP" altLang="en-US" dirty="0"/>
              <a:t>さて、アドレスが</a:t>
            </a:r>
            <a:r>
              <a:rPr kumimoji="1" lang="en-US" altLang="ja-JP" dirty="0"/>
              <a:t>n</a:t>
            </a:r>
            <a:r>
              <a:rPr kumimoji="1" lang="ja-JP" altLang="en-US" dirty="0"/>
              <a:t>ビットならば</a:t>
            </a:r>
            <a:r>
              <a:rPr kumimoji="1" lang="en-US" altLang="ja-JP" dirty="0"/>
              <a:t>2</a:t>
            </a:r>
            <a:r>
              <a:rPr kumimoji="1" lang="ja-JP" altLang="en-US" dirty="0"/>
              <a:t>の</a:t>
            </a:r>
            <a:r>
              <a:rPr kumimoji="1" lang="en-US" altLang="ja-JP" dirty="0"/>
              <a:t>n</a:t>
            </a:r>
            <a:r>
              <a:rPr kumimoji="1" lang="ja-JP" altLang="en-US" dirty="0"/>
              <a:t>乗の深さがあります。アドレスを与え、</a:t>
            </a:r>
            <a:r>
              <a:rPr kumimoji="1" lang="en-US" altLang="ja-JP" dirty="0"/>
              <a:t>CS,OE</a:t>
            </a:r>
            <a:r>
              <a:rPr kumimoji="1" lang="ja-JP" altLang="en-US" dirty="0"/>
              <a:t>を</a:t>
            </a:r>
            <a:r>
              <a:rPr kumimoji="1" lang="en-US" altLang="ja-JP" dirty="0"/>
              <a:t>L</a:t>
            </a:r>
            <a:r>
              <a:rPr kumimoji="1" lang="ja-JP" altLang="en-US" dirty="0" err="1"/>
              <a:t>、</a:t>
            </a:r>
            <a:r>
              <a:rPr kumimoji="1" lang="en-US" altLang="ja-JP" dirty="0"/>
              <a:t>WE</a:t>
            </a:r>
            <a:r>
              <a:rPr kumimoji="1" lang="ja-JP" altLang="en-US" dirty="0"/>
              <a:t>を</a:t>
            </a:r>
            <a:r>
              <a:rPr kumimoji="1" lang="en-US" altLang="ja-JP" dirty="0"/>
              <a:t>H</a:t>
            </a:r>
            <a:r>
              <a:rPr kumimoji="1" lang="ja-JP" altLang="en-US" dirty="0"/>
              <a:t>にすると、</a:t>
            </a:r>
            <a:r>
              <a:rPr kumimoji="1" lang="en-US" altLang="ja-JP" dirty="0"/>
              <a:t>I/O</a:t>
            </a:r>
            <a:r>
              <a:rPr kumimoji="1" lang="ja-JP" altLang="en-US" dirty="0"/>
              <a:t>端子からデータを読み出すことができます。一方、</a:t>
            </a:r>
            <a:r>
              <a:rPr kumimoji="1" lang="en-US" altLang="ja-JP" dirty="0"/>
              <a:t>CS,WE</a:t>
            </a:r>
            <a:r>
              <a:rPr kumimoji="1" lang="ja-JP" altLang="en-US" dirty="0"/>
              <a:t>を</a:t>
            </a:r>
            <a:r>
              <a:rPr kumimoji="1" lang="en-US" altLang="ja-JP" dirty="0"/>
              <a:t>H</a:t>
            </a:r>
            <a:r>
              <a:rPr kumimoji="1" lang="ja-JP" altLang="en-US" dirty="0"/>
              <a:t>にし、</a:t>
            </a:r>
            <a:r>
              <a:rPr kumimoji="1" lang="en-US" altLang="ja-JP" dirty="0"/>
              <a:t>WE</a:t>
            </a:r>
            <a:r>
              <a:rPr kumimoji="1" lang="ja-JP" altLang="en-US" dirty="0"/>
              <a:t>を</a:t>
            </a:r>
            <a:r>
              <a:rPr kumimoji="1" lang="en-US" altLang="ja-JP" dirty="0"/>
              <a:t>L</a:t>
            </a:r>
            <a:r>
              <a:rPr kumimoji="1" lang="ja-JP" altLang="en-US" dirty="0"/>
              <a:t>にすると、</a:t>
            </a:r>
            <a:r>
              <a:rPr kumimoji="1" lang="en-US" altLang="ja-JP" dirty="0"/>
              <a:t>I/O</a:t>
            </a:r>
            <a:r>
              <a:rPr kumimoji="1" lang="ja-JP" altLang="en-US" dirty="0"/>
              <a:t>端子からデータを書き込むことができます。</a:t>
            </a:r>
          </a:p>
        </p:txBody>
      </p:sp>
      <p:sp>
        <p:nvSpPr>
          <p:cNvPr id="4" name="スライド番号プレースホルダー 3"/>
          <p:cNvSpPr>
            <a:spLocks noGrp="1"/>
          </p:cNvSpPr>
          <p:nvPr>
            <p:ph type="sldNum" sz="quarter" idx="10"/>
          </p:nvPr>
        </p:nvSpPr>
        <p:spPr/>
        <p:txBody>
          <a:bodyPr/>
          <a:lstStyle/>
          <a:p>
            <a:fld id="{2987AA2A-6C43-49E9-A54D-981E862D90CF}" type="slidenum">
              <a:rPr lang="en-US" altLang="ja-JP" smtClean="0"/>
              <a:pPr/>
              <a:t>9</a:t>
            </a:fld>
            <a:endParaRPr lang="en-US" altLang="ja-JP"/>
          </a:p>
        </p:txBody>
      </p:sp>
    </p:spTree>
    <p:extLst>
      <p:ext uri="{BB962C8B-B14F-4D97-AF65-F5344CB8AC3E}">
        <p14:creationId xmlns:p14="http://schemas.microsoft.com/office/powerpoint/2010/main" val="755917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00EEEE82-676D-4F87-8580-CFB03F0C33E7}" type="slidenum">
              <a:rPr lang="en-US" altLang="ja-JP"/>
              <a:pPr/>
              <a:t>‹#›</a:t>
            </a:fld>
            <a:endParaRPr lang="en-US" altLang="ja-JP"/>
          </a:p>
        </p:txBody>
      </p:sp>
    </p:spTree>
    <p:extLst>
      <p:ext uri="{BB962C8B-B14F-4D97-AF65-F5344CB8AC3E}">
        <p14:creationId xmlns:p14="http://schemas.microsoft.com/office/powerpoint/2010/main" val="428726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43E503FC-F771-45C2-B14B-A102E98770E8}" type="slidenum">
              <a:rPr lang="en-US" altLang="ja-JP"/>
              <a:pPr/>
              <a:t>‹#›</a:t>
            </a:fld>
            <a:endParaRPr lang="en-US" altLang="ja-JP"/>
          </a:p>
        </p:txBody>
      </p:sp>
    </p:spTree>
    <p:extLst>
      <p:ext uri="{BB962C8B-B14F-4D97-AF65-F5344CB8AC3E}">
        <p14:creationId xmlns:p14="http://schemas.microsoft.com/office/powerpoint/2010/main" val="1416381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C1F94A61-8917-4FB1-A0F7-AF9078D2FE9B}" type="slidenum">
              <a:rPr lang="en-US" altLang="ja-JP"/>
              <a:pPr/>
              <a:t>‹#›</a:t>
            </a:fld>
            <a:endParaRPr lang="en-US" altLang="ja-JP"/>
          </a:p>
        </p:txBody>
      </p:sp>
    </p:spTree>
    <p:extLst>
      <p:ext uri="{BB962C8B-B14F-4D97-AF65-F5344CB8AC3E}">
        <p14:creationId xmlns:p14="http://schemas.microsoft.com/office/powerpoint/2010/main" val="328998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フッター プレースホルダー 5"/>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a:xfrm>
            <a:off x="6553200" y="6245225"/>
            <a:ext cx="2133600" cy="476250"/>
          </a:xfrm>
        </p:spPr>
        <p:txBody>
          <a:bodyPr/>
          <a:lstStyle>
            <a:lvl1pPr>
              <a:defRPr/>
            </a:lvl1pPr>
          </a:lstStyle>
          <a:p>
            <a:fld id="{5D2A6E85-1D49-4657-9E11-8474FCB65F0E}" type="slidenum">
              <a:rPr lang="en-US" altLang="ja-JP"/>
              <a:pPr/>
              <a:t>‹#›</a:t>
            </a:fld>
            <a:endParaRPr lang="en-US" altLang="ja-JP"/>
          </a:p>
        </p:txBody>
      </p:sp>
    </p:spTree>
    <p:extLst>
      <p:ext uri="{BB962C8B-B14F-4D97-AF65-F5344CB8AC3E}">
        <p14:creationId xmlns:p14="http://schemas.microsoft.com/office/powerpoint/2010/main" val="170672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93B87642-0545-4256-8572-63790E347259}" type="slidenum">
              <a:rPr lang="en-US" altLang="ja-JP"/>
              <a:pPr/>
              <a:t>‹#›</a:t>
            </a:fld>
            <a:endParaRPr lang="en-US" altLang="ja-JP"/>
          </a:p>
        </p:txBody>
      </p:sp>
    </p:spTree>
    <p:extLst>
      <p:ext uri="{BB962C8B-B14F-4D97-AF65-F5344CB8AC3E}">
        <p14:creationId xmlns:p14="http://schemas.microsoft.com/office/powerpoint/2010/main" val="164070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03856709-27C9-42E9-A295-2EF9CAC26F8F}" type="slidenum">
              <a:rPr lang="en-US" altLang="ja-JP"/>
              <a:pPr/>
              <a:t>‹#›</a:t>
            </a:fld>
            <a:endParaRPr lang="en-US" altLang="ja-JP"/>
          </a:p>
        </p:txBody>
      </p:sp>
    </p:spTree>
    <p:extLst>
      <p:ext uri="{BB962C8B-B14F-4D97-AF65-F5344CB8AC3E}">
        <p14:creationId xmlns:p14="http://schemas.microsoft.com/office/powerpoint/2010/main" val="4022329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EC117284-D9DD-4BC5-AC84-DF15521D25F1}" type="slidenum">
              <a:rPr lang="en-US" altLang="ja-JP"/>
              <a:pPr/>
              <a:t>‹#›</a:t>
            </a:fld>
            <a:endParaRPr lang="en-US" altLang="ja-JP"/>
          </a:p>
        </p:txBody>
      </p:sp>
    </p:spTree>
    <p:extLst>
      <p:ext uri="{BB962C8B-B14F-4D97-AF65-F5344CB8AC3E}">
        <p14:creationId xmlns:p14="http://schemas.microsoft.com/office/powerpoint/2010/main" val="323027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BB93851E-322C-44C6-952D-9CFA63890A27}" type="slidenum">
              <a:rPr lang="en-US" altLang="ja-JP"/>
              <a:pPr/>
              <a:t>‹#›</a:t>
            </a:fld>
            <a:endParaRPr lang="en-US" altLang="ja-JP"/>
          </a:p>
        </p:txBody>
      </p:sp>
    </p:spTree>
    <p:extLst>
      <p:ext uri="{BB962C8B-B14F-4D97-AF65-F5344CB8AC3E}">
        <p14:creationId xmlns:p14="http://schemas.microsoft.com/office/powerpoint/2010/main" val="2974674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A5B5550E-1238-4DB2-B869-268942C19F95}" type="slidenum">
              <a:rPr lang="en-US" altLang="ja-JP"/>
              <a:pPr/>
              <a:t>‹#›</a:t>
            </a:fld>
            <a:endParaRPr lang="en-US" altLang="ja-JP"/>
          </a:p>
        </p:txBody>
      </p:sp>
    </p:spTree>
    <p:extLst>
      <p:ext uri="{BB962C8B-B14F-4D97-AF65-F5344CB8AC3E}">
        <p14:creationId xmlns:p14="http://schemas.microsoft.com/office/powerpoint/2010/main" val="166126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C2C59CDE-1940-49DB-93CB-612255BBED76}" type="slidenum">
              <a:rPr lang="en-US" altLang="ja-JP"/>
              <a:pPr/>
              <a:t>‹#›</a:t>
            </a:fld>
            <a:endParaRPr lang="en-US" altLang="ja-JP"/>
          </a:p>
        </p:txBody>
      </p:sp>
    </p:spTree>
    <p:extLst>
      <p:ext uri="{BB962C8B-B14F-4D97-AF65-F5344CB8AC3E}">
        <p14:creationId xmlns:p14="http://schemas.microsoft.com/office/powerpoint/2010/main" val="3923450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44AC65E8-C9DA-4933-AA56-AC0590C0091A}" type="slidenum">
              <a:rPr lang="en-US" altLang="ja-JP"/>
              <a:pPr/>
              <a:t>‹#›</a:t>
            </a:fld>
            <a:endParaRPr lang="en-US" altLang="ja-JP"/>
          </a:p>
        </p:txBody>
      </p:sp>
    </p:spTree>
    <p:extLst>
      <p:ext uri="{BB962C8B-B14F-4D97-AF65-F5344CB8AC3E}">
        <p14:creationId xmlns:p14="http://schemas.microsoft.com/office/powerpoint/2010/main" val="3758637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8285C48C-3CE5-409B-AA8F-AA1317AC293D}" type="slidenum">
              <a:rPr lang="en-US" altLang="ja-JP"/>
              <a:pPr/>
              <a:t>‹#›</a:t>
            </a:fld>
            <a:endParaRPr lang="en-US" altLang="ja-JP"/>
          </a:p>
        </p:txBody>
      </p:sp>
    </p:spTree>
    <p:extLst>
      <p:ext uri="{BB962C8B-B14F-4D97-AF65-F5344CB8AC3E}">
        <p14:creationId xmlns:p14="http://schemas.microsoft.com/office/powerpoint/2010/main" val="123152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11BF23A-31C4-4085-8264-46518AC5237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amd.com/system/files/documents/high-bandwidth-memory-hbm.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a:xfrm>
            <a:off x="457200" y="274638"/>
            <a:ext cx="8435975" cy="1655762"/>
          </a:xfrm>
          <a:solidFill>
            <a:srgbClr val="FFFF66"/>
          </a:solidFill>
        </p:spPr>
        <p:txBody>
          <a:bodyPr/>
          <a:lstStyle/>
          <a:p>
            <a:pPr eaLnBrk="1" hangingPunct="1"/>
            <a:r>
              <a:rPr lang="ja-JP" altLang="en-US" dirty="0"/>
              <a:t>メモリ回路　</a:t>
            </a:r>
            <a:br>
              <a:rPr lang="en-US" altLang="ja-JP" dirty="0"/>
            </a:br>
            <a:r>
              <a:rPr lang="en-US" altLang="ja-JP" sz="2400" dirty="0"/>
              <a:t>RAM</a:t>
            </a:r>
            <a:r>
              <a:rPr lang="ja-JP" altLang="en-US" sz="2400" dirty="0"/>
              <a:t>とか</a:t>
            </a:r>
            <a:r>
              <a:rPr lang="en-US" altLang="ja-JP" sz="2400" dirty="0"/>
              <a:t>ROM</a:t>
            </a:r>
            <a:r>
              <a:rPr lang="ja-JP" altLang="en-US" sz="2400" dirty="0"/>
              <a:t>とかフラッシュメモリとか知っておこう</a:t>
            </a:r>
            <a:br>
              <a:rPr lang="en-US" altLang="ja-JP" sz="2400" dirty="0"/>
            </a:br>
            <a:r>
              <a:rPr lang="ja-JP" altLang="en-US" sz="2400" dirty="0"/>
              <a:t>テキスト</a:t>
            </a:r>
            <a:r>
              <a:rPr lang="en-US" altLang="ja-JP" sz="2400" dirty="0"/>
              <a:t>8</a:t>
            </a:r>
            <a:r>
              <a:rPr lang="ja-JP" altLang="en-US" sz="2400" dirty="0"/>
              <a:t>章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3075" name="テキスト ボックス 1"/>
          <p:cNvSpPr txBox="1">
            <a:spLocks noChangeArrowheads="1"/>
          </p:cNvSpPr>
          <p:nvPr/>
        </p:nvSpPr>
        <p:spPr bwMode="auto">
          <a:xfrm>
            <a:off x="903288" y="2492375"/>
            <a:ext cx="664957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dirty="0"/>
              <a:t>メモリ回路は、</a:t>
            </a:r>
            <a:r>
              <a:rPr lang="en-US" altLang="ja-JP" sz="2400" dirty="0"/>
              <a:t>IT</a:t>
            </a:r>
            <a:r>
              <a:rPr lang="ja-JP" altLang="en-US" sz="2400" dirty="0"/>
              <a:t>機器の様々な分野で用いられる。</a:t>
            </a:r>
            <a:endParaRPr lang="en-US" altLang="ja-JP" sz="2400" dirty="0"/>
          </a:p>
          <a:p>
            <a:pPr eaLnBrk="1" hangingPunct="1">
              <a:spcBef>
                <a:spcPct val="0"/>
              </a:spcBef>
              <a:buFontTx/>
              <a:buNone/>
            </a:pPr>
            <a:r>
              <a:rPr lang="ja-JP" altLang="en-US" sz="2400" dirty="0"/>
              <a:t>時代と共に急速に変わってきたものもあるけど、</a:t>
            </a:r>
            <a:endParaRPr lang="en-US" altLang="ja-JP" sz="2400" dirty="0"/>
          </a:p>
          <a:p>
            <a:pPr eaLnBrk="1" hangingPunct="1">
              <a:spcBef>
                <a:spcPct val="0"/>
              </a:spcBef>
              <a:buFontTx/>
              <a:buNone/>
            </a:pPr>
            <a:r>
              <a:rPr lang="ja-JP" altLang="en-US" sz="2400" dirty="0"/>
              <a:t>しぶとくて変わらないものもある</a:t>
            </a:r>
            <a:endParaRPr lang="en-US" altLang="ja-JP" sz="2400" dirty="0"/>
          </a:p>
          <a:p>
            <a:pPr eaLnBrk="1" hangingPunct="1">
              <a:spcBef>
                <a:spcPct val="0"/>
              </a:spcBef>
              <a:buFontTx/>
              <a:buNone/>
            </a:pPr>
            <a:endParaRPr lang="en-US" altLang="ja-JP" sz="2400" dirty="0"/>
          </a:p>
          <a:p>
            <a:pPr eaLnBrk="1" hangingPunct="1">
              <a:spcBef>
                <a:spcPct val="0"/>
              </a:spcBef>
              <a:buFontTx/>
              <a:buNone/>
            </a:pPr>
            <a:endParaRPr lang="en-US" altLang="ja-JP" sz="2400" dirty="0"/>
          </a:p>
        </p:txBody>
      </p:sp>
    </p:spTree>
    <p:extLst>
      <p:ext uri="{BB962C8B-B14F-4D97-AF65-F5344CB8AC3E}">
        <p14:creationId xmlns:p14="http://schemas.microsoft.com/office/powerpoint/2010/main" val="273946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856402" y="-53133"/>
            <a:ext cx="8229601" cy="1143000"/>
          </a:xfrm>
        </p:spPr>
        <p:txBody>
          <a:bodyPr/>
          <a:lstStyle/>
          <a:p>
            <a:r>
              <a:rPr lang="ja-JP" altLang="en-US" dirty="0"/>
              <a:t>ＲＡＭの容量</a:t>
            </a:r>
          </a:p>
        </p:txBody>
      </p:sp>
      <p:sp>
        <p:nvSpPr>
          <p:cNvPr id="135171" name="Rectangle 3"/>
          <p:cNvSpPr>
            <a:spLocks noGrp="1" noChangeArrowheads="1"/>
          </p:cNvSpPr>
          <p:nvPr>
            <p:ph type="body" sz="half" idx="1"/>
          </p:nvPr>
        </p:nvSpPr>
        <p:spPr>
          <a:xfrm>
            <a:off x="528637" y="1110106"/>
            <a:ext cx="2819400" cy="4525963"/>
          </a:xfrm>
        </p:spPr>
        <p:txBody>
          <a:bodyPr/>
          <a:lstStyle/>
          <a:p>
            <a:r>
              <a:rPr lang="ja-JP" altLang="en-US" sz="2800" dirty="0"/>
              <a:t>深さ</a:t>
            </a:r>
            <a:r>
              <a:rPr lang="en-US" altLang="ja-JP" sz="2800" dirty="0"/>
              <a:t>×</a:t>
            </a:r>
            <a:r>
              <a:rPr lang="ja-JP" altLang="en-US" sz="2800" dirty="0"/>
              <a:t>幅</a:t>
            </a:r>
          </a:p>
          <a:p>
            <a:r>
              <a:rPr lang="ja-JP" altLang="en-US" sz="2800" dirty="0"/>
              <a:t>右の表に幅を掛ければ全体の容量が出る</a:t>
            </a:r>
          </a:p>
          <a:p>
            <a:pPr marL="0" indent="0">
              <a:buNone/>
            </a:pPr>
            <a:r>
              <a:rPr lang="en-US" altLang="ja-JP" sz="2800" dirty="0"/>
              <a:t>Ki</a:t>
            </a:r>
            <a:r>
              <a:rPr lang="ja-JP" altLang="en-US" sz="2800" dirty="0"/>
              <a:t>　キビ</a:t>
            </a:r>
            <a:endParaRPr lang="en-US" altLang="ja-JP" sz="2800" dirty="0"/>
          </a:p>
          <a:p>
            <a:pPr marL="0" indent="0">
              <a:buNone/>
            </a:pPr>
            <a:r>
              <a:rPr lang="en-US" altLang="ja-JP" sz="2800" dirty="0"/>
              <a:t>Mi</a:t>
            </a:r>
            <a:r>
              <a:rPr lang="ja-JP" altLang="en-US" sz="2800" dirty="0"/>
              <a:t>　メビ</a:t>
            </a:r>
            <a:endParaRPr lang="en-US" altLang="ja-JP" sz="2800" dirty="0"/>
          </a:p>
          <a:p>
            <a:pPr marL="0" indent="0">
              <a:buNone/>
            </a:pPr>
            <a:r>
              <a:rPr lang="en-US" altLang="ja-JP" sz="2800" dirty="0"/>
              <a:t>Gi</a:t>
            </a:r>
            <a:r>
              <a:rPr lang="ja-JP" altLang="en-US" sz="2800" dirty="0"/>
              <a:t>　ギビ</a:t>
            </a:r>
            <a:endParaRPr lang="en-US" altLang="ja-JP" sz="2800" dirty="0"/>
          </a:p>
          <a:p>
            <a:pPr marL="0" indent="0">
              <a:buNone/>
            </a:pPr>
            <a:r>
              <a:rPr lang="en-US" altLang="ja-JP" sz="2800" dirty="0" err="1"/>
              <a:t>Ti</a:t>
            </a:r>
            <a:r>
              <a:rPr lang="ja-JP" altLang="en-US" sz="2800" dirty="0"/>
              <a:t>　テビ</a:t>
            </a:r>
            <a:endParaRPr lang="en-US" altLang="ja-JP" sz="2800" dirty="0"/>
          </a:p>
          <a:p>
            <a:pPr marL="0" indent="0">
              <a:buNone/>
            </a:pPr>
            <a:r>
              <a:rPr lang="en-US" altLang="ja-JP" sz="2800" dirty="0"/>
              <a:t>Pi</a:t>
            </a:r>
            <a:r>
              <a:rPr lang="ja-JP" altLang="en-US" sz="2800" dirty="0"/>
              <a:t>　ピビ</a:t>
            </a:r>
          </a:p>
          <a:p>
            <a:endParaRPr lang="en-US" altLang="ja-JP" sz="2800" dirty="0"/>
          </a:p>
        </p:txBody>
      </p:sp>
      <p:graphicFrame>
        <p:nvGraphicFramePr>
          <p:cNvPr id="135172" name="Group 4"/>
          <p:cNvGraphicFramePr>
            <a:graphicFrameLocks noGrp="1"/>
          </p:cNvGraphicFramePr>
          <p:nvPr>
            <p:ph sz="half" idx="2"/>
          </p:nvPr>
        </p:nvGraphicFramePr>
        <p:xfrm>
          <a:off x="3923928" y="260350"/>
          <a:ext cx="4969247" cy="6225477"/>
        </p:xfrm>
        <a:graphic>
          <a:graphicData uri="http://schemas.openxmlformats.org/drawingml/2006/table">
            <a:tbl>
              <a:tblPr/>
              <a:tblGrid>
                <a:gridCol w="1806840">
                  <a:extLst>
                    <a:ext uri="{9D8B030D-6E8A-4147-A177-3AD203B41FA5}">
                      <a16:colId xmlns:a16="http://schemas.microsoft.com/office/drawing/2014/main" val="20000"/>
                    </a:ext>
                  </a:extLst>
                </a:gridCol>
                <a:gridCol w="1527857">
                  <a:extLst>
                    <a:ext uri="{9D8B030D-6E8A-4147-A177-3AD203B41FA5}">
                      <a16:colId xmlns:a16="http://schemas.microsoft.com/office/drawing/2014/main" val="20001"/>
                    </a:ext>
                  </a:extLst>
                </a:gridCol>
                <a:gridCol w="1634550">
                  <a:extLst>
                    <a:ext uri="{9D8B030D-6E8A-4147-A177-3AD203B41FA5}">
                      <a16:colId xmlns:a16="http://schemas.microsoft.com/office/drawing/2014/main" val="20002"/>
                    </a:ext>
                  </a:extLst>
                </a:gridCol>
              </a:tblGrid>
              <a:tr h="7667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アドレス</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本数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容量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省略した言い方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８</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２５６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２５６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rgbClr val="FF0000"/>
                          </a:solidFill>
                          <a:effectLst/>
                          <a:latin typeface="Arial" panose="020B0604020202020204" pitchFamily="34" charset="0"/>
                          <a:ea typeface="ＭＳ Ｐゴシック" panose="020B0600070205080204" pitchFamily="50" charset="-128"/>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rgbClr val="FF0000"/>
                          </a:solidFill>
                          <a:effectLst/>
                          <a:latin typeface="Arial" panose="020B0604020202020204" pitchFamily="34" charset="0"/>
                          <a:ea typeface="ＭＳ Ｐゴシック" panose="020B0600070205080204" pitchFamily="50" charset="-128"/>
                        </a:rPr>
                        <a:t>1024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1Ki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4Ki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65536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64Ki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262144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256Ki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rgbClr val="FF0000"/>
                          </a:solidFill>
                          <a:effectLst/>
                          <a:latin typeface="Arial" panose="020B0604020202020204" pitchFamily="34" charset="0"/>
                          <a:ea typeface="ＭＳ Ｐゴシック" panose="020B0600070205080204" pitchFamily="50" charset="-128"/>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a:ln>
                            <a:noFill/>
                          </a:ln>
                          <a:solidFill>
                            <a:srgbClr val="FF0000"/>
                          </a:solidFill>
                          <a:effectLst/>
                          <a:latin typeface="Arial" panose="020B0604020202020204" pitchFamily="34" charset="0"/>
                          <a:ea typeface="ＭＳ Ｐゴシック" panose="020B0600070205080204" pitchFamily="50" charset="-128"/>
                        </a:rPr>
                        <a:t>1048576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1Mi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16777216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16Mi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318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268435456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256Mi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rgbClr val="FF0000"/>
                          </a:solidFill>
                          <a:effectLst/>
                          <a:latin typeface="Arial" panose="020B0604020202020204" pitchFamily="34" charset="0"/>
                          <a:ea typeface="ＭＳ Ｐゴシック" panose="020B0600070205080204" pitchFamily="50" charset="-128"/>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1073741824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FF0000"/>
                          </a:solidFill>
                          <a:effectLst/>
                          <a:latin typeface="Arial" panose="020B0604020202020204" pitchFamily="34" charset="0"/>
                          <a:ea typeface="ＭＳ Ｐゴシック" panose="020B0600070205080204" pitchFamily="50" charset="-128"/>
                        </a:rPr>
                        <a:t>1Gi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06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4294967296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4Gi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ja-JP" altLang="en-US" dirty="0"/>
              <a:t>演習</a:t>
            </a:r>
            <a:r>
              <a:rPr lang="en-US" altLang="ja-JP" dirty="0"/>
              <a:t>6.1</a:t>
            </a:r>
          </a:p>
        </p:txBody>
      </p:sp>
      <p:sp>
        <p:nvSpPr>
          <p:cNvPr id="138243" name="Rectangle 3"/>
          <p:cNvSpPr>
            <a:spLocks noGrp="1" noChangeArrowheads="1"/>
          </p:cNvSpPr>
          <p:nvPr>
            <p:ph type="body" idx="1"/>
          </p:nvPr>
        </p:nvSpPr>
        <p:spPr>
          <a:xfrm>
            <a:off x="457200" y="1600200"/>
            <a:ext cx="8291513" cy="604838"/>
          </a:xfrm>
        </p:spPr>
        <p:txBody>
          <a:bodyPr/>
          <a:lstStyle/>
          <a:p>
            <a:r>
              <a:rPr lang="ja-JP" altLang="en-US"/>
              <a:t>下のメモリ回路全体の容量はいくつか？</a:t>
            </a:r>
          </a:p>
        </p:txBody>
      </p:sp>
      <p:sp>
        <p:nvSpPr>
          <p:cNvPr id="138244" name="Rectangle 4"/>
          <p:cNvSpPr>
            <a:spLocks noChangeArrowheads="1"/>
          </p:cNvSpPr>
          <p:nvPr/>
        </p:nvSpPr>
        <p:spPr bwMode="auto">
          <a:xfrm>
            <a:off x="2411413" y="3357563"/>
            <a:ext cx="1512887" cy="158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8245" name="Text Box 5"/>
          <p:cNvSpPr txBox="1">
            <a:spLocks noChangeArrowheads="1"/>
          </p:cNvSpPr>
          <p:nvPr/>
        </p:nvSpPr>
        <p:spPr bwMode="auto">
          <a:xfrm>
            <a:off x="3308350" y="3429000"/>
            <a:ext cx="471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WE</a:t>
            </a:r>
          </a:p>
        </p:txBody>
      </p:sp>
      <p:sp>
        <p:nvSpPr>
          <p:cNvPr id="138246" name="Oval 6"/>
          <p:cNvSpPr>
            <a:spLocks noChangeArrowheads="1"/>
          </p:cNvSpPr>
          <p:nvPr/>
        </p:nvSpPr>
        <p:spPr bwMode="auto">
          <a:xfrm>
            <a:off x="3348038" y="3284538"/>
            <a:ext cx="144462"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8247" name="Text Box 7"/>
          <p:cNvSpPr txBox="1">
            <a:spLocks noChangeArrowheads="1"/>
          </p:cNvSpPr>
          <p:nvPr/>
        </p:nvSpPr>
        <p:spPr bwMode="auto">
          <a:xfrm>
            <a:off x="2916238" y="3429000"/>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OE</a:t>
            </a:r>
          </a:p>
        </p:txBody>
      </p:sp>
      <p:sp>
        <p:nvSpPr>
          <p:cNvPr id="138248" name="Oval 8"/>
          <p:cNvSpPr>
            <a:spLocks noChangeArrowheads="1"/>
          </p:cNvSpPr>
          <p:nvPr/>
        </p:nvSpPr>
        <p:spPr bwMode="auto">
          <a:xfrm>
            <a:off x="3059113" y="3284538"/>
            <a:ext cx="144462"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8249" name="Line 9"/>
          <p:cNvSpPr>
            <a:spLocks noChangeShapeType="1"/>
          </p:cNvSpPr>
          <p:nvPr/>
        </p:nvSpPr>
        <p:spPr bwMode="auto">
          <a:xfrm flipV="1">
            <a:off x="2843213" y="270827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50" name="Text Box 10"/>
          <p:cNvSpPr txBox="1">
            <a:spLocks noChangeArrowheads="1"/>
          </p:cNvSpPr>
          <p:nvPr/>
        </p:nvSpPr>
        <p:spPr bwMode="auto">
          <a:xfrm>
            <a:off x="2555875" y="34290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CS</a:t>
            </a:r>
          </a:p>
        </p:txBody>
      </p:sp>
      <p:sp>
        <p:nvSpPr>
          <p:cNvPr id="138251" name="Oval 11"/>
          <p:cNvSpPr>
            <a:spLocks noChangeArrowheads="1"/>
          </p:cNvSpPr>
          <p:nvPr/>
        </p:nvSpPr>
        <p:spPr bwMode="auto">
          <a:xfrm>
            <a:off x="2771775" y="3284538"/>
            <a:ext cx="144463"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8252" name="Line 12"/>
          <p:cNvSpPr>
            <a:spLocks noChangeShapeType="1"/>
          </p:cNvSpPr>
          <p:nvPr/>
        </p:nvSpPr>
        <p:spPr bwMode="auto">
          <a:xfrm>
            <a:off x="2624138" y="3500438"/>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53" name="Line 13"/>
          <p:cNvSpPr>
            <a:spLocks noChangeShapeType="1"/>
          </p:cNvSpPr>
          <p:nvPr/>
        </p:nvSpPr>
        <p:spPr bwMode="auto">
          <a:xfrm flipV="1">
            <a:off x="3130550" y="3141663"/>
            <a:ext cx="158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54" name="Line 14"/>
          <p:cNvSpPr>
            <a:spLocks noChangeShapeType="1"/>
          </p:cNvSpPr>
          <p:nvPr/>
        </p:nvSpPr>
        <p:spPr bwMode="auto">
          <a:xfrm flipV="1">
            <a:off x="3419475" y="30686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55" name="Line 15"/>
          <p:cNvSpPr>
            <a:spLocks noChangeShapeType="1"/>
          </p:cNvSpPr>
          <p:nvPr/>
        </p:nvSpPr>
        <p:spPr bwMode="auto">
          <a:xfrm>
            <a:off x="2989263" y="3500438"/>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56" name="Line 16"/>
          <p:cNvSpPr>
            <a:spLocks noChangeShapeType="1"/>
          </p:cNvSpPr>
          <p:nvPr/>
        </p:nvSpPr>
        <p:spPr bwMode="auto">
          <a:xfrm>
            <a:off x="3354388" y="3500438"/>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57" name="Line 17"/>
          <p:cNvSpPr>
            <a:spLocks noChangeShapeType="1"/>
          </p:cNvSpPr>
          <p:nvPr/>
        </p:nvSpPr>
        <p:spPr bwMode="auto">
          <a:xfrm>
            <a:off x="1258888" y="4149725"/>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58" name="Text Box 18"/>
          <p:cNvSpPr txBox="1">
            <a:spLocks noChangeArrowheads="1"/>
          </p:cNvSpPr>
          <p:nvPr/>
        </p:nvSpPr>
        <p:spPr bwMode="auto">
          <a:xfrm>
            <a:off x="808038" y="3651250"/>
            <a:ext cx="1206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Ａ０－Ａ２０</a:t>
            </a:r>
          </a:p>
        </p:txBody>
      </p:sp>
      <p:sp>
        <p:nvSpPr>
          <p:cNvPr id="138259" name="Text Box 19"/>
          <p:cNvSpPr txBox="1">
            <a:spLocks noChangeArrowheads="1"/>
          </p:cNvSpPr>
          <p:nvPr/>
        </p:nvSpPr>
        <p:spPr bwMode="auto">
          <a:xfrm>
            <a:off x="735013" y="2492375"/>
            <a:ext cx="6588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Ａ２１</a:t>
            </a:r>
          </a:p>
        </p:txBody>
      </p:sp>
      <p:sp>
        <p:nvSpPr>
          <p:cNvPr id="138260" name="Rectangle 20"/>
          <p:cNvSpPr>
            <a:spLocks noChangeArrowheads="1"/>
          </p:cNvSpPr>
          <p:nvPr/>
        </p:nvSpPr>
        <p:spPr bwMode="auto">
          <a:xfrm>
            <a:off x="5291138" y="3351213"/>
            <a:ext cx="1512887" cy="158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8261" name="Text Box 21"/>
          <p:cNvSpPr txBox="1">
            <a:spLocks noChangeArrowheads="1"/>
          </p:cNvSpPr>
          <p:nvPr/>
        </p:nvSpPr>
        <p:spPr bwMode="auto">
          <a:xfrm>
            <a:off x="6188075" y="3422650"/>
            <a:ext cx="471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WE</a:t>
            </a:r>
          </a:p>
        </p:txBody>
      </p:sp>
      <p:sp>
        <p:nvSpPr>
          <p:cNvPr id="138262" name="Oval 22"/>
          <p:cNvSpPr>
            <a:spLocks noChangeArrowheads="1"/>
          </p:cNvSpPr>
          <p:nvPr/>
        </p:nvSpPr>
        <p:spPr bwMode="auto">
          <a:xfrm>
            <a:off x="6227763" y="3278188"/>
            <a:ext cx="144462"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8263" name="Text Box 23"/>
          <p:cNvSpPr txBox="1">
            <a:spLocks noChangeArrowheads="1"/>
          </p:cNvSpPr>
          <p:nvPr/>
        </p:nvSpPr>
        <p:spPr bwMode="auto">
          <a:xfrm>
            <a:off x="5795963" y="3422650"/>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OE</a:t>
            </a:r>
          </a:p>
        </p:txBody>
      </p:sp>
      <p:sp>
        <p:nvSpPr>
          <p:cNvPr id="138264" name="Oval 24"/>
          <p:cNvSpPr>
            <a:spLocks noChangeArrowheads="1"/>
          </p:cNvSpPr>
          <p:nvPr/>
        </p:nvSpPr>
        <p:spPr bwMode="auto">
          <a:xfrm>
            <a:off x="5938838" y="3278188"/>
            <a:ext cx="144462"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8265" name="Line 25"/>
          <p:cNvSpPr>
            <a:spLocks noChangeShapeType="1"/>
          </p:cNvSpPr>
          <p:nvPr/>
        </p:nvSpPr>
        <p:spPr bwMode="auto">
          <a:xfrm flipV="1">
            <a:off x="5722938" y="2708275"/>
            <a:ext cx="1587" cy="5699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66" name="Text Box 26"/>
          <p:cNvSpPr txBox="1">
            <a:spLocks noChangeArrowheads="1"/>
          </p:cNvSpPr>
          <p:nvPr/>
        </p:nvSpPr>
        <p:spPr bwMode="auto">
          <a:xfrm>
            <a:off x="5435600" y="342265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CS</a:t>
            </a:r>
          </a:p>
        </p:txBody>
      </p:sp>
      <p:sp>
        <p:nvSpPr>
          <p:cNvPr id="138267" name="Oval 27"/>
          <p:cNvSpPr>
            <a:spLocks noChangeArrowheads="1"/>
          </p:cNvSpPr>
          <p:nvPr/>
        </p:nvSpPr>
        <p:spPr bwMode="auto">
          <a:xfrm>
            <a:off x="5651500" y="3278188"/>
            <a:ext cx="144463"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8268" name="Line 28"/>
          <p:cNvSpPr>
            <a:spLocks noChangeShapeType="1"/>
          </p:cNvSpPr>
          <p:nvPr/>
        </p:nvSpPr>
        <p:spPr bwMode="auto">
          <a:xfrm>
            <a:off x="5503863" y="3494088"/>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69" name="Line 29"/>
          <p:cNvSpPr>
            <a:spLocks noChangeShapeType="1"/>
          </p:cNvSpPr>
          <p:nvPr/>
        </p:nvSpPr>
        <p:spPr bwMode="auto">
          <a:xfrm flipV="1">
            <a:off x="6010275" y="3141663"/>
            <a:ext cx="1588" cy="13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70" name="Line 30"/>
          <p:cNvSpPr>
            <a:spLocks noChangeShapeType="1"/>
          </p:cNvSpPr>
          <p:nvPr/>
        </p:nvSpPr>
        <p:spPr bwMode="auto">
          <a:xfrm flipV="1">
            <a:off x="6299200" y="3068638"/>
            <a:ext cx="1588" cy="209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71" name="Line 31"/>
          <p:cNvSpPr>
            <a:spLocks noChangeShapeType="1"/>
          </p:cNvSpPr>
          <p:nvPr/>
        </p:nvSpPr>
        <p:spPr bwMode="auto">
          <a:xfrm>
            <a:off x="5868988" y="3494088"/>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72" name="Line 32"/>
          <p:cNvSpPr>
            <a:spLocks noChangeShapeType="1"/>
          </p:cNvSpPr>
          <p:nvPr/>
        </p:nvSpPr>
        <p:spPr bwMode="auto">
          <a:xfrm>
            <a:off x="6234113" y="3494088"/>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73" name="Line 33"/>
          <p:cNvSpPr>
            <a:spLocks noChangeShapeType="1"/>
          </p:cNvSpPr>
          <p:nvPr/>
        </p:nvSpPr>
        <p:spPr bwMode="auto">
          <a:xfrm flipV="1">
            <a:off x="4932363" y="4143375"/>
            <a:ext cx="358775" cy="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74" name="Line 34"/>
          <p:cNvSpPr>
            <a:spLocks noChangeShapeType="1"/>
          </p:cNvSpPr>
          <p:nvPr/>
        </p:nvSpPr>
        <p:spPr bwMode="auto">
          <a:xfrm>
            <a:off x="3203575" y="4941888"/>
            <a:ext cx="0" cy="8636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75" name="Line 35"/>
          <p:cNvSpPr>
            <a:spLocks noChangeShapeType="1"/>
          </p:cNvSpPr>
          <p:nvPr/>
        </p:nvSpPr>
        <p:spPr bwMode="auto">
          <a:xfrm>
            <a:off x="5940425" y="4941888"/>
            <a:ext cx="0" cy="8636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76" name="Text Box 36"/>
          <p:cNvSpPr txBox="1">
            <a:spLocks noChangeArrowheads="1"/>
          </p:cNvSpPr>
          <p:nvPr/>
        </p:nvSpPr>
        <p:spPr bwMode="auto">
          <a:xfrm>
            <a:off x="3348038" y="5229225"/>
            <a:ext cx="1222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ＩＯ０－ＩＯ７</a:t>
            </a:r>
          </a:p>
        </p:txBody>
      </p:sp>
      <p:sp>
        <p:nvSpPr>
          <p:cNvPr id="138277" name="Text Box 37"/>
          <p:cNvSpPr txBox="1">
            <a:spLocks noChangeArrowheads="1"/>
          </p:cNvSpPr>
          <p:nvPr/>
        </p:nvSpPr>
        <p:spPr bwMode="auto">
          <a:xfrm>
            <a:off x="6011863" y="5157788"/>
            <a:ext cx="1222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ＩＯ０－ＩＯ７</a:t>
            </a:r>
          </a:p>
        </p:txBody>
      </p:sp>
      <p:sp>
        <p:nvSpPr>
          <p:cNvPr id="138278" name="Line 38"/>
          <p:cNvSpPr>
            <a:spLocks noChangeShapeType="1"/>
          </p:cNvSpPr>
          <p:nvPr/>
        </p:nvSpPr>
        <p:spPr bwMode="auto">
          <a:xfrm>
            <a:off x="2339975" y="5805488"/>
            <a:ext cx="43926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79" name="Line 39"/>
          <p:cNvSpPr>
            <a:spLocks noChangeShapeType="1"/>
          </p:cNvSpPr>
          <p:nvPr/>
        </p:nvSpPr>
        <p:spPr bwMode="auto">
          <a:xfrm>
            <a:off x="1619250" y="4149725"/>
            <a:ext cx="936625"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80" name="Line 40"/>
          <p:cNvSpPr>
            <a:spLocks noChangeShapeType="1"/>
          </p:cNvSpPr>
          <p:nvPr/>
        </p:nvSpPr>
        <p:spPr bwMode="auto">
          <a:xfrm>
            <a:off x="2555875" y="5229225"/>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81" name="Line 41"/>
          <p:cNvSpPr>
            <a:spLocks noChangeShapeType="1"/>
          </p:cNvSpPr>
          <p:nvPr/>
        </p:nvSpPr>
        <p:spPr bwMode="auto">
          <a:xfrm flipV="1">
            <a:off x="4356100" y="4149725"/>
            <a:ext cx="576263"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38282" name="Group 42"/>
          <p:cNvGrpSpPr>
            <a:grpSpLocks/>
          </p:cNvGrpSpPr>
          <p:nvPr/>
        </p:nvGrpSpPr>
        <p:grpSpPr bwMode="auto">
          <a:xfrm flipH="1">
            <a:off x="4284663" y="2492375"/>
            <a:ext cx="541337" cy="503238"/>
            <a:chOff x="4172" y="1888"/>
            <a:chExt cx="341" cy="317"/>
          </a:xfrm>
        </p:grpSpPr>
        <p:sp>
          <p:nvSpPr>
            <p:cNvPr id="138283" name="AutoShape 43"/>
            <p:cNvSpPr>
              <a:spLocks noChangeArrowheads="1"/>
            </p:cNvSpPr>
            <p:nvPr/>
          </p:nvSpPr>
          <p:spPr bwMode="auto">
            <a:xfrm rot="-5400000">
              <a:off x="4218" y="1911"/>
              <a:ext cx="317" cy="272"/>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8284" name="Oval 44"/>
            <p:cNvSpPr>
              <a:spLocks noChangeArrowheads="1"/>
            </p:cNvSpPr>
            <p:nvPr/>
          </p:nvSpPr>
          <p:spPr bwMode="auto">
            <a:xfrm>
              <a:off x="4172" y="2002"/>
              <a:ext cx="91" cy="91"/>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38285" name="Line 45"/>
          <p:cNvSpPr>
            <a:spLocks noChangeShapeType="1"/>
          </p:cNvSpPr>
          <p:nvPr/>
        </p:nvSpPr>
        <p:spPr bwMode="auto">
          <a:xfrm flipH="1">
            <a:off x="1403350" y="2708275"/>
            <a:ext cx="2881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86" name="Line 46"/>
          <p:cNvSpPr>
            <a:spLocks noChangeShapeType="1"/>
          </p:cNvSpPr>
          <p:nvPr/>
        </p:nvSpPr>
        <p:spPr bwMode="auto">
          <a:xfrm>
            <a:off x="4787900" y="2708275"/>
            <a:ext cx="936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87" name="Line 47"/>
          <p:cNvSpPr>
            <a:spLocks noChangeShapeType="1"/>
          </p:cNvSpPr>
          <p:nvPr/>
        </p:nvSpPr>
        <p:spPr bwMode="auto">
          <a:xfrm flipH="1">
            <a:off x="1331913" y="3068638"/>
            <a:ext cx="4968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88" name="Line 48"/>
          <p:cNvSpPr>
            <a:spLocks noChangeShapeType="1"/>
          </p:cNvSpPr>
          <p:nvPr/>
        </p:nvSpPr>
        <p:spPr bwMode="auto">
          <a:xfrm flipH="1">
            <a:off x="1331913" y="3141663"/>
            <a:ext cx="4679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89" name="Text Box 49"/>
          <p:cNvSpPr txBox="1">
            <a:spLocks noChangeArrowheads="1"/>
          </p:cNvSpPr>
          <p:nvPr/>
        </p:nvSpPr>
        <p:spPr bwMode="auto">
          <a:xfrm>
            <a:off x="950913" y="2708275"/>
            <a:ext cx="569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ＷＥ</a:t>
            </a:r>
          </a:p>
        </p:txBody>
      </p:sp>
      <p:sp>
        <p:nvSpPr>
          <p:cNvPr id="138290" name="Text Box 50"/>
          <p:cNvSpPr txBox="1">
            <a:spLocks noChangeArrowheads="1"/>
          </p:cNvSpPr>
          <p:nvPr/>
        </p:nvSpPr>
        <p:spPr bwMode="auto">
          <a:xfrm>
            <a:off x="971550" y="3068638"/>
            <a:ext cx="53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ＯＥ</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ja-JP" altLang="en-US" sz="4000"/>
              <a:t>メモリからの読み出し</a:t>
            </a:r>
            <a:br>
              <a:rPr lang="ja-JP" altLang="en-US" sz="4000"/>
            </a:br>
            <a:r>
              <a:rPr lang="ja-JP" altLang="en-US" sz="4000"/>
              <a:t>テキスト</a:t>
            </a:r>
            <a:r>
              <a:rPr lang="en-US" altLang="ja-JP" sz="4000"/>
              <a:t>p.129</a:t>
            </a:r>
          </a:p>
        </p:txBody>
      </p:sp>
      <p:sp>
        <p:nvSpPr>
          <p:cNvPr id="136195" name="Text Box 3"/>
          <p:cNvSpPr txBox="1">
            <a:spLocks noChangeArrowheads="1"/>
          </p:cNvSpPr>
          <p:nvPr/>
        </p:nvSpPr>
        <p:spPr bwMode="auto">
          <a:xfrm>
            <a:off x="2176463" y="1633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136196" name="Line 4"/>
          <p:cNvSpPr>
            <a:spLocks noChangeShapeType="1"/>
          </p:cNvSpPr>
          <p:nvPr/>
        </p:nvSpPr>
        <p:spPr bwMode="auto">
          <a:xfrm>
            <a:off x="2052638" y="2276475"/>
            <a:ext cx="574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197" name="Line 5"/>
          <p:cNvSpPr>
            <a:spLocks noChangeShapeType="1"/>
          </p:cNvSpPr>
          <p:nvPr/>
        </p:nvSpPr>
        <p:spPr bwMode="auto">
          <a:xfrm>
            <a:off x="2052638" y="2781300"/>
            <a:ext cx="574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198" name="Line 6"/>
          <p:cNvSpPr>
            <a:spLocks noChangeShapeType="1"/>
          </p:cNvSpPr>
          <p:nvPr/>
        </p:nvSpPr>
        <p:spPr bwMode="auto">
          <a:xfrm>
            <a:off x="2627313" y="2276475"/>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199" name="Line 7"/>
          <p:cNvSpPr>
            <a:spLocks noChangeShapeType="1"/>
          </p:cNvSpPr>
          <p:nvPr/>
        </p:nvSpPr>
        <p:spPr bwMode="auto">
          <a:xfrm flipV="1">
            <a:off x="2627313" y="2276475"/>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00" name="Line 8"/>
          <p:cNvSpPr>
            <a:spLocks noChangeShapeType="1"/>
          </p:cNvSpPr>
          <p:nvPr/>
        </p:nvSpPr>
        <p:spPr bwMode="auto">
          <a:xfrm>
            <a:off x="3133725" y="2276475"/>
            <a:ext cx="2374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01" name="Line 9"/>
          <p:cNvSpPr>
            <a:spLocks noChangeShapeType="1"/>
          </p:cNvSpPr>
          <p:nvPr/>
        </p:nvSpPr>
        <p:spPr bwMode="auto">
          <a:xfrm>
            <a:off x="3133725" y="2781300"/>
            <a:ext cx="2374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02" name="Line 10"/>
          <p:cNvSpPr>
            <a:spLocks noChangeShapeType="1"/>
          </p:cNvSpPr>
          <p:nvPr/>
        </p:nvSpPr>
        <p:spPr bwMode="auto">
          <a:xfrm>
            <a:off x="5507038" y="2276475"/>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03" name="Line 11"/>
          <p:cNvSpPr>
            <a:spLocks noChangeShapeType="1"/>
          </p:cNvSpPr>
          <p:nvPr/>
        </p:nvSpPr>
        <p:spPr bwMode="auto">
          <a:xfrm flipV="1">
            <a:off x="5507038" y="2276475"/>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04" name="Text Box 12"/>
          <p:cNvSpPr txBox="1">
            <a:spLocks noChangeArrowheads="1"/>
          </p:cNvSpPr>
          <p:nvPr/>
        </p:nvSpPr>
        <p:spPr bwMode="auto">
          <a:xfrm>
            <a:off x="303213" y="2439988"/>
            <a:ext cx="1173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A0-A18</a:t>
            </a:r>
          </a:p>
        </p:txBody>
      </p:sp>
      <p:sp>
        <p:nvSpPr>
          <p:cNvPr id="136205" name="Line 13"/>
          <p:cNvSpPr>
            <a:spLocks noChangeShapeType="1"/>
          </p:cNvSpPr>
          <p:nvPr/>
        </p:nvSpPr>
        <p:spPr bwMode="auto">
          <a:xfrm>
            <a:off x="1763713" y="3213100"/>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06" name="Line 14"/>
          <p:cNvSpPr>
            <a:spLocks noChangeShapeType="1"/>
          </p:cNvSpPr>
          <p:nvPr/>
        </p:nvSpPr>
        <p:spPr bwMode="auto">
          <a:xfrm>
            <a:off x="3132138" y="3213100"/>
            <a:ext cx="7143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07" name="Line 15"/>
          <p:cNvSpPr>
            <a:spLocks noChangeShapeType="1"/>
          </p:cNvSpPr>
          <p:nvPr/>
        </p:nvSpPr>
        <p:spPr bwMode="auto">
          <a:xfrm>
            <a:off x="3203575" y="3644900"/>
            <a:ext cx="21605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08" name="Line 16"/>
          <p:cNvSpPr>
            <a:spLocks noChangeShapeType="1"/>
          </p:cNvSpPr>
          <p:nvPr/>
        </p:nvSpPr>
        <p:spPr bwMode="auto">
          <a:xfrm flipV="1">
            <a:off x="5364163" y="3213100"/>
            <a:ext cx="7143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09" name="Line 17"/>
          <p:cNvSpPr>
            <a:spLocks noChangeShapeType="1"/>
          </p:cNvSpPr>
          <p:nvPr/>
        </p:nvSpPr>
        <p:spPr bwMode="auto">
          <a:xfrm>
            <a:off x="5435600" y="3213100"/>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10" name="Text Box 18"/>
          <p:cNvSpPr txBox="1">
            <a:spLocks noChangeArrowheads="1"/>
          </p:cNvSpPr>
          <p:nvPr/>
        </p:nvSpPr>
        <p:spPr bwMode="auto">
          <a:xfrm>
            <a:off x="323850" y="3206750"/>
            <a:ext cx="1173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CS</a:t>
            </a:r>
          </a:p>
        </p:txBody>
      </p:sp>
      <p:sp>
        <p:nvSpPr>
          <p:cNvPr id="136211" name="Line 19"/>
          <p:cNvSpPr>
            <a:spLocks noChangeShapeType="1"/>
          </p:cNvSpPr>
          <p:nvPr/>
        </p:nvSpPr>
        <p:spPr bwMode="auto">
          <a:xfrm>
            <a:off x="1763713" y="4510088"/>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12" name="Line 20"/>
          <p:cNvSpPr>
            <a:spLocks noChangeShapeType="1"/>
          </p:cNvSpPr>
          <p:nvPr/>
        </p:nvSpPr>
        <p:spPr bwMode="auto">
          <a:xfrm>
            <a:off x="3132138" y="4510088"/>
            <a:ext cx="7143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13" name="Line 21"/>
          <p:cNvSpPr>
            <a:spLocks noChangeShapeType="1"/>
          </p:cNvSpPr>
          <p:nvPr/>
        </p:nvSpPr>
        <p:spPr bwMode="auto">
          <a:xfrm>
            <a:off x="3203575" y="4941888"/>
            <a:ext cx="21605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14" name="Line 22"/>
          <p:cNvSpPr>
            <a:spLocks noChangeShapeType="1"/>
          </p:cNvSpPr>
          <p:nvPr/>
        </p:nvSpPr>
        <p:spPr bwMode="auto">
          <a:xfrm flipV="1">
            <a:off x="5364163" y="4510088"/>
            <a:ext cx="7143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15" name="Line 23"/>
          <p:cNvSpPr>
            <a:spLocks noChangeShapeType="1"/>
          </p:cNvSpPr>
          <p:nvPr/>
        </p:nvSpPr>
        <p:spPr bwMode="auto">
          <a:xfrm>
            <a:off x="5435600" y="4510088"/>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16" name="Text Box 24"/>
          <p:cNvSpPr txBox="1">
            <a:spLocks noChangeArrowheads="1"/>
          </p:cNvSpPr>
          <p:nvPr/>
        </p:nvSpPr>
        <p:spPr bwMode="auto">
          <a:xfrm>
            <a:off x="323850" y="4503738"/>
            <a:ext cx="1173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OE</a:t>
            </a:r>
          </a:p>
        </p:txBody>
      </p:sp>
      <p:sp>
        <p:nvSpPr>
          <p:cNvPr id="136217" name="Line 25"/>
          <p:cNvSpPr>
            <a:spLocks noChangeShapeType="1"/>
          </p:cNvSpPr>
          <p:nvPr/>
        </p:nvSpPr>
        <p:spPr bwMode="auto">
          <a:xfrm>
            <a:off x="1835150" y="3933825"/>
            <a:ext cx="4392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18" name="Text Box 26"/>
          <p:cNvSpPr txBox="1">
            <a:spLocks noChangeArrowheads="1"/>
          </p:cNvSpPr>
          <p:nvPr/>
        </p:nvSpPr>
        <p:spPr bwMode="auto">
          <a:xfrm>
            <a:off x="323850" y="3860800"/>
            <a:ext cx="1173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WE</a:t>
            </a:r>
          </a:p>
        </p:txBody>
      </p:sp>
      <p:sp>
        <p:nvSpPr>
          <p:cNvPr id="136219" name="Line 27"/>
          <p:cNvSpPr>
            <a:spLocks noChangeShapeType="1"/>
          </p:cNvSpPr>
          <p:nvPr/>
        </p:nvSpPr>
        <p:spPr bwMode="auto">
          <a:xfrm>
            <a:off x="395288" y="45085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20" name="Line 28"/>
          <p:cNvSpPr>
            <a:spLocks noChangeShapeType="1"/>
          </p:cNvSpPr>
          <p:nvPr/>
        </p:nvSpPr>
        <p:spPr bwMode="auto">
          <a:xfrm>
            <a:off x="395288" y="38608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21" name="Line 29"/>
          <p:cNvSpPr>
            <a:spLocks noChangeShapeType="1"/>
          </p:cNvSpPr>
          <p:nvPr/>
        </p:nvSpPr>
        <p:spPr bwMode="auto">
          <a:xfrm>
            <a:off x="395288" y="32131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22" name="Line 30"/>
          <p:cNvSpPr>
            <a:spLocks noChangeShapeType="1"/>
          </p:cNvSpPr>
          <p:nvPr/>
        </p:nvSpPr>
        <p:spPr bwMode="auto">
          <a:xfrm>
            <a:off x="1619250" y="5516563"/>
            <a:ext cx="26654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23" name="Line 31"/>
          <p:cNvSpPr>
            <a:spLocks noChangeShapeType="1"/>
          </p:cNvSpPr>
          <p:nvPr/>
        </p:nvSpPr>
        <p:spPr bwMode="auto">
          <a:xfrm flipV="1">
            <a:off x="4284663" y="5229225"/>
            <a:ext cx="14287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24" name="Line 32"/>
          <p:cNvSpPr>
            <a:spLocks noChangeShapeType="1"/>
          </p:cNvSpPr>
          <p:nvPr/>
        </p:nvSpPr>
        <p:spPr bwMode="auto">
          <a:xfrm>
            <a:off x="4427538" y="5229225"/>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25" name="Line 33"/>
          <p:cNvSpPr>
            <a:spLocks noChangeShapeType="1"/>
          </p:cNvSpPr>
          <p:nvPr/>
        </p:nvSpPr>
        <p:spPr bwMode="auto">
          <a:xfrm>
            <a:off x="5435600" y="5229225"/>
            <a:ext cx="21590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26" name="Line 34"/>
          <p:cNvSpPr>
            <a:spLocks noChangeShapeType="1"/>
          </p:cNvSpPr>
          <p:nvPr/>
        </p:nvSpPr>
        <p:spPr bwMode="auto">
          <a:xfrm>
            <a:off x="4284663" y="5516563"/>
            <a:ext cx="21590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27" name="Line 35"/>
          <p:cNvSpPr>
            <a:spLocks noChangeShapeType="1"/>
          </p:cNvSpPr>
          <p:nvPr/>
        </p:nvSpPr>
        <p:spPr bwMode="auto">
          <a:xfrm>
            <a:off x="4500563" y="5876925"/>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28" name="Line 36"/>
          <p:cNvSpPr>
            <a:spLocks noChangeShapeType="1"/>
          </p:cNvSpPr>
          <p:nvPr/>
        </p:nvSpPr>
        <p:spPr bwMode="auto">
          <a:xfrm flipV="1">
            <a:off x="5508625" y="5516563"/>
            <a:ext cx="142875"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29" name="Line 37"/>
          <p:cNvSpPr>
            <a:spLocks noChangeShapeType="1"/>
          </p:cNvSpPr>
          <p:nvPr/>
        </p:nvSpPr>
        <p:spPr bwMode="auto">
          <a:xfrm>
            <a:off x="5651500" y="5516563"/>
            <a:ext cx="936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230" name="Text Box 38"/>
          <p:cNvSpPr txBox="1">
            <a:spLocks noChangeArrowheads="1"/>
          </p:cNvSpPr>
          <p:nvPr/>
        </p:nvSpPr>
        <p:spPr bwMode="auto">
          <a:xfrm>
            <a:off x="323850" y="5300663"/>
            <a:ext cx="1173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I/O</a:t>
            </a:r>
          </a:p>
        </p:txBody>
      </p:sp>
      <p:sp>
        <p:nvSpPr>
          <p:cNvPr id="136231" name="Text Box 39"/>
          <p:cNvSpPr txBox="1">
            <a:spLocks noChangeArrowheads="1"/>
          </p:cNvSpPr>
          <p:nvPr/>
        </p:nvSpPr>
        <p:spPr bwMode="auto">
          <a:xfrm>
            <a:off x="4500563" y="5373688"/>
            <a:ext cx="1173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a:t>有効</a:t>
            </a:r>
          </a:p>
        </p:txBody>
      </p:sp>
      <p:sp>
        <p:nvSpPr>
          <p:cNvPr id="136232" name="Text Box 40"/>
          <p:cNvSpPr txBox="1">
            <a:spLocks noChangeArrowheads="1"/>
          </p:cNvSpPr>
          <p:nvPr/>
        </p:nvSpPr>
        <p:spPr bwMode="auto">
          <a:xfrm>
            <a:off x="2628900" y="5661025"/>
            <a:ext cx="172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400" dirty="0"/>
              <a:t>Ｈｉ－Ｚ状態</a:t>
            </a:r>
          </a:p>
        </p:txBody>
      </p:sp>
      <p:sp>
        <p:nvSpPr>
          <p:cNvPr id="136233" name="Text Box 41"/>
          <p:cNvSpPr txBox="1">
            <a:spLocks noChangeArrowheads="1"/>
          </p:cNvSpPr>
          <p:nvPr/>
        </p:nvSpPr>
        <p:spPr bwMode="auto">
          <a:xfrm>
            <a:off x="3635375" y="2349500"/>
            <a:ext cx="1173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a:t>確定</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ja-JP" altLang="en-US" sz="4000"/>
              <a:t>メモリへの書き込み</a:t>
            </a:r>
            <a:br>
              <a:rPr lang="ja-JP" altLang="en-US" sz="4000"/>
            </a:br>
            <a:r>
              <a:rPr lang="ja-JP" altLang="en-US" sz="4000"/>
              <a:t>テキスト</a:t>
            </a:r>
            <a:r>
              <a:rPr lang="en-US" altLang="ja-JP" sz="4000"/>
              <a:t>p.129</a:t>
            </a:r>
          </a:p>
        </p:txBody>
      </p:sp>
      <p:sp>
        <p:nvSpPr>
          <p:cNvPr id="137219" name="Text Box 3"/>
          <p:cNvSpPr txBox="1">
            <a:spLocks noChangeArrowheads="1"/>
          </p:cNvSpPr>
          <p:nvPr/>
        </p:nvSpPr>
        <p:spPr bwMode="auto">
          <a:xfrm>
            <a:off x="2176463" y="3998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137220" name="Line 4"/>
          <p:cNvSpPr>
            <a:spLocks noChangeShapeType="1"/>
          </p:cNvSpPr>
          <p:nvPr/>
        </p:nvSpPr>
        <p:spPr bwMode="auto">
          <a:xfrm>
            <a:off x="2052638" y="2276475"/>
            <a:ext cx="574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21" name="Line 5"/>
          <p:cNvSpPr>
            <a:spLocks noChangeShapeType="1"/>
          </p:cNvSpPr>
          <p:nvPr/>
        </p:nvSpPr>
        <p:spPr bwMode="auto">
          <a:xfrm>
            <a:off x="2052638" y="2781300"/>
            <a:ext cx="574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22" name="Line 6"/>
          <p:cNvSpPr>
            <a:spLocks noChangeShapeType="1"/>
          </p:cNvSpPr>
          <p:nvPr/>
        </p:nvSpPr>
        <p:spPr bwMode="auto">
          <a:xfrm>
            <a:off x="2627313" y="2276475"/>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23" name="Line 7"/>
          <p:cNvSpPr>
            <a:spLocks noChangeShapeType="1"/>
          </p:cNvSpPr>
          <p:nvPr/>
        </p:nvSpPr>
        <p:spPr bwMode="auto">
          <a:xfrm flipV="1">
            <a:off x="2627313" y="2276475"/>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24" name="Line 8"/>
          <p:cNvSpPr>
            <a:spLocks noChangeShapeType="1"/>
          </p:cNvSpPr>
          <p:nvPr/>
        </p:nvSpPr>
        <p:spPr bwMode="auto">
          <a:xfrm>
            <a:off x="3133725" y="2276475"/>
            <a:ext cx="2374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25" name="Line 9"/>
          <p:cNvSpPr>
            <a:spLocks noChangeShapeType="1"/>
          </p:cNvSpPr>
          <p:nvPr/>
        </p:nvSpPr>
        <p:spPr bwMode="auto">
          <a:xfrm>
            <a:off x="3133725" y="2781300"/>
            <a:ext cx="2374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26" name="Line 10"/>
          <p:cNvSpPr>
            <a:spLocks noChangeShapeType="1"/>
          </p:cNvSpPr>
          <p:nvPr/>
        </p:nvSpPr>
        <p:spPr bwMode="auto">
          <a:xfrm>
            <a:off x="5507038" y="2276475"/>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27" name="Line 11"/>
          <p:cNvSpPr>
            <a:spLocks noChangeShapeType="1"/>
          </p:cNvSpPr>
          <p:nvPr/>
        </p:nvSpPr>
        <p:spPr bwMode="auto">
          <a:xfrm flipV="1">
            <a:off x="5507038" y="2276475"/>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28" name="Text Box 12"/>
          <p:cNvSpPr txBox="1">
            <a:spLocks noChangeArrowheads="1"/>
          </p:cNvSpPr>
          <p:nvPr/>
        </p:nvSpPr>
        <p:spPr bwMode="auto">
          <a:xfrm>
            <a:off x="303213" y="2439988"/>
            <a:ext cx="1173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A0-A18</a:t>
            </a:r>
          </a:p>
        </p:txBody>
      </p:sp>
      <p:sp>
        <p:nvSpPr>
          <p:cNvPr id="137229" name="Line 13"/>
          <p:cNvSpPr>
            <a:spLocks noChangeShapeType="1"/>
          </p:cNvSpPr>
          <p:nvPr/>
        </p:nvSpPr>
        <p:spPr bwMode="auto">
          <a:xfrm>
            <a:off x="1763713" y="3213100"/>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30" name="Line 14"/>
          <p:cNvSpPr>
            <a:spLocks noChangeShapeType="1"/>
          </p:cNvSpPr>
          <p:nvPr/>
        </p:nvSpPr>
        <p:spPr bwMode="auto">
          <a:xfrm>
            <a:off x="3132138" y="3213100"/>
            <a:ext cx="7143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31" name="Line 15"/>
          <p:cNvSpPr>
            <a:spLocks noChangeShapeType="1"/>
          </p:cNvSpPr>
          <p:nvPr/>
        </p:nvSpPr>
        <p:spPr bwMode="auto">
          <a:xfrm>
            <a:off x="3203575" y="3644900"/>
            <a:ext cx="21605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32" name="Line 16"/>
          <p:cNvSpPr>
            <a:spLocks noChangeShapeType="1"/>
          </p:cNvSpPr>
          <p:nvPr/>
        </p:nvSpPr>
        <p:spPr bwMode="auto">
          <a:xfrm flipV="1">
            <a:off x="5364163" y="3213100"/>
            <a:ext cx="7143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33" name="Line 17"/>
          <p:cNvSpPr>
            <a:spLocks noChangeShapeType="1"/>
          </p:cNvSpPr>
          <p:nvPr/>
        </p:nvSpPr>
        <p:spPr bwMode="auto">
          <a:xfrm>
            <a:off x="5435600" y="3213100"/>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34" name="Text Box 18"/>
          <p:cNvSpPr txBox="1">
            <a:spLocks noChangeArrowheads="1"/>
          </p:cNvSpPr>
          <p:nvPr/>
        </p:nvSpPr>
        <p:spPr bwMode="auto">
          <a:xfrm>
            <a:off x="323850" y="3206750"/>
            <a:ext cx="1173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CS</a:t>
            </a:r>
          </a:p>
        </p:txBody>
      </p:sp>
      <p:sp>
        <p:nvSpPr>
          <p:cNvPr id="137235" name="Line 19"/>
          <p:cNvSpPr>
            <a:spLocks noChangeShapeType="1"/>
          </p:cNvSpPr>
          <p:nvPr/>
        </p:nvSpPr>
        <p:spPr bwMode="auto">
          <a:xfrm>
            <a:off x="1763713" y="3860800"/>
            <a:ext cx="2592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36" name="Line 20"/>
          <p:cNvSpPr>
            <a:spLocks noChangeShapeType="1"/>
          </p:cNvSpPr>
          <p:nvPr/>
        </p:nvSpPr>
        <p:spPr bwMode="auto">
          <a:xfrm>
            <a:off x="4356100" y="3849688"/>
            <a:ext cx="7143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37" name="Line 21"/>
          <p:cNvSpPr>
            <a:spLocks noChangeShapeType="1"/>
          </p:cNvSpPr>
          <p:nvPr/>
        </p:nvSpPr>
        <p:spPr bwMode="auto">
          <a:xfrm flipV="1">
            <a:off x="4427538" y="4281488"/>
            <a:ext cx="936625" cy="11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38" name="Line 22"/>
          <p:cNvSpPr>
            <a:spLocks noChangeShapeType="1"/>
          </p:cNvSpPr>
          <p:nvPr/>
        </p:nvSpPr>
        <p:spPr bwMode="auto">
          <a:xfrm flipV="1">
            <a:off x="5364163" y="3849688"/>
            <a:ext cx="7143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39" name="Line 23"/>
          <p:cNvSpPr>
            <a:spLocks noChangeShapeType="1"/>
          </p:cNvSpPr>
          <p:nvPr/>
        </p:nvSpPr>
        <p:spPr bwMode="auto">
          <a:xfrm>
            <a:off x="5435600" y="3849688"/>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40" name="Text Box 24"/>
          <p:cNvSpPr txBox="1">
            <a:spLocks noChangeArrowheads="1"/>
          </p:cNvSpPr>
          <p:nvPr/>
        </p:nvSpPr>
        <p:spPr bwMode="auto">
          <a:xfrm>
            <a:off x="323850" y="4503738"/>
            <a:ext cx="1173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OE</a:t>
            </a:r>
          </a:p>
        </p:txBody>
      </p:sp>
      <p:sp>
        <p:nvSpPr>
          <p:cNvPr id="137241" name="Line 25"/>
          <p:cNvSpPr>
            <a:spLocks noChangeShapeType="1"/>
          </p:cNvSpPr>
          <p:nvPr/>
        </p:nvSpPr>
        <p:spPr bwMode="auto">
          <a:xfrm>
            <a:off x="1763713" y="4581525"/>
            <a:ext cx="4392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42" name="Text Box 26"/>
          <p:cNvSpPr txBox="1">
            <a:spLocks noChangeArrowheads="1"/>
          </p:cNvSpPr>
          <p:nvPr/>
        </p:nvSpPr>
        <p:spPr bwMode="auto">
          <a:xfrm>
            <a:off x="323850" y="3860800"/>
            <a:ext cx="1173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WE</a:t>
            </a:r>
          </a:p>
        </p:txBody>
      </p:sp>
      <p:sp>
        <p:nvSpPr>
          <p:cNvPr id="137243" name="Line 27"/>
          <p:cNvSpPr>
            <a:spLocks noChangeShapeType="1"/>
          </p:cNvSpPr>
          <p:nvPr/>
        </p:nvSpPr>
        <p:spPr bwMode="auto">
          <a:xfrm>
            <a:off x="395288" y="45085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44" name="Line 28"/>
          <p:cNvSpPr>
            <a:spLocks noChangeShapeType="1"/>
          </p:cNvSpPr>
          <p:nvPr/>
        </p:nvSpPr>
        <p:spPr bwMode="auto">
          <a:xfrm>
            <a:off x="395288" y="38608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45" name="Line 29"/>
          <p:cNvSpPr>
            <a:spLocks noChangeShapeType="1"/>
          </p:cNvSpPr>
          <p:nvPr/>
        </p:nvSpPr>
        <p:spPr bwMode="auto">
          <a:xfrm>
            <a:off x="395288" y="32131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46" name="Text Box 30"/>
          <p:cNvSpPr txBox="1">
            <a:spLocks noChangeArrowheads="1"/>
          </p:cNvSpPr>
          <p:nvPr/>
        </p:nvSpPr>
        <p:spPr bwMode="auto">
          <a:xfrm>
            <a:off x="323850" y="5300663"/>
            <a:ext cx="1173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I/O</a:t>
            </a:r>
          </a:p>
        </p:txBody>
      </p:sp>
      <p:sp>
        <p:nvSpPr>
          <p:cNvPr id="137247" name="Line 31"/>
          <p:cNvSpPr>
            <a:spLocks noChangeShapeType="1"/>
          </p:cNvSpPr>
          <p:nvPr/>
        </p:nvSpPr>
        <p:spPr bwMode="auto">
          <a:xfrm>
            <a:off x="2124075" y="5084763"/>
            <a:ext cx="20161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48" name="Line 32"/>
          <p:cNvSpPr>
            <a:spLocks noChangeShapeType="1"/>
          </p:cNvSpPr>
          <p:nvPr/>
        </p:nvSpPr>
        <p:spPr bwMode="auto">
          <a:xfrm>
            <a:off x="2124075" y="5589588"/>
            <a:ext cx="20161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49" name="Line 33"/>
          <p:cNvSpPr>
            <a:spLocks noChangeShapeType="1"/>
          </p:cNvSpPr>
          <p:nvPr/>
        </p:nvSpPr>
        <p:spPr bwMode="auto">
          <a:xfrm>
            <a:off x="4138613" y="5084763"/>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50" name="Line 34"/>
          <p:cNvSpPr>
            <a:spLocks noChangeShapeType="1"/>
          </p:cNvSpPr>
          <p:nvPr/>
        </p:nvSpPr>
        <p:spPr bwMode="auto">
          <a:xfrm flipV="1">
            <a:off x="4138613" y="5084763"/>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51" name="Line 35"/>
          <p:cNvSpPr>
            <a:spLocks noChangeShapeType="1"/>
          </p:cNvSpPr>
          <p:nvPr/>
        </p:nvSpPr>
        <p:spPr bwMode="auto">
          <a:xfrm>
            <a:off x="4643438" y="5084763"/>
            <a:ext cx="936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52" name="Line 36"/>
          <p:cNvSpPr>
            <a:spLocks noChangeShapeType="1"/>
          </p:cNvSpPr>
          <p:nvPr/>
        </p:nvSpPr>
        <p:spPr bwMode="auto">
          <a:xfrm>
            <a:off x="4643438" y="5589588"/>
            <a:ext cx="936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53" name="Line 37"/>
          <p:cNvSpPr>
            <a:spLocks noChangeShapeType="1"/>
          </p:cNvSpPr>
          <p:nvPr/>
        </p:nvSpPr>
        <p:spPr bwMode="auto">
          <a:xfrm>
            <a:off x="5578475" y="5084763"/>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54" name="Line 38"/>
          <p:cNvSpPr>
            <a:spLocks noChangeShapeType="1"/>
          </p:cNvSpPr>
          <p:nvPr/>
        </p:nvSpPr>
        <p:spPr bwMode="auto">
          <a:xfrm flipV="1">
            <a:off x="5578475" y="5084763"/>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255" name="Text Box 39"/>
          <p:cNvSpPr txBox="1">
            <a:spLocks noChangeArrowheads="1"/>
          </p:cNvSpPr>
          <p:nvPr/>
        </p:nvSpPr>
        <p:spPr bwMode="auto">
          <a:xfrm>
            <a:off x="4624388" y="516255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確定</a:t>
            </a:r>
          </a:p>
        </p:txBody>
      </p:sp>
      <p:sp>
        <p:nvSpPr>
          <p:cNvPr id="137256" name="Text Box 40"/>
          <p:cNvSpPr txBox="1">
            <a:spLocks noChangeArrowheads="1"/>
          </p:cNvSpPr>
          <p:nvPr/>
        </p:nvSpPr>
        <p:spPr bwMode="auto">
          <a:xfrm>
            <a:off x="3851275" y="23495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確定</a:t>
            </a:r>
          </a:p>
        </p:txBody>
      </p:sp>
      <p:sp>
        <p:nvSpPr>
          <p:cNvPr id="137257" name="Text Box 41"/>
          <p:cNvSpPr txBox="1">
            <a:spLocks noChangeArrowheads="1"/>
          </p:cNvSpPr>
          <p:nvPr/>
        </p:nvSpPr>
        <p:spPr bwMode="auto">
          <a:xfrm>
            <a:off x="6567488" y="386715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ＷＥの立上りエッジで</a:t>
            </a:r>
          </a:p>
          <a:p>
            <a:r>
              <a:rPr lang="ja-JP" altLang="en-US"/>
              <a:t>書き込む</a:t>
            </a:r>
          </a:p>
        </p:txBody>
      </p:sp>
      <p:sp>
        <p:nvSpPr>
          <p:cNvPr id="137258" name="Text Box 42"/>
          <p:cNvSpPr txBox="1">
            <a:spLocks noChangeArrowheads="1"/>
          </p:cNvSpPr>
          <p:nvPr/>
        </p:nvSpPr>
        <p:spPr bwMode="auto">
          <a:xfrm>
            <a:off x="2627313" y="5734050"/>
            <a:ext cx="59118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ＷＥとＯＥの両方をＬにすると</a:t>
            </a:r>
          </a:p>
          <a:p>
            <a:r>
              <a:rPr lang="ja-JP" altLang="en-US"/>
              <a:t>書き込み優先→周辺を壊すと</a:t>
            </a:r>
          </a:p>
          <a:p>
            <a:r>
              <a:rPr lang="ja-JP" altLang="en-US"/>
              <a:t>まずいので（フェイルセーフ）、、でもこれはやってはいけない</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ja-JP" altLang="en-US"/>
              <a:t>メモリの動特性</a:t>
            </a:r>
          </a:p>
        </p:txBody>
      </p:sp>
      <p:sp>
        <p:nvSpPr>
          <p:cNvPr id="139267" name="Rectangle 3"/>
          <p:cNvSpPr>
            <a:spLocks noGrp="1" noChangeArrowheads="1"/>
          </p:cNvSpPr>
          <p:nvPr>
            <p:ph type="body" idx="1"/>
          </p:nvPr>
        </p:nvSpPr>
        <p:spPr/>
        <p:txBody>
          <a:bodyPr/>
          <a:lstStyle/>
          <a:p>
            <a:pPr>
              <a:lnSpc>
                <a:spcPct val="90000"/>
              </a:lnSpc>
            </a:pPr>
            <a:r>
              <a:rPr lang="ja-JP" altLang="en-US" dirty="0"/>
              <a:t>面倒くさいので</a:t>
            </a:r>
            <a:r>
              <a:rPr lang="en-US" altLang="ja-JP" dirty="0"/>
              <a:t>bar</a:t>
            </a:r>
            <a:r>
              <a:rPr lang="ja-JP" altLang="en-US" dirty="0"/>
              <a:t>を省略させて</a:t>
            </a:r>
          </a:p>
          <a:p>
            <a:pPr lvl="1">
              <a:lnSpc>
                <a:spcPct val="90000"/>
              </a:lnSpc>
            </a:pPr>
            <a:r>
              <a:rPr lang="ja-JP" altLang="en-US" dirty="0"/>
              <a:t>例）ＣＳのことをＣＳと書く</a:t>
            </a:r>
          </a:p>
          <a:p>
            <a:pPr>
              <a:lnSpc>
                <a:spcPct val="90000"/>
              </a:lnSpc>
            </a:pPr>
            <a:r>
              <a:rPr lang="ja-JP" altLang="en-US" dirty="0"/>
              <a:t>読み出し：アクセス時間（テキスト</a:t>
            </a:r>
            <a:r>
              <a:rPr lang="en-US" altLang="ja-JP" dirty="0"/>
              <a:t>p.131)</a:t>
            </a:r>
          </a:p>
          <a:p>
            <a:pPr lvl="1">
              <a:lnSpc>
                <a:spcPct val="90000"/>
              </a:lnSpc>
            </a:pPr>
            <a:r>
              <a:rPr lang="ja-JP" altLang="en-US" dirty="0"/>
              <a:t>アドレス確定からデータ確定：ＴＡＡＣ</a:t>
            </a:r>
          </a:p>
          <a:p>
            <a:pPr lvl="1">
              <a:lnSpc>
                <a:spcPct val="90000"/>
              </a:lnSpc>
            </a:pPr>
            <a:r>
              <a:rPr lang="ja-JP" altLang="en-US" dirty="0"/>
              <a:t>Ｃ</a:t>
            </a:r>
            <a:r>
              <a:rPr lang="en-US" altLang="ja-JP" dirty="0"/>
              <a:t>S</a:t>
            </a:r>
            <a:r>
              <a:rPr lang="ja-JP" altLang="en-US" dirty="0"/>
              <a:t>確定からデータ確定：ＴＣＡＣ</a:t>
            </a:r>
          </a:p>
          <a:p>
            <a:pPr lvl="1">
              <a:lnSpc>
                <a:spcPct val="90000"/>
              </a:lnSpc>
            </a:pPr>
            <a:r>
              <a:rPr lang="ja-JP" altLang="en-US" dirty="0"/>
              <a:t>ＯＥ確定からデータ確定：ＴＯＥ</a:t>
            </a:r>
          </a:p>
          <a:p>
            <a:pPr lvl="1">
              <a:lnSpc>
                <a:spcPct val="90000"/>
              </a:lnSpc>
            </a:pPr>
            <a:r>
              <a:rPr lang="ja-JP" altLang="en-US" dirty="0"/>
              <a:t>通常ＴＡＡＣ＝ＴＣＡＣ＞ＴＯＥ</a:t>
            </a:r>
          </a:p>
          <a:p>
            <a:pPr lvl="1">
              <a:lnSpc>
                <a:spcPct val="90000"/>
              </a:lnSpc>
            </a:pPr>
            <a:r>
              <a:rPr lang="ja-JP" altLang="en-US" dirty="0"/>
              <a:t>ＣＳをＬにしっぱなしでＯＥでコントロールするのが高速→しかし電力を消費する</a:t>
            </a:r>
          </a:p>
        </p:txBody>
      </p:sp>
      <p:sp>
        <p:nvSpPr>
          <p:cNvPr id="139268" name="Line 4"/>
          <p:cNvSpPr>
            <a:spLocks noChangeShapeType="1"/>
          </p:cNvSpPr>
          <p:nvPr/>
        </p:nvSpPr>
        <p:spPr bwMode="auto">
          <a:xfrm>
            <a:off x="1908175" y="2205038"/>
            <a:ext cx="3603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ja-JP" altLang="en-US" sz="4000" dirty="0"/>
              <a:t>メモリからの読み出し</a:t>
            </a:r>
            <a:br>
              <a:rPr lang="ja-JP" altLang="en-US" sz="4000" dirty="0"/>
            </a:br>
            <a:r>
              <a:rPr lang="ja-JP" altLang="en-US" sz="4000" dirty="0"/>
              <a:t>テキスト</a:t>
            </a:r>
            <a:r>
              <a:rPr lang="en-US" altLang="ja-JP" sz="4000" dirty="0"/>
              <a:t>p.131 </a:t>
            </a:r>
          </a:p>
        </p:txBody>
      </p:sp>
      <p:sp>
        <p:nvSpPr>
          <p:cNvPr id="140291" name="Text Box 3"/>
          <p:cNvSpPr txBox="1">
            <a:spLocks noChangeArrowheads="1"/>
          </p:cNvSpPr>
          <p:nvPr/>
        </p:nvSpPr>
        <p:spPr bwMode="auto">
          <a:xfrm>
            <a:off x="2176463" y="1633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140292" name="Line 4"/>
          <p:cNvSpPr>
            <a:spLocks noChangeShapeType="1"/>
          </p:cNvSpPr>
          <p:nvPr/>
        </p:nvSpPr>
        <p:spPr bwMode="auto">
          <a:xfrm>
            <a:off x="2052638" y="2276475"/>
            <a:ext cx="574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293" name="Line 5"/>
          <p:cNvSpPr>
            <a:spLocks noChangeShapeType="1"/>
          </p:cNvSpPr>
          <p:nvPr/>
        </p:nvSpPr>
        <p:spPr bwMode="auto">
          <a:xfrm>
            <a:off x="2052638" y="2781300"/>
            <a:ext cx="574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294" name="Line 6"/>
          <p:cNvSpPr>
            <a:spLocks noChangeShapeType="1"/>
          </p:cNvSpPr>
          <p:nvPr/>
        </p:nvSpPr>
        <p:spPr bwMode="auto">
          <a:xfrm>
            <a:off x="2627313" y="2276475"/>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295" name="Line 7"/>
          <p:cNvSpPr>
            <a:spLocks noChangeShapeType="1"/>
          </p:cNvSpPr>
          <p:nvPr/>
        </p:nvSpPr>
        <p:spPr bwMode="auto">
          <a:xfrm flipV="1">
            <a:off x="2627313" y="2276475"/>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296" name="Line 8"/>
          <p:cNvSpPr>
            <a:spLocks noChangeShapeType="1"/>
          </p:cNvSpPr>
          <p:nvPr/>
        </p:nvSpPr>
        <p:spPr bwMode="auto">
          <a:xfrm>
            <a:off x="3133725" y="2276475"/>
            <a:ext cx="2374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297" name="Line 9"/>
          <p:cNvSpPr>
            <a:spLocks noChangeShapeType="1"/>
          </p:cNvSpPr>
          <p:nvPr/>
        </p:nvSpPr>
        <p:spPr bwMode="auto">
          <a:xfrm>
            <a:off x="3133725" y="2781300"/>
            <a:ext cx="2374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298" name="Line 10"/>
          <p:cNvSpPr>
            <a:spLocks noChangeShapeType="1"/>
          </p:cNvSpPr>
          <p:nvPr/>
        </p:nvSpPr>
        <p:spPr bwMode="auto">
          <a:xfrm>
            <a:off x="5507038" y="2276475"/>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299" name="Line 11"/>
          <p:cNvSpPr>
            <a:spLocks noChangeShapeType="1"/>
          </p:cNvSpPr>
          <p:nvPr/>
        </p:nvSpPr>
        <p:spPr bwMode="auto">
          <a:xfrm flipV="1">
            <a:off x="5507038" y="2276475"/>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00" name="Text Box 12"/>
          <p:cNvSpPr txBox="1">
            <a:spLocks noChangeArrowheads="1"/>
          </p:cNvSpPr>
          <p:nvPr/>
        </p:nvSpPr>
        <p:spPr bwMode="auto">
          <a:xfrm>
            <a:off x="303213" y="2439988"/>
            <a:ext cx="1173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A0-A18</a:t>
            </a:r>
          </a:p>
        </p:txBody>
      </p:sp>
      <p:sp>
        <p:nvSpPr>
          <p:cNvPr id="140301" name="Line 13"/>
          <p:cNvSpPr>
            <a:spLocks noChangeShapeType="1"/>
          </p:cNvSpPr>
          <p:nvPr/>
        </p:nvSpPr>
        <p:spPr bwMode="auto">
          <a:xfrm>
            <a:off x="1763713" y="3213100"/>
            <a:ext cx="1512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02" name="Line 14"/>
          <p:cNvSpPr>
            <a:spLocks noChangeShapeType="1"/>
          </p:cNvSpPr>
          <p:nvPr/>
        </p:nvSpPr>
        <p:spPr bwMode="auto">
          <a:xfrm>
            <a:off x="3276600" y="3213100"/>
            <a:ext cx="7143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03" name="Line 15"/>
          <p:cNvSpPr>
            <a:spLocks noChangeShapeType="1"/>
          </p:cNvSpPr>
          <p:nvPr/>
        </p:nvSpPr>
        <p:spPr bwMode="auto">
          <a:xfrm>
            <a:off x="3348038" y="3644900"/>
            <a:ext cx="20161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04" name="Line 16"/>
          <p:cNvSpPr>
            <a:spLocks noChangeShapeType="1"/>
          </p:cNvSpPr>
          <p:nvPr/>
        </p:nvSpPr>
        <p:spPr bwMode="auto">
          <a:xfrm flipV="1">
            <a:off x="5364163" y="3213100"/>
            <a:ext cx="7143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05" name="Line 17"/>
          <p:cNvSpPr>
            <a:spLocks noChangeShapeType="1"/>
          </p:cNvSpPr>
          <p:nvPr/>
        </p:nvSpPr>
        <p:spPr bwMode="auto">
          <a:xfrm>
            <a:off x="5435600" y="3213100"/>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06" name="Text Box 18"/>
          <p:cNvSpPr txBox="1">
            <a:spLocks noChangeArrowheads="1"/>
          </p:cNvSpPr>
          <p:nvPr/>
        </p:nvSpPr>
        <p:spPr bwMode="auto">
          <a:xfrm>
            <a:off x="323850" y="3206750"/>
            <a:ext cx="1173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CS</a:t>
            </a:r>
          </a:p>
        </p:txBody>
      </p:sp>
      <p:sp>
        <p:nvSpPr>
          <p:cNvPr id="140307" name="Line 19"/>
          <p:cNvSpPr>
            <a:spLocks noChangeShapeType="1"/>
          </p:cNvSpPr>
          <p:nvPr/>
        </p:nvSpPr>
        <p:spPr bwMode="auto">
          <a:xfrm flipV="1">
            <a:off x="1763713" y="4508500"/>
            <a:ext cx="1728787"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08" name="Line 20"/>
          <p:cNvSpPr>
            <a:spLocks noChangeShapeType="1"/>
          </p:cNvSpPr>
          <p:nvPr/>
        </p:nvSpPr>
        <p:spPr bwMode="auto">
          <a:xfrm>
            <a:off x="3492500" y="4510088"/>
            <a:ext cx="7143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09" name="Line 21"/>
          <p:cNvSpPr>
            <a:spLocks noChangeShapeType="1"/>
          </p:cNvSpPr>
          <p:nvPr/>
        </p:nvSpPr>
        <p:spPr bwMode="auto">
          <a:xfrm>
            <a:off x="3563938" y="4941888"/>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10" name="Line 22"/>
          <p:cNvSpPr>
            <a:spLocks noChangeShapeType="1"/>
          </p:cNvSpPr>
          <p:nvPr/>
        </p:nvSpPr>
        <p:spPr bwMode="auto">
          <a:xfrm flipV="1">
            <a:off x="5364163" y="4510088"/>
            <a:ext cx="7143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11" name="Line 23"/>
          <p:cNvSpPr>
            <a:spLocks noChangeShapeType="1"/>
          </p:cNvSpPr>
          <p:nvPr/>
        </p:nvSpPr>
        <p:spPr bwMode="auto">
          <a:xfrm>
            <a:off x="5435600" y="4510088"/>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12" name="Text Box 24"/>
          <p:cNvSpPr txBox="1">
            <a:spLocks noChangeArrowheads="1"/>
          </p:cNvSpPr>
          <p:nvPr/>
        </p:nvSpPr>
        <p:spPr bwMode="auto">
          <a:xfrm>
            <a:off x="323850" y="4503738"/>
            <a:ext cx="1173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OE</a:t>
            </a:r>
          </a:p>
        </p:txBody>
      </p:sp>
      <p:sp>
        <p:nvSpPr>
          <p:cNvPr id="140313" name="Line 25"/>
          <p:cNvSpPr>
            <a:spLocks noChangeShapeType="1"/>
          </p:cNvSpPr>
          <p:nvPr/>
        </p:nvSpPr>
        <p:spPr bwMode="auto">
          <a:xfrm>
            <a:off x="1835150" y="3933825"/>
            <a:ext cx="4392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14" name="Text Box 26"/>
          <p:cNvSpPr txBox="1">
            <a:spLocks noChangeArrowheads="1"/>
          </p:cNvSpPr>
          <p:nvPr/>
        </p:nvSpPr>
        <p:spPr bwMode="auto">
          <a:xfrm>
            <a:off x="323850" y="3860800"/>
            <a:ext cx="1173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WE</a:t>
            </a:r>
          </a:p>
        </p:txBody>
      </p:sp>
      <p:sp>
        <p:nvSpPr>
          <p:cNvPr id="140315" name="Line 27"/>
          <p:cNvSpPr>
            <a:spLocks noChangeShapeType="1"/>
          </p:cNvSpPr>
          <p:nvPr/>
        </p:nvSpPr>
        <p:spPr bwMode="auto">
          <a:xfrm>
            <a:off x="395288" y="45085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16" name="Line 28"/>
          <p:cNvSpPr>
            <a:spLocks noChangeShapeType="1"/>
          </p:cNvSpPr>
          <p:nvPr/>
        </p:nvSpPr>
        <p:spPr bwMode="auto">
          <a:xfrm>
            <a:off x="395288" y="38608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17" name="Line 29"/>
          <p:cNvSpPr>
            <a:spLocks noChangeShapeType="1"/>
          </p:cNvSpPr>
          <p:nvPr/>
        </p:nvSpPr>
        <p:spPr bwMode="auto">
          <a:xfrm>
            <a:off x="395288" y="32131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18" name="Line 30"/>
          <p:cNvSpPr>
            <a:spLocks noChangeShapeType="1"/>
          </p:cNvSpPr>
          <p:nvPr/>
        </p:nvSpPr>
        <p:spPr bwMode="auto">
          <a:xfrm>
            <a:off x="1619250" y="5516563"/>
            <a:ext cx="26654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19" name="Line 31"/>
          <p:cNvSpPr>
            <a:spLocks noChangeShapeType="1"/>
          </p:cNvSpPr>
          <p:nvPr/>
        </p:nvSpPr>
        <p:spPr bwMode="auto">
          <a:xfrm flipV="1">
            <a:off x="4284663" y="5229225"/>
            <a:ext cx="14287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20" name="Line 32"/>
          <p:cNvSpPr>
            <a:spLocks noChangeShapeType="1"/>
          </p:cNvSpPr>
          <p:nvPr/>
        </p:nvSpPr>
        <p:spPr bwMode="auto">
          <a:xfrm>
            <a:off x="4427538" y="5229225"/>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21" name="Line 33"/>
          <p:cNvSpPr>
            <a:spLocks noChangeShapeType="1"/>
          </p:cNvSpPr>
          <p:nvPr/>
        </p:nvSpPr>
        <p:spPr bwMode="auto">
          <a:xfrm>
            <a:off x="5435600" y="5229225"/>
            <a:ext cx="21590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22" name="Line 34"/>
          <p:cNvSpPr>
            <a:spLocks noChangeShapeType="1"/>
          </p:cNvSpPr>
          <p:nvPr/>
        </p:nvSpPr>
        <p:spPr bwMode="auto">
          <a:xfrm>
            <a:off x="4284663" y="5516563"/>
            <a:ext cx="21590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23" name="Line 35"/>
          <p:cNvSpPr>
            <a:spLocks noChangeShapeType="1"/>
          </p:cNvSpPr>
          <p:nvPr/>
        </p:nvSpPr>
        <p:spPr bwMode="auto">
          <a:xfrm>
            <a:off x="4500563" y="5876925"/>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24" name="Line 36"/>
          <p:cNvSpPr>
            <a:spLocks noChangeShapeType="1"/>
          </p:cNvSpPr>
          <p:nvPr/>
        </p:nvSpPr>
        <p:spPr bwMode="auto">
          <a:xfrm flipV="1">
            <a:off x="5508625" y="5516563"/>
            <a:ext cx="142875"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25" name="Line 37"/>
          <p:cNvSpPr>
            <a:spLocks noChangeShapeType="1"/>
          </p:cNvSpPr>
          <p:nvPr/>
        </p:nvSpPr>
        <p:spPr bwMode="auto">
          <a:xfrm>
            <a:off x="5651500" y="5516563"/>
            <a:ext cx="936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26" name="Text Box 38"/>
          <p:cNvSpPr txBox="1">
            <a:spLocks noChangeArrowheads="1"/>
          </p:cNvSpPr>
          <p:nvPr/>
        </p:nvSpPr>
        <p:spPr bwMode="auto">
          <a:xfrm>
            <a:off x="323850" y="5300663"/>
            <a:ext cx="1173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I/O</a:t>
            </a:r>
          </a:p>
        </p:txBody>
      </p:sp>
      <p:sp>
        <p:nvSpPr>
          <p:cNvPr id="140327" name="Text Box 39"/>
          <p:cNvSpPr txBox="1">
            <a:spLocks noChangeArrowheads="1"/>
          </p:cNvSpPr>
          <p:nvPr/>
        </p:nvSpPr>
        <p:spPr bwMode="auto">
          <a:xfrm>
            <a:off x="4500563" y="5373688"/>
            <a:ext cx="1173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a:t>有効</a:t>
            </a:r>
          </a:p>
        </p:txBody>
      </p:sp>
      <p:sp>
        <p:nvSpPr>
          <p:cNvPr id="140328" name="Text Box 40"/>
          <p:cNvSpPr txBox="1">
            <a:spLocks noChangeArrowheads="1"/>
          </p:cNvSpPr>
          <p:nvPr/>
        </p:nvSpPr>
        <p:spPr bwMode="auto">
          <a:xfrm>
            <a:off x="3635375" y="2349500"/>
            <a:ext cx="1173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a:t>確定</a:t>
            </a:r>
          </a:p>
        </p:txBody>
      </p:sp>
      <p:sp>
        <p:nvSpPr>
          <p:cNvPr id="140329" name="Line 41"/>
          <p:cNvSpPr>
            <a:spLocks noChangeShapeType="1"/>
          </p:cNvSpPr>
          <p:nvPr/>
        </p:nvSpPr>
        <p:spPr bwMode="auto">
          <a:xfrm>
            <a:off x="3132138" y="1844675"/>
            <a:ext cx="0" cy="3889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30" name="Line 42"/>
          <p:cNvSpPr>
            <a:spLocks noChangeShapeType="1"/>
          </p:cNvSpPr>
          <p:nvPr/>
        </p:nvSpPr>
        <p:spPr bwMode="auto">
          <a:xfrm flipV="1">
            <a:off x="4500563" y="1916113"/>
            <a:ext cx="0" cy="3889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31" name="Line 43"/>
          <p:cNvSpPr>
            <a:spLocks noChangeShapeType="1"/>
          </p:cNvSpPr>
          <p:nvPr/>
        </p:nvSpPr>
        <p:spPr bwMode="auto">
          <a:xfrm>
            <a:off x="3132138" y="1989138"/>
            <a:ext cx="13684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32" name="Text Box 44"/>
          <p:cNvSpPr txBox="1">
            <a:spLocks noChangeArrowheads="1"/>
          </p:cNvSpPr>
          <p:nvPr/>
        </p:nvSpPr>
        <p:spPr bwMode="auto">
          <a:xfrm>
            <a:off x="3400425" y="1647825"/>
            <a:ext cx="14640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t>TAAC</a:t>
            </a:r>
            <a:r>
              <a:rPr lang="ja-JP" altLang="en-US" sz="2000" dirty="0"/>
              <a:t>＝</a:t>
            </a:r>
            <a:r>
              <a:rPr lang="en-US" altLang="ja-JP" sz="2000" dirty="0"/>
              <a:t>10 </a:t>
            </a:r>
          </a:p>
        </p:txBody>
      </p:sp>
      <p:sp>
        <p:nvSpPr>
          <p:cNvPr id="140333" name="Line 45"/>
          <p:cNvSpPr>
            <a:spLocks noChangeShapeType="1"/>
          </p:cNvSpPr>
          <p:nvPr/>
        </p:nvSpPr>
        <p:spPr bwMode="auto">
          <a:xfrm>
            <a:off x="3276600" y="2997200"/>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34" name="Line 46"/>
          <p:cNvSpPr>
            <a:spLocks noChangeShapeType="1"/>
          </p:cNvSpPr>
          <p:nvPr/>
        </p:nvSpPr>
        <p:spPr bwMode="auto">
          <a:xfrm>
            <a:off x="3276600" y="3141663"/>
            <a:ext cx="12239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35" name="Text Box 47"/>
          <p:cNvSpPr txBox="1">
            <a:spLocks noChangeArrowheads="1"/>
          </p:cNvSpPr>
          <p:nvPr/>
        </p:nvSpPr>
        <p:spPr bwMode="auto">
          <a:xfrm>
            <a:off x="3612802" y="3050093"/>
            <a:ext cx="94769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TCAC=</a:t>
            </a:r>
          </a:p>
          <a:p>
            <a:r>
              <a:rPr lang="en-US" altLang="ja-JP" sz="2000" dirty="0"/>
              <a:t>10</a:t>
            </a:r>
          </a:p>
        </p:txBody>
      </p:sp>
      <p:sp>
        <p:nvSpPr>
          <p:cNvPr id="140336" name="Line 48"/>
          <p:cNvSpPr>
            <a:spLocks noChangeShapeType="1"/>
          </p:cNvSpPr>
          <p:nvPr/>
        </p:nvSpPr>
        <p:spPr bwMode="auto">
          <a:xfrm>
            <a:off x="3492500" y="4365625"/>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37" name="Line 49"/>
          <p:cNvSpPr>
            <a:spLocks noChangeShapeType="1"/>
          </p:cNvSpPr>
          <p:nvPr/>
        </p:nvSpPr>
        <p:spPr bwMode="auto">
          <a:xfrm>
            <a:off x="3492500" y="4437063"/>
            <a:ext cx="10080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338" name="Text Box 50"/>
          <p:cNvSpPr txBox="1">
            <a:spLocks noChangeArrowheads="1"/>
          </p:cNvSpPr>
          <p:nvPr/>
        </p:nvSpPr>
        <p:spPr bwMode="auto">
          <a:xfrm>
            <a:off x="3680605" y="4385813"/>
            <a:ext cx="7896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TOE=</a:t>
            </a:r>
          </a:p>
          <a:p>
            <a:r>
              <a:rPr lang="en-US" altLang="ja-JP" dirty="0"/>
              <a:t>5</a:t>
            </a:r>
          </a:p>
        </p:txBody>
      </p:sp>
      <p:sp>
        <p:nvSpPr>
          <p:cNvPr id="2" name="テキスト ボックス 1"/>
          <p:cNvSpPr txBox="1"/>
          <p:nvPr/>
        </p:nvSpPr>
        <p:spPr>
          <a:xfrm>
            <a:off x="61582" y="1238935"/>
            <a:ext cx="3262432" cy="707886"/>
          </a:xfrm>
          <a:prstGeom prst="rect">
            <a:avLst/>
          </a:prstGeom>
          <a:noFill/>
        </p:spPr>
        <p:txBody>
          <a:bodyPr wrap="none" rtlCol="0">
            <a:spAutoFit/>
          </a:bodyPr>
          <a:lstStyle/>
          <a:p>
            <a:r>
              <a:rPr kumimoji="1" lang="ja-JP" altLang="en-US" sz="2000" dirty="0"/>
              <a:t>スピードグレード　</a:t>
            </a:r>
            <a:r>
              <a:rPr kumimoji="1" lang="en-US" altLang="ja-JP" sz="2000" dirty="0"/>
              <a:t>-10</a:t>
            </a:r>
            <a:r>
              <a:rPr kumimoji="1" lang="ja-JP" altLang="en-US" sz="2000" dirty="0"/>
              <a:t>の場合</a:t>
            </a:r>
            <a:endParaRPr kumimoji="1" lang="en-US" altLang="ja-JP" sz="2000" dirty="0"/>
          </a:p>
          <a:p>
            <a:r>
              <a:rPr lang="ja-JP" altLang="en-US" sz="2000" dirty="0"/>
              <a:t>単位は</a:t>
            </a:r>
            <a:r>
              <a:rPr lang="en-US" altLang="ja-JP" sz="2000" dirty="0" err="1"/>
              <a:t>nsec</a:t>
            </a:r>
            <a:endParaRPr kumimoji="1" lang="ja-JP" alt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96838" y="-211931"/>
            <a:ext cx="8229600" cy="1143000"/>
          </a:xfrm>
        </p:spPr>
        <p:txBody>
          <a:bodyPr/>
          <a:lstStyle/>
          <a:p>
            <a:r>
              <a:rPr lang="ja-JP" altLang="en-US" dirty="0"/>
              <a:t>メモリ回路としてのアクセス時間１</a:t>
            </a:r>
          </a:p>
        </p:txBody>
      </p:sp>
      <p:sp>
        <p:nvSpPr>
          <p:cNvPr id="141315" name="Rectangle 3"/>
          <p:cNvSpPr>
            <a:spLocks noChangeArrowheads="1"/>
          </p:cNvSpPr>
          <p:nvPr/>
        </p:nvSpPr>
        <p:spPr bwMode="auto">
          <a:xfrm>
            <a:off x="2411413" y="3357563"/>
            <a:ext cx="1512887" cy="158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1316" name="Text Box 4"/>
          <p:cNvSpPr txBox="1">
            <a:spLocks noChangeArrowheads="1"/>
          </p:cNvSpPr>
          <p:nvPr/>
        </p:nvSpPr>
        <p:spPr bwMode="auto">
          <a:xfrm>
            <a:off x="3308350" y="3429000"/>
            <a:ext cx="471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WE</a:t>
            </a:r>
          </a:p>
        </p:txBody>
      </p:sp>
      <p:sp>
        <p:nvSpPr>
          <p:cNvPr id="141317" name="Oval 5"/>
          <p:cNvSpPr>
            <a:spLocks noChangeArrowheads="1"/>
          </p:cNvSpPr>
          <p:nvPr/>
        </p:nvSpPr>
        <p:spPr bwMode="auto">
          <a:xfrm>
            <a:off x="3348038" y="3284538"/>
            <a:ext cx="144462"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1318" name="Text Box 6"/>
          <p:cNvSpPr txBox="1">
            <a:spLocks noChangeArrowheads="1"/>
          </p:cNvSpPr>
          <p:nvPr/>
        </p:nvSpPr>
        <p:spPr bwMode="auto">
          <a:xfrm>
            <a:off x="2916238" y="3429000"/>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OE</a:t>
            </a:r>
          </a:p>
        </p:txBody>
      </p:sp>
      <p:sp>
        <p:nvSpPr>
          <p:cNvPr id="141319" name="Oval 7"/>
          <p:cNvSpPr>
            <a:spLocks noChangeArrowheads="1"/>
          </p:cNvSpPr>
          <p:nvPr/>
        </p:nvSpPr>
        <p:spPr bwMode="auto">
          <a:xfrm>
            <a:off x="3059113" y="3284538"/>
            <a:ext cx="144462"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1320" name="Line 8"/>
          <p:cNvSpPr>
            <a:spLocks noChangeShapeType="1"/>
          </p:cNvSpPr>
          <p:nvPr/>
        </p:nvSpPr>
        <p:spPr bwMode="auto">
          <a:xfrm flipV="1">
            <a:off x="2843213" y="270827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21" name="Text Box 9"/>
          <p:cNvSpPr txBox="1">
            <a:spLocks noChangeArrowheads="1"/>
          </p:cNvSpPr>
          <p:nvPr/>
        </p:nvSpPr>
        <p:spPr bwMode="auto">
          <a:xfrm>
            <a:off x="2555875" y="34290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CS</a:t>
            </a:r>
          </a:p>
        </p:txBody>
      </p:sp>
      <p:sp>
        <p:nvSpPr>
          <p:cNvPr id="141322" name="Oval 10"/>
          <p:cNvSpPr>
            <a:spLocks noChangeArrowheads="1"/>
          </p:cNvSpPr>
          <p:nvPr/>
        </p:nvSpPr>
        <p:spPr bwMode="auto">
          <a:xfrm>
            <a:off x="2771775" y="3284538"/>
            <a:ext cx="144463"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1323" name="Line 11"/>
          <p:cNvSpPr>
            <a:spLocks noChangeShapeType="1"/>
          </p:cNvSpPr>
          <p:nvPr/>
        </p:nvSpPr>
        <p:spPr bwMode="auto">
          <a:xfrm>
            <a:off x="2624138" y="3500438"/>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24" name="Line 12"/>
          <p:cNvSpPr>
            <a:spLocks noChangeShapeType="1"/>
          </p:cNvSpPr>
          <p:nvPr/>
        </p:nvSpPr>
        <p:spPr bwMode="auto">
          <a:xfrm flipV="1">
            <a:off x="3130550" y="3141663"/>
            <a:ext cx="158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25" name="Line 13"/>
          <p:cNvSpPr>
            <a:spLocks noChangeShapeType="1"/>
          </p:cNvSpPr>
          <p:nvPr/>
        </p:nvSpPr>
        <p:spPr bwMode="auto">
          <a:xfrm flipV="1">
            <a:off x="3419475" y="30686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26" name="Line 14"/>
          <p:cNvSpPr>
            <a:spLocks noChangeShapeType="1"/>
          </p:cNvSpPr>
          <p:nvPr/>
        </p:nvSpPr>
        <p:spPr bwMode="auto">
          <a:xfrm>
            <a:off x="2989263" y="3500438"/>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27" name="Line 15"/>
          <p:cNvSpPr>
            <a:spLocks noChangeShapeType="1"/>
          </p:cNvSpPr>
          <p:nvPr/>
        </p:nvSpPr>
        <p:spPr bwMode="auto">
          <a:xfrm>
            <a:off x="3354388" y="3500438"/>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28" name="Line 16"/>
          <p:cNvSpPr>
            <a:spLocks noChangeShapeType="1"/>
          </p:cNvSpPr>
          <p:nvPr/>
        </p:nvSpPr>
        <p:spPr bwMode="auto">
          <a:xfrm>
            <a:off x="1258888" y="4149725"/>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29" name="Text Box 17"/>
          <p:cNvSpPr txBox="1">
            <a:spLocks noChangeArrowheads="1"/>
          </p:cNvSpPr>
          <p:nvPr/>
        </p:nvSpPr>
        <p:spPr bwMode="auto">
          <a:xfrm>
            <a:off x="808038" y="3651250"/>
            <a:ext cx="1206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Ａ０－Ａ２０</a:t>
            </a:r>
          </a:p>
        </p:txBody>
      </p:sp>
      <p:sp>
        <p:nvSpPr>
          <p:cNvPr id="141330" name="Text Box 18"/>
          <p:cNvSpPr txBox="1">
            <a:spLocks noChangeArrowheads="1"/>
          </p:cNvSpPr>
          <p:nvPr/>
        </p:nvSpPr>
        <p:spPr bwMode="auto">
          <a:xfrm>
            <a:off x="735013" y="2492375"/>
            <a:ext cx="6588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Ａ２１</a:t>
            </a:r>
          </a:p>
        </p:txBody>
      </p:sp>
      <p:sp>
        <p:nvSpPr>
          <p:cNvPr id="141331" name="Rectangle 19"/>
          <p:cNvSpPr>
            <a:spLocks noChangeArrowheads="1"/>
          </p:cNvSpPr>
          <p:nvPr/>
        </p:nvSpPr>
        <p:spPr bwMode="auto">
          <a:xfrm>
            <a:off x="5291138" y="3351213"/>
            <a:ext cx="1512887" cy="158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141332" name="Text Box 20"/>
          <p:cNvSpPr txBox="1">
            <a:spLocks noChangeArrowheads="1"/>
          </p:cNvSpPr>
          <p:nvPr/>
        </p:nvSpPr>
        <p:spPr bwMode="auto">
          <a:xfrm>
            <a:off x="6188075" y="3422650"/>
            <a:ext cx="471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WE</a:t>
            </a:r>
          </a:p>
        </p:txBody>
      </p:sp>
      <p:sp>
        <p:nvSpPr>
          <p:cNvPr id="141333" name="Oval 21"/>
          <p:cNvSpPr>
            <a:spLocks noChangeArrowheads="1"/>
          </p:cNvSpPr>
          <p:nvPr/>
        </p:nvSpPr>
        <p:spPr bwMode="auto">
          <a:xfrm>
            <a:off x="6227763" y="3278188"/>
            <a:ext cx="144462"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1334" name="Text Box 22"/>
          <p:cNvSpPr txBox="1">
            <a:spLocks noChangeArrowheads="1"/>
          </p:cNvSpPr>
          <p:nvPr/>
        </p:nvSpPr>
        <p:spPr bwMode="auto">
          <a:xfrm>
            <a:off x="5795963" y="3422650"/>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OE</a:t>
            </a:r>
          </a:p>
        </p:txBody>
      </p:sp>
      <p:sp>
        <p:nvSpPr>
          <p:cNvPr id="141335" name="Oval 23"/>
          <p:cNvSpPr>
            <a:spLocks noChangeArrowheads="1"/>
          </p:cNvSpPr>
          <p:nvPr/>
        </p:nvSpPr>
        <p:spPr bwMode="auto">
          <a:xfrm>
            <a:off x="5938838" y="3278188"/>
            <a:ext cx="144462"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1336" name="Line 24"/>
          <p:cNvSpPr>
            <a:spLocks noChangeShapeType="1"/>
          </p:cNvSpPr>
          <p:nvPr/>
        </p:nvSpPr>
        <p:spPr bwMode="auto">
          <a:xfrm flipV="1">
            <a:off x="5722938" y="2708275"/>
            <a:ext cx="1587" cy="5699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37" name="Text Box 25"/>
          <p:cNvSpPr txBox="1">
            <a:spLocks noChangeArrowheads="1"/>
          </p:cNvSpPr>
          <p:nvPr/>
        </p:nvSpPr>
        <p:spPr bwMode="auto">
          <a:xfrm>
            <a:off x="5435600" y="342265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CS</a:t>
            </a:r>
          </a:p>
        </p:txBody>
      </p:sp>
      <p:sp>
        <p:nvSpPr>
          <p:cNvPr id="141338" name="Oval 26"/>
          <p:cNvSpPr>
            <a:spLocks noChangeArrowheads="1"/>
          </p:cNvSpPr>
          <p:nvPr/>
        </p:nvSpPr>
        <p:spPr bwMode="auto">
          <a:xfrm>
            <a:off x="5651500" y="3278188"/>
            <a:ext cx="144463"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1339" name="Line 27"/>
          <p:cNvSpPr>
            <a:spLocks noChangeShapeType="1"/>
          </p:cNvSpPr>
          <p:nvPr/>
        </p:nvSpPr>
        <p:spPr bwMode="auto">
          <a:xfrm>
            <a:off x="5503863" y="3494088"/>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40" name="Line 28"/>
          <p:cNvSpPr>
            <a:spLocks noChangeShapeType="1"/>
          </p:cNvSpPr>
          <p:nvPr/>
        </p:nvSpPr>
        <p:spPr bwMode="auto">
          <a:xfrm flipV="1">
            <a:off x="6010275" y="3141663"/>
            <a:ext cx="1588" cy="13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41" name="Line 29"/>
          <p:cNvSpPr>
            <a:spLocks noChangeShapeType="1"/>
          </p:cNvSpPr>
          <p:nvPr/>
        </p:nvSpPr>
        <p:spPr bwMode="auto">
          <a:xfrm flipV="1">
            <a:off x="6299200" y="3068638"/>
            <a:ext cx="1588" cy="209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42" name="Line 30"/>
          <p:cNvSpPr>
            <a:spLocks noChangeShapeType="1"/>
          </p:cNvSpPr>
          <p:nvPr/>
        </p:nvSpPr>
        <p:spPr bwMode="auto">
          <a:xfrm>
            <a:off x="5868988" y="3494088"/>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43" name="Line 31"/>
          <p:cNvSpPr>
            <a:spLocks noChangeShapeType="1"/>
          </p:cNvSpPr>
          <p:nvPr/>
        </p:nvSpPr>
        <p:spPr bwMode="auto">
          <a:xfrm>
            <a:off x="6234113" y="3494088"/>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44" name="Line 32"/>
          <p:cNvSpPr>
            <a:spLocks noChangeShapeType="1"/>
          </p:cNvSpPr>
          <p:nvPr/>
        </p:nvSpPr>
        <p:spPr bwMode="auto">
          <a:xfrm flipV="1">
            <a:off x="4932363" y="4143375"/>
            <a:ext cx="358775" cy="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45" name="Line 33"/>
          <p:cNvSpPr>
            <a:spLocks noChangeShapeType="1"/>
          </p:cNvSpPr>
          <p:nvPr/>
        </p:nvSpPr>
        <p:spPr bwMode="auto">
          <a:xfrm>
            <a:off x="3203575" y="4941888"/>
            <a:ext cx="0" cy="8636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46" name="Line 34"/>
          <p:cNvSpPr>
            <a:spLocks noChangeShapeType="1"/>
          </p:cNvSpPr>
          <p:nvPr/>
        </p:nvSpPr>
        <p:spPr bwMode="auto">
          <a:xfrm>
            <a:off x="5940425" y="4941888"/>
            <a:ext cx="0" cy="8636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47" name="Text Box 35"/>
          <p:cNvSpPr txBox="1">
            <a:spLocks noChangeArrowheads="1"/>
          </p:cNvSpPr>
          <p:nvPr/>
        </p:nvSpPr>
        <p:spPr bwMode="auto">
          <a:xfrm>
            <a:off x="3348038" y="5229225"/>
            <a:ext cx="1222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ＩＯ０－ＩＯ７</a:t>
            </a:r>
          </a:p>
        </p:txBody>
      </p:sp>
      <p:sp>
        <p:nvSpPr>
          <p:cNvPr id="141348" name="Text Box 36"/>
          <p:cNvSpPr txBox="1">
            <a:spLocks noChangeArrowheads="1"/>
          </p:cNvSpPr>
          <p:nvPr/>
        </p:nvSpPr>
        <p:spPr bwMode="auto">
          <a:xfrm>
            <a:off x="6011863" y="5157788"/>
            <a:ext cx="1222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ＩＯ０－ＩＯ７</a:t>
            </a:r>
          </a:p>
        </p:txBody>
      </p:sp>
      <p:sp>
        <p:nvSpPr>
          <p:cNvPr id="141349" name="Line 37"/>
          <p:cNvSpPr>
            <a:spLocks noChangeShapeType="1"/>
          </p:cNvSpPr>
          <p:nvPr/>
        </p:nvSpPr>
        <p:spPr bwMode="auto">
          <a:xfrm>
            <a:off x="2339975" y="5805488"/>
            <a:ext cx="43926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50" name="Line 38"/>
          <p:cNvSpPr>
            <a:spLocks noChangeShapeType="1"/>
          </p:cNvSpPr>
          <p:nvPr/>
        </p:nvSpPr>
        <p:spPr bwMode="auto">
          <a:xfrm>
            <a:off x="1619250" y="4149725"/>
            <a:ext cx="936625"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51" name="Line 39"/>
          <p:cNvSpPr>
            <a:spLocks noChangeShapeType="1"/>
          </p:cNvSpPr>
          <p:nvPr/>
        </p:nvSpPr>
        <p:spPr bwMode="auto">
          <a:xfrm>
            <a:off x="2555875" y="5229225"/>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52" name="Line 40"/>
          <p:cNvSpPr>
            <a:spLocks noChangeShapeType="1"/>
          </p:cNvSpPr>
          <p:nvPr/>
        </p:nvSpPr>
        <p:spPr bwMode="auto">
          <a:xfrm flipV="1">
            <a:off x="4356100" y="4149725"/>
            <a:ext cx="576263"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41353" name="Group 41"/>
          <p:cNvGrpSpPr>
            <a:grpSpLocks/>
          </p:cNvGrpSpPr>
          <p:nvPr/>
        </p:nvGrpSpPr>
        <p:grpSpPr bwMode="auto">
          <a:xfrm flipH="1">
            <a:off x="4284663" y="2492375"/>
            <a:ext cx="541337" cy="503238"/>
            <a:chOff x="4172" y="1888"/>
            <a:chExt cx="341" cy="317"/>
          </a:xfrm>
        </p:grpSpPr>
        <p:sp>
          <p:nvSpPr>
            <p:cNvPr id="141354" name="AutoShape 42"/>
            <p:cNvSpPr>
              <a:spLocks noChangeArrowheads="1"/>
            </p:cNvSpPr>
            <p:nvPr/>
          </p:nvSpPr>
          <p:spPr bwMode="auto">
            <a:xfrm rot="-5400000">
              <a:off x="4218" y="1911"/>
              <a:ext cx="317" cy="272"/>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1355" name="Oval 43"/>
            <p:cNvSpPr>
              <a:spLocks noChangeArrowheads="1"/>
            </p:cNvSpPr>
            <p:nvPr/>
          </p:nvSpPr>
          <p:spPr bwMode="auto">
            <a:xfrm>
              <a:off x="4172" y="2002"/>
              <a:ext cx="91" cy="91"/>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41356" name="Line 44"/>
          <p:cNvSpPr>
            <a:spLocks noChangeShapeType="1"/>
          </p:cNvSpPr>
          <p:nvPr/>
        </p:nvSpPr>
        <p:spPr bwMode="auto">
          <a:xfrm flipH="1">
            <a:off x="1403350" y="2708275"/>
            <a:ext cx="2881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57" name="Line 45"/>
          <p:cNvSpPr>
            <a:spLocks noChangeShapeType="1"/>
          </p:cNvSpPr>
          <p:nvPr/>
        </p:nvSpPr>
        <p:spPr bwMode="auto">
          <a:xfrm>
            <a:off x="4787900" y="2708275"/>
            <a:ext cx="936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58" name="Line 46"/>
          <p:cNvSpPr>
            <a:spLocks noChangeShapeType="1"/>
          </p:cNvSpPr>
          <p:nvPr/>
        </p:nvSpPr>
        <p:spPr bwMode="auto">
          <a:xfrm flipH="1">
            <a:off x="1331913" y="3068638"/>
            <a:ext cx="4968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59" name="Line 47"/>
          <p:cNvSpPr>
            <a:spLocks noChangeShapeType="1"/>
          </p:cNvSpPr>
          <p:nvPr/>
        </p:nvSpPr>
        <p:spPr bwMode="auto">
          <a:xfrm flipH="1">
            <a:off x="1331913" y="3141663"/>
            <a:ext cx="4679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60" name="Text Box 48"/>
          <p:cNvSpPr txBox="1">
            <a:spLocks noChangeArrowheads="1"/>
          </p:cNvSpPr>
          <p:nvPr/>
        </p:nvSpPr>
        <p:spPr bwMode="auto">
          <a:xfrm>
            <a:off x="950913" y="2708275"/>
            <a:ext cx="569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ＷＥ</a:t>
            </a:r>
          </a:p>
        </p:txBody>
      </p:sp>
      <p:sp>
        <p:nvSpPr>
          <p:cNvPr id="141361" name="Text Box 49"/>
          <p:cNvSpPr txBox="1">
            <a:spLocks noChangeArrowheads="1"/>
          </p:cNvSpPr>
          <p:nvPr/>
        </p:nvSpPr>
        <p:spPr bwMode="auto">
          <a:xfrm>
            <a:off x="971550" y="3068638"/>
            <a:ext cx="53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ＯＥ</a:t>
            </a:r>
          </a:p>
        </p:txBody>
      </p:sp>
      <p:sp>
        <p:nvSpPr>
          <p:cNvPr id="141362" name="Freeform 50"/>
          <p:cNvSpPr>
            <a:spLocks/>
          </p:cNvSpPr>
          <p:nvPr/>
        </p:nvSpPr>
        <p:spPr bwMode="auto">
          <a:xfrm>
            <a:off x="1476375" y="2062163"/>
            <a:ext cx="4429125" cy="3671887"/>
          </a:xfrm>
          <a:custGeom>
            <a:avLst/>
            <a:gdLst>
              <a:gd name="T0" fmla="*/ 0 w 2790"/>
              <a:gd name="T1" fmla="*/ 181 h 2313"/>
              <a:gd name="T2" fmla="*/ 2313 w 2790"/>
              <a:gd name="T3" fmla="*/ 181 h 2313"/>
              <a:gd name="T4" fmla="*/ 2722 w 2790"/>
              <a:gd name="T5" fmla="*/ 1269 h 2313"/>
              <a:gd name="T6" fmla="*/ 2722 w 2790"/>
              <a:gd name="T7" fmla="*/ 2313 h 2313"/>
            </a:gdLst>
            <a:ahLst/>
            <a:cxnLst>
              <a:cxn ang="0">
                <a:pos x="T0" y="T1"/>
              </a:cxn>
              <a:cxn ang="0">
                <a:pos x="T2" y="T3"/>
              </a:cxn>
              <a:cxn ang="0">
                <a:pos x="T4" y="T5"/>
              </a:cxn>
              <a:cxn ang="0">
                <a:pos x="T6" y="T7"/>
              </a:cxn>
            </a:cxnLst>
            <a:rect l="0" t="0" r="r" b="b"/>
            <a:pathLst>
              <a:path w="2790" h="2313">
                <a:moveTo>
                  <a:pt x="0" y="181"/>
                </a:moveTo>
                <a:cubicBezTo>
                  <a:pt x="929" y="90"/>
                  <a:pt x="1859" y="0"/>
                  <a:pt x="2313" y="181"/>
                </a:cubicBezTo>
                <a:cubicBezTo>
                  <a:pt x="2767" y="362"/>
                  <a:pt x="2654" y="914"/>
                  <a:pt x="2722" y="1269"/>
                </a:cubicBezTo>
                <a:cubicBezTo>
                  <a:pt x="2790" y="1624"/>
                  <a:pt x="2756" y="1968"/>
                  <a:pt x="2722" y="2313"/>
                </a:cubicBezTo>
              </a:path>
            </a:pathLst>
          </a:custGeom>
          <a:noFill/>
          <a:ln w="28575"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63" name="Freeform 51"/>
          <p:cNvSpPr>
            <a:spLocks/>
          </p:cNvSpPr>
          <p:nvPr/>
        </p:nvSpPr>
        <p:spPr bwMode="auto">
          <a:xfrm>
            <a:off x="4859338" y="3729038"/>
            <a:ext cx="865187" cy="1931987"/>
          </a:xfrm>
          <a:custGeom>
            <a:avLst/>
            <a:gdLst>
              <a:gd name="T0" fmla="*/ 0 w 545"/>
              <a:gd name="T1" fmla="*/ 174 h 1217"/>
              <a:gd name="T2" fmla="*/ 454 w 545"/>
              <a:gd name="T3" fmla="*/ 174 h 1217"/>
              <a:gd name="T4" fmla="*/ 545 w 545"/>
              <a:gd name="T5" fmla="*/ 1217 h 1217"/>
            </a:gdLst>
            <a:ahLst/>
            <a:cxnLst>
              <a:cxn ang="0">
                <a:pos x="T0" y="T1"/>
              </a:cxn>
              <a:cxn ang="0">
                <a:pos x="T2" y="T3"/>
              </a:cxn>
              <a:cxn ang="0">
                <a:pos x="T4" y="T5"/>
              </a:cxn>
            </a:cxnLst>
            <a:rect l="0" t="0" r="r" b="b"/>
            <a:pathLst>
              <a:path w="545" h="1217">
                <a:moveTo>
                  <a:pt x="0" y="174"/>
                </a:moveTo>
                <a:cubicBezTo>
                  <a:pt x="181" y="87"/>
                  <a:pt x="363" y="0"/>
                  <a:pt x="454" y="174"/>
                </a:cubicBezTo>
                <a:cubicBezTo>
                  <a:pt x="545" y="348"/>
                  <a:pt x="545" y="782"/>
                  <a:pt x="545" y="1217"/>
                </a:cubicBezTo>
              </a:path>
            </a:pathLst>
          </a:custGeom>
          <a:noFill/>
          <a:ln w="38100" cmpd="sng">
            <a:solidFill>
              <a:srgbClr val="0000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64" name="Freeform 52"/>
          <p:cNvSpPr>
            <a:spLocks/>
          </p:cNvSpPr>
          <p:nvPr/>
        </p:nvSpPr>
        <p:spPr bwMode="auto">
          <a:xfrm>
            <a:off x="5867400" y="2746375"/>
            <a:ext cx="168275" cy="2770188"/>
          </a:xfrm>
          <a:custGeom>
            <a:avLst/>
            <a:gdLst>
              <a:gd name="T0" fmla="*/ 0 w 106"/>
              <a:gd name="T1" fmla="*/ 249 h 1745"/>
              <a:gd name="T2" fmla="*/ 91 w 106"/>
              <a:gd name="T3" fmla="*/ 249 h 1745"/>
              <a:gd name="T4" fmla="*/ 91 w 106"/>
              <a:gd name="T5" fmla="*/ 1745 h 1745"/>
            </a:gdLst>
            <a:ahLst/>
            <a:cxnLst>
              <a:cxn ang="0">
                <a:pos x="T0" y="T1"/>
              </a:cxn>
              <a:cxn ang="0">
                <a:pos x="T2" y="T3"/>
              </a:cxn>
              <a:cxn ang="0">
                <a:pos x="T4" y="T5"/>
              </a:cxn>
            </a:cxnLst>
            <a:rect l="0" t="0" r="r" b="b"/>
            <a:pathLst>
              <a:path w="106" h="1745">
                <a:moveTo>
                  <a:pt x="0" y="249"/>
                </a:moveTo>
                <a:cubicBezTo>
                  <a:pt x="38" y="124"/>
                  <a:pt x="76" y="0"/>
                  <a:pt x="91" y="249"/>
                </a:cubicBezTo>
                <a:cubicBezTo>
                  <a:pt x="106" y="498"/>
                  <a:pt x="91" y="1496"/>
                  <a:pt x="91" y="1745"/>
                </a:cubicBezTo>
              </a:path>
            </a:pathLst>
          </a:custGeom>
          <a:noFill/>
          <a:ln w="28575" cmpd="sng">
            <a:solidFill>
              <a:srgbClr val="0099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366" name="Text Box 54"/>
          <p:cNvSpPr txBox="1">
            <a:spLocks noChangeArrowheads="1"/>
          </p:cNvSpPr>
          <p:nvPr/>
        </p:nvSpPr>
        <p:spPr bwMode="auto">
          <a:xfrm>
            <a:off x="2987675" y="1844675"/>
            <a:ext cx="57032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周辺（デコーダ）回路の</a:t>
            </a:r>
            <a:r>
              <a:rPr lang="en-US" altLang="ja-JP" dirty="0" err="1"/>
              <a:t>tpHL</a:t>
            </a:r>
            <a:r>
              <a:rPr lang="en-US" altLang="ja-JP" dirty="0"/>
              <a:t> =8nsec</a:t>
            </a:r>
            <a:r>
              <a:rPr lang="ja-JP" altLang="en-US" dirty="0"/>
              <a:t>として計算してみよう</a:t>
            </a:r>
            <a:endParaRPr lang="en-US" altLang="ja-JP" dirty="0"/>
          </a:p>
        </p:txBody>
      </p:sp>
      <p:sp>
        <p:nvSpPr>
          <p:cNvPr id="141367" name="Text Box 55"/>
          <p:cNvSpPr txBox="1">
            <a:spLocks noChangeArrowheads="1"/>
          </p:cNvSpPr>
          <p:nvPr/>
        </p:nvSpPr>
        <p:spPr bwMode="auto">
          <a:xfrm>
            <a:off x="4211638" y="3716338"/>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TAAC</a:t>
            </a:r>
          </a:p>
        </p:txBody>
      </p:sp>
      <p:sp>
        <p:nvSpPr>
          <p:cNvPr id="141368" name="Text Box 56"/>
          <p:cNvSpPr txBox="1">
            <a:spLocks noChangeArrowheads="1"/>
          </p:cNvSpPr>
          <p:nvPr/>
        </p:nvSpPr>
        <p:spPr bwMode="auto">
          <a:xfrm>
            <a:off x="4859338" y="3284538"/>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TCAC</a:t>
            </a:r>
          </a:p>
        </p:txBody>
      </p:sp>
      <p:sp>
        <p:nvSpPr>
          <p:cNvPr id="141369" name="Text Box 57"/>
          <p:cNvSpPr txBox="1">
            <a:spLocks noChangeArrowheads="1"/>
          </p:cNvSpPr>
          <p:nvPr/>
        </p:nvSpPr>
        <p:spPr bwMode="auto">
          <a:xfrm>
            <a:off x="6011863" y="386080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TOE</a:t>
            </a:r>
          </a:p>
        </p:txBody>
      </p:sp>
      <p:sp>
        <p:nvSpPr>
          <p:cNvPr id="58" name="Text Box 53"/>
          <p:cNvSpPr txBox="1">
            <a:spLocks noChangeArrowheads="1"/>
          </p:cNvSpPr>
          <p:nvPr/>
        </p:nvSpPr>
        <p:spPr bwMode="auto">
          <a:xfrm>
            <a:off x="7096754" y="3904347"/>
            <a:ext cx="168988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アクセス時間＝</a:t>
            </a:r>
            <a:endParaRPr lang="en-US" altLang="ja-JP" dirty="0"/>
          </a:p>
          <a:p>
            <a:r>
              <a:rPr lang="en-US" altLang="ja-JP" dirty="0" err="1"/>
              <a:t>TCAC+tpHL</a:t>
            </a:r>
            <a:endParaRPr lang="en-US" altLang="ja-JP" dirty="0"/>
          </a:p>
          <a:p>
            <a:r>
              <a:rPr lang="en-US" altLang="ja-JP" dirty="0"/>
              <a:t>TAAC</a:t>
            </a:r>
          </a:p>
          <a:p>
            <a:r>
              <a:rPr lang="en-US" altLang="ja-JP" dirty="0"/>
              <a:t>TOE</a:t>
            </a:r>
            <a:r>
              <a:rPr lang="ja-JP" altLang="en-US" dirty="0"/>
              <a:t>のうち</a:t>
            </a:r>
            <a:endParaRPr lang="en-US" altLang="ja-JP" dirty="0"/>
          </a:p>
          <a:p>
            <a:r>
              <a:rPr lang="ja-JP" altLang="en-US" dirty="0"/>
              <a:t>長い方</a:t>
            </a:r>
            <a:endParaRPr lang="en-US" altLang="ja-JP" dirty="0"/>
          </a:p>
        </p:txBody>
      </p:sp>
      <p:sp>
        <p:nvSpPr>
          <p:cNvPr id="59" name="Text Box 53"/>
          <p:cNvSpPr txBox="1">
            <a:spLocks noChangeArrowheads="1"/>
          </p:cNvSpPr>
          <p:nvPr/>
        </p:nvSpPr>
        <p:spPr bwMode="auto">
          <a:xfrm>
            <a:off x="902547" y="890258"/>
            <a:ext cx="18501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dirty="0"/>
              <a:t>a) CS</a:t>
            </a:r>
            <a:r>
              <a:rPr lang="ja-JP" altLang="en-US" sz="2400" dirty="0"/>
              <a:t>を利用</a:t>
            </a:r>
            <a:endParaRPr lang="en-US" altLang="ja-JP" sz="2400" dirty="0"/>
          </a:p>
        </p:txBody>
      </p:sp>
      <p:sp>
        <p:nvSpPr>
          <p:cNvPr id="60" name="Line 30"/>
          <p:cNvSpPr>
            <a:spLocks noChangeShapeType="1"/>
          </p:cNvSpPr>
          <p:nvPr/>
        </p:nvSpPr>
        <p:spPr bwMode="auto">
          <a:xfrm>
            <a:off x="1404343" y="958138"/>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563813" y="3430092"/>
            <a:ext cx="1512887" cy="158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 name="Text Box 4"/>
          <p:cNvSpPr txBox="1">
            <a:spLocks noChangeArrowheads="1"/>
          </p:cNvSpPr>
          <p:nvPr/>
        </p:nvSpPr>
        <p:spPr bwMode="auto">
          <a:xfrm>
            <a:off x="3460750" y="3501529"/>
            <a:ext cx="471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WE</a:t>
            </a:r>
          </a:p>
        </p:txBody>
      </p:sp>
      <p:sp>
        <p:nvSpPr>
          <p:cNvPr id="6" name="Oval 5"/>
          <p:cNvSpPr>
            <a:spLocks noChangeArrowheads="1"/>
          </p:cNvSpPr>
          <p:nvPr/>
        </p:nvSpPr>
        <p:spPr bwMode="auto">
          <a:xfrm>
            <a:off x="3500438" y="3357067"/>
            <a:ext cx="144462"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3068638" y="3501529"/>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OE</a:t>
            </a:r>
          </a:p>
        </p:txBody>
      </p:sp>
      <p:sp>
        <p:nvSpPr>
          <p:cNvPr id="8" name="Oval 7"/>
          <p:cNvSpPr>
            <a:spLocks noChangeArrowheads="1"/>
          </p:cNvSpPr>
          <p:nvPr/>
        </p:nvSpPr>
        <p:spPr bwMode="auto">
          <a:xfrm>
            <a:off x="3211513" y="3357067"/>
            <a:ext cx="144462"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 name="Line 8"/>
          <p:cNvSpPr>
            <a:spLocks noChangeShapeType="1"/>
          </p:cNvSpPr>
          <p:nvPr/>
        </p:nvSpPr>
        <p:spPr bwMode="auto">
          <a:xfrm flipH="1" flipV="1">
            <a:off x="2974976" y="3061791"/>
            <a:ext cx="20637"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Text Box 9"/>
          <p:cNvSpPr txBox="1">
            <a:spLocks noChangeArrowheads="1"/>
          </p:cNvSpPr>
          <p:nvPr/>
        </p:nvSpPr>
        <p:spPr bwMode="auto">
          <a:xfrm>
            <a:off x="2708275" y="3501529"/>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CS</a:t>
            </a:r>
          </a:p>
        </p:txBody>
      </p:sp>
      <p:sp>
        <p:nvSpPr>
          <p:cNvPr id="11" name="Oval 10"/>
          <p:cNvSpPr>
            <a:spLocks noChangeArrowheads="1"/>
          </p:cNvSpPr>
          <p:nvPr/>
        </p:nvSpPr>
        <p:spPr bwMode="auto">
          <a:xfrm>
            <a:off x="2924175" y="3357067"/>
            <a:ext cx="144463"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Line 11"/>
          <p:cNvSpPr>
            <a:spLocks noChangeShapeType="1"/>
          </p:cNvSpPr>
          <p:nvPr/>
        </p:nvSpPr>
        <p:spPr bwMode="auto">
          <a:xfrm>
            <a:off x="2776538" y="3572967"/>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12"/>
          <p:cNvSpPr>
            <a:spLocks noChangeShapeType="1"/>
          </p:cNvSpPr>
          <p:nvPr/>
        </p:nvSpPr>
        <p:spPr bwMode="auto">
          <a:xfrm flipV="1">
            <a:off x="3282950" y="2774455"/>
            <a:ext cx="0" cy="5826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13"/>
          <p:cNvSpPr>
            <a:spLocks noChangeShapeType="1"/>
          </p:cNvSpPr>
          <p:nvPr/>
        </p:nvSpPr>
        <p:spPr bwMode="auto">
          <a:xfrm flipV="1">
            <a:off x="3571875" y="3141167"/>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14"/>
          <p:cNvSpPr>
            <a:spLocks noChangeShapeType="1"/>
          </p:cNvSpPr>
          <p:nvPr/>
        </p:nvSpPr>
        <p:spPr bwMode="auto">
          <a:xfrm>
            <a:off x="3141663" y="3572967"/>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15"/>
          <p:cNvSpPr>
            <a:spLocks noChangeShapeType="1"/>
          </p:cNvSpPr>
          <p:nvPr/>
        </p:nvSpPr>
        <p:spPr bwMode="auto">
          <a:xfrm>
            <a:off x="3506788" y="3572967"/>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16"/>
          <p:cNvSpPr>
            <a:spLocks noChangeShapeType="1"/>
          </p:cNvSpPr>
          <p:nvPr/>
        </p:nvSpPr>
        <p:spPr bwMode="auto">
          <a:xfrm>
            <a:off x="1411288" y="4222254"/>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Text Box 17"/>
          <p:cNvSpPr txBox="1">
            <a:spLocks noChangeArrowheads="1"/>
          </p:cNvSpPr>
          <p:nvPr/>
        </p:nvSpPr>
        <p:spPr bwMode="auto">
          <a:xfrm>
            <a:off x="960438" y="3723779"/>
            <a:ext cx="9541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A0-A19</a:t>
            </a:r>
            <a:endParaRPr lang="ja-JP" altLang="en-US" dirty="0"/>
          </a:p>
        </p:txBody>
      </p:sp>
      <p:sp>
        <p:nvSpPr>
          <p:cNvPr id="19" name="Text Box 18"/>
          <p:cNvSpPr txBox="1">
            <a:spLocks noChangeArrowheads="1"/>
          </p:cNvSpPr>
          <p:nvPr/>
        </p:nvSpPr>
        <p:spPr bwMode="auto">
          <a:xfrm>
            <a:off x="887413" y="2564904"/>
            <a:ext cx="5950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A20</a:t>
            </a:r>
            <a:endParaRPr lang="ja-JP" altLang="en-US" dirty="0"/>
          </a:p>
        </p:txBody>
      </p:sp>
      <p:sp>
        <p:nvSpPr>
          <p:cNvPr id="20" name="Rectangle 19"/>
          <p:cNvSpPr>
            <a:spLocks noChangeArrowheads="1"/>
          </p:cNvSpPr>
          <p:nvPr/>
        </p:nvSpPr>
        <p:spPr bwMode="auto">
          <a:xfrm>
            <a:off x="5443538" y="3423742"/>
            <a:ext cx="1512887" cy="158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21" name="Text Box 20"/>
          <p:cNvSpPr txBox="1">
            <a:spLocks noChangeArrowheads="1"/>
          </p:cNvSpPr>
          <p:nvPr/>
        </p:nvSpPr>
        <p:spPr bwMode="auto">
          <a:xfrm>
            <a:off x="6340475" y="3495179"/>
            <a:ext cx="471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WE</a:t>
            </a:r>
          </a:p>
        </p:txBody>
      </p:sp>
      <p:sp>
        <p:nvSpPr>
          <p:cNvPr id="22" name="Oval 21"/>
          <p:cNvSpPr>
            <a:spLocks noChangeArrowheads="1"/>
          </p:cNvSpPr>
          <p:nvPr/>
        </p:nvSpPr>
        <p:spPr bwMode="auto">
          <a:xfrm>
            <a:off x="6380163" y="3350717"/>
            <a:ext cx="144462"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 name="Text Box 22"/>
          <p:cNvSpPr txBox="1">
            <a:spLocks noChangeArrowheads="1"/>
          </p:cNvSpPr>
          <p:nvPr/>
        </p:nvSpPr>
        <p:spPr bwMode="auto">
          <a:xfrm>
            <a:off x="5948363" y="3495179"/>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OE</a:t>
            </a:r>
          </a:p>
        </p:txBody>
      </p:sp>
      <p:sp>
        <p:nvSpPr>
          <p:cNvPr id="24" name="Oval 23"/>
          <p:cNvSpPr>
            <a:spLocks noChangeArrowheads="1"/>
          </p:cNvSpPr>
          <p:nvPr/>
        </p:nvSpPr>
        <p:spPr bwMode="auto">
          <a:xfrm>
            <a:off x="6091238" y="3350717"/>
            <a:ext cx="144462"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5" name="Line 24"/>
          <p:cNvSpPr>
            <a:spLocks noChangeShapeType="1"/>
          </p:cNvSpPr>
          <p:nvPr/>
        </p:nvSpPr>
        <p:spPr bwMode="auto">
          <a:xfrm flipH="1" flipV="1">
            <a:off x="5856289" y="3061792"/>
            <a:ext cx="19050" cy="2889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Text Box 25"/>
          <p:cNvSpPr txBox="1">
            <a:spLocks noChangeArrowheads="1"/>
          </p:cNvSpPr>
          <p:nvPr/>
        </p:nvSpPr>
        <p:spPr bwMode="auto">
          <a:xfrm>
            <a:off x="5588000" y="3495179"/>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CS</a:t>
            </a:r>
          </a:p>
        </p:txBody>
      </p:sp>
      <p:sp>
        <p:nvSpPr>
          <p:cNvPr id="27" name="Oval 26"/>
          <p:cNvSpPr>
            <a:spLocks noChangeArrowheads="1"/>
          </p:cNvSpPr>
          <p:nvPr/>
        </p:nvSpPr>
        <p:spPr bwMode="auto">
          <a:xfrm>
            <a:off x="5803900" y="3350717"/>
            <a:ext cx="144463"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 name="Line 27"/>
          <p:cNvSpPr>
            <a:spLocks noChangeShapeType="1"/>
          </p:cNvSpPr>
          <p:nvPr/>
        </p:nvSpPr>
        <p:spPr bwMode="auto">
          <a:xfrm>
            <a:off x="5656263" y="3566617"/>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28"/>
          <p:cNvSpPr>
            <a:spLocks noChangeShapeType="1"/>
          </p:cNvSpPr>
          <p:nvPr/>
        </p:nvSpPr>
        <p:spPr bwMode="auto">
          <a:xfrm flipH="1" flipV="1">
            <a:off x="6157529" y="2793734"/>
            <a:ext cx="5146" cy="5569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29"/>
          <p:cNvSpPr>
            <a:spLocks noChangeShapeType="1"/>
          </p:cNvSpPr>
          <p:nvPr/>
        </p:nvSpPr>
        <p:spPr bwMode="auto">
          <a:xfrm flipV="1">
            <a:off x="6451600" y="3141167"/>
            <a:ext cx="1588" cy="209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30"/>
          <p:cNvSpPr>
            <a:spLocks noChangeShapeType="1"/>
          </p:cNvSpPr>
          <p:nvPr/>
        </p:nvSpPr>
        <p:spPr bwMode="auto">
          <a:xfrm>
            <a:off x="6021388" y="3566617"/>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31"/>
          <p:cNvSpPr>
            <a:spLocks noChangeShapeType="1"/>
          </p:cNvSpPr>
          <p:nvPr/>
        </p:nvSpPr>
        <p:spPr bwMode="auto">
          <a:xfrm>
            <a:off x="6386513" y="3566617"/>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32"/>
          <p:cNvSpPr>
            <a:spLocks noChangeShapeType="1"/>
          </p:cNvSpPr>
          <p:nvPr/>
        </p:nvSpPr>
        <p:spPr bwMode="auto">
          <a:xfrm flipV="1">
            <a:off x="5084763" y="4215904"/>
            <a:ext cx="358775" cy="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33"/>
          <p:cNvSpPr>
            <a:spLocks noChangeShapeType="1"/>
          </p:cNvSpPr>
          <p:nvPr/>
        </p:nvSpPr>
        <p:spPr bwMode="auto">
          <a:xfrm>
            <a:off x="3355975" y="5014417"/>
            <a:ext cx="0" cy="8636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34"/>
          <p:cNvSpPr>
            <a:spLocks noChangeShapeType="1"/>
          </p:cNvSpPr>
          <p:nvPr/>
        </p:nvSpPr>
        <p:spPr bwMode="auto">
          <a:xfrm>
            <a:off x="6092825" y="5014417"/>
            <a:ext cx="0" cy="8636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Text Box 35"/>
          <p:cNvSpPr txBox="1">
            <a:spLocks noChangeArrowheads="1"/>
          </p:cNvSpPr>
          <p:nvPr/>
        </p:nvSpPr>
        <p:spPr bwMode="auto">
          <a:xfrm>
            <a:off x="3500438" y="5301754"/>
            <a:ext cx="1222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ＩＯ０－ＩＯ７</a:t>
            </a:r>
          </a:p>
        </p:txBody>
      </p:sp>
      <p:sp>
        <p:nvSpPr>
          <p:cNvPr id="37" name="Text Box 36"/>
          <p:cNvSpPr txBox="1">
            <a:spLocks noChangeArrowheads="1"/>
          </p:cNvSpPr>
          <p:nvPr/>
        </p:nvSpPr>
        <p:spPr bwMode="auto">
          <a:xfrm>
            <a:off x="6164263" y="5230317"/>
            <a:ext cx="1222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ＩＯ０－ＩＯ７</a:t>
            </a:r>
          </a:p>
        </p:txBody>
      </p:sp>
      <p:sp>
        <p:nvSpPr>
          <p:cNvPr id="38" name="Line 37"/>
          <p:cNvSpPr>
            <a:spLocks noChangeShapeType="1"/>
          </p:cNvSpPr>
          <p:nvPr/>
        </p:nvSpPr>
        <p:spPr bwMode="auto">
          <a:xfrm>
            <a:off x="2492375" y="5878017"/>
            <a:ext cx="43926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38"/>
          <p:cNvSpPr>
            <a:spLocks noChangeShapeType="1"/>
          </p:cNvSpPr>
          <p:nvPr/>
        </p:nvSpPr>
        <p:spPr bwMode="auto">
          <a:xfrm>
            <a:off x="1771650" y="4222254"/>
            <a:ext cx="936625"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39"/>
          <p:cNvSpPr>
            <a:spLocks noChangeShapeType="1"/>
          </p:cNvSpPr>
          <p:nvPr/>
        </p:nvSpPr>
        <p:spPr bwMode="auto">
          <a:xfrm>
            <a:off x="2708275" y="5301754"/>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40"/>
          <p:cNvSpPr>
            <a:spLocks noChangeShapeType="1"/>
          </p:cNvSpPr>
          <p:nvPr/>
        </p:nvSpPr>
        <p:spPr bwMode="auto">
          <a:xfrm flipV="1">
            <a:off x="4508500" y="4222254"/>
            <a:ext cx="576263"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2" name="Group 41"/>
          <p:cNvGrpSpPr>
            <a:grpSpLocks/>
          </p:cNvGrpSpPr>
          <p:nvPr/>
        </p:nvGrpSpPr>
        <p:grpSpPr bwMode="auto">
          <a:xfrm flipH="1">
            <a:off x="4437063" y="2564904"/>
            <a:ext cx="541337" cy="503238"/>
            <a:chOff x="4172" y="1888"/>
            <a:chExt cx="341" cy="317"/>
          </a:xfrm>
        </p:grpSpPr>
        <p:sp>
          <p:nvSpPr>
            <p:cNvPr id="43" name="AutoShape 42"/>
            <p:cNvSpPr>
              <a:spLocks noChangeArrowheads="1"/>
            </p:cNvSpPr>
            <p:nvPr/>
          </p:nvSpPr>
          <p:spPr bwMode="auto">
            <a:xfrm rot="-5400000">
              <a:off x="4218" y="1911"/>
              <a:ext cx="317" cy="272"/>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 name="Oval 43"/>
            <p:cNvSpPr>
              <a:spLocks noChangeArrowheads="1"/>
            </p:cNvSpPr>
            <p:nvPr/>
          </p:nvSpPr>
          <p:spPr bwMode="auto">
            <a:xfrm>
              <a:off x="4172" y="2002"/>
              <a:ext cx="91" cy="91"/>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5" name="Line 44"/>
          <p:cNvSpPr>
            <a:spLocks noChangeShapeType="1"/>
          </p:cNvSpPr>
          <p:nvPr/>
        </p:nvSpPr>
        <p:spPr bwMode="auto">
          <a:xfrm flipH="1">
            <a:off x="1555750" y="2780804"/>
            <a:ext cx="2881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45"/>
          <p:cNvSpPr>
            <a:spLocks noChangeShapeType="1"/>
          </p:cNvSpPr>
          <p:nvPr/>
        </p:nvSpPr>
        <p:spPr bwMode="auto">
          <a:xfrm>
            <a:off x="4940300" y="2780804"/>
            <a:ext cx="121722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46"/>
          <p:cNvSpPr>
            <a:spLocks noChangeShapeType="1"/>
          </p:cNvSpPr>
          <p:nvPr/>
        </p:nvSpPr>
        <p:spPr bwMode="auto">
          <a:xfrm flipH="1">
            <a:off x="1484313" y="3141167"/>
            <a:ext cx="4968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Text Box 48"/>
          <p:cNvSpPr txBox="1">
            <a:spLocks noChangeArrowheads="1"/>
          </p:cNvSpPr>
          <p:nvPr/>
        </p:nvSpPr>
        <p:spPr bwMode="auto">
          <a:xfrm>
            <a:off x="1103313" y="2780804"/>
            <a:ext cx="569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ＷＥ</a:t>
            </a:r>
          </a:p>
        </p:txBody>
      </p:sp>
      <p:sp>
        <p:nvSpPr>
          <p:cNvPr id="49" name="Freeform 51"/>
          <p:cNvSpPr>
            <a:spLocks/>
          </p:cNvSpPr>
          <p:nvPr/>
        </p:nvSpPr>
        <p:spPr bwMode="auto">
          <a:xfrm>
            <a:off x="5011738" y="3801567"/>
            <a:ext cx="865187" cy="1931987"/>
          </a:xfrm>
          <a:custGeom>
            <a:avLst/>
            <a:gdLst>
              <a:gd name="T0" fmla="*/ 0 w 545"/>
              <a:gd name="T1" fmla="*/ 174 h 1217"/>
              <a:gd name="T2" fmla="*/ 454 w 545"/>
              <a:gd name="T3" fmla="*/ 174 h 1217"/>
              <a:gd name="T4" fmla="*/ 545 w 545"/>
              <a:gd name="T5" fmla="*/ 1217 h 1217"/>
            </a:gdLst>
            <a:ahLst/>
            <a:cxnLst>
              <a:cxn ang="0">
                <a:pos x="T0" y="T1"/>
              </a:cxn>
              <a:cxn ang="0">
                <a:pos x="T2" y="T3"/>
              </a:cxn>
              <a:cxn ang="0">
                <a:pos x="T4" y="T5"/>
              </a:cxn>
            </a:cxnLst>
            <a:rect l="0" t="0" r="r" b="b"/>
            <a:pathLst>
              <a:path w="545" h="1217">
                <a:moveTo>
                  <a:pt x="0" y="174"/>
                </a:moveTo>
                <a:cubicBezTo>
                  <a:pt x="181" y="87"/>
                  <a:pt x="363" y="0"/>
                  <a:pt x="454" y="174"/>
                </a:cubicBezTo>
                <a:cubicBezTo>
                  <a:pt x="545" y="348"/>
                  <a:pt x="545" y="782"/>
                  <a:pt x="545" y="1217"/>
                </a:cubicBezTo>
              </a:path>
            </a:pathLst>
          </a:custGeom>
          <a:noFill/>
          <a:ln w="38100" cmpd="sng">
            <a:solidFill>
              <a:srgbClr val="0000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Text Box 55"/>
          <p:cNvSpPr txBox="1">
            <a:spLocks noChangeArrowheads="1"/>
          </p:cNvSpPr>
          <p:nvPr/>
        </p:nvSpPr>
        <p:spPr bwMode="auto">
          <a:xfrm>
            <a:off x="4364038" y="3788867"/>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TAAC</a:t>
            </a:r>
          </a:p>
        </p:txBody>
      </p:sp>
      <p:sp>
        <p:nvSpPr>
          <p:cNvPr id="51" name="Text Box 56"/>
          <p:cNvSpPr txBox="1">
            <a:spLocks noChangeArrowheads="1"/>
          </p:cNvSpPr>
          <p:nvPr/>
        </p:nvSpPr>
        <p:spPr bwMode="auto">
          <a:xfrm>
            <a:off x="4760913" y="3209429"/>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TCAC</a:t>
            </a:r>
          </a:p>
        </p:txBody>
      </p:sp>
      <p:sp>
        <p:nvSpPr>
          <p:cNvPr id="52" name="Text Box 57"/>
          <p:cNvSpPr txBox="1">
            <a:spLocks noChangeArrowheads="1"/>
          </p:cNvSpPr>
          <p:nvPr/>
        </p:nvSpPr>
        <p:spPr bwMode="auto">
          <a:xfrm>
            <a:off x="6164263" y="3933329"/>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TOE</a:t>
            </a:r>
          </a:p>
        </p:txBody>
      </p:sp>
      <p:sp>
        <p:nvSpPr>
          <p:cNvPr id="53" name="Text Box 20"/>
          <p:cNvSpPr txBox="1">
            <a:spLocks noChangeArrowheads="1"/>
          </p:cNvSpPr>
          <p:nvPr/>
        </p:nvSpPr>
        <p:spPr bwMode="auto">
          <a:xfrm>
            <a:off x="5186191" y="2809104"/>
            <a:ext cx="8082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dirty="0"/>
              <a:t>L</a:t>
            </a:r>
            <a:r>
              <a:rPr lang="ja-JP" altLang="en-US" sz="1400" b="1" dirty="0"/>
              <a:t>レベル</a:t>
            </a:r>
            <a:endParaRPr lang="en-US" altLang="ja-JP" sz="1400" b="1" dirty="0"/>
          </a:p>
        </p:txBody>
      </p:sp>
      <p:sp>
        <p:nvSpPr>
          <p:cNvPr id="54" name="Text Box 20"/>
          <p:cNvSpPr txBox="1">
            <a:spLocks noChangeArrowheads="1"/>
          </p:cNvSpPr>
          <p:nvPr/>
        </p:nvSpPr>
        <p:spPr bwMode="auto">
          <a:xfrm>
            <a:off x="2492375" y="2813790"/>
            <a:ext cx="8082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dirty="0"/>
              <a:t>L</a:t>
            </a:r>
            <a:r>
              <a:rPr lang="ja-JP" altLang="en-US" sz="1400" b="1" dirty="0"/>
              <a:t>レベル</a:t>
            </a:r>
            <a:endParaRPr lang="en-US" altLang="ja-JP" sz="1400" b="1" dirty="0"/>
          </a:p>
        </p:txBody>
      </p:sp>
      <p:sp>
        <p:nvSpPr>
          <p:cNvPr id="55" name="Text Box 53"/>
          <p:cNvSpPr txBox="1">
            <a:spLocks noChangeArrowheads="1"/>
          </p:cNvSpPr>
          <p:nvPr/>
        </p:nvSpPr>
        <p:spPr bwMode="auto">
          <a:xfrm>
            <a:off x="7013183" y="2599611"/>
            <a:ext cx="22836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アクセス時間＝</a:t>
            </a:r>
            <a:endParaRPr lang="en-US" altLang="ja-JP" dirty="0"/>
          </a:p>
          <a:p>
            <a:r>
              <a:rPr lang="en-US" altLang="ja-JP" dirty="0"/>
              <a:t>TCAC</a:t>
            </a:r>
            <a:r>
              <a:rPr lang="ja-JP" altLang="en-US" dirty="0"/>
              <a:t>と</a:t>
            </a:r>
            <a:endParaRPr lang="en-US" altLang="ja-JP" dirty="0"/>
          </a:p>
          <a:p>
            <a:r>
              <a:rPr lang="en-US" altLang="ja-JP" dirty="0"/>
              <a:t>TOE</a:t>
            </a:r>
            <a:r>
              <a:rPr lang="ja-JP" altLang="en-US" dirty="0"/>
              <a:t>＋</a:t>
            </a:r>
            <a:r>
              <a:rPr lang="en-US" altLang="ja-JP" dirty="0" err="1"/>
              <a:t>tpHL</a:t>
            </a:r>
            <a:r>
              <a:rPr lang="ja-JP" altLang="en-US" dirty="0"/>
              <a:t>の長い方</a:t>
            </a:r>
          </a:p>
        </p:txBody>
      </p:sp>
      <p:sp>
        <p:nvSpPr>
          <p:cNvPr id="57" name="Text Box 53"/>
          <p:cNvSpPr txBox="1">
            <a:spLocks noChangeArrowheads="1"/>
          </p:cNvSpPr>
          <p:nvPr/>
        </p:nvSpPr>
        <p:spPr bwMode="auto">
          <a:xfrm>
            <a:off x="1032369" y="885329"/>
            <a:ext cx="18662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dirty="0"/>
              <a:t>b) OE</a:t>
            </a:r>
            <a:r>
              <a:rPr lang="ja-JP" altLang="en-US" sz="2400" dirty="0"/>
              <a:t>を利用</a:t>
            </a:r>
            <a:endParaRPr lang="en-US" altLang="ja-JP" sz="2400" dirty="0"/>
          </a:p>
        </p:txBody>
      </p:sp>
      <p:sp>
        <p:nvSpPr>
          <p:cNvPr id="59" name="Rectangle 2"/>
          <p:cNvSpPr txBox="1">
            <a:spLocks noChangeArrowheads="1"/>
          </p:cNvSpPr>
          <p:nvPr/>
        </p:nvSpPr>
        <p:spPr bwMode="auto">
          <a:xfrm>
            <a:off x="96838" y="-211931"/>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a:t>メモリ回路としてのアクセス時間１</a:t>
            </a:r>
            <a:endParaRPr lang="ja-JP" altLang="en-US" dirty="0"/>
          </a:p>
        </p:txBody>
      </p:sp>
      <p:sp>
        <p:nvSpPr>
          <p:cNvPr id="60" name="Line 30"/>
          <p:cNvSpPr>
            <a:spLocks noChangeShapeType="1"/>
          </p:cNvSpPr>
          <p:nvPr/>
        </p:nvSpPr>
        <p:spPr bwMode="auto">
          <a:xfrm>
            <a:off x="1547664" y="958138"/>
            <a:ext cx="2873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Tree>
    <p:extLst>
      <p:ext uri="{BB962C8B-B14F-4D97-AF65-F5344CB8AC3E}">
        <p14:creationId xmlns:p14="http://schemas.microsoft.com/office/powerpoint/2010/main" val="329316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4456683" y="1119188"/>
            <a:ext cx="1390650" cy="13096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387" name="Text Box 3"/>
          <p:cNvSpPr txBox="1">
            <a:spLocks noChangeArrowheads="1"/>
          </p:cNvSpPr>
          <p:nvPr/>
        </p:nvSpPr>
        <p:spPr bwMode="auto">
          <a:xfrm>
            <a:off x="5280595" y="1177925"/>
            <a:ext cx="471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WE</a:t>
            </a:r>
          </a:p>
        </p:txBody>
      </p:sp>
      <p:sp>
        <p:nvSpPr>
          <p:cNvPr id="144388" name="Oval 4"/>
          <p:cNvSpPr>
            <a:spLocks noChangeArrowheads="1"/>
          </p:cNvSpPr>
          <p:nvPr/>
        </p:nvSpPr>
        <p:spPr bwMode="auto">
          <a:xfrm>
            <a:off x="5317108" y="1058863"/>
            <a:ext cx="133350" cy="587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389" name="Text Box 5"/>
          <p:cNvSpPr txBox="1">
            <a:spLocks noChangeArrowheads="1"/>
          </p:cNvSpPr>
          <p:nvPr/>
        </p:nvSpPr>
        <p:spPr bwMode="auto">
          <a:xfrm>
            <a:off x="4920233" y="1177925"/>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OE</a:t>
            </a:r>
          </a:p>
        </p:txBody>
      </p:sp>
      <p:sp>
        <p:nvSpPr>
          <p:cNvPr id="144390" name="Oval 6"/>
          <p:cNvSpPr>
            <a:spLocks noChangeArrowheads="1"/>
          </p:cNvSpPr>
          <p:nvPr/>
        </p:nvSpPr>
        <p:spPr bwMode="auto">
          <a:xfrm>
            <a:off x="5051995" y="1058863"/>
            <a:ext cx="133350" cy="587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391" name="Line 7"/>
          <p:cNvSpPr>
            <a:spLocks noChangeShapeType="1"/>
          </p:cNvSpPr>
          <p:nvPr/>
        </p:nvSpPr>
        <p:spPr bwMode="auto">
          <a:xfrm flipV="1">
            <a:off x="4853558" y="582613"/>
            <a:ext cx="0" cy="476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392" name="Text Box 8"/>
          <p:cNvSpPr txBox="1">
            <a:spLocks noChangeArrowheads="1"/>
          </p:cNvSpPr>
          <p:nvPr/>
        </p:nvSpPr>
        <p:spPr bwMode="auto">
          <a:xfrm>
            <a:off x="4590033" y="1177925"/>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CS</a:t>
            </a:r>
          </a:p>
        </p:txBody>
      </p:sp>
      <p:sp>
        <p:nvSpPr>
          <p:cNvPr id="144393" name="Oval 9"/>
          <p:cNvSpPr>
            <a:spLocks noChangeArrowheads="1"/>
          </p:cNvSpPr>
          <p:nvPr/>
        </p:nvSpPr>
        <p:spPr bwMode="auto">
          <a:xfrm>
            <a:off x="4788470" y="1058863"/>
            <a:ext cx="131763" cy="587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394" name="Line 10"/>
          <p:cNvSpPr>
            <a:spLocks noChangeShapeType="1"/>
          </p:cNvSpPr>
          <p:nvPr/>
        </p:nvSpPr>
        <p:spPr bwMode="auto">
          <a:xfrm>
            <a:off x="4651945" y="1238250"/>
            <a:ext cx="2651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395" name="Line 11"/>
          <p:cNvSpPr>
            <a:spLocks noChangeShapeType="1"/>
          </p:cNvSpPr>
          <p:nvPr/>
        </p:nvSpPr>
        <p:spPr bwMode="auto">
          <a:xfrm>
            <a:off x="4988495" y="1238250"/>
            <a:ext cx="263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396" name="Line 12"/>
          <p:cNvSpPr>
            <a:spLocks noChangeShapeType="1"/>
          </p:cNvSpPr>
          <p:nvPr/>
        </p:nvSpPr>
        <p:spPr bwMode="auto">
          <a:xfrm>
            <a:off x="5323458" y="1238250"/>
            <a:ext cx="265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397" name="Line 13"/>
          <p:cNvSpPr>
            <a:spLocks noChangeShapeType="1"/>
          </p:cNvSpPr>
          <p:nvPr/>
        </p:nvSpPr>
        <p:spPr bwMode="auto">
          <a:xfrm>
            <a:off x="3396233" y="1773238"/>
            <a:ext cx="10604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398" name="Text Box 14"/>
          <p:cNvSpPr txBox="1">
            <a:spLocks noChangeArrowheads="1"/>
          </p:cNvSpPr>
          <p:nvPr/>
        </p:nvSpPr>
        <p:spPr bwMode="auto">
          <a:xfrm>
            <a:off x="2981895" y="1376363"/>
            <a:ext cx="114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Ａ０－Ａ</a:t>
            </a:r>
            <a:r>
              <a:rPr lang="en-US" altLang="ja-JP"/>
              <a:t>18</a:t>
            </a:r>
          </a:p>
        </p:txBody>
      </p:sp>
      <p:sp>
        <p:nvSpPr>
          <p:cNvPr id="144399" name="Text Box 15"/>
          <p:cNvSpPr txBox="1">
            <a:spLocks noChangeArrowheads="1"/>
          </p:cNvSpPr>
          <p:nvPr/>
        </p:nvSpPr>
        <p:spPr bwMode="auto">
          <a:xfrm>
            <a:off x="2915220" y="419100"/>
            <a:ext cx="60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Ａ</a:t>
            </a:r>
            <a:r>
              <a:rPr lang="en-US" altLang="ja-JP"/>
              <a:t>19</a:t>
            </a:r>
          </a:p>
        </p:txBody>
      </p:sp>
      <p:sp>
        <p:nvSpPr>
          <p:cNvPr id="144400" name="Rectangle 16"/>
          <p:cNvSpPr>
            <a:spLocks noChangeArrowheads="1"/>
          </p:cNvSpPr>
          <p:nvPr/>
        </p:nvSpPr>
        <p:spPr bwMode="auto">
          <a:xfrm>
            <a:off x="7104633" y="1114425"/>
            <a:ext cx="1390650" cy="1308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401" name="Text Box 17"/>
          <p:cNvSpPr txBox="1">
            <a:spLocks noChangeArrowheads="1"/>
          </p:cNvSpPr>
          <p:nvPr/>
        </p:nvSpPr>
        <p:spPr bwMode="auto">
          <a:xfrm>
            <a:off x="7928545" y="1173163"/>
            <a:ext cx="471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WE</a:t>
            </a:r>
          </a:p>
        </p:txBody>
      </p:sp>
      <p:sp>
        <p:nvSpPr>
          <p:cNvPr id="144402" name="Oval 18"/>
          <p:cNvSpPr>
            <a:spLocks noChangeArrowheads="1"/>
          </p:cNvSpPr>
          <p:nvPr/>
        </p:nvSpPr>
        <p:spPr bwMode="auto">
          <a:xfrm>
            <a:off x="7965058" y="1054100"/>
            <a:ext cx="133350" cy="587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403" name="Text Box 19"/>
          <p:cNvSpPr txBox="1">
            <a:spLocks noChangeArrowheads="1"/>
          </p:cNvSpPr>
          <p:nvPr/>
        </p:nvSpPr>
        <p:spPr bwMode="auto">
          <a:xfrm>
            <a:off x="7568183" y="1173163"/>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OE</a:t>
            </a:r>
          </a:p>
        </p:txBody>
      </p:sp>
      <p:sp>
        <p:nvSpPr>
          <p:cNvPr id="144404" name="Oval 20"/>
          <p:cNvSpPr>
            <a:spLocks noChangeArrowheads="1"/>
          </p:cNvSpPr>
          <p:nvPr/>
        </p:nvSpPr>
        <p:spPr bwMode="auto">
          <a:xfrm>
            <a:off x="7699945" y="1054100"/>
            <a:ext cx="133350" cy="587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405" name="Line 21"/>
          <p:cNvSpPr>
            <a:spLocks noChangeShapeType="1"/>
          </p:cNvSpPr>
          <p:nvPr/>
        </p:nvSpPr>
        <p:spPr bwMode="auto">
          <a:xfrm flipV="1">
            <a:off x="7501508" y="582613"/>
            <a:ext cx="1587" cy="471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06" name="Text Box 22"/>
          <p:cNvSpPr txBox="1">
            <a:spLocks noChangeArrowheads="1"/>
          </p:cNvSpPr>
          <p:nvPr/>
        </p:nvSpPr>
        <p:spPr bwMode="auto">
          <a:xfrm>
            <a:off x="7237983" y="1173163"/>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CS</a:t>
            </a:r>
          </a:p>
        </p:txBody>
      </p:sp>
      <p:sp>
        <p:nvSpPr>
          <p:cNvPr id="144407" name="Oval 23"/>
          <p:cNvSpPr>
            <a:spLocks noChangeArrowheads="1"/>
          </p:cNvSpPr>
          <p:nvPr/>
        </p:nvSpPr>
        <p:spPr bwMode="auto">
          <a:xfrm>
            <a:off x="7436420" y="1054100"/>
            <a:ext cx="131763" cy="587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408" name="Line 24"/>
          <p:cNvSpPr>
            <a:spLocks noChangeShapeType="1"/>
          </p:cNvSpPr>
          <p:nvPr/>
        </p:nvSpPr>
        <p:spPr bwMode="auto">
          <a:xfrm>
            <a:off x="7299895" y="1231900"/>
            <a:ext cx="2651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09" name="Line 25"/>
          <p:cNvSpPr>
            <a:spLocks noChangeShapeType="1"/>
          </p:cNvSpPr>
          <p:nvPr/>
        </p:nvSpPr>
        <p:spPr bwMode="auto">
          <a:xfrm>
            <a:off x="7636445" y="1231900"/>
            <a:ext cx="263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10" name="Line 26"/>
          <p:cNvSpPr>
            <a:spLocks noChangeShapeType="1"/>
          </p:cNvSpPr>
          <p:nvPr/>
        </p:nvSpPr>
        <p:spPr bwMode="auto">
          <a:xfrm>
            <a:off x="7971408" y="1231900"/>
            <a:ext cx="265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11" name="Line 27"/>
          <p:cNvSpPr>
            <a:spLocks noChangeShapeType="1"/>
          </p:cNvSpPr>
          <p:nvPr/>
        </p:nvSpPr>
        <p:spPr bwMode="auto">
          <a:xfrm flipV="1">
            <a:off x="6774433" y="1768475"/>
            <a:ext cx="330200" cy="4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12" name="Line 28"/>
          <p:cNvSpPr>
            <a:spLocks noChangeShapeType="1"/>
          </p:cNvSpPr>
          <p:nvPr/>
        </p:nvSpPr>
        <p:spPr bwMode="auto">
          <a:xfrm>
            <a:off x="5185345" y="2428875"/>
            <a:ext cx="0" cy="71278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13" name="Line 29"/>
          <p:cNvSpPr>
            <a:spLocks noChangeShapeType="1"/>
          </p:cNvSpPr>
          <p:nvPr/>
        </p:nvSpPr>
        <p:spPr bwMode="auto">
          <a:xfrm>
            <a:off x="7701533" y="2428875"/>
            <a:ext cx="0" cy="71278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14" name="Text Box 30"/>
          <p:cNvSpPr txBox="1">
            <a:spLocks noChangeArrowheads="1"/>
          </p:cNvSpPr>
          <p:nvPr/>
        </p:nvSpPr>
        <p:spPr bwMode="auto">
          <a:xfrm>
            <a:off x="5317108" y="2665413"/>
            <a:ext cx="1222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ＩＯ０－ＩＯ７</a:t>
            </a:r>
          </a:p>
        </p:txBody>
      </p:sp>
      <p:sp>
        <p:nvSpPr>
          <p:cNvPr id="144415" name="Text Box 31"/>
          <p:cNvSpPr txBox="1">
            <a:spLocks noChangeArrowheads="1"/>
          </p:cNvSpPr>
          <p:nvPr/>
        </p:nvSpPr>
        <p:spPr bwMode="auto">
          <a:xfrm>
            <a:off x="7766620" y="2606675"/>
            <a:ext cx="1222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ＩＯ０－ＩＯ７</a:t>
            </a:r>
          </a:p>
        </p:txBody>
      </p:sp>
      <p:sp>
        <p:nvSpPr>
          <p:cNvPr id="144416" name="Line 32"/>
          <p:cNvSpPr>
            <a:spLocks noChangeShapeType="1"/>
          </p:cNvSpPr>
          <p:nvPr/>
        </p:nvSpPr>
        <p:spPr bwMode="auto">
          <a:xfrm>
            <a:off x="5429944" y="3141663"/>
            <a:ext cx="3368551"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17" name="Line 33"/>
          <p:cNvSpPr>
            <a:spLocks noChangeShapeType="1"/>
          </p:cNvSpPr>
          <p:nvPr/>
        </p:nvSpPr>
        <p:spPr bwMode="auto">
          <a:xfrm>
            <a:off x="3728020" y="1773238"/>
            <a:ext cx="862013" cy="892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18" name="Line 34"/>
          <p:cNvSpPr>
            <a:spLocks noChangeShapeType="1"/>
          </p:cNvSpPr>
          <p:nvPr/>
        </p:nvSpPr>
        <p:spPr bwMode="auto">
          <a:xfrm>
            <a:off x="4590033" y="2665413"/>
            <a:ext cx="1654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19" name="Line 35"/>
          <p:cNvSpPr>
            <a:spLocks noChangeShapeType="1"/>
          </p:cNvSpPr>
          <p:nvPr/>
        </p:nvSpPr>
        <p:spPr bwMode="auto">
          <a:xfrm flipV="1">
            <a:off x="6244208" y="1773238"/>
            <a:ext cx="530225" cy="892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20" name="Line 36"/>
          <p:cNvSpPr>
            <a:spLocks noChangeShapeType="1"/>
          </p:cNvSpPr>
          <p:nvPr/>
        </p:nvSpPr>
        <p:spPr bwMode="auto">
          <a:xfrm>
            <a:off x="6641083" y="582613"/>
            <a:ext cx="8620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21" name="Text Box 37"/>
          <p:cNvSpPr txBox="1">
            <a:spLocks noChangeArrowheads="1"/>
          </p:cNvSpPr>
          <p:nvPr/>
        </p:nvSpPr>
        <p:spPr bwMode="auto">
          <a:xfrm>
            <a:off x="1691258" y="549275"/>
            <a:ext cx="569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ＷＥ</a:t>
            </a:r>
          </a:p>
        </p:txBody>
      </p:sp>
      <p:sp>
        <p:nvSpPr>
          <p:cNvPr id="144422" name="Text Box 38"/>
          <p:cNvSpPr txBox="1">
            <a:spLocks noChangeArrowheads="1"/>
          </p:cNvSpPr>
          <p:nvPr/>
        </p:nvSpPr>
        <p:spPr bwMode="auto">
          <a:xfrm>
            <a:off x="4493195" y="1647825"/>
            <a:ext cx="1301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HM628511</a:t>
            </a:r>
          </a:p>
          <a:p>
            <a:r>
              <a:rPr lang="en-US" altLang="ja-JP"/>
              <a:t>-10</a:t>
            </a:r>
          </a:p>
        </p:txBody>
      </p:sp>
      <p:sp>
        <p:nvSpPr>
          <p:cNvPr id="144423" name="Text Box 39"/>
          <p:cNvSpPr txBox="1">
            <a:spLocks noChangeArrowheads="1"/>
          </p:cNvSpPr>
          <p:nvPr/>
        </p:nvSpPr>
        <p:spPr bwMode="auto">
          <a:xfrm>
            <a:off x="7157020" y="1628775"/>
            <a:ext cx="1301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HM628511</a:t>
            </a:r>
          </a:p>
          <a:p>
            <a:r>
              <a:rPr lang="en-US" altLang="ja-JP"/>
              <a:t>-10</a:t>
            </a:r>
          </a:p>
        </p:txBody>
      </p:sp>
      <p:grpSp>
        <p:nvGrpSpPr>
          <p:cNvPr id="144424" name="Group 40"/>
          <p:cNvGrpSpPr>
            <a:grpSpLocks/>
          </p:cNvGrpSpPr>
          <p:nvPr/>
        </p:nvGrpSpPr>
        <p:grpSpPr bwMode="auto">
          <a:xfrm>
            <a:off x="6155308" y="404813"/>
            <a:ext cx="503237" cy="431800"/>
            <a:chOff x="2677" y="936"/>
            <a:chExt cx="483" cy="318"/>
          </a:xfrm>
        </p:grpSpPr>
        <p:grpSp>
          <p:nvGrpSpPr>
            <p:cNvPr id="144425" name="Group 41"/>
            <p:cNvGrpSpPr>
              <a:grpSpLocks/>
            </p:cNvGrpSpPr>
            <p:nvPr/>
          </p:nvGrpSpPr>
          <p:grpSpPr bwMode="auto">
            <a:xfrm>
              <a:off x="2677" y="936"/>
              <a:ext cx="431" cy="318"/>
              <a:chOff x="1315" y="3521"/>
              <a:chExt cx="431" cy="318"/>
            </a:xfrm>
          </p:grpSpPr>
          <p:sp>
            <p:nvSpPr>
              <p:cNvPr id="144426" name="Line 42"/>
              <p:cNvSpPr>
                <a:spLocks noChangeShapeType="1"/>
              </p:cNvSpPr>
              <p:nvPr/>
            </p:nvSpPr>
            <p:spPr bwMode="auto">
              <a:xfrm>
                <a:off x="1315" y="352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27" name="Line 43"/>
              <p:cNvSpPr>
                <a:spLocks noChangeShapeType="1"/>
              </p:cNvSpPr>
              <p:nvPr/>
            </p:nvSpPr>
            <p:spPr bwMode="auto">
              <a:xfrm>
                <a:off x="1315" y="383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28" name="Freeform 44"/>
              <p:cNvSpPr>
                <a:spLocks/>
              </p:cNvSpPr>
              <p:nvPr/>
            </p:nvSpPr>
            <p:spPr bwMode="auto">
              <a:xfrm>
                <a:off x="1587" y="3521"/>
                <a:ext cx="159" cy="318"/>
              </a:xfrm>
              <a:custGeom>
                <a:avLst/>
                <a:gdLst>
                  <a:gd name="T0" fmla="*/ 0 w 159"/>
                  <a:gd name="T1" fmla="*/ 0 h 318"/>
                  <a:gd name="T2" fmla="*/ 136 w 159"/>
                  <a:gd name="T3" fmla="*/ 91 h 318"/>
                  <a:gd name="T4" fmla="*/ 136 w 159"/>
                  <a:gd name="T5" fmla="*/ 227 h 318"/>
                  <a:gd name="T6" fmla="*/ 0 w 159"/>
                  <a:gd name="T7" fmla="*/ 318 h 318"/>
                </a:gdLst>
                <a:ahLst/>
                <a:cxnLst>
                  <a:cxn ang="0">
                    <a:pos x="T0" y="T1"/>
                  </a:cxn>
                  <a:cxn ang="0">
                    <a:pos x="T2" y="T3"/>
                  </a:cxn>
                  <a:cxn ang="0">
                    <a:pos x="T4" y="T5"/>
                  </a:cxn>
                  <a:cxn ang="0">
                    <a:pos x="T6" y="T7"/>
                  </a:cxn>
                </a:cxnLst>
                <a:rect l="0" t="0" r="r" b="b"/>
                <a:pathLst>
                  <a:path w="159" h="318">
                    <a:moveTo>
                      <a:pt x="0" y="0"/>
                    </a:moveTo>
                    <a:cubicBezTo>
                      <a:pt x="56" y="26"/>
                      <a:pt x="113" y="53"/>
                      <a:pt x="136" y="91"/>
                    </a:cubicBezTo>
                    <a:cubicBezTo>
                      <a:pt x="159" y="129"/>
                      <a:pt x="159" y="189"/>
                      <a:pt x="136" y="227"/>
                    </a:cubicBezTo>
                    <a:cubicBezTo>
                      <a:pt x="113" y="265"/>
                      <a:pt x="23" y="295"/>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29" name="Line 45"/>
              <p:cNvSpPr>
                <a:spLocks noChangeShapeType="1"/>
              </p:cNvSpPr>
              <p:nvPr/>
            </p:nvSpPr>
            <p:spPr bwMode="auto">
              <a:xfrm>
                <a:off x="1315" y="3521"/>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44430" name="Oval 46"/>
            <p:cNvSpPr>
              <a:spLocks noChangeArrowheads="1"/>
            </p:cNvSpPr>
            <p:nvPr/>
          </p:nvSpPr>
          <p:spPr bwMode="auto">
            <a:xfrm flipH="1">
              <a:off x="3069" y="1027"/>
              <a:ext cx="91"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44431" name="Line 47"/>
          <p:cNvSpPr>
            <a:spLocks noChangeShapeType="1"/>
          </p:cNvSpPr>
          <p:nvPr/>
        </p:nvSpPr>
        <p:spPr bwMode="auto">
          <a:xfrm flipH="1">
            <a:off x="6010845" y="476250"/>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32" name="Line 48"/>
          <p:cNvSpPr>
            <a:spLocks noChangeShapeType="1"/>
          </p:cNvSpPr>
          <p:nvPr/>
        </p:nvSpPr>
        <p:spPr bwMode="auto">
          <a:xfrm flipH="1">
            <a:off x="6010845" y="765175"/>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33" name="Line 49"/>
          <p:cNvSpPr>
            <a:spLocks noChangeShapeType="1"/>
          </p:cNvSpPr>
          <p:nvPr/>
        </p:nvSpPr>
        <p:spPr bwMode="auto">
          <a:xfrm>
            <a:off x="6010845" y="47625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34" name="Text Box 50"/>
          <p:cNvSpPr txBox="1">
            <a:spLocks noChangeArrowheads="1"/>
          </p:cNvSpPr>
          <p:nvPr/>
        </p:nvSpPr>
        <p:spPr bwMode="auto">
          <a:xfrm>
            <a:off x="6442645" y="188913"/>
            <a:ext cx="10182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74AC00</a:t>
            </a:r>
          </a:p>
        </p:txBody>
      </p:sp>
      <p:sp>
        <p:nvSpPr>
          <p:cNvPr id="144435" name="Rectangle 51"/>
          <p:cNvSpPr>
            <a:spLocks noChangeArrowheads="1"/>
          </p:cNvSpPr>
          <p:nvPr/>
        </p:nvSpPr>
        <p:spPr bwMode="auto">
          <a:xfrm>
            <a:off x="4380037" y="4430713"/>
            <a:ext cx="1390650" cy="13096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436" name="Text Box 52"/>
          <p:cNvSpPr txBox="1">
            <a:spLocks noChangeArrowheads="1"/>
          </p:cNvSpPr>
          <p:nvPr/>
        </p:nvSpPr>
        <p:spPr bwMode="auto">
          <a:xfrm>
            <a:off x="5203949" y="4489450"/>
            <a:ext cx="471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WE</a:t>
            </a:r>
          </a:p>
        </p:txBody>
      </p:sp>
      <p:sp>
        <p:nvSpPr>
          <p:cNvPr id="144437" name="Oval 53"/>
          <p:cNvSpPr>
            <a:spLocks noChangeArrowheads="1"/>
          </p:cNvSpPr>
          <p:nvPr/>
        </p:nvSpPr>
        <p:spPr bwMode="auto">
          <a:xfrm>
            <a:off x="5240462" y="4370388"/>
            <a:ext cx="133350" cy="587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438" name="Text Box 54"/>
          <p:cNvSpPr txBox="1">
            <a:spLocks noChangeArrowheads="1"/>
          </p:cNvSpPr>
          <p:nvPr/>
        </p:nvSpPr>
        <p:spPr bwMode="auto">
          <a:xfrm>
            <a:off x="4843587" y="4489450"/>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OE</a:t>
            </a:r>
          </a:p>
        </p:txBody>
      </p:sp>
      <p:sp>
        <p:nvSpPr>
          <p:cNvPr id="144439" name="Oval 55"/>
          <p:cNvSpPr>
            <a:spLocks noChangeArrowheads="1"/>
          </p:cNvSpPr>
          <p:nvPr/>
        </p:nvSpPr>
        <p:spPr bwMode="auto">
          <a:xfrm>
            <a:off x="4975349" y="4370388"/>
            <a:ext cx="133350" cy="587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440" name="Text Box 56"/>
          <p:cNvSpPr txBox="1">
            <a:spLocks noChangeArrowheads="1"/>
          </p:cNvSpPr>
          <p:nvPr/>
        </p:nvSpPr>
        <p:spPr bwMode="auto">
          <a:xfrm>
            <a:off x="4513387" y="448945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CS</a:t>
            </a:r>
          </a:p>
        </p:txBody>
      </p:sp>
      <p:sp>
        <p:nvSpPr>
          <p:cNvPr id="144441" name="Oval 57"/>
          <p:cNvSpPr>
            <a:spLocks noChangeArrowheads="1"/>
          </p:cNvSpPr>
          <p:nvPr/>
        </p:nvSpPr>
        <p:spPr bwMode="auto">
          <a:xfrm>
            <a:off x="4711824" y="4370388"/>
            <a:ext cx="131763" cy="587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442" name="Line 58"/>
          <p:cNvSpPr>
            <a:spLocks noChangeShapeType="1"/>
          </p:cNvSpPr>
          <p:nvPr/>
        </p:nvSpPr>
        <p:spPr bwMode="auto">
          <a:xfrm>
            <a:off x="4575299" y="4549775"/>
            <a:ext cx="2651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43" name="Line 59"/>
          <p:cNvSpPr>
            <a:spLocks noChangeShapeType="1"/>
          </p:cNvSpPr>
          <p:nvPr/>
        </p:nvSpPr>
        <p:spPr bwMode="auto">
          <a:xfrm flipV="1">
            <a:off x="5042024" y="3933825"/>
            <a:ext cx="28575" cy="4365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44" name="Line 60"/>
          <p:cNvSpPr>
            <a:spLocks noChangeShapeType="1"/>
          </p:cNvSpPr>
          <p:nvPr/>
        </p:nvSpPr>
        <p:spPr bwMode="auto">
          <a:xfrm flipV="1">
            <a:off x="5307137" y="4192588"/>
            <a:ext cx="0" cy="17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45" name="Line 61"/>
          <p:cNvSpPr>
            <a:spLocks noChangeShapeType="1"/>
          </p:cNvSpPr>
          <p:nvPr/>
        </p:nvSpPr>
        <p:spPr bwMode="auto">
          <a:xfrm>
            <a:off x="4911849" y="4549775"/>
            <a:ext cx="263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46" name="Line 62"/>
          <p:cNvSpPr>
            <a:spLocks noChangeShapeType="1"/>
          </p:cNvSpPr>
          <p:nvPr/>
        </p:nvSpPr>
        <p:spPr bwMode="auto">
          <a:xfrm>
            <a:off x="5246812" y="4549775"/>
            <a:ext cx="265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47" name="Line 63"/>
          <p:cNvSpPr>
            <a:spLocks noChangeShapeType="1"/>
          </p:cNvSpPr>
          <p:nvPr/>
        </p:nvSpPr>
        <p:spPr bwMode="auto">
          <a:xfrm>
            <a:off x="3319587" y="5084763"/>
            <a:ext cx="10604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48" name="Text Box 64"/>
          <p:cNvSpPr txBox="1">
            <a:spLocks noChangeArrowheads="1"/>
          </p:cNvSpPr>
          <p:nvPr/>
        </p:nvSpPr>
        <p:spPr bwMode="auto">
          <a:xfrm>
            <a:off x="2905249" y="4687888"/>
            <a:ext cx="114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Ａ０－Ａ</a:t>
            </a:r>
            <a:r>
              <a:rPr lang="en-US" altLang="ja-JP"/>
              <a:t>18</a:t>
            </a:r>
          </a:p>
        </p:txBody>
      </p:sp>
      <p:sp>
        <p:nvSpPr>
          <p:cNvPr id="144449" name="Text Box 65"/>
          <p:cNvSpPr txBox="1">
            <a:spLocks noChangeArrowheads="1"/>
          </p:cNvSpPr>
          <p:nvPr/>
        </p:nvSpPr>
        <p:spPr bwMode="auto">
          <a:xfrm>
            <a:off x="2838574" y="3730625"/>
            <a:ext cx="60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Ａ</a:t>
            </a:r>
            <a:r>
              <a:rPr lang="en-US" altLang="ja-JP"/>
              <a:t>19</a:t>
            </a:r>
          </a:p>
        </p:txBody>
      </p:sp>
      <p:sp>
        <p:nvSpPr>
          <p:cNvPr id="144450" name="Rectangle 66"/>
          <p:cNvSpPr>
            <a:spLocks noChangeArrowheads="1"/>
          </p:cNvSpPr>
          <p:nvPr/>
        </p:nvSpPr>
        <p:spPr bwMode="auto">
          <a:xfrm>
            <a:off x="7027987" y="4425950"/>
            <a:ext cx="1390650" cy="1308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451" name="Text Box 67"/>
          <p:cNvSpPr txBox="1">
            <a:spLocks noChangeArrowheads="1"/>
          </p:cNvSpPr>
          <p:nvPr/>
        </p:nvSpPr>
        <p:spPr bwMode="auto">
          <a:xfrm>
            <a:off x="7851899" y="4484688"/>
            <a:ext cx="471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WE</a:t>
            </a:r>
          </a:p>
        </p:txBody>
      </p:sp>
      <p:sp>
        <p:nvSpPr>
          <p:cNvPr id="144452" name="Oval 68"/>
          <p:cNvSpPr>
            <a:spLocks noChangeArrowheads="1"/>
          </p:cNvSpPr>
          <p:nvPr/>
        </p:nvSpPr>
        <p:spPr bwMode="auto">
          <a:xfrm>
            <a:off x="7888412" y="4365625"/>
            <a:ext cx="133350" cy="587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453" name="Text Box 69"/>
          <p:cNvSpPr txBox="1">
            <a:spLocks noChangeArrowheads="1"/>
          </p:cNvSpPr>
          <p:nvPr/>
        </p:nvSpPr>
        <p:spPr bwMode="auto">
          <a:xfrm>
            <a:off x="7491537" y="4484688"/>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OE</a:t>
            </a:r>
          </a:p>
        </p:txBody>
      </p:sp>
      <p:sp>
        <p:nvSpPr>
          <p:cNvPr id="144454" name="Oval 70"/>
          <p:cNvSpPr>
            <a:spLocks noChangeArrowheads="1"/>
          </p:cNvSpPr>
          <p:nvPr/>
        </p:nvSpPr>
        <p:spPr bwMode="auto">
          <a:xfrm>
            <a:off x="7623299" y="4365625"/>
            <a:ext cx="133350" cy="587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455" name="Text Box 71"/>
          <p:cNvSpPr txBox="1">
            <a:spLocks noChangeArrowheads="1"/>
          </p:cNvSpPr>
          <p:nvPr/>
        </p:nvSpPr>
        <p:spPr bwMode="auto">
          <a:xfrm>
            <a:off x="7161337" y="4484688"/>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CS</a:t>
            </a:r>
          </a:p>
        </p:txBody>
      </p:sp>
      <p:sp>
        <p:nvSpPr>
          <p:cNvPr id="144456" name="Oval 72"/>
          <p:cNvSpPr>
            <a:spLocks noChangeArrowheads="1"/>
          </p:cNvSpPr>
          <p:nvPr/>
        </p:nvSpPr>
        <p:spPr bwMode="auto">
          <a:xfrm>
            <a:off x="7359774" y="4365625"/>
            <a:ext cx="131763" cy="587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457" name="Line 73"/>
          <p:cNvSpPr>
            <a:spLocks noChangeShapeType="1"/>
          </p:cNvSpPr>
          <p:nvPr/>
        </p:nvSpPr>
        <p:spPr bwMode="auto">
          <a:xfrm>
            <a:off x="7223249" y="4543425"/>
            <a:ext cx="2651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58" name="Line 74"/>
          <p:cNvSpPr>
            <a:spLocks noChangeShapeType="1"/>
          </p:cNvSpPr>
          <p:nvPr/>
        </p:nvSpPr>
        <p:spPr bwMode="auto">
          <a:xfrm flipV="1">
            <a:off x="7955087" y="4192588"/>
            <a:ext cx="1587" cy="173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59" name="Line 75"/>
          <p:cNvSpPr>
            <a:spLocks noChangeShapeType="1"/>
          </p:cNvSpPr>
          <p:nvPr/>
        </p:nvSpPr>
        <p:spPr bwMode="auto">
          <a:xfrm>
            <a:off x="7559799" y="4543425"/>
            <a:ext cx="263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60" name="Line 76"/>
          <p:cNvSpPr>
            <a:spLocks noChangeShapeType="1"/>
          </p:cNvSpPr>
          <p:nvPr/>
        </p:nvSpPr>
        <p:spPr bwMode="auto">
          <a:xfrm>
            <a:off x="7894762" y="4543425"/>
            <a:ext cx="265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61" name="Line 77"/>
          <p:cNvSpPr>
            <a:spLocks noChangeShapeType="1"/>
          </p:cNvSpPr>
          <p:nvPr/>
        </p:nvSpPr>
        <p:spPr bwMode="auto">
          <a:xfrm flipV="1">
            <a:off x="6697787" y="5080000"/>
            <a:ext cx="330200" cy="4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62" name="Line 78"/>
          <p:cNvSpPr>
            <a:spLocks noChangeShapeType="1"/>
          </p:cNvSpPr>
          <p:nvPr/>
        </p:nvSpPr>
        <p:spPr bwMode="auto">
          <a:xfrm>
            <a:off x="5108699" y="5740400"/>
            <a:ext cx="0" cy="71278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63" name="Line 79"/>
          <p:cNvSpPr>
            <a:spLocks noChangeShapeType="1"/>
          </p:cNvSpPr>
          <p:nvPr/>
        </p:nvSpPr>
        <p:spPr bwMode="auto">
          <a:xfrm>
            <a:off x="7624887" y="5740400"/>
            <a:ext cx="0" cy="71278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64" name="Text Box 80"/>
          <p:cNvSpPr txBox="1">
            <a:spLocks noChangeArrowheads="1"/>
          </p:cNvSpPr>
          <p:nvPr/>
        </p:nvSpPr>
        <p:spPr bwMode="auto">
          <a:xfrm>
            <a:off x="5240462" y="5976938"/>
            <a:ext cx="1222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ＩＯ０－ＩＯ７</a:t>
            </a:r>
          </a:p>
        </p:txBody>
      </p:sp>
      <p:sp>
        <p:nvSpPr>
          <p:cNvPr id="144465" name="Text Box 81"/>
          <p:cNvSpPr txBox="1">
            <a:spLocks noChangeArrowheads="1"/>
          </p:cNvSpPr>
          <p:nvPr/>
        </p:nvSpPr>
        <p:spPr bwMode="auto">
          <a:xfrm>
            <a:off x="7689974" y="5918200"/>
            <a:ext cx="1222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ＩＯ０－ＩＯ７</a:t>
            </a:r>
          </a:p>
        </p:txBody>
      </p:sp>
      <p:sp>
        <p:nvSpPr>
          <p:cNvPr id="144466" name="Line 82"/>
          <p:cNvSpPr>
            <a:spLocks noChangeShapeType="1"/>
          </p:cNvSpPr>
          <p:nvPr/>
        </p:nvSpPr>
        <p:spPr bwMode="auto">
          <a:xfrm>
            <a:off x="4349874" y="6453188"/>
            <a:ext cx="4038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67" name="Line 83"/>
          <p:cNvSpPr>
            <a:spLocks noChangeShapeType="1"/>
          </p:cNvSpPr>
          <p:nvPr/>
        </p:nvSpPr>
        <p:spPr bwMode="auto">
          <a:xfrm>
            <a:off x="3651374" y="5084763"/>
            <a:ext cx="862013" cy="892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68" name="Line 84"/>
          <p:cNvSpPr>
            <a:spLocks noChangeShapeType="1"/>
          </p:cNvSpPr>
          <p:nvPr/>
        </p:nvSpPr>
        <p:spPr bwMode="auto">
          <a:xfrm>
            <a:off x="4513387" y="5976938"/>
            <a:ext cx="1654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69" name="Line 85"/>
          <p:cNvSpPr>
            <a:spLocks noChangeShapeType="1"/>
          </p:cNvSpPr>
          <p:nvPr/>
        </p:nvSpPr>
        <p:spPr bwMode="auto">
          <a:xfrm flipV="1">
            <a:off x="6167562" y="5084763"/>
            <a:ext cx="530225" cy="892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70" name="Line 86"/>
          <p:cNvSpPr>
            <a:spLocks noChangeShapeType="1"/>
          </p:cNvSpPr>
          <p:nvPr/>
        </p:nvSpPr>
        <p:spPr bwMode="auto">
          <a:xfrm flipH="1">
            <a:off x="3387849" y="4192588"/>
            <a:ext cx="4568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71" name="Text Box 87"/>
          <p:cNvSpPr txBox="1">
            <a:spLocks noChangeArrowheads="1"/>
          </p:cNvSpPr>
          <p:nvPr/>
        </p:nvSpPr>
        <p:spPr bwMode="auto">
          <a:xfrm>
            <a:off x="3037012" y="3894138"/>
            <a:ext cx="569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ＷＥ</a:t>
            </a:r>
          </a:p>
        </p:txBody>
      </p:sp>
      <p:sp>
        <p:nvSpPr>
          <p:cNvPr id="144472" name="Text Box 88"/>
          <p:cNvSpPr txBox="1">
            <a:spLocks noChangeArrowheads="1"/>
          </p:cNvSpPr>
          <p:nvPr/>
        </p:nvSpPr>
        <p:spPr bwMode="auto">
          <a:xfrm>
            <a:off x="4416549" y="4959350"/>
            <a:ext cx="1301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HM628511</a:t>
            </a:r>
          </a:p>
          <a:p>
            <a:r>
              <a:rPr lang="en-US" altLang="ja-JP"/>
              <a:t>-10</a:t>
            </a:r>
          </a:p>
        </p:txBody>
      </p:sp>
      <p:sp>
        <p:nvSpPr>
          <p:cNvPr id="144473" name="Text Box 89"/>
          <p:cNvSpPr txBox="1">
            <a:spLocks noChangeArrowheads="1"/>
          </p:cNvSpPr>
          <p:nvPr/>
        </p:nvSpPr>
        <p:spPr bwMode="auto">
          <a:xfrm>
            <a:off x="7080374" y="4940300"/>
            <a:ext cx="1301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HM628511</a:t>
            </a:r>
          </a:p>
          <a:p>
            <a:r>
              <a:rPr lang="en-US" altLang="ja-JP"/>
              <a:t>-10</a:t>
            </a:r>
          </a:p>
        </p:txBody>
      </p:sp>
      <p:grpSp>
        <p:nvGrpSpPr>
          <p:cNvPr id="144474" name="Group 90"/>
          <p:cNvGrpSpPr>
            <a:grpSpLocks/>
          </p:cNvGrpSpPr>
          <p:nvPr/>
        </p:nvGrpSpPr>
        <p:grpSpPr bwMode="auto">
          <a:xfrm>
            <a:off x="6078662" y="3716338"/>
            <a:ext cx="503237" cy="431800"/>
            <a:chOff x="2677" y="936"/>
            <a:chExt cx="483" cy="318"/>
          </a:xfrm>
        </p:grpSpPr>
        <p:grpSp>
          <p:nvGrpSpPr>
            <p:cNvPr id="144475" name="Group 91"/>
            <p:cNvGrpSpPr>
              <a:grpSpLocks/>
            </p:cNvGrpSpPr>
            <p:nvPr/>
          </p:nvGrpSpPr>
          <p:grpSpPr bwMode="auto">
            <a:xfrm>
              <a:off x="2677" y="936"/>
              <a:ext cx="431" cy="318"/>
              <a:chOff x="1315" y="3521"/>
              <a:chExt cx="431" cy="318"/>
            </a:xfrm>
          </p:grpSpPr>
          <p:sp>
            <p:nvSpPr>
              <p:cNvPr id="144476" name="Line 92"/>
              <p:cNvSpPr>
                <a:spLocks noChangeShapeType="1"/>
              </p:cNvSpPr>
              <p:nvPr/>
            </p:nvSpPr>
            <p:spPr bwMode="auto">
              <a:xfrm>
                <a:off x="1315" y="352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77" name="Line 93"/>
              <p:cNvSpPr>
                <a:spLocks noChangeShapeType="1"/>
              </p:cNvSpPr>
              <p:nvPr/>
            </p:nvSpPr>
            <p:spPr bwMode="auto">
              <a:xfrm>
                <a:off x="1315" y="383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78" name="Freeform 94"/>
              <p:cNvSpPr>
                <a:spLocks/>
              </p:cNvSpPr>
              <p:nvPr/>
            </p:nvSpPr>
            <p:spPr bwMode="auto">
              <a:xfrm>
                <a:off x="1587" y="3521"/>
                <a:ext cx="159" cy="318"/>
              </a:xfrm>
              <a:custGeom>
                <a:avLst/>
                <a:gdLst>
                  <a:gd name="T0" fmla="*/ 0 w 159"/>
                  <a:gd name="T1" fmla="*/ 0 h 318"/>
                  <a:gd name="T2" fmla="*/ 136 w 159"/>
                  <a:gd name="T3" fmla="*/ 91 h 318"/>
                  <a:gd name="T4" fmla="*/ 136 w 159"/>
                  <a:gd name="T5" fmla="*/ 227 h 318"/>
                  <a:gd name="T6" fmla="*/ 0 w 159"/>
                  <a:gd name="T7" fmla="*/ 318 h 318"/>
                </a:gdLst>
                <a:ahLst/>
                <a:cxnLst>
                  <a:cxn ang="0">
                    <a:pos x="T0" y="T1"/>
                  </a:cxn>
                  <a:cxn ang="0">
                    <a:pos x="T2" y="T3"/>
                  </a:cxn>
                  <a:cxn ang="0">
                    <a:pos x="T4" y="T5"/>
                  </a:cxn>
                  <a:cxn ang="0">
                    <a:pos x="T6" y="T7"/>
                  </a:cxn>
                </a:cxnLst>
                <a:rect l="0" t="0" r="r" b="b"/>
                <a:pathLst>
                  <a:path w="159" h="318">
                    <a:moveTo>
                      <a:pt x="0" y="0"/>
                    </a:moveTo>
                    <a:cubicBezTo>
                      <a:pt x="56" y="26"/>
                      <a:pt x="113" y="53"/>
                      <a:pt x="136" y="91"/>
                    </a:cubicBezTo>
                    <a:cubicBezTo>
                      <a:pt x="159" y="129"/>
                      <a:pt x="159" y="189"/>
                      <a:pt x="136" y="227"/>
                    </a:cubicBezTo>
                    <a:cubicBezTo>
                      <a:pt x="113" y="265"/>
                      <a:pt x="23" y="295"/>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79" name="Line 95"/>
              <p:cNvSpPr>
                <a:spLocks noChangeShapeType="1"/>
              </p:cNvSpPr>
              <p:nvPr/>
            </p:nvSpPr>
            <p:spPr bwMode="auto">
              <a:xfrm>
                <a:off x="1315" y="3521"/>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44480" name="Oval 96"/>
            <p:cNvSpPr>
              <a:spLocks noChangeArrowheads="1"/>
            </p:cNvSpPr>
            <p:nvPr/>
          </p:nvSpPr>
          <p:spPr bwMode="auto">
            <a:xfrm flipH="1">
              <a:off x="3069" y="1027"/>
              <a:ext cx="91"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44481" name="Line 97"/>
          <p:cNvSpPr>
            <a:spLocks noChangeShapeType="1"/>
          </p:cNvSpPr>
          <p:nvPr/>
        </p:nvSpPr>
        <p:spPr bwMode="auto">
          <a:xfrm flipH="1">
            <a:off x="5934199" y="3787775"/>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82" name="Line 98"/>
          <p:cNvSpPr>
            <a:spLocks noChangeShapeType="1"/>
          </p:cNvSpPr>
          <p:nvPr/>
        </p:nvSpPr>
        <p:spPr bwMode="auto">
          <a:xfrm flipH="1">
            <a:off x="5934199" y="4076700"/>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83" name="Line 99"/>
          <p:cNvSpPr>
            <a:spLocks noChangeShapeType="1"/>
          </p:cNvSpPr>
          <p:nvPr/>
        </p:nvSpPr>
        <p:spPr bwMode="auto">
          <a:xfrm>
            <a:off x="5934199" y="37877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84" name="Text Box 100"/>
          <p:cNvSpPr txBox="1">
            <a:spLocks noChangeArrowheads="1"/>
          </p:cNvSpPr>
          <p:nvPr/>
        </p:nvSpPr>
        <p:spPr bwMode="auto">
          <a:xfrm>
            <a:off x="6365999" y="3357563"/>
            <a:ext cx="10182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74AC00</a:t>
            </a:r>
          </a:p>
        </p:txBody>
      </p:sp>
      <p:sp>
        <p:nvSpPr>
          <p:cNvPr id="144485" name="Line 101"/>
          <p:cNvSpPr>
            <a:spLocks noChangeShapeType="1"/>
          </p:cNvSpPr>
          <p:nvPr/>
        </p:nvSpPr>
        <p:spPr bwMode="auto">
          <a:xfrm flipV="1">
            <a:off x="7662987" y="386080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86" name="Line 102"/>
          <p:cNvSpPr>
            <a:spLocks noChangeShapeType="1"/>
          </p:cNvSpPr>
          <p:nvPr/>
        </p:nvSpPr>
        <p:spPr bwMode="auto">
          <a:xfrm>
            <a:off x="6583487" y="3860800"/>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87" name="Line 103"/>
          <p:cNvSpPr>
            <a:spLocks noChangeShapeType="1"/>
          </p:cNvSpPr>
          <p:nvPr/>
        </p:nvSpPr>
        <p:spPr bwMode="auto">
          <a:xfrm>
            <a:off x="3414837" y="3933825"/>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88" name="Line 104"/>
          <p:cNvSpPr>
            <a:spLocks noChangeShapeType="1"/>
          </p:cNvSpPr>
          <p:nvPr/>
        </p:nvSpPr>
        <p:spPr bwMode="auto">
          <a:xfrm>
            <a:off x="3491483" y="620713"/>
            <a:ext cx="2520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89" name="Line 105"/>
          <p:cNvSpPr>
            <a:spLocks noChangeShapeType="1"/>
          </p:cNvSpPr>
          <p:nvPr/>
        </p:nvSpPr>
        <p:spPr bwMode="auto">
          <a:xfrm>
            <a:off x="3486274" y="42926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90" name="Line 106"/>
          <p:cNvSpPr>
            <a:spLocks noChangeShapeType="1"/>
          </p:cNvSpPr>
          <p:nvPr/>
        </p:nvSpPr>
        <p:spPr bwMode="auto">
          <a:xfrm>
            <a:off x="3341812" y="45815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91" name="Line 107"/>
          <p:cNvSpPr>
            <a:spLocks noChangeShapeType="1"/>
          </p:cNvSpPr>
          <p:nvPr/>
        </p:nvSpPr>
        <p:spPr bwMode="auto">
          <a:xfrm flipH="1">
            <a:off x="3341812" y="4581525"/>
            <a:ext cx="73025"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92" name="Line 108"/>
          <p:cNvSpPr>
            <a:spLocks noChangeShapeType="1"/>
          </p:cNvSpPr>
          <p:nvPr/>
        </p:nvSpPr>
        <p:spPr bwMode="auto">
          <a:xfrm flipH="1">
            <a:off x="3414837" y="4581525"/>
            <a:ext cx="73025"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93" name="Line 109"/>
          <p:cNvSpPr>
            <a:spLocks noChangeShapeType="1"/>
          </p:cNvSpPr>
          <p:nvPr/>
        </p:nvSpPr>
        <p:spPr bwMode="auto">
          <a:xfrm flipH="1">
            <a:off x="3487862" y="4581525"/>
            <a:ext cx="73025"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44494" name="Group 110"/>
          <p:cNvGrpSpPr>
            <a:grpSpLocks/>
          </p:cNvGrpSpPr>
          <p:nvPr/>
        </p:nvGrpSpPr>
        <p:grpSpPr bwMode="auto">
          <a:xfrm>
            <a:off x="2699320" y="981075"/>
            <a:ext cx="503238" cy="431800"/>
            <a:chOff x="2677" y="936"/>
            <a:chExt cx="483" cy="318"/>
          </a:xfrm>
        </p:grpSpPr>
        <p:grpSp>
          <p:nvGrpSpPr>
            <p:cNvPr id="144495" name="Group 111"/>
            <p:cNvGrpSpPr>
              <a:grpSpLocks/>
            </p:cNvGrpSpPr>
            <p:nvPr/>
          </p:nvGrpSpPr>
          <p:grpSpPr bwMode="auto">
            <a:xfrm>
              <a:off x="2677" y="936"/>
              <a:ext cx="431" cy="318"/>
              <a:chOff x="1315" y="3521"/>
              <a:chExt cx="431" cy="318"/>
            </a:xfrm>
          </p:grpSpPr>
          <p:sp>
            <p:nvSpPr>
              <p:cNvPr id="144496" name="Line 112"/>
              <p:cNvSpPr>
                <a:spLocks noChangeShapeType="1"/>
              </p:cNvSpPr>
              <p:nvPr/>
            </p:nvSpPr>
            <p:spPr bwMode="auto">
              <a:xfrm>
                <a:off x="1315" y="352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97" name="Line 113"/>
              <p:cNvSpPr>
                <a:spLocks noChangeShapeType="1"/>
              </p:cNvSpPr>
              <p:nvPr/>
            </p:nvSpPr>
            <p:spPr bwMode="auto">
              <a:xfrm>
                <a:off x="1315" y="383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98" name="Freeform 114"/>
              <p:cNvSpPr>
                <a:spLocks/>
              </p:cNvSpPr>
              <p:nvPr/>
            </p:nvSpPr>
            <p:spPr bwMode="auto">
              <a:xfrm>
                <a:off x="1587" y="3521"/>
                <a:ext cx="159" cy="318"/>
              </a:xfrm>
              <a:custGeom>
                <a:avLst/>
                <a:gdLst>
                  <a:gd name="T0" fmla="*/ 0 w 159"/>
                  <a:gd name="T1" fmla="*/ 0 h 318"/>
                  <a:gd name="T2" fmla="*/ 136 w 159"/>
                  <a:gd name="T3" fmla="*/ 91 h 318"/>
                  <a:gd name="T4" fmla="*/ 136 w 159"/>
                  <a:gd name="T5" fmla="*/ 227 h 318"/>
                  <a:gd name="T6" fmla="*/ 0 w 159"/>
                  <a:gd name="T7" fmla="*/ 318 h 318"/>
                </a:gdLst>
                <a:ahLst/>
                <a:cxnLst>
                  <a:cxn ang="0">
                    <a:pos x="T0" y="T1"/>
                  </a:cxn>
                  <a:cxn ang="0">
                    <a:pos x="T2" y="T3"/>
                  </a:cxn>
                  <a:cxn ang="0">
                    <a:pos x="T4" y="T5"/>
                  </a:cxn>
                  <a:cxn ang="0">
                    <a:pos x="T6" y="T7"/>
                  </a:cxn>
                </a:cxnLst>
                <a:rect l="0" t="0" r="r" b="b"/>
                <a:pathLst>
                  <a:path w="159" h="318">
                    <a:moveTo>
                      <a:pt x="0" y="0"/>
                    </a:moveTo>
                    <a:cubicBezTo>
                      <a:pt x="56" y="26"/>
                      <a:pt x="113" y="53"/>
                      <a:pt x="136" y="91"/>
                    </a:cubicBezTo>
                    <a:cubicBezTo>
                      <a:pt x="159" y="129"/>
                      <a:pt x="159" y="189"/>
                      <a:pt x="136" y="227"/>
                    </a:cubicBezTo>
                    <a:cubicBezTo>
                      <a:pt x="113" y="265"/>
                      <a:pt x="23" y="295"/>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499" name="Line 115"/>
              <p:cNvSpPr>
                <a:spLocks noChangeShapeType="1"/>
              </p:cNvSpPr>
              <p:nvPr/>
            </p:nvSpPr>
            <p:spPr bwMode="auto">
              <a:xfrm>
                <a:off x="1315" y="3521"/>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44500" name="Oval 116"/>
            <p:cNvSpPr>
              <a:spLocks noChangeArrowheads="1"/>
            </p:cNvSpPr>
            <p:nvPr/>
          </p:nvSpPr>
          <p:spPr bwMode="auto">
            <a:xfrm flipH="1">
              <a:off x="3069" y="1027"/>
              <a:ext cx="91"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44501" name="Line 117"/>
          <p:cNvSpPr>
            <a:spLocks noChangeShapeType="1"/>
          </p:cNvSpPr>
          <p:nvPr/>
        </p:nvSpPr>
        <p:spPr bwMode="auto">
          <a:xfrm flipH="1">
            <a:off x="2554858" y="1052513"/>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502" name="Line 118"/>
          <p:cNvSpPr>
            <a:spLocks noChangeShapeType="1"/>
          </p:cNvSpPr>
          <p:nvPr/>
        </p:nvSpPr>
        <p:spPr bwMode="auto">
          <a:xfrm flipH="1">
            <a:off x="2554858" y="1341438"/>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503" name="Line 119"/>
          <p:cNvSpPr>
            <a:spLocks noChangeShapeType="1"/>
          </p:cNvSpPr>
          <p:nvPr/>
        </p:nvSpPr>
        <p:spPr bwMode="auto">
          <a:xfrm>
            <a:off x="2554858" y="105251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504" name="Line 120"/>
          <p:cNvSpPr>
            <a:spLocks noChangeShapeType="1"/>
          </p:cNvSpPr>
          <p:nvPr/>
        </p:nvSpPr>
        <p:spPr bwMode="auto">
          <a:xfrm>
            <a:off x="3850258" y="981075"/>
            <a:ext cx="3889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505" name="Line 121"/>
          <p:cNvSpPr>
            <a:spLocks noChangeShapeType="1"/>
          </p:cNvSpPr>
          <p:nvPr/>
        </p:nvSpPr>
        <p:spPr bwMode="auto">
          <a:xfrm>
            <a:off x="5147245" y="981075"/>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506" name="Line 122"/>
          <p:cNvSpPr>
            <a:spLocks noChangeShapeType="1"/>
          </p:cNvSpPr>
          <p:nvPr/>
        </p:nvSpPr>
        <p:spPr bwMode="auto">
          <a:xfrm>
            <a:off x="2338958" y="908050"/>
            <a:ext cx="56880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507" name="Line 123"/>
          <p:cNvSpPr>
            <a:spLocks noChangeShapeType="1"/>
          </p:cNvSpPr>
          <p:nvPr/>
        </p:nvSpPr>
        <p:spPr bwMode="auto">
          <a:xfrm>
            <a:off x="8026970" y="908050"/>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508" name="Line 124"/>
          <p:cNvSpPr>
            <a:spLocks noChangeShapeType="1"/>
          </p:cNvSpPr>
          <p:nvPr/>
        </p:nvSpPr>
        <p:spPr bwMode="auto">
          <a:xfrm>
            <a:off x="5363145" y="908050"/>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509" name="Line 125"/>
          <p:cNvSpPr>
            <a:spLocks noChangeShapeType="1"/>
          </p:cNvSpPr>
          <p:nvPr/>
        </p:nvSpPr>
        <p:spPr bwMode="auto">
          <a:xfrm>
            <a:off x="3850258" y="9810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510" name="Line 126"/>
          <p:cNvSpPr>
            <a:spLocks noChangeShapeType="1"/>
          </p:cNvSpPr>
          <p:nvPr/>
        </p:nvSpPr>
        <p:spPr bwMode="auto">
          <a:xfrm>
            <a:off x="3202558" y="1196975"/>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511" name="Line 127"/>
          <p:cNvSpPr>
            <a:spLocks noChangeShapeType="1"/>
          </p:cNvSpPr>
          <p:nvPr/>
        </p:nvSpPr>
        <p:spPr bwMode="auto">
          <a:xfrm>
            <a:off x="2410395" y="90805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512" name="Line 128"/>
          <p:cNvSpPr>
            <a:spLocks noChangeShapeType="1"/>
          </p:cNvSpPr>
          <p:nvPr/>
        </p:nvSpPr>
        <p:spPr bwMode="auto">
          <a:xfrm>
            <a:off x="2410395" y="1196975"/>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513" name="Line 129"/>
          <p:cNvSpPr>
            <a:spLocks noChangeShapeType="1"/>
          </p:cNvSpPr>
          <p:nvPr/>
        </p:nvSpPr>
        <p:spPr bwMode="auto">
          <a:xfrm>
            <a:off x="3487862" y="4292600"/>
            <a:ext cx="3959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514" name="Line 130"/>
          <p:cNvSpPr>
            <a:spLocks noChangeShapeType="1"/>
          </p:cNvSpPr>
          <p:nvPr/>
        </p:nvSpPr>
        <p:spPr bwMode="auto">
          <a:xfrm>
            <a:off x="7447087" y="4292600"/>
            <a:ext cx="0"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515" name="Line 131"/>
          <p:cNvSpPr>
            <a:spLocks noChangeShapeType="1"/>
          </p:cNvSpPr>
          <p:nvPr/>
        </p:nvSpPr>
        <p:spPr bwMode="auto">
          <a:xfrm>
            <a:off x="4783262" y="4292600"/>
            <a:ext cx="0"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516" name="Line 132"/>
          <p:cNvSpPr>
            <a:spLocks noChangeShapeType="1"/>
          </p:cNvSpPr>
          <p:nvPr/>
        </p:nvSpPr>
        <p:spPr bwMode="auto">
          <a:xfrm>
            <a:off x="7739633" y="981075"/>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517" name="Text Box 133"/>
          <p:cNvSpPr txBox="1">
            <a:spLocks noChangeArrowheads="1"/>
          </p:cNvSpPr>
          <p:nvPr/>
        </p:nvSpPr>
        <p:spPr bwMode="auto">
          <a:xfrm>
            <a:off x="-34772" y="1102720"/>
            <a:ext cx="280076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dirty="0"/>
              <a:t>演習</a:t>
            </a:r>
            <a:r>
              <a:rPr lang="en-US" altLang="ja-JP" sz="3200" dirty="0"/>
              <a:t>6.2</a:t>
            </a:r>
            <a:endParaRPr lang="ja-JP" altLang="en-US" sz="3200" dirty="0"/>
          </a:p>
          <a:p>
            <a:r>
              <a:rPr lang="ja-JP" altLang="en-US" sz="3200" dirty="0"/>
              <a:t>それぞれの</a:t>
            </a:r>
          </a:p>
          <a:p>
            <a:r>
              <a:rPr lang="ja-JP" altLang="en-US" sz="3200" dirty="0"/>
              <a:t>アクセス時間を</a:t>
            </a:r>
          </a:p>
          <a:p>
            <a:r>
              <a:rPr lang="ja-JP" altLang="en-US" sz="3200" dirty="0"/>
              <a:t>求めよ</a:t>
            </a:r>
            <a:endParaRPr lang="en-US" altLang="ja-JP" sz="3200" dirty="0"/>
          </a:p>
          <a:p>
            <a:endParaRPr lang="en-US" altLang="ja-JP" sz="3200" dirty="0"/>
          </a:p>
          <a:p>
            <a:r>
              <a:rPr lang="ja-JP" altLang="en-US" sz="3200" dirty="0"/>
              <a:t>ここでは、</a:t>
            </a:r>
            <a:endParaRPr lang="en-US" altLang="ja-JP" sz="3200" dirty="0"/>
          </a:p>
          <a:p>
            <a:r>
              <a:rPr lang="en-US" altLang="ja-JP" sz="3200" dirty="0"/>
              <a:t>74AC00</a:t>
            </a:r>
          </a:p>
          <a:p>
            <a:r>
              <a:rPr lang="ja-JP" altLang="en-US" sz="3200" dirty="0"/>
              <a:t>の遅延が短く</a:t>
            </a:r>
            <a:endParaRPr lang="en-US" altLang="ja-JP" sz="3200" dirty="0"/>
          </a:p>
          <a:p>
            <a:r>
              <a:rPr lang="en-US" altLang="ja-JP" sz="3200"/>
              <a:t>4nsec</a:t>
            </a:r>
            <a:r>
              <a:rPr lang="ja-JP" altLang="en-US" sz="3200" dirty="0"/>
              <a:t>とする。</a:t>
            </a:r>
          </a:p>
          <a:p>
            <a:endParaRPr lang="en-US" altLang="ja-JP" sz="3200" dirty="0"/>
          </a:p>
        </p:txBody>
      </p:sp>
      <p:sp>
        <p:nvSpPr>
          <p:cNvPr id="144518" name="Text Box 134"/>
          <p:cNvSpPr txBox="1">
            <a:spLocks noChangeArrowheads="1"/>
          </p:cNvSpPr>
          <p:nvPr/>
        </p:nvSpPr>
        <p:spPr bwMode="auto">
          <a:xfrm>
            <a:off x="8798495" y="1922463"/>
            <a:ext cx="454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１）</a:t>
            </a:r>
          </a:p>
        </p:txBody>
      </p:sp>
      <p:sp>
        <p:nvSpPr>
          <p:cNvPr id="144519" name="Text Box 135"/>
          <p:cNvSpPr txBox="1">
            <a:spLocks noChangeArrowheads="1"/>
          </p:cNvSpPr>
          <p:nvPr/>
        </p:nvSpPr>
        <p:spPr bwMode="auto">
          <a:xfrm>
            <a:off x="8815512" y="4437063"/>
            <a:ext cx="454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２）</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235075" y="-58427"/>
            <a:ext cx="8229600" cy="1143000"/>
          </a:xfrm>
        </p:spPr>
        <p:txBody>
          <a:bodyPr/>
          <a:lstStyle/>
          <a:p>
            <a:r>
              <a:rPr lang="ja-JP" altLang="en-US" sz="4000" dirty="0"/>
              <a:t>メモリへの書き込み</a:t>
            </a:r>
            <a:br>
              <a:rPr lang="ja-JP" altLang="en-US" sz="4000" dirty="0"/>
            </a:br>
            <a:r>
              <a:rPr lang="ja-JP" altLang="en-US" sz="4000" dirty="0"/>
              <a:t>テキスト</a:t>
            </a:r>
            <a:r>
              <a:rPr lang="en-US" altLang="ja-JP" sz="4000" dirty="0"/>
              <a:t>p.131</a:t>
            </a:r>
          </a:p>
        </p:txBody>
      </p:sp>
      <p:sp>
        <p:nvSpPr>
          <p:cNvPr id="142339" name="Text Box 3"/>
          <p:cNvSpPr txBox="1">
            <a:spLocks noChangeArrowheads="1"/>
          </p:cNvSpPr>
          <p:nvPr/>
        </p:nvSpPr>
        <p:spPr bwMode="auto">
          <a:xfrm>
            <a:off x="2176463" y="3998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142340" name="Line 4"/>
          <p:cNvSpPr>
            <a:spLocks noChangeShapeType="1"/>
          </p:cNvSpPr>
          <p:nvPr/>
        </p:nvSpPr>
        <p:spPr bwMode="auto">
          <a:xfrm>
            <a:off x="2052638" y="2276475"/>
            <a:ext cx="574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41" name="Line 5"/>
          <p:cNvSpPr>
            <a:spLocks noChangeShapeType="1"/>
          </p:cNvSpPr>
          <p:nvPr/>
        </p:nvSpPr>
        <p:spPr bwMode="auto">
          <a:xfrm>
            <a:off x="2052638" y="2781300"/>
            <a:ext cx="574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42" name="Line 6"/>
          <p:cNvSpPr>
            <a:spLocks noChangeShapeType="1"/>
          </p:cNvSpPr>
          <p:nvPr/>
        </p:nvSpPr>
        <p:spPr bwMode="auto">
          <a:xfrm>
            <a:off x="2627313" y="2276475"/>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43" name="Line 7"/>
          <p:cNvSpPr>
            <a:spLocks noChangeShapeType="1"/>
          </p:cNvSpPr>
          <p:nvPr/>
        </p:nvSpPr>
        <p:spPr bwMode="auto">
          <a:xfrm flipV="1">
            <a:off x="2627313" y="2276475"/>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44" name="Line 8"/>
          <p:cNvSpPr>
            <a:spLocks noChangeShapeType="1"/>
          </p:cNvSpPr>
          <p:nvPr/>
        </p:nvSpPr>
        <p:spPr bwMode="auto">
          <a:xfrm>
            <a:off x="3133725" y="2276475"/>
            <a:ext cx="2374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45" name="Line 9"/>
          <p:cNvSpPr>
            <a:spLocks noChangeShapeType="1"/>
          </p:cNvSpPr>
          <p:nvPr/>
        </p:nvSpPr>
        <p:spPr bwMode="auto">
          <a:xfrm>
            <a:off x="3133725" y="2781300"/>
            <a:ext cx="2374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46" name="Line 10"/>
          <p:cNvSpPr>
            <a:spLocks noChangeShapeType="1"/>
          </p:cNvSpPr>
          <p:nvPr/>
        </p:nvSpPr>
        <p:spPr bwMode="auto">
          <a:xfrm>
            <a:off x="5507038" y="2276475"/>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47" name="Line 11"/>
          <p:cNvSpPr>
            <a:spLocks noChangeShapeType="1"/>
          </p:cNvSpPr>
          <p:nvPr/>
        </p:nvSpPr>
        <p:spPr bwMode="auto">
          <a:xfrm flipV="1">
            <a:off x="5507038" y="2276475"/>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48" name="Text Box 12"/>
          <p:cNvSpPr txBox="1">
            <a:spLocks noChangeArrowheads="1"/>
          </p:cNvSpPr>
          <p:nvPr/>
        </p:nvSpPr>
        <p:spPr bwMode="auto">
          <a:xfrm>
            <a:off x="303213" y="2439988"/>
            <a:ext cx="1173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A0-A18</a:t>
            </a:r>
          </a:p>
        </p:txBody>
      </p:sp>
      <p:sp>
        <p:nvSpPr>
          <p:cNvPr id="142349" name="Line 13"/>
          <p:cNvSpPr>
            <a:spLocks noChangeShapeType="1"/>
          </p:cNvSpPr>
          <p:nvPr/>
        </p:nvSpPr>
        <p:spPr bwMode="auto">
          <a:xfrm>
            <a:off x="1763713" y="3213100"/>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50" name="Line 14"/>
          <p:cNvSpPr>
            <a:spLocks noChangeShapeType="1"/>
          </p:cNvSpPr>
          <p:nvPr/>
        </p:nvSpPr>
        <p:spPr bwMode="auto">
          <a:xfrm>
            <a:off x="3132138" y="3213100"/>
            <a:ext cx="7143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51" name="Line 15"/>
          <p:cNvSpPr>
            <a:spLocks noChangeShapeType="1"/>
          </p:cNvSpPr>
          <p:nvPr/>
        </p:nvSpPr>
        <p:spPr bwMode="auto">
          <a:xfrm>
            <a:off x="3203575" y="3644900"/>
            <a:ext cx="21605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52" name="Line 16"/>
          <p:cNvSpPr>
            <a:spLocks noChangeShapeType="1"/>
          </p:cNvSpPr>
          <p:nvPr/>
        </p:nvSpPr>
        <p:spPr bwMode="auto">
          <a:xfrm flipV="1">
            <a:off x="5364163" y="3213100"/>
            <a:ext cx="7143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53" name="Line 17"/>
          <p:cNvSpPr>
            <a:spLocks noChangeShapeType="1"/>
          </p:cNvSpPr>
          <p:nvPr/>
        </p:nvSpPr>
        <p:spPr bwMode="auto">
          <a:xfrm>
            <a:off x="5435600" y="3213100"/>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54" name="Text Box 18"/>
          <p:cNvSpPr txBox="1">
            <a:spLocks noChangeArrowheads="1"/>
          </p:cNvSpPr>
          <p:nvPr/>
        </p:nvSpPr>
        <p:spPr bwMode="auto">
          <a:xfrm>
            <a:off x="323850" y="3206750"/>
            <a:ext cx="1173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CS</a:t>
            </a:r>
          </a:p>
        </p:txBody>
      </p:sp>
      <p:sp>
        <p:nvSpPr>
          <p:cNvPr id="142355" name="Line 19"/>
          <p:cNvSpPr>
            <a:spLocks noChangeShapeType="1"/>
          </p:cNvSpPr>
          <p:nvPr/>
        </p:nvSpPr>
        <p:spPr bwMode="auto">
          <a:xfrm>
            <a:off x="1763713" y="3860800"/>
            <a:ext cx="2592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56" name="Line 20"/>
          <p:cNvSpPr>
            <a:spLocks noChangeShapeType="1"/>
          </p:cNvSpPr>
          <p:nvPr/>
        </p:nvSpPr>
        <p:spPr bwMode="auto">
          <a:xfrm>
            <a:off x="4356100" y="3849688"/>
            <a:ext cx="7143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57" name="Line 21"/>
          <p:cNvSpPr>
            <a:spLocks noChangeShapeType="1"/>
          </p:cNvSpPr>
          <p:nvPr/>
        </p:nvSpPr>
        <p:spPr bwMode="auto">
          <a:xfrm flipV="1">
            <a:off x="4427538" y="4281488"/>
            <a:ext cx="936625" cy="11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58" name="Line 22"/>
          <p:cNvSpPr>
            <a:spLocks noChangeShapeType="1"/>
          </p:cNvSpPr>
          <p:nvPr/>
        </p:nvSpPr>
        <p:spPr bwMode="auto">
          <a:xfrm flipV="1">
            <a:off x="5364163" y="3849688"/>
            <a:ext cx="7143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59" name="Line 23"/>
          <p:cNvSpPr>
            <a:spLocks noChangeShapeType="1"/>
          </p:cNvSpPr>
          <p:nvPr/>
        </p:nvSpPr>
        <p:spPr bwMode="auto">
          <a:xfrm>
            <a:off x="5435600" y="3849688"/>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60" name="Text Box 24"/>
          <p:cNvSpPr txBox="1">
            <a:spLocks noChangeArrowheads="1"/>
          </p:cNvSpPr>
          <p:nvPr/>
        </p:nvSpPr>
        <p:spPr bwMode="auto">
          <a:xfrm>
            <a:off x="323850" y="4503738"/>
            <a:ext cx="1173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OE</a:t>
            </a:r>
          </a:p>
        </p:txBody>
      </p:sp>
      <p:sp>
        <p:nvSpPr>
          <p:cNvPr id="142361" name="Line 25"/>
          <p:cNvSpPr>
            <a:spLocks noChangeShapeType="1"/>
          </p:cNvSpPr>
          <p:nvPr/>
        </p:nvSpPr>
        <p:spPr bwMode="auto">
          <a:xfrm>
            <a:off x="1763713" y="4581525"/>
            <a:ext cx="4392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62" name="Text Box 26"/>
          <p:cNvSpPr txBox="1">
            <a:spLocks noChangeArrowheads="1"/>
          </p:cNvSpPr>
          <p:nvPr/>
        </p:nvSpPr>
        <p:spPr bwMode="auto">
          <a:xfrm>
            <a:off x="323850" y="3860800"/>
            <a:ext cx="1173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WE</a:t>
            </a:r>
          </a:p>
        </p:txBody>
      </p:sp>
      <p:sp>
        <p:nvSpPr>
          <p:cNvPr id="142363" name="Line 27"/>
          <p:cNvSpPr>
            <a:spLocks noChangeShapeType="1"/>
          </p:cNvSpPr>
          <p:nvPr/>
        </p:nvSpPr>
        <p:spPr bwMode="auto">
          <a:xfrm>
            <a:off x="395288" y="45085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64" name="Line 28"/>
          <p:cNvSpPr>
            <a:spLocks noChangeShapeType="1"/>
          </p:cNvSpPr>
          <p:nvPr/>
        </p:nvSpPr>
        <p:spPr bwMode="auto">
          <a:xfrm>
            <a:off x="395288" y="38608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65" name="Line 29"/>
          <p:cNvSpPr>
            <a:spLocks noChangeShapeType="1"/>
          </p:cNvSpPr>
          <p:nvPr/>
        </p:nvSpPr>
        <p:spPr bwMode="auto">
          <a:xfrm>
            <a:off x="395288" y="32131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66" name="Text Box 30"/>
          <p:cNvSpPr txBox="1">
            <a:spLocks noChangeArrowheads="1"/>
          </p:cNvSpPr>
          <p:nvPr/>
        </p:nvSpPr>
        <p:spPr bwMode="auto">
          <a:xfrm>
            <a:off x="323850" y="5300663"/>
            <a:ext cx="1173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a:t>I/O</a:t>
            </a:r>
          </a:p>
        </p:txBody>
      </p:sp>
      <p:sp>
        <p:nvSpPr>
          <p:cNvPr id="142367" name="Line 31"/>
          <p:cNvSpPr>
            <a:spLocks noChangeShapeType="1"/>
          </p:cNvSpPr>
          <p:nvPr/>
        </p:nvSpPr>
        <p:spPr bwMode="auto">
          <a:xfrm>
            <a:off x="2124075" y="5084763"/>
            <a:ext cx="20161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68" name="Line 32"/>
          <p:cNvSpPr>
            <a:spLocks noChangeShapeType="1"/>
          </p:cNvSpPr>
          <p:nvPr/>
        </p:nvSpPr>
        <p:spPr bwMode="auto">
          <a:xfrm>
            <a:off x="2124075" y="5589588"/>
            <a:ext cx="20161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69" name="Line 33"/>
          <p:cNvSpPr>
            <a:spLocks noChangeShapeType="1"/>
          </p:cNvSpPr>
          <p:nvPr/>
        </p:nvSpPr>
        <p:spPr bwMode="auto">
          <a:xfrm>
            <a:off x="4138613" y="5084763"/>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70" name="Line 34"/>
          <p:cNvSpPr>
            <a:spLocks noChangeShapeType="1"/>
          </p:cNvSpPr>
          <p:nvPr/>
        </p:nvSpPr>
        <p:spPr bwMode="auto">
          <a:xfrm flipV="1">
            <a:off x="4138613" y="5084763"/>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71" name="Line 35"/>
          <p:cNvSpPr>
            <a:spLocks noChangeShapeType="1"/>
          </p:cNvSpPr>
          <p:nvPr/>
        </p:nvSpPr>
        <p:spPr bwMode="auto">
          <a:xfrm>
            <a:off x="4643438" y="5084763"/>
            <a:ext cx="936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72" name="Line 36"/>
          <p:cNvSpPr>
            <a:spLocks noChangeShapeType="1"/>
          </p:cNvSpPr>
          <p:nvPr/>
        </p:nvSpPr>
        <p:spPr bwMode="auto">
          <a:xfrm>
            <a:off x="4643438" y="5589588"/>
            <a:ext cx="936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73" name="Line 37"/>
          <p:cNvSpPr>
            <a:spLocks noChangeShapeType="1"/>
          </p:cNvSpPr>
          <p:nvPr/>
        </p:nvSpPr>
        <p:spPr bwMode="auto">
          <a:xfrm>
            <a:off x="5578475" y="5084763"/>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74" name="Line 38"/>
          <p:cNvSpPr>
            <a:spLocks noChangeShapeType="1"/>
          </p:cNvSpPr>
          <p:nvPr/>
        </p:nvSpPr>
        <p:spPr bwMode="auto">
          <a:xfrm flipV="1">
            <a:off x="5578475" y="5084763"/>
            <a:ext cx="5048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75" name="Text Box 39"/>
          <p:cNvSpPr txBox="1">
            <a:spLocks noChangeArrowheads="1"/>
          </p:cNvSpPr>
          <p:nvPr/>
        </p:nvSpPr>
        <p:spPr bwMode="auto">
          <a:xfrm>
            <a:off x="4624388" y="516255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確定</a:t>
            </a:r>
          </a:p>
        </p:txBody>
      </p:sp>
      <p:sp>
        <p:nvSpPr>
          <p:cNvPr id="142376" name="Text Box 40"/>
          <p:cNvSpPr txBox="1">
            <a:spLocks noChangeArrowheads="1"/>
          </p:cNvSpPr>
          <p:nvPr/>
        </p:nvSpPr>
        <p:spPr bwMode="auto">
          <a:xfrm>
            <a:off x="3851275" y="23495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確定</a:t>
            </a:r>
          </a:p>
        </p:txBody>
      </p:sp>
      <p:sp>
        <p:nvSpPr>
          <p:cNvPr id="142377" name="Text Box 41"/>
          <p:cNvSpPr txBox="1">
            <a:spLocks noChangeArrowheads="1"/>
          </p:cNvSpPr>
          <p:nvPr/>
        </p:nvSpPr>
        <p:spPr bwMode="auto">
          <a:xfrm>
            <a:off x="6567488" y="386715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ＷＥの立上りエッジで</a:t>
            </a:r>
          </a:p>
          <a:p>
            <a:r>
              <a:rPr lang="ja-JP" altLang="en-US"/>
              <a:t>書き込む</a:t>
            </a:r>
          </a:p>
        </p:txBody>
      </p:sp>
      <p:sp>
        <p:nvSpPr>
          <p:cNvPr id="142378" name="Line 42"/>
          <p:cNvSpPr>
            <a:spLocks noChangeShapeType="1"/>
          </p:cNvSpPr>
          <p:nvPr/>
        </p:nvSpPr>
        <p:spPr bwMode="auto">
          <a:xfrm>
            <a:off x="5435600" y="3789363"/>
            <a:ext cx="0" cy="266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79" name="Line 43"/>
          <p:cNvSpPr>
            <a:spLocks noChangeShapeType="1"/>
          </p:cNvSpPr>
          <p:nvPr/>
        </p:nvSpPr>
        <p:spPr bwMode="auto">
          <a:xfrm>
            <a:off x="4356100" y="3789363"/>
            <a:ext cx="0" cy="266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80" name="Line 44"/>
          <p:cNvSpPr>
            <a:spLocks noChangeShapeType="1"/>
          </p:cNvSpPr>
          <p:nvPr/>
        </p:nvSpPr>
        <p:spPr bwMode="auto">
          <a:xfrm>
            <a:off x="4643438" y="3789363"/>
            <a:ext cx="0" cy="2160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81" name="Line 45"/>
          <p:cNvSpPr>
            <a:spLocks noChangeShapeType="1"/>
          </p:cNvSpPr>
          <p:nvPr/>
        </p:nvSpPr>
        <p:spPr bwMode="auto">
          <a:xfrm>
            <a:off x="4643438" y="5734050"/>
            <a:ext cx="7921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382" name="Text Box 46"/>
          <p:cNvSpPr txBox="1">
            <a:spLocks noChangeArrowheads="1"/>
          </p:cNvSpPr>
          <p:nvPr/>
        </p:nvSpPr>
        <p:spPr bwMode="auto">
          <a:xfrm>
            <a:off x="4684125" y="5667375"/>
            <a:ext cx="75147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2000" dirty="0"/>
              <a:t>TDS</a:t>
            </a:r>
          </a:p>
          <a:p>
            <a:r>
              <a:rPr lang="en-US" altLang="ja-JP" sz="2000" dirty="0"/>
              <a:t>=5</a:t>
            </a:r>
          </a:p>
        </p:txBody>
      </p:sp>
      <p:sp>
        <p:nvSpPr>
          <p:cNvPr id="142383" name="Line 47"/>
          <p:cNvSpPr>
            <a:spLocks noChangeShapeType="1"/>
          </p:cNvSpPr>
          <p:nvPr/>
        </p:nvSpPr>
        <p:spPr bwMode="auto">
          <a:xfrm>
            <a:off x="4427538" y="6321137"/>
            <a:ext cx="10080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sp>
        <p:nvSpPr>
          <p:cNvPr id="142384" name="Text Box 48"/>
          <p:cNvSpPr txBox="1">
            <a:spLocks noChangeArrowheads="1"/>
          </p:cNvSpPr>
          <p:nvPr/>
        </p:nvSpPr>
        <p:spPr bwMode="auto">
          <a:xfrm>
            <a:off x="4355976" y="6341258"/>
            <a:ext cx="10583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t>TW</a:t>
            </a:r>
            <a:r>
              <a:rPr lang="ja-JP" altLang="en-US" sz="2000" dirty="0"/>
              <a:t>Ｐ</a:t>
            </a:r>
            <a:r>
              <a:rPr lang="en-US" altLang="ja-JP" sz="2000" dirty="0"/>
              <a:t>=7</a:t>
            </a:r>
            <a:endParaRPr lang="ja-JP" altLang="en-US" sz="2000" dirty="0"/>
          </a:p>
        </p:txBody>
      </p:sp>
      <p:sp>
        <p:nvSpPr>
          <p:cNvPr id="3" name="正方形/長方形 2"/>
          <p:cNvSpPr/>
          <p:nvPr/>
        </p:nvSpPr>
        <p:spPr>
          <a:xfrm>
            <a:off x="4711809" y="793332"/>
            <a:ext cx="4572000" cy="1323439"/>
          </a:xfrm>
          <a:prstGeom prst="rect">
            <a:avLst/>
          </a:prstGeom>
        </p:spPr>
        <p:txBody>
          <a:bodyPr>
            <a:spAutoFit/>
          </a:bodyPr>
          <a:lstStyle/>
          <a:p>
            <a:pPr lvl="1"/>
            <a:r>
              <a:rPr lang="ja-JP" altLang="en-US" sz="2000" dirty="0"/>
              <a:t>書き込みのパルス幅：ＴＷＰ</a:t>
            </a:r>
          </a:p>
          <a:p>
            <a:pPr lvl="1"/>
            <a:r>
              <a:rPr lang="ja-JP" altLang="en-US" sz="2000" dirty="0"/>
              <a:t>書き込みセットアップ時間：ＴＤＳ</a:t>
            </a:r>
          </a:p>
          <a:p>
            <a:pPr lvl="1"/>
            <a:r>
              <a:rPr lang="ja-JP" altLang="en-US" sz="2000" dirty="0"/>
              <a:t>書き込みホールド時間：ＴＤＨ</a:t>
            </a:r>
            <a:endParaRPr lang="en-US" altLang="ja-JP" sz="2000" dirty="0"/>
          </a:p>
          <a:p>
            <a:pPr lvl="1"/>
            <a:r>
              <a:rPr lang="ja-JP" altLang="en-US" sz="2000" dirty="0"/>
              <a:t>単位は</a:t>
            </a:r>
            <a:r>
              <a:rPr lang="en-US" altLang="ja-JP" sz="2000" dirty="0" err="1"/>
              <a:t>nsec</a:t>
            </a:r>
            <a:r>
              <a:rPr lang="en-US" altLang="ja-JP" sz="2000" dirty="0"/>
              <a:t> </a:t>
            </a:r>
            <a:r>
              <a:rPr lang="ja-JP" altLang="en-US" sz="2000" dirty="0"/>
              <a:t>スピードグレード</a:t>
            </a:r>
            <a:r>
              <a:rPr lang="en-US" altLang="ja-JP" sz="2000" dirty="0"/>
              <a:t>-10</a:t>
            </a:r>
            <a:endParaRPr lang="ja-JP" altLang="en-US" sz="2000" dirty="0"/>
          </a:p>
        </p:txBody>
      </p:sp>
      <p:sp>
        <p:nvSpPr>
          <p:cNvPr id="50" name="Text Box 48"/>
          <p:cNvSpPr txBox="1">
            <a:spLocks noChangeArrowheads="1"/>
          </p:cNvSpPr>
          <p:nvPr/>
        </p:nvSpPr>
        <p:spPr bwMode="auto">
          <a:xfrm>
            <a:off x="5552784" y="5923932"/>
            <a:ext cx="10054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a:t>TDH=0</a:t>
            </a:r>
            <a:endParaRPr lang="ja-JP"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ja-JP" altLang="en-US"/>
              <a:t>半導体メモリの分類</a:t>
            </a:r>
          </a:p>
        </p:txBody>
      </p:sp>
      <p:sp>
        <p:nvSpPr>
          <p:cNvPr id="125955" name="Rectangle 3"/>
          <p:cNvSpPr>
            <a:spLocks noGrp="1" noChangeArrowheads="1"/>
          </p:cNvSpPr>
          <p:nvPr>
            <p:ph type="body" idx="1"/>
          </p:nvPr>
        </p:nvSpPr>
        <p:spPr/>
        <p:txBody>
          <a:bodyPr/>
          <a:lstStyle/>
          <a:p>
            <a:pPr>
              <a:lnSpc>
                <a:spcPct val="90000"/>
              </a:lnSpc>
            </a:pPr>
            <a:r>
              <a:rPr lang="en-US" altLang="ja-JP" sz="2800" dirty="0"/>
              <a:t>RAM</a:t>
            </a:r>
            <a:r>
              <a:rPr lang="ja-JP" altLang="en-US" sz="2800" dirty="0"/>
              <a:t>　</a:t>
            </a:r>
            <a:r>
              <a:rPr lang="en-US" altLang="ja-JP" sz="2800" dirty="0"/>
              <a:t>(Random Access Memory)</a:t>
            </a:r>
            <a:r>
              <a:rPr lang="ja-JP" altLang="en-US" sz="2800" dirty="0"/>
              <a:t>：　揮発性メモリ</a:t>
            </a:r>
          </a:p>
          <a:p>
            <a:pPr lvl="1">
              <a:lnSpc>
                <a:spcPct val="90000"/>
              </a:lnSpc>
            </a:pPr>
            <a:r>
              <a:rPr lang="ja-JP" altLang="en-US" sz="2500" dirty="0"/>
              <a:t>電源を切ると内容が消滅</a:t>
            </a:r>
          </a:p>
          <a:p>
            <a:pPr lvl="1">
              <a:lnSpc>
                <a:spcPct val="90000"/>
              </a:lnSpc>
            </a:pPr>
            <a:r>
              <a:rPr lang="en-US" altLang="ja-JP" sz="2500" dirty="0"/>
              <a:t>SRAM(Static</a:t>
            </a:r>
            <a:r>
              <a:rPr lang="ja-JP" altLang="en-US" sz="2500" dirty="0"/>
              <a:t>　</a:t>
            </a:r>
            <a:r>
              <a:rPr lang="en-US" altLang="ja-JP" sz="2500" dirty="0"/>
              <a:t>RAM)</a:t>
            </a:r>
          </a:p>
          <a:p>
            <a:pPr lvl="1">
              <a:lnSpc>
                <a:spcPct val="90000"/>
              </a:lnSpc>
            </a:pPr>
            <a:r>
              <a:rPr lang="en-US" altLang="ja-JP" sz="2500" dirty="0"/>
              <a:t>DRAM(Dynamic</a:t>
            </a:r>
            <a:r>
              <a:rPr lang="ja-JP" altLang="en-US" sz="2500" dirty="0"/>
              <a:t>　</a:t>
            </a:r>
            <a:r>
              <a:rPr lang="en-US" altLang="ja-JP" sz="2500" dirty="0"/>
              <a:t>RAM)</a:t>
            </a:r>
          </a:p>
          <a:p>
            <a:pPr>
              <a:lnSpc>
                <a:spcPct val="90000"/>
              </a:lnSpc>
            </a:pPr>
            <a:r>
              <a:rPr lang="en-US" altLang="ja-JP" sz="2800" dirty="0"/>
              <a:t>ROM(Read Only Memory)</a:t>
            </a:r>
            <a:r>
              <a:rPr lang="ja-JP" altLang="en-US" sz="2800" dirty="0"/>
              <a:t>：不揮発性メモリ</a:t>
            </a:r>
          </a:p>
          <a:p>
            <a:pPr lvl="1">
              <a:lnSpc>
                <a:spcPct val="90000"/>
              </a:lnSpc>
            </a:pPr>
            <a:r>
              <a:rPr lang="ja-JP" altLang="en-US" sz="2500" dirty="0"/>
              <a:t>電源を切っても内容が保持</a:t>
            </a:r>
          </a:p>
          <a:p>
            <a:pPr lvl="1">
              <a:lnSpc>
                <a:spcPct val="90000"/>
              </a:lnSpc>
            </a:pPr>
            <a:r>
              <a:rPr lang="en-US" altLang="ja-JP" sz="2500" dirty="0"/>
              <a:t>Mask ROM </a:t>
            </a:r>
            <a:r>
              <a:rPr lang="ja-JP" altLang="en-US" sz="2500" dirty="0"/>
              <a:t>書き換え不能</a:t>
            </a:r>
          </a:p>
          <a:p>
            <a:pPr lvl="1">
              <a:lnSpc>
                <a:spcPct val="90000"/>
              </a:lnSpc>
            </a:pPr>
            <a:r>
              <a:rPr lang="en-US" altLang="ja-JP" sz="2500" dirty="0"/>
              <a:t>PROM(Programmable ROM)</a:t>
            </a:r>
            <a:r>
              <a:rPr lang="ja-JP" altLang="en-US" sz="2500" dirty="0"/>
              <a:t>　プログラム可</a:t>
            </a:r>
          </a:p>
          <a:p>
            <a:pPr lvl="2">
              <a:lnSpc>
                <a:spcPct val="90000"/>
              </a:lnSpc>
            </a:pPr>
            <a:r>
              <a:rPr lang="en-US" altLang="ja-JP" sz="2200" dirty="0"/>
              <a:t>One Time PROM</a:t>
            </a:r>
            <a:r>
              <a:rPr lang="ja-JP" altLang="en-US" sz="2200" dirty="0"/>
              <a:t>　一回のみ書き込める</a:t>
            </a:r>
          </a:p>
          <a:p>
            <a:pPr lvl="2">
              <a:lnSpc>
                <a:spcPct val="90000"/>
              </a:lnSpc>
            </a:pPr>
            <a:r>
              <a:rPr lang="en-US" altLang="ja-JP" sz="2200" dirty="0"/>
              <a:t>Erasable PROM</a:t>
            </a:r>
            <a:r>
              <a:rPr lang="ja-JP" altLang="en-US" sz="2200" dirty="0"/>
              <a:t>　消去、再書き込み可能</a:t>
            </a:r>
          </a:p>
          <a:p>
            <a:pPr lvl="3">
              <a:lnSpc>
                <a:spcPct val="90000"/>
              </a:lnSpc>
            </a:pPr>
            <a:r>
              <a:rPr lang="en-US" altLang="ja-JP" sz="1800" dirty="0"/>
              <a:t>UV EPROM</a:t>
            </a:r>
            <a:r>
              <a:rPr lang="ja-JP" altLang="en-US" sz="1800" dirty="0"/>
              <a:t>　（紫外線消去型）</a:t>
            </a:r>
          </a:p>
          <a:p>
            <a:pPr lvl="3">
              <a:lnSpc>
                <a:spcPct val="90000"/>
              </a:lnSpc>
            </a:pPr>
            <a:r>
              <a:rPr lang="en-US" altLang="ja-JP" sz="1800" dirty="0"/>
              <a:t>EEPROM </a:t>
            </a:r>
            <a:r>
              <a:rPr lang="ja-JP" altLang="en-US" sz="1800" dirty="0"/>
              <a:t>（電気的消去可能型）　</a:t>
            </a:r>
            <a:r>
              <a:rPr lang="en-US" altLang="ja-JP" sz="1800" dirty="0">
                <a:solidFill>
                  <a:srgbClr val="FF0000"/>
                </a:solidFill>
              </a:rPr>
              <a:t>FLASH</a:t>
            </a:r>
            <a:r>
              <a:rPr lang="ja-JP" altLang="en-US" sz="1800" dirty="0">
                <a:solidFill>
                  <a:srgbClr val="FF0000"/>
                </a:solidFill>
              </a:rPr>
              <a:t>　</a:t>
            </a:r>
            <a:r>
              <a:rPr lang="en-US" altLang="ja-JP" sz="1800" dirty="0">
                <a:solidFill>
                  <a:srgbClr val="FF0000"/>
                </a:solidFill>
              </a:rPr>
              <a:t>Memory</a:t>
            </a:r>
          </a:p>
          <a:p>
            <a:pPr>
              <a:lnSpc>
                <a:spcPct val="90000"/>
              </a:lnSpc>
            </a:pPr>
            <a:endParaRPr lang="en-US" altLang="ja-JP"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ja-JP"/>
              <a:t>DRAM</a:t>
            </a:r>
            <a:r>
              <a:rPr lang="ja-JP" altLang="en-US"/>
              <a:t>（</a:t>
            </a:r>
            <a:r>
              <a:rPr lang="en-US" altLang="ja-JP"/>
              <a:t>Dynamic</a:t>
            </a:r>
            <a:r>
              <a:rPr lang="ja-JP" altLang="en-US"/>
              <a:t>　</a:t>
            </a:r>
            <a:r>
              <a:rPr lang="en-US" altLang="ja-JP"/>
              <a:t>RAM)</a:t>
            </a:r>
          </a:p>
        </p:txBody>
      </p:sp>
      <p:sp>
        <p:nvSpPr>
          <p:cNvPr id="147459" name="Rectangle 3"/>
          <p:cNvSpPr>
            <a:spLocks noGrp="1" noChangeArrowheads="1"/>
          </p:cNvSpPr>
          <p:nvPr>
            <p:ph type="body" idx="1"/>
          </p:nvPr>
        </p:nvSpPr>
        <p:spPr/>
        <p:txBody>
          <a:bodyPr/>
          <a:lstStyle/>
          <a:p>
            <a:r>
              <a:rPr lang="ja-JP" altLang="en-US"/>
              <a:t>記憶はコンデンサ内の電荷によって行う</a:t>
            </a:r>
          </a:p>
          <a:p>
            <a:r>
              <a:rPr lang="ja-JP" altLang="en-US"/>
              <a:t>リフレッシュ、プリチャージが必要</a:t>
            </a:r>
          </a:p>
          <a:p>
            <a:r>
              <a:rPr lang="ja-JP" altLang="en-US"/>
              <a:t>２５６</a:t>
            </a:r>
            <a:r>
              <a:rPr lang="en-US" altLang="ja-JP"/>
              <a:t>Mbit/Chip</a:t>
            </a:r>
            <a:r>
              <a:rPr lang="ja-JP" altLang="en-US"/>
              <a:t>の大容量</a:t>
            </a:r>
          </a:p>
          <a:p>
            <a:r>
              <a:rPr lang="ja-JP" altLang="en-US"/>
              <a:t>連続転送は高速</a:t>
            </a:r>
          </a:p>
          <a:p>
            <a:r>
              <a:rPr lang="en-US" altLang="ja-JP"/>
              <a:t>SDRAM</a:t>
            </a:r>
            <a:r>
              <a:rPr lang="ja-JP" altLang="en-US"/>
              <a:t>（</a:t>
            </a:r>
            <a:r>
              <a:rPr lang="en-US" altLang="ja-JP"/>
              <a:t>Synchronous</a:t>
            </a:r>
            <a:r>
              <a:rPr lang="ja-JP" altLang="en-US"/>
              <a:t>　</a:t>
            </a:r>
            <a:r>
              <a:rPr lang="en-US" altLang="ja-JP"/>
              <a:t>DRAM</a:t>
            </a:r>
            <a:r>
              <a:rPr lang="ja-JP" altLang="en-US"/>
              <a:t>）の普及</a:t>
            </a:r>
          </a:p>
          <a:p>
            <a:r>
              <a:rPr lang="en-US" altLang="ja-JP"/>
              <a:t>DDR-SDRAM</a:t>
            </a:r>
            <a:r>
              <a:rPr lang="ja-JP" altLang="en-US"/>
              <a:t>の登場</a:t>
            </a:r>
          </a:p>
          <a:p>
            <a:pPr lvl="1"/>
            <a:r>
              <a:rPr lang="en-US" altLang="ja-JP"/>
              <a:t>DDR2 →</a:t>
            </a:r>
            <a:r>
              <a:rPr lang="ja-JP" altLang="en-US"/>
              <a:t>　</a:t>
            </a:r>
            <a:r>
              <a:rPr lang="en-US" altLang="ja-JP"/>
              <a:t>DDR3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Line 2"/>
          <p:cNvSpPr>
            <a:spLocks noChangeShapeType="1"/>
          </p:cNvSpPr>
          <p:nvPr/>
        </p:nvSpPr>
        <p:spPr bwMode="auto">
          <a:xfrm>
            <a:off x="4211638" y="1052513"/>
            <a:ext cx="0" cy="381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59" name="Oval 3"/>
          <p:cNvSpPr>
            <a:spLocks noChangeArrowheads="1"/>
          </p:cNvSpPr>
          <p:nvPr/>
        </p:nvSpPr>
        <p:spPr bwMode="auto">
          <a:xfrm>
            <a:off x="3708400" y="404813"/>
            <a:ext cx="935038" cy="6477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CPU </a:t>
            </a:r>
          </a:p>
        </p:txBody>
      </p:sp>
      <p:sp>
        <p:nvSpPr>
          <p:cNvPr id="173060" name="Rectangle 4"/>
          <p:cNvSpPr>
            <a:spLocks noChangeArrowheads="1"/>
          </p:cNvSpPr>
          <p:nvPr/>
        </p:nvSpPr>
        <p:spPr bwMode="auto">
          <a:xfrm>
            <a:off x="3635375" y="1412875"/>
            <a:ext cx="1441450" cy="4318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a:t>L1</a:t>
            </a:r>
            <a:r>
              <a:rPr lang="ja-JP" altLang="en-US"/>
              <a:t>キャッシュ</a:t>
            </a:r>
          </a:p>
        </p:txBody>
      </p:sp>
      <p:sp>
        <p:nvSpPr>
          <p:cNvPr id="173061" name="Rectangle 5"/>
          <p:cNvSpPr>
            <a:spLocks noChangeArrowheads="1"/>
          </p:cNvSpPr>
          <p:nvPr/>
        </p:nvSpPr>
        <p:spPr bwMode="auto">
          <a:xfrm>
            <a:off x="3348038" y="2133600"/>
            <a:ext cx="1944687" cy="6477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L2</a:t>
            </a:r>
            <a:r>
              <a:rPr lang="ja-JP" altLang="en-US"/>
              <a:t>キャッシュ</a:t>
            </a:r>
          </a:p>
        </p:txBody>
      </p:sp>
      <p:sp>
        <p:nvSpPr>
          <p:cNvPr id="173062" name="Rectangle 6"/>
          <p:cNvSpPr>
            <a:spLocks noChangeArrowheads="1"/>
          </p:cNvSpPr>
          <p:nvPr/>
        </p:nvSpPr>
        <p:spPr bwMode="auto">
          <a:xfrm>
            <a:off x="3060700" y="3213100"/>
            <a:ext cx="2447925" cy="8636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L3</a:t>
            </a:r>
            <a:r>
              <a:rPr lang="ja-JP" altLang="en-US"/>
              <a:t>キャッシュ</a:t>
            </a:r>
          </a:p>
          <a:p>
            <a:pPr algn="ctr"/>
            <a:r>
              <a:rPr lang="en-US" altLang="ja-JP"/>
              <a:t>SRAM</a:t>
            </a:r>
          </a:p>
        </p:txBody>
      </p:sp>
      <p:sp>
        <p:nvSpPr>
          <p:cNvPr id="173063" name="Rectangle 7"/>
          <p:cNvSpPr>
            <a:spLocks noChangeArrowheads="1"/>
          </p:cNvSpPr>
          <p:nvPr/>
        </p:nvSpPr>
        <p:spPr bwMode="auto">
          <a:xfrm>
            <a:off x="2555875" y="4365625"/>
            <a:ext cx="3313113" cy="1295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主記憶</a:t>
            </a:r>
          </a:p>
          <a:p>
            <a:pPr algn="ctr"/>
            <a:r>
              <a:rPr lang="en-US" altLang="ja-JP"/>
              <a:t>DRAM</a:t>
            </a:r>
          </a:p>
        </p:txBody>
      </p:sp>
      <p:sp>
        <p:nvSpPr>
          <p:cNvPr id="173064" name="Text Box 8"/>
          <p:cNvSpPr txBox="1">
            <a:spLocks noChangeArrowheads="1"/>
          </p:cNvSpPr>
          <p:nvPr/>
        </p:nvSpPr>
        <p:spPr bwMode="auto">
          <a:xfrm>
            <a:off x="5632450" y="1431925"/>
            <a:ext cx="197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a:t>
            </a:r>
            <a:r>
              <a:rPr lang="en-US" altLang="ja-JP"/>
              <a:t>64KB</a:t>
            </a:r>
            <a:r>
              <a:rPr lang="ja-JP" altLang="en-US"/>
              <a:t>　</a:t>
            </a:r>
            <a:r>
              <a:rPr lang="en-US" altLang="ja-JP"/>
              <a:t>1-2clock</a:t>
            </a:r>
          </a:p>
        </p:txBody>
      </p:sp>
      <p:sp>
        <p:nvSpPr>
          <p:cNvPr id="173065" name="Text Box 9"/>
          <p:cNvSpPr txBox="1">
            <a:spLocks noChangeArrowheads="1"/>
          </p:cNvSpPr>
          <p:nvPr/>
        </p:nvSpPr>
        <p:spPr bwMode="auto">
          <a:xfrm>
            <a:off x="5724525" y="2198688"/>
            <a:ext cx="213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a:t>
            </a:r>
            <a:r>
              <a:rPr lang="en-US" altLang="ja-JP"/>
              <a:t>256KB 3-10clock</a:t>
            </a:r>
          </a:p>
        </p:txBody>
      </p:sp>
      <p:sp>
        <p:nvSpPr>
          <p:cNvPr id="173066" name="Text Box 10"/>
          <p:cNvSpPr txBox="1">
            <a:spLocks noChangeArrowheads="1"/>
          </p:cNvSpPr>
          <p:nvPr/>
        </p:nvSpPr>
        <p:spPr bwMode="auto">
          <a:xfrm>
            <a:off x="5724525" y="3278188"/>
            <a:ext cx="236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2M</a:t>
            </a:r>
            <a:r>
              <a:rPr lang="ja-JP" altLang="en-US"/>
              <a:t>～</a:t>
            </a:r>
            <a:r>
              <a:rPr lang="en-US" altLang="ja-JP"/>
              <a:t>4MB 10-20clock</a:t>
            </a:r>
          </a:p>
        </p:txBody>
      </p:sp>
      <p:sp>
        <p:nvSpPr>
          <p:cNvPr id="173067" name="Text Box 11"/>
          <p:cNvSpPr txBox="1">
            <a:spLocks noChangeArrowheads="1"/>
          </p:cNvSpPr>
          <p:nvPr/>
        </p:nvSpPr>
        <p:spPr bwMode="auto">
          <a:xfrm>
            <a:off x="6035675" y="4868863"/>
            <a:ext cx="241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4</a:t>
            </a:r>
            <a:r>
              <a:rPr lang="ja-JP" altLang="en-US"/>
              <a:t>～</a:t>
            </a:r>
            <a:r>
              <a:rPr lang="en-US" altLang="ja-JP"/>
              <a:t>16GB 50-100clock</a:t>
            </a:r>
          </a:p>
        </p:txBody>
      </p:sp>
      <p:sp>
        <p:nvSpPr>
          <p:cNvPr id="173068" name="Rectangle 12"/>
          <p:cNvSpPr>
            <a:spLocks noChangeArrowheads="1"/>
          </p:cNvSpPr>
          <p:nvPr/>
        </p:nvSpPr>
        <p:spPr bwMode="auto">
          <a:xfrm>
            <a:off x="2843213" y="260350"/>
            <a:ext cx="2736850" cy="273685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69" name="Text Box 13"/>
          <p:cNvSpPr txBox="1">
            <a:spLocks noChangeArrowheads="1"/>
          </p:cNvSpPr>
          <p:nvPr/>
        </p:nvSpPr>
        <p:spPr bwMode="auto">
          <a:xfrm>
            <a:off x="107950" y="836613"/>
            <a:ext cx="2452688"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latin typeface="Times New Roman" panose="02020603050405020304" pitchFamily="18" charset="0"/>
              </a:rPr>
              <a:t>記憶の階層</a:t>
            </a:r>
          </a:p>
          <a:p>
            <a:endParaRPr lang="ja-JP" altLang="en-US" sz="2400">
              <a:latin typeface="Times New Roman" panose="02020603050405020304" pitchFamily="18" charset="0"/>
            </a:endParaRPr>
          </a:p>
          <a:p>
            <a:r>
              <a:rPr lang="ja-JP" altLang="en-US" sz="1600">
                <a:latin typeface="Times New Roman" panose="02020603050405020304" pitchFamily="18" charset="0"/>
              </a:rPr>
              <a:t>高速小容量の</a:t>
            </a:r>
          </a:p>
          <a:p>
            <a:r>
              <a:rPr lang="en-US" altLang="ja-JP" sz="1600">
                <a:latin typeface="Times New Roman" panose="02020603050405020304" pitchFamily="18" charset="0"/>
              </a:rPr>
              <a:t>CPU</a:t>
            </a:r>
            <a:r>
              <a:rPr lang="ja-JP" altLang="en-US" sz="1600">
                <a:latin typeface="Times New Roman" panose="02020603050405020304" pitchFamily="18" charset="0"/>
              </a:rPr>
              <a:t>の近くに置き</a:t>
            </a:r>
          </a:p>
          <a:p>
            <a:r>
              <a:rPr lang="ja-JP" altLang="en-US" sz="1600">
                <a:latin typeface="Times New Roman" panose="02020603050405020304" pitchFamily="18" charset="0"/>
              </a:rPr>
              <a:t>よく使うデータを入れておく</a:t>
            </a:r>
          </a:p>
          <a:p>
            <a:endParaRPr lang="ja-JP" altLang="en-US" sz="1600">
              <a:latin typeface="Times New Roman" panose="02020603050405020304" pitchFamily="18" charset="0"/>
            </a:endParaRPr>
          </a:p>
          <a:p>
            <a:r>
              <a:rPr lang="ja-JP" altLang="en-US" sz="1600">
                <a:latin typeface="Times New Roman" panose="02020603050405020304" pitchFamily="18" charset="0"/>
              </a:rPr>
              <a:t>そこになければより遅い</a:t>
            </a:r>
          </a:p>
          <a:p>
            <a:r>
              <a:rPr lang="ja-JP" altLang="en-US" sz="1600">
                <a:latin typeface="Times New Roman" panose="02020603050405020304" pitchFamily="18" charset="0"/>
              </a:rPr>
              <a:t>大容量メモリに取りに行く</a:t>
            </a:r>
          </a:p>
        </p:txBody>
      </p:sp>
      <p:sp>
        <p:nvSpPr>
          <p:cNvPr id="173070" name="AutoShape 14"/>
          <p:cNvSpPr>
            <a:spLocks noChangeArrowheads="1"/>
          </p:cNvSpPr>
          <p:nvPr/>
        </p:nvSpPr>
        <p:spPr bwMode="auto">
          <a:xfrm>
            <a:off x="1763713" y="6092825"/>
            <a:ext cx="576262" cy="792163"/>
          </a:xfrm>
          <a:prstGeom prst="flowChartMagneticDisk">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71" name="AutoShape 15"/>
          <p:cNvSpPr>
            <a:spLocks noChangeArrowheads="1"/>
          </p:cNvSpPr>
          <p:nvPr/>
        </p:nvSpPr>
        <p:spPr bwMode="auto">
          <a:xfrm>
            <a:off x="2700338" y="6065838"/>
            <a:ext cx="576262" cy="792162"/>
          </a:xfrm>
          <a:prstGeom prst="flowChartMagneticDisk">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72" name="AutoShape 16"/>
          <p:cNvSpPr>
            <a:spLocks noChangeArrowheads="1"/>
          </p:cNvSpPr>
          <p:nvPr/>
        </p:nvSpPr>
        <p:spPr bwMode="auto">
          <a:xfrm>
            <a:off x="3636963" y="6038850"/>
            <a:ext cx="576262" cy="792163"/>
          </a:xfrm>
          <a:prstGeom prst="flowChartMagneticDisk">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73" name="AutoShape 17"/>
          <p:cNvSpPr>
            <a:spLocks noChangeArrowheads="1"/>
          </p:cNvSpPr>
          <p:nvPr/>
        </p:nvSpPr>
        <p:spPr bwMode="auto">
          <a:xfrm>
            <a:off x="4573588" y="6011863"/>
            <a:ext cx="576262" cy="792162"/>
          </a:xfrm>
          <a:prstGeom prst="flowChartMagneticDisk">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74" name="AutoShape 18"/>
          <p:cNvSpPr>
            <a:spLocks noChangeArrowheads="1"/>
          </p:cNvSpPr>
          <p:nvPr/>
        </p:nvSpPr>
        <p:spPr bwMode="auto">
          <a:xfrm>
            <a:off x="5510213" y="5984875"/>
            <a:ext cx="576262" cy="792163"/>
          </a:xfrm>
          <a:prstGeom prst="flowChartMagneticDisk">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75" name="Text Box 19"/>
          <p:cNvSpPr txBox="1">
            <a:spLocks noChangeArrowheads="1"/>
          </p:cNvSpPr>
          <p:nvPr/>
        </p:nvSpPr>
        <p:spPr bwMode="auto">
          <a:xfrm>
            <a:off x="6443663" y="5805488"/>
            <a:ext cx="2292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補助記憶　（</a:t>
            </a:r>
            <a:r>
              <a:rPr lang="en-US" altLang="ja-JP"/>
              <a:t>2</a:t>
            </a:r>
            <a:r>
              <a:rPr lang="ja-JP" altLang="en-US"/>
              <a:t>次記憶）</a:t>
            </a:r>
          </a:p>
          <a:p>
            <a:r>
              <a:rPr lang="ja-JP" altLang="en-US"/>
              <a:t> </a:t>
            </a:r>
            <a:r>
              <a:rPr lang="en-US" altLang="ja-JP"/>
              <a:t>μ-msec</a:t>
            </a:r>
            <a:r>
              <a:rPr lang="ja-JP" altLang="en-US"/>
              <a:t>オーダー</a:t>
            </a:r>
          </a:p>
          <a:p>
            <a:r>
              <a:rPr lang="ja-JP" altLang="en-US"/>
              <a:t>数百</a:t>
            </a:r>
            <a:r>
              <a:rPr lang="en-US" altLang="ja-JP"/>
              <a:t>GB</a:t>
            </a:r>
          </a:p>
        </p:txBody>
      </p:sp>
      <p:sp>
        <p:nvSpPr>
          <p:cNvPr id="173076" name="Text Box 20"/>
          <p:cNvSpPr txBox="1">
            <a:spLocks noChangeArrowheads="1"/>
          </p:cNvSpPr>
          <p:nvPr/>
        </p:nvSpPr>
        <p:spPr bwMode="auto">
          <a:xfrm>
            <a:off x="5508625" y="1117600"/>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チップ内メモリ</a:t>
            </a:r>
          </a:p>
        </p:txBody>
      </p:sp>
      <p:sp>
        <p:nvSpPr>
          <p:cNvPr id="173077" name="Line 21"/>
          <p:cNvSpPr>
            <a:spLocks noChangeShapeType="1"/>
          </p:cNvSpPr>
          <p:nvPr/>
        </p:nvSpPr>
        <p:spPr bwMode="auto">
          <a:xfrm>
            <a:off x="898525" y="5734050"/>
            <a:ext cx="8066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78" name="Line 22"/>
          <p:cNvSpPr>
            <a:spLocks noChangeShapeType="1"/>
          </p:cNvSpPr>
          <p:nvPr/>
        </p:nvSpPr>
        <p:spPr bwMode="auto">
          <a:xfrm>
            <a:off x="8675688" y="1196975"/>
            <a:ext cx="0" cy="4464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79" name="Text Box 23"/>
          <p:cNvSpPr txBox="1">
            <a:spLocks noChangeArrowheads="1"/>
          </p:cNvSpPr>
          <p:nvPr/>
        </p:nvSpPr>
        <p:spPr bwMode="auto">
          <a:xfrm>
            <a:off x="6372225" y="188913"/>
            <a:ext cx="2108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ソフトウェアから</a:t>
            </a:r>
          </a:p>
          <a:p>
            <a:r>
              <a:rPr lang="ja-JP" altLang="en-US"/>
              <a:t>は透過</a:t>
            </a:r>
          </a:p>
          <a:p>
            <a:r>
              <a:rPr lang="ja-JP" altLang="en-US"/>
              <a:t>（トランスペアレント）</a:t>
            </a:r>
          </a:p>
        </p:txBody>
      </p:sp>
      <p:sp>
        <p:nvSpPr>
          <p:cNvPr id="173080" name="Text Box 24"/>
          <p:cNvSpPr txBox="1">
            <a:spLocks noChangeArrowheads="1"/>
          </p:cNvSpPr>
          <p:nvPr/>
        </p:nvSpPr>
        <p:spPr bwMode="auto">
          <a:xfrm>
            <a:off x="347663" y="579913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OS</a:t>
            </a:r>
            <a:r>
              <a:rPr lang="ja-JP" altLang="en-US"/>
              <a:t>が管理</a:t>
            </a:r>
          </a:p>
        </p:txBody>
      </p:sp>
    </p:spTree>
    <p:extLst>
      <p:ext uri="{BB962C8B-B14F-4D97-AF65-F5344CB8AC3E}">
        <p14:creationId xmlns:p14="http://schemas.microsoft.com/office/powerpoint/2010/main" val="1896179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ja-JP" altLang="en-US" sz="4000"/>
              <a:t>記憶階層における</a:t>
            </a:r>
            <a:r>
              <a:rPr lang="en-US" altLang="ja-JP" sz="4000"/>
              <a:t>SRAM</a:t>
            </a:r>
            <a:r>
              <a:rPr lang="ja-JP" altLang="en-US" sz="4000"/>
              <a:t>と</a:t>
            </a:r>
            <a:br>
              <a:rPr lang="ja-JP" altLang="en-US" sz="4000"/>
            </a:br>
            <a:r>
              <a:rPr lang="en-US" altLang="ja-JP" sz="4000"/>
              <a:t>DRAM</a:t>
            </a:r>
            <a:r>
              <a:rPr lang="ja-JP" altLang="en-US" sz="4000"/>
              <a:t>の使い方</a:t>
            </a:r>
          </a:p>
        </p:txBody>
      </p:sp>
      <p:sp>
        <p:nvSpPr>
          <p:cNvPr id="174083" name="Rectangle 3"/>
          <p:cNvSpPr>
            <a:spLocks noGrp="1" noChangeArrowheads="1"/>
          </p:cNvSpPr>
          <p:nvPr>
            <p:ph type="body" idx="1"/>
          </p:nvPr>
        </p:nvSpPr>
        <p:spPr/>
        <p:txBody>
          <a:bodyPr/>
          <a:lstStyle/>
          <a:p>
            <a:r>
              <a:rPr lang="en-US" altLang="ja-JP" sz="2800"/>
              <a:t>SRAM</a:t>
            </a:r>
            <a:r>
              <a:rPr lang="ja-JP" altLang="en-US" sz="2800"/>
              <a:t>はキャッシュで良く用いる</a:t>
            </a:r>
          </a:p>
          <a:p>
            <a:pPr lvl="1"/>
            <a:r>
              <a:rPr lang="ja-JP" altLang="en-US" sz="2400"/>
              <a:t>チップ内でもチップ外でもキャッシュは概ね</a:t>
            </a:r>
            <a:r>
              <a:rPr lang="en-US" altLang="ja-JP" sz="2400"/>
              <a:t>SRAM</a:t>
            </a:r>
          </a:p>
          <a:p>
            <a:pPr lvl="1"/>
            <a:r>
              <a:rPr lang="ja-JP" altLang="en-US" sz="2400"/>
              <a:t>高速で使いやすい（プリチャージ、リフレッシュ、アドレスの切り替え等の不要）から</a:t>
            </a:r>
          </a:p>
          <a:p>
            <a:r>
              <a:rPr lang="en-US" altLang="ja-JP" sz="2800"/>
              <a:t>DRAM</a:t>
            </a:r>
            <a:r>
              <a:rPr lang="ja-JP" altLang="en-US" sz="2800"/>
              <a:t>は主記憶</a:t>
            </a:r>
          </a:p>
          <a:p>
            <a:pPr lvl="1"/>
            <a:r>
              <a:rPr lang="ja-JP" altLang="en-US" sz="2400"/>
              <a:t>大容量</a:t>
            </a:r>
          </a:p>
          <a:p>
            <a:pPr lvl="1"/>
            <a:r>
              <a:rPr lang="ja-JP" altLang="en-US" sz="2400"/>
              <a:t>ブロック単位ならば読み書きともに高速で</a:t>
            </a:r>
            <a:r>
              <a:rPr lang="en-US" altLang="ja-JP" sz="2400"/>
              <a:t>SRAM</a:t>
            </a:r>
            <a:r>
              <a:rPr lang="ja-JP" altLang="en-US" sz="2400"/>
              <a:t>に十分付いていける</a:t>
            </a:r>
          </a:p>
          <a:p>
            <a:pPr lvl="1">
              <a:buFontTx/>
              <a:buNone/>
            </a:pPr>
            <a:r>
              <a:rPr lang="ja-JP" altLang="en-US" sz="2400"/>
              <a:t>→　</a:t>
            </a:r>
            <a:r>
              <a:rPr lang="en-US" altLang="ja-JP" sz="2400"/>
              <a:t>DDR</a:t>
            </a:r>
            <a:r>
              <a:rPr lang="ja-JP" altLang="en-US" sz="2400"/>
              <a:t>型が発展した理由</a:t>
            </a:r>
          </a:p>
        </p:txBody>
      </p:sp>
    </p:spTree>
    <p:extLst>
      <p:ext uri="{BB962C8B-B14F-4D97-AF65-F5344CB8AC3E}">
        <p14:creationId xmlns:p14="http://schemas.microsoft.com/office/powerpoint/2010/main" val="2531453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5808C085-16E5-4042-8699-0A1D25A6846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996142" y="619897"/>
            <a:ext cx="4333875" cy="5778500"/>
          </a:xfrm>
        </p:spPr>
      </p:pic>
      <p:sp>
        <p:nvSpPr>
          <p:cNvPr id="6" name="テキスト ボックス 5">
            <a:extLst>
              <a:ext uri="{FF2B5EF4-FFF2-40B4-BE49-F238E27FC236}">
                <a16:creationId xmlns:a16="http://schemas.microsoft.com/office/drawing/2014/main" id="{B3BE313D-3E78-4E32-903B-AF01AEFB12B0}"/>
              </a:ext>
            </a:extLst>
          </p:cNvPr>
          <p:cNvSpPr txBox="1"/>
          <p:nvPr/>
        </p:nvSpPr>
        <p:spPr>
          <a:xfrm>
            <a:off x="4487494" y="723945"/>
            <a:ext cx="2997937" cy="415498"/>
          </a:xfrm>
          <a:prstGeom prst="rect">
            <a:avLst/>
          </a:prstGeom>
          <a:noFill/>
        </p:spPr>
        <p:txBody>
          <a:bodyPr wrap="none" rtlCol="0">
            <a:spAutoFit/>
          </a:bodyPr>
          <a:lstStyle/>
          <a:p>
            <a:r>
              <a:rPr lang="en-US" altLang="ja-JP" sz="2100" dirty="0"/>
              <a:t>PC</a:t>
            </a:r>
            <a:r>
              <a:rPr lang="ja-JP" altLang="en-US" sz="2100" dirty="0"/>
              <a:t>におけるメモリの位置</a:t>
            </a:r>
          </a:p>
        </p:txBody>
      </p:sp>
      <p:sp>
        <p:nvSpPr>
          <p:cNvPr id="7" name="テキスト ボックス 6">
            <a:extLst>
              <a:ext uri="{FF2B5EF4-FFF2-40B4-BE49-F238E27FC236}">
                <a16:creationId xmlns:a16="http://schemas.microsoft.com/office/drawing/2014/main" id="{6E2244CD-A2F5-4D8B-A60B-5951EC765BB3}"/>
              </a:ext>
            </a:extLst>
          </p:cNvPr>
          <p:cNvSpPr txBox="1"/>
          <p:nvPr/>
        </p:nvSpPr>
        <p:spPr>
          <a:xfrm>
            <a:off x="3839766" y="1546934"/>
            <a:ext cx="1092274" cy="369332"/>
          </a:xfrm>
          <a:prstGeom prst="rect">
            <a:avLst/>
          </a:prstGeom>
          <a:solidFill>
            <a:schemeClr val="bg1"/>
          </a:solidFill>
          <a:ln>
            <a:solidFill>
              <a:srgbClr val="FF0000"/>
            </a:solidFill>
          </a:ln>
        </p:spPr>
        <p:txBody>
          <a:bodyPr wrap="square" rtlCol="0">
            <a:spAutoFit/>
          </a:bodyPr>
          <a:lstStyle/>
          <a:p>
            <a:r>
              <a:rPr lang="ja-JP" altLang="en-US" dirty="0"/>
              <a:t>ディスク</a:t>
            </a:r>
            <a:endParaRPr kumimoji="1" lang="ja-JP" altLang="en-US" dirty="0"/>
          </a:p>
        </p:txBody>
      </p:sp>
      <p:sp>
        <p:nvSpPr>
          <p:cNvPr id="8" name="テキスト ボックス 7">
            <a:extLst>
              <a:ext uri="{FF2B5EF4-FFF2-40B4-BE49-F238E27FC236}">
                <a16:creationId xmlns:a16="http://schemas.microsoft.com/office/drawing/2014/main" id="{8588F714-E2CD-46D9-87AF-4BE450450550}"/>
              </a:ext>
            </a:extLst>
          </p:cNvPr>
          <p:cNvSpPr txBox="1"/>
          <p:nvPr/>
        </p:nvSpPr>
        <p:spPr>
          <a:xfrm>
            <a:off x="1599604" y="1417789"/>
            <a:ext cx="844551" cy="369332"/>
          </a:xfrm>
          <a:prstGeom prst="rect">
            <a:avLst/>
          </a:prstGeom>
          <a:solidFill>
            <a:schemeClr val="bg1"/>
          </a:solidFill>
          <a:ln>
            <a:solidFill>
              <a:srgbClr val="FF0000"/>
            </a:solidFill>
          </a:ln>
        </p:spPr>
        <p:txBody>
          <a:bodyPr wrap="square" rtlCol="0">
            <a:spAutoFit/>
          </a:bodyPr>
          <a:lstStyle/>
          <a:p>
            <a:r>
              <a:rPr kumimoji="1" lang="ja-JP" altLang="en-US" dirty="0"/>
              <a:t>電源</a:t>
            </a:r>
          </a:p>
        </p:txBody>
      </p:sp>
      <p:sp>
        <p:nvSpPr>
          <p:cNvPr id="9" name="テキスト ボックス 8">
            <a:extLst>
              <a:ext uri="{FF2B5EF4-FFF2-40B4-BE49-F238E27FC236}">
                <a16:creationId xmlns:a16="http://schemas.microsoft.com/office/drawing/2014/main" id="{291F616F-5FD1-4AEC-BB57-AFA08D652682}"/>
              </a:ext>
            </a:extLst>
          </p:cNvPr>
          <p:cNvSpPr txBox="1"/>
          <p:nvPr/>
        </p:nvSpPr>
        <p:spPr>
          <a:xfrm>
            <a:off x="5260180" y="4896238"/>
            <a:ext cx="1233491" cy="369332"/>
          </a:xfrm>
          <a:prstGeom prst="rect">
            <a:avLst/>
          </a:prstGeom>
          <a:solidFill>
            <a:schemeClr val="bg1"/>
          </a:solidFill>
          <a:ln>
            <a:solidFill>
              <a:srgbClr val="FF0000"/>
            </a:solidFill>
          </a:ln>
        </p:spPr>
        <p:txBody>
          <a:bodyPr wrap="square" rtlCol="0">
            <a:spAutoFit/>
          </a:bodyPr>
          <a:lstStyle/>
          <a:p>
            <a:r>
              <a:rPr lang="en-US" altLang="ja-JP"/>
              <a:t>DRAM</a:t>
            </a:r>
            <a:endParaRPr kumimoji="1" lang="ja-JP" altLang="en-US" dirty="0"/>
          </a:p>
        </p:txBody>
      </p:sp>
      <p:sp>
        <p:nvSpPr>
          <p:cNvPr id="10" name="テキスト ボックス 9">
            <a:extLst>
              <a:ext uri="{FF2B5EF4-FFF2-40B4-BE49-F238E27FC236}">
                <a16:creationId xmlns:a16="http://schemas.microsoft.com/office/drawing/2014/main" id="{AD75FE66-8F01-456C-B1E4-C62A153C1F63}"/>
              </a:ext>
            </a:extLst>
          </p:cNvPr>
          <p:cNvSpPr txBox="1"/>
          <p:nvPr/>
        </p:nvSpPr>
        <p:spPr>
          <a:xfrm>
            <a:off x="5373885" y="3824118"/>
            <a:ext cx="612578" cy="646331"/>
          </a:xfrm>
          <a:prstGeom prst="rect">
            <a:avLst/>
          </a:prstGeom>
          <a:solidFill>
            <a:schemeClr val="bg1"/>
          </a:solidFill>
          <a:ln>
            <a:solidFill>
              <a:srgbClr val="FF0000"/>
            </a:solidFill>
          </a:ln>
        </p:spPr>
        <p:txBody>
          <a:bodyPr wrap="square" rtlCol="0">
            <a:spAutoFit/>
          </a:bodyPr>
          <a:lstStyle/>
          <a:p>
            <a:r>
              <a:rPr lang="en-US" altLang="ja-JP" dirty="0"/>
              <a:t>CPU</a:t>
            </a:r>
            <a:endParaRPr kumimoji="1" lang="ja-JP" altLang="en-US" dirty="0"/>
          </a:p>
        </p:txBody>
      </p:sp>
      <p:sp>
        <p:nvSpPr>
          <p:cNvPr id="11" name="テキスト ボックス 10">
            <a:extLst>
              <a:ext uri="{FF2B5EF4-FFF2-40B4-BE49-F238E27FC236}">
                <a16:creationId xmlns:a16="http://schemas.microsoft.com/office/drawing/2014/main" id="{2C53B410-0E09-4352-BF68-D641655686A7}"/>
              </a:ext>
            </a:extLst>
          </p:cNvPr>
          <p:cNvSpPr txBox="1"/>
          <p:nvPr/>
        </p:nvSpPr>
        <p:spPr>
          <a:xfrm>
            <a:off x="1729978" y="3509147"/>
            <a:ext cx="506016" cy="646331"/>
          </a:xfrm>
          <a:prstGeom prst="rect">
            <a:avLst/>
          </a:prstGeom>
          <a:solidFill>
            <a:schemeClr val="bg1"/>
          </a:solidFill>
          <a:ln>
            <a:solidFill>
              <a:srgbClr val="FF0000"/>
            </a:solidFill>
          </a:ln>
        </p:spPr>
        <p:txBody>
          <a:bodyPr wrap="square" rtlCol="0">
            <a:spAutoFit/>
          </a:bodyPr>
          <a:lstStyle/>
          <a:p>
            <a:r>
              <a:rPr kumimoji="1" lang="en-US" altLang="ja-JP" dirty="0"/>
              <a:t>GPU</a:t>
            </a:r>
            <a:endParaRPr kumimoji="1" lang="ja-JP" altLang="en-US" dirty="0"/>
          </a:p>
        </p:txBody>
      </p:sp>
      <p:sp>
        <p:nvSpPr>
          <p:cNvPr id="12" name="テキスト ボックス 11">
            <a:extLst>
              <a:ext uri="{FF2B5EF4-FFF2-40B4-BE49-F238E27FC236}">
                <a16:creationId xmlns:a16="http://schemas.microsoft.com/office/drawing/2014/main" id="{DDEB2807-FFF1-422D-9A59-C2175BE26CEC}"/>
              </a:ext>
            </a:extLst>
          </p:cNvPr>
          <p:cNvSpPr txBox="1"/>
          <p:nvPr/>
        </p:nvSpPr>
        <p:spPr>
          <a:xfrm>
            <a:off x="1423689" y="5377292"/>
            <a:ext cx="1226642" cy="646331"/>
          </a:xfrm>
          <a:prstGeom prst="rect">
            <a:avLst/>
          </a:prstGeom>
          <a:solidFill>
            <a:schemeClr val="bg1"/>
          </a:solidFill>
          <a:ln>
            <a:solidFill>
              <a:srgbClr val="FF0000"/>
            </a:solidFill>
          </a:ln>
        </p:spPr>
        <p:txBody>
          <a:bodyPr wrap="square" rtlCol="0">
            <a:spAutoFit/>
          </a:bodyPr>
          <a:lstStyle/>
          <a:p>
            <a:r>
              <a:rPr kumimoji="1" lang="ja-JP" altLang="en-US" dirty="0"/>
              <a:t>マザーボード</a:t>
            </a:r>
          </a:p>
        </p:txBody>
      </p:sp>
    </p:spTree>
    <p:extLst>
      <p:ext uri="{BB962C8B-B14F-4D97-AF65-F5344CB8AC3E}">
        <p14:creationId xmlns:p14="http://schemas.microsoft.com/office/powerpoint/2010/main" val="2505938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type="body" idx="1"/>
          </p:nvPr>
        </p:nvSpPr>
        <p:spPr/>
        <p:txBody>
          <a:bodyPr/>
          <a:lstStyle/>
          <a:p>
            <a:r>
              <a:rPr lang="ja-JP" altLang="en-US"/>
              <a:t>下は１</a:t>
            </a:r>
            <a:r>
              <a:rPr lang="en-US" altLang="ja-JP"/>
              <a:t>GB</a:t>
            </a:r>
            <a:r>
              <a:rPr lang="ja-JP" altLang="en-US"/>
              <a:t>でやや小さい。今は４</a:t>
            </a:r>
            <a:r>
              <a:rPr lang="en-US" altLang="ja-JP"/>
              <a:t>GB</a:t>
            </a:r>
            <a:r>
              <a:rPr lang="ja-JP" altLang="en-US"/>
              <a:t>－８</a:t>
            </a:r>
            <a:r>
              <a:rPr lang="en-US" altLang="ja-JP"/>
              <a:t>GB</a:t>
            </a:r>
            <a:r>
              <a:rPr lang="ja-JP" altLang="en-US"/>
              <a:t>のカードが良く使われる</a:t>
            </a:r>
          </a:p>
        </p:txBody>
      </p:sp>
      <p:pic>
        <p:nvPicPr>
          <p:cNvPr id="3" name="図 2">
            <a:extLst>
              <a:ext uri="{FF2B5EF4-FFF2-40B4-BE49-F238E27FC236}">
                <a16:creationId xmlns:a16="http://schemas.microsoft.com/office/drawing/2014/main" id="{624E17F8-0990-4C9E-8CFE-C2147B629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323653" y="-116424"/>
            <a:ext cx="6000750" cy="8001000"/>
          </a:xfrm>
          <a:prstGeom prst="rect">
            <a:avLst/>
          </a:prstGeom>
        </p:spPr>
      </p:pic>
      <p:sp>
        <p:nvSpPr>
          <p:cNvPr id="149506" name="Rectangle 2"/>
          <p:cNvSpPr>
            <a:spLocks noGrp="1" noChangeArrowheads="1"/>
          </p:cNvSpPr>
          <p:nvPr>
            <p:ph type="title"/>
          </p:nvPr>
        </p:nvSpPr>
        <p:spPr>
          <a:xfrm>
            <a:off x="209228" y="204829"/>
            <a:ext cx="8229600" cy="2074242"/>
          </a:xfrm>
          <a:solidFill>
            <a:schemeClr val="bg1"/>
          </a:solidFill>
        </p:spPr>
        <p:txBody>
          <a:bodyPr/>
          <a:lstStyle/>
          <a:p>
            <a:r>
              <a:rPr lang="en-US" altLang="ja-JP" dirty="0"/>
              <a:t>DDR-SDRAM</a:t>
            </a:r>
            <a:r>
              <a:rPr lang="ja-JP" altLang="en-US" dirty="0"/>
              <a:t>カードの例</a:t>
            </a:r>
            <a:br>
              <a:rPr lang="en-US" altLang="ja-JP" dirty="0"/>
            </a:br>
            <a:endParaRPr lang="ja-JP" altLang="en-US" dirty="0"/>
          </a:p>
        </p:txBody>
      </p:sp>
      <p:sp>
        <p:nvSpPr>
          <p:cNvPr id="4" name="テキスト ボックス 3">
            <a:extLst>
              <a:ext uri="{FF2B5EF4-FFF2-40B4-BE49-F238E27FC236}">
                <a16:creationId xmlns:a16="http://schemas.microsoft.com/office/drawing/2014/main" id="{2785BF09-9FEC-41E2-B582-7E846BC887D5}"/>
              </a:ext>
            </a:extLst>
          </p:cNvPr>
          <p:cNvSpPr txBox="1"/>
          <p:nvPr/>
        </p:nvSpPr>
        <p:spPr>
          <a:xfrm>
            <a:off x="1475656" y="5445224"/>
            <a:ext cx="5355953" cy="830997"/>
          </a:xfrm>
          <a:prstGeom prst="rect">
            <a:avLst/>
          </a:prstGeom>
          <a:solidFill>
            <a:schemeClr val="bg1"/>
          </a:solidFill>
        </p:spPr>
        <p:txBody>
          <a:bodyPr wrap="none" rtlCol="0">
            <a:spAutoFit/>
          </a:bodyPr>
          <a:lstStyle/>
          <a:p>
            <a:r>
              <a:rPr kumimoji="1" lang="en-US" altLang="ja-JP" sz="2400" dirty="0"/>
              <a:t>8Gbit</a:t>
            </a:r>
            <a:r>
              <a:rPr kumimoji="1" lang="ja-JP" altLang="en-US" sz="2400" dirty="0"/>
              <a:t>の</a:t>
            </a:r>
            <a:r>
              <a:rPr kumimoji="1" lang="en-US" altLang="ja-JP" sz="2400" dirty="0"/>
              <a:t>DDR</a:t>
            </a:r>
            <a:r>
              <a:rPr lang="en-US" altLang="ja-JP" sz="2400" dirty="0"/>
              <a:t>4</a:t>
            </a:r>
            <a:r>
              <a:rPr lang="ja-JP" altLang="en-US" sz="2400" dirty="0"/>
              <a:t>　</a:t>
            </a:r>
            <a:r>
              <a:rPr lang="en-US" altLang="ja-JP" sz="2400" dirty="0"/>
              <a:t>SDRAM</a:t>
            </a:r>
            <a:r>
              <a:rPr lang="ja-JP" altLang="en-US" sz="2400" dirty="0"/>
              <a:t>を</a:t>
            </a:r>
            <a:r>
              <a:rPr lang="en-US" altLang="ja-JP" sz="2400" dirty="0"/>
              <a:t>18</a:t>
            </a:r>
            <a:r>
              <a:rPr lang="ja-JP" altLang="en-US" sz="2400" dirty="0"/>
              <a:t>個装備し、</a:t>
            </a:r>
            <a:endParaRPr lang="en-US" altLang="ja-JP" sz="2400" dirty="0"/>
          </a:p>
          <a:p>
            <a:r>
              <a:rPr lang="en-US" altLang="ja-JP" sz="2400" dirty="0"/>
              <a:t>16GB</a:t>
            </a:r>
            <a:r>
              <a:rPr lang="ja-JP" altLang="en-US" sz="2400" dirty="0"/>
              <a:t>＋</a:t>
            </a:r>
            <a:r>
              <a:rPr lang="en-US" altLang="ja-JP" sz="2400" dirty="0"/>
              <a:t>ECC</a:t>
            </a:r>
            <a:r>
              <a:rPr lang="ja-JP" altLang="en-US" sz="2400" dirty="0"/>
              <a:t>を実現している</a:t>
            </a:r>
            <a:endParaRPr kumimoji="1" lang="ja-JP" altLang="en-US" sz="2400" dirty="0"/>
          </a:p>
        </p:txBody>
      </p:sp>
    </p:spTree>
    <p:extLst>
      <p:ext uri="{BB962C8B-B14F-4D97-AF65-F5344CB8AC3E}">
        <p14:creationId xmlns:p14="http://schemas.microsoft.com/office/powerpoint/2010/main" val="3205118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ja-JP"/>
              <a:t>DRAM</a:t>
            </a:r>
            <a:r>
              <a:rPr lang="ja-JP" altLang="en-US"/>
              <a:t>の構造</a:t>
            </a:r>
          </a:p>
        </p:txBody>
      </p:sp>
      <p:sp>
        <p:nvSpPr>
          <p:cNvPr id="150531" name="Rectangle 3"/>
          <p:cNvSpPr>
            <a:spLocks noChangeArrowheads="1"/>
          </p:cNvSpPr>
          <p:nvPr/>
        </p:nvSpPr>
        <p:spPr bwMode="auto">
          <a:xfrm>
            <a:off x="3429000" y="1752600"/>
            <a:ext cx="2971800" cy="19050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ja-JP" altLang="en-US" sz="2400">
                <a:latin typeface="Times New Roman" panose="02020603050405020304" pitchFamily="18" charset="0"/>
              </a:rPr>
              <a:t>Ｍｅｍｏｒｙ</a:t>
            </a:r>
          </a:p>
          <a:p>
            <a:pPr algn="ctr" eaLnBrk="0" hangingPunct="0"/>
            <a:r>
              <a:rPr lang="ja-JP" altLang="en-US" sz="2400">
                <a:latin typeface="Times New Roman" panose="02020603050405020304" pitchFamily="18" charset="0"/>
              </a:rPr>
              <a:t>Ｃｅｌｌ</a:t>
            </a:r>
          </a:p>
        </p:txBody>
      </p:sp>
      <p:sp>
        <p:nvSpPr>
          <p:cNvPr id="150532" name="Rectangle 4"/>
          <p:cNvSpPr>
            <a:spLocks noChangeArrowheads="1"/>
          </p:cNvSpPr>
          <p:nvPr/>
        </p:nvSpPr>
        <p:spPr bwMode="auto">
          <a:xfrm>
            <a:off x="2209800" y="1752600"/>
            <a:ext cx="457200" cy="1905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0533" name="Rectangle 5"/>
          <p:cNvSpPr>
            <a:spLocks noChangeArrowheads="1"/>
          </p:cNvSpPr>
          <p:nvPr/>
        </p:nvSpPr>
        <p:spPr bwMode="auto">
          <a:xfrm>
            <a:off x="3505200" y="3962400"/>
            <a:ext cx="28194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ja-JP" sz="2400">
                <a:latin typeface="Times New Roman" panose="02020603050405020304" pitchFamily="18" charset="0"/>
              </a:rPr>
              <a:t>Sense</a:t>
            </a:r>
            <a:r>
              <a:rPr lang="ja-JP" altLang="en-US" sz="2400">
                <a:latin typeface="Times New Roman" panose="02020603050405020304" pitchFamily="18" charset="0"/>
              </a:rPr>
              <a:t>　Ａｍｐ</a:t>
            </a:r>
          </a:p>
        </p:txBody>
      </p:sp>
      <p:sp>
        <p:nvSpPr>
          <p:cNvPr id="150534" name="Rectangle 6"/>
          <p:cNvSpPr>
            <a:spLocks noChangeArrowheads="1"/>
          </p:cNvSpPr>
          <p:nvPr/>
        </p:nvSpPr>
        <p:spPr bwMode="auto">
          <a:xfrm>
            <a:off x="3505200" y="4876800"/>
            <a:ext cx="2895600" cy="609600"/>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ja-JP" altLang="en-US" sz="2400">
                <a:latin typeface="Times New Roman" panose="02020603050405020304" pitchFamily="18" charset="0"/>
              </a:rPr>
              <a:t>Ｄａｔａ　Ｓｅｌｅｃｔｅｒ</a:t>
            </a:r>
          </a:p>
        </p:txBody>
      </p:sp>
      <p:sp>
        <p:nvSpPr>
          <p:cNvPr id="150535" name="Rectangle 7"/>
          <p:cNvSpPr>
            <a:spLocks noChangeArrowheads="1"/>
          </p:cNvSpPr>
          <p:nvPr/>
        </p:nvSpPr>
        <p:spPr bwMode="auto">
          <a:xfrm>
            <a:off x="3581400" y="5715000"/>
            <a:ext cx="2819400" cy="609600"/>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ja-JP" altLang="en-US" sz="2400">
                <a:latin typeface="Times New Roman" panose="02020603050405020304" pitchFamily="18" charset="0"/>
              </a:rPr>
              <a:t>Ｉ／Ｏ　Ｂｕｆｆｅｒ</a:t>
            </a:r>
          </a:p>
        </p:txBody>
      </p:sp>
      <p:sp>
        <p:nvSpPr>
          <p:cNvPr id="150536" name="AutoShape 8"/>
          <p:cNvSpPr>
            <a:spLocks noChangeArrowheads="1"/>
          </p:cNvSpPr>
          <p:nvPr/>
        </p:nvSpPr>
        <p:spPr bwMode="auto">
          <a:xfrm>
            <a:off x="4724400" y="6477000"/>
            <a:ext cx="533400" cy="381000"/>
          </a:xfrm>
          <a:prstGeom prst="upDownArrow">
            <a:avLst>
              <a:gd name="adj1" fmla="val 50000"/>
              <a:gd name="adj2" fmla="val 2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grpSp>
        <p:nvGrpSpPr>
          <p:cNvPr id="150537" name="Group 9"/>
          <p:cNvGrpSpPr>
            <a:grpSpLocks/>
          </p:cNvGrpSpPr>
          <p:nvPr/>
        </p:nvGrpSpPr>
        <p:grpSpPr bwMode="auto">
          <a:xfrm>
            <a:off x="898525" y="2590800"/>
            <a:ext cx="1184275" cy="1397000"/>
            <a:chOff x="566" y="1632"/>
            <a:chExt cx="746" cy="880"/>
          </a:xfrm>
        </p:grpSpPr>
        <p:sp>
          <p:nvSpPr>
            <p:cNvPr id="150538" name="AutoShape 10"/>
            <p:cNvSpPr>
              <a:spLocks noChangeArrowheads="1"/>
            </p:cNvSpPr>
            <p:nvPr/>
          </p:nvSpPr>
          <p:spPr bwMode="auto">
            <a:xfrm>
              <a:off x="864" y="1632"/>
              <a:ext cx="336" cy="240"/>
            </a:xfrm>
            <a:prstGeom prst="rightArrow">
              <a:avLst>
                <a:gd name="adj1" fmla="val 50000"/>
                <a:gd name="adj2" fmla="val 3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0539" name="Text Box 11"/>
            <p:cNvSpPr txBox="1">
              <a:spLocks noChangeArrowheads="1"/>
            </p:cNvSpPr>
            <p:nvPr/>
          </p:nvSpPr>
          <p:spPr bwMode="auto">
            <a:xfrm>
              <a:off x="566" y="1994"/>
              <a:ext cx="74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Row</a:t>
              </a:r>
            </a:p>
            <a:p>
              <a:pPr eaLnBrk="0" hangingPunct="0"/>
              <a:r>
                <a:rPr lang="en-US" altLang="ja-JP" sz="2400">
                  <a:latin typeface="Times New Roman" panose="02020603050405020304" pitchFamily="18" charset="0"/>
                </a:rPr>
                <a:t>Address</a:t>
              </a:r>
            </a:p>
          </p:txBody>
        </p:sp>
      </p:grpSp>
      <p:grpSp>
        <p:nvGrpSpPr>
          <p:cNvPr id="150540" name="Group 12"/>
          <p:cNvGrpSpPr>
            <a:grpSpLocks/>
          </p:cNvGrpSpPr>
          <p:nvPr/>
        </p:nvGrpSpPr>
        <p:grpSpPr bwMode="auto">
          <a:xfrm>
            <a:off x="1127125" y="4994275"/>
            <a:ext cx="2073275" cy="822325"/>
            <a:chOff x="710" y="3146"/>
            <a:chExt cx="1306" cy="518"/>
          </a:xfrm>
        </p:grpSpPr>
        <p:sp>
          <p:nvSpPr>
            <p:cNvPr id="150541" name="AutoShape 13"/>
            <p:cNvSpPr>
              <a:spLocks noChangeArrowheads="1"/>
            </p:cNvSpPr>
            <p:nvPr/>
          </p:nvSpPr>
          <p:spPr bwMode="auto">
            <a:xfrm>
              <a:off x="1680" y="3168"/>
              <a:ext cx="336" cy="240"/>
            </a:xfrm>
            <a:prstGeom prst="rightArrow">
              <a:avLst>
                <a:gd name="adj1" fmla="val 50000"/>
                <a:gd name="adj2" fmla="val 3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0542" name="Text Box 14"/>
            <p:cNvSpPr txBox="1">
              <a:spLocks noChangeArrowheads="1"/>
            </p:cNvSpPr>
            <p:nvPr/>
          </p:nvSpPr>
          <p:spPr bwMode="auto">
            <a:xfrm>
              <a:off x="710" y="3146"/>
              <a:ext cx="74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Column</a:t>
              </a:r>
            </a:p>
            <a:p>
              <a:pPr eaLnBrk="0" hangingPunct="0"/>
              <a:r>
                <a:rPr lang="en-US" altLang="ja-JP" sz="2400">
                  <a:latin typeface="Times New Roman" panose="02020603050405020304" pitchFamily="18" charset="0"/>
                </a:rPr>
                <a:t>Address</a:t>
              </a:r>
            </a:p>
          </p:txBody>
        </p:sp>
      </p:grpSp>
      <p:grpSp>
        <p:nvGrpSpPr>
          <p:cNvPr id="150543" name="Group 15"/>
          <p:cNvGrpSpPr>
            <a:grpSpLocks/>
          </p:cNvGrpSpPr>
          <p:nvPr/>
        </p:nvGrpSpPr>
        <p:grpSpPr bwMode="auto">
          <a:xfrm>
            <a:off x="3429000" y="3200400"/>
            <a:ext cx="2971800" cy="1676400"/>
            <a:chOff x="2160" y="2016"/>
            <a:chExt cx="1872" cy="1056"/>
          </a:xfrm>
        </p:grpSpPr>
        <p:sp>
          <p:nvSpPr>
            <p:cNvPr id="150544" name="Line 16"/>
            <p:cNvSpPr>
              <a:spLocks noChangeShapeType="1"/>
            </p:cNvSpPr>
            <p:nvPr/>
          </p:nvSpPr>
          <p:spPr bwMode="auto">
            <a:xfrm>
              <a:off x="2160" y="2016"/>
              <a:ext cx="187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545" name="Line 17"/>
            <p:cNvSpPr>
              <a:spLocks noChangeShapeType="1"/>
            </p:cNvSpPr>
            <p:nvPr/>
          </p:nvSpPr>
          <p:spPr bwMode="auto">
            <a:xfrm>
              <a:off x="3072" y="2016"/>
              <a:ext cx="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546" name="Line 18"/>
            <p:cNvSpPr>
              <a:spLocks noChangeShapeType="1"/>
            </p:cNvSpPr>
            <p:nvPr/>
          </p:nvSpPr>
          <p:spPr bwMode="auto">
            <a:xfrm flipV="1">
              <a:off x="3360" y="2016"/>
              <a:ext cx="0"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547" name="Line 19"/>
            <p:cNvSpPr>
              <a:spLocks noChangeShapeType="1"/>
            </p:cNvSpPr>
            <p:nvPr/>
          </p:nvSpPr>
          <p:spPr bwMode="auto">
            <a:xfrm>
              <a:off x="3072" y="2880"/>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0548" name="AutoShape 20"/>
          <p:cNvSpPr>
            <a:spLocks noChangeArrowheads="1"/>
          </p:cNvSpPr>
          <p:nvPr/>
        </p:nvSpPr>
        <p:spPr bwMode="auto">
          <a:xfrm>
            <a:off x="4876800" y="5486400"/>
            <a:ext cx="152400" cy="1524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50549" name="Line 21"/>
          <p:cNvSpPr>
            <a:spLocks noChangeShapeType="1"/>
          </p:cNvSpPr>
          <p:nvPr/>
        </p:nvSpPr>
        <p:spPr bwMode="auto">
          <a:xfrm>
            <a:off x="2667000" y="32004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0537"/>
                                        </p:tgtEl>
                                        <p:attrNameLst>
                                          <p:attrName>style.visibility</p:attrName>
                                        </p:attrNameLst>
                                      </p:cBhvr>
                                      <p:to>
                                        <p:strVal val="visible"/>
                                      </p:to>
                                    </p:set>
                                    <p:anim calcmode="lin" valueType="num">
                                      <p:cBhvr additive="base">
                                        <p:cTn id="7" dur="500" fill="hold"/>
                                        <p:tgtEl>
                                          <p:spTgt spid="150537"/>
                                        </p:tgtEl>
                                        <p:attrNameLst>
                                          <p:attrName>ppt_x</p:attrName>
                                        </p:attrNameLst>
                                      </p:cBhvr>
                                      <p:tavLst>
                                        <p:tav tm="0">
                                          <p:val>
                                            <p:strVal val="0-#ppt_w/2"/>
                                          </p:val>
                                        </p:tav>
                                        <p:tav tm="100000">
                                          <p:val>
                                            <p:strVal val="#ppt_x"/>
                                          </p:val>
                                        </p:tav>
                                      </p:tavLst>
                                    </p:anim>
                                    <p:anim calcmode="lin" valueType="num">
                                      <p:cBhvr additive="base">
                                        <p:cTn id="8" dur="500" fill="hold"/>
                                        <p:tgtEl>
                                          <p:spTgt spid="15053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5054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15054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150540"/>
                                        </p:tgtEl>
                                        <p:attrNameLst>
                                          <p:attrName>style.visibility</p:attrName>
                                        </p:attrNameLst>
                                      </p:cBhvr>
                                      <p:to>
                                        <p:strVal val="visible"/>
                                      </p:to>
                                    </p:set>
                                    <p:anim calcmode="lin" valueType="num">
                                      <p:cBhvr additive="base">
                                        <p:cTn id="21" dur="500" fill="hold"/>
                                        <p:tgtEl>
                                          <p:spTgt spid="150540"/>
                                        </p:tgtEl>
                                        <p:attrNameLst>
                                          <p:attrName>ppt_x</p:attrName>
                                        </p:attrNameLst>
                                      </p:cBhvr>
                                      <p:tavLst>
                                        <p:tav tm="0">
                                          <p:val>
                                            <p:strVal val="0-#ppt_w/2"/>
                                          </p:val>
                                        </p:tav>
                                        <p:tav tm="100000">
                                          <p:val>
                                            <p:strVal val="#ppt_x"/>
                                          </p:val>
                                        </p:tav>
                                      </p:tavLst>
                                    </p:anim>
                                    <p:anim calcmode="lin" valueType="num">
                                      <p:cBhvr additive="base">
                                        <p:cTn id="22" dur="500" fill="hold"/>
                                        <p:tgtEl>
                                          <p:spTgt spid="150540"/>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054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0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6" grpId="0" animBg="1"/>
      <p:bldP spid="150548" grpId="0" animBg="1"/>
      <p:bldP spid="1505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ja-JP" altLang="en-US"/>
              <a:t>古典的なＤＲＡＭの利用法</a:t>
            </a:r>
          </a:p>
        </p:txBody>
      </p:sp>
      <p:sp>
        <p:nvSpPr>
          <p:cNvPr id="151555" name="Line 3"/>
          <p:cNvSpPr>
            <a:spLocks noChangeShapeType="1"/>
          </p:cNvSpPr>
          <p:nvPr/>
        </p:nvSpPr>
        <p:spPr bwMode="auto">
          <a:xfrm>
            <a:off x="1676400" y="32766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556" name="Line 4"/>
          <p:cNvSpPr>
            <a:spLocks noChangeShapeType="1"/>
          </p:cNvSpPr>
          <p:nvPr/>
        </p:nvSpPr>
        <p:spPr bwMode="auto">
          <a:xfrm>
            <a:off x="2514600" y="3276600"/>
            <a:ext cx="152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557" name="Line 5"/>
          <p:cNvSpPr>
            <a:spLocks noChangeShapeType="1"/>
          </p:cNvSpPr>
          <p:nvPr/>
        </p:nvSpPr>
        <p:spPr bwMode="auto">
          <a:xfrm>
            <a:off x="2667000" y="3886200"/>
            <a:ext cx="2514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558" name="Line 6"/>
          <p:cNvSpPr>
            <a:spLocks noChangeShapeType="1"/>
          </p:cNvSpPr>
          <p:nvPr/>
        </p:nvSpPr>
        <p:spPr bwMode="auto">
          <a:xfrm flipV="1">
            <a:off x="5181600" y="3276600"/>
            <a:ext cx="228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559" name="Line 7"/>
          <p:cNvSpPr>
            <a:spLocks noChangeShapeType="1"/>
          </p:cNvSpPr>
          <p:nvPr/>
        </p:nvSpPr>
        <p:spPr bwMode="auto">
          <a:xfrm>
            <a:off x="5410200" y="32766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560" name="Line 8"/>
          <p:cNvSpPr>
            <a:spLocks noChangeShapeType="1"/>
          </p:cNvSpPr>
          <p:nvPr/>
        </p:nvSpPr>
        <p:spPr bwMode="auto">
          <a:xfrm>
            <a:off x="1524000" y="4419600"/>
            <a:ext cx="259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561" name="Line 9"/>
          <p:cNvSpPr>
            <a:spLocks noChangeShapeType="1"/>
          </p:cNvSpPr>
          <p:nvPr/>
        </p:nvSpPr>
        <p:spPr bwMode="auto">
          <a:xfrm>
            <a:off x="4211638" y="5157788"/>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562" name="Line 10"/>
          <p:cNvSpPr>
            <a:spLocks noChangeShapeType="1"/>
          </p:cNvSpPr>
          <p:nvPr/>
        </p:nvSpPr>
        <p:spPr bwMode="auto">
          <a:xfrm flipV="1">
            <a:off x="5029200" y="4343400"/>
            <a:ext cx="152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563" name="Line 11"/>
          <p:cNvSpPr>
            <a:spLocks noChangeShapeType="1"/>
          </p:cNvSpPr>
          <p:nvPr/>
        </p:nvSpPr>
        <p:spPr bwMode="auto">
          <a:xfrm>
            <a:off x="5181600" y="43434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564" name="Text Box 12"/>
          <p:cNvSpPr txBox="1">
            <a:spLocks noChangeArrowheads="1"/>
          </p:cNvSpPr>
          <p:nvPr/>
        </p:nvSpPr>
        <p:spPr bwMode="auto">
          <a:xfrm>
            <a:off x="1143000" y="1676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ja-JP" altLang="en-US" sz="2400">
                <a:latin typeface="Times New Roman" panose="02020603050405020304" pitchFamily="18" charset="0"/>
              </a:rPr>
              <a:t>アドレス</a:t>
            </a:r>
          </a:p>
        </p:txBody>
      </p:sp>
      <p:sp>
        <p:nvSpPr>
          <p:cNvPr id="151565" name="Text Box 13"/>
          <p:cNvSpPr txBox="1">
            <a:spLocks noChangeArrowheads="1"/>
          </p:cNvSpPr>
          <p:nvPr/>
        </p:nvSpPr>
        <p:spPr bwMode="auto">
          <a:xfrm>
            <a:off x="1116013" y="3357563"/>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RAS</a:t>
            </a:r>
          </a:p>
        </p:txBody>
      </p:sp>
      <p:sp>
        <p:nvSpPr>
          <p:cNvPr id="151566" name="Text Box 14"/>
          <p:cNvSpPr txBox="1">
            <a:spLocks noChangeArrowheads="1"/>
          </p:cNvSpPr>
          <p:nvPr/>
        </p:nvSpPr>
        <p:spPr bwMode="auto">
          <a:xfrm>
            <a:off x="2041525" y="35258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ja-JP" altLang="ja-JP" sz="2400">
              <a:latin typeface="Times New Roman" panose="02020603050405020304" pitchFamily="18" charset="0"/>
            </a:endParaRPr>
          </a:p>
        </p:txBody>
      </p:sp>
      <p:sp>
        <p:nvSpPr>
          <p:cNvPr id="151567" name="Text Box 15"/>
          <p:cNvSpPr txBox="1">
            <a:spLocks noChangeArrowheads="1"/>
          </p:cNvSpPr>
          <p:nvPr/>
        </p:nvSpPr>
        <p:spPr bwMode="auto">
          <a:xfrm>
            <a:off x="1116013" y="4581525"/>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Times New Roman" panose="02020603050405020304" pitchFamily="18" charset="0"/>
              </a:rPr>
              <a:t>CAS</a:t>
            </a:r>
          </a:p>
        </p:txBody>
      </p:sp>
      <p:sp>
        <p:nvSpPr>
          <p:cNvPr id="151568" name="Text Box 16"/>
          <p:cNvSpPr txBox="1">
            <a:spLocks noChangeArrowheads="1"/>
          </p:cNvSpPr>
          <p:nvPr/>
        </p:nvSpPr>
        <p:spPr bwMode="auto">
          <a:xfrm>
            <a:off x="1295400" y="5410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ja-JP" altLang="en-US" sz="2400">
                <a:latin typeface="Times New Roman" panose="02020603050405020304" pitchFamily="18" charset="0"/>
              </a:rPr>
              <a:t>データ</a:t>
            </a:r>
          </a:p>
        </p:txBody>
      </p:sp>
      <p:sp>
        <p:nvSpPr>
          <p:cNvPr id="151569" name="Line 17"/>
          <p:cNvSpPr>
            <a:spLocks noChangeShapeType="1"/>
          </p:cNvSpPr>
          <p:nvPr/>
        </p:nvSpPr>
        <p:spPr bwMode="auto">
          <a:xfrm>
            <a:off x="1258888" y="4652963"/>
            <a:ext cx="5048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570" name="Line 18"/>
          <p:cNvSpPr>
            <a:spLocks noChangeShapeType="1"/>
          </p:cNvSpPr>
          <p:nvPr/>
        </p:nvSpPr>
        <p:spPr bwMode="auto">
          <a:xfrm>
            <a:off x="1258888" y="3429000"/>
            <a:ext cx="5048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571" name="Line 19"/>
          <p:cNvSpPr>
            <a:spLocks noChangeShapeType="1"/>
          </p:cNvSpPr>
          <p:nvPr/>
        </p:nvSpPr>
        <p:spPr bwMode="auto">
          <a:xfrm>
            <a:off x="1619250" y="2420938"/>
            <a:ext cx="5184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51572" name="Group 20"/>
          <p:cNvGrpSpPr>
            <a:grpSpLocks/>
          </p:cNvGrpSpPr>
          <p:nvPr/>
        </p:nvGrpSpPr>
        <p:grpSpPr bwMode="auto">
          <a:xfrm>
            <a:off x="2195513" y="2205038"/>
            <a:ext cx="1143000" cy="1651000"/>
            <a:chOff x="1344" y="1392"/>
            <a:chExt cx="720" cy="1040"/>
          </a:xfrm>
        </p:grpSpPr>
        <p:sp>
          <p:nvSpPr>
            <p:cNvPr id="151573" name="Rectangle 21"/>
            <p:cNvSpPr>
              <a:spLocks noChangeArrowheads="1"/>
            </p:cNvSpPr>
            <p:nvPr/>
          </p:nvSpPr>
          <p:spPr bwMode="auto">
            <a:xfrm>
              <a:off x="1344" y="1392"/>
              <a:ext cx="720" cy="336"/>
            </a:xfrm>
            <a:prstGeom prst="rect">
              <a:avLst/>
            </a:prstGeom>
            <a:solidFill>
              <a:srgbClr val="66FFCC"/>
            </a:solidFill>
            <a:ln w="57150">
              <a:solidFill>
                <a:srgbClr val="66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ja-JP" altLang="en-US" sz="2400">
                  <a:latin typeface="Times New Roman" panose="02020603050405020304" pitchFamily="18" charset="0"/>
                </a:rPr>
                <a:t>行</a:t>
              </a:r>
            </a:p>
          </p:txBody>
        </p:sp>
        <p:sp>
          <p:nvSpPr>
            <p:cNvPr id="151574" name="Line 22"/>
            <p:cNvSpPr>
              <a:spLocks noChangeShapeType="1"/>
            </p:cNvSpPr>
            <p:nvPr/>
          </p:nvSpPr>
          <p:spPr bwMode="auto">
            <a:xfrm>
              <a:off x="1565" y="2069"/>
              <a:ext cx="90" cy="363"/>
            </a:xfrm>
            <a:prstGeom prst="line">
              <a:avLst/>
            </a:prstGeom>
            <a:noFill/>
            <a:ln w="57150">
              <a:solidFill>
                <a:srgbClr val="66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51575" name="Group 23"/>
          <p:cNvGrpSpPr>
            <a:grpSpLocks/>
          </p:cNvGrpSpPr>
          <p:nvPr/>
        </p:nvGrpSpPr>
        <p:grpSpPr bwMode="auto">
          <a:xfrm>
            <a:off x="3706813" y="2205038"/>
            <a:ext cx="1143000" cy="2879725"/>
            <a:chOff x="2335" y="1389"/>
            <a:chExt cx="720" cy="1814"/>
          </a:xfrm>
        </p:grpSpPr>
        <p:sp>
          <p:nvSpPr>
            <p:cNvPr id="151576" name="Line 24"/>
            <p:cNvSpPr>
              <a:spLocks noChangeShapeType="1"/>
            </p:cNvSpPr>
            <p:nvPr/>
          </p:nvSpPr>
          <p:spPr bwMode="auto">
            <a:xfrm>
              <a:off x="2562" y="2795"/>
              <a:ext cx="91" cy="40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577" name="Rectangle 25"/>
            <p:cNvSpPr>
              <a:spLocks noChangeArrowheads="1"/>
            </p:cNvSpPr>
            <p:nvPr/>
          </p:nvSpPr>
          <p:spPr bwMode="auto">
            <a:xfrm>
              <a:off x="2335" y="1389"/>
              <a:ext cx="720" cy="344"/>
            </a:xfrm>
            <a:prstGeom prst="rect">
              <a:avLst/>
            </a:prstGeom>
            <a:solidFill>
              <a:srgbClr val="FF505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ja-JP" altLang="en-US" sz="2400">
                  <a:latin typeface="Times New Roman" panose="02020603050405020304" pitchFamily="18" charset="0"/>
                </a:rPr>
                <a:t>列</a:t>
              </a:r>
            </a:p>
          </p:txBody>
        </p:sp>
      </p:grpSp>
      <p:sp>
        <p:nvSpPr>
          <p:cNvPr id="151578" name="Line 26"/>
          <p:cNvSpPr>
            <a:spLocks noChangeShapeType="1"/>
          </p:cNvSpPr>
          <p:nvPr/>
        </p:nvSpPr>
        <p:spPr bwMode="auto">
          <a:xfrm>
            <a:off x="4067175" y="4437063"/>
            <a:ext cx="152400" cy="703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579" name="Line 27"/>
          <p:cNvSpPr>
            <a:spLocks noChangeShapeType="1"/>
          </p:cNvSpPr>
          <p:nvPr/>
        </p:nvSpPr>
        <p:spPr bwMode="auto">
          <a:xfrm>
            <a:off x="1258888" y="6021388"/>
            <a:ext cx="5976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51580" name="Group 28"/>
          <p:cNvGrpSpPr>
            <a:grpSpLocks/>
          </p:cNvGrpSpPr>
          <p:nvPr/>
        </p:nvGrpSpPr>
        <p:grpSpPr bwMode="auto">
          <a:xfrm>
            <a:off x="4572000" y="5445125"/>
            <a:ext cx="2590800" cy="914400"/>
            <a:chOff x="2832" y="3312"/>
            <a:chExt cx="1632" cy="576"/>
          </a:xfrm>
        </p:grpSpPr>
        <p:sp>
          <p:nvSpPr>
            <p:cNvPr id="151581" name="Rectangle 29"/>
            <p:cNvSpPr>
              <a:spLocks noChangeArrowheads="1"/>
            </p:cNvSpPr>
            <p:nvPr/>
          </p:nvSpPr>
          <p:spPr bwMode="auto">
            <a:xfrm>
              <a:off x="2832" y="3456"/>
              <a:ext cx="384"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1582" name="Text Box 30"/>
            <p:cNvSpPr txBox="1">
              <a:spLocks noChangeArrowheads="1"/>
            </p:cNvSpPr>
            <p:nvPr/>
          </p:nvSpPr>
          <p:spPr bwMode="auto">
            <a:xfrm>
              <a:off x="3456" y="3312"/>
              <a:ext cx="10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ja-JP" altLang="en-US" sz="2400">
                  <a:latin typeface="Times New Roman" panose="02020603050405020304" pitchFamily="18" charset="0"/>
                </a:rPr>
                <a:t>有効</a:t>
              </a:r>
            </a:p>
          </p:txBody>
        </p:sp>
        <p:sp>
          <p:nvSpPr>
            <p:cNvPr id="151583" name="Line 31"/>
            <p:cNvSpPr>
              <a:spLocks noChangeShapeType="1"/>
            </p:cNvSpPr>
            <p:nvPr/>
          </p:nvSpPr>
          <p:spPr bwMode="auto">
            <a:xfrm flipH="1">
              <a:off x="3216" y="3504"/>
              <a:ext cx="192"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5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15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1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tLang="ja-JP"/>
              <a:t>DRAM</a:t>
            </a:r>
            <a:r>
              <a:rPr lang="ja-JP" altLang="en-US"/>
              <a:t>の記憶部分</a:t>
            </a:r>
          </a:p>
        </p:txBody>
      </p:sp>
      <p:sp>
        <p:nvSpPr>
          <p:cNvPr id="152579" name="Line 3"/>
          <p:cNvSpPr>
            <a:spLocks noChangeShapeType="1"/>
          </p:cNvSpPr>
          <p:nvPr/>
        </p:nvSpPr>
        <p:spPr bwMode="auto">
          <a:xfrm>
            <a:off x="2438400" y="1600200"/>
            <a:ext cx="0" cy="472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580" name="Line 4"/>
          <p:cNvSpPr>
            <a:spLocks noChangeShapeType="1"/>
          </p:cNvSpPr>
          <p:nvPr/>
        </p:nvSpPr>
        <p:spPr bwMode="auto">
          <a:xfrm>
            <a:off x="2438400" y="32004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581" name="Line 5"/>
          <p:cNvSpPr>
            <a:spLocks noChangeShapeType="1"/>
          </p:cNvSpPr>
          <p:nvPr/>
        </p:nvSpPr>
        <p:spPr bwMode="auto">
          <a:xfrm flipV="1">
            <a:off x="3352800" y="28194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582" name="Line 6"/>
          <p:cNvSpPr>
            <a:spLocks noChangeShapeType="1"/>
          </p:cNvSpPr>
          <p:nvPr/>
        </p:nvSpPr>
        <p:spPr bwMode="auto">
          <a:xfrm>
            <a:off x="3124200" y="28194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52583" name="Group 7"/>
          <p:cNvGrpSpPr>
            <a:grpSpLocks/>
          </p:cNvGrpSpPr>
          <p:nvPr/>
        </p:nvGrpSpPr>
        <p:grpSpPr bwMode="auto">
          <a:xfrm>
            <a:off x="3733800" y="2819400"/>
            <a:ext cx="381000" cy="1371600"/>
            <a:chOff x="2352" y="1776"/>
            <a:chExt cx="240" cy="864"/>
          </a:xfrm>
        </p:grpSpPr>
        <p:sp>
          <p:nvSpPr>
            <p:cNvPr id="152584" name="Line 8"/>
            <p:cNvSpPr>
              <a:spLocks noChangeShapeType="1"/>
            </p:cNvSpPr>
            <p:nvPr/>
          </p:nvSpPr>
          <p:spPr bwMode="auto">
            <a:xfrm>
              <a:off x="2448" y="1776"/>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585" name="Line 9"/>
            <p:cNvSpPr>
              <a:spLocks noChangeShapeType="1"/>
            </p:cNvSpPr>
            <p:nvPr/>
          </p:nvSpPr>
          <p:spPr bwMode="auto">
            <a:xfrm>
              <a:off x="2352"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586" name="Line 10"/>
            <p:cNvSpPr>
              <a:spLocks noChangeShapeType="1"/>
            </p:cNvSpPr>
            <p:nvPr/>
          </p:nvSpPr>
          <p:spPr bwMode="auto">
            <a:xfrm>
              <a:off x="2352" y="240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587" name="Line 11"/>
            <p:cNvSpPr>
              <a:spLocks noChangeShapeType="1"/>
            </p:cNvSpPr>
            <p:nvPr/>
          </p:nvSpPr>
          <p:spPr bwMode="auto">
            <a:xfrm>
              <a:off x="2448" y="240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2588" name="Line 12"/>
          <p:cNvSpPr>
            <a:spLocks noChangeShapeType="1"/>
          </p:cNvSpPr>
          <p:nvPr/>
        </p:nvSpPr>
        <p:spPr bwMode="auto">
          <a:xfrm>
            <a:off x="3886200" y="4191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589" name="Line 13"/>
          <p:cNvSpPr>
            <a:spLocks noChangeShapeType="1"/>
          </p:cNvSpPr>
          <p:nvPr/>
        </p:nvSpPr>
        <p:spPr bwMode="auto">
          <a:xfrm flipV="1">
            <a:off x="4572000" y="38100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590" name="AutoShape 14"/>
          <p:cNvSpPr>
            <a:spLocks noChangeArrowheads="1"/>
          </p:cNvSpPr>
          <p:nvPr/>
        </p:nvSpPr>
        <p:spPr bwMode="auto">
          <a:xfrm>
            <a:off x="4495800" y="3657600"/>
            <a:ext cx="228600" cy="1524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2591" name="Line 15"/>
          <p:cNvSpPr>
            <a:spLocks noChangeShapeType="1"/>
          </p:cNvSpPr>
          <p:nvPr/>
        </p:nvSpPr>
        <p:spPr bwMode="auto">
          <a:xfrm>
            <a:off x="3429000" y="26670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592" name="Line 16"/>
          <p:cNvSpPr>
            <a:spLocks noChangeShapeType="1"/>
          </p:cNvSpPr>
          <p:nvPr/>
        </p:nvSpPr>
        <p:spPr bwMode="auto">
          <a:xfrm flipV="1">
            <a:off x="3581400" y="1905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52593" name="Group 17"/>
          <p:cNvGrpSpPr>
            <a:grpSpLocks/>
          </p:cNvGrpSpPr>
          <p:nvPr/>
        </p:nvGrpSpPr>
        <p:grpSpPr bwMode="auto">
          <a:xfrm>
            <a:off x="2971800" y="4648200"/>
            <a:ext cx="381000" cy="1371600"/>
            <a:chOff x="2352" y="1776"/>
            <a:chExt cx="240" cy="864"/>
          </a:xfrm>
        </p:grpSpPr>
        <p:sp>
          <p:nvSpPr>
            <p:cNvPr id="152594" name="Line 18"/>
            <p:cNvSpPr>
              <a:spLocks noChangeShapeType="1"/>
            </p:cNvSpPr>
            <p:nvPr/>
          </p:nvSpPr>
          <p:spPr bwMode="auto">
            <a:xfrm>
              <a:off x="2448" y="1776"/>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595" name="Line 19"/>
            <p:cNvSpPr>
              <a:spLocks noChangeShapeType="1"/>
            </p:cNvSpPr>
            <p:nvPr/>
          </p:nvSpPr>
          <p:spPr bwMode="auto">
            <a:xfrm>
              <a:off x="2352"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596" name="Line 20"/>
            <p:cNvSpPr>
              <a:spLocks noChangeShapeType="1"/>
            </p:cNvSpPr>
            <p:nvPr/>
          </p:nvSpPr>
          <p:spPr bwMode="auto">
            <a:xfrm>
              <a:off x="2352" y="240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597" name="Line 21"/>
            <p:cNvSpPr>
              <a:spLocks noChangeShapeType="1"/>
            </p:cNvSpPr>
            <p:nvPr/>
          </p:nvSpPr>
          <p:spPr bwMode="auto">
            <a:xfrm>
              <a:off x="2448" y="240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2598" name="Line 22"/>
          <p:cNvSpPr>
            <a:spLocks noChangeShapeType="1"/>
          </p:cNvSpPr>
          <p:nvPr/>
        </p:nvSpPr>
        <p:spPr bwMode="auto">
          <a:xfrm>
            <a:off x="2819400" y="60198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599" name="Line 23"/>
          <p:cNvSpPr>
            <a:spLocks noChangeShapeType="1"/>
          </p:cNvSpPr>
          <p:nvPr/>
        </p:nvSpPr>
        <p:spPr bwMode="auto">
          <a:xfrm flipH="1">
            <a:off x="2819400" y="60198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600" name="Line 24"/>
          <p:cNvSpPr>
            <a:spLocks noChangeShapeType="1"/>
          </p:cNvSpPr>
          <p:nvPr/>
        </p:nvSpPr>
        <p:spPr bwMode="auto">
          <a:xfrm flipH="1">
            <a:off x="2971800" y="60198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601" name="Line 25"/>
          <p:cNvSpPr>
            <a:spLocks noChangeShapeType="1"/>
          </p:cNvSpPr>
          <p:nvPr/>
        </p:nvSpPr>
        <p:spPr bwMode="auto">
          <a:xfrm flipH="1">
            <a:off x="3124200" y="60198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602" name="Line 26"/>
          <p:cNvSpPr>
            <a:spLocks noChangeShapeType="1"/>
          </p:cNvSpPr>
          <p:nvPr/>
        </p:nvSpPr>
        <p:spPr bwMode="auto">
          <a:xfrm>
            <a:off x="2438400" y="46482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603" name="Text Box 27"/>
          <p:cNvSpPr txBox="1">
            <a:spLocks noChangeArrowheads="1"/>
          </p:cNvSpPr>
          <p:nvPr/>
        </p:nvSpPr>
        <p:spPr bwMode="auto">
          <a:xfrm>
            <a:off x="3886200" y="1524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Times New Roman" panose="02020603050405020304" pitchFamily="18" charset="0"/>
              </a:rPr>
              <a:t>W</a:t>
            </a:r>
          </a:p>
        </p:txBody>
      </p:sp>
      <p:sp>
        <p:nvSpPr>
          <p:cNvPr id="152604" name="Text Box 28"/>
          <p:cNvSpPr txBox="1">
            <a:spLocks noChangeArrowheads="1"/>
          </p:cNvSpPr>
          <p:nvPr/>
        </p:nvSpPr>
        <p:spPr bwMode="auto">
          <a:xfrm>
            <a:off x="2438400" y="13716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latin typeface="Times New Roman" panose="02020603050405020304" pitchFamily="18" charset="0"/>
              </a:rPr>
              <a:t>D</a:t>
            </a:r>
          </a:p>
        </p:txBody>
      </p:sp>
      <p:sp>
        <p:nvSpPr>
          <p:cNvPr id="152605" name="Text Box 29"/>
          <p:cNvSpPr txBox="1">
            <a:spLocks noChangeArrowheads="1"/>
          </p:cNvSpPr>
          <p:nvPr/>
        </p:nvSpPr>
        <p:spPr bwMode="auto">
          <a:xfrm>
            <a:off x="4267200" y="3200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ja-JP" altLang="en-US" sz="2400">
                <a:latin typeface="Times New Roman" panose="02020603050405020304" pitchFamily="18" charset="0"/>
              </a:rPr>
              <a:t>記憶用コンデンサ</a:t>
            </a:r>
          </a:p>
        </p:txBody>
      </p:sp>
      <p:sp>
        <p:nvSpPr>
          <p:cNvPr id="152606" name="Text Box 30"/>
          <p:cNvSpPr txBox="1">
            <a:spLocks noChangeArrowheads="1"/>
          </p:cNvSpPr>
          <p:nvPr/>
        </p:nvSpPr>
        <p:spPr bwMode="auto">
          <a:xfrm>
            <a:off x="3429000" y="53340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ja-JP" altLang="en-US" sz="2400">
                <a:latin typeface="Times New Roman" panose="02020603050405020304" pitchFamily="18" charset="0"/>
              </a:rPr>
              <a:t>基準用コンデンサ</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ltLang="ja-JP"/>
              <a:t>H</a:t>
            </a:r>
            <a:r>
              <a:rPr lang="ja-JP" altLang="en-US"/>
              <a:t>レベルの書き込み</a:t>
            </a:r>
          </a:p>
        </p:txBody>
      </p:sp>
      <p:sp>
        <p:nvSpPr>
          <p:cNvPr id="153603" name="Line 3"/>
          <p:cNvSpPr>
            <a:spLocks noChangeShapeType="1"/>
          </p:cNvSpPr>
          <p:nvPr/>
        </p:nvSpPr>
        <p:spPr bwMode="auto">
          <a:xfrm>
            <a:off x="2438400" y="1600200"/>
            <a:ext cx="0" cy="472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04" name="Line 4"/>
          <p:cNvSpPr>
            <a:spLocks noChangeShapeType="1"/>
          </p:cNvSpPr>
          <p:nvPr/>
        </p:nvSpPr>
        <p:spPr bwMode="auto">
          <a:xfrm>
            <a:off x="2438400" y="32004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05" name="Line 5"/>
          <p:cNvSpPr>
            <a:spLocks noChangeShapeType="1"/>
          </p:cNvSpPr>
          <p:nvPr/>
        </p:nvSpPr>
        <p:spPr bwMode="auto">
          <a:xfrm flipV="1">
            <a:off x="3352800" y="28194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06" name="Line 6"/>
          <p:cNvSpPr>
            <a:spLocks noChangeShapeType="1"/>
          </p:cNvSpPr>
          <p:nvPr/>
        </p:nvSpPr>
        <p:spPr bwMode="auto">
          <a:xfrm>
            <a:off x="3124200" y="28194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53607" name="Group 7"/>
          <p:cNvGrpSpPr>
            <a:grpSpLocks/>
          </p:cNvGrpSpPr>
          <p:nvPr/>
        </p:nvGrpSpPr>
        <p:grpSpPr bwMode="auto">
          <a:xfrm>
            <a:off x="3733800" y="2819400"/>
            <a:ext cx="381000" cy="1371600"/>
            <a:chOff x="2352" y="1776"/>
            <a:chExt cx="240" cy="864"/>
          </a:xfrm>
        </p:grpSpPr>
        <p:sp>
          <p:nvSpPr>
            <p:cNvPr id="153608" name="Line 8"/>
            <p:cNvSpPr>
              <a:spLocks noChangeShapeType="1"/>
            </p:cNvSpPr>
            <p:nvPr/>
          </p:nvSpPr>
          <p:spPr bwMode="auto">
            <a:xfrm>
              <a:off x="2448" y="1776"/>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09" name="Line 9"/>
            <p:cNvSpPr>
              <a:spLocks noChangeShapeType="1"/>
            </p:cNvSpPr>
            <p:nvPr/>
          </p:nvSpPr>
          <p:spPr bwMode="auto">
            <a:xfrm>
              <a:off x="2352"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10" name="Line 10"/>
            <p:cNvSpPr>
              <a:spLocks noChangeShapeType="1"/>
            </p:cNvSpPr>
            <p:nvPr/>
          </p:nvSpPr>
          <p:spPr bwMode="auto">
            <a:xfrm>
              <a:off x="2352" y="240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11" name="Line 11"/>
            <p:cNvSpPr>
              <a:spLocks noChangeShapeType="1"/>
            </p:cNvSpPr>
            <p:nvPr/>
          </p:nvSpPr>
          <p:spPr bwMode="auto">
            <a:xfrm>
              <a:off x="2448" y="240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3612" name="Line 12"/>
          <p:cNvSpPr>
            <a:spLocks noChangeShapeType="1"/>
          </p:cNvSpPr>
          <p:nvPr/>
        </p:nvSpPr>
        <p:spPr bwMode="auto">
          <a:xfrm>
            <a:off x="3886200" y="4191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13" name="Line 13"/>
          <p:cNvSpPr>
            <a:spLocks noChangeShapeType="1"/>
          </p:cNvSpPr>
          <p:nvPr/>
        </p:nvSpPr>
        <p:spPr bwMode="auto">
          <a:xfrm flipV="1">
            <a:off x="4572000" y="38100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14" name="AutoShape 14"/>
          <p:cNvSpPr>
            <a:spLocks noChangeArrowheads="1"/>
          </p:cNvSpPr>
          <p:nvPr/>
        </p:nvSpPr>
        <p:spPr bwMode="auto">
          <a:xfrm>
            <a:off x="4495800" y="3657600"/>
            <a:ext cx="228600" cy="1524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615" name="Line 15"/>
          <p:cNvSpPr>
            <a:spLocks noChangeShapeType="1"/>
          </p:cNvSpPr>
          <p:nvPr/>
        </p:nvSpPr>
        <p:spPr bwMode="auto">
          <a:xfrm>
            <a:off x="3429000" y="26670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16" name="Line 16"/>
          <p:cNvSpPr>
            <a:spLocks noChangeShapeType="1"/>
          </p:cNvSpPr>
          <p:nvPr/>
        </p:nvSpPr>
        <p:spPr bwMode="auto">
          <a:xfrm flipV="1">
            <a:off x="3581400" y="1905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53617" name="Group 17"/>
          <p:cNvGrpSpPr>
            <a:grpSpLocks/>
          </p:cNvGrpSpPr>
          <p:nvPr/>
        </p:nvGrpSpPr>
        <p:grpSpPr bwMode="auto">
          <a:xfrm>
            <a:off x="2971800" y="4648200"/>
            <a:ext cx="381000" cy="1371600"/>
            <a:chOff x="2352" y="1776"/>
            <a:chExt cx="240" cy="864"/>
          </a:xfrm>
        </p:grpSpPr>
        <p:sp>
          <p:nvSpPr>
            <p:cNvPr id="153618" name="Line 18"/>
            <p:cNvSpPr>
              <a:spLocks noChangeShapeType="1"/>
            </p:cNvSpPr>
            <p:nvPr/>
          </p:nvSpPr>
          <p:spPr bwMode="auto">
            <a:xfrm>
              <a:off x="2448" y="1776"/>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19" name="Line 19"/>
            <p:cNvSpPr>
              <a:spLocks noChangeShapeType="1"/>
            </p:cNvSpPr>
            <p:nvPr/>
          </p:nvSpPr>
          <p:spPr bwMode="auto">
            <a:xfrm>
              <a:off x="2352"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20" name="Line 20"/>
            <p:cNvSpPr>
              <a:spLocks noChangeShapeType="1"/>
            </p:cNvSpPr>
            <p:nvPr/>
          </p:nvSpPr>
          <p:spPr bwMode="auto">
            <a:xfrm>
              <a:off x="2352" y="240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21" name="Line 21"/>
            <p:cNvSpPr>
              <a:spLocks noChangeShapeType="1"/>
            </p:cNvSpPr>
            <p:nvPr/>
          </p:nvSpPr>
          <p:spPr bwMode="auto">
            <a:xfrm>
              <a:off x="2448" y="240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3622" name="Line 22"/>
          <p:cNvSpPr>
            <a:spLocks noChangeShapeType="1"/>
          </p:cNvSpPr>
          <p:nvPr/>
        </p:nvSpPr>
        <p:spPr bwMode="auto">
          <a:xfrm>
            <a:off x="2819400" y="60198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23" name="Line 23"/>
          <p:cNvSpPr>
            <a:spLocks noChangeShapeType="1"/>
          </p:cNvSpPr>
          <p:nvPr/>
        </p:nvSpPr>
        <p:spPr bwMode="auto">
          <a:xfrm flipH="1">
            <a:off x="2819400" y="60198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24" name="Line 24"/>
          <p:cNvSpPr>
            <a:spLocks noChangeShapeType="1"/>
          </p:cNvSpPr>
          <p:nvPr/>
        </p:nvSpPr>
        <p:spPr bwMode="auto">
          <a:xfrm flipH="1">
            <a:off x="2971800" y="60198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25" name="Line 25"/>
          <p:cNvSpPr>
            <a:spLocks noChangeShapeType="1"/>
          </p:cNvSpPr>
          <p:nvPr/>
        </p:nvSpPr>
        <p:spPr bwMode="auto">
          <a:xfrm flipH="1">
            <a:off x="3124200" y="60198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26" name="Line 26"/>
          <p:cNvSpPr>
            <a:spLocks noChangeShapeType="1"/>
          </p:cNvSpPr>
          <p:nvPr/>
        </p:nvSpPr>
        <p:spPr bwMode="auto">
          <a:xfrm>
            <a:off x="2438400" y="46482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53627" name="Group 27"/>
          <p:cNvGrpSpPr>
            <a:grpSpLocks/>
          </p:cNvGrpSpPr>
          <p:nvPr/>
        </p:nvGrpSpPr>
        <p:grpSpPr bwMode="auto">
          <a:xfrm>
            <a:off x="2438400" y="1371600"/>
            <a:ext cx="2971800" cy="609600"/>
            <a:chOff x="1536" y="864"/>
            <a:chExt cx="1872" cy="384"/>
          </a:xfrm>
        </p:grpSpPr>
        <p:sp>
          <p:nvSpPr>
            <p:cNvPr id="153628" name="Text Box 28"/>
            <p:cNvSpPr txBox="1">
              <a:spLocks noChangeArrowheads="1"/>
            </p:cNvSpPr>
            <p:nvPr/>
          </p:nvSpPr>
          <p:spPr bwMode="auto">
            <a:xfrm>
              <a:off x="2304" y="960"/>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solidFill>
                    <a:srgbClr val="0000FF"/>
                  </a:solidFill>
                  <a:latin typeface="Times New Roman" panose="02020603050405020304" pitchFamily="18" charset="0"/>
                </a:rPr>
                <a:t>W</a:t>
              </a:r>
              <a:r>
                <a:rPr lang="ja-JP" altLang="en-US" sz="2400">
                  <a:solidFill>
                    <a:srgbClr val="0000FF"/>
                  </a:solidFill>
                  <a:latin typeface="Times New Roman" panose="02020603050405020304" pitchFamily="18" charset="0"/>
                </a:rPr>
                <a:t>＝</a:t>
              </a:r>
              <a:r>
                <a:rPr lang="en-US" altLang="ja-JP" sz="2400">
                  <a:solidFill>
                    <a:srgbClr val="0000FF"/>
                  </a:solidFill>
                  <a:latin typeface="Times New Roman" panose="02020603050405020304" pitchFamily="18" charset="0"/>
                </a:rPr>
                <a:t>H</a:t>
              </a:r>
            </a:p>
          </p:txBody>
        </p:sp>
        <p:sp>
          <p:nvSpPr>
            <p:cNvPr id="153629" name="Text Box 29"/>
            <p:cNvSpPr txBox="1">
              <a:spLocks noChangeArrowheads="1"/>
            </p:cNvSpPr>
            <p:nvPr/>
          </p:nvSpPr>
          <p:spPr bwMode="auto">
            <a:xfrm>
              <a:off x="1536" y="864"/>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solidFill>
                    <a:srgbClr val="0000FF"/>
                  </a:solidFill>
                  <a:latin typeface="Times New Roman" panose="02020603050405020304" pitchFamily="18" charset="0"/>
                </a:rPr>
                <a:t>D</a:t>
              </a:r>
              <a:r>
                <a:rPr lang="ja-JP" altLang="en-US" sz="2400">
                  <a:solidFill>
                    <a:srgbClr val="0000FF"/>
                  </a:solidFill>
                  <a:latin typeface="Times New Roman" panose="02020603050405020304" pitchFamily="18" charset="0"/>
                </a:rPr>
                <a:t>＝</a:t>
              </a:r>
              <a:r>
                <a:rPr lang="en-US" altLang="ja-JP" sz="2400">
                  <a:solidFill>
                    <a:srgbClr val="0000FF"/>
                  </a:solidFill>
                  <a:latin typeface="Times New Roman" panose="02020603050405020304" pitchFamily="18" charset="0"/>
                </a:rPr>
                <a:t>H</a:t>
              </a:r>
            </a:p>
          </p:txBody>
        </p:sp>
      </p:grpSp>
      <p:sp>
        <p:nvSpPr>
          <p:cNvPr id="153630" name="Text Box 30"/>
          <p:cNvSpPr txBox="1">
            <a:spLocks noChangeArrowheads="1"/>
          </p:cNvSpPr>
          <p:nvPr/>
        </p:nvSpPr>
        <p:spPr bwMode="auto">
          <a:xfrm>
            <a:off x="4267200" y="3200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ja-JP" altLang="en-US" sz="2400">
                <a:latin typeface="Times New Roman" panose="02020603050405020304" pitchFamily="18" charset="0"/>
              </a:rPr>
              <a:t>記憶用コンデンサ</a:t>
            </a:r>
          </a:p>
        </p:txBody>
      </p:sp>
      <p:sp>
        <p:nvSpPr>
          <p:cNvPr id="153631" name="Text Box 31"/>
          <p:cNvSpPr txBox="1">
            <a:spLocks noChangeArrowheads="1"/>
          </p:cNvSpPr>
          <p:nvPr/>
        </p:nvSpPr>
        <p:spPr bwMode="auto">
          <a:xfrm>
            <a:off x="3429000" y="53340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ja-JP" altLang="en-US" sz="2400">
                <a:latin typeface="Times New Roman" panose="02020603050405020304" pitchFamily="18" charset="0"/>
              </a:rPr>
              <a:t>基準用コンデンサ</a:t>
            </a:r>
          </a:p>
        </p:txBody>
      </p:sp>
      <p:sp>
        <p:nvSpPr>
          <p:cNvPr id="153632" name="Rectangle 32"/>
          <p:cNvSpPr>
            <a:spLocks noChangeArrowheads="1"/>
          </p:cNvSpPr>
          <p:nvPr/>
        </p:nvSpPr>
        <p:spPr bwMode="auto">
          <a:xfrm>
            <a:off x="3708400" y="3644900"/>
            <a:ext cx="3810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3633" name="Freeform 33"/>
          <p:cNvSpPr>
            <a:spLocks/>
          </p:cNvSpPr>
          <p:nvPr/>
        </p:nvSpPr>
        <p:spPr bwMode="auto">
          <a:xfrm>
            <a:off x="2508250" y="1773238"/>
            <a:ext cx="1474788" cy="1800225"/>
          </a:xfrm>
          <a:custGeom>
            <a:avLst/>
            <a:gdLst>
              <a:gd name="T0" fmla="*/ 75 w 929"/>
              <a:gd name="T1" fmla="*/ 0 h 1134"/>
              <a:gd name="T2" fmla="*/ 121 w 929"/>
              <a:gd name="T3" fmla="*/ 544 h 1134"/>
              <a:gd name="T4" fmla="*/ 801 w 929"/>
              <a:gd name="T5" fmla="*/ 635 h 1134"/>
              <a:gd name="T6" fmla="*/ 892 w 929"/>
              <a:gd name="T7" fmla="*/ 1134 h 1134"/>
            </a:gdLst>
            <a:ahLst/>
            <a:cxnLst>
              <a:cxn ang="0">
                <a:pos x="T0" y="T1"/>
              </a:cxn>
              <a:cxn ang="0">
                <a:pos x="T2" y="T3"/>
              </a:cxn>
              <a:cxn ang="0">
                <a:pos x="T4" y="T5"/>
              </a:cxn>
              <a:cxn ang="0">
                <a:pos x="T6" y="T7"/>
              </a:cxn>
            </a:cxnLst>
            <a:rect l="0" t="0" r="r" b="b"/>
            <a:pathLst>
              <a:path w="929" h="1134">
                <a:moveTo>
                  <a:pt x="75" y="0"/>
                </a:moveTo>
                <a:cubicBezTo>
                  <a:pt x="37" y="219"/>
                  <a:pt x="0" y="438"/>
                  <a:pt x="121" y="544"/>
                </a:cubicBezTo>
                <a:cubicBezTo>
                  <a:pt x="242" y="650"/>
                  <a:pt x="673" y="537"/>
                  <a:pt x="801" y="635"/>
                </a:cubicBezTo>
                <a:cubicBezTo>
                  <a:pt x="929" y="733"/>
                  <a:pt x="910" y="933"/>
                  <a:pt x="892" y="1134"/>
                </a:cubicBezTo>
              </a:path>
            </a:pathLst>
          </a:custGeom>
          <a:noFill/>
          <a:ln w="38100" cmpd="sng">
            <a:solidFill>
              <a:srgbClr val="0000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3632"/>
                                        </p:tgtEl>
                                        <p:attrNameLst>
                                          <p:attrName>style.visibility</p:attrName>
                                        </p:attrNameLst>
                                      </p:cBhvr>
                                      <p:to>
                                        <p:strVal val="visible"/>
                                      </p:to>
                                    </p:set>
                                    <p:animEffect transition="in" filter="checkerboard(across)">
                                      <p:cBhvr>
                                        <p:cTn id="15" dur="500"/>
                                        <p:tgtEl>
                                          <p:spTgt spid="153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2" grpId="0" animBg="1"/>
      <p:bldP spid="1536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ja-JP"/>
              <a:t>L</a:t>
            </a:r>
            <a:r>
              <a:rPr lang="ja-JP" altLang="en-US"/>
              <a:t>レベルの書き込み</a:t>
            </a:r>
          </a:p>
        </p:txBody>
      </p:sp>
      <p:sp>
        <p:nvSpPr>
          <p:cNvPr id="154627" name="Line 3"/>
          <p:cNvSpPr>
            <a:spLocks noChangeShapeType="1"/>
          </p:cNvSpPr>
          <p:nvPr/>
        </p:nvSpPr>
        <p:spPr bwMode="auto">
          <a:xfrm>
            <a:off x="2438400" y="1600200"/>
            <a:ext cx="0" cy="472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628" name="Line 4"/>
          <p:cNvSpPr>
            <a:spLocks noChangeShapeType="1"/>
          </p:cNvSpPr>
          <p:nvPr/>
        </p:nvSpPr>
        <p:spPr bwMode="auto">
          <a:xfrm>
            <a:off x="2438400" y="32004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629" name="Line 5"/>
          <p:cNvSpPr>
            <a:spLocks noChangeShapeType="1"/>
          </p:cNvSpPr>
          <p:nvPr/>
        </p:nvSpPr>
        <p:spPr bwMode="auto">
          <a:xfrm flipV="1">
            <a:off x="3352800" y="28194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630" name="Line 6"/>
          <p:cNvSpPr>
            <a:spLocks noChangeShapeType="1"/>
          </p:cNvSpPr>
          <p:nvPr/>
        </p:nvSpPr>
        <p:spPr bwMode="auto">
          <a:xfrm>
            <a:off x="3124200" y="28194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54631" name="Group 7"/>
          <p:cNvGrpSpPr>
            <a:grpSpLocks/>
          </p:cNvGrpSpPr>
          <p:nvPr/>
        </p:nvGrpSpPr>
        <p:grpSpPr bwMode="auto">
          <a:xfrm>
            <a:off x="3733800" y="2819400"/>
            <a:ext cx="381000" cy="1371600"/>
            <a:chOff x="2352" y="1776"/>
            <a:chExt cx="240" cy="864"/>
          </a:xfrm>
        </p:grpSpPr>
        <p:sp>
          <p:nvSpPr>
            <p:cNvPr id="154632" name="Line 8"/>
            <p:cNvSpPr>
              <a:spLocks noChangeShapeType="1"/>
            </p:cNvSpPr>
            <p:nvPr/>
          </p:nvSpPr>
          <p:spPr bwMode="auto">
            <a:xfrm>
              <a:off x="2448" y="1776"/>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633" name="Line 9"/>
            <p:cNvSpPr>
              <a:spLocks noChangeShapeType="1"/>
            </p:cNvSpPr>
            <p:nvPr/>
          </p:nvSpPr>
          <p:spPr bwMode="auto">
            <a:xfrm>
              <a:off x="2352"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634" name="Line 10"/>
            <p:cNvSpPr>
              <a:spLocks noChangeShapeType="1"/>
            </p:cNvSpPr>
            <p:nvPr/>
          </p:nvSpPr>
          <p:spPr bwMode="auto">
            <a:xfrm>
              <a:off x="2352" y="240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635" name="Line 11"/>
            <p:cNvSpPr>
              <a:spLocks noChangeShapeType="1"/>
            </p:cNvSpPr>
            <p:nvPr/>
          </p:nvSpPr>
          <p:spPr bwMode="auto">
            <a:xfrm>
              <a:off x="2448" y="240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4636" name="Line 12"/>
          <p:cNvSpPr>
            <a:spLocks noChangeShapeType="1"/>
          </p:cNvSpPr>
          <p:nvPr/>
        </p:nvSpPr>
        <p:spPr bwMode="auto">
          <a:xfrm>
            <a:off x="3886200" y="4191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637" name="Line 13"/>
          <p:cNvSpPr>
            <a:spLocks noChangeShapeType="1"/>
          </p:cNvSpPr>
          <p:nvPr/>
        </p:nvSpPr>
        <p:spPr bwMode="auto">
          <a:xfrm flipV="1">
            <a:off x="4572000" y="38100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638" name="AutoShape 14"/>
          <p:cNvSpPr>
            <a:spLocks noChangeArrowheads="1"/>
          </p:cNvSpPr>
          <p:nvPr/>
        </p:nvSpPr>
        <p:spPr bwMode="auto">
          <a:xfrm>
            <a:off x="4495800" y="3657600"/>
            <a:ext cx="228600" cy="1524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639" name="Line 15"/>
          <p:cNvSpPr>
            <a:spLocks noChangeShapeType="1"/>
          </p:cNvSpPr>
          <p:nvPr/>
        </p:nvSpPr>
        <p:spPr bwMode="auto">
          <a:xfrm>
            <a:off x="3429000" y="26670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640" name="Line 16"/>
          <p:cNvSpPr>
            <a:spLocks noChangeShapeType="1"/>
          </p:cNvSpPr>
          <p:nvPr/>
        </p:nvSpPr>
        <p:spPr bwMode="auto">
          <a:xfrm flipV="1">
            <a:off x="3581400" y="1905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54641" name="Group 17"/>
          <p:cNvGrpSpPr>
            <a:grpSpLocks/>
          </p:cNvGrpSpPr>
          <p:nvPr/>
        </p:nvGrpSpPr>
        <p:grpSpPr bwMode="auto">
          <a:xfrm>
            <a:off x="2971800" y="4648200"/>
            <a:ext cx="381000" cy="1371600"/>
            <a:chOff x="2352" y="1776"/>
            <a:chExt cx="240" cy="864"/>
          </a:xfrm>
        </p:grpSpPr>
        <p:sp>
          <p:nvSpPr>
            <p:cNvPr id="154642" name="Line 18"/>
            <p:cNvSpPr>
              <a:spLocks noChangeShapeType="1"/>
            </p:cNvSpPr>
            <p:nvPr/>
          </p:nvSpPr>
          <p:spPr bwMode="auto">
            <a:xfrm>
              <a:off x="2448" y="1776"/>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643" name="Line 19"/>
            <p:cNvSpPr>
              <a:spLocks noChangeShapeType="1"/>
            </p:cNvSpPr>
            <p:nvPr/>
          </p:nvSpPr>
          <p:spPr bwMode="auto">
            <a:xfrm>
              <a:off x="2352"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644" name="Line 20"/>
            <p:cNvSpPr>
              <a:spLocks noChangeShapeType="1"/>
            </p:cNvSpPr>
            <p:nvPr/>
          </p:nvSpPr>
          <p:spPr bwMode="auto">
            <a:xfrm>
              <a:off x="2352" y="240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645" name="Line 21"/>
            <p:cNvSpPr>
              <a:spLocks noChangeShapeType="1"/>
            </p:cNvSpPr>
            <p:nvPr/>
          </p:nvSpPr>
          <p:spPr bwMode="auto">
            <a:xfrm>
              <a:off x="2448" y="240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4646" name="Line 22"/>
          <p:cNvSpPr>
            <a:spLocks noChangeShapeType="1"/>
          </p:cNvSpPr>
          <p:nvPr/>
        </p:nvSpPr>
        <p:spPr bwMode="auto">
          <a:xfrm>
            <a:off x="2819400" y="60198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647" name="Line 23"/>
          <p:cNvSpPr>
            <a:spLocks noChangeShapeType="1"/>
          </p:cNvSpPr>
          <p:nvPr/>
        </p:nvSpPr>
        <p:spPr bwMode="auto">
          <a:xfrm flipH="1">
            <a:off x="2819400" y="60198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648" name="Line 24"/>
          <p:cNvSpPr>
            <a:spLocks noChangeShapeType="1"/>
          </p:cNvSpPr>
          <p:nvPr/>
        </p:nvSpPr>
        <p:spPr bwMode="auto">
          <a:xfrm flipH="1">
            <a:off x="2971800" y="60198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649" name="Line 25"/>
          <p:cNvSpPr>
            <a:spLocks noChangeShapeType="1"/>
          </p:cNvSpPr>
          <p:nvPr/>
        </p:nvSpPr>
        <p:spPr bwMode="auto">
          <a:xfrm flipH="1">
            <a:off x="3124200" y="60198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650" name="Line 26"/>
          <p:cNvSpPr>
            <a:spLocks noChangeShapeType="1"/>
          </p:cNvSpPr>
          <p:nvPr/>
        </p:nvSpPr>
        <p:spPr bwMode="auto">
          <a:xfrm>
            <a:off x="2438400" y="46482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54651" name="Group 27"/>
          <p:cNvGrpSpPr>
            <a:grpSpLocks/>
          </p:cNvGrpSpPr>
          <p:nvPr/>
        </p:nvGrpSpPr>
        <p:grpSpPr bwMode="auto">
          <a:xfrm>
            <a:off x="2438400" y="1371600"/>
            <a:ext cx="2971800" cy="609600"/>
            <a:chOff x="1536" y="864"/>
            <a:chExt cx="1872" cy="384"/>
          </a:xfrm>
        </p:grpSpPr>
        <p:sp>
          <p:nvSpPr>
            <p:cNvPr id="154652" name="Text Box 28"/>
            <p:cNvSpPr txBox="1">
              <a:spLocks noChangeArrowheads="1"/>
            </p:cNvSpPr>
            <p:nvPr/>
          </p:nvSpPr>
          <p:spPr bwMode="auto">
            <a:xfrm>
              <a:off x="2304" y="960"/>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solidFill>
                    <a:srgbClr val="0000FF"/>
                  </a:solidFill>
                  <a:latin typeface="Times New Roman" panose="02020603050405020304" pitchFamily="18" charset="0"/>
                </a:rPr>
                <a:t>W</a:t>
              </a:r>
              <a:r>
                <a:rPr lang="ja-JP" altLang="en-US" sz="2400">
                  <a:solidFill>
                    <a:srgbClr val="0000FF"/>
                  </a:solidFill>
                  <a:latin typeface="Times New Roman" panose="02020603050405020304" pitchFamily="18" charset="0"/>
                </a:rPr>
                <a:t>＝</a:t>
              </a:r>
              <a:r>
                <a:rPr lang="en-US" altLang="ja-JP" sz="2400">
                  <a:solidFill>
                    <a:srgbClr val="0000FF"/>
                  </a:solidFill>
                  <a:latin typeface="Times New Roman" panose="02020603050405020304" pitchFamily="18" charset="0"/>
                </a:rPr>
                <a:t>H</a:t>
              </a:r>
            </a:p>
          </p:txBody>
        </p:sp>
        <p:sp>
          <p:nvSpPr>
            <p:cNvPr id="154653" name="Text Box 29"/>
            <p:cNvSpPr txBox="1">
              <a:spLocks noChangeArrowheads="1"/>
            </p:cNvSpPr>
            <p:nvPr/>
          </p:nvSpPr>
          <p:spPr bwMode="auto">
            <a:xfrm>
              <a:off x="1536" y="864"/>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solidFill>
                    <a:srgbClr val="009900"/>
                  </a:solidFill>
                  <a:latin typeface="Times New Roman" panose="02020603050405020304" pitchFamily="18" charset="0"/>
                </a:rPr>
                <a:t>D</a:t>
              </a:r>
              <a:r>
                <a:rPr lang="ja-JP" altLang="en-US" sz="2400">
                  <a:solidFill>
                    <a:srgbClr val="009900"/>
                  </a:solidFill>
                  <a:latin typeface="Times New Roman" panose="02020603050405020304" pitchFamily="18" charset="0"/>
                </a:rPr>
                <a:t>＝</a:t>
              </a:r>
              <a:r>
                <a:rPr lang="en-US" altLang="ja-JP" sz="2400">
                  <a:solidFill>
                    <a:srgbClr val="009900"/>
                  </a:solidFill>
                  <a:latin typeface="Times New Roman" panose="02020603050405020304" pitchFamily="18" charset="0"/>
                </a:rPr>
                <a:t>L</a:t>
              </a:r>
            </a:p>
          </p:txBody>
        </p:sp>
      </p:grpSp>
      <p:sp>
        <p:nvSpPr>
          <p:cNvPr id="154654" name="Text Box 30"/>
          <p:cNvSpPr txBox="1">
            <a:spLocks noChangeArrowheads="1"/>
          </p:cNvSpPr>
          <p:nvPr/>
        </p:nvSpPr>
        <p:spPr bwMode="auto">
          <a:xfrm>
            <a:off x="4267200" y="3200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ja-JP" altLang="en-US" sz="2400">
                <a:latin typeface="Times New Roman" panose="02020603050405020304" pitchFamily="18" charset="0"/>
              </a:rPr>
              <a:t>記憶用コンデンサ</a:t>
            </a:r>
          </a:p>
        </p:txBody>
      </p:sp>
      <p:sp>
        <p:nvSpPr>
          <p:cNvPr id="154655" name="Text Box 31"/>
          <p:cNvSpPr txBox="1">
            <a:spLocks noChangeArrowheads="1"/>
          </p:cNvSpPr>
          <p:nvPr/>
        </p:nvSpPr>
        <p:spPr bwMode="auto">
          <a:xfrm>
            <a:off x="3429000" y="53340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ja-JP" altLang="en-US" sz="2400">
                <a:latin typeface="Times New Roman" panose="02020603050405020304" pitchFamily="18" charset="0"/>
              </a:rPr>
              <a:t>基準用コンデンサ</a:t>
            </a:r>
          </a:p>
        </p:txBody>
      </p:sp>
      <p:sp>
        <p:nvSpPr>
          <p:cNvPr id="154656" name="Rectangle 32"/>
          <p:cNvSpPr>
            <a:spLocks noChangeArrowheads="1"/>
          </p:cNvSpPr>
          <p:nvPr/>
        </p:nvSpPr>
        <p:spPr bwMode="auto">
          <a:xfrm>
            <a:off x="3733800" y="3657600"/>
            <a:ext cx="3810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4657" name="Freeform 33"/>
          <p:cNvSpPr>
            <a:spLocks/>
          </p:cNvSpPr>
          <p:nvPr/>
        </p:nvSpPr>
        <p:spPr bwMode="auto">
          <a:xfrm>
            <a:off x="2543175" y="1844675"/>
            <a:ext cx="1584325" cy="1728788"/>
          </a:xfrm>
          <a:custGeom>
            <a:avLst/>
            <a:gdLst>
              <a:gd name="T0" fmla="*/ 915 w 998"/>
              <a:gd name="T1" fmla="*/ 1089 h 1089"/>
              <a:gd name="T2" fmla="*/ 870 w 998"/>
              <a:gd name="T3" fmla="*/ 590 h 1089"/>
              <a:gd name="T4" fmla="*/ 144 w 998"/>
              <a:gd name="T5" fmla="*/ 544 h 1089"/>
              <a:gd name="T6" fmla="*/ 8 w 998"/>
              <a:gd name="T7" fmla="*/ 0 h 1089"/>
            </a:gdLst>
            <a:ahLst/>
            <a:cxnLst>
              <a:cxn ang="0">
                <a:pos x="T0" y="T1"/>
              </a:cxn>
              <a:cxn ang="0">
                <a:pos x="T2" y="T3"/>
              </a:cxn>
              <a:cxn ang="0">
                <a:pos x="T4" y="T5"/>
              </a:cxn>
              <a:cxn ang="0">
                <a:pos x="T6" y="T7"/>
              </a:cxn>
            </a:cxnLst>
            <a:rect l="0" t="0" r="r" b="b"/>
            <a:pathLst>
              <a:path w="998" h="1089">
                <a:moveTo>
                  <a:pt x="915" y="1089"/>
                </a:moveTo>
                <a:cubicBezTo>
                  <a:pt x="956" y="885"/>
                  <a:pt x="998" y="681"/>
                  <a:pt x="870" y="590"/>
                </a:cubicBezTo>
                <a:cubicBezTo>
                  <a:pt x="742" y="499"/>
                  <a:pt x="288" y="642"/>
                  <a:pt x="144" y="544"/>
                </a:cubicBezTo>
                <a:cubicBezTo>
                  <a:pt x="0" y="446"/>
                  <a:pt x="4" y="223"/>
                  <a:pt x="8" y="0"/>
                </a:cubicBezTo>
              </a:path>
            </a:pathLst>
          </a:custGeom>
          <a:noFill/>
          <a:ln w="38100" cmpd="sng">
            <a:solidFill>
              <a:srgbClr val="0000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46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0" nodeType="clickEffect">
                                  <p:stCondLst>
                                    <p:cond delay="0"/>
                                  </p:stCondLst>
                                  <p:childTnLst>
                                    <p:animEffect transition="out" filter="checkerboard(across)">
                                      <p:cBhvr>
                                        <p:cTn id="14" dur="500"/>
                                        <p:tgtEl>
                                          <p:spTgt spid="154656"/>
                                        </p:tgtEl>
                                      </p:cBhvr>
                                    </p:animEffect>
                                    <p:set>
                                      <p:cBhvr>
                                        <p:cTn id="15" dur="1" fill="hold">
                                          <p:stCondLst>
                                            <p:cond delay="499"/>
                                          </p:stCondLst>
                                        </p:cTn>
                                        <p:tgtEl>
                                          <p:spTgt spid="1546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56" grpId="0" animBg="1"/>
      <p:bldP spid="1546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ja-JP" altLang="en-US" dirty="0"/>
              <a:t>メモリのモデル</a:t>
            </a:r>
          </a:p>
        </p:txBody>
      </p:sp>
      <p:sp>
        <p:nvSpPr>
          <p:cNvPr id="134147" name="Rectangle 3"/>
          <p:cNvSpPr>
            <a:spLocks noChangeArrowheads="1"/>
          </p:cNvSpPr>
          <p:nvPr/>
        </p:nvSpPr>
        <p:spPr bwMode="auto">
          <a:xfrm>
            <a:off x="2197100" y="2781300"/>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48" name="Rectangle 4"/>
          <p:cNvSpPr>
            <a:spLocks noChangeArrowheads="1"/>
          </p:cNvSpPr>
          <p:nvPr/>
        </p:nvSpPr>
        <p:spPr bwMode="auto">
          <a:xfrm>
            <a:off x="2197100" y="4510088"/>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49" name="Rectangle 5"/>
          <p:cNvSpPr>
            <a:spLocks noChangeArrowheads="1"/>
          </p:cNvSpPr>
          <p:nvPr/>
        </p:nvSpPr>
        <p:spPr bwMode="auto">
          <a:xfrm>
            <a:off x="2197100" y="4076700"/>
            <a:ext cx="2590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50" name="Line 6"/>
          <p:cNvSpPr>
            <a:spLocks noChangeShapeType="1"/>
          </p:cNvSpPr>
          <p:nvPr/>
        </p:nvSpPr>
        <p:spPr bwMode="auto">
          <a:xfrm>
            <a:off x="612775" y="3717925"/>
            <a:ext cx="12969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51" name="Line 7"/>
          <p:cNvSpPr>
            <a:spLocks noChangeShapeType="1"/>
          </p:cNvSpPr>
          <p:nvPr/>
        </p:nvSpPr>
        <p:spPr bwMode="auto">
          <a:xfrm flipV="1">
            <a:off x="2989263" y="2276475"/>
            <a:ext cx="0" cy="504825"/>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52" name="Line 8"/>
          <p:cNvSpPr>
            <a:spLocks noChangeShapeType="1"/>
          </p:cNvSpPr>
          <p:nvPr/>
        </p:nvSpPr>
        <p:spPr bwMode="auto">
          <a:xfrm flipV="1">
            <a:off x="4371975" y="47974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53" name="Text Box 9"/>
          <p:cNvSpPr txBox="1">
            <a:spLocks noChangeArrowheads="1"/>
          </p:cNvSpPr>
          <p:nvPr/>
        </p:nvSpPr>
        <p:spPr bwMode="auto">
          <a:xfrm>
            <a:off x="2865438" y="40767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t>
            </a:r>
          </a:p>
        </p:txBody>
      </p:sp>
      <p:sp>
        <p:nvSpPr>
          <p:cNvPr id="134154" name="Text Box 10"/>
          <p:cNvSpPr txBox="1">
            <a:spLocks noChangeArrowheads="1"/>
          </p:cNvSpPr>
          <p:nvPr/>
        </p:nvSpPr>
        <p:spPr bwMode="auto">
          <a:xfrm>
            <a:off x="808038" y="1633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134155" name="Text Box 11"/>
          <p:cNvSpPr txBox="1">
            <a:spLocks noChangeArrowheads="1"/>
          </p:cNvSpPr>
          <p:nvPr/>
        </p:nvSpPr>
        <p:spPr bwMode="auto">
          <a:xfrm>
            <a:off x="2555875" y="6086475"/>
            <a:ext cx="2474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非同期ＳＲＡＭのモデル</a:t>
            </a:r>
          </a:p>
        </p:txBody>
      </p:sp>
      <p:sp>
        <p:nvSpPr>
          <p:cNvPr id="134156" name="Text Box 12"/>
          <p:cNvSpPr txBox="1">
            <a:spLocks noChangeArrowheads="1"/>
          </p:cNvSpPr>
          <p:nvPr/>
        </p:nvSpPr>
        <p:spPr bwMode="auto">
          <a:xfrm>
            <a:off x="2195513" y="1989138"/>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Ｉ／</a:t>
            </a:r>
            <a:r>
              <a:rPr lang="en-US" altLang="ja-JP" b="1"/>
              <a:t>O</a:t>
            </a:r>
          </a:p>
        </p:txBody>
      </p:sp>
      <p:sp>
        <p:nvSpPr>
          <p:cNvPr id="134157" name="Text Box 13"/>
          <p:cNvSpPr txBox="1">
            <a:spLocks noChangeArrowheads="1"/>
          </p:cNvSpPr>
          <p:nvPr/>
        </p:nvSpPr>
        <p:spPr bwMode="auto">
          <a:xfrm>
            <a:off x="4154488" y="5222875"/>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WE</a:t>
            </a:r>
          </a:p>
        </p:txBody>
      </p:sp>
      <p:sp>
        <p:nvSpPr>
          <p:cNvPr id="134158" name="Text Box 14"/>
          <p:cNvSpPr txBox="1">
            <a:spLocks noChangeArrowheads="1"/>
          </p:cNvSpPr>
          <p:nvPr/>
        </p:nvSpPr>
        <p:spPr bwMode="auto">
          <a:xfrm>
            <a:off x="539750" y="3286125"/>
            <a:ext cx="12096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Address</a:t>
            </a:r>
          </a:p>
          <a:p>
            <a:endParaRPr lang="en-US" altLang="ja-JP" b="1"/>
          </a:p>
          <a:p>
            <a:r>
              <a:rPr lang="en-US" altLang="ja-JP" b="1"/>
              <a:t>8bit</a:t>
            </a:r>
            <a:r>
              <a:rPr lang="ja-JP" altLang="en-US" b="1"/>
              <a:t>ならば</a:t>
            </a:r>
          </a:p>
        </p:txBody>
      </p:sp>
      <p:sp>
        <p:nvSpPr>
          <p:cNvPr id="134159" name="Text Box 15"/>
          <p:cNvSpPr txBox="1">
            <a:spLocks noChangeArrowheads="1"/>
          </p:cNvSpPr>
          <p:nvPr/>
        </p:nvSpPr>
        <p:spPr bwMode="auto">
          <a:xfrm>
            <a:off x="1763713" y="2636838"/>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0 </a:t>
            </a:r>
          </a:p>
        </p:txBody>
      </p:sp>
      <p:sp>
        <p:nvSpPr>
          <p:cNvPr id="134160" name="Text Box 16"/>
          <p:cNvSpPr txBox="1">
            <a:spLocks noChangeArrowheads="1"/>
          </p:cNvSpPr>
          <p:nvPr/>
        </p:nvSpPr>
        <p:spPr bwMode="auto">
          <a:xfrm>
            <a:off x="1763713" y="291941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 </a:t>
            </a:r>
          </a:p>
        </p:txBody>
      </p:sp>
      <p:sp>
        <p:nvSpPr>
          <p:cNvPr id="134161" name="Text Box 17"/>
          <p:cNvSpPr txBox="1">
            <a:spLocks noChangeArrowheads="1"/>
          </p:cNvSpPr>
          <p:nvPr/>
        </p:nvSpPr>
        <p:spPr bwMode="auto">
          <a:xfrm>
            <a:off x="1763713" y="314166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2 </a:t>
            </a:r>
          </a:p>
        </p:txBody>
      </p:sp>
      <p:sp>
        <p:nvSpPr>
          <p:cNvPr id="134162" name="Text Box 18"/>
          <p:cNvSpPr txBox="1">
            <a:spLocks noChangeArrowheads="1"/>
          </p:cNvSpPr>
          <p:nvPr/>
        </p:nvSpPr>
        <p:spPr bwMode="auto">
          <a:xfrm>
            <a:off x="1620838" y="443706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255 </a:t>
            </a:r>
          </a:p>
        </p:txBody>
      </p:sp>
      <p:sp>
        <p:nvSpPr>
          <p:cNvPr id="134163" name="Line 19"/>
          <p:cNvSpPr>
            <a:spLocks noChangeShapeType="1"/>
          </p:cNvSpPr>
          <p:nvPr/>
        </p:nvSpPr>
        <p:spPr bwMode="auto">
          <a:xfrm>
            <a:off x="2195513" y="2636838"/>
            <a:ext cx="252095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64" name="Text Box 20"/>
          <p:cNvSpPr txBox="1">
            <a:spLocks noChangeArrowheads="1"/>
          </p:cNvSpPr>
          <p:nvPr/>
        </p:nvSpPr>
        <p:spPr bwMode="auto">
          <a:xfrm>
            <a:off x="3184525" y="22113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幅</a:t>
            </a:r>
          </a:p>
        </p:txBody>
      </p:sp>
      <p:sp>
        <p:nvSpPr>
          <p:cNvPr id="134165" name="Text Box 21"/>
          <p:cNvSpPr txBox="1">
            <a:spLocks noChangeArrowheads="1"/>
          </p:cNvSpPr>
          <p:nvPr/>
        </p:nvSpPr>
        <p:spPr bwMode="auto">
          <a:xfrm>
            <a:off x="4666588" y="1898860"/>
            <a:ext cx="2497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メモリは幅</a:t>
            </a:r>
            <a:r>
              <a:rPr lang="en-US" altLang="ja-JP" sz="2000" dirty="0" err="1"/>
              <a:t>wbit</a:t>
            </a:r>
            <a:r>
              <a:rPr lang="en-US" altLang="ja-JP" sz="2000" dirty="0"/>
              <a:t>, </a:t>
            </a:r>
            <a:r>
              <a:rPr lang="ja-JP" altLang="en-US" sz="2000" dirty="0"/>
              <a:t>深さ</a:t>
            </a:r>
            <a:r>
              <a:rPr lang="en-US" altLang="ja-JP" sz="2000" dirty="0"/>
              <a:t>2</a:t>
            </a:r>
          </a:p>
          <a:p>
            <a:r>
              <a:rPr lang="ja-JP" altLang="en-US" sz="2000" dirty="0"/>
              <a:t>この例は</a:t>
            </a:r>
            <a:r>
              <a:rPr lang="en-US" altLang="ja-JP" sz="2000" dirty="0"/>
              <a:t>w=16, n=8</a:t>
            </a:r>
          </a:p>
        </p:txBody>
      </p:sp>
      <p:sp>
        <p:nvSpPr>
          <p:cNvPr id="134166" name="Text Box 22"/>
          <p:cNvSpPr txBox="1">
            <a:spLocks noChangeArrowheads="1"/>
          </p:cNvSpPr>
          <p:nvPr/>
        </p:nvSpPr>
        <p:spPr bwMode="auto">
          <a:xfrm>
            <a:off x="7018338" y="1846752"/>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n</a:t>
            </a:r>
          </a:p>
        </p:txBody>
      </p:sp>
      <p:sp>
        <p:nvSpPr>
          <p:cNvPr id="134167" name="Text Box 23"/>
          <p:cNvSpPr txBox="1">
            <a:spLocks noChangeArrowheads="1"/>
          </p:cNvSpPr>
          <p:nvPr/>
        </p:nvSpPr>
        <p:spPr bwMode="auto">
          <a:xfrm>
            <a:off x="5200650" y="3017838"/>
            <a:ext cx="402866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深さ</a:t>
            </a:r>
            <a:r>
              <a:rPr lang="en-US" altLang="ja-JP" sz="2000" dirty="0"/>
              <a:t>2</a:t>
            </a:r>
            <a:r>
              <a:rPr lang="ja-JP" altLang="en-US" sz="2000" dirty="0"/>
              <a:t>　</a:t>
            </a:r>
            <a:r>
              <a:rPr lang="en-US" altLang="ja-JP" sz="2000" dirty="0"/>
              <a:t>=256</a:t>
            </a:r>
          </a:p>
          <a:p>
            <a:r>
              <a:rPr lang="ja-JP" altLang="en-US" sz="2000" dirty="0"/>
              <a:t>（本当はもっとずっと多数のデータを</a:t>
            </a:r>
          </a:p>
          <a:p>
            <a:r>
              <a:rPr lang="ja-JP" altLang="en-US" sz="2000" dirty="0"/>
              <a:t>格納する）</a:t>
            </a:r>
          </a:p>
          <a:p>
            <a:endParaRPr lang="ja-JP" altLang="en-US" sz="2000" dirty="0"/>
          </a:p>
          <a:p>
            <a:r>
              <a:rPr lang="ja-JP" altLang="en-US" sz="2000" dirty="0"/>
              <a:t>制御端子は</a:t>
            </a:r>
            <a:r>
              <a:rPr lang="en-US" altLang="ja-JP" sz="2000" dirty="0"/>
              <a:t>3</a:t>
            </a:r>
            <a:r>
              <a:rPr lang="ja-JP" altLang="en-US" sz="2000" dirty="0"/>
              <a:t>本</a:t>
            </a:r>
          </a:p>
          <a:p>
            <a:r>
              <a:rPr lang="ja-JP" altLang="en-US" sz="2000" dirty="0"/>
              <a:t>ＣＳ：チップ全体を制御</a:t>
            </a:r>
          </a:p>
          <a:p>
            <a:r>
              <a:rPr lang="ja-JP" altLang="en-US" sz="2000" dirty="0"/>
              <a:t>ＯＥ：読み出し</a:t>
            </a:r>
          </a:p>
          <a:p>
            <a:r>
              <a:rPr lang="ja-JP" altLang="en-US" sz="2000" dirty="0"/>
              <a:t>ＷＥ：書き込み</a:t>
            </a:r>
          </a:p>
          <a:p>
            <a:r>
              <a:rPr lang="ja-JP" altLang="en-US" sz="2000" dirty="0"/>
              <a:t>いずれもアクティブＬ</a:t>
            </a:r>
          </a:p>
          <a:p>
            <a:endParaRPr lang="en-US" altLang="ja-JP" dirty="0"/>
          </a:p>
        </p:txBody>
      </p:sp>
      <p:sp>
        <p:nvSpPr>
          <p:cNvPr id="134168" name="Rectangle 24"/>
          <p:cNvSpPr>
            <a:spLocks noChangeArrowheads="1"/>
          </p:cNvSpPr>
          <p:nvPr/>
        </p:nvSpPr>
        <p:spPr bwMode="auto">
          <a:xfrm>
            <a:off x="2195513" y="2997200"/>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69" name="Rectangle 25"/>
          <p:cNvSpPr>
            <a:spLocks noChangeArrowheads="1"/>
          </p:cNvSpPr>
          <p:nvPr/>
        </p:nvSpPr>
        <p:spPr bwMode="auto">
          <a:xfrm>
            <a:off x="2193925" y="3213100"/>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70" name="Rectangle 26"/>
          <p:cNvSpPr>
            <a:spLocks noChangeArrowheads="1"/>
          </p:cNvSpPr>
          <p:nvPr/>
        </p:nvSpPr>
        <p:spPr bwMode="auto">
          <a:xfrm>
            <a:off x="2192338" y="3429000"/>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71" name="Rectangle 27"/>
          <p:cNvSpPr>
            <a:spLocks noChangeArrowheads="1"/>
          </p:cNvSpPr>
          <p:nvPr/>
        </p:nvSpPr>
        <p:spPr bwMode="auto">
          <a:xfrm>
            <a:off x="2190750" y="3644900"/>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72" name="Rectangle 28"/>
          <p:cNvSpPr>
            <a:spLocks noChangeArrowheads="1"/>
          </p:cNvSpPr>
          <p:nvPr/>
        </p:nvSpPr>
        <p:spPr bwMode="auto">
          <a:xfrm>
            <a:off x="2189163" y="3860800"/>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73" name="Text Box 29"/>
          <p:cNvSpPr txBox="1">
            <a:spLocks noChangeArrowheads="1"/>
          </p:cNvSpPr>
          <p:nvPr/>
        </p:nvSpPr>
        <p:spPr bwMode="auto">
          <a:xfrm>
            <a:off x="5791198" y="2950649"/>
            <a:ext cx="268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t>8</a:t>
            </a:r>
          </a:p>
        </p:txBody>
      </p:sp>
      <p:sp>
        <p:nvSpPr>
          <p:cNvPr id="134174" name="Oval 30"/>
          <p:cNvSpPr>
            <a:spLocks noChangeArrowheads="1"/>
          </p:cNvSpPr>
          <p:nvPr/>
        </p:nvSpPr>
        <p:spPr bwMode="auto">
          <a:xfrm>
            <a:off x="4284663" y="4724400"/>
            <a:ext cx="144462"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75" name="Line 31"/>
          <p:cNvSpPr>
            <a:spLocks noChangeShapeType="1"/>
          </p:cNvSpPr>
          <p:nvPr/>
        </p:nvSpPr>
        <p:spPr bwMode="auto">
          <a:xfrm>
            <a:off x="4211638" y="5300663"/>
            <a:ext cx="358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76" name="Line 32"/>
          <p:cNvSpPr>
            <a:spLocks noChangeShapeType="1"/>
          </p:cNvSpPr>
          <p:nvPr/>
        </p:nvSpPr>
        <p:spPr bwMode="auto">
          <a:xfrm flipV="1">
            <a:off x="3925888" y="47974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77" name="Text Box 33"/>
          <p:cNvSpPr txBox="1">
            <a:spLocks noChangeArrowheads="1"/>
          </p:cNvSpPr>
          <p:nvPr/>
        </p:nvSpPr>
        <p:spPr bwMode="auto">
          <a:xfrm>
            <a:off x="3708400" y="5222875"/>
            <a:ext cx="51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OE</a:t>
            </a:r>
          </a:p>
        </p:txBody>
      </p:sp>
      <p:sp>
        <p:nvSpPr>
          <p:cNvPr id="134178" name="Oval 34"/>
          <p:cNvSpPr>
            <a:spLocks noChangeArrowheads="1"/>
          </p:cNvSpPr>
          <p:nvPr/>
        </p:nvSpPr>
        <p:spPr bwMode="auto">
          <a:xfrm>
            <a:off x="3838575" y="4724400"/>
            <a:ext cx="144463"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79" name="Line 35"/>
          <p:cNvSpPr>
            <a:spLocks noChangeShapeType="1"/>
          </p:cNvSpPr>
          <p:nvPr/>
        </p:nvSpPr>
        <p:spPr bwMode="auto">
          <a:xfrm>
            <a:off x="3765550" y="5300663"/>
            <a:ext cx="358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80" name="Line 36"/>
          <p:cNvSpPr>
            <a:spLocks noChangeShapeType="1"/>
          </p:cNvSpPr>
          <p:nvPr/>
        </p:nvSpPr>
        <p:spPr bwMode="auto">
          <a:xfrm flipV="1">
            <a:off x="3479800" y="47974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81" name="Text Box 37"/>
          <p:cNvSpPr txBox="1">
            <a:spLocks noChangeArrowheads="1"/>
          </p:cNvSpPr>
          <p:nvPr/>
        </p:nvSpPr>
        <p:spPr bwMode="auto">
          <a:xfrm>
            <a:off x="3262313" y="5222875"/>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CS</a:t>
            </a:r>
          </a:p>
        </p:txBody>
      </p:sp>
      <p:sp>
        <p:nvSpPr>
          <p:cNvPr id="134182" name="Oval 38"/>
          <p:cNvSpPr>
            <a:spLocks noChangeArrowheads="1"/>
          </p:cNvSpPr>
          <p:nvPr/>
        </p:nvSpPr>
        <p:spPr bwMode="auto">
          <a:xfrm>
            <a:off x="3392488" y="4724400"/>
            <a:ext cx="144462"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83" name="Line 39"/>
          <p:cNvSpPr>
            <a:spLocks noChangeShapeType="1"/>
          </p:cNvSpPr>
          <p:nvPr/>
        </p:nvSpPr>
        <p:spPr bwMode="auto">
          <a:xfrm>
            <a:off x="3319463" y="5300663"/>
            <a:ext cx="358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1054658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ja-JP"/>
              <a:t>H</a:t>
            </a:r>
            <a:r>
              <a:rPr lang="ja-JP" altLang="en-US"/>
              <a:t>レベルの読み出し</a:t>
            </a:r>
          </a:p>
        </p:txBody>
      </p:sp>
      <p:sp>
        <p:nvSpPr>
          <p:cNvPr id="155651" name="Line 3"/>
          <p:cNvSpPr>
            <a:spLocks noChangeShapeType="1"/>
          </p:cNvSpPr>
          <p:nvPr/>
        </p:nvSpPr>
        <p:spPr bwMode="auto">
          <a:xfrm>
            <a:off x="2438400" y="1600200"/>
            <a:ext cx="0" cy="472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52" name="Line 4"/>
          <p:cNvSpPr>
            <a:spLocks noChangeShapeType="1"/>
          </p:cNvSpPr>
          <p:nvPr/>
        </p:nvSpPr>
        <p:spPr bwMode="auto">
          <a:xfrm>
            <a:off x="2438400" y="32004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53" name="Line 5"/>
          <p:cNvSpPr>
            <a:spLocks noChangeShapeType="1"/>
          </p:cNvSpPr>
          <p:nvPr/>
        </p:nvSpPr>
        <p:spPr bwMode="auto">
          <a:xfrm flipV="1">
            <a:off x="3352800" y="28194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54" name="Line 6"/>
          <p:cNvSpPr>
            <a:spLocks noChangeShapeType="1"/>
          </p:cNvSpPr>
          <p:nvPr/>
        </p:nvSpPr>
        <p:spPr bwMode="auto">
          <a:xfrm>
            <a:off x="3124200" y="28194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55655" name="Group 7"/>
          <p:cNvGrpSpPr>
            <a:grpSpLocks/>
          </p:cNvGrpSpPr>
          <p:nvPr/>
        </p:nvGrpSpPr>
        <p:grpSpPr bwMode="auto">
          <a:xfrm>
            <a:off x="3733800" y="2819400"/>
            <a:ext cx="381000" cy="1371600"/>
            <a:chOff x="2352" y="1776"/>
            <a:chExt cx="240" cy="864"/>
          </a:xfrm>
        </p:grpSpPr>
        <p:sp>
          <p:nvSpPr>
            <p:cNvPr id="155656" name="Line 8"/>
            <p:cNvSpPr>
              <a:spLocks noChangeShapeType="1"/>
            </p:cNvSpPr>
            <p:nvPr/>
          </p:nvSpPr>
          <p:spPr bwMode="auto">
            <a:xfrm>
              <a:off x="2448" y="1776"/>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57" name="Line 9"/>
            <p:cNvSpPr>
              <a:spLocks noChangeShapeType="1"/>
            </p:cNvSpPr>
            <p:nvPr/>
          </p:nvSpPr>
          <p:spPr bwMode="auto">
            <a:xfrm>
              <a:off x="2352"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58" name="Line 10"/>
            <p:cNvSpPr>
              <a:spLocks noChangeShapeType="1"/>
            </p:cNvSpPr>
            <p:nvPr/>
          </p:nvSpPr>
          <p:spPr bwMode="auto">
            <a:xfrm>
              <a:off x="2352" y="240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59" name="Line 11"/>
            <p:cNvSpPr>
              <a:spLocks noChangeShapeType="1"/>
            </p:cNvSpPr>
            <p:nvPr/>
          </p:nvSpPr>
          <p:spPr bwMode="auto">
            <a:xfrm>
              <a:off x="2448" y="240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5660" name="Line 12"/>
          <p:cNvSpPr>
            <a:spLocks noChangeShapeType="1"/>
          </p:cNvSpPr>
          <p:nvPr/>
        </p:nvSpPr>
        <p:spPr bwMode="auto">
          <a:xfrm>
            <a:off x="3886200" y="4191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61" name="Line 13"/>
          <p:cNvSpPr>
            <a:spLocks noChangeShapeType="1"/>
          </p:cNvSpPr>
          <p:nvPr/>
        </p:nvSpPr>
        <p:spPr bwMode="auto">
          <a:xfrm flipV="1">
            <a:off x="4572000" y="38100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62" name="AutoShape 14"/>
          <p:cNvSpPr>
            <a:spLocks noChangeArrowheads="1"/>
          </p:cNvSpPr>
          <p:nvPr/>
        </p:nvSpPr>
        <p:spPr bwMode="auto">
          <a:xfrm>
            <a:off x="4495800" y="3657600"/>
            <a:ext cx="228600" cy="1524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5663" name="Line 15"/>
          <p:cNvSpPr>
            <a:spLocks noChangeShapeType="1"/>
          </p:cNvSpPr>
          <p:nvPr/>
        </p:nvSpPr>
        <p:spPr bwMode="auto">
          <a:xfrm>
            <a:off x="3429000" y="26670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64" name="Line 16"/>
          <p:cNvSpPr>
            <a:spLocks noChangeShapeType="1"/>
          </p:cNvSpPr>
          <p:nvPr/>
        </p:nvSpPr>
        <p:spPr bwMode="auto">
          <a:xfrm flipV="1">
            <a:off x="3581400" y="1905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55665" name="Group 17"/>
          <p:cNvGrpSpPr>
            <a:grpSpLocks/>
          </p:cNvGrpSpPr>
          <p:nvPr/>
        </p:nvGrpSpPr>
        <p:grpSpPr bwMode="auto">
          <a:xfrm>
            <a:off x="2971800" y="4648200"/>
            <a:ext cx="381000" cy="1371600"/>
            <a:chOff x="2352" y="1776"/>
            <a:chExt cx="240" cy="864"/>
          </a:xfrm>
        </p:grpSpPr>
        <p:sp>
          <p:nvSpPr>
            <p:cNvPr id="155666" name="Line 18"/>
            <p:cNvSpPr>
              <a:spLocks noChangeShapeType="1"/>
            </p:cNvSpPr>
            <p:nvPr/>
          </p:nvSpPr>
          <p:spPr bwMode="auto">
            <a:xfrm>
              <a:off x="2448" y="1776"/>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67" name="Line 19"/>
            <p:cNvSpPr>
              <a:spLocks noChangeShapeType="1"/>
            </p:cNvSpPr>
            <p:nvPr/>
          </p:nvSpPr>
          <p:spPr bwMode="auto">
            <a:xfrm>
              <a:off x="2352"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68" name="Line 20"/>
            <p:cNvSpPr>
              <a:spLocks noChangeShapeType="1"/>
            </p:cNvSpPr>
            <p:nvPr/>
          </p:nvSpPr>
          <p:spPr bwMode="auto">
            <a:xfrm>
              <a:off x="2352" y="240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69" name="Line 21"/>
            <p:cNvSpPr>
              <a:spLocks noChangeShapeType="1"/>
            </p:cNvSpPr>
            <p:nvPr/>
          </p:nvSpPr>
          <p:spPr bwMode="auto">
            <a:xfrm>
              <a:off x="2448" y="240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5670" name="Line 22"/>
          <p:cNvSpPr>
            <a:spLocks noChangeShapeType="1"/>
          </p:cNvSpPr>
          <p:nvPr/>
        </p:nvSpPr>
        <p:spPr bwMode="auto">
          <a:xfrm>
            <a:off x="2819400" y="60198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71" name="Line 23"/>
          <p:cNvSpPr>
            <a:spLocks noChangeShapeType="1"/>
          </p:cNvSpPr>
          <p:nvPr/>
        </p:nvSpPr>
        <p:spPr bwMode="auto">
          <a:xfrm flipH="1">
            <a:off x="2819400" y="60198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72" name="Line 24"/>
          <p:cNvSpPr>
            <a:spLocks noChangeShapeType="1"/>
          </p:cNvSpPr>
          <p:nvPr/>
        </p:nvSpPr>
        <p:spPr bwMode="auto">
          <a:xfrm flipH="1">
            <a:off x="2971800" y="60198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73" name="Line 25"/>
          <p:cNvSpPr>
            <a:spLocks noChangeShapeType="1"/>
          </p:cNvSpPr>
          <p:nvPr/>
        </p:nvSpPr>
        <p:spPr bwMode="auto">
          <a:xfrm flipH="1">
            <a:off x="3124200" y="60198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74" name="Line 26"/>
          <p:cNvSpPr>
            <a:spLocks noChangeShapeType="1"/>
          </p:cNvSpPr>
          <p:nvPr/>
        </p:nvSpPr>
        <p:spPr bwMode="auto">
          <a:xfrm>
            <a:off x="2438400" y="46482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75" name="Text Box 27"/>
          <p:cNvSpPr txBox="1">
            <a:spLocks noChangeArrowheads="1"/>
          </p:cNvSpPr>
          <p:nvPr/>
        </p:nvSpPr>
        <p:spPr bwMode="auto">
          <a:xfrm>
            <a:off x="3657600" y="1524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solidFill>
                  <a:srgbClr val="0000FF"/>
                </a:solidFill>
                <a:latin typeface="Times New Roman" panose="02020603050405020304" pitchFamily="18" charset="0"/>
              </a:rPr>
              <a:t>W</a:t>
            </a:r>
            <a:r>
              <a:rPr lang="ja-JP" altLang="en-US" sz="2400">
                <a:solidFill>
                  <a:srgbClr val="0000FF"/>
                </a:solidFill>
                <a:latin typeface="Times New Roman" panose="02020603050405020304" pitchFamily="18" charset="0"/>
              </a:rPr>
              <a:t>＝</a:t>
            </a:r>
            <a:r>
              <a:rPr lang="en-US" altLang="ja-JP" sz="2400">
                <a:solidFill>
                  <a:srgbClr val="0000FF"/>
                </a:solidFill>
                <a:latin typeface="Times New Roman" panose="02020603050405020304" pitchFamily="18" charset="0"/>
              </a:rPr>
              <a:t>H</a:t>
            </a:r>
          </a:p>
        </p:txBody>
      </p:sp>
      <p:sp>
        <p:nvSpPr>
          <p:cNvPr id="155676" name="Text Box 28"/>
          <p:cNvSpPr txBox="1">
            <a:spLocks noChangeArrowheads="1"/>
          </p:cNvSpPr>
          <p:nvPr/>
        </p:nvSpPr>
        <p:spPr bwMode="auto">
          <a:xfrm>
            <a:off x="2438400" y="13716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solidFill>
                  <a:srgbClr val="009900"/>
                </a:solidFill>
                <a:latin typeface="Times New Roman" panose="02020603050405020304" pitchFamily="18" charset="0"/>
              </a:rPr>
              <a:t>D</a:t>
            </a:r>
          </a:p>
        </p:txBody>
      </p:sp>
      <p:sp>
        <p:nvSpPr>
          <p:cNvPr id="155677" name="Text Box 29"/>
          <p:cNvSpPr txBox="1">
            <a:spLocks noChangeArrowheads="1"/>
          </p:cNvSpPr>
          <p:nvPr/>
        </p:nvSpPr>
        <p:spPr bwMode="auto">
          <a:xfrm>
            <a:off x="4267200" y="3200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ja-JP" altLang="en-US" sz="2400">
                <a:latin typeface="Times New Roman" panose="02020603050405020304" pitchFamily="18" charset="0"/>
              </a:rPr>
              <a:t>記憶用コンデンサ</a:t>
            </a:r>
          </a:p>
        </p:txBody>
      </p:sp>
      <p:sp>
        <p:nvSpPr>
          <p:cNvPr id="155678" name="Text Box 30"/>
          <p:cNvSpPr txBox="1">
            <a:spLocks noChangeArrowheads="1"/>
          </p:cNvSpPr>
          <p:nvPr/>
        </p:nvSpPr>
        <p:spPr bwMode="auto">
          <a:xfrm>
            <a:off x="3429000" y="53340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ja-JP" altLang="en-US" sz="2400">
                <a:latin typeface="Times New Roman" panose="02020603050405020304" pitchFamily="18" charset="0"/>
              </a:rPr>
              <a:t>基準用コンデンサ</a:t>
            </a:r>
          </a:p>
        </p:txBody>
      </p:sp>
      <p:sp>
        <p:nvSpPr>
          <p:cNvPr id="155679" name="Rectangle 31"/>
          <p:cNvSpPr>
            <a:spLocks noChangeArrowheads="1"/>
          </p:cNvSpPr>
          <p:nvPr/>
        </p:nvSpPr>
        <p:spPr bwMode="auto">
          <a:xfrm>
            <a:off x="3733800" y="3657600"/>
            <a:ext cx="3810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5680" name="Rectangle 32"/>
          <p:cNvSpPr>
            <a:spLocks noChangeArrowheads="1"/>
          </p:cNvSpPr>
          <p:nvPr/>
        </p:nvSpPr>
        <p:spPr bwMode="auto">
          <a:xfrm>
            <a:off x="2971800" y="5486400"/>
            <a:ext cx="381000"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55681" name="Group 33"/>
          <p:cNvGrpSpPr>
            <a:grpSpLocks/>
          </p:cNvGrpSpPr>
          <p:nvPr/>
        </p:nvGrpSpPr>
        <p:grpSpPr bwMode="auto">
          <a:xfrm>
            <a:off x="2627313" y="1989138"/>
            <a:ext cx="1536700" cy="3384550"/>
            <a:chOff x="1655" y="1253"/>
            <a:chExt cx="968" cy="2132"/>
          </a:xfrm>
        </p:grpSpPr>
        <p:sp>
          <p:nvSpPr>
            <p:cNvPr id="155682" name="Freeform 34"/>
            <p:cNvSpPr>
              <a:spLocks/>
            </p:cNvSpPr>
            <p:nvPr/>
          </p:nvSpPr>
          <p:spPr bwMode="auto">
            <a:xfrm>
              <a:off x="1791" y="1253"/>
              <a:ext cx="832" cy="952"/>
            </a:xfrm>
            <a:custGeom>
              <a:avLst/>
              <a:gdLst>
                <a:gd name="T0" fmla="*/ 771 w 832"/>
                <a:gd name="T1" fmla="*/ 952 h 952"/>
                <a:gd name="T2" fmla="*/ 726 w 832"/>
                <a:gd name="T3" fmla="*/ 453 h 952"/>
                <a:gd name="T4" fmla="*/ 136 w 832"/>
                <a:gd name="T5" fmla="*/ 363 h 952"/>
                <a:gd name="T6" fmla="*/ 0 w 832"/>
                <a:gd name="T7" fmla="*/ 0 h 952"/>
              </a:gdLst>
              <a:ahLst/>
              <a:cxnLst>
                <a:cxn ang="0">
                  <a:pos x="T0" y="T1"/>
                </a:cxn>
                <a:cxn ang="0">
                  <a:pos x="T2" y="T3"/>
                </a:cxn>
                <a:cxn ang="0">
                  <a:pos x="T4" y="T5"/>
                </a:cxn>
                <a:cxn ang="0">
                  <a:pos x="T6" y="T7"/>
                </a:cxn>
              </a:cxnLst>
              <a:rect l="0" t="0" r="r" b="b"/>
              <a:pathLst>
                <a:path w="832" h="952">
                  <a:moveTo>
                    <a:pt x="771" y="952"/>
                  </a:moveTo>
                  <a:cubicBezTo>
                    <a:pt x="801" y="751"/>
                    <a:pt x="832" y="551"/>
                    <a:pt x="726" y="453"/>
                  </a:cubicBezTo>
                  <a:cubicBezTo>
                    <a:pt x="620" y="355"/>
                    <a:pt x="257" y="438"/>
                    <a:pt x="136" y="363"/>
                  </a:cubicBezTo>
                  <a:cubicBezTo>
                    <a:pt x="15" y="288"/>
                    <a:pt x="7" y="144"/>
                    <a:pt x="0" y="0"/>
                  </a:cubicBezTo>
                </a:path>
              </a:pathLst>
            </a:custGeom>
            <a:noFill/>
            <a:ln w="38100" cmpd="sng">
              <a:solidFill>
                <a:schemeClr val="accent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683" name="Freeform 35"/>
            <p:cNvSpPr>
              <a:spLocks/>
            </p:cNvSpPr>
            <p:nvPr/>
          </p:nvSpPr>
          <p:spPr bwMode="auto">
            <a:xfrm>
              <a:off x="1655" y="1298"/>
              <a:ext cx="227" cy="2087"/>
            </a:xfrm>
            <a:custGeom>
              <a:avLst/>
              <a:gdLst>
                <a:gd name="T0" fmla="*/ 227 w 227"/>
                <a:gd name="T1" fmla="*/ 2087 h 2087"/>
                <a:gd name="T2" fmla="*/ 46 w 227"/>
                <a:gd name="T3" fmla="*/ 1089 h 2087"/>
                <a:gd name="T4" fmla="*/ 0 w 227"/>
                <a:gd name="T5" fmla="*/ 0 h 2087"/>
              </a:gdLst>
              <a:ahLst/>
              <a:cxnLst>
                <a:cxn ang="0">
                  <a:pos x="T0" y="T1"/>
                </a:cxn>
                <a:cxn ang="0">
                  <a:pos x="T2" y="T3"/>
                </a:cxn>
                <a:cxn ang="0">
                  <a:pos x="T4" y="T5"/>
                </a:cxn>
              </a:cxnLst>
              <a:rect l="0" t="0" r="r" b="b"/>
              <a:pathLst>
                <a:path w="227" h="2087">
                  <a:moveTo>
                    <a:pt x="227" y="2087"/>
                  </a:moveTo>
                  <a:cubicBezTo>
                    <a:pt x="155" y="1762"/>
                    <a:pt x="84" y="1437"/>
                    <a:pt x="46" y="1089"/>
                  </a:cubicBezTo>
                  <a:cubicBezTo>
                    <a:pt x="8" y="741"/>
                    <a:pt x="4" y="370"/>
                    <a:pt x="0" y="0"/>
                  </a:cubicBezTo>
                </a:path>
              </a:pathLst>
            </a:custGeom>
            <a:noFill/>
            <a:ln w="38100" cmpd="sng">
              <a:solidFill>
                <a:srgbClr val="0000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5684" name="Text Box 36"/>
          <p:cNvSpPr txBox="1">
            <a:spLocks noChangeArrowheads="1"/>
          </p:cNvSpPr>
          <p:nvPr/>
        </p:nvSpPr>
        <p:spPr bwMode="auto">
          <a:xfrm>
            <a:off x="1239838" y="2209800"/>
            <a:ext cx="105251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a:solidFill>
                  <a:srgbClr val="FF0000"/>
                </a:solidFill>
                <a:latin typeface="Times New Roman" panose="02020603050405020304" pitchFamily="18" charset="0"/>
              </a:rPr>
              <a:t>レベルの</a:t>
            </a:r>
          </a:p>
          <a:p>
            <a:pPr eaLnBrk="0" hangingPunct="0"/>
            <a:r>
              <a:rPr lang="ja-JP" altLang="en-US">
                <a:solidFill>
                  <a:srgbClr val="FF0000"/>
                </a:solidFill>
                <a:latin typeface="Times New Roman" panose="02020603050405020304" pitchFamily="18" charset="0"/>
              </a:rPr>
              <a:t>変化が</a:t>
            </a:r>
          </a:p>
          <a:p>
            <a:pPr eaLnBrk="0" hangingPunct="0"/>
            <a:r>
              <a:rPr lang="ja-JP" altLang="en-US">
                <a:solidFill>
                  <a:srgbClr val="FF0000"/>
                </a:solidFill>
                <a:latin typeface="Times New Roman" panose="02020603050405020304" pitchFamily="18" charset="0"/>
              </a:rPr>
              <a:t>少ない</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56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75" grpId="0"/>
      <p:bldP spid="1556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ja-JP"/>
              <a:t>L</a:t>
            </a:r>
            <a:r>
              <a:rPr lang="ja-JP" altLang="en-US"/>
              <a:t>レベルの読み出し</a:t>
            </a:r>
          </a:p>
        </p:txBody>
      </p:sp>
      <p:sp>
        <p:nvSpPr>
          <p:cNvPr id="156675" name="Line 3"/>
          <p:cNvSpPr>
            <a:spLocks noChangeShapeType="1"/>
          </p:cNvSpPr>
          <p:nvPr/>
        </p:nvSpPr>
        <p:spPr bwMode="auto">
          <a:xfrm>
            <a:off x="2438400" y="1600200"/>
            <a:ext cx="0" cy="472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676" name="Line 4"/>
          <p:cNvSpPr>
            <a:spLocks noChangeShapeType="1"/>
          </p:cNvSpPr>
          <p:nvPr/>
        </p:nvSpPr>
        <p:spPr bwMode="auto">
          <a:xfrm>
            <a:off x="2438400" y="32004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677" name="Line 5"/>
          <p:cNvSpPr>
            <a:spLocks noChangeShapeType="1"/>
          </p:cNvSpPr>
          <p:nvPr/>
        </p:nvSpPr>
        <p:spPr bwMode="auto">
          <a:xfrm flipV="1">
            <a:off x="3352800" y="28194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678" name="Line 6"/>
          <p:cNvSpPr>
            <a:spLocks noChangeShapeType="1"/>
          </p:cNvSpPr>
          <p:nvPr/>
        </p:nvSpPr>
        <p:spPr bwMode="auto">
          <a:xfrm>
            <a:off x="3124200" y="28194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56679" name="Group 7"/>
          <p:cNvGrpSpPr>
            <a:grpSpLocks/>
          </p:cNvGrpSpPr>
          <p:nvPr/>
        </p:nvGrpSpPr>
        <p:grpSpPr bwMode="auto">
          <a:xfrm>
            <a:off x="3733800" y="2819400"/>
            <a:ext cx="381000" cy="1371600"/>
            <a:chOff x="2352" y="1776"/>
            <a:chExt cx="240" cy="864"/>
          </a:xfrm>
        </p:grpSpPr>
        <p:sp>
          <p:nvSpPr>
            <p:cNvPr id="156680" name="Line 8"/>
            <p:cNvSpPr>
              <a:spLocks noChangeShapeType="1"/>
            </p:cNvSpPr>
            <p:nvPr/>
          </p:nvSpPr>
          <p:spPr bwMode="auto">
            <a:xfrm>
              <a:off x="2448" y="1776"/>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681" name="Line 9"/>
            <p:cNvSpPr>
              <a:spLocks noChangeShapeType="1"/>
            </p:cNvSpPr>
            <p:nvPr/>
          </p:nvSpPr>
          <p:spPr bwMode="auto">
            <a:xfrm>
              <a:off x="2352"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682" name="Line 10"/>
            <p:cNvSpPr>
              <a:spLocks noChangeShapeType="1"/>
            </p:cNvSpPr>
            <p:nvPr/>
          </p:nvSpPr>
          <p:spPr bwMode="auto">
            <a:xfrm>
              <a:off x="2352" y="240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683" name="Line 11"/>
            <p:cNvSpPr>
              <a:spLocks noChangeShapeType="1"/>
            </p:cNvSpPr>
            <p:nvPr/>
          </p:nvSpPr>
          <p:spPr bwMode="auto">
            <a:xfrm>
              <a:off x="2448" y="240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6684" name="Line 12"/>
          <p:cNvSpPr>
            <a:spLocks noChangeShapeType="1"/>
          </p:cNvSpPr>
          <p:nvPr/>
        </p:nvSpPr>
        <p:spPr bwMode="auto">
          <a:xfrm>
            <a:off x="3886200" y="4191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685" name="Line 13"/>
          <p:cNvSpPr>
            <a:spLocks noChangeShapeType="1"/>
          </p:cNvSpPr>
          <p:nvPr/>
        </p:nvSpPr>
        <p:spPr bwMode="auto">
          <a:xfrm flipV="1">
            <a:off x="4572000" y="38100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686" name="AutoShape 14"/>
          <p:cNvSpPr>
            <a:spLocks noChangeArrowheads="1"/>
          </p:cNvSpPr>
          <p:nvPr/>
        </p:nvSpPr>
        <p:spPr bwMode="auto">
          <a:xfrm>
            <a:off x="4495800" y="3657600"/>
            <a:ext cx="228600" cy="1524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6687" name="Line 15"/>
          <p:cNvSpPr>
            <a:spLocks noChangeShapeType="1"/>
          </p:cNvSpPr>
          <p:nvPr/>
        </p:nvSpPr>
        <p:spPr bwMode="auto">
          <a:xfrm>
            <a:off x="3429000" y="26670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688" name="Line 16"/>
          <p:cNvSpPr>
            <a:spLocks noChangeShapeType="1"/>
          </p:cNvSpPr>
          <p:nvPr/>
        </p:nvSpPr>
        <p:spPr bwMode="auto">
          <a:xfrm flipV="1">
            <a:off x="3581400" y="19050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56689" name="Group 17"/>
          <p:cNvGrpSpPr>
            <a:grpSpLocks/>
          </p:cNvGrpSpPr>
          <p:nvPr/>
        </p:nvGrpSpPr>
        <p:grpSpPr bwMode="auto">
          <a:xfrm>
            <a:off x="2971800" y="4648200"/>
            <a:ext cx="381000" cy="1371600"/>
            <a:chOff x="2352" y="1776"/>
            <a:chExt cx="240" cy="864"/>
          </a:xfrm>
        </p:grpSpPr>
        <p:sp>
          <p:nvSpPr>
            <p:cNvPr id="156690" name="Line 18"/>
            <p:cNvSpPr>
              <a:spLocks noChangeShapeType="1"/>
            </p:cNvSpPr>
            <p:nvPr/>
          </p:nvSpPr>
          <p:spPr bwMode="auto">
            <a:xfrm>
              <a:off x="2448" y="1776"/>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691" name="Line 19"/>
            <p:cNvSpPr>
              <a:spLocks noChangeShapeType="1"/>
            </p:cNvSpPr>
            <p:nvPr/>
          </p:nvSpPr>
          <p:spPr bwMode="auto">
            <a:xfrm>
              <a:off x="2352" y="230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692" name="Line 20"/>
            <p:cNvSpPr>
              <a:spLocks noChangeShapeType="1"/>
            </p:cNvSpPr>
            <p:nvPr/>
          </p:nvSpPr>
          <p:spPr bwMode="auto">
            <a:xfrm>
              <a:off x="2352" y="240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693" name="Line 21"/>
            <p:cNvSpPr>
              <a:spLocks noChangeShapeType="1"/>
            </p:cNvSpPr>
            <p:nvPr/>
          </p:nvSpPr>
          <p:spPr bwMode="auto">
            <a:xfrm>
              <a:off x="2448" y="240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6694" name="Line 22"/>
          <p:cNvSpPr>
            <a:spLocks noChangeShapeType="1"/>
          </p:cNvSpPr>
          <p:nvPr/>
        </p:nvSpPr>
        <p:spPr bwMode="auto">
          <a:xfrm>
            <a:off x="2819400" y="60198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695" name="Line 23"/>
          <p:cNvSpPr>
            <a:spLocks noChangeShapeType="1"/>
          </p:cNvSpPr>
          <p:nvPr/>
        </p:nvSpPr>
        <p:spPr bwMode="auto">
          <a:xfrm flipH="1">
            <a:off x="2819400" y="60198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696" name="Line 24"/>
          <p:cNvSpPr>
            <a:spLocks noChangeShapeType="1"/>
          </p:cNvSpPr>
          <p:nvPr/>
        </p:nvSpPr>
        <p:spPr bwMode="auto">
          <a:xfrm flipH="1">
            <a:off x="2971800" y="60198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697" name="Line 25"/>
          <p:cNvSpPr>
            <a:spLocks noChangeShapeType="1"/>
          </p:cNvSpPr>
          <p:nvPr/>
        </p:nvSpPr>
        <p:spPr bwMode="auto">
          <a:xfrm flipH="1">
            <a:off x="3124200" y="60198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698" name="Line 26"/>
          <p:cNvSpPr>
            <a:spLocks noChangeShapeType="1"/>
          </p:cNvSpPr>
          <p:nvPr/>
        </p:nvSpPr>
        <p:spPr bwMode="auto">
          <a:xfrm>
            <a:off x="2438400" y="46482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699" name="Text Box 27"/>
          <p:cNvSpPr txBox="1">
            <a:spLocks noChangeArrowheads="1"/>
          </p:cNvSpPr>
          <p:nvPr/>
        </p:nvSpPr>
        <p:spPr bwMode="auto">
          <a:xfrm>
            <a:off x="3657600" y="1524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solidFill>
                  <a:srgbClr val="0000FF"/>
                </a:solidFill>
                <a:latin typeface="Times New Roman" panose="02020603050405020304" pitchFamily="18" charset="0"/>
              </a:rPr>
              <a:t>W</a:t>
            </a:r>
            <a:r>
              <a:rPr lang="ja-JP" altLang="en-US" sz="2400">
                <a:solidFill>
                  <a:srgbClr val="0000FF"/>
                </a:solidFill>
                <a:latin typeface="Times New Roman" panose="02020603050405020304" pitchFamily="18" charset="0"/>
              </a:rPr>
              <a:t>＝</a:t>
            </a:r>
            <a:r>
              <a:rPr lang="en-US" altLang="ja-JP" sz="2400">
                <a:solidFill>
                  <a:srgbClr val="0000FF"/>
                </a:solidFill>
                <a:latin typeface="Times New Roman" panose="02020603050405020304" pitchFamily="18" charset="0"/>
              </a:rPr>
              <a:t>H</a:t>
            </a:r>
          </a:p>
        </p:txBody>
      </p:sp>
      <p:sp>
        <p:nvSpPr>
          <p:cNvPr id="156700" name="Text Box 28"/>
          <p:cNvSpPr txBox="1">
            <a:spLocks noChangeArrowheads="1"/>
          </p:cNvSpPr>
          <p:nvPr/>
        </p:nvSpPr>
        <p:spPr bwMode="auto">
          <a:xfrm>
            <a:off x="2438400" y="13716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2400">
                <a:solidFill>
                  <a:srgbClr val="009900"/>
                </a:solidFill>
                <a:latin typeface="Times New Roman" panose="02020603050405020304" pitchFamily="18" charset="0"/>
              </a:rPr>
              <a:t>D</a:t>
            </a:r>
          </a:p>
        </p:txBody>
      </p:sp>
      <p:sp>
        <p:nvSpPr>
          <p:cNvPr id="156701" name="Text Box 29"/>
          <p:cNvSpPr txBox="1">
            <a:spLocks noChangeArrowheads="1"/>
          </p:cNvSpPr>
          <p:nvPr/>
        </p:nvSpPr>
        <p:spPr bwMode="auto">
          <a:xfrm>
            <a:off x="4267200" y="3200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ja-JP" altLang="en-US" sz="2400">
                <a:latin typeface="Times New Roman" panose="02020603050405020304" pitchFamily="18" charset="0"/>
              </a:rPr>
              <a:t>記憶用コンデンサ</a:t>
            </a:r>
          </a:p>
        </p:txBody>
      </p:sp>
      <p:sp>
        <p:nvSpPr>
          <p:cNvPr id="156702" name="Text Box 30"/>
          <p:cNvSpPr txBox="1">
            <a:spLocks noChangeArrowheads="1"/>
          </p:cNvSpPr>
          <p:nvPr/>
        </p:nvSpPr>
        <p:spPr bwMode="auto">
          <a:xfrm>
            <a:off x="3429000" y="53340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ja-JP" altLang="en-US" sz="2400">
                <a:latin typeface="Times New Roman" panose="02020603050405020304" pitchFamily="18" charset="0"/>
              </a:rPr>
              <a:t>基準用コンデンサ</a:t>
            </a:r>
          </a:p>
        </p:txBody>
      </p:sp>
      <p:sp>
        <p:nvSpPr>
          <p:cNvPr id="156703" name="Rectangle 31"/>
          <p:cNvSpPr>
            <a:spLocks noChangeArrowheads="1"/>
          </p:cNvSpPr>
          <p:nvPr/>
        </p:nvSpPr>
        <p:spPr bwMode="auto">
          <a:xfrm>
            <a:off x="2971800" y="5486400"/>
            <a:ext cx="381000"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6704" name="Freeform 32"/>
          <p:cNvSpPr>
            <a:spLocks/>
          </p:cNvSpPr>
          <p:nvPr/>
        </p:nvSpPr>
        <p:spPr bwMode="auto">
          <a:xfrm>
            <a:off x="2747963" y="2252663"/>
            <a:ext cx="1282700" cy="2905125"/>
          </a:xfrm>
          <a:custGeom>
            <a:avLst/>
            <a:gdLst>
              <a:gd name="T0" fmla="*/ 60 w 808"/>
              <a:gd name="T1" fmla="*/ 1830 h 1830"/>
              <a:gd name="T2" fmla="*/ 106 w 808"/>
              <a:gd name="T3" fmla="*/ 287 h 1830"/>
              <a:gd name="T4" fmla="*/ 695 w 808"/>
              <a:gd name="T5" fmla="*/ 106 h 1830"/>
              <a:gd name="T6" fmla="*/ 786 w 808"/>
              <a:gd name="T7" fmla="*/ 786 h 1830"/>
            </a:gdLst>
            <a:ahLst/>
            <a:cxnLst>
              <a:cxn ang="0">
                <a:pos x="T0" y="T1"/>
              </a:cxn>
              <a:cxn ang="0">
                <a:pos x="T2" y="T3"/>
              </a:cxn>
              <a:cxn ang="0">
                <a:pos x="T4" y="T5"/>
              </a:cxn>
              <a:cxn ang="0">
                <a:pos x="T6" y="T7"/>
              </a:cxn>
            </a:cxnLst>
            <a:rect l="0" t="0" r="r" b="b"/>
            <a:pathLst>
              <a:path w="808" h="1830">
                <a:moveTo>
                  <a:pt x="60" y="1830"/>
                </a:moveTo>
                <a:cubicBezTo>
                  <a:pt x="30" y="1202"/>
                  <a:pt x="0" y="574"/>
                  <a:pt x="106" y="287"/>
                </a:cubicBezTo>
                <a:cubicBezTo>
                  <a:pt x="212" y="0"/>
                  <a:pt x="582" y="23"/>
                  <a:pt x="695" y="106"/>
                </a:cubicBezTo>
                <a:cubicBezTo>
                  <a:pt x="808" y="189"/>
                  <a:pt x="797" y="487"/>
                  <a:pt x="786" y="786"/>
                </a:cubicBezTo>
              </a:path>
            </a:pathLst>
          </a:custGeom>
          <a:noFill/>
          <a:ln w="38100" cmpd="sng">
            <a:solidFill>
              <a:srgbClr val="0000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705" name="Text Box 33"/>
          <p:cNvSpPr txBox="1">
            <a:spLocks noChangeArrowheads="1"/>
          </p:cNvSpPr>
          <p:nvPr/>
        </p:nvSpPr>
        <p:spPr bwMode="auto">
          <a:xfrm>
            <a:off x="1166813" y="2282825"/>
            <a:ext cx="105251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a:solidFill>
                  <a:srgbClr val="FF0000"/>
                </a:solidFill>
                <a:latin typeface="Times New Roman" panose="02020603050405020304" pitchFamily="18" charset="0"/>
              </a:rPr>
              <a:t>レベルの</a:t>
            </a:r>
          </a:p>
          <a:p>
            <a:pPr eaLnBrk="0" hangingPunct="0"/>
            <a:r>
              <a:rPr lang="ja-JP" altLang="en-US">
                <a:solidFill>
                  <a:srgbClr val="FF0000"/>
                </a:solidFill>
                <a:latin typeface="Times New Roman" panose="02020603050405020304" pitchFamily="18" charset="0"/>
              </a:rPr>
              <a:t>変化が</a:t>
            </a:r>
          </a:p>
          <a:p>
            <a:pPr eaLnBrk="0" hangingPunct="0"/>
            <a:r>
              <a:rPr lang="ja-JP" altLang="en-US">
                <a:solidFill>
                  <a:srgbClr val="FF0000"/>
                </a:solidFill>
                <a:latin typeface="Times New Roman" panose="02020603050405020304" pitchFamily="18" charset="0"/>
              </a:rPr>
              <a:t>大きい</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7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0" nodeType="clickEffect">
                                  <p:stCondLst>
                                    <p:cond delay="0"/>
                                  </p:stCondLst>
                                  <p:childTnLst>
                                    <p:animEffect transition="out" filter="checkerboard(across)">
                                      <p:cBhvr>
                                        <p:cTn id="14" dur="500"/>
                                        <p:tgtEl>
                                          <p:spTgt spid="156703"/>
                                        </p:tgtEl>
                                      </p:cBhvr>
                                    </p:animEffect>
                                    <p:set>
                                      <p:cBhvr>
                                        <p:cTn id="15" dur="1" fill="hold">
                                          <p:stCondLst>
                                            <p:cond delay="499"/>
                                          </p:stCondLst>
                                        </p:cTn>
                                        <p:tgtEl>
                                          <p:spTgt spid="156703"/>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6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99" grpId="0"/>
      <p:bldP spid="156703" grpId="0" animBg="1"/>
      <p:bldP spid="156704" grpId="0" animBg="1"/>
      <p:bldP spid="15670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ja-JP"/>
              <a:t>DRAM</a:t>
            </a:r>
            <a:r>
              <a:rPr lang="ja-JP" altLang="en-US"/>
              <a:t>アクセスの特徴</a:t>
            </a:r>
          </a:p>
        </p:txBody>
      </p:sp>
      <p:sp>
        <p:nvSpPr>
          <p:cNvPr id="157699" name="Rectangle 3"/>
          <p:cNvSpPr>
            <a:spLocks noGrp="1" noChangeArrowheads="1"/>
          </p:cNvSpPr>
          <p:nvPr>
            <p:ph type="body" idx="1"/>
          </p:nvPr>
        </p:nvSpPr>
        <p:spPr/>
        <p:txBody>
          <a:bodyPr/>
          <a:lstStyle/>
          <a:p>
            <a:r>
              <a:rPr lang="ja-JP" altLang="en-US"/>
              <a:t>破壊読出しなので、書き戻しが必要</a:t>
            </a:r>
          </a:p>
          <a:p>
            <a:r>
              <a:rPr lang="ja-JP" altLang="en-US"/>
              <a:t>微小電位を検出するセンスアンプが必要</a:t>
            </a:r>
          </a:p>
          <a:p>
            <a:r>
              <a:rPr lang="ja-JP" altLang="en-US"/>
              <a:t>基準コンデンサを充電するための</a:t>
            </a:r>
            <a:r>
              <a:rPr lang="ja-JP" altLang="en-US">
                <a:solidFill>
                  <a:srgbClr val="FF5050"/>
                </a:solidFill>
              </a:rPr>
              <a:t>プリチャージ</a:t>
            </a:r>
            <a:r>
              <a:rPr lang="ja-JP" altLang="en-US"/>
              <a:t>時間が必要</a:t>
            </a:r>
          </a:p>
          <a:p>
            <a:r>
              <a:rPr lang="ja-JP" altLang="en-US"/>
              <a:t>ほっておくと電荷が放電してしまうので、</a:t>
            </a:r>
            <a:r>
              <a:rPr lang="ja-JP" altLang="en-US">
                <a:solidFill>
                  <a:srgbClr val="FF5050"/>
                </a:solidFill>
              </a:rPr>
              <a:t>リフレッシュ</a:t>
            </a:r>
            <a:r>
              <a:rPr lang="ja-JP" altLang="en-US"/>
              <a:t>が必要</a:t>
            </a:r>
          </a:p>
        </p:txBody>
      </p:sp>
      <p:sp>
        <p:nvSpPr>
          <p:cNvPr id="157700" name="AutoShape 4"/>
          <p:cNvSpPr>
            <a:spLocks noChangeArrowheads="1"/>
          </p:cNvSpPr>
          <p:nvPr/>
        </p:nvSpPr>
        <p:spPr bwMode="auto">
          <a:xfrm>
            <a:off x="4343400" y="5486400"/>
            <a:ext cx="762000" cy="3048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57701" name="Text Box 5"/>
          <p:cNvSpPr txBox="1">
            <a:spLocks noChangeArrowheads="1"/>
          </p:cNvSpPr>
          <p:nvPr/>
        </p:nvSpPr>
        <p:spPr bwMode="auto">
          <a:xfrm>
            <a:off x="1905000" y="5943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3200">
                <a:latin typeface="Times New Roman" panose="02020603050405020304" pitchFamily="18" charset="0"/>
              </a:rPr>
              <a:t>SRAM</a:t>
            </a:r>
            <a:r>
              <a:rPr lang="ja-JP" altLang="en-US" sz="3200">
                <a:latin typeface="Times New Roman" panose="02020603050405020304" pitchFamily="18" charset="0"/>
              </a:rPr>
              <a:t>に比べて使い難い</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7700"/>
                                        </p:tgtEl>
                                        <p:attrNameLst>
                                          <p:attrName>style.visibility</p:attrName>
                                        </p:attrNameLst>
                                      </p:cBhvr>
                                      <p:to>
                                        <p:strVal val="visible"/>
                                      </p:to>
                                    </p:set>
                                    <p:anim calcmode="lin" valueType="num">
                                      <p:cBhvr additive="base">
                                        <p:cTn id="7" dur="500" fill="hold"/>
                                        <p:tgtEl>
                                          <p:spTgt spid="157700"/>
                                        </p:tgtEl>
                                        <p:attrNameLst>
                                          <p:attrName>ppt_x</p:attrName>
                                        </p:attrNameLst>
                                      </p:cBhvr>
                                      <p:tavLst>
                                        <p:tav tm="0">
                                          <p:val>
                                            <p:strVal val="0-#ppt_w/2"/>
                                          </p:val>
                                        </p:tav>
                                        <p:tav tm="100000">
                                          <p:val>
                                            <p:strVal val="#ppt_x"/>
                                          </p:val>
                                        </p:tav>
                                      </p:tavLst>
                                    </p:anim>
                                    <p:anim calcmode="lin" valueType="num">
                                      <p:cBhvr additive="base">
                                        <p:cTn id="8" dur="500" fill="hold"/>
                                        <p:tgtEl>
                                          <p:spTgt spid="1577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7701"/>
                                        </p:tgtEl>
                                        <p:attrNameLst>
                                          <p:attrName>style.visibility</p:attrName>
                                        </p:attrNameLst>
                                      </p:cBhvr>
                                      <p:to>
                                        <p:strVal val="visible"/>
                                      </p:to>
                                    </p:set>
                                    <p:anim calcmode="lin" valueType="num">
                                      <p:cBhvr additive="base">
                                        <p:cTn id="13" dur="500" fill="hold"/>
                                        <p:tgtEl>
                                          <p:spTgt spid="157701"/>
                                        </p:tgtEl>
                                        <p:attrNameLst>
                                          <p:attrName>ppt_x</p:attrName>
                                        </p:attrNameLst>
                                      </p:cBhvr>
                                      <p:tavLst>
                                        <p:tav tm="0">
                                          <p:val>
                                            <p:strVal val="0-#ppt_w/2"/>
                                          </p:val>
                                        </p:tav>
                                        <p:tav tm="100000">
                                          <p:val>
                                            <p:strVal val="#ppt_x"/>
                                          </p:val>
                                        </p:tav>
                                      </p:tavLst>
                                    </p:anim>
                                    <p:anim calcmode="lin" valueType="num">
                                      <p:cBhvr additive="base">
                                        <p:cTn id="14" dur="500" fill="hold"/>
                                        <p:tgtEl>
                                          <p:spTgt spid="1577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animBg="1"/>
      <p:bldP spid="15770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ja-JP" sz="4000"/>
              <a:t>SDR (Single Data Rate)</a:t>
            </a:r>
            <a:br>
              <a:rPr lang="en-US" altLang="ja-JP" sz="4000"/>
            </a:br>
            <a:r>
              <a:rPr lang="ja-JP" altLang="en-US" sz="4000"/>
              <a:t>　ＳＤＲＡＭ：同期式ＤＲＡＭ</a:t>
            </a:r>
          </a:p>
        </p:txBody>
      </p:sp>
      <p:sp>
        <p:nvSpPr>
          <p:cNvPr id="158723" name="Rectangle 3"/>
          <p:cNvSpPr>
            <a:spLocks noGrp="1" noChangeArrowheads="1"/>
          </p:cNvSpPr>
          <p:nvPr>
            <p:ph type="body" idx="1"/>
          </p:nvPr>
        </p:nvSpPr>
        <p:spPr/>
        <p:txBody>
          <a:bodyPr/>
          <a:lstStyle/>
          <a:p>
            <a:r>
              <a:rPr lang="ja-JP" altLang="en-US"/>
              <a:t>１００ＭＨｚ－１３３ＭＨｚの高速クロックに同期した読み・書きを行う</a:t>
            </a:r>
          </a:p>
          <a:p>
            <a:r>
              <a:rPr lang="en-US" altLang="ja-JP"/>
              <a:t>CS,RAS,CAS,WE</a:t>
            </a:r>
            <a:r>
              <a:rPr lang="ja-JP" altLang="en-US"/>
              <a:t>などの制御線の組み合わせでコマンドを構成</a:t>
            </a:r>
          </a:p>
          <a:p>
            <a:r>
              <a:rPr lang="ja-JP" altLang="en-US"/>
              <a:t>コマンドにより、同期式に読み、書き、リフレッシュ等を制御</a:t>
            </a:r>
          </a:p>
          <a:p>
            <a:r>
              <a:rPr lang="ja-JP" altLang="en-US"/>
              <a:t>バンクの切り替えにより連続読み・書きが高速に可能</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ja-JP" sz="4000" dirty="0"/>
              <a:t>SDR-</a:t>
            </a:r>
            <a:r>
              <a:rPr lang="ja-JP" altLang="en-US" sz="4000" dirty="0"/>
              <a:t>ＳＤＲＡＭの読み出しタイミング</a:t>
            </a:r>
          </a:p>
        </p:txBody>
      </p:sp>
      <p:sp>
        <p:nvSpPr>
          <p:cNvPr id="159747" name="Line 3"/>
          <p:cNvSpPr>
            <a:spLocks noChangeShapeType="1"/>
          </p:cNvSpPr>
          <p:nvPr/>
        </p:nvSpPr>
        <p:spPr bwMode="auto">
          <a:xfrm>
            <a:off x="1116013" y="20605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48" name="Line 4"/>
          <p:cNvSpPr>
            <a:spLocks noChangeShapeType="1"/>
          </p:cNvSpPr>
          <p:nvPr/>
        </p:nvSpPr>
        <p:spPr bwMode="auto">
          <a:xfrm flipV="1">
            <a:off x="1476375"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49" name="Line 5"/>
          <p:cNvSpPr>
            <a:spLocks noChangeShapeType="1"/>
          </p:cNvSpPr>
          <p:nvPr/>
        </p:nvSpPr>
        <p:spPr bwMode="auto">
          <a:xfrm>
            <a:off x="1619250"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0" name="Line 6"/>
          <p:cNvSpPr>
            <a:spLocks noChangeShapeType="1"/>
          </p:cNvSpPr>
          <p:nvPr/>
        </p:nvSpPr>
        <p:spPr bwMode="auto">
          <a:xfrm flipH="1" flipV="1">
            <a:off x="1979613"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1" name="Line 7"/>
          <p:cNvSpPr>
            <a:spLocks noChangeShapeType="1"/>
          </p:cNvSpPr>
          <p:nvPr/>
        </p:nvSpPr>
        <p:spPr bwMode="auto">
          <a:xfrm>
            <a:off x="2125663" y="20605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2" name="Line 8"/>
          <p:cNvSpPr>
            <a:spLocks noChangeShapeType="1"/>
          </p:cNvSpPr>
          <p:nvPr/>
        </p:nvSpPr>
        <p:spPr bwMode="auto">
          <a:xfrm flipV="1">
            <a:off x="2486025"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3" name="Line 9"/>
          <p:cNvSpPr>
            <a:spLocks noChangeShapeType="1"/>
          </p:cNvSpPr>
          <p:nvPr/>
        </p:nvSpPr>
        <p:spPr bwMode="auto">
          <a:xfrm>
            <a:off x="2628900"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4" name="Line 10"/>
          <p:cNvSpPr>
            <a:spLocks noChangeShapeType="1"/>
          </p:cNvSpPr>
          <p:nvPr/>
        </p:nvSpPr>
        <p:spPr bwMode="auto">
          <a:xfrm flipH="1" flipV="1">
            <a:off x="2989263"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5" name="Line 11"/>
          <p:cNvSpPr>
            <a:spLocks noChangeShapeType="1"/>
          </p:cNvSpPr>
          <p:nvPr/>
        </p:nvSpPr>
        <p:spPr bwMode="auto">
          <a:xfrm>
            <a:off x="3132138" y="20605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6" name="Line 12"/>
          <p:cNvSpPr>
            <a:spLocks noChangeShapeType="1"/>
          </p:cNvSpPr>
          <p:nvPr/>
        </p:nvSpPr>
        <p:spPr bwMode="auto">
          <a:xfrm flipV="1">
            <a:off x="3492500"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7" name="Line 13"/>
          <p:cNvSpPr>
            <a:spLocks noChangeShapeType="1"/>
          </p:cNvSpPr>
          <p:nvPr/>
        </p:nvSpPr>
        <p:spPr bwMode="auto">
          <a:xfrm>
            <a:off x="3635375"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8" name="Line 14"/>
          <p:cNvSpPr>
            <a:spLocks noChangeShapeType="1"/>
          </p:cNvSpPr>
          <p:nvPr/>
        </p:nvSpPr>
        <p:spPr bwMode="auto">
          <a:xfrm flipH="1" flipV="1">
            <a:off x="3995738"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59" name="Line 15"/>
          <p:cNvSpPr>
            <a:spLocks noChangeShapeType="1"/>
          </p:cNvSpPr>
          <p:nvPr/>
        </p:nvSpPr>
        <p:spPr bwMode="auto">
          <a:xfrm>
            <a:off x="4141788" y="20605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0" name="Line 16"/>
          <p:cNvSpPr>
            <a:spLocks noChangeShapeType="1"/>
          </p:cNvSpPr>
          <p:nvPr/>
        </p:nvSpPr>
        <p:spPr bwMode="auto">
          <a:xfrm flipV="1">
            <a:off x="4502150"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1" name="Line 17"/>
          <p:cNvSpPr>
            <a:spLocks noChangeShapeType="1"/>
          </p:cNvSpPr>
          <p:nvPr/>
        </p:nvSpPr>
        <p:spPr bwMode="auto">
          <a:xfrm>
            <a:off x="4645025"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2" name="Line 18"/>
          <p:cNvSpPr>
            <a:spLocks noChangeShapeType="1"/>
          </p:cNvSpPr>
          <p:nvPr/>
        </p:nvSpPr>
        <p:spPr bwMode="auto">
          <a:xfrm flipH="1" flipV="1">
            <a:off x="5005388"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3" name="Line 19"/>
          <p:cNvSpPr>
            <a:spLocks noChangeShapeType="1"/>
          </p:cNvSpPr>
          <p:nvPr/>
        </p:nvSpPr>
        <p:spPr bwMode="auto">
          <a:xfrm>
            <a:off x="5148263" y="20605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4" name="Line 20"/>
          <p:cNvSpPr>
            <a:spLocks noChangeShapeType="1"/>
          </p:cNvSpPr>
          <p:nvPr/>
        </p:nvSpPr>
        <p:spPr bwMode="auto">
          <a:xfrm flipV="1">
            <a:off x="5508625"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5" name="Line 21"/>
          <p:cNvSpPr>
            <a:spLocks noChangeShapeType="1"/>
          </p:cNvSpPr>
          <p:nvPr/>
        </p:nvSpPr>
        <p:spPr bwMode="auto">
          <a:xfrm>
            <a:off x="5651500"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6" name="Line 22"/>
          <p:cNvSpPr>
            <a:spLocks noChangeShapeType="1"/>
          </p:cNvSpPr>
          <p:nvPr/>
        </p:nvSpPr>
        <p:spPr bwMode="auto">
          <a:xfrm flipH="1" flipV="1">
            <a:off x="6011863"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7" name="Line 23"/>
          <p:cNvSpPr>
            <a:spLocks noChangeShapeType="1"/>
          </p:cNvSpPr>
          <p:nvPr/>
        </p:nvSpPr>
        <p:spPr bwMode="auto">
          <a:xfrm>
            <a:off x="6157913" y="20605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8" name="Line 24"/>
          <p:cNvSpPr>
            <a:spLocks noChangeShapeType="1"/>
          </p:cNvSpPr>
          <p:nvPr/>
        </p:nvSpPr>
        <p:spPr bwMode="auto">
          <a:xfrm flipV="1">
            <a:off x="6518275"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69" name="Line 25"/>
          <p:cNvSpPr>
            <a:spLocks noChangeShapeType="1"/>
          </p:cNvSpPr>
          <p:nvPr/>
        </p:nvSpPr>
        <p:spPr bwMode="auto">
          <a:xfrm>
            <a:off x="6661150"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0" name="Line 26"/>
          <p:cNvSpPr>
            <a:spLocks noChangeShapeType="1"/>
          </p:cNvSpPr>
          <p:nvPr/>
        </p:nvSpPr>
        <p:spPr bwMode="auto">
          <a:xfrm flipH="1" flipV="1">
            <a:off x="7021513"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1" name="Line 27"/>
          <p:cNvSpPr>
            <a:spLocks noChangeShapeType="1"/>
          </p:cNvSpPr>
          <p:nvPr/>
        </p:nvSpPr>
        <p:spPr bwMode="auto">
          <a:xfrm>
            <a:off x="7164388" y="20605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2" name="Line 28"/>
          <p:cNvSpPr>
            <a:spLocks noChangeShapeType="1"/>
          </p:cNvSpPr>
          <p:nvPr/>
        </p:nvSpPr>
        <p:spPr bwMode="auto">
          <a:xfrm flipV="1">
            <a:off x="7524750"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3" name="Line 29"/>
          <p:cNvSpPr>
            <a:spLocks noChangeShapeType="1"/>
          </p:cNvSpPr>
          <p:nvPr/>
        </p:nvSpPr>
        <p:spPr bwMode="auto">
          <a:xfrm>
            <a:off x="7667625"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4" name="Line 30"/>
          <p:cNvSpPr>
            <a:spLocks noChangeShapeType="1"/>
          </p:cNvSpPr>
          <p:nvPr/>
        </p:nvSpPr>
        <p:spPr bwMode="auto">
          <a:xfrm flipH="1" flipV="1">
            <a:off x="8027988"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5" name="Line 31"/>
          <p:cNvSpPr>
            <a:spLocks noChangeShapeType="1"/>
          </p:cNvSpPr>
          <p:nvPr/>
        </p:nvSpPr>
        <p:spPr bwMode="auto">
          <a:xfrm>
            <a:off x="8174038" y="206057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6" name="Line 32"/>
          <p:cNvSpPr>
            <a:spLocks noChangeShapeType="1"/>
          </p:cNvSpPr>
          <p:nvPr/>
        </p:nvSpPr>
        <p:spPr bwMode="auto">
          <a:xfrm flipV="1">
            <a:off x="8534400" y="162877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7" name="Line 33"/>
          <p:cNvSpPr>
            <a:spLocks noChangeShapeType="1"/>
          </p:cNvSpPr>
          <p:nvPr/>
        </p:nvSpPr>
        <p:spPr bwMode="auto">
          <a:xfrm>
            <a:off x="8677275"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8" name="Line 34"/>
          <p:cNvSpPr>
            <a:spLocks noChangeShapeType="1"/>
          </p:cNvSpPr>
          <p:nvPr/>
        </p:nvSpPr>
        <p:spPr bwMode="auto">
          <a:xfrm>
            <a:off x="1547813"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79" name="Line 35"/>
          <p:cNvSpPr>
            <a:spLocks noChangeShapeType="1"/>
          </p:cNvSpPr>
          <p:nvPr/>
        </p:nvSpPr>
        <p:spPr bwMode="auto">
          <a:xfrm>
            <a:off x="2555875"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80" name="Line 36"/>
          <p:cNvSpPr>
            <a:spLocks noChangeShapeType="1"/>
          </p:cNvSpPr>
          <p:nvPr/>
        </p:nvSpPr>
        <p:spPr bwMode="auto">
          <a:xfrm>
            <a:off x="3563938"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81" name="Line 37"/>
          <p:cNvSpPr>
            <a:spLocks noChangeShapeType="1"/>
          </p:cNvSpPr>
          <p:nvPr/>
        </p:nvSpPr>
        <p:spPr bwMode="auto">
          <a:xfrm>
            <a:off x="4572000"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82" name="Line 38"/>
          <p:cNvSpPr>
            <a:spLocks noChangeShapeType="1"/>
          </p:cNvSpPr>
          <p:nvPr/>
        </p:nvSpPr>
        <p:spPr bwMode="auto">
          <a:xfrm>
            <a:off x="5580063"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83" name="Line 39"/>
          <p:cNvSpPr>
            <a:spLocks noChangeShapeType="1"/>
          </p:cNvSpPr>
          <p:nvPr/>
        </p:nvSpPr>
        <p:spPr bwMode="auto">
          <a:xfrm>
            <a:off x="6588125"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84" name="Line 40"/>
          <p:cNvSpPr>
            <a:spLocks noChangeShapeType="1"/>
          </p:cNvSpPr>
          <p:nvPr/>
        </p:nvSpPr>
        <p:spPr bwMode="auto">
          <a:xfrm>
            <a:off x="7596188"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85" name="Line 41"/>
          <p:cNvSpPr>
            <a:spLocks noChangeShapeType="1"/>
          </p:cNvSpPr>
          <p:nvPr/>
        </p:nvSpPr>
        <p:spPr bwMode="auto">
          <a:xfrm>
            <a:off x="8604250"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86" name="Text Box 42"/>
          <p:cNvSpPr txBox="1">
            <a:spLocks noChangeArrowheads="1"/>
          </p:cNvSpPr>
          <p:nvPr/>
        </p:nvSpPr>
        <p:spPr bwMode="auto">
          <a:xfrm>
            <a:off x="158750" y="2513013"/>
            <a:ext cx="1238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Command</a:t>
            </a:r>
          </a:p>
        </p:txBody>
      </p:sp>
      <p:sp>
        <p:nvSpPr>
          <p:cNvPr id="159787" name="Line 43"/>
          <p:cNvSpPr>
            <a:spLocks noChangeShapeType="1"/>
          </p:cNvSpPr>
          <p:nvPr/>
        </p:nvSpPr>
        <p:spPr bwMode="auto">
          <a:xfrm>
            <a:off x="539750" y="3068638"/>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88" name="Rectangle 44"/>
          <p:cNvSpPr>
            <a:spLocks noChangeArrowheads="1"/>
          </p:cNvSpPr>
          <p:nvPr/>
        </p:nvSpPr>
        <p:spPr bwMode="auto">
          <a:xfrm>
            <a:off x="1042988" y="2852738"/>
            <a:ext cx="10080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ACT</a:t>
            </a:r>
          </a:p>
        </p:txBody>
      </p:sp>
      <p:sp>
        <p:nvSpPr>
          <p:cNvPr id="159789" name="Rectangle 45"/>
          <p:cNvSpPr>
            <a:spLocks noChangeArrowheads="1"/>
          </p:cNvSpPr>
          <p:nvPr/>
        </p:nvSpPr>
        <p:spPr bwMode="auto">
          <a:xfrm>
            <a:off x="3059113" y="2852738"/>
            <a:ext cx="10080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Read</a:t>
            </a:r>
          </a:p>
        </p:txBody>
      </p:sp>
      <p:sp>
        <p:nvSpPr>
          <p:cNvPr id="159790" name="Text Box 46"/>
          <p:cNvSpPr txBox="1">
            <a:spLocks noChangeArrowheads="1"/>
          </p:cNvSpPr>
          <p:nvPr/>
        </p:nvSpPr>
        <p:spPr bwMode="auto">
          <a:xfrm>
            <a:off x="376238" y="172085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CLK</a:t>
            </a:r>
          </a:p>
        </p:txBody>
      </p:sp>
      <p:sp>
        <p:nvSpPr>
          <p:cNvPr id="159791" name="Line 47"/>
          <p:cNvSpPr>
            <a:spLocks noChangeShapeType="1"/>
          </p:cNvSpPr>
          <p:nvPr/>
        </p:nvSpPr>
        <p:spPr bwMode="auto">
          <a:xfrm>
            <a:off x="539750" y="3860800"/>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92" name="Rectangle 48"/>
          <p:cNvSpPr>
            <a:spLocks noChangeArrowheads="1"/>
          </p:cNvSpPr>
          <p:nvPr/>
        </p:nvSpPr>
        <p:spPr bwMode="auto">
          <a:xfrm>
            <a:off x="1042988" y="3644900"/>
            <a:ext cx="1008062" cy="431800"/>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Row</a:t>
            </a:r>
          </a:p>
        </p:txBody>
      </p:sp>
      <p:sp>
        <p:nvSpPr>
          <p:cNvPr id="159793" name="Rectangle 49"/>
          <p:cNvSpPr>
            <a:spLocks noChangeArrowheads="1"/>
          </p:cNvSpPr>
          <p:nvPr/>
        </p:nvSpPr>
        <p:spPr bwMode="auto">
          <a:xfrm>
            <a:off x="3059113" y="3644900"/>
            <a:ext cx="1008062" cy="431800"/>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Column</a:t>
            </a:r>
          </a:p>
        </p:txBody>
      </p:sp>
      <p:sp>
        <p:nvSpPr>
          <p:cNvPr id="159794" name="Line 50"/>
          <p:cNvSpPr>
            <a:spLocks noChangeShapeType="1"/>
          </p:cNvSpPr>
          <p:nvPr/>
        </p:nvSpPr>
        <p:spPr bwMode="auto">
          <a:xfrm>
            <a:off x="539750" y="4652963"/>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795" name="Rectangle 51"/>
          <p:cNvSpPr>
            <a:spLocks noChangeArrowheads="1"/>
          </p:cNvSpPr>
          <p:nvPr/>
        </p:nvSpPr>
        <p:spPr bwMode="auto">
          <a:xfrm>
            <a:off x="5076825" y="4437063"/>
            <a:ext cx="1008063"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Data0</a:t>
            </a:r>
          </a:p>
        </p:txBody>
      </p:sp>
      <p:sp>
        <p:nvSpPr>
          <p:cNvPr id="159796" name="Text Box 52"/>
          <p:cNvSpPr txBox="1">
            <a:spLocks noChangeArrowheads="1"/>
          </p:cNvSpPr>
          <p:nvPr/>
        </p:nvSpPr>
        <p:spPr bwMode="auto">
          <a:xfrm>
            <a:off x="231775" y="3376613"/>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Address</a:t>
            </a:r>
          </a:p>
        </p:txBody>
      </p:sp>
      <p:sp>
        <p:nvSpPr>
          <p:cNvPr id="159797" name="Rectangle 53"/>
          <p:cNvSpPr>
            <a:spLocks noChangeArrowheads="1"/>
          </p:cNvSpPr>
          <p:nvPr/>
        </p:nvSpPr>
        <p:spPr bwMode="auto">
          <a:xfrm>
            <a:off x="6084888" y="4437063"/>
            <a:ext cx="10080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Data1</a:t>
            </a:r>
          </a:p>
        </p:txBody>
      </p:sp>
      <p:sp>
        <p:nvSpPr>
          <p:cNvPr id="159798" name="Rectangle 54"/>
          <p:cNvSpPr>
            <a:spLocks noChangeArrowheads="1"/>
          </p:cNvSpPr>
          <p:nvPr/>
        </p:nvSpPr>
        <p:spPr bwMode="auto">
          <a:xfrm>
            <a:off x="7092950" y="4437063"/>
            <a:ext cx="1008063"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Data2</a:t>
            </a:r>
          </a:p>
        </p:txBody>
      </p:sp>
      <p:sp>
        <p:nvSpPr>
          <p:cNvPr id="159799" name="Rectangle 55"/>
          <p:cNvSpPr>
            <a:spLocks noChangeArrowheads="1"/>
          </p:cNvSpPr>
          <p:nvPr/>
        </p:nvSpPr>
        <p:spPr bwMode="auto">
          <a:xfrm>
            <a:off x="8101013" y="4437063"/>
            <a:ext cx="10080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Data3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tLang="ja-JP" sz="4000"/>
              <a:t>DDR (Double Data Rate)</a:t>
            </a:r>
            <a:br>
              <a:rPr lang="en-US" altLang="ja-JP" sz="4000"/>
            </a:br>
            <a:r>
              <a:rPr lang="ja-JP" altLang="en-US" sz="4000"/>
              <a:t>　ＳＤＲＡＭ：同期式ＤＲＡＭ</a:t>
            </a:r>
          </a:p>
        </p:txBody>
      </p:sp>
      <p:sp>
        <p:nvSpPr>
          <p:cNvPr id="160771" name="Rectangle 3"/>
          <p:cNvSpPr>
            <a:spLocks noGrp="1" noChangeArrowheads="1"/>
          </p:cNvSpPr>
          <p:nvPr>
            <p:ph type="body" idx="1"/>
          </p:nvPr>
        </p:nvSpPr>
        <p:spPr/>
        <p:txBody>
          <a:bodyPr/>
          <a:lstStyle/>
          <a:p>
            <a:r>
              <a:rPr lang="en-US" altLang="ja-JP"/>
              <a:t>SDR SDRAM</a:t>
            </a:r>
            <a:r>
              <a:rPr lang="ja-JP" altLang="en-US"/>
              <a:t>同様の高速周波数（１００ＭＨｚ－１３３ＭＨｚ）のクロックの両エッジで転送を行うことにより、倍のデータ転送レートを実現</a:t>
            </a:r>
          </a:p>
          <a:p>
            <a:r>
              <a:rPr lang="ja-JP" altLang="en-US"/>
              <a:t>差動クロックを利用</a:t>
            </a:r>
          </a:p>
          <a:p>
            <a:r>
              <a:rPr lang="ja-JP" altLang="en-US"/>
              <a:t>データストローブ信号によりタイミング調整</a:t>
            </a:r>
          </a:p>
          <a:p>
            <a:r>
              <a:rPr lang="ja-JP" altLang="en-US"/>
              <a:t>より豊富なコマンド</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ja-JP" sz="4000" dirty="0"/>
              <a:t>DDR-</a:t>
            </a:r>
            <a:r>
              <a:rPr lang="ja-JP" altLang="en-US" sz="4000" dirty="0"/>
              <a:t>ＳＤＲＡＭの読み出しタイミング</a:t>
            </a:r>
          </a:p>
        </p:txBody>
      </p:sp>
      <p:grpSp>
        <p:nvGrpSpPr>
          <p:cNvPr id="161795" name="Group 3"/>
          <p:cNvGrpSpPr>
            <a:grpSpLocks/>
          </p:cNvGrpSpPr>
          <p:nvPr/>
        </p:nvGrpSpPr>
        <p:grpSpPr bwMode="auto">
          <a:xfrm>
            <a:off x="1116013" y="1628775"/>
            <a:ext cx="7921625" cy="431800"/>
            <a:chOff x="703" y="1026"/>
            <a:chExt cx="4990" cy="272"/>
          </a:xfrm>
        </p:grpSpPr>
        <p:sp>
          <p:nvSpPr>
            <p:cNvPr id="161796" name="Line 4"/>
            <p:cNvSpPr>
              <a:spLocks noChangeShapeType="1"/>
            </p:cNvSpPr>
            <p:nvPr/>
          </p:nvSpPr>
          <p:spPr bwMode="auto">
            <a:xfrm>
              <a:off x="70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797" name="Line 5"/>
            <p:cNvSpPr>
              <a:spLocks noChangeShapeType="1"/>
            </p:cNvSpPr>
            <p:nvPr/>
          </p:nvSpPr>
          <p:spPr bwMode="auto">
            <a:xfrm flipV="1">
              <a:off x="93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798" name="Line 6"/>
            <p:cNvSpPr>
              <a:spLocks noChangeShapeType="1"/>
            </p:cNvSpPr>
            <p:nvPr/>
          </p:nvSpPr>
          <p:spPr bwMode="auto">
            <a:xfrm>
              <a:off x="102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799" name="Line 7"/>
            <p:cNvSpPr>
              <a:spLocks noChangeShapeType="1"/>
            </p:cNvSpPr>
            <p:nvPr/>
          </p:nvSpPr>
          <p:spPr bwMode="auto">
            <a:xfrm flipH="1" flipV="1">
              <a:off x="124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0" name="Line 8"/>
            <p:cNvSpPr>
              <a:spLocks noChangeShapeType="1"/>
            </p:cNvSpPr>
            <p:nvPr/>
          </p:nvSpPr>
          <p:spPr bwMode="auto">
            <a:xfrm>
              <a:off x="133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1" name="Line 9"/>
            <p:cNvSpPr>
              <a:spLocks noChangeShapeType="1"/>
            </p:cNvSpPr>
            <p:nvPr/>
          </p:nvSpPr>
          <p:spPr bwMode="auto">
            <a:xfrm flipV="1">
              <a:off x="156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2" name="Line 10"/>
            <p:cNvSpPr>
              <a:spLocks noChangeShapeType="1"/>
            </p:cNvSpPr>
            <p:nvPr/>
          </p:nvSpPr>
          <p:spPr bwMode="auto">
            <a:xfrm>
              <a:off x="165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3" name="Line 11"/>
            <p:cNvSpPr>
              <a:spLocks noChangeShapeType="1"/>
            </p:cNvSpPr>
            <p:nvPr/>
          </p:nvSpPr>
          <p:spPr bwMode="auto">
            <a:xfrm flipH="1" flipV="1">
              <a:off x="188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4" name="Line 12"/>
            <p:cNvSpPr>
              <a:spLocks noChangeShapeType="1"/>
            </p:cNvSpPr>
            <p:nvPr/>
          </p:nvSpPr>
          <p:spPr bwMode="auto">
            <a:xfrm>
              <a:off x="197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5" name="Line 13"/>
            <p:cNvSpPr>
              <a:spLocks noChangeShapeType="1"/>
            </p:cNvSpPr>
            <p:nvPr/>
          </p:nvSpPr>
          <p:spPr bwMode="auto">
            <a:xfrm flipV="1">
              <a:off x="220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6" name="Line 14"/>
            <p:cNvSpPr>
              <a:spLocks noChangeShapeType="1"/>
            </p:cNvSpPr>
            <p:nvPr/>
          </p:nvSpPr>
          <p:spPr bwMode="auto">
            <a:xfrm>
              <a:off x="229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7" name="Line 15"/>
            <p:cNvSpPr>
              <a:spLocks noChangeShapeType="1"/>
            </p:cNvSpPr>
            <p:nvPr/>
          </p:nvSpPr>
          <p:spPr bwMode="auto">
            <a:xfrm flipH="1" flipV="1">
              <a:off x="251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8" name="Line 16"/>
            <p:cNvSpPr>
              <a:spLocks noChangeShapeType="1"/>
            </p:cNvSpPr>
            <p:nvPr/>
          </p:nvSpPr>
          <p:spPr bwMode="auto">
            <a:xfrm>
              <a:off x="260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09" name="Line 17"/>
            <p:cNvSpPr>
              <a:spLocks noChangeShapeType="1"/>
            </p:cNvSpPr>
            <p:nvPr/>
          </p:nvSpPr>
          <p:spPr bwMode="auto">
            <a:xfrm flipV="1">
              <a:off x="283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0" name="Line 18"/>
            <p:cNvSpPr>
              <a:spLocks noChangeShapeType="1"/>
            </p:cNvSpPr>
            <p:nvPr/>
          </p:nvSpPr>
          <p:spPr bwMode="auto">
            <a:xfrm>
              <a:off x="292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1" name="Line 19"/>
            <p:cNvSpPr>
              <a:spLocks noChangeShapeType="1"/>
            </p:cNvSpPr>
            <p:nvPr/>
          </p:nvSpPr>
          <p:spPr bwMode="auto">
            <a:xfrm flipH="1" flipV="1">
              <a:off x="315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2" name="Line 20"/>
            <p:cNvSpPr>
              <a:spLocks noChangeShapeType="1"/>
            </p:cNvSpPr>
            <p:nvPr/>
          </p:nvSpPr>
          <p:spPr bwMode="auto">
            <a:xfrm>
              <a:off x="324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3" name="Line 21"/>
            <p:cNvSpPr>
              <a:spLocks noChangeShapeType="1"/>
            </p:cNvSpPr>
            <p:nvPr/>
          </p:nvSpPr>
          <p:spPr bwMode="auto">
            <a:xfrm flipV="1">
              <a:off x="347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4" name="Line 22"/>
            <p:cNvSpPr>
              <a:spLocks noChangeShapeType="1"/>
            </p:cNvSpPr>
            <p:nvPr/>
          </p:nvSpPr>
          <p:spPr bwMode="auto">
            <a:xfrm>
              <a:off x="356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5" name="Line 23"/>
            <p:cNvSpPr>
              <a:spLocks noChangeShapeType="1"/>
            </p:cNvSpPr>
            <p:nvPr/>
          </p:nvSpPr>
          <p:spPr bwMode="auto">
            <a:xfrm flipH="1" flipV="1">
              <a:off x="378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6" name="Line 24"/>
            <p:cNvSpPr>
              <a:spLocks noChangeShapeType="1"/>
            </p:cNvSpPr>
            <p:nvPr/>
          </p:nvSpPr>
          <p:spPr bwMode="auto">
            <a:xfrm>
              <a:off x="387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7" name="Line 25"/>
            <p:cNvSpPr>
              <a:spLocks noChangeShapeType="1"/>
            </p:cNvSpPr>
            <p:nvPr/>
          </p:nvSpPr>
          <p:spPr bwMode="auto">
            <a:xfrm flipV="1">
              <a:off x="410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8" name="Line 26"/>
            <p:cNvSpPr>
              <a:spLocks noChangeShapeType="1"/>
            </p:cNvSpPr>
            <p:nvPr/>
          </p:nvSpPr>
          <p:spPr bwMode="auto">
            <a:xfrm>
              <a:off x="419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19" name="Line 27"/>
            <p:cNvSpPr>
              <a:spLocks noChangeShapeType="1"/>
            </p:cNvSpPr>
            <p:nvPr/>
          </p:nvSpPr>
          <p:spPr bwMode="auto">
            <a:xfrm flipH="1" flipV="1">
              <a:off x="442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0" name="Line 28"/>
            <p:cNvSpPr>
              <a:spLocks noChangeShapeType="1"/>
            </p:cNvSpPr>
            <p:nvPr/>
          </p:nvSpPr>
          <p:spPr bwMode="auto">
            <a:xfrm>
              <a:off x="451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1" name="Line 29"/>
            <p:cNvSpPr>
              <a:spLocks noChangeShapeType="1"/>
            </p:cNvSpPr>
            <p:nvPr/>
          </p:nvSpPr>
          <p:spPr bwMode="auto">
            <a:xfrm flipV="1">
              <a:off x="474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2" name="Line 30"/>
            <p:cNvSpPr>
              <a:spLocks noChangeShapeType="1"/>
            </p:cNvSpPr>
            <p:nvPr/>
          </p:nvSpPr>
          <p:spPr bwMode="auto">
            <a:xfrm>
              <a:off x="483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3" name="Line 31"/>
            <p:cNvSpPr>
              <a:spLocks noChangeShapeType="1"/>
            </p:cNvSpPr>
            <p:nvPr/>
          </p:nvSpPr>
          <p:spPr bwMode="auto">
            <a:xfrm flipH="1" flipV="1">
              <a:off x="505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4" name="Line 32"/>
            <p:cNvSpPr>
              <a:spLocks noChangeShapeType="1"/>
            </p:cNvSpPr>
            <p:nvPr/>
          </p:nvSpPr>
          <p:spPr bwMode="auto">
            <a:xfrm>
              <a:off x="514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5" name="Line 33"/>
            <p:cNvSpPr>
              <a:spLocks noChangeShapeType="1"/>
            </p:cNvSpPr>
            <p:nvPr/>
          </p:nvSpPr>
          <p:spPr bwMode="auto">
            <a:xfrm flipV="1">
              <a:off x="537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6" name="Line 34"/>
            <p:cNvSpPr>
              <a:spLocks noChangeShapeType="1"/>
            </p:cNvSpPr>
            <p:nvPr/>
          </p:nvSpPr>
          <p:spPr bwMode="auto">
            <a:xfrm>
              <a:off x="546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1827" name="Line 35"/>
          <p:cNvSpPr>
            <a:spLocks noChangeShapeType="1"/>
          </p:cNvSpPr>
          <p:nvPr/>
        </p:nvSpPr>
        <p:spPr bwMode="auto">
          <a:xfrm>
            <a:off x="1547813"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8" name="Line 36"/>
          <p:cNvSpPr>
            <a:spLocks noChangeShapeType="1"/>
          </p:cNvSpPr>
          <p:nvPr/>
        </p:nvSpPr>
        <p:spPr bwMode="auto">
          <a:xfrm>
            <a:off x="2555875"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29" name="Line 37"/>
          <p:cNvSpPr>
            <a:spLocks noChangeShapeType="1"/>
          </p:cNvSpPr>
          <p:nvPr/>
        </p:nvSpPr>
        <p:spPr bwMode="auto">
          <a:xfrm>
            <a:off x="3563938"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30" name="Line 38"/>
          <p:cNvSpPr>
            <a:spLocks noChangeShapeType="1"/>
          </p:cNvSpPr>
          <p:nvPr/>
        </p:nvSpPr>
        <p:spPr bwMode="auto">
          <a:xfrm>
            <a:off x="4572000"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31" name="Line 39"/>
          <p:cNvSpPr>
            <a:spLocks noChangeShapeType="1"/>
          </p:cNvSpPr>
          <p:nvPr/>
        </p:nvSpPr>
        <p:spPr bwMode="auto">
          <a:xfrm>
            <a:off x="5580063"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32" name="Line 40"/>
          <p:cNvSpPr>
            <a:spLocks noChangeShapeType="1"/>
          </p:cNvSpPr>
          <p:nvPr/>
        </p:nvSpPr>
        <p:spPr bwMode="auto">
          <a:xfrm>
            <a:off x="6588125"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33" name="Line 41"/>
          <p:cNvSpPr>
            <a:spLocks noChangeShapeType="1"/>
          </p:cNvSpPr>
          <p:nvPr/>
        </p:nvSpPr>
        <p:spPr bwMode="auto">
          <a:xfrm>
            <a:off x="7596188"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34" name="Line 42"/>
          <p:cNvSpPr>
            <a:spLocks noChangeShapeType="1"/>
          </p:cNvSpPr>
          <p:nvPr/>
        </p:nvSpPr>
        <p:spPr bwMode="auto">
          <a:xfrm>
            <a:off x="8604250" y="1557338"/>
            <a:ext cx="0" cy="40322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35" name="Text Box 43"/>
          <p:cNvSpPr txBox="1">
            <a:spLocks noChangeArrowheads="1"/>
          </p:cNvSpPr>
          <p:nvPr/>
        </p:nvSpPr>
        <p:spPr bwMode="auto">
          <a:xfrm>
            <a:off x="158750" y="2701925"/>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Command</a:t>
            </a:r>
          </a:p>
        </p:txBody>
      </p:sp>
      <p:sp>
        <p:nvSpPr>
          <p:cNvPr id="161836" name="Line 44"/>
          <p:cNvSpPr>
            <a:spLocks noChangeShapeType="1"/>
          </p:cNvSpPr>
          <p:nvPr/>
        </p:nvSpPr>
        <p:spPr bwMode="auto">
          <a:xfrm>
            <a:off x="539750" y="3284538"/>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37" name="Rectangle 45"/>
          <p:cNvSpPr>
            <a:spLocks noChangeArrowheads="1"/>
          </p:cNvSpPr>
          <p:nvPr/>
        </p:nvSpPr>
        <p:spPr bwMode="auto">
          <a:xfrm>
            <a:off x="1042988" y="3068638"/>
            <a:ext cx="10080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ACT</a:t>
            </a:r>
          </a:p>
        </p:txBody>
      </p:sp>
      <p:sp>
        <p:nvSpPr>
          <p:cNvPr id="161838" name="Rectangle 46"/>
          <p:cNvSpPr>
            <a:spLocks noChangeArrowheads="1"/>
          </p:cNvSpPr>
          <p:nvPr/>
        </p:nvSpPr>
        <p:spPr bwMode="auto">
          <a:xfrm>
            <a:off x="3059113" y="3068638"/>
            <a:ext cx="10080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Read</a:t>
            </a:r>
          </a:p>
        </p:txBody>
      </p:sp>
      <p:sp>
        <p:nvSpPr>
          <p:cNvPr id="161839" name="Text Box 47"/>
          <p:cNvSpPr txBox="1">
            <a:spLocks noChangeArrowheads="1"/>
          </p:cNvSpPr>
          <p:nvPr/>
        </p:nvSpPr>
        <p:spPr bwMode="auto">
          <a:xfrm>
            <a:off x="376238" y="172085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CLK</a:t>
            </a:r>
          </a:p>
        </p:txBody>
      </p:sp>
      <p:sp>
        <p:nvSpPr>
          <p:cNvPr id="161840" name="Line 48"/>
          <p:cNvSpPr>
            <a:spLocks noChangeShapeType="1"/>
          </p:cNvSpPr>
          <p:nvPr/>
        </p:nvSpPr>
        <p:spPr bwMode="auto">
          <a:xfrm>
            <a:off x="539750" y="4221163"/>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41" name="Rectangle 49"/>
          <p:cNvSpPr>
            <a:spLocks noChangeArrowheads="1"/>
          </p:cNvSpPr>
          <p:nvPr/>
        </p:nvSpPr>
        <p:spPr bwMode="auto">
          <a:xfrm>
            <a:off x="1042988" y="4005263"/>
            <a:ext cx="1008062" cy="431800"/>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Row</a:t>
            </a:r>
          </a:p>
        </p:txBody>
      </p:sp>
      <p:sp>
        <p:nvSpPr>
          <p:cNvPr id="161842" name="Rectangle 50"/>
          <p:cNvSpPr>
            <a:spLocks noChangeArrowheads="1"/>
          </p:cNvSpPr>
          <p:nvPr/>
        </p:nvSpPr>
        <p:spPr bwMode="auto">
          <a:xfrm>
            <a:off x="3059113" y="4005263"/>
            <a:ext cx="1008062" cy="431800"/>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Column</a:t>
            </a:r>
          </a:p>
        </p:txBody>
      </p:sp>
      <p:sp>
        <p:nvSpPr>
          <p:cNvPr id="161843" name="Line 51"/>
          <p:cNvSpPr>
            <a:spLocks noChangeShapeType="1"/>
          </p:cNvSpPr>
          <p:nvPr/>
        </p:nvSpPr>
        <p:spPr bwMode="auto">
          <a:xfrm>
            <a:off x="539750" y="5949950"/>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44" name="Rectangle 52"/>
          <p:cNvSpPr>
            <a:spLocks noChangeArrowheads="1"/>
          </p:cNvSpPr>
          <p:nvPr/>
        </p:nvSpPr>
        <p:spPr bwMode="auto">
          <a:xfrm>
            <a:off x="5580063" y="5734050"/>
            <a:ext cx="5048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a:t>Data0</a:t>
            </a:r>
          </a:p>
        </p:txBody>
      </p:sp>
      <p:sp>
        <p:nvSpPr>
          <p:cNvPr id="161845" name="Text Box 53"/>
          <p:cNvSpPr txBox="1">
            <a:spLocks noChangeArrowheads="1"/>
          </p:cNvSpPr>
          <p:nvPr/>
        </p:nvSpPr>
        <p:spPr bwMode="auto">
          <a:xfrm>
            <a:off x="250825" y="3644900"/>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Address</a:t>
            </a:r>
          </a:p>
        </p:txBody>
      </p:sp>
      <p:grpSp>
        <p:nvGrpSpPr>
          <p:cNvPr id="161846" name="Group 54"/>
          <p:cNvGrpSpPr>
            <a:grpSpLocks/>
          </p:cNvGrpSpPr>
          <p:nvPr/>
        </p:nvGrpSpPr>
        <p:grpSpPr bwMode="auto">
          <a:xfrm flipV="1">
            <a:off x="1116013" y="2205038"/>
            <a:ext cx="7921625" cy="431800"/>
            <a:chOff x="703" y="1026"/>
            <a:chExt cx="4990" cy="272"/>
          </a:xfrm>
        </p:grpSpPr>
        <p:sp>
          <p:nvSpPr>
            <p:cNvPr id="161847" name="Line 55"/>
            <p:cNvSpPr>
              <a:spLocks noChangeShapeType="1"/>
            </p:cNvSpPr>
            <p:nvPr/>
          </p:nvSpPr>
          <p:spPr bwMode="auto">
            <a:xfrm>
              <a:off x="70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48" name="Line 56"/>
            <p:cNvSpPr>
              <a:spLocks noChangeShapeType="1"/>
            </p:cNvSpPr>
            <p:nvPr/>
          </p:nvSpPr>
          <p:spPr bwMode="auto">
            <a:xfrm flipV="1">
              <a:off x="93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49" name="Line 57"/>
            <p:cNvSpPr>
              <a:spLocks noChangeShapeType="1"/>
            </p:cNvSpPr>
            <p:nvPr/>
          </p:nvSpPr>
          <p:spPr bwMode="auto">
            <a:xfrm>
              <a:off x="102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0" name="Line 58"/>
            <p:cNvSpPr>
              <a:spLocks noChangeShapeType="1"/>
            </p:cNvSpPr>
            <p:nvPr/>
          </p:nvSpPr>
          <p:spPr bwMode="auto">
            <a:xfrm flipH="1" flipV="1">
              <a:off x="124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1" name="Line 59"/>
            <p:cNvSpPr>
              <a:spLocks noChangeShapeType="1"/>
            </p:cNvSpPr>
            <p:nvPr/>
          </p:nvSpPr>
          <p:spPr bwMode="auto">
            <a:xfrm>
              <a:off x="133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2" name="Line 60"/>
            <p:cNvSpPr>
              <a:spLocks noChangeShapeType="1"/>
            </p:cNvSpPr>
            <p:nvPr/>
          </p:nvSpPr>
          <p:spPr bwMode="auto">
            <a:xfrm flipV="1">
              <a:off x="156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3" name="Line 61"/>
            <p:cNvSpPr>
              <a:spLocks noChangeShapeType="1"/>
            </p:cNvSpPr>
            <p:nvPr/>
          </p:nvSpPr>
          <p:spPr bwMode="auto">
            <a:xfrm>
              <a:off x="165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4" name="Line 62"/>
            <p:cNvSpPr>
              <a:spLocks noChangeShapeType="1"/>
            </p:cNvSpPr>
            <p:nvPr/>
          </p:nvSpPr>
          <p:spPr bwMode="auto">
            <a:xfrm flipH="1" flipV="1">
              <a:off x="188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5" name="Line 63"/>
            <p:cNvSpPr>
              <a:spLocks noChangeShapeType="1"/>
            </p:cNvSpPr>
            <p:nvPr/>
          </p:nvSpPr>
          <p:spPr bwMode="auto">
            <a:xfrm>
              <a:off x="197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6" name="Line 64"/>
            <p:cNvSpPr>
              <a:spLocks noChangeShapeType="1"/>
            </p:cNvSpPr>
            <p:nvPr/>
          </p:nvSpPr>
          <p:spPr bwMode="auto">
            <a:xfrm flipV="1">
              <a:off x="220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7" name="Line 65"/>
            <p:cNvSpPr>
              <a:spLocks noChangeShapeType="1"/>
            </p:cNvSpPr>
            <p:nvPr/>
          </p:nvSpPr>
          <p:spPr bwMode="auto">
            <a:xfrm>
              <a:off x="229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8" name="Line 66"/>
            <p:cNvSpPr>
              <a:spLocks noChangeShapeType="1"/>
            </p:cNvSpPr>
            <p:nvPr/>
          </p:nvSpPr>
          <p:spPr bwMode="auto">
            <a:xfrm flipH="1" flipV="1">
              <a:off x="251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59" name="Line 67"/>
            <p:cNvSpPr>
              <a:spLocks noChangeShapeType="1"/>
            </p:cNvSpPr>
            <p:nvPr/>
          </p:nvSpPr>
          <p:spPr bwMode="auto">
            <a:xfrm>
              <a:off x="260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0" name="Line 68"/>
            <p:cNvSpPr>
              <a:spLocks noChangeShapeType="1"/>
            </p:cNvSpPr>
            <p:nvPr/>
          </p:nvSpPr>
          <p:spPr bwMode="auto">
            <a:xfrm flipV="1">
              <a:off x="283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1" name="Line 69"/>
            <p:cNvSpPr>
              <a:spLocks noChangeShapeType="1"/>
            </p:cNvSpPr>
            <p:nvPr/>
          </p:nvSpPr>
          <p:spPr bwMode="auto">
            <a:xfrm>
              <a:off x="292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2" name="Line 70"/>
            <p:cNvSpPr>
              <a:spLocks noChangeShapeType="1"/>
            </p:cNvSpPr>
            <p:nvPr/>
          </p:nvSpPr>
          <p:spPr bwMode="auto">
            <a:xfrm flipH="1" flipV="1">
              <a:off x="315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3" name="Line 71"/>
            <p:cNvSpPr>
              <a:spLocks noChangeShapeType="1"/>
            </p:cNvSpPr>
            <p:nvPr/>
          </p:nvSpPr>
          <p:spPr bwMode="auto">
            <a:xfrm>
              <a:off x="324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4" name="Line 72"/>
            <p:cNvSpPr>
              <a:spLocks noChangeShapeType="1"/>
            </p:cNvSpPr>
            <p:nvPr/>
          </p:nvSpPr>
          <p:spPr bwMode="auto">
            <a:xfrm flipV="1">
              <a:off x="347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5" name="Line 73"/>
            <p:cNvSpPr>
              <a:spLocks noChangeShapeType="1"/>
            </p:cNvSpPr>
            <p:nvPr/>
          </p:nvSpPr>
          <p:spPr bwMode="auto">
            <a:xfrm>
              <a:off x="356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6" name="Line 74"/>
            <p:cNvSpPr>
              <a:spLocks noChangeShapeType="1"/>
            </p:cNvSpPr>
            <p:nvPr/>
          </p:nvSpPr>
          <p:spPr bwMode="auto">
            <a:xfrm flipH="1" flipV="1">
              <a:off x="378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7" name="Line 75"/>
            <p:cNvSpPr>
              <a:spLocks noChangeShapeType="1"/>
            </p:cNvSpPr>
            <p:nvPr/>
          </p:nvSpPr>
          <p:spPr bwMode="auto">
            <a:xfrm>
              <a:off x="387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8" name="Line 76"/>
            <p:cNvSpPr>
              <a:spLocks noChangeShapeType="1"/>
            </p:cNvSpPr>
            <p:nvPr/>
          </p:nvSpPr>
          <p:spPr bwMode="auto">
            <a:xfrm flipV="1">
              <a:off x="410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69" name="Line 77"/>
            <p:cNvSpPr>
              <a:spLocks noChangeShapeType="1"/>
            </p:cNvSpPr>
            <p:nvPr/>
          </p:nvSpPr>
          <p:spPr bwMode="auto">
            <a:xfrm>
              <a:off x="419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70" name="Line 78"/>
            <p:cNvSpPr>
              <a:spLocks noChangeShapeType="1"/>
            </p:cNvSpPr>
            <p:nvPr/>
          </p:nvSpPr>
          <p:spPr bwMode="auto">
            <a:xfrm flipH="1" flipV="1">
              <a:off x="442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71" name="Line 79"/>
            <p:cNvSpPr>
              <a:spLocks noChangeShapeType="1"/>
            </p:cNvSpPr>
            <p:nvPr/>
          </p:nvSpPr>
          <p:spPr bwMode="auto">
            <a:xfrm>
              <a:off x="451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72" name="Line 80"/>
            <p:cNvSpPr>
              <a:spLocks noChangeShapeType="1"/>
            </p:cNvSpPr>
            <p:nvPr/>
          </p:nvSpPr>
          <p:spPr bwMode="auto">
            <a:xfrm flipV="1">
              <a:off x="474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73" name="Line 81"/>
            <p:cNvSpPr>
              <a:spLocks noChangeShapeType="1"/>
            </p:cNvSpPr>
            <p:nvPr/>
          </p:nvSpPr>
          <p:spPr bwMode="auto">
            <a:xfrm>
              <a:off x="483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74" name="Line 82"/>
            <p:cNvSpPr>
              <a:spLocks noChangeShapeType="1"/>
            </p:cNvSpPr>
            <p:nvPr/>
          </p:nvSpPr>
          <p:spPr bwMode="auto">
            <a:xfrm flipH="1" flipV="1">
              <a:off x="505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75" name="Line 83"/>
            <p:cNvSpPr>
              <a:spLocks noChangeShapeType="1"/>
            </p:cNvSpPr>
            <p:nvPr/>
          </p:nvSpPr>
          <p:spPr bwMode="auto">
            <a:xfrm>
              <a:off x="514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76" name="Line 84"/>
            <p:cNvSpPr>
              <a:spLocks noChangeShapeType="1"/>
            </p:cNvSpPr>
            <p:nvPr/>
          </p:nvSpPr>
          <p:spPr bwMode="auto">
            <a:xfrm flipV="1">
              <a:off x="537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77" name="Line 85"/>
            <p:cNvSpPr>
              <a:spLocks noChangeShapeType="1"/>
            </p:cNvSpPr>
            <p:nvPr/>
          </p:nvSpPr>
          <p:spPr bwMode="auto">
            <a:xfrm>
              <a:off x="546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1878" name="Text Box 86"/>
          <p:cNvSpPr txBox="1">
            <a:spLocks noChangeArrowheads="1"/>
          </p:cNvSpPr>
          <p:nvPr/>
        </p:nvSpPr>
        <p:spPr bwMode="auto">
          <a:xfrm>
            <a:off x="323850" y="2125663"/>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a:t>
            </a:r>
            <a:r>
              <a:rPr lang="en-US" altLang="ja-JP"/>
              <a:t>CLK</a:t>
            </a:r>
          </a:p>
        </p:txBody>
      </p:sp>
      <p:sp>
        <p:nvSpPr>
          <p:cNvPr id="161879" name="Rectangle 87"/>
          <p:cNvSpPr>
            <a:spLocks noChangeArrowheads="1"/>
          </p:cNvSpPr>
          <p:nvPr/>
        </p:nvSpPr>
        <p:spPr bwMode="auto">
          <a:xfrm>
            <a:off x="6083300" y="5734050"/>
            <a:ext cx="5048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a:t>Data1</a:t>
            </a:r>
          </a:p>
        </p:txBody>
      </p:sp>
      <p:sp>
        <p:nvSpPr>
          <p:cNvPr id="161880" name="Rectangle 88"/>
          <p:cNvSpPr>
            <a:spLocks noChangeArrowheads="1"/>
          </p:cNvSpPr>
          <p:nvPr/>
        </p:nvSpPr>
        <p:spPr bwMode="auto">
          <a:xfrm>
            <a:off x="6586538" y="5734050"/>
            <a:ext cx="5048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a:t>Data2</a:t>
            </a:r>
          </a:p>
        </p:txBody>
      </p:sp>
      <p:sp>
        <p:nvSpPr>
          <p:cNvPr id="161881" name="Rectangle 89"/>
          <p:cNvSpPr>
            <a:spLocks noChangeArrowheads="1"/>
          </p:cNvSpPr>
          <p:nvPr/>
        </p:nvSpPr>
        <p:spPr bwMode="auto">
          <a:xfrm>
            <a:off x="7089775" y="5734050"/>
            <a:ext cx="504825"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a:t>Data3</a:t>
            </a:r>
          </a:p>
        </p:txBody>
      </p:sp>
      <p:sp>
        <p:nvSpPr>
          <p:cNvPr id="161882" name="Line 90"/>
          <p:cNvSpPr>
            <a:spLocks noChangeShapeType="1"/>
          </p:cNvSpPr>
          <p:nvPr/>
        </p:nvSpPr>
        <p:spPr bwMode="auto">
          <a:xfrm>
            <a:off x="5146675" y="522922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83" name="Line 91"/>
          <p:cNvSpPr>
            <a:spLocks noChangeShapeType="1"/>
          </p:cNvSpPr>
          <p:nvPr/>
        </p:nvSpPr>
        <p:spPr bwMode="auto">
          <a:xfrm flipV="1">
            <a:off x="5507038" y="479742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84" name="Line 92"/>
          <p:cNvSpPr>
            <a:spLocks noChangeShapeType="1"/>
          </p:cNvSpPr>
          <p:nvPr/>
        </p:nvSpPr>
        <p:spPr bwMode="auto">
          <a:xfrm>
            <a:off x="5649913" y="479742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85" name="Line 93"/>
          <p:cNvSpPr>
            <a:spLocks noChangeShapeType="1"/>
          </p:cNvSpPr>
          <p:nvPr/>
        </p:nvSpPr>
        <p:spPr bwMode="auto">
          <a:xfrm flipH="1" flipV="1">
            <a:off x="6010275" y="479742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86" name="Line 94"/>
          <p:cNvSpPr>
            <a:spLocks noChangeShapeType="1"/>
          </p:cNvSpPr>
          <p:nvPr/>
        </p:nvSpPr>
        <p:spPr bwMode="auto">
          <a:xfrm>
            <a:off x="6156325" y="522922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87" name="Line 95"/>
          <p:cNvSpPr>
            <a:spLocks noChangeShapeType="1"/>
          </p:cNvSpPr>
          <p:nvPr/>
        </p:nvSpPr>
        <p:spPr bwMode="auto">
          <a:xfrm flipV="1">
            <a:off x="6516688" y="479742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88" name="Line 96"/>
          <p:cNvSpPr>
            <a:spLocks noChangeShapeType="1"/>
          </p:cNvSpPr>
          <p:nvPr/>
        </p:nvSpPr>
        <p:spPr bwMode="auto">
          <a:xfrm>
            <a:off x="6659563" y="479742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89" name="Line 97"/>
          <p:cNvSpPr>
            <a:spLocks noChangeShapeType="1"/>
          </p:cNvSpPr>
          <p:nvPr/>
        </p:nvSpPr>
        <p:spPr bwMode="auto">
          <a:xfrm flipH="1" flipV="1">
            <a:off x="7019925" y="4797425"/>
            <a:ext cx="14287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90" name="Line 98"/>
          <p:cNvSpPr>
            <a:spLocks noChangeShapeType="1"/>
          </p:cNvSpPr>
          <p:nvPr/>
        </p:nvSpPr>
        <p:spPr bwMode="auto">
          <a:xfrm>
            <a:off x="7162800" y="522922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91" name="Line 99"/>
          <p:cNvSpPr>
            <a:spLocks noChangeShapeType="1"/>
          </p:cNvSpPr>
          <p:nvPr/>
        </p:nvSpPr>
        <p:spPr bwMode="auto">
          <a:xfrm>
            <a:off x="539750" y="5013325"/>
            <a:ext cx="45370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92" name="Line 100"/>
          <p:cNvSpPr>
            <a:spLocks noChangeShapeType="1"/>
          </p:cNvSpPr>
          <p:nvPr/>
        </p:nvSpPr>
        <p:spPr bwMode="auto">
          <a:xfrm>
            <a:off x="5076825" y="5013325"/>
            <a:ext cx="71438"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93" name="Line 101"/>
          <p:cNvSpPr>
            <a:spLocks noChangeShapeType="1"/>
          </p:cNvSpPr>
          <p:nvPr/>
        </p:nvSpPr>
        <p:spPr bwMode="auto">
          <a:xfrm flipV="1">
            <a:off x="7524750" y="4941888"/>
            <a:ext cx="14287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94" name="Line 102"/>
          <p:cNvSpPr>
            <a:spLocks noChangeShapeType="1"/>
          </p:cNvSpPr>
          <p:nvPr/>
        </p:nvSpPr>
        <p:spPr bwMode="auto">
          <a:xfrm>
            <a:off x="7667625" y="4941888"/>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895" name="Text Box 103"/>
          <p:cNvSpPr txBox="1">
            <a:spLocks noChangeArrowheads="1"/>
          </p:cNvSpPr>
          <p:nvPr/>
        </p:nvSpPr>
        <p:spPr bwMode="auto">
          <a:xfrm>
            <a:off x="303213" y="4586288"/>
            <a:ext cx="71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ＤＱＳ</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24929" y="0"/>
            <a:ext cx="8229600" cy="1143000"/>
          </a:xfrm>
        </p:spPr>
        <p:txBody>
          <a:bodyPr/>
          <a:lstStyle/>
          <a:p>
            <a:r>
              <a:rPr lang="en-US" altLang="ja-JP" dirty="0"/>
              <a:t>DRAM</a:t>
            </a:r>
            <a:r>
              <a:rPr lang="ja-JP" altLang="en-US" dirty="0"/>
              <a:t>のまとめ</a:t>
            </a:r>
          </a:p>
        </p:txBody>
      </p:sp>
      <p:sp>
        <p:nvSpPr>
          <p:cNvPr id="162819" name="Rectangle 3"/>
          <p:cNvSpPr>
            <a:spLocks noGrp="1" noChangeArrowheads="1"/>
          </p:cNvSpPr>
          <p:nvPr>
            <p:ph type="body" idx="1"/>
          </p:nvPr>
        </p:nvSpPr>
        <p:spPr>
          <a:xfrm>
            <a:off x="498475" y="1124744"/>
            <a:ext cx="8147050" cy="4924425"/>
          </a:xfrm>
        </p:spPr>
        <p:txBody>
          <a:bodyPr/>
          <a:lstStyle/>
          <a:p>
            <a:pPr>
              <a:lnSpc>
                <a:spcPct val="80000"/>
              </a:lnSpc>
            </a:pPr>
            <a:r>
              <a:rPr lang="en-US" altLang="ja-JP" sz="2400" dirty="0"/>
              <a:t>SRAM</a:t>
            </a:r>
            <a:r>
              <a:rPr lang="ja-JP" altLang="en-US" sz="2400" dirty="0"/>
              <a:t>の</a:t>
            </a:r>
            <a:r>
              <a:rPr lang="en-US" altLang="ja-JP" sz="2400" dirty="0"/>
              <a:t>4</a:t>
            </a:r>
            <a:r>
              <a:rPr lang="ja-JP" altLang="en-US" sz="2400" dirty="0"/>
              <a:t>倍程度集積度が大</a:t>
            </a:r>
          </a:p>
          <a:p>
            <a:pPr>
              <a:lnSpc>
                <a:spcPct val="80000"/>
              </a:lnSpc>
            </a:pPr>
            <a:r>
              <a:rPr lang="ja-JP" altLang="en-US" sz="2400" dirty="0"/>
              <a:t>使い難いが、連続アクセスは高速</a:t>
            </a:r>
          </a:p>
          <a:p>
            <a:pPr>
              <a:lnSpc>
                <a:spcPct val="80000"/>
              </a:lnSpc>
            </a:pPr>
            <a:r>
              <a:rPr lang="ja-JP" altLang="en-US" sz="2400" dirty="0"/>
              <a:t>転送はますますパケット化する傾向にある</a:t>
            </a:r>
          </a:p>
          <a:p>
            <a:pPr lvl="1">
              <a:lnSpc>
                <a:spcPct val="80000"/>
              </a:lnSpc>
            </a:pPr>
            <a:r>
              <a:rPr lang="en-US" altLang="ja-JP" sz="2200" dirty="0"/>
              <a:t>SDR-SDRAM→</a:t>
            </a:r>
            <a:r>
              <a:rPr lang="ja-JP" altLang="en-US" sz="2200" dirty="0"/>
              <a:t>　</a:t>
            </a:r>
            <a:r>
              <a:rPr lang="en-US" altLang="ja-JP" sz="2200" dirty="0"/>
              <a:t>DDR-SDRAM→DDR2-SDRAM</a:t>
            </a:r>
          </a:p>
          <a:p>
            <a:pPr lvl="1">
              <a:lnSpc>
                <a:spcPct val="80000"/>
              </a:lnSpc>
            </a:pPr>
            <a:r>
              <a:rPr lang="en-US" altLang="ja-JP" sz="2200" dirty="0"/>
              <a:t>DDR2: 800Mbps (400MHz</a:t>
            </a:r>
            <a:r>
              <a:rPr lang="ja-JP" altLang="en-US" sz="2200" dirty="0"/>
              <a:t>両エッジ）　</a:t>
            </a:r>
            <a:r>
              <a:rPr lang="en-US" altLang="ja-JP" sz="2200" dirty="0"/>
              <a:t>2Gbit /Chip</a:t>
            </a:r>
          </a:p>
          <a:p>
            <a:pPr lvl="1">
              <a:lnSpc>
                <a:spcPct val="80000"/>
              </a:lnSpc>
            </a:pPr>
            <a:r>
              <a:rPr lang="en-US" altLang="ja-JP" sz="2200" dirty="0"/>
              <a:t>DDR3: 1600Mbps (800MHz</a:t>
            </a:r>
            <a:r>
              <a:rPr lang="ja-JP" altLang="en-US" sz="2200" dirty="0"/>
              <a:t>両エッジ）　</a:t>
            </a:r>
            <a:r>
              <a:rPr lang="en-US" altLang="ja-JP" sz="2200" dirty="0"/>
              <a:t>4Gbit /Chip</a:t>
            </a:r>
          </a:p>
          <a:p>
            <a:pPr lvl="1">
              <a:lnSpc>
                <a:spcPct val="80000"/>
              </a:lnSpc>
            </a:pPr>
            <a:r>
              <a:rPr lang="en-US" altLang="ja-JP" sz="2200" dirty="0"/>
              <a:t>DDR4</a:t>
            </a:r>
            <a:r>
              <a:rPr lang="ja-JP" altLang="en-US" sz="2200" dirty="0"/>
              <a:t>：</a:t>
            </a:r>
            <a:r>
              <a:rPr lang="en-US" altLang="ja-JP" sz="2200" dirty="0"/>
              <a:t>2666Mbps(1333MHz</a:t>
            </a:r>
            <a:r>
              <a:rPr lang="ja-JP" altLang="en-US" sz="2200" dirty="0"/>
              <a:t>両エッジ）　</a:t>
            </a:r>
            <a:r>
              <a:rPr lang="en-US" altLang="ja-JP" sz="2200" dirty="0"/>
              <a:t>8Gbit/Chip</a:t>
            </a:r>
          </a:p>
          <a:p>
            <a:pPr lvl="1">
              <a:lnSpc>
                <a:spcPct val="80000"/>
              </a:lnSpc>
            </a:pPr>
            <a:r>
              <a:rPr lang="en-US" altLang="ja-JP" sz="2200" dirty="0"/>
              <a:t>HMC</a:t>
            </a:r>
            <a:r>
              <a:rPr lang="ja-JP" altLang="en-US" sz="2200" dirty="0"/>
              <a:t>（</a:t>
            </a:r>
            <a:r>
              <a:rPr lang="en-US" altLang="ja-JP" sz="2200" dirty="0"/>
              <a:t>Hybrid Memory Cube:</a:t>
            </a:r>
            <a:r>
              <a:rPr lang="ja-JP" altLang="en-US" sz="2200" dirty="0"/>
              <a:t>三次元構造）</a:t>
            </a:r>
            <a:endParaRPr lang="en-US" altLang="ja-JP" sz="2200" dirty="0"/>
          </a:p>
          <a:p>
            <a:pPr lvl="1">
              <a:lnSpc>
                <a:spcPct val="80000"/>
              </a:lnSpc>
            </a:pPr>
            <a:r>
              <a:rPr lang="en-US" altLang="ja-JP" sz="2200" dirty="0"/>
              <a:t>HBM(High</a:t>
            </a:r>
            <a:r>
              <a:rPr lang="ja-JP" altLang="en-US" sz="2200" dirty="0"/>
              <a:t> </a:t>
            </a:r>
            <a:r>
              <a:rPr lang="en-US" altLang="ja-JP" sz="2200" dirty="0"/>
              <a:t>Bandwidth</a:t>
            </a:r>
            <a:r>
              <a:rPr lang="ja-JP" altLang="en-US" sz="2200" dirty="0"/>
              <a:t> </a:t>
            </a:r>
            <a:r>
              <a:rPr lang="en-US" altLang="ja-JP" sz="2200" dirty="0"/>
              <a:t>Memory:</a:t>
            </a:r>
            <a:r>
              <a:rPr lang="ja-JP" altLang="en-US" sz="2200" dirty="0"/>
              <a:t>三次元構造</a:t>
            </a:r>
            <a:r>
              <a:rPr lang="en-US" altLang="ja-JP" sz="2200" dirty="0"/>
              <a:t>)</a:t>
            </a:r>
          </a:p>
          <a:p>
            <a:pPr lvl="1">
              <a:lnSpc>
                <a:spcPct val="80000"/>
              </a:lnSpc>
            </a:pPr>
            <a:r>
              <a:rPr lang="ja-JP" altLang="en-US" sz="2200" dirty="0"/>
              <a:t>パッケージ：</a:t>
            </a:r>
            <a:r>
              <a:rPr lang="en-US" altLang="ja-JP" sz="2200" dirty="0"/>
              <a:t>FBGA(Fine pitch Ball Grid Array)</a:t>
            </a:r>
            <a:r>
              <a:rPr lang="ja-JP" altLang="en-US" sz="2200" dirty="0"/>
              <a:t>の利用</a:t>
            </a:r>
          </a:p>
          <a:p>
            <a:pPr lvl="1">
              <a:lnSpc>
                <a:spcPct val="80000"/>
              </a:lnSpc>
            </a:pPr>
            <a:r>
              <a:rPr lang="en-US" altLang="ja-JP" sz="2200" dirty="0"/>
              <a:t>SO-DIMM(Small outline Dual </a:t>
            </a:r>
            <a:r>
              <a:rPr lang="en-US" altLang="ja-JP" sz="2200" dirty="0" err="1"/>
              <a:t>dual</a:t>
            </a:r>
            <a:r>
              <a:rPr lang="en-US" altLang="ja-JP" sz="2200" dirty="0"/>
              <a:t> in-line memory module)</a:t>
            </a:r>
            <a:r>
              <a:rPr lang="ja-JP" altLang="en-US" sz="2200" dirty="0"/>
              <a:t>の形で供給される：　</a:t>
            </a:r>
            <a:r>
              <a:rPr lang="en-US" altLang="ja-JP" sz="2200" dirty="0"/>
              <a:t>8GiByte/DIMM</a:t>
            </a:r>
          </a:p>
          <a:p>
            <a:pPr lvl="1">
              <a:lnSpc>
                <a:spcPct val="80000"/>
              </a:lnSpc>
            </a:pPr>
            <a:r>
              <a:rPr lang="ja-JP" altLang="en-US" sz="2200" dirty="0"/>
              <a:t>現在</a:t>
            </a:r>
            <a:r>
              <a:rPr lang="en-US" altLang="ja-JP" sz="2200" dirty="0"/>
              <a:t>PC</a:t>
            </a:r>
            <a:r>
              <a:rPr lang="ja-JP" altLang="en-US" sz="2200" dirty="0"/>
              <a:t>用には</a:t>
            </a:r>
            <a:r>
              <a:rPr lang="en-US" altLang="ja-JP" sz="2200" dirty="0"/>
              <a:t>DDR3,DDR4</a:t>
            </a:r>
            <a:r>
              <a:rPr lang="ja-JP" altLang="en-US" sz="2200" dirty="0"/>
              <a:t>が標準となり、</a:t>
            </a:r>
            <a:r>
              <a:rPr lang="en-US" altLang="ja-JP" sz="2200" dirty="0"/>
              <a:t>DDR5</a:t>
            </a:r>
            <a:r>
              <a:rPr lang="ja-JP" altLang="en-US" sz="2200" dirty="0"/>
              <a:t>が登場</a:t>
            </a:r>
          </a:p>
          <a:p>
            <a:pPr lvl="2">
              <a:lnSpc>
                <a:spcPct val="80000"/>
              </a:lnSpc>
            </a:pPr>
            <a:r>
              <a:rPr lang="ja-JP" altLang="en-US" sz="1800" dirty="0"/>
              <a:t>プリフェッチ機能→　連続転送可能</a:t>
            </a:r>
          </a:p>
          <a:p>
            <a:pPr lvl="2">
              <a:lnSpc>
                <a:spcPct val="80000"/>
              </a:lnSpc>
            </a:pPr>
            <a:r>
              <a:rPr lang="ja-JP" altLang="en-US" sz="1800" dirty="0"/>
              <a:t>１．５</a:t>
            </a:r>
            <a:r>
              <a:rPr lang="en-US" altLang="ja-JP" sz="1800" dirty="0"/>
              <a:t>V</a:t>
            </a:r>
            <a:r>
              <a:rPr lang="ja-JP" altLang="en-US" sz="1800" dirty="0"/>
              <a:t>電源、電気的特性の改善</a:t>
            </a:r>
            <a:endParaRPr lang="ja-JP" altLang="en-US" sz="2100" dirty="0"/>
          </a:p>
          <a:p>
            <a:pPr>
              <a:lnSpc>
                <a:spcPct val="80000"/>
              </a:lnSpc>
            </a:pPr>
            <a:r>
              <a:rPr lang="ja-JP" altLang="en-US" sz="2400" dirty="0"/>
              <a:t>制御は複雑、高速なため取り扱いもたいへん</a:t>
            </a:r>
          </a:p>
          <a:p>
            <a:pPr lvl="1">
              <a:lnSpc>
                <a:spcPct val="80000"/>
              </a:lnSpc>
              <a:buFontTx/>
              <a:buNone/>
            </a:pPr>
            <a:r>
              <a:rPr lang="ja-JP" altLang="en-US" sz="2200" dirty="0"/>
              <a:t>→　</a:t>
            </a:r>
            <a:r>
              <a:rPr lang="en-US" altLang="ja-JP" sz="2200" dirty="0"/>
              <a:t>IP( Intellectual Property)</a:t>
            </a:r>
            <a:r>
              <a:rPr lang="ja-JP" altLang="en-US" sz="2200" dirty="0"/>
              <a:t>の利用が進む</a:t>
            </a:r>
          </a:p>
          <a:p>
            <a:pPr lvl="1">
              <a:lnSpc>
                <a:spcPct val="80000"/>
              </a:lnSpc>
            </a:pPr>
            <a:endParaRPr lang="en-US" altLang="ja-JP" sz="2200" dirty="0"/>
          </a:p>
        </p:txBody>
      </p:sp>
    </p:spTree>
    <p:extLst>
      <p:ext uri="{BB962C8B-B14F-4D97-AF65-F5344CB8AC3E}">
        <p14:creationId xmlns:p14="http://schemas.microsoft.com/office/powerpoint/2010/main" val="1166340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588F07-42CC-471E-BB50-23B1322757EA}"/>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45396D47-2316-456C-B037-3EC1CF73F592}"/>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DE4D0B22-ABCD-46B5-9D5F-E0EDB112FEF4}"/>
              </a:ext>
            </a:extLst>
          </p:cNvPr>
          <p:cNvPicPr>
            <a:picLocks noChangeAspect="1"/>
          </p:cNvPicPr>
          <p:nvPr/>
        </p:nvPicPr>
        <p:blipFill>
          <a:blip r:embed="rId3"/>
          <a:stretch>
            <a:fillRect/>
          </a:stretch>
        </p:blipFill>
        <p:spPr>
          <a:xfrm>
            <a:off x="0" y="620688"/>
            <a:ext cx="9153742" cy="5380062"/>
          </a:xfrm>
          <a:prstGeom prst="rect">
            <a:avLst/>
          </a:prstGeom>
        </p:spPr>
      </p:pic>
      <p:sp>
        <p:nvSpPr>
          <p:cNvPr id="5" name="テキスト ボックス 4">
            <a:extLst>
              <a:ext uri="{FF2B5EF4-FFF2-40B4-BE49-F238E27FC236}">
                <a16:creationId xmlns:a16="http://schemas.microsoft.com/office/drawing/2014/main" id="{48F23659-C665-4002-9FF5-28D676A5C4E2}"/>
              </a:ext>
            </a:extLst>
          </p:cNvPr>
          <p:cNvSpPr txBox="1"/>
          <p:nvPr/>
        </p:nvSpPr>
        <p:spPr>
          <a:xfrm>
            <a:off x="539552" y="6173218"/>
            <a:ext cx="8289513" cy="646331"/>
          </a:xfrm>
          <a:prstGeom prst="rect">
            <a:avLst/>
          </a:prstGeom>
          <a:noFill/>
        </p:spPr>
        <p:txBody>
          <a:bodyPr wrap="none" rtlCol="0">
            <a:spAutoFit/>
          </a:bodyPr>
          <a:lstStyle/>
          <a:p>
            <a:r>
              <a:rPr kumimoji="1" lang="en-US" altLang="ja-JP" dirty="0"/>
              <a:t>AMD</a:t>
            </a:r>
            <a:r>
              <a:rPr kumimoji="1" lang="ja-JP" altLang="en-US" dirty="0"/>
              <a:t>社の</a:t>
            </a:r>
            <a:r>
              <a:rPr kumimoji="1" lang="en-US" altLang="ja-JP" dirty="0"/>
              <a:t>Web</a:t>
            </a:r>
            <a:r>
              <a:rPr kumimoji="1" lang="ja-JP" altLang="en-US" dirty="0"/>
              <a:t> </a:t>
            </a:r>
            <a:r>
              <a:rPr kumimoji="1" lang="en-US" altLang="ja-JP" dirty="0"/>
              <a:t>Site</a:t>
            </a:r>
            <a:r>
              <a:rPr kumimoji="1" lang="ja-JP" altLang="en-US" dirty="0"/>
              <a:t>より</a:t>
            </a:r>
            <a:endParaRPr kumimoji="1" lang="en-US" altLang="ja-JP" dirty="0"/>
          </a:p>
          <a:p>
            <a:r>
              <a:rPr lang="en-US" altLang="ja-JP" dirty="0">
                <a:hlinkClick r:id="rId4"/>
              </a:rPr>
              <a:t>https://www.amd.com/system/files/documents/high-bandwidth-memory-hbm.pdf</a:t>
            </a:r>
            <a:endParaRPr kumimoji="1" lang="ja-JP" altLang="en-US" dirty="0"/>
          </a:p>
        </p:txBody>
      </p:sp>
    </p:spTree>
    <p:extLst>
      <p:ext uri="{BB962C8B-B14F-4D97-AF65-F5344CB8AC3E}">
        <p14:creationId xmlns:p14="http://schemas.microsoft.com/office/powerpoint/2010/main" val="2083004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ja-JP" altLang="en-US"/>
              <a:t>半導体メモリの分類</a:t>
            </a:r>
          </a:p>
        </p:txBody>
      </p:sp>
      <p:sp>
        <p:nvSpPr>
          <p:cNvPr id="164867" name="Rectangle 3"/>
          <p:cNvSpPr>
            <a:spLocks noGrp="1" noChangeArrowheads="1"/>
          </p:cNvSpPr>
          <p:nvPr>
            <p:ph type="body" idx="1"/>
          </p:nvPr>
        </p:nvSpPr>
        <p:spPr/>
        <p:txBody>
          <a:bodyPr/>
          <a:lstStyle/>
          <a:p>
            <a:pPr>
              <a:lnSpc>
                <a:spcPct val="90000"/>
              </a:lnSpc>
            </a:pPr>
            <a:r>
              <a:rPr lang="en-US" altLang="ja-JP" sz="2800" dirty="0"/>
              <a:t>RAM</a:t>
            </a:r>
            <a:r>
              <a:rPr lang="ja-JP" altLang="en-US" sz="2800" dirty="0"/>
              <a:t>　（</a:t>
            </a:r>
            <a:r>
              <a:rPr lang="en-US" altLang="ja-JP" sz="2800" dirty="0"/>
              <a:t>RWM)</a:t>
            </a:r>
            <a:r>
              <a:rPr lang="ja-JP" altLang="en-US" sz="2800" dirty="0"/>
              <a:t>：　揮発性</a:t>
            </a:r>
          </a:p>
          <a:p>
            <a:pPr lvl="1">
              <a:lnSpc>
                <a:spcPct val="90000"/>
              </a:lnSpc>
            </a:pPr>
            <a:r>
              <a:rPr lang="en-US" altLang="ja-JP" sz="2500" dirty="0"/>
              <a:t>SRAM(Static</a:t>
            </a:r>
            <a:r>
              <a:rPr lang="ja-JP" altLang="en-US" sz="2500" dirty="0"/>
              <a:t>　</a:t>
            </a:r>
            <a:r>
              <a:rPr lang="en-US" altLang="ja-JP" sz="2500" dirty="0"/>
              <a:t>RAM)</a:t>
            </a:r>
          </a:p>
          <a:p>
            <a:pPr lvl="1">
              <a:lnSpc>
                <a:spcPct val="90000"/>
              </a:lnSpc>
            </a:pPr>
            <a:r>
              <a:rPr lang="en-US" altLang="ja-JP" sz="2500" dirty="0"/>
              <a:t>DRAM(Dynamic</a:t>
            </a:r>
            <a:r>
              <a:rPr lang="ja-JP" altLang="en-US" sz="2500" dirty="0"/>
              <a:t>　</a:t>
            </a:r>
            <a:r>
              <a:rPr lang="en-US" altLang="ja-JP" sz="2500" dirty="0"/>
              <a:t>RAM)</a:t>
            </a:r>
          </a:p>
          <a:p>
            <a:pPr>
              <a:lnSpc>
                <a:spcPct val="90000"/>
              </a:lnSpc>
            </a:pPr>
            <a:r>
              <a:rPr lang="en-US" altLang="ja-JP" sz="2800" dirty="0"/>
              <a:t>ROM(Read Only Memory)</a:t>
            </a:r>
            <a:r>
              <a:rPr lang="ja-JP" altLang="en-US" sz="2800" dirty="0"/>
              <a:t>：不揮発性</a:t>
            </a:r>
          </a:p>
          <a:p>
            <a:pPr lvl="1">
              <a:lnSpc>
                <a:spcPct val="90000"/>
              </a:lnSpc>
            </a:pPr>
            <a:r>
              <a:rPr lang="en-US" altLang="ja-JP" sz="2500" dirty="0"/>
              <a:t>Mask ROM </a:t>
            </a:r>
            <a:r>
              <a:rPr lang="ja-JP" altLang="en-US" sz="2500" dirty="0"/>
              <a:t>書き換え不能</a:t>
            </a:r>
          </a:p>
          <a:p>
            <a:pPr lvl="1">
              <a:lnSpc>
                <a:spcPct val="90000"/>
              </a:lnSpc>
            </a:pPr>
            <a:r>
              <a:rPr lang="en-US" altLang="ja-JP" sz="2500" dirty="0"/>
              <a:t>PROM(Programmable ROM)</a:t>
            </a:r>
            <a:r>
              <a:rPr lang="ja-JP" altLang="en-US" sz="2500" dirty="0"/>
              <a:t>　プログラム可</a:t>
            </a:r>
          </a:p>
          <a:p>
            <a:pPr lvl="2">
              <a:lnSpc>
                <a:spcPct val="90000"/>
              </a:lnSpc>
            </a:pPr>
            <a:r>
              <a:rPr lang="en-US" altLang="ja-JP" sz="2200" dirty="0"/>
              <a:t>One Time PROM</a:t>
            </a:r>
            <a:r>
              <a:rPr lang="ja-JP" altLang="en-US" sz="2200" dirty="0"/>
              <a:t>　一回のみ書き込める</a:t>
            </a:r>
          </a:p>
          <a:p>
            <a:pPr lvl="2">
              <a:lnSpc>
                <a:spcPct val="90000"/>
              </a:lnSpc>
            </a:pPr>
            <a:r>
              <a:rPr lang="en-US" altLang="ja-JP" sz="2200" dirty="0"/>
              <a:t>Erasable PROM</a:t>
            </a:r>
            <a:r>
              <a:rPr lang="ja-JP" altLang="en-US" sz="2200" dirty="0"/>
              <a:t>　消去、再書き込み可能</a:t>
            </a:r>
          </a:p>
          <a:p>
            <a:pPr lvl="3">
              <a:lnSpc>
                <a:spcPct val="90000"/>
              </a:lnSpc>
            </a:pPr>
            <a:r>
              <a:rPr lang="en-US" altLang="ja-JP" sz="1800" dirty="0"/>
              <a:t>UV EPROM</a:t>
            </a:r>
            <a:r>
              <a:rPr lang="ja-JP" altLang="en-US" sz="1800" dirty="0"/>
              <a:t>　（紫外線消去型）</a:t>
            </a:r>
          </a:p>
          <a:p>
            <a:pPr lvl="3">
              <a:lnSpc>
                <a:spcPct val="90000"/>
              </a:lnSpc>
            </a:pPr>
            <a:r>
              <a:rPr lang="en-US" altLang="ja-JP" sz="1800" dirty="0"/>
              <a:t>EEPROM </a:t>
            </a:r>
            <a:r>
              <a:rPr lang="ja-JP" altLang="en-US" sz="1800" dirty="0"/>
              <a:t>（電気的消去可能型）　</a:t>
            </a:r>
            <a:r>
              <a:rPr lang="en-US" altLang="ja-JP" sz="1800" dirty="0">
                <a:solidFill>
                  <a:srgbClr val="FF0000"/>
                </a:solidFill>
              </a:rPr>
              <a:t>FLASH</a:t>
            </a:r>
            <a:r>
              <a:rPr lang="ja-JP" altLang="en-US" sz="1800" dirty="0">
                <a:solidFill>
                  <a:srgbClr val="FF0000"/>
                </a:solidFill>
              </a:rPr>
              <a:t>　</a:t>
            </a:r>
            <a:r>
              <a:rPr lang="en-US" altLang="ja-JP" sz="1800" dirty="0">
                <a:solidFill>
                  <a:srgbClr val="FF0000"/>
                </a:solidFill>
              </a:rPr>
              <a:t>Memory</a:t>
            </a:r>
          </a:p>
          <a:p>
            <a:pPr>
              <a:lnSpc>
                <a:spcPct val="90000"/>
              </a:lnSpc>
            </a:pPr>
            <a:endParaRPr lang="en-US" altLang="ja-JP" sz="2800" dirty="0"/>
          </a:p>
        </p:txBody>
      </p:sp>
      <p:sp>
        <p:nvSpPr>
          <p:cNvPr id="164868" name="Rectangle 4"/>
          <p:cNvSpPr>
            <a:spLocks noChangeArrowheads="1"/>
          </p:cNvSpPr>
          <p:nvPr/>
        </p:nvSpPr>
        <p:spPr bwMode="auto">
          <a:xfrm>
            <a:off x="971550" y="3284538"/>
            <a:ext cx="7632700" cy="295275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ja-JP" altLang="en-US"/>
              <a:t>メモリの基本構造</a:t>
            </a:r>
          </a:p>
        </p:txBody>
      </p:sp>
      <p:sp>
        <p:nvSpPr>
          <p:cNvPr id="126979" name="Rectangle 3"/>
          <p:cNvSpPr>
            <a:spLocks noChangeArrowheads="1"/>
          </p:cNvSpPr>
          <p:nvPr/>
        </p:nvSpPr>
        <p:spPr bwMode="auto">
          <a:xfrm>
            <a:off x="3429000" y="1752600"/>
            <a:ext cx="2971800" cy="1905000"/>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ja-JP" altLang="en-US" sz="2400">
                <a:latin typeface="Times New Roman" panose="02020603050405020304" pitchFamily="18" charset="0"/>
              </a:rPr>
              <a:t>Ｍｅｍｏｒｙ</a:t>
            </a:r>
          </a:p>
          <a:p>
            <a:pPr algn="ctr" eaLnBrk="0" hangingPunct="0"/>
            <a:r>
              <a:rPr lang="ja-JP" altLang="en-US" sz="2400">
                <a:latin typeface="Times New Roman" panose="02020603050405020304" pitchFamily="18" charset="0"/>
              </a:rPr>
              <a:t>Ｃｅｌｌ</a:t>
            </a:r>
          </a:p>
        </p:txBody>
      </p:sp>
      <p:sp>
        <p:nvSpPr>
          <p:cNvPr id="126980" name="Rectangle 4"/>
          <p:cNvSpPr>
            <a:spLocks noChangeArrowheads="1"/>
          </p:cNvSpPr>
          <p:nvPr/>
        </p:nvSpPr>
        <p:spPr bwMode="auto">
          <a:xfrm>
            <a:off x="2209800" y="1752600"/>
            <a:ext cx="457200" cy="1905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6981" name="Rectangle 5"/>
          <p:cNvSpPr>
            <a:spLocks noChangeArrowheads="1"/>
          </p:cNvSpPr>
          <p:nvPr/>
        </p:nvSpPr>
        <p:spPr bwMode="auto">
          <a:xfrm>
            <a:off x="3505200" y="3962400"/>
            <a:ext cx="28194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ja-JP" sz="2400">
                <a:latin typeface="Times New Roman" panose="02020603050405020304" pitchFamily="18" charset="0"/>
              </a:rPr>
              <a:t>Sense</a:t>
            </a:r>
            <a:r>
              <a:rPr lang="ja-JP" altLang="en-US" sz="2400">
                <a:latin typeface="Times New Roman" panose="02020603050405020304" pitchFamily="18" charset="0"/>
              </a:rPr>
              <a:t>　Ａｍｐ</a:t>
            </a:r>
          </a:p>
        </p:txBody>
      </p:sp>
      <p:sp>
        <p:nvSpPr>
          <p:cNvPr id="126982" name="Rectangle 6"/>
          <p:cNvSpPr>
            <a:spLocks noChangeArrowheads="1"/>
          </p:cNvSpPr>
          <p:nvPr/>
        </p:nvSpPr>
        <p:spPr bwMode="auto">
          <a:xfrm>
            <a:off x="3505200" y="4876800"/>
            <a:ext cx="2895600" cy="609600"/>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ja-JP" altLang="en-US" sz="2400">
                <a:latin typeface="Times New Roman" panose="02020603050405020304" pitchFamily="18" charset="0"/>
              </a:rPr>
              <a:t>Ｄａｔａ　Ｓｅｌｅｃｔｅｒ</a:t>
            </a:r>
          </a:p>
        </p:txBody>
      </p:sp>
      <p:sp>
        <p:nvSpPr>
          <p:cNvPr id="126983" name="Rectangle 7"/>
          <p:cNvSpPr>
            <a:spLocks noChangeArrowheads="1"/>
          </p:cNvSpPr>
          <p:nvPr/>
        </p:nvSpPr>
        <p:spPr bwMode="auto">
          <a:xfrm>
            <a:off x="3581400" y="5715000"/>
            <a:ext cx="2819400" cy="609600"/>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ja-JP" altLang="en-US" sz="2400">
                <a:latin typeface="Times New Roman" panose="02020603050405020304" pitchFamily="18" charset="0"/>
              </a:rPr>
              <a:t>Ｉ／Ｏ　Ｂｕｆｆｅｒ</a:t>
            </a:r>
          </a:p>
        </p:txBody>
      </p:sp>
      <p:sp>
        <p:nvSpPr>
          <p:cNvPr id="126984" name="AutoShape 8"/>
          <p:cNvSpPr>
            <a:spLocks noChangeArrowheads="1"/>
          </p:cNvSpPr>
          <p:nvPr/>
        </p:nvSpPr>
        <p:spPr bwMode="auto">
          <a:xfrm>
            <a:off x="4724400" y="6477000"/>
            <a:ext cx="533400" cy="381000"/>
          </a:xfrm>
          <a:prstGeom prst="upDownArrow">
            <a:avLst>
              <a:gd name="adj1" fmla="val 50000"/>
              <a:gd name="adj2" fmla="val 2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26985" name="AutoShape 9"/>
          <p:cNvSpPr>
            <a:spLocks noChangeArrowheads="1"/>
          </p:cNvSpPr>
          <p:nvPr/>
        </p:nvSpPr>
        <p:spPr bwMode="auto">
          <a:xfrm>
            <a:off x="1590675" y="2565400"/>
            <a:ext cx="533400" cy="381000"/>
          </a:xfrm>
          <a:prstGeom prst="rightArrow">
            <a:avLst>
              <a:gd name="adj1" fmla="val 50000"/>
              <a:gd name="adj2" fmla="val 3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6986" name="Text Box 10"/>
          <p:cNvSpPr txBox="1">
            <a:spLocks noChangeArrowheads="1"/>
          </p:cNvSpPr>
          <p:nvPr/>
        </p:nvSpPr>
        <p:spPr bwMode="auto">
          <a:xfrm>
            <a:off x="6188" y="3150820"/>
            <a:ext cx="21178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ja-JP" sz="2400" dirty="0">
              <a:latin typeface="Times New Roman" panose="02020603050405020304" pitchFamily="18" charset="0"/>
            </a:endParaRPr>
          </a:p>
          <a:p>
            <a:pPr eaLnBrk="0" hangingPunct="0"/>
            <a:r>
              <a:rPr lang="en-US" altLang="ja-JP" sz="2400" dirty="0">
                <a:latin typeface="Times New Roman" panose="02020603050405020304" pitchFamily="18" charset="0"/>
              </a:rPr>
              <a:t>Address</a:t>
            </a:r>
            <a:r>
              <a:rPr lang="ja-JP" altLang="en-US" sz="2400" dirty="0">
                <a:latin typeface="Times New Roman" panose="02020603050405020304" pitchFamily="18" charset="0"/>
              </a:rPr>
              <a:t>の一部</a:t>
            </a:r>
            <a:endParaRPr lang="en-US" altLang="ja-JP" sz="2400" dirty="0">
              <a:latin typeface="Times New Roman" panose="02020603050405020304" pitchFamily="18" charset="0"/>
            </a:endParaRPr>
          </a:p>
        </p:txBody>
      </p:sp>
      <p:sp>
        <p:nvSpPr>
          <p:cNvPr id="126987" name="Line 11"/>
          <p:cNvSpPr>
            <a:spLocks noChangeShapeType="1"/>
          </p:cNvSpPr>
          <p:nvPr/>
        </p:nvSpPr>
        <p:spPr bwMode="auto">
          <a:xfrm>
            <a:off x="3429000" y="3200400"/>
            <a:ext cx="2971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88" name="Line 12"/>
          <p:cNvSpPr>
            <a:spLocks noChangeShapeType="1"/>
          </p:cNvSpPr>
          <p:nvPr/>
        </p:nvSpPr>
        <p:spPr bwMode="auto">
          <a:xfrm>
            <a:off x="4876800" y="32004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89" name="Line 13"/>
          <p:cNvSpPr>
            <a:spLocks noChangeShapeType="1"/>
          </p:cNvSpPr>
          <p:nvPr/>
        </p:nvSpPr>
        <p:spPr bwMode="auto">
          <a:xfrm>
            <a:off x="4876800" y="4572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90" name="AutoShape 14"/>
          <p:cNvSpPr>
            <a:spLocks noChangeArrowheads="1"/>
          </p:cNvSpPr>
          <p:nvPr/>
        </p:nvSpPr>
        <p:spPr bwMode="auto">
          <a:xfrm>
            <a:off x="4876800" y="5486400"/>
            <a:ext cx="152400" cy="1524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26991" name="Line 15"/>
          <p:cNvSpPr>
            <a:spLocks noChangeShapeType="1"/>
          </p:cNvSpPr>
          <p:nvPr/>
        </p:nvSpPr>
        <p:spPr bwMode="auto">
          <a:xfrm>
            <a:off x="2667000" y="32004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992" name="AutoShape 16"/>
          <p:cNvSpPr>
            <a:spLocks noChangeArrowheads="1"/>
          </p:cNvSpPr>
          <p:nvPr/>
        </p:nvSpPr>
        <p:spPr bwMode="auto">
          <a:xfrm>
            <a:off x="1835150" y="5734050"/>
            <a:ext cx="1081088" cy="431800"/>
          </a:xfrm>
          <a:prstGeom prst="rightArrow">
            <a:avLst>
              <a:gd name="adj1" fmla="val 50000"/>
              <a:gd name="adj2" fmla="val 62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6993" name="Text Box 17"/>
          <p:cNvSpPr txBox="1">
            <a:spLocks noChangeArrowheads="1"/>
          </p:cNvSpPr>
          <p:nvPr/>
        </p:nvSpPr>
        <p:spPr bwMode="auto">
          <a:xfrm>
            <a:off x="6784975" y="5465763"/>
            <a:ext cx="1901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I/O</a:t>
            </a:r>
            <a:r>
              <a:rPr lang="ja-JP" altLang="en-US" sz="2400">
                <a:latin typeface="Times New Roman" panose="02020603050405020304" pitchFamily="18" charset="0"/>
              </a:rPr>
              <a:t>バッファは</a:t>
            </a:r>
          </a:p>
          <a:p>
            <a:pPr eaLnBrk="0" hangingPunct="0"/>
            <a:r>
              <a:rPr lang="ja-JP" altLang="en-US" sz="2400">
                <a:latin typeface="Times New Roman" panose="02020603050405020304" pitchFamily="18" charset="0"/>
              </a:rPr>
              <a:t>３ステート</a:t>
            </a:r>
          </a:p>
        </p:txBody>
      </p:sp>
      <p:sp>
        <p:nvSpPr>
          <p:cNvPr id="126994" name="Text Box 18"/>
          <p:cNvSpPr txBox="1">
            <a:spLocks noChangeArrowheads="1"/>
          </p:cNvSpPr>
          <p:nvPr/>
        </p:nvSpPr>
        <p:spPr bwMode="auto">
          <a:xfrm>
            <a:off x="6711950" y="981075"/>
            <a:ext cx="2181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a:latin typeface="Times New Roman" panose="02020603050405020304" pitchFamily="18" charset="0"/>
              </a:rPr>
              <a:t>記憶要素により</a:t>
            </a:r>
          </a:p>
          <a:p>
            <a:pPr eaLnBrk="0" hangingPunct="0"/>
            <a:r>
              <a:rPr lang="ja-JP" altLang="en-US" sz="2400">
                <a:latin typeface="Times New Roman" panose="02020603050405020304" pitchFamily="18" charset="0"/>
              </a:rPr>
              <a:t>性質が定まる</a:t>
            </a:r>
          </a:p>
        </p:txBody>
      </p:sp>
      <p:sp>
        <p:nvSpPr>
          <p:cNvPr id="19" name="Text Box 10"/>
          <p:cNvSpPr txBox="1">
            <a:spLocks noChangeArrowheads="1"/>
          </p:cNvSpPr>
          <p:nvPr/>
        </p:nvSpPr>
        <p:spPr bwMode="auto">
          <a:xfrm>
            <a:off x="585625" y="4925852"/>
            <a:ext cx="20393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ja-JP" sz="2400" dirty="0">
              <a:latin typeface="Times New Roman" panose="02020603050405020304" pitchFamily="18" charset="0"/>
            </a:endParaRPr>
          </a:p>
          <a:p>
            <a:pPr eaLnBrk="0" hangingPunct="0"/>
            <a:r>
              <a:rPr lang="en-US" altLang="ja-JP" sz="2400" dirty="0">
                <a:latin typeface="Times New Roman" panose="02020603050405020304" pitchFamily="18" charset="0"/>
              </a:rPr>
              <a:t>Address</a:t>
            </a:r>
            <a:r>
              <a:rPr lang="ja-JP" altLang="en-US" sz="2400" dirty="0">
                <a:latin typeface="Times New Roman" panose="02020603050405020304" pitchFamily="18" charset="0"/>
              </a:rPr>
              <a:t>の残り</a:t>
            </a:r>
            <a:endParaRPr lang="en-US" altLang="ja-JP" sz="2400" dirty="0">
              <a:latin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9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69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6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4" grpId="0" animBg="1"/>
      <p:bldP spid="126990" grpId="0" animBg="1"/>
      <p:bldP spid="1269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DSC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0325"/>
            <a:ext cx="7334250" cy="6918325"/>
          </a:xfrm>
          <a:prstGeom prst="rect">
            <a:avLst/>
          </a:prstGeom>
          <a:noFill/>
          <a:extLst>
            <a:ext uri="{909E8E84-426E-40DD-AFC4-6F175D3DCCD1}">
              <a14:hiddenFill xmlns:a14="http://schemas.microsoft.com/office/drawing/2010/main">
                <a:solidFill>
                  <a:srgbClr val="FFFFFF"/>
                </a:solidFill>
              </a14:hiddenFill>
            </a:ext>
          </a:extLst>
        </p:spPr>
      </p:pic>
      <p:sp>
        <p:nvSpPr>
          <p:cNvPr id="165891" name="Rectangle 3"/>
          <p:cNvSpPr>
            <a:spLocks noGrp="1" noChangeArrowheads="1"/>
          </p:cNvSpPr>
          <p:nvPr>
            <p:ph type="title"/>
          </p:nvPr>
        </p:nvSpPr>
        <p:spPr>
          <a:xfrm>
            <a:off x="1371600" y="0"/>
            <a:ext cx="7772400" cy="1143000"/>
          </a:xfrm>
        </p:spPr>
        <p:txBody>
          <a:bodyPr/>
          <a:lstStyle/>
          <a:p>
            <a:r>
              <a:rPr lang="ja-JP" altLang="en-US"/>
              <a:t>メモリチップ外観</a:t>
            </a:r>
          </a:p>
        </p:txBody>
      </p:sp>
      <p:sp>
        <p:nvSpPr>
          <p:cNvPr id="165892" name="Line 4"/>
          <p:cNvSpPr>
            <a:spLocks noChangeShapeType="1"/>
          </p:cNvSpPr>
          <p:nvPr/>
        </p:nvSpPr>
        <p:spPr bwMode="auto">
          <a:xfrm>
            <a:off x="2124075" y="1989138"/>
            <a:ext cx="792163" cy="935037"/>
          </a:xfrm>
          <a:prstGeom prst="line">
            <a:avLst/>
          </a:prstGeom>
          <a:noFill/>
          <a:ln w="9525">
            <a:solidFill>
              <a:srgbClr val="CC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893" name="Text Box 5"/>
          <p:cNvSpPr txBox="1">
            <a:spLocks noChangeArrowheads="1"/>
          </p:cNvSpPr>
          <p:nvPr/>
        </p:nvSpPr>
        <p:spPr bwMode="auto">
          <a:xfrm>
            <a:off x="1671638" y="1339850"/>
            <a:ext cx="2540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b="1">
                <a:latin typeface="Times New Roman" panose="02020603050405020304" pitchFamily="18" charset="0"/>
              </a:rPr>
              <a:t>紫外線で消去する</a:t>
            </a:r>
          </a:p>
          <a:p>
            <a:pPr eaLnBrk="0" hangingPunct="0"/>
            <a:r>
              <a:rPr lang="ja-JP" altLang="en-US" sz="2400" b="1">
                <a:latin typeface="Times New Roman" panose="02020603050405020304" pitchFamily="18" charset="0"/>
              </a:rPr>
              <a:t>ＵＶ－ＥＰＲＯＭ</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ja-JP" altLang="en-US"/>
              <a:t>フラッシュメモリ</a:t>
            </a:r>
          </a:p>
        </p:txBody>
      </p:sp>
      <p:sp>
        <p:nvSpPr>
          <p:cNvPr id="166915" name="Rectangle 3"/>
          <p:cNvSpPr>
            <a:spLocks noGrp="1" noChangeArrowheads="1"/>
          </p:cNvSpPr>
          <p:nvPr>
            <p:ph type="body" idx="1"/>
          </p:nvPr>
        </p:nvSpPr>
        <p:spPr/>
        <p:txBody>
          <a:bodyPr/>
          <a:lstStyle/>
          <a:p>
            <a:pPr>
              <a:lnSpc>
                <a:spcPct val="80000"/>
              </a:lnSpc>
            </a:pPr>
            <a:r>
              <a:rPr lang="en-US" altLang="ja-JP" sz="2400" dirty="0"/>
              <a:t>EEPROM</a:t>
            </a:r>
            <a:r>
              <a:rPr lang="ja-JP" altLang="en-US" sz="2400" dirty="0"/>
              <a:t>型の発展：小型化のために選択ゲートを用いず、ブロック単位で消去を行う</a:t>
            </a:r>
            <a:r>
              <a:rPr lang="en-US" altLang="ja-JP" sz="2400" dirty="0"/>
              <a:t>.</a:t>
            </a:r>
          </a:p>
          <a:p>
            <a:pPr>
              <a:lnSpc>
                <a:spcPct val="80000"/>
              </a:lnSpc>
            </a:pPr>
            <a:r>
              <a:rPr lang="en-US" altLang="ja-JP" sz="2400" dirty="0"/>
              <a:t>NOR</a:t>
            </a:r>
            <a:r>
              <a:rPr lang="ja-JP" altLang="en-US" sz="2400" dirty="0"/>
              <a:t>型、</a:t>
            </a:r>
            <a:r>
              <a:rPr lang="en-US" altLang="ja-JP" sz="2400" dirty="0"/>
              <a:t>NAND</a:t>
            </a:r>
            <a:r>
              <a:rPr lang="ja-JP" altLang="en-US" sz="2400" dirty="0"/>
              <a:t>型、</a:t>
            </a:r>
            <a:r>
              <a:rPr lang="en-US" altLang="ja-JP" sz="2400" dirty="0"/>
              <a:t>DINOR</a:t>
            </a:r>
            <a:r>
              <a:rPr lang="ja-JP" altLang="en-US" sz="2400" dirty="0"/>
              <a:t>型、</a:t>
            </a:r>
            <a:r>
              <a:rPr lang="en-US" altLang="ja-JP" sz="2400" dirty="0"/>
              <a:t>AND</a:t>
            </a:r>
            <a:r>
              <a:rPr lang="ja-JP" altLang="en-US" sz="2400" dirty="0"/>
              <a:t>型等様々な構成法がある</a:t>
            </a:r>
            <a:r>
              <a:rPr lang="en-US" altLang="ja-JP" sz="2400" dirty="0"/>
              <a:t>.</a:t>
            </a:r>
          </a:p>
          <a:p>
            <a:pPr lvl="1">
              <a:lnSpc>
                <a:spcPct val="80000"/>
              </a:lnSpc>
            </a:pPr>
            <a:r>
              <a:rPr lang="ja-JP" altLang="en-US" sz="2200" dirty="0"/>
              <a:t>オンボード用：高速消去可能</a:t>
            </a:r>
            <a:r>
              <a:rPr lang="en-US" altLang="ja-JP" sz="2200" dirty="0"/>
              <a:t>NOR</a:t>
            </a:r>
            <a:r>
              <a:rPr lang="ja-JP" altLang="en-US" sz="2200" dirty="0"/>
              <a:t>型　</a:t>
            </a:r>
            <a:r>
              <a:rPr lang="en-US" altLang="ja-JP" sz="2200" dirty="0"/>
              <a:t>1Gbit</a:t>
            </a:r>
            <a:r>
              <a:rPr lang="ja-JP" altLang="en-US" sz="2200" dirty="0"/>
              <a:t>程度まで</a:t>
            </a:r>
          </a:p>
          <a:p>
            <a:pPr lvl="2">
              <a:lnSpc>
                <a:spcPct val="80000"/>
              </a:lnSpc>
            </a:pPr>
            <a:r>
              <a:rPr lang="ja-JP" altLang="en-US" sz="1700" dirty="0"/>
              <a:t>単独読み出しが可能、消去が高速</a:t>
            </a:r>
          </a:p>
          <a:p>
            <a:pPr lvl="1">
              <a:lnSpc>
                <a:spcPct val="80000"/>
              </a:lnSpc>
            </a:pPr>
            <a:r>
              <a:rPr lang="ja-JP" altLang="en-US" sz="2200" dirty="0"/>
              <a:t>ファイルストレージ用：大容量の</a:t>
            </a:r>
            <a:r>
              <a:rPr lang="en-US" altLang="ja-JP" sz="2200" dirty="0"/>
              <a:t>NAND</a:t>
            </a:r>
            <a:r>
              <a:rPr lang="ja-JP" altLang="en-US" sz="2200" dirty="0"/>
              <a:t>型　</a:t>
            </a:r>
            <a:r>
              <a:rPr lang="en-US" altLang="ja-JP" sz="2200" dirty="0"/>
              <a:t>1Gbit- 128Gbit/</a:t>
            </a:r>
            <a:r>
              <a:rPr lang="ja-JP" altLang="en-US" sz="2200" dirty="0"/>
              <a:t>チップ</a:t>
            </a:r>
          </a:p>
          <a:p>
            <a:pPr lvl="2">
              <a:lnSpc>
                <a:spcPct val="80000"/>
              </a:lnSpc>
            </a:pPr>
            <a:r>
              <a:rPr lang="ja-JP" altLang="en-US" sz="1700" dirty="0"/>
              <a:t>連続読み出し、消去はミリ秒オーダー掛かる</a:t>
            </a:r>
          </a:p>
          <a:p>
            <a:pPr lvl="2">
              <a:lnSpc>
                <a:spcPct val="80000"/>
              </a:lnSpc>
            </a:pPr>
            <a:r>
              <a:rPr lang="en-US" altLang="ja-JP" sz="1700" dirty="0"/>
              <a:t>SD</a:t>
            </a:r>
            <a:r>
              <a:rPr lang="ja-JP" altLang="en-US" sz="1700" dirty="0"/>
              <a:t>メモリカード・</a:t>
            </a:r>
            <a:r>
              <a:rPr lang="en-US" altLang="ja-JP" sz="1700" dirty="0"/>
              <a:t>SDHC</a:t>
            </a:r>
            <a:r>
              <a:rPr lang="ja-JP" altLang="en-US" sz="1700" dirty="0"/>
              <a:t>メモリカードなど、</a:t>
            </a:r>
            <a:r>
              <a:rPr lang="en-US" altLang="ja-JP" sz="1700" dirty="0"/>
              <a:t>8GB-32GB</a:t>
            </a:r>
            <a:r>
              <a:rPr lang="ja-JP" altLang="en-US" sz="1700" dirty="0"/>
              <a:t>が使われる</a:t>
            </a:r>
          </a:p>
          <a:p>
            <a:pPr lvl="2">
              <a:lnSpc>
                <a:spcPct val="80000"/>
              </a:lnSpc>
            </a:pPr>
            <a:r>
              <a:rPr lang="ja-JP" altLang="en-US" sz="1700" dirty="0"/>
              <a:t>書き換え回数に制限がある</a:t>
            </a:r>
          </a:p>
          <a:p>
            <a:pPr>
              <a:lnSpc>
                <a:spcPct val="80000"/>
              </a:lnSpc>
            </a:pPr>
            <a:r>
              <a:rPr lang="ja-JP" altLang="en-US" sz="2400" dirty="0"/>
              <a:t>東芝</a:t>
            </a:r>
            <a:r>
              <a:rPr lang="en-US" altLang="ja-JP" sz="2400" dirty="0"/>
              <a:t>TD58</a:t>
            </a:r>
            <a:r>
              <a:rPr lang="ja-JP" altLang="en-US" sz="2400" dirty="0"/>
              <a:t>シリーズ（テキスト</a:t>
            </a:r>
            <a:r>
              <a:rPr lang="en-US" altLang="ja-JP" sz="2400" dirty="0"/>
              <a:t>143</a:t>
            </a:r>
            <a:r>
              <a:rPr lang="ja-JP" altLang="en-US" sz="2400" dirty="0"/>
              <a:t>ページ）</a:t>
            </a:r>
          </a:p>
          <a:p>
            <a:pPr lvl="1">
              <a:lnSpc>
                <a:spcPct val="80000"/>
              </a:lnSpc>
            </a:pPr>
            <a:r>
              <a:rPr lang="en-US" altLang="ja-JP" sz="2200" dirty="0"/>
              <a:t>NOR</a:t>
            </a:r>
            <a:r>
              <a:rPr lang="ja-JP" altLang="en-US" sz="2200" dirty="0"/>
              <a:t>型、基本の読み出し動作は簡単</a:t>
            </a:r>
          </a:p>
          <a:p>
            <a:pPr lvl="1">
              <a:lnSpc>
                <a:spcPct val="80000"/>
              </a:lnSpc>
            </a:pPr>
            <a:r>
              <a:rPr lang="ja-JP" altLang="en-US" sz="2200" dirty="0"/>
              <a:t>消去、再書き込みシーケンスは複雑</a:t>
            </a:r>
          </a:p>
          <a:p>
            <a:pPr lvl="1">
              <a:lnSpc>
                <a:spcPct val="80000"/>
              </a:lnSpc>
            </a:pPr>
            <a:r>
              <a:rPr lang="en-US" altLang="ja-JP" sz="2200" dirty="0"/>
              <a:t>16Mbit/Chip</a:t>
            </a:r>
            <a:r>
              <a:rPr lang="ja-JP" altLang="en-US" sz="2200" dirty="0"/>
              <a:t>（</a:t>
            </a:r>
            <a:r>
              <a:rPr lang="en-US" altLang="ja-JP" sz="2200" dirty="0"/>
              <a:t>NAND</a:t>
            </a:r>
            <a:r>
              <a:rPr lang="ja-JP" altLang="en-US" sz="2200" dirty="0"/>
              <a:t>型はより大容量）</a:t>
            </a:r>
            <a:endParaRPr lang="en-US" altLang="ja-JP" sz="2200" dirty="0"/>
          </a:p>
          <a:p>
            <a:pPr>
              <a:lnSpc>
                <a:spcPct val="80000"/>
              </a:lnSpc>
            </a:pPr>
            <a:r>
              <a:rPr lang="en-US" altLang="ja-JP" sz="2600" dirty="0"/>
              <a:t>NAND</a:t>
            </a:r>
            <a:r>
              <a:rPr lang="ja-JP" altLang="en-US" sz="2600" dirty="0"/>
              <a:t>型はランダムアクセス可能ではない</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ja-JP" altLang="en-US" sz="4000"/>
              <a:t>フラッシュメモリの読み出し　</a:t>
            </a:r>
            <a:br>
              <a:rPr lang="ja-JP" altLang="en-US" sz="4000"/>
            </a:br>
            <a:r>
              <a:rPr lang="ja-JP" altLang="en-US" sz="4000"/>
              <a:t>（電荷が存在しない場合）</a:t>
            </a:r>
          </a:p>
        </p:txBody>
      </p:sp>
      <p:sp>
        <p:nvSpPr>
          <p:cNvPr id="167939" name="Line 3"/>
          <p:cNvSpPr>
            <a:spLocks noChangeShapeType="1"/>
          </p:cNvSpPr>
          <p:nvPr/>
        </p:nvSpPr>
        <p:spPr bwMode="auto">
          <a:xfrm rot="-10800000">
            <a:off x="4138613" y="3787775"/>
            <a:ext cx="0" cy="431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40" name="Line 4"/>
          <p:cNvSpPr>
            <a:spLocks noChangeShapeType="1"/>
          </p:cNvSpPr>
          <p:nvPr/>
        </p:nvSpPr>
        <p:spPr bwMode="auto">
          <a:xfrm rot="-10800000">
            <a:off x="4283075" y="414655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41" name="Line 5"/>
          <p:cNvSpPr>
            <a:spLocks noChangeShapeType="1"/>
          </p:cNvSpPr>
          <p:nvPr/>
        </p:nvSpPr>
        <p:spPr bwMode="auto">
          <a:xfrm rot="-10800000">
            <a:off x="4283075" y="3570288"/>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42" name="Line 6"/>
          <p:cNvSpPr>
            <a:spLocks noChangeShapeType="1"/>
          </p:cNvSpPr>
          <p:nvPr/>
        </p:nvSpPr>
        <p:spPr bwMode="auto">
          <a:xfrm rot="-10800000">
            <a:off x="4137025" y="4148138"/>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43" name="Line 7"/>
          <p:cNvSpPr>
            <a:spLocks noChangeShapeType="1"/>
          </p:cNvSpPr>
          <p:nvPr/>
        </p:nvSpPr>
        <p:spPr bwMode="auto">
          <a:xfrm rot="-10800000">
            <a:off x="4137025" y="3859213"/>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67944" name="Group 8"/>
          <p:cNvGrpSpPr>
            <a:grpSpLocks/>
          </p:cNvGrpSpPr>
          <p:nvPr/>
        </p:nvGrpSpPr>
        <p:grpSpPr bwMode="auto">
          <a:xfrm>
            <a:off x="4067175" y="4437063"/>
            <a:ext cx="431800" cy="431800"/>
            <a:chOff x="2427" y="2841"/>
            <a:chExt cx="272" cy="272"/>
          </a:xfrm>
        </p:grpSpPr>
        <p:sp>
          <p:nvSpPr>
            <p:cNvPr id="167945" name="Line 9"/>
            <p:cNvSpPr>
              <a:spLocks noChangeShapeType="1"/>
            </p:cNvSpPr>
            <p:nvPr/>
          </p:nvSpPr>
          <p:spPr bwMode="auto">
            <a:xfrm>
              <a:off x="2427" y="3022"/>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46" name="Line 10"/>
            <p:cNvSpPr>
              <a:spLocks noChangeShapeType="1"/>
            </p:cNvSpPr>
            <p:nvPr/>
          </p:nvSpPr>
          <p:spPr bwMode="auto">
            <a:xfrm flipH="1">
              <a:off x="2427" y="3022"/>
              <a:ext cx="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47" name="Line 11"/>
            <p:cNvSpPr>
              <a:spLocks noChangeShapeType="1"/>
            </p:cNvSpPr>
            <p:nvPr/>
          </p:nvSpPr>
          <p:spPr bwMode="auto">
            <a:xfrm flipH="1">
              <a:off x="2472" y="3022"/>
              <a:ext cx="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48" name="Line 12"/>
            <p:cNvSpPr>
              <a:spLocks noChangeShapeType="1"/>
            </p:cNvSpPr>
            <p:nvPr/>
          </p:nvSpPr>
          <p:spPr bwMode="auto">
            <a:xfrm flipH="1">
              <a:off x="2517" y="3022"/>
              <a:ext cx="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49" name="Line 13"/>
            <p:cNvSpPr>
              <a:spLocks noChangeShapeType="1"/>
            </p:cNvSpPr>
            <p:nvPr/>
          </p:nvSpPr>
          <p:spPr bwMode="auto">
            <a:xfrm flipH="1">
              <a:off x="2562" y="3022"/>
              <a:ext cx="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50" name="Line 14"/>
            <p:cNvSpPr>
              <a:spLocks noChangeShapeType="1"/>
            </p:cNvSpPr>
            <p:nvPr/>
          </p:nvSpPr>
          <p:spPr bwMode="auto">
            <a:xfrm flipH="1">
              <a:off x="2607" y="3022"/>
              <a:ext cx="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51" name="Line 15"/>
            <p:cNvSpPr>
              <a:spLocks noChangeShapeType="1"/>
            </p:cNvSpPr>
            <p:nvPr/>
          </p:nvSpPr>
          <p:spPr bwMode="auto">
            <a:xfrm>
              <a:off x="2563" y="2841"/>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7952" name="Line 16"/>
          <p:cNvSpPr>
            <a:spLocks noChangeShapeType="1"/>
          </p:cNvSpPr>
          <p:nvPr/>
        </p:nvSpPr>
        <p:spPr bwMode="auto">
          <a:xfrm>
            <a:off x="4067175" y="38608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53" name="Line 17"/>
          <p:cNvSpPr>
            <a:spLocks noChangeShapeType="1"/>
          </p:cNvSpPr>
          <p:nvPr/>
        </p:nvSpPr>
        <p:spPr bwMode="auto">
          <a:xfrm>
            <a:off x="3635375" y="400526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54" name="Line 18"/>
          <p:cNvSpPr>
            <a:spLocks noChangeShapeType="1"/>
          </p:cNvSpPr>
          <p:nvPr/>
        </p:nvSpPr>
        <p:spPr bwMode="auto">
          <a:xfrm>
            <a:off x="3635375" y="2852738"/>
            <a:ext cx="0" cy="2305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55" name="Line 19"/>
          <p:cNvSpPr>
            <a:spLocks noChangeShapeType="1"/>
          </p:cNvSpPr>
          <p:nvPr/>
        </p:nvSpPr>
        <p:spPr bwMode="auto">
          <a:xfrm>
            <a:off x="2770188" y="3573463"/>
            <a:ext cx="24495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56" name="Text Box 20"/>
          <p:cNvSpPr txBox="1">
            <a:spLocks noChangeArrowheads="1"/>
          </p:cNvSpPr>
          <p:nvPr/>
        </p:nvSpPr>
        <p:spPr bwMode="auto">
          <a:xfrm>
            <a:off x="3759200" y="2514600"/>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Word</a:t>
            </a:r>
          </a:p>
        </p:txBody>
      </p:sp>
      <p:sp>
        <p:nvSpPr>
          <p:cNvPr id="167957" name="Text Box 21"/>
          <p:cNvSpPr txBox="1">
            <a:spLocks noChangeArrowheads="1"/>
          </p:cNvSpPr>
          <p:nvPr/>
        </p:nvSpPr>
        <p:spPr bwMode="auto">
          <a:xfrm>
            <a:off x="2392363" y="3089275"/>
            <a:ext cx="55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Bit</a:t>
            </a:r>
          </a:p>
        </p:txBody>
      </p:sp>
      <p:sp>
        <p:nvSpPr>
          <p:cNvPr id="167958" name="Text Box 22"/>
          <p:cNvSpPr txBox="1">
            <a:spLocks noChangeArrowheads="1"/>
          </p:cNvSpPr>
          <p:nvPr/>
        </p:nvSpPr>
        <p:spPr bwMode="auto">
          <a:xfrm>
            <a:off x="2627313" y="2420938"/>
            <a:ext cx="1274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b="1">
                <a:solidFill>
                  <a:srgbClr val="FF0000"/>
                </a:solidFill>
                <a:latin typeface="Times New Roman" panose="02020603050405020304" pitchFamily="18" charset="0"/>
              </a:rPr>
              <a:t>H</a:t>
            </a:r>
            <a:r>
              <a:rPr lang="ja-JP" altLang="en-US" sz="2400" b="1">
                <a:solidFill>
                  <a:srgbClr val="FF0000"/>
                </a:solidFill>
                <a:latin typeface="Times New Roman" panose="02020603050405020304" pitchFamily="18" charset="0"/>
              </a:rPr>
              <a:t>レベル</a:t>
            </a:r>
          </a:p>
        </p:txBody>
      </p:sp>
      <p:sp>
        <p:nvSpPr>
          <p:cNvPr id="167959" name="Line 23"/>
          <p:cNvSpPr>
            <a:spLocks noChangeShapeType="1"/>
          </p:cNvSpPr>
          <p:nvPr/>
        </p:nvSpPr>
        <p:spPr bwMode="auto">
          <a:xfrm>
            <a:off x="3635375" y="2854325"/>
            <a:ext cx="0" cy="23034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60" name="Line 24"/>
          <p:cNvSpPr>
            <a:spLocks noChangeShapeType="1"/>
          </p:cNvSpPr>
          <p:nvPr/>
        </p:nvSpPr>
        <p:spPr bwMode="auto">
          <a:xfrm>
            <a:off x="4787900" y="3717925"/>
            <a:ext cx="0"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961" name="Text Box 25"/>
          <p:cNvSpPr txBox="1">
            <a:spLocks noChangeArrowheads="1"/>
          </p:cNvSpPr>
          <p:nvPr/>
        </p:nvSpPr>
        <p:spPr bwMode="auto">
          <a:xfrm>
            <a:off x="4911725" y="3738563"/>
            <a:ext cx="263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b="1">
                <a:latin typeface="Times New Roman" panose="02020603050405020304" pitchFamily="18" charset="0"/>
              </a:rPr>
              <a:t>ON</a:t>
            </a:r>
            <a:r>
              <a:rPr lang="ja-JP" altLang="en-US" sz="2400" b="1">
                <a:latin typeface="Times New Roman" panose="02020603050405020304" pitchFamily="18" charset="0"/>
              </a:rPr>
              <a:t>により電圧低下</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79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79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7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58" grpId="0"/>
      <p:bldP spid="167959" grpId="0" animBg="1"/>
      <p:bldP spid="167960" grpId="0" animBg="1"/>
      <p:bldP spid="16796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ja-JP" altLang="en-US" sz="4000"/>
              <a:t>フラッシュメモリの読み出し　</a:t>
            </a:r>
            <a:br>
              <a:rPr lang="ja-JP" altLang="en-US" sz="4000"/>
            </a:br>
            <a:r>
              <a:rPr lang="ja-JP" altLang="en-US" sz="4000"/>
              <a:t>（電荷が存在する場合）</a:t>
            </a:r>
          </a:p>
        </p:txBody>
      </p:sp>
      <p:sp>
        <p:nvSpPr>
          <p:cNvPr id="168963" name="Line 3"/>
          <p:cNvSpPr>
            <a:spLocks noChangeShapeType="1"/>
          </p:cNvSpPr>
          <p:nvPr/>
        </p:nvSpPr>
        <p:spPr bwMode="auto">
          <a:xfrm rot="-10800000">
            <a:off x="4138613" y="3787775"/>
            <a:ext cx="0" cy="431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964" name="Line 4"/>
          <p:cNvSpPr>
            <a:spLocks noChangeShapeType="1"/>
          </p:cNvSpPr>
          <p:nvPr/>
        </p:nvSpPr>
        <p:spPr bwMode="auto">
          <a:xfrm rot="-10800000">
            <a:off x="4283075" y="414655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965" name="Line 5"/>
          <p:cNvSpPr>
            <a:spLocks noChangeShapeType="1"/>
          </p:cNvSpPr>
          <p:nvPr/>
        </p:nvSpPr>
        <p:spPr bwMode="auto">
          <a:xfrm rot="-10800000">
            <a:off x="4283075" y="3570288"/>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966" name="Line 6"/>
          <p:cNvSpPr>
            <a:spLocks noChangeShapeType="1"/>
          </p:cNvSpPr>
          <p:nvPr/>
        </p:nvSpPr>
        <p:spPr bwMode="auto">
          <a:xfrm rot="-10800000">
            <a:off x="4137025" y="4148138"/>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967" name="Line 7"/>
          <p:cNvSpPr>
            <a:spLocks noChangeShapeType="1"/>
          </p:cNvSpPr>
          <p:nvPr/>
        </p:nvSpPr>
        <p:spPr bwMode="auto">
          <a:xfrm rot="-10800000">
            <a:off x="4137025" y="3859213"/>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68968" name="Group 8"/>
          <p:cNvGrpSpPr>
            <a:grpSpLocks/>
          </p:cNvGrpSpPr>
          <p:nvPr/>
        </p:nvGrpSpPr>
        <p:grpSpPr bwMode="auto">
          <a:xfrm>
            <a:off x="4067175" y="4437063"/>
            <a:ext cx="431800" cy="431800"/>
            <a:chOff x="2427" y="2841"/>
            <a:chExt cx="272" cy="272"/>
          </a:xfrm>
        </p:grpSpPr>
        <p:sp>
          <p:nvSpPr>
            <p:cNvPr id="168969" name="Line 9"/>
            <p:cNvSpPr>
              <a:spLocks noChangeShapeType="1"/>
            </p:cNvSpPr>
            <p:nvPr/>
          </p:nvSpPr>
          <p:spPr bwMode="auto">
            <a:xfrm>
              <a:off x="2427" y="3022"/>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970" name="Line 10"/>
            <p:cNvSpPr>
              <a:spLocks noChangeShapeType="1"/>
            </p:cNvSpPr>
            <p:nvPr/>
          </p:nvSpPr>
          <p:spPr bwMode="auto">
            <a:xfrm flipH="1">
              <a:off x="2427" y="3022"/>
              <a:ext cx="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971" name="Line 11"/>
            <p:cNvSpPr>
              <a:spLocks noChangeShapeType="1"/>
            </p:cNvSpPr>
            <p:nvPr/>
          </p:nvSpPr>
          <p:spPr bwMode="auto">
            <a:xfrm flipH="1">
              <a:off x="2472" y="3022"/>
              <a:ext cx="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972" name="Line 12"/>
            <p:cNvSpPr>
              <a:spLocks noChangeShapeType="1"/>
            </p:cNvSpPr>
            <p:nvPr/>
          </p:nvSpPr>
          <p:spPr bwMode="auto">
            <a:xfrm flipH="1">
              <a:off x="2517" y="3022"/>
              <a:ext cx="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973" name="Line 13"/>
            <p:cNvSpPr>
              <a:spLocks noChangeShapeType="1"/>
            </p:cNvSpPr>
            <p:nvPr/>
          </p:nvSpPr>
          <p:spPr bwMode="auto">
            <a:xfrm flipH="1">
              <a:off x="2562" y="3022"/>
              <a:ext cx="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974" name="Line 14"/>
            <p:cNvSpPr>
              <a:spLocks noChangeShapeType="1"/>
            </p:cNvSpPr>
            <p:nvPr/>
          </p:nvSpPr>
          <p:spPr bwMode="auto">
            <a:xfrm flipH="1">
              <a:off x="2607" y="3022"/>
              <a:ext cx="45"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975" name="Line 15"/>
            <p:cNvSpPr>
              <a:spLocks noChangeShapeType="1"/>
            </p:cNvSpPr>
            <p:nvPr/>
          </p:nvSpPr>
          <p:spPr bwMode="auto">
            <a:xfrm>
              <a:off x="2563" y="2841"/>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8976" name="Line 16"/>
          <p:cNvSpPr>
            <a:spLocks noChangeShapeType="1"/>
          </p:cNvSpPr>
          <p:nvPr/>
        </p:nvSpPr>
        <p:spPr bwMode="auto">
          <a:xfrm>
            <a:off x="4067175" y="38608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977" name="Line 17"/>
          <p:cNvSpPr>
            <a:spLocks noChangeShapeType="1"/>
          </p:cNvSpPr>
          <p:nvPr/>
        </p:nvSpPr>
        <p:spPr bwMode="auto">
          <a:xfrm>
            <a:off x="3635375" y="400526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978" name="Line 18"/>
          <p:cNvSpPr>
            <a:spLocks noChangeShapeType="1"/>
          </p:cNvSpPr>
          <p:nvPr/>
        </p:nvSpPr>
        <p:spPr bwMode="auto">
          <a:xfrm>
            <a:off x="3635375" y="2852738"/>
            <a:ext cx="0" cy="2305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979" name="Line 19"/>
          <p:cNvSpPr>
            <a:spLocks noChangeShapeType="1"/>
          </p:cNvSpPr>
          <p:nvPr/>
        </p:nvSpPr>
        <p:spPr bwMode="auto">
          <a:xfrm>
            <a:off x="2770188" y="3573463"/>
            <a:ext cx="24495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980" name="Text Box 20"/>
          <p:cNvSpPr txBox="1">
            <a:spLocks noChangeArrowheads="1"/>
          </p:cNvSpPr>
          <p:nvPr/>
        </p:nvSpPr>
        <p:spPr bwMode="auto">
          <a:xfrm>
            <a:off x="3759200" y="2514600"/>
            <a:ext cx="87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Word</a:t>
            </a:r>
          </a:p>
        </p:txBody>
      </p:sp>
      <p:sp>
        <p:nvSpPr>
          <p:cNvPr id="168981" name="Text Box 21"/>
          <p:cNvSpPr txBox="1">
            <a:spLocks noChangeArrowheads="1"/>
          </p:cNvSpPr>
          <p:nvPr/>
        </p:nvSpPr>
        <p:spPr bwMode="auto">
          <a:xfrm>
            <a:off x="2392363" y="3089275"/>
            <a:ext cx="55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Bit</a:t>
            </a:r>
          </a:p>
        </p:txBody>
      </p:sp>
      <p:sp>
        <p:nvSpPr>
          <p:cNvPr id="168982" name="Text Box 22"/>
          <p:cNvSpPr txBox="1">
            <a:spLocks noChangeArrowheads="1"/>
          </p:cNvSpPr>
          <p:nvPr/>
        </p:nvSpPr>
        <p:spPr bwMode="auto">
          <a:xfrm>
            <a:off x="2627313" y="2420938"/>
            <a:ext cx="1274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b="1">
                <a:solidFill>
                  <a:srgbClr val="FF0000"/>
                </a:solidFill>
                <a:latin typeface="Times New Roman" panose="02020603050405020304" pitchFamily="18" charset="0"/>
              </a:rPr>
              <a:t>H</a:t>
            </a:r>
            <a:r>
              <a:rPr lang="ja-JP" altLang="en-US" sz="2400" b="1">
                <a:solidFill>
                  <a:srgbClr val="FF0000"/>
                </a:solidFill>
                <a:latin typeface="Times New Roman" panose="02020603050405020304" pitchFamily="18" charset="0"/>
              </a:rPr>
              <a:t>レベル</a:t>
            </a:r>
          </a:p>
        </p:txBody>
      </p:sp>
      <p:sp>
        <p:nvSpPr>
          <p:cNvPr id="168983" name="Line 23"/>
          <p:cNvSpPr>
            <a:spLocks noChangeShapeType="1"/>
          </p:cNvSpPr>
          <p:nvPr/>
        </p:nvSpPr>
        <p:spPr bwMode="auto">
          <a:xfrm>
            <a:off x="3635375" y="2854325"/>
            <a:ext cx="0" cy="23034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984" name="Text Box 24"/>
          <p:cNvSpPr txBox="1">
            <a:spLocks noChangeArrowheads="1"/>
          </p:cNvSpPr>
          <p:nvPr/>
        </p:nvSpPr>
        <p:spPr bwMode="auto">
          <a:xfrm>
            <a:off x="4911725" y="3738563"/>
            <a:ext cx="2417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b="1">
                <a:latin typeface="Times New Roman" panose="02020603050405020304" pitchFamily="18" charset="0"/>
              </a:rPr>
              <a:t>依然として</a:t>
            </a:r>
            <a:r>
              <a:rPr lang="en-US" altLang="ja-JP" sz="2400" b="1">
                <a:latin typeface="Times New Roman" panose="02020603050405020304" pitchFamily="18" charset="0"/>
              </a:rPr>
              <a:t>OFF</a:t>
            </a:r>
            <a:r>
              <a:rPr lang="ja-JP" altLang="en-US" sz="2400" b="1">
                <a:latin typeface="Times New Roman" panose="02020603050405020304" pitchFamily="18" charset="0"/>
              </a:rPr>
              <a:t>で</a:t>
            </a:r>
          </a:p>
          <a:p>
            <a:pPr eaLnBrk="0" hangingPunct="0"/>
            <a:r>
              <a:rPr lang="ja-JP" altLang="en-US" sz="2400" b="1">
                <a:latin typeface="Times New Roman" panose="02020603050405020304" pitchFamily="18" charset="0"/>
              </a:rPr>
              <a:t>電圧低下しない</a:t>
            </a:r>
          </a:p>
        </p:txBody>
      </p:sp>
      <p:sp>
        <p:nvSpPr>
          <p:cNvPr id="168985" name="Rectangle 25"/>
          <p:cNvSpPr>
            <a:spLocks noChangeArrowheads="1"/>
          </p:cNvSpPr>
          <p:nvPr/>
        </p:nvSpPr>
        <p:spPr bwMode="auto">
          <a:xfrm>
            <a:off x="4067175" y="3860800"/>
            <a:ext cx="730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8986" name="Text Box 26"/>
          <p:cNvSpPr txBox="1">
            <a:spLocks noChangeArrowheads="1"/>
          </p:cNvSpPr>
          <p:nvPr/>
        </p:nvSpPr>
        <p:spPr bwMode="auto">
          <a:xfrm>
            <a:off x="4264025" y="2997200"/>
            <a:ext cx="353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b="1">
                <a:latin typeface="Times New Roman" panose="02020603050405020304" pitchFamily="18" charset="0"/>
              </a:rPr>
              <a:t>しかし電荷でマイナス電位</a:t>
            </a:r>
          </a:p>
        </p:txBody>
      </p:sp>
      <p:sp>
        <p:nvSpPr>
          <p:cNvPr id="168987" name="Line 27"/>
          <p:cNvSpPr>
            <a:spLocks noChangeShapeType="1"/>
          </p:cNvSpPr>
          <p:nvPr/>
        </p:nvSpPr>
        <p:spPr bwMode="auto">
          <a:xfrm flipH="1">
            <a:off x="4211638" y="3357563"/>
            <a:ext cx="4318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898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89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89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82" grpId="0"/>
      <p:bldP spid="168983" grpId="0" animBg="1"/>
      <p:bldP spid="168984" grpId="0"/>
      <p:bldP spid="168986" grpId="0"/>
      <p:bldP spid="16898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ja-JP" altLang="en-US" sz="4000"/>
              <a:t>フラッシュメモリへの</a:t>
            </a:r>
            <a:br>
              <a:rPr lang="ja-JP" altLang="en-US" sz="4000"/>
            </a:br>
            <a:r>
              <a:rPr lang="ja-JP" altLang="en-US" sz="4000"/>
              <a:t>書き込み　</a:t>
            </a:r>
          </a:p>
        </p:txBody>
      </p:sp>
      <p:sp>
        <p:nvSpPr>
          <p:cNvPr id="169987" name="Rectangle 3"/>
          <p:cNvSpPr>
            <a:spLocks noChangeArrowheads="1"/>
          </p:cNvSpPr>
          <p:nvPr/>
        </p:nvSpPr>
        <p:spPr bwMode="auto">
          <a:xfrm>
            <a:off x="2843213" y="3500438"/>
            <a:ext cx="4033837" cy="1512887"/>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9988" name="Rectangle 4"/>
          <p:cNvSpPr>
            <a:spLocks noChangeArrowheads="1"/>
          </p:cNvSpPr>
          <p:nvPr/>
        </p:nvSpPr>
        <p:spPr bwMode="auto">
          <a:xfrm>
            <a:off x="3348038" y="3500438"/>
            <a:ext cx="1079500"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9989" name="Rectangle 5"/>
          <p:cNvSpPr>
            <a:spLocks noChangeArrowheads="1"/>
          </p:cNvSpPr>
          <p:nvPr/>
        </p:nvSpPr>
        <p:spPr bwMode="auto">
          <a:xfrm>
            <a:off x="5292725" y="3500438"/>
            <a:ext cx="1079500"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9990" name="Rectangle 6"/>
          <p:cNvSpPr>
            <a:spLocks noChangeArrowheads="1"/>
          </p:cNvSpPr>
          <p:nvPr/>
        </p:nvSpPr>
        <p:spPr bwMode="auto">
          <a:xfrm>
            <a:off x="4427538" y="2997200"/>
            <a:ext cx="936625" cy="360363"/>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9991" name="Rectangle 7"/>
          <p:cNvSpPr>
            <a:spLocks noChangeArrowheads="1"/>
          </p:cNvSpPr>
          <p:nvPr/>
        </p:nvSpPr>
        <p:spPr bwMode="auto">
          <a:xfrm>
            <a:off x="4427538" y="2708275"/>
            <a:ext cx="936625"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9992" name="Line 8"/>
          <p:cNvSpPr>
            <a:spLocks noChangeShapeType="1"/>
          </p:cNvSpPr>
          <p:nvPr/>
        </p:nvSpPr>
        <p:spPr bwMode="auto">
          <a:xfrm>
            <a:off x="4859338" y="227647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993" name="Line 9"/>
          <p:cNvSpPr>
            <a:spLocks noChangeShapeType="1"/>
          </p:cNvSpPr>
          <p:nvPr/>
        </p:nvSpPr>
        <p:spPr bwMode="auto">
          <a:xfrm flipV="1">
            <a:off x="3851275" y="2997200"/>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994" name="Line 10"/>
          <p:cNvSpPr>
            <a:spLocks noChangeShapeType="1"/>
          </p:cNvSpPr>
          <p:nvPr/>
        </p:nvSpPr>
        <p:spPr bwMode="auto">
          <a:xfrm flipH="1">
            <a:off x="2627313" y="2997200"/>
            <a:ext cx="1223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995" name="Line 11"/>
          <p:cNvSpPr>
            <a:spLocks noChangeShapeType="1"/>
          </p:cNvSpPr>
          <p:nvPr/>
        </p:nvSpPr>
        <p:spPr bwMode="auto">
          <a:xfrm flipV="1">
            <a:off x="5795963" y="2997200"/>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996" name="Line 12"/>
          <p:cNvSpPr>
            <a:spLocks noChangeShapeType="1"/>
          </p:cNvSpPr>
          <p:nvPr/>
        </p:nvSpPr>
        <p:spPr bwMode="auto">
          <a:xfrm>
            <a:off x="5795963" y="2997200"/>
            <a:ext cx="12969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997" name="Text Box 13"/>
          <p:cNvSpPr txBox="1">
            <a:spLocks noChangeArrowheads="1"/>
          </p:cNvSpPr>
          <p:nvPr/>
        </p:nvSpPr>
        <p:spPr bwMode="auto">
          <a:xfrm>
            <a:off x="1887538" y="2513013"/>
            <a:ext cx="612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b="1">
                <a:latin typeface="Times New Roman" panose="02020603050405020304" pitchFamily="18" charset="0"/>
              </a:rPr>
              <a:t>０</a:t>
            </a:r>
            <a:r>
              <a:rPr lang="en-US" altLang="ja-JP" sz="2400" b="1">
                <a:latin typeface="Times New Roman" panose="02020603050405020304" pitchFamily="18" charset="0"/>
              </a:rPr>
              <a:t>V</a:t>
            </a:r>
          </a:p>
        </p:txBody>
      </p:sp>
      <p:sp>
        <p:nvSpPr>
          <p:cNvPr id="169998" name="Text Box 14"/>
          <p:cNvSpPr txBox="1">
            <a:spLocks noChangeArrowheads="1"/>
          </p:cNvSpPr>
          <p:nvPr/>
        </p:nvSpPr>
        <p:spPr bwMode="auto">
          <a:xfrm>
            <a:off x="4984750" y="1720850"/>
            <a:ext cx="612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b="1">
                <a:solidFill>
                  <a:srgbClr val="FF0000"/>
                </a:solidFill>
                <a:latin typeface="Times New Roman" panose="02020603050405020304" pitchFamily="18" charset="0"/>
              </a:rPr>
              <a:t>９</a:t>
            </a:r>
            <a:r>
              <a:rPr lang="en-US" altLang="ja-JP" sz="2400" b="1">
                <a:solidFill>
                  <a:srgbClr val="FF0000"/>
                </a:solidFill>
                <a:latin typeface="Times New Roman" panose="02020603050405020304" pitchFamily="18" charset="0"/>
              </a:rPr>
              <a:t>V</a:t>
            </a:r>
          </a:p>
        </p:txBody>
      </p:sp>
      <p:sp>
        <p:nvSpPr>
          <p:cNvPr id="169999" name="Text Box 15"/>
          <p:cNvSpPr txBox="1">
            <a:spLocks noChangeArrowheads="1"/>
          </p:cNvSpPr>
          <p:nvPr/>
        </p:nvSpPr>
        <p:spPr bwMode="auto">
          <a:xfrm>
            <a:off x="6711950" y="1555750"/>
            <a:ext cx="135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b="1">
                <a:latin typeface="Times New Roman" panose="02020603050405020304" pitchFamily="18" charset="0"/>
              </a:rPr>
              <a:t>書き込み</a:t>
            </a:r>
          </a:p>
        </p:txBody>
      </p:sp>
      <p:sp>
        <p:nvSpPr>
          <p:cNvPr id="170000" name="Text Box 16"/>
          <p:cNvSpPr txBox="1">
            <a:spLocks noChangeArrowheads="1"/>
          </p:cNvSpPr>
          <p:nvPr/>
        </p:nvSpPr>
        <p:spPr bwMode="auto">
          <a:xfrm>
            <a:off x="3616325" y="5516563"/>
            <a:ext cx="37226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a:latin typeface="Times New Roman" panose="02020603050405020304" pitchFamily="18" charset="0"/>
              </a:rPr>
              <a:t>高電圧によりドレイン側から</a:t>
            </a:r>
          </a:p>
          <a:p>
            <a:pPr eaLnBrk="0" hangingPunct="0"/>
            <a:r>
              <a:rPr lang="ja-JP" altLang="en-US" sz="2400">
                <a:latin typeface="Times New Roman" panose="02020603050405020304" pitchFamily="18" charset="0"/>
              </a:rPr>
              <a:t>ホットエレクトロンを注入</a:t>
            </a:r>
          </a:p>
        </p:txBody>
      </p:sp>
      <p:sp>
        <p:nvSpPr>
          <p:cNvPr id="170001" name="Text Box 17"/>
          <p:cNvSpPr txBox="1">
            <a:spLocks noChangeArrowheads="1"/>
          </p:cNvSpPr>
          <p:nvPr/>
        </p:nvSpPr>
        <p:spPr bwMode="auto">
          <a:xfrm>
            <a:off x="4984750" y="2060575"/>
            <a:ext cx="96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a:latin typeface="Times New Roman" panose="02020603050405020304" pitchFamily="18" charset="0"/>
              </a:rPr>
              <a:t>ゲート</a:t>
            </a:r>
          </a:p>
        </p:txBody>
      </p:sp>
      <p:sp>
        <p:nvSpPr>
          <p:cNvPr id="170002" name="Text Box 18"/>
          <p:cNvSpPr txBox="1">
            <a:spLocks noChangeArrowheads="1"/>
          </p:cNvSpPr>
          <p:nvPr/>
        </p:nvSpPr>
        <p:spPr bwMode="auto">
          <a:xfrm>
            <a:off x="2319338" y="2924175"/>
            <a:ext cx="998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a:latin typeface="Times New Roman" panose="02020603050405020304" pitchFamily="18" charset="0"/>
              </a:rPr>
              <a:t>ソース</a:t>
            </a:r>
          </a:p>
        </p:txBody>
      </p:sp>
      <p:sp>
        <p:nvSpPr>
          <p:cNvPr id="170003" name="Text Box 19"/>
          <p:cNvSpPr txBox="1">
            <a:spLocks noChangeArrowheads="1"/>
          </p:cNvSpPr>
          <p:nvPr/>
        </p:nvSpPr>
        <p:spPr bwMode="auto">
          <a:xfrm>
            <a:off x="6784975" y="2924175"/>
            <a:ext cx="117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a:latin typeface="Times New Roman" panose="02020603050405020304" pitchFamily="18" charset="0"/>
              </a:rPr>
              <a:t>ドレイン</a:t>
            </a:r>
          </a:p>
        </p:txBody>
      </p:sp>
      <p:grpSp>
        <p:nvGrpSpPr>
          <p:cNvPr id="170004" name="Group 20"/>
          <p:cNvGrpSpPr>
            <a:grpSpLocks/>
          </p:cNvGrpSpPr>
          <p:nvPr/>
        </p:nvGrpSpPr>
        <p:grpSpPr bwMode="auto">
          <a:xfrm>
            <a:off x="4500563" y="3141663"/>
            <a:ext cx="647700" cy="576262"/>
            <a:chOff x="4558" y="3249"/>
            <a:chExt cx="408" cy="363"/>
          </a:xfrm>
        </p:grpSpPr>
        <p:sp>
          <p:nvSpPr>
            <p:cNvPr id="170005" name="Oval 21"/>
            <p:cNvSpPr>
              <a:spLocks noChangeArrowheads="1"/>
            </p:cNvSpPr>
            <p:nvPr/>
          </p:nvSpPr>
          <p:spPr bwMode="auto">
            <a:xfrm>
              <a:off x="4830" y="3249"/>
              <a:ext cx="136" cy="9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0006" name="Line 22"/>
            <p:cNvSpPr>
              <a:spLocks noChangeShapeType="1"/>
            </p:cNvSpPr>
            <p:nvPr/>
          </p:nvSpPr>
          <p:spPr bwMode="auto">
            <a:xfrm>
              <a:off x="4558" y="3612"/>
              <a:ext cx="31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007" name="Line 23"/>
            <p:cNvSpPr>
              <a:spLocks noChangeShapeType="1"/>
            </p:cNvSpPr>
            <p:nvPr/>
          </p:nvSpPr>
          <p:spPr bwMode="auto">
            <a:xfrm flipV="1">
              <a:off x="4876" y="3339"/>
              <a:ext cx="0" cy="27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0008" name="Text Box 24"/>
          <p:cNvSpPr txBox="1">
            <a:spLocks noChangeArrowheads="1"/>
          </p:cNvSpPr>
          <p:nvPr/>
        </p:nvSpPr>
        <p:spPr bwMode="auto">
          <a:xfrm>
            <a:off x="7072313" y="2584450"/>
            <a:ext cx="612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b="1">
                <a:latin typeface="Times New Roman" panose="02020603050405020304" pitchFamily="18" charset="0"/>
              </a:rPr>
              <a:t>５</a:t>
            </a:r>
            <a:r>
              <a:rPr lang="en-US" altLang="ja-JP" sz="2400" b="1">
                <a:latin typeface="Times New Roman" panose="02020603050405020304" pitchFamily="18" charset="0"/>
              </a:rPr>
              <a:t>V</a:t>
            </a:r>
          </a:p>
        </p:txBody>
      </p:sp>
      <p:sp>
        <p:nvSpPr>
          <p:cNvPr id="170009" name="Rectangle 25"/>
          <p:cNvSpPr>
            <a:spLocks noChangeArrowheads="1"/>
          </p:cNvSpPr>
          <p:nvPr/>
        </p:nvSpPr>
        <p:spPr bwMode="auto">
          <a:xfrm>
            <a:off x="4427538" y="2997200"/>
            <a:ext cx="936625"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9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00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999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000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000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7000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0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7" grpId="0"/>
      <p:bldP spid="169998" grpId="0"/>
      <p:bldP spid="169999" grpId="0"/>
      <p:bldP spid="170000" grpId="0"/>
      <p:bldP spid="170008" grpId="0"/>
      <p:bldP spid="1700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356100" y="2997200"/>
            <a:ext cx="936625"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1011" name="Rectangle 3"/>
          <p:cNvSpPr>
            <a:spLocks noGrp="1" noChangeArrowheads="1"/>
          </p:cNvSpPr>
          <p:nvPr>
            <p:ph type="title"/>
          </p:nvPr>
        </p:nvSpPr>
        <p:spPr/>
        <p:txBody>
          <a:bodyPr/>
          <a:lstStyle/>
          <a:p>
            <a:r>
              <a:rPr lang="ja-JP" altLang="en-US" sz="4000"/>
              <a:t>フラッシュメモリの消去　</a:t>
            </a:r>
          </a:p>
        </p:txBody>
      </p:sp>
      <p:sp>
        <p:nvSpPr>
          <p:cNvPr id="171012" name="Rectangle 4"/>
          <p:cNvSpPr>
            <a:spLocks noChangeArrowheads="1"/>
          </p:cNvSpPr>
          <p:nvPr/>
        </p:nvSpPr>
        <p:spPr bwMode="auto">
          <a:xfrm>
            <a:off x="2843213" y="3500438"/>
            <a:ext cx="4033837" cy="1512887"/>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1013" name="Rectangle 5"/>
          <p:cNvSpPr>
            <a:spLocks noChangeArrowheads="1"/>
          </p:cNvSpPr>
          <p:nvPr/>
        </p:nvSpPr>
        <p:spPr bwMode="auto">
          <a:xfrm>
            <a:off x="3348038" y="3500438"/>
            <a:ext cx="1079500"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1014" name="Rectangle 6"/>
          <p:cNvSpPr>
            <a:spLocks noChangeArrowheads="1"/>
          </p:cNvSpPr>
          <p:nvPr/>
        </p:nvSpPr>
        <p:spPr bwMode="auto">
          <a:xfrm>
            <a:off x="5292725" y="3500438"/>
            <a:ext cx="1079500"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1015" name="Rectangle 7"/>
          <p:cNvSpPr>
            <a:spLocks noChangeArrowheads="1"/>
          </p:cNvSpPr>
          <p:nvPr/>
        </p:nvSpPr>
        <p:spPr bwMode="auto">
          <a:xfrm>
            <a:off x="4356100" y="2997200"/>
            <a:ext cx="936625" cy="360363"/>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1016" name="Rectangle 8"/>
          <p:cNvSpPr>
            <a:spLocks noChangeArrowheads="1"/>
          </p:cNvSpPr>
          <p:nvPr/>
        </p:nvSpPr>
        <p:spPr bwMode="auto">
          <a:xfrm>
            <a:off x="4427538" y="2708275"/>
            <a:ext cx="936625"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1017" name="Line 9"/>
          <p:cNvSpPr>
            <a:spLocks noChangeShapeType="1"/>
          </p:cNvSpPr>
          <p:nvPr/>
        </p:nvSpPr>
        <p:spPr bwMode="auto">
          <a:xfrm>
            <a:off x="4859338" y="227647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018" name="Line 10"/>
          <p:cNvSpPr>
            <a:spLocks noChangeShapeType="1"/>
          </p:cNvSpPr>
          <p:nvPr/>
        </p:nvSpPr>
        <p:spPr bwMode="auto">
          <a:xfrm flipV="1">
            <a:off x="3851275" y="2997200"/>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019" name="Line 11"/>
          <p:cNvSpPr>
            <a:spLocks noChangeShapeType="1"/>
          </p:cNvSpPr>
          <p:nvPr/>
        </p:nvSpPr>
        <p:spPr bwMode="auto">
          <a:xfrm flipH="1">
            <a:off x="2627313" y="2997200"/>
            <a:ext cx="1223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020" name="Line 12"/>
          <p:cNvSpPr>
            <a:spLocks noChangeShapeType="1"/>
          </p:cNvSpPr>
          <p:nvPr/>
        </p:nvSpPr>
        <p:spPr bwMode="auto">
          <a:xfrm flipV="1">
            <a:off x="5795963" y="2997200"/>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021" name="Line 13"/>
          <p:cNvSpPr>
            <a:spLocks noChangeShapeType="1"/>
          </p:cNvSpPr>
          <p:nvPr/>
        </p:nvSpPr>
        <p:spPr bwMode="auto">
          <a:xfrm>
            <a:off x="5795963" y="2997200"/>
            <a:ext cx="12969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022" name="Text Box 14"/>
          <p:cNvSpPr txBox="1">
            <a:spLocks noChangeArrowheads="1"/>
          </p:cNvSpPr>
          <p:nvPr/>
        </p:nvSpPr>
        <p:spPr bwMode="auto">
          <a:xfrm>
            <a:off x="1887538" y="2513013"/>
            <a:ext cx="612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b="1">
                <a:latin typeface="Times New Roman" panose="02020603050405020304" pitchFamily="18" charset="0"/>
              </a:rPr>
              <a:t>５</a:t>
            </a:r>
            <a:r>
              <a:rPr lang="en-US" altLang="ja-JP" sz="2400" b="1">
                <a:latin typeface="Times New Roman" panose="02020603050405020304" pitchFamily="18" charset="0"/>
              </a:rPr>
              <a:t>V</a:t>
            </a:r>
          </a:p>
        </p:txBody>
      </p:sp>
      <p:sp>
        <p:nvSpPr>
          <p:cNvPr id="171023" name="Text Box 15"/>
          <p:cNvSpPr txBox="1">
            <a:spLocks noChangeArrowheads="1"/>
          </p:cNvSpPr>
          <p:nvPr/>
        </p:nvSpPr>
        <p:spPr bwMode="auto">
          <a:xfrm>
            <a:off x="4984750" y="1720850"/>
            <a:ext cx="91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b="1">
                <a:solidFill>
                  <a:srgbClr val="FF0000"/>
                </a:solidFill>
                <a:latin typeface="Times New Roman" panose="02020603050405020304" pitchFamily="18" charset="0"/>
              </a:rPr>
              <a:t>－９</a:t>
            </a:r>
            <a:r>
              <a:rPr lang="en-US" altLang="ja-JP" sz="2400" b="1">
                <a:solidFill>
                  <a:srgbClr val="FF0000"/>
                </a:solidFill>
                <a:latin typeface="Times New Roman" panose="02020603050405020304" pitchFamily="18" charset="0"/>
              </a:rPr>
              <a:t>V</a:t>
            </a:r>
          </a:p>
        </p:txBody>
      </p:sp>
      <p:grpSp>
        <p:nvGrpSpPr>
          <p:cNvPr id="171024" name="Group 16"/>
          <p:cNvGrpSpPr>
            <a:grpSpLocks/>
          </p:cNvGrpSpPr>
          <p:nvPr/>
        </p:nvGrpSpPr>
        <p:grpSpPr bwMode="auto">
          <a:xfrm>
            <a:off x="4284663" y="3213100"/>
            <a:ext cx="647700" cy="503238"/>
            <a:chOff x="2699" y="1979"/>
            <a:chExt cx="408" cy="317"/>
          </a:xfrm>
        </p:grpSpPr>
        <p:sp>
          <p:nvSpPr>
            <p:cNvPr id="171025" name="Oval 17"/>
            <p:cNvSpPr>
              <a:spLocks noChangeArrowheads="1"/>
            </p:cNvSpPr>
            <p:nvPr/>
          </p:nvSpPr>
          <p:spPr bwMode="auto">
            <a:xfrm>
              <a:off x="2971" y="1979"/>
              <a:ext cx="136"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1026" name="Line 18"/>
            <p:cNvSpPr>
              <a:spLocks noChangeShapeType="1"/>
            </p:cNvSpPr>
            <p:nvPr/>
          </p:nvSpPr>
          <p:spPr bwMode="auto">
            <a:xfrm flipV="1">
              <a:off x="2699" y="2069"/>
              <a:ext cx="317" cy="22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1027" name="Text Box 19"/>
          <p:cNvSpPr txBox="1">
            <a:spLocks noChangeArrowheads="1"/>
          </p:cNvSpPr>
          <p:nvPr/>
        </p:nvSpPr>
        <p:spPr bwMode="auto">
          <a:xfrm>
            <a:off x="6711950" y="155575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b="1">
                <a:latin typeface="Times New Roman" panose="02020603050405020304" pitchFamily="18" charset="0"/>
              </a:rPr>
              <a:t>消去</a:t>
            </a:r>
          </a:p>
        </p:txBody>
      </p:sp>
      <p:sp>
        <p:nvSpPr>
          <p:cNvPr id="171028" name="Text Box 20"/>
          <p:cNvSpPr txBox="1">
            <a:spLocks noChangeArrowheads="1"/>
          </p:cNvSpPr>
          <p:nvPr/>
        </p:nvSpPr>
        <p:spPr bwMode="auto">
          <a:xfrm>
            <a:off x="3616325" y="5516563"/>
            <a:ext cx="4538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a:latin typeface="Times New Roman" panose="02020603050405020304" pitchFamily="18" charset="0"/>
              </a:rPr>
              <a:t>トンネル効果により電荷を引き抜く</a:t>
            </a:r>
          </a:p>
        </p:txBody>
      </p:sp>
      <p:sp>
        <p:nvSpPr>
          <p:cNvPr id="171029" name="Text Box 21"/>
          <p:cNvSpPr txBox="1">
            <a:spLocks noChangeArrowheads="1"/>
          </p:cNvSpPr>
          <p:nvPr/>
        </p:nvSpPr>
        <p:spPr bwMode="auto">
          <a:xfrm>
            <a:off x="4984750" y="2060575"/>
            <a:ext cx="96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a:latin typeface="Times New Roman" panose="02020603050405020304" pitchFamily="18" charset="0"/>
              </a:rPr>
              <a:t>ゲート</a:t>
            </a:r>
          </a:p>
        </p:txBody>
      </p:sp>
      <p:sp>
        <p:nvSpPr>
          <p:cNvPr id="171030" name="Text Box 22"/>
          <p:cNvSpPr txBox="1">
            <a:spLocks noChangeArrowheads="1"/>
          </p:cNvSpPr>
          <p:nvPr/>
        </p:nvSpPr>
        <p:spPr bwMode="auto">
          <a:xfrm>
            <a:off x="2319338" y="2924175"/>
            <a:ext cx="998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a:latin typeface="Times New Roman" panose="02020603050405020304" pitchFamily="18" charset="0"/>
              </a:rPr>
              <a:t>ソース</a:t>
            </a:r>
          </a:p>
        </p:txBody>
      </p:sp>
      <p:sp>
        <p:nvSpPr>
          <p:cNvPr id="171031" name="Text Box 23"/>
          <p:cNvSpPr txBox="1">
            <a:spLocks noChangeArrowheads="1"/>
          </p:cNvSpPr>
          <p:nvPr/>
        </p:nvSpPr>
        <p:spPr bwMode="auto">
          <a:xfrm>
            <a:off x="6784975" y="2924175"/>
            <a:ext cx="117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a:latin typeface="Times New Roman" panose="02020603050405020304" pitchFamily="18" charset="0"/>
              </a:rPr>
              <a:t>ドレイン</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0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10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10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015"/>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71024"/>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5" grpId="0" animBg="1"/>
      <p:bldP spid="171022" grpId="0"/>
      <p:bldP spid="171023" grpId="0"/>
      <p:bldP spid="171027" grpId="0"/>
      <p:bldP spid="17102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412776"/>
            <a:ext cx="3446577" cy="272279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128151" y="0"/>
            <a:ext cx="8229600" cy="1143000"/>
          </a:xfrm>
        </p:spPr>
        <p:txBody>
          <a:bodyPr/>
          <a:lstStyle/>
          <a:p>
            <a:r>
              <a:rPr kumimoji="1" lang="en-US" altLang="ja-JP" dirty="0" err="1"/>
              <a:t>SSD</a:t>
            </a:r>
            <a:r>
              <a:rPr kumimoji="1" lang="en-US" altLang="ja-JP" dirty="0"/>
              <a:t>(Solid State Drive)</a:t>
            </a:r>
            <a:endParaRPr kumimoji="1" lang="ja-JP" altLang="en-US" dirty="0"/>
          </a:p>
        </p:txBody>
      </p:sp>
      <p:sp>
        <p:nvSpPr>
          <p:cNvPr id="3" name="コンテンツ プレースホルダー 2"/>
          <p:cNvSpPr>
            <a:spLocks noGrp="1"/>
          </p:cNvSpPr>
          <p:nvPr>
            <p:ph idx="1"/>
          </p:nvPr>
        </p:nvSpPr>
        <p:spPr>
          <a:xfrm>
            <a:off x="457200" y="887216"/>
            <a:ext cx="7355160" cy="5399442"/>
          </a:xfrm>
        </p:spPr>
        <p:txBody>
          <a:bodyPr/>
          <a:lstStyle/>
          <a:p>
            <a:r>
              <a:rPr lang="ja-JP" altLang="en-US" dirty="0"/>
              <a:t>フラッシュメモリを利用した記憶システム（ストレージ）</a:t>
            </a:r>
            <a:endParaRPr lang="en-US" altLang="ja-JP" dirty="0"/>
          </a:p>
          <a:p>
            <a:r>
              <a:rPr lang="ja-JP" altLang="en-US" dirty="0"/>
              <a:t>大きいのは</a:t>
            </a:r>
            <a:r>
              <a:rPr lang="en-US" altLang="ja-JP" dirty="0" err="1"/>
              <a:t>6.4TB</a:t>
            </a:r>
            <a:r>
              <a:rPr lang="ja-JP" altLang="en-US" dirty="0"/>
              <a:t>の容量を持つ</a:t>
            </a:r>
            <a:endParaRPr lang="en-US" altLang="ja-JP" dirty="0"/>
          </a:p>
          <a:p>
            <a:r>
              <a:rPr lang="ja-JP" altLang="en-US" dirty="0"/>
              <a:t>インタフェース</a:t>
            </a:r>
            <a:endParaRPr lang="en-US" altLang="ja-JP" dirty="0"/>
          </a:p>
          <a:p>
            <a:pPr lvl="1"/>
            <a:r>
              <a:rPr lang="en-US" altLang="ja-JP" dirty="0" err="1"/>
              <a:t>SATA</a:t>
            </a:r>
            <a:r>
              <a:rPr lang="en-US" altLang="ja-JP" dirty="0"/>
              <a:t>(Serial ATA)</a:t>
            </a:r>
          </a:p>
          <a:p>
            <a:pPr lvl="2"/>
            <a:r>
              <a:rPr lang="ja-JP" altLang="en-US" dirty="0"/>
              <a:t>コスパに優れる</a:t>
            </a:r>
            <a:endParaRPr lang="en-US" altLang="ja-JP" dirty="0"/>
          </a:p>
          <a:p>
            <a:pPr lvl="1"/>
            <a:r>
              <a:rPr lang="en-US" altLang="ja-JP" dirty="0"/>
              <a:t>SAS(Serial</a:t>
            </a:r>
            <a:r>
              <a:rPr lang="ja-JP" altLang="en-US" dirty="0"/>
              <a:t> </a:t>
            </a:r>
            <a:r>
              <a:rPr lang="en-US" altLang="ja-JP" dirty="0"/>
              <a:t>Attached SCSI)</a:t>
            </a:r>
          </a:p>
          <a:p>
            <a:pPr lvl="2"/>
            <a:r>
              <a:rPr lang="ja-JP" altLang="en-US" dirty="0"/>
              <a:t>性能、信頼性が高い</a:t>
            </a:r>
            <a:endParaRPr lang="en-US" altLang="ja-JP" dirty="0"/>
          </a:p>
          <a:p>
            <a:pPr lvl="1"/>
            <a:r>
              <a:rPr lang="en-US" altLang="ja-JP" dirty="0" err="1"/>
              <a:t>PCIe</a:t>
            </a:r>
            <a:r>
              <a:rPr lang="en-US" altLang="ja-JP" dirty="0"/>
              <a:t> (PCI express)</a:t>
            </a:r>
          </a:p>
          <a:p>
            <a:pPr lvl="2"/>
            <a:r>
              <a:rPr lang="en-US" altLang="ja-JP" dirty="0"/>
              <a:t>PC</a:t>
            </a:r>
            <a:r>
              <a:rPr lang="ja-JP" altLang="en-US" dirty="0"/>
              <a:t>用の汎用バス</a:t>
            </a:r>
            <a:endParaRPr lang="en-US" altLang="ja-JP" dirty="0"/>
          </a:p>
          <a:p>
            <a:pPr lvl="1"/>
            <a:r>
              <a:rPr lang="en-US" altLang="ja-JP" dirty="0" err="1"/>
              <a:t>NVMe</a:t>
            </a:r>
            <a:r>
              <a:rPr lang="en-US" altLang="ja-JP" dirty="0"/>
              <a:t>(Non-</a:t>
            </a:r>
            <a:r>
              <a:rPr lang="en-US" altLang="ja-JP" dirty="0" err="1"/>
              <a:t>Voratile</a:t>
            </a:r>
            <a:r>
              <a:rPr lang="ja-JP" altLang="en-US" dirty="0"/>
              <a:t> </a:t>
            </a:r>
            <a:r>
              <a:rPr lang="en-US" altLang="ja-JP" dirty="0"/>
              <a:t>Memory express)</a:t>
            </a:r>
          </a:p>
          <a:p>
            <a:pPr lvl="2"/>
            <a:r>
              <a:rPr lang="en-US" altLang="ja-JP" dirty="0" err="1"/>
              <a:t>PCIe</a:t>
            </a:r>
            <a:r>
              <a:rPr lang="ja-JP" altLang="en-US" dirty="0"/>
              <a:t>を通じて</a:t>
            </a:r>
            <a:r>
              <a:rPr lang="en-US" altLang="ja-JP" dirty="0" err="1"/>
              <a:t>SSD</a:t>
            </a:r>
            <a:r>
              <a:rPr lang="ja-JP" altLang="en-US" dirty="0"/>
              <a:t>を繋ぐためのインタフェース</a:t>
            </a:r>
            <a:endParaRPr lang="en-US" altLang="ja-JP" dirty="0"/>
          </a:p>
          <a:p>
            <a:endParaRPr kumimoji="1" lang="ja-JP" altLang="en-US" dirty="0"/>
          </a:p>
        </p:txBody>
      </p:sp>
    </p:spTree>
    <p:extLst>
      <p:ext uri="{BB962C8B-B14F-4D97-AF65-F5344CB8AC3E}">
        <p14:creationId xmlns:p14="http://schemas.microsoft.com/office/powerpoint/2010/main" val="3828110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18288" y="366396"/>
            <a:ext cx="10407790" cy="5851525"/>
          </a:xfrm>
          <a:prstGeom prst="rect">
            <a:avLst/>
          </a:prstGeom>
        </p:spPr>
      </p:pic>
      <p:sp>
        <p:nvSpPr>
          <p:cNvPr id="3" name="テキスト ボックス 2">
            <a:extLst>
              <a:ext uri="{FF2B5EF4-FFF2-40B4-BE49-F238E27FC236}">
                <a16:creationId xmlns:a16="http://schemas.microsoft.com/office/drawing/2014/main" id="{AC9AFC56-5F38-485C-BB14-BB9912FE12C2}"/>
              </a:ext>
            </a:extLst>
          </p:cNvPr>
          <p:cNvSpPr txBox="1"/>
          <p:nvPr/>
        </p:nvSpPr>
        <p:spPr>
          <a:xfrm>
            <a:off x="899592" y="6491604"/>
            <a:ext cx="6157519" cy="369332"/>
          </a:xfrm>
          <a:prstGeom prst="rect">
            <a:avLst/>
          </a:prstGeom>
          <a:noFill/>
        </p:spPr>
        <p:txBody>
          <a:bodyPr wrap="none" rtlCol="0">
            <a:spAutoFit/>
          </a:bodyPr>
          <a:lstStyle/>
          <a:p>
            <a:r>
              <a:rPr kumimoji="1" lang="en-US" altLang="ja-JP" dirty="0"/>
              <a:t>Harris</a:t>
            </a:r>
            <a:r>
              <a:rPr kumimoji="1" lang="ja-JP" altLang="en-US" dirty="0"/>
              <a:t> </a:t>
            </a:r>
            <a:r>
              <a:rPr kumimoji="1" lang="en-US" altLang="ja-JP" dirty="0"/>
              <a:t>&amp;</a:t>
            </a:r>
            <a:r>
              <a:rPr kumimoji="1" lang="ja-JP" altLang="en-US" dirty="0"/>
              <a:t> </a:t>
            </a:r>
            <a:r>
              <a:rPr kumimoji="1" lang="en-US" altLang="ja-JP" dirty="0"/>
              <a:t>Harris</a:t>
            </a:r>
            <a:r>
              <a:rPr kumimoji="1" lang="ja-JP" altLang="en-US" dirty="0"/>
              <a:t> </a:t>
            </a:r>
            <a:r>
              <a:rPr kumimoji="1" lang="en-US" altLang="ja-JP" dirty="0"/>
              <a:t>“Digital</a:t>
            </a:r>
            <a:r>
              <a:rPr kumimoji="1" lang="ja-JP" altLang="en-US" dirty="0"/>
              <a:t> </a:t>
            </a:r>
            <a:r>
              <a:rPr kumimoji="1" lang="en-US" altLang="ja-JP" dirty="0"/>
              <a:t>Design</a:t>
            </a:r>
            <a:r>
              <a:rPr kumimoji="1" lang="ja-JP" altLang="en-US" dirty="0"/>
              <a:t> </a:t>
            </a:r>
            <a:r>
              <a:rPr kumimoji="1" lang="en-US" altLang="ja-JP" dirty="0"/>
              <a:t>and</a:t>
            </a:r>
            <a:r>
              <a:rPr kumimoji="1" lang="ja-JP" altLang="en-US" dirty="0"/>
              <a:t> </a:t>
            </a:r>
            <a:r>
              <a:rPr kumimoji="1" lang="en-US" altLang="ja-JP" dirty="0"/>
              <a:t>Computer</a:t>
            </a:r>
            <a:r>
              <a:rPr kumimoji="1" lang="ja-JP" altLang="en-US" dirty="0"/>
              <a:t> </a:t>
            </a:r>
            <a:r>
              <a:rPr kumimoji="1" lang="en-US" altLang="ja-JP" dirty="0"/>
              <a:t>Architecture”</a:t>
            </a:r>
            <a:endParaRPr kumimoji="1" lang="ja-JP" altLang="en-US" dirty="0"/>
          </a:p>
        </p:txBody>
      </p:sp>
    </p:spTree>
    <p:extLst>
      <p:ext uri="{BB962C8B-B14F-4D97-AF65-F5344CB8AC3E}">
        <p14:creationId xmlns:p14="http://schemas.microsoft.com/office/powerpoint/2010/main" val="2929890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フラッシュメモリ　まとめ</a:t>
            </a:r>
          </a:p>
        </p:txBody>
      </p:sp>
      <p:sp>
        <p:nvSpPr>
          <p:cNvPr id="3" name="コンテンツ プレースホルダー 2"/>
          <p:cNvSpPr>
            <a:spLocks noGrp="1"/>
          </p:cNvSpPr>
          <p:nvPr>
            <p:ph idx="1"/>
          </p:nvPr>
        </p:nvSpPr>
        <p:spPr>
          <a:xfrm>
            <a:off x="457200" y="1196752"/>
            <a:ext cx="8229600" cy="4525963"/>
          </a:xfrm>
        </p:spPr>
        <p:txBody>
          <a:bodyPr/>
          <a:lstStyle/>
          <a:p>
            <a:r>
              <a:rPr kumimoji="1" lang="ja-JP" altLang="en-US" dirty="0"/>
              <a:t>不揮発性メモリのほとんどを制覇した</a:t>
            </a:r>
            <a:endParaRPr kumimoji="1" lang="en-US" altLang="ja-JP" dirty="0"/>
          </a:p>
          <a:p>
            <a:r>
              <a:rPr lang="en-US" altLang="ja-JP" dirty="0"/>
              <a:t>NOR</a:t>
            </a:r>
            <a:r>
              <a:rPr lang="ja-JP" altLang="en-US" dirty="0"/>
              <a:t>型：基板に組み込まれて利用</a:t>
            </a:r>
            <a:endParaRPr lang="en-US" altLang="ja-JP" dirty="0"/>
          </a:p>
          <a:p>
            <a:pPr lvl="1"/>
            <a:r>
              <a:rPr lang="en-US" altLang="ja-JP" dirty="0"/>
              <a:t>FPGA</a:t>
            </a:r>
            <a:r>
              <a:rPr lang="ja-JP" altLang="en-US" dirty="0"/>
              <a:t>の構成情報の格納（来週）</a:t>
            </a:r>
            <a:endParaRPr lang="en-US" altLang="ja-JP" dirty="0"/>
          </a:p>
          <a:p>
            <a:pPr lvl="1"/>
            <a:r>
              <a:rPr kumimoji="1" lang="ja-JP" altLang="en-US" dirty="0"/>
              <a:t>小規模なプロセッサのプログラム格納</a:t>
            </a:r>
            <a:endParaRPr kumimoji="1" lang="en-US" altLang="ja-JP" dirty="0"/>
          </a:p>
          <a:p>
            <a:r>
              <a:rPr lang="en-US" altLang="ja-JP" dirty="0"/>
              <a:t>NAND</a:t>
            </a:r>
            <a:r>
              <a:rPr lang="ja-JP" altLang="en-US" dirty="0"/>
              <a:t>型：ファイルを記憶する目的で利用</a:t>
            </a:r>
            <a:endParaRPr lang="en-US" altLang="ja-JP" dirty="0"/>
          </a:p>
          <a:p>
            <a:pPr lvl="1"/>
            <a:r>
              <a:rPr lang="en-US" altLang="ja-JP" dirty="0"/>
              <a:t>USB</a:t>
            </a:r>
            <a:r>
              <a:rPr lang="ja-JP" altLang="en-US" dirty="0"/>
              <a:t>メモリ、</a:t>
            </a:r>
            <a:r>
              <a:rPr lang="en-US" altLang="ja-JP" dirty="0"/>
              <a:t>SD</a:t>
            </a:r>
            <a:r>
              <a:rPr lang="ja-JP" altLang="en-US" dirty="0"/>
              <a:t>カードなど大量データの記憶</a:t>
            </a:r>
            <a:endParaRPr lang="en-US" altLang="ja-JP" dirty="0"/>
          </a:p>
          <a:p>
            <a:pPr lvl="1"/>
            <a:r>
              <a:rPr lang="ja-JP" altLang="en-US" dirty="0"/>
              <a:t>スマートフォン、タブレットなどの補助記憶</a:t>
            </a:r>
            <a:endParaRPr lang="en-US" altLang="ja-JP" dirty="0"/>
          </a:p>
          <a:p>
            <a:r>
              <a:rPr lang="ja-JP" altLang="en-US" dirty="0"/>
              <a:t>書き換え回数に制限がある点に注意！</a:t>
            </a:r>
            <a:endParaRPr lang="en-US" altLang="ja-JP" dirty="0"/>
          </a:p>
          <a:p>
            <a:pPr lvl="1"/>
            <a:r>
              <a:rPr lang="ja-JP" altLang="en-US" dirty="0"/>
              <a:t>全体にうまくアクセスを散らす必要がある</a:t>
            </a:r>
            <a:endParaRPr lang="en-US" altLang="ja-JP" dirty="0"/>
          </a:p>
          <a:p>
            <a:pPr lvl="1"/>
            <a:r>
              <a:rPr lang="ja-JP" altLang="en-US" dirty="0"/>
              <a:t>コントローラを内蔵して対処している</a:t>
            </a:r>
            <a:endParaRPr lang="en-US" altLang="ja-JP" dirty="0"/>
          </a:p>
          <a:p>
            <a:pPr lvl="1"/>
            <a:endParaRPr lang="en-US" altLang="ja-JP" dirty="0"/>
          </a:p>
        </p:txBody>
      </p:sp>
    </p:spTree>
    <p:extLst>
      <p:ext uri="{BB962C8B-B14F-4D97-AF65-F5344CB8AC3E}">
        <p14:creationId xmlns:p14="http://schemas.microsoft.com/office/powerpoint/2010/main" val="3858775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E2FA0B-AB00-441C-ABFD-318D5C6A358B}"/>
              </a:ext>
            </a:extLst>
          </p:cNvPr>
          <p:cNvSpPr>
            <a:spLocks noGrp="1"/>
          </p:cNvSpPr>
          <p:nvPr>
            <p:ph type="title"/>
          </p:nvPr>
        </p:nvSpPr>
        <p:spPr/>
        <p:txBody>
          <a:bodyPr/>
          <a:lstStyle/>
          <a:p>
            <a:r>
              <a:rPr kumimoji="1" lang="ja-JP" altLang="en-US" dirty="0"/>
              <a:t>新しい不揮発性メモリ</a:t>
            </a:r>
          </a:p>
        </p:txBody>
      </p:sp>
      <p:sp>
        <p:nvSpPr>
          <p:cNvPr id="3" name="コンテンツ プレースホルダー 2">
            <a:extLst>
              <a:ext uri="{FF2B5EF4-FFF2-40B4-BE49-F238E27FC236}">
                <a16:creationId xmlns:a16="http://schemas.microsoft.com/office/drawing/2014/main" id="{0DA86EF5-F873-4874-887B-4E34FDEC7B7B}"/>
              </a:ext>
            </a:extLst>
          </p:cNvPr>
          <p:cNvSpPr>
            <a:spLocks noGrp="1"/>
          </p:cNvSpPr>
          <p:nvPr>
            <p:ph idx="1"/>
          </p:nvPr>
        </p:nvSpPr>
        <p:spPr/>
        <p:txBody>
          <a:bodyPr/>
          <a:lstStyle/>
          <a:p>
            <a:r>
              <a:rPr kumimoji="1" lang="en-US" altLang="ja-JP" dirty="0"/>
              <a:t>MRAM</a:t>
            </a:r>
          </a:p>
          <a:p>
            <a:pPr lvl="1"/>
            <a:r>
              <a:rPr lang="en-US" altLang="ja-JP" dirty="0"/>
              <a:t> </a:t>
            </a:r>
            <a:r>
              <a:rPr lang="en-US" altLang="ja-JP" dirty="0" err="1"/>
              <a:t>Magnetoresistive</a:t>
            </a:r>
            <a:r>
              <a:rPr lang="en-US" altLang="ja-JP" dirty="0"/>
              <a:t> Random Access Memory</a:t>
            </a:r>
          </a:p>
          <a:p>
            <a:pPr lvl="1"/>
            <a:r>
              <a:rPr kumimoji="1" lang="en-US" altLang="ja-JP" dirty="0"/>
              <a:t>MTJ</a:t>
            </a:r>
            <a:r>
              <a:rPr lang="ja-JP" altLang="en-US" dirty="0"/>
              <a:t>の利用により、半導体上に磁気的に情報を記憶</a:t>
            </a:r>
            <a:endParaRPr lang="en-US" altLang="ja-JP" dirty="0"/>
          </a:p>
          <a:p>
            <a:pPr lvl="1"/>
            <a:r>
              <a:rPr kumimoji="1" lang="ja-JP" altLang="en-US" dirty="0"/>
              <a:t>書き込み電力が大きい</a:t>
            </a:r>
            <a:endParaRPr kumimoji="1" lang="en-US" altLang="ja-JP" dirty="0"/>
          </a:p>
          <a:p>
            <a:r>
              <a:rPr kumimoji="1" lang="ja-JP" altLang="en-US" dirty="0"/>
              <a:t>相変化メモリ</a:t>
            </a:r>
            <a:endParaRPr kumimoji="1" lang="en-US" altLang="ja-JP" dirty="0"/>
          </a:p>
          <a:p>
            <a:pPr lvl="1"/>
            <a:r>
              <a:rPr lang="en-US" altLang="ja-JP" dirty="0"/>
              <a:t>Phase</a:t>
            </a:r>
            <a:r>
              <a:rPr lang="ja-JP" altLang="en-US" dirty="0"/>
              <a:t> </a:t>
            </a:r>
            <a:r>
              <a:rPr lang="en-US" altLang="ja-JP" dirty="0"/>
              <a:t>Change</a:t>
            </a:r>
            <a:r>
              <a:rPr lang="ja-JP" altLang="en-US" dirty="0"/>
              <a:t> </a:t>
            </a:r>
            <a:r>
              <a:rPr lang="en-US" altLang="ja-JP" dirty="0"/>
              <a:t>Memory</a:t>
            </a:r>
            <a:r>
              <a:rPr lang="ja-JP" altLang="en-US" dirty="0"/>
              <a:t> </a:t>
            </a:r>
            <a:r>
              <a:rPr lang="en-US" altLang="ja-JP" dirty="0"/>
              <a:t>(PCM)</a:t>
            </a:r>
          </a:p>
          <a:p>
            <a:pPr lvl="1"/>
            <a:r>
              <a:rPr kumimoji="1" lang="en-US" altLang="ja-JP" dirty="0"/>
              <a:t>Intel</a:t>
            </a:r>
            <a:r>
              <a:rPr kumimoji="1" lang="ja-JP" altLang="en-US" dirty="0"/>
              <a:t>が</a:t>
            </a:r>
            <a:r>
              <a:rPr kumimoji="1" lang="en-US" altLang="ja-JP" dirty="0"/>
              <a:t>Persistent</a:t>
            </a:r>
            <a:r>
              <a:rPr kumimoji="1" lang="ja-JP" altLang="en-US" dirty="0"/>
              <a:t> </a:t>
            </a:r>
            <a:r>
              <a:rPr kumimoji="1" lang="en-US" altLang="ja-JP" dirty="0"/>
              <a:t>Memory</a:t>
            </a:r>
            <a:r>
              <a:rPr kumimoji="1" lang="ja-JP" altLang="en-US" dirty="0"/>
              <a:t>として</a:t>
            </a:r>
            <a:r>
              <a:rPr kumimoji="1" lang="en-US" altLang="ja-JP" dirty="0"/>
              <a:t>DRAM-</a:t>
            </a:r>
            <a:r>
              <a:rPr kumimoji="1" lang="ja-JP" altLang="en-US" dirty="0"/>
              <a:t>フラッシュ間のギャップを埋めるものとして商用化</a:t>
            </a:r>
            <a:endParaRPr kumimoji="1" lang="en-US" altLang="ja-JP" dirty="0"/>
          </a:p>
          <a:p>
            <a:pPr marL="457200" lvl="1" indent="0">
              <a:buNone/>
            </a:pPr>
            <a:r>
              <a:rPr lang="ja-JP" altLang="en-US"/>
              <a:t>→しかしあっさり撤退。。。</a:t>
            </a:r>
            <a:endParaRPr kumimoji="1" lang="en-US" altLang="ja-JP" dirty="0"/>
          </a:p>
        </p:txBody>
      </p:sp>
    </p:spTree>
    <p:extLst>
      <p:ext uri="{BB962C8B-B14F-4D97-AF65-F5344CB8AC3E}">
        <p14:creationId xmlns:p14="http://schemas.microsoft.com/office/powerpoint/2010/main" val="242292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DSC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0325"/>
            <a:ext cx="7334250" cy="6918325"/>
          </a:xfrm>
          <a:prstGeom prst="rect">
            <a:avLst/>
          </a:prstGeom>
          <a:noFill/>
          <a:extLst>
            <a:ext uri="{909E8E84-426E-40DD-AFC4-6F175D3DCCD1}">
              <a14:hiddenFill xmlns:a14="http://schemas.microsoft.com/office/drawing/2010/main">
                <a:solidFill>
                  <a:srgbClr val="FFFFFF"/>
                </a:solidFill>
              </a14:hiddenFill>
            </a:ext>
          </a:extLst>
        </p:spPr>
      </p:pic>
      <p:sp>
        <p:nvSpPr>
          <p:cNvPr id="128003" name="Rectangle 3"/>
          <p:cNvSpPr>
            <a:spLocks noGrp="1" noChangeArrowheads="1"/>
          </p:cNvSpPr>
          <p:nvPr>
            <p:ph type="title"/>
          </p:nvPr>
        </p:nvSpPr>
        <p:spPr>
          <a:xfrm>
            <a:off x="954942" y="-65189"/>
            <a:ext cx="7772400" cy="1143000"/>
          </a:xfrm>
          <a:solidFill>
            <a:schemeClr val="bg1"/>
          </a:solidFill>
        </p:spPr>
        <p:txBody>
          <a:bodyPr/>
          <a:lstStyle/>
          <a:p>
            <a:r>
              <a:rPr lang="ja-JP" altLang="en-US" dirty="0"/>
              <a:t>昔のメモリ</a:t>
            </a:r>
          </a:p>
        </p:txBody>
      </p:sp>
      <p:sp>
        <p:nvSpPr>
          <p:cNvPr id="2" name="テキスト ボックス 1"/>
          <p:cNvSpPr txBox="1"/>
          <p:nvPr/>
        </p:nvSpPr>
        <p:spPr>
          <a:xfrm>
            <a:off x="2699792" y="5085184"/>
            <a:ext cx="1415837" cy="369332"/>
          </a:xfrm>
          <a:prstGeom prst="rect">
            <a:avLst/>
          </a:prstGeom>
          <a:solidFill>
            <a:schemeClr val="bg1"/>
          </a:solidFill>
        </p:spPr>
        <p:txBody>
          <a:bodyPr wrap="none" rtlCol="0">
            <a:spAutoFit/>
          </a:bodyPr>
          <a:lstStyle/>
          <a:p>
            <a:r>
              <a:rPr kumimoji="1" lang="en-US" altLang="ja-JP" dirty="0"/>
              <a:t>UV-EPROM</a:t>
            </a:r>
            <a:endParaRPr kumimoji="1" lang="ja-JP" altLang="en-US" dirty="0"/>
          </a:p>
        </p:txBody>
      </p:sp>
      <p:sp>
        <p:nvSpPr>
          <p:cNvPr id="5" name="テキスト ボックス 4"/>
          <p:cNvSpPr txBox="1"/>
          <p:nvPr/>
        </p:nvSpPr>
        <p:spPr>
          <a:xfrm>
            <a:off x="4184552" y="3815834"/>
            <a:ext cx="1313180" cy="369332"/>
          </a:xfrm>
          <a:prstGeom prst="rect">
            <a:avLst/>
          </a:prstGeom>
          <a:solidFill>
            <a:schemeClr val="bg1"/>
          </a:solidFill>
        </p:spPr>
        <p:txBody>
          <a:bodyPr wrap="none" rtlCol="0">
            <a:spAutoFit/>
          </a:bodyPr>
          <a:lstStyle/>
          <a:p>
            <a:r>
              <a:rPr lang="ja-JP" altLang="en-US" dirty="0"/>
              <a:t>昔の</a:t>
            </a:r>
            <a:r>
              <a:rPr lang="en-US" altLang="ja-JP" dirty="0"/>
              <a:t>SRAM</a:t>
            </a:r>
            <a:endParaRPr kumimoji="1" lang="ja-JP" altLang="en-US" dirty="0"/>
          </a:p>
        </p:txBody>
      </p:sp>
      <p:sp>
        <p:nvSpPr>
          <p:cNvPr id="6" name="テキスト ボックス 5"/>
          <p:cNvSpPr txBox="1"/>
          <p:nvPr/>
        </p:nvSpPr>
        <p:spPr>
          <a:xfrm>
            <a:off x="6372200" y="4699012"/>
            <a:ext cx="1326004" cy="369332"/>
          </a:xfrm>
          <a:prstGeom prst="rect">
            <a:avLst/>
          </a:prstGeom>
          <a:solidFill>
            <a:schemeClr val="bg1"/>
          </a:solidFill>
        </p:spPr>
        <p:txBody>
          <a:bodyPr wrap="none" rtlCol="0">
            <a:spAutoFit/>
          </a:bodyPr>
          <a:lstStyle/>
          <a:p>
            <a:r>
              <a:rPr lang="ja-JP" altLang="en-US" dirty="0"/>
              <a:t>昔の</a:t>
            </a:r>
            <a:r>
              <a:rPr lang="en-US" altLang="ja-JP" dirty="0"/>
              <a:t>DRAM</a:t>
            </a:r>
            <a:endParaRPr kumimoji="1" lang="ja-JP"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2446"/>
            <a:ext cx="8229600" cy="1143000"/>
          </a:xfrm>
        </p:spPr>
        <p:txBody>
          <a:bodyPr/>
          <a:lstStyle/>
          <a:p>
            <a:r>
              <a:rPr kumimoji="1" lang="ja-JP" altLang="en-US" dirty="0"/>
              <a:t>今日のポイント</a:t>
            </a:r>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06127" y="4487712"/>
            <a:ext cx="1995376" cy="2039275"/>
          </a:xfrm>
        </p:spPr>
      </p:pic>
      <p:sp>
        <p:nvSpPr>
          <p:cNvPr id="8" name="Text Box 91"/>
          <p:cNvSpPr txBox="1">
            <a:spLocks noChangeArrowheads="1"/>
          </p:cNvSpPr>
          <p:nvPr/>
        </p:nvSpPr>
        <p:spPr bwMode="auto">
          <a:xfrm>
            <a:off x="251520" y="5141851"/>
            <a:ext cx="86409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400" dirty="0"/>
              <a:t>不揮発性メモリは、</a:t>
            </a:r>
            <a:r>
              <a:rPr lang="en-US" altLang="ja-JP" sz="2400" dirty="0"/>
              <a:t>EEPROM</a:t>
            </a:r>
            <a:r>
              <a:rPr lang="ja-JP" altLang="en-US" sz="2400" dirty="0"/>
              <a:t>の一種フラッシュメモリ</a:t>
            </a:r>
            <a:endParaRPr lang="en-US" altLang="ja-JP" sz="2400" dirty="0"/>
          </a:p>
          <a:p>
            <a:r>
              <a:rPr lang="ja-JP" altLang="en-US" sz="2400" dirty="0"/>
              <a:t>が市場を制圧した。</a:t>
            </a:r>
            <a:r>
              <a:rPr lang="en-US" altLang="ja-JP" sz="2400" dirty="0"/>
              <a:t>NOR</a:t>
            </a:r>
            <a:r>
              <a:rPr lang="ja-JP" altLang="en-US" sz="2400" dirty="0"/>
              <a:t>型と</a:t>
            </a:r>
            <a:r>
              <a:rPr lang="en-US" altLang="ja-JP" sz="2400" dirty="0"/>
              <a:t>NAND</a:t>
            </a:r>
            <a:r>
              <a:rPr lang="ja-JP" altLang="en-US" sz="2400" dirty="0"/>
              <a:t>型があって、</a:t>
            </a:r>
            <a:endParaRPr lang="en-US" altLang="ja-JP" sz="2400" dirty="0"/>
          </a:p>
          <a:p>
            <a:r>
              <a:rPr lang="en-US" altLang="ja-JP" sz="2400" dirty="0"/>
              <a:t>NAND</a:t>
            </a:r>
            <a:r>
              <a:rPr lang="ja-JP" altLang="en-US" sz="2400" dirty="0"/>
              <a:t>型はディスクに代わって携帯用のストレージとして</a:t>
            </a:r>
            <a:endParaRPr lang="en-US" altLang="ja-JP" sz="2400" dirty="0"/>
          </a:p>
          <a:p>
            <a:r>
              <a:rPr lang="ja-JP" altLang="en-US" sz="2400" dirty="0"/>
              <a:t>用いられる</a:t>
            </a:r>
            <a:endParaRPr lang="en-US" altLang="ja-JP" sz="2400" dirty="0"/>
          </a:p>
          <a:p>
            <a:endParaRPr lang="en-US" altLang="ja-JP" sz="2400" dirty="0"/>
          </a:p>
        </p:txBody>
      </p:sp>
      <p:sp>
        <p:nvSpPr>
          <p:cNvPr id="7" name="Text Box 91"/>
          <p:cNvSpPr txBox="1">
            <a:spLocks noChangeArrowheads="1"/>
          </p:cNvSpPr>
          <p:nvPr/>
        </p:nvSpPr>
        <p:spPr bwMode="auto">
          <a:xfrm>
            <a:off x="363446" y="4487712"/>
            <a:ext cx="86409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ja-JP" sz="2400" dirty="0"/>
          </a:p>
        </p:txBody>
      </p:sp>
      <p:sp>
        <p:nvSpPr>
          <p:cNvPr id="9" name="Text Box 91"/>
          <p:cNvSpPr txBox="1">
            <a:spLocks noChangeArrowheads="1"/>
          </p:cNvSpPr>
          <p:nvPr/>
        </p:nvSpPr>
        <p:spPr bwMode="auto">
          <a:xfrm>
            <a:off x="363446" y="1364303"/>
            <a:ext cx="86409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400" dirty="0"/>
              <a:t>半導体メモリは、電源を切って中身が消える（揮発性）</a:t>
            </a:r>
            <a:r>
              <a:rPr lang="ja-JP" altLang="en-US" sz="2400" dirty="0" err="1"/>
              <a:t>か</a:t>
            </a:r>
            <a:r>
              <a:rPr lang="ja-JP" altLang="en-US" sz="2400" dirty="0"/>
              <a:t>消えない（不揮発性）か、容量、アクセス時間で特徴付けられる。</a:t>
            </a:r>
            <a:endParaRPr lang="en-US" altLang="ja-JP" sz="2400" dirty="0"/>
          </a:p>
          <a:p>
            <a:endParaRPr lang="en-US" altLang="ja-JP" sz="2400" dirty="0"/>
          </a:p>
        </p:txBody>
      </p:sp>
      <p:sp>
        <p:nvSpPr>
          <p:cNvPr id="11" name="Text Box 91"/>
          <p:cNvSpPr txBox="1">
            <a:spLocks noChangeArrowheads="1"/>
          </p:cNvSpPr>
          <p:nvPr/>
        </p:nvSpPr>
        <p:spPr bwMode="auto">
          <a:xfrm>
            <a:off x="609600" y="2782777"/>
            <a:ext cx="864096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400" dirty="0"/>
              <a:t>揮発性の半導体メモリ（</a:t>
            </a:r>
            <a:r>
              <a:rPr lang="en-US" altLang="ja-JP" sz="2400" dirty="0"/>
              <a:t>RAM)</a:t>
            </a:r>
            <a:r>
              <a:rPr lang="ja-JP" altLang="en-US" sz="2400" dirty="0"/>
              <a:t>は</a:t>
            </a:r>
            <a:endParaRPr lang="en-US" altLang="ja-JP" sz="2400" dirty="0"/>
          </a:p>
          <a:p>
            <a:endParaRPr lang="en-US" altLang="ja-JP" sz="2400" dirty="0"/>
          </a:p>
          <a:p>
            <a:r>
              <a:rPr lang="en-US" altLang="ja-JP" sz="2400" dirty="0"/>
              <a:t>SRAM</a:t>
            </a:r>
            <a:r>
              <a:rPr lang="ja-JP" altLang="en-US" sz="2400" dirty="0"/>
              <a:t>：</a:t>
            </a:r>
            <a:r>
              <a:rPr lang="en-US" altLang="ja-JP" sz="2400" dirty="0"/>
              <a:t>Static</a:t>
            </a:r>
            <a:r>
              <a:rPr lang="ja-JP" altLang="en-US" sz="2400" dirty="0"/>
              <a:t> </a:t>
            </a:r>
            <a:r>
              <a:rPr lang="en-US" altLang="ja-JP" sz="2400" dirty="0"/>
              <a:t>RAM</a:t>
            </a:r>
            <a:r>
              <a:rPr lang="ja-JP" altLang="en-US" sz="2400" dirty="0"/>
              <a:t>　容量は小さいが高速で使いやすい</a:t>
            </a:r>
            <a:endParaRPr lang="en-US" altLang="ja-JP" sz="2400" dirty="0"/>
          </a:p>
          <a:p>
            <a:r>
              <a:rPr lang="en-US" altLang="ja-JP" sz="2400" dirty="0" err="1"/>
              <a:t>DRAM:Dynamic</a:t>
            </a:r>
            <a:r>
              <a:rPr lang="ja-JP" altLang="en-US" sz="2400" dirty="0"/>
              <a:t> </a:t>
            </a:r>
            <a:r>
              <a:rPr lang="en-US" altLang="ja-JP" sz="2400" dirty="0"/>
              <a:t>RAM</a:t>
            </a:r>
            <a:r>
              <a:rPr lang="ja-JP" altLang="en-US" sz="2400" dirty="0"/>
              <a:t>　容量は大きいが使い難い</a:t>
            </a:r>
            <a:endParaRPr lang="en-US" altLang="ja-JP" sz="2400" dirty="0"/>
          </a:p>
          <a:p>
            <a:r>
              <a:rPr lang="ja-JP" altLang="en-US" sz="2400" dirty="0"/>
              <a:t>　　　　　　最近は連続転送が協力な</a:t>
            </a:r>
            <a:r>
              <a:rPr lang="en-US" altLang="ja-JP" sz="2400" dirty="0"/>
              <a:t>DDR-SDRAM</a:t>
            </a:r>
            <a:r>
              <a:rPr lang="ja-JP" altLang="en-US" sz="2400" dirty="0"/>
              <a:t>が使われる</a:t>
            </a:r>
            <a:endParaRPr lang="en-US" altLang="ja-JP" sz="2400" dirty="0"/>
          </a:p>
          <a:p>
            <a:endParaRPr lang="en-US" altLang="ja-JP" sz="2400" dirty="0"/>
          </a:p>
        </p:txBody>
      </p:sp>
    </p:spTree>
    <p:extLst>
      <p:ext uri="{BB962C8B-B14F-4D97-AF65-F5344CB8AC3E}">
        <p14:creationId xmlns:p14="http://schemas.microsoft.com/office/powerpoint/2010/main" val="3625560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ja-JP" altLang="en-US" dirty="0"/>
              <a:t>演習</a:t>
            </a:r>
            <a:r>
              <a:rPr lang="en-US" altLang="ja-JP" dirty="0"/>
              <a:t>6.3</a:t>
            </a:r>
          </a:p>
        </p:txBody>
      </p:sp>
      <p:grpSp>
        <p:nvGrpSpPr>
          <p:cNvPr id="163843" name="Group 3"/>
          <p:cNvGrpSpPr>
            <a:grpSpLocks/>
          </p:cNvGrpSpPr>
          <p:nvPr/>
        </p:nvGrpSpPr>
        <p:grpSpPr bwMode="auto">
          <a:xfrm>
            <a:off x="158750" y="1557338"/>
            <a:ext cx="8301038" cy="4176712"/>
            <a:chOff x="100" y="981"/>
            <a:chExt cx="5593" cy="2903"/>
          </a:xfrm>
        </p:grpSpPr>
        <p:grpSp>
          <p:nvGrpSpPr>
            <p:cNvPr id="163844" name="Group 4"/>
            <p:cNvGrpSpPr>
              <a:grpSpLocks/>
            </p:cNvGrpSpPr>
            <p:nvPr/>
          </p:nvGrpSpPr>
          <p:grpSpPr bwMode="auto">
            <a:xfrm>
              <a:off x="703" y="1026"/>
              <a:ext cx="4990" cy="272"/>
              <a:chOff x="703" y="1026"/>
              <a:chExt cx="4990" cy="272"/>
            </a:xfrm>
          </p:grpSpPr>
          <p:sp>
            <p:nvSpPr>
              <p:cNvPr id="163845" name="Line 5"/>
              <p:cNvSpPr>
                <a:spLocks noChangeShapeType="1"/>
              </p:cNvSpPr>
              <p:nvPr/>
            </p:nvSpPr>
            <p:spPr bwMode="auto">
              <a:xfrm>
                <a:off x="70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46" name="Line 6"/>
              <p:cNvSpPr>
                <a:spLocks noChangeShapeType="1"/>
              </p:cNvSpPr>
              <p:nvPr/>
            </p:nvSpPr>
            <p:spPr bwMode="auto">
              <a:xfrm flipV="1">
                <a:off x="93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47" name="Line 7"/>
              <p:cNvSpPr>
                <a:spLocks noChangeShapeType="1"/>
              </p:cNvSpPr>
              <p:nvPr/>
            </p:nvSpPr>
            <p:spPr bwMode="auto">
              <a:xfrm>
                <a:off x="102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48" name="Line 8"/>
              <p:cNvSpPr>
                <a:spLocks noChangeShapeType="1"/>
              </p:cNvSpPr>
              <p:nvPr/>
            </p:nvSpPr>
            <p:spPr bwMode="auto">
              <a:xfrm flipH="1" flipV="1">
                <a:off x="124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49" name="Line 9"/>
              <p:cNvSpPr>
                <a:spLocks noChangeShapeType="1"/>
              </p:cNvSpPr>
              <p:nvPr/>
            </p:nvSpPr>
            <p:spPr bwMode="auto">
              <a:xfrm>
                <a:off x="133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50" name="Line 10"/>
              <p:cNvSpPr>
                <a:spLocks noChangeShapeType="1"/>
              </p:cNvSpPr>
              <p:nvPr/>
            </p:nvSpPr>
            <p:spPr bwMode="auto">
              <a:xfrm flipV="1">
                <a:off x="156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51" name="Line 11"/>
              <p:cNvSpPr>
                <a:spLocks noChangeShapeType="1"/>
              </p:cNvSpPr>
              <p:nvPr/>
            </p:nvSpPr>
            <p:spPr bwMode="auto">
              <a:xfrm>
                <a:off x="165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52" name="Line 12"/>
              <p:cNvSpPr>
                <a:spLocks noChangeShapeType="1"/>
              </p:cNvSpPr>
              <p:nvPr/>
            </p:nvSpPr>
            <p:spPr bwMode="auto">
              <a:xfrm flipH="1" flipV="1">
                <a:off x="188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53" name="Line 13"/>
              <p:cNvSpPr>
                <a:spLocks noChangeShapeType="1"/>
              </p:cNvSpPr>
              <p:nvPr/>
            </p:nvSpPr>
            <p:spPr bwMode="auto">
              <a:xfrm>
                <a:off x="197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54" name="Line 14"/>
              <p:cNvSpPr>
                <a:spLocks noChangeShapeType="1"/>
              </p:cNvSpPr>
              <p:nvPr/>
            </p:nvSpPr>
            <p:spPr bwMode="auto">
              <a:xfrm flipV="1">
                <a:off x="220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55" name="Line 15"/>
              <p:cNvSpPr>
                <a:spLocks noChangeShapeType="1"/>
              </p:cNvSpPr>
              <p:nvPr/>
            </p:nvSpPr>
            <p:spPr bwMode="auto">
              <a:xfrm>
                <a:off x="229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56" name="Line 16"/>
              <p:cNvSpPr>
                <a:spLocks noChangeShapeType="1"/>
              </p:cNvSpPr>
              <p:nvPr/>
            </p:nvSpPr>
            <p:spPr bwMode="auto">
              <a:xfrm flipH="1" flipV="1">
                <a:off x="251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57" name="Line 17"/>
              <p:cNvSpPr>
                <a:spLocks noChangeShapeType="1"/>
              </p:cNvSpPr>
              <p:nvPr/>
            </p:nvSpPr>
            <p:spPr bwMode="auto">
              <a:xfrm>
                <a:off x="260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58" name="Line 18"/>
              <p:cNvSpPr>
                <a:spLocks noChangeShapeType="1"/>
              </p:cNvSpPr>
              <p:nvPr/>
            </p:nvSpPr>
            <p:spPr bwMode="auto">
              <a:xfrm flipV="1">
                <a:off x="283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59" name="Line 19"/>
              <p:cNvSpPr>
                <a:spLocks noChangeShapeType="1"/>
              </p:cNvSpPr>
              <p:nvPr/>
            </p:nvSpPr>
            <p:spPr bwMode="auto">
              <a:xfrm>
                <a:off x="292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60" name="Line 20"/>
              <p:cNvSpPr>
                <a:spLocks noChangeShapeType="1"/>
              </p:cNvSpPr>
              <p:nvPr/>
            </p:nvSpPr>
            <p:spPr bwMode="auto">
              <a:xfrm flipH="1" flipV="1">
                <a:off x="315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61" name="Line 21"/>
              <p:cNvSpPr>
                <a:spLocks noChangeShapeType="1"/>
              </p:cNvSpPr>
              <p:nvPr/>
            </p:nvSpPr>
            <p:spPr bwMode="auto">
              <a:xfrm>
                <a:off x="324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62" name="Line 22"/>
              <p:cNvSpPr>
                <a:spLocks noChangeShapeType="1"/>
              </p:cNvSpPr>
              <p:nvPr/>
            </p:nvSpPr>
            <p:spPr bwMode="auto">
              <a:xfrm flipV="1">
                <a:off x="347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63" name="Line 23"/>
              <p:cNvSpPr>
                <a:spLocks noChangeShapeType="1"/>
              </p:cNvSpPr>
              <p:nvPr/>
            </p:nvSpPr>
            <p:spPr bwMode="auto">
              <a:xfrm>
                <a:off x="356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64" name="Line 24"/>
              <p:cNvSpPr>
                <a:spLocks noChangeShapeType="1"/>
              </p:cNvSpPr>
              <p:nvPr/>
            </p:nvSpPr>
            <p:spPr bwMode="auto">
              <a:xfrm flipH="1" flipV="1">
                <a:off x="378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65" name="Line 25"/>
              <p:cNvSpPr>
                <a:spLocks noChangeShapeType="1"/>
              </p:cNvSpPr>
              <p:nvPr/>
            </p:nvSpPr>
            <p:spPr bwMode="auto">
              <a:xfrm>
                <a:off x="387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66" name="Line 26"/>
              <p:cNvSpPr>
                <a:spLocks noChangeShapeType="1"/>
              </p:cNvSpPr>
              <p:nvPr/>
            </p:nvSpPr>
            <p:spPr bwMode="auto">
              <a:xfrm flipV="1">
                <a:off x="410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67" name="Line 27"/>
              <p:cNvSpPr>
                <a:spLocks noChangeShapeType="1"/>
              </p:cNvSpPr>
              <p:nvPr/>
            </p:nvSpPr>
            <p:spPr bwMode="auto">
              <a:xfrm>
                <a:off x="419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68" name="Line 28"/>
              <p:cNvSpPr>
                <a:spLocks noChangeShapeType="1"/>
              </p:cNvSpPr>
              <p:nvPr/>
            </p:nvSpPr>
            <p:spPr bwMode="auto">
              <a:xfrm flipH="1" flipV="1">
                <a:off x="442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69" name="Line 29"/>
              <p:cNvSpPr>
                <a:spLocks noChangeShapeType="1"/>
              </p:cNvSpPr>
              <p:nvPr/>
            </p:nvSpPr>
            <p:spPr bwMode="auto">
              <a:xfrm>
                <a:off x="451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70" name="Line 30"/>
              <p:cNvSpPr>
                <a:spLocks noChangeShapeType="1"/>
              </p:cNvSpPr>
              <p:nvPr/>
            </p:nvSpPr>
            <p:spPr bwMode="auto">
              <a:xfrm flipV="1">
                <a:off x="474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71" name="Line 31"/>
              <p:cNvSpPr>
                <a:spLocks noChangeShapeType="1"/>
              </p:cNvSpPr>
              <p:nvPr/>
            </p:nvSpPr>
            <p:spPr bwMode="auto">
              <a:xfrm>
                <a:off x="483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72" name="Line 32"/>
              <p:cNvSpPr>
                <a:spLocks noChangeShapeType="1"/>
              </p:cNvSpPr>
              <p:nvPr/>
            </p:nvSpPr>
            <p:spPr bwMode="auto">
              <a:xfrm flipH="1" flipV="1">
                <a:off x="505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73" name="Line 33"/>
              <p:cNvSpPr>
                <a:spLocks noChangeShapeType="1"/>
              </p:cNvSpPr>
              <p:nvPr/>
            </p:nvSpPr>
            <p:spPr bwMode="auto">
              <a:xfrm>
                <a:off x="514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74" name="Line 34"/>
              <p:cNvSpPr>
                <a:spLocks noChangeShapeType="1"/>
              </p:cNvSpPr>
              <p:nvPr/>
            </p:nvSpPr>
            <p:spPr bwMode="auto">
              <a:xfrm flipV="1">
                <a:off x="537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75" name="Line 35"/>
              <p:cNvSpPr>
                <a:spLocks noChangeShapeType="1"/>
              </p:cNvSpPr>
              <p:nvPr/>
            </p:nvSpPr>
            <p:spPr bwMode="auto">
              <a:xfrm>
                <a:off x="546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3876" name="Line 36"/>
            <p:cNvSpPr>
              <a:spLocks noChangeShapeType="1"/>
            </p:cNvSpPr>
            <p:nvPr/>
          </p:nvSpPr>
          <p:spPr bwMode="auto">
            <a:xfrm>
              <a:off x="975" y="981"/>
              <a:ext cx="0" cy="25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77" name="Line 37"/>
            <p:cNvSpPr>
              <a:spLocks noChangeShapeType="1"/>
            </p:cNvSpPr>
            <p:nvPr/>
          </p:nvSpPr>
          <p:spPr bwMode="auto">
            <a:xfrm>
              <a:off x="1610" y="981"/>
              <a:ext cx="0" cy="25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78" name="Line 38"/>
            <p:cNvSpPr>
              <a:spLocks noChangeShapeType="1"/>
            </p:cNvSpPr>
            <p:nvPr/>
          </p:nvSpPr>
          <p:spPr bwMode="auto">
            <a:xfrm>
              <a:off x="2245" y="981"/>
              <a:ext cx="0" cy="25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79" name="Line 39"/>
            <p:cNvSpPr>
              <a:spLocks noChangeShapeType="1"/>
            </p:cNvSpPr>
            <p:nvPr/>
          </p:nvSpPr>
          <p:spPr bwMode="auto">
            <a:xfrm>
              <a:off x="2880" y="981"/>
              <a:ext cx="0" cy="25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80" name="Line 40"/>
            <p:cNvSpPr>
              <a:spLocks noChangeShapeType="1"/>
            </p:cNvSpPr>
            <p:nvPr/>
          </p:nvSpPr>
          <p:spPr bwMode="auto">
            <a:xfrm>
              <a:off x="3515" y="981"/>
              <a:ext cx="0" cy="25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81" name="Line 41"/>
            <p:cNvSpPr>
              <a:spLocks noChangeShapeType="1"/>
            </p:cNvSpPr>
            <p:nvPr/>
          </p:nvSpPr>
          <p:spPr bwMode="auto">
            <a:xfrm>
              <a:off x="4150" y="981"/>
              <a:ext cx="0" cy="25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82" name="Line 42"/>
            <p:cNvSpPr>
              <a:spLocks noChangeShapeType="1"/>
            </p:cNvSpPr>
            <p:nvPr/>
          </p:nvSpPr>
          <p:spPr bwMode="auto">
            <a:xfrm>
              <a:off x="4785" y="981"/>
              <a:ext cx="0" cy="25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83" name="Line 43"/>
            <p:cNvSpPr>
              <a:spLocks noChangeShapeType="1"/>
            </p:cNvSpPr>
            <p:nvPr/>
          </p:nvSpPr>
          <p:spPr bwMode="auto">
            <a:xfrm>
              <a:off x="5420" y="981"/>
              <a:ext cx="0" cy="25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84" name="Text Box 44"/>
            <p:cNvSpPr txBox="1">
              <a:spLocks noChangeArrowheads="1"/>
            </p:cNvSpPr>
            <p:nvPr/>
          </p:nvSpPr>
          <p:spPr bwMode="auto">
            <a:xfrm>
              <a:off x="100" y="1702"/>
              <a:ext cx="834"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Command</a:t>
              </a:r>
            </a:p>
          </p:txBody>
        </p:sp>
        <p:sp>
          <p:nvSpPr>
            <p:cNvPr id="163885" name="Line 45"/>
            <p:cNvSpPr>
              <a:spLocks noChangeShapeType="1"/>
            </p:cNvSpPr>
            <p:nvPr/>
          </p:nvSpPr>
          <p:spPr bwMode="auto">
            <a:xfrm>
              <a:off x="340" y="2069"/>
              <a:ext cx="5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86" name="Rectangle 46"/>
            <p:cNvSpPr>
              <a:spLocks noChangeArrowheads="1"/>
            </p:cNvSpPr>
            <p:nvPr/>
          </p:nvSpPr>
          <p:spPr bwMode="auto">
            <a:xfrm>
              <a:off x="657" y="1933"/>
              <a:ext cx="635" cy="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ACT</a:t>
              </a:r>
            </a:p>
          </p:txBody>
        </p:sp>
        <p:sp>
          <p:nvSpPr>
            <p:cNvPr id="163887" name="Rectangle 47"/>
            <p:cNvSpPr>
              <a:spLocks noChangeArrowheads="1"/>
            </p:cNvSpPr>
            <p:nvPr/>
          </p:nvSpPr>
          <p:spPr bwMode="auto">
            <a:xfrm>
              <a:off x="1927" y="1933"/>
              <a:ext cx="635" cy="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Read</a:t>
              </a:r>
            </a:p>
          </p:txBody>
        </p:sp>
        <p:sp>
          <p:nvSpPr>
            <p:cNvPr id="163888" name="Text Box 48"/>
            <p:cNvSpPr txBox="1">
              <a:spLocks noChangeArrowheads="1"/>
            </p:cNvSpPr>
            <p:nvPr/>
          </p:nvSpPr>
          <p:spPr bwMode="auto">
            <a:xfrm>
              <a:off x="237" y="1084"/>
              <a:ext cx="42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CLK</a:t>
              </a:r>
            </a:p>
          </p:txBody>
        </p:sp>
        <p:sp>
          <p:nvSpPr>
            <p:cNvPr id="163889" name="Line 49"/>
            <p:cNvSpPr>
              <a:spLocks noChangeShapeType="1"/>
            </p:cNvSpPr>
            <p:nvPr/>
          </p:nvSpPr>
          <p:spPr bwMode="auto">
            <a:xfrm>
              <a:off x="340" y="2659"/>
              <a:ext cx="5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90" name="Rectangle 50"/>
            <p:cNvSpPr>
              <a:spLocks noChangeArrowheads="1"/>
            </p:cNvSpPr>
            <p:nvPr/>
          </p:nvSpPr>
          <p:spPr bwMode="auto">
            <a:xfrm>
              <a:off x="657" y="2523"/>
              <a:ext cx="635" cy="272"/>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Row</a:t>
              </a:r>
            </a:p>
          </p:txBody>
        </p:sp>
        <p:sp>
          <p:nvSpPr>
            <p:cNvPr id="163891" name="Rectangle 51"/>
            <p:cNvSpPr>
              <a:spLocks noChangeArrowheads="1"/>
            </p:cNvSpPr>
            <p:nvPr/>
          </p:nvSpPr>
          <p:spPr bwMode="auto">
            <a:xfrm>
              <a:off x="1927" y="2523"/>
              <a:ext cx="635" cy="272"/>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Column</a:t>
              </a:r>
            </a:p>
          </p:txBody>
        </p:sp>
        <p:sp>
          <p:nvSpPr>
            <p:cNvPr id="163892" name="Line 52"/>
            <p:cNvSpPr>
              <a:spLocks noChangeShapeType="1"/>
            </p:cNvSpPr>
            <p:nvPr/>
          </p:nvSpPr>
          <p:spPr bwMode="auto">
            <a:xfrm>
              <a:off x="340" y="3748"/>
              <a:ext cx="5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93" name="Rectangle 53"/>
            <p:cNvSpPr>
              <a:spLocks noChangeArrowheads="1"/>
            </p:cNvSpPr>
            <p:nvPr/>
          </p:nvSpPr>
          <p:spPr bwMode="auto">
            <a:xfrm>
              <a:off x="3515" y="3612"/>
              <a:ext cx="318" cy="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a:t>Data0</a:t>
              </a:r>
            </a:p>
          </p:txBody>
        </p:sp>
        <p:sp>
          <p:nvSpPr>
            <p:cNvPr id="163894" name="Text Box 54"/>
            <p:cNvSpPr txBox="1">
              <a:spLocks noChangeArrowheads="1"/>
            </p:cNvSpPr>
            <p:nvPr/>
          </p:nvSpPr>
          <p:spPr bwMode="auto">
            <a:xfrm>
              <a:off x="158" y="2296"/>
              <a:ext cx="689"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Address</a:t>
              </a:r>
            </a:p>
          </p:txBody>
        </p:sp>
        <p:grpSp>
          <p:nvGrpSpPr>
            <p:cNvPr id="163895" name="Group 55"/>
            <p:cNvGrpSpPr>
              <a:grpSpLocks/>
            </p:cNvGrpSpPr>
            <p:nvPr/>
          </p:nvGrpSpPr>
          <p:grpSpPr bwMode="auto">
            <a:xfrm flipV="1">
              <a:off x="703" y="1389"/>
              <a:ext cx="4990" cy="272"/>
              <a:chOff x="703" y="1026"/>
              <a:chExt cx="4990" cy="272"/>
            </a:xfrm>
          </p:grpSpPr>
          <p:sp>
            <p:nvSpPr>
              <p:cNvPr id="163896" name="Line 56"/>
              <p:cNvSpPr>
                <a:spLocks noChangeShapeType="1"/>
              </p:cNvSpPr>
              <p:nvPr/>
            </p:nvSpPr>
            <p:spPr bwMode="auto">
              <a:xfrm>
                <a:off x="70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97" name="Line 57"/>
              <p:cNvSpPr>
                <a:spLocks noChangeShapeType="1"/>
              </p:cNvSpPr>
              <p:nvPr/>
            </p:nvSpPr>
            <p:spPr bwMode="auto">
              <a:xfrm flipV="1">
                <a:off x="93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98" name="Line 58"/>
              <p:cNvSpPr>
                <a:spLocks noChangeShapeType="1"/>
              </p:cNvSpPr>
              <p:nvPr/>
            </p:nvSpPr>
            <p:spPr bwMode="auto">
              <a:xfrm>
                <a:off x="102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899" name="Line 59"/>
              <p:cNvSpPr>
                <a:spLocks noChangeShapeType="1"/>
              </p:cNvSpPr>
              <p:nvPr/>
            </p:nvSpPr>
            <p:spPr bwMode="auto">
              <a:xfrm flipH="1" flipV="1">
                <a:off x="124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00" name="Line 60"/>
              <p:cNvSpPr>
                <a:spLocks noChangeShapeType="1"/>
              </p:cNvSpPr>
              <p:nvPr/>
            </p:nvSpPr>
            <p:spPr bwMode="auto">
              <a:xfrm>
                <a:off x="133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01" name="Line 61"/>
              <p:cNvSpPr>
                <a:spLocks noChangeShapeType="1"/>
              </p:cNvSpPr>
              <p:nvPr/>
            </p:nvSpPr>
            <p:spPr bwMode="auto">
              <a:xfrm flipV="1">
                <a:off x="156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02" name="Line 62"/>
              <p:cNvSpPr>
                <a:spLocks noChangeShapeType="1"/>
              </p:cNvSpPr>
              <p:nvPr/>
            </p:nvSpPr>
            <p:spPr bwMode="auto">
              <a:xfrm>
                <a:off x="165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03" name="Line 63"/>
              <p:cNvSpPr>
                <a:spLocks noChangeShapeType="1"/>
              </p:cNvSpPr>
              <p:nvPr/>
            </p:nvSpPr>
            <p:spPr bwMode="auto">
              <a:xfrm flipH="1" flipV="1">
                <a:off x="188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04" name="Line 64"/>
              <p:cNvSpPr>
                <a:spLocks noChangeShapeType="1"/>
              </p:cNvSpPr>
              <p:nvPr/>
            </p:nvSpPr>
            <p:spPr bwMode="auto">
              <a:xfrm>
                <a:off x="197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05" name="Line 65"/>
              <p:cNvSpPr>
                <a:spLocks noChangeShapeType="1"/>
              </p:cNvSpPr>
              <p:nvPr/>
            </p:nvSpPr>
            <p:spPr bwMode="auto">
              <a:xfrm flipV="1">
                <a:off x="220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06" name="Line 66"/>
              <p:cNvSpPr>
                <a:spLocks noChangeShapeType="1"/>
              </p:cNvSpPr>
              <p:nvPr/>
            </p:nvSpPr>
            <p:spPr bwMode="auto">
              <a:xfrm>
                <a:off x="229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07" name="Line 67"/>
              <p:cNvSpPr>
                <a:spLocks noChangeShapeType="1"/>
              </p:cNvSpPr>
              <p:nvPr/>
            </p:nvSpPr>
            <p:spPr bwMode="auto">
              <a:xfrm flipH="1" flipV="1">
                <a:off x="251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08" name="Line 68"/>
              <p:cNvSpPr>
                <a:spLocks noChangeShapeType="1"/>
              </p:cNvSpPr>
              <p:nvPr/>
            </p:nvSpPr>
            <p:spPr bwMode="auto">
              <a:xfrm>
                <a:off x="260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09" name="Line 69"/>
              <p:cNvSpPr>
                <a:spLocks noChangeShapeType="1"/>
              </p:cNvSpPr>
              <p:nvPr/>
            </p:nvSpPr>
            <p:spPr bwMode="auto">
              <a:xfrm flipV="1">
                <a:off x="283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10" name="Line 70"/>
              <p:cNvSpPr>
                <a:spLocks noChangeShapeType="1"/>
              </p:cNvSpPr>
              <p:nvPr/>
            </p:nvSpPr>
            <p:spPr bwMode="auto">
              <a:xfrm>
                <a:off x="292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11" name="Line 71"/>
              <p:cNvSpPr>
                <a:spLocks noChangeShapeType="1"/>
              </p:cNvSpPr>
              <p:nvPr/>
            </p:nvSpPr>
            <p:spPr bwMode="auto">
              <a:xfrm flipH="1" flipV="1">
                <a:off x="315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12" name="Line 72"/>
              <p:cNvSpPr>
                <a:spLocks noChangeShapeType="1"/>
              </p:cNvSpPr>
              <p:nvPr/>
            </p:nvSpPr>
            <p:spPr bwMode="auto">
              <a:xfrm>
                <a:off x="324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13" name="Line 73"/>
              <p:cNvSpPr>
                <a:spLocks noChangeShapeType="1"/>
              </p:cNvSpPr>
              <p:nvPr/>
            </p:nvSpPr>
            <p:spPr bwMode="auto">
              <a:xfrm flipV="1">
                <a:off x="347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14" name="Line 74"/>
              <p:cNvSpPr>
                <a:spLocks noChangeShapeType="1"/>
              </p:cNvSpPr>
              <p:nvPr/>
            </p:nvSpPr>
            <p:spPr bwMode="auto">
              <a:xfrm>
                <a:off x="356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15" name="Line 75"/>
              <p:cNvSpPr>
                <a:spLocks noChangeShapeType="1"/>
              </p:cNvSpPr>
              <p:nvPr/>
            </p:nvSpPr>
            <p:spPr bwMode="auto">
              <a:xfrm flipH="1" flipV="1">
                <a:off x="378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16" name="Line 76"/>
              <p:cNvSpPr>
                <a:spLocks noChangeShapeType="1"/>
              </p:cNvSpPr>
              <p:nvPr/>
            </p:nvSpPr>
            <p:spPr bwMode="auto">
              <a:xfrm>
                <a:off x="387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17" name="Line 77"/>
              <p:cNvSpPr>
                <a:spLocks noChangeShapeType="1"/>
              </p:cNvSpPr>
              <p:nvPr/>
            </p:nvSpPr>
            <p:spPr bwMode="auto">
              <a:xfrm flipV="1">
                <a:off x="410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18" name="Line 78"/>
              <p:cNvSpPr>
                <a:spLocks noChangeShapeType="1"/>
              </p:cNvSpPr>
              <p:nvPr/>
            </p:nvSpPr>
            <p:spPr bwMode="auto">
              <a:xfrm>
                <a:off x="419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19" name="Line 79"/>
              <p:cNvSpPr>
                <a:spLocks noChangeShapeType="1"/>
              </p:cNvSpPr>
              <p:nvPr/>
            </p:nvSpPr>
            <p:spPr bwMode="auto">
              <a:xfrm flipH="1" flipV="1">
                <a:off x="4423"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20" name="Line 80"/>
              <p:cNvSpPr>
                <a:spLocks noChangeShapeType="1"/>
              </p:cNvSpPr>
              <p:nvPr/>
            </p:nvSpPr>
            <p:spPr bwMode="auto">
              <a:xfrm>
                <a:off x="4513"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21" name="Line 81"/>
              <p:cNvSpPr>
                <a:spLocks noChangeShapeType="1"/>
              </p:cNvSpPr>
              <p:nvPr/>
            </p:nvSpPr>
            <p:spPr bwMode="auto">
              <a:xfrm flipV="1">
                <a:off x="4740"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22" name="Line 82"/>
              <p:cNvSpPr>
                <a:spLocks noChangeShapeType="1"/>
              </p:cNvSpPr>
              <p:nvPr/>
            </p:nvSpPr>
            <p:spPr bwMode="auto">
              <a:xfrm>
                <a:off x="4830"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23" name="Line 83"/>
              <p:cNvSpPr>
                <a:spLocks noChangeShapeType="1"/>
              </p:cNvSpPr>
              <p:nvPr/>
            </p:nvSpPr>
            <p:spPr bwMode="auto">
              <a:xfrm flipH="1" flipV="1">
                <a:off x="5057"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24" name="Line 84"/>
              <p:cNvSpPr>
                <a:spLocks noChangeShapeType="1"/>
              </p:cNvSpPr>
              <p:nvPr/>
            </p:nvSpPr>
            <p:spPr bwMode="auto">
              <a:xfrm>
                <a:off x="5149" y="1298"/>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25" name="Line 85"/>
              <p:cNvSpPr>
                <a:spLocks noChangeShapeType="1"/>
              </p:cNvSpPr>
              <p:nvPr/>
            </p:nvSpPr>
            <p:spPr bwMode="auto">
              <a:xfrm flipV="1">
                <a:off x="5376" y="1026"/>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26" name="Line 86"/>
              <p:cNvSpPr>
                <a:spLocks noChangeShapeType="1"/>
              </p:cNvSpPr>
              <p:nvPr/>
            </p:nvSpPr>
            <p:spPr bwMode="auto">
              <a:xfrm>
                <a:off x="5466" y="1026"/>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3927" name="Text Box 87"/>
            <p:cNvSpPr txBox="1">
              <a:spLocks noChangeArrowheads="1"/>
            </p:cNvSpPr>
            <p:nvPr/>
          </p:nvSpPr>
          <p:spPr bwMode="auto">
            <a:xfrm>
              <a:off x="204" y="1338"/>
              <a:ext cx="577"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a:t>
              </a:r>
              <a:r>
                <a:rPr lang="en-US" altLang="ja-JP"/>
                <a:t>CLK</a:t>
              </a:r>
            </a:p>
          </p:txBody>
        </p:sp>
        <p:sp>
          <p:nvSpPr>
            <p:cNvPr id="163928" name="Rectangle 88"/>
            <p:cNvSpPr>
              <a:spLocks noChangeArrowheads="1"/>
            </p:cNvSpPr>
            <p:nvPr/>
          </p:nvSpPr>
          <p:spPr bwMode="auto">
            <a:xfrm>
              <a:off x="3832" y="3612"/>
              <a:ext cx="318" cy="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a:t>Data1</a:t>
              </a:r>
            </a:p>
          </p:txBody>
        </p:sp>
        <p:sp>
          <p:nvSpPr>
            <p:cNvPr id="163929" name="Rectangle 89"/>
            <p:cNvSpPr>
              <a:spLocks noChangeArrowheads="1"/>
            </p:cNvSpPr>
            <p:nvPr/>
          </p:nvSpPr>
          <p:spPr bwMode="auto">
            <a:xfrm>
              <a:off x="4149" y="3612"/>
              <a:ext cx="318" cy="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a:t>Data2</a:t>
              </a:r>
            </a:p>
          </p:txBody>
        </p:sp>
        <p:sp>
          <p:nvSpPr>
            <p:cNvPr id="163930" name="Rectangle 90"/>
            <p:cNvSpPr>
              <a:spLocks noChangeArrowheads="1"/>
            </p:cNvSpPr>
            <p:nvPr/>
          </p:nvSpPr>
          <p:spPr bwMode="auto">
            <a:xfrm>
              <a:off x="4466" y="3612"/>
              <a:ext cx="318" cy="2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a:t>Data3</a:t>
              </a:r>
            </a:p>
          </p:txBody>
        </p:sp>
        <p:sp>
          <p:nvSpPr>
            <p:cNvPr id="163931" name="Line 91"/>
            <p:cNvSpPr>
              <a:spLocks noChangeShapeType="1"/>
            </p:cNvSpPr>
            <p:nvPr/>
          </p:nvSpPr>
          <p:spPr bwMode="auto">
            <a:xfrm>
              <a:off x="3242" y="3294"/>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32" name="Line 92"/>
            <p:cNvSpPr>
              <a:spLocks noChangeShapeType="1"/>
            </p:cNvSpPr>
            <p:nvPr/>
          </p:nvSpPr>
          <p:spPr bwMode="auto">
            <a:xfrm flipV="1">
              <a:off x="3469" y="3022"/>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33" name="Line 93"/>
            <p:cNvSpPr>
              <a:spLocks noChangeShapeType="1"/>
            </p:cNvSpPr>
            <p:nvPr/>
          </p:nvSpPr>
          <p:spPr bwMode="auto">
            <a:xfrm>
              <a:off x="3559" y="3022"/>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34" name="Line 94"/>
            <p:cNvSpPr>
              <a:spLocks noChangeShapeType="1"/>
            </p:cNvSpPr>
            <p:nvPr/>
          </p:nvSpPr>
          <p:spPr bwMode="auto">
            <a:xfrm flipH="1" flipV="1">
              <a:off x="3786" y="3022"/>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35" name="Line 95"/>
            <p:cNvSpPr>
              <a:spLocks noChangeShapeType="1"/>
            </p:cNvSpPr>
            <p:nvPr/>
          </p:nvSpPr>
          <p:spPr bwMode="auto">
            <a:xfrm>
              <a:off x="3878" y="3294"/>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36" name="Line 96"/>
            <p:cNvSpPr>
              <a:spLocks noChangeShapeType="1"/>
            </p:cNvSpPr>
            <p:nvPr/>
          </p:nvSpPr>
          <p:spPr bwMode="auto">
            <a:xfrm flipV="1">
              <a:off x="4105" y="3022"/>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37" name="Line 97"/>
            <p:cNvSpPr>
              <a:spLocks noChangeShapeType="1"/>
            </p:cNvSpPr>
            <p:nvPr/>
          </p:nvSpPr>
          <p:spPr bwMode="auto">
            <a:xfrm>
              <a:off x="4195" y="3022"/>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38" name="Line 98"/>
            <p:cNvSpPr>
              <a:spLocks noChangeShapeType="1"/>
            </p:cNvSpPr>
            <p:nvPr/>
          </p:nvSpPr>
          <p:spPr bwMode="auto">
            <a:xfrm flipH="1" flipV="1">
              <a:off x="4422" y="3022"/>
              <a:ext cx="9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39" name="Line 99"/>
            <p:cNvSpPr>
              <a:spLocks noChangeShapeType="1"/>
            </p:cNvSpPr>
            <p:nvPr/>
          </p:nvSpPr>
          <p:spPr bwMode="auto">
            <a:xfrm>
              <a:off x="4512" y="3294"/>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40" name="Line 100"/>
            <p:cNvSpPr>
              <a:spLocks noChangeShapeType="1"/>
            </p:cNvSpPr>
            <p:nvPr/>
          </p:nvSpPr>
          <p:spPr bwMode="auto">
            <a:xfrm>
              <a:off x="340" y="3158"/>
              <a:ext cx="28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41" name="Line 101"/>
            <p:cNvSpPr>
              <a:spLocks noChangeShapeType="1"/>
            </p:cNvSpPr>
            <p:nvPr/>
          </p:nvSpPr>
          <p:spPr bwMode="auto">
            <a:xfrm>
              <a:off x="3198" y="3158"/>
              <a:ext cx="45"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42" name="Line 102"/>
            <p:cNvSpPr>
              <a:spLocks noChangeShapeType="1"/>
            </p:cNvSpPr>
            <p:nvPr/>
          </p:nvSpPr>
          <p:spPr bwMode="auto">
            <a:xfrm flipV="1">
              <a:off x="4740" y="3113"/>
              <a:ext cx="9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43" name="Line 103"/>
            <p:cNvSpPr>
              <a:spLocks noChangeShapeType="1"/>
            </p:cNvSpPr>
            <p:nvPr/>
          </p:nvSpPr>
          <p:spPr bwMode="auto">
            <a:xfrm>
              <a:off x="4830" y="3113"/>
              <a:ext cx="7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44" name="Text Box 104"/>
            <p:cNvSpPr txBox="1">
              <a:spLocks noChangeArrowheads="1"/>
            </p:cNvSpPr>
            <p:nvPr/>
          </p:nvSpPr>
          <p:spPr bwMode="auto">
            <a:xfrm>
              <a:off x="191" y="2889"/>
              <a:ext cx="479"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ＤＱＳ</a:t>
              </a:r>
            </a:p>
          </p:txBody>
        </p:sp>
      </p:grpSp>
      <p:sp>
        <p:nvSpPr>
          <p:cNvPr id="163945" name="Line 105"/>
          <p:cNvSpPr>
            <a:spLocks noChangeShapeType="1"/>
          </p:cNvSpPr>
          <p:nvPr/>
        </p:nvSpPr>
        <p:spPr bwMode="auto">
          <a:xfrm flipV="1">
            <a:off x="1428750" y="5373688"/>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46" name="Text Box 106"/>
          <p:cNvSpPr txBox="1">
            <a:spLocks noChangeArrowheads="1"/>
          </p:cNvSpPr>
          <p:nvPr/>
        </p:nvSpPr>
        <p:spPr bwMode="auto">
          <a:xfrm>
            <a:off x="1552575" y="5595938"/>
            <a:ext cx="931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スタート</a:t>
            </a:r>
          </a:p>
        </p:txBody>
      </p:sp>
      <p:sp>
        <p:nvSpPr>
          <p:cNvPr id="163947" name="Line 107"/>
          <p:cNvSpPr>
            <a:spLocks noChangeShapeType="1"/>
          </p:cNvSpPr>
          <p:nvPr/>
        </p:nvSpPr>
        <p:spPr bwMode="auto">
          <a:xfrm flipV="1">
            <a:off x="8053388" y="5300663"/>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48" name="Text Box 108"/>
          <p:cNvSpPr txBox="1">
            <a:spLocks noChangeArrowheads="1"/>
          </p:cNvSpPr>
          <p:nvPr/>
        </p:nvSpPr>
        <p:spPr bwMode="auto">
          <a:xfrm>
            <a:off x="8177213" y="5522913"/>
            <a:ext cx="9318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次が</a:t>
            </a:r>
          </a:p>
          <a:p>
            <a:r>
              <a:rPr lang="ja-JP" altLang="en-US"/>
              <a:t>スタート</a:t>
            </a:r>
          </a:p>
        </p:txBody>
      </p:sp>
      <p:sp>
        <p:nvSpPr>
          <p:cNvPr id="163949" name="Text Box 109"/>
          <p:cNvSpPr txBox="1">
            <a:spLocks noChangeArrowheads="1"/>
          </p:cNvSpPr>
          <p:nvPr/>
        </p:nvSpPr>
        <p:spPr bwMode="auto">
          <a:xfrm>
            <a:off x="1166813" y="6329363"/>
            <a:ext cx="678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CLK=</a:t>
            </a:r>
            <a:r>
              <a:rPr lang="ja-JP" altLang="en-US" b="1"/>
              <a:t>２００</a:t>
            </a:r>
            <a:r>
              <a:rPr lang="en-US" altLang="ja-JP" b="1"/>
              <a:t>MH</a:t>
            </a:r>
            <a:r>
              <a:rPr lang="ja-JP" altLang="en-US" b="1"/>
              <a:t>ｚ、データ幅が</a:t>
            </a:r>
            <a:r>
              <a:rPr lang="en-US" altLang="ja-JP" b="1"/>
              <a:t>8</a:t>
            </a:r>
            <a:r>
              <a:rPr lang="ja-JP" altLang="en-US" b="1"/>
              <a:t>ビットとして、転送スループットを求めよ</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685800" y="2130425"/>
            <a:ext cx="7772400" cy="1470025"/>
          </a:xfrm>
        </p:spPr>
        <p:txBody>
          <a:bodyPr anchor="ctr"/>
          <a:lstStyle/>
          <a:p>
            <a:endParaRPr lang="ja-JP" altLang="ja-JP" sz="4400"/>
          </a:p>
        </p:txBody>
      </p:sp>
      <p:sp>
        <p:nvSpPr>
          <p:cNvPr id="129027" name="Rectangle 3"/>
          <p:cNvSpPr>
            <a:spLocks noGrp="1" noChangeArrowheads="1"/>
          </p:cNvSpPr>
          <p:nvPr>
            <p:ph type="subTitle" idx="1"/>
          </p:nvPr>
        </p:nvSpPr>
        <p:spPr>
          <a:xfrm>
            <a:off x="1371600" y="3886200"/>
            <a:ext cx="6400800" cy="1752600"/>
          </a:xfrm>
        </p:spPr>
        <p:txBody>
          <a:bodyPr/>
          <a:lstStyle/>
          <a:p>
            <a:endParaRPr lang="ja-JP" altLang="ja-JP" sz="3200"/>
          </a:p>
        </p:txBody>
      </p:sp>
      <p:pic>
        <p:nvPicPr>
          <p:cNvPr id="129028" name="Picture 4" descr="sany0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7713"/>
            <a:ext cx="9504363" cy="8929688"/>
          </a:xfrm>
          <a:prstGeom prst="rect">
            <a:avLst/>
          </a:prstGeom>
          <a:noFill/>
          <a:extLst>
            <a:ext uri="{909E8E84-426E-40DD-AFC4-6F175D3DCCD1}">
              <a14:hiddenFill xmlns:a14="http://schemas.microsoft.com/office/drawing/2010/main">
                <a:solidFill>
                  <a:srgbClr val="FFFFFF"/>
                </a:solidFill>
              </a14:hiddenFill>
            </a:ext>
          </a:extLst>
        </p:spPr>
      </p:pic>
      <p:sp>
        <p:nvSpPr>
          <p:cNvPr id="129029" name="Rectangle 5"/>
          <p:cNvSpPr>
            <a:spLocks noChangeArrowheads="1"/>
          </p:cNvSpPr>
          <p:nvPr/>
        </p:nvSpPr>
        <p:spPr bwMode="auto">
          <a:xfrm>
            <a:off x="5076825" y="4149725"/>
            <a:ext cx="2232025" cy="1439863"/>
          </a:xfrm>
          <a:prstGeom prst="rect">
            <a:avLst/>
          </a:prstGeom>
          <a:noFill/>
          <a:ln w="28575">
            <a:solidFill>
              <a:srgbClr val="66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9030" name="Text Box 6"/>
          <p:cNvSpPr txBox="1">
            <a:spLocks noChangeArrowheads="1"/>
          </p:cNvSpPr>
          <p:nvPr/>
        </p:nvSpPr>
        <p:spPr bwMode="auto">
          <a:xfrm>
            <a:off x="2627313" y="5949950"/>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solidFill>
                  <a:srgbClr val="66FFFF"/>
                </a:solidFill>
              </a:rPr>
              <a:t>Qucklogic</a:t>
            </a:r>
          </a:p>
        </p:txBody>
      </p:sp>
      <p:sp>
        <p:nvSpPr>
          <p:cNvPr id="129031" name="Text Box 7"/>
          <p:cNvSpPr txBox="1">
            <a:spLocks noChangeArrowheads="1"/>
          </p:cNvSpPr>
          <p:nvPr/>
        </p:nvSpPr>
        <p:spPr bwMode="auto">
          <a:xfrm>
            <a:off x="4551363" y="4797425"/>
            <a:ext cx="1144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b="1">
                <a:solidFill>
                  <a:srgbClr val="FF0000"/>
                </a:solidFill>
                <a:latin typeface="Times New Roman" panose="02020603050405020304" pitchFamily="18" charset="0"/>
              </a:rPr>
              <a:t>ＳＲＡＭ</a:t>
            </a:r>
          </a:p>
        </p:txBody>
      </p:sp>
      <p:sp>
        <p:nvSpPr>
          <p:cNvPr id="2" name="テキスト ボックス 1"/>
          <p:cNvSpPr txBox="1"/>
          <p:nvPr/>
        </p:nvSpPr>
        <p:spPr>
          <a:xfrm>
            <a:off x="5766723" y="3679309"/>
            <a:ext cx="2005677" cy="369332"/>
          </a:xfrm>
          <a:prstGeom prst="rect">
            <a:avLst/>
          </a:prstGeom>
          <a:solidFill>
            <a:schemeClr val="bg1"/>
          </a:solidFill>
        </p:spPr>
        <p:txBody>
          <a:bodyPr wrap="none" rtlCol="0">
            <a:spAutoFit/>
          </a:bodyPr>
          <a:lstStyle/>
          <a:p>
            <a:r>
              <a:rPr kumimoji="1" lang="ja-JP" altLang="en-US" dirty="0"/>
              <a:t>表面実装の</a:t>
            </a:r>
            <a:r>
              <a:rPr kumimoji="1" lang="en-US" altLang="ja-JP" dirty="0"/>
              <a:t>SRAM</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ja-JP"/>
              <a:t>SRAM</a:t>
            </a:r>
            <a:r>
              <a:rPr lang="ja-JP" altLang="en-US"/>
              <a:t>　</a:t>
            </a:r>
            <a:r>
              <a:rPr lang="en-US" altLang="ja-JP"/>
              <a:t>(Static</a:t>
            </a:r>
            <a:r>
              <a:rPr lang="ja-JP" altLang="en-US"/>
              <a:t>　</a:t>
            </a:r>
            <a:r>
              <a:rPr lang="en-US" altLang="ja-JP"/>
              <a:t>RAM)</a:t>
            </a:r>
          </a:p>
        </p:txBody>
      </p:sp>
      <p:sp>
        <p:nvSpPr>
          <p:cNvPr id="131075" name="Rectangle 3"/>
          <p:cNvSpPr>
            <a:spLocks noGrp="1" noChangeArrowheads="1"/>
          </p:cNvSpPr>
          <p:nvPr>
            <p:ph type="body" idx="1"/>
          </p:nvPr>
        </p:nvSpPr>
        <p:spPr/>
        <p:txBody>
          <a:bodyPr/>
          <a:lstStyle/>
          <a:p>
            <a:r>
              <a:rPr lang="ja-JP" altLang="en-US" sz="2800" dirty="0"/>
              <a:t>非同期式</a:t>
            </a:r>
            <a:r>
              <a:rPr lang="en-US" altLang="ja-JP" sz="2800" dirty="0"/>
              <a:t>SRAM</a:t>
            </a:r>
          </a:p>
          <a:p>
            <a:pPr lvl="1"/>
            <a:r>
              <a:rPr lang="ja-JP" altLang="en-US" sz="2500" dirty="0"/>
              <a:t>古典的なＳＲＡＭ</a:t>
            </a:r>
          </a:p>
          <a:p>
            <a:pPr lvl="1"/>
            <a:r>
              <a:rPr lang="ja-JP" altLang="en-US" sz="2500" dirty="0"/>
              <a:t>クロックを用いない</a:t>
            </a:r>
          </a:p>
          <a:p>
            <a:pPr lvl="1"/>
            <a:r>
              <a:rPr lang="ja-JP" altLang="en-US" sz="2500" dirty="0"/>
              <a:t>現在も低電力</a:t>
            </a:r>
            <a:r>
              <a:rPr lang="en-US" altLang="ja-JP" sz="2500" dirty="0"/>
              <a:t>SRAM</a:t>
            </a:r>
            <a:r>
              <a:rPr lang="ja-JP" altLang="en-US" sz="2500" dirty="0"/>
              <a:t>シリーズなどで用いられる</a:t>
            </a:r>
          </a:p>
          <a:p>
            <a:r>
              <a:rPr lang="ja-JP" altLang="en-US" sz="2800" dirty="0"/>
              <a:t>連続転送機能を強化した</a:t>
            </a:r>
            <a:r>
              <a:rPr lang="en-US" altLang="ja-JP" sz="2800" dirty="0"/>
              <a:t>SSRAM</a:t>
            </a:r>
            <a:r>
              <a:rPr lang="ja-JP" altLang="en-US" sz="2800" dirty="0"/>
              <a:t>　</a:t>
            </a:r>
            <a:r>
              <a:rPr lang="en-US" altLang="ja-JP" sz="2800" dirty="0"/>
              <a:t>(Synchronous</a:t>
            </a:r>
            <a:r>
              <a:rPr lang="ja-JP" altLang="en-US" sz="2800" dirty="0"/>
              <a:t>　</a:t>
            </a:r>
            <a:r>
              <a:rPr lang="en-US" altLang="ja-JP" sz="2800" dirty="0"/>
              <a:t>SRAM</a:t>
            </a:r>
            <a:r>
              <a:rPr lang="ja-JP" altLang="en-US" sz="2800" dirty="0"/>
              <a:t>）が登場、高速大容量転送に用いられる</a:t>
            </a:r>
          </a:p>
          <a:p>
            <a:pPr lvl="1"/>
            <a:r>
              <a:rPr lang="en-US" altLang="ja-JP" sz="2500" dirty="0"/>
              <a:t>8Mbit/Chip-64Mbit/Chip</a:t>
            </a:r>
            <a:r>
              <a:rPr lang="ja-JP" altLang="en-US" sz="2500" dirty="0"/>
              <a:t>程度</a:t>
            </a:r>
          </a:p>
          <a:p>
            <a:pPr lvl="1"/>
            <a:r>
              <a:rPr lang="en-US" altLang="ja-JP" sz="2500" dirty="0"/>
              <a:t>TSOP (Thin Small Outline Package)</a:t>
            </a:r>
            <a:r>
              <a:rPr lang="ja-JP" altLang="en-US" sz="2500" dirty="0"/>
              <a:t>や</a:t>
            </a:r>
            <a:r>
              <a:rPr lang="en-US" altLang="ja-JP" sz="2500" dirty="0"/>
              <a:t>BGA(Ball Grid Array)</a:t>
            </a:r>
            <a:r>
              <a:rPr lang="ja-JP" altLang="en-US" sz="2500" dirty="0"/>
              <a:t>を利用</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371600" y="260350"/>
            <a:ext cx="7772400" cy="1143000"/>
          </a:xfrm>
        </p:spPr>
        <p:txBody>
          <a:bodyPr/>
          <a:lstStyle/>
          <a:p>
            <a:r>
              <a:rPr lang="en-US" altLang="ja-JP"/>
              <a:t>SRAM</a:t>
            </a:r>
            <a:r>
              <a:rPr lang="ja-JP" altLang="en-US"/>
              <a:t>型のメモリセル構造</a:t>
            </a:r>
          </a:p>
        </p:txBody>
      </p:sp>
      <p:grpSp>
        <p:nvGrpSpPr>
          <p:cNvPr id="133123" name="Group 3"/>
          <p:cNvGrpSpPr>
            <a:grpSpLocks/>
          </p:cNvGrpSpPr>
          <p:nvPr/>
        </p:nvGrpSpPr>
        <p:grpSpPr bwMode="auto">
          <a:xfrm>
            <a:off x="2482850" y="2493963"/>
            <a:ext cx="287338" cy="863600"/>
            <a:chOff x="1746" y="1525"/>
            <a:chExt cx="181" cy="544"/>
          </a:xfrm>
        </p:grpSpPr>
        <p:sp>
          <p:nvSpPr>
            <p:cNvPr id="133124" name="Line 4"/>
            <p:cNvSpPr>
              <a:spLocks noChangeShapeType="1"/>
            </p:cNvSpPr>
            <p:nvPr/>
          </p:nvSpPr>
          <p:spPr bwMode="auto">
            <a:xfrm>
              <a:off x="1837" y="1661"/>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25" name="Oval 5"/>
            <p:cNvSpPr>
              <a:spLocks noChangeArrowheads="1"/>
            </p:cNvSpPr>
            <p:nvPr/>
          </p:nvSpPr>
          <p:spPr bwMode="auto">
            <a:xfrm>
              <a:off x="1837" y="1752"/>
              <a:ext cx="90" cy="9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26" name="Line 6"/>
            <p:cNvSpPr>
              <a:spLocks noChangeShapeType="1"/>
            </p:cNvSpPr>
            <p:nvPr/>
          </p:nvSpPr>
          <p:spPr bwMode="auto">
            <a:xfrm>
              <a:off x="1746" y="1525"/>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27" name="Line 7"/>
            <p:cNvSpPr>
              <a:spLocks noChangeShapeType="1"/>
            </p:cNvSpPr>
            <p:nvPr/>
          </p:nvSpPr>
          <p:spPr bwMode="auto">
            <a:xfrm>
              <a:off x="1746" y="1888"/>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28" name="Line 8"/>
            <p:cNvSpPr>
              <a:spLocks noChangeShapeType="1"/>
            </p:cNvSpPr>
            <p:nvPr/>
          </p:nvSpPr>
          <p:spPr bwMode="auto">
            <a:xfrm>
              <a:off x="1746" y="1706"/>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29" name="Line 9"/>
            <p:cNvSpPr>
              <a:spLocks noChangeShapeType="1"/>
            </p:cNvSpPr>
            <p:nvPr/>
          </p:nvSpPr>
          <p:spPr bwMode="auto">
            <a:xfrm>
              <a:off x="1746" y="1888"/>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33130" name="Group 10"/>
          <p:cNvGrpSpPr>
            <a:grpSpLocks/>
          </p:cNvGrpSpPr>
          <p:nvPr/>
        </p:nvGrpSpPr>
        <p:grpSpPr bwMode="auto">
          <a:xfrm flipH="1">
            <a:off x="3275013" y="2493963"/>
            <a:ext cx="287337" cy="863600"/>
            <a:chOff x="1746" y="1525"/>
            <a:chExt cx="181" cy="544"/>
          </a:xfrm>
        </p:grpSpPr>
        <p:sp>
          <p:nvSpPr>
            <p:cNvPr id="133131" name="Line 11"/>
            <p:cNvSpPr>
              <a:spLocks noChangeShapeType="1"/>
            </p:cNvSpPr>
            <p:nvPr/>
          </p:nvSpPr>
          <p:spPr bwMode="auto">
            <a:xfrm>
              <a:off x="1837" y="1661"/>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32" name="Oval 12"/>
            <p:cNvSpPr>
              <a:spLocks noChangeArrowheads="1"/>
            </p:cNvSpPr>
            <p:nvPr/>
          </p:nvSpPr>
          <p:spPr bwMode="auto">
            <a:xfrm>
              <a:off x="1837" y="1752"/>
              <a:ext cx="90" cy="9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33" name="Line 13"/>
            <p:cNvSpPr>
              <a:spLocks noChangeShapeType="1"/>
            </p:cNvSpPr>
            <p:nvPr/>
          </p:nvSpPr>
          <p:spPr bwMode="auto">
            <a:xfrm>
              <a:off x="1746" y="1525"/>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34" name="Line 14"/>
            <p:cNvSpPr>
              <a:spLocks noChangeShapeType="1"/>
            </p:cNvSpPr>
            <p:nvPr/>
          </p:nvSpPr>
          <p:spPr bwMode="auto">
            <a:xfrm>
              <a:off x="1746" y="1888"/>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35" name="Line 15"/>
            <p:cNvSpPr>
              <a:spLocks noChangeShapeType="1"/>
            </p:cNvSpPr>
            <p:nvPr/>
          </p:nvSpPr>
          <p:spPr bwMode="auto">
            <a:xfrm>
              <a:off x="1746" y="1706"/>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36" name="Line 16"/>
            <p:cNvSpPr>
              <a:spLocks noChangeShapeType="1"/>
            </p:cNvSpPr>
            <p:nvPr/>
          </p:nvSpPr>
          <p:spPr bwMode="auto">
            <a:xfrm>
              <a:off x="1746" y="1888"/>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33137" name="Line 17"/>
          <p:cNvSpPr>
            <a:spLocks noChangeShapeType="1"/>
          </p:cNvSpPr>
          <p:nvPr/>
        </p:nvSpPr>
        <p:spPr bwMode="auto">
          <a:xfrm>
            <a:off x="2627313" y="3862388"/>
            <a:ext cx="0" cy="431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38" name="Line 18"/>
          <p:cNvSpPr>
            <a:spLocks noChangeShapeType="1"/>
          </p:cNvSpPr>
          <p:nvPr/>
        </p:nvSpPr>
        <p:spPr bwMode="auto">
          <a:xfrm>
            <a:off x="2482850" y="3646488"/>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39" name="Line 19"/>
          <p:cNvSpPr>
            <a:spLocks noChangeShapeType="1"/>
          </p:cNvSpPr>
          <p:nvPr/>
        </p:nvSpPr>
        <p:spPr bwMode="auto">
          <a:xfrm>
            <a:off x="2482850" y="422275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40" name="Line 20"/>
          <p:cNvSpPr>
            <a:spLocks noChangeShapeType="1"/>
          </p:cNvSpPr>
          <p:nvPr/>
        </p:nvSpPr>
        <p:spPr bwMode="auto">
          <a:xfrm>
            <a:off x="2482850" y="3933825"/>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41" name="Line 21"/>
          <p:cNvSpPr>
            <a:spLocks noChangeShapeType="1"/>
          </p:cNvSpPr>
          <p:nvPr/>
        </p:nvSpPr>
        <p:spPr bwMode="auto">
          <a:xfrm>
            <a:off x="2482850" y="4222750"/>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42" name="Line 22"/>
          <p:cNvSpPr>
            <a:spLocks noChangeShapeType="1"/>
          </p:cNvSpPr>
          <p:nvPr/>
        </p:nvSpPr>
        <p:spPr bwMode="auto">
          <a:xfrm flipH="1">
            <a:off x="3417888" y="3862388"/>
            <a:ext cx="0" cy="431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43" name="Line 23"/>
          <p:cNvSpPr>
            <a:spLocks noChangeShapeType="1"/>
          </p:cNvSpPr>
          <p:nvPr/>
        </p:nvSpPr>
        <p:spPr bwMode="auto">
          <a:xfrm flipH="1">
            <a:off x="3562350" y="3646488"/>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44" name="Line 24"/>
          <p:cNvSpPr>
            <a:spLocks noChangeShapeType="1"/>
          </p:cNvSpPr>
          <p:nvPr/>
        </p:nvSpPr>
        <p:spPr bwMode="auto">
          <a:xfrm flipH="1">
            <a:off x="3562350" y="422275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45" name="Line 25"/>
          <p:cNvSpPr>
            <a:spLocks noChangeShapeType="1"/>
          </p:cNvSpPr>
          <p:nvPr/>
        </p:nvSpPr>
        <p:spPr bwMode="auto">
          <a:xfrm flipH="1">
            <a:off x="3417888" y="3933825"/>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46" name="Line 26"/>
          <p:cNvSpPr>
            <a:spLocks noChangeShapeType="1"/>
          </p:cNvSpPr>
          <p:nvPr/>
        </p:nvSpPr>
        <p:spPr bwMode="auto">
          <a:xfrm flipH="1">
            <a:off x="3417888" y="422275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47" name="Line 27"/>
          <p:cNvSpPr>
            <a:spLocks noChangeShapeType="1"/>
          </p:cNvSpPr>
          <p:nvPr/>
        </p:nvSpPr>
        <p:spPr bwMode="auto">
          <a:xfrm>
            <a:off x="2770188" y="2925763"/>
            <a:ext cx="73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33148" name="Group 28"/>
          <p:cNvGrpSpPr>
            <a:grpSpLocks/>
          </p:cNvGrpSpPr>
          <p:nvPr/>
        </p:nvGrpSpPr>
        <p:grpSpPr bwMode="auto">
          <a:xfrm>
            <a:off x="2627313" y="2925763"/>
            <a:ext cx="215900" cy="1152525"/>
            <a:chOff x="1837" y="1797"/>
            <a:chExt cx="136" cy="726"/>
          </a:xfrm>
        </p:grpSpPr>
        <p:sp>
          <p:nvSpPr>
            <p:cNvPr id="133149" name="Line 29"/>
            <p:cNvSpPr>
              <a:spLocks noChangeShapeType="1"/>
            </p:cNvSpPr>
            <p:nvPr/>
          </p:nvSpPr>
          <p:spPr bwMode="auto">
            <a:xfrm>
              <a:off x="1973" y="1797"/>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50" name="Line 30"/>
            <p:cNvSpPr>
              <a:spLocks noChangeShapeType="1"/>
            </p:cNvSpPr>
            <p:nvPr/>
          </p:nvSpPr>
          <p:spPr bwMode="auto">
            <a:xfrm flipH="1">
              <a:off x="1837" y="2523"/>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33151" name="Group 31"/>
          <p:cNvGrpSpPr>
            <a:grpSpLocks/>
          </p:cNvGrpSpPr>
          <p:nvPr/>
        </p:nvGrpSpPr>
        <p:grpSpPr bwMode="auto">
          <a:xfrm flipH="1">
            <a:off x="3203575" y="2925763"/>
            <a:ext cx="215900" cy="1152525"/>
            <a:chOff x="1837" y="1797"/>
            <a:chExt cx="136" cy="726"/>
          </a:xfrm>
        </p:grpSpPr>
        <p:sp>
          <p:nvSpPr>
            <p:cNvPr id="133152" name="Line 32"/>
            <p:cNvSpPr>
              <a:spLocks noChangeShapeType="1"/>
            </p:cNvSpPr>
            <p:nvPr/>
          </p:nvSpPr>
          <p:spPr bwMode="auto">
            <a:xfrm>
              <a:off x="1973" y="1797"/>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53" name="Line 33"/>
            <p:cNvSpPr>
              <a:spLocks noChangeShapeType="1"/>
            </p:cNvSpPr>
            <p:nvPr/>
          </p:nvSpPr>
          <p:spPr bwMode="auto">
            <a:xfrm flipH="1">
              <a:off x="1837" y="2523"/>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33154" name="Line 34"/>
          <p:cNvSpPr>
            <a:spLocks noChangeShapeType="1"/>
          </p:cNvSpPr>
          <p:nvPr/>
        </p:nvSpPr>
        <p:spPr bwMode="auto">
          <a:xfrm>
            <a:off x="3203575" y="2925763"/>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55" name="Line 35"/>
          <p:cNvSpPr>
            <a:spLocks noChangeShapeType="1"/>
          </p:cNvSpPr>
          <p:nvPr/>
        </p:nvSpPr>
        <p:spPr bwMode="auto">
          <a:xfrm>
            <a:off x="2482850" y="33575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56" name="Line 36"/>
          <p:cNvSpPr>
            <a:spLocks noChangeShapeType="1"/>
          </p:cNvSpPr>
          <p:nvPr/>
        </p:nvSpPr>
        <p:spPr bwMode="auto">
          <a:xfrm>
            <a:off x="3562350" y="33575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57" name="Line 37"/>
          <p:cNvSpPr>
            <a:spLocks noChangeShapeType="1"/>
          </p:cNvSpPr>
          <p:nvPr/>
        </p:nvSpPr>
        <p:spPr bwMode="auto">
          <a:xfrm>
            <a:off x="2482850" y="4510088"/>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58" name="Line 38"/>
          <p:cNvSpPr>
            <a:spLocks noChangeShapeType="1"/>
          </p:cNvSpPr>
          <p:nvPr/>
        </p:nvSpPr>
        <p:spPr bwMode="auto">
          <a:xfrm>
            <a:off x="2482850" y="2493963"/>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59" name="Line 39"/>
          <p:cNvSpPr>
            <a:spLocks noChangeShapeType="1"/>
          </p:cNvSpPr>
          <p:nvPr/>
        </p:nvSpPr>
        <p:spPr bwMode="auto">
          <a:xfrm>
            <a:off x="2482850" y="3357563"/>
            <a:ext cx="72072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60" name="Line 40"/>
          <p:cNvSpPr>
            <a:spLocks noChangeShapeType="1"/>
          </p:cNvSpPr>
          <p:nvPr/>
        </p:nvSpPr>
        <p:spPr bwMode="auto">
          <a:xfrm flipV="1">
            <a:off x="2843213" y="3357563"/>
            <a:ext cx="71913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61" name="Line 41"/>
          <p:cNvSpPr>
            <a:spLocks noChangeShapeType="1"/>
          </p:cNvSpPr>
          <p:nvPr/>
        </p:nvSpPr>
        <p:spPr bwMode="auto">
          <a:xfrm>
            <a:off x="2843213" y="2206625"/>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62" name="Line 42"/>
          <p:cNvSpPr>
            <a:spLocks noChangeShapeType="1"/>
          </p:cNvSpPr>
          <p:nvPr/>
        </p:nvSpPr>
        <p:spPr bwMode="auto">
          <a:xfrm>
            <a:off x="2987675" y="2206625"/>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63" name="Line 43"/>
          <p:cNvSpPr>
            <a:spLocks noChangeShapeType="1"/>
          </p:cNvSpPr>
          <p:nvPr/>
        </p:nvSpPr>
        <p:spPr bwMode="auto">
          <a:xfrm>
            <a:off x="2843213" y="479742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64" name="Line 44"/>
          <p:cNvSpPr>
            <a:spLocks noChangeShapeType="1"/>
          </p:cNvSpPr>
          <p:nvPr/>
        </p:nvSpPr>
        <p:spPr bwMode="auto">
          <a:xfrm flipH="1">
            <a:off x="2843213" y="4797425"/>
            <a:ext cx="71437"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65" name="Line 45"/>
          <p:cNvSpPr>
            <a:spLocks noChangeShapeType="1"/>
          </p:cNvSpPr>
          <p:nvPr/>
        </p:nvSpPr>
        <p:spPr bwMode="auto">
          <a:xfrm flipH="1">
            <a:off x="2914650" y="4797425"/>
            <a:ext cx="71438"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66" name="Line 46"/>
          <p:cNvSpPr>
            <a:spLocks noChangeShapeType="1"/>
          </p:cNvSpPr>
          <p:nvPr/>
        </p:nvSpPr>
        <p:spPr bwMode="auto">
          <a:xfrm flipH="1">
            <a:off x="2986088" y="4797425"/>
            <a:ext cx="71437"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67" name="Line 47"/>
          <p:cNvSpPr>
            <a:spLocks noChangeShapeType="1"/>
          </p:cNvSpPr>
          <p:nvPr/>
        </p:nvSpPr>
        <p:spPr bwMode="auto">
          <a:xfrm flipH="1">
            <a:off x="3057525" y="4797425"/>
            <a:ext cx="71438"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68" name="Line 48"/>
          <p:cNvSpPr>
            <a:spLocks noChangeShapeType="1"/>
          </p:cNvSpPr>
          <p:nvPr/>
        </p:nvSpPr>
        <p:spPr bwMode="auto">
          <a:xfrm flipH="1">
            <a:off x="3128963" y="4797425"/>
            <a:ext cx="71437"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69" name="Line 49"/>
          <p:cNvSpPr>
            <a:spLocks noChangeShapeType="1"/>
          </p:cNvSpPr>
          <p:nvPr/>
        </p:nvSpPr>
        <p:spPr bwMode="auto">
          <a:xfrm>
            <a:off x="3059113" y="4510088"/>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70" name="Oval 50"/>
          <p:cNvSpPr>
            <a:spLocks noChangeArrowheads="1"/>
          </p:cNvSpPr>
          <p:nvPr/>
        </p:nvSpPr>
        <p:spPr bwMode="auto">
          <a:xfrm>
            <a:off x="3130550" y="3717925"/>
            <a:ext cx="73025"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71" name="Oval 51"/>
          <p:cNvSpPr>
            <a:spLocks noChangeArrowheads="1"/>
          </p:cNvSpPr>
          <p:nvPr/>
        </p:nvSpPr>
        <p:spPr bwMode="auto">
          <a:xfrm>
            <a:off x="2986088" y="2422525"/>
            <a:ext cx="73025"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72" name="Oval 52"/>
          <p:cNvSpPr>
            <a:spLocks noChangeArrowheads="1"/>
          </p:cNvSpPr>
          <p:nvPr/>
        </p:nvSpPr>
        <p:spPr bwMode="auto">
          <a:xfrm>
            <a:off x="2841625" y="3717925"/>
            <a:ext cx="73025"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73" name="Oval 53"/>
          <p:cNvSpPr>
            <a:spLocks noChangeArrowheads="1"/>
          </p:cNvSpPr>
          <p:nvPr/>
        </p:nvSpPr>
        <p:spPr bwMode="auto">
          <a:xfrm>
            <a:off x="3057525" y="4438650"/>
            <a:ext cx="73025"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33174" name="Group 54"/>
          <p:cNvGrpSpPr>
            <a:grpSpLocks/>
          </p:cNvGrpSpPr>
          <p:nvPr/>
        </p:nvGrpSpPr>
        <p:grpSpPr bwMode="auto">
          <a:xfrm rot="-5400000">
            <a:off x="1331118" y="2205832"/>
            <a:ext cx="1439863" cy="863600"/>
            <a:chOff x="1474" y="3204"/>
            <a:chExt cx="907" cy="544"/>
          </a:xfrm>
        </p:grpSpPr>
        <p:sp>
          <p:nvSpPr>
            <p:cNvPr id="133175" name="Line 55"/>
            <p:cNvSpPr>
              <a:spLocks noChangeShapeType="1"/>
            </p:cNvSpPr>
            <p:nvPr/>
          </p:nvSpPr>
          <p:spPr bwMode="auto">
            <a:xfrm>
              <a:off x="1565" y="334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76" name="Line 56"/>
            <p:cNvSpPr>
              <a:spLocks noChangeShapeType="1"/>
            </p:cNvSpPr>
            <p:nvPr/>
          </p:nvSpPr>
          <p:spPr bwMode="auto">
            <a:xfrm>
              <a:off x="1474" y="320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77" name="Line 57"/>
            <p:cNvSpPr>
              <a:spLocks noChangeShapeType="1"/>
            </p:cNvSpPr>
            <p:nvPr/>
          </p:nvSpPr>
          <p:spPr bwMode="auto">
            <a:xfrm>
              <a:off x="1474" y="3567"/>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78" name="Line 58"/>
            <p:cNvSpPr>
              <a:spLocks noChangeShapeType="1"/>
            </p:cNvSpPr>
            <p:nvPr/>
          </p:nvSpPr>
          <p:spPr bwMode="auto">
            <a:xfrm>
              <a:off x="1474" y="3385"/>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79" name="Line 59"/>
            <p:cNvSpPr>
              <a:spLocks noChangeShapeType="1"/>
            </p:cNvSpPr>
            <p:nvPr/>
          </p:nvSpPr>
          <p:spPr bwMode="auto">
            <a:xfrm>
              <a:off x="1474" y="356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80" name="Line 60"/>
            <p:cNvSpPr>
              <a:spLocks noChangeShapeType="1"/>
            </p:cNvSpPr>
            <p:nvPr/>
          </p:nvSpPr>
          <p:spPr bwMode="auto">
            <a:xfrm>
              <a:off x="1565" y="3475"/>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33181" name="Line 61"/>
          <p:cNvSpPr>
            <a:spLocks noChangeShapeType="1"/>
          </p:cNvSpPr>
          <p:nvPr/>
        </p:nvSpPr>
        <p:spPr bwMode="auto">
          <a:xfrm>
            <a:off x="1619250" y="29972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82" name="Line 62"/>
          <p:cNvSpPr>
            <a:spLocks noChangeShapeType="1"/>
          </p:cNvSpPr>
          <p:nvPr/>
        </p:nvSpPr>
        <p:spPr bwMode="auto">
          <a:xfrm flipH="1">
            <a:off x="4425950" y="33575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33183" name="Group 63"/>
          <p:cNvGrpSpPr>
            <a:grpSpLocks/>
          </p:cNvGrpSpPr>
          <p:nvPr/>
        </p:nvGrpSpPr>
        <p:grpSpPr bwMode="auto">
          <a:xfrm rot="5400000" flipH="1">
            <a:off x="3274218" y="2205832"/>
            <a:ext cx="1439863" cy="863600"/>
            <a:chOff x="1474" y="3204"/>
            <a:chExt cx="907" cy="544"/>
          </a:xfrm>
        </p:grpSpPr>
        <p:sp>
          <p:nvSpPr>
            <p:cNvPr id="133184" name="Line 64"/>
            <p:cNvSpPr>
              <a:spLocks noChangeShapeType="1"/>
            </p:cNvSpPr>
            <p:nvPr/>
          </p:nvSpPr>
          <p:spPr bwMode="auto">
            <a:xfrm>
              <a:off x="1565" y="334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85" name="Line 65"/>
            <p:cNvSpPr>
              <a:spLocks noChangeShapeType="1"/>
            </p:cNvSpPr>
            <p:nvPr/>
          </p:nvSpPr>
          <p:spPr bwMode="auto">
            <a:xfrm>
              <a:off x="1474" y="320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86" name="Line 66"/>
            <p:cNvSpPr>
              <a:spLocks noChangeShapeType="1"/>
            </p:cNvSpPr>
            <p:nvPr/>
          </p:nvSpPr>
          <p:spPr bwMode="auto">
            <a:xfrm>
              <a:off x="1474" y="3567"/>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87" name="Line 67"/>
            <p:cNvSpPr>
              <a:spLocks noChangeShapeType="1"/>
            </p:cNvSpPr>
            <p:nvPr/>
          </p:nvSpPr>
          <p:spPr bwMode="auto">
            <a:xfrm>
              <a:off x="1474" y="3385"/>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88" name="Line 68"/>
            <p:cNvSpPr>
              <a:spLocks noChangeShapeType="1"/>
            </p:cNvSpPr>
            <p:nvPr/>
          </p:nvSpPr>
          <p:spPr bwMode="auto">
            <a:xfrm>
              <a:off x="1474" y="356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89" name="Line 69"/>
            <p:cNvSpPr>
              <a:spLocks noChangeShapeType="1"/>
            </p:cNvSpPr>
            <p:nvPr/>
          </p:nvSpPr>
          <p:spPr bwMode="auto">
            <a:xfrm>
              <a:off x="1565" y="3475"/>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33190" name="Line 70"/>
          <p:cNvSpPr>
            <a:spLocks noChangeShapeType="1"/>
          </p:cNvSpPr>
          <p:nvPr/>
        </p:nvSpPr>
        <p:spPr bwMode="auto">
          <a:xfrm>
            <a:off x="4427538" y="29972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91" name="Line 71"/>
          <p:cNvSpPr>
            <a:spLocks noChangeShapeType="1"/>
          </p:cNvSpPr>
          <p:nvPr/>
        </p:nvSpPr>
        <p:spPr bwMode="auto">
          <a:xfrm>
            <a:off x="1690688" y="1917700"/>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92" name="AutoShape 72"/>
          <p:cNvSpPr>
            <a:spLocks noChangeArrowheads="1"/>
          </p:cNvSpPr>
          <p:nvPr/>
        </p:nvSpPr>
        <p:spPr bwMode="auto">
          <a:xfrm rot="-5400000">
            <a:off x="6085681" y="3105944"/>
            <a:ext cx="503238" cy="4318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93" name="Oval 73"/>
          <p:cNvSpPr>
            <a:spLocks noChangeArrowheads="1"/>
          </p:cNvSpPr>
          <p:nvPr/>
        </p:nvSpPr>
        <p:spPr bwMode="auto">
          <a:xfrm>
            <a:off x="6011863" y="3251200"/>
            <a:ext cx="144462" cy="14446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33194" name="Group 74"/>
          <p:cNvGrpSpPr>
            <a:grpSpLocks/>
          </p:cNvGrpSpPr>
          <p:nvPr/>
        </p:nvGrpSpPr>
        <p:grpSpPr bwMode="auto">
          <a:xfrm flipH="1">
            <a:off x="7199313" y="3068638"/>
            <a:ext cx="541337" cy="503237"/>
            <a:chOff x="4172" y="1888"/>
            <a:chExt cx="341" cy="317"/>
          </a:xfrm>
        </p:grpSpPr>
        <p:sp>
          <p:nvSpPr>
            <p:cNvPr id="133195" name="AutoShape 75"/>
            <p:cNvSpPr>
              <a:spLocks noChangeArrowheads="1"/>
            </p:cNvSpPr>
            <p:nvPr/>
          </p:nvSpPr>
          <p:spPr bwMode="auto">
            <a:xfrm rot="-5400000">
              <a:off x="4218" y="1911"/>
              <a:ext cx="317" cy="272"/>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196" name="Oval 76"/>
            <p:cNvSpPr>
              <a:spLocks noChangeArrowheads="1"/>
            </p:cNvSpPr>
            <p:nvPr/>
          </p:nvSpPr>
          <p:spPr bwMode="auto">
            <a:xfrm>
              <a:off x="4172" y="2002"/>
              <a:ext cx="91" cy="91"/>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33197" name="Line 77"/>
          <p:cNvSpPr>
            <a:spLocks noChangeShapeType="1"/>
          </p:cNvSpPr>
          <p:nvPr/>
        </p:nvSpPr>
        <p:spPr bwMode="auto">
          <a:xfrm flipH="1">
            <a:off x="5867400" y="3357563"/>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98" name="Line 78"/>
          <p:cNvSpPr>
            <a:spLocks noChangeShapeType="1"/>
          </p:cNvSpPr>
          <p:nvPr/>
        </p:nvSpPr>
        <p:spPr bwMode="auto">
          <a:xfrm>
            <a:off x="5868988" y="3357563"/>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199" name="Line 79"/>
          <p:cNvSpPr>
            <a:spLocks noChangeShapeType="1"/>
          </p:cNvSpPr>
          <p:nvPr/>
        </p:nvSpPr>
        <p:spPr bwMode="auto">
          <a:xfrm flipV="1">
            <a:off x="5868988" y="3284538"/>
            <a:ext cx="1295400" cy="792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00" name="Line 80"/>
          <p:cNvSpPr>
            <a:spLocks noChangeShapeType="1"/>
          </p:cNvSpPr>
          <p:nvPr/>
        </p:nvSpPr>
        <p:spPr bwMode="auto">
          <a:xfrm>
            <a:off x="7740650" y="3357563"/>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01" name="Line 81"/>
          <p:cNvSpPr>
            <a:spLocks noChangeShapeType="1"/>
          </p:cNvSpPr>
          <p:nvPr/>
        </p:nvSpPr>
        <p:spPr bwMode="auto">
          <a:xfrm>
            <a:off x="7885113" y="3357563"/>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02" name="Line 82"/>
          <p:cNvSpPr>
            <a:spLocks noChangeShapeType="1"/>
          </p:cNvSpPr>
          <p:nvPr/>
        </p:nvSpPr>
        <p:spPr bwMode="auto">
          <a:xfrm flipH="1" flipV="1">
            <a:off x="6516688" y="3284538"/>
            <a:ext cx="1368425" cy="792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33203" name="Group 83"/>
          <p:cNvGrpSpPr>
            <a:grpSpLocks/>
          </p:cNvGrpSpPr>
          <p:nvPr/>
        </p:nvGrpSpPr>
        <p:grpSpPr bwMode="auto">
          <a:xfrm rot="-5400000">
            <a:off x="4860132" y="2204244"/>
            <a:ext cx="1439862" cy="863600"/>
            <a:chOff x="1474" y="3204"/>
            <a:chExt cx="907" cy="544"/>
          </a:xfrm>
        </p:grpSpPr>
        <p:sp>
          <p:nvSpPr>
            <p:cNvPr id="133204" name="Line 84"/>
            <p:cNvSpPr>
              <a:spLocks noChangeShapeType="1"/>
            </p:cNvSpPr>
            <p:nvPr/>
          </p:nvSpPr>
          <p:spPr bwMode="auto">
            <a:xfrm>
              <a:off x="1565" y="334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05" name="Line 85"/>
            <p:cNvSpPr>
              <a:spLocks noChangeShapeType="1"/>
            </p:cNvSpPr>
            <p:nvPr/>
          </p:nvSpPr>
          <p:spPr bwMode="auto">
            <a:xfrm>
              <a:off x="1474" y="320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06" name="Line 86"/>
            <p:cNvSpPr>
              <a:spLocks noChangeShapeType="1"/>
            </p:cNvSpPr>
            <p:nvPr/>
          </p:nvSpPr>
          <p:spPr bwMode="auto">
            <a:xfrm>
              <a:off x="1474" y="3567"/>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07" name="Line 87"/>
            <p:cNvSpPr>
              <a:spLocks noChangeShapeType="1"/>
            </p:cNvSpPr>
            <p:nvPr/>
          </p:nvSpPr>
          <p:spPr bwMode="auto">
            <a:xfrm>
              <a:off x="1474" y="3385"/>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08" name="Line 88"/>
            <p:cNvSpPr>
              <a:spLocks noChangeShapeType="1"/>
            </p:cNvSpPr>
            <p:nvPr/>
          </p:nvSpPr>
          <p:spPr bwMode="auto">
            <a:xfrm>
              <a:off x="1474" y="356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09" name="Line 89"/>
            <p:cNvSpPr>
              <a:spLocks noChangeShapeType="1"/>
            </p:cNvSpPr>
            <p:nvPr/>
          </p:nvSpPr>
          <p:spPr bwMode="auto">
            <a:xfrm>
              <a:off x="1565" y="3475"/>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33210" name="Line 90"/>
          <p:cNvSpPr>
            <a:spLocks noChangeShapeType="1"/>
          </p:cNvSpPr>
          <p:nvPr/>
        </p:nvSpPr>
        <p:spPr bwMode="auto">
          <a:xfrm>
            <a:off x="5148263" y="2995613"/>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11" name="Line 91"/>
          <p:cNvSpPr>
            <a:spLocks noChangeShapeType="1"/>
          </p:cNvSpPr>
          <p:nvPr/>
        </p:nvSpPr>
        <p:spPr bwMode="auto">
          <a:xfrm flipH="1">
            <a:off x="8602663" y="335597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33212" name="Group 92"/>
          <p:cNvGrpSpPr>
            <a:grpSpLocks/>
          </p:cNvGrpSpPr>
          <p:nvPr/>
        </p:nvGrpSpPr>
        <p:grpSpPr bwMode="auto">
          <a:xfrm rot="5400000" flipH="1">
            <a:off x="7450932" y="2204244"/>
            <a:ext cx="1439862" cy="863600"/>
            <a:chOff x="1474" y="3204"/>
            <a:chExt cx="907" cy="544"/>
          </a:xfrm>
        </p:grpSpPr>
        <p:sp>
          <p:nvSpPr>
            <p:cNvPr id="133213" name="Line 93"/>
            <p:cNvSpPr>
              <a:spLocks noChangeShapeType="1"/>
            </p:cNvSpPr>
            <p:nvPr/>
          </p:nvSpPr>
          <p:spPr bwMode="auto">
            <a:xfrm>
              <a:off x="1565" y="334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14" name="Line 94"/>
            <p:cNvSpPr>
              <a:spLocks noChangeShapeType="1"/>
            </p:cNvSpPr>
            <p:nvPr/>
          </p:nvSpPr>
          <p:spPr bwMode="auto">
            <a:xfrm>
              <a:off x="1474" y="320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15" name="Line 95"/>
            <p:cNvSpPr>
              <a:spLocks noChangeShapeType="1"/>
            </p:cNvSpPr>
            <p:nvPr/>
          </p:nvSpPr>
          <p:spPr bwMode="auto">
            <a:xfrm>
              <a:off x="1474" y="3567"/>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16" name="Line 96"/>
            <p:cNvSpPr>
              <a:spLocks noChangeShapeType="1"/>
            </p:cNvSpPr>
            <p:nvPr/>
          </p:nvSpPr>
          <p:spPr bwMode="auto">
            <a:xfrm>
              <a:off x="1474" y="3385"/>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17" name="Line 97"/>
            <p:cNvSpPr>
              <a:spLocks noChangeShapeType="1"/>
            </p:cNvSpPr>
            <p:nvPr/>
          </p:nvSpPr>
          <p:spPr bwMode="auto">
            <a:xfrm>
              <a:off x="1474" y="356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18" name="Line 98"/>
            <p:cNvSpPr>
              <a:spLocks noChangeShapeType="1"/>
            </p:cNvSpPr>
            <p:nvPr/>
          </p:nvSpPr>
          <p:spPr bwMode="auto">
            <a:xfrm>
              <a:off x="1565" y="3475"/>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33219" name="Line 99"/>
          <p:cNvSpPr>
            <a:spLocks noChangeShapeType="1"/>
          </p:cNvSpPr>
          <p:nvPr/>
        </p:nvSpPr>
        <p:spPr bwMode="auto">
          <a:xfrm>
            <a:off x="8604250" y="2995613"/>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20" name="Line 100"/>
          <p:cNvSpPr>
            <a:spLocks noChangeShapeType="1"/>
          </p:cNvSpPr>
          <p:nvPr/>
        </p:nvSpPr>
        <p:spPr bwMode="auto">
          <a:xfrm>
            <a:off x="5435600" y="1916113"/>
            <a:ext cx="2808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21" name="Text Box 101"/>
          <p:cNvSpPr txBox="1">
            <a:spLocks noChangeArrowheads="1"/>
          </p:cNvSpPr>
          <p:nvPr/>
        </p:nvSpPr>
        <p:spPr bwMode="auto">
          <a:xfrm>
            <a:off x="2751138" y="1360488"/>
            <a:ext cx="877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Word</a:t>
            </a:r>
          </a:p>
        </p:txBody>
      </p:sp>
      <p:sp>
        <p:nvSpPr>
          <p:cNvPr id="133222" name="Text Box 102"/>
          <p:cNvSpPr txBox="1">
            <a:spLocks noChangeArrowheads="1"/>
          </p:cNvSpPr>
          <p:nvPr/>
        </p:nvSpPr>
        <p:spPr bwMode="auto">
          <a:xfrm>
            <a:off x="1527175" y="3810000"/>
            <a:ext cx="55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Bit</a:t>
            </a:r>
          </a:p>
        </p:txBody>
      </p:sp>
      <p:sp>
        <p:nvSpPr>
          <p:cNvPr id="133223" name="Text Box 103"/>
          <p:cNvSpPr txBox="1">
            <a:spLocks noChangeArrowheads="1"/>
          </p:cNvSpPr>
          <p:nvPr/>
        </p:nvSpPr>
        <p:spPr bwMode="auto">
          <a:xfrm>
            <a:off x="4048125" y="3881438"/>
            <a:ext cx="55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400">
                <a:latin typeface="Times New Roman" panose="02020603050405020304" pitchFamily="18" charset="0"/>
              </a:rPr>
              <a:t>Bit</a:t>
            </a:r>
          </a:p>
        </p:txBody>
      </p:sp>
      <p:sp>
        <p:nvSpPr>
          <p:cNvPr id="133224" name="Line 104"/>
          <p:cNvSpPr>
            <a:spLocks noChangeShapeType="1"/>
          </p:cNvSpPr>
          <p:nvPr/>
        </p:nvSpPr>
        <p:spPr bwMode="auto">
          <a:xfrm>
            <a:off x="3995738" y="3933825"/>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225" name="Text Box 105"/>
          <p:cNvSpPr txBox="1">
            <a:spLocks noChangeArrowheads="1"/>
          </p:cNvSpPr>
          <p:nvPr/>
        </p:nvSpPr>
        <p:spPr bwMode="auto">
          <a:xfrm>
            <a:off x="1743075" y="5300663"/>
            <a:ext cx="64404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ja-JP" altLang="en-US" sz="2400" b="1">
                <a:latin typeface="Times New Roman" panose="02020603050405020304" pitchFamily="18" charset="0"/>
              </a:rPr>
              <a:t>最も基本に忠実な６トランジスタ方式：安定なので</a:t>
            </a:r>
          </a:p>
          <a:p>
            <a:pPr eaLnBrk="0" hangingPunct="0"/>
            <a:r>
              <a:rPr lang="ja-JP" altLang="en-US" sz="2400" b="1">
                <a:latin typeface="Times New Roman" panose="02020603050405020304" pitchFamily="18" charset="0"/>
              </a:rPr>
              <a:t>よく用いられる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ja-JP" altLang="en-US"/>
              <a:t>非同期ＳＲＡＭ</a:t>
            </a:r>
          </a:p>
        </p:txBody>
      </p:sp>
      <p:sp>
        <p:nvSpPr>
          <p:cNvPr id="134147" name="Rectangle 3"/>
          <p:cNvSpPr>
            <a:spLocks noChangeArrowheads="1"/>
          </p:cNvSpPr>
          <p:nvPr/>
        </p:nvSpPr>
        <p:spPr bwMode="auto">
          <a:xfrm>
            <a:off x="2197100" y="2781300"/>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48" name="Rectangle 4"/>
          <p:cNvSpPr>
            <a:spLocks noChangeArrowheads="1"/>
          </p:cNvSpPr>
          <p:nvPr/>
        </p:nvSpPr>
        <p:spPr bwMode="auto">
          <a:xfrm>
            <a:off x="2197100" y="4510088"/>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49" name="Rectangle 5"/>
          <p:cNvSpPr>
            <a:spLocks noChangeArrowheads="1"/>
          </p:cNvSpPr>
          <p:nvPr/>
        </p:nvSpPr>
        <p:spPr bwMode="auto">
          <a:xfrm>
            <a:off x="2197100" y="4076700"/>
            <a:ext cx="2590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50" name="Line 6"/>
          <p:cNvSpPr>
            <a:spLocks noChangeShapeType="1"/>
          </p:cNvSpPr>
          <p:nvPr/>
        </p:nvSpPr>
        <p:spPr bwMode="auto">
          <a:xfrm>
            <a:off x="612775" y="3717925"/>
            <a:ext cx="12969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51" name="Line 7"/>
          <p:cNvSpPr>
            <a:spLocks noChangeShapeType="1"/>
          </p:cNvSpPr>
          <p:nvPr/>
        </p:nvSpPr>
        <p:spPr bwMode="auto">
          <a:xfrm flipV="1">
            <a:off x="2989263" y="2276475"/>
            <a:ext cx="0" cy="504825"/>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52" name="Line 8"/>
          <p:cNvSpPr>
            <a:spLocks noChangeShapeType="1"/>
          </p:cNvSpPr>
          <p:nvPr/>
        </p:nvSpPr>
        <p:spPr bwMode="auto">
          <a:xfrm flipV="1">
            <a:off x="4371975" y="47974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53" name="Text Box 9"/>
          <p:cNvSpPr txBox="1">
            <a:spLocks noChangeArrowheads="1"/>
          </p:cNvSpPr>
          <p:nvPr/>
        </p:nvSpPr>
        <p:spPr bwMode="auto">
          <a:xfrm>
            <a:off x="2865438" y="40767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t>
            </a:r>
          </a:p>
        </p:txBody>
      </p:sp>
      <p:sp>
        <p:nvSpPr>
          <p:cNvPr id="134154" name="Text Box 10"/>
          <p:cNvSpPr txBox="1">
            <a:spLocks noChangeArrowheads="1"/>
          </p:cNvSpPr>
          <p:nvPr/>
        </p:nvSpPr>
        <p:spPr bwMode="auto">
          <a:xfrm>
            <a:off x="808038" y="1633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134155" name="Text Box 11"/>
          <p:cNvSpPr txBox="1">
            <a:spLocks noChangeArrowheads="1"/>
          </p:cNvSpPr>
          <p:nvPr/>
        </p:nvSpPr>
        <p:spPr bwMode="auto">
          <a:xfrm>
            <a:off x="2555875" y="6086475"/>
            <a:ext cx="2474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非同期ＳＲＡＭのモデル</a:t>
            </a:r>
          </a:p>
        </p:txBody>
      </p:sp>
      <p:sp>
        <p:nvSpPr>
          <p:cNvPr id="134156" name="Text Box 12"/>
          <p:cNvSpPr txBox="1">
            <a:spLocks noChangeArrowheads="1"/>
          </p:cNvSpPr>
          <p:nvPr/>
        </p:nvSpPr>
        <p:spPr bwMode="auto">
          <a:xfrm>
            <a:off x="2195513" y="1989138"/>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Ｉ／</a:t>
            </a:r>
            <a:r>
              <a:rPr lang="en-US" altLang="ja-JP" b="1"/>
              <a:t>O</a:t>
            </a:r>
          </a:p>
        </p:txBody>
      </p:sp>
      <p:sp>
        <p:nvSpPr>
          <p:cNvPr id="134157" name="Text Box 13"/>
          <p:cNvSpPr txBox="1">
            <a:spLocks noChangeArrowheads="1"/>
          </p:cNvSpPr>
          <p:nvPr/>
        </p:nvSpPr>
        <p:spPr bwMode="auto">
          <a:xfrm>
            <a:off x="4154488" y="5222875"/>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WE</a:t>
            </a:r>
          </a:p>
        </p:txBody>
      </p:sp>
      <p:sp>
        <p:nvSpPr>
          <p:cNvPr id="134158" name="Text Box 14"/>
          <p:cNvSpPr txBox="1">
            <a:spLocks noChangeArrowheads="1"/>
          </p:cNvSpPr>
          <p:nvPr/>
        </p:nvSpPr>
        <p:spPr bwMode="auto">
          <a:xfrm>
            <a:off x="539750" y="3286125"/>
            <a:ext cx="12096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Address</a:t>
            </a:r>
          </a:p>
          <a:p>
            <a:endParaRPr lang="en-US" altLang="ja-JP" b="1"/>
          </a:p>
          <a:p>
            <a:r>
              <a:rPr lang="en-US" altLang="ja-JP" b="1"/>
              <a:t>8bit</a:t>
            </a:r>
            <a:r>
              <a:rPr lang="ja-JP" altLang="en-US" b="1"/>
              <a:t>ならば</a:t>
            </a:r>
          </a:p>
        </p:txBody>
      </p:sp>
      <p:sp>
        <p:nvSpPr>
          <p:cNvPr id="134159" name="Text Box 15"/>
          <p:cNvSpPr txBox="1">
            <a:spLocks noChangeArrowheads="1"/>
          </p:cNvSpPr>
          <p:nvPr/>
        </p:nvSpPr>
        <p:spPr bwMode="auto">
          <a:xfrm>
            <a:off x="1763713" y="2636838"/>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0 </a:t>
            </a:r>
          </a:p>
        </p:txBody>
      </p:sp>
      <p:sp>
        <p:nvSpPr>
          <p:cNvPr id="134160" name="Text Box 16"/>
          <p:cNvSpPr txBox="1">
            <a:spLocks noChangeArrowheads="1"/>
          </p:cNvSpPr>
          <p:nvPr/>
        </p:nvSpPr>
        <p:spPr bwMode="auto">
          <a:xfrm>
            <a:off x="1763713" y="291941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 </a:t>
            </a:r>
          </a:p>
        </p:txBody>
      </p:sp>
      <p:sp>
        <p:nvSpPr>
          <p:cNvPr id="134161" name="Text Box 17"/>
          <p:cNvSpPr txBox="1">
            <a:spLocks noChangeArrowheads="1"/>
          </p:cNvSpPr>
          <p:nvPr/>
        </p:nvSpPr>
        <p:spPr bwMode="auto">
          <a:xfrm>
            <a:off x="1763713" y="314166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2 </a:t>
            </a:r>
          </a:p>
        </p:txBody>
      </p:sp>
      <p:sp>
        <p:nvSpPr>
          <p:cNvPr id="134162" name="Text Box 18"/>
          <p:cNvSpPr txBox="1">
            <a:spLocks noChangeArrowheads="1"/>
          </p:cNvSpPr>
          <p:nvPr/>
        </p:nvSpPr>
        <p:spPr bwMode="auto">
          <a:xfrm>
            <a:off x="1620838" y="443706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255 </a:t>
            </a:r>
          </a:p>
        </p:txBody>
      </p:sp>
      <p:sp>
        <p:nvSpPr>
          <p:cNvPr id="134163" name="Line 19"/>
          <p:cNvSpPr>
            <a:spLocks noChangeShapeType="1"/>
          </p:cNvSpPr>
          <p:nvPr/>
        </p:nvSpPr>
        <p:spPr bwMode="auto">
          <a:xfrm>
            <a:off x="2195513" y="2636838"/>
            <a:ext cx="252095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64" name="Text Box 20"/>
          <p:cNvSpPr txBox="1">
            <a:spLocks noChangeArrowheads="1"/>
          </p:cNvSpPr>
          <p:nvPr/>
        </p:nvSpPr>
        <p:spPr bwMode="auto">
          <a:xfrm>
            <a:off x="3184525" y="221138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幅</a:t>
            </a:r>
          </a:p>
        </p:txBody>
      </p:sp>
      <p:sp>
        <p:nvSpPr>
          <p:cNvPr id="134165" name="Text Box 21"/>
          <p:cNvSpPr txBox="1">
            <a:spLocks noChangeArrowheads="1"/>
          </p:cNvSpPr>
          <p:nvPr/>
        </p:nvSpPr>
        <p:spPr bwMode="auto">
          <a:xfrm>
            <a:off x="5127625" y="2441575"/>
            <a:ext cx="2244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メモリは幅</a:t>
            </a:r>
            <a:r>
              <a:rPr lang="en-US" altLang="ja-JP"/>
              <a:t>wbit, </a:t>
            </a:r>
            <a:r>
              <a:rPr lang="ja-JP" altLang="en-US"/>
              <a:t>深さ</a:t>
            </a:r>
            <a:r>
              <a:rPr lang="en-US" altLang="ja-JP"/>
              <a:t>2</a:t>
            </a:r>
          </a:p>
          <a:p>
            <a:r>
              <a:rPr lang="ja-JP" altLang="en-US"/>
              <a:t>この例は</a:t>
            </a:r>
            <a:r>
              <a:rPr lang="en-US" altLang="ja-JP"/>
              <a:t>w=16, n=8</a:t>
            </a:r>
          </a:p>
        </p:txBody>
      </p:sp>
      <p:sp>
        <p:nvSpPr>
          <p:cNvPr id="134166" name="Text Box 22"/>
          <p:cNvSpPr txBox="1">
            <a:spLocks noChangeArrowheads="1"/>
          </p:cNvSpPr>
          <p:nvPr/>
        </p:nvSpPr>
        <p:spPr bwMode="auto">
          <a:xfrm>
            <a:off x="7164388" y="2349500"/>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b="1"/>
              <a:t>n</a:t>
            </a:r>
          </a:p>
        </p:txBody>
      </p:sp>
      <p:sp>
        <p:nvSpPr>
          <p:cNvPr id="134167" name="Text Box 23"/>
          <p:cNvSpPr txBox="1">
            <a:spLocks noChangeArrowheads="1"/>
          </p:cNvSpPr>
          <p:nvPr/>
        </p:nvSpPr>
        <p:spPr bwMode="auto">
          <a:xfrm>
            <a:off x="5200650" y="3017838"/>
            <a:ext cx="36036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深さ</a:t>
            </a:r>
            <a:r>
              <a:rPr lang="en-US" altLang="ja-JP"/>
              <a:t>2</a:t>
            </a:r>
            <a:r>
              <a:rPr lang="ja-JP" altLang="en-US"/>
              <a:t>　</a:t>
            </a:r>
            <a:r>
              <a:rPr lang="en-US" altLang="ja-JP"/>
              <a:t>=256</a:t>
            </a:r>
          </a:p>
          <a:p>
            <a:r>
              <a:rPr lang="ja-JP" altLang="en-US"/>
              <a:t>（本当はもっとずっと多数のデータを</a:t>
            </a:r>
          </a:p>
          <a:p>
            <a:r>
              <a:rPr lang="ja-JP" altLang="en-US"/>
              <a:t>格納する）</a:t>
            </a:r>
          </a:p>
          <a:p>
            <a:endParaRPr lang="ja-JP" altLang="en-US"/>
          </a:p>
          <a:p>
            <a:r>
              <a:rPr lang="ja-JP" altLang="en-US"/>
              <a:t>制御端子は</a:t>
            </a:r>
            <a:r>
              <a:rPr lang="en-US" altLang="ja-JP"/>
              <a:t>3</a:t>
            </a:r>
            <a:r>
              <a:rPr lang="ja-JP" altLang="en-US"/>
              <a:t>本</a:t>
            </a:r>
          </a:p>
          <a:p>
            <a:r>
              <a:rPr lang="ja-JP" altLang="en-US"/>
              <a:t>ＣＳ：チップ全体を制御</a:t>
            </a:r>
          </a:p>
          <a:p>
            <a:r>
              <a:rPr lang="ja-JP" altLang="en-US"/>
              <a:t>ＯＥ：読み出し</a:t>
            </a:r>
          </a:p>
          <a:p>
            <a:r>
              <a:rPr lang="ja-JP" altLang="en-US"/>
              <a:t>ＷＥ：書き込み</a:t>
            </a:r>
          </a:p>
          <a:p>
            <a:r>
              <a:rPr lang="ja-JP" altLang="en-US"/>
              <a:t>いずれもアクティブＬ</a:t>
            </a:r>
          </a:p>
          <a:p>
            <a:endParaRPr lang="en-US" altLang="ja-JP"/>
          </a:p>
        </p:txBody>
      </p:sp>
      <p:sp>
        <p:nvSpPr>
          <p:cNvPr id="134168" name="Rectangle 24"/>
          <p:cNvSpPr>
            <a:spLocks noChangeArrowheads="1"/>
          </p:cNvSpPr>
          <p:nvPr/>
        </p:nvSpPr>
        <p:spPr bwMode="auto">
          <a:xfrm>
            <a:off x="2195513" y="2997200"/>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69" name="Rectangle 25"/>
          <p:cNvSpPr>
            <a:spLocks noChangeArrowheads="1"/>
          </p:cNvSpPr>
          <p:nvPr/>
        </p:nvSpPr>
        <p:spPr bwMode="auto">
          <a:xfrm>
            <a:off x="2193925" y="3213100"/>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70" name="Rectangle 26"/>
          <p:cNvSpPr>
            <a:spLocks noChangeArrowheads="1"/>
          </p:cNvSpPr>
          <p:nvPr/>
        </p:nvSpPr>
        <p:spPr bwMode="auto">
          <a:xfrm>
            <a:off x="2192338" y="3429000"/>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71" name="Rectangle 27"/>
          <p:cNvSpPr>
            <a:spLocks noChangeArrowheads="1"/>
          </p:cNvSpPr>
          <p:nvPr/>
        </p:nvSpPr>
        <p:spPr bwMode="auto">
          <a:xfrm>
            <a:off x="2190750" y="3644900"/>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72" name="Rectangle 28"/>
          <p:cNvSpPr>
            <a:spLocks noChangeArrowheads="1"/>
          </p:cNvSpPr>
          <p:nvPr/>
        </p:nvSpPr>
        <p:spPr bwMode="auto">
          <a:xfrm>
            <a:off x="2189163" y="3860800"/>
            <a:ext cx="2590800"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73" name="Text Box 29"/>
          <p:cNvSpPr txBox="1">
            <a:spLocks noChangeArrowheads="1"/>
          </p:cNvSpPr>
          <p:nvPr/>
        </p:nvSpPr>
        <p:spPr bwMode="auto">
          <a:xfrm>
            <a:off x="5724525" y="2925763"/>
            <a:ext cx="268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t>8</a:t>
            </a:r>
          </a:p>
        </p:txBody>
      </p:sp>
      <p:sp>
        <p:nvSpPr>
          <p:cNvPr id="134174" name="Oval 30"/>
          <p:cNvSpPr>
            <a:spLocks noChangeArrowheads="1"/>
          </p:cNvSpPr>
          <p:nvPr/>
        </p:nvSpPr>
        <p:spPr bwMode="auto">
          <a:xfrm>
            <a:off x="4284663" y="4724400"/>
            <a:ext cx="144462"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75" name="Line 31"/>
          <p:cNvSpPr>
            <a:spLocks noChangeShapeType="1"/>
          </p:cNvSpPr>
          <p:nvPr/>
        </p:nvSpPr>
        <p:spPr bwMode="auto">
          <a:xfrm>
            <a:off x="4211638" y="5300663"/>
            <a:ext cx="358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76" name="Line 32"/>
          <p:cNvSpPr>
            <a:spLocks noChangeShapeType="1"/>
          </p:cNvSpPr>
          <p:nvPr/>
        </p:nvSpPr>
        <p:spPr bwMode="auto">
          <a:xfrm flipV="1">
            <a:off x="3925888" y="47974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77" name="Text Box 33"/>
          <p:cNvSpPr txBox="1">
            <a:spLocks noChangeArrowheads="1"/>
          </p:cNvSpPr>
          <p:nvPr/>
        </p:nvSpPr>
        <p:spPr bwMode="auto">
          <a:xfrm>
            <a:off x="3708400" y="5222875"/>
            <a:ext cx="51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OE</a:t>
            </a:r>
          </a:p>
        </p:txBody>
      </p:sp>
      <p:sp>
        <p:nvSpPr>
          <p:cNvPr id="134178" name="Oval 34"/>
          <p:cNvSpPr>
            <a:spLocks noChangeArrowheads="1"/>
          </p:cNvSpPr>
          <p:nvPr/>
        </p:nvSpPr>
        <p:spPr bwMode="auto">
          <a:xfrm>
            <a:off x="3838575" y="4724400"/>
            <a:ext cx="144463"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79" name="Line 35"/>
          <p:cNvSpPr>
            <a:spLocks noChangeShapeType="1"/>
          </p:cNvSpPr>
          <p:nvPr/>
        </p:nvSpPr>
        <p:spPr bwMode="auto">
          <a:xfrm>
            <a:off x="3765550" y="5300663"/>
            <a:ext cx="358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80" name="Line 36"/>
          <p:cNvSpPr>
            <a:spLocks noChangeShapeType="1"/>
          </p:cNvSpPr>
          <p:nvPr/>
        </p:nvSpPr>
        <p:spPr bwMode="auto">
          <a:xfrm flipV="1">
            <a:off x="3479800" y="47974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181" name="Text Box 37"/>
          <p:cNvSpPr txBox="1">
            <a:spLocks noChangeArrowheads="1"/>
          </p:cNvSpPr>
          <p:nvPr/>
        </p:nvSpPr>
        <p:spPr bwMode="auto">
          <a:xfrm>
            <a:off x="3262313" y="5222875"/>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CS</a:t>
            </a:r>
          </a:p>
        </p:txBody>
      </p:sp>
      <p:sp>
        <p:nvSpPr>
          <p:cNvPr id="134182" name="Oval 38"/>
          <p:cNvSpPr>
            <a:spLocks noChangeArrowheads="1"/>
          </p:cNvSpPr>
          <p:nvPr/>
        </p:nvSpPr>
        <p:spPr bwMode="auto">
          <a:xfrm>
            <a:off x="3392488" y="4724400"/>
            <a:ext cx="144462"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4183" name="Line 39"/>
          <p:cNvSpPr>
            <a:spLocks noChangeShapeType="1"/>
          </p:cNvSpPr>
          <p:nvPr/>
        </p:nvSpPr>
        <p:spPr bwMode="auto">
          <a:xfrm>
            <a:off x="3319463" y="5300663"/>
            <a:ext cx="358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43.8|2.5|1.5"/>
</p:tagLst>
</file>

<file path=ppt/tags/tag10.xml><?xml version="1.0" encoding="utf-8"?>
<p:tagLst xmlns:a="http://schemas.openxmlformats.org/drawingml/2006/main" xmlns:r="http://schemas.openxmlformats.org/officeDocument/2006/relationships" xmlns:p="http://schemas.openxmlformats.org/presentationml/2006/main">
  <p:tag name="TIMING" val="|8.4|4.2|1.3"/>
</p:tagLst>
</file>

<file path=ppt/tags/tag11.xml><?xml version="1.0" encoding="utf-8"?>
<p:tagLst xmlns:a="http://schemas.openxmlformats.org/drawingml/2006/main" xmlns:r="http://schemas.openxmlformats.org/officeDocument/2006/relationships" xmlns:p="http://schemas.openxmlformats.org/presentationml/2006/main">
  <p:tag name="TIMING" val="|2|2.4|5.3|1.9"/>
</p:tagLst>
</file>

<file path=ppt/tags/tag12.xml><?xml version="1.0" encoding="utf-8"?>
<p:tagLst xmlns:a="http://schemas.openxmlformats.org/drawingml/2006/main" xmlns:r="http://schemas.openxmlformats.org/officeDocument/2006/relationships" xmlns:p="http://schemas.openxmlformats.org/presentationml/2006/main">
  <p:tag name="TIMING" val="|1.3|1.7|13.9|1"/>
</p:tagLst>
</file>

<file path=ppt/tags/tag2.xml><?xml version="1.0" encoding="utf-8"?>
<p:tagLst xmlns:a="http://schemas.openxmlformats.org/drawingml/2006/main" xmlns:r="http://schemas.openxmlformats.org/officeDocument/2006/relationships" xmlns:p="http://schemas.openxmlformats.org/presentationml/2006/main">
  <p:tag name="TIMING" val="|16.1|3.2|1.6|82.7|31.8|2.1"/>
</p:tagLst>
</file>

<file path=ppt/tags/tag3.xml><?xml version="1.0" encoding="utf-8"?>
<p:tagLst xmlns:a="http://schemas.openxmlformats.org/drawingml/2006/main" xmlns:r="http://schemas.openxmlformats.org/officeDocument/2006/relationships" xmlns:p="http://schemas.openxmlformats.org/presentationml/2006/main">
  <p:tag name="TIMING" val="|2.7|13.9|15.2"/>
</p:tagLst>
</file>

<file path=ppt/tags/tag4.xml><?xml version="1.0" encoding="utf-8"?>
<p:tagLst xmlns:a="http://schemas.openxmlformats.org/drawingml/2006/main" xmlns:r="http://schemas.openxmlformats.org/officeDocument/2006/relationships" xmlns:p="http://schemas.openxmlformats.org/presentationml/2006/main">
  <p:tag name="TIMING" val="|3|9.2|1.1"/>
</p:tagLst>
</file>

<file path=ppt/tags/tag5.xml><?xml version="1.0" encoding="utf-8"?>
<p:tagLst xmlns:a="http://schemas.openxmlformats.org/drawingml/2006/main" xmlns:r="http://schemas.openxmlformats.org/officeDocument/2006/relationships" xmlns:p="http://schemas.openxmlformats.org/presentationml/2006/main">
  <p:tag name="TIMING" val="|2.6|6.2|0.8"/>
</p:tagLst>
</file>

<file path=ppt/tags/tag6.xml><?xml version="1.0" encoding="utf-8"?>
<p:tagLst xmlns:a="http://schemas.openxmlformats.org/drawingml/2006/main" xmlns:r="http://schemas.openxmlformats.org/officeDocument/2006/relationships" xmlns:p="http://schemas.openxmlformats.org/presentationml/2006/main">
  <p:tag name="TIMING" val="|14.1|4.1|18.6"/>
</p:tagLst>
</file>

<file path=ppt/tags/tag7.xml><?xml version="1.0" encoding="utf-8"?>
<p:tagLst xmlns:a="http://schemas.openxmlformats.org/drawingml/2006/main" xmlns:r="http://schemas.openxmlformats.org/officeDocument/2006/relationships" xmlns:p="http://schemas.openxmlformats.org/presentationml/2006/main">
  <p:tag name="TIMING" val="|6.7|3.2|1|80.9"/>
</p:tagLst>
</file>

<file path=ppt/tags/tag8.xml><?xml version="1.0" encoding="utf-8"?>
<p:tagLst xmlns:a="http://schemas.openxmlformats.org/drawingml/2006/main" xmlns:r="http://schemas.openxmlformats.org/officeDocument/2006/relationships" xmlns:p="http://schemas.openxmlformats.org/presentationml/2006/main">
  <p:tag name="TIMING" val="|46.9|2"/>
</p:tagLst>
</file>

<file path=ppt/tags/tag9.xml><?xml version="1.0" encoding="utf-8"?>
<p:tagLst xmlns:a="http://schemas.openxmlformats.org/drawingml/2006/main" xmlns:r="http://schemas.openxmlformats.org/officeDocument/2006/relationships" xmlns:p="http://schemas.openxmlformats.org/presentationml/2006/main">
  <p:tag name="TIMING" val="|17.8|4.1"/>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2682</TotalTime>
  <Words>6373</Words>
  <Application>Microsoft Office PowerPoint</Application>
  <PresentationFormat>画面に合わせる (4:3)</PresentationFormat>
  <Paragraphs>696</Paragraphs>
  <Slides>51</Slides>
  <Notes>48</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51</vt:i4>
      </vt:variant>
    </vt:vector>
  </HeadingPairs>
  <TitlesOfParts>
    <vt:vector size="55" baseType="lpstr">
      <vt:lpstr>HG丸ｺﾞｼｯｸM-PRO</vt:lpstr>
      <vt:lpstr>Arial</vt:lpstr>
      <vt:lpstr>Times New Roman</vt:lpstr>
      <vt:lpstr>標準デザイン</vt:lpstr>
      <vt:lpstr>メモリ回路　 RAMとかROMとかフラッシュメモリとか知っておこう テキスト8章　</vt:lpstr>
      <vt:lpstr>半導体メモリの分類</vt:lpstr>
      <vt:lpstr>メモリのモデル</vt:lpstr>
      <vt:lpstr>メモリの基本構造</vt:lpstr>
      <vt:lpstr>昔のメモリ</vt:lpstr>
      <vt:lpstr>PowerPoint プレゼンテーション</vt:lpstr>
      <vt:lpstr>SRAM　(Static　RAM)</vt:lpstr>
      <vt:lpstr>SRAM型のメモリセル構造</vt:lpstr>
      <vt:lpstr>非同期ＳＲＡＭ</vt:lpstr>
      <vt:lpstr>ＲＡＭの容量</vt:lpstr>
      <vt:lpstr>演習6.1</vt:lpstr>
      <vt:lpstr>メモリからの読み出し テキストp.129</vt:lpstr>
      <vt:lpstr>メモリへの書き込み テキストp.129</vt:lpstr>
      <vt:lpstr>メモリの動特性</vt:lpstr>
      <vt:lpstr>メモリからの読み出し テキストp.131 </vt:lpstr>
      <vt:lpstr>メモリ回路としてのアクセス時間１</vt:lpstr>
      <vt:lpstr>PowerPoint プレゼンテーション</vt:lpstr>
      <vt:lpstr>PowerPoint プレゼンテーション</vt:lpstr>
      <vt:lpstr>メモリへの書き込み テキストp.131</vt:lpstr>
      <vt:lpstr>DRAM（Dynamic　RAM)</vt:lpstr>
      <vt:lpstr>PowerPoint プレゼンテーション</vt:lpstr>
      <vt:lpstr>記憶階層におけるSRAMと DRAMの使い方</vt:lpstr>
      <vt:lpstr>PowerPoint プレゼンテーション</vt:lpstr>
      <vt:lpstr>DDR-SDRAMカードの例 </vt:lpstr>
      <vt:lpstr>DRAMの構造</vt:lpstr>
      <vt:lpstr>古典的なＤＲＡＭの利用法</vt:lpstr>
      <vt:lpstr>DRAMの記憶部分</vt:lpstr>
      <vt:lpstr>Hレベルの書き込み</vt:lpstr>
      <vt:lpstr>Lレベルの書き込み</vt:lpstr>
      <vt:lpstr>Hレベルの読み出し</vt:lpstr>
      <vt:lpstr>Lレベルの読み出し</vt:lpstr>
      <vt:lpstr>DRAMアクセスの特徴</vt:lpstr>
      <vt:lpstr>SDR (Single Data Rate) 　ＳＤＲＡＭ：同期式ＤＲＡＭ</vt:lpstr>
      <vt:lpstr>SDR-ＳＤＲＡＭの読み出しタイミング</vt:lpstr>
      <vt:lpstr>DDR (Double Data Rate) 　ＳＤＲＡＭ：同期式ＤＲＡＭ</vt:lpstr>
      <vt:lpstr>DDR-ＳＤＲＡＭの読み出しタイミング</vt:lpstr>
      <vt:lpstr>DRAMのまとめ</vt:lpstr>
      <vt:lpstr>PowerPoint プレゼンテーション</vt:lpstr>
      <vt:lpstr>半導体メモリの分類</vt:lpstr>
      <vt:lpstr>メモリチップ外観</vt:lpstr>
      <vt:lpstr>フラッシュメモリ</vt:lpstr>
      <vt:lpstr>フラッシュメモリの読み出し　 （電荷が存在しない場合）</vt:lpstr>
      <vt:lpstr>フラッシュメモリの読み出し　 （電荷が存在する場合）</vt:lpstr>
      <vt:lpstr>フラッシュメモリへの 書き込み　</vt:lpstr>
      <vt:lpstr>フラッシュメモリの消去　</vt:lpstr>
      <vt:lpstr>SSD(Solid State Drive)</vt:lpstr>
      <vt:lpstr>PowerPoint プレゼンテーション</vt:lpstr>
      <vt:lpstr>フラッシュメモリ　まとめ</vt:lpstr>
      <vt:lpstr>新しい不揮発性メモリ</vt:lpstr>
      <vt:lpstr>今日のポイント</vt:lpstr>
      <vt:lpstr>演習6.3</vt:lpstr>
    </vt:vector>
  </TitlesOfParts>
  <Company>Keio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hunga</dc:creator>
  <cp:lastModifiedBy>天野 英晴</cp:lastModifiedBy>
  <cp:revision>128</cp:revision>
  <dcterms:created xsi:type="dcterms:W3CDTF">2005-10-12T03:22:50Z</dcterms:created>
  <dcterms:modified xsi:type="dcterms:W3CDTF">2023-05-01T09:48:08Z</dcterms:modified>
</cp:coreProperties>
</file>