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9" r:id="rId2"/>
    <p:sldId id="489" r:id="rId3"/>
    <p:sldId id="492" r:id="rId4"/>
    <p:sldId id="480" r:id="rId5"/>
    <p:sldId id="490" r:id="rId6"/>
    <p:sldId id="491" r:id="rId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66"/>
    <a:srgbClr val="00CC66"/>
    <a:srgbClr val="0066FF"/>
    <a:srgbClr val="FF66FF"/>
    <a:srgbClr val="FFFF00"/>
    <a:srgbClr val="FF66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44" autoAdjust="0"/>
    <p:restoredTop sz="94660"/>
  </p:normalViewPr>
  <p:slideViewPr>
    <p:cSldViewPr>
      <p:cViewPr varScale="1">
        <p:scale>
          <a:sx n="55" d="100"/>
          <a:sy n="55" d="100"/>
        </p:scale>
        <p:origin x="1194" y="66"/>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4E60EA4-7371-486A-BED2-9245F4397AAB}" type="slidenum">
              <a:rPr lang="en-US" altLang="ja-JP"/>
              <a:pPr/>
              <a:t>‹#›</a:t>
            </a:fld>
            <a:endParaRPr lang="en-US" altLang="ja-JP"/>
          </a:p>
        </p:txBody>
      </p:sp>
    </p:spTree>
    <p:extLst>
      <p:ext uri="{BB962C8B-B14F-4D97-AF65-F5344CB8AC3E}">
        <p14:creationId xmlns:p14="http://schemas.microsoft.com/office/powerpoint/2010/main" val="39337795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それではここで演習をやってみましょう。基本的には例題の数字を変えるだけですが、どちらか長い方のパスがクリティカルパスになることにご注意ください。</a:t>
            </a:r>
          </a:p>
        </p:txBody>
      </p:sp>
      <p:sp>
        <p:nvSpPr>
          <p:cNvPr id="4" name="スライド番号プレースホルダー 3"/>
          <p:cNvSpPr>
            <a:spLocks noGrp="1"/>
          </p:cNvSpPr>
          <p:nvPr>
            <p:ph type="sldNum" sz="quarter" idx="10"/>
          </p:nvPr>
        </p:nvSpPr>
        <p:spPr/>
        <p:txBody>
          <a:bodyPr/>
          <a:lstStyle/>
          <a:p>
            <a:fld id="{2987AA2A-6C43-49E9-A54D-981E862D90CF}" type="slidenum">
              <a:rPr lang="en-US" altLang="ja-JP" smtClean="0"/>
              <a:pPr/>
              <a:t>2</a:t>
            </a:fld>
            <a:endParaRPr lang="en-US" altLang="ja-JP"/>
          </a:p>
        </p:txBody>
      </p:sp>
    </p:spTree>
    <p:extLst>
      <p:ext uri="{BB962C8B-B14F-4D97-AF65-F5344CB8AC3E}">
        <p14:creationId xmlns:p14="http://schemas.microsoft.com/office/powerpoint/2010/main" val="2671661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ではもう一つ演習をやってみましょう。転送スループットとは何秒間にどの程度データが転送できるかを示します。</a:t>
            </a:r>
            <a:r>
              <a:rPr kumimoji="1" lang="en-US" altLang="ja-JP" dirty="0" err="1"/>
              <a:t>MByte</a:t>
            </a:r>
            <a:r>
              <a:rPr kumimoji="1" lang="en-US" altLang="ja-JP" dirty="0"/>
              <a:t>/Sec</a:t>
            </a:r>
          </a:p>
          <a:p>
            <a:r>
              <a:rPr kumimoji="1" lang="ja-JP" altLang="en-US" dirty="0"/>
              <a:t>の単位で示してください。</a:t>
            </a:r>
          </a:p>
        </p:txBody>
      </p:sp>
      <p:sp>
        <p:nvSpPr>
          <p:cNvPr id="4" name="スライド番号プレースホルダー 3"/>
          <p:cNvSpPr>
            <a:spLocks noGrp="1"/>
          </p:cNvSpPr>
          <p:nvPr>
            <p:ph type="sldNum" sz="quarter" idx="10"/>
          </p:nvPr>
        </p:nvSpPr>
        <p:spPr/>
        <p:txBody>
          <a:bodyPr/>
          <a:lstStyle/>
          <a:p>
            <a:fld id="{2987AA2A-6C43-49E9-A54D-981E862D90CF}" type="slidenum">
              <a:rPr lang="en-US" altLang="ja-JP" smtClean="0"/>
              <a:pPr/>
              <a:t>3</a:t>
            </a:fld>
            <a:endParaRPr lang="en-US" altLang="ja-JP"/>
          </a:p>
        </p:txBody>
      </p:sp>
    </p:spTree>
    <p:extLst>
      <p:ext uri="{BB962C8B-B14F-4D97-AF65-F5344CB8AC3E}">
        <p14:creationId xmlns:p14="http://schemas.microsoft.com/office/powerpoint/2010/main" val="1478649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2F06FCD9-C721-4FF4-A381-2D4D38B618D7}" type="slidenum">
              <a:rPr lang="en-US" altLang="ja-JP"/>
              <a:pPr/>
              <a:t>‹#›</a:t>
            </a:fld>
            <a:endParaRPr lang="en-US" altLang="ja-JP"/>
          </a:p>
        </p:txBody>
      </p:sp>
    </p:spTree>
    <p:extLst>
      <p:ext uri="{BB962C8B-B14F-4D97-AF65-F5344CB8AC3E}">
        <p14:creationId xmlns:p14="http://schemas.microsoft.com/office/powerpoint/2010/main" val="98785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4D3E8BE-A73F-432F-87D8-FB149C598445}" type="slidenum">
              <a:rPr lang="en-US" altLang="ja-JP"/>
              <a:pPr/>
              <a:t>‹#›</a:t>
            </a:fld>
            <a:endParaRPr lang="en-US" altLang="ja-JP"/>
          </a:p>
        </p:txBody>
      </p:sp>
    </p:spTree>
    <p:extLst>
      <p:ext uri="{BB962C8B-B14F-4D97-AF65-F5344CB8AC3E}">
        <p14:creationId xmlns:p14="http://schemas.microsoft.com/office/powerpoint/2010/main" val="1924504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19BEF69-BDDF-439F-9FAE-C9203E5D880A}" type="slidenum">
              <a:rPr lang="en-US" altLang="ja-JP"/>
              <a:pPr/>
              <a:t>‹#›</a:t>
            </a:fld>
            <a:endParaRPr lang="en-US" altLang="ja-JP"/>
          </a:p>
        </p:txBody>
      </p:sp>
    </p:spTree>
    <p:extLst>
      <p:ext uri="{BB962C8B-B14F-4D97-AF65-F5344CB8AC3E}">
        <p14:creationId xmlns:p14="http://schemas.microsoft.com/office/powerpoint/2010/main" val="1118662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6" name="フッター プレースホルダー 5"/>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a:xfrm>
            <a:off x="6553200" y="6245225"/>
            <a:ext cx="2133600" cy="476250"/>
          </a:xfrm>
        </p:spPr>
        <p:txBody>
          <a:bodyPr/>
          <a:lstStyle>
            <a:lvl1pPr>
              <a:defRPr/>
            </a:lvl1pPr>
          </a:lstStyle>
          <a:p>
            <a:fld id="{D5BCDEA0-D231-43CE-AC5B-380E2297F738}" type="slidenum">
              <a:rPr lang="en-US" altLang="ja-JP"/>
              <a:pPr/>
              <a:t>‹#›</a:t>
            </a:fld>
            <a:endParaRPr lang="en-US" altLang="ja-JP"/>
          </a:p>
        </p:txBody>
      </p:sp>
    </p:spTree>
    <p:extLst>
      <p:ext uri="{BB962C8B-B14F-4D97-AF65-F5344CB8AC3E}">
        <p14:creationId xmlns:p14="http://schemas.microsoft.com/office/powerpoint/2010/main" val="4859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46AE970-AE98-44EF-A43D-4B401B496F6E}" type="slidenum">
              <a:rPr lang="en-US" altLang="ja-JP"/>
              <a:pPr/>
              <a:t>‹#›</a:t>
            </a:fld>
            <a:endParaRPr lang="en-US" altLang="ja-JP"/>
          </a:p>
        </p:txBody>
      </p:sp>
    </p:spTree>
    <p:extLst>
      <p:ext uri="{BB962C8B-B14F-4D97-AF65-F5344CB8AC3E}">
        <p14:creationId xmlns:p14="http://schemas.microsoft.com/office/powerpoint/2010/main" val="389322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29E2AE7-F5A8-48F1-8E85-682D025B65EC}" type="slidenum">
              <a:rPr lang="en-US" altLang="ja-JP"/>
              <a:pPr/>
              <a:t>‹#›</a:t>
            </a:fld>
            <a:endParaRPr lang="en-US" altLang="ja-JP"/>
          </a:p>
        </p:txBody>
      </p:sp>
    </p:spTree>
    <p:extLst>
      <p:ext uri="{BB962C8B-B14F-4D97-AF65-F5344CB8AC3E}">
        <p14:creationId xmlns:p14="http://schemas.microsoft.com/office/powerpoint/2010/main" val="229912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8802BAF7-4E94-4234-91B2-33942A7B3604}" type="slidenum">
              <a:rPr lang="en-US" altLang="ja-JP"/>
              <a:pPr/>
              <a:t>‹#›</a:t>
            </a:fld>
            <a:endParaRPr lang="en-US" altLang="ja-JP"/>
          </a:p>
        </p:txBody>
      </p:sp>
    </p:spTree>
    <p:extLst>
      <p:ext uri="{BB962C8B-B14F-4D97-AF65-F5344CB8AC3E}">
        <p14:creationId xmlns:p14="http://schemas.microsoft.com/office/powerpoint/2010/main" val="147377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441E1CD9-42EB-4468-A946-A2ECFDDF4084}" type="slidenum">
              <a:rPr lang="en-US" altLang="ja-JP"/>
              <a:pPr/>
              <a:t>‹#›</a:t>
            </a:fld>
            <a:endParaRPr lang="en-US" altLang="ja-JP"/>
          </a:p>
        </p:txBody>
      </p:sp>
    </p:spTree>
    <p:extLst>
      <p:ext uri="{BB962C8B-B14F-4D97-AF65-F5344CB8AC3E}">
        <p14:creationId xmlns:p14="http://schemas.microsoft.com/office/powerpoint/2010/main" val="29396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5D8F03E6-6ABC-4819-A697-09811AF390F9}" type="slidenum">
              <a:rPr lang="en-US" altLang="ja-JP"/>
              <a:pPr/>
              <a:t>‹#›</a:t>
            </a:fld>
            <a:endParaRPr lang="en-US" altLang="ja-JP"/>
          </a:p>
        </p:txBody>
      </p:sp>
    </p:spTree>
    <p:extLst>
      <p:ext uri="{BB962C8B-B14F-4D97-AF65-F5344CB8AC3E}">
        <p14:creationId xmlns:p14="http://schemas.microsoft.com/office/powerpoint/2010/main" val="383098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97A21B98-AF24-47A6-9B74-659BA47C0E5E}" type="slidenum">
              <a:rPr lang="en-US" altLang="ja-JP"/>
              <a:pPr/>
              <a:t>‹#›</a:t>
            </a:fld>
            <a:endParaRPr lang="en-US" altLang="ja-JP"/>
          </a:p>
        </p:txBody>
      </p:sp>
    </p:spTree>
    <p:extLst>
      <p:ext uri="{BB962C8B-B14F-4D97-AF65-F5344CB8AC3E}">
        <p14:creationId xmlns:p14="http://schemas.microsoft.com/office/powerpoint/2010/main" val="33419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81008DC6-A8F5-436B-B875-6598624954A0}" type="slidenum">
              <a:rPr lang="en-US" altLang="ja-JP"/>
              <a:pPr/>
              <a:t>‹#›</a:t>
            </a:fld>
            <a:endParaRPr lang="en-US" altLang="ja-JP"/>
          </a:p>
        </p:txBody>
      </p:sp>
    </p:spTree>
    <p:extLst>
      <p:ext uri="{BB962C8B-B14F-4D97-AF65-F5344CB8AC3E}">
        <p14:creationId xmlns:p14="http://schemas.microsoft.com/office/powerpoint/2010/main" val="314532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ABB337C-FFF0-49E3-A8A3-70008E5AA77D}" type="slidenum">
              <a:rPr lang="en-US" altLang="ja-JP"/>
              <a:pPr/>
              <a:t>‹#›</a:t>
            </a:fld>
            <a:endParaRPr lang="en-US" altLang="ja-JP"/>
          </a:p>
        </p:txBody>
      </p:sp>
    </p:spTree>
    <p:extLst>
      <p:ext uri="{BB962C8B-B14F-4D97-AF65-F5344CB8AC3E}">
        <p14:creationId xmlns:p14="http://schemas.microsoft.com/office/powerpoint/2010/main" val="145950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B44A8A8-01EE-449C-9EF5-892EB6361E3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ja-JP" altLang="en-US" dirty="0"/>
              <a:t>演習</a:t>
            </a:r>
            <a:r>
              <a:rPr lang="en-US" altLang="ja-JP" dirty="0"/>
              <a:t>6.1 </a:t>
            </a:r>
          </a:p>
        </p:txBody>
      </p:sp>
      <p:sp>
        <p:nvSpPr>
          <p:cNvPr id="138243" name="Rectangle 3"/>
          <p:cNvSpPr>
            <a:spLocks noGrp="1" noChangeArrowheads="1"/>
          </p:cNvSpPr>
          <p:nvPr>
            <p:ph type="body" idx="1"/>
          </p:nvPr>
        </p:nvSpPr>
        <p:spPr>
          <a:xfrm>
            <a:off x="481013" y="1258093"/>
            <a:ext cx="8291513" cy="604838"/>
          </a:xfrm>
        </p:spPr>
        <p:txBody>
          <a:bodyPr/>
          <a:lstStyle/>
          <a:p>
            <a:r>
              <a:rPr lang="ja-JP" altLang="en-US" dirty="0"/>
              <a:t>下のメモリ回路全体の容量はいくつか？</a:t>
            </a:r>
          </a:p>
        </p:txBody>
      </p:sp>
      <p:sp>
        <p:nvSpPr>
          <p:cNvPr id="138244" name="Rectangle 4"/>
          <p:cNvSpPr>
            <a:spLocks noChangeArrowheads="1"/>
          </p:cNvSpPr>
          <p:nvPr/>
        </p:nvSpPr>
        <p:spPr bwMode="auto">
          <a:xfrm>
            <a:off x="2411413" y="2782020"/>
            <a:ext cx="1512887" cy="158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45" name="Text Box 5"/>
          <p:cNvSpPr txBox="1">
            <a:spLocks noChangeArrowheads="1"/>
          </p:cNvSpPr>
          <p:nvPr/>
        </p:nvSpPr>
        <p:spPr bwMode="auto">
          <a:xfrm>
            <a:off x="3308350" y="2853457"/>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38246" name="Oval 6"/>
          <p:cNvSpPr>
            <a:spLocks noChangeArrowheads="1"/>
          </p:cNvSpPr>
          <p:nvPr/>
        </p:nvSpPr>
        <p:spPr bwMode="auto">
          <a:xfrm>
            <a:off x="3348038" y="2708995"/>
            <a:ext cx="144462"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47" name="Text Box 7"/>
          <p:cNvSpPr txBox="1">
            <a:spLocks noChangeArrowheads="1"/>
          </p:cNvSpPr>
          <p:nvPr/>
        </p:nvSpPr>
        <p:spPr bwMode="auto">
          <a:xfrm>
            <a:off x="2916238" y="2853457"/>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38248" name="Oval 8"/>
          <p:cNvSpPr>
            <a:spLocks noChangeArrowheads="1"/>
          </p:cNvSpPr>
          <p:nvPr/>
        </p:nvSpPr>
        <p:spPr bwMode="auto">
          <a:xfrm>
            <a:off x="3059113" y="2708995"/>
            <a:ext cx="144462"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49" name="Line 9"/>
          <p:cNvSpPr>
            <a:spLocks noChangeShapeType="1"/>
          </p:cNvSpPr>
          <p:nvPr/>
        </p:nvSpPr>
        <p:spPr bwMode="auto">
          <a:xfrm flipV="1">
            <a:off x="2843213" y="2132732"/>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0" name="Text Box 10"/>
          <p:cNvSpPr txBox="1">
            <a:spLocks noChangeArrowheads="1"/>
          </p:cNvSpPr>
          <p:nvPr/>
        </p:nvSpPr>
        <p:spPr bwMode="auto">
          <a:xfrm>
            <a:off x="2555875" y="2853457"/>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38251" name="Oval 11"/>
          <p:cNvSpPr>
            <a:spLocks noChangeArrowheads="1"/>
          </p:cNvSpPr>
          <p:nvPr/>
        </p:nvSpPr>
        <p:spPr bwMode="auto">
          <a:xfrm>
            <a:off x="2771775" y="2708995"/>
            <a:ext cx="144463"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52" name="Line 12"/>
          <p:cNvSpPr>
            <a:spLocks noChangeShapeType="1"/>
          </p:cNvSpPr>
          <p:nvPr/>
        </p:nvSpPr>
        <p:spPr bwMode="auto">
          <a:xfrm>
            <a:off x="2624138" y="292489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3" name="Line 13"/>
          <p:cNvSpPr>
            <a:spLocks noChangeShapeType="1"/>
          </p:cNvSpPr>
          <p:nvPr/>
        </p:nvSpPr>
        <p:spPr bwMode="auto">
          <a:xfrm flipV="1">
            <a:off x="3130550" y="2566120"/>
            <a:ext cx="158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4" name="Line 14"/>
          <p:cNvSpPr>
            <a:spLocks noChangeShapeType="1"/>
          </p:cNvSpPr>
          <p:nvPr/>
        </p:nvSpPr>
        <p:spPr bwMode="auto">
          <a:xfrm flipV="1">
            <a:off x="3419475" y="249309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5" name="Line 15"/>
          <p:cNvSpPr>
            <a:spLocks noChangeShapeType="1"/>
          </p:cNvSpPr>
          <p:nvPr/>
        </p:nvSpPr>
        <p:spPr bwMode="auto">
          <a:xfrm>
            <a:off x="2989263" y="292489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6" name="Line 16"/>
          <p:cNvSpPr>
            <a:spLocks noChangeShapeType="1"/>
          </p:cNvSpPr>
          <p:nvPr/>
        </p:nvSpPr>
        <p:spPr bwMode="auto">
          <a:xfrm>
            <a:off x="3354388" y="292489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7" name="Line 17"/>
          <p:cNvSpPr>
            <a:spLocks noChangeShapeType="1"/>
          </p:cNvSpPr>
          <p:nvPr/>
        </p:nvSpPr>
        <p:spPr bwMode="auto">
          <a:xfrm>
            <a:off x="1258888" y="3574182"/>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58" name="Text Box 18"/>
          <p:cNvSpPr txBox="1">
            <a:spLocks noChangeArrowheads="1"/>
          </p:cNvSpPr>
          <p:nvPr/>
        </p:nvSpPr>
        <p:spPr bwMode="auto">
          <a:xfrm>
            <a:off x="808038" y="3075707"/>
            <a:ext cx="1206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Ａ０－Ａ２０</a:t>
            </a:r>
          </a:p>
        </p:txBody>
      </p:sp>
      <p:sp>
        <p:nvSpPr>
          <p:cNvPr id="138259" name="Text Box 19"/>
          <p:cNvSpPr txBox="1">
            <a:spLocks noChangeArrowheads="1"/>
          </p:cNvSpPr>
          <p:nvPr/>
        </p:nvSpPr>
        <p:spPr bwMode="auto">
          <a:xfrm>
            <a:off x="735013" y="1916832"/>
            <a:ext cx="658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Ａ２１</a:t>
            </a:r>
          </a:p>
        </p:txBody>
      </p:sp>
      <p:sp>
        <p:nvSpPr>
          <p:cNvPr id="138260" name="Rectangle 20"/>
          <p:cNvSpPr>
            <a:spLocks noChangeArrowheads="1"/>
          </p:cNvSpPr>
          <p:nvPr/>
        </p:nvSpPr>
        <p:spPr bwMode="auto">
          <a:xfrm>
            <a:off x="5291138" y="2775670"/>
            <a:ext cx="1512887" cy="158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61" name="Text Box 21"/>
          <p:cNvSpPr txBox="1">
            <a:spLocks noChangeArrowheads="1"/>
          </p:cNvSpPr>
          <p:nvPr/>
        </p:nvSpPr>
        <p:spPr bwMode="auto">
          <a:xfrm>
            <a:off x="6188075" y="2847107"/>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38262" name="Oval 22"/>
          <p:cNvSpPr>
            <a:spLocks noChangeArrowheads="1"/>
          </p:cNvSpPr>
          <p:nvPr/>
        </p:nvSpPr>
        <p:spPr bwMode="auto">
          <a:xfrm>
            <a:off x="6227763" y="2702645"/>
            <a:ext cx="144462"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63" name="Text Box 23"/>
          <p:cNvSpPr txBox="1">
            <a:spLocks noChangeArrowheads="1"/>
          </p:cNvSpPr>
          <p:nvPr/>
        </p:nvSpPr>
        <p:spPr bwMode="auto">
          <a:xfrm>
            <a:off x="5795963" y="2847107"/>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38264" name="Oval 24"/>
          <p:cNvSpPr>
            <a:spLocks noChangeArrowheads="1"/>
          </p:cNvSpPr>
          <p:nvPr/>
        </p:nvSpPr>
        <p:spPr bwMode="auto">
          <a:xfrm>
            <a:off x="5938838" y="2702645"/>
            <a:ext cx="144462"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65" name="Line 25"/>
          <p:cNvSpPr>
            <a:spLocks noChangeShapeType="1"/>
          </p:cNvSpPr>
          <p:nvPr/>
        </p:nvSpPr>
        <p:spPr bwMode="auto">
          <a:xfrm flipV="1">
            <a:off x="5722938" y="2132732"/>
            <a:ext cx="1587" cy="569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66" name="Text Box 26"/>
          <p:cNvSpPr txBox="1">
            <a:spLocks noChangeArrowheads="1"/>
          </p:cNvSpPr>
          <p:nvPr/>
        </p:nvSpPr>
        <p:spPr bwMode="auto">
          <a:xfrm>
            <a:off x="5435600" y="2847107"/>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38267" name="Oval 27"/>
          <p:cNvSpPr>
            <a:spLocks noChangeArrowheads="1"/>
          </p:cNvSpPr>
          <p:nvPr/>
        </p:nvSpPr>
        <p:spPr bwMode="auto">
          <a:xfrm>
            <a:off x="5651500" y="2702645"/>
            <a:ext cx="144463"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68" name="Line 28"/>
          <p:cNvSpPr>
            <a:spLocks noChangeShapeType="1"/>
          </p:cNvSpPr>
          <p:nvPr/>
        </p:nvSpPr>
        <p:spPr bwMode="auto">
          <a:xfrm>
            <a:off x="5503863" y="291854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69" name="Line 29"/>
          <p:cNvSpPr>
            <a:spLocks noChangeShapeType="1"/>
          </p:cNvSpPr>
          <p:nvPr/>
        </p:nvSpPr>
        <p:spPr bwMode="auto">
          <a:xfrm flipV="1">
            <a:off x="6010275" y="2566120"/>
            <a:ext cx="1588" cy="136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0" name="Line 30"/>
          <p:cNvSpPr>
            <a:spLocks noChangeShapeType="1"/>
          </p:cNvSpPr>
          <p:nvPr/>
        </p:nvSpPr>
        <p:spPr bwMode="auto">
          <a:xfrm flipV="1">
            <a:off x="6299200" y="2493095"/>
            <a:ext cx="1588" cy="209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1" name="Line 31"/>
          <p:cNvSpPr>
            <a:spLocks noChangeShapeType="1"/>
          </p:cNvSpPr>
          <p:nvPr/>
        </p:nvSpPr>
        <p:spPr bwMode="auto">
          <a:xfrm>
            <a:off x="5868988" y="291854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2" name="Line 32"/>
          <p:cNvSpPr>
            <a:spLocks noChangeShapeType="1"/>
          </p:cNvSpPr>
          <p:nvPr/>
        </p:nvSpPr>
        <p:spPr bwMode="auto">
          <a:xfrm>
            <a:off x="6234113" y="2918545"/>
            <a:ext cx="2873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3" name="Line 33"/>
          <p:cNvSpPr>
            <a:spLocks noChangeShapeType="1"/>
          </p:cNvSpPr>
          <p:nvPr/>
        </p:nvSpPr>
        <p:spPr bwMode="auto">
          <a:xfrm flipV="1">
            <a:off x="4932363" y="3567832"/>
            <a:ext cx="358775" cy="6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4" name="Line 34"/>
          <p:cNvSpPr>
            <a:spLocks noChangeShapeType="1"/>
          </p:cNvSpPr>
          <p:nvPr/>
        </p:nvSpPr>
        <p:spPr bwMode="auto">
          <a:xfrm>
            <a:off x="3203575" y="4366345"/>
            <a:ext cx="0" cy="863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5" name="Line 35"/>
          <p:cNvSpPr>
            <a:spLocks noChangeShapeType="1"/>
          </p:cNvSpPr>
          <p:nvPr/>
        </p:nvSpPr>
        <p:spPr bwMode="auto">
          <a:xfrm>
            <a:off x="5940425" y="4366345"/>
            <a:ext cx="0" cy="8636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6" name="Text Box 36"/>
          <p:cNvSpPr txBox="1">
            <a:spLocks noChangeArrowheads="1"/>
          </p:cNvSpPr>
          <p:nvPr/>
        </p:nvSpPr>
        <p:spPr bwMode="auto">
          <a:xfrm>
            <a:off x="3348038" y="4653682"/>
            <a:ext cx="1222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38277" name="Text Box 37"/>
          <p:cNvSpPr txBox="1">
            <a:spLocks noChangeArrowheads="1"/>
          </p:cNvSpPr>
          <p:nvPr/>
        </p:nvSpPr>
        <p:spPr bwMode="auto">
          <a:xfrm>
            <a:off x="6011863" y="4582245"/>
            <a:ext cx="1222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38278" name="Line 38"/>
          <p:cNvSpPr>
            <a:spLocks noChangeShapeType="1"/>
          </p:cNvSpPr>
          <p:nvPr/>
        </p:nvSpPr>
        <p:spPr bwMode="auto">
          <a:xfrm>
            <a:off x="2339975" y="5229945"/>
            <a:ext cx="4392613"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79" name="Line 39"/>
          <p:cNvSpPr>
            <a:spLocks noChangeShapeType="1"/>
          </p:cNvSpPr>
          <p:nvPr/>
        </p:nvSpPr>
        <p:spPr bwMode="auto">
          <a:xfrm>
            <a:off x="1619250" y="3574182"/>
            <a:ext cx="936625"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0" name="Line 40"/>
          <p:cNvSpPr>
            <a:spLocks noChangeShapeType="1"/>
          </p:cNvSpPr>
          <p:nvPr/>
        </p:nvSpPr>
        <p:spPr bwMode="auto">
          <a:xfrm>
            <a:off x="2555875" y="4653682"/>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1" name="Line 41"/>
          <p:cNvSpPr>
            <a:spLocks noChangeShapeType="1"/>
          </p:cNvSpPr>
          <p:nvPr/>
        </p:nvSpPr>
        <p:spPr bwMode="auto">
          <a:xfrm flipV="1">
            <a:off x="4356100" y="3574182"/>
            <a:ext cx="576263"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8282" name="Group 42"/>
          <p:cNvGrpSpPr>
            <a:grpSpLocks/>
          </p:cNvGrpSpPr>
          <p:nvPr/>
        </p:nvGrpSpPr>
        <p:grpSpPr bwMode="auto">
          <a:xfrm flipH="1">
            <a:off x="4284663" y="1916832"/>
            <a:ext cx="541337" cy="503238"/>
            <a:chOff x="4172" y="1888"/>
            <a:chExt cx="341" cy="317"/>
          </a:xfrm>
        </p:grpSpPr>
        <p:sp>
          <p:nvSpPr>
            <p:cNvPr id="138283" name="AutoShape 43"/>
            <p:cNvSpPr>
              <a:spLocks noChangeArrowheads="1"/>
            </p:cNvSpPr>
            <p:nvPr/>
          </p:nvSpPr>
          <p:spPr bwMode="auto">
            <a:xfrm rot="-5400000">
              <a:off x="4218" y="1911"/>
              <a:ext cx="317" cy="27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284" name="Oval 44"/>
            <p:cNvSpPr>
              <a:spLocks noChangeArrowheads="1"/>
            </p:cNvSpPr>
            <p:nvPr/>
          </p:nvSpPr>
          <p:spPr bwMode="auto">
            <a:xfrm>
              <a:off x="4172" y="2002"/>
              <a:ext cx="91" cy="91"/>
            </a:xfrm>
            <a:prstGeom prst="ellipse">
              <a:avLst/>
            </a:pr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8285" name="Line 45"/>
          <p:cNvSpPr>
            <a:spLocks noChangeShapeType="1"/>
          </p:cNvSpPr>
          <p:nvPr/>
        </p:nvSpPr>
        <p:spPr bwMode="auto">
          <a:xfrm flipH="1">
            <a:off x="1403350" y="2132732"/>
            <a:ext cx="28813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6" name="Line 46"/>
          <p:cNvSpPr>
            <a:spLocks noChangeShapeType="1"/>
          </p:cNvSpPr>
          <p:nvPr/>
        </p:nvSpPr>
        <p:spPr bwMode="auto">
          <a:xfrm>
            <a:off x="4787900" y="2132732"/>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7" name="Line 47"/>
          <p:cNvSpPr>
            <a:spLocks noChangeShapeType="1"/>
          </p:cNvSpPr>
          <p:nvPr/>
        </p:nvSpPr>
        <p:spPr bwMode="auto">
          <a:xfrm flipH="1">
            <a:off x="1331913" y="2493095"/>
            <a:ext cx="4968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8" name="Line 48"/>
          <p:cNvSpPr>
            <a:spLocks noChangeShapeType="1"/>
          </p:cNvSpPr>
          <p:nvPr/>
        </p:nvSpPr>
        <p:spPr bwMode="auto">
          <a:xfrm flipH="1">
            <a:off x="1331913" y="2566120"/>
            <a:ext cx="4679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289" name="Text Box 49"/>
          <p:cNvSpPr txBox="1">
            <a:spLocks noChangeArrowheads="1"/>
          </p:cNvSpPr>
          <p:nvPr/>
        </p:nvSpPr>
        <p:spPr bwMode="auto">
          <a:xfrm>
            <a:off x="950913" y="2132732"/>
            <a:ext cx="569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ＷＥ</a:t>
            </a:r>
          </a:p>
        </p:txBody>
      </p:sp>
      <p:sp>
        <p:nvSpPr>
          <p:cNvPr id="138290" name="Text Box 50"/>
          <p:cNvSpPr txBox="1">
            <a:spLocks noChangeArrowheads="1"/>
          </p:cNvSpPr>
          <p:nvPr/>
        </p:nvSpPr>
        <p:spPr bwMode="auto">
          <a:xfrm>
            <a:off x="971550" y="2493095"/>
            <a:ext cx="530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ＯＥ</a:t>
            </a:r>
          </a:p>
        </p:txBody>
      </p:sp>
      <p:sp>
        <p:nvSpPr>
          <p:cNvPr id="2" name="テキスト ボックス 1"/>
          <p:cNvSpPr txBox="1"/>
          <p:nvPr/>
        </p:nvSpPr>
        <p:spPr>
          <a:xfrm>
            <a:off x="735013" y="5574433"/>
            <a:ext cx="8552341" cy="646331"/>
          </a:xfrm>
          <a:prstGeom prst="rect">
            <a:avLst/>
          </a:prstGeom>
          <a:noFill/>
        </p:spPr>
        <p:txBody>
          <a:bodyPr wrap="none" rtlCol="0">
            <a:spAutoFit/>
          </a:bodyPr>
          <a:lstStyle/>
          <a:p>
            <a:r>
              <a:rPr kumimoji="1" lang="en-US" altLang="ja-JP" dirty="0"/>
              <a:t>A21</a:t>
            </a:r>
            <a:r>
              <a:rPr kumimoji="1" lang="ja-JP" altLang="en-US" dirty="0"/>
              <a:t>が</a:t>
            </a:r>
            <a:r>
              <a:rPr kumimoji="1" lang="en-US" altLang="ja-JP" dirty="0"/>
              <a:t>L</a:t>
            </a:r>
            <a:r>
              <a:rPr kumimoji="1" lang="ja-JP" altLang="en-US" dirty="0"/>
              <a:t>の時は左が、</a:t>
            </a:r>
            <a:r>
              <a:rPr kumimoji="1" lang="en-US" altLang="ja-JP" dirty="0"/>
              <a:t>H</a:t>
            </a:r>
            <a:r>
              <a:rPr kumimoji="1" lang="ja-JP" altLang="en-US" dirty="0"/>
              <a:t>の時は右が動く、つまりこれは合わせて一つのメモリを構成する</a:t>
            </a:r>
            <a:endParaRPr kumimoji="1" lang="en-US" altLang="ja-JP" dirty="0"/>
          </a:p>
          <a:p>
            <a:r>
              <a:rPr lang="ja-JP" altLang="en-US" dirty="0"/>
              <a:t>容量は</a:t>
            </a:r>
            <a:r>
              <a:rPr lang="en-US" altLang="ja-JP" dirty="0"/>
              <a:t>2</a:t>
            </a:r>
            <a:r>
              <a:rPr lang="ja-JP" altLang="en-US" dirty="0"/>
              <a:t>の</a:t>
            </a:r>
            <a:r>
              <a:rPr lang="en-US" altLang="ja-JP" dirty="0"/>
              <a:t>22</a:t>
            </a:r>
            <a:r>
              <a:rPr lang="ja-JP" altLang="en-US" dirty="0"/>
              <a:t>乗</a:t>
            </a:r>
            <a:r>
              <a:rPr lang="en-US" altLang="ja-JP" dirty="0"/>
              <a:t>×8</a:t>
            </a:r>
            <a:r>
              <a:rPr lang="ja-JP" altLang="en-US" dirty="0"/>
              <a:t>ビット→</a:t>
            </a:r>
            <a:r>
              <a:rPr lang="en-US" altLang="ja-JP" dirty="0"/>
              <a:t>4Mbyte=32Mbit</a:t>
            </a:r>
            <a:endParaRPr kumimoji="1" lang="ja-JP" altLang="en-US" dirty="0"/>
          </a:p>
        </p:txBody>
      </p:sp>
    </p:spTree>
    <p:extLst>
      <p:ext uri="{BB962C8B-B14F-4D97-AF65-F5344CB8AC3E}">
        <p14:creationId xmlns:p14="http://schemas.microsoft.com/office/powerpoint/2010/main" val="1381224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p:cNvSpPr>
          <p:nvPr/>
        </p:nvSpPr>
        <p:spPr bwMode="auto">
          <a:xfrm>
            <a:off x="4456683" y="1119188"/>
            <a:ext cx="1390650" cy="1309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387" name="Text Box 3"/>
          <p:cNvSpPr txBox="1">
            <a:spLocks noChangeArrowheads="1"/>
          </p:cNvSpPr>
          <p:nvPr/>
        </p:nvSpPr>
        <p:spPr bwMode="auto">
          <a:xfrm>
            <a:off x="5280595" y="1177925"/>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44388" name="Oval 4"/>
          <p:cNvSpPr>
            <a:spLocks noChangeArrowheads="1"/>
          </p:cNvSpPr>
          <p:nvPr/>
        </p:nvSpPr>
        <p:spPr bwMode="auto">
          <a:xfrm>
            <a:off x="5317108" y="1058863"/>
            <a:ext cx="133350"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389" name="Text Box 5"/>
          <p:cNvSpPr txBox="1">
            <a:spLocks noChangeArrowheads="1"/>
          </p:cNvSpPr>
          <p:nvPr/>
        </p:nvSpPr>
        <p:spPr bwMode="auto">
          <a:xfrm>
            <a:off x="4920233" y="1177925"/>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44390" name="Oval 6"/>
          <p:cNvSpPr>
            <a:spLocks noChangeArrowheads="1"/>
          </p:cNvSpPr>
          <p:nvPr/>
        </p:nvSpPr>
        <p:spPr bwMode="auto">
          <a:xfrm>
            <a:off x="5051995" y="1058863"/>
            <a:ext cx="133350"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391" name="Line 7"/>
          <p:cNvSpPr>
            <a:spLocks noChangeShapeType="1"/>
          </p:cNvSpPr>
          <p:nvPr/>
        </p:nvSpPr>
        <p:spPr bwMode="auto">
          <a:xfrm flipV="1">
            <a:off x="4853558" y="582613"/>
            <a:ext cx="0" cy="476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392" name="Text Box 8"/>
          <p:cNvSpPr txBox="1">
            <a:spLocks noChangeArrowheads="1"/>
          </p:cNvSpPr>
          <p:nvPr/>
        </p:nvSpPr>
        <p:spPr bwMode="auto">
          <a:xfrm>
            <a:off x="4590033" y="1177925"/>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44393" name="Oval 9"/>
          <p:cNvSpPr>
            <a:spLocks noChangeArrowheads="1"/>
          </p:cNvSpPr>
          <p:nvPr/>
        </p:nvSpPr>
        <p:spPr bwMode="auto">
          <a:xfrm>
            <a:off x="4788470" y="1058863"/>
            <a:ext cx="131763"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394" name="Line 10"/>
          <p:cNvSpPr>
            <a:spLocks noChangeShapeType="1"/>
          </p:cNvSpPr>
          <p:nvPr/>
        </p:nvSpPr>
        <p:spPr bwMode="auto">
          <a:xfrm>
            <a:off x="4651945" y="1238250"/>
            <a:ext cx="2651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395" name="Line 11"/>
          <p:cNvSpPr>
            <a:spLocks noChangeShapeType="1"/>
          </p:cNvSpPr>
          <p:nvPr/>
        </p:nvSpPr>
        <p:spPr bwMode="auto">
          <a:xfrm>
            <a:off x="4988495" y="1238250"/>
            <a:ext cx="263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396" name="Line 12"/>
          <p:cNvSpPr>
            <a:spLocks noChangeShapeType="1"/>
          </p:cNvSpPr>
          <p:nvPr/>
        </p:nvSpPr>
        <p:spPr bwMode="auto">
          <a:xfrm>
            <a:off x="5323458" y="1238250"/>
            <a:ext cx="2651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397" name="Line 13"/>
          <p:cNvSpPr>
            <a:spLocks noChangeShapeType="1"/>
          </p:cNvSpPr>
          <p:nvPr/>
        </p:nvSpPr>
        <p:spPr bwMode="auto">
          <a:xfrm>
            <a:off x="3396233" y="1773238"/>
            <a:ext cx="10604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398" name="Text Box 14"/>
          <p:cNvSpPr txBox="1">
            <a:spLocks noChangeArrowheads="1"/>
          </p:cNvSpPr>
          <p:nvPr/>
        </p:nvSpPr>
        <p:spPr bwMode="auto">
          <a:xfrm>
            <a:off x="2981895" y="1376363"/>
            <a:ext cx="114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Ａ０－Ａ</a:t>
            </a:r>
            <a:r>
              <a:rPr lang="en-US" altLang="ja-JP"/>
              <a:t>18</a:t>
            </a:r>
          </a:p>
        </p:txBody>
      </p:sp>
      <p:sp>
        <p:nvSpPr>
          <p:cNvPr id="144399" name="Text Box 15"/>
          <p:cNvSpPr txBox="1">
            <a:spLocks noChangeArrowheads="1"/>
          </p:cNvSpPr>
          <p:nvPr/>
        </p:nvSpPr>
        <p:spPr bwMode="auto">
          <a:xfrm>
            <a:off x="2915220" y="419100"/>
            <a:ext cx="601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a:t>
            </a:r>
            <a:r>
              <a:rPr lang="en-US" altLang="ja-JP"/>
              <a:t>19</a:t>
            </a:r>
          </a:p>
        </p:txBody>
      </p:sp>
      <p:sp>
        <p:nvSpPr>
          <p:cNvPr id="144400" name="Rectangle 16"/>
          <p:cNvSpPr>
            <a:spLocks noChangeArrowheads="1"/>
          </p:cNvSpPr>
          <p:nvPr/>
        </p:nvSpPr>
        <p:spPr bwMode="auto">
          <a:xfrm>
            <a:off x="7104633" y="1114425"/>
            <a:ext cx="1390650" cy="13081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01" name="Text Box 17"/>
          <p:cNvSpPr txBox="1">
            <a:spLocks noChangeArrowheads="1"/>
          </p:cNvSpPr>
          <p:nvPr/>
        </p:nvSpPr>
        <p:spPr bwMode="auto">
          <a:xfrm>
            <a:off x="7928545" y="1173163"/>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44402" name="Oval 18"/>
          <p:cNvSpPr>
            <a:spLocks noChangeArrowheads="1"/>
          </p:cNvSpPr>
          <p:nvPr/>
        </p:nvSpPr>
        <p:spPr bwMode="auto">
          <a:xfrm>
            <a:off x="7965058" y="1054100"/>
            <a:ext cx="133350"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03" name="Text Box 19"/>
          <p:cNvSpPr txBox="1">
            <a:spLocks noChangeArrowheads="1"/>
          </p:cNvSpPr>
          <p:nvPr/>
        </p:nvSpPr>
        <p:spPr bwMode="auto">
          <a:xfrm>
            <a:off x="7568183" y="1173163"/>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44404" name="Oval 20"/>
          <p:cNvSpPr>
            <a:spLocks noChangeArrowheads="1"/>
          </p:cNvSpPr>
          <p:nvPr/>
        </p:nvSpPr>
        <p:spPr bwMode="auto">
          <a:xfrm>
            <a:off x="7699945" y="1054100"/>
            <a:ext cx="133350"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05" name="Line 21"/>
          <p:cNvSpPr>
            <a:spLocks noChangeShapeType="1"/>
          </p:cNvSpPr>
          <p:nvPr/>
        </p:nvSpPr>
        <p:spPr bwMode="auto">
          <a:xfrm flipV="1">
            <a:off x="7501508" y="582613"/>
            <a:ext cx="1587" cy="471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06" name="Text Box 22"/>
          <p:cNvSpPr txBox="1">
            <a:spLocks noChangeArrowheads="1"/>
          </p:cNvSpPr>
          <p:nvPr/>
        </p:nvSpPr>
        <p:spPr bwMode="auto">
          <a:xfrm>
            <a:off x="7237983" y="1173163"/>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44407" name="Oval 23"/>
          <p:cNvSpPr>
            <a:spLocks noChangeArrowheads="1"/>
          </p:cNvSpPr>
          <p:nvPr/>
        </p:nvSpPr>
        <p:spPr bwMode="auto">
          <a:xfrm>
            <a:off x="7436420" y="1054100"/>
            <a:ext cx="131763"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08" name="Line 24"/>
          <p:cNvSpPr>
            <a:spLocks noChangeShapeType="1"/>
          </p:cNvSpPr>
          <p:nvPr/>
        </p:nvSpPr>
        <p:spPr bwMode="auto">
          <a:xfrm>
            <a:off x="7299895" y="1231900"/>
            <a:ext cx="2651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09" name="Line 25"/>
          <p:cNvSpPr>
            <a:spLocks noChangeShapeType="1"/>
          </p:cNvSpPr>
          <p:nvPr/>
        </p:nvSpPr>
        <p:spPr bwMode="auto">
          <a:xfrm>
            <a:off x="7636445" y="1231900"/>
            <a:ext cx="263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0" name="Line 26"/>
          <p:cNvSpPr>
            <a:spLocks noChangeShapeType="1"/>
          </p:cNvSpPr>
          <p:nvPr/>
        </p:nvSpPr>
        <p:spPr bwMode="auto">
          <a:xfrm>
            <a:off x="7971408" y="1231900"/>
            <a:ext cx="2651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1" name="Line 27"/>
          <p:cNvSpPr>
            <a:spLocks noChangeShapeType="1"/>
          </p:cNvSpPr>
          <p:nvPr/>
        </p:nvSpPr>
        <p:spPr bwMode="auto">
          <a:xfrm flipV="1">
            <a:off x="6774433" y="1768475"/>
            <a:ext cx="330200" cy="4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2" name="Line 28"/>
          <p:cNvSpPr>
            <a:spLocks noChangeShapeType="1"/>
          </p:cNvSpPr>
          <p:nvPr/>
        </p:nvSpPr>
        <p:spPr bwMode="auto">
          <a:xfrm>
            <a:off x="5185345" y="2428875"/>
            <a:ext cx="0" cy="712788"/>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3" name="Line 29"/>
          <p:cNvSpPr>
            <a:spLocks noChangeShapeType="1"/>
          </p:cNvSpPr>
          <p:nvPr/>
        </p:nvSpPr>
        <p:spPr bwMode="auto">
          <a:xfrm>
            <a:off x="7701533" y="2428875"/>
            <a:ext cx="0" cy="712788"/>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4" name="Text Box 30"/>
          <p:cNvSpPr txBox="1">
            <a:spLocks noChangeArrowheads="1"/>
          </p:cNvSpPr>
          <p:nvPr/>
        </p:nvSpPr>
        <p:spPr bwMode="auto">
          <a:xfrm>
            <a:off x="5317108" y="2665413"/>
            <a:ext cx="1222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44415" name="Text Box 31"/>
          <p:cNvSpPr txBox="1">
            <a:spLocks noChangeArrowheads="1"/>
          </p:cNvSpPr>
          <p:nvPr/>
        </p:nvSpPr>
        <p:spPr bwMode="auto">
          <a:xfrm>
            <a:off x="7766620" y="2606675"/>
            <a:ext cx="1222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44416" name="Line 32"/>
          <p:cNvSpPr>
            <a:spLocks noChangeShapeType="1"/>
          </p:cNvSpPr>
          <p:nvPr/>
        </p:nvSpPr>
        <p:spPr bwMode="auto">
          <a:xfrm>
            <a:off x="5429944" y="3141663"/>
            <a:ext cx="3368551"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7" name="Line 33"/>
          <p:cNvSpPr>
            <a:spLocks noChangeShapeType="1"/>
          </p:cNvSpPr>
          <p:nvPr/>
        </p:nvSpPr>
        <p:spPr bwMode="auto">
          <a:xfrm>
            <a:off x="3728020" y="1773238"/>
            <a:ext cx="862013" cy="892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8" name="Line 34"/>
          <p:cNvSpPr>
            <a:spLocks noChangeShapeType="1"/>
          </p:cNvSpPr>
          <p:nvPr/>
        </p:nvSpPr>
        <p:spPr bwMode="auto">
          <a:xfrm>
            <a:off x="4590033" y="2665413"/>
            <a:ext cx="1654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19" name="Line 35"/>
          <p:cNvSpPr>
            <a:spLocks noChangeShapeType="1"/>
          </p:cNvSpPr>
          <p:nvPr/>
        </p:nvSpPr>
        <p:spPr bwMode="auto">
          <a:xfrm flipV="1">
            <a:off x="6244208" y="1773238"/>
            <a:ext cx="530225" cy="892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20" name="Line 36"/>
          <p:cNvSpPr>
            <a:spLocks noChangeShapeType="1"/>
          </p:cNvSpPr>
          <p:nvPr/>
        </p:nvSpPr>
        <p:spPr bwMode="auto">
          <a:xfrm>
            <a:off x="6641083" y="582613"/>
            <a:ext cx="8620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21" name="Text Box 37"/>
          <p:cNvSpPr txBox="1">
            <a:spLocks noChangeArrowheads="1"/>
          </p:cNvSpPr>
          <p:nvPr/>
        </p:nvSpPr>
        <p:spPr bwMode="auto">
          <a:xfrm>
            <a:off x="1691258" y="549275"/>
            <a:ext cx="569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ＷＥ</a:t>
            </a:r>
          </a:p>
        </p:txBody>
      </p:sp>
      <p:sp>
        <p:nvSpPr>
          <p:cNvPr id="144422" name="Text Box 38"/>
          <p:cNvSpPr txBox="1">
            <a:spLocks noChangeArrowheads="1"/>
          </p:cNvSpPr>
          <p:nvPr/>
        </p:nvSpPr>
        <p:spPr bwMode="auto">
          <a:xfrm>
            <a:off x="4493195" y="1647825"/>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HM628511</a:t>
            </a:r>
          </a:p>
          <a:p>
            <a:r>
              <a:rPr lang="en-US" altLang="ja-JP"/>
              <a:t>-10</a:t>
            </a:r>
          </a:p>
        </p:txBody>
      </p:sp>
      <p:sp>
        <p:nvSpPr>
          <p:cNvPr id="144423" name="Text Box 39"/>
          <p:cNvSpPr txBox="1">
            <a:spLocks noChangeArrowheads="1"/>
          </p:cNvSpPr>
          <p:nvPr/>
        </p:nvSpPr>
        <p:spPr bwMode="auto">
          <a:xfrm>
            <a:off x="7157020" y="1628775"/>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HM628511</a:t>
            </a:r>
          </a:p>
          <a:p>
            <a:r>
              <a:rPr lang="en-US" altLang="ja-JP"/>
              <a:t>-10</a:t>
            </a:r>
          </a:p>
        </p:txBody>
      </p:sp>
      <p:grpSp>
        <p:nvGrpSpPr>
          <p:cNvPr id="144424" name="Group 40"/>
          <p:cNvGrpSpPr>
            <a:grpSpLocks/>
          </p:cNvGrpSpPr>
          <p:nvPr/>
        </p:nvGrpSpPr>
        <p:grpSpPr bwMode="auto">
          <a:xfrm>
            <a:off x="6155308" y="404813"/>
            <a:ext cx="503237" cy="431800"/>
            <a:chOff x="2677" y="936"/>
            <a:chExt cx="483" cy="318"/>
          </a:xfrm>
        </p:grpSpPr>
        <p:grpSp>
          <p:nvGrpSpPr>
            <p:cNvPr id="144425" name="Group 41"/>
            <p:cNvGrpSpPr>
              <a:grpSpLocks/>
            </p:cNvGrpSpPr>
            <p:nvPr/>
          </p:nvGrpSpPr>
          <p:grpSpPr bwMode="auto">
            <a:xfrm>
              <a:off x="2677" y="936"/>
              <a:ext cx="431" cy="318"/>
              <a:chOff x="1315" y="3521"/>
              <a:chExt cx="431" cy="318"/>
            </a:xfrm>
          </p:grpSpPr>
          <p:sp>
            <p:nvSpPr>
              <p:cNvPr id="144426" name="Line 4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27" name="Line 4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28" name="Freeform 4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29" name="Line 4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4430" name="Oval 46"/>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4431" name="Line 47"/>
          <p:cNvSpPr>
            <a:spLocks noChangeShapeType="1"/>
          </p:cNvSpPr>
          <p:nvPr/>
        </p:nvSpPr>
        <p:spPr bwMode="auto">
          <a:xfrm flipH="1">
            <a:off x="6010845" y="47625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32" name="Line 48"/>
          <p:cNvSpPr>
            <a:spLocks noChangeShapeType="1"/>
          </p:cNvSpPr>
          <p:nvPr/>
        </p:nvSpPr>
        <p:spPr bwMode="auto">
          <a:xfrm flipH="1">
            <a:off x="6010845" y="76517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33" name="Line 49"/>
          <p:cNvSpPr>
            <a:spLocks noChangeShapeType="1"/>
          </p:cNvSpPr>
          <p:nvPr/>
        </p:nvSpPr>
        <p:spPr bwMode="auto">
          <a:xfrm>
            <a:off x="6010845" y="47625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34" name="Text Box 50"/>
          <p:cNvSpPr txBox="1">
            <a:spLocks noChangeArrowheads="1"/>
          </p:cNvSpPr>
          <p:nvPr/>
        </p:nvSpPr>
        <p:spPr bwMode="auto">
          <a:xfrm>
            <a:off x="6442645" y="188913"/>
            <a:ext cx="1018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74AC00</a:t>
            </a:r>
          </a:p>
        </p:txBody>
      </p:sp>
      <p:sp>
        <p:nvSpPr>
          <p:cNvPr id="144435" name="Rectangle 51"/>
          <p:cNvSpPr>
            <a:spLocks noChangeArrowheads="1"/>
          </p:cNvSpPr>
          <p:nvPr/>
        </p:nvSpPr>
        <p:spPr bwMode="auto">
          <a:xfrm>
            <a:off x="4380037" y="4430713"/>
            <a:ext cx="1390650" cy="1309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36" name="Text Box 52"/>
          <p:cNvSpPr txBox="1">
            <a:spLocks noChangeArrowheads="1"/>
          </p:cNvSpPr>
          <p:nvPr/>
        </p:nvSpPr>
        <p:spPr bwMode="auto">
          <a:xfrm>
            <a:off x="5203949" y="4489450"/>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44437" name="Oval 53"/>
          <p:cNvSpPr>
            <a:spLocks noChangeArrowheads="1"/>
          </p:cNvSpPr>
          <p:nvPr/>
        </p:nvSpPr>
        <p:spPr bwMode="auto">
          <a:xfrm>
            <a:off x="5240462" y="4370388"/>
            <a:ext cx="133350"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38" name="Text Box 54"/>
          <p:cNvSpPr txBox="1">
            <a:spLocks noChangeArrowheads="1"/>
          </p:cNvSpPr>
          <p:nvPr/>
        </p:nvSpPr>
        <p:spPr bwMode="auto">
          <a:xfrm>
            <a:off x="4843587" y="4489450"/>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44439" name="Oval 55"/>
          <p:cNvSpPr>
            <a:spLocks noChangeArrowheads="1"/>
          </p:cNvSpPr>
          <p:nvPr/>
        </p:nvSpPr>
        <p:spPr bwMode="auto">
          <a:xfrm>
            <a:off x="4975349" y="4370388"/>
            <a:ext cx="133350"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40" name="Text Box 56"/>
          <p:cNvSpPr txBox="1">
            <a:spLocks noChangeArrowheads="1"/>
          </p:cNvSpPr>
          <p:nvPr/>
        </p:nvSpPr>
        <p:spPr bwMode="auto">
          <a:xfrm>
            <a:off x="4513387" y="4489450"/>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44441" name="Oval 57"/>
          <p:cNvSpPr>
            <a:spLocks noChangeArrowheads="1"/>
          </p:cNvSpPr>
          <p:nvPr/>
        </p:nvSpPr>
        <p:spPr bwMode="auto">
          <a:xfrm>
            <a:off x="4711824" y="4370388"/>
            <a:ext cx="131763" cy="587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42" name="Line 58"/>
          <p:cNvSpPr>
            <a:spLocks noChangeShapeType="1"/>
          </p:cNvSpPr>
          <p:nvPr/>
        </p:nvSpPr>
        <p:spPr bwMode="auto">
          <a:xfrm>
            <a:off x="4575299" y="4549775"/>
            <a:ext cx="2651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3" name="Line 59"/>
          <p:cNvSpPr>
            <a:spLocks noChangeShapeType="1"/>
          </p:cNvSpPr>
          <p:nvPr/>
        </p:nvSpPr>
        <p:spPr bwMode="auto">
          <a:xfrm flipV="1">
            <a:off x="5042024" y="3933825"/>
            <a:ext cx="28575" cy="436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4" name="Line 60"/>
          <p:cNvSpPr>
            <a:spLocks noChangeShapeType="1"/>
          </p:cNvSpPr>
          <p:nvPr/>
        </p:nvSpPr>
        <p:spPr bwMode="auto">
          <a:xfrm flipV="1">
            <a:off x="5307137" y="4192588"/>
            <a:ext cx="0" cy="17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5" name="Line 61"/>
          <p:cNvSpPr>
            <a:spLocks noChangeShapeType="1"/>
          </p:cNvSpPr>
          <p:nvPr/>
        </p:nvSpPr>
        <p:spPr bwMode="auto">
          <a:xfrm>
            <a:off x="4911849" y="4549775"/>
            <a:ext cx="263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6" name="Line 62"/>
          <p:cNvSpPr>
            <a:spLocks noChangeShapeType="1"/>
          </p:cNvSpPr>
          <p:nvPr/>
        </p:nvSpPr>
        <p:spPr bwMode="auto">
          <a:xfrm>
            <a:off x="5246812" y="4549775"/>
            <a:ext cx="2651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7" name="Line 63"/>
          <p:cNvSpPr>
            <a:spLocks noChangeShapeType="1"/>
          </p:cNvSpPr>
          <p:nvPr/>
        </p:nvSpPr>
        <p:spPr bwMode="auto">
          <a:xfrm>
            <a:off x="3319587" y="5084763"/>
            <a:ext cx="10604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48" name="Text Box 64"/>
          <p:cNvSpPr txBox="1">
            <a:spLocks noChangeArrowheads="1"/>
          </p:cNvSpPr>
          <p:nvPr/>
        </p:nvSpPr>
        <p:spPr bwMode="auto">
          <a:xfrm>
            <a:off x="2905249" y="4687888"/>
            <a:ext cx="114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Ａ０－Ａ</a:t>
            </a:r>
            <a:r>
              <a:rPr lang="en-US" altLang="ja-JP"/>
              <a:t>18</a:t>
            </a:r>
          </a:p>
        </p:txBody>
      </p:sp>
      <p:sp>
        <p:nvSpPr>
          <p:cNvPr id="144449" name="Text Box 65"/>
          <p:cNvSpPr txBox="1">
            <a:spLocks noChangeArrowheads="1"/>
          </p:cNvSpPr>
          <p:nvPr/>
        </p:nvSpPr>
        <p:spPr bwMode="auto">
          <a:xfrm>
            <a:off x="2838574" y="3730625"/>
            <a:ext cx="601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Ａ</a:t>
            </a:r>
            <a:r>
              <a:rPr lang="en-US" altLang="ja-JP"/>
              <a:t>19</a:t>
            </a:r>
          </a:p>
        </p:txBody>
      </p:sp>
      <p:sp>
        <p:nvSpPr>
          <p:cNvPr id="144450" name="Rectangle 66"/>
          <p:cNvSpPr>
            <a:spLocks noChangeArrowheads="1"/>
          </p:cNvSpPr>
          <p:nvPr/>
        </p:nvSpPr>
        <p:spPr bwMode="auto">
          <a:xfrm>
            <a:off x="7027987" y="4425950"/>
            <a:ext cx="1390650" cy="13081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51" name="Text Box 67"/>
          <p:cNvSpPr txBox="1">
            <a:spLocks noChangeArrowheads="1"/>
          </p:cNvSpPr>
          <p:nvPr/>
        </p:nvSpPr>
        <p:spPr bwMode="auto">
          <a:xfrm>
            <a:off x="7851899" y="4484688"/>
            <a:ext cx="4714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WE</a:t>
            </a:r>
          </a:p>
        </p:txBody>
      </p:sp>
      <p:sp>
        <p:nvSpPr>
          <p:cNvPr id="144452" name="Oval 68"/>
          <p:cNvSpPr>
            <a:spLocks noChangeArrowheads="1"/>
          </p:cNvSpPr>
          <p:nvPr/>
        </p:nvSpPr>
        <p:spPr bwMode="auto">
          <a:xfrm>
            <a:off x="7888412" y="4365625"/>
            <a:ext cx="133350"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53" name="Text Box 69"/>
          <p:cNvSpPr txBox="1">
            <a:spLocks noChangeArrowheads="1"/>
          </p:cNvSpPr>
          <p:nvPr/>
        </p:nvSpPr>
        <p:spPr bwMode="auto">
          <a:xfrm>
            <a:off x="7491537" y="4484688"/>
            <a:ext cx="441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OE</a:t>
            </a:r>
          </a:p>
        </p:txBody>
      </p:sp>
      <p:sp>
        <p:nvSpPr>
          <p:cNvPr id="144454" name="Oval 70"/>
          <p:cNvSpPr>
            <a:spLocks noChangeArrowheads="1"/>
          </p:cNvSpPr>
          <p:nvPr/>
        </p:nvSpPr>
        <p:spPr bwMode="auto">
          <a:xfrm>
            <a:off x="7623299" y="4365625"/>
            <a:ext cx="133350"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55" name="Text Box 71"/>
          <p:cNvSpPr txBox="1">
            <a:spLocks noChangeArrowheads="1"/>
          </p:cNvSpPr>
          <p:nvPr/>
        </p:nvSpPr>
        <p:spPr bwMode="auto">
          <a:xfrm>
            <a:off x="7161337" y="4484688"/>
            <a:ext cx="431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CS</a:t>
            </a:r>
          </a:p>
        </p:txBody>
      </p:sp>
      <p:sp>
        <p:nvSpPr>
          <p:cNvPr id="144456" name="Oval 72"/>
          <p:cNvSpPr>
            <a:spLocks noChangeArrowheads="1"/>
          </p:cNvSpPr>
          <p:nvPr/>
        </p:nvSpPr>
        <p:spPr bwMode="auto">
          <a:xfrm>
            <a:off x="7359774" y="4365625"/>
            <a:ext cx="131763" cy="587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4457" name="Line 73"/>
          <p:cNvSpPr>
            <a:spLocks noChangeShapeType="1"/>
          </p:cNvSpPr>
          <p:nvPr/>
        </p:nvSpPr>
        <p:spPr bwMode="auto">
          <a:xfrm>
            <a:off x="7223249" y="4543425"/>
            <a:ext cx="2651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58" name="Line 74"/>
          <p:cNvSpPr>
            <a:spLocks noChangeShapeType="1"/>
          </p:cNvSpPr>
          <p:nvPr/>
        </p:nvSpPr>
        <p:spPr bwMode="auto">
          <a:xfrm flipV="1">
            <a:off x="7955087" y="4192588"/>
            <a:ext cx="1587" cy="173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59" name="Line 75"/>
          <p:cNvSpPr>
            <a:spLocks noChangeShapeType="1"/>
          </p:cNvSpPr>
          <p:nvPr/>
        </p:nvSpPr>
        <p:spPr bwMode="auto">
          <a:xfrm>
            <a:off x="7559799" y="4543425"/>
            <a:ext cx="263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0" name="Line 76"/>
          <p:cNvSpPr>
            <a:spLocks noChangeShapeType="1"/>
          </p:cNvSpPr>
          <p:nvPr/>
        </p:nvSpPr>
        <p:spPr bwMode="auto">
          <a:xfrm>
            <a:off x="7894762" y="4543425"/>
            <a:ext cx="2651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1" name="Line 77"/>
          <p:cNvSpPr>
            <a:spLocks noChangeShapeType="1"/>
          </p:cNvSpPr>
          <p:nvPr/>
        </p:nvSpPr>
        <p:spPr bwMode="auto">
          <a:xfrm flipV="1">
            <a:off x="6697787" y="5080000"/>
            <a:ext cx="330200" cy="4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2" name="Line 78"/>
          <p:cNvSpPr>
            <a:spLocks noChangeShapeType="1"/>
          </p:cNvSpPr>
          <p:nvPr/>
        </p:nvSpPr>
        <p:spPr bwMode="auto">
          <a:xfrm>
            <a:off x="5108699" y="5740400"/>
            <a:ext cx="0" cy="712788"/>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3" name="Line 79"/>
          <p:cNvSpPr>
            <a:spLocks noChangeShapeType="1"/>
          </p:cNvSpPr>
          <p:nvPr/>
        </p:nvSpPr>
        <p:spPr bwMode="auto">
          <a:xfrm>
            <a:off x="7624887" y="5740400"/>
            <a:ext cx="0" cy="712788"/>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4" name="Text Box 80"/>
          <p:cNvSpPr txBox="1">
            <a:spLocks noChangeArrowheads="1"/>
          </p:cNvSpPr>
          <p:nvPr/>
        </p:nvSpPr>
        <p:spPr bwMode="auto">
          <a:xfrm>
            <a:off x="5240462" y="5976938"/>
            <a:ext cx="1222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44465" name="Text Box 81"/>
          <p:cNvSpPr txBox="1">
            <a:spLocks noChangeArrowheads="1"/>
          </p:cNvSpPr>
          <p:nvPr/>
        </p:nvSpPr>
        <p:spPr bwMode="auto">
          <a:xfrm>
            <a:off x="7689974" y="5918200"/>
            <a:ext cx="1222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ＩＯ０－ＩＯ７</a:t>
            </a:r>
          </a:p>
        </p:txBody>
      </p:sp>
      <p:sp>
        <p:nvSpPr>
          <p:cNvPr id="144466" name="Line 82"/>
          <p:cNvSpPr>
            <a:spLocks noChangeShapeType="1"/>
          </p:cNvSpPr>
          <p:nvPr/>
        </p:nvSpPr>
        <p:spPr bwMode="auto">
          <a:xfrm>
            <a:off x="4349874" y="6453188"/>
            <a:ext cx="40386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7" name="Line 83"/>
          <p:cNvSpPr>
            <a:spLocks noChangeShapeType="1"/>
          </p:cNvSpPr>
          <p:nvPr/>
        </p:nvSpPr>
        <p:spPr bwMode="auto">
          <a:xfrm>
            <a:off x="3651374" y="5084763"/>
            <a:ext cx="862013" cy="892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8" name="Line 84"/>
          <p:cNvSpPr>
            <a:spLocks noChangeShapeType="1"/>
          </p:cNvSpPr>
          <p:nvPr/>
        </p:nvSpPr>
        <p:spPr bwMode="auto">
          <a:xfrm>
            <a:off x="4513387" y="5976938"/>
            <a:ext cx="1654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69" name="Line 85"/>
          <p:cNvSpPr>
            <a:spLocks noChangeShapeType="1"/>
          </p:cNvSpPr>
          <p:nvPr/>
        </p:nvSpPr>
        <p:spPr bwMode="auto">
          <a:xfrm flipV="1">
            <a:off x="6167562" y="5084763"/>
            <a:ext cx="530225" cy="892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70" name="Line 86"/>
          <p:cNvSpPr>
            <a:spLocks noChangeShapeType="1"/>
          </p:cNvSpPr>
          <p:nvPr/>
        </p:nvSpPr>
        <p:spPr bwMode="auto">
          <a:xfrm flipH="1">
            <a:off x="3387849" y="4192588"/>
            <a:ext cx="4568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71" name="Text Box 87"/>
          <p:cNvSpPr txBox="1">
            <a:spLocks noChangeArrowheads="1"/>
          </p:cNvSpPr>
          <p:nvPr/>
        </p:nvSpPr>
        <p:spPr bwMode="auto">
          <a:xfrm>
            <a:off x="3037012" y="3894138"/>
            <a:ext cx="5699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ＷＥ</a:t>
            </a:r>
          </a:p>
        </p:txBody>
      </p:sp>
      <p:sp>
        <p:nvSpPr>
          <p:cNvPr id="144472" name="Text Box 88"/>
          <p:cNvSpPr txBox="1">
            <a:spLocks noChangeArrowheads="1"/>
          </p:cNvSpPr>
          <p:nvPr/>
        </p:nvSpPr>
        <p:spPr bwMode="auto">
          <a:xfrm>
            <a:off x="4416549" y="4959350"/>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HM628511</a:t>
            </a:r>
          </a:p>
          <a:p>
            <a:r>
              <a:rPr lang="en-US" altLang="ja-JP"/>
              <a:t>-10</a:t>
            </a:r>
          </a:p>
        </p:txBody>
      </p:sp>
      <p:sp>
        <p:nvSpPr>
          <p:cNvPr id="144473" name="Text Box 89"/>
          <p:cNvSpPr txBox="1">
            <a:spLocks noChangeArrowheads="1"/>
          </p:cNvSpPr>
          <p:nvPr/>
        </p:nvSpPr>
        <p:spPr bwMode="auto">
          <a:xfrm>
            <a:off x="7080374" y="4940300"/>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HM628511</a:t>
            </a:r>
          </a:p>
          <a:p>
            <a:r>
              <a:rPr lang="en-US" altLang="ja-JP"/>
              <a:t>-10</a:t>
            </a:r>
          </a:p>
        </p:txBody>
      </p:sp>
      <p:grpSp>
        <p:nvGrpSpPr>
          <p:cNvPr id="144474" name="Group 90"/>
          <p:cNvGrpSpPr>
            <a:grpSpLocks/>
          </p:cNvGrpSpPr>
          <p:nvPr/>
        </p:nvGrpSpPr>
        <p:grpSpPr bwMode="auto">
          <a:xfrm>
            <a:off x="6078662" y="3716338"/>
            <a:ext cx="503237" cy="431800"/>
            <a:chOff x="2677" y="936"/>
            <a:chExt cx="483" cy="318"/>
          </a:xfrm>
        </p:grpSpPr>
        <p:grpSp>
          <p:nvGrpSpPr>
            <p:cNvPr id="144475" name="Group 91"/>
            <p:cNvGrpSpPr>
              <a:grpSpLocks/>
            </p:cNvGrpSpPr>
            <p:nvPr/>
          </p:nvGrpSpPr>
          <p:grpSpPr bwMode="auto">
            <a:xfrm>
              <a:off x="2677" y="936"/>
              <a:ext cx="431" cy="318"/>
              <a:chOff x="1315" y="3521"/>
              <a:chExt cx="431" cy="318"/>
            </a:xfrm>
          </p:grpSpPr>
          <p:sp>
            <p:nvSpPr>
              <p:cNvPr id="144476" name="Line 9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77" name="Line 9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78" name="Freeform 9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79" name="Line 9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4480" name="Oval 96"/>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4481" name="Line 97"/>
          <p:cNvSpPr>
            <a:spLocks noChangeShapeType="1"/>
          </p:cNvSpPr>
          <p:nvPr/>
        </p:nvSpPr>
        <p:spPr bwMode="auto">
          <a:xfrm flipH="1">
            <a:off x="5934199" y="378777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2" name="Line 98"/>
          <p:cNvSpPr>
            <a:spLocks noChangeShapeType="1"/>
          </p:cNvSpPr>
          <p:nvPr/>
        </p:nvSpPr>
        <p:spPr bwMode="auto">
          <a:xfrm flipH="1">
            <a:off x="5934199" y="407670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3" name="Line 99"/>
          <p:cNvSpPr>
            <a:spLocks noChangeShapeType="1"/>
          </p:cNvSpPr>
          <p:nvPr/>
        </p:nvSpPr>
        <p:spPr bwMode="auto">
          <a:xfrm>
            <a:off x="5934199" y="37877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4" name="Text Box 100"/>
          <p:cNvSpPr txBox="1">
            <a:spLocks noChangeArrowheads="1"/>
          </p:cNvSpPr>
          <p:nvPr/>
        </p:nvSpPr>
        <p:spPr bwMode="auto">
          <a:xfrm>
            <a:off x="6365999" y="3357563"/>
            <a:ext cx="1018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74AC00</a:t>
            </a:r>
          </a:p>
        </p:txBody>
      </p:sp>
      <p:sp>
        <p:nvSpPr>
          <p:cNvPr id="144485" name="Line 101"/>
          <p:cNvSpPr>
            <a:spLocks noChangeShapeType="1"/>
          </p:cNvSpPr>
          <p:nvPr/>
        </p:nvSpPr>
        <p:spPr bwMode="auto">
          <a:xfrm flipV="1">
            <a:off x="7662987" y="3860800"/>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6" name="Line 102"/>
          <p:cNvSpPr>
            <a:spLocks noChangeShapeType="1"/>
          </p:cNvSpPr>
          <p:nvPr/>
        </p:nvSpPr>
        <p:spPr bwMode="auto">
          <a:xfrm>
            <a:off x="6583487" y="38608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7" name="Line 103"/>
          <p:cNvSpPr>
            <a:spLocks noChangeShapeType="1"/>
          </p:cNvSpPr>
          <p:nvPr/>
        </p:nvSpPr>
        <p:spPr bwMode="auto">
          <a:xfrm>
            <a:off x="3414837" y="3933825"/>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8" name="Line 104"/>
          <p:cNvSpPr>
            <a:spLocks noChangeShapeType="1"/>
          </p:cNvSpPr>
          <p:nvPr/>
        </p:nvSpPr>
        <p:spPr bwMode="auto">
          <a:xfrm>
            <a:off x="3491483" y="620713"/>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89" name="Line 105"/>
          <p:cNvSpPr>
            <a:spLocks noChangeShapeType="1"/>
          </p:cNvSpPr>
          <p:nvPr/>
        </p:nvSpPr>
        <p:spPr bwMode="auto">
          <a:xfrm>
            <a:off x="3486274" y="42926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0" name="Line 106"/>
          <p:cNvSpPr>
            <a:spLocks noChangeShapeType="1"/>
          </p:cNvSpPr>
          <p:nvPr/>
        </p:nvSpPr>
        <p:spPr bwMode="auto">
          <a:xfrm>
            <a:off x="3341812" y="45815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1" name="Line 107"/>
          <p:cNvSpPr>
            <a:spLocks noChangeShapeType="1"/>
          </p:cNvSpPr>
          <p:nvPr/>
        </p:nvSpPr>
        <p:spPr bwMode="auto">
          <a:xfrm flipH="1">
            <a:off x="3341812" y="4581525"/>
            <a:ext cx="73025"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2" name="Line 108"/>
          <p:cNvSpPr>
            <a:spLocks noChangeShapeType="1"/>
          </p:cNvSpPr>
          <p:nvPr/>
        </p:nvSpPr>
        <p:spPr bwMode="auto">
          <a:xfrm flipH="1">
            <a:off x="3414837" y="4581525"/>
            <a:ext cx="73025"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3" name="Line 109"/>
          <p:cNvSpPr>
            <a:spLocks noChangeShapeType="1"/>
          </p:cNvSpPr>
          <p:nvPr/>
        </p:nvSpPr>
        <p:spPr bwMode="auto">
          <a:xfrm flipH="1">
            <a:off x="3487862" y="4581525"/>
            <a:ext cx="73025"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4494" name="Group 110"/>
          <p:cNvGrpSpPr>
            <a:grpSpLocks/>
          </p:cNvGrpSpPr>
          <p:nvPr/>
        </p:nvGrpSpPr>
        <p:grpSpPr bwMode="auto">
          <a:xfrm>
            <a:off x="2699320" y="981075"/>
            <a:ext cx="503238" cy="431800"/>
            <a:chOff x="2677" y="936"/>
            <a:chExt cx="483" cy="318"/>
          </a:xfrm>
        </p:grpSpPr>
        <p:grpSp>
          <p:nvGrpSpPr>
            <p:cNvPr id="144495" name="Group 111"/>
            <p:cNvGrpSpPr>
              <a:grpSpLocks/>
            </p:cNvGrpSpPr>
            <p:nvPr/>
          </p:nvGrpSpPr>
          <p:grpSpPr bwMode="auto">
            <a:xfrm>
              <a:off x="2677" y="936"/>
              <a:ext cx="431" cy="318"/>
              <a:chOff x="1315" y="3521"/>
              <a:chExt cx="431" cy="318"/>
            </a:xfrm>
          </p:grpSpPr>
          <p:sp>
            <p:nvSpPr>
              <p:cNvPr id="144496" name="Line 11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7" name="Line 11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8" name="Freeform 11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499" name="Line 11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4500" name="Oval 116"/>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4501" name="Line 117"/>
          <p:cNvSpPr>
            <a:spLocks noChangeShapeType="1"/>
          </p:cNvSpPr>
          <p:nvPr/>
        </p:nvSpPr>
        <p:spPr bwMode="auto">
          <a:xfrm flipH="1">
            <a:off x="2554858" y="105251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2" name="Line 118"/>
          <p:cNvSpPr>
            <a:spLocks noChangeShapeType="1"/>
          </p:cNvSpPr>
          <p:nvPr/>
        </p:nvSpPr>
        <p:spPr bwMode="auto">
          <a:xfrm flipH="1">
            <a:off x="2554858" y="13414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3" name="Line 119"/>
          <p:cNvSpPr>
            <a:spLocks noChangeShapeType="1"/>
          </p:cNvSpPr>
          <p:nvPr/>
        </p:nvSpPr>
        <p:spPr bwMode="auto">
          <a:xfrm>
            <a:off x="2554858" y="105251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4" name="Line 120"/>
          <p:cNvSpPr>
            <a:spLocks noChangeShapeType="1"/>
          </p:cNvSpPr>
          <p:nvPr/>
        </p:nvSpPr>
        <p:spPr bwMode="auto">
          <a:xfrm>
            <a:off x="3850258" y="981075"/>
            <a:ext cx="3889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5" name="Line 121"/>
          <p:cNvSpPr>
            <a:spLocks noChangeShapeType="1"/>
          </p:cNvSpPr>
          <p:nvPr/>
        </p:nvSpPr>
        <p:spPr bwMode="auto">
          <a:xfrm>
            <a:off x="5147245" y="981075"/>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6" name="Line 122"/>
          <p:cNvSpPr>
            <a:spLocks noChangeShapeType="1"/>
          </p:cNvSpPr>
          <p:nvPr/>
        </p:nvSpPr>
        <p:spPr bwMode="auto">
          <a:xfrm>
            <a:off x="2338958" y="908050"/>
            <a:ext cx="56880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7" name="Line 123"/>
          <p:cNvSpPr>
            <a:spLocks noChangeShapeType="1"/>
          </p:cNvSpPr>
          <p:nvPr/>
        </p:nvSpPr>
        <p:spPr bwMode="auto">
          <a:xfrm>
            <a:off x="8026970" y="9080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8" name="Line 124"/>
          <p:cNvSpPr>
            <a:spLocks noChangeShapeType="1"/>
          </p:cNvSpPr>
          <p:nvPr/>
        </p:nvSpPr>
        <p:spPr bwMode="auto">
          <a:xfrm>
            <a:off x="5363145" y="9080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09" name="Line 125"/>
          <p:cNvSpPr>
            <a:spLocks noChangeShapeType="1"/>
          </p:cNvSpPr>
          <p:nvPr/>
        </p:nvSpPr>
        <p:spPr bwMode="auto">
          <a:xfrm>
            <a:off x="3850258" y="9810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0" name="Line 126"/>
          <p:cNvSpPr>
            <a:spLocks noChangeShapeType="1"/>
          </p:cNvSpPr>
          <p:nvPr/>
        </p:nvSpPr>
        <p:spPr bwMode="auto">
          <a:xfrm>
            <a:off x="3202558" y="11969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1" name="Line 127"/>
          <p:cNvSpPr>
            <a:spLocks noChangeShapeType="1"/>
          </p:cNvSpPr>
          <p:nvPr/>
        </p:nvSpPr>
        <p:spPr bwMode="auto">
          <a:xfrm>
            <a:off x="2410395" y="90805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2" name="Line 128"/>
          <p:cNvSpPr>
            <a:spLocks noChangeShapeType="1"/>
          </p:cNvSpPr>
          <p:nvPr/>
        </p:nvSpPr>
        <p:spPr bwMode="auto">
          <a:xfrm>
            <a:off x="2410395" y="119697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3" name="Line 129"/>
          <p:cNvSpPr>
            <a:spLocks noChangeShapeType="1"/>
          </p:cNvSpPr>
          <p:nvPr/>
        </p:nvSpPr>
        <p:spPr bwMode="auto">
          <a:xfrm>
            <a:off x="3487862" y="4292600"/>
            <a:ext cx="3959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4" name="Line 130"/>
          <p:cNvSpPr>
            <a:spLocks noChangeShapeType="1"/>
          </p:cNvSpPr>
          <p:nvPr/>
        </p:nvSpPr>
        <p:spPr bwMode="auto">
          <a:xfrm>
            <a:off x="7447087" y="4292600"/>
            <a:ext cx="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5" name="Line 131"/>
          <p:cNvSpPr>
            <a:spLocks noChangeShapeType="1"/>
          </p:cNvSpPr>
          <p:nvPr/>
        </p:nvSpPr>
        <p:spPr bwMode="auto">
          <a:xfrm>
            <a:off x="4783262" y="4292600"/>
            <a:ext cx="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6" name="Line 132"/>
          <p:cNvSpPr>
            <a:spLocks noChangeShapeType="1"/>
          </p:cNvSpPr>
          <p:nvPr/>
        </p:nvSpPr>
        <p:spPr bwMode="auto">
          <a:xfrm>
            <a:off x="7739633" y="981075"/>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517" name="Text Box 133"/>
          <p:cNvSpPr txBox="1">
            <a:spLocks noChangeArrowheads="1"/>
          </p:cNvSpPr>
          <p:nvPr/>
        </p:nvSpPr>
        <p:spPr bwMode="auto">
          <a:xfrm>
            <a:off x="16614" y="602456"/>
            <a:ext cx="280076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dirty="0"/>
              <a:t>演習</a:t>
            </a:r>
            <a:r>
              <a:rPr lang="en-US" altLang="ja-JP" sz="3200" dirty="0"/>
              <a:t>6.2</a:t>
            </a:r>
            <a:endParaRPr lang="ja-JP" altLang="en-US" sz="3200" dirty="0"/>
          </a:p>
          <a:p>
            <a:r>
              <a:rPr lang="ja-JP" altLang="en-US" sz="3200" dirty="0"/>
              <a:t>それぞれの</a:t>
            </a:r>
          </a:p>
          <a:p>
            <a:r>
              <a:rPr lang="ja-JP" altLang="en-US" sz="3200" dirty="0"/>
              <a:t>アクセス時間を</a:t>
            </a:r>
          </a:p>
          <a:p>
            <a:r>
              <a:rPr lang="ja-JP" altLang="en-US" sz="3200" dirty="0"/>
              <a:t>求めよ</a:t>
            </a:r>
            <a:endParaRPr lang="en-US" altLang="ja-JP" sz="3200" dirty="0"/>
          </a:p>
          <a:p>
            <a:endParaRPr lang="en-US" altLang="ja-JP" sz="3200" dirty="0"/>
          </a:p>
          <a:p>
            <a:r>
              <a:rPr lang="ja-JP" altLang="en-US" sz="3200" dirty="0"/>
              <a:t>ここでは、</a:t>
            </a:r>
            <a:endParaRPr lang="en-US" altLang="ja-JP" sz="3200" dirty="0"/>
          </a:p>
          <a:p>
            <a:r>
              <a:rPr lang="en-US" altLang="ja-JP" sz="3200" dirty="0"/>
              <a:t>74AC00</a:t>
            </a:r>
          </a:p>
          <a:p>
            <a:r>
              <a:rPr lang="ja-JP" altLang="en-US" sz="3200" dirty="0"/>
              <a:t>の遅延が短く</a:t>
            </a:r>
            <a:endParaRPr lang="en-US" altLang="ja-JP" sz="3200" dirty="0"/>
          </a:p>
          <a:p>
            <a:r>
              <a:rPr lang="en-US" altLang="ja-JP" sz="3200" dirty="0"/>
              <a:t>4nsc</a:t>
            </a:r>
            <a:r>
              <a:rPr lang="ja-JP" altLang="en-US" sz="3200" dirty="0"/>
              <a:t>とする。</a:t>
            </a:r>
          </a:p>
          <a:p>
            <a:endParaRPr lang="en-US" altLang="ja-JP" sz="3200" dirty="0"/>
          </a:p>
        </p:txBody>
      </p:sp>
      <p:sp>
        <p:nvSpPr>
          <p:cNvPr id="144518" name="Text Box 134"/>
          <p:cNvSpPr txBox="1">
            <a:spLocks noChangeArrowheads="1"/>
          </p:cNvSpPr>
          <p:nvPr/>
        </p:nvSpPr>
        <p:spPr bwMode="auto">
          <a:xfrm>
            <a:off x="8798495" y="1922463"/>
            <a:ext cx="454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１）</a:t>
            </a:r>
          </a:p>
        </p:txBody>
      </p:sp>
      <p:sp>
        <p:nvSpPr>
          <p:cNvPr id="144519" name="Text Box 135"/>
          <p:cNvSpPr txBox="1">
            <a:spLocks noChangeArrowheads="1"/>
          </p:cNvSpPr>
          <p:nvPr/>
        </p:nvSpPr>
        <p:spPr bwMode="auto">
          <a:xfrm>
            <a:off x="8815512" y="4437063"/>
            <a:ext cx="454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２）</a:t>
            </a:r>
          </a:p>
        </p:txBody>
      </p:sp>
      <p:sp>
        <p:nvSpPr>
          <p:cNvPr id="2" name="テキスト ボックス 1"/>
          <p:cNvSpPr txBox="1"/>
          <p:nvPr/>
        </p:nvSpPr>
        <p:spPr>
          <a:xfrm>
            <a:off x="2459721" y="2491949"/>
            <a:ext cx="1737976" cy="400110"/>
          </a:xfrm>
          <a:prstGeom prst="rect">
            <a:avLst/>
          </a:prstGeom>
          <a:noFill/>
        </p:spPr>
        <p:txBody>
          <a:bodyPr wrap="none" rtlCol="0">
            <a:spAutoFit/>
          </a:bodyPr>
          <a:lstStyle/>
          <a:p>
            <a:r>
              <a:rPr kumimoji="1" lang="en-US" altLang="ja-JP" sz="2000" dirty="0"/>
              <a:t>4+10=14nsec</a:t>
            </a:r>
            <a:endParaRPr kumimoji="1" lang="ja-JP" altLang="en-US" sz="2000" dirty="0"/>
          </a:p>
        </p:txBody>
      </p:sp>
      <p:sp>
        <p:nvSpPr>
          <p:cNvPr id="137" name="テキスト ボックス 136"/>
          <p:cNvSpPr txBox="1"/>
          <p:nvPr/>
        </p:nvSpPr>
        <p:spPr>
          <a:xfrm>
            <a:off x="1252146" y="5672395"/>
            <a:ext cx="2428870" cy="707886"/>
          </a:xfrm>
          <a:prstGeom prst="rect">
            <a:avLst/>
          </a:prstGeom>
          <a:noFill/>
        </p:spPr>
        <p:txBody>
          <a:bodyPr wrap="none" rtlCol="0">
            <a:spAutoFit/>
          </a:bodyPr>
          <a:lstStyle/>
          <a:p>
            <a:r>
              <a:rPr kumimoji="1" lang="en-US" altLang="ja-JP" sz="2000" dirty="0"/>
              <a:t>4+5=9nsec&lt;10nsec</a:t>
            </a:r>
          </a:p>
          <a:p>
            <a:r>
              <a:rPr lang="ja-JP" altLang="en-US" sz="2000" dirty="0"/>
              <a:t>よって</a:t>
            </a:r>
            <a:r>
              <a:rPr lang="en-US" altLang="ja-JP" sz="2000" dirty="0"/>
              <a:t>10nsec</a:t>
            </a:r>
            <a:endParaRPr kumimoji="1" lang="ja-JP" altLang="en-US" sz="2000" dirty="0"/>
          </a:p>
        </p:txBody>
      </p:sp>
    </p:spTree>
    <p:extLst>
      <p:ext uri="{BB962C8B-B14F-4D97-AF65-F5344CB8AC3E}">
        <p14:creationId xmlns:p14="http://schemas.microsoft.com/office/powerpoint/2010/main" val="370204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ja-JP" altLang="en-US" dirty="0"/>
              <a:t>演習</a:t>
            </a:r>
            <a:r>
              <a:rPr lang="en-US" altLang="ja-JP" dirty="0"/>
              <a:t>6.3</a:t>
            </a:r>
          </a:p>
        </p:txBody>
      </p:sp>
      <p:grpSp>
        <p:nvGrpSpPr>
          <p:cNvPr id="163843" name="Group 3"/>
          <p:cNvGrpSpPr>
            <a:grpSpLocks/>
          </p:cNvGrpSpPr>
          <p:nvPr/>
        </p:nvGrpSpPr>
        <p:grpSpPr bwMode="auto">
          <a:xfrm>
            <a:off x="158750" y="1557338"/>
            <a:ext cx="8301038" cy="4176712"/>
            <a:chOff x="100" y="981"/>
            <a:chExt cx="5593" cy="2903"/>
          </a:xfrm>
        </p:grpSpPr>
        <p:grpSp>
          <p:nvGrpSpPr>
            <p:cNvPr id="163844" name="Group 4"/>
            <p:cNvGrpSpPr>
              <a:grpSpLocks/>
            </p:cNvGrpSpPr>
            <p:nvPr/>
          </p:nvGrpSpPr>
          <p:grpSpPr bwMode="auto">
            <a:xfrm>
              <a:off x="703" y="1026"/>
              <a:ext cx="4990" cy="272"/>
              <a:chOff x="703" y="1026"/>
              <a:chExt cx="4990" cy="272"/>
            </a:xfrm>
          </p:grpSpPr>
          <p:sp>
            <p:nvSpPr>
              <p:cNvPr id="163845" name="Line 5"/>
              <p:cNvSpPr>
                <a:spLocks noChangeShapeType="1"/>
              </p:cNvSpPr>
              <p:nvPr/>
            </p:nvSpPr>
            <p:spPr bwMode="auto">
              <a:xfrm>
                <a:off x="70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6" name="Line 6"/>
              <p:cNvSpPr>
                <a:spLocks noChangeShapeType="1"/>
              </p:cNvSpPr>
              <p:nvPr/>
            </p:nvSpPr>
            <p:spPr bwMode="auto">
              <a:xfrm flipV="1">
                <a:off x="93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7" name="Line 7"/>
              <p:cNvSpPr>
                <a:spLocks noChangeShapeType="1"/>
              </p:cNvSpPr>
              <p:nvPr/>
            </p:nvSpPr>
            <p:spPr bwMode="auto">
              <a:xfrm>
                <a:off x="102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8" name="Line 8"/>
              <p:cNvSpPr>
                <a:spLocks noChangeShapeType="1"/>
              </p:cNvSpPr>
              <p:nvPr/>
            </p:nvSpPr>
            <p:spPr bwMode="auto">
              <a:xfrm flipH="1" flipV="1">
                <a:off x="124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9" name="Line 9"/>
              <p:cNvSpPr>
                <a:spLocks noChangeShapeType="1"/>
              </p:cNvSpPr>
              <p:nvPr/>
            </p:nvSpPr>
            <p:spPr bwMode="auto">
              <a:xfrm>
                <a:off x="133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0" name="Line 10"/>
              <p:cNvSpPr>
                <a:spLocks noChangeShapeType="1"/>
              </p:cNvSpPr>
              <p:nvPr/>
            </p:nvSpPr>
            <p:spPr bwMode="auto">
              <a:xfrm flipV="1">
                <a:off x="156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1" name="Line 11"/>
              <p:cNvSpPr>
                <a:spLocks noChangeShapeType="1"/>
              </p:cNvSpPr>
              <p:nvPr/>
            </p:nvSpPr>
            <p:spPr bwMode="auto">
              <a:xfrm>
                <a:off x="165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2" name="Line 12"/>
              <p:cNvSpPr>
                <a:spLocks noChangeShapeType="1"/>
              </p:cNvSpPr>
              <p:nvPr/>
            </p:nvSpPr>
            <p:spPr bwMode="auto">
              <a:xfrm flipH="1" flipV="1">
                <a:off x="188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3" name="Line 13"/>
              <p:cNvSpPr>
                <a:spLocks noChangeShapeType="1"/>
              </p:cNvSpPr>
              <p:nvPr/>
            </p:nvSpPr>
            <p:spPr bwMode="auto">
              <a:xfrm>
                <a:off x="197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4" name="Line 14"/>
              <p:cNvSpPr>
                <a:spLocks noChangeShapeType="1"/>
              </p:cNvSpPr>
              <p:nvPr/>
            </p:nvSpPr>
            <p:spPr bwMode="auto">
              <a:xfrm flipV="1">
                <a:off x="220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5" name="Line 15"/>
              <p:cNvSpPr>
                <a:spLocks noChangeShapeType="1"/>
              </p:cNvSpPr>
              <p:nvPr/>
            </p:nvSpPr>
            <p:spPr bwMode="auto">
              <a:xfrm>
                <a:off x="229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6" name="Line 16"/>
              <p:cNvSpPr>
                <a:spLocks noChangeShapeType="1"/>
              </p:cNvSpPr>
              <p:nvPr/>
            </p:nvSpPr>
            <p:spPr bwMode="auto">
              <a:xfrm flipH="1" flipV="1">
                <a:off x="251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7" name="Line 17"/>
              <p:cNvSpPr>
                <a:spLocks noChangeShapeType="1"/>
              </p:cNvSpPr>
              <p:nvPr/>
            </p:nvSpPr>
            <p:spPr bwMode="auto">
              <a:xfrm>
                <a:off x="260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8" name="Line 18"/>
              <p:cNvSpPr>
                <a:spLocks noChangeShapeType="1"/>
              </p:cNvSpPr>
              <p:nvPr/>
            </p:nvSpPr>
            <p:spPr bwMode="auto">
              <a:xfrm flipV="1">
                <a:off x="283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9" name="Line 19"/>
              <p:cNvSpPr>
                <a:spLocks noChangeShapeType="1"/>
              </p:cNvSpPr>
              <p:nvPr/>
            </p:nvSpPr>
            <p:spPr bwMode="auto">
              <a:xfrm>
                <a:off x="292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0" name="Line 20"/>
              <p:cNvSpPr>
                <a:spLocks noChangeShapeType="1"/>
              </p:cNvSpPr>
              <p:nvPr/>
            </p:nvSpPr>
            <p:spPr bwMode="auto">
              <a:xfrm flipH="1" flipV="1">
                <a:off x="315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1" name="Line 21"/>
              <p:cNvSpPr>
                <a:spLocks noChangeShapeType="1"/>
              </p:cNvSpPr>
              <p:nvPr/>
            </p:nvSpPr>
            <p:spPr bwMode="auto">
              <a:xfrm>
                <a:off x="324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2" name="Line 22"/>
              <p:cNvSpPr>
                <a:spLocks noChangeShapeType="1"/>
              </p:cNvSpPr>
              <p:nvPr/>
            </p:nvSpPr>
            <p:spPr bwMode="auto">
              <a:xfrm flipV="1">
                <a:off x="347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3" name="Line 23"/>
              <p:cNvSpPr>
                <a:spLocks noChangeShapeType="1"/>
              </p:cNvSpPr>
              <p:nvPr/>
            </p:nvSpPr>
            <p:spPr bwMode="auto">
              <a:xfrm>
                <a:off x="356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4" name="Line 24"/>
              <p:cNvSpPr>
                <a:spLocks noChangeShapeType="1"/>
              </p:cNvSpPr>
              <p:nvPr/>
            </p:nvSpPr>
            <p:spPr bwMode="auto">
              <a:xfrm flipH="1" flipV="1">
                <a:off x="378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5" name="Line 25"/>
              <p:cNvSpPr>
                <a:spLocks noChangeShapeType="1"/>
              </p:cNvSpPr>
              <p:nvPr/>
            </p:nvSpPr>
            <p:spPr bwMode="auto">
              <a:xfrm>
                <a:off x="387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6" name="Line 26"/>
              <p:cNvSpPr>
                <a:spLocks noChangeShapeType="1"/>
              </p:cNvSpPr>
              <p:nvPr/>
            </p:nvSpPr>
            <p:spPr bwMode="auto">
              <a:xfrm flipV="1">
                <a:off x="410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7" name="Line 27"/>
              <p:cNvSpPr>
                <a:spLocks noChangeShapeType="1"/>
              </p:cNvSpPr>
              <p:nvPr/>
            </p:nvSpPr>
            <p:spPr bwMode="auto">
              <a:xfrm>
                <a:off x="419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8" name="Line 28"/>
              <p:cNvSpPr>
                <a:spLocks noChangeShapeType="1"/>
              </p:cNvSpPr>
              <p:nvPr/>
            </p:nvSpPr>
            <p:spPr bwMode="auto">
              <a:xfrm flipH="1" flipV="1">
                <a:off x="442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9" name="Line 29"/>
              <p:cNvSpPr>
                <a:spLocks noChangeShapeType="1"/>
              </p:cNvSpPr>
              <p:nvPr/>
            </p:nvSpPr>
            <p:spPr bwMode="auto">
              <a:xfrm>
                <a:off x="451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0" name="Line 30"/>
              <p:cNvSpPr>
                <a:spLocks noChangeShapeType="1"/>
              </p:cNvSpPr>
              <p:nvPr/>
            </p:nvSpPr>
            <p:spPr bwMode="auto">
              <a:xfrm flipV="1">
                <a:off x="474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1" name="Line 31"/>
              <p:cNvSpPr>
                <a:spLocks noChangeShapeType="1"/>
              </p:cNvSpPr>
              <p:nvPr/>
            </p:nvSpPr>
            <p:spPr bwMode="auto">
              <a:xfrm>
                <a:off x="483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2" name="Line 32"/>
              <p:cNvSpPr>
                <a:spLocks noChangeShapeType="1"/>
              </p:cNvSpPr>
              <p:nvPr/>
            </p:nvSpPr>
            <p:spPr bwMode="auto">
              <a:xfrm flipH="1" flipV="1">
                <a:off x="505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3" name="Line 33"/>
              <p:cNvSpPr>
                <a:spLocks noChangeShapeType="1"/>
              </p:cNvSpPr>
              <p:nvPr/>
            </p:nvSpPr>
            <p:spPr bwMode="auto">
              <a:xfrm>
                <a:off x="514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4" name="Line 34"/>
              <p:cNvSpPr>
                <a:spLocks noChangeShapeType="1"/>
              </p:cNvSpPr>
              <p:nvPr/>
            </p:nvSpPr>
            <p:spPr bwMode="auto">
              <a:xfrm flipV="1">
                <a:off x="537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5" name="Line 35"/>
              <p:cNvSpPr>
                <a:spLocks noChangeShapeType="1"/>
              </p:cNvSpPr>
              <p:nvPr/>
            </p:nvSpPr>
            <p:spPr bwMode="auto">
              <a:xfrm>
                <a:off x="546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876" name="Line 36"/>
            <p:cNvSpPr>
              <a:spLocks noChangeShapeType="1"/>
            </p:cNvSpPr>
            <p:nvPr/>
          </p:nvSpPr>
          <p:spPr bwMode="auto">
            <a:xfrm>
              <a:off x="97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7" name="Line 37"/>
            <p:cNvSpPr>
              <a:spLocks noChangeShapeType="1"/>
            </p:cNvSpPr>
            <p:nvPr/>
          </p:nvSpPr>
          <p:spPr bwMode="auto">
            <a:xfrm>
              <a:off x="161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8" name="Line 38"/>
            <p:cNvSpPr>
              <a:spLocks noChangeShapeType="1"/>
            </p:cNvSpPr>
            <p:nvPr/>
          </p:nvSpPr>
          <p:spPr bwMode="auto">
            <a:xfrm>
              <a:off x="224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9" name="Line 39"/>
            <p:cNvSpPr>
              <a:spLocks noChangeShapeType="1"/>
            </p:cNvSpPr>
            <p:nvPr/>
          </p:nvSpPr>
          <p:spPr bwMode="auto">
            <a:xfrm>
              <a:off x="288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0" name="Line 40"/>
            <p:cNvSpPr>
              <a:spLocks noChangeShapeType="1"/>
            </p:cNvSpPr>
            <p:nvPr/>
          </p:nvSpPr>
          <p:spPr bwMode="auto">
            <a:xfrm>
              <a:off x="351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1" name="Line 41"/>
            <p:cNvSpPr>
              <a:spLocks noChangeShapeType="1"/>
            </p:cNvSpPr>
            <p:nvPr/>
          </p:nvSpPr>
          <p:spPr bwMode="auto">
            <a:xfrm>
              <a:off x="415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2" name="Line 42"/>
            <p:cNvSpPr>
              <a:spLocks noChangeShapeType="1"/>
            </p:cNvSpPr>
            <p:nvPr/>
          </p:nvSpPr>
          <p:spPr bwMode="auto">
            <a:xfrm>
              <a:off x="478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3" name="Line 43"/>
            <p:cNvSpPr>
              <a:spLocks noChangeShapeType="1"/>
            </p:cNvSpPr>
            <p:nvPr/>
          </p:nvSpPr>
          <p:spPr bwMode="auto">
            <a:xfrm>
              <a:off x="542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4" name="Text Box 44"/>
            <p:cNvSpPr txBox="1">
              <a:spLocks noChangeArrowheads="1"/>
            </p:cNvSpPr>
            <p:nvPr/>
          </p:nvSpPr>
          <p:spPr bwMode="auto">
            <a:xfrm>
              <a:off x="100" y="1702"/>
              <a:ext cx="83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Command</a:t>
              </a:r>
            </a:p>
          </p:txBody>
        </p:sp>
        <p:sp>
          <p:nvSpPr>
            <p:cNvPr id="163885" name="Line 45"/>
            <p:cNvSpPr>
              <a:spLocks noChangeShapeType="1"/>
            </p:cNvSpPr>
            <p:nvPr/>
          </p:nvSpPr>
          <p:spPr bwMode="auto">
            <a:xfrm>
              <a:off x="340" y="2069"/>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6" name="Rectangle 46"/>
            <p:cNvSpPr>
              <a:spLocks noChangeArrowheads="1"/>
            </p:cNvSpPr>
            <p:nvPr/>
          </p:nvSpPr>
          <p:spPr bwMode="auto">
            <a:xfrm>
              <a:off x="657" y="1933"/>
              <a:ext cx="63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ACT</a:t>
              </a:r>
            </a:p>
          </p:txBody>
        </p:sp>
        <p:sp>
          <p:nvSpPr>
            <p:cNvPr id="163887" name="Rectangle 47"/>
            <p:cNvSpPr>
              <a:spLocks noChangeArrowheads="1"/>
            </p:cNvSpPr>
            <p:nvPr/>
          </p:nvSpPr>
          <p:spPr bwMode="auto">
            <a:xfrm>
              <a:off x="1927" y="1933"/>
              <a:ext cx="63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Read</a:t>
              </a:r>
            </a:p>
          </p:txBody>
        </p:sp>
        <p:sp>
          <p:nvSpPr>
            <p:cNvPr id="163888" name="Text Box 48"/>
            <p:cNvSpPr txBox="1">
              <a:spLocks noChangeArrowheads="1"/>
            </p:cNvSpPr>
            <p:nvPr/>
          </p:nvSpPr>
          <p:spPr bwMode="auto">
            <a:xfrm>
              <a:off x="237" y="1084"/>
              <a:ext cx="42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CLK</a:t>
              </a:r>
            </a:p>
          </p:txBody>
        </p:sp>
        <p:sp>
          <p:nvSpPr>
            <p:cNvPr id="163889" name="Line 49"/>
            <p:cNvSpPr>
              <a:spLocks noChangeShapeType="1"/>
            </p:cNvSpPr>
            <p:nvPr/>
          </p:nvSpPr>
          <p:spPr bwMode="auto">
            <a:xfrm>
              <a:off x="340" y="2659"/>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0" name="Rectangle 50"/>
            <p:cNvSpPr>
              <a:spLocks noChangeArrowheads="1"/>
            </p:cNvSpPr>
            <p:nvPr/>
          </p:nvSpPr>
          <p:spPr bwMode="auto">
            <a:xfrm>
              <a:off x="657" y="2523"/>
              <a:ext cx="635" cy="27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Row</a:t>
              </a:r>
            </a:p>
          </p:txBody>
        </p:sp>
        <p:sp>
          <p:nvSpPr>
            <p:cNvPr id="163891" name="Rectangle 51"/>
            <p:cNvSpPr>
              <a:spLocks noChangeArrowheads="1"/>
            </p:cNvSpPr>
            <p:nvPr/>
          </p:nvSpPr>
          <p:spPr bwMode="auto">
            <a:xfrm>
              <a:off x="1927" y="2523"/>
              <a:ext cx="635" cy="27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Column</a:t>
              </a:r>
            </a:p>
          </p:txBody>
        </p:sp>
        <p:sp>
          <p:nvSpPr>
            <p:cNvPr id="163892" name="Line 52"/>
            <p:cNvSpPr>
              <a:spLocks noChangeShapeType="1"/>
            </p:cNvSpPr>
            <p:nvPr/>
          </p:nvSpPr>
          <p:spPr bwMode="auto">
            <a:xfrm>
              <a:off x="340" y="3748"/>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3" name="Rectangle 53"/>
            <p:cNvSpPr>
              <a:spLocks noChangeArrowheads="1"/>
            </p:cNvSpPr>
            <p:nvPr/>
          </p:nvSpPr>
          <p:spPr bwMode="auto">
            <a:xfrm>
              <a:off x="3515"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Data0</a:t>
              </a:r>
            </a:p>
          </p:txBody>
        </p:sp>
        <p:sp>
          <p:nvSpPr>
            <p:cNvPr id="163894" name="Text Box 54"/>
            <p:cNvSpPr txBox="1">
              <a:spLocks noChangeArrowheads="1"/>
            </p:cNvSpPr>
            <p:nvPr/>
          </p:nvSpPr>
          <p:spPr bwMode="auto">
            <a:xfrm>
              <a:off x="158" y="2296"/>
              <a:ext cx="689"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Address</a:t>
              </a:r>
            </a:p>
          </p:txBody>
        </p:sp>
        <p:grpSp>
          <p:nvGrpSpPr>
            <p:cNvPr id="163895" name="Group 55"/>
            <p:cNvGrpSpPr>
              <a:grpSpLocks/>
            </p:cNvGrpSpPr>
            <p:nvPr/>
          </p:nvGrpSpPr>
          <p:grpSpPr bwMode="auto">
            <a:xfrm flipV="1">
              <a:off x="703" y="1389"/>
              <a:ext cx="4990" cy="272"/>
              <a:chOff x="703" y="1026"/>
              <a:chExt cx="4990" cy="272"/>
            </a:xfrm>
          </p:grpSpPr>
          <p:sp>
            <p:nvSpPr>
              <p:cNvPr id="163896" name="Line 56"/>
              <p:cNvSpPr>
                <a:spLocks noChangeShapeType="1"/>
              </p:cNvSpPr>
              <p:nvPr/>
            </p:nvSpPr>
            <p:spPr bwMode="auto">
              <a:xfrm>
                <a:off x="70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7" name="Line 57"/>
              <p:cNvSpPr>
                <a:spLocks noChangeShapeType="1"/>
              </p:cNvSpPr>
              <p:nvPr/>
            </p:nvSpPr>
            <p:spPr bwMode="auto">
              <a:xfrm flipV="1">
                <a:off x="93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8" name="Line 58"/>
              <p:cNvSpPr>
                <a:spLocks noChangeShapeType="1"/>
              </p:cNvSpPr>
              <p:nvPr/>
            </p:nvSpPr>
            <p:spPr bwMode="auto">
              <a:xfrm>
                <a:off x="102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9" name="Line 59"/>
              <p:cNvSpPr>
                <a:spLocks noChangeShapeType="1"/>
              </p:cNvSpPr>
              <p:nvPr/>
            </p:nvSpPr>
            <p:spPr bwMode="auto">
              <a:xfrm flipH="1" flipV="1">
                <a:off x="124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0" name="Line 60"/>
              <p:cNvSpPr>
                <a:spLocks noChangeShapeType="1"/>
              </p:cNvSpPr>
              <p:nvPr/>
            </p:nvSpPr>
            <p:spPr bwMode="auto">
              <a:xfrm>
                <a:off x="133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1" name="Line 61"/>
              <p:cNvSpPr>
                <a:spLocks noChangeShapeType="1"/>
              </p:cNvSpPr>
              <p:nvPr/>
            </p:nvSpPr>
            <p:spPr bwMode="auto">
              <a:xfrm flipV="1">
                <a:off x="156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2" name="Line 62"/>
              <p:cNvSpPr>
                <a:spLocks noChangeShapeType="1"/>
              </p:cNvSpPr>
              <p:nvPr/>
            </p:nvSpPr>
            <p:spPr bwMode="auto">
              <a:xfrm>
                <a:off x="165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3" name="Line 63"/>
              <p:cNvSpPr>
                <a:spLocks noChangeShapeType="1"/>
              </p:cNvSpPr>
              <p:nvPr/>
            </p:nvSpPr>
            <p:spPr bwMode="auto">
              <a:xfrm flipH="1" flipV="1">
                <a:off x="188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4" name="Line 64"/>
              <p:cNvSpPr>
                <a:spLocks noChangeShapeType="1"/>
              </p:cNvSpPr>
              <p:nvPr/>
            </p:nvSpPr>
            <p:spPr bwMode="auto">
              <a:xfrm>
                <a:off x="197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5" name="Line 65"/>
              <p:cNvSpPr>
                <a:spLocks noChangeShapeType="1"/>
              </p:cNvSpPr>
              <p:nvPr/>
            </p:nvSpPr>
            <p:spPr bwMode="auto">
              <a:xfrm flipV="1">
                <a:off x="220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6" name="Line 66"/>
              <p:cNvSpPr>
                <a:spLocks noChangeShapeType="1"/>
              </p:cNvSpPr>
              <p:nvPr/>
            </p:nvSpPr>
            <p:spPr bwMode="auto">
              <a:xfrm>
                <a:off x="229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7" name="Line 67"/>
              <p:cNvSpPr>
                <a:spLocks noChangeShapeType="1"/>
              </p:cNvSpPr>
              <p:nvPr/>
            </p:nvSpPr>
            <p:spPr bwMode="auto">
              <a:xfrm flipH="1" flipV="1">
                <a:off x="251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8" name="Line 68"/>
              <p:cNvSpPr>
                <a:spLocks noChangeShapeType="1"/>
              </p:cNvSpPr>
              <p:nvPr/>
            </p:nvSpPr>
            <p:spPr bwMode="auto">
              <a:xfrm>
                <a:off x="260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9" name="Line 69"/>
              <p:cNvSpPr>
                <a:spLocks noChangeShapeType="1"/>
              </p:cNvSpPr>
              <p:nvPr/>
            </p:nvSpPr>
            <p:spPr bwMode="auto">
              <a:xfrm flipV="1">
                <a:off x="283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0" name="Line 70"/>
              <p:cNvSpPr>
                <a:spLocks noChangeShapeType="1"/>
              </p:cNvSpPr>
              <p:nvPr/>
            </p:nvSpPr>
            <p:spPr bwMode="auto">
              <a:xfrm>
                <a:off x="292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1" name="Line 71"/>
              <p:cNvSpPr>
                <a:spLocks noChangeShapeType="1"/>
              </p:cNvSpPr>
              <p:nvPr/>
            </p:nvSpPr>
            <p:spPr bwMode="auto">
              <a:xfrm flipH="1" flipV="1">
                <a:off x="315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2" name="Line 72"/>
              <p:cNvSpPr>
                <a:spLocks noChangeShapeType="1"/>
              </p:cNvSpPr>
              <p:nvPr/>
            </p:nvSpPr>
            <p:spPr bwMode="auto">
              <a:xfrm>
                <a:off x="324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3" name="Line 73"/>
              <p:cNvSpPr>
                <a:spLocks noChangeShapeType="1"/>
              </p:cNvSpPr>
              <p:nvPr/>
            </p:nvSpPr>
            <p:spPr bwMode="auto">
              <a:xfrm flipV="1">
                <a:off x="347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4" name="Line 74"/>
              <p:cNvSpPr>
                <a:spLocks noChangeShapeType="1"/>
              </p:cNvSpPr>
              <p:nvPr/>
            </p:nvSpPr>
            <p:spPr bwMode="auto">
              <a:xfrm>
                <a:off x="356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5" name="Line 75"/>
              <p:cNvSpPr>
                <a:spLocks noChangeShapeType="1"/>
              </p:cNvSpPr>
              <p:nvPr/>
            </p:nvSpPr>
            <p:spPr bwMode="auto">
              <a:xfrm flipH="1" flipV="1">
                <a:off x="378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6" name="Line 76"/>
              <p:cNvSpPr>
                <a:spLocks noChangeShapeType="1"/>
              </p:cNvSpPr>
              <p:nvPr/>
            </p:nvSpPr>
            <p:spPr bwMode="auto">
              <a:xfrm>
                <a:off x="387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7" name="Line 77"/>
              <p:cNvSpPr>
                <a:spLocks noChangeShapeType="1"/>
              </p:cNvSpPr>
              <p:nvPr/>
            </p:nvSpPr>
            <p:spPr bwMode="auto">
              <a:xfrm flipV="1">
                <a:off x="410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8" name="Line 78"/>
              <p:cNvSpPr>
                <a:spLocks noChangeShapeType="1"/>
              </p:cNvSpPr>
              <p:nvPr/>
            </p:nvSpPr>
            <p:spPr bwMode="auto">
              <a:xfrm>
                <a:off x="419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9" name="Line 79"/>
              <p:cNvSpPr>
                <a:spLocks noChangeShapeType="1"/>
              </p:cNvSpPr>
              <p:nvPr/>
            </p:nvSpPr>
            <p:spPr bwMode="auto">
              <a:xfrm flipH="1" flipV="1">
                <a:off x="442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0" name="Line 80"/>
              <p:cNvSpPr>
                <a:spLocks noChangeShapeType="1"/>
              </p:cNvSpPr>
              <p:nvPr/>
            </p:nvSpPr>
            <p:spPr bwMode="auto">
              <a:xfrm>
                <a:off x="451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1" name="Line 81"/>
              <p:cNvSpPr>
                <a:spLocks noChangeShapeType="1"/>
              </p:cNvSpPr>
              <p:nvPr/>
            </p:nvSpPr>
            <p:spPr bwMode="auto">
              <a:xfrm flipV="1">
                <a:off x="474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2" name="Line 82"/>
              <p:cNvSpPr>
                <a:spLocks noChangeShapeType="1"/>
              </p:cNvSpPr>
              <p:nvPr/>
            </p:nvSpPr>
            <p:spPr bwMode="auto">
              <a:xfrm>
                <a:off x="483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3" name="Line 83"/>
              <p:cNvSpPr>
                <a:spLocks noChangeShapeType="1"/>
              </p:cNvSpPr>
              <p:nvPr/>
            </p:nvSpPr>
            <p:spPr bwMode="auto">
              <a:xfrm flipH="1" flipV="1">
                <a:off x="505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4" name="Line 84"/>
              <p:cNvSpPr>
                <a:spLocks noChangeShapeType="1"/>
              </p:cNvSpPr>
              <p:nvPr/>
            </p:nvSpPr>
            <p:spPr bwMode="auto">
              <a:xfrm>
                <a:off x="514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5" name="Line 85"/>
              <p:cNvSpPr>
                <a:spLocks noChangeShapeType="1"/>
              </p:cNvSpPr>
              <p:nvPr/>
            </p:nvSpPr>
            <p:spPr bwMode="auto">
              <a:xfrm flipV="1">
                <a:off x="537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6" name="Line 86"/>
              <p:cNvSpPr>
                <a:spLocks noChangeShapeType="1"/>
              </p:cNvSpPr>
              <p:nvPr/>
            </p:nvSpPr>
            <p:spPr bwMode="auto">
              <a:xfrm>
                <a:off x="546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927" name="Text Box 87"/>
            <p:cNvSpPr txBox="1">
              <a:spLocks noChangeArrowheads="1"/>
            </p:cNvSpPr>
            <p:nvPr/>
          </p:nvSpPr>
          <p:spPr bwMode="auto">
            <a:xfrm>
              <a:off x="204" y="1338"/>
              <a:ext cx="577"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CLK</a:t>
              </a:r>
            </a:p>
          </p:txBody>
        </p:sp>
        <p:sp>
          <p:nvSpPr>
            <p:cNvPr id="163928" name="Rectangle 88"/>
            <p:cNvSpPr>
              <a:spLocks noChangeArrowheads="1"/>
            </p:cNvSpPr>
            <p:nvPr/>
          </p:nvSpPr>
          <p:spPr bwMode="auto">
            <a:xfrm>
              <a:off x="3832"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Data1</a:t>
              </a:r>
            </a:p>
          </p:txBody>
        </p:sp>
        <p:sp>
          <p:nvSpPr>
            <p:cNvPr id="163929" name="Rectangle 89"/>
            <p:cNvSpPr>
              <a:spLocks noChangeArrowheads="1"/>
            </p:cNvSpPr>
            <p:nvPr/>
          </p:nvSpPr>
          <p:spPr bwMode="auto">
            <a:xfrm>
              <a:off x="4149"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Data2</a:t>
              </a:r>
            </a:p>
          </p:txBody>
        </p:sp>
        <p:sp>
          <p:nvSpPr>
            <p:cNvPr id="163930" name="Rectangle 90"/>
            <p:cNvSpPr>
              <a:spLocks noChangeArrowheads="1"/>
            </p:cNvSpPr>
            <p:nvPr/>
          </p:nvSpPr>
          <p:spPr bwMode="auto">
            <a:xfrm>
              <a:off x="4466"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Data3</a:t>
              </a:r>
            </a:p>
          </p:txBody>
        </p:sp>
        <p:sp>
          <p:nvSpPr>
            <p:cNvPr id="163931" name="Line 91"/>
            <p:cNvSpPr>
              <a:spLocks noChangeShapeType="1"/>
            </p:cNvSpPr>
            <p:nvPr/>
          </p:nvSpPr>
          <p:spPr bwMode="auto">
            <a:xfrm>
              <a:off x="3242"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2" name="Line 92"/>
            <p:cNvSpPr>
              <a:spLocks noChangeShapeType="1"/>
            </p:cNvSpPr>
            <p:nvPr/>
          </p:nvSpPr>
          <p:spPr bwMode="auto">
            <a:xfrm flipV="1">
              <a:off x="3469"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3" name="Line 93"/>
            <p:cNvSpPr>
              <a:spLocks noChangeShapeType="1"/>
            </p:cNvSpPr>
            <p:nvPr/>
          </p:nvSpPr>
          <p:spPr bwMode="auto">
            <a:xfrm>
              <a:off x="3559" y="302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4" name="Line 94"/>
            <p:cNvSpPr>
              <a:spLocks noChangeShapeType="1"/>
            </p:cNvSpPr>
            <p:nvPr/>
          </p:nvSpPr>
          <p:spPr bwMode="auto">
            <a:xfrm flipH="1" flipV="1">
              <a:off x="3786"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5" name="Line 95"/>
            <p:cNvSpPr>
              <a:spLocks noChangeShapeType="1"/>
            </p:cNvSpPr>
            <p:nvPr/>
          </p:nvSpPr>
          <p:spPr bwMode="auto">
            <a:xfrm>
              <a:off x="3878"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6" name="Line 96"/>
            <p:cNvSpPr>
              <a:spLocks noChangeShapeType="1"/>
            </p:cNvSpPr>
            <p:nvPr/>
          </p:nvSpPr>
          <p:spPr bwMode="auto">
            <a:xfrm flipV="1">
              <a:off x="4105"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7" name="Line 97"/>
            <p:cNvSpPr>
              <a:spLocks noChangeShapeType="1"/>
            </p:cNvSpPr>
            <p:nvPr/>
          </p:nvSpPr>
          <p:spPr bwMode="auto">
            <a:xfrm>
              <a:off x="4195" y="302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8" name="Line 98"/>
            <p:cNvSpPr>
              <a:spLocks noChangeShapeType="1"/>
            </p:cNvSpPr>
            <p:nvPr/>
          </p:nvSpPr>
          <p:spPr bwMode="auto">
            <a:xfrm flipH="1" flipV="1">
              <a:off x="4422"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9" name="Line 99"/>
            <p:cNvSpPr>
              <a:spLocks noChangeShapeType="1"/>
            </p:cNvSpPr>
            <p:nvPr/>
          </p:nvSpPr>
          <p:spPr bwMode="auto">
            <a:xfrm>
              <a:off x="4512"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0" name="Line 100"/>
            <p:cNvSpPr>
              <a:spLocks noChangeShapeType="1"/>
            </p:cNvSpPr>
            <p:nvPr/>
          </p:nvSpPr>
          <p:spPr bwMode="auto">
            <a:xfrm>
              <a:off x="340" y="3158"/>
              <a:ext cx="28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1" name="Line 101"/>
            <p:cNvSpPr>
              <a:spLocks noChangeShapeType="1"/>
            </p:cNvSpPr>
            <p:nvPr/>
          </p:nvSpPr>
          <p:spPr bwMode="auto">
            <a:xfrm>
              <a:off x="3198" y="3158"/>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2" name="Line 102"/>
            <p:cNvSpPr>
              <a:spLocks noChangeShapeType="1"/>
            </p:cNvSpPr>
            <p:nvPr/>
          </p:nvSpPr>
          <p:spPr bwMode="auto">
            <a:xfrm flipV="1">
              <a:off x="4740" y="3113"/>
              <a:ext cx="9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3" name="Line 103"/>
            <p:cNvSpPr>
              <a:spLocks noChangeShapeType="1"/>
            </p:cNvSpPr>
            <p:nvPr/>
          </p:nvSpPr>
          <p:spPr bwMode="auto">
            <a:xfrm>
              <a:off x="4830" y="3113"/>
              <a:ext cx="7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4" name="Text Box 104"/>
            <p:cNvSpPr txBox="1">
              <a:spLocks noChangeArrowheads="1"/>
            </p:cNvSpPr>
            <p:nvPr/>
          </p:nvSpPr>
          <p:spPr bwMode="auto">
            <a:xfrm>
              <a:off x="191" y="2889"/>
              <a:ext cx="479"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ＤＱＳ</a:t>
              </a:r>
            </a:p>
          </p:txBody>
        </p:sp>
      </p:grpSp>
      <p:sp>
        <p:nvSpPr>
          <p:cNvPr id="163945" name="Line 105"/>
          <p:cNvSpPr>
            <a:spLocks noChangeShapeType="1"/>
          </p:cNvSpPr>
          <p:nvPr/>
        </p:nvSpPr>
        <p:spPr bwMode="auto">
          <a:xfrm flipV="1">
            <a:off x="1428750" y="5373688"/>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6" name="Text Box 106"/>
          <p:cNvSpPr txBox="1">
            <a:spLocks noChangeArrowheads="1"/>
          </p:cNvSpPr>
          <p:nvPr/>
        </p:nvSpPr>
        <p:spPr bwMode="auto">
          <a:xfrm>
            <a:off x="1552575" y="5595938"/>
            <a:ext cx="931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スタート</a:t>
            </a:r>
          </a:p>
        </p:txBody>
      </p:sp>
      <p:sp>
        <p:nvSpPr>
          <p:cNvPr id="163947" name="Line 107"/>
          <p:cNvSpPr>
            <a:spLocks noChangeShapeType="1"/>
          </p:cNvSpPr>
          <p:nvPr/>
        </p:nvSpPr>
        <p:spPr bwMode="auto">
          <a:xfrm flipV="1">
            <a:off x="8053388" y="5300663"/>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8" name="Text Box 108"/>
          <p:cNvSpPr txBox="1">
            <a:spLocks noChangeArrowheads="1"/>
          </p:cNvSpPr>
          <p:nvPr/>
        </p:nvSpPr>
        <p:spPr bwMode="auto">
          <a:xfrm>
            <a:off x="8177213" y="5522913"/>
            <a:ext cx="931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次が</a:t>
            </a:r>
          </a:p>
          <a:p>
            <a:r>
              <a:rPr lang="ja-JP" altLang="en-US"/>
              <a:t>スタート</a:t>
            </a:r>
          </a:p>
        </p:txBody>
      </p:sp>
      <p:sp>
        <p:nvSpPr>
          <p:cNvPr id="163949" name="Text Box 109"/>
          <p:cNvSpPr txBox="1">
            <a:spLocks noChangeArrowheads="1"/>
          </p:cNvSpPr>
          <p:nvPr/>
        </p:nvSpPr>
        <p:spPr bwMode="auto">
          <a:xfrm>
            <a:off x="1166813" y="6329363"/>
            <a:ext cx="6781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r>
              <a:rPr lang="ja-JP" altLang="en-US" b="1"/>
              <a:t>２００</a:t>
            </a:r>
            <a:r>
              <a:rPr lang="en-US" altLang="ja-JP" b="1"/>
              <a:t>MH</a:t>
            </a:r>
            <a:r>
              <a:rPr lang="ja-JP" altLang="en-US" b="1"/>
              <a:t>ｚ、データ幅が</a:t>
            </a:r>
            <a:r>
              <a:rPr lang="en-US" altLang="ja-JP" b="1"/>
              <a:t>8</a:t>
            </a:r>
            <a:r>
              <a:rPr lang="ja-JP" altLang="en-US" b="1"/>
              <a:t>ビットとして、転送スループットを求めよ</a:t>
            </a:r>
          </a:p>
        </p:txBody>
      </p:sp>
    </p:spTree>
    <p:extLst>
      <p:ext uri="{BB962C8B-B14F-4D97-AF65-F5344CB8AC3E}">
        <p14:creationId xmlns:p14="http://schemas.microsoft.com/office/powerpoint/2010/main" val="798925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76979" y="70046"/>
            <a:ext cx="8229600" cy="719117"/>
          </a:xfrm>
        </p:spPr>
        <p:txBody>
          <a:bodyPr/>
          <a:lstStyle/>
          <a:p>
            <a:r>
              <a:rPr lang="ja-JP" altLang="en-US" sz="2800" dirty="0"/>
              <a:t>演習</a:t>
            </a:r>
            <a:r>
              <a:rPr lang="en-US" altLang="ja-JP" sz="2800" dirty="0"/>
              <a:t>11.3</a:t>
            </a:r>
          </a:p>
        </p:txBody>
      </p:sp>
      <p:grpSp>
        <p:nvGrpSpPr>
          <p:cNvPr id="163843" name="Group 3"/>
          <p:cNvGrpSpPr>
            <a:grpSpLocks/>
          </p:cNvGrpSpPr>
          <p:nvPr/>
        </p:nvGrpSpPr>
        <p:grpSpPr bwMode="auto">
          <a:xfrm>
            <a:off x="385762" y="764704"/>
            <a:ext cx="8301038" cy="4176712"/>
            <a:chOff x="100" y="981"/>
            <a:chExt cx="5593" cy="2903"/>
          </a:xfrm>
        </p:grpSpPr>
        <p:grpSp>
          <p:nvGrpSpPr>
            <p:cNvPr id="163844" name="Group 4"/>
            <p:cNvGrpSpPr>
              <a:grpSpLocks/>
            </p:cNvGrpSpPr>
            <p:nvPr/>
          </p:nvGrpSpPr>
          <p:grpSpPr bwMode="auto">
            <a:xfrm>
              <a:off x="703" y="1026"/>
              <a:ext cx="4990" cy="272"/>
              <a:chOff x="703" y="1026"/>
              <a:chExt cx="4990" cy="272"/>
            </a:xfrm>
          </p:grpSpPr>
          <p:sp>
            <p:nvSpPr>
              <p:cNvPr id="163845" name="Line 5"/>
              <p:cNvSpPr>
                <a:spLocks noChangeShapeType="1"/>
              </p:cNvSpPr>
              <p:nvPr/>
            </p:nvSpPr>
            <p:spPr bwMode="auto">
              <a:xfrm>
                <a:off x="70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6" name="Line 6"/>
              <p:cNvSpPr>
                <a:spLocks noChangeShapeType="1"/>
              </p:cNvSpPr>
              <p:nvPr/>
            </p:nvSpPr>
            <p:spPr bwMode="auto">
              <a:xfrm flipV="1">
                <a:off x="93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7" name="Line 7"/>
              <p:cNvSpPr>
                <a:spLocks noChangeShapeType="1"/>
              </p:cNvSpPr>
              <p:nvPr/>
            </p:nvSpPr>
            <p:spPr bwMode="auto">
              <a:xfrm>
                <a:off x="102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8" name="Line 8"/>
              <p:cNvSpPr>
                <a:spLocks noChangeShapeType="1"/>
              </p:cNvSpPr>
              <p:nvPr/>
            </p:nvSpPr>
            <p:spPr bwMode="auto">
              <a:xfrm flipH="1" flipV="1">
                <a:off x="124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49" name="Line 9"/>
              <p:cNvSpPr>
                <a:spLocks noChangeShapeType="1"/>
              </p:cNvSpPr>
              <p:nvPr/>
            </p:nvSpPr>
            <p:spPr bwMode="auto">
              <a:xfrm>
                <a:off x="133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0" name="Line 10"/>
              <p:cNvSpPr>
                <a:spLocks noChangeShapeType="1"/>
              </p:cNvSpPr>
              <p:nvPr/>
            </p:nvSpPr>
            <p:spPr bwMode="auto">
              <a:xfrm flipV="1">
                <a:off x="156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1" name="Line 11"/>
              <p:cNvSpPr>
                <a:spLocks noChangeShapeType="1"/>
              </p:cNvSpPr>
              <p:nvPr/>
            </p:nvSpPr>
            <p:spPr bwMode="auto">
              <a:xfrm>
                <a:off x="165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2" name="Line 12"/>
              <p:cNvSpPr>
                <a:spLocks noChangeShapeType="1"/>
              </p:cNvSpPr>
              <p:nvPr/>
            </p:nvSpPr>
            <p:spPr bwMode="auto">
              <a:xfrm flipH="1" flipV="1">
                <a:off x="188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3" name="Line 13"/>
              <p:cNvSpPr>
                <a:spLocks noChangeShapeType="1"/>
              </p:cNvSpPr>
              <p:nvPr/>
            </p:nvSpPr>
            <p:spPr bwMode="auto">
              <a:xfrm>
                <a:off x="197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4" name="Line 14"/>
              <p:cNvSpPr>
                <a:spLocks noChangeShapeType="1"/>
              </p:cNvSpPr>
              <p:nvPr/>
            </p:nvSpPr>
            <p:spPr bwMode="auto">
              <a:xfrm flipV="1">
                <a:off x="220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5" name="Line 15"/>
              <p:cNvSpPr>
                <a:spLocks noChangeShapeType="1"/>
              </p:cNvSpPr>
              <p:nvPr/>
            </p:nvSpPr>
            <p:spPr bwMode="auto">
              <a:xfrm>
                <a:off x="229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6" name="Line 16"/>
              <p:cNvSpPr>
                <a:spLocks noChangeShapeType="1"/>
              </p:cNvSpPr>
              <p:nvPr/>
            </p:nvSpPr>
            <p:spPr bwMode="auto">
              <a:xfrm flipH="1" flipV="1">
                <a:off x="251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7" name="Line 17"/>
              <p:cNvSpPr>
                <a:spLocks noChangeShapeType="1"/>
              </p:cNvSpPr>
              <p:nvPr/>
            </p:nvSpPr>
            <p:spPr bwMode="auto">
              <a:xfrm>
                <a:off x="260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8" name="Line 18"/>
              <p:cNvSpPr>
                <a:spLocks noChangeShapeType="1"/>
              </p:cNvSpPr>
              <p:nvPr/>
            </p:nvSpPr>
            <p:spPr bwMode="auto">
              <a:xfrm flipV="1">
                <a:off x="283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59" name="Line 19"/>
              <p:cNvSpPr>
                <a:spLocks noChangeShapeType="1"/>
              </p:cNvSpPr>
              <p:nvPr/>
            </p:nvSpPr>
            <p:spPr bwMode="auto">
              <a:xfrm>
                <a:off x="292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0" name="Line 20"/>
              <p:cNvSpPr>
                <a:spLocks noChangeShapeType="1"/>
              </p:cNvSpPr>
              <p:nvPr/>
            </p:nvSpPr>
            <p:spPr bwMode="auto">
              <a:xfrm flipH="1" flipV="1">
                <a:off x="315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1" name="Line 21"/>
              <p:cNvSpPr>
                <a:spLocks noChangeShapeType="1"/>
              </p:cNvSpPr>
              <p:nvPr/>
            </p:nvSpPr>
            <p:spPr bwMode="auto">
              <a:xfrm>
                <a:off x="324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2" name="Line 22"/>
              <p:cNvSpPr>
                <a:spLocks noChangeShapeType="1"/>
              </p:cNvSpPr>
              <p:nvPr/>
            </p:nvSpPr>
            <p:spPr bwMode="auto">
              <a:xfrm flipV="1">
                <a:off x="347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3" name="Line 23"/>
              <p:cNvSpPr>
                <a:spLocks noChangeShapeType="1"/>
              </p:cNvSpPr>
              <p:nvPr/>
            </p:nvSpPr>
            <p:spPr bwMode="auto">
              <a:xfrm>
                <a:off x="356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4" name="Line 24"/>
              <p:cNvSpPr>
                <a:spLocks noChangeShapeType="1"/>
              </p:cNvSpPr>
              <p:nvPr/>
            </p:nvSpPr>
            <p:spPr bwMode="auto">
              <a:xfrm flipH="1" flipV="1">
                <a:off x="378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5" name="Line 25"/>
              <p:cNvSpPr>
                <a:spLocks noChangeShapeType="1"/>
              </p:cNvSpPr>
              <p:nvPr/>
            </p:nvSpPr>
            <p:spPr bwMode="auto">
              <a:xfrm>
                <a:off x="387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6" name="Line 26"/>
              <p:cNvSpPr>
                <a:spLocks noChangeShapeType="1"/>
              </p:cNvSpPr>
              <p:nvPr/>
            </p:nvSpPr>
            <p:spPr bwMode="auto">
              <a:xfrm flipV="1">
                <a:off x="410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7" name="Line 27"/>
              <p:cNvSpPr>
                <a:spLocks noChangeShapeType="1"/>
              </p:cNvSpPr>
              <p:nvPr/>
            </p:nvSpPr>
            <p:spPr bwMode="auto">
              <a:xfrm>
                <a:off x="419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8" name="Line 28"/>
              <p:cNvSpPr>
                <a:spLocks noChangeShapeType="1"/>
              </p:cNvSpPr>
              <p:nvPr/>
            </p:nvSpPr>
            <p:spPr bwMode="auto">
              <a:xfrm flipH="1" flipV="1">
                <a:off x="442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69" name="Line 29"/>
              <p:cNvSpPr>
                <a:spLocks noChangeShapeType="1"/>
              </p:cNvSpPr>
              <p:nvPr/>
            </p:nvSpPr>
            <p:spPr bwMode="auto">
              <a:xfrm>
                <a:off x="451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0" name="Line 30"/>
              <p:cNvSpPr>
                <a:spLocks noChangeShapeType="1"/>
              </p:cNvSpPr>
              <p:nvPr/>
            </p:nvSpPr>
            <p:spPr bwMode="auto">
              <a:xfrm flipV="1">
                <a:off x="474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1" name="Line 31"/>
              <p:cNvSpPr>
                <a:spLocks noChangeShapeType="1"/>
              </p:cNvSpPr>
              <p:nvPr/>
            </p:nvSpPr>
            <p:spPr bwMode="auto">
              <a:xfrm>
                <a:off x="483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2" name="Line 32"/>
              <p:cNvSpPr>
                <a:spLocks noChangeShapeType="1"/>
              </p:cNvSpPr>
              <p:nvPr/>
            </p:nvSpPr>
            <p:spPr bwMode="auto">
              <a:xfrm flipH="1" flipV="1">
                <a:off x="505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3" name="Line 33"/>
              <p:cNvSpPr>
                <a:spLocks noChangeShapeType="1"/>
              </p:cNvSpPr>
              <p:nvPr/>
            </p:nvSpPr>
            <p:spPr bwMode="auto">
              <a:xfrm>
                <a:off x="514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4" name="Line 34"/>
              <p:cNvSpPr>
                <a:spLocks noChangeShapeType="1"/>
              </p:cNvSpPr>
              <p:nvPr/>
            </p:nvSpPr>
            <p:spPr bwMode="auto">
              <a:xfrm flipV="1">
                <a:off x="537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5" name="Line 35"/>
              <p:cNvSpPr>
                <a:spLocks noChangeShapeType="1"/>
              </p:cNvSpPr>
              <p:nvPr/>
            </p:nvSpPr>
            <p:spPr bwMode="auto">
              <a:xfrm>
                <a:off x="546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876" name="Line 36"/>
            <p:cNvSpPr>
              <a:spLocks noChangeShapeType="1"/>
            </p:cNvSpPr>
            <p:nvPr/>
          </p:nvSpPr>
          <p:spPr bwMode="auto">
            <a:xfrm>
              <a:off x="97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7" name="Line 37"/>
            <p:cNvSpPr>
              <a:spLocks noChangeShapeType="1"/>
            </p:cNvSpPr>
            <p:nvPr/>
          </p:nvSpPr>
          <p:spPr bwMode="auto">
            <a:xfrm>
              <a:off x="161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8" name="Line 38"/>
            <p:cNvSpPr>
              <a:spLocks noChangeShapeType="1"/>
            </p:cNvSpPr>
            <p:nvPr/>
          </p:nvSpPr>
          <p:spPr bwMode="auto">
            <a:xfrm>
              <a:off x="224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79" name="Line 39"/>
            <p:cNvSpPr>
              <a:spLocks noChangeShapeType="1"/>
            </p:cNvSpPr>
            <p:nvPr/>
          </p:nvSpPr>
          <p:spPr bwMode="auto">
            <a:xfrm>
              <a:off x="288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0" name="Line 40"/>
            <p:cNvSpPr>
              <a:spLocks noChangeShapeType="1"/>
            </p:cNvSpPr>
            <p:nvPr/>
          </p:nvSpPr>
          <p:spPr bwMode="auto">
            <a:xfrm>
              <a:off x="351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1" name="Line 41"/>
            <p:cNvSpPr>
              <a:spLocks noChangeShapeType="1"/>
            </p:cNvSpPr>
            <p:nvPr/>
          </p:nvSpPr>
          <p:spPr bwMode="auto">
            <a:xfrm>
              <a:off x="415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2" name="Line 42"/>
            <p:cNvSpPr>
              <a:spLocks noChangeShapeType="1"/>
            </p:cNvSpPr>
            <p:nvPr/>
          </p:nvSpPr>
          <p:spPr bwMode="auto">
            <a:xfrm>
              <a:off x="4785"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3" name="Line 43"/>
            <p:cNvSpPr>
              <a:spLocks noChangeShapeType="1"/>
            </p:cNvSpPr>
            <p:nvPr/>
          </p:nvSpPr>
          <p:spPr bwMode="auto">
            <a:xfrm>
              <a:off x="5420" y="981"/>
              <a:ext cx="0" cy="25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4" name="Text Box 44"/>
            <p:cNvSpPr txBox="1">
              <a:spLocks noChangeArrowheads="1"/>
            </p:cNvSpPr>
            <p:nvPr/>
          </p:nvSpPr>
          <p:spPr bwMode="auto">
            <a:xfrm>
              <a:off x="100" y="1702"/>
              <a:ext cx="83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Command</a:t>
              </a:r>
            </a:p>
          </p:txBody>
        </p:sp>
        <p:sp>
          <p:nvSpPr>
            <p:cNvPr id="163885" name="Line 45"/>
            <p:cNvSpPr>
              <a:spLocks noChangeShapeType="1"/>
            </p:cNvSpPr>
            <p:nvPr/>
          </p:nvSpPr>
          <p:spPr bwMode="auto">
            <a:xfrm>
              <a:off x="340" y="2069"/>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86" name="Rectangle 46"/>
            <p:cNvSpPr>
              <a:spLocks noChangeArrowheads="1"/>
            </p:cNvSpPr>
            <p:nvPr/>
          </p:nvSpPr>
          <p:spPr bwMode="auto">
            <a:xfrm>
              <a:off x="657" y="1933"/>
              <a:ext cx="63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ACT</a:t>
              </a:r>
            </a:p>
          </p:txBody>
        </p:sp>
        <p:sp>
          <p:nvSpPr>
            <p:cNvPr id="163887" name="Rectangle 47"/>
            <p:cNvSpPr>
              <a:spLocks noChangeArrowheads="1"/>
            </p:cNvSpPr>
            <p:nvPr/>
          </p:nvSpPr>
          <p:spPr bwMode="auto">
            <a:xfrm>
              <a:off x="1927" y="1933"/>
              <a:ext cx="63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Read</a:t>
              </a:r>
            </a:p>
          </p:txBody>
        </p:sp>
        <p:sp>
          <p:nvSpPr>
            <p:cNvPr id="163888" name="Text Box 48"/>
            <p:cNvSpPr txBox="1">
              <a:spLocks noChangeArrowheads="1"/>
            </p:cNvSpPr>
            <p:nvPr/>
          </p:nvSpPr>
          <p:spPr bwMode="auto">
            <a:xfrm>
              <a:off x="237" y="1084"/>
              <a:ext cx="42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CLK</a:t>
              </a:r>
            </a:p>
          </p:txBody>
        </p:sp>
        <p:sp>
          <p:nvSpPr>
            <p:cNvPr id="163889" name="Line 49"/>
            <p:cNvSpPr>
              <a:spLocks noChangeShapeType="1"/>
            </p:cNvSpPr>
            <p:nvPr/>
          </p:nvSpPr>
          <p:spPr bwMode="auto">
            <a:xfrm>
              <a:off x="340" y="2659"/>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0" name="Rectangle 50"/>
            <p:cNvSpPr>
              <a:spLocks noChangeArrowheads="1"/>
            </p:cNvSpPr>
            <p:nvPr/>
          </p:nvSpPr>
          <p:spPr bwMode="auto">
            <a:xfrm>
              <a:off x="657" y="2523"/>
              <a:ext cx="635" cy="27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Row</a:t>
              </a:r>
            </a:p>
          </p:txBody>
        </p:sp>
        <p:sp>
          <p:nvSpPr>
            <p:cNvPr id="163891" name="Rectangle 51"/>
            <p:cNvSpPr>
              <a:spLocks noChangeArrowheads="1"/>
            </p:cNvSpPr>
            <p:nvPr/>
          </p:nvSpPr>
          <p:spPr bwMode="auto">
            <a:xfrm>
              <a:off x="1927" y="2523"/>
              <a:ext cx="635" cy="272"/>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Column</a:t>
              </a:r>
            </a:p>
          </p:txBody>
        </p:sp>
        <p:sp>
          <p:nvSpPr>
            <p:cNvPr id="163892" name="Line 52"/>
            <p:cNvSpPr>
              <a:spLocks noChangeShapeType="1"/>
            </p:cNvSpPr>
            <p:nvPr/>
          </p:nvSpPr>
          <p:spPr bwMode="auto">
            <a:xfrm>
              <a:off x="340" y="3748"/>
              <a:ext cx="5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3" name="Rectangle 53"/>
            <p:cNvSpPr>
              <a:spLocks noChangeArrowheads="1"/>
            </p:cNvSpPr>
            <p:nvPr/>
          </p:nvSpPr>
          <p:spPr bwMode="auto">
            <a:xfrm>
              <a:off x="3515"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Data0</a:t>
              </a:r>
            </a:p>
          </p:txBody>
        </p:sp>
        <p:sp>
          <p:nvSpPr>
            <p:cNvPr id="163894" name="Text Box 54"/>
            <p:cNvSpPr txBox="1">
              <a:spLocks noChangeArrowheads="1"/>
            </p:cNvSpPr>
            <p:nvPr/>
          </p:nvSpPr>
          <p:spPr bwMode="auto">
            <a:xfrm>
              <a:off x="158" y="2296"/>
              <a:ext cx="689"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Address</a:t>
              </a:r>
            </a:p>
          </p:txBody>
        </p:sp>
        <p:grpSp>
          <p:nvGrpSpPr>
            <p:cNvPr id="163895" name="Group 55"/>
            <p:cNvGrpSpPr>
              <a:grpSpLocks/>
            </p:cNvGrpSpPr>
            <p:nvPr/>
          </p:nvGrpSpPr>
          <p:grpSpPr bwMode="auto">
            <a:xfrm flipV="1">
              <a:off x="703" y="1389"/>
              <a:ext cx="4990" cy="272"/>
              <a:chOff x="703" y="1026"/>
              <a:chExt cx="4990" cy="272"/>
            </a:xfrm>
          </p:grpSpPr>
          <p:sp>
            <p:nvSpPr>
              <p:cNvPr id="163896" name="Line 56"/>
              <p:cNvSpPr>
                <a:spLocks noChangeShapeType="1"/>
              </p:cNvSpPr>
              <p:nvPr/>
            </p:nvSpPr>
            <p:spPr bwMode="auto">
              <a:xfrm>
                <a:off x="70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7" name="Line 57"/>
              <p:cNvSpPr>
                <a:spLocks noChangeShapeType="1"/>
              </p:cNvSpPr>
              <p:nvPr/>
            </p:nvSpPr>
            <p:spPr bwMode="auto">
              <a:xfrm flipV="1">
                <a:off x="93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8" name="Line 58"/>
              <p:cNvSpPr>
                <a:spLocks noChangeShapeType="1"/>
              </p:cNvSpPr>
              <p:nvPr/>
            </p:nvSpPr>
            <p:spPr bwMode="auto">
              <a:xfrm>
                <a:off x="102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899" name="Line 59"/>
              <p:cNvSpPr>
                <a:spLocks noChangeShapeType="1"/>
              </p:cNvSpPr>
              <p:nvPr/>
            </p:nvSpPr>
            <p:spPr bwMode="auto">
              <a:xfrm flipH="1" flipV="1">
                <a:off x="124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0" name="Line 60"/>
              <p:cNvSpPr>
                <a:spLocks noChangeShapeType="1"/>
              </p:cNvSpPr>
              <p:nvPr/>
            </p:nvSpPr>
            <p:spPr bwMode="auto">
              <a:xfrm>
                <a:off x="133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1" name="Line 61"/>
              <p:cNvSpPr>
                <a:spLocks noChangeShapeType="1"/>
              </p:cNvSpPr>
              <p:nvPr/>
            </p:nvSpPr>
            <p:spPr bwMode="auto">
              <a:xfrm flipV="1">
                <a:off x="156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2" name="Line 62"/>
              <p:cNvSpPr>
                <a:spLocks noChangeShapeType="1"/>
              </p:cNvSpPr>
              <p:nvPr/>
            </p:nvSpPr>
            <p:spPr bwMode="auto">
              <a:xfrm>
                <a:off x="165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3" name="Line 63"/>
              <p:cNvSpPr>
                <a:spLocks noChangeShapeType="1"/>
              </p:cNvSpPr>
              <p:nvPr/>
            </p:nvSpPr>
            <p:spPr bwMode="auto">
              <a:xfrm flipH="1" flipV="1">
                <a:off x="188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4" name="Line 64"/>
              <p:cNvSpPr>
                <a:spLocks noChangeShapeType="1"/>
              </p:cNvSpPr>
              <p:nvPr/>
            </p:nvSpPr>
            <p:spPr bwMode="auto">
              <a:xfrm>
                <a:off x="197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5" name="Line 65"/>
              <p:cNvSpPr>
                <a:spLocks noChangeShapeType="1"/>
              </p:cNvSpPr>
              <p:nvPr/>
            </p:nvSpPr>
            <p:spPr bwMode="auto">
              <a:xfrm flipV="1">
                <a:off x="220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6" name="Line 66"/>
              <p:cNvSpPr>
                <a:spLocks noChangeShapeType="1"/>
              </p:cNvSpPr>
              <p:nvPr/>
            </p:nvSpPr>
            <p:spPr bwMode="auto">
              <a:xfrm>
                <a:off x="229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7" name="Line 67"/>
              <p:cNvSpPr>
                <a:spLocks noChangeShapeType="1"/>
              </p:cNvSpPr>
              <p:nvPr/>
            </p:nvSpPr>
            <p:spPr bwMode="auto">
              <a:xfrm flipH="1" flipV="1">
                <a:off x="251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8" name="Line 68"/>
              <p:cNvSpPr>
                <a:spLocks noChangeShapeType="1"/>
              </p:cNvSpPr>
              <p:nvPr/>
            </p:nvSpPr>
            <p:spPr bwMode="auto">
              <a:xfrm>
                <a:off x="260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09" name="Line 69"/>
              <p:cNvSpPr>
                <a:spLocks noChangeShapeType="1"/>
              </p:cNvSpPr>
              <p:nvPr/>
            </p:nvSpPr>
            <p:spPr bwMode="auto">
              <a:xfrm flipV="1">
                <a:off x="283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0" name="Line 70"/>
              <p:cNvSpPr>
                <a:spLocks noChangeShapeType="1"/>
              </p:cNvSpPr>
              <p:nvPr/>
            </p:nvSpPr>
            <p:spPr bwMode="auto">
              <a:xfrm>
                <a:off x="292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1" name="Line 71"/>
              <p:cNvSpPr>
                <a:spLocks noChangeShapeType="1"/>
              </p:cNvSpPr>
              <p:nvPr/>
            </p:nvSpPr>
            <p:spPr bwMode="auto">
              <a:xfrm flipH="1" flipV="1">
                <a:off x="315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2" name="Line 72"/>
              <p:cNvSpPr>
                <a:spLocks noChangeShapeType="1"/>
              </p:cNvSpPr>
              <p:nvPr/>
            </p:nvSpPr>
            <p:spPr bwMode="auto">
              <a:xfrm>
                <a:off x="324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3" name="Line 73"/>
              <p:cNvSpPr>
                <a:spLocks noChangeShapeType="1"/>
              </p:cNvSpPr>
              <p:nvPr/>
            </p:nvSpPr>
            <p:spPr bwMode="auto">
              <a:xfrm flipV="1">
                <a:off x="347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4" name="Line 74"/>
              <p:cNvSpPr>
                <a:spLocks noChangeShapeType="1"/>
              </p:cNvSpPr>
              <p:nvPr/>
            </p:nvSpPr>
            <p:spPr bwMode="auto">
              <a:xfrm>
                <a:off x="356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5" name="Line 75"/>
              <p:cNvSpPr>
                <a:spLocks noChangeShapeType="1"/>
              </p:cNvSpPr>
              <p:nvPr/>
            </p:nvSpPr>
            <p:spPr bwMode="auto">
              <a:xfrm flipH="1" flipV="1">
                <a:off x="378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6" name="Line 76"/>
              <p:cNvSpPr>
                <a:spLocks noChangeShapeType="1"/>
              </p:cNvSpPr>
              <p:nvPr/>
            </p:nvSpPr>
            <p:spPr bwMode="auto">
              <a:xfrm>
                <a:off x="387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7" name="Line 77"/>
              <p:cNvSpPr>
                <a:spLocks noChangeShapeType="1"/>
              </p:cNvSpPr>
              <p:nvPr/>
            </p:nvSpPr>
            <p:spPr bwMode="auto">
              <a:xfrm flipV="1">
                <a:off x="410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8" name="Line 78"/>
              <p:cNvSpPr>
                <a:spLocks noChangeShapeType="1"/>
              </p:cNvSpPr>
              <p:nvPr/>
            </p:nvSpPr>
            <p:spPr bwMode="auto">
              <a:xfrm>
                <a:off x="419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9" name="Line 79"/>
              <p:cNvSpPr>
                <a:spLocks noChangeShapeType="1"/>
              </p:cNvSpPr>
              <p:nvPr/>
            </p:nvSpPr>
            <p:spPr bwMode="auto">
              <a:xfrm flipH="1" flipV="1">
                <a:off x="4423"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0" name="Line 80"/>
              <p:cNvSpPr>
                <a:spLocks noChangeShapeType="1"/>
              </p:cNvSpPr>
              <p:nvPr/>
            </p:nvSpPr>
            <p:spPr bwMode="auto">
              <a:xfrm>
                <a:off x="4513"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1" name="Line 81"/>
              <p:cNvSpPr>
                <a:spLocks noChangeShapeType="1"/>
              </p:cNvSpPr>
              <p:nvPr/>
            </p:nvSpPr>
            <p:spPr bwMode="auto">
              <a:xfrm flipV="1">
                <a:off x="4740"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2" name="Line 82"/>
              <p:cNvSpPr>
                <a:spLocks noChangeShapeType="1"/>
              </p:cNvSpPr>
              <p:nvPr/>
            </p:nvSpPr>
            <p:spPr bwMode="auto">
              <a:xfrm>
                <a:off x="4830"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3" name="Line 83"/>
              <p:cNvSpPr>
                <a:spLocks noChangeShapeType="1"/>
              </p:cNvSpPr>
              <p:nvPr/>
            </p:nvSpPr>
            <p:spPr bwMode="auto">
              <a:xfrm flipH="1" flipV="1">
                <a:off x="5057"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4" name="Line 84"/>
              <p:cNvSpPr>
                <a:spLocks noChangeShapeType="1"/>
              </p:cNvSpPr>
              <p:nvPr/>
            </p:nvSpPr>
            <p:spPr bwMode="auto">
              <a:xfrm>
                <a:off x="514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5" name="Line 85"/>
              <p:cNvSpPr>
                <a:spLocks noChangeShapeType="1"/>
              </p:cNvSpPr>
              <p:nvPr/>
            </p:nvSpPr>
            <p:spPr bwMode="auto">
              <a:xfrm flipV="1">
                <a:off x="5376" y="1026"/>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6" name="Line 86"/>
              <p:cNvSpPr>
                <a:spLocks noChangeShapeType="1"/>
              </p:cNvSpPr>
              <p:nvPr/>
            </p:nvSpPr>
            <p:spPr bwMode="auto">
              <a:xfrm>
                <a:off x="5466" y="1026"/>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927" name="Text Box 87"/>
            <p:cNvSpPr txBox="1">
              <a:spLocks noChangeArrowheads="1"/>
            </p:cNvSpPr>
            <p:nvPr/>
          </p:nvSpPr>
          <p:spPr bwMode="auto">
            <a:xfrm>
              <a:off x="204" y="1338"/>
              <a:ext cx="577"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CLK</a:t>
              </a:r>
            </a:p>
          </p:txBody>
        </p:sp>
        <p:sp>
          <p:nvSpPr>
            <p:cNvPr id="163928" name="Rectangle 88"/>
            <p:cNvSpPr>
              <a:spLocks noChangeArrowheads="1"/>
            </p:cNvSpPr>
            <p:nvPr/>
          </p:nvSpPr>
          <p:spPr bwMode="auto">
            <a:xfrm>
              <a:off x="3832"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Data1</a:t>
              </a:r>
            </a:p>
          </p:txBody>
        </p:sp>
        <p:sp>
          <p:nvSpPr>
            <p:cNvPr id="163929" name="Rectangle 89"/>
            <p:cNvSpPr>
              <a:spLocks noChangeArrowheads="1"/>
            </p:cNvSpPr>
            <p:nvPr/>
          </p:nvSpPr>
          <p:spPr bwMode="auto">
            <a:xfrm>
              <a:off x="4149"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Data2</a:t>
              </a:r>
            </a:p>
          </p:txBody>
        </p:sp>
        <p:sp>
          <p:nvSpPr>
            <p:cNvPr id="163930" name="Rectangle 90"/>
            <p:cNvSpPr>
              <a:spLocks noChangeArrowheads="1"/>
            </p:cNvSpPr>
            <p:nvPr/>
          </p:nvSpPr>
          <p:spPr bwMode="auto">
            <a:xfrm>
              <a:off x="4466" y="3612"/>
              <a:ext cx="318"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a:t>Data3</a:t>
              </a:r>
            </a:p>
          </p:txBody>
        </p:sp>
        <p:sp>
          <p:nvSpPr>
            <p:cNvPr id="163931" name="Line 91"/>
            <p:cNvSpPr>
              <a:spLocks noChangeShapeType="1"/>
            </p:cNvSpPr>
            <p:nvPr/>
          </p:nvSpPr>
          <p:spPr bwMode="auto">
            <a:xfrm>
              <a:off x="3242"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2" name="Line 92"/>
            <p:cNvSpPr>
              <a:spLocks noChangeShapeType="1"/>
            </p:cNvSpPr>
            <p:nvPr/>
          </p:nvSpPr>
          <p:spPr bwMode="auto">
            <a:xfrm flipV="1">
              <a:off x="3469"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3" name="Line 93"/>
            <p:cNvSpPr>
              <a:spLocks noChangeShapeType="1"/>
            </p:cNvSpPr>
            <p:nvPr/>
          </p:nvSpPr>
          <p:spPr bwMode="auto">
            <a:xfrm>
              <a:off x="3559" y="302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4" name="Line 94"/>
            <p:cNvSpPr>
              <a:spLocks noChangeShapeType="1"/>
            </p:cNvSpPr>
            <p:nvPr/>
          </p:nvSpPr>
          <p:spPr bwMode="auto">
            <a:xfrm flipH="1" flipV="1">
              <a:off x="3786"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5" name="Line 95"/>
            <p:cNvSpPr>
              <a:spLocks noChangeShapeType="1"/>
            </p:cNvSpPr>
            <p:nvPr/>
          </p:nvSpPr>
          <p:spPr bwMode="auto">
            <a:xfrm>
              <a:off x="3878"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6" name="Line 96"/>
            <p:cNvSpPr>
              <a:spLocks noChangeShapeType="1"/>
            </p:cNvSpPr>
            <p:nvPr/>
          </p:nvSpPr>
          <p:spPr bwMode="auto">
            <a:xfrm flipV="1">
              <a:off x="4105"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7" name="Line 97"/>
            <p:cNvSpPr>
              <a:spLocks noChangeShapeType="1"/>
            </p:cNvSpPr>
            <p:nvPr/>
          </p:nvSpPr>
          <p:spPr bwMode="auto">
            <a:xfrm>
              <a:off x="4195" y="302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8" name="Line 98"/>
            <p:cNvSpPr>
              <a:spLocks noChangeShapeType="1"/>
            </p:cNvSpPr>
            <p:nvPr/>
          </p:nvSpPr>
          <p:spPr bwMode="auto">
            <a:xfrm flipH="1" flipV="1">
              <a:off x="4422" y="3022"/>
              <a:ext cx="9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9" name="Line 99"/>
            <p:cNvSpPr>
              <a:spLocks noChangeShapeType="1"/>
            </p:cNvSpPr>
            <p:nvPr/>
          </p:nvSpPr>
          <p:spPr bwMode="auto">
            <a:xfrm>
              <a:off x="4512" y="329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0" name="Line 100"/>
            <p:cNvSpPr>
              <a:spLocks noChangeShapeType="1"/>
            </p:cNvSpPr>
            <p:nvPr/>
          </p:nvSpPr>
          <p:spPr bwMode="auto">
            <a:xfrm>
              <a:off x="340" y="3158"/>
              <a:ext cx="28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1" name="Line 101"/>
            <p:cNvSpPr>
              <a:spLocks noChangeShapeType="1"/>
            </p:cNvSpPr>
            <p:nvPr/>
          </p:nvSpPr>
          <p:spPr bwMode="auto">
            <a:xfrm>
              <a:off x="3198" y="3158"/>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2" name="Line 102"/>
            <p:cNvSpPr>
              <a:spLocks noChangeShapeType="1"/>
            </p:cNvSpPr>
            <p:nvPr/>
          </p:nvSpPr>
          <p:spPr bwMode="auto">
            <a:xfrm flipV="1">
              <a:off x="4740" y="3113"/>
              <a:ext cx="9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3" name="Line 103"/>
            <p:cNvSpPr>
              <a:spLocks noChangeShapeType="1"/>
            </p:cNvSpPr>
            <p:nvPr/>
          </p:nvSpPr>
          <p:spPr bwMode="auto">
            <a:xfrm>
              <a:off x="4830" y="3113"/>
              <a:ext cx="7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4" name="Text Box 104"/>
            <p:cNvSpPr txBox="1">
              <a:spLocks noChangeArrowheads="1"/>
            </p:cNvSpPr>
            <p:nvPr/>
          </p:nvSpPr>
          <p:spPr bwMode="auto">
            <a:xfrm>
              <a:off x="191" y="2889"/>
              <a:ext cx="479"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ＤＱＳ</a:t>
              </a:r>
            </a:p>
          </p:txBody>
        </p:sp>
      </p:grpSp>
      <p:sp>
        <p:nvSpPr>
          <p:cNvPr id="163945" name="Line 105"/>
          <p:cNvSpPr>
            <a:spLocks noChangeShapeType="1"/>
          </p:cNvSpPr>
          <p:nvPr/>
        </p:nvSpPr>
        <p:spPr bwMode="auto">
          <a:xfrm flipV="1">
            <a:off x="1655762" y="4581054"/>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6" name="Text Box 106"/>
          <p:cNvSpPr txBox="1">
            <a:spLocks noChangeArrowheads="1"/>
          </p:cNvSpPr>
          <p:nvPr/>
        </p:nvSpPr>
        <p:spPr bwMode="auto">
          <a:xfrm>
            <a:off x="1779587" y="4803304"/>
            <a:ext cx="931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スタート</a:t>
            </a:r>
          </a:p>
        </p:txBody>
      </p:sp>
      <p:sp>
        <p:nvSpPr>
          <p:cNvPr id="163947" name="Line 107"/>
          <p:cNvSpPr>
            <a:spLocks noChangeShapeType="1"/>
          </p:cNvSpPr>
          <p:nvPr/>
        </p:nvSpPr>
        <p:spPr bwMode="auto">
          <a:xfrm flipV="1">
            <a:off x="8280400" y="4508029"/>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8" name="Text Box 108"/>
          <p:cNvSpPr txBox="1">
            <a:spLocks noChangeArrowheads="1"/>
          </p:cNvSpPr>
          <p:nvPr/>
        </p:nvSpPr>
        <p:spPr bwMode="auto">
          <a:xfrm>
            <a:off x="8404225" y="4730279"/>
            <a:ext cx="931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次が</a:t>
            </a:r>
          </a:p>
          <a:p>
            <a:r>
              <a:rPr lang="ja-JP" altLang="en-US"/>
              <a:t>スタート</a:t>
            </a:r>
          </a:p>
        </p:txBody>
      </p:sp>
      <p:sp>
        <p:nvSpPr>
          <p:cNvPr id="163949" name="Text Box 109"/>
          <p:cNvSpPr txBox="1">
            <a:spLocks noChangeArrowheads="1"/>
          </p:cNvSpPr>
          <p:nvPr/>
        </p:nvSpPr>
        <p:spPr bwMode="auto">
          <a:xfrm>
            <a:off x="993738" y="5143437"/>
            <a:ext cx="687399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CLK=</a:t>
            </a:r>
            <a:r>
              <a:rPr lang="ja-JP" altLang="en-US" b="1" dirty="0"/>
              <a:t>２００</a:t>
            </a:r>
            <a:r>
              <a:rPr lang="en-US" altLang="ja-JP" b="1" dirty="0"/>
              <a:t>MH</a:t>
            </a:r>
            <a:r>
              <a:rPr lang="ja-JP" altLang="en-US" b="1" dirty="0" err="1"/>
              <a:t>ｚ</a:t>
            </a:r>
            <a:r>
              <a:rPr lang="ja-JP" altLang="en-US" b="1" dirty="0"/>
              <a:t>、データ幅が</a:t>
            </a:r>
            <a:r>
              <a:rPr lang="en-US" altLang="ja-JP" b="1" dirty="0"/>
              <a:t>8</a:t>
            </a:r>
            <a:r>
              <a:rPr lang="ja-JP" altLang="en-US" b="1" dirty="0"/>
              <a:t>ビットとして、転送スループットを求めよ</a:t>
            </a:r>
            <a:endParaRPr lang="en-US" altLang="ja-JP" b="1" dirty="0"/>
          </a:p>
          <a:p>
            <a:r>
              <a:rPr lang="en-US" altLang="ja-JP" b="1" dirty="0"/>
              <a:t>7clock</a:t>
            </a:r>
            <a:r>
              <a:rPr lang="ja-JP" altLang="en-US" b="1" dirty="0"/>
              <a:t>分で</a:t>
            </a:r>
            <a:r>
              <a:rPr lang="en-US" altLang="ja-JP" b="1" dirty="0"/>
              <a:t>4×8</a:t>
            </a:r>
            <a:r>
              <a:rPr lang="ja-JP" altLang="en-US" b="1" dirty="0"/>
              <a:t>ビットを転送可能、</a:t>
            </a:r>
            <a:r>
              <a:rPr lang="en-US" altLang="ja-JP" b="1" dirty="0"/>
              <a:t>1</a:t>
            </a:r>
            <a:r>
              <a:rPr lang="ja-JP" altLang="en-US" b="1" dirty="0"/>
              <a:t>クロックは</a:t>
            </a:r>
            <a:r>
              <a:rPr lang="en-US" altLang="ja-JP" b="1" dirty="0"/>
              <a:t>5nsec</a:t>
            </a:r>
            <a:r>
              <a:rPr lang="ja-JP" altLang="en-US" b="1" dirty="0"/>
              <a:t>なので、</a:t>
            </a:r>
            <a:endParaRPr lang="en-US" altLang="ja-JP" b="1" dirty="0"/>
          </a:p>
          <a:p>
            <a:r>
              <a:rPr lang="en-US" altLang="ja-JP" b="1"/>
              <a:t>32bit/35nsec=0.914Gbit/sec=914Mbit/sec(114Mbyte/sec</a:t>
            </a:r>
            <a:r>
              <a:rPr lang="en-US" altLang="ja-JP" b="1" dirty="0"/>
              <a:t>)</a:t>
            </a:r>
            <a:endParaRPr lang="ja-JP" altLang="en-US" b="1" dirty="0"/>
          </a:p>
        </p:txBody>
      </p:sp>
    </p:spTree>
    <p:extLst>
      <p:ext uri="{BB962C8B-B14F-4D97-AF65-F5344CB8AC3E}">
        <p14:creationId xmlns:p14="http://schemas.microsoft.com/office/powerpoint/2010/main" val="115256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小テスト　</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８</a:t>
            </a:r>
            <a:r>
              <a:rPr kumimoji="1" lang="en-US" altLang="ja-JP" dirty="0"/>
              <a:t>bit</a:t>
            </a:r>
            <a:r>
              <a:rPr kumimoji="1" lang="ja-JP" altLang="en-US" dirty="0"/>
              <a:t>幅で全体の容量が１</a:t>
            </a:r>
            <a:r>
              <a:rPr kumimoji="1" lang="en-US" altLang="ja-JP" dirty="0" err="1"/>
              <a:t>Gbit</a:t>
            </a:r>
            <a:r>
              <a:rPr lang="ja-JP" altLang="en-US" dirty="0"/>
              <a:t>の</a:t>
            </a:r>
            <a:r>
              <a:rPr kumimoji="1" lang="ja-JP" altLang="en-US" dirty="0"/>
              <a:t>メモリチップがある。アドレスは何ビットになるか？</a:t>
            </a:r>
            <a:endParaRPr kumimoji="1" lang="en-US" altLang="ja-JP" dirty="0"/>
          </a:p>
          <a:p>
            <a:r>
              <a:rPr lang="ja-JP" altLang="en-US" dirty="0"/>
              <a:t>このメモリチップを用いて</a:t>
            </a:r>
            <a:r>
              <a:rPr lang="en-US" altLang="ja-JP" dirty="0"/>
              <a:t>8</a:t>
            </a:r>
            <a:r>
              <a:rPr lang="ja-JP" altLang="en-US" dirty="0"/>
              <a:t>ビット幅で全体の容量が</a:t>
            </a:r>
            <a:r>
              <a:rPr lang="en-US" altLang="ja-JP" dirty="0"/>
              <a:t>512MByte</a:t>
            </a:r>
            <a:r>
              <a:rPr lang="ja-JP" altLang="en-US" dirty="0"/>
              <a:t>のメモリシステムを作る場合、チップは何個必要か？メモリシステム全体のアドレスは何ビットになるか？</a:t>
            </a:r>
            <a:endParaRPr kumimoji="1" lang="en-US" altLang="ja-JP" dirty="0"/>
          </a:p>
        </p:txBody>
      </p:sp>
    </p:spTree>
    <p:extLst>
      <p:ext uri="{BB962C8B-B14F-4D97-AF65-F5344CB8AC3E}">
        <p14:creationId xmlns:p14="http://schemas.microsoft.com/office/powerpoint/2010/main" val="110142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小テスト</a:t>
            </a:r>
            <a:r>
              <a:rPr lang="ja-JP" altLang="en-US"/>
              <a:t>　</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８</a:t>
            </a:r>
            <a:r>
              <a:rPr kumimoji="1" lang="en-US" altLang="ja-JP" dirty="0"/>
              <a:t>bit</a:t>
            </a:r>
            <a:r>
              <a:rPr kumimoji="1" lang="ja-JP" altLang="en-US" dirty="0"/>
              <a:t>幅で全体の容量が１</a:t>
            </a:r>
            <a:r>
              <a:rPr kumimoji="1" lang="en-US" altLang="ja-JP" dirty="0" err="1"/>
              <a:t>Gbit</a:t>
            </a:r>
            <a:r>
              <a:rPr lang="ja-JP" altLang="en-US" dirty="0"/>
              <a:t>の</a:t>
            </a:r>
            <a:r>
              <a:rPr kumimoji="1" lang="ja-JP" altLang="en-US" dirty="0"/>
              <a:t>メモリチップがある。アドレスは何ビットになるか？</a:t>
            </a:r>
            <a:endParaRPr kumimoji="1" lang="en-US" altLang="ja-JP" dirty="0"/>
          </a:p>
          <a:p>
            <a:pPr marL="400050" lvl="1" indent="0">
              <a:buNone/>
            </a:pPr>
            <a:r>
              <a:rPr lang="ja-JP" altLang="en-US" dirty="0"/>
              <a:t>　　</a:t>
            </a:r>
            <a:r>
              <a:rPr lang="en-US" altLang="ja-JP" dirty="0"/>
              <a:t>128MByte</a:t>
            </a:r>
            <a:r>
              <a:rPr lang="ja-JP" altLang="en-US" dirty="0"/>
              <a:t>なので、２の</a:t>
            </a:r>
            <a:r>
              <a:rPr lang="en-US" altLang="ja-JP" dirty="0"/>
              <a:t>27</a:t>
            </a:r>
            <a:r>
              <a:rPr lang="ja-JP" altLang="en-US" dirty="0"/>
              <a:t>乗　</a:t>
            </a:r>
            <a:r>
              <a:rPr lang="en-US" altLang="ja-JP" dirty="0"/>
              <a:t>27</a:t>
            </a:r>
            <a:r>
              <a:rPr lang="ja-JP" altLang="en-US" dirty="0"/>
              <a:t>本</a:t>
            </a:r>
            <a:endParaRPr kumimoji="1" lang="en-US" altLang="ja-JP" dirty="0"/>
          </a:p>
          <a:p>
            <a:r>
              <a:rPr lang="ja-JP" altLang="en-US" dirty="0"/>
              <a:t>このメモリチップを用いて</a:t>
            </a:r>
            <a:r>
              <a:rPr lang="en-US" altLang="ja-JP" dirty="0"/>
              <a:t>8</a:t>
            </a:r>
            <a:r>
              <a:rPr lang="ja-JP" altLang="en-US" dirty="0"/>
              <a:t>ビット幅で全体の容量が</a:t>
            </a:r>
            <a:r>
              <a:rPr lang="en-US" altLang="ja-JP" dirty="0"/>
              <a:t>512MByte</a:t>
            </a:r>
            <a:r>
              <a:rPr lang="ja-JP" altLang="en-US" dirty="0"/>
              <a:t>のメモリシステムを作る場合、チップは何個必要か？メモリシステム全体のアドレスは何ビットになるか？</a:t>
            </a:r>
            <a:endParaRPr lang="en-US" altLang="ja-JP" dirty="0"/>
          </a:p>
          <a:p>
            <a:pPr lvl="1"/>
            <a:r>
              <a:rPr kumimoji="1" lang="en-US" altLang="ja-JP" dirty="0"/>
              <a:t>4</a:t>
            </a:r>
            <a:r>
              <a:rPr kumimoji="1" lang="ja-JP" altLang="en-US" dirty="0"/>
              <a:t>個用いるので、全体としては</a:t>
            </a:r>
            <a:r>
              <a:rPr lang="en-US" altLang="ja-JP"/>
              <a:t>29</a:t>
            </a:r>
            <a:r>
              <a:rPr kumimoji="1" lang="ja-JP" altLang="en-US"/>
              <a:t>本</a:t>
            </a:r>
            <a:endParaRPr kumimoji="1" lang="en-US" altLang="ja-JP" dirty="0"/>
          </a:p>
        </p:txBody>
      </p:sp>
    </p:spTree>
    <p:extLst>
      <p:ext uri="{BB962C8B-B14F-4D97-AF65-F5344CB8AC3E}">
        <p14:creationId xmlns:p14="http://schemas.microsoft.com/office/powerpoint/2010/main" val="29861084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2408</TotalTime>
  <Words>468</Words>
  <Application>Microsoft Office PowerPoint</Application>
  <PresentationFormat>画面に合わせる (4:3)</PresentationFormat>
  <Paragraphs>113</Paragraphs>
  <Slides>6</Slides>
  <Notes>2</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6</vt:i4>
      </vt:variant>
    </vt:vector>
  </HeadingPairs>
  <TitlesOfParts>
    <vt:vector size="8" baseType="lpstr">
      <vt:lpstr>Arial</vt:lpstr>
      <vt:lpstr>標準デザイン</vt:lpstr>
      <vt:lpstr>演習6.1 </vt:lpstr>
      <vt:lpstr>PowerPoint プレゼンテーション</vt:lpstr>
      <vt:lpstr>演習6.3</vt:lpstr>
      <vt:lpstr>演習11.3</vt:lpstr>
      <vt:lpstr>小テスト　</vt:lpstr>
      <vt:lpstr>小テスト　</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hunga</dc:creator>
  <cp:lastModifiedBy>hunga</cp:lastModifiedBy>
  <cp:revision>87</cp:revision>
  <dcterms:created xsi:type="dcterms:W3CDTF">2005-10-12T03:22:50Z</dcterms:created>
  <dcterms:modified xsi:type="dcterms:W3CDTF">2020-06-01T01:53:52Z</dcterms:modified>
</cp:coreProperties>
</file>