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3" r:id="rId3"/>
    <p:sldId id="348" r:id="rId4"/>
    <p:sldId id="349" r:id="rId5"/>
    <p:sldId id="420" r:id="rId6"/>
    <p:sldId id="1217" r:id="rId7"/>
    <p:sldId id="419" r:id="rId8"/>
    <p:sldId id="268" r:id="rId9"/>
    <p:sldId id="270" r:id="rId10"/>
    <p:sldId id="418" r:id="rId11"/>
    <p:sldId id="416" r:id="rId12"/>
    <p:sldId id="275" r:id="rId13"/>
    <p:sldId id="276" r:id="rId14"/>
    <p:sldId id="277" r:id="rId15"/>
    <p:sldId id="306" r:id="rId16"/>
    <p:sldId id="319" r:id="rId17"/>
    <p:sldId id="321" r:id="rId18"/>
    <p:sldId id="322" r:id="rId19"/>
    <p:sldId id="323" r:id="rId20"/>
    <p:sldId id="325" r:id="rId21"/>
    <p:sldId id="326" r:id="rId22"/>
    <p:sldId id="327" r:id="rId23"/>
    <p:sldId id="324" r:id="rId24"/>
    <p:sldId id="336" r:id="rId25"/>
    <p:sldId id="338" r:id="rId26"/>
    <p:sldId id="339" r:id="rId27"/>
    <p:sldId id="340" r:id="rId28"/>
    <p:sldId id="341" r:id="rId29"/>
    <p:sldId id="342" r:id="rId30"/>
    <p:sldId id="343" r:id="rId31"/>
    <p:sldId id="345" r:id="rId32"/>
    <p:sldId id="344" r:id="rId3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2" autoAdjust="0"/>
  </p:normalViewPr>
  <p:slideViewPr>
    <p:cSldViewPr>
      <p:cViewPr varScale="1">
        <p:scale>
          <a:sx n="60" d="100"/>
          <a:sy n="60" d="100"/>
        </p:scale>
        <p:origin x="111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2FE30-0A5A-4973-A1D9-0884D37B2551}" type="datetimeFigureOut">
              <a:rPr kumimoji="1" lang="ja-JP" altLang="en-US" smtClean="0"/>
              <a:t>2023/4/2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BB4F7-3BA2-4858-8F5A-31B5E8CED3DD}" type="slidenum">
              <a:rPr kumimoji="1" lang="ja-JP" altLang="en-US" smtClean="0"/>
              <a:t>‹#›</a:t>
            </a:fld>
            <a:endParaRPr kumimoji="1" lang="ja-JP" altLang="en-US"/>
          </a:p>
        </p:txBody>
      </p:sp>
    </p:spTree>
    <p:extLst>
      <p:ext uri="{BB962C8B-B14F-4D97-AF65-F5344CB8AC3E}">
        <p14:creationId xmlns:p14="http://schemas.microsoft.com/office/powerpoint/2010/main" val="18220736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a:t>
            </a:fld>
            <a:endParaRPr lang="ja-JP" altLang="en-US"/>
          </a:p>
        </p:txBody>
      </p:sp>
    </p:spTree>
    <p:extLst>
      <p:ext uri="{BB962C8B-B14F-4D97-AF65-F5344CB8AC3E}">
        <p14:creationId xmlns:p14="http://schemas.microsoft.com/office/powerpoint/2010/main" val="134236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今回のテーマは</a:t>
            </a:r>
            <a:r>
              <a:rPr kumimoji="1" lang="en-US" altLang="ja-JP" dirty="0"/>
              <a:t>MOS-FET</a:t>
            </a:r>
            <a:r>
              <a:rPr kumimoji="1" lang="ja-JP" altLang="en-US" dirty="0"/>
              <a:t>です。</a:t>
            </a:r>
            <a:r>
              <a:rPr kumimoji="1" lang="en-US" altLang="ja-JP" dirty="0"/>
              <a:t>MOS-FET</a:t>
            </a:r>
            <a:r>
              <a:rPr kumimoji="1" lang="ja-JP" altLang="en-US" dirty="0"/>
              <a:t>は、今まで学んできたバイポーラの普通のトランジスタとは異なり、電圧駆動素子です。消費電力が少ないことから、アナログ、ディジタル共に大規模集積回路に向いているため、現在の電子回路の主役になっています。今まで紹介してきたオペアンプも、実は</a:t>
            </a:r>
            <a:r>
              <a:rPr kumimoji="1" lang="en-US" altLang="ja-JP" dirty="0"/>
              <a:t>MOS-FET</a:t>
            </a:r>
            <a:r>
              <a:rPr kumimoji="1" lang="ja-JP" altLang="en-US" dirty="0" err="1"/>
              <a:t>で</a:t>
            </a:r>
            <a:r>
              <a:rPr kumimoji="1" lang="ja-JP" altLang="en-US" dirty="0"/>
              <a:t>できているものが多いです。ディジタル回路は、</a:t>
            </a:r>
            <a:r>
              <a:rPr kumimoji="1" lang="en-US" altLang="ja-JP" dirty="0"/>
              <a:t>CMOS</a:t>
            </a:r>
            <a:r>
              <a:rPr kumimoji="1" lang="ja-JP" altLang="en-US" dirty="0"/>
              <a:t>という回路方式が</a:t>
            </a:r>
            <a:r>
              <a:rPr kumimoji="1" lang="en-US" altLang="ja-JP" dirty="0"/>
              <a:t>8-9</a:t>
            </a:r>
            <a:r>
              <a:rPr kumimoji="1" lang="ja-JP" altLang="en-US" dirty="0"/>
              <a:t>割を占めています。この</a:t>
            </a:r>
            <a:r>
              <a:rPr kumimoji="1" lang="en-US" altLang="ja-JP" dirty="0"/>
              <a:t>MOS-FET</a:t>
            </a:r>
            <a:r>
              <a:rPr kumimoji="1" lang="ja-JP" altLang="en-US" dirty="0"/>
              <a:t>を理解しましょう。</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15</a:t>
            </a:fld>
            <a:endParaRPr kumimoji="1" lang="ja-JP" altLang="en-US"/>
          </a:p>
        </p:txBody>
      </p:sp>
    </p:spTree>
    <p:extLst>
      <p:ext uri="{BB962C8B-B14F-4D97-AF65-F5344CB8AC3E}">
        <p14:creationId xmlns:p14="http://schemas.microsoft.com/office/powerpoint/2010/main" val="322131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FET</a:t>
            </a:r>
            <a:r>
              <a:rPr kumimoji="1" lang="ja-JP" altLang="en-US" dirty="0"/>
              <a:t>とは電界効果型トランジスタ（</a:t>
            </a:r>
            <a:r>
              <a:rPr kumimoji="1" lang="en-US" altLang="ja-JP" dirty="0"/>
              <a:t>Field</a:t>
            </a:r>
            <a:r>
              <a:rPr kumimoji="1" lang="ja-JP" altLang="en-US" dirty="0"/>
              <a:t> </a:t>
            </a:r>
            <a:r>
              <a:rPr kumimoji="1" lang="en-US" altLang="ja-JP" dirty="0"/>
              <a:t>Effect</a:t>
            </a:r>
            <a:r>
              <a:rPr kumimoji="1" lang="ja-JP" altLang="en-US" dirty="0"/>
              <a:t> </a:t>
            </a:r>
            <a:r>
              <a:rPr kumimoji="1" lang="en-US" altLang="ja-JP" dirty="0"/>
              <a:t>Transistor)</a:t>
            </a:r>
            <a:r>
              <a:rPr kumimoji="1" lang="ja-JP" altLang="en-US" dirty="0"/>
              <a:t>を指します。初期は接合型の</a:t>
            </a:r>
            <a:r>
              <a:rPr kumimoji="1" lang="en-US" altLang="ja-JP" dirty="0"/>
              <a:t>FET</a:t>
            </a:r>
            <a:r>
              <a:rPr kumimoji="1" lang="ja-JP" altLang="en-US" dirty="0"/>
              <a:t>が使われましたが、後に</a:t>
            </a:r>
            <a:r>
              <a:rPr kumimoji="1" lang="en-US" altLang="ja-JP" dirty="0"/>
              <a:t>MOS</a:t>
            </a:r>
            <a:r>
              <a:rPr kumimoji="1" lang="ja-JP" altLang="en-US" dirty="0"/>
              <a:t>型が登場し、現在はほとんど</a:t>
            </a:r>
            <a:r>
              <a:rPr kumimoji="1" lang="en-US" altLang="ja-JP" dirty="0"/>
              <a:t>MOS</a:t>
            </a:r>
            <a:r>
              <a:rPr kumimoji="1" lang="ja-JP" altLang="en-US" dirty="0"/>
              <a:t>型が使われます。ゲート、ドレイン、ソース、ベース（サブストレート）の</a:t>
            </a:r>
            <a:r>
              <a:rPr kumimoji="1" lang="en-US" altLang="ja-JP" dirty="0"/>
              <a:t>4</a:t>
            </a:r>
            <a:r>
              <a:rPr kumimoji="1" lang="ja-JP" altLang="en-US" dirty="0" err="1"/>
              <a:t>つの</a:t>
            </a:r>
            <a:r>
              <a:rPr kumimoji="1" lang="ja-JP" altLang="en-US" dirty="0"/>
              <a:t>端子があり、この図に示すような記号を使います。このうちサブストレートは、</a:t>
            </a:r>
            <a:r>
              <a:rPr kumimoji="1" lang="en-US" altLang="ja-JP" dirty="0" err="1"/>
              <a:t>nMOS</a:t>
            </a:r>
            <a:r>
              <a:rPr kumimoji="1" lang="ja-JP" altLang="en-US" dirty="0"/>
              <a:t>では</a:t>
            </a:r>
            <a:r>
              <a:rPr kumimoji="1" lang="en-US" altLang="ja-JP" dirty="0"/>
              <a:t>GND</a:t>
            </a:r>
            <a:r>
              <a:rPr kumimoji="1" lang="ja-JP" altLang="en-US" dirty="0"/>
              <a:t>（ソース）と接続し、</a:t>
            </a:r>
            <a:r>
              <a:rPr kumimoji="1" lang="en-US" altLang="ja-JP" dirty="0" err="1"/>
              <a:t>pMOS</a:t>
            </a:r>
            <a:r>
              <a:rPr kumimoji="1" lang="ja-JP" altLang="en-US" dirty="0"/>
              <a:t>では電源（ドレイン）と接続して使うため、実質的には</a:t>
            </a:r>
            <a:r>
              <a:rPr kumimoji="1" lang="en-US" altLang="ja-JP" dirty="0"/>
              <a:t>3</a:t>
            </a:r>
            <a:r>
              <a:rPr kumimoji="1" lang="ja-JP" altLang="en-US" dirty="0"/>
              <a:t>端子です。バイポーラトランジスタの端子と役割を対応させると、ゲートはベース、コレクタはドレイン、エミッタはソースに当たります。この記号だとソースとドレインの区別が付かないんじゃないか？と思うかもしれませんが、実際、区別をしない場合が多いです。ディジタル回路においては全く区別はないです。ちなみに同じ記号をディジタル屋が描いた場合、下のように簡単化します。サブストレートは省略されてしまっています。こうすると、</a:t>
            </a:r>
            <a:r>
              <a:rPr kumimoji="1" lang="en-US" altLang="ja-JP" dirty="0" err="1"/>
              <a:t>nMOS,pMOS</a:t>
            </a:r>
            <a:r>
              <a:rPr kumimoji="1" lang="ja-JP" altLang="en-US" dirty="0"/>
              <a:t>の区別が付かなくなるので、</a:t>
            </a:r>
            <a:r>
              <a:rPr kumimoji="1" lang="en-US" altLang="ja-JP" dirty="0" err="1"/>
              <a:t>pMOS</a:t>
            </a:r>
            <a:r>
              <a:rPr kumimoji="1" lang="ja-JP" altLang="en-US" dirty="0"/>
              <a:t>のゲートに丸を付けて示します。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16</a:t>
            </a:fld>
            <a:endParaRPr kumimoji="1" lang="ja-JP" altLang="en-US"/>
          </a:p>
        </p:txBody>
      </p:sp>
    </p:spTree>
    <p:extLst>
      <p:ext uri="{BB962C8B-B14F-4D97-AF65-F5344CB8AC3E}">
        <p14:creationId xmlns:p14="http://schemas.microsoft.com/office/powerpoint/2010/main" val="358184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n-MOS</a:t>
            </a:r>
            <a:r>
              <a:rPr kumimoji="1" lang="ja-JP" altLang="en-US" dirty="0"/>
              <a:t>トランジスタの構造は、</a:t>
            </a:r>
            <a:r>
              <a:rPr kumimoji="1" lang="en-US" altLang="ja-JP" dirty="0"/>
              <a:t>p</a:t>
            </a:r>
            <a:r>
              <a:rPr kumimoji="1" lang="ja-JP" altLang="en-US" dirty="0"/>
              <a:t>型のサブストレートの上に</a:t>
            </a:r>
            <a:r>
              <a:rPr kumimoji="1" lang="en-US" altLang="ja-JP" dirty="0"/>
              <a:t>n</a:t>
            </a:r>
            <a:r>
              <a:rPr kumimoji="1" lang="ja-JP" altLang="en-US" dirty="0"/>
              <a:t>型の拡散層を</a:t>
            </a:r>
            <a:r>
              <a:rPr kumimoji="1" lang="en-US" altLang="ja-JP" dirty="0"/>
              <a:t>2</a:t>
            </a:r>
            <a:r>
              <a:rPr kumimoji="1" lang="ja-JP" altLang="en-US" dirty="0"/>
              <a:t>つ距離の狭い間隔を置いて設けます。この合間のことをチャネルと呼び、チャネル上に薄いシリコン酸化膜を置き、その上にポリシリコンと呼ばれる導体を使ってゲート領域を作ります。両側の</a:t>
            </a:r>
            <a:r>
              <a:rPr kumimoji="1" lang="en-US" altLang="ja-JP" dirty="0"/>
              <a:t>n</a:t>
            </a:r>
            <a:r>
              <a:rPr kumimoji="1" lang="ja-JP" altLang="en-US" dirty="0"/>
              <a:t>型拡散層にはそれぞれソース、ドレインの電極を接続します。シリコン酸化膜は絶縁体で、ゲートは他の端子とは電気的に絶縁されています。</a:t>
            </a:r>
            <a:endParaRPr kumimoji="1" lang="en-US" altLang="ja-JP" dirty="0"/>
          </a:p>
          <a:p>
            <a:r>
              <a:rPr kumimoji="1" lang="ja-JP" altLang="en-US" dirty="0"/>
              <a:t>ここで、ソースとサブストレートは</a:t>
            </a:r>
            <a:r>
              <a:rPr kumimoji="1" lang="en-US" altLang="ja-JP" dirty="0"/>
              <a:t>GND</a:t>
            </a:r>
            <a:r>
              <a:rPr kumimoji="1" lang="ja-JP" altLang="en-US" dirty="0"/>
              <a:t>に、ドレインは抵抗を介して電源に接続します。ゲートに電圧を与えない状態では、ソースとドレインはサブストレートの</a:t>
            </a:r>
            <a:r>
              <a:rPr kumimoji="1" lang="en-US" altLang="ja-JP" dirty="0"/>
              <a:t>p</a:t>
            </a:r>
            <a:r>
              <a:rPr kumimoji="1" lang="ja-JP" altLang="en-US" dirty="0"/>
              <a:t>型のチャネルによって分離されているので、電流は流れません。これが</a:t>
            </a:r>
            <a:r>
              <a:rPr kumimoji="1" lang="en-US" altLang="ja-JP" dirty="0"/>
              <a:t>OFF</a:t>
            </a:r>
            <a:r>
              <a:rPr kumimoji="1" lang="ja-JP" altLang="en-US" dirty="0"/>
              <a:t>の状態です。ここで、サブストレートは</a:t>
            </a:r>
            <a:r>
              <a:rPr kumimoji="1" lang="en-US" altLang="ja-JP" dirty="0"/>
              <a:t>p</a:t>
            </a:r>
            <a:r>
              <a:rPr kumimoji="1" lang="ja-JP" altLang="en-US" dirty="0"/>
              <a:t>型なので、ホールがたくさん居るのですが、若干不純物を工夫することにより、少しの量だけ電子が存在するようにしておきます。この電子をマイナーキャリアと呼びます。マイナーキャリアの存在が</a:t>
            </a:r>
            <a:r>
              <a:rPr kumimoji="1" lang="en-US" altLang="ja-JP" dirty="0"/>
              <a:t>MOS-FET</a:t>
            </a:r>
            <a:r>
              <a:rPr kumimoji="1" lang="ja-JP" altLang="en-US" dirty="0"/>
              <a:t>のミソといえます。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17</a:t>
            </a:fld>
            <a:endParaRPr kumimoji="1" lang="ja-JP" altLang="en-US"/>
          </a:p>
        </p:txBody>
      </p:sp>
    </p:spTree>
    <p:extLst>
      <p:ext uri="{BB962C8B-B14F-4D97-AF65-F5344CB8AC3E}">
        <p14:creationId xmlns:p14="http://schemas.microsoft.com/office/powerpoint/2010/main" val="120424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ここで、ゲートに＋方向の電圧を掛けます。ゲートはチャネルからは絶縁されているのですが、この絶縁膜は非常に薄いため、電界効果によって、チャネルの表面に＋の電荷が生じます。そうすると、</a:t>
            </a:r>
            <a:r>
              <a:rPr kumimoji="1" lang="en-US" altLang="ja-JP" dirty="0"/>
              <a:t>p</a:t>
            </a:r>
            <a:r>
              <a:rPr kumimoji="1" lang="ja-JP" altLang="en-US" dirty="0"/>
              <a:t>型サブストレート中のマイナーキャリアである電子がこれに引き寄せられて集まってきます。ホールは逆に反発してチャネル周辺には存在しなくなります。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18</a:t>
            </a:fld>
            <a:endParaRPr kumimoji="1" lang="ja-JP" altLang="en-US"/>
          </a:p>
        </p:txBody>
      </p:sp>
    </p:spTree>
    <p:extLst>
      <p:ext uri="{BB962C8B-B14F-4D97-AF65-F5344CB8AC3E}">
        <p14:creationId xmlns:p14="http://schemas.microsoft.com/office/powerpoint/2010/main" val="221941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このようにして電子が集まると、チャネル直下は本来</a:t>
            </a:r>
            <a:r>
              <a:rPr kumimoji="1" lang="en-US" altLang="ja-JP" dirty="0"/>
              <a:t>p</a:t>
            </a:r>
            <a:r>
              <a:rPr kumimoji="1" lang="ja-JP" altLang="en-US" dirty="0"/>
              <a:t>型のはずが、電子の方が多くなるため</a:t>
            </a:r>
            <a:r>
              <a:rPr kumimoji="1" lang="en-US" altLang="ja-JP" dirty="0"/>
              <a:t>n</a:t>
            </a:r>
            <a:r>
              <a:rPr kumimoji="1" lang="ja-JP" altLang="en-US" dirty="0"/>
              <a:t>型として働きます。これを反転層と呼びます。反転層が形成されると、ソースとドレインは</a:t>
            </a:r>
            <a:r>
              <a:rPr kumimoji="1" lang="en-US" altLang="ja-JP" dirty="0"/>
              <a:t>n</a:t>
            </a:r>
            <a:r>
              <a:rPr kumimoji="1" lang="ja-JP" altLang="en-US" dirty="0"/>
              <a:t>型の半導体で導通しまいます。これが</a:t>
            </a:r>
            <a:r>
              <a:rPr kumimoji="1" lang="en-US" altLang="ja-JP" dirty="0"/>
              <a:t>FET</a:t>
            </a:r>
            <a:r>
              <a:rPr kumimoji="1" lang="ja-JP" altLang="en-US" dirty="0"/>
              <a:t>が</a:t>
            </a:r>
            <a:r>
              <a:rPr kumimoji="1" lang="en-US" altLang="ja-JP" dirty="0"/>
              <a:t>ON</a:t>
            </a:r>
            <a:r>
              <a:rPr kumimoji="1" lang="ja-JP" altLang="en-US" dirty="0"/>
              <a:t>の状態です。これによりドレインからソースに電流が流れます。</a:t>
            </a:r>
            <a:r>
              <a:rPr kumimoji="1" lang="en-US" altLang="ja-JP" dirty="0"/>
              <a:t>n-MOS FET</a:t>
            </a:r>
            <a:r>
              <a:rPr kumimoji="1" lang="ja-JP" altLang="en-US" dirty="0"/>
              <a:t>ではゲートが</a:t>
            </a:r>
            <a:r>
              <a:rPr kumimoji="1" lang="en-US" altLang="ja-JP" dirty="0"/>
              <a:t>H</a:t>
            </a:r>
            <a:r>
              <a:rPr kumimoji="1" lang="ja-JP" altLang="en-US" dirty="0"/>
              <a:t>レベルで</a:t>
            </a:r>
            <a:r>
              <a:rPr kumimoji="1" lang="en-US" altLang="ja-JP" dirty="0"/>
              <a:t>ON</a:t>
            </a:r>
            <a:r>
              <a:rPr kumimoji="1" lang="ja-JP" altLang="en-US" dirty="0"/>
              <a:t>になる点を覚えてください。</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19</a:t>
            </a:fld>
            <a:endParaRPr kumimoji="1" lang="ja-JP" altLang="en-US"/>
          </a:p>
        </p:txBody>
      </p:sp>
    </p:spTree>
    <p:extLst>
      <p:ext uri="{BB962C8B-B14F-4D97-AF65-F5344CB8AC3E}">
        <p14:creationId xmlns:p14="http://schemas.microsoft.com/office/powerpoint/2010/main" val="4256150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p-MOS</a:t>
            </a:r>
            <a:r>
              <a:rPr kumimoji="1" lang="ja-JP" altLang="en-US" dirty="0"/>
              <a:t>は、</a:t>
            </a:r>
            <a:r>
              <a:rPr kumimoji="1" lang="en-US" altLang="ja-JP" dirty="0"/>
              <a:t>n-MOS</a:t>
            </a:r>
            <a:r>
              <a:rPr kumimoji="1" lang="ja-JP" altLang="en-US" dirty="0"/>
              <a:t>と逆の構造を持っており、</a:t>
            </a:r>
            <a:r>
              <a:rPr kumimoji="1" lang="en-US" altLang="ja-JP" dirty="0"/>
              <a:t>n</a:t>
            </a:r>
            <a:r>
              <a:rPr kumimoji="1" lang="ja-JP" altLang="en-US" dirty="0"/>
              <a:t>型のサブストレート中に</a:t>
            </a:r>
            <a:r>
              <a:rPr kumimoji="1" lang="en-US" altLang="ja-JP" dirty="0"/>
              <a:t>p</a:t>
            </a:r>
            <a:r>
              <a:rPr kumimoji="1" lang="ja-JP" altLang="en-US" dirty="0"/>
              <a:t>型の拡散層を作ってドレイン、ソースの電極を付けます。この間のチャネル上に酸化膜を置き、さらにポリシリコンでゲート領域を作ります。</a:t>
            </a:r>
            <a:r>
              <a:rPr kumimoji="1" lang="en-US" altLang="ja-JP" dirty="0"/>
              <a:t>n-MOS</a:t>
            </a:r>
            <a:r>
              <a:rPr kumimoji="1" lang="ja-JP" altLang="en-US" dirty="0"/>
              <a:t>と逆に、今度は</a:t>
            </a:r>
            <a:r>
              <a:rPr kumimoji="1" lang="en-US" altLang="ja-JP" dirty="0"/>
              <a:t>n</a:t>
            </a:r>
            <a:r>
              <a:rPr kumimoji="1" lang="ja-JP" altLang="en-US" dirty="0"/>
              <a:t>型サブストレート中には、マイナーキャリアとしてホールが存在するように調整します。今、サブストレートを電源レベル（</a:t>
            </a:r>
            <a:r>
              <a:rPr kumimoji="1" lang="en-US" altLang="ja-JP" dirty="0"/>
              <a:t>H</a:t>
            </a:r>
            <a:r>
              <a:rPr kumimoji="1" lang="ja-JP" altLang="en-US" dirty="0"/>
              <a:t>レベル）にした場合、ゲートを同じ</a:t>
            </a:r>
            <a:r>
              <a:rPr kumimoji="1" lang="en-US" altLang="ja-JP" dirty="0"/>
              <a:t>H</a:t>
            </a:r>
            <a:r>
              <a:rPr kumimoji="1" lang="ja-JP" altLang="en-US" dirty="0"/>
              <a:t>レベルにした場合は、ドレイン、ソース間は</a:t>
            </a:r>
            <a:r>
              <a:rPr kumimoji="1" lang="en-US" altLang="ja-JP" dirty="0"/>
              <a:t>n</a:t>
            </a:r>
            <a:r>
              <a:rPr kumimoji="1" lang="ja-JP" altLang="en-US" dirty="0"/>
              <a:t>型サブストレートにより分離されているため、電流は流れません。これが</a:t>
            </a:r>
            <a:r>
              <a:rPr kumimoji="1" lang="en-US" altLang="ja-JP" dirty="0"/>
              <a:t>OFF</a:t>
            </a:r>
            <a:r>
              <a:rPr kumimoji="1" lang="ja-JP" altLang="en-US" dirty="0"/>
              <a:t>の状態です。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20</a:t>
            </a:fld>
            <a:endParaRPr kumimoji="1" lang="ja-JP" altLang="en-US"/>
          </a:p>
        </p:txBody>
      </p:sp>
    </p:spTree>
    <p:extLst>
      <p:ext uri="{BB962C8B-B14F-4D97-AF65-F5344CB8AC3E}">
        <p14:creationId xmlns:p14="http://schemas.microsoft.com/office/powerpoint/2010/main" val="603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ゲートに</a:t>
            </a:r>
            <a:r>
              <a:rPr kumimoji="1" lang="en-US" altLang="ja-JP" dirty="0"/>
              <a:t>L</a:t>
            </a:r>
            <a:r>
              <a:rPr kumimoji="1" lang="ja-JP" altLang="en-US" dirty="0"/>
              <a:t>レベル、つまり</a:t>
            </a:r>
            <a:r>
              <a:rPr kumimoji="1" lang="en-US" altLang="ja-JP" dirty="0"/>
              <a:t>GND</a:t>
            </a:r>
            <a:r>
              <a:rPr kumimoji="1" lang="ja-JP" altLang="en-US" dirty="0"/>
              <a:t>に近いレベルを与えます。ここで、サブストレートは電源レベルですので、ゲートは相対的にマイナスになります。すなわち、チャネル表面にはマイナスの電荷が生じます。すると、マイナーキャリアのホールが集まってきて、電子は排除され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21</a:t>
            </a:fld>
            <a:endParaRPr kumimoji="1" lang="ja-JP" altLang="en-US"/>
          </a:p>
        </p:txBody>
      </p:sp>
    </p:spTree>
    <p:extLst>
      <p:ext uri="{BB962C8B-B14F-4D97-AF65-F5344CB8AC3E}">
        <p14:creationId xmlns:p14="http://schemas.microsoft.com/office/powerpoint/2010/main" val="9095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今度はチャネルに</a:t>
            </a:r>
            <a:r>
              <a:rPr kumimoji="1" lang="en-US" altLang="ja-JP" dirty="0"/>
              <a:t>p</a:t>
            </a:r>
            <a:r>
              <a:rPr kumimoji="1" lang="ja-JP" altLang="en-US" dirty="0"/>
              <a:t>型の反転層が生じてソース、ドレイン間が導通します。これが</a:t>
            </a:r>
            <a:r>
              <a:rPr kumimoji="1" lang="en-US" altLang="ja-JP" dirty="0"/>
              <a:t>FET</a:t>
            </a:r>
            <a:r>
              <a:rPr kumimoji="1" lang="ja-JP" altLang="en-US" dirty="0"/>
              <a:t>が</a:t>
            </a:r>
            <a:r>
              <a:rPr kumimoji="1" lang="en-US" altLang="ja-JP" dirty="0"/>
              <a:t>ON</a:t>
            </a:r>
            <a:r>
              <a:rPr kumimoji="1" lang="ja-JP" altLang="en-US" dirty="0"/>
              <a:t>になった状態です。</a:t>
            </a:r>
            <a:r>
              <a:rPr kumimoji="1" lang="en-US" altLang="ja-JP" dirty="0" err="1"/>
              <a:t>pMOS</a:t>
            </a:r>
            <a:r>
              <a:rPr kumimoji="1" lang="en-US" altLang="ja-JP" dirty="0"/>
              <a:t> FET</a:t>
            </a:r>
            <a:r>
              <a:rPr kumimoji="1" lang="ja-JP" altLang="en-US" dirty="0"/>
              <a:t>ではゲートが</a:t>
            </a:r>
            <a:r>
              <a:rPr kumimoji="1" lang="en-US" altLang="ja-JP" dirty="0"/>
              <a:t>L</a:t>
            </a:r>
            <a:r>
              <a:rPr kumimoji="1" lang="ja-JP" altLang="en-US" dirty="0"/>
              <a:t>レベルで</a:t>
            </a:r>
            <a:r>
              <a:rPr kumimoji="1" lang="en-US" altLang="ja-JP" dirty="0"/>
              <a:t>ON</a:t>
            </a:r>
            <a:r>
              <a:rPr kumimoji="1" lang="ja-JP" altLang="en-US" dirty="0"/>
              <a:t>になることを覚えましょう。</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22</a:t>
            </a:fld>
            <a:endParaRPr kumimoji="1" lang="ja-JP" altLang="en-US"/>
          </a:p>
        </p:txBody>
      </p:sp>
    </p:spTree>
    <p:extLst>
      <p:ext uri="{BB962C8B-B14F-4D97-AF65-F5344CB8AC3E}">
        <p14:creationId xmlns:p14="http://schemas.microsoft.com/office/powerpoint/2010/main" val="204552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今まで説明した</a:t>
            </a:r>
            <a:r>
              <a:rPr kumimoji="1" lang="en-US" altLang="ja-JP" dirty="0"/>
              <a:t>FET</a:t>
            </a:r>
            <a:r>
              <a:rPr kumimoji="1" lang="ja-JP" altLang="en-US" dirty="0"/>
              <a:t>の動きはエンハンスメント型と呼び、ゲート電圧が</a:t>
            </a:r>
            <a:r>
              <a:rPr kumimoji="1" lang="en-US" altLang="ja-JP" dirty="0"/>
              <a:t>0V</a:t>
            </a:r>
            <a:r>
              <a:rPr kumimoji="1" lang="ja-JP" altLang="en-US" dirty="0"/>
              <a:t>の時は</a:t>
            </a:r>
            <a:r>
              <a:rPr kumimoji="1" lang="en-US" altLang="ja-JP" dirty="0"/>
              <a:t>OFF</a:t>
            </a:r>
            <a:r>
              <a:rPr kumimoji="1" lang="ja-JP" altLang="en-US" dirty="0"/>
              <a:t>になってソース、ドレイン間の電流が流れないタイプです。しかし、図に示すように、不純物を制御することで、ゲートが</a:t>
            </a:r>
            <a:r>
              <a:rPr kumimoji="1" lang="en-US" altLang="ja-JP" dirty="0"/>
              <a:t>0V</a:t>
            </a:r>
            <a:r>
              <a:rPr kumimoji="1" lang="ja-JP" altLang="en-US" dirty="0"/>
              <a:t>でもソース、ドレイン間にある程度の電流が流れるようにすることもできます。これをディプリーション型と呼びます。図は</a:t>
            </a:r>
            <a:r>
              <a:rPr kumimoji="1" lang="en-US" altLang="ja-JP" dirty="0"/>
              <a:t>n-MOS</a:t>
            </a:r>
            <a:r>
              <a:rPr kumimoji="1" lang="ja-JP" altLang="en-US" dirty="0"/>
              <a:t>を対象としてゲート電圧とソースードレイン電流を示したものです。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23</a:t>
            </a:fld>
            <a:endParaRPr kumimoji="1" lang="ja-JP" altLang="en-US"/>
          </a:p>
        </p:txBody>
      </p:sp>
    </p:spTree>
    <p:extLst>
      <p:ext uri="{BB962C8B-B14F-4D97-AF65-F5344CB8AC3E}">
        <p14:creationId xmlns:p14="http://schemas.microsoft.com/office/powerpoint/2010/main" val="2757437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では、次に大信号増幅回路、すなわちディジタル回路でのモデルを紹介しましょう。小信号等価回路と違って</a:t>
            </a:r>
            <a:r>
              <a:rPr kumimoji="1" lang="en-US" altLang="ja-JP" dirty="0"/>
              <a:t>ON,OFF</a:t>
            </a:r>
            <a:r>
              <a:rPr kumimoji="1" lang="ja-JP" altLang="en-US" dirty="0"/>
              <a:t>のスイッチとして考えることができます。すなわち、</a:t>
            </a:r>
            <a:r>
              <a:rPr kumimoji="1" lang="en-US" altLang="ja-JP" dirty="0" err="1"/>
              <a:t>nMOS</a:t>
            </a:r>
            <a:r>
              <a:rPr kumimoji="1" lang="ja-JP" altLang="en-US" dirty="0"/>
              <a:t>では</a:t>
            </a:r>
            <a:r>
              <a:rPr kumimoji="1" lang="en-US" altLang="ja-JP" dirty="0"/>
              <a:t>G=H</a:t>
            </a:r>
            <a:r>
              <a:rPr kumimoji="1" lang="ja-JP" altLang="en-US" dirty="0"/>
              <a:t>の時は</a:t>
            </a:r>
            <a:r>
              <a:rPr kumimoji="1" lang="en-US" altLang="ja-JP" dirty="0"/>
              <a:t>ON</a:t>
            </a:r>
            <a:r>
              <a:rPr kumimoji="1" lang="ja-JP" altLang="en-US" dirty="0"/>
              <a:t>で</a:t>
            </a:r>
            <a:r>
              <a:rPr kumimoji="1" lang="en-US" altLang="ja-JP" dirty="0"/>
              <a:t>S-D</a:t>
            </a:r>
            <a:r>
              <a:rPr kumimoji="1" lang="ja-JP" altLang="en-US" dirty="0"/>
              <a:t>はショートした（抵抗は無視）と考え、</a:t>
            </a:r>
            <a:r>
              <a:rPr kumimoji="1" lang="en-US" altLang="ja-JP" dirty="0"/>
              <a:t>G=L</a:t>
            </a:r>
            <a:r>
              <a:rPr kumimoji="1" lang="ja-JP" altLang="en-US" dirty="0"/>
              <a:t>の時はオープンと考えます。</a:t>
            </a:r>
            <a:r>
              <a:rPr kumimoji="1" lang="en-US" altLang="ja-JP" dirty="0"/>
              <a:t>S</a:t>
            </a:r>
            <a:r>
              <a:rPr kumimoji="1" lang="ja-JP" altLang="en-US" dirty="0"/>
              <a:t>と</a:t>
            </a:r>
            <a:r>
              <a:rPr kumimoji="1" lang="en-US" altLang="ja-JP" dirty="0"/>
              <a:t>D</a:t>
            </a:r>
            <a:r>
              <a:rPr kumimoji="1" lang="ja-JP" altLang="en-US" dirty="0"/>
              <a:t>間は反転層で接続され、全体として半導体なので抵抗を</a:t>
            </a:r>
            <a:r>
              <a:rPr kumimoji="1" lang="en-US" altLang="ja-JP" dirty="0"/>
              <a:t>0</a:t>
            </a:r>
            <a:r>
              <a:rPr kumimoji="1" lang="ja-JP" altLang="en-US" dirty="0"/>
              <a:t>に考えて良いのか？と思うかもしれませんが、ディジタル回路用の</a:t>
            </a:r>
            <a:r>
              <a:rPr kumimoji="1" lang="en-US" altLang="ja-JP" dirty="0"/>
              <a:t>MOSFET</a:t>
            </a:r>
            <a:r>
              <a:rPr kumimoji="1" lang="ja-JP" altLang="en-US" dirty="0"/>
              <a:t>はチャネルが非常に狭く、反転層形成時の抵抗は極めて小さく０と考えても問題ありません。同様にオープン時の抵抗は極めて大きく、</a:t>
            </a:r>
            <a:r>
              <a:rPr kumimoji="1" lang="en-US" altLang="ja-JP" dirty="0"/>
              <a:t>ON-OFF</a:t>
            </a:r>
            <a:r>
              <a:rPr kumimoji="1" lang="ja-JP" altLang="en-US" dirty="0"/>
              <a:t>のスイッチとしてモデル化できます。</a:t>
            </a:r>
            <a:endParaRPr kumimoji="1" lang="en-US" altLang="ja-JP" dirty="0"/>
          </a:p>
          <a:p>
            <a:r>
              <a:rPr kumimoji="1" lang="en-US" altLang="ja-JP" dirty="0" err="1"/>
              <a:t>pMOS</a:t>
            </a:r>
            <a:r>
              <a:rPr kumimoji="1" lang="ja-JP" altLang="en-US" dirty="0"/>
              <a:t>はこれと逆で、</a:t>
            </a:r>
            <a:r>
              <a:rPr kumimoji="1" lang="en-US" altLang="ja-JP" dirty="0"/>
              <a:t>G=L</a:t>
            </a:r>
            <a:r>
              <a:rPr kumimoji="1" lang="ja-JP" altLang="en-US" dirty="0"/>
              <a:t>で</a:t>
            </a:r>
            <a:r>
              <a:rPr kumimoji="1" lang="en-US" altLang="ja-JP" dirty="0"/>
              <a:t>ON</a:t>
            </a:r>
            <a:r>
              <a:rPr kumimoji="1" lang="ja-JP" altLang="en-US" dirty="0" err="1"/>
              <a:t>、</a:t>
            </a:r>
            <a:r>
              <a:rPr kumimoji="1" lang="ja-JP" altLang="en-US" dirty="0"/>
              <a:t>すなわち</a:t>
            </a:r>
            <a:r>
              <a:rPr kumimoji="1" lang="en-US" altLang="ja-JP" dirty="0"/>
              <a:t>S-D</a:t>
            </a:r>
            <a:r>
              <a:rPr kumimoji="1" lang="ja-JP" altLang="en-US" dirty="0"/>
              <a:t>がショート、</a:t>
            </a:r>
            <a:r>
              <a:rPr kumimoji="1" lang="en-US" altLang="ja-JP" dirty="0"/>
              <a:t>G=H</a:t>
            </a:r>
            <a:r>
              <a:rPr kumimoji="1" lang="ja-JP" altLang="en-US" dirty="0"/>
              <a:t>で</a:t>
            </a:r>
            <a:r>
              <a:rPr kumimoji="1" lang="en-US" altLang="ja-JP" dirty="0"/>
              <a:t>OFF,</a:t>
            </a:r>
            <a:r>
              <a:rPr kumimoji="1" lang="ja-JP" altLang="en-US" dirty="0"/>
              <a:t>すなわち</a:t>
            </a:r>
            <a:r>
              <a:rPr kumimoji="1" lang="en-US" altLang="ja-JP" dirty="0"/>
              <a:t>S-D</a:t>
            </a:r>
            <a:r>
              <a:rPr kumimoji="1" lang="ja-JP" altLang="en-US" dirty="0"/>
              <a:t>がオープンになります。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24</a:t>
            </a:fld>
            <a:endParaRPr kumimoji="1" lang="ja-JP" altLang="en-US"/>
          </a:p>
        </p:txBody>
      </p:sp>
    </p:spTree>
    <p:extLst>
      <p:ext uri="{BB962C8B-B14F-4D97-AF65-F5344CB8AC3E}">
        <p14:creationId xmlns:p14="http://schemas.microsoft.com/office/powerpoint/2010/main" val="17293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7</a:t>
            </a:fld>
            <a:endParaRPr lang="ja-JP" altLang="en-US"/>
          </a:p>
        </p:txBody>
      </p:sp>
    </p:spTree>
    <p:extLst>
      <p:ext uri="{BB962C8B-B14F-4D97-AF65-F5344CB8AC3E}">
        <p14:creationId xmlns:p14="http://schemas.microsoft.com/office/powerpoint/2010/main" val="198466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C-MOS,</a:t>
            </a:r>
            <a:r>
              <a:rPr kumimoji="1" lang="ja-JP" altLang="en-US" dirty="0"/>
              <a:t>すなわち</a:t>
            </a:r>
            <a:r>
              <a:rPr kumimoji="1" lang="en-US" altLang="ja-JP" dirty="0"/>
              <a:t>Complementary-MOS</a:t>
            </a:r>
            <a:r>
              <a:rPr kumimoji="1" lang="ja-JP" altLang="en-US" dirty="0"/>
              <a:t>とは、</a:t>
            </a:r>
            <a:r>
              <a:rPr kumimoji="1" lang="en-US" altLang="ja-JP" dirty="0" err="1"/>
              <a:t>pMOS</a:t>
            </a:r>
            <a:r>
              <a:rPr kumimoji="1" lang="ja-JP" altLang="en-US" dirty="0"/>
              <a:t>と</a:t>
            </a:r>
            <a:r>
              <a:rPr kumimoji="1" lang="en-US" altLang="ja-JP" dirty="0" err="1"/>
              <a:t>nMOS</a:t>
            </a:r>
            <a:r>
              <a:rPr kumimoji="1" lang="ja-JP" altLang="en-US" dirty="0"/>
              <a:t>を組み合わせすることでディジタル回路のゲートを作る回路のことです。</a:t>
            </a:r>
            <a:r>
              <a:rPr kumimoji="1" lang="en-US" altLang="ja-JP" dirty="0"/>
              <a:t>Complementary</a:t>
            </a:r>
            <a:r>
              <a:rPr kumimoji="1" lang="ja-JP" altLang="en-US" dirty="0"/>
              <a:t>とは耳慣れない言葉ですが、相補的、すなわち互いに補い合うという意味です。（英会話で良く出てくる言葉で</a:t>
            </a:r>
            <a:r>
              <a:rPr kumimoji="1" lang="en-US" altLang="ja-JP" dirty="0"/>
              <a:t>Complimentary</a:t>
            </a:r>
            <a:r>
              <a:rPr kumimoji="1" lang="ja-JP" altLang="en-US" dirty="0"/>
              <a:t>というのがありますが、これは「無料の」という意味で全然違った単語です）最も簡単な</a:t>
            </a:r>
            <a:r>
              <a:rPr kumimoji="1" lang="en-US" altLang="ja-JP" dirty="0"/>
              <a:t>CMOS</a:t>
            </a:r>
            <a:r>
              <a:rPr kumimoji="1" lang="ja-JP" altLang="en-US" dirty="0"/>
              <a:t>インバータ（</a:t>
            </a:r>
            <a:r>
              <a:rPr kumimoji="1" lang="en-US" altLang="ja-JP" dirty="0"/>
              <a:t>NOT</a:t>
            </a:r>
            <a:r>
              <a:rPr kumimoji="1" lang="ja-JP" altLang="en-US" dirty="0"/>
              <a:t>回路）を図に示す。</a:t>
            </a:r>
            <a:r>
              <a:rPr kumimoji="1" lang="en-US" altLang="ja-JP" dirty="0" err="1"/>
              <a:t>pMOS</a:t>
            </a:r>
            <a:r>
              <a:rPr kumimoji="1" lang="ja-JP" altLang="en-US" dirty="0"/>
              <a:t>と</a:t>
            </a:r>
            <a:r>
              <a:rPr kumimoji="1" lang="en-US" altLang="ja-JP" dirty="0" err="1"/>
              <a:t>nMOS</a:t>
            </a:r>
            <a:r>
              <a:rPr kumimoji="1" lang="ja-JP" altLang="en-US" dirty="0"/>
              <a:t>はゲート同士を接続しており、これが入力になります。入力が</a:t>
            </a:r>
            <a:r>
              <a:rPr kumimoji="1" lang="en-US" altLang="ja-JP" dirty="0"/>
              <a:t>L</a:t>
            </a:r>
            <a:r>
              <a:rPr kumimoji="1" lang="ja-JP" altLang="en-US" dirty="0"/>
              <a:t>の時は</a:t>
            </a:r>
            <a:r>
              <a:rPr kumimoji="1" lang="en-US" altLang="ja-JP" dirty="0" err="1"/>
              <a:t>pMOS</a:t>
            </a:r>
            <a:r>
              <a:rPr kumimoji="1" lang="ja-JP" altLang="en-US" dirty="0"/>
              <a:t>は</a:t>
            </a:r>
            <a:r>
              <a:rPr kumimoji="1" lang="en-US" altLang="ja-JP" dirty="0" err="1"/>
              <a:t>ON,nMOS</a:t>
            </a:r>
            <a:r>
              <a:rPr kumimoji="1" lang="ja-JP" altLang="en-US" dirty="0"/>
              <a:t>は</a:t>
            </a:r>
            <a:r>
              <a:rPr kumimoji="1" lang="en-US" altLang="ja-JP" dirty="0"/>
              <a:t>OFF</a:t>
            </a:r>
            <a:r>
              <a:rPr kumimoji="1" lang="ja-JP" altLang="en-US" dirty="0"/>
              <a:t>になります。すなわち出力</a:t>
            </a:r>
            <a:r>
              <a:rPr kumimoji="1" lang="en-US" altLang="ja-JP" dirty="0"/>
              <a:t>Z</a:t>
            </a:r>
            <a:r>
              <a:rPr kumimoji="1" lang="ja-JP" altLang="en-US" dirty="0"/>
              <a:t>は</a:t>
            </a:r>
            <a:r>
              <a:rPr kumimoji="1" lang="en-US" altLang="ja-JP" dirty="0" err="1"/>
              <a:t>pMOS</a:t>
            </a:r>
            <a:r>
              <a:rPr kumimoji="1" lang="ja-JP" altLang="en-US" dirty="0"/>
              <a:t>を通じて電源と接続され、</a:t>
            </a:r>
            <a:r>
              <a:rPr kumimoji="1" lang="en-US" altLang="ja-JP" dirty="0"/>
              <a:t>H</a:t>
            </a:r>
            <a:r>
              <a:rPr kumimoji="1" lang="ja-JP" altLang="en-US" dirty="0"/>
              <a:t>レベルが出力されます。これに対して入力が</a:t>
            </a:r>
            <a:r>
              <a:rPr kumimoji="1" lang="en-US" altLang="ja-JP" dirty="0"/>
              <a:t>H</a:t>
            </a:r>
            <a:r>
              <a:rPr kumimoji="1" lang="ja-JP" altLang="en-US" dirty="0"/>
              <a:t>の時は</a:t>
            </a:r>
            <a:r>
              <a:rPr kumimoji="1" lang="en-US" altLang="ja-JP" dirty="0" err="1"/>
              <a:t>nMOS</a:t>
            </a:r>
            <a:r>
              <a:rPr kumimoji="1" lang="ja-JP" altLang="en-US" dirty="0"/>
              <a:t>が</a:t>
            </a:r>
            <a:r>
              <a:rPr kumimoji="1" lang="en-US" altLang="ja-JP" dirty="0"/>
              <a:t>ON</a:t>
            </a:r>
            <a:r>
              <a:rPr kumimoji="1" lang="ja-JP" altLang="en-US" dirty="0"/>
              <a:t>になり、出力</a:t>
            </a:r>
            <a:r>
              <a:rPr kumimoji="1" lang="en-US" altLang="ja-JP" dirty="0"/>
              <a:t>Z</a:t>
            </a:r>
            <a:r>
              <a:rPr kumimoji="1" lang="ja-JP" altLang="en-US" dirty="0"/>
              <a:t>は</a:t>
            </a:r>
            <a:r>
              <a:rPr kumimoji="1" lang="en-US" altLang="ja-JP" dirty="0" err="1"/>
              <a:t>nMOS</a:t>
            </a:r>
            <a:r>
              <a:rPr kumimoji="1" lang="ja-JP" altLang="en-US" dirty="0"/>
              <a:t>を通じて</a:t>
            </a:r>
            <a:r>
              <a:rPr kumimoji="1" lang="en-US" altLang="ja-JP" dirty="0"/>
              <a:t>GND</a:t>
            </a:r>
            <a:r>
              <a:rPr kumimoji="1" lang="ja-JP" altLang="en-US" dirty="0"/>
              <a:t>と接続され、</a:t>
            </a:r>
            <a:r>
              <a:rPr kumimoji="1" lang="en-US" altLang="ja-JP" dirty="0"/>
              <a:t>L</a:t>
            </a:r>
            <a:r>
              <a:rPr kumimoji="1" lang="ja-JP" altLang="en-US" dirty="0"/>
              <a:t>レベルが出力されます。すなわち</a:t>
            </a:r>
            <a:r>
              <a:rPr kumimoji="1" lang="en-US" altLang="ja-JP" dirty="0"/>
              <a:t>L</a:t>
            </a:r>
            <a:r>
              <a:rPr kumimoji="1" lang="ja-JP" altLang="en-US" dirty="0"/>
              <a:t>を入れると</a:t>
            </a:r>
            <a:r>
              <a:rPr kumimoji="1" lang="en-US" altLang="ja-JP" dirty="0"/>
              <a:t>H</a:t>
            </a:r>
            <a:r>
              <a:rPr kumimoji="1" lang="ja-JP" altLang="en-US" dirty="0"/>
              <a:t>が出て、</a:t>
            </a:r>
            <a:r>
              <a:rPr kumimoji="1" lang="en-US" altLang="ja-JP" dirty="0"/>
              <a:t>H</a:t>
            </a:r>
            <a:r>
              <a:rPr kumimoji="1" lang="ja-JP" altLang="en-US" dirty="0"/>
              <a:t>を入れると</a:t>
            </a:r>
            <a:r>
              <a:rPr kumimoji="1" lang="en-US" altLang="ja-JP" dirty="0"/>
              <a:t>L</a:t>
            </a:r>
            <a:r>
              <a:rPr kumimoji="1" lang="ja-JP" altLang="en-US" dirty="0"/>
              <a:t>が出ます。</a:t>
            </a:r>
            <a:r>
              <a:rPr kumimoji="1" lang="en-US" altLang="ja-JP" dirty="0"/>
              <a:t>NOT</a:t>
            </a:r>
            <a:r>
              <a:rPr kumimoji="1" lang="ja-JP" altLang="en-US" dirty="0"/>
              <a:t>ゲート、インバータになっていることがわかります。</a:t>
            </a:r>
            <a:endParaRPr kumimoji="1" lang="en-US" altLang="ja-JP"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25</a:t>
            </a:fld>
            <a:endParaRPr kumimoji="1" lang="ja-JP" altLang="en-US"/>
          </a:p>
        </p:txBody>
      </p:sp>
    </p:spTree>
    <p:extLst>
      <p:ext uri="{BB962C8B-B14F-4D97-AF65-F5344CB8AC3E}">
        <p14:creationId xmlns:p14="http://schemas.microsoft.com/office/powerpoint/2010/main" val="100241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では次は、直列、並列接続を利用してゲートを作ってやりましょう。図の回路は</a:t>
            </a:r>
            <a:r>
              <a:rPr kumimoji="1" lang="en-US" altLang="ja-JP" dirty="0" err="1"/>
              <a:t>pMOS</a:t>
            </a:r>
            <a:r>
              <a:rPr kumimoji="1" lang="ja-JP" altLang="en-US" dirty="0"/>
              <a:t>が並列に、</a:t>
            </a:r>
            <a:r>
              <a:rPr kumimoji="1" lang="en-US" altLang="ja-JP" dirty="0" err="1"/>
              <a:t>nMOS</a:t>
            </a:r>
            <a:r>
              <a:rPr kumimoji="1" lang="ja-JP" altLang="en-US" dirty="0"/>
              <a:t>が直列に接続され、それぞれペアとなってゲートが同じ入力に接続されています。では</a:t>
            </a:r>
            <a:r>
              <a:rPr kumimoji="1" lang="en-US" altLang="ja-JP" dirty="0"/>
              <a:t>A,B</a:t>
            </a:r>
            <a:r>
              <a:rPr kumimoji="1" lang="ja-JP" altLang="en-US" dirty="0"/>
              <a:t>の入力が共に</a:t>
            </a:r>
            <a:r>
              <a:rPr kumimoji="1" lang="en-US" altLang="ja-JP" dirty="0"/>
              <a:t>L</a:t>
            </a:r>
            <a:r>
              <a:rPr kumimoji="1" lang="ja-JP" altLang="en-US" dirty="0"/>
              <a:t>の時の動きを見てみましょう。この場合、</a:t>
            </a:r>
            <a:r>
              <a:rPr kumimoji="1" lang="en-US" altLang="ja-JP" dirty="0"/>
              <a:t>Qp1</a:t>
            </a:r>
            <a:r>
              <a:rPr kumimoji="1" lang="ja-JP" altLang="en-US" dirty="0" err="1"/>
              <a:t>、</a:t>
            </a:r>
            <a:r>
              <a:rPr kumimoji="1" lang="en-US" altLang="ja-JP" dirty="0"/>
              <a:t>Qp2</a:t>
            </a:r>
            <a:r>
              <a:rPr kumimoji="1" lang="ja-JP" altLang="en-US" dirty="0"/>
              <a:t>は</a:t>
            </a:r>
            <a:r>
              <a:rPr kumimoji="1" lang="en-US" altLang="ja-JP" dirty="0"/>
              <a:t>ON</a:t>
            </a:r>
            <a:r>
              <a:rPr kumimoji="1" lang="ja-JP" altLang="en-US" dirty="0" err="1"/>
              <a:t>、</a:t>
            </a:r>
            <a:r>
              <a:rPr kumimoji="1" lang="en-US" altLang="ja-JP" dirty="0"/>
              <a:t>Qn1,Qn2</a:t>
            </a:r>
            <a:r>
              <a:rPr kumimoji="1" lang="ja-JP" altLang="en-US" dirty="0"/>
              <a:t>は</a:t>
            </a:r>
            <a:r>
              <a:rPr kumimoji="1" lang="en-US" altLang="ja-JP" dirty="0"/>
              <a:t>OFF</a:t>
            </a:r>
            <a:r>
              <a:rPr kumimoji="1" lang="ja-JP" altLang="en-US" dirty="0"/>
              <a:t>になります。出力</a:t>
            </a:r>
            <a:r>
              <a:rPr kumimoji="1" lang="en-US" altLang="ja-JP" dirty="0"/>
              <a:t>Y</a:t>
            </a:r>
            <a:r>
              <a:rPr kumimoji="1" lang="ja-JP" altLang="en-US" dirty="0"/>
              <a:t>は２系統で電源と接続されるため、</a:t>
            </a:r>
            <a:r>
              <a:rPr kumimoji="1" lang="en-US" altLang="ja-JP" dirty="0"/>
              <a:t>H</a:t>
            </a:r>
            <a:r>
              <a:rPr kumimoji="1" lang="ja-JP" altLang="en-US" dirty="0"/>
              <a:t>が出力されます。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26</a:t>
            </a:fld>
            <a:endParaRPr kumimoji="1" lang="ja-JP" altLang="en-US"/>
          </a:p>
        </p:txBody>
      </p:sp>
    </p:spTree>
    <p:extLst>
      <p:ext uri="{BB962C8B-B14F-4D97-AF65-F5344CB8AC3E}">
        <p14:creationId xmlns:p14="http://schemas.microsoft.com/office/powerpoint/2010/main" val="3512882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A</a:t>
            </a:r>
            <a:r>
              <a:rPr kumimoji="1" lang="ja-JP" altLang="en-US" dirty="0"/>
              <a:t>を</a:t>
            </a:r>
            <a:r>
              <a:rPr kumimoji="1" lang="en-US" altLang="ja-JP" dirty="0"/>
              <a:t>L</a:t>
            </a:r>
            <a:r>
              <a:rPr kumimoji="1" lang="ja-JP" altLang="en-US" dirty="0" err="1"/>
              <a:t>、</a:t>
            </a:r>
            <a:r>
              <a:rPr kumimoji="1" lang="en-US" altLang="ja-JP" dirty="0"/>
              <a:t>B</a:t>
            </a:r>
            <a:r>
              <a:rPr kumimoji="1" lang="ja-JP" altLang="en-US" dirty="0"/>
              <a:t>を</a:t>
            </a:r>
            <a:r>
              <a:rPr kumimoji="1" lang="en-US" altLang="ja-JP" dirty="0"/>
              <a:t>H</a:t>
            </a:r>
            <a:r>
              <a:rPr kumimoji="1" lang="ja-JP" altLang="en-US" dirty="0"/>
              <a:t>にしてみましょう。この場合</a:t>
            </a:r>
            <a:r>
              <a:rPr kumimoji="1" lang="en-US" altLang="ja-JP" dirty="0"/>
              <a:t>Qp1</a:t>
            </a:r>
            <a:r>
              <a:rPr kumimoji="1" lang="ja-JP" altLang="en-US" dirty="0"/>
              <a:t>は</a:t>
            </a:r>
            <a:r>
              <a:rPr kumimoji="1" lang="en-US" altLang="ja-JP" dirty="0"/>
              <a:t>ON</a:t>
            </a:r>
            <a:r>
              <a:rPr kumimoji="1" lang="ja-JP" altLang="en-US" dirty="0"/>
              <a:t>ですが</a:t>
            </a:r>
            <a:r>
              <a:rPr kumimoji="1" lang="en-US" altLang="ja-JP" dirty="0"/>
              <a:t>Qp2</a:t>
            </a:r>
            <a:r>
              <a:rPr kumimoji="1" lang="ja-JP" altLang="en-US" dirty="0"/>
              <a:t>は</a:t>
            </a:r>
            <a:r>
              <a:rPr kumimoji="1" lang="en-US" altLang="ja-JP" dirty="0"/>
              <a:t>OFF</a:t>
            </a:r>
            <a:r>
              <a:rPr kumimoji="1" lang="ja-JP" altLang="en-US" dirty="0"/>
              <a:t>となり、ペアの</a:t>
            </a:r>
            <a:r>
              <a:rPr kumimoji="1" lang="en-US" altLang="ja-JP" dirty="0"/>
              <a:t>Qn1</a:t>
            </a:r>
            <a:r>
              <a:rPr kumimoji="1" lang="ja-JP" altLang="en-US" dirty="0"/>
              <a:t>が</a:t>
            </a:r>
            <a:r>
              <a:rPr kumimoji="1" lang="en-US" altLang="ja-JP" dirty="0"/>
              <a:t>OFF</a:t>
            </a:r>
            <a:r>
              <a:rPr kumimoji="1" lang="ja-JP" altLang="en-US" dirty="0" err="1"/>
              <a:t>、</a:t>
            </a:r>
            <a:r>
              <a:rPr kumimoji="1" lang="en-US" altLang="ja-JP" dirty="0"/>
              <a:t>Qn2</a:t>
            </a:r>
            <a:r>
              <a:rPr kumimoji="1" lang="ja-JP" altLang="en-US" dirty="0"/>
              <a:t>が</a:t>
            </a:r>
            <a:r>
              <a:rPr kumimoji="1" lang="en-US" altLang="ja-JP" dirty="0"/>
              <a:t>ON</a:t>
            </a:r>
            <a:r>
              <a:rPr kumimoji="1" lang="ja-JP" altLang="en-US" dirty="0"/>
              <a:t>になります。</a:t>
            </a:r>
            <a:r>
              <a:rPr kumimoji="1" lang="en-US" altLang="ja-JP" dirty="0" err="1"/>
              <a:t>pMOS</a:t>
            </a:r>
            <a:r>
              <a:rPr kumimoji="1" lang="ja-JP" altLang="en-US" dirty="0"/>
              <a:t>側は並列なので、</a:t>
            </a:r>
            <a:r>
              <a:rPr kumimoji="1" lang="en-US" altLang="ja-JP" dirty="0"/>
              <a:t>Qp1</a:t>
            </a:r>
            <a:r>
              <a:rPr kumimoji="1" lang="ja-JP" altLang="en-US" dirty="0"/>
              <a:t>が</a:t>
            </a:r>
            <a:r>
              <a:rPr kumimoji="1" lang="en-US" altLang="ja-JP" dirty="0"/>
              <a:t>ON</a:t>
            </a:r>
            <a:r>
              <a:rPr kumimoji="1" lang="ja-JP" altLang="en-US" dirty="0"/>
              <a:t>ならば</a:t>
            </a:r>
            <a:r>
              <a:rPr kumimoji="1" lang="en-US" altLang="ja-JP" dirty="0"/>
              <a:t>Y</a:t>
            </a:r>
            <a:r>
              <a:rPr kumimoji="1" lang="ja-JP" altLang="en-US" dirty="0"/>
              <a:t>は電源に接続され出力は</a:t>
            </a:r>
            <a:r>
              <a:rPr kumimoji="1" lang="en-US" altLang="ja-JP" dirty="0"/>
              <a:t>H</a:t>
            </a:r>
            <a:r>
              <a:rPr kumimoji="1" lang="ja-JP" altLang="en-US" dirty="0"/>
              <a:t>になります。</a:t>
            </a:r>
            <a:r>
              <a:rPr kumimoji="1" lang="en-US" altLang="ja-JP" dirty="0"/>
              <a:t>Qn2</a:t>
            </a:r>
            <a:r>
              <a:rPr kumimoji="1" lang="ja-JP" altLang="en-US" dirty="0"/>
              <a:t>は</a:t>
            </a:r>
            <a:r>
              <a:rPr kumimoji="1" lang="en-US" altLang="ja-JP" dirty="0"/>
              <a:t>ON</a:t>
            </a:r>
            <a:r>
              <a:rPr kumimoji="1" lang="ja-JP" altLang="en-US" dirty="0"/>
              <a:t>ですが</a:t>
            </a:r>
            <a:r>
              <a:rPr kumimoji="1" lang="en-US" altLang="ja-JP" dirty="0"/>
              <a:t>Qn1</a:t>
            </a:r>
            <a:r>
              <a:rPr kumimoji="1" lang="ja-JP" altLang="en-US" dirty="0"/>
              <a:t>は</a:t>
            </a:r>
            <a:r>
              <a:rPr kumimoji="1" lang="en-US" altLang="ja-JP" dirty="0"/>
              <a:t>OFF</a:t>
            </a:r>
            <a:r>
              <a:rPr kumimoji="1" lang="ja-JP" altLang="en-US" dirty="0" err="1"/>
              <a:t>なの</a:t>
            </a:r>
            <a:r>
              <a:rPr kumimoji="1" lang="ja-JP" altLang="en-US" dirty="0"/>
              <a:t>で</a:t>
            </a:r>
            <a:r>
              <a:rPr kumimoji="1" lang="en-US" altLang="ja-JP" dirty="0"/>
              <a:t>GND</a:t>
            </a:r>
            <a:r>
              <a:rPr kumimoji="1" lang="ja-JP" altLang="en-US" dirty="0" err="1"/>
              <a:t>までの</a:t>
            </a:r>
            <a:r>
              <a:rPr kumimoji="1" lang="ja-JP" altLang="en-US" dirty="0"/>
              <a:t>通路は切れています。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27</a:t>
            </a:fld>
            <a:endParaRPr kumimoji="1" lang="ja-JP" altLang="en-US"/>
          </a:p>
        </p:txBody>
      </p:sp>
    </p:spTree>
    <p:extLst>
      <p:ext uri="{BB962C8B-B14F-4D97-AF65-F5344CB8AC3E}">
        <p14:creationId xmlns:p14="http://schemas.microsoft.com/office/powerpoint/2010/main" val="162581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が</a:t>
            </a:r>
            <a:r>
              <a:rPr kumimoji="1" lang="en-US" altLang="ja-JP" dirty="0"/>
              <a:t>H,B</a:t>
            </a:r>
            <a:r>
              <a:rPr kumimoji="1" lang="ja-JP" altLang="en-US" dirty="0"/>
              <a:t>が</a:t>
            </a:r>
            <a:r>
              <a:rPr kumimoji="1" lang="en-US" altLang="ja-JP" dirty="0"/>
              <a:t>L</a:t>
            </a:r>
            <a:r>
              <a:rPr kumimoji="1" lang="ja-JP" altLang="en-US" dirty="0"/>
              <a:t>の場合は、</a:t>
            </a:r>
            <a:r>
              <a:rPr kumimoji="1" lang="en-US" altLang="ja-JP" dirty="0"/>
              <a:t>Y</a:t>
            </a:r>
            <a:r>
              <a:rPr kumimoji="1" lang="ja-JP" altLang="en-US" dirty="0"/>
              <a:t>は</a:t>
            </a:r>
            <a:r>
              <a:rPr kumimoji="1" lang="en-US" altLang="ja-JP" dirty="0"/>
              <a:t>ON</a:t>
            </a:r>
            <a:r>
              <a:rPr kumimoji="1" lang="ja-JP" altLang="en-US" dirty="0"/>
              <a:t>になっている</a:t>
            </a:r>
            <a:r>
              <a:rPr kumimoji="1" lang="en-US" altLang="ja-JP" dirty="0"/>
              <a:t>Qp2</a:t>
            </a:r>
            <a:r>
              <a:rPr kumimoji="1" lang="ja-JP" altLang="en-US" dirty="0"/>
              <a:t>を通じて電源に接続されて</a:t>
            </a:r>
            <a:r>
              <a:rPr kumimoji="1" lang="en-US" altLang="ja-JP" dirty="0"/>
              <a:t>H</a:t>
            </a:r>
            <a:r>
              <a:rPr kumimoji="1" lang="ja-JP" altLang="en-US" dirty="0"/>
              <a:t>が出ます。</a:t>
            </a:r>
            <a:r>
              <a:rPr kumimoji="1" lang="en-US" altLang="ja-JP" dirty="0"/>
              <a:t>Qn2</a:t>
            </a:r>
            <a:r>
              <a:rPr kumimoji="1" lang="ja-JP" altLang="en-US" dirty="0"/>
              <a:t>が</a:t>
            </a:r>
            <a:r>
              <a:rPr kumimoji="1" lang="en-US" altLang="ja-JP" dirty="0"/>
              <a:t>OFF</a:t>
            </a:r>
            <a:r>
              <a:rPr kumimoji="1" lang="ja-JP" altLang="en-US" dirty="0" err="1"/>
              <a:t>なのでので</a:t>
            </a:r>
            <a:r>
              <a:rPr kumimoji="1" lang="ja-JP" altLang="en-US" dirty="0"/>
              <a:t>出力と</a:t>
            </a:r>
            <a:r>
              <a:rPr kumimoji="1" lang="en-US" altLang="ja-JP" dirty="0"/>
              <a:t>GND</a:t>
            </a:r>
            <a:r>
              <a:rPr kumimoji="1" lang="ja-JP" altLang="en-US" dirty="0"/>
              <a:t>との回路は切れています。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28</a:t>
            </a:fld>
            <a:endParaRPr kumimoji="1" lang="ja-JP" altLang="en-US"/>
          </a:p>
        </p:txBody>
      </p:sp>
    </p:spTree>
    <p:extLst>
      <p:ext uri="{BB962C8B-B14F-4D97-AF65-F5344CB8AC3E}">
        <p14:creationId xmlns:p14="http://schemas.microsoft.com/office/powerpoint/2010/main" val="1195934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A</a:t>
            </a:r>
            <a:r>
              <a:rPr kumimoji="1" lang="ja-JP" altLang="en-US" dirty="0"/>
              <a:t>と</a:t>
            </a:r>
            <a:r>
              <a:rPr kumimoji="1" lang="en-US" altLang="ja-JP" dirty="0"/>
              <a:t>B</a:t>
            </a:r>
            <a:r>
              <a:rPr kumimoji="1" lang="ja-JP" altLang="en-US" dirty="0"/>
              <a:t>が共に</a:t>
            </a:r>
            <a:r>
              <a:rPr kumimoji="1" lang="en-US" altLang="ja-JP" dirty="0"/>
              <a:t>H</a:t>
            </a:r>
            <a:r>
              <a:rPr kumimoji="1" lang="ja-JP" altLang="en-US" dirty="0"/>
              <a:t>になった場合はどうでしょう。この場合は</a:t>
            </a:r>
            <a:r>
              <a:rPr kumimoji="1" lang="en-US" altLang="ja-JP" dirty="0" err="1"/>
              <a:t>pMOS</a:t>
            </a:r>
            <a:r>
              <a:rPr kumimoji="1" lang="ja-JP" altLang="en-US" dirty="0"/>
              <a:t>は両方</a:t>
            </a:r>
            <a:r>
              <a:rPr kumimoji="1" lang="en-US" altLang="ja-JP" dirty="0"/>
              <a:t>OFF</a:t>
            </a:r>
            <a:r>
              <a:rPr kumimoji="1" lang="ja-JP" altLang="en-US" dirty="0" err="1"/>
              <a:t>なの</a:t>
            </a:r>
            <a:r>
              <a:rPr kumimoji="1" lang="ja-JP" altLang="en-US" dirty="0"/>
              <a:t>で</a:t>
            </a:r>
            <a:r>
              <a:rPr kumimoji="1" lang="en-US" altLang="ja-JP" dirty="0"/>
              <a:t>Y</a:t>
            </a:r>
            <a:r>
              <a:rPr kumimoji="1" lang="ja-JP" altLang="en-US" dirty="0"/>
              <a:t>は電源からは切り離されます。</a:t>
            </a:r>
            <a:r>
              <a:rPr kumimoji="1" lang="en-US" altLang="ja-JP" dirty="0"/>
              <a:t>Qn1,Qn2</a:t>
            </a:r>
            <a:r>
              <a:rPr kumimoji="1" lang="ja-JP" altLang="en-US" dirty="0"/>
              <a:t>は両方</a:t>
            </a:r>
            <a:r>
              <a:rPr kumimoji="1" lang="en-US" altLang="ja-JP" dirty="0"/>
              <a:t>ON</a:t>
            </a:r>
            <a:r>
              <a:rPr kumimoji="1" lang="ja-JP" altLang="en-US" dirty="0" err="1"/>
              <a:t>なので</a:t>
            </a:r>
            <a:r>
              <a:rPr kumimoji="1" lang="ja-JP" altLang="en-US" dirty="0"/>
              <a:t>直列でも通路はつながり、</a:t>
            </a:r>
            <a:r>
              <a:rPr kumimoji="1" lang="en-US" altLang="ja-JP" dirty="0"/>
              <a:t>Y</a:t>
            </a:r>
            <a:r>
              <a:rPr kumimoji="1" lang="ja-JP" altLang="en-US" dirty="0"/>
              <a:t>は</a:t>
            </a:r>
            <a:r>
              <a:rPr kumimoji="1" lang="en-US" altLang="ja-JP" dirty="0"/>
              <a:t>GND</a:t>
            </a:r>
            <a:r>
              <a:rPr kumimoji="1" lang="ja-JP" altLang="en-US" dirty="0"/>
              <a:t>レベルとなります。すなわち</a:t>
            </a:r>
            <a:r>
              <a:rPr kumimoji="1" lang="en-US" altLang="ja-JP" dirty="0"/>
              <a:t>L</a:t>
            </a:r>
            <a:r>
              <a:rPr kumimoji="1" lang="ja-JP" altLang="en-US" dirty="0"/>
              <a:t>が出力されます。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29</a:t>
            </a:fld>
            <a:endParaRPr kumimoji="1" lang="ja-JP" altLang="en-US"/>
          </a:p>
        </p:txBody>
      </p:sp>
    </p:spTree>
    <p:extLst>
      <p:ext uri="{BB962C8B-B14F-4D97-AF65-F5344CB8AC3E}">
        <p14:creationId xmlns:p14="http://schemas.microsoft.com/office/powerpoint/2010/main" val="384636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この結果をまとめてみましょう。</a:t>
            </a:r>
            <a:r>
              <a:rPr kumimoji="1" lang="en-US" altLang="ja-JP" dirty="0"/>
              <a:t>Y</a:t>
            </a:r>
            <a:r>
              <a:rPr kumimoji="1" lang="ja-JP" altLang="en-US" dirty="0"/>
              <a:t>は</a:t>
            </a:r>
            <a:r>
              <a:rPr kumimoji="1" lang="en-US" altLang="ja-JP" dirty="0"/>
              <a:t>Qp1</a:t>
            </a:r>
            <a:r>
              <a:rPr kumimoji="1" lang="ja-JP" altLang="en-US" dirty="0"/>
              <a:t>と</a:t>
            </a:r>
            <a:r>
              <a:rPr kumimoji="1" lang="en-US" altLang="ja-JP" dirty="0"/>
              <a:t>Qp2</a:t>
            </a:r>
            <a:r>
              <a:rPr kumimoji="1" lang="ja-JP" altLang="en-US" dirty="0"/>
              <a:t>が共に</a:t>
            </a:r>
            <a:r>
              <a:rPr kumimoji="1" lang="en-US" altLang="ja-JP" dirty="0"/>
              <a:t>OFF</a:t>
            </a:r>
            <a:r>
              <a:rPr kumimoji="1" lang="ja-JP" altLang="en-US" dirty="0" err="1"/>
              <a:t>、</a:t>
            </a:r>
            <a:r>
              <a:rPr kumimoji="1" lang="en-US" altLang="ja-JP" dirty="0"/>
              <a:t>Qn1</a:t>
            </a:r>
            <a:r>
              <a:rPr kumimoji="1" lang="ja-JP" altLang="en-US" dirty="0" err="1"/>
              <a:t>、</a:t>
            </a:r>
            <a:r>
              <a:rPr kumimoji="1" lang="en-US" altLang="ja-JP" dirty="0"/>
              <a:t>Qn2</a:t>
            </a:r>
            <a:r>
              <a:rPr kumimoji="1" lang="ja-JP" altLang="en-US" dirty="0"/>
              <a:t>が共に</a:t>
            </a:r>
            <a:r>
              <a:rPr kumimoji="1" lang="en-US" altLang="ja-JP" dirty="0"/>
              <a:t>ON</a:t>
            </a:r>
            <a:r>
              <a:rPr kumimoji="1" lang="ja-JP" altLang="en-US" dirty="0"/>
              <a:t>のときに</a:t>
            </a:r>
            <a:r>
              <a:rPr kumimoji="1" lang="en-US" altLang="ja-JP" dirty="0"/>
              <a:t>L</a:t>
            </a:r>
            <a:r>
              <a:rPr kumimoji="1" lang="ja-JP" altLang="en-US" dirty="0"/>
              <a:t>になります。すなわちこのゲートは両方の入力が</a:t>
            </a:r>
            <a:r>
              <a:rPr kumimoji="1" lang="en-US" altLang="ja-JP" dirty="0"/>
              <a:t>H</a:t>
            </a:r>
            <a:r>
              <a:rPr kumimoji="1" lang="ja-JP" altLang="en-US" dirty="0"/>
              <a:t>の時に</a:t>
            </a:r>
            <a:r>
              <a:rPr kumimoji="1" lang="en-US" altLang="ja-JP" dirty="0"/>
              <a:t>L</a:t>
            </a:r>
            <a:r>
              <a:rPr kumimoji="1" lang="ja-JP" altLang="en-US" dirty="0"/>
              <a:t>に、入力のどちらかが</a:t>
            </a:r>
            <a:r>
              <a:rPr kumimoji="1" lang="en-US" altLang="ja-JP" dirty="0"/>
              <a:t>L</a:t>
            </a:r>
            <a:r>
              <a:rPr kumimoji="1" lang="ja-JP" altLang="en-US" dirty="0"/>
              <a:t>の時</a:t>
            </a:r>
            <a:r>
              <a:rPr kumimoji="1" lang="en-US" altLang="ja-JP" dirty="0"/>
              <a:t>H</a:t>
            </a:r>
            <a:r>
              <a:rPr kumimoji="1" lang="ja-JP" altLang="en-US" dirty="0"/>
              <a:t>になります。これは</a:t>
            </a:r>
            <a:r>
              <a:rPr kumimoji="1" lang="en-US" altLang="ja-JP" dirty="0"/>
              <a:t>NAND</a:t>
            </a:r>
            <a:r>
              <a:rPr kumimoji="1" lang="ja-JP" altLang="en-US" dirty="0"/>
              <a:t>ゲートです。実は</a:t>
            </a:r>
            <a:r>
              <a:rPr kumimoji="1" lang="en-US" altLang="ja-JP" dirty="0"/>
              <a:t>CMOS</a:t>
            </a:r>
            <a:r>
              <a:rPr kumimoji="1" lang="ja-JP" altLang="en-US" dirty="0"/>
              <a:t>で２入力の真理値表を書くと</a:t>
            </a:r>
            <a:r>
              <a:rPr kumimoji="1" lang="en-US" altLang="ja-JP" dirty="0"/>
              <a:t>Qp1,Qp2,Qn1,Qn2</a:t>
            </a:r>
            <a:r>
              <a:rPr kumimoji="1" lang="ja-JP" altLang="en-US" dirty="0"/>
              <a:t>の</a:t>
            </a:r>
            <a:r>
              <a:rPr kumimoji="1" lang="en-US" altLang="ja-JP" dirty="0"/>
              <a:t>ON/OFF</a:t>
            </a:r>
            <a:r>
              <a:rPr kumimoji="1" lang="ja-JP" altLang="en-US" dirty="0"/>
              <a:t>はいつでも同じになります。なので、以降これは書かなくてもいいです。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30</a:t>
            </a:fld>
            <a:endParaRPr kumimoji="1" lang="ja-JP" altLang="en-US"/>
          </a:p>
        </p:txBody>
      </p:sp>
    </p:spTree>
    <p:extLst>
      <p:ext uri="{BB962C8B-B14F-4D97-AF65-F5344CB8AC3E}">
        <p14:creationId xmlns:p14="http://schemas.microsoft.com/office/powerpoint/2010/main" val="112404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今日のポイントをインフォ丸が示します。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31</a:t>
            </a:fld>
            <a:endParaRPr lang="ja-JP" altLang="en-US"/>
          </a:p>
        </p:txBody>
      </p:sp>
    </p:spTree>
    <p:extLst>
      <p:ext uri="{BB962C8B-B14F-4D97-AF65-F5344CB8AC3E}">
        <p14:creationId xmlns:p14="http://schemas.microsoft.com/office/powerpoint/2010/main" val="3323493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では演習をやってみましょう。これは簡単だと思います。２はこの授業の範囲ではないですが、復習しておきましょう。</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32</a:t>
            </a:fld>
            <a:endParaRPr kumimoji="1" lang="ja-JP" altLang="en-US"/>
          </a:p>
        </p:txBody>
      </p:sp>
    </p:spTree>
    <p:extLst>
      <p:ext uri="{BB962C8B-B14F-4D97-AF65-F5344CB8AC3E}">
        <p14:creationId xmlns:p14="http://schemas.microsoft.com/office/powerpoint/2010/main" val="176966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れでは電気回路の中に入るとはいえ、ここでも使うことを復習しておきましょう。いずれもみなさんが良く知っていることです。まずキルヒホフの法則です。この法則は要するに電流も電圧も勝手に沸いてこないしどっかいっちゃったりしないというものです。電流則は流入する電流と流出する電流の総和は等しいという法則です。電圧則は、抵抗で電圧降下をする分を足していくと電源電圧と等しくなるという法則です。いずれも直感的に理解しやすいと思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8</a:t>
            </a:fld>
            <a:endParaRPr lang="ja-JP" altLang="en-US"/>
          </a:p>
        </p:txBody>
      </p:sp>
    </p:spTree>
    <p:extLst>
      <p:ext uri="{BB962C8B-B14F-4D97-AF65-F5344CB8AC3E}">
        <p14:creationId xmlns:p14="http://schemas.microsoft.com/office/powerpoint/2010/main" val="37978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直流電圧源を（</a:t>
            </a:r>
            <a:r>
              <a:rPr kumimoji="1" lang="en-US" altLang="ja-JP" dirty="0"/>
              <a:t>a-1)</a:t>
            </a:r>
            <a:r>
              <a:rPr kumimoji="1" lang="ja-JP" altLang="en-US" dirty="0"/>
              <a:t>の記号で表します。長い棒の方がプラスです。（</a:t>
            </a:r>
            <a:r>
              <a:rPr kumimoji="1" lang="en-US" altLang="ja-JP" dirty="0"/>
              <a:t>a-2)</a:t>
            </a:r>
            <a:r>
              <a:rPr kumimoji="1" lang="ja-JP" altLang="en-US" dirty="0"/>
              <a:t>の記号が交流の電流源です。この場合、あまり＋－は重要ではないです。電流源の矢印は流れる方向を示します。電流源は電圧源と違って中々理解し難いのですが、実は電子回路では良く使います。上の記号は理想的な電圧源と電流源を示しますが、現実の電池には内部抵抗があり、電流が流れると電圧が降下します。同じように電流源にも並列に内部抵抗を考えるのが普通で、電流源の電流が全て外に取り出せるわけではない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9</a:t>
            </a:fld>
            <a:endParaRPr lang="ja-JP" altLang="en-US"/>
          </a:p>
        </p:txBody>
      </p:sp>
    </p:spTree>
    <p:extLst>
      <p:ext uri="{BB962C8B-B14F-4D97-AF65-F5344CB8AC3E}">
        <p14:creationId xmlns:p14="http://schemas.microsoft.com/office/powerpoint/2010/main" val="19988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電子回路の回路図では通常電圧源や電流源は書きません。これは、回路が複雑になると電源の＋側と－側の線がたくさん必要になってごちゃごちゃするためです。</a:t>
            </a:r>
            <a:endParaRPr kumimoji="1" lang="en-US" altLang="ja-JP" dirty="0"/>
          </a:p>
          <a:p>
            <a:r>
              <a:rPr kumimoji="1" lang="ja-JP" altLang="en-US" dirty="0"/>
              <a:t>電源は、</a:t>
            </a:r>
            <a:r>
              <a:rPr kumimoji="1" lang="en-US" altLang="ja-JP" dirty="0"/>
              <a:t>T</a:t>
            </a:r>
            <a:r>
              <a:rPr kumimoji="1" lang="ja-JP" altLang="en-US" dirty="0"/>
              <a:t>字型にします。横棒を太くする場合、接続を示す黒丸を付ける場合もあります。</a:t>
            </a:r>
            <a:r>
              <a:rPr kumimoji="1" lang="en-US" altLang="ja-JP" dirty="0" err="1"/>
              <a:t>Vcc</a:t>
            </a:r>
            <a:r>
              <a:rPr kumimoji="1" lang="ja-JP" altLang="en-US" dirty="0"/>
              <a:t>とか</a:t>
            </a:r>
            <a:r>
              <a:rPr kumimoji="1" lang="en-US" altLang="ja-JP" dirty="0" err="1"/>
              <a:t>Vdd</a:t>
            </a:r>
            <a:r>
              <a:rPr kumimoji="1" lang="ja-JP" altLang="en-US" dirty="0"/>
              <a:t>とか書かれている場合が多いです。電源の－側をグランドと呼びます。これが</a:t>
            </a:r>
            <a:r>
              <a:rPr kumimoji="1" lang="en-US" altLang="ja-JP" dirty="0"/>
              <a:t>0V</a:t>
            </a:r>
            <a:r>
              <a:rPr kumimoji="1" lang="ja-JP" altLang="en-US" dirty="0"/>
              <a:t>でこの回路の電圧の基準になります。地面を表す印を使います。電源の記号は</a:t>
            </a:r>
            <a:r>
              <a:rPr kumimoji="1" lang="en-US" altLang="ja-JP" dirty="0"/>
              <a:t>T</a:t>
            </a:r>
            <a:r>
              <a:rPr kumimoji="1" lang="ja-JP" altLang="en-US" dirty="0"/>
              <a:t>字型になるように、グランドの記号は地面の部分が下になるように書いてください。</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10</a:t>
            </a:fld>
            <a:endParaRPr lang="ja-JP" altLang="en-US"/>
          </a:p>
        </p:txBody>
      </p:sp>
    </p:spTree>
    <p:extLst>
      <p:ext uri="{BB962C8B-B14F-4D97-AF65-F5344CB8AC3E}">
        <p14:creationId xmlns:p14="http://schemas.microsoft.com/office/powerpoint/2010/main" val="149416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電子回路では様々なオーダーの数値が使われます。周波数はキロからギガくらいまでです。例えば最速の計算機の動作周波数は３</a:t>
            </a:r>
            <a:r>
              <a:rPr kumimoji="1" lang="en-US" altLang="ja-JP" dirty="0"/>
              <a:t>GHz</a:t>
            </a:r>
            <a:r>
              <a:rPr kumimoji="1" lang="ja-JP" altLang="en-US" dirty="0"/>
              <a:t>程度です。これに対応してディジタル回路の遅延はナノ秒のオーダーになります。コンデンサの容量はマイクロからピコです。抵抗は</a:t>
            </a:r>
            <a:r>
              <a:rPr kumimoji="1" lang="en-US" altLang="ja-JP" dirty="0" err="1"/>
              <a:t>1Ω</a:t>
            </a:r>
            <a:r>
              <a:rPr kumimoji="1" lang="ja-JP" altLang="en-US" dirty="0"/>
              <a:t>（オーム）以下から１</a:t>
            </a:r>
            <a:r>
              <a:rPr kumimoji="1" lang="en-US" altLang="ja-JP" dirty="0" err="1"/>
              <a:t>MΩ</a:t>
            </a:r>
            <a:r>
              <a:rPr kumimoji="1" lang="ja-JP" altLang="en-US" dirty="0" err="1"/>
              <a:t>まで</a:t>
            </a:r>
            <a:r>
              <a:rPr kumimoji="1" lang="ja-JP" altLang="en-US" dirty="0"/>
              <a:t>広い範囲の数値が使われます。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11</a:t>
            </a:fld>
            <a:endParaRPr lang="ja-JP" altLang="en-US"/>
          </a:p>
        </p:txBody>
      </p:sp>
    </p:spTree>
    <p:extLst>
      <p:ext uri="{BB962C8B-B14F-4D97-AF65-F5344CB8AC3E}">
        <p14:creationId xmlns:p14="http://schemas.microsoft.com/office/powerpoint/2010/main" val="22181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まずは半導体を復習しましょう。現在半導体として最も良く使われるのはシリコンです。シリコン原子は</a:t>
            </a:r>
            <a:r>
              <a:rPr kumimoji="1" lang="en-US" altLang="ja-JP" dirty="0"/>
              <a:t>4</a:t>
            </a:r>
            <a:r>
              <a:rPr kumimoji="1" lang="ja-JP" altLang="en-US" dirty="0" err="1"/>
              <a:t>つの</a:t>
            </a:r>
            <a:r>
              <a:rPr kumimoji="1" lang="ja-JP" altLang="en-US" dirty="0"/>
              <a:t>電子を持ち、共有結合状態となり、安定しています。時々この構造から飛び出した電子が生じます。これを自由電子と呼び、飛び出した穴を正孔（ホール）と呼びます。正孔は正の電荷を持った粒子のように働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12</a:t>
            </a:fld>
            <a:endParaRPr lang="ja-JP" altLang="en-US"/>
          </a:p>
        </p:txBody>
      </p:sp>
    </p:spTree>
    <p:extLst>
      <p:ext uri="{BB962C8B-B14F-4D97-AF65-F5344CB8AC3E}">
        <p14:creationId xmlns:p14="http://schemas.microsoft.com/office/powerpoint/2010/main" val="254480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a:t>
            </a:r>
            <a:r>
              <a:rPr kumimoji="1" lang="en-US" altLang="ja-JP" dirty="0"/>
              <a:t>5</a:t>
            </a:r>
            <a:r>
              <a:rPr kumimoji="1" lang="ja-JP" altLang="en-US" dirty="0"/>
              <a:t>個の電子を持つ不純物、例えば砒素をまぜてやります。そうすると、共有結合状態を取った場合に自由電子が生じます。この場合の砒素をドナーと呼び、自由電子が一定の割合で存在する半導体を</a:t>
            </a:r>
            <a:r>
              <a:rPr kumimoji="1" lang="en-US" altLang="ja-JP" dirty="0"/>
              <a:t>n</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13</a:t>
            </a:fld>
            <a:endParaRPr lang="ja-JP" altLang="en-US"/>
          </a:p>
        </p:txBody>
      </p:sp>
    </p:spTree>
    <p:extLst>
      <p:ext uri="{BB962C8B-B14F-4D97-AF65-F5344CB8AC3E}">
        <p14:creationId xmlns:p14="http://schemas.microsoft.com/office/powerpoint/2010/main" val="152019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逆に電子を</a:t>
            </a:r>
            <a:r>
              <a:rPr kumimoji="1" lang="en-US" altLang="ja-JP" dirty="0"/>
              <a:t>3</a:t>
            </a:r>
            <a:r>
              <a:rPr kumimoji="1" lang="ja-JP" altLang="en-US" dirty="0"/>
              <a:t>個持つ不純物、ここではホウ素を混ぜると、正孔が生じます。この場合のホウ素をアクセプタと呼び、こうしてできた正孔が多く持つ半導体を</a:t>
            </a:r>
            <a:r>
              <a:rPr kumimoji="1" lang="en-US" altLang="ja-JP" dirty="0"/>
              <a:t>p</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14</a:t>
            </a:fld>
            <a:endParaRPr lang="ja-JP" altLang="en-US"/>
          </a:p>
        </p:txBody>
      </p:sp>
    </p:spTree>
    <p:extLst>
      <p:ext uri="{BB962C8B-B14F-4D97-AF65-F5344CB8AC3E}">
        <p14:creationId xmlns:p14="http://schemas.microsoft.com/office/powerpoint/2010/main" val="358631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FE0CC8A-8DF3-4C29-93FA-C89E56523580}" type="slidenum">
              <a:rPr lang="en-US" altLang="ja-JP"/>
              <a:pPr/>
              <a:t>‹#›</a:t>
            </a:fld>
            <a:endParaRPr lang="en-US" altLang="ja-JP"/>
          </a:p>
        </p:txBody>
      </p:sp>
    </p:spTree>
    <p:extLst>
      <p:ext uri="{BB962C8B-B14F-4D97-AF65-F5344CB8AC3E}">
        <p14:creationId xmlns:p14="http://schemas.microsoft.com/office/powerpoint/2010/main" val="18750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1663015-486A-4D62-9FD0-294EABCA4F66}" type="slidenum">
              <a:rPr lang="en-US" altLang="ja-JP"/>
              <a:pPr/>
              <a:t>‹#›</a:t>
            </a:fld>
            <a:endParaRPr lang="en-US" altLang="ja-JP"/>
          </a:p>
        </p:txBody>
      </p:sp>
    </p:spTree>
    <p:extLst>
      <p:ext uri="{BB962C8B-B14F-4D97-AF65-F5344CB8AC3E}">
        <p14:creationId xmlns:p14="http://schemas.microsoft.com/office/powerpoint/2010/main" val="203265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B52F0F7-C617-472D-8ED9-3A1B148A5680}" type="slidenum">
              <a:rPr lang="en-US" altLang="ja-JP"/>
              <a:pPr/>
              <a:t>‹#›</a:t>
            </a:fld>
            <a:endParaRPr lang="en-US" altLang="ja-JP"/>
          </a:p>
        </p:txBody>
      </p:sp>
    </p:spTree>
    <p:extLst>
      <p:ext uri="{BB962C8B-B14F-4D97-AF65-F5344CB8AC3E}">
        <p14:creationId xmlns:p14="http://schemas.microsoft.com/office/powerpoint/2010/main" val="5267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8EE5651F-278C-4640-BC5A-94C97F13FC5F}" type="slidenum">
              <a:rPr lang="en-US" altLang="ja-JP"/>
              <a:pPr/>
              <a:t>‹#›</a:t>
            </a:fld>
            <a:endParaRPr lang="en-US" altLang="ja-JP"/>
          </a:p>
        </p:txBody>
      </p:sp>
    </p:spTree>
    <p:extLst>
      <p:ext uri="{BB962C8B-B14F-4D97-AF65-F5344CB8AC3E}">
        <p14:creationId xmlns:p14="http://schemas.microsoft.com/office/powerpoint/2010/main" val="82524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1EE8111-0B7C-4526-9D4C-25C99B00167A}" type="slidenum">
              <a:rPr lang="en-US" altLang="ja-JP"/>
              <a:pPr/>
              <a:t>‹#›</a:t>
            </a:fld>
            <a:endParaRPr lang="en-US" altLang="ja-JP"/>
          </a:p>
        </p:txBody>
      </p:sp>
    </p:spTree>
    <p:extLst>
      <p:ext uri="{BB962C8B-B14F-4D97-AF65-F5344CB8AC3E}">
        <p14:creationId xmlns:p14="http://schemas.microsoft.com/office/powerpoint/2010/main" val="34723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E6A25A41-2EEC-44FF-AFA3-55BF194AA72C}" type="slidenum">
              <a:rPr lang="en-US" altLang="ja-JP"/>
              <a:pPr/>
              <a:t>‹#›</a:t>
            </a:fld>
            <a:endParaRPr lang="en-US" altLang="ja-JP"/>
          </a:p>
        </p:txBody>
      </p:sp>
    </p:spTree>
    <p:extLst>
      <p:ext uri="{BB962C8B-B14F-4D97-AF65-F5344CB8AC3E}">
        <p14:creationId xmlns:p14="http://schemas.microsoft.com/office/powerpoint/2010/main" val="187129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07605BE-E4EE-4FAD-A62B-9339E634D27B}" type="slidenum">
              <a:rPr lang="en-US" altLang="ja-JP"/>
              <a:pPr/>
              <a:t>‹#›</a:t>
            </a:fld>
            <a:endParaRPr lang="en-US" altLang="ja-JP"/>
          </a:p>
        </p:txBody>
      </p:sp>
    </p:spTree>
    <p:extLst>
      <p:ext uri="{BB962C8B-B14F-4D97-AF65-F5344CB8AC3E}">
        <p14:creationId xmlns:p14="http://schemas.microsoft.com/office/powerpoint/2010/main" val="205737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D721C14C-0FBE-48E5-B652-15EC9479FE0E}" type="slidenum">
              <a:rPr lang="en-US" altLang="ja-JP"/>
              <a:pPr/>
              <a:t>‹#›</a:t>
            </a:fld>
            <a:endParaRPr lang="en-US" altLang="ja-JP"/>
          </a:p>
        </p:txBody>
      </p:sp>
    </p:spTree>
    <p:extLst>
      <p:ext uri="{BB962C8B-B14F-4D97-AF65-F5344CB8AC3E}">
        <p14:creationId xmlns:p14="http://schemas.microsoft.com/office/powerpoint/2010/main" val="205434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9890E524-F94C-4ADC-BE1E-E30F884542FB}" type="slidenum">
              <a:rPr lang="en-US" altLang="ja-JP"/>
              <a:pPr/>
              <a:t>‹#›</a:t>
            </a:fld>
            <a:endParaRPr lang="en-US" altLang="ja-JP"/>
          </a:p>
        </p:txBody>
      </p:sp>
    </p:spTree>
    <p:extLst>
      <p:ext uri="{BB962C8B-B14F-4D97-AF65-F5344CB8AC3E}">
        <p14:creationId xmlns:p14="http://schemas.microsoft.com/office/powerpoint/2010/main" val="11030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6D4302F-E2E6-4139-A93F-3F94AA07E2D3}" type="slidenum">
              <a:rPr lang="en-US" altLang="ja-JP"/>
              <a:pPr/>
              <a:t>‹#›</a:t>
            </a:fld>
            <a:endParaRPr lang="en-US" altLang="ja-JP"/>
          </a:p>
        </p:txBody>
      </p:sp>
    </p:spTree>
    <p:extLst>
      <p:ext uri="{BB962C8B-B14F-4D97-AF65-F5344CB8AC3E}">
        <p14:creationId xmlns:p14="http://schemas.microsoft.com/office/powerpoint/2010/main" val="133414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D83A7F6-DADE-4FF0-94E3-31AC2D9A55B7}" type="slidenum">
              <a:rPr lang="en-US" altLang="ja-JP"/>
              <a:pPr/>
              <a:t>‹#›</a:t>
            </a:fld>
            <a:endParaRPr lang="en-US" altLang="ja-JP"/>
          </a:p>
        </p:txBody>
      </p:sp>
    </p:spTree>
    <p:extLst>
      <p:ext uri="{BB962C8B-B14F-4D97-AF65-F5344CB8AC3E}">
        <p14:creationId xmlns:p14="http://schemas.microsoft.com/office/powerpoint/2010/main" val="424189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695592B-CF07-47AC-9D11-11CF78BF410A}" type="slidenum">
              <a:rPr lang="en-US" altLang="ja-JP"/>
              <a:pPr/>
              <a:t>‹#›</a:t>
            </a:fld>
            <a:endParaRPr lang="en-US" altLang="ja-JP"/>
          </a:p>
        </p:txBody>
      </p:sp>
    </p:spTree>
    <p:extLst>
      <p:ext uri="{BB962C8B-B14F-4D97-AF65-F5344CB8AC3E}">
        <p14:creationId xmlns:p14="http://schemas.microsoft.com/office/powerpoint/2010/main" val="59034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F73E4A-307C-4F63-A9F3-12D2646AD2F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36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59229" y="936171"/>
            <a:ext cx="8316685" cy="2664279"/>
          </a:xfrm>
        </p:spPr>
        <p:txBody>
          <a:bodyPr/>
          <a:lstStyle/>
          <a:p>
            <a:pPr eaLnBrk="1" hangingPunct="1"/>
            <a:r>
              <a:rPr lang="ja-JP" altLang="en-US" sz="4000" dirty="0"/>
              <a:t>電子回路基礎</a:t>
            </a:r>
            <a:br>
              <a:rPr lang="en-US" altLang="ja-JP" sz="4000" dirty="0"/>
            </a:br>
            <a:r>
              <a:rPr lang="ja-JP" altLang="en-US" sz="2800" dirty="0"/>
              <a:t>情報工学科のためのデジタル、アナログ電子回路</a:t>
            </a:r>
            <a:br>
              <a:rPr lang="en-US" altLang="ja-JP" sz="2800" dirty="0"/>
            </a:br>
            <a:br>
              <a:rPr lang="en-US" altLang="ja-JP" sz="2800" dirty="0"/>
            </a:br>
            <a:r>
              <a:rPr lang="ja-JP" altLang="en-US" sz="2800" dirty="0"/>
              <a:t>月曜</a:t>
            </a:r>
            <a:r>
              <a:rPr lang="en-US" altLang="ja-JP" sz="2800" dirty="0"/>
              <a:t>2</a:t>
            </a:r>
            <a:r>
              <a:rPr lang="ja-JP" altLang="en-US" sz="2800" dirty="0"/>
              <a:t>時限目　教室：</a:t>
            </a:r>
            <a:r>
              <a:rPr lang="en-US" altLang="ja-JP" sz="2800" dirty="0"/>
              <a:t>D205</a:t>
            </a:r>
            <a:endParaRPr lang="ja-JP" altLang="en-US" sz="2800" dirty="0"/>
          </a:p>
        </p:txBody>
      </p:sp>
      <p:sp>
        <p:nvSpPr>
          <p:cNvPr id="37891" name="Rectangle 3"/>
          <p:cNvSpPr>
            <a:spLocks noGrp="1" noChangeArrowheads="1"/>
          </p:cNvSpPr>
          <p:nvPr>
            <p:ph type="subTitle" idx="1"/>
          </p:nvPr>
        </p:nvSpPr>
        <p:spPr>
          <a:xfrm>
            <a:off x="1371600" y="3886199"/>
            <a:ext cx="6400800" cy="2318657"/>
          </a:xfrm>
        </p:spPr>
        <p:txBody>
          <a:bodyPr/>
          <a:lstStyle/>
          <a:p>
            <a:pPr eaLnBrk="1" hangingPunct="1"/>
            <a:r>
              <a:rPr lang="ja-JP" altLang="en-US" dirty="0"/>
              <a:t>天野英晴</a:t>
            </a:r>
            <a:endParaRPr lang="en-US" altLang="ja-JP" dirty="0"/>
          </a:p>
          <a:p>
            <a:pPr eaLnBrk="1" hangingPunct="1"/>
            <a:r>
              <a:rPr lang="en-US" altLang="ja-JP" sz="2400" dirty="0" err="1"/>
              <a:t>hunga</a:t>
            </a:r>
            <a:r>
              <a:rPr lang="ja-JP" altLang="en-US" sz="2400" dirty="0"/>
              <a:t>＠</a:t>
            </a:r>
            <a:r>
              <a:rPr lang="en-US" altLang="ja-JP" sz="2400" dirty="0"/>
              <a:t>am.ics.keio.ac.jp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電子回路での電源、グランド</a:t>
            </a:r>
          </a:p>
        </p:txBody>
      </p:sp>
      <p:grpSp>
        <p:nvGrpSpPr>
          <p:cNvPr id="6" name="Group 68"/>
          <p:cNvGrpSpPr>
            <a:grpSpLocks/>
          </p:cNvGrpSpPr>
          <p:nvPr/>
        </p:nvGrpSpPr>
        <p:grpSpPr bwMode="auto">
          <a:xfrm>
            <a:off x="2281238" y="4740275"/>
            <a:ext cx="504825" cy="144463"/>
            <a:chOff x="2517" y="3929"/>
            <a:chExt cx="318" cy="91"/>
          </a:xfrm>
        </p:grpSpPr>
        <p:sp>
          <p:nvSpPr>
            <p:cNvPr id="7" name="Line 6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6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6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6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6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 name="Line 71"/>
          <p:cNvSpPr>
            <a:spLocks noChangeShapeType="1"/>
          </p:cNvSpPr>
          <p:nvPr/>
        </p:nvSpPr>
        <p:spPr bwMode="auto">
          <a:xfrm>
            <a:off x="1981200" y="21463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72"/>
          <p:cNvSpPr>
            <a:spLocks noChangeShapeType="1"/>
          </p:cNvSpPr>
          <p:nvPr/>
        </p:nvSpPr>
        <p:spPr bwMode="auto">
          <a:xfrm>
            <a:off x="2125663" y="214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71"/>
          <p:cNvSpPr>
            <a:spLocks noChangeShapeType="1"/>
          </p:cNvSpPr>
          <p:nvPr/>
        </p:nvSpPr>
        <p:spPr bwMode="auto">
          <a:xfrm>
            <a:off x="2590800" y="2146300"/>
            <a:ext cx="2873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72"/>
          <p:cNvSpPr>
            <a:spLocks noChangeShapeType="1"/>
          </p:cNvSpPr>
          <p:nvPr/>
        </p:nvSpPr>
        <p:spPr bwMode="auto">
          <a:xfrm>
            <a:off x="2735263" y="214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71"/>
          <p:cNvSpPr>
            <a:spLocks noChangeShapeType="1"/>
          </p:cNvSpPr>
          <p:nvPr/>
        </p:nvSpPr>
        <p:spPr bwMode="auto">
          <a:xfrm>
            <a:off x="3143250" y="2146300"/>
            <a:ext cx="2873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72"/>
          <p:cNvSpPr>
            <a:spLocks noChangeShapeType="1"/>
          </p:cNvSpPr>
          <p:nvPr/>
        </p:nvSpPr>
        <p:spPr bwMode="auto">
          <a:xfrm>
            <a:off x="3287713" y="214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円/楕円 17"/>
          <p:cNvSpPr/>
          <p:nvPr/>
        </p:nvSpPr>
        <p:spPr>
          <a:xfrm>
            <a:off x="3220721" y="2079308"/>
            <a:ext cx="133032" cy="1330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283076" y="2192020"/>
            <a:ext cx="4362092" cy="954107"/>
          </a:xfrm>
          <a:prstGeom prst="rect">
            <a:avLst/>
          </a:prstGeom>
          <a:noFill/>
        </p:spPr>
        <p:txBody>
          <a:bodyPr wrap="none" rtlCol="0">
            <a:spAutoFit/>
          </a:bodyPr>
          <a:lstStyle/>
          <a:p>
            <a:r>
              <a:rPr kumimoji="1" lang="ja-JP" altLang="en-US" sz="2800" dirty="0"/>
              <a:t>電源のプラス側</a:t>
            </a:r>
            <a:endParaRPr kumimoji="1" lang="en-US" altLang="ja-JP" sz="2800" dirty="0"/>
          </a:p>
          <a:p>
            <a:r>
              <a:rPr kumimoji="1" lang="en-US" altLang="ja-JP" sz="2800" dirty="0" err="1"/>
              <a:t>Vcc</a:t>
            </a:r>
            <a:r>
              <a:rPr kumimoji="1" lang="ja-JP" altLang="en-US" sz="2800" dirty="0"/>
              <a:t>とか</a:t>
            </a:r>
            <a:r>
              <a:rPr kumimoji="1" lang="en-US" altLang="ja-JP" sz="2800" dirty="0" err="1"/>
              <a:t>Vdd</a:t>
            </a:r>
            <a:r>
              <a:rPr kumimoji="1" lang="ja-JP" altLang="en-US" sz="2800" dirty="0"/>
              <a:t>とか書いてある</a:t>
            </a:r>
          </a:p>
        </p:txBody>
      </p:sp>
      <p:sp>
        <p:nvSpPr>
          <p:cNvPr id="20" name="Line 72"/>
          <p:cNvSpPr>
            <a:spLocks noChangeShapeType="1"/>
          </p:cNvSpPr>
          <p:nvPr/>
        </p:nvSpPr>
        <p:spPr bwMode="auto">
          <a:xfrm>
            <a:off x="2506664" y="44513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テキスト ボックス 20"/>
          <p:cNvSpPr txBox="1"/>
          <p:nvPr/>
        </p:nvSpPr>
        <p:spPr>
          <a:xfrm>
            <a:off x="4283076" y="4490164"/>
            <a:ext cx="2903359" cy="954107"/>
          </a:xfrm>
          <a:prstGeom prst="rect">
            <a:avLst/>
          </a:prstGeom>
          <a:noFill/>
        </p:spPr>
        <p:txBody>
          <a:bodyPr wrap="none" rtlCol="0">
            <a:spAutoFit/>
          </a:bodyPr>
          <a:lstStyle/>
          <a:p>
            <a:r>
              <a:rPr lang="ja-JP" altLang="en-US" sz="2800" dirty="0"/>
              <a:t>電源のマイナス側</a:t>
            </a:r>
            <a:endParaRPr lang="en-US" altLang="ja-JP" sz="2800" dirty="0"/>
          </a:p>
          <a:p>
            <a:r>
              <a:rPr lang="ja-JP" altLang="en-US" sz="2800" dirty="0"/>
              <a:t>グランド、</a:t>
            </a:r>
            <a:r>
              <a:rPr lang="en-US" altLang="ja-JP" sz="2800" dirty="0"/>
              <a:t>0V</a:t>
            </a:r>
            <a:endParaRPr kumimoji="1" lang="ja-JP" altLang="en-US" sz="2800" dirty="0"/>
          </a:p>
        </p:txBody>
      </p:sp>
    </p:spTree>
    <p:extLst>
      <p:ext uri="{BB962C8B-B14F-4D97-AF65-F5344CB8AC3E}">
        <p14:creationId xmlns:p14="http://schemas.microsoft.com/office/powerpoint/2010/main" val="266341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単位</a:t>
            </a:r>
          </a:p>
        </p:txBody>
      </p:sp>
      <mc:AlternateContent xmlns:mc="http://schemas.openxmlformats.org/markup-compatibility/2006" xmlns:a14="http://schemas.microsoft.com/office/drawing/2010/main">
        <mc:Choice Requires="a14">
          <p:graphicFrame>
            <p:nvGraphicFramePr>
              <p:cNvPr id="4" name="コンテンツ プレースホルダー 3"/>
              <p:cNvGraphicFramePr>
                <a:graphicFrameLocks noGrp="1"/>
              </p:cNvGraphicFramePr>
              <p:nvPr>
                <p:ph idx="1"/>
              </p:nvPr>
            </p:nvGraphicFramePr>
            <p:xfrm>
              <a:off x="228600" y="2152650"/>
              <a:ext cx="4300539" cy="3150870"/>
            </p:xfrm>
            <a:graphic>
              <a:graphicData uri="http://schemas.openxmlformats.org/drawingml/2006/table">
                <a:tbl>
                  <a:tblPr firstRow="1" bandRow="1">
                    <a:tableStyleId>{5C22544A-7EE6-4342-B048-85BDC9FD1C3A}</a:tableStyleId>
                  </a:tblPr>
                  <a:tblGrid>
                    <a:gridCol w="1433513">
                      <a:extLst>
                        <a:ext uri="{9D8B030D-6E8A-4147-A177-3AD203B41FA5}">
                          <a16:colId xmlns:a16="http://schemas.microsoft.com/office/drawing/2014/main" val="20000"/>
                        </a:ext>
                      </a:extLst>
                    </a:gridCol>
                    <a:gridCol w="776287">
                      <a:extLst>
                        <a:ext uri="{9D8B030D-6E8A-4147-A177-3AD203B41FA5}">
                          <a16:colId xmlns:a16="http://schemas.microsoft.com/office/drawing/2014/main" val="20001"/>
                        </a:ext>
                      </a:extLst>
                    </a:gridCol>
                    <a:gridCol w="2090739">
                      <a:extLst>
                        <a:ext uri="{9D8B030D-6E8A-4147-A177-3AD203B41FA5}">
                          <a16:colId xmlns:a16="http://schemas.microsoft.com/office/drawing/2014/main" val="20002"/>
                        </a:ext>
                      </a:extLst>
                    </a:gridCol>
                  </a:tblGrid>
                  <a:tr h="74295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i="1" smtClean="0">
                                        <a:solidFill>
                                          <a:schemeClr val="tx1"/>
                                        </a:solidFill>
                                        <a:latin typeface="Cambria Math" panose="02040503050406030204" pitchFamily="18" charset="0"/>
                                      </a:rPr>
                                    </m:ctrlPr>
                                  </m:sSupPr>
                                  <m:e>
                                    <m:r>
                                      <a:rPr kumimoji="1" lang="en-US" altLang="ja-JP" sz="3200" b="1" i="1" smtClean="0">
                                        <a:solidFill>
                                          <a:schemeClr val="tx1"/>
                                        </a:solidFill>
                                        <a:latin typeface="Cambria Math" panose="02040503050406030204" pitchFamily="18" charset="0"/>
                                      </a:rPr>
                                      <m:t>𝟏𝟎</m:t>
                                    </m:r>
                                  </m:e>
                                  <m:sup>
                                    <m:r>
                                      <a:rPr kumimoji="1" lang="en-US" altLang="ja-JP" sz="3200" b="1" i="1" smtClean="0">
                                        <a:solidFill>
                                          <a:schemeClr val="tx1"/>
                                        </a:solidFill>
                                        <a:latin typeface="Cambria Math" panose="02040503050406030204" pitchFamily="18" charset="0"/>
                                      </a:rPr>
                                      <m:t>−</m:t>
                                    </m:r>
                                    <m:r>
                                      <a:rPr kumimoji="1" lang="en-US" altLang="ja-JP" sz="3200" b="1" i="1" smtClean="0">
                                        <a:solidFill>
                                          <a:schemeClr val="tx1"/>
                                        </a:solidFill>
                                        <a:latin typeface="Cambria Math" panose="02040503050406030204" pitchFamily="18" charset="0"/>
                                      </a:rPr>
                                      <m:t>𝟑</m:t>
                                    </m:r>
                                  </m:sup>
                                </m:sSup>
                              </m:oMath>
                            </m:oMathPara>
                          </a14:m>
                          <a:endParaRPr kumimoji="1" lang="ja-JP" altLang="en-US" sz="3200" dirty="0"/>
                        </a:p>
                      </a:txBody>
                      <a:tcPr/>
                    </a:tc>
                    <a:tc>
                      <a:txBody>
                        <a:bodyPr/>
                        <a:lstStyle/>
                        <a:p>
                          <a:r>
                            <a:rPr kumimoji="1" lang="ja-JP" altLang="en-US" sz="3200" dirty="0">
                              <a:solidFill>
                                <a:schemeClr val="tx1"/>
                              </a:solidFill>
                            </a:rPr>
                            <a:t>ｍ　</a:t>
                          </a:r>
                        </a:p>
                      </a:txBody>
                      <a:tcPr/>
                    </a:tc>
                    <a:tc>
                      <a:txBody>
                        <a:bodyPr/>
                        <a:lstStyle/>
                        <a:p>
                          <a:r>
                            <a:rPr kumimoji="1" lang="ja-JP" altLang="en-US" sz="3200" dirty="0">
                              <a:solidFill>
                                <a:schemeClr val="tx1"/>
                              </a:solidFill>
                            </a:rPr>
                            <a:t>ミリ</a:t>
                          </a:r>
                        </a:p>
                      </a:txBody>
                      <a:tcPr/>
                    </a:tc>
                    <a:extLst>
                      <a:ext uri="{0D108BD9-81ED-4DB2-BD59-A6C34878D82A}">
                        <a16:rowId xmlns:a16="http://schemas.microsoft.com/office/drawing/2014/main" val="10000"/>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𝟔</m:t>
                                    </m:r>
                                  </m:sup>
                                </m:sSup>
                              </m:oMath>
                            </m:oMathPara>
                          </a14:m>
                          <a:endParaRPr kumimoji="1" lang="ja-JP" altLang="en-US" dirty="0"/>
                        </a:p>
                      </a:txBody>
                      <a:tcPr/>
                    </a:tc>
                    <a:tc>
                      <a:txBody>
                        <a:bodyPr/>
                        <a:lstStyle/>
                        <a:p>
                          <a:r>
                            <a:rPr kumimoji="1" lang="en-US" altLang="ja-JP" sz="3200" dirty="0"/>
                            <a:t>μ</a:t>
                          </a:r>
                          <a:endParaRPr kumimoji="1" lang="ja-JP" altLang="en-US" sz="3200" dirty="0"/>
                        </a:p>
                      </a:txBody>
                      <a:tcPr/>
                    </a:tc>
                    <a:tc>
                      <a:txBody>
                        <a:bodyPr/>
                        <a:lstStyle/>
                        <a:p>
                          <a:r>
                            <a:rPr kumimoji="1" lang="ja-JP" altLang="en-US" sz="3200" dirty="0"/>
                            <a:t>マイクロ</a:t>
                          </a:r>
                        </a:p>
                      </a:txBody>
                      <a:tcPr/>
                    </a:tc>
                    <a:extLst>
                      <a:ext uri="{0D108BD9-81ED-4DB2-BD59-A6C34878D82A}">
                        <a16:rowId xmlns:a16="http://schemas.microsoft.com/office/drawing/2014/main" val="10001"/>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𝟗</m:t>
                                    </m:r>
                                  </m:sup>
                                </m:sSup>
                              </m:oMath>
                            </m:oMathPara>
                          </a14:m>
                          <a:endParaRPr kumimoji="1" lang="ja-JP" altLang="en-US" dirty="0"/>
                        </a:p>
                      </a:txBody>
                      <a:tcPr/>
                    </a:tc>
                    <a:tc>
                      <a:txBody>
                        <a:bodyPr/>
                        <a:lstStyle/>
                        <a:p>
                          <a:r>
                            <a:rPr kumimoji="1" lang="en-US" altLang="ja-JP" sz="3200" dirty="0"/>
                            <a:t>n</a:t>
                          </a:r>
                          <a:endParaRPr kumimoji="1" lang="ja-JP" altLang="en-US" sz="3200" dirty="0"/>
                        </a:p>
                      </a:txBody>
                      <a:tcPr/>
                    </a:tc>
                    <a:tc>
                      <a:txBody>
                        <a:bodyPr/>
                        <a:lstStyle/>
                        <a:p>
                          <a:r>
                            <a:rPr kumimoji="1" lang="ja-JP" altLang="en-US" sz="3200" dirty="0"/>
                            <a:t>ナノ</a:t>
                          </a:r>
                        </a:p>
                      </a:txBody>
                      <a:tcPr/>
                    </a:tc>
                    <a:extLst>
                      <a:ext uri="{0D108BD9-81ED-4DB2-BD59-A6C34878D82A}">
                        <a16:rowId xmlns:a16="http://schemas.microsoft.com/office/drawing/2014/main" val="10002"/>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𝟏𝟐</m:t>
                                    </m:r>
                                  </m:sup>
                                </m:sSup>
                              </m:oMath>
                            </m:oMathPara>
                          </a14:m>
                          <a:endParaRPr kumimoji="1" lang="ja-JP" altLang="en-US" dirty="0"/>
                        </a:p>
                      </a:txBody>
                      <a:tcPr/>
                    </a:tc>
                    <a:tc>
                      <a:txBody>
                        <a:bodyPr/>
                        <a:lstStyle/>
                        <a:p>
                          <a:r>
                            <a:rPr kumimoji="1" lang="en-US" altLang="ja-JP" sz="3200" dirty="0"/>
                            <a:t>p</a:t>
                          </a:r>
                          <a:endParaRPr kumimoji="1" lang="ja-JP" altLang="en-US" sz="3200" dirty="0"/>
                        </a:p>
                      </a:txBody>
                      <a:tcPr/>
                    </a:tc>
                    <a:tc>
                      <a:txBody>
                        <a:bodyPr/>
                        <a:lstStyle/>
                        <a:p>
                          <a:r>
                            <a:rPr kumimoji="1" lang="ja-JP" altLang="en-US" sz="3200" dirty="0"/>
                            <a:t>ピコ</a:t>
                          </a:r>
                        </a:p>
                      </a:txBody>
                      <a:tcPr/>
                    </a:tc>
                    <a:extLst>
                      <a:ext uri="{0D108BD9-81ED-4DB2-BD59-A6C34878D82A}">
                        <a16:rowId xmlns:a16="http://schemas.microsoft.com/office/drawing/2014/main" val="10003"/>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𝟏𝟓</m:t>
                                    </m:r>
                                  </m:sup>
                                </m:sSup>
                              </m:oMath>
                            </m:oMathPara>
                          </a14:m>
                          <a:endParaRPr kumimoji="1" lang="ja-JP" altLang="en-US" dirty="0"/>
                        </a:p>
                      </a:txBody>
                      <a:tcPr/>
                    </a:tc>
                    <a:tc>
                      <a:txBody>
                        <a:bodyPr/>
                        <a:lstStyle/>
                        <a:p>
                          <a:r>
                            <a:rPr kumimoji="1" lang="en-US" altLang="ja-JP" sz="3200" dirty="0"/>
                            <a:t>f</a:t>
                          </a:r>
                          <a:endParaRPr kumimoji="1" lang="ja-JP" altLang="en-US" sz="3200" dirty="0"/>
                        </a:p>
                      </a:txBody>
                      <a:tcPr/>
                    </a:tc>
                    <a:tc>
                      <a:txBody>
                        <a:bodyPr/>
                        <a:lstStyle/>
                        <a:p>
                          <a:r>
                            <a:rPr kumimoji="1" lang="ja-JP" altLang="en-US" sz="3200" dirty="0"/>
                            <a:t>フェムト</a:t>
                          </a:r>
                        </a:p>
                      </a:txBody>
                      <a:tcPr/>
                    </a:tc>
                    <a:extLst>
                      <a:ext uri="{0D108BD9-81ED-4DB2-BD59-A6C34878D82A}">
                        <a16:rowId xmlns:a16="http://schemas.microsoft.com/office/drawing/2014/main" val="10004"/>
                      </a:ext>
                    </a:extLst>
                  </a:tr>
                </a:tbl>
              </a:graphicData>
            </a:graphic>
          </p:graphicFrame>
        </mc:Choice>
        <mc:Fallback xmlns="">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50257886"/>
                  </p:ext>
                </p:extLst>
              </p:nvPr>
            </p:nvGraphicFramePr>
            <p:xfrm>
              <a:off x="228600" y="2152650"/>
              <a:ext cx="4300539" cy="3150870"/>
            </p:xfrm>
            <a:graphic>
              <a:graphicData uri="http://schemas.openxmlformats.org/drawingml/2006/table">
                <a:tbl>
                  <a:tblPr firstRow="1" bandRow="1">
                    <a:tableStyleId>{5C22544A-7EE6-4342-B048-85BDC9FD1C3A}</a:tableStyleId>
                  </a:tblPr>
                  <a:tblGrid>
                    <a:gridCol w="1433513">
                      <a:extLst>
                        <a:ext uri="{9D8B030D-6E8A-4147-A177-3AD203B41FA5}">
                          <a16:colId xmlns:a16="http://schemas.microsoft.com/office/drawing/2014/main" val="20000"/>
                        </a:ext>
                      </a:extLst>
                    </a:gridCol>
                    <a:gridCol w="776287">
                      <a:extLst>
                        <a:ext uri="{9D8B030D-6E8A-4147-A177-3AD203B41FA5}">
                          <a16:colId xmlns:a16="http://schemas.microsoft.com/office/drawing/2014/main" val="20001"/>
                        </a:ext>
                      </a:extLst>
                    </a:gridCol>
                    <a:gridCol w="2090739">
                      <a:extLst>
                        <a:ext uri="{9D8B030D-6E8A-4147-A177-3AD203B41FA5}">
                          <a16:colId xmlns:a16="http://schemas.microsoft.com/office/drawing/2014/main" val="20002"/>
                        </a:ext>
                      </a:extLst>
                    </a:gridCol>
                  </a:tblGrid>
                  <a:tr h="742950">
                    <a:tc>
                      <a:txBody>
                        <a:bodyPr/>
                        <a:lstStyle/>
                        <a:p>
                          <a:endParaRPr lang="ja-JP"/>
                        </a:p>
                      </a:txBody>
                      <a:tcPr>
                        <a:blipFill>
                          <a:blip r:embed="rId5"/>
                          <a:stretch>
                            <a:fillRect l="-426" t="-13115" r="-202553" b="-347541"/>
                          </a:stretch>
                        </a:blipFill>
                      </a:tcPr>
                    </a:tc>
                    <a:tc>
                      <a:txBody>
                        <a:bodyPr/>
                        <a:lstStyle/>
                        <a:p>
                          <a:r>
                            <a:rPr kumimoji="1" lang="ja-JP" altLang="en-US" sz="3200" dirty="0" smtClean="0">
                              <a:solidFill>
                                <a:schemeClr val="tx1"/>
                              </a:solidFill>
                            </a:rPr>
                            <a:t>ｍ　</a:t>
                          </a:r>
                          <a:endParaRPr kumimoji="1" lang="ja-JP" altLang="en-US" sz="3200" dirty="0">
                            <a:solidFill>
                              <a:schemeClr val="tx1"/>
                            </a:solidFill>
                          </a:endParaRPr>
                        </a:p>
                      </a:txBody>
                      <a:tcPr/>
                    </a:tc>
                    <a:tc>
                      <a:txBody>
                        <a:bodyPr/>
                        <a:lstStyle/>
                        <a:p>
                          <a:r>
                            <a:rPr kumimoji="1" lang="ja-JP" altLang="en-US" sz="3200" dirty="0" smtClean="0">
                              <a:solidFill>
                                <a:schemeClr val="tx1"/>
                              </a:solidFill>
                            </a:rPr>
                            <a:t>ミリ</a:t>
                          </a:r>
                          <a:endParaRPr kumimoji="1" lang="ja-JP" altLang="en-US" sz="3200" dirty="0">
                            <a:solidFill>
                              <a:schemeClr val="tx1"/>
                            </a:solidFill>
                          </a:endParaRPr>
                        </a:p>
                      </a:txBody>
                      <a:tcPr/>
                    </a:tc>
                    <a:extLst>
                      <a:ext uri="{0D108BD9-81ED-4DB2-BD59-A6C34878D82A}">
                        <a16:rowId xmlns:a16="http://schemas.microsoft.com/office/drawing/2014/main" val="10000"/>
                      </a:ext>
                    </a:extLst>
                  </a:tr>
                  <a:tr h="601980">
                    <a:tc>
                      <a:txBody>
                        <a:bodyPr/>
                        <a:lstStyle/>
                        <a:p>
                          <a:endParaRPr lang="ja-JP"/>
                        </a:p>
                      </a:txBody>
                      <a:tcPr>
                        <a:blipFill>
                          <a:blip r:embed="rId5"/>
                          <a:stretch>
                            <a:fillRect l="-426" t="-139394" r="-202553" b="-328283"/>
                          </a:stretch>
                        </a:blipFill>
                      </a:tcPr>
                    </a:tc>
                    <a:tc>
                      <a:txBody>
                        <a:bodyPr/>
                        <a:lstStyle/>
                        <a:p>
                          <a:r>
                            <a:rPr kumimoji="1" lang="en-US" altLang="ja-JP" sz="3200" dirty="0" smtClean="0"/>
                            <a:t>μ</a:t>
                          </a:r>
                          <a:endParaRPr kumimoji="1" lang="ja-JP" altLang="en-US" sz="3200" dirty="0"/>
                        </a:p>
                      </a:txBody>
                      <a:tcPr/>
                    </a:tc>
                    <a:tc>
                      <a:txBody>
                        <a:bodyPr/>
                        <a:lstStyle/>
                        <a:p>
                          <a:r>
                            <a:rPr kumimoji="1" lang="ja-JP" altLang="en-US" sz="3200" dirty="0" smtClean="0"/>
                            <a:t>マイクロ</a:t>
                          </a:r>
                          <a:endParaRPr kumimoji="1" lang="ja-JP" altLang="en-US" sz="3200" dirty="0"/>
                        </a:p>
                      </a:txBody>
                      <a:tcPr/>
                    </a:tc>
                    <a:extLst>
                      <a:ext uri="{0D108BD9-81ED-4DB2-BD59-A6C34878D82A}">
                        <a16:rowId xmlns:a16="http://schemas.microsoft.com/office/drawing/2014/main" val="10001"/>
                      </a:ext>
                    </a:extLst>
                  </a:tr>
                  <a:tr h="601980">
                    <a:tc>
                      <a:txBody>
                        <a:bodyPr/>
                        <a:lstStyle/>
                        <a:p>
                          <a:endParaRPr lang="ja-JP"/>
                        </a:p>
                      </a:txBody>
                      <a:tcPr>
                        <a:blipFill>
                          <a:blip r:embed="rId5"/>
                          <a:stretch>
                            <a:fillRect l="-426" t="-241837" r="-202553" b="-231633"/>
                          </a:stretch>
                        </a:blipFill>
                      </a:tcPr>
                    </a:tc>
                    <a:tc>
                      <a:txBody>
                        <a:bodyPr/>
                        <a:lstStyle/>
                        <a:p>
                          <a:r>
                            <a:rPr kumimoji="1" lang="en-US" altLang="ja-JP" sz="3200" dirty="0" smtClean="0"/>
                            <a:t>n</a:t>
                          </a:r>
                          <a:endParaRPr kumimoji="1" lang="ja-JP" altLang="en-US" sz="3200" dirty="0"/>
                        </a:p>
                      </a:txBody>
                      <a:tcPr/>
                    </a:tc>
                    <a:tc>
                      <a:txBody>
                        <a:bodyPr/>
                        <a:lstStyle/>
                        <a:p>
                          <a:r>
                            <a:rPr kumimoji="1" lang="ja-JP" altLang="en-US" sz="3200" dirty="0" smtClean="0"/>
                            <a:t>ナノ</a:t>
                          </a:r>
                          <a:endParaRPr kumimoji="1" lang="ja-JP" altLang="en-US" sz="3200" dirty="0"/>
                        </a:p>
                      </a:txBody>
                      <a:tcPr/>
                    </a:tc>
                    <a:extLst>
                      <a:ext uri="{0D108BD9-81ED-4DB2-BD59-A6C34878D82A}">
                        <a16:rowId xmlns:a16="http://schemas.microsoft.com/office/drawing/2014/main" val="10002"/>
                      </a:ext>
                    </a:extLst>
                  </a:tr>
                  <a:tr h="601980">
                    <a:tc>
                      <a:txBody>
                        <a:bodyPr/>
                        <a:lstStyle/>
                        <a:p>
                          <a:endParaRPr lang="ja-JP"/>
                        </a:p>
                      </a:txBody>
                      <a:tcPr>
                        <a:blipFill>
                          <a:blip r:embed="rId5"/>
                          <a:stretch>
                            <a:fillRect l="-426" t="-338384" r="-202553" b="-129293"/>
                          </a:stretch>
                        </a:blipFill>
                      </a:tcPr>
                    </a:tc>
                    <a:tc>
                      <a:txBody>
                        <a:bodyPr/>
                        <a:lstStyle/>
                        <a:p>
                          <a:r>
                            <a:rPr kumimoji="1" lang="en-US" altLang="ja-JP" sz="3200" dirty="0" smtClean="0"/>
                            <a:t>p</a:t>
                          </a:r>
                          <a:endParaRPr kumimoji="1" lang="ja-JP" altLang="en-US" sz="3200" dirty="0"/>
                        </a:p>
                      </a:txBody>
                      <a:tcPr/>
                    </a:tc>
                    <a:tc>
                      <a:txBody>
                        <a:bodyPr/>
                        <a:lstStyle/>
                        <a:p>
                          <a:r>
                            <a:rPr kumimoji="1" lang="ja-JP" altLang="en-US" sz="3200" dirty="0" smtClean="0"/>
                            <a:t>ピコ</a:t>
                          </a:r>
                          <a:endParaRPr kumimoji="1" lang="ja-JP" altLang="en-US" sz="3200" dirty="0"/>
                        </a:p>
                      </a:txBody>
                      <a:tcPr/>
                    </a:tc>
                    <a:extLst>
                      <a:ext uri="{0D108BD9-81ED-4DB2-BD59-A6C34878D82A}">
                        <a16:rowId xmlns:a16="http://schemas.microsoft.com/office/drawing/2014/main" val="10003"/>
                      </a:ext>
                    </a:extLst>
                  </a:tr>
                  <a:tr h="601980">
                    <a:tc>
                      <a:txBody>
                        <a:bodyPr/>
                        <a:lstStyle/>
                        <a:p>
                          <a:endParaRPr lang="ja-JP"/>
                        </a:p>
                      </a:txBody>
                      <a:tcPr>
                        <a:blipFill>
                          <a:blip r:embed="rId5"/>
                          <a:stretch>
                            <a:fillRect l="-426" t="-438384" r="-202553" b="-29293"/>
                          </a:stretch>
                        </a:blipFill>
                      </a:tcPr>
                    </a:tc>
                    <a:tc>
                      <a:txBody>
                        <a:bodyPr/>
                        <a:lstStyle/>
                        <a:p>
                          <a:r>
                            <a:rPr kumimoji="1" lang="en-US" altLang="ja-JP" sz="3200" dirty="0" smtClean="0"/>
                            <a:t>f</a:t>
                          </a:r>
                          <a:endParaRPr kumimoji="1" lang="ja-JP" altLang="en-US" sz="3200" dirty="0"/>
                        </a:p>
                      </a:txBody>
                      <a:tcPr/>
                    </a:tc>
                    <a:tc>
                      <a:txBody>
                        <a:bodyPr/>
                        <a:lstStyle/>
                        <a:p>
                          <a:r>
                            <a:rPr kumimoji="1" lang="ja-JP" altLang="en-US" sz="3200" dirty="0" smtClean="0"/>
                            <a:t>フェムト</a:t>
                          </a:r>
                          <a:endParaRPr kumimoji="1" lang="ja-JP" altLang="en-US" sz="320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noGrp="1"/>
              </p:cNvGraphicFramePr>
              <p:nvPr>
                <p:ph idx="1"/>
                <p:extLst>
                  <p:ext uri="{D42A27DB-BD31-4B8C-83A1-F6EECF244321}">
                    <p14:modId xmlns:p14="http://schemas.microsoft.com/office/powerpoint/2010/main" val="2120304948"/>
                  </p:ext>
                </p:extLst>
              </p:nvPr>
            </p:nvGraphicFramePr>
            <p:xfrm>
              <a:off x="4843461" y="2190750"/>
              <a:ext cx="3843339" cy="3752850"/>
            </p:xfrm>
            <a:graphic>
              <a:graphicData uri="http://schemas.openxmlformats.org/drawingml/2006/table">
                <a:tbl>
                  <a:tblPr firstRow="1" bandRow="1">
                    <a:tableStyleId>{5C22544A-7EE6-4342-B048-85BDC9FD1C3A}</a:tableStyleId>
                  </a:tblPr>
                  <a:tblGrid>
                    <a:gridCol w="1281113">
                      <a:extLst>
                        <a:ext uri="{9D8B030D-6E8A-4147-A177-3AD203B41FA5}">
                          <a16:colId xmlns:a16="http://schemas.microsoft.com/office/drawing/2014/main" val="20000"/>
                        </a:ext>
                      </a:extLst>
                    </a:gridCol>
                    <a:gridCol w="693758">
                      <a:extLst>
                        <a:ext uri="{9D8B030D-6E8A-4147-A177-3AD203B41FA5}">
                          <a16:colId xmlns:a16="http://schemas.microsoft.com/office/drawing/2014/main" val="20001"/>
                        </a:ext>
                      </a:extLst>
                    </a:gridCol>
                    <a:gridCol w="1868468">
                      <a:extLst>
                        <a:ext uri="{9D8B030D-6E8A-4147-A177-3AD203B41FA5}">
                          <a16:colId xmlns:a16="http://schemas.microsoft.com/office/drawing/2014/main" val="20002"/>
                        </a:ext>
                      </a:extLst>
                    </a:gridCol>
                  </a:tblGrid>
                  <a:tr h="74295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i="1" smtClean="0">
                                        <a:solidFill>
                                          <a:schemeClr val="tx1"/>
                                        </a:solidFill>
                                        <a:latin typeface="Cambria Math" panose="02040503050406030204" pitchFamily="18" charset="0"/>
                                      </a:rPr>
                                    </m:ctrlPr>
                                  </m:sSupPr>
                                  <m:e>
                                    <m:r>
                                      <a:rPr kumimoji="1" lang="en-US" altLang="ja-JP" sz="3200" b="1" i="1" smtClean="0">
                                        <a:solidFill>
                                          <a:schemeClr val="tx1"/>
                                        </a:solidFill>
                                        <a:latin typeface="Cambria Math" panose="02040503050406030204" pitchFamily="18" charset="0"/>
                                      </a:rPr>
                                      <m:t>𝟏𝟎</m:t>
                                    </m:r>
                                  </m:e>
                                  <m:sup>
                                    <m:r>
                                      <a:rPr kumimoji="1" lang="en-US" altLang="ja-JP" sz="3200" b="1" i="1" smtClean="0">
                                        <a:solidFill>
                                          <a:schemeClr val="tx1"/>
                                        </a:solidFill>
                                        <a:latin typeface="Cambria Math" panose="02040503050406030204" pitchFamily="18" charset="0"/>
                                      </a:rPr>
                                      <m:t>𝟑</m:t>
                                    </m:r>
                                  </m:sup>
                                </m:sSup>
                              </m:oMath>
                            </m:oMathPara>
                          </a14:m>
                          <a:endParaRPr kumimoji="1" lang="ja-JP" altLang="en-US" sz="3200" dirty="0"/>
                        </a:p>
                      </a:txBody>
                      <a:tcPr/>
                    </a:tc>
                    <a:tc>
                      <a:txBody>
                        <a:bodyPr/>
                        <a:lstStyle/>
                        <a:p>
                          <a:r>
                            <a:rPr kumimoji="1" lang="en-US" altLang="ja-JP" sz="3200" dirty="0">
                              <a:solidFill>
                                <a:schemeClr val="tx1"/>
                              </a:solidFill>
                            </a:rPr>
                            <a:t>K</a:t>
                          </a:r>
                          <a:r>
                            <a:rPr kumimoji="1" lang="ja-JP" altLang="en-US" sz="3200" dirty="0">
                              <a:solidFill>
                                <a:schemeClr val="tx1"/>
                              </a:solidFill>
                            </a:rPr>
                            <a:t>　</a:t>
                          </a:r>
                        </a:p>
                      </a:txBody>
                      <a:tcPr/>
                    </a:tc>
                    <a:tc>
                      <a:txBody>
                        <a:bodyPr/>
                        <a:lstStyle/>
                        <a:p>
                          <a:r>
                            <a:rPr kumimoji="1" lang="ja-JP" altLang="en-US" sz="3200" dirty="0">
                              <a:solidFill>
                                <a:schemeClr val="tx1"/>
                              </a:solidFill>
                            </a:rPr>
                            <a:t>キロ</a:t>
                          </a:r>
                        </a:p>
                      </a:txBody>
                      <a:tcPr/>
                    </a:tc>
                    <a:extLst>
                      <a:ext uri="{0D108BD9-81ED-4DB2-BD59-A6C34878D82A}">
                        <a16:rowId xmlns:a16="http://schemas.microsoft.com/office/drawing/2014/main" val="10000"/>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𝟔</m:t>
                                    </m:r>
                                  </m:sup>
                                </m:sSup>
                              </m:oMath>
                            </m:oMathPara>
                          </a14:m>
                          <a:endParaRPr kumimoji="1" lang="ja-JP" altLang="en-US" dirty="0"/>
                        </a:p>
                      </a:txBody>
                      <a:tcPr/>
                    </a:tc>
                    <a:tc>
                      <a:txBody>
                        <a:bodyPr/>
                        <a:lstStyle/>
                        <a:p>
                          <a:r>
                            <a:rPr kumimoji="1" lang="en-US" altLang="ja-JP" sz="3200" dirty="0"/>
                            <a:t>M</a:t>
                          </a:r>
                          <a:endParaRPr kumimoji="1" lang="ja-JP" altLang="en-US" sz="3200" dirty="0"/>
                        </a:p>
                      </a:txBody>
                      <a:tcPr/>
                    </a:tc>
                    <a:tc>
                      <a:txBody>
                        <a:bodyPr/>
                        <a:lstStyle/>
                        <a:p>
                          <a:r>
                            <a:rPr kumimoji="1" lang="ja-JP" altLang="en-US" sz="3200" dirty="0"/>
                            <a:t>メガ</a:t>
                          </a:r>
                        </a:p>
                      </a:txBody>
                      <a:tcPr/>
                    </a:tc>
                    <a:extLst>
                      <a:ext uri="{0D108BD9-81ED-4DB2-BD59-A6C34878D82A}">
                        <a16:rowId xmlns:a16="http://schemas.microsoft.com/office/drawing/2014/main" val="10001"/>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𝟗</m:t>
                                    </m:r>
                                  </m:sup>
                                </m:sSup>
                              </m:oMath>
                            </m:oMathPara>
                          </a14:m>
                          <a:endParaRPr kumimoji="1" lang="ja-JP" altLang="en-US" dirty="0"/>
                        </a:p>
                      </a:txBody>
                      <a:tcPr/>
                    </a:tc>
                    <a:tc>
                      <a:txBody>
                        <a:bodyPr/>
                        <a:lstStyle/>
                        <a:p>
                          <a:r>
                            <a:rPr kumimoji="1" lang="en-US" altLang="ja-JP" sz="3200" dirty="0"/>
                            <a:t>G</a:t>
                          </a:r>
                          <a:endParaRPr kumimoji="1" lang="ja-JP" altLang="en-US" sz="3200" dirty="0"/>
                        </a:p>
                      </a:txBody>
                      <a:tcPr/>
                    </a:tc>
                    <a:tc>
                      <a:txBody>
                        <a:bodyPr/>
                        <a:lstStyle/>
                        <a:p>
                          <a:r>
                            <a:rPr kumimoji="1" lang="ja-JP" altLang="en-US" sz="3200" dirty="0"/>
                            <a:t>ギガ</a:t>
                          </a:r>
                        </a:p>
                      </a:txBody>
                      <a:tcPr/>
                    </a:tc>
                    <a:extLst>
                      <a:ext uri="{0D108BD9-81ED-4DB2-BD59-A6C34878D82A}">
                        <a16:rowId xmlns:a16="http://schemas.microsoft.com/office/drawing/2014/main" val="10002"/>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𝟏𝟐</m:t>
                                    </m:r>
                                  </m:sup>
                                </m:sSup>
                              </m:oMath>
                            </m:oMathPara>
                          </a14:m>
                          <a:endParaRPr kumimoji="1" lang="ja-JP" altLang="en-US" dirty="0"/>
                        </a:p>
                      </a:txBody>
                      <a:tcPr/>
                    </a:tc>
                    <a:tc>
                      <a:txBody>
                        <a:bodyPr/>
                        <a:lstStyle/>
                        <a:p>
                          <a:r>
                            <a:rPr kumimoji="1" lang="en-US" altLang="ja-JP" sz="3200" dirty="0"/>
                            <a:t>T</a:t>
                          </a:r>
                          <a:endParaRPr kumimoji="1" lang="ja-JP" altLang="en-US" sz="3200" dirty="0"/>
                        </a:p>
                      </a:txBody>
                      <a:tcPr/>
                    </a:tc>
                    <a:tc>
                      <a:txBody>
                        <a:bodyPr/>
                        <a:lstStyle/>
                        <a:p>
                          <a:r>
                            <a:rPr kumimoji="1" lang="ja-JP" altLang="en-US" sz="3200" dirty="0"/>
                            <a:t>テラ</a:t>
                          </a:r>
                        </a:p>
                      </a:txBody>
                      <a:tcPr/>
                    </a:tc>
                    <a:extLst>
                      <a:ext uri="{0D108BD9-81ED-4DB2-BD59-A6C34878D82A}">
                        <a16:rowId xmlns:a16="http://schemas.microsoft.com/office/drawing/2014/main" val="10003"/>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𝟏𝟓</m:t>
                                    </m:r>
                                  </m:sup>
                                </m:sSup>
                              </m:oMath>
                            </m:oMathPara>
                          </a14:m>
                          <a:endParaRPr kumimoji="1" lang="ja-JP" altLang="en-US" dirty="0"/>
                        </a:p>
                      </a:txBody>
                      <a:tcPr/>
                    </a:tc>
                    <a:tc>
                      <a:txBody>
                        <a:bodyPr/>
                        <a:lstStyle/>
                        <a:p>
                          <a:r>
                            <a:rPr kumimoji="1" lang="en-US" altLang="ja-JP" sz="3200" dirty="0"/>
                            <a:t>P</a:t>
                          </a:r>
                          <a:endParaRPr kumimoji="1" lang="ja-JP" altLang="en-US" sz="3200" dirty="0"/>
                        </a:p>
                      </a:txBody>
                      <a:tcPr/>
                    </a:tc>
                    <a:tc>
                      <a:txBody>
                        <a:bodyPr/>
                        <a:lstStyle/>
                        <a:p>
                          <a:r>
                            <a:rPr kumimoji="1" lang="ja-JP" altLang="en-US" sz="3200" dirty="0"/>
                            <a:t>ペタ</a:t>
                          </a:r>
                        </a:p>
                      </a:txBody>
                      <a:tcPr/>
                    </a:tc>
                    <a:extLst>
                      <a:ext uri="{0D108BD9-81ED-4DB2-BD59-A6C34878D82A}">
                        <a16:rowId xmlns:a16="http://schemas.microsoft.com/office/drawing/2014/main" val="10004"/>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8</m:t>
                                    </m:r>
                                  </m:sup>
                                </m:sSup>
                              </m:oMath>
                            </m:oMathPara>
                          </a14:m>
                          <a:endParaRPr kumimoji="1" lang="ja-JP" altLang="en-US" dirty="0"/>
                        </a:p>
                      </a:txBody>
                      <a:tcPr/>
                    </a:tc>
                    <a:tc>
                      <a:txBody>
                        <a:bodyPr/>
                        <a:lstStyle/>
                        <a:p>
                          <a:r>
                            <a:rPr kumimoji="1" lang="en-US" altLang="ja-JP" sz="3200" dirty="0"/>
                            <a:t>E</a:t>
                          </a:r>
                          <a:endParaRPr kumimoji="1" lang="ja-JP" altLang="en-US" sz="3200" dirty="0"/>
                        </a:p>
                      </a:txBody>
                      <a:tcPr/>
                    </a:tc>
                    <a:tc>
                      <a:txBody>
                        <a:bodyPr/>
                        <a:lstStyle/>
                        <a:p>
                          <a:r>
                            <a:rPr kumimoji="1" lang="ja-JP" altLang="en-US" sz="3200" dirty="0"/>
                            <a:t>エクサ</a:t>
                          </a:r>
                        </a:p>
                      </a:txBody>
                      <a:tcPr/>
                    </a:tc>
                    <a:extLst>
                      <a:ext uri="{0D108BD9-81ED-4DB2-BD59-A6C34878D82A}">
                        <a16:rowId xmlns:a16="http://schemas.microsoft.com/office/drawing/2014/main" val="968298485"/>
                      </a:ext>
                    </a:extLst>
                  </a:tr>
                </a:tbl>
              </a:graphicData>
            </a:graphic>
          </p:graphicFrame>
        </mc:Choice>
        <mc:Fallback xmlns="">
          <p:graphicFrame>
            <p:nvGraphicFramePr>
              <p:cNvPr id="6" name="コンテンツ プレースホルダー 3"/>
              <p:cNvGraphicFramePr>
                <a:graphicFrameLocks noGrp="1"/>
              </p:cNvGraphicFramePr>
              <p:nvPr>
                <p:ph idx="1"/>
                <p:extLst>
                  <p:ext uri="{D42A27DB-BD31-4B8C-83A1-F6EECF244321}">
                    <p14:modId xmlns:p14="http://schemas.microsoft.com/office/powerpoint/2010/main" val="2120304948"/>
                  </p:ext>
                </p:extLst>
              </p:nvPr>
            </p:nvGraphicFramePr>
            <p:xfrm>
              <a:off x="4843461" y="2190750"/>
              <a:ext cx="3843339" cy="3752850"/>
            </p:xfrm>
            <a:graphic>
              <a:graphicData uri="http://schemas.openxmlformats.org/drawingml/2006/table">
                <a:tbl>
                  <a:tblPr firstRow="1" bandRow="1">
                    <a:tableStyleId>{5C22544A-7EE6-4342-B048-85BDC9FD1C3A}</a:tableStyleId>
                  </a:tblPr>
                  <a:tblGrid>
                    <a:gridCol w="1281113">
                      <a:extLst>
                        <a:ext uri="{9D8B030D-6E8A-4147-A177-3AD203B41FA5}">
                          <a16:colId xmlns:a16="http://schemas.microsoft.com/office/drawing/2014/main" val="20000"/>
                        </a:ext>
                      </a:extLst>
                    </a:gridCol>
                    <a:gridCol w="693758">
                      <a:extLst>
                        <a:ext uri="{9D8B030D-6E8A-4147-A177-3AD203B41FA5}">
                          <a16:colId xmlns:a16="http://schemas.microsoft.com/office/drawing/2014/main" val="20001"/>
                        </a:ext>
                      </a:extLst>
                    </a:gridCol>
                    <a:gridCol w="1868468">
                      <a:extLst>
                        <a:ext uri="{9D8B030D-6E8A-4147-A177-3AD203B41FA5}">
                          <a16:colId xmlns:a16="http://schemas.microsoft.com/office/drawing/2014/main" val="20002"/>
                        </a:ext>
                      </a:extLst>
                    </a:gridCol>
                  </a:tblGrid>
                  <a:tr h="742950">
                    <a:tc>
                      <a:txBody>
                        <a:bodyPr/>
                        <a:lstStyle/>
                        <a:p>
                          <a:endParaRPr lang="ja-JP"/>
                        </a:p>
                      </a:txBody>
                      <a:tcPr>
                        <a:blipFill>
                          <a:blip r:embed="rId6"/>
                          <a:stretch>
                            <a:fillRect l="-476" t="-13115" r="-202857" b="-428689"/>
                          </a:stretch>
                        </a:blipFill>
                      </a:tcPr>
                    </a:tc>
                    <a:tc>
                      <a:txBody>
                        <a:bodyPr/>
                        <a:lstStyle/>
                        <a:p>
                          <a:r>
                            <a:rPr kumimoji="1" lang="en-US" altLang="ja-JP" sz="3200" dirty="0">
                              <a:solidFill>
                                <a:schemeClr val="tx1"/>
                              </a:solidFill>
                            </a:rPr>
                            <a:t>K</a:t>
                          </a:r>
                          <a:r>
                            <a:rPr kumimoji="1" lang="ja-JP" altLang="en-US" sz="3200" dirty="0">
                              <a:solidFill>
                                <a:schemeClr val="tx1"/>
                              </a:solidFill>
                            </a:rPr>
                            <a:t>　</a:t>
                          </a:r>
                        </a:p>
                      </a:txBody>
                      <a:tcPr/>
                    </a:tc>
                    <a:tc>
                      <a:txBody>
                        <a:bodyPr/>
                        <a:lstStyle/>
                        <a:p>
                          <a:r>
                            <a:rPr kumimoji="1" lang="ja-JP" altLang="en-US" sz="3200" dirty="0">
                              <a:solidFill>
                                <a:schemeClr val="tx1"/>
                              </a:solidFill>
                            </a:rPr>
                            <a:t>キロ</a:t>
                          </a:r>
                        </a:p>
                      </a:txBody>
                      <a:tcPr/>
                    </a:tc>
                    <a:extLst>
                      <a:ext uri="{0D108BD9-81ED-4DB2-BD59-A6C34878D82A}">
                        <a16:rowId xmlns:a16="http://schemas.microsoft.com/office/drawing/2014/main" val="10000"/>
                      </a:ext>
                    </a:extLst>
                  </a:tr>
                  <a:tr h="601980">
                    <a:tc>
                      <a:txBody>
                        <a:bodyPr/>
                        <a:lstStyle/>
                        <a:p>
                          <a:endParaRPr lang="ja-JP"/>
                        </a:p>
                      </a:txBody>
                      <a:tcPr>
                        <a:blipFill>
                          <a:blip r:embed="rId6"/>
                          <a:stretch>
                            <a:fillRect l="-476" t="-139394" r="-202857" b="-428283"/>
                          </a:stretch>
                        </a:blipFill>
                      </a:tcPr>
                    </a:tc>
                    <a:tc>
                      <a:txBody>
                        <a:bodyPr/>
                        <a:lstStyle/>
                        <a:p>
                          <a:r>
                            <a:rPr kumimoji="1" lang="en-US" altLang="ja-JP" sz="3200" dirty="0"/>
                            <a:t>M</a:t>
                          </a:r>
                          <a:endParaRPr kumimoji="1" lang="ja-JP" altLang="en-US" sz="3200" dirty="0"/>
                        </a:p>
                      </a:txBody>
                      <a:tcPr/>
                    </a:tc>
                    <a:tc>
                      <a:txBody>
                        <a:bodyPr/>
                        <a:lstStyle/>
                        <a:p>
                          <a:r>
                            <a:rPr kumimoji="1" lang="ja-JP" altLang="en-US" sz="3200" dirty="0"/>
                            <a:t>メガ</a:t>
                          </a:r>
                        </a:p>
                      </a:txBody>
                      <a:tcPr/>
                    </a:tc>
                    <a:extLst>
                      <a:ext uri="{0D108BD9-81ED-4DB2-BD59-A6C34878D82A}">
                        <a16:rowId xmlns:a16="http://schemas.microsoft.com/office/drawing/2014/main" val="10001"/>
                      </a:ext>
                    </a:extLst>
                  </a:tr>
                  <a:tr h="601980">
                    <a:tc>
                      <a:txBody>
                        <a:bodyPr/>
                        <a:lstStyle/>
                        <a:p>
                          <a:endParaRPr lang="ja-JP"/>
                        </a:p>
                      </a:txBody>
                      <a:tcPr>
                        <a:blipFill>
                          <a:blip r:embed="rId6"/>
                          <a:stretch>
                            <a:fillRect l="-476" t="-239394" r="-202857" b="-328283"/>
                          </a:stretch>
                        </a:blipFill>
                      </a:tcPr>
                    </a:tc>
                    <a:tc>
                      <a:txBody>
                        <a:bodyPr/>
                        <a:lstStyle/>
                        <a:p>
                          <a:r>
                            <a:rPr kumimoji="1" lang="en-US" altLang="ja-JP" sz="3200" dirty="0"/>
                            <a:t>G</a:t>
                          </a:r>
                          <a:endParaRPr kumimoji="1" lang="ja-JP" altLang="en-US" sz="3200" dirty="0"/>
                        </a:p>
                      </a:txBody>
                      <a:tcPr/>
                    </a:tc>
                    <a:tc>
                      <a:txBody>
                        <a:bodyPr/>
                        <a:lstStyle/>
                        <a:p>
                          <a:r>
                            <a:rPr kumimoji="1" lang="ja-JP" altLang="en-US" sz="3200" dirty="0"/>
                            <a:t>ギガ</a:t>
                          </a:r>
                        </a:p>
                      </a:txBody>
                      <a:tcPr/>
                    </a:tc>
                    <a:extLst>
                      <a:ext uri="{0D108BD9-81ED-4DB2-BD59-A6C34878D82A}">
                        <a16:rowId xmlns:a16="http://schemas.microsoft.com/office/drawing/2014/main" val="10002"/>
                      </a:ext>
                    </a:extLst>
                  </a:tr>
                  <a:tr h="601980">
                    <a:tc>
                      <a:txBody>
                        <a:bodyPr/>
                        <a:lstStyle/>
                        <a:p>
                          <a:endParaRPr lang="ja-JP"/>
                        </a:p>
                      </a:txBody>
                      <a:tcPr>
                        <a:blipFill>
                          <a:blip r:embed="rId6"/>
                          <a:stretch>
                            <a:fillRect l="-476" t="-342857" r="-202857" b="-231633"/>
                          </a:stretch>
                        </a:blipFill>
                      </a:tcPr>
                    </a:tc>
                    <a:tc>
                      <a:txBody>
                        <a:bodyPr/>
                        <a:lstStyle/>
                        <a:p>
                          <a:r>
                            <a:rPr kumimoji="1" lang="en-US" altLang="ja-JP" sz="3200" dirty="0"/>
                            <a:t>T</a:t>
                          </a:r>
                          <a:endParaRPr kumimoji="1" lang="ja-JP" altLang="en-US" sz="3200" dirty="0"/>
                        </a:p>
                      </a:txBody>
                      <a:tcPr/>
                    </a:tc>
                    <a:tc>
                      <a:txBody>
                        <a:bodyPr/>
                        <a:lstStyle/>
                        <a:p>
                          <a:r>
                            <a:rPr kumimoji="1" lang="ja-JP" altLang="en-US" sz="3200" dirty="0"/>
                            <a:t>テラ</a:t>
                          </a:r>
                        </a:p>
                      </a:txBody>
                      <a:tcPr/>
                    </a:tc>
                    <a:extLst>
                      <a:ext uri="{0D108BD9-81ED-4DB2-BD59-A6C34878D82A}">
                        <a16:rowId xmlns:a16="http://schemas.microsoft.com/office/drawing/2014/main" val="10003"/>
                      </a:ext>
                    </a:extLst>
                  </a:tr>
                  <a:tr h="601980">
                    <a:tc>
                      <a:txBody>
                        <a:bodyPr/>
                        <a:lstStyle/>
                        <a:p>
                          <a:endParaRPr lang="ja-JP"/>
                        </a:p>
                      </a:txBody>
                      <a:tcPr>
                        <a:blipFill>
                          <a:blip r:embed="rId6"/>
                          <a:stretch>
                            <a:fillRect l="-476" t="-438384" r="-202857" b="-129293"/>
                          </a:stretch>
                        </a:blipFill>
                      </a:tcPr>
                    </a:tc>
                    <a:tc>
                      <a:txBody>
                        <a:bodyPr/>
                        <a:lstStyle/>
                        <a:p>
                          <a:r>
                            <a:rPr kumimoji="1" lang="en-US" altLang="ja-JP" sz="3200" dirty="0"/>
                            <a:t>P</a:t>
                          </a:r>
                          <a:endParaRPr kumimoji="1" lang="ja-JP" altLang="en-US" sz="3200" dirty="0"/>
                        </a:p>
                      </a:txBody>
                      <a:tcPr/>
                    </a:tc>
                    <a:tc>
                      <a:txBody>
                        <a:bodyPr/>
                        <a:lstStyle/>
                        <a:p>
                          <a:r>
                            <a:rPr kumimoji="1" lang="ja-JP" altLang="en-US" sz="3200" dirty="0"/>
                            <a:t>ペタ</a:t>
                          </a:r>
                        </a:p>
                      </a:txBody>
                      <a:tcPr/>
                    </a:tc>
                    <a:extLst>
                      <a:ext uri="{0D108BD9-81ED-4DB2-BD59-A6C34878D82A}">
                        <a16:rowId xmlns:a16="http://schemas.microsoft.com/office/drawing/2014/main" val="10004"/>
                      </a:ext>
                    </a:extLst>
                  </a:tr>
                  <a:tr h="601980">
                    <a:tc>
                      <a:txBody>
                        <a:bodyPr/>
                        <a:lstStyle/>
                        <a:p>
                          <a:endParaRPr lang="ja-JP"/>
                        </a:p>
                      </a:txBody>
                      <a:tcPr>
                        <a:blipFill>
                          <a:blip r:embed="rId6"/>
                          <a:stretch>
                            <a:fillRect l="-476" t="-538384" r="-202857" b="-29293"/>
                          </a:stretch>
                        </a:blipFill>
                      </a:tcPr>
                    </a:tc>
                    <a:tc>
                      <a:txBody>
                        <a:bodyPr/>
                        <a:lstStyle/>
                        <a:p>
                          <a:r>
                            <a:rPr kumimoji="1" lang="en-US" altLang="ja-JP" sz="3200" dirty="0"/>
                            <a:t>E</a:t>
                          </a:r>
                          <a:endParaRPr kumimoji="1" lang="ja-JP" altLang="en-US" sz="3200" dirty="0"/>
                        </a:p>
                      </a:txBody>
                      <a:tcPr/>
                    </a:tc>
                    <a:tc>
                      <a:txBody>
                        <a:bodyPr/>
                        <a:lstStyle/>
                        <a:p>
                          <a:r>
                            <a:rPr kumimoji="1" lang="ja-JP" altLang="en-US" sz="3200" dirty="0"/>
                            <a:t>エクサ</a:t>
                          </a:r>
                        </a:p>
                      </a:txBody>
                      <a:tcPr/>
                    </a:tc>
                    <a:extLst>
                      <a:ext uri="{0D108BD9-81ED-4DB2-BD59-A6C34878D82A}">
                        <a16:rowId xmlns:a16="http://schemas.microsoft.com/office/drawing/2014/main" val="968298485"/>
                      </a:ext>
                    </a:extLst>
                  </a:tr>
                </a:tbl>
              </a:graphicData>
            </a:graphic>
          </p:graphicFrame>
        </mc:Fallback>
      </mc:AlternateContent>
    </p:spTree>
    <p:extLst>
      <p:ext uri="{BB962C8B-B14F-4D97-AF65-F5344CB8AC3E}">
        <p14:creationId xmlns:p14="http://schemas.microsoft.com/office/powerpoint/2010/main" val="86452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0"/>
            <a:ext cx="8229600" cy="1143000"/>
          </a:xfrm>
        </p:spPr>
        <p:txBody>
          <a:bodyPr/>
          <a:lstStyle/>
          <a:p>
            <a:pPr eaLnBrk="1" hangingPunct="1"/>
            <a:r>
              <a:rPr lang="ja-JP" altLang="en-US"/>
              <a:t>真性半導体</a:t>
            </a:r>
          </a:p>
        </p:txBody>
      </p:sp>
      <p:pic>
        <p:nvPicPr>
          <p:cNvPr id="52227" name="Picture 4" descr="図02_01"/>
          <p:cNvPicPr>
            <a:picLocks noChangeAspect="1" noChangeArrowheads="1"/>
          </p:cNvPicPr>
          <p:nvPr/>
        </p:nvPicPr>
        <p:blipFill>
          <a:blip r:embed="rId3" cstate="print"/>
          <a:srcRect/>
          <a:stretch>
            <a:fillRect/>
          </a:stretch>
        </p:blipFill>
        <p:spPr bwMode="auto">
          <a:xfrm>
            <a:off x="1223963" y="1341438"/>
            <a:ext cx="7740650" cy="5224462"/>
          </a:xfrm>
          <a:prstGeom prst="rect">
            <a:avLst/>
          </a:prstGeom>
          <a:noFill/>
          <a:ln w="9525">
            <a:noFill/>
            <a:miter lim="800000"/>
            <a:headEnd/>
            <a:tailEnd/>
          </a:ln>
        </p:spPr>
      </p:pic>
      <p:sp>
        <p:nvSpPr>
          <p:cNvPr id="52228" name="Rectangle 3"/>
          <p:cNvSpPr>
            <a:spLocks noGrp="1" noChangeArrowheads="1"/>
          </p:cNvSpPr>
          <p:nvPr>
            <p:ph type="body" idx="1"/>
          </p:nvPr>
        </p:nvSpPr>
        <p:spPr>
          <a:xfrm>
            <a:off x="0" y="962253"/>
            <a:ext cx="4608512" cy="1108075"/>
          </a:xfrm>
        </p:spPr>
        <p:txBody>
          <a:bodyPr/>
          <a:lstStyle/>
          <a:p>
            <a:pPr eaLnBrk="1" hangingPunct="1"/>
            <a:r>
              <a:rPr lang="ja-JP" altLang="en-US" dirty="0"/>
              <a:t>例：シリコン</a:t>
            </a:r>
          </a:p>
          <a:p>
            <a:pPr lvl="1" eaLnBrk="1" hangingPunct="1"/>
            <a:r>
              <a:rPr lang="ja-JP" altLang="en-US" dirty="0"/>
              <a:t>自由電子数＝正孔数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図02_02"/>
          <p:cNvPicPr>
            <a:picLocks noChangeAspect="1" noChangeArrowheads="1"/>
          </p:cNvPicPr>
          <p:nvPr/>
        </p:nvPicPr>
        <p:blipFill>
          <a:blip r:embed="rId3" cstate="print"/>
          <a:srcRect/>
          <a:stretch>
            <a:fillRect/>
          </a:stretch>
        </p:blipFill>
        <p:spPr bwMode="auto">
          <a:xfrm>
            <a:off x="1187450" y="1773238"/>
            <a:ext cx="7273925" cy="4889500"/>
          </a:xfrm>
          <a:prstGeom prst="rect">
            <a:avLst/>
          </a:prstGeom>
          <a:noFill/>
          <a:ln w="9525">
            <a:noFill/>
            <a:miter lim="800000"/>
            <a:headEnd/>
            <a:tailEnd/>
          </a:ln>
        </p:spPr>
      </p:pic>
      <p:sp>
        <p:nvSpPr>
          <p:cNvPr id="48131" name="Rectangle 2"/>
          <p:cNvSpPr>
            <a:spLocks noGrp="1" noChangeArrowheads="1"/>
          </p:cNvSpPr>
          <p:nvPr>
            <p:ph type="title"/>
          </p:nvPr>
        </p:nvSpPr>
        <p:spPr>
          <a:xfrm>
            <a:off x="468313" y="0"/>
            <a:ext cx="8229600" cy="1143000"/>
          </a:xfrm>
        </p:spPr>
        <p:txBody>
          <a:bodyPr/>
          <a:lstStyle/>
          <a:p>
            <a:pPr eaLnBrk="1" hangingPunct="1">
              <a:defRPr/>
            </a:pPr>
            <a:r>
              <a:rPr lang="ja-JP" altLang="en-US" dirty="0">
                <a:latin typeface="+mn-ea"/>
                <a:ea typeface="+mn-ea"/>
              </a:rPr>
              <a:t>不純物半導体（ｎ型半導体）</a:t>
            </a:r>
          </a:p>
        </p:txBody>
      </p:sp>
      <p:sp>
        <p:nvSpPr>
          <p:cNvPr id="53252" name="Rectangle 3"/>
          <p:cNvSpPr>
            <a:spLocks noGrp="1" noChangeArrowheads="1"/>
          </p:cNvSpPr>
          <p:nvPr>
            <p:ph type="body" idx="1"/>
          </p:nvPr>
        </p:nvSpPr>
        <p:spPr>
          <a:xfrm>
            <a:off x="395288" y="1052513"/>
            <a:ext cx="8229600" cy="5805487"/>
          </a:xfrm>
        </p:spPr>
        <p:txBody>
          <a:bodyPr/>
          <a:lstStyle/>
          <a:p>
            <a:pPr eaLnBrk="1" hangingPunct="1"/>
            <a:r>
              <a:rPr lang="en-US" altLang="ja-JP"/>
              <a:t>5</a:t>
            </a:r>
            <a:r>
              <a:rPr lang="ja-JP" altLang="en-US"/>
              <a:t>価の不純物としてヒ素ＡｓをＳｉに混入</a:t>
            </a:r>
          </a:p>
          <a:p>
            <a:pPr lvl="1" eaLnBrk="1" hangingPunct="1"/>
            <a:r>
              <a:rPr lang="ja-JP" altLang="en-US"/>
              <a:t>自由電子が発生</a:t>
            </a:r>
          </a:p>
          <a:p>
            <a:pPr lvl="1" eaLnBrk="1" hangingPunct="1">
              <a:buFontTx/>
              <a:buNone/>
            </a:pPr>
            <a:r>
              <a:rPr lang="ja-JP" altLang="en-US"/>
              <a:t>（ドナー）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図02_03"/>
          <p:cNvPicPr>
            <a:picLocks noChangeAspect="1" noChangeArrowheads="1"/>
          </p:cNvPicPr>
          <p:nvPr/>
        </p:nvPicPr>
        <p:blipFill>
          <a:blip r:embed="rId3" cstate="print"/>
          <a:srcRect/>
          <a:stretch>
            <a:fillRect/>
          </a:stretch>
        </p:blipFill>
        <p:spPr bwMode="auto">
          <a:xfrm>
            <a:off x="1979613" y="2060575"/>
            <a:ext cx="6838950" cy="4614863"/>
          </a:xfrm>
          <a:prstGeom prst="rect">
            <a:avLst/>
          </a:prstGeom>
          <a:noFill/>
          <a:ln w="9525">
            <a:noFill/>
            <a:miter lim="800000"/>
            <a:headEnd/>
            <a:tailEnd/>
          </a:ln>
        </p:spPr>
      </p:pic>
      <p:sp>
        <p:nvSpPr>
          <p:cNvPr id="54275" name="Rectangle 2"/>
          <p:cNvSpPr>
            <a:spLocks noGrp="1" noChangeArrowheads="1"/>
          </p:cNvSpPr>
          <p:nvPr>
            <p:ph type="title"/>
          </p:nvPr>
        </p:nvSpPr>
        <p:spPr>
          <a:xfrm>
            <a:off x="395288" y="0"/>
            <a:ext cx="8229600" cy="1143000"/>
          </a:xfrm>
        </p:spPr>
        <p:txBody>
          <a:bodyPr/>
          <a:lstStyle/>
          <a:p>
            <a:pPr eaLnBrk="1" hangingPunct="1"/>
            <a:r>
              <a:rPr lang="ja-JP" altLang="en-US"/>
              <a:t>不純物半導体（ｐ型半導体）</a:t>
            </a:r>
          </a:p>
        </p:txBody>
      </p:sp>
      <p:sp>
        <p:nvSpPr>
          <p:cNvPr id="54276" name="Rectangle 4"/>
          <p:cNvSpPr>
            <a:spLocks noGrp="1" noChangeArrowheads="1"/>
          </p:cNvSpPr>
          <p:nvPr>
            <p:ph type="body" idx="1"/>
          </p:nvPr>
        </p:nvSpPr>
        <p:spPr>
          <a:xfrm>
            <a:off x="395288" y="1052513"/>
            <a:ext cx="8229600" cy="5805487"/>
          </a:xfrm>
          <a:noFill/>
        </p:spPr>
        <p:txBody>
          <a:bodyPr/>
          <a:lstStyle/>
          <a:p>
            <a:pPr eaLnBrk="1" hangingPunct="1"/>
            <a:r>
              <a:rPr lang="ja-JP" altLang="en-US"/>
              <a:t>３価の不純物としてホウ素ＢをＳｉに混入</a:t>
            </a:r>
          </a:p>
          <a:p>
            <a:pPr lvl="1" eaLnBrk="1" hangingPunct="1"/>
            <a:r>
              <a:rPr lang="ja-JP" altLang="en-US"/>
              <a:t>電子が不足し正孔が発生</a:t>
            </a:r>
          </a:p>
          <a:p>
            <a:pPr lvl="1" eaLnBrk="1" hangingPunct="1">
              <a:buFontTx/>
              <a:buNone/>
            </a:pPr>
            <a:r>
              <a:rPr lang="ja-JP" altLang="en-US"/>
              <a:t>	（アクセプタ）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457200" y="274638"/>
            <a:ext cx="8435975" cy="1655762"/>
          </a:xfrm>
          <a:solidFill>
            <a:srgbClr val="FFFF66"/>
          </a:solidFill>
        </p:spPr>
        <p:txBody>
          <a:bodyPr/>
          <a:lstStyle/>
          <a:p>
            <a:pPr eaLnBrk="1" hangingPunct="1"/>
            <a:r>
              <a:rPr lang="ja-JP" altLang="en-US" dirty="0"/>
              <a:t>電子回路の王者　</a:t>
            </a:r>
            <a:r>
              <a:rPr lang="en-US" altLang="ja-JP" dirty="0"/>
              <a:t>MOS-FET</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6147" name="テキスト ボックス 1"/>
          <p:cNvSpPr txBox="1">
            <a:spLocks noChangeArrowheads="1"/>
          </p:cNvSpPr>
          <p:nvPr/>
        </p:nvSpPr>
        <p:spPr bwMode="auto">
          <a:xfrm>
            <a:off x="680243" y="2204864"/>
            <a:ext cx="79898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MOS-FET</a:t>
            </a:r>
            <a:r>
              <a:rPr lang="ja-JP" altLang="en-US" sz="2400" dirty="0"/>
              <a:t>は、アナログ（小信号増幅回路）、ディジタル（大信号増幅回路）共に、現在の電子回路の主流</a:t>
            </a: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ja-JP" altLang="en-US" sz="2400" dirty="0"/>
              <a:t>ディジタル回路は</a:t>
            </a:r>
            <a:r>
              <a:rPr lang="en-US" altLang="ja-JP" sz="2400" dirty="0"/>
              <a:t>CMOS(Complementary MOS)</a:t>
            </a:r>
            <a:r>
              <a:rPr lang="ja-JP" altLang="en-US" sz="2400" dirty="0"/>
              <a:t>が</a:t>
            </a:r>
            <a:r>
              <a:rPr lang="en-US" altLang="ja-JP" sz="2400" dirty="0"/>
              <a:t>8-9</a:t>
            </a:r>
            <a:r>
              <a:rPr lang="ja-JP" altLang="en-US" sz="2400" dirty="0"/>
              <a:t>割</a:t>
            </a:r>
            <a:endParaRPr lang="en-US" altLang="ja-JP" sz="2400" dirty="0"/>
          </a:p>
          <a:p>
            <a:pPr eaLnBrk="1" hangingPunct="1">
              <a:spcBef>
                <a:spcPct val="0"/>
              </a:spcBef>
              <a:buFontTx/>
              <a:buNone/>
            </a:pPr>
            <a:r>
              <a:rPr lang="en-US" altLang="ja-JP" sz="2400" dirty="0"/>
              <a:t>CMOS</a:t>
            </a:r>
            <a:r>
              <a:rPr lang="ja-JP" altLang="en-US" sz="2400" dirty="0"/>
              <a:t>とは、</a:t>
            </a:r>
            <a:r>
              <a:rPr lang="en-US" altLang="ja-JP" sz="2400" dirty="0"/>
              <a:t>NMOS</a:t>
            </a:r>
            <a:r>
              <a:rPr lang="ja-JP" altLang="en-US" sz="2400" dirty="0"/>
              <a:t>と</a:t>
            </a:r>
            <a:r>
              <a:rPr lang="en-US" altLang="ja-JP" sz="2400" dirty="0"/>
              <a:t>PMOS</a:t>
            </a:r>
            <a:r>
              <a:rPr lang="ja-JP" altLang="en-US" sz="2400" dirty="0"/>
              <a:t>を相補的</a:t>
            </a:r>
            <a:endParaRPr lang="en-US" altLang="ja-JP" sz="2400" dirty="0"/>
          </a:p>
          <a:p>
            <a:pPr eaLnBrk="1" hangingPunct="1">
              <a:spcBef>
                <a:spcPct val="0"/>
              </a:spcBef>
              <a:buFontTx/>
              <a:buNone/>
            </a:pPr>
            <a:r>
              <a:rPr lang="ja-JP" altLang="en-US" sz="2400" dirty="0"/>
              <a:t>に接続する方式</a:t>
            </a:r>
            <a:endParaRPr lang="en-US" altLang="ja-JP" sz="2400" dirty="0"/>
          </a:p>
          <a:p>
            <a:pPr eaLnBrk="1" hangingPunct="1">
              <a:spcBef>
                <a:spcPct val="0"/>
              </a:spcBef>
              <a:buFontTx/>
              <a:buNone/>
            </a:pPr>
            <a:endParaRPr lang="en-US" altLang="ja-JP" sz="2400" dirty="0"/>
          </a:p>
          <a:p>
            <a:pPr eaLnBrk="1" hangingPunct="1">
              <a:spcBef>
                <a:spcPct val="0"/>
              </a:spcBef>
              <a:buFontTx/>
              <a:buNone/>
            </a:pPr>
            <a:endParaRPr lang="en-US" altLang="ja-JP" sz="2400" dirty="0"/>
          </a:p>
        </p:txBody>
      </p:sp>
    </p:spTree>
    <p:extLst>
      <p:ext uri="{BB962C8B-B14F-4D97-AF65-F5344CB8AC3E}">
        <p14:creationId xmlns:p14="http://schemas.microsoft.com/office/powerpoint/2010/main" val="234738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ja-JP" sz="3200" dirty="0"/>
              <a:t>MOS</a:t>
            </a:r>
            <a:r>
              <a:rPr lang="ja-JP" altLang="en-US" sz="3200" dirty="0"/>
              <a:t>（</a:t>
            </a:r>
            <a:r>
              <a:rPr lang="en-US" altLang="ja-JP" sz="3200" dirty="0"/>
              <a:t>Metal Oxide Semiconductor) </a:t>
            </a:r>
            <a:br>
              <a:rPr lang="en-US" altLang="ja-JP" sz="3200" dirty="0"/>
            </a:br>
            <a:r>
              <a:rPr lang="en-US" altLang="ja-JP" sz="3200" dirty="0"/>
              <a:t>FET</a:t>
            </a:r>
            <a:r>
              <a:rPr lang="ja-JP" altLang="en-US" sz="3200" dirty="0"/>
              <a:t>（</a:t>
            </a:r>
            <a:r>
              <a:rPr lang="en-US" altLang="ja-JP" sz="3200" dirty="0"/>
              <a:t>Field Effect Transistor)</a:t>
            </a:r>
            <a:r>
              <a:rPr lang="ja-JP" altLang="en-US" sz="3200" dirty="0"/>
              <a:t>の記号</a:t>
            </a:r>
          </a:p>
        </p:txBody>
      </p:sp>
      <p:sp>
        <p:nvSpPr>
          <p:cNvPr id="6149" name="Line 5"/>
          <p:cNvSpPr>
            <a:spLocks noChangeShapeType="1"/>
          </p:cNvSpPr>
          <p:nvPr/>
        </p:nvSpPr>
        <p:spPr bwMode="auto">
          <a:xfrm>
            <a:off x="2067165" y="2738040"/>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 name="グループ化 1"/>
          <p:cNvGrpSpPr/>
          <p:nvPr/>
        </p:nvGrpSpPr>
        <p:grpSpPr>
          <a:xfrm>
            <a:off x="2080813" y="2024416"/>
            <a:ext cx="288925" cy="574675"/>
            <a:chOff x="2080813" y="2133600"/>
            <a:chExt cx="288925" cy="574675"/>
          </a:xfrm>
        </p:grpSpPr>
        <p:sp>
          <p:nvSpPr>
            <p:cNvPr id="6150" name="Line 6"/>
            <p:cNvSpPr>
              <a:spLocks noChangeShapeType="1"/>
            </p:cNvSpPr>
            <p:nvPr/>
          </p:nvSpPr>
          <p:spPr bwMode="auto">
            <a:xfrm>
              <a:off x="2080813" y="2708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1" name="Line 7"/>
            <p:cNvSpPr>
              <a:spLocks noChangeShapeType="1"/>
            </p:cNvSpPr>
            <p:nvPr/>
          </p:nvSpPr>
          <p:spPr bwMode="auto">
            <a:xfrm flipV="1">
              <a:off x="2369738" y="213360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 name="グループ化 2"/>
          <p:cNvGrpSpPr/>
          <p:nvPr/>
        </p:nvGrpSpPr>
        <p:grpSpPr>
          <a:xfrm>
            <a:off x="2080813" y="3168959"/>
            <a:ext cx="288925" cy="574675"/>
            <a:chOff x="2080813" y="3141663"/>
            <a:chExt cx="288925" cy="574675"/>
          </a:xfrm>
        </p:grpSpPr>
        <p:sp>
          <p:nvSpPr>
            <p:cNvPr id="6152" name="Line 8"/>
            <p:cNvSpPr>
              <a:spLocks noChangeShapeType="1"/>
            </p:cNvSpPr>
            <p:nvPr/>
          </p:nvSpPr>
          <p:spPr bwMode="auto">
            <a:xfrm>
              <a:off x="2080813" y="31416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 name="Line 10"/>
            <p:cNvSpPr>
              <a:spLocks noChangeShapeType="1"/>
            </p:cNvSpPr>
            <p:nvPr/>
          </p:nvSpPr>
          <p:spPr bwMode="auto">
            <a:xfrm flipV="1">
              <a:off x="2369738"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155" name="Line 11"/>
          <p:cNvSpPr>
            <a:spLocks noChangeShapeType="1"/>
          </p:cNvSpPr>
          <p:nvPr/>
        </p:nvSpPr>
        <p:spPr bwMode="auto">
          <a:xfrm>
            <a:off x="1602405" y="285593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 name="Text Box 12"/>
          <p:cNvSpPr txBox="1">
            <a:spLocks noChangeArrowheads="1"/>
          </p:cNvSpPr>
          <p:nvPr/>
        </p:nvSpPr>
        <p:spPr bwMode="auto">
          <a:xfrm>
            <a:off x="1166813" y="4024313"/>
            <a:ext cx="26709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nMOS</a:t>
            </a:r>
            <a:r>
              <a:rPr lang="ja-JP" altLang="en-US" b="1" dirty="0"/>
              <a:t>　</a:t>
            </a:r>
            <a:r>
              <a:rPr lang="en-US" altLang="ja-JP" b="1" dirty="0"/>
              <a:t>(n</a:t>
            </a:r>
            <a:r>
              <a:rPr lang="ja-JP" altLang="en-US" b="1" dirty="0"/>
              <a:t>チャネル</a:t>
            </a:r>
            <a:r>
              <a:rPr lang="en-US" altLang="ja-JP" b="1" dirty="0"/>
              <a:t>MOS)</a:t>
            </a:r>
          </a:p>
        </p:txBody>
      </p:sp>
      <p:sp>
        <p:nvSpPr>
          <p:cNvPr id="6163" name="Text Box 19"/>
          <p:cNvSpPr txBox="1">
            <a:spLocks noChangeArrowheads="1"/>
          </p:cNvSpPr>
          <p:nvPr/>
        </p:nvSpPr>
        <p:spPr bwMode="auto">
          <a:xfrm>
            <a:off x="5026025" y="3951288"/>
            <a:ext cx="2581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pMOS</a:t>
            </a:r>
            <a:r>
              <a:rPr lang="ja-JP" altLang="en-US" b="1" dirty="0"/>
              <a:t> </a:t>
            </a:r>
            <a:r>
              <a:rPr lang="en-US" altLang="ja-JP" b="1" dirty="0"/>
              <a:t>(p</a:t>
            </a:r>
            <a:r>
              <a:rPr lang="ja-JP" altLang="en-US" b="1" dirty="0"/>
              <a:t>チャネル</a:t>
            </a:r>
            <a:r>
              <a:rPr lang="en-US" altLang="ja-JP" b="1" dirty="0"/>
              <a:t>MOS)</a:t>
            </a:r>
          </a:p>
        </p:txBody>
      </p:sp>
      <p:sp>
        <p:nvSpPr>
          <p:cNvPr id="6165" name="Text Box 21"/>
          <p:cNvSpPr txBox="1">
            <a:spLocks noChangeArrowheads="1"/>
          </p:cNvSpPr>
          <p:nvPr/>
        </p:nvSpPr>
        <p:spPr bwMode="auto">
          <a:xfrm>
            <a:off x="950913" y="25844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Gate</a:t>
            </a:r>
          </a:p>
        </p:txBody>
      </p:sp>
      <p:sp>
        <p:nvSpPr>
          <p:cNvPr id="6166" name="Text Box 22"/>
          <p:cNvSpPr txBox="1">
            <a:spLocks noChangeArrowheads="1"/>
          </p:cNvSpPr>
          <p:nvPr/>
        </p:nvSpPr>
        <p:spPr bwMode="auto">
          <a:xfrm>
            <a:off x="2413879" y="3483592"/>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Source</a:t>
            </a:r>
          </a:p>
        </p:txBody>
      </p:sp>
      <p:sp>
        <p:nvSpPr>
          <p:cNvPr id="6167" name="Text Box 23"/>
          <p:cNvSpPr txBox="1">
            <a:spLocks noChangeArrowheads="1"/>
          </p:cNvSpPr>
          <p:nvPr/>
        </p:nvSpPr>
        <p:spPr bwMode="auto">
          <a:xfrm>
            <a:off x="2339313" y="1831027"/>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Drain</a:t>
            </a:r>
          </a:p>
        </p:txBody>
      </p:sp>
      <p:sp>
        <p:nvSpPr>
          <p:cNvPr id="25" name="Line 5"/>
          <p:cNvSpPr>
            <a:spLocks noChangeShapeType="1"/>
          </p:cNvSpPr>
          <p:nvPr/>
        </p:nvSpPr>
        <p:spPr bwMode="auto">
          <a:xfrm>
            <a:off x="2058062" y="2464199"/>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5"/>
          <p:cNvSpPr>
            <a:spLocks noChangeShapeType="1"/>
          </p:cNvSpPr>
          <p:nvPr/>
        </p:nvSpPr>
        <p:spPr bwMode="auto">
          <a:xfrm>
            <a:off x="2058062" y="3029192"/>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5" name="直線矢印コネクタ 4"/>
          <p:cNvCxnSpPr/>
          <p:nvPr/>
        </p:nvCxnSpPr>
        <p:spPr>
          <a:xfrm flipH="1">
            <a:off x="2080813" y="2859088"/>
            <a:ext cx="3894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Line 5"/>
          <p:cNvSpPr>
            <a:spLocks noChangeShapeType="1"/>
          </p:cNvSpPr>
          <p:nvPr/>
        </p:nvSpPr>
        <p:spPr bwMode="auto">
          <a:xfrm>
            <a:off x="1923855" y="2616598"/>
            <a:ext cx="0" cy="4520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テキスト ボックス 5"/>
          <p:cNvSpPr txBox="1"/>
          <p:nvPr/>
        </p:nvSpPr>
        <p:spPr>
          <a:xfrm>
            <a:off x="2541234" y="2741613"/>
            <a:ext cx="1851789" cy="369332"/>
          </a:xfrm>
          <a:prstGeom prst="rect">
            <a:avLst/>
          </a:prstGeom>
          <a:noFill/>
        </p:spPr>
        <p:txBody>
          <a:bodyPr wrap="none" rtlCol="0">
            <a:spAutoFit/>
          </a:bodyPr>
          <a:lstStyle/>
          <a:p>
            <a:r>
              <a:rPr kumimoji="1" lang="en-US" altLang="ja-JP" dirty="0"/>
              <a:t>Base(Substrate)</a:t>
            </a:r>
            <a:endParaRPr kumimoji="1" lang="ja-JP" altLang="en-US" dirty="0"/>
          </a:p>
        </p:txBody>
      </p:sp>
      <p:sp>
        <p:nvSpPr>
          <p:cNvPr id="40" name="Line 13"/>
          <p:cNvSpPr>
            <a:spLocks noChangeShapeType="1"/>
          </p:cNvSpPr>
          <p:nvPr/>
        </p:nvSpPr>
        <p:spPr bwMode="auto">
          <a:xfrm>
            <a:off x="5724525" y="5386389"/>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14"/>
          <p:cNvSpPr>
            <a:spLocks noChangeShapeType="1"/>
          </p:cNvSpPr>
          <p:nvPr/>
        </p:nvSpPr>
        <p:spPr bwMode="auto">
          <a:xfrm>
            <a:off x="5724525" y="5602289"/>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15"/>
          <p:cNvSpPr>
            <a:spLocks noChangeShapeType="1"/>
          </p:cNvSpPr>
          <p:nvPr/>
        </p:nvSpPr>
        <p:spPr bwMode="auto">
          <a:xfrm flipV="1">
            <a:off x="6013450" y="5027614"/>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16"/>
          <p:cNvSpPr>
            <a:spLocks noChangeShapeType="1"/>
          </p:cNvSpPr>
          <p:nvPr/>
        </p:nvSpPr>
        <p:spPr bwMode="auto">
          <a:xfrm>
            <a:off x="5724525" y="6035677"/>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17"/>
          <p:cNvSpPr>
            <a:spLocks noChangeShapeType="1"/>
          </p:cNvSpPr>
          <p:nvPr/>
        </p:nvSpPr>
        <p:spPr bwMode="auto">
          <a:xfrm flipV="1">
            <a:off x="6013450" y="6035677"/>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18"/>
          <p:cNvSpPr>
            <a:spLocks noChangeShapeType="1"/>
          </p:cNvSpPr>
          <p:nvPr/>
        </p:nvSpPr>
        <p:spPr bwMode="auto">
          <a:xfrm>
            <a:off x="5322887" y="5818189"/>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Oval 20"/>
          <p:cNvSpPr>
            <a:spLocks noChangeArrowheads="1"/>
          </p:cNvSpPr>
          <p:nvPr/>
        </p:nvSpPr>
        <p:spPr bwMode="auto">
          <a:xfrm flipH="1">
            <a:off x="5610225" y="5748339"/>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 name="Line 13"/>
          <p:cNvSpPr>
            <a:spLocks noChangeShapeType="1"/>
          </p:cNvSpPr>
          <p:nvPr/>
        </p:nvSpPr>
        <p:spPr bwMode="auto">
          <a:xfrm>
            <a:off x="2033469" y="527986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14"/>
          <p:cNvSpPr>
            <a:spLocks noChangeShapeType="1"/>
          </p:cNvSpPr>
          <p:nvPr/>
        </p:nvSpPr>
        <p:spPr bwMode="auto">
          <a:xfrm>
            <a:off x="2033469" y="549576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15"/>
          <p:cNvSpPr>
            <a:spLocks noChangeShapeType="1"/>
          </p:cNvSpPr>
          <p:nvPr/>
        </p:nvSpPr>
        <p:spPr bwMode="auto">
          <a:xfrm flipV="1">
            <a:off x="2322394" y="492109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16"/>
          <p:cNvSpPr>
            <a:spLocks noChangeShapeType="1"/>
          </p:cNvSpPr>
          <p:nvPr/>
        </p:nvSpPr>
        <p:spPr bwMode="auto">
          <a:xfrm>
            <a:off x="2033469" y="592915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17"/>
          <p:cNvSpPr>
            <a:spLocks noChangeShapeType="1"/>
          </p:cNvSpPr>
          <p:nvPr/>
        </p:nvSpPr>
        <p:spPr bwMode="auto">
          <a:xfrm flipV="1">
            <a:off x="2322394" y="592915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18"/>
          <p:cNvSpPr>
            <a:spLocks noChangeShapeType="1"/>
          </p:cNvSpPr>
          <p:nvPr/>
        </p:nvSpPr>
        <p:spPr bwMode="auto">
          <a:xfrm>
            <a:off x="1713719" y="571166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Text Box 12"/>
          <p:cNvSpPr txBox="1">
            <a:spLocks noChangeArrowheads="1"/>
          </p:cNvSpPr>
          <p:nvPr/>
        </p:nvSpPr>
        <p:spPr bwMode="auto">
          <a:xfrm>
            <a:off x="3101099" y="4549960"/>
            <a:ext cx="2191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ディジタル屋が描くと</a:t>
            </a:r>
            <a:endParaRPr lang="en-US" altLang="ja-JP" b="1" dirty="0"/>
          </a:p>
        </p:txBody>
      </p:sp>
      <p:sp>
        <p:nvSpPr>
          <p:cNvPr id="55" name="Line 5"/>
          <p:cNvSpPr>
            <a:spLocks noChangeShapeType="1"/>
          </p:cNvSpPr>
          <p:nvPr/>
        </p:nvSpPr>
        <p:spPr bwMode="auto">
          <a:xfrm>
            <a:off x="5931767" y="2753960"/>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6" name="グループ化 55"/>
          <p:cNvGrpSpPr/>
          <p:nvPr/>
        </p:nvGrpSpPr>
        <p:grpSpPr>
          <a:xfrm>
            <a:off x="5945415" y="2040336"/>
            <a:ext cx="288925" cy="574675"/>
            <a:chOff x="2080813" y="2133600"/>
            <a:chExt cx="288925" cy="574675"/>
          </a:xfrm>
        </p:grpSpPr>
        <p:sp>
          <p:nvSpPr>
            <p:cNvPr id="57" name="Line 6"/>
            <p:cNvSpPr>
              <a:spLocks noChangeShapeType="1"/>
            </p:cNvSpPr>
            <p:nvPr/>
          </p:nvSpPr>
          <p:spPr bwMode="auto">
            <a:xfrm>
              <a:off x="2080813" y="2708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7"/>
            <p:cNvSpPr>
              <a:spLocks noChangeShapeType="1"/>
            </p:cNvSpPr>
            <p:nvPr/>
          </p:nvSpPr>
          <p:spPr bwMode="auto">
            <a:xfrm flipV="1">
              <a:off x="2369738" y="213360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9" name="グループ化 58"/>
          <p:cNvGrpSpPr/>
          <p:nvPr/>
        </p:nvGrpSpPr>
        <p:grpSpPr>
          <a:xfrm>
            <a:off x="5945415" y="3184879"/>
            <a:ext cx="288925" cy="574675"/>
            <a:chOff x="2080813" y="3141663"/>
            <a:chExt cx="288925" cy="574675"/>
          </a:xfrm>
        </p:grpSpPr>
        <p:sp>
          <p:nvSpPr>
            <p:cNvPr id="60" name="Line 8"/>
            <p:cNvSpPr>
              <a:spLocks noChangeShapeType="1"/>
            </p:cNvSpPr>
            <p:nvPr/>
          </p:nvSpPr>
          <p:spPr bwMode="auto">
            <a:xfrm>
              <a:off x="2080813" y="31416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10"/>
            <p:cNvSpPr>
              <a:spLocks noChangeShapeType="1"/>
            </p:cNvSpPr>
            <p:nvPr/>
          </p:nvSpPr>
          <p:spPr bwMode="auto">
            <a:xfrm flipV="1">
              <a:off x="2369738"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2" name="Line 11"/>
          <p:cNvSpPr>
            <a:spLocks noChangeShapeType="1"/>
          </p:cNvSpPr>
          <p:nvPr/>
        </p:nvSpPr>
        <p:spPr bwMode="auto">
          <a:xfrm>
            <a:off x="5467007" y="287185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Text Box 21"/>
          <p:cNvSpPr txBox="1">
            <a:spLocks noChangeArrowheads="1"/>
          </p:cNvSpPr>
          <p:nvPr/>
        </p:nvSpPr>
        <p:spPr bwMode="auto">
          <a:xfrm>
            <a:off x="4815515" y="260037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Gate</a:t>
            </a:r>
          </a:p>
        </p:txBody>
      </p:sp>
      <p:sp>
        <p:nvSpPr>
          <p:cNvPr id="64" name="Text Box 22"/>
          <p:cNvSpPr txBox="1">
            <a:spLocks noChangeArrowheads="1"/>
          </p:cNvSpPr>
          <p:nvPr/>
        </p:nvSpPr>
        <p:spPr bwMode="auto">
          <a:xfrm>
            <a:off x="6278481" y="3499512"/>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Source</a:t>
            </a:r>
          </a:p>
        </p:txBody>
      </p:sp>
      <p:sp>
        <p:nvSpPr>
          <p:cNvPr id="65" name="Text Box 23"/>
          <p:cNvSpPr txBox="1">
            <a:spLocks noChangeArrowheads="1"/>
          </p:cNvSpPr>
          <p:nvPr/>
        </p:nvSpPr>
        <p:spPr bwMode="auto">
          <a:xfrm>
            <a:off x="6203915" y="1846947"/>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Drain</a:t>
            </a:r>
          </a:p>
        </p:txBody>
      </p:sp>
      <p:sp>
        <p:nvSpPr>
          <p:cNvPr id="66" name="Line 5"/>
          <p:cNvSpPr>
            <a:spLocks noChangeShapeType="1"/>
          </p:cNvSpPr>
          <p:nvPr/>
        </p:nvSpPr>
        <p:spPr bwMode="auto">
          <a:xfrm>
            <a:off x="5922664" y="2480119"/>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5"/>
          <p:cNvSpPr>
            <a:spLocks noChangeShapeType="1"/>
          </p:cNvSpPr>
          <p:nvPr/>
        </p:nvSpPr>
        <p:spPr bwMode="auto">
          <a:xfrm>
            <a:off x="5922664" y="3045112"/>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68" name="直線矢印コネクタ 67"/>
          <p:cNvCxnSpPr/>
          <p:nvPr/>
        </p:nvCxnSpPr>
        <p:spPr>
          <a:xfrm flipH="1">
            <a:off x="5945415" y="2875008"/>
            <a:ext cx="38943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Line 5"/>
          <p:cNvSpPr>
            <a:spLocks noChangeShapeType="1"/>
          </p:cNvSpPr>
          <p:nvPr/>
        </p:nvSpPr>
        <p:spPr bwMode="auto">
          <a:xfrm>
            <a:off x="5788457" y="2632518"/>
            <a:ext cx="0" cy="4520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テキスト ボックス 69"/>
          <p:cNvSpPr txBox="1"/>
          <p:nvPr/>
        </p:nvSpPr>
        <p:spPr>
          <a:xfrm>
            <a:off x="6405836" y="2757533"/>
            <a:ext cx="1851789" cy="369332"/>
          </a:xfrm>
          <a:prstGeom prst="rect">
            <a:avLst/>
          </a:prstGeom>
          <a:noFill/>
        </p:spPr>
        <p:txBody>
          <a:bodyPr wrap="none" rtlCol="0">
            <a:spAutoFit/>
          </a:bodyPr>
          <a:lstStyle/>
          <a:p>
            <a:r>
              <a:rPr kumimoji="1" lang="en-US" altLang="ja-JP" dirty="0"/>
              <a:t>Base(Substrate)</a:t>
            </a:r>
            <a:endParaRPr kumimoji="1" lang="ja-JP" altLang="en-US" dirty="0"/>
          </a:p>
        </p:txBody>
      </p:sp>
    </p:spTree>
    <p:extLst>
      <p:ext uri="{BB962C8B-B14F-4D97-AF65-F5344CB8AC3E}">
        <p14:creationId xmlns:p14="http://schemas.microsoft.com/office/powerpoint/2010/main" val="124276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843213" y="2414588"/>
            <a:ext cx="4249737" cy="15128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38923" name="Rectangle 11"/>
          <p:cNvSpPr>
            <a:spLocks noChangeArrowheads="1"/>
          </p:cNvSpPr>
          <p:nvPr/>
        </p:nvSpPr>
        <p:spPr bwMode="auto">
          <a:xfrm>
            <a:off x="3276600"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24" name="Text Box 12"/>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型サブストレート（土台）</a:t>
            </a:r>
          </a:p>
        </p:txBody>
      </p:sp>
      <p:sp>
        <p:nvSpPr>
          <p:cNvPr id="38927" name="Text Box 1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38938" name="Group 26"/>
          <p:cNvGrpSpPr>
            <a:grpSpLocks/>
          </p:cNvGrpSpPr>
          <p:nvPr/>
        </p:nvGrpSpPr>
        <p:grpSpPr bwMode="auto">
          <a:xfrm>
            <a:off x="4572000" y="2205038"/>
            <a:ext cx="936625" cy="209550"/>
            <a:chOff x="2880" y="1385"/>
            <a:chExt cx="272" cy="136"/>
          </a:xfrm>
        </p:grpSpPr>
        <p:sp>
          <p:nvSpPr>
            <p:cNvPr id="38926" name="Rectangle 14"/>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28" name="Rectangle 16"/>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8929" name="Text Box 17"/>
          <p:cNvSpPr txBox="1">
            <a:spLocks noChangeArrowheads="1"/>
          </p:cNvSpPr>
          <p:nvPr/>
        </p:nvSpPr>
        <p:spPr bwMode="auto">
          <a:xfrm>
            <a:off x="2578100" y="700088"/>
            <a:ext cx="2498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r>
              <a:rPr lang="ja-JP" altLang="en-US"/>
              <a:t>はポリシリコン</a:t>
            </a:r>
          </a:p>
          <a:p>
            <a:r>
              <a:rPr lang="ja-JP" altLang="en-US"/>
              <a:t>と呼ぶ導体でできている</a:t>
            </a:r>
          </a:p>
        </p:txBody>
      </p:sp>
      <p:sp>
        <p:nvSpPr>
          <p:cNvPr id="38930" name="Text Box 18"/>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n-MOS</a:t>
            </a:r>
            <a:r>
              <a:rPr lang="ja-JP" altLang="en-US" b="1" dirty="0"/>
              <a:t>トランジスタの</a:t>
            </a:r>
          </a:p>
          <a:p>
            <a:r>
              <a:rPr lang="ja-JP" altLang="en-US" b="1" dirty="0"/>
              <a:t>構造</a:t>
            </a:r>
          </a:p>
        </p:txBody>
      </p:sp>
      <p:sp>
        <p:nvSpPr>
          <p:cNvPr id="38939" name="Rectangle 27"/>
          <p:cNvSpPr>
            <a:spLocks noChangeArrowheads="1"/>
          </p:cNvSpPr>
          <p:nvPr/>
        </p:nvSpPr>
        <p:spPr bwMode="auto">
          <a:xfrm>
            <a:off x="5508625"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8940" name="Group 28"/>
          <p:cNvGrpSpPr>
            <a:grpSpLocks/>
          </p:cNvGrpSpPr>
          <p:nvPr/>
        </p:nvGrpSpPr>
        <p:grpSpPr bwMode="auto">
          <a:xfrm>
            <a:off x="4716463" y="4078288"/>
            <a:ext cx="431800" cy="144462"/>
            <a:chOff x="2789" y="4019"/>
            <a:chExt cx="272" cy="91"/>
          </a:xfrm>
        </p:grpSpPr>
        <p:sp>
          <p:nvSpPr>
            <p:cNvPr id="38941" name="Line 29"/>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2" name="Line 30"/>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3" name="Line 31"/>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4" name="Line 32"/>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5" name="Line 33"/>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6" name="Line 34"/>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8947" name="Line 35"/>
          <p:cNvSpPr>
            <a:spLocks noChangeShapeType="1"/>
          </p:cNvSpPr>
          <p:nvPr/>
        </p:nvSpPr>
        <p:spPr bwMode="auto">
          <a:xfrm>
            <a:off x="4932363" y="3933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8" name="Line 36"/>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9" name="Line 37"/>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0" name="Line 38"/>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8951" name="Group 39"/>
          <p:cNvGrpSpPr>
            <a:grpSpLocks/>
          </p:cNvGrpSpPr>
          <p:nvPr/>
        </p:nvGrpSpPr>
        <p:grpSpPr bwMode="auto">
          <a:xfrm>
            <a:off x="2124075" y="2420938"/>
            <a:ext cx="431800" cy="144462"/>
            <a:chOff x="2789" y="4019"/>
            <a:chExt cx="272" cy="91"/>
          </a:xfrm>
        </p:grpSpPr>
        <p:sp>
          <p:nvSpPr>
            <p:cNvPr id="38952" name="Line 40"/>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3" name="Line 41"/>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4" name="Line 42"/>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5" name="Line 43"/>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6" name="Line 44"/>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7" name="Line 45"/>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8958" name="Line 46"/>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9" name="Line 47"/>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0" name="Rectangle 48"/>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61" name="Line 49"/>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2" name="Line 50"/>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3" name="Line 51"/>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4" name="Line 52"/>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5" name="Text Box 53"/>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38966" name="Text Box 54"/>
          <p:cNvSpPr txBox="1">
            <a:spLocks noChangeArrowheads="1"/>
          </p:cNvSpPr>
          <p:nvPr/>
        </p:nvSpPr>
        <p:spPr bwMode="auto">
          <a:xfrm>
            <a:off x="3563938"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38967" name="Text Box 55"/>
          <p:cNvSpPr txBox="1">
            <a:spLocks noChangeArrowheads="1"/>
          </p:cNvSpPr>
          <p:nvPr/>
        </p:nvSpPr>
        <p:spPr bwMode="auto">
          <a:xfrm>
            <a:off x="6659563"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38925" name="Text Box 13"/>
          <p:cNvSpPr txBox="1">
            <a:spLocks noChangeArrowheads="1"/>
          </p:cNvSpPr>
          <p:nvPr/>
        </p:nvSpPr>
        <p:spPr bwMode="auto">
          <a:xfrm>
            <a:off x="5580063" y="24145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38968" name="Text Box 56"/>
          <p:cNvSpPr txBox="1">
            <a:spLocks noChangeArrowheads="1"/>
          </p:cNvSpPr>
          <p:nvPr/>
        </p:nvSpPr>
        <p:spPr bwMode="auto">
          <a:xfrm>
            <a:off x="3276600" y="24923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38969" name="Text Box 57"/>
          <p:cNvSpPr txBox="1">
            <a:spLocks noChangeArrowheads="1"/>
          </p:cNvSpPr>
          <p:nvPr/>
        </p:nvSpPr>
        <p:spPr bwMode="auto">
          <a:xfrm>
            <a:off x="2700338" y="4365625"/>
            <a:ext cx="64055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a:t>
            </a:r>
            <a:r>
              <a:rPr lang="ja-JP" altLang="en-US" b="1"/>
              <a:t>は、酸化膜の絶縁体で</a:t>
            </a:r>
            <a:r>
              <a:rPr lang="en-US" altLang="ja-JP" b="1"/>
              <a:t>p</a:t>
            </a:r>
            <a:r>
              <a:rPr lang="ja-JP" altLang="en-US" b="1"/>
              <a:t>型サブストレートとは</a:t>
            </a:r>
          </a:p>
          <a:p>
            <a:r>
              <a:rPr lang="ja-JP" altLang="en-US" b="1"/>
              <a:t>絶縁されている</a:t>
            </a:r>
          </a:p>
          <a:p>
            <a:endParaRPr lang="ja-JP" altLang="en-US" b="1"/>
          </a:p>
          <a:p>
            <a:r>
              <a:rPr lang="en-US" altLang="ja-JP" b="1"/>
              <a:t>S</a:t>
            </a:r>
            <a:r>
              <a:rPr lang="ja-JP" altLang="en-US" b="1"/>
              <a:t>と</a:t>
            </a:r>
            <a:r>
              <a:rPr lang="en-US" altLang="ja-JP" b="1"/>
              <a:t>D</a:t>
            </a:r>
            <a:r>
              <a:rPr lang="ja-JP" altLang="en-US" b="1"/>
              <a:t>は</a:t>
            </a:r>
            <a:r>
              <a:rPr lang="en-US" altLang="ja-JP" b="1"/>
              <a:t>p</a:t>
            </a:r>
            <a:r>
              <a:rPr lang="ja-JP" altLang="en-US" b="1"/>
              <a:t>型サブストレートにより絶縁されている</a:t>
            </a:r>
          </a:p>
          <a:p>
            <a:r>
              <a:rPr lang="ja-JP" altLang="en-US" b="1"/>
              <a:t>このままだとどうにもならない</a:t>
            </a:r>
          </a:p>
          <a:p>
            <a:r>
              <a:rPr lang="en-US" altLang="ja-JP" b="1"/>
              <a:t>p</a:t>
            </a:r>
            <a:r>
              <a:rPr lang="ja-JP" altLang="en-US" b="1"/>
              <a:t>型はホールがたくさん居る。しかし、この</a:t>
            </a:r>
            <a:r>
              <a:rPr lang="en-US" altLang="ja-JP" b="1"/>
              <a:t>p</a:t>
            </a:r>
            <a:r>
              <a:rPr lang="ja-JP" altLang="en-US" b="1"/>
              <a:t>型サブストレートには</a:t>
            </a:r>
          </a:p>
          <a:p>
            <a:r>
              <a:rPr lang="ja-JP" altLang="en-US" b="1"/>
              <a:t>ホールと結合されない電子がちょっとだけ居る→マイナーキャリア</a:t>
            </a:r>
          </a:p>
          <a:p>
            <a:r>
              <a:rPr lang="ja-JP" altLang="en-US" b="1"/>
              <a:t>これがミソ！</a:t>
            </a:r>
          </a:p>
        </p:txBody>
      </p:sp>
      <p:sp>
        <p:nvSpPr>
          <p:cNvPr id="38970" name="Text Box 58"/>
          <p:cNvSpPr txBox="1">
            <a:spLocks noChangeArrowheads="1"/>
          </p:cNvSpPr>
          <p:nvPr/>
        </p:nvSpPr>
        <p:spPr bwMode="auto">
          <a:xfrm>
            <a:off x="5724525" y="476250"/>
            <a:ext cx="1920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ここは実は距離が</a:t>
            </a:r>
          </a:p>
          <a:p>
            <a:r>
              <a:rPr lang="ja-JP" altLang="en-US"/>
              <a:t>短い！</a:t>
            </a:r>
          </a:p>
          <a:p>
            <a:r>
              <a:rPr lang="ja-JP" altLang="en-US"/>
              <a:t>チャネルと呼ぶ</a:t>
            </a:r>
          </a:p>
        </p:txBody>
      </p:sp>
      <p:sp>
        <p:nvSpPr>
          <p:cNvPr id="38971" name="Line 59"/>
          <p:cNvSpPr>
            <a:spLocks noChangeShapeType="1"/>
          </p:cNvSpPr>
          <p:nvPr/>
        </p:nvSpPr>
        <p:spPr bwMode="auto">
          <a:xfrm flipH="1">
            <a:off x="5076825" y="1412875"/>
            <a:ext cx="79057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72" name="Oval 60"/>
          <p:cNvSpPr>
            <a:spLocks noChangeArrowheads="1"/>
          </p:cNvSpPr>
          <p:nvPr/>
        </p:nvSpPr>
        <p:spPr bwMode="auto">
          <a:xfrm>
            <a:off x="3348038" y="32131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3" name="Oval 61"/>
          <p:cNvSpPr>
            <a:spLocks noChangeArrowheads="1"/>
          </p:cNvSpPr>
          <p:nvPr/>
        </p:nvSpPr>
        <p:spPr bwMode="auto">
          <a:xfrm>
            <a:off x="4284663" y="3357563"/>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4" name="Oval 62"/>
          <p:cNvSpPr>
            <a:spLocks noChangeArrowheads="1"/>
          </p:cNvSpPr>
          <p:nvPr/>
        </p:nvSpPr>
        <p:spPr bwMode="auto">
          <a:xfrm>
            <a:off x="5435600" y="32131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5" name="Oval 63"/>
          <p:cNvSpPr>
            <a:spLocks noChangeArrowheads="1"/>
          </p:cNvSpPr>
          <p:nvPr/>
        </p:nvSpPr>
        <p:spPr bwMode="auto">
          <a:xfrm>
            <a:off x="6084888" y="34290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6" name="Oval 64"/>
          <p:cNvSpPr>
            <a:spLocks noChangeArrowheads="1"/>
          </p:cNvSpPr>
          <p:nvPr/>
        </p:nvSpPr>
        <p:spPr bwMode="auto">
          <a:xfrm>
            <a:off x="5651500" y="34290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8" name="Oval 66"/>
          <p:cNvSpPr>
            <a:spLocks noChangeArrowheads="1"/>
          </p:cNvSpPr>
          <p:nvPr/>
        </p:nvSpPr>
        <p:spPr bwMode="auto">
          <a:xfrm>
            <a:off x="6732588" y="32131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9" name="Oval 67"/>
          <p:cNvSpPr>
            <a:spLocks noChangeArrowheads="1"/>
          </p:cNvSpPr>
          <p:nvPr/>
        </p:nvSpPr>
        <p:spPr bwMode="auto">
          <a:xfrm>
            <a:off x="4356100" y="29972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82906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843213" y="2414588"/>
            <a:ext cx="4249737" cy="15128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0963" name="Rectangle 3"/>
          <p:cNvSpPr>
            <a:spLocks noChangeArrowheads="1"/>
          </p:cNvSpPr>
          <p:nvPr/>
        </p:nvSpPr>
        <p:spPr bwMode="auto">
          <a:xfrm>
            <a:off x="3276600"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64"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型サブストレート（土台）</a:t>
            </a:r>
          </a:p>
        </p:txBody>
      </p:sp>
      <p:grpSp>
        <p:nvGrpSpPr>
          <p:cNvPr id="40966" name="Group 6"/>
          <p:cNvGrpSpPr>
            <a:grpSpLocks/>
          </p:cNvGrpSpPr>
          <p:nvPr/>
        </p:nvGrpSpPr>
        <p:grpSpPr bwMode="auto">
          <a:xfrm>
            <a:off x="4572000" y="2205038"/>
            <a:ext cx="936625" cy="209550"/>
            <a:chOff x="2880" y="1385"/>
            <a:chExt cx="272" cy="136"/>
          </a:xfrm>
        </p:grpSpPr>
        <p:sp>
          <p:nvSpPr>
            <p:cNvPr id="40967"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68"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0970" name="Text Box 10"/>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n-MOS</a:t>
            </a:r>
            <a:r>
              <a:rPr lang="ja-JP" altLang="en-US" b="1" dirty="0"/>
              <a:t>トランジスタの</a:t>
            </a:r>
          </a:p>
          <a:p>
            <a:r>
              <a:rPr lang="ja-JP" altLang="en-US" b="1" dirty="0"/>
              <a:t>構造</a:t>
            </a:r>
          </a:p>
        </p:txBody>
      </p:sp>
      <p:sp>
        <p:nvSpPr>
          <p:cNvPr id="40971" name="Rectangle 11"/>
          <p:cNvSpPr>
            <a:spLocks noChangeArrowheads="1"/>
          </p:cNvSpPr>
          <p:nvPr/>
        </p:nvSpPr>
        <p:spPr bwMode="auto">
          <a:xfrm>
            <a:off x="5508625"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0972" name="Group 12"/>
          <p:cNvGrpSpPr>
            <a:grpSpLocks/>
          </p:cNvGrpSpPr>
          <p:nvPr/>
        </p:nvGrpSpPr>
        <p:grpSpPr bwMode="auto">
          <a:xfrm>
            <a:off x="4716463" y="4078288"/>
            <a:ext cx="431800" cy="144462"/>
            <a:chOff x="2789" y="4019"/>
            <a:chExt cx="272" cy="91"/>
          </a:xfrm>
        </p:grpSpPr>
        <p:sp>
          <p:nvSpPr>
            <p:cNvPr id="40973" name="Line 13"/>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4" name="Line 14"/>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5" name="Line 15"/>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6" name="Line 16"/>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7" name="Line 17"/>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8" name="Line 18"/>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979" name="Line 19"/>
          <p:cNvSpPr>
            <a:spLocks noChangeShapeType="1"/>
          </p:cNvSpPr>
          <p:nvPr/>
        </p:nvSpPr>
        <p:spPr bwMode="auto">
          <a:xfrm>
            <a:off x="4932363" y="3933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0" name="Line 20"/>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1" name="Line 21"/>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2" name="Line 22"/>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0983" name="Group 23"/>
          <p:cNvGrpSpPr>
            <a:grpSpLocks/>
          </p:cNvGrpSpPr>
          <p:nvPr/>
        </p:nvGrpSpPr>
        <p:grpSpPr bwMode="auto">
          <a:xfrm>
            <a:off x="2124075" y="2420938"/>
            <a:ext cx="431800" cy="144462"/>
            <a:chOff x="2789" y="4019"/>
            <a:chExt cx="272" cy="91"/>
          </a:xfrm>
        </p:grpSpPr>
        <p:sp>
          <p:nvSpPr>
            <p:cNvPr id="40984" name="Line 24"/>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5" name="Line 25"/>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6" name="Line 26"/>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7" name="Line 27"/>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8" name="Line 28"/>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9" name="Line 29"/>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990" name="Line 30"/>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1" name="Line 31"/>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2" name="Rectangle 32"/>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93" name="Line 33"/>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4" name="Line 34"/>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5" name="Line 35"/>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6" name="Line 36"/>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7" name="Text Box 37"/>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0998" name="Text Box 38"/>
          <p:cNvSpPr txBox="1">
            <a:spLocks noChangeArrowheads="1"/>
          </p:cNvSpPr>
          <p:nvPr/>
        </p:nvSpPr>
        <p:spPr bwMode="auto">
          <a:xfrm>
            <a:off x="3563938"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0999" name="Text Box 39"/>
          <p:cNvSpPr txBox="1">
            <a:spLocks noChangeArrowheads="1"/>
          </p:cNvSpPr>
          <p:nvPr/>
        </p:nvSpPr>
        <p:spPr bwMode="auto">
          <a:xfrm>
            <a:off x="7175500"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1000" name="Text Box 40"/>
          <p:cNvSpPr txBox="1">
            <a:spLocks noChangeArrowheads="1"/>
          </p:cNvSpPr>
          <p:nvPr/>
        </p:nvSpPr>
        <p:spPr bwMode="auto">
          <a:xfrm>
            <a:off x="5580063" y="24145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1001" name="Text Box 41"/>
          <p:cNvSpPr txBox="1">
            <a:spLocks noChangeArrowheads="1"/>
          </p:cNvSpPr>
          <p:nvPr/>
        </p:nvSpPr>
        <p:spPr bwMode="auto">
          <a:xfrm>
            <a:off x="3276600" y="24923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1002" name="Text Box 42"/>
          <p:cNvSpPr txBox="1">
            <a:spLocks noChangeArrowheads="1"/>
          </p:cNvSpPr>
          <p:nvPr/>
        </p:nvSpPr>
        <p:spPr bwMode="auto">
          <a:xfrm>
            <a:off x="2995613" y="4516438"/>
            <a:ext cx="4168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a:t>
            </a:r>
            <a:r>
              <a:rPr lang="ja-JP" altLang="en-US" b="1"/>
              <a:t>に＋の電圧を印加</a:t>
            </a:r>
          </a:p>
          <a:p>
            <a:r>
              <a:rPr lang="ja-JP" altLang="en-US" b="1"/>
              <a:t>マイナスの電荷を持つ電子が集まってくる</a:t>
            </a:r>
          </a:p>
        </p:txBody>
      </p:sp>
      <p:sp>
        <p:nvSpPr>
          <p:cNvPr id="41006" name="Text Box 46"/>
          <p:cNvSpPr txBox="1">
            <a:spLocks noChangeArrowheads="1"/>
          </p:cNvSpPr>
          <p:nvPr/>
        </p:nvSpPr>
        <p:spPr bwMode="auto">
          <a:xfrm>
            <a:off x="4932363" y="1484313"/>
            <a:ext cx="1751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＋の電圧を印加</a:t>
            </a:r>
          </a:p>
        </p:txBody>
      </p:sp>
      <p:sp>
        <p:nvSpPr>
          <p:cNvPr id="41008" name="Oval 48"/>
          <p:cNvSpPr>
            <a:spLocks noChangeArrowheads="1"/>
          </p:cNvSpPr>
          <p:nvPr/>
        </p:nvSpPr>
        <p:spPr bwMode="auto">
          <a:xfrm>
            <a:off x="4860925" y="27813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09" name="Oval 49"/>
          <p:cNvSpPr>
            <a:spLocks noChangeArrowheads="1"/>
          </p:cNvSpPr>
          <p:nvPr/>
        </p:nvSpPr>
        <p:spPr bwMode="auto">
          <a:xfrm>
            <a:off x="5076825"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0" name="Oval 50"/>
          <p:cNvSpPr>
            <a:spLocks noChangeArrowheads="1"/>
          </p:cNvSpPr>
          <p:nvPr/>
        </p:nvSpPr>
        <p:spPr bwMode="auto">
          <a:xfrm>
            <a:off x="5292725" y="29241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1" name="Oval 51"/>
          <p:cNvSpPr>
            <a:spLocks noChangeArrowheads="1"/>
          </p:cNvSpPr>
          <p:nvPr/>
        </p:nvSpPr>
        <p:spPr bwMode="auto">
          <a:xfrm>
            <a:off x="5508625" y="3068638"/>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2" name="Text Box 52"/>
          <p:cNvSpPr txBox="1">
            <a:spLocks noChangeArrowheads="1"/>
          </p:cNvSpPr>
          <p:nvPr/>
        </p:nvSpPr>
        <p:spPr bwMode="auto">
          <a:xfrm>
            <a:off x="4427538" y="19097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p>
        </p:txBody>
      </p:sp>
      <p:sp>
        <p:nvSpPr>
          <p:cNvPr id="41013" name="Text Box 53"/>
          <p:cNvSpPr txBox="1">
            <a:spLocks noChangeArrowheads="1"/>
          </p:cNvSpPr>
          <p:nvPr/>
        </p:nvSpPr>
        <p:spPr bwMode="auto">
          <a:xfrm>
            <a:off x="4356100" y="23415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p>
        </p:txBody>
      </p:sp>
      <p:sp>
        <p:nvSpPr>
          <p:cNvPr id="41014" name="Text Box 54"/>
          <p:cNvSpPr txBox="1">
            <a:spLocks noChangeArrowheads="1"/>
          </p:cNvSpPr>
          <p:nvPr/>
        </p:nvSpPr>
        <p:spPr bwMode="auto">
          <a:xfrm>
            <a:off x="3924300" y="16938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電解効果</a:t>
            </a:r>
          </a:p>
        </p:txBody>
      </p:sp>
      <p:sp>
        <p:nvSpPr>
          <p:cNvPr id="41015" name="Oval 55"/>
          <p:cNvSpPr>
            <a:spLocks noChangeArrowheads="1"/>
          </p:cNvSpPr>
          <p:nvPr/>
        </p:nvSpPr>
        <p:spPr bwMode="auto">
          <a:xfrm>
            <a:off x="4645025" y="29972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6" name="Oval 56"/>
          <p:cNvSpPr>
            <a:spLocks noChangeArrowheads="1"/>
          </p:cNvSpPr>
          <p:nvPr/>
        </p:nvSpPr>
        <p:spPr bwMode="auto">
          <a:xfrm>
            <a:off x="4645025"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7" name="Oval 57"/>
          <p:cNvSpPr>
            <a:spLocks noChangeArrowheads="1"/>
          </p:cNvSpPr>
          <p:nvPr/>
        </p:nvSpPr>
        <p:spPr bwMode="auto">
          <a:xfrm>
            <a:off x="5076825" y="29972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8" name="Oval 58"/>
          <p:cNvSpPr>
            <a:spLocks noChangeArrowheads="1"/>
          </p:cNvSpPr>
          <p:nvPr/>
        </p:nvSpPr>
        <p:spPr bwMode="auto">
          <a:xfrm>
            <a:off x="5219700"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17238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843213" y="2414588"/>
            <a:ext cx="4249737" cy="15128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1987" name="Rectangle 3"/>
          <p:cNvSpPr>
            <a:spLocks noChangeArrowheads="1"/>
          </p:cNvSpPr>
          <p:nvPr/>
        </p:nvSpPr>
        <p:spPr bwMode="auto">
          <a:xfrm>
            <a:off x="3276600"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988"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型サブストレート（土台）</a:t>
            </a:r>
          </a:p>
        </p:txBody>
      </p:sp>
      <p:grpSp>
        <p:nvGrpSpPr>
          <p:cNvPr id="41989" name="Group 5"/>
          <p:cNvGrpSpPr>
            <a:grpSpLocks/>
          </p:cNvGrpSpPr>
          <p:nvPr/>
        </p:nvGrpSpPr>
        <p:grpSpPr bwMode="auto">
          <a:xfrm>
            <a:off x="4572000" y="2205038"/>
            <a:ext cx="936625" cy="209550"/>
            <a:chOff x="2880" y="1385"/>
            <a:chExt cx="272" cy="136"/>
          </a:xfrm>
        </p:grpSpPr>
        <p:sp>
          <p:nvSpPr>
            <p:cNvPr id="41990" name="Rectangle 6"/>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991" name="Rectangle 7"/>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992" name="Text Box 8"/>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n-MOS</a:t>
            </a:r>
            <a:r>
              <a:rPr lang="ja-JP" altLang="en-US" b="1" dirty="0"/>
              <a:t>トランジスタの</a:t>
            </a:r>
          </a:p>
          <a:p>
            <a:r>
              <a:rPr lang="ja-JP" altLang="en-US" b="1" dirty="0"/>
              <a:t>構造</a:t>
            </a:r>
          </a:p>
        </p:txBody>
      </p:sp>
      <p:sp>
        <p:nvSpPr>
          <p:cNvPr id="41993" name="Rectangle 9"/>
          <p:cNvSpPr>
            <a:spLocks noChangeArrowheads="1"/>
          </p:cNvSpPr>
          <p:nvPr/>
        </p:nvSpPr>
        <p:spPr bwMode="auto">
          <a:xfrm>
            <a:off x="5508625"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1994" name="Group 10"/>
          <p:cNvGrpSpPr>
            <a:grpSpLocks/>
          </p:cNvGrpSpPr>
          <p:nvPr/>
        </p:nvGrpSpPr>
        <p:grpSpPr bwMode="auto">
          <a:xfrm>
            <a:off x="4716463" y="4078288"/>
            <a:ext cx="431800" cy="144462"/>
            <a:chOff x="2789" y="4019"/>
            <a:chExt cx="272" cy="91"/>
          </a:xfrm>
        </p:grpSpPr>
        <p:sp>
          <p:nvSpPr>
            <p:cNvPr id="41995" name="Line 11"/>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6" name="Line 12"/>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7" name="Line 13"/>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8" name="Line 14"/>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9" name="Line 15"/>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0" name="Line 16"/>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2001" name="Line 17"/>
          <p:cNvSpPr>
            <a:spLocks noChangeShapeType="1"/>
          </p:cNvSpPr>
          <p:nvPr/>
        </p:nvSpPr>
        <p:spPr bwMode="auto">
          <a:xfrm>
            <a:off x="4932363" y="3933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2" name="Line 18"/>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3" name="Line 19"/>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4" name="Line 20"/>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2005" name="Group 21"/>
          <p:cNvGrpSpPr>
            <a:grpSpLocks/>
          </p:cNvGrpSpPr>
          <p:nvPr/>
        </p:nvGrpSpPr>
        <p:grpSpPr bwMode="auto">
          <a:xfrm>
            <a:off x="2124075" y="2420938"/>
            <a:ext cx="431800" cy="144462"/>
            <a:chOff x="2789" y="4019"/>
            <a:chExt cx="272" cy="91"/>
          </a:xfrm>
        </p:grpSpPr>
        <p:sp>
          <p:nvSpPr>
            <p:cNvPr id="42006" name="Line 22"/>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7" name="Line 23"/>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8" name="Line 24"/>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9" name="Line 25"/>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0" name="Line 26"/>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1" name="Line 27"/>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2012" name="Line 28"/>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3" name="Line 29"/>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4" name="Rectangle 30"/>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015" name="Line 31"/>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6" name="Line 32"/>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7" name="Line 33"/>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8" name="Line 34"/>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9" name="Text Box 35"/>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2020" name="Text Box 36"/>
          <p:cNvSpPr txBox="1">
            <a:spLocks noChangeArrowheads="1"/>
          </p:cNvSpPr>
          <p:nvPr/>
        </p:nvSpPr>
        <p:spPr bwMode="auto">
          <a:xfrm>
            <a:off x="3563938"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2021" name="Text Box 37"/>
          <p:cNvSpPr txBox="1">
            <a:spLocks noChangeArrowheads="1"/>
          </p:cNvSpPr>
          <p:nvPr/>
        </p:nvSpPr>
        <p:spPr bwMode="auto">
          <a:xfrm>
            <a:off x="7175500"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2022" name="Text Box 38"/>
          <p:cNvSpPr txBox="1">
            <a:spLocks noChangeArrowheads="1"/>
          </p:cNvSpPr>
          <p:nvPr/>
        </p:nvSpPr>
        <p:spPr bwMode="auto">
          <a:xfrm>
            <a:off x="5580063" y="24145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2023" name="Text Box 39"/>
          <p:cNvSpPr txBox="1">
            <a:spLocks noChangeArrowheads="1"/>
          </p:cNvSpPr>
          <p:nvPr/>
        </p:nvSpPr>
        <p:spPr bwMode="auto">
          <a:xfrm>
            <a:off x="3276600" y="24923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2024" name="Text Box 40"/>
          <p:cNvSpPr txBox="1">
            <a:spLocks noChangeArrowheads="1"/>
          </p:cNvSpPr>
          <p:nvPr/>
        </p:nvSpPr>
        <p:spPr bwMode="auto">
          <a:xfrm>
            <a:off x="2843213" y="4732338"/>
            <a:ext cx="42691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電子の多い部分は</a:t>
            </a:r>
            <a:r>
              <a:rPr lang="en-US" altLang="ja-JP" b="1" dirty="0"/>
              <a:t>n</a:t>
            </a:r>
            <a:r>
              <a:rPr lang="ja-JP" altLang="en-US" b="1" dirty="0"/>
              <a:t>型として働く→反転層</a:t>
            </a:r>
          </a:p>
          <a:p>
            <a:r>
              <a:rPr lang="ja-JP" altLang="en-US" b="1" dirty="0"/>
              <a:t>これによって</a:t>
            </a:r>
            <a:r>
              <a:rPr lang="en-US" altLang="ja-JP" b="1" dirty="0"/>
              <a:t>S</a:t>
            </a:r>
            <a:r>
              <a:rPr lang="ja-JP" altLang="en-US" b="1" dirty="0"/>
              <a:t>と</a:t>
            </a:r>
            <a:r>
              <a:rPr lang="en-US" altLang="ja-JP" b="1" dirty="0"/>
              <a:t>G</a:t>
            </a:r>
            <a:r>
              <a:rPr lang="ja-JP" altLang="en-US" b="1" dirty="0"/>
              <a:t>が</a:t>
            </a:r>
            <a:r>
              <a:rPr lang="en-US" altLang="ja-JP" b="1" dirty="0"/>
              <a:t>n</a:t>
            </a:r>
            <a:r>
              <a:rPr lang="ja-JP" altLang="en-US" b="1" dirty="0"/>
              <a:t>型になる</a:t>
            </a:r>
            <a:endParaRPr lang="en-US" altLang="ja-JP" b="1" dirty="0"/>
          </a:p>
          <a:p>
            <a:r>
              <a:rPr lang="ja-JP" altLang="en-US" b="1" dirty="0"/>
              <a:t>電圧により電流を制御</a:t>
            </a:r>
            <a:endParaRPr lang="en-US" altLang="ja-JP" b="1" dirty="0"/>
          </a:p>
        </p:txBody>
      </p:sp>
      <p:sp>
        <p:nvSpPr>
          <p:cNvPr id="42025" name="Text Box 41"/>
          <p:cNvSpPr txBox="1">
            <a:spLocks noChangeArrowheads="1"/>
          </p:cNvSpPr>
          <p:nvPr/>
        </p:nvSpPr>
        <p:spPr bwMode="auto">
          <a:xfrm>
            <a:off x="4932363" y="1484313"/>
            <a:ext cx="1751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＋の電圧を印加</a:t>
            </a:r>
          </a:p>
        </p:txBody>
      </p:sp>
      <p:sp>
        <p:nvSpPr>
          <p:cNvPr id="42030" name="Text Box 46"/>
          <p:cNvSpPr txBox="1">
            <a:spLocks noChangeArrowheads="1"/>
          </p:cNvSpPr>
          <p:nvPr/>
        </p:nvSpPr>
        <p:spPr bwMode="auto">
          <a:xfrm>
            <a:off x="4427538" y="19097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p>
        </p:txBody>
      </p:sp>
      <p:sp>
        <p:nvSpPr>
          <p:cNvPr id="42032" name="Text Box 48"/>
          <p:cNvSpPr txBox="1">
            <a:spLocks noChangeArrowheads="1"/>
          </p:cNvSpPr>
          <p:nvPr/>
        </p:nvSpPr>
        <p:spPr bwMode="auto">
          <a:xfrm>
            <a:off x="3924300" y="16938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電解効果</a:t>
            </a:r>
          </a:p>
        </p:txBody>
      </p:sp>
      <p:sp>
        <p:nvSpPr>
          <p:cNvPr id="42037" name="Rectangle 53"/>
          <p:cNvSpPr>
            <a:spLocks noChangeArrowheads="1"/>
          </p:cNvSpPr>
          <p:nvPr/>
        </p:nvSpPr>
        <p:spPr bwMode="auto">
          <a:xfrm>
            <a:off x="4572000" y="2420938"/>
            <a:ext cx="936625" cy="144462"/>
          </a:xfrm>
          <a:prstGeom prst="rect">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92964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808C085-16E5-4042-8699-0A1D25A684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996142" y="619897"/>
            <a:ext cx="4333875" cy="5778500"/>
          </a:xfrm>
        </p:spPr>
      </p:pic>
      <p:sp>
        <p:nvSpPr>
          <p:cNvPr id="7" name="テキスト ボックス 6">
            <a:extLst>
              <a:ext uri="{FF2B5EF4-FFF2-40B4-BE49-F238E27FC236}">
                <a16:creationId xmlns:a16="http://schemas.microsoft.com/office/drawing/2014/main" id="{6E2244CD-A2F5-4D8B-A60B-5951EC765BB3}"/>
              </a:ext>
            </a:extLst>
          </p:cNvPr>
          <p:cNvSpPr txBox="1"/>
          <p:nvPr/>
        </p:nvSpPr>
        <p:spPr>
          <a:xfrm>
            <a:off x="3839766" y="1546934"/>
            <a:ext cx="560785" cy="646331"/>
          </a:xfrm>
          <a:prstGeom prst="rect">
            <a:avLst/>
          </a:prstGeom>
          <a:solidFill>
            <a:schemeClr val="bg1"/>
          </a:solidFill>
          <a:ln>
            <a:solidFill>
              <a:srgbClr val="FF0000"/>
            </a:solidFill>
          </a:ln>
        </p:spPr>
        <p:txBody>
          <a:bodyPr wrap="square" rtlCol="0">
            <a:spAutoFit/>
          </a:bodyPr>
          <a:lstStyle/>
          <a:p>
            <a:r>
              <a:rPr kumimoji="1" lang="ja-JP" altLang="en-US" dirty="0"/>
              <a:t>電源</a:t>
            </a:r>
          </a:p>
        </p:txBody>
      </p:sp>
      <p:sp>
        <p:nvSpPr>
          <p:cNvPr id="8" name="テキスト ボックス 7">
            <a:extLst>
              <a:ext uri="{FF2B5EF4-FFF2-40B4-BE49-F238E27FC236}">
                <a16:creationId xmlns:a16="http://schemas.microsoft.com/office/drawing/2014/main" id="{8588F714-E2CD-46D9-87AF-4BE450450550}"/>
              </a:ext>
            </a:extLst>
          </p:cNvPr>
          <p:cNvSpPr txBox="1"/>
          <p:nvPr/>
        </p:nvSpPr>
        <p:spPr>
          <a:xfrm>
            <a:off x="1599604" y="1417789"/>
            <a:ext cx="844551" cy="646331"/>
          </a:xfrm>
          <a:prstGeom prst="rect">
            <a:avLst/>
          </a:prstGeom>
          <a:solidFill>
            <a:schemeClr val="bg1"/>
          </a:solidFill>
          <a:ln>
            <a:solidFill>
              <a:srgbClr val="FF0000"/>
            </a:solidFill>
          </a:ln>
        </p:spPr>
        <p:txBody>
          <a:bodyPr wrap="square" rtlCol="0">
            <a:spAutoFit/>
          </a:bodyPr>
          <a:lstStyle/>
          <a:p>
            <a:r>
              <a:rPr lang="en-US" altLang="ja-JP" dirty="0"/>
              <a:t>DVD</a:t>
            </a:r>
            <a:r>
              <a:rPr lang="ja-JP" altLang="en-US" dirty="0"/>
              <a:t>ドライバ</a:t>
            </a:r>
            <a:endParaRPr kumimoji="1" lang="ja-JP" altLang="en-US" dirty="0"/>
          </a:p>
        </p:txBody>
      </p:sp>
      <p:sp>
        <p:nvSpPr>
          <p:cNvPr id="9" name="テキスト ボックス 8">
            <a:extLst>
              <a:ext uri="{FF2B5EF4-FFF2-40B4-BE49-F238E27FC236}">
                <a16:creationId xmlns:a16="http://schemas.microsoft.com/office/drawing/2014/main" id="{291F616F-5FD1-4AEC-BB57-AFA08D652682}"/>
              </a:ext>
            </a:extLst>
          </p:cNvPr>
          <p:cNvSpPr txBox="1"/>
          <p:nvPr/>
        </p:nvSpPr>
        <p:spPr>
          <a:xfrm>
            <a:off x="5260180" y="4896238"/>
            <a:ext cx="844551" cy="369332"/>
          </a:xfrm>
          <a:prstGeom prst="rect">
            <a:avLst/>
          </a:prstGeom>
          <a:solidFill>
            <a:schemeClr val="bg1"/>
          </a:solidFill>
          <a:ln>
            <a:solidFill>
              <a:srgbClr val="FF0000"/>
            </a:solidFill>
          </a:ln>
        </p:spPr>
        <p:txBody>
          <a:bodyPr wrap="square" rtlCol="0">
            <a:spAutoFit/>
          </a:bodyPr>
          <a:lstStyle/>
          <a:p>
            <a:r>
              <a:rPr kumimoji="1" lang="ja-JP" altLang="en-US" dirty="0"/>
              <a:t>メモリ</a:t>
            </a:r>
          </a:p>
        </p:txBody>
      </p:sp>
      <p:sp>
        <p:nvSpPr>
          <p:cNvPr id="10" name="テキスト ボックス 9">
            <a:extLst>
              <a:ext uri="{FF2B5EF4-FFF2-40B4-BE49-F238E27FC236}">
                <a16:creationId xmlns:a16="http://schemas.microsoft.com/office/drawing/2014/main" id="{AD75FE66-8F01-456C-B1E4-C62A153C1F63}"/>
              </a:ext>
            </a:extLst>
          </p:cNvPr>
          <p:cNvSpPr txBox="1"/>
          <p:nvPr/>
        </p:nvSpPr>
        <p:spPr>
          <a:xfrm>
            <a:off x="5373884" y="3824118"/>
            <a:ext cx="678445" cy="369332"/>
          </a:xfrm>
          <a:prstGeom prst="rect">
            <a:avLst/>
          </a:prstGeom>
          <a:solidFill>
            <a:schemeClr val="bg1"/>
          </a:solidFill>
          <a:ln>
            <a:solidFill>
              <a:srgbClr val="FF0000"/>
            </a:solidFill>
          </a:ln>
        </p:spPr>
        <p:txBody>
          <a:bodyPr wrap="square" rtlCol="0">
            <a:spAutoFit/>
          </a:bodyPr>
          <a:lstStyle/>
          <a:p>
            <a:r>
              <a:rPr lang="en-US" altLang="ja-JP" dirty="0"/>
              <a:t>CPU</a:t>
            </a:r>
            <a:endParaRPr kumimoji="1" lang="ja-JP" altLang="en-US" dirty="0"/>
          </a:p>
        </p:txBody>
      </p:sp>
      <p:sp>
        <p:nvSpPr>
          <p:cNvPr id="11" name="テキスト ボックス 10">
            <a:extLst>
              <a:ext uri="{FF2B5EF4-FFF2-40B4-BE49-F238E27FC236}">
                <a16:creationId xmlns:a16="http://schemas.microsoft.com/office/drawing/2014/main" id="{2C53B410-0E09-4352-BF68-D641655686A7}"/>
              </a:ext>
            </a:extLst>
          </p:cNvPr>
          <p:cNvSpPr txBox="1"/>
          <p:nvPr/>
        </p:nvSpPr>
        <p:spPr>
          <a:xfrm>
            <a:off x="1729977" y="3509147"/>
            <a:ext cx="714177" cy="369332"/>
          </a:xfrm>
          <a:prstGeom prst="rect">
            <a:avLst/>
          </a:prstGeom>
          <a:solidFill>
            <a:schemeClr val="bg1"/>
          </a:solidFill>
          <a:ln>
            <a:solidFill>
              <a:srgbClr val="FF0000"/>
            </a:solidFill>
          </a:ln>
        </p:spPr>
        <p:txBody>
          <a:bodyPr wrap="square" rtlCol="0">
            <a:spAutoFit/>
          </a:bodyPr>
          <a:lstStyle/>
          <a:p>
            <a:r>
              <a:rPr kumimoji="1" lang="en-US" altLang="ja-JP" dirty="0"/>
              <a:t>GPU</a:t>
            </a:r>
            <a:endParaRPr kumimoji="1" lang="ja-JP" altLang="en-US" dirty="0"/>
          </a:p>
        </p:txBody>
      </p:sp>
      <p:sp>
        <p:nvSpPr>
          <p:cNvPr id="12" name="テキスト ボックス 11">
            <a:extLst>
              <a:ext uri="{FF2B5EF4-FFF2-40B4-BE49-F238E27FC236}">
                <a16:creationId xmlns:a16="http://schemas.microsoft.com/office/drawing/2014/main" id="{DDEB2807-FFF1-422D-9A59-C2175BE26CEC}"/>
              </a:ext>
            </a:extLst>
          </p:cNvPr>
          <p:cNvSpPr txBox="1"/>
          <p:nvPr/>
        </p:nvSpPr>
        <p:spPr>
          <a:xfrm>
            <a:off x="1423689" y="5377292"/>
            <a:ext cx="1226642" cy="646331"/>
          </a:xfrm>
          <a:prstGeom prst="rect">
            <a:avLst/>
          </a:prstGeom>
          <a:solidFill>
            <a:schemeClr val="bg1"/>
          </a:solidFill>
          <a:ln>
            <a:solidFill>
              <a:srgbClr val="FF0000"/>
            </a:solidFill>
          </a:ln>
        </p:spPr>
        <p:txBody>
          <a:bodyPr wrap="square" rtlCol="0">
            <a:spAutoFit/>
          </a:bodyPr>
          <a:lstStyle/>
          <a:p>
            <a:r>
              <a:rPr kumimoji="1" lang="ja-JP" altLang="en-US" dirty="0"/>
              <a:t>マザーボード</a:t>
            </a:r>
          </a:p>
        </p:txBody>
      </p:sp>
      <p:sp>
        <p:nvSpPr>
          <p:cNvPr id="2" name="テキスト ボックス 1">
            <a:extLst>
              <a:ext uri="{FF2B5EF4-FFF2-40B4-BE49-F238E27FC236}">
                <a16:creationId xmlns:a16="http://schemas.microsoft.com/office/drawing/2014/main" id="{AD930419-ABC8-4EA2-A8F5-40814318D9BF}"/>
              </a:ext>
            </a:extLst>
          </p:cNvPr>
          <p:cNvSpPr txBox="1"/>
          <p:nvPr/>
        </p:nvSpPr>
        <p:spPr>
          <a:xfrm>
            <a:off x="273829" y="311157"/>
            <a:ext cx="7992894" cy="523220"/>
          </a:xfrm>
          <a:prstGeom prst="rect">
            <a:avLst/>
          </a:prstGeom>
          <a:noFill/>
        </p:spPr>
        <p:txBody>
          <a:bodyPr wrap="none" rtlCol="0">
            <a:spAutoFit/>
          </a:bodyPr>
          <a:lstStyle/>
          <a:p>
            <a:r>
              <a:rPr kumimoji="1" lang="ja-JP" altLang="en-US" sz="2800" dirty="0"/>
              <a:t>なぜ情報工学科に電子回路の授業が必要なのか？</a:t>
            </a:r>
          </a:p>
        </p:txBody>
      </p:sp>
      <p:sp>
        <p:nvSpPr>
          <p:cNvPr id="3" name="テキスト ボックス 2">
            <a:extLst>
              <a:ext uri="{FF2B5EF4-FFF2-40B4-BE49-F238E27FC236}">
                <a16:creationId xmlns:a16="http://schemas.microsoft.com/office/drawing/2014/main" id="{1DCAA10C-FBF8-47B1-A1FB-174FF09268E6}"/>
              </a:ext>
            </a:extLst>
          </p:cNvPr>
          <p:cNvSpPr txBox="1"/>
          <p:nvPr/>
        </p:nvSpPr>
        <p:spPr>
          <a:xfrm>
            <a:off x="961978" y="891286"/>
            <a:ext cx="1535998" cy="461665"/>
          </a:xfrm>
          <a:prstGeom prst="rect">
            <a:avLst/>
          </a:prstGeom>
          <a:noFill/>
        </p:spPr>
        <p:txBody>
          <a:bodyPr wrap="none" rtlCol="0">
            <a:spAutoFit/>
          </a:bodyPr>
          <a:lstStyle/>
          <a:p>
            <a:r>
              <a:rPr kumimoji="1" lang="en-US" altLang="ja-JP" sz="2400" dirty="0"/>
              <a:t>PC</a:t>
            </a:r>
            <a:r>
              <a:rPr kumimoji="1" lang="ja-JP" altLang="en-US" sz="2400" dirty="0"/>
              <a:t>の中身</a:t>
            </a:r>
          </a:p>
        </p:txBody>
      </p:sp>
      <p:sp>
        <p:nvSpPr>
          <p:cNvPr id="14" name="正方形/長方形 13">
            <a:extLst>
              <a:ext uri="{FF2B5EF4-FFF2-40B4-BE49-F238E27FC236}">
                <a16:creationId xmlns:a16="http://schemas.microsoft.com/office/drawing/2014/main" id="{01D4B254-CA89-45DC-A5D7-FA46BFF46BF7}"/>
              </a:ext>
            </a:extLst>
          </p:cNvPr>
          <p:cNvSpPr/>
          <p:nvPr/>
        </p:nvSpPr>
        <p:spPr>
          <a:xfrm>
            <a:off x="6372200" y="1249596"/>
            <a:ext cx="2448272" cy="10992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現在の</a:t>
            </a:r>
            <a:r>
              <a:rPr kumimoji="1" lang="en-US" altLang="ja-JP" dirty="0"/>
              <a:t>IT</a:t>
            </a:r>
            <a:r>
              <a:rPr lang="ja-JP" altLang="en-US" dirty="0"/>
              <a:t>産業はディジタル・アナログ半導体に支えられている。</a:t>
            </a:r>
            <a:endParaRPr kumimoji="1" lang="ja-JP" altLang="en-US" dirty="0"/>
          </a:p>
        </p:txBody>
      </p:sp>
      <p:sp>
        <p:nvSpPr>
          <p:cNvPr id="15" name="正方形/長方形 14">
            <a:extLst>
              <a:ext uri="{FF2B5EF4-FFF2-40B4-BE49-F238E27FC236}">
                <a16:creationId xmlns:a16="http://schemas.microsoft.com/office/drawing/2014/main" id="{83B9789A-C559-48CC-8517-30E961BD48E9}"/>
              </a:ext>
            </a:extLst>
          </p:cNvPr>
          <p:cNvSpPr/>
          <p:nvPr/>
        </p:nvSpPr>
        <p:spPr>
          <a:xfrm>
            <a:off x="6092006" y="2724834"/>
            <a:ext cx="2877327" cy="10992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イノベーションを起こそうと思ったら、半導体技術について深い理解が必要</a:t>
            </a:r>
            <a:endParaRPr kumimoji="1" lang="ja-JP" altLang="en-US" dirty="0"/>
          </a:p>
        </p:txBody>
      </p:sp>
      <p:sp>
        <p:nvSpPr>
          <p:cNvPr id="16" name="正方形/長方形 15">
            <a:extLst>
              <a:ext uri="{FF2B5EF4-FFF2-40B4-BE49-F238E27FC236}">
                <a16:creationId xmlns:a16="http://schemas.microsoft.com/office/drawing/2014/main" id="{05ADEC90-B021-403C-A0B6-1F5075F1174E}"/>
              </a:ext>
            </a:extLst>
          </p:cNvPr>
          <p:cNvSpPr/>
          <p:nvPr/>
        </p:nvSpPr>
        <p:spPr>
          <a:xfrm>
            <a:off x="6076878" y="4030926"/>
            <a:ext cx="2877327" cy="76622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でも回路設計技術を知る</a:t>
            </a:r>
            <a:endParaRPr kumimoji="1" lang="en-US" altLang="ja-JP" dirty="0"/>
          </a:p>
          <a:p>
            <a:pPr algn="ctr"/>
            <a:r>
              <a:rPr kumimoji="1" lang="ja-JP" altLang="en-US" dirty="0"/>
              <a:t>必要はないのでは？？</a:t>
            </a:r>
          </a:p>
        </p:txBody>
      </p:sp>
      <p:sp>
        <p:nvSpPr>
          <p:cNvPr id="17" name="正方形/長方形 16">
            <a:extLst>
              <a:ext uri="{FF2B5EF4-FFF2-40B4-BE49-F238E27FC236}">
                <a16:creationId xmlns:a16="http://schemas.microsoft.com/office/drawing/2014/main" id="{A5DFD90E-8119-4D7F-8C9D-BA577472900C}"/>
              </a:ext>
            </a:extLst>
          </p:cNvPr>
          <p:cNvSpPr/>
          <p:nvPr/>
        </p:nvSpPr>
        <p:spPr>
          <a:xfrm>
            <a:off x="6104731" y="5080904"/>
            <a:ext cx="2877327" cy="7662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その通り！ないです。</a:t>
            </a:r>
            <a:endParaRPr kumimoji="1" lang="ja-JP" altLang="en-US" dirty="0"/>
          </a:p>
        </p:txBody>
      </p:sp>
    </p:spTree>
    <p:custDataLst>
      <p:tags r:id="rId1"/>
    </p:custDataLst>
    <p:extLst>
      <p:ext uri="{BB962C8B-B14F-4D97-AF65-F5344CB8AC3E}">
        <p14:creationId xmlns:p14="http://schemas.microsoft.com/office/powerpoint/2010/main" val="250593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843213" y="2414588"/>
            <a:ext cx="4249737" cy="151288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3011" name="Rectangle 3"/>
          <p:cNvSpPr>
            <a:spLocks noChangeArrowheads="1"/>
          </p:cNvSpPr>
          <p:nvPr/>
        </p:nvSpPr>
        <p:spPr bwMode="auto">
          <a:xfrm>
            <a:off x="3276600"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2"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型サブストレート（土台）</a:t>
            </a:r>
          </a:p>
        </p:txBody>
      </p:sp>
      <p:sp>
        <p:nvSpPr>
          <p:cNvPr id="43013" name="Text Box 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43014" name="Group 6"/>
          <p:cNvGrpSpPr>
            <a:grpSpLocks/>
          </p:cNvGrpSpPr>
          <p:nvPr/>
        </p:nvGrpSpPr>
        <p:grpSpPr bwMode="auto">
          <a:xfrm>
            <a:off x="4572000" y="2205038"/>
            <a:ext cx="936625" cy="209550"/>
            <a:chOff x="2880" y="1385"/>
            <a:chExt cx="272" cy="136"/>
          </a:xfrm>
        </p:grpSpPr>
        <p:sp>
          <p:nvSpPr>
            <p:cNvPr id="43015"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6"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018" name="Text Box 10"/>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p-MOS</a:t>
            </a:r>
            <a:r>
              <a:rPr lang="ja-JP" altLang="en-US" b="1" dirty="0"/>
              <a:t>トランジスタの</a:t>
            </a:r>
          </a:p>
          <a:p>
            <a:r>
              <a:rPr lang="ja-JP" altLang="en-US" b="1" dirty="0"/>
              <a:t>構造</a:t>
            </a:r>
          </a:p>
        </p:txBody>
      </p:sp>
      <p:sp>
        <p:nvSpPr>
          <p:cNvPr id="43019" name="Rectangle 11"/>
          <p:cNvSpPr>
            <a:spLocks noChangeArrowheads="1"/>
          </p:cNvSpPr>
          <p:nvPr/>
        </p:nvSpPr>
        <p:spPr bwMode="auto">
          <a:xfrm>
            <a:off x="5508625"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7" name="Line 19"/>
          <p:cNvSpPr>
            <a:spLocks noChangeShapeType="1"/>
          </p:cNvSpPr>
          <p:nvPr/>
        </p:nvSpPr>
        <p:spPr bwMode="auto">
          <a:xfrm>
            <a:off x="4932363" y="39338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8" name="Line 20"/>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9" name="Line 21"/>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0" name="Line 22"/>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3031" name="Group 23"/>
          <p:cNvGrpSpPr>
            <a:grpSpLocks/>
          </p:cNvGrpSpPr>
          <p:nvPr/>
        </p:nvGrpSpPr>
        <p:grpSpPr bwMode="auto">
          <a:xfrm>
            <a:off x="2124075" y="2420938"/>
            <a:ext cx="431800" cy="144462"/>
            <a:chOff x="2789" y="4019"/>
            <a:chExt cx="272" cy="91"/>
          </a:xfrm>
        </p:grpSpPr>
        <p:sp>
          <p:nvSpPr>
            <p:cNvPr id="43032" name="Line 24"/>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3" name="Line 25"/>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4" name="Line 26"/>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5" name="Line 27"/>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6" name="Line 28"/>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7" name="Line 29"/>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3038" name="Line 30"/>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9" name="Line 31"/>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0" name="Rectangle 32"/>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41" name="Line 33"/>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2" name="Line 34"/>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3" name="Line 35"/>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4" name="Line 36"/>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5" name="Text Box 37"/>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3046" name="Text Box 38"/>
          <p:cNvSpPr txBox="1">
            <a:spLocks noChangeArrowheads="1"/>
          </p:cNvSpPr>
          <p:nvPr/>
        </p:nvSpPr>
        <p:spPr bwMode="auto">
          <a:xfrm>
            <a:off x="6516688" y="148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3047" name="Text Box 39"/>
          <p:cNvSpPr txBox="1">
            <a:spLocks noChangeArrowheads="1"/>
          </p:cNvSpPr>
          <p:nvPr/>
        </p:nvSpPr>
        <p:spPr bwMode="auto">
          <a:xfrm>
            <a:off x="3203575" y="148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3048" name="Text Box 40"/>
          <p:cNvSpPr txBox="1">
            <a:spLocks noChangeArrowheads="1"/>
          </p:cNvSpPr>
          <p:nvPr/>
        </p:nvSpPr>
        <p:spPr bwMode="auto">
          <a:xfrm>
            <a:off x="5580063" y="2414588"/>
            <a:ext cx="1225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3049" name="Text Box 41"/>
          <p:cNvSpPr txBox="1">
            <a:spLocks noChangeArrowheads="1"/>
          </p:cNvSpPr>
          <p:nvPr/>
        </p:nvSpPr>
        <p:spPr bwMode="auto">
          <a:xfrm>
            <a:off x="3276600" y="2492375"/>
            <a:ext cx="12255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3050" name="Text Box 42"/>
          <p:cNvSpPr txBox="1">
            <a:spLocks noChangeArrowheads="1"/>
          </p:cNvSpPr>
          <p:nvPr/>
        </p:nvSpPr>
        <p:spPr bwMode="auto">
          <a:xfrm>
            <a:off x="3059113" y="4868863"/>
            <a:ext cx="45370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1"/>
          </a:p>
          <a:p>
            <a:r>
              <a:rPr lang="en-US" altLang="ja-JP" b="1"/>
              <a:t>pMOS</a:t>
            </a:r>
            <a:r>
              <a:rPr lang="ja-JP" altLang="en-US" b="1"/>
              <a:t>の場合は</a:t>
            </a:r>
            <a:r>
              <a:rPr lang="en-US" altLang="ja-JP" b="1"/>
              <a:t>nMOS</a:t>
            </a:r>
            <a:r>
              <a:rPr lang="ja-JP" altLang="en-US" b="1"/>
              <a:t>と全く逆</a:t>
            </a:r>
          </a:p>
          <a:p>
            <a:r>
              <a:rPr lang="en-US" altLang="ja-JP" b="1"/>
              <a:t>n</a:t>
            </a:r>
            <a:r>
              <a:rPr lang="ja-JP" altLang="en-US" b="1"/>
              <a:t>型サブストレートは</a:t>
            </a:r>
            <a:r>
              <a:rPr lang="en-US" altLang="ja-JP" b="1"/>
              <a:t>VDD</a:t>
            </a:r>
            <a:r>
              <a:rPr lang="ja-JP" altLang="en-US" b="1"/>
              <a:t>に吊る</a:t>
            </a:r>
          </a:p>
          <a:p>
            <a:r>
              <a:rPr lang="en-US" altLang="ja-JP" b="1"/>
              <a:t>G</a:t>
            </a:r>
            <a:r>
              <a:rPr lang="ja-JP" altLang="en-US" b="1"/>
              <a:t>に</a:t>
            </a:r>
            <a:r>
              <a:rPr lang="en-US" altLang="ja-JP" b="1"/>
              <a:t>H</a:t>
            </a:r>
            <a:r>
              <a:rPr lang="ja-JP" altLang="en-US" b="1"/>
              <a:t>レベルを掛けると</a:t>
            </a:r>
            <a:r>
              <a:rPr lang="en-US" altLang="ja-JP" b="1"/>
              <a:t>n</a:t>
            </a:r>
            <a:r>
              <a:rPr lang="ja-JP" altLang="en-US" b="1"/>
              <a:t>型サブストレートと電位差がない</a:t>
            </a:r>
          </a:p>
          <a:p>
            <a:r>
              <a:rPr lang="ja-JP" altLang="en-US" b="1"/>
              <a:t>→</a:t>
            </a:r>
            <a:r>
              <a:rPr lang="en-US" altLang="ja-JP" b="1"/>
              <a:t>OFF</a:t>
            </a:r>
          </a:p>
        </p:txBody>
      </p:sp>
      <p:sp>
        <p:nvSpPr>
          <p:cNvPr id="43053" name="Oval 45"/>
          <p:cNvSpPr>
            <a:spLocks noChangeArrowheads="1"/>
          </p:cNvSpPr>
          <p:nvPr/>
        </p:nvSpPr>
        <p:spPr bwMode="auto">
          <a:xfrm>
            <a:off x="3348038" y="32131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4" name="Oval 46"/>
          <p:cNvSpPr>
            <a:spLocks noChangeArrowheads="1"/>
          </p:cNvSpPr>
          <p:nvPr/>
        </p:nvSpPr>
        <p:spPr bwMode="auto">
          <a:xfrm>
            <a:off x="4284663" y="3357563"/>
            <a:ext cx="71437" cy="714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5" name="Oval 47"/>
          <p:cNvSpPr>
            <a:spLocks noChangeArrowheads="1"/>
          </p:cNvSpPr>
          <p:nvPr/>
        </p:nvSpPr>
        <p:spPr bwMode="auto">
          <a:xfrm>
            <a:off x="5435600" y="3213100"/>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6" name="Oval 48"/>
          <p:cNvSpPr>
            <a:spLocks noChangeArrowheads="1"/>
          </p:cNvSpPr>
          <p:nvPr/>
        </p:nvSpPr>
        <p:spPr bwMode="auto">
          <a:xfrm>
            <a:off x="6084888" y="34290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7" name="Oval 49"/>
          <p:cNvSpPr>
            <a:spLocks noChangeArrowheads="1"/>
          </p:cNvSpPr>
          <p:nvPr/>
        </p:nvSpPr>
        <p:spPr bwMode="auto">
          <a:xfrm>
            <a:off x="5651500" y="3429000"/>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8" name="Oval 50"/>
          <p:cNvSpPr>
            <a:spLocks noChangeArrowheads="1"/>
          </p:cNvSpPr>
          <p:nvPr/>
        </p:nvSpPr>
        <p:spPr bwMode="auto">
          <a:xfrm>
            <a:off x="6732588" y="32131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9" name="Oval 51"/>
          <p:cNvSpPr>
            <a:spLocks noChangeArrowheads="1"/>
          </p:cNvSpPr>
          <p:nvPr/>
        </p:nvSpPr>
        <p:spPr bwMode="auto">
          <a:xfrm>
            <a:off x="4356100" y="2997200"/>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60" name="Line 52"/>
          <p:cNvSpPr>
            <a:spLocks noChangeShapeType="1"/>
          </p:cNvSpPr>
          <p:nvPr/>
        </p:nvSpPr>
        <p:spPr bwMode="auto">
          <a:xfrm>
            <a:off x="5435600" y="41497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61" name="Line 53"/>
          <p:cNvSpPr>
            <a:spLocks noChangeShapeType="1"/>
          </p:cNvSpPr>
          <p:nvPr/>
        </p:nvSpPr>
        <p:spPr bwMode="auto">
          <a:xfrm>
            <a:off x="565150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62" name="Line 54"/>
          <p:cNvSpPr>
            <a:spLocks noChangeShapeType="1"/>
          </p:cNvSpPr>
          <p:nvPr/>
        </p:nvSpPr>
        <p:spPr bwMode="auto">
          <a:xfrm>
            <a:off x="4932363" y="4365625"/>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63" name="Oval 55"/>
          <p:cNvSpPr>
            <a:spLocks noChangeArrowheads="1"/>
          </p:cNvSpPr>
          <p:nvPr/>
        </p:nvSpPr>
        <p:spPr bwMode="auto">
          <a:xfrm>
            <a:off x="4859338" y="29972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64" name="Text Box 56"/>
          <p:cNvSpPr txBox="1">
            <a:spLocks noChangeArrowheads="1"/>
          </p:cNvSpPr>
          <p:nvPr/>
        </p:nvSpPr>
        <p:spPr bwMode="auto">
          <a:xfrm>
            <a:off x="4932363" y="1549400"/>
            <a:ext cx="1141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　</a:t>
            </a:r>
            <a:r>
              <a:rPr lang="en-US" altLang="ja-JP"/>
              <a:t>H</a:t>
            </a:r>
            <a:r>
              <a:rPr lang="ja-JP" altLang="en-US"/>
              <a:t>レベル</a:t>
            </a:r>
          </a:p>
        </p:txBody>
      </p:sp>
    </p:spTree>
    <p:extLst>
      <p:ext uri="{BB962C8B-B14F-4D97-AF65-F5344CB8AC3E}">
        <p14:creationId xmlns:p14="http://schemas.microsoft.com/office/powerpoint/2010/main" val="263838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843213" y="2414588"/>
            <a:ext cx="4249737" cy="151288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4035" name="Rectangle 3"/>
          <p:cNvSpPr>
            <a:spLocks noChangeArrowheads="1"/>
          </p:cNvSpPr>
          <p:nvPr/>
        </p:nvSpPr>
        <p:spPr bwMode="auto">
          <a:xfrm>
            <a:off x="3276600"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36"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型サブストレート（土台）</a:t>
            </a:r>
          </a:p>
        </p:txBody>
      </p:sp>
      <p:sp>
        <p:nvSpPr>
          <p:cNvPr id="44037" name="Text Box 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44038" name="Group 6"/>
          <p:cNvGrpSpPr>
            <a:grpSpLocks/>
          </p:cNvGrpSpPr>
          <p:nvPr/>
        </p:nvGrpSpPr>
        <p:grpSpPr bwMode="auto">
          <a:xfrm>
            <a:off x="4572000" y="2205038"/>
            <a:ext cx="936625" cy="209550"/>
            <a:chOff x="2880" y="1385"/>
            <a:chExt cx="272" cy="136"/>
          </a:xfrm>
        </p:grpSpPr>
        <p:sp>
          <p:nvSpPr>
            <p:cNvPr id="44039"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0"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4041" name="Text Box 9"/>
          <p:cNvSpPr txBox="1">
            <a:spLocks noChangeArrowheads="1"/>
          </p:cNvSpPr>
          <p:nvPr/>
        </p:nvSpPr>
        <p:spPr bwMode="auto">
          <a:xfrm>
            <a:off x="34925" y="476250"/>
            <a:ext cx="22958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p-MOS</a:t>
            </a:r>
            <a:r>
              <a:rPr lang="ja-JP" altLang="en-US" b="1" dirty="0"/>
              <a:t>トランジスタの</a:t>
            </a:r>
          </a:p>
          <a:p>
            <a:r>
              <a:rPr lang="ja-JP" altLang="en-US" b="1" dirty="0"/>
              <a:t>構造</a:t>
            </a:r>
          </a:p>
          <a:p>
            <a:endParaRPr lang="en-US" altLang="ja-JP" b="1" dirty="0"/>
          </a:p>
        </p:txBody>
      </p:sp>
      <p:sp>
        <p:nvSpPr>
          <p:cNvPr id="44042" name="Rectangle 10"/>
          <p:cNvSpPr>
            <a:spLocks noChangeArrowheads="1"/>
          </p:cNvSpPr>
          <p:nvPr/>
        </p:nvSpPr>
        <p:spPr bwMode="auto">
          <a:xfrm>
            <a:off x="5508625"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3" name="Line 11"/>
          <p:cNvSpPr>
            <a:spLocks noChangeShapeType="1"/>
          </p:cNvSpPr>
          <p:nvPr/>
        </p:nvSpPr>
        <p:spPr bwMode="auto">
          <a:xfrm>
            <a:off x="4932363" y="39338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4" name="Line 12"/>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5" name="Line 13"/>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6" name="Line 14"/>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4047" name="Group 15"/>
          <p:cNvGrpSpPr>
            <a:grpSpLocks/>
          </p:cNvGrpSpPr>
          <p:nvPr/>
        </p:nvGrpSpPr>
        <p:grpSpPr bwMode="auto">
          <a:xfrm>
            <a:off x="2124075" y="2420938"/>
            <a:ext cx="431800" cy="144462"/>
            <a:chOff x="2789" y="4019"/>
            <a:chExt cx="272" cy="91"/>
          </a:xfrm>
        </p:grpSpPr>
        <p:sp>
          <p:nvSpPr>
            <p:cNvPr id="44048" name="Line 16"/>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9" name="Line 17"/>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0" name="Line 18"/>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1" name="Line 19"/>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2" name="Line 20"/>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3" name="Line 21"/>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4054" name="Line 22"/>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5" name="Line 23"/>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6" name="Rectangle 24"/>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57" name="Line 25"/>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8" name="Line 26"/>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9" name="Line 27"/>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0" name="Line 28"/>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1" name="Text Box 29"/>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4062" name="Text Box 30"/>
          <p:cNvSpPr txBox="1">
            <a:spLocks noChangeArrowheads="1"/>
          </p:cNvSpPr>
          <p:nvPr/>
        </p:nvSpPr>
        <p:spPr bwMode="auto">
          <a:xfrm>
            <a:off x="6516688" y="148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4063" name="Text Box 31"/>
          <p:cNvSpPr txBox="1">
            <a:spLocks noChangeArrowheads="1"/>
          </p:cNvSpPr>
          <p:nvPr/>
        </p:nvSpPr>
        <p:spPr bwMode="auto">
          <a:xfrm>
            <a:off x="3203575" y="148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4064" name="Text Box 32"/>
          <p:cNvSpPr txBox="1">
            <a:spLocks noChangeArrowheads="1"/>
          </p:cNvSpPr>
          <p:nvPr/>
        </p:nvSpPr>
        <p:spPr bwMode="auto">
          <a:xfrm>
            <a:off x="5580063" y="2414588"/>
            <a:ext cx="1225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4065" name="Text Box 33"/>
          <p:cNvSpPr txBox="1">
            <a:spLocks noChangeArrowheads="1"/>
          </p:cNvSpPr>
          <p:nvPr/>
        </p:nvSpPr>
        <p:spPr bwMode="auto">
          <a:xfrm>
            <a:off x="3276600" y="2492375"/>
            <a:ext cx="12255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4066" name="Text Box 34"/>
          <p:cNvSpPr txBox="1">
            <a:spLocks noChangeArrowheads="1"/>
          </p:cNvSpPr>
          <p:nvPr/>
        </p:nvSpPr>
        <p:spPr bwMode="auto">
          <a:xfrm>
            <a:off x="3059113" y="4868863"/>
            <a:ext cx="4537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G=L</a:t>
            </a:r>
            <a:r>
              <a:rPr lang="ja-JP" altLang="en-US" b="1"/>
              <a:t>レベルにすると、サブストレートを基準にするとマイナス</a:t>
            </a:r>
          </a:p>
          <a:p>
            <a:r>
              <a:rPr lang="ja-JP" altLang="en-US" b="1"/>
              <a:t>正の電荷を持つホールが集合してくる</a:t>
            </a:r>
          </a:p>
        </p:txBody>
      </p:sp>
      <p:sp>
        <p:nvSpPr>
          <p:cNvPr id="44067" name="Oval 35"/>
          <p:cNvSpPr>
            <a:spLocks noChangeArrowheads="1"/>
          </p:cNvSpPr>
          <p:nvPr/>
        </p:nvSpPr>
        <p:spPr bwMode="auto">
          <a:xfrm>
            <a:off x="5076825" y="2492375"/>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68" name="Oval 36"/>
          <p:cNvSpPr>
            <a:spLocks noChangeArrowheads="1"/>
          </p:cNvSpPr>
          <p:nvPr/>
        </p:nvSpPr>
        <p:spPr bwMode="auto">
          <a:xfrm>
            <a:off x="4716463" y="2924175"/>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69" name="Oval 37"/>
          <p:cNvSpPr>
            <a:spLocks noChangeArrowheads="1"/>
          </p:cNvSpPr>
          <p:nvPr/>
        </p:nvSpPr>
        <p:spPr bwMode="auto">
          <a:xfrm>
            <a:off x="5364163" y="2636838"/>
            <a:ext cx="71437" cy="714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0" name="Oval 38"/>
          <p:cNvSpPr>
            <a:spLocks noChangeArrowheads="1"/>
          </p:cNvSpPr>
          <p:nvPr/>
        </p:nvSpPr>
        <p:spPr bwMode="auto">
          <a:xfrm>
            <a:off x="5292725" y="2924175"/>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1" name="Oval 39"/>
          <p:cNvSpPr>
            <a:spLocks noChangeArrowheads="1"/>
          </p:cNvSpPr>
          <p:nvPr/>
        </p:nvSpPr>
        <p:spPr bwMode="auto">
          <a:xfrm>
            <a:off x="5148263" y="2708275"/>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2" name="Oval 40"/>
          <p:cNvSpPr>
            <a:spLocks noChangeArrowheads="1"/>
          </p:cNvSpPr>
          <p:nvPr/>
        </p:nvSpPr>
        <p:spPr bwMode="auto">
          <a:xfrm>
            <a:off x="5003800" y="2924175"/>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3" name="Oval 41"/>
          <p:cNvSpPr>
            <a:spLocks noChangeArrowheads="1"/>
          </p:cNvSpPr>
          <p:nvPr/>
        </p:nvSpPr>
        <p:spPr bwMode="auto">
          <a:xfrm>
            <a:off x="4932363" y="2708275"/>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4" name="Line 42"/>
          <p:cNvSpPr>
            <a:spLocks noChangeShapeType="1"/>
          </p:cNvSpPr>
          <p:nvPr/>
        </p:nvSpPr>
        <p:spPr bwMode="auto">
          <a:xfrm>
            <a:off x="5435600" y="41497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75" name="Line 43"/>
          <p:cNvSpPr>
            <a:spLocks noChangeShapeType="1"/>
          </p:cNvSpPr>
          <p:nvPr/>
        </p:nvSpPr>
        <p:spPr bwMode="auto">
          <a:xfrm>
            <a:off x="565150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76" name="Line 44"/>
          <p:cNvSpPr>
            <a:spLocks noChangeShapeType="1"/>
          </p:cNvSpPr>
          <p:nvPr/>
        </p:nvSpPr>
        <p:spPr bwMode="auto">
          <a:xfrm>
            <a:off x="4932363" y="4365625"/>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77" name="Oval 45"/>
          <p:cNvSpPr>
            <a:spLocks noChangeArrowheads="1"/>
          </p:cNvSpPr>
          <p:nvPr/>
        </p:nvSpPr>
        <p:spPr bwMode="auto">
          <a:xfrm>
            <a:off x="4716463" y="2636838"/>
            <a:ext cx="71437" cy="714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8" name="Text Box 46"/>
          <p:cNvSpPr txBox="1">
            <a:spLocks noChangeArrowheads="1"/>
          </p:cNvSpPr>
          <p:nvPr/>
        </p:nvSpPr>
        <p:spPr bwMode="auto">
          <a:xfrm>
            <a:off x="4932363" y="1549400"/>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　</a:t>
            </a:r>
            <a:r>
              <a:rPr lang="en-US" altLang="ja-JP"/>
              <a:t>L</a:t>
            </a:r>
            <a:r>
              <a:rPr lang="ja-JP" altLang="en-US"/>
              <a:t>レベル</a:t>
            </a:r>
          </a:p>
        </p:txBody>
      </p:sp>
      <p:sp>
        <p:nvSpPr>
          <p:cNvPr id="44079" name="Text Box 47"/>
          <p:cNvSpPr txBox="1">
            <a:spLocks noChangeArrowheads="1"/>
          </p:cNvSpPr>
          <p:nvPr/>
        </p:nvSpPr>
        <p:spPr bwMode="auto">
          <a:xfrm>
            <a:off x="4684713" y="19240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 - - -</a:t>
            </a:r>
          </a:p>
        </p:txBody>
      </p:sp>
      <p:sp>
        <p:nvSpPr>
          <p:cNvPr id="44080" name="Text Box 48"/>
          <p:cNvSpPr txBox="1">
            <a:spLocks noChangeArrowheads="1"/>
          </p:cNvSpPr>
          <p:nvPr/>
        </p:nvSpPr>
        <p:spPr bwMode="auto">
          <a:xfrm>
            <a:off x="4716463" y="2276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 - - -</a:t>
            </a:r>
          </a:p>
        </p:txBody>
      </p:sp>
    </p:spTree>
    <p:extLst>
      <p:ext uri="{BB962C8B-B14F-4D97-AF65-F5344CB8AC3E}">
        <p14:creationId xmlns:p14="http://schemas.microsoft.com/office/powerpoint/2010/main" val="64974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843213" y="2414588"/>
            <a:ext cx="4249737" cy="151288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5059" name="Rectangle 3"/>
          <p:cNvSpPr>
            <a:spLocks noChangeArrowheads="1"/>
          </p:cNvSpPr>
          <p:nvPr/>
        </p:nvSpPr>
        <p:spPr bwMode="auto">
          <a:xfrm>
            <a:off x="3276600"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0"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型サブストレート（土台）</a:t>
            </a:r>
          </a:p>
        </p:txBody>
      </p:sp>
      <p:sp>
        <p:nvSpPr>
          <p:cNvPr id="45061" name="Text Box 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45062" name="Group 6"/>
          <p:cNvGrpSpPr>
            <a:grpSpLocks/>
          </p:cNvGrpSpPr>
          <p:nvPr/>
        </p:nvGrpSpPr>
        <p:grpSpPr bwMode="auto">
          <a:xfrm>
            <a:off x="4572000" y="2205038"/>
            <a:ext cx="936625" cy="209550"/>
            <a:chOff x="2880" y="1385"/>
            <a:chExt cx="272" cy="136"/>
          </a:xfrm>
        </p:grpSpPr>
        <p:sp>
          <p:nvSpPr>
            <p:cNvPr id="45063"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4"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5065" name="Text Box 9"/>
          <p:cNvSpPr txBox="1">
            <a:spLocks noChangeArrowheads="1"/>
          </p:cNvSpPr>
          <p:nvPr/>
        </p:nvSpPr>
        <p:spPr bwMode="auto">
          <a:xfrm>
            <a:off x="34925" y="476250"/>
            <a:ext cx="22958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p-MOS</a:t>
            </a:r>
            <a:r>
              <a:rPr lang="ja-JP" altLang="en-US" b="1" dirty="0"/>
              <a:t>トランジスタの</a:t>
            </a:r>
          </a:p>
          <a:p>
            <a:r>
              <a:rPr lang="ja-JP" altLang="en-US" b="1" dirty="0"/>
              <a:t>構造</a:t>
            </a:r>
          </a:p>
          <a:p>
            <a:endParaRPr lang="en-US" altLang="ja-JP" b="1" dirty="0"/>
          </a:p>
        </p:txBody>
      </p:sp>
      <p:sp>
        <p:nvSpPr>
          <p:cNvPr id="45066" name="Rectangle 10"/>
          <p:cNvSpPr>
            <a:spLocks noChangeArrowheads="1"/>
          </p:cNvSpPr>
          <p:nvPr/>
        </p:nvSpPr>
        <p:spPr bwMode="auto">
          <a:xfrm>
            <a:off x="5508625"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7" name="Line 11"/>
          <p:cNvSpPr>
            <a:spLocks noChangeShapeType="1"/>
          </p:cNvSpPr>
          <p:nvPr/>
        </p:nvSpPr>
        <p:spPr bwMode="auto">
          <a:xfrm>
            <a:off x="4932363" y="39338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68" name="Line 12"/>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69" name="Line 13"/>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0" name="Line 14"/>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5071" name="Group 15"/>
          <p:cNvGrpSpPr>
            <a:grpSpLocks/>
          </p:cNvGrpSpPr>
          <p:nvPr/>
        </p:nvGrpSpPr>
        <p:grpSpPr bwMode="auto">
          <a:xfrm>
            <a:off x="2124075" y="2420938"/>
            <a:ext cx="431800" cy="144462"/>
            <a:chOff x="2789" y="4019"/>
            <a:chExt cx="272" cy="91"/>
          </a:xfrm>
        </p:grpSpPr>
        <p:sp>
          <p:nvSpPr>
            <p:cNvPr id="45072" name="Line 16"/>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3" name="Line 17"/>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4" name="Line 18"/>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5" name="Line 19"/>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6" name="Line 20"/>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7" name="Line 21"/>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5078" name="Line 22"/>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9" name="Line 23"/>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0" name="Rectangle 24"/>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81" name="Line 25"/>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2" name="Line 26"/>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3" name="Line 27"/>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4" name="Line 28"/>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5" name="Text Box 29"/>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5086" name="Text Box 30"/>
          <p:cNvSpPr txBox="1">
            <a:spLocks noChangeArrowheads="1"/>
          </p:cNvSpPr>
          <p:nvPr/>
        </p:nvSpPr>
        <p:spPr bwMode="auto">
          <a:xfrm>
            <a:off x="6516688" y="148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5087" name="Text Box 31"/>
          <p:cNvSpPr txBox="1">
            <a:spLocks noChangeArrowheads="1"/>
          </p:cNvSpPr>
          <p:nvPr/>
        </p:nvSpPr>
        <p:spPr bwMode="auto">
          <a:xfrm>
            <a:off x="3203575" y="148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5088" name="Text Box 32"/>
          <p:cNvSpPr txBox="1">
            <a:spLocks noChangeArrowheads="1"/>
          </p:cNvSpPr>
          <p:nvPr/>
        </p:nvSpPr>
        <p:spPr bwMode="auto">
          <a:xfrm>
            <a:off x="5580063" y="2414588"/>
            <a:ext cx="1225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5089" name="Text Box 33"/>
          <p:cNvSpPr txBox="1">
            <a:spLocks noChangeArrowheads="1"/>
          </p:cNvSpPr>
          <p:nvPr/>
        </p:nvSpPr>
        <p:spPr bwMode="auto">
          <a:xfrm>
            <a:off x="3276600" y="2492375"/>
            <a:ext cx="12255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5090" name="Text Box 34"/>
          <p:cNvSpPr txBox="1">
            <a:spLocks noChangeArrowheads="1"/>
          </p:cNvSpPr>
          <p:nvPr/>
        </p:nvSpPr>
        <p:spPr bwMode="auto">
          <a:xfrm>
            <a:off x="3059113" y="4868863"/>
            <a:ext cx="453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t>反転層ができて</a:t>
            </a:r>
            <a:r>
              <a:rPr lang="en-US" altLang="ja-JP" b="1"/>
              <a:t>D</a:t>
            </a:r>
            <a:r>
              <a:rPr lang="ja-JP" altLang="en-US" b="1"/>
              <a:t>と</a:t>
            </a:r>
            <a:r>
              <a:rPr lang="en-US" altLang="ja-JP" b="1"/>
              <a:t>S</a:t>
            </a:r>
            <a:r>
              <a:rPr lang="ja-JP" altLang="en-US" b="1"/>
              <a:t>が繋がる→</a:t>
            </a:r>
            <a:r>
              <a:rPr lang="en-US" altLang="ja-JP" b="1"/>
              <a:t>ON</a:t>
            </a:r>
          </a:p>
        </p:txBody>
      </p:sp>
      <p:sp>
        <p:nvSpPr>
          <p:cNvPr id="45098" name="Line 42"/>
          <p:cNvSpPr>
            <a:spLocks noChangeShapeType="1"/>
          </p:cNvSpPr>
          <p:nvPr/>
        </p:nvSpPr>
        <p:spPr bwMode="auto">
          <a:xfrm>
            <a:off x="5435600" y="41497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99" name="Line 43"/>
          <p:cNvSpPr>
            <a:spLocks noChangeShapeType="1"/>
          </p:cNvSpPr>
          <p:nvPr/>
        </p:nvSpPr>
        <p:spPr bwMode="auto">
          <a:xfrm>
            <a:off x="565150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100" name="Line 44"/>
          <p:cNvSpPr>
            <a:spLocks noChangeShapeType="1"/>
          </p:cNvSpPr>
          <p:nvPr/>
        </p:nvSpPr>
        <p:spPr bwMode="auto">
          <a:xfrm>
            <a:off x="4932363" y="4365625"/>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102" name="Text Box 46"/>
          <p:cNvSpPr txBox="1">
            <a:spLocks noChangeArrowheads="1"/>
          </p:cNvSpPr>
          <p:nvPr/>
        </p:nvSpPr>
        <p:spPr bwMode="auto">
          <a:xfrm>
            <a:off x="4932363" y="1549400"/>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　</a:t>
            </a:r>
            <a:r>
              <a:rPr lang="en-US" altLang="ja-JP"/>
              <a:t>L</a:t>
            </a:r>
            <a:r>
              <a:rPr lang="ja-JP" altLang="en-US"/>
              <a:t>レベル</a:t>
            </a:r>
          </a:p>
        </p:txBody>
      </p:sp>
      <p:sp>
        <p:nvSpPr>
          <p:cNvPr id="45103" name="Text Box 47"/>
          <p:cNvSpPr txBox="1">
            <a:spLocks noChangeArrowheads="1"/>
          </p:cNvSpPr>
          <p:nvPr/>
        </p:nvSpPr>
        <p:spPr bwMode="auto">
          <a:xfrm>
            <a:off x="4684713" y="19240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 - - -</a:t>
            </a:r>
          </a:p>
        </p:txBody>
      </p:sp>
      <p:sp>
        <p:nvSpPr>
          <p:cNvPr id="45105" name="Rectangle 49"/>
          <p:cNvSpPr>
            <a:spLocks noChangeArrowheads="1"/>
          </p:cNvSpPr>
          <p:nvPr/>
        </p:nvSpPr>
        <p:spPr bwMode="auto">
          <a:xfrm>
            <a:off x="4572000" y="2420938"/>
            <a:ext cx="936625" cy="1444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rgbClr val="FFFF00"/>
              </a:solidFill>
            </a:endParaRPr>
          </a:p>
        </p:txBody>
      </p:sp>
    </p:spTree>
    <p:extLst>
      <p:ext uri="{BB962C8B-B14F-4D97-AF65-F5344CB8AC3E}">
        <p14:creationId xmlns:p14="http://schemas.microsoft.com/office/powerpoint/2010/main" val="7802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ja-JP" altLang="en-US" sz="4000" dirty="0"/>
              <a:t>エンハンスメント型と</a:t>
            </a:r>
            <a:br>
              <a:rPr lang="ja-JP" altLang="en-US" sz="4000" dirty="0"/>
            </a:br>
            <a:r>
              <a:rPr lang="ja-JP" altLang="en-US" sz="4000" dirty="0"/>
              <a:t>ディプリーション型</a:t>
            </a:r>
          </a:p>
        </p:txBody>
      </p:sp>
      <p:sp>
        <p:nvSpPr>
          <p:cNvPr id="48132" name="Line 4"/>
          <p:cNvSpPr>
            <a:spLocks noChangeShapeType="1"/>
          </p:cNvSpPr>
          <p:nvPr/>
        </p:nvSpPr>
        <p:spPr bwMode="auto">
          <a:xfrm>
            <a:off x="1331913" y="4221163"/>
            <a:ext cx="2735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3" name="Line 5"/>
          <p:cNvSpPr>
            <a:spLocks noChangeShapeType="1"/>
          </p:cNvSpPr>
          <p:nvPr/>
        </p:nvSpPr>
        <p:spPr bwMode="auto">
          <a:xfrm flipV="1">
            <a:off x="1692275" y="1989138"/>
            <a:ext cx="0" cy="259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4" name="Text Box 6"/>
          <p:cNvSpPr txBox="1">
            <a:spLocks noChangeArrowheads="1"/>
          </p:cNvSpPr>
          <p:nvPr/>
        </p:nvSpPr>
        <p:spPr bwMode="auto">
          <a:xfrm>
            <a:off x="3327400" y="4441825"/>
            <a:ext cx="1227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ゲート電圧</a:t>
            </a:r>
          </a:p>
        </p:txBody>
      </p:sp>
      <p:sp>
        <p:nvSpPr>
          <p:cNvPr id="48135" name="Text Box 7"/>
          <p:cNvSpPr txBox="1">
            <a:spLocks noChangeArrowheads="1"/>
          </p:cNvSpPr>
          <p:nvPr/>
        </p:nvSpPr>
        <p:spPr bwMode="auto">
          <a:xfrm>
            <a:off x="468313" y="1571625"/>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S-D</a:t>
            </a:r>
            <a:r>
              <a:rPr lang="ja-JP" altLang="en-US"/>
              <a:t>間電流</a:t>
            </a:r>
          </a:p>
        </p:txBody>
      </p:sp>
      <p:sp>
        <p:nvSpPr>
          <p:cNvPr id="48137" name="Line 9"/>
          <p:cNvSpPr>
            <a:spLocks noChangeShapeType="1"/>
          </p:cNvSpPr>
          <p:nvPr/>
        </p:nvSpPr>
        <p:spPr bwMode="auto">
          <a:xfrm>
            <a:off x="5165725" y="4206875"/>
            <a:ext cx="2735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8" name="Line 10"/>
          <p:cNvSpPr>
            <a:spLocks noChangeShapeType="1"/>
          </p:cNvSpPr>
          <p:nvPr/>
        </p:nvSpPr>
        <p:spPr bwMode="auto">
          <a:xfrm flipV="1">
            <a:off x="5526088" y="1974850"/>
            <a:ext cx="0" cy="259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9" name="Text Box 11"/>
          <p:cNvSpPr txBox="1">
            <a:spLocks noChangeArrowheads="1"/>
          </p:cNvSpPr>
          <p:nvPr/>
        </p:nvSpPr>
        <p:spPr bwMode="auto">
          <a:xfrm>
            <a:off x="7161213" y="4427538"/>
            <a:ext cx="1227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ゲート電圧</a:t>
            </a:r>
          </a:p>
        </p:txBody>
      </p:sp>
      <p:sp>
        <p:nvSpPr>
          <p:cNvPr id="48140" name="Text Box 12"/>
          <p:cNvSpPr txBox="1">
            <a:spLocks noChangeArrowheads="1"/>
          </p:cNvSpPr>
          <p:nvPr/>
        </p:nvSpPr>
        <p:spPr bwMode="auto">
          <a:xfrm>
            <a:off x="4302125" y="1557338"/>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S-D</a:t>
            </a:r>
            <a:r>
              <a:rPr lang="ja-JP" altLang="en-US"/>
              <a:t>間電流</a:t>
            </a:r>
          </a:p>
        </p:txBody>
      </p:sp>
      <p:sp>
        <p:nvSpPr>
          <p:cNvPr id="48142" name="Freeform 14"/>
          <p:cNvSpPr>
            <a:spLocks/>
          </p:cNvSpPr>
          <p:nvPr/>
        </p:nvSpPr>
        <p:spPr bwMode="auto">
          <a:xfrm>
            <a:off x="2484438" y="1844675"/>
            <a:ext cx="863600" cy="2411413"/>
          </a:xfrm>
          <a:custGeom>
            <a:avLst/>
            <a:gdLst>
              <a:gd name="T0" fmla="*/ 0 w 544"/>
              <a:gd name="T1" fmla="*/ 1497 h 1519"/>
              <a:gd name="T2" fmla="*/ 136 w 544"/>
              <a:gd name="T3" fmla="*/ 1406 h 1519"/>
              <a:gd name="T4" fmla="*/ 317 w 544"/>
              <a:gd name="T5" fmla="*/ 817 h 1519"/>
              <a:gd name="T6" fmla="*/ 544 w 544"/>
              <a:gd name="T7" fmla="*/ 0 h 1519"/>
            </a:gdLst>
            <a:ahLst/>
            <a:cxnLst>
              <a:cxn ang="0">
                <a:pos x="T0" y="T1"/>
              </a:cxn>
              <a:cxn ang="0">
                <a:pos x="T2" y="T3"/>
              </a:cxn>
              <a:cxn ang="0">
                <a:pos x="T4" y="T5"/>
              </a:cxn>
              <a:cxn ang="0">
                <a:pos x="T6" y="T7"/>
              </a:cxn>
            </a:cxnLst>
            <a:rect l="0" t="0" r="r" b="b"/>
            <a:pathLst>
              <a:path w="544" h="1519">
                <a:moveTo>
                  <a:pt x="0" y="1497"/>
                </a:moveTo>
                <a:cubicBezTo>
                  <a:pt x="41" y="1508"/>
                  <a:pt x="83" y="1519"/>
                  <a:pt x="136" y="1406"/>
                </a:cubicBezTo>
                <a:cubicBezTo>
                  <a:pt x="189" y="1293"/>
                  <a:pt x="249" y="1051"/>
                  <a:pt x="317" y="817"/>
                </a:cubicBezTo>
                <a:cubicBezTo>
                  <a:pt x="385" y="583"/>
                  <a:pt x="464" y="291"/>
                  <a:pt x="544"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3" name="Freeform 15"/>
          <p:cNvSpPr>
            <a:spLocks/>
          </p:cNvSpPr>
          <p:nvPr/>
        </p:nvSpPr>
        <p:spPr bwMode="auto">
          <a:xfrm>
            <a:off x="5221288" y="1809750"/>
            <a:ext cx="863600" cy="2411413"/>
          </a:xfrm>
          <a:custGeom>
            <a:avLst/>
            <a:gdLst>
              <a:gd name="T0" fmla="*/ 0 w 544"/>
              <a:gd name="T1" fmla="*/ 1497 h 1519"/>
              <a:gd name="T2" fmla="*/ 136 w 544"/>
              <a:gd name="T3" fmla="*/ 1406 h 1519"/>
              <a:gd name="T4" fmla="*/ 317 w 544"/>
              <a:gd name="T5" fmla="*/ 817 h 1519"/>
              <a:gd name="T6" fmla="*/ 544 w 544"/>
              <a:gd name="T7" fmla="*/ 0 h 1519"/>
            </a:gdLst>
            <a:ahLst/>
            <a:cxnLst>
              <a:cxn ang="0">
                <a:pos x="T0" y="T1"/>
              </a:cxn>
              <a:cxn ang="0">
                <a:pos x="T2" y="T3"/>
              </a:cxn>
              <a:cxn ang="0">
                <a:pos x="T4" y="T5"/>
              </a:cxn>
              <a:cxn ang="0">
                <a:pos x="T6" y="T7"/>
              </a:cxn>
            </a:cxnLst>
            <a:rect l="0" t="0" r="r" b="b"/>
            <a:pathLst>
              <a:path w="544" h="1519">
                <a:moveTo>
                  <a:pt x="0" y="1497"/>
                </a:moveTo>
                <a:cubicBezTo>
                  <a:pt x="41" y="1508"/>
                  <a:pt x="83" y="1519"/>
                  <a:pt x="136" y="1406"/>
                </a:cubicBezTo>
                <a:cubicBezTo>
                  <a:pt x="189" y="1293"/>
                  <a:pt x="249" y="1051"/>
                  <a:pt x="317" y="817"/>
                </a:cubicBezTo>
                <a:cubicBezTo>
                  <a:pt x="385" y="583"/>
                  <a:pt x="464" y="291"/>
                  <a:pt x="544"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4" name="Text Box 16"/>
          <p:cNvSpPr txBox="1">
            <a:spLocks noChangeArrowheads="1"/>
          </p:cNvSpPr>
          <p:nvPr/>
        </p:nvSpPr>
        <p:spPr bwMode="auto">
          <a:xfrm>
            <a:off x="1463675" y="5091113"/>
            <a:ext cx="195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エンハンスメント型</a:t>
            </a:r>
          </a:p>
        </p:txBody>
      </p:sp>
      <p:sp>
        <p:nvSpPr>
          <p:cNvPr id="48145" name="Text Box 17"/>
          <p:cNvSpPr txBox="1">
            <a:spLocks noChangeArrowheads="1"/>
          </p:cNvSpPr>
          <p:nvPr/>
        </p:nvSpPr>
        <p:spPr bwMode="auto">
          <a:xfrm>
            <a:off x="5495925" y="5157788"/>
            <a:ext cx="191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ディプリーション型</a:t>
            </a:r>
          </a:p>
        </p:txBody>
      </p:sp>
      <p:sp>
        <p:nvSpPr>
          <p:cNvPr id="48146" name="Text Box 18"/>
          <p:cNvSpPr txBox="1">
            <a:spLocks noChangeArrowheads="1"/>
          </p:cNvSpPr>
          <p:nvPr/>
        </p:nvSpPr>
        <p:spPr bwMode="auto">
          <a:xfrm>
            <a:off x="2987675" y="5819775"/>
            <a:ext cx="464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ON</a:t>
            </a:r>
            <a:r>
              <a:rPr lang="ja-JP" altLang="en-US" b="1"/>
              <a:t>になる電圧は、不純物などで制御可能</a:t>
            </a:r>
          </a:p>
          <a:p>
            <a:r>
              <a:rPr lang="en-US" altLang="ja-JP" b="1"/>
              <a:t>CMOS</a:t>
            </a:r>
            <a:r>
              <a:rPr lang="ja-JP" altLang="en-US" b="1"/>
              <a:t>ではエンハンスメント型以外は使わない</a:t>
            </a:r>
          </a:p>
        </p:txBody>
      </p:sp>
    </p:spTree>
    <p:extLst>
      <p:ext uri="{BB962C8B-B14F-4D97-AF65-F5344CB8AC3E}">
        <p14:creationId xmlns:p14="http://schemas.microsoft.com/office/powerpoint/2010/main" val="423043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ja-JP" sz="3200" dirty="0"/>
              <a:t>MOS</a:t>
            </a:r>
            <a:r>
              <a:rPr lang="ja-JP" altLang="en-US" sz="3200" dirty="0"/>
              <a:t>（</a:t>
            </a:r>
            <a:r>
              <a:rPr lang="en-US" altLang="ja-JP" sz="3200" dirty="0"/>
              <a:t>Metal Oxide Semiconductor) </a:t>
            </a:r>
            <a:br>
              <a:rPr lang="en-US" altLang="ja-JP" sz="3200" dirty="0"/>
            </a:br>
            <a:r>
              <a:rPr lang="en-US" altLang="ja-JP" sz="3200" dirty="0"/>
              <a:t>FET</a:t>
            </a:r>
            <a:r>
              <a:rPr lang="ja-JP" altLang="en-US" sz="3200" dirty="0"/>
              <a:t>（</a:t>
            </a:r>
            <a:r>
              <a:rPr lang="en-US" altLang="ja-JP" sz="3200" dirty="0"/>
              <a:t>Field Effect Transistor)</a:t>
            </a:r>
            <a:r>
              <a:rPr lang="ja-JP" altLang="en-US" sz="3200" dirty="0"/>
              <a:t>の</a:t>
            </a:r>
            <a:br>
              <a:rPr lang="ja-JP" altLang="en-US" sz="3200" dirty="0"/>
            </a:br>
            <a:r>
              <a:rPr lang="ja-JP" altLang="en-US" sz="3200" dirty="0"/>
              <a:t>スイッチングモデル</a:t>
            </a:r>
          </a:p>
        </p:txBody>
      </p:sp>
      <p:sp>
        <p:nvSpPr>
          <p:cNvPr id="23555" name="Line 5"/>
          <p:cNvSpPr>
            <a:spLocks noChangeShapeType="1"/>
          </p:cNvSpPr>
          <p:nvPr/>
        </p:nvSpPr>
        <p:spPr bwMode="auto">
          <a:xfrm>
            <a:off x="1835150" y="249237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6" name="Line 6"/>
          <p:cNvSpPr>
            <a:spLocks noChangeShapeType="1"/>
          </p:cNvSpPr>
          <p:nvPr/>
        </p:nvSpPr>
        <p:spPr bwMode="auto">
          <a:xfrm>
            <a:off x="1835150" y="2708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7" name="Line 7"/>
          <p:cNvSpPr>
            <a:spLocks noChangeShapeType="1"/>
          </p:cNvSpPr>
          <p:nvPr/>
        </p:nvSpPr>
        <p:spPr bwMode="auto">
          <a:xfrm flipV="1">
            <a:off x="2124075" y="213360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8" name="Line 8"/>
          <p:cNvSpPr>
            <a:spLocks noChangeShapeType="1"/>
          </p:cNvSpPr>
          <p:nvPr/>
        </p:nvSpPr>
        <p:spPr bwMode="auto">
          <a:xfrm>
            <a:off x="1835150" y="31416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9" name="Line 10"/>
          <p:cNvSpPr>
            <a:spLocks noChangeShapeType="1"/>
          </p:cNvSpPr>
          <p:nvPr/>
        </p:nvSpPr>
        <p:spPr bwMode="auto">
          <a:xfrm flipV="1">
            <a:off x="2124075"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0" name="Line 11"/>
          <p:cNvSpPr>
            <a:spLocks noChangeShapeType="1"/>
          </p:cNvSpPr>
          <p:nvPr/>
        </p:nvSpPr>
        <p:spPr bwMode="auto">
          <a:xfrm>
            <a:off x="1547813" y="292417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1" name="Text Box 12"/>
          <p:cNvSpPr txBox="1">
            <a:spLocks noChangeArrowheads="1"/>
          </p:cNvSpPr>
          <p:nvPr/>
        </p:nvSpPr>
        <p:spPr bwMode="auto">
          <a:xfrm>
            <a:off x="1166813" y="4024313"/>
            <a:ext cx="28146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nMOS</a:t>
            </a:r>
          </a:p>
          <a:p>
            <a:pPr eaLnBrk="1" hangingPunct="1">
              <a:spcBef>
                <a:spcPct val="0"/>
              </a:spcBef>
              <a:buFontTx/>
              <a:buNone/>
            </a:pPr>
            <a:r>
              <a:rPr lang="en-US" altLang="ja-JP" sz="1800" b="1"/>
              <a:t>G=H</a:t>
            </a:r>
            <a:r>
              <a:rPr lang="ja-JP" altLang="en-US" sz="1800" b="1"/>
              <a:t>　</a:t>
            </a:r>
            <a:r>
              <a:rPr lang="en-US" altLang="ja-JP" sz="1800" b="1"/>
              <a:t>ON</a:t>
            </a:r>
            <a:r>
              <a:rPr lang="ja-JP" altLang="en-US" sz="1800" b="1"/>
              <a:t>　</a:t>
            </a:r>
            <a:r>
              <a:rPr lang="en-US" altLang="ja-JP" sz="1800" b="1"/>
              <a:t>S-D</a:t>
            </a:r>
            <a:r>
              <a:rPr lang="ja-JP" altLang="en-US" sz="1800" b="1"/>
              <a:t>がショート</a:t>
            </a:r>
          </a:p>
          <a:p>
            <a:pPr eaLnBrk="1" hangingPunct="1">
              <a:spcBef>
                <a:spcPct val="0"/>
              </a:spcBef>
              <a:buFontTx/>
              <a:buNone/>
            </a:pPr>
            <a:r>
              <a:rPr lang="en-US" altLang="ja-JP" sz="1800" b="1"/>
              <a:t>G=L:  OFF S-D</a:t>
            </a:r>
            <a:r>
              <a:rPr lang="ja-JP" altLang="en-US" sz="1800" b="1"/>
              <a:t>がオープン</a:t>
            </a:r>
          </a:p>
        </p:txBody>
      </p:sp>
      <p:sp>
        <p:nvSpPr>
          <p:cNvPr id="23562" name="Line 13"/>
          <p:cNvSpPr>
            <a:spLocks noChangeShapeType="1"/>
          </p:cNvSpPr>
          <p:nvPr/>
        </p:nvSpPr>
        <p:spPr bwMode="auto">
          <a:xfrm>
            <a:off x="5694363" y="241935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3" name="Line 14"/>
          <p:cNvSpPr>
            <a:spLocks noChangeShapeType="1"/>
          </p:cNvSpPr>
          <p:nvPr/>
        </p:nvSpPr>
        <p:spPr bwMode="auto">
          <a:xfrm>
            <a:off x="5694363" y="26352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4" name="Line 15"/>
          <p:cNvSpPr>
            <a:spLocks noChangeShapeType="1"/>
          </p:cNvSpPr>
          <p:nvPr/>
        </p:nvSpPr>
        <p:spPr bwMode="auto">
          <a:xfrm flipV="1">
            <a:off x="5983288" y="20605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5" name="Line 16"/>
          <p:cNvSpPr>
            <a:spLocks noChangeShapeType="1"/>
          </p:cNvSpPr>
          <p:nvPr/>
        </p:nvSpPr>
        <p:spPr bwMode="auto">
          <a:xfrm>
            <a:off x="5694363" y="30686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6" name="Line 17"/>
          <p:cNvSpPr>
            <a:spLocks noChangeShapeType="1"/>
          </p:cNvSpPr>
          <p:nvPr/>
        </p:nvSpPr>
        <p:spPr bwMode="auto">
          <a:xfrm flipV="1">
            <a:off x="5983288" y="30686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7" name="Line 18"/>
          <p:cNvSpPr>
            <a:spLocks noChangeShapeType="1"/>
          </p:cNvSpPr>
          <p:nvPr/>
        </p:nvSpPr>
        <p:spPr bwMode="auto">
          <a:xfrm>
            <a:off x="5292725" y="285115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8" name="Text Box 19"/>
          <p:cNvSpPr txBox="1">
            <a:spLocks noChangeArrowheads="1"/>
          </p:cNvSpPr>
          <p:nvPr/>
        </p:nvSpPr>
        <p:spPr bwMode="auto">
          <a:xfrm>
            <a:off x="5026025" y="3951288"/>
            <a:ext cx="2763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pMOS</a:t>
            </a:r>
          </a:p>
          <a:p>
            <a:pPr eaLnBrk="1" hangingPunct="1">
              <a:spcBef>
                <a:spcPct val="0"/>
              </a:spcBef>
              <a:buFontTx/>
              <a:buNone/>
            </a:pPr>
            <a:r>
              <a:rPr lang="en-US" altLang="ja-JP" sz="1800" b="1"/>
              <a:t>G=L</a:t>
            </a:r>
            <a:r>
              <a:rPr lang="ja-JP" altLang="en-US" sz="1800" b="1"/>
              <a:t>　</a:t>
            </a:r>
            <a:r>
              <a:rPr lang="en-US" altLang="ja-JP" sz="1800" b="1"/>
              <a:t>ON</a:t>
            </a:r>
            <a:r>
              <a:rPr lang="ja-JP" altLang="en-US" sz="1800" b="1"/>
              <a:t>　</a:t>
            </a:r>
            <a:r>
              <a:rPr lang="en-US" altLang="ja-JP" sz="1800" b="1"/>
              <a:t>S-D</a:t>
            </a:r>
            <a:r>
              <a:rPr lang="ja-JP" altLang="en-US" sz="1800" b="1"/>
              <a:t>がショート</a:t>
            </a:r>
          </a:p>
          <a:p>
            <a:pPr eaLnBrk="1" hangingPunct="1">
              <a:spcBef>
                <a:spcPct val="0"/>
              </a:spcBef>
              <a:buFontTx/>
              <a:buNone/>
            </a:pPr>
            <a:r>
              <a:rPr lang="en-US" altLang="ja-JP" sz="1800" b="1"/>
              <a:t>G=H  OFF S-D</a:t>
            </a:r>
            <a:r>
              <a:rPr lang="ja-JP" altLang="en-US" sz="1800" b="1"/>
              <a:t>がオープン</a:t>
            </a:r>
          </a:p>
        </p:txBody>
      </p:sp>
      <p:sp>
        <p:nvSpPr>
          <p:cNvPr id="23569" name="Oval 20"/>
          <p:cNvSpPr>
            <a:spLocks noChangeArrowheads="1"/>
          </p:cNvSpPr>
          <p:nvPr/>
        </p:nvSpPr>
        <p:spPr bwMode="auto">
          <a:xfrm flipH="1">
            <a:off x="5580063" y="2781300"/>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0" name="Text Box 21"/>
          <p:cNvSpPr txBox="1">
            <a:spLocks noChangeArrowheads="1"/>
          </p:cNvSpPr>
          <p:nvPr/>
        </p:nvSpPr>
        <p:spPr bwMode="auto">
          <a:xfrm>
            <a:off x="950913" y="25844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Gate</a:t>
            </a:r>
          </a:p>
        </p:txBody>
      </p:sp>
      <p:sp>
        <p:nvSpPr>
          <p:cNvPr id="23571" name="Text Box 22"/>
          <p:cNvSpPr txBox="1">
            <a:spLocks noChangeArrowheads="1"/>
          </p:cNvSpPr>
          <p:nvPr/>
        </p:nvSpPr>
        <p:spPr bwMode="auto">
          <a:xfrm>
            <a:off x="2195513" y="342900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Source</a:t>
            </a:r>
          </a:p>
        </p:txBody>
      </p:sp>
      <p:sp>
        <p:nvSpPr>
          <p:cNvPr id="23572" name="Text Box 23"/>
          <p:cNvSpPr txBox="1">
            <a:spLocks noChangeArrowheads="1"/>
          </p:cNvSpPr>
          <p:nvPr/>
        </p:nvSpPr>
        <p:spPr bwMode="auto">
          <a:xfrm>
            <a:off x="2257425" y="1844675"/>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Drain</a:t>
            </a:r>
          </a:p>
        </p:txBody>
      </p:sp>
      <p:sp>
        <p:nvSpPr>
          <p:cNvPr id="23573" name="Text Box 24"/>
          <p:cNvSpPr txBox="1">
            <a:spLocks noChangeArrowheads="1"/>
          </p:cNvSpPr>
          <p:nvPr/>
        </p:nvSpPr>
        <p:spPr bwMode="auto">
          <a:xfrm>
            <a:off x="6156325" y="350043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Drain</a:t>
            </a:r>
          </a:p>
        </p:txBody>
      </p:sp>
      <p:sp>
        <p:nvSpPr>
          <p:cNvPr id="23574" name="Text Box 25"/>
          <p:cNvSpPr txBox="1">
            <a:spLocks noChangeArrowheads="1"/>
          </p:cNvSpPr>
          <p:nvPr/>
        </p:nvSpPr>
        <p:spPr bwMode="auto">
          <a:xfrm>
            <a:off x="6111875" y="1844675"/>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Source</a:t>
            </a:r>
          </a:p>
        </p:txBody>
      </p:sp>
      <p:sp>
        <p:nvSpPr>
          <p:cNvPr id="23575" name="Text Box 26"/>
          <p:cNvSpPr txBox="1">
            <a:spLocks noChangeArrowheads="1"/>
          </p:cNvSpPr>
          <p:nvPr/>
        </p:nvSpPr>
        <p:spPr bwMode="auto">
          <a:xfrm>
            <a:off x="4613275" y="24923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Gate</a:t>
            </a:r>
          </a:p>
        </p:txBody>
      </p:sp>
      <p:sp>
        <p:nvSpPr>
          <p:cNvPr id="23576" name="Text Box 27"/>
          <p:cNvSpPr txBox="1">
            <a:spLocks noChangeArrowheads="1"/>
          </p:cNvSpPr>
          <p:nvPr/>
        </p:nvSpPr>
        <p:spPr bwMode="auto">
          <a:xfrm>
            <a:off x="1690688" y="5175250"/>
            <a:ext cx="55290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記号は略式のもの</a:t>
            </a:r>
          </a:p>
          <a:p>
            <a:pPr eaLnBrk="1" hangingPunct="1">
              <a:spcBef>
                <a:spcPct val="0"/>
              </a:spcBef>
              <a:buFontTx/>
              <a:buNone/>
            </a:pPr>
            <a:r>
              <a:rPr lang="en-US" altLang="ja-JP" sz="1800" dirty="0"/>
              <a:t>L</a:t>
            </a:r>
            <a:r>
              <a:rPr lang="ja-JP" altLang="en-US" sz="1800" dirty="0"/>
              <a:t>と</a:t>
            </a:r>
            <a:r>
              <a:rPr lang="en-US" altLang="ja-JP" sz="1800" dirty="0"/>
              <a:t>H</a:t>
            </a:r>
            <a:r>
              <a:rPr lang="ja-JP" altLang="en-US" sz="1800" dirty="0"/>
              <a:t>の定義も後ほど紹介</a:t>
            </a:r>
          </a:p>
          <a:p>
            <a:pPr eaLnBrk="1" hangingPunct="1">
              <a:spcBef>
                <a:spcPct val="0"/>
              </a:spcBef>
              <a:buFontTx/>
              <a:buNone/>
            </a:pPr>
            <a:r>
              <a:rPr lang="en-US" altLang="ja-JP" sz="1800" dirty="0"/>
              <a:t>GND</a:t>
            </a:r>
            <a:r>
              <a:rPr lang="ja-JP" altLang="en-US" sz="1800" dirty="0"/>
              <a:t>レベル（に近い）のが</a:t>
            </a:r>
            <a:r>
              <a:rPr lang="en-US" altLang="ja-JP" sz="1800" dirty="0"/>
              <a:t>L,</a:t>
            </a:r>
            <a:r>
              <a:rPr lang="ja-JP" altLang="en-US" sz="1800" dirty="0"/>
              <a:t>電源レベル（に近い）のが</a:t>
            </a:r>
            <a:r>
              <a:rPr lang="en-US" altLang="ja-JP" sz="1800" dirty="0"/>
              <a:t>H</a:t>
            </a:r>
          </a:p>
        </p:txBody>
      </p:sp>
    </p:spTree>
    <p:extLst>
      <p:ext uri="{BB962C8B-B14F-4D97-AF65-F5344CB8AC3E}">
        <p14:creationId xmlns:p14="http://schemas.microsoft.com/office/powerpoint/2010/main" val="272059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ja-JP" dirty="0"/>
              <a:t>C</a:t>
            </a:r>
            <a:r>
              <a:rPr lang="ja-JP" altLang="en-US" dirty="0"/>
              <a:t>（</a:t>
            </a:r>
            <a:r>
              <a:rPr lang="en-US" altLang="ja-JP" dirty="0"/>
              <a:t>Complementary:</a:t>
            </a:r>
            <a:r>
              <a:rPr lang="ja-JP" altLang="en-US" dirty="0"/>
              <a:t>相補的</a:t>
            </a:r>
            <a:r>
              <a:rPr lang="en-US" altLang="ja-JP" dirty="0"/>
              <a:t>)-</a:t>
            </a:r>
            <a:r>
              <a:rPr lang="ja-JP" altLang="en-US" dirty="0"/>
              <a:t>　</a:t>
            </a:r>
            <a:r>
              <a:rPr lang="en-US" altLang="ja-JP" dirty="0"/>
              <a:t>MOS</a:t>
            </a:r>
            <a:r>
              <a:rPr lang="ja-JP" altLang="en-US" dirty="0"/>
              <a:t>インバータ</a:t>
            </a:r>
          </a:p>
        </p:txBody>
      </p:sp>
      <p:sp>
        <p:nvSpPr>
          <p:cNvPr id="25603" name="Text Box 28"/>
          <p:cNvSpPr txBox="1">
            <a:spLocks noChangeArrowheads="1"/>
          </p:cNvSpPr>
          <p:nvPr/>
        </p:nvSpPr>
        <p:spPr bwMode="auto">
          <a:xfrm>
            <a:off x="2054225" y="41687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5604" name="Text Box 29"/>
          <p:cNvSpPr txBox="1">
            <a:spLocks noChangeArrowheads="1"/>
          </p:cNvSpPr>
          <p:nvPr/>
        </p:nvSpPr>
        <p:spPr bwMode="auto">
          <a:xfrm>
            <a:off x="2146300" y="249237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5605" name="Line 30"/>
          <p:cNvSpPr>
            <a:spLocks noChangeShapeType="1"/>
          </p:cNvSpPr>
          <p:nvPr/>
        </p:nvSpPr>
        <p:spPr bwMode="auto">
          <a:xfrm flipH="1">
            <a:off x="3132138" y="3573463"/>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6" name="Line 31"/>
          <p:cNvSpPr>
            <a:spLocks noChangeShapeType="1"/>
          </p:cNvSpPr>
          <p:nvPr/>
        </p:nvSpPr>
        <p:spPr bwMode="auto">
          <a:xfrm flipV="1">
            <a:off x="3132138" y="19891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7" name="Line 32"/>
          <p:cNvSpPr>
            <a:spLocks noChangeShapeType="1"/>
          </p:cNvSpPr>
          <p:nvPr/>
        </p:nvSpPr>
        <p:spPr bwMode="auto">
          <a:xfrm>
            <a:off x="2987675" y="19891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8" name="Line 33"/>
          <p:cNvSpPr>
            <a:spLocks noChangeShapeType="1"/>
          </p:cNvSpPr>
          <p:nvPr/>
        </p:nvSpPr>
        <p:spPr bwMode="auto">
          <a:xfrm>
            <a:off x="2987675" y="50863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9" name="Line 34"/>
          <p:cNvSpPr>
            <a:spLocks noChangeShapeType="1"/>
          </p:cNvSpPr>
          <p:nvPr/>
        </p:nvSpPr>
        <p:spPr bwMode="auto">
          <a:xfrm flipH="1">
            <a:off x="2987675"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0" name="Line 35"/>
          <p:cNvSpPr>
            <a:spLocks noChangeShapeType="1"/>
          </p:cNvSpPr>
          <p:nvPr/>
        </p:nvSpPr>
        <p:spPr bwMode="auto">
          <a:xfrm flipH="1">
            <a:off x="3059113"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1" name="Line 36"/>
          <p:cNvSpPr>
            <a:spLocks noChangeShapeType="1"/>
          </p:cNvSpPr>
          <p:nvPr/>
        </p:nvSpPr>
        <p:spPr bwMode="auto">
          <a:xfrm flipH="1">
            <a:off x="3130550"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2" name="Line 37"/>
          <p:cNvSpPr>
            <a:spLocks noChangeShapeType="1"/>
          </p:cNvSpPr>
          <p:nvPr/>
        </p:nvSpPr>
        <p:spPr bwMode="auto">
          <a:xfrm flipH="1">
            <a:off x="3201988"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3" name="Line 38"/>
          <p:cNvSpPr>
            <a:spLocks noChangeShapeType="1"/>
          </p:cNvSpPr>
          <p:nvPr/>
        </p:nvSpPr>
        <p:spPr bwMode="auto">
          <a:xfrm flipH="1">
            <a:off x="3273425"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4" name="Line 39"/>
          <p:cNvSpPr>
            <a:spLocks noChangeShapeType="1"/>
          </p:cNvSpPr>
          <p:nvPr/>
        </p:nvSpPr>
        <p:spPr bwMode="auto">
          <a:xfrm>
            <a:off x="3132138" y="35734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5" name="Line 40"/>
          <p:cNvSpPr>
            <a:spLocks noChangeShapeType="1"/>
          </p:cNvSpPr>
          <p:nvPr/>
        </p:nvSpPr>
        <p:spPr bwMode="auto">
          <a:xfrm>
            <a:off x="3132138"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6" name="Text Box 41"/>
          <p:cNvSpPr txBox="1">
            <a:spLocks noChangeArrowheads="1"/>
          </p:cNvSpPr>
          <p:nvPr/>
        </p:nvSpPr>
        <p:spPr bwMode="auto">
          <a:xfrm>
            <a:off x="3400425" y="31607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17" name="Line 42"/>
          <p:cNvSpPr>
            <a:spLocks noChangeShapeType="1"/>
          </p:cNvSpPr>
          <p:nvPr/>
        </p:nvSpPr>
        <p:spPr bwMode="auto">
          <a:xfrm>
            <a:off x="5487988" y="386080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8" name="Line 43"/>
          <p:cNvSpPr>
            <a:spLocks noChangeShapeType="1"/>
          </p:cNvSpPr>
          <p:nvPr/>
        </p:nvSpPr>
        <p:spPr bwMode="auto">
          <a:xfrm>
            <a:off x="5487988" y="40767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9" name="Line 44"/>
          <p:cNvSpPr>
            <a:spLocks noChangeShapeType="1"/>
          </p:cNvSpPr>
          <p:nvPr/>
        </p:nvSpPr>
        <p:spPr bwMode="auto">
          <a:xfrm flipV="1">
            <a:off x="5776913" y="29241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0" name="Line 45"/>
          <p:cNvSpPr>
            <a:spLocks noChangeShapeType="1"/>
          </p:cNvSpPr>
          <p:nvPr/>
        </p:nvSpPr>
        <p:spPr bwMode="auto">
          <a:xfrm>
            <a:off x="5487988" y="45100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1" name="Line 46"/>
          <p:cNvSpPr>
            <a:spLocks noChangeShapeType="1"/>
          </p:cNvSpPr>
          <p:nvPr/>
        </p:nvSpPr>
        <p:spPr bwMode="auto">
          <a:xfrm flipV="1">
            <a:off x="5776913" y="451008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2" name="Line 47"/>
          <p:cNvSpPr>
            <a:spLocks noChangeShapeType="1"/>
          </p:cNvSpPr>
          <p:nvPr/>
        </p:nvSpPr>
        <p:spPr bwMode="auto">
          <a:xfrm>
            <a:off x="5057775" y="4292600"/>
            <a:ext cx="430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3" name="Line 48"/>
          <p:cNvSpPr>
            <a:spLocks noChangeShapeType="1"/>
          </p:cNvSpPr>
          <p:nvPr/>
        </p:nvSpPr>
        <p:spPr bwMode="auto">
          <a:xfrm>
            <a:off x="5459413" y="22748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4" name="Line 49"/>
          <p:cNvSpPr>
            <a:spLocks noChangeShapeType="1"/>
          </p:cNvSpPr>
          <p:nvPr/>
        </p:nvSpPr>
        <p:spPr bwMode="auto">
          <a:xfrm>
            <a:off x="5459413" y="24907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5" name="Line 50"/>
          <p:cNvSpPr>
            <a:spLocks noChangeShapeType="1"/>
          </p:cNvSpPr>
          <p:nvPr/>
        </p:nvSpPr>
        <p:spPr bwMode="auto">
          <a:xfrm flipV="1">
            <a:off x="5748338" y="191611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6" name="Line 51"/>
          <p:cNvSpPr>
            <a:spLocks noChangeShapeType="1"/>
          </p:cNvSpPr>
          <p:nvPr/>
        </p:nvSpPr>
        <p:spPr bwMode="auto">
          <a:xfrm>
            <a:off x="5459413" y="29241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7" name="Line 52"/>
          <p:cNvSpPr>
            <a:spLocks noChangeShapeType="1"/>
          </p:cNvSpPr>
          <p:nvPr/>
        </p:nvSpPr>
        <p:spPr bwMode="auto">
          <a:xfrm>
            <a:off x="5057775" y="270668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8" name="Oval 53"/>
          <p:cNvSpPr>
            <a:spLocks noChangeArrowheads="1"/>
          </p:cNvSpPr>
          <p:nvPr/>
        </p:nvSpPr>
        <p:spPr bwMode="auto">
          <a:xfrm flipH="1">
            <a:off x="5345113" y="2636838"/>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29" name="Line 54"/>
          <p:cNvSpPr>
            <a:spLocks noChangeShapeType="1"/>
          </p:cNvSpPr>
          <p:nvPr/>
        </p:nvSpPr>
        <p:spPr bwMode="auto">
          <a:xfrm>
            <a:off x="5057775" y="2708275"/>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0" name="Line 55"/>
          <p:cNvSpPr>
            <a:spLocks noChangeShapeType="1"/>
          </p:cNvSpPr>
          <p:nvPr/>
        </p:nvSpPr>
        <p:spPr bwMode="auto">
          <a:xfrm>
            <a:off x="4697413" y="35734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1" name="Line 56"/>
          <p:cNvSpPr>
            <a:spLocks noChangeShapeType="1"/>
          </p:cNvSpPr>
          <p:nvPr/>
        </p:nvSpPr>
        <p:spPr bwMode="auto">
          <a:xfrm>
            <a:off x="5776913" y="35734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2" name="Line 57"/>
          <p:cNvSpPr>
            <a:spLocks noChangeShapeType="1"/>
          </p:cNvSpPr>
          <p:nvPr/>
        </p:nvSpPr>
        <p:spPr bwMode="auto">
          <a:xfrm>
            <a:off x="5561013" y="50847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3" name="Line 58"/>
          <p:cNvSpPr>
            <a:spLocks noChangeShapeType="1"/>
          </p:cNvSpPr>
          <p:nvPr/>
        </p:nvSpPr>
        <p:spPr bwMode="auto">
          <a:xfrm flipH="1">
            <a:off x="5561013" y="5084763"/>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4" name="Line 59"/>
          <p:cNvSpPr>
            <a:spLocks noChangeShapeType="1"/>
          </p:cNvSpPr>
          <p:nvPr/>
        </p:nvSpPr>
        <p:spPr bwMode="auto">
          <a:xfrm flipH="1">
            <a:off x="5632450" y="5084763"/>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5" name="Line 60"/>
          <p:cNvSpPr>
            <a:spLocks noChangeShapeType="1"/>
          </p:cNvSpPr>
          <p:nvPr/>
        </p:nvSpPr>
        <p:spPr bwMode="auto">
          <a:xfrm flipH="1">
            <a:off x="5703888" y="5084763"/>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6" name="Line 61"/>
          <p:cNvSpPr>
            <a:spLocks noChangeShapeType="1"/>
          </p:cNvSpPr>
          <p:nvPr/>
        </p:nvSpPr>
        <p:spPr bwMode="auto">
          <a:xfrm flipH="1">
            <a:off x="5775325" y="5084763"/>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7" name="Line 62"/>
          <p:cNvSpPr>
            <a:spLocks noChangeShapeType="1"/>
          </p:cNvSpPr>
          <p:nvPr/>
        </p:nvSpPr>
        <p:spPr bwMode="auto">
          <a:xfrm flipH="1">
            <a:off x="5846763" y="5084763"/>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8" name="Line 63"/>
          <p:cNvSpPr>
            <a:spLocks noChangeShapeType="1"/>
          </p:cNvSpPr>
          <p:nvPr/>
        </p:nvSpPr>
        <p:spPr bwMode="auto">
          <a:xfrm>
            <a:off x="5561013" y="191611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9" name="Text Box 64"/>
          <p:cNvSpPr txBox="1">
            <a:spLocks noChangeArrowheads="1"/>
          </p:cNvSpPr>
          <p:nvPr/>
        </p:nvSpPr>
        <p:spPr bwMode="auto">
          <a:xfrm>
            <a:off x="4386263" y="31337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40" name="Text Box 65"/>
          <p:cNvSpPr txBox="1">
            <a:spLocks noChangeArrowheads="1"/>
          </p:cNvSpPr>
          <p:nvPr/>
        </p:nvSpPr>
        <p:spPr bwMode="auto">
          <a:xfrm>
            <a:off x="6116638" y="416877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5641" name="Text Box 66"/>
          <p:cNvSpPr txBox="1">
            <a:spLocks noChangeArrowheads="1"/>
          </p:cNvSpPr>
          <p:nvPr/>
        </p:nvSpPr>
        <p:spPr bwMode="auto">
          <a:xfrm>
            <a:off x="6208713" y="24923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5642" name="Line 67"/>
          <p:cNvSpPr>
            <a:spLocks noChangeShapeType="1"/>
          </p:cNvSpPr>
          <p:nvPr/>
        </p:nvSpPr>
        <p:spPr bwMode="auto">
          <a:xfrm flipH="1">
            <a:off x="7194550" y="357346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3" name="Line 68"/>
          <p:cNvSpPr>
            <a:spLocks noChangeShapeType="1"/>
          </p:cNvSpPr>
          <p:nvPr/>
        </p:nvSpPr>
        <p:spPr bwMode="auto">
          <a:xfrm flipV="1">
            <a:off x="7194550" y="30686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4" name="Line 69"/>
          <p:cNvSpPr>
            <a:spLocks noChangeShapeType="1"/>
          </p:cNvSpPr>
          <p:nvPr/>
        </p:nvSpPr>
        <p:spPr bwMode="auto">
          <a:xfrm>
            <a:off x="6978650" y="19891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5" name="Line 70"/>
          <p:cNvSpPr>
            <a:spLocks noChangeShapeType="1"/>
          </p:cNvSpPr>
          <p:nvPr/>
        </p:nvSpPr>
        <p:spPr bwMode="auto">
          <a:xfrm>
            <a:off x="7050088" y="50863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6" name="Line 71"/>
          <p:cNvSpPr>
            <a:spLocks noChangeShapeType="1"/>
          </p:cNvSpPr>
          <p:nvPr/>
        </p:nvSpPr>
        <p:spPr bwMode="auto">
          <a:xfrm flipH="1">
            <a:off x="7050088"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7" name="Line 72"/>
          <p:cNvSpPr>
            <a:spLocks noChangeShapeType="1"/>
          </p:cNvSpPr>
          <p:nvPr/>
        </p:nvSpPr>
        <p:spPr bwMode="auto">
          <a:xfrm flipH="1">
            <a:off x="7121525"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8" name="Line 73"/>
          <p:cNvSpPr>
            <a:spLocks noChangeShapeType="1"/>
          </p:cNvSpPr>
          <p:nvPr/>
        </p:nvSpPr>
        <p:spPr bwMode="auto">
          <a:xfrm flipH="1">
            <a:off x="7192963"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9" name="Line 74"/>
          <p:cNvSpPr>
            <a:spLocks noChangeShapeType="1"/>
          </p:cNvSpPr>
          <p:nvPr/>
        </p:nvSpPr>
        <p:spPr bwMode="auto">
          <a:xfrm flipH="1">
            <a:off x="7264400"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0" name="Line 75"/>
          <p:cNvSpPr>
            <a:spLocks noChangeShapeType="1"/>
          </p:cNvSpPr>
          <p:nvPr/>
        </p:nvSpPr>
        <p:spPr bwMode="auto">
          <a:xfrm flipH="1">
            <a:off x="7335838"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1" name="Line 76"/>
          <p:cNvSpPr>
            <a:spLocks noChangeShapeType="1"/>
          </p:cNvSpPr>
          <p:nvPr/>
        </p:nvSpPr>
        <p:spPr bwMode="auto">
          <a:xfrm>
            <a:off x="7194550" y="35734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2" name="Line 77"/>
          <p:cNvSpPr>
            <a:spLocks noChangeShapeType="1"/>
          </p:cNvSpPr>
          <p:nvPr/>
        </p:nvSpPr>
        <p:spPr bwMode="auto">
          <a:xfrm>
            <a:off x="7194550"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3" name="Text Box 78"/>
          <p:cNvSpPr txBox="1">
            <a:spLocks noChangeArrowheads="1"/>
          </p:cNvSpPr>
          <p:nvPr/>
        </p:nvSpPr>
        <p:spPr bwMode="auto">
          <a:xfrm>
            <a:off x="7462838" y="31607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654" name="Line 79"/>
          <p:cNvSpPr>
            <a:spLocks noChangeShapeType="1"/>
          </p:cNvSpPr>
          <p:nvPr/>
        </p:nvSpPr>
        <p:spPr bwMode="auto">
          <a:xfrm>
            <a:off x="7164388"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5" name="Freeform 81"/>
          <p:cNvSpPr>
            <a:spLocks/>
          </p:cNvSpPr>
          <p:nvPr/>
        </p:nvSpPr>
        <p:spPr bwMode="auto">
          <a:xfrm>
            <a:off x="3155950" y="20605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6" name="Freeform 82"/>
          <p:cNvSpPr>
            <a:spLocks/>
          </p:cNvSpPr>
          <p:nvPr/>
        </p:nvSpPr>
        <p:spPr bwMode="auto">
          <a:xfrm>
            <a:off x="7248525" y="3644900"/>
            <a:ext cx="419100" cy="1368425"/>
          </a:xfrm>
          <a:custGeom>
            <a:avLst/>
            <a:gdLst>
              <a:gd name="T0" fmla="*/ 2147483646 w 264"/>
              <a:gd name="T1" fmla="*/ 2147483646 h 862"/>
              <a:gd name="T2" fmla="*/ 2147483646 w 264"/>
              <a:gd name="T3" fmla="*/ 2147483646 h 862"/>
              <a:gd name="T4" fmla="*/ 2147483646 w 264"/>
              <a:gd name="T5" fmla="*/ 0 h 862"/>
              <a:gd name="T6" fmla="*/ 0 60000 65536"/>
              <a:gd name="T7" fmla="*/ 0 60000 65536"/>
              <a:gd name="T8" fmla="*/ 0 60000 65536"/>
            </a:gdLst>
            <a:ahLst/>
            <a:cxnLst>
              <a:cxn ang="T6">
                <a:pos x="T0" y="T1"/>
              </a:cxn>
              <a:cxn ang="T7">
                <a:pos x="T2" y="T3"/>
              </a:cxn>
              <a:cxn ang="T8">
                <a:pos x="T4" y="T5"/>
              </a:cxn>
            </a:cxnLst>
            <a:rect l="0" t="0" r="r" b="b"/>
            <a:pathLst>
              <a:path w="264" h="862">
                <a:moveTo>
                  <a:pt x="38" y="862"/>
                </a:moveTo>
                <a:cubicBezTo>
                  <a:pt x="19" y="662"/>
                  <a:pt x="0" y="462"/>
                  <a:pt x="38" y="318"/>
                </a:cubicBezTo>
                <a:cubicBezTo>
                  <a:pt x="76" y="174"/>
                  <a:pt x="170" y="87"/>
                  <a:pt x="264" y="0"/>
                </a:cubicBezTo>
              </a:path>
            </a:pathLst>
          </a:custGeom>
          <a:noFill/>
          <a:ln w="38100"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7" name="AutoShape 83"/>
          <p:cNvSpPr>
            <a:spLocks noChangeArrowheads="1"/>
          </p:cNvSpPr>
          <p:nvPr/>
        </p:nvSpPr>
        <p:spPr bwMode="auto">
          <a:xfrm rot="5400000">
            <a:off x="5931694" y="5661819"/>
            <a:ext cx="323850" cy="46831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58" name="Oval 84"/>
          <p:cNvSpPr>
            <a:spLocks noChangeArrowheads="1"/>
          </p:cNvSpPr>
          <p:nvPr/>
        </p:nvSpPr>
        <p:spPr bwMode="auto">
          <a:xfrm>
            <a:off x="6291263" y="5770563"/>
            <a:ext cx="73025"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59" name="Line 85"/>
          <p:cNvSpPr>
            <a:spLocks noChangeShapeType="1"/>
          </p:cNvSpPr>
          <p:nvPr/>
        </p:nvSpPr>
        <p:spPr bwMode="auto">
          <a:xfrm>
            <a:off x="5427663"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0" name="Line 86"/>
          <p:cNvSpPr>
            <a:spLocks noChangeShapeType="1"/>
          </p:cNvSpPr>
          <p:nvPr/>
        </p:nvSpPr>
        <p:spPr bwMode="auto">
          <a:xfrm>
            <a:off x="6364288"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1" name="AutoShape 87"/>
          <p:cNvSpPr>
            <a:spLocks noChangeArrowheads="1"/>
          </p:cNvSpPr>
          <p:nvPr/>
        </p:nvSpPr>
        <p:spPr bwMode="auto">
          <a:xfrm rot="5400000">
            <a:off x="5931694" y="6201569"/>
            <a:ext cx="323850" cy="46831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62" name="Oval 88"/>
          <p:cNvSpPr>
            <a:spLocks noChangeArrowheads="1"/>
          </p:cNvSpPr>
          <p:nvPr/>
        </p:nvSpPr>
        <p:spPr bwMode="auto">
          <a:xfrm>
            <a:off x="5786438" y="6308725"/>
            <a:ext cx="73025"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63" name="Line 89"/>
          <p:cNvSpPr>
            <a:spLocks noChangeShapeType="1"/>
          </p:cNvSpPr>
          <p:nvPr/>
        </p:nvSpPr>
        <p:spPr bwMode="auto">
          <a:xfrm>
            <a:off x="5356225" y="64166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4" name="Line 90"/>
          <p:cNvSpPr>
            <a:spLocks noChangeShapeType="1"/>
          </p:cNvSpPr>
          <p:nvPr/>
        </p:nvSpPr>
        <p:spPr bwMode="auto">
          <a:xfrm>
            <a:off x="6291263" y="64166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5" name="Text Box 91"/>
          <p:cNvSpPr txBox="1">
            <a:spLocks noChangeArrowheads="1"/>
          </p:cNvSpPr>
          <p:nvPr/>
        </p:nvSpPr>
        <p:spPr bwMode="auto">
          <a:xfrm>
            <a:off x="7207250" y="5969000"/>
            <a:ext cx="1252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NOT</a:t>
            </a:r>
            <a:r>
              <a:rPr lang="ja-JP" altLang="en-US" sz="1800"/>
              <a:t>ゲート</a:t>
            </a:r>
          </a:p>
        </p:txBody>
      </p:sp>
      <p:sp>
        <p:nvSpPr>
          <p:cNvPr id="25666" name="Line 94"/>
          <p:cNvSpPr>
            <a:spLocks noChangeShapeType="1"/>
          </p:cNvSpPr>
          <p:nvPr/>
        </p:nvSpPr>
        <p:spPr bwMode="auto">
          <a:xfrm>
            <a:off x="1835150" y="587692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7" name="Line 95"/>
          <p:cNvSpPr>
            <a:spLocks noChangeShapeType="1"/>
          </p:cNvSpPr>
          <p:nvPr/>
        </p:nvSpPr>
        <p:spPr bwMode="auto">
          <a:xfrm>
            <a:off x="1835150" y="616585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8" name="Line 96"/>
          <p:cNvSpPr>
            <a:spLocks noChangeShapeType="1"/>
          </p:cNvSpPr>
          <p:nvPr/>
        </p:nvSpPr>
        <p:spPr bwMode="auto">
          <a:xfrm>
            <a:off x="1835150" y="645477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9" name="Line 97"/>
          <p:cNvSpPr>
            <a:spLocks noChangeShapeType="1"/>
          </p:cNvSpPr>
          <p:nvPr/>
        </p:nvSpPr>
        <p:spPr bwMode="auto">
          <a:xfrm>
            <a:off x="2195513" y="551656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5670" name="Group 109"/>
          <p:cNvGrpSpPr>
            <a:grpSpLocks/>
          </p:cNvGrpSpPr>
          <p:nvPr/>
        </p:nvGrpSpPr>
        <p:grpSpPr bwMode="auto">
          <a:xfrm>
            <a:off x="323850" y="1916113"/>
            <a:ext cx="1800225" cy="3960812"/>
            <a:chOff x="204" y="1207"/>
            <a:chExt cx="1134" cy="2495"/>
          </a:xfrm>
        </p:grpSpPr>
        <p:sp>
          <p:nvSpPr>
            <p:cNvPr id="25681" name="Line 4"/>
            <p:cNvSpPr>
              <a:spLocks noChangeShapeType="1"/>
            </p:cNvSpPr>
            <p:nvPr/>
          </p:nvSpPr>
          <p:spPr bwMode="auto">
            <a:xfrm>
              <a:off x="898" y="2432"/>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2" name="Line 5"/>
            <p:cNvSpPr>
              <a:spLocks noChangeShapeType="1"/>
            </p:cNvSpPr>
            <p:nvPr/>
          </p:nvSpPr>
          <p:spPr bwMode="auto">
            <a:xfrm>
              <a:off x="898" y="256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3" name="Line 6"/>
            <p:cNvSpPr>
              <a:spLocks noChangeShapeType="1"/>
            </p:cNvSpPr>
            <p:nvPr/>
          </p:nvSpPr>
          <p:spPr bwMode="auto">
            <a:xfrm flipV="1">
              <a:off x="1080" y="184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4" name="Line 7"/>
            <p:cNvSpPr>
              <a:spLocks noChangeShapeType="1"/>
            </p:cNvSpPr>
            <p:nvPr/>
          </p:nvSpPr>
          <p:spPr bwMode="auto">
            <a:xfrm>
              <a:off x="898" y="2841"/>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5" name="Line 8"/>
            <p:cNvSpPr>
              <a:spLocks noChangeShapeType="1"/>
            </p:cNvSpPr>
            <p:nvPr/>
          </p:nvSpPr>
          <p:spPr bwMode="auto">
            <a:xfrm flipV="1">
              <a:off x="1080" y="2841"/>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6" name="Line 9"/>
            <p:cNvSpPr>
              <a:spLocks noChangeShapeType="1"/>
            </p:cNvSpPr>
            <p:nvPr/>
          </p:nvSpPr>
          <p:spPr bwMode="auto">
            <a:xfrm>
              <a:off x="627" y="2704"/>
              <a:ext cx="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7" name="Line 10"/>
            <p:cNvSpPr>
              <a:spLocks noChangeShapeType="1"/>
            </p:cNvSpPr>
            <p:nvPr/>
          </p:nvSpPr>
          <p:spPr bwMode="auto">
            <a:xfrm>
              <a:off x="880" y="1433"/>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8" name="Line 11"/>
            <p:cNvSpPr>
              <a:spLocks noChangeShapeType="1"/>
            </p:cNvSpPr>
            <p:nvPr/>
          </p:nvSpPr>
          <p:spPr bwMode="auto">
            <a:xfrm>
              <a:off x="880" y="1569"/>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9" name="Line 12"/>
            <p:cNvSpPr>
              <a:spLocks noChangeShapeType="1"/>
            </p:cNvSpPr>
            <p:nvPr/>
          </p:nvSpPr>
          <p:spPr bwMode="auto">
            <a:xfrm flipV="1">
              <a:off x="1062" y="1207"/>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0" name="Line 13"/>
            <p:cNvSpPr>
              <a:spLocks noChangeShapeType="1"/>
            </p:cNvSpPr>
            <p:nvPr/>
          </p:nvSpPr>
          <p:spPr bwMode="auto">
            <a:xfrm>
              <a:off x="880" y="184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1" name="Line 15"/>
            <p:cNvSpPr>
              <a:spLocks noChangeShapeType="1"/>
            </p:cNvSpPr>
            <p:nvPr/>
          </p:nvSpPr>
          <p:spPr bwMode="auto">
            <a:xfrm>
              <a:off x="627" y="170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2" name="Oval 16"/>
            <p:cNvSpPr>
              <a:spLocks noChangeArrowheads="1"/>
            </p:cNvSpPr>
            <p:nvPr/>
          </p:nvSpPr>
          <p:spPr bwMode="auto">
            <a:xfrm flipH="1">
              <a:off x="808" y="1661"/>
              <a:ext cx="91"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93" name="Line 17"/>
            <p:cNvSpPr>
              <a:spLocks noChangeShapeType="1"/>
            </p:cNvSpPr>
            <p:nvPr/>
          </p:nvSpPr>
          <p:spPr bwMode="auto">
            <a:xfrm>
              <a:off x="627" y="1706"/>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4" name="Line 18"/>
            <p:cNvSpPr>
              <a:spLocks noChangeShapeType="1"/>
            </p:cNvSpPr>
            <p:nvPr/>
          </p:nvSpPr>
          <p:spPr bwMode="auto">
            <a:xfrm>
              <a:off x="400" y="2251"/>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5" name="Line 19"/>
            <p:cNvSpPr>
              <a:spLocks noChangeShapeType="1"/>
            </p:cNvSpPr>
            <p:nvPr/>
          </p:nvSpPr>
          <p:spPr bwMode="auto">
            <a:xfrm>
              <a:off x="1080" y="2251"/>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6" name="Line 20"/>
            <p:cNvSpPr>
              <a:spLocks noChangeShapeType="1"/>
            </p:cNvSpPr>
            <p:nvPr/>
          </p:nvSpPr>
          <p:spPr bwMode="auto">
            <a:xfrm>
              <a:off x="944" y="3203"/>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7" name="Line 21"/>
            <p:cNvSpPr>
              <a:spLocks noChangeShapeType="1"/>
            </p:cNvSpPr>
            <p:nvPr/>
          </p:nvSpPr>
          <p:spPr bwMode="auto">
            <a:xfrm flipH="1">
              <a:off x="944"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8" name="Line 22"/>
            <p:cNvSpPr>
              <a:spLocks noChangeShapeType="1"/>
            </p:cNvSpPr>
            <p:nvPr/>
          </p:nvSpPr>
          <p:spPr bwMode="auto">
            <a:xfrm flipH="1">
              <a:off x="989"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9" name="Line 23"/>
            <p:cNvSpPr>
              <a:spLocks noChangeShapeType="1"/>
            </p:cNvSpPr>
            <p:nvPr/>
          </p:nvSpPr>
          <p:spPr bwMode="auto">
            <a:xfrm flipH="1">
              <a:off x="1034"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0" name="Line 24"/>
            <p:cNvSpPr>
              <a:spLocks noChangeShapeType="1"/>
            </p:cNvSpPr>
            <p:nvPr/>
          </p:nvSpPr>
          <p:spPr bwMode="auto">
            <a:xfrm flipH="1">
              <a:off x="1079"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1" name="Line 25"/>
            <p:cNvSpPr>
              <a:spLocks noChangeShapeType="1"/>
            </p:cNvSpPr>
            <p:nvPr/>
          </p:nvSpPr>
          <p:spPr bwMode="auto">
            <a:xfrm flipH="1">
              <a:off x="1124"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2" name="Line 26"/>
            <p:cNvSpPr>
              <a:spLocks noChangeShapeType="1"/>
            </p:cNvSpPr>
            <p:nvPr/>
          </p:nvSpPr>
          <p:spPr bwMode="auto">
            <a:xfrm>
              <a:off x="944" y="1207"/>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3" name="Text Box 27"/>
            <p:cNvSpPr txBox="1">
              <a:spLocks noChangeArrowheads="1"/>
            </p:cNvSpPr>
            <p:nvPr/>
          </p:nvSpPr>
          <p:spPr bwMode="auto">
            <a:xfrm>
              <a:off x="204" y="197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704" name="Text Box 92"/>
            <p:cNvSpPr txBox="1">
              <a:spLocks noChangeArrowheads="1"/>
            </p:cNvSpPr>
            <p:nvPr/>
          </p:nvSpPr>
          <p:spPr bwMode="auto">
            <a:xfrm>
              <a:off x="327" y="226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5705" name="Text Box 93"/>
            <p:cNvSpPr txBox="1">
              <a:spLocks noChangeArrowheads="1"/>
            </p:cNvSpPr>
            <p:nvPr/>
          </p:nvSpPr>
          <p:spPr bwMode="auto">
            <a:xfrm>
              <a:off x="1066" y="2251"/>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Z</a:t>
              </a:r>
            </a:p>
          </p:txBody>
        </p:sp>
        <p:sp>
          <p:nvSpPr>
            <p:cNvPr id="25706" name="Text Box 98"/>
            <p:cNvSpPr txBox="1">
              <a:spLocks noChangeArrowheads="1"/>
            </p:cNvSpPr>
            <p:nvPr/>
          </p:nvSpPr>
          <p:spPr bwMode="auto">
            <a:xfrm>
              <a:off x="1126" y="34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grpSp>
      <p:sp>
        <p:nvSpPr>
          <p:cNvPr id="25671" name="Text Box 99"/>
          <p:cNvSpPr txBox="1">
            <a:spLocks noChangeArrowheads="1"/>
          </p:cNvSpPr>
          <p:nvPr/>
        </p:nvSpPr>
        <p:spPr bwMode="auto">
          <a:xfrm>
            <a:off x="2195513" y="5510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Z</a:t>
            </a:r>
          </a:p>
        </p:txBody>
      </p:sp>
      <p:sp>
        <p:nvSpPr>
          <p:cNvPr id="25672" name="Text Box 100"/>
          <p:cNvSpPr txBox="1">
            <a:spLocks noChangeArrowheads="1"/>
          </p:cNvSpPr>
          <p:nvPr/>
        </p:nvSpPr>
        <p:spPr bwMode="auto">
          <a:xfrm>
            <a:off x="1835150" y="587692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673" name="Text Box 101"/>
          <p:cNvSpPr txBox="1">
            <a:spLocks noChangeArrowheads="1"/>
          </p:cNvSpPr>
          <p:nvPr/>
        </p:nvSpPr>
        <p:spPr bwMode="auto">
          <a:xfrm>
            <a:off x="2195513" y="58705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74" name="Text Box 102"/>
          <p:cNvSpPr txBox="1">
            <a:spLocks noChangeArrowheads="1"/>
          </p:cNvSpPr>
          <p:nvPr/>
        </p:nvSpPr>
        <p:spPr bwMode="auto">
          <a:xfrm>
            <a:off x="1835150" y="61579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75" name="Text Box 103"/>
          <p:cNvSpPr txBox="1">
            <a:spLocks noChangeArrowheads="1"/>
          </p:cNvSpPr>
          <p:nvPr/>
        </p:nvSpPr>
        <p:spPr bwMode="auto">
          <a:xfrm>
            <a:off x="2195513" y="61515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676" name="Text Box 104"/>
          <p:cNvSpPr txBox="1">
            <a:spLocks noChangeArrowheads="1"/>
          </p:cNvSpPr>
          <p:nvPr/>
        </p:nvSpPr>
        <p:spPr bwMode="auto">
          <a:xfrm>
            <a:off x="2843213" y="6223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真理値表</a:t>
            </a:r>
          </a:p>
        </p:txBody>
      </p:sp>
      <p:sp>
        <p:nvSpPr>
          <p:cNvPr id="25677" name="Text Box 105"/>
          <p:cNvSpPr txBox="1">
            <a:spLocks noChangeArrowheads="1"/>
          </p:cNvSpPr>
          <p:nvPr/>
        </p:nvSpPr>
        <p:spPr bwMode="auto">
          <a:xfrm>
            <a:off x="6948488" y="6505575"/>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MIL</a:t>
            </a:r>
            <a:r>
              <a:rPr lang="ja-JP" altLang="en-US" sz="1800"/>
              <a:t>記号法</a:t>
            </a:r>
          </a:p>
        </p:txBody>
      </p:sp>
      <p:sp>
        <p:nvSpPr>
          <p:cNvPr id="25678" name="Line 106"/>
          <p:cNvSpPr>
            <a:spLocks noChangeShapeType="1"/>
          </p:cNvSpPr>
          <p:nvPr/>
        </p:nvSpPr>
        <p:spPr bwMode="auto">
          <a:xfrm flipV="1">
            <a:off x="3132138" y="25654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79" name="Line 107"/>
          <p:cNvSpPr>
            <a:spLocks noChangeShapeType="1"/>
          </p:cNvSpPr>
          <p:nvPr/>
        </p:nvSpPr>
        <p:spPr bwMode="auto">
          <a:xfrm flipH="1" flipV="1">
            <a:off x="2916238" y="4076700"/>
            <a:ext cx="2159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0" name="Line 108"/>
          <p:cNvSpPr>
            <a:spLocks noChangeShapeType="1"/>
          </p:cNvSpPr>
          <p:nvPr/>
        </p:nvSpPr>
        <p:spPr bwMode="auto">
          <a:xfrm flipV="1">
            <a:off x="7164388" y="2492375"/>
            <a:ext cx="2159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75520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L-L</a:t>
            </a:r>
          </a:p>
        </p:txBody>
      </p:sp>
      <p:sp>
        <p:nvSpPr>
          <p:cNvPr id="26627"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28"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29" name="Line 6"/>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0" name="Line 7"/>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1" name="Line 8"/>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2" name="Line 9"/>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3" name="Line 10"/>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4" name="Line 11"/>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5" name="Line 12"/>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6" name="Oval 14"/>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37" name="Line 18"/>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8" name="Line 19"/>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9" name="Line 20"/>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0" name="Line 21"/>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1" name="Line 22"/>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2" name="Line 23"/>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3" name="Line 24"/>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4" name="Text Box 26"/>
          <p:cNvSpPr txBox="1">
            <a:spLocks noChangeArrowheads="1"/>
          </p:cNvSpPr>
          <p:nvPr/>
        </p:nvSpPr>
        <p:spPr bwMode="auto">
          <a:xfrm>
            <a:off x="2341563" y="48180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6645" name="Text Box 27"/>
          <p:cNvSpPr txBox="1">
            <a:spLocks noChangeArrowheads="1"/>
          </p:cNvSpPr>
          <p:nvPr/>
        </p:nvSpPr>
        <p:spPr bwMode="auto">
          <a:xfrm>
            <a:off x="1403350"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6646" name="Line 89"/>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7" name="Line 90"/>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8" name="Line 91"/>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9" name="Line 92"/>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0" name="Oval 93"/>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51" name="Line 94"/>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2" name="Line 95"/>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3" name="Line 96"/>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4" name="Line 97"/>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5" name="Line 98"/>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6" name="Line 99"/>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7" name="Line 101"/>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8" name="Line 102"/>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9" name="Line 103"/>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0" name="Line 104"/>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1" name="Line 105"/>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2" name="Line 106"/>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3" name="Line 107"/>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4" name="Line 109"/>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5" name="Text Box 110"/>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6666" name="Text Box 111"/>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6667" name="Text Box 112"/>
          <p:cNvSpPr txBox="1">
            <a:spLocks noChangeArrowheads="1"/>
          </p:cNvSpPr>
          <p:nvPr/>
        </p:nvSpPr>
        <p:spPr bwMode="auto">
          <a:xfrm>
            <a:off x="684213" y="2133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6668" name="Text Box 113"/>
          <p:cNvSpPr txBox="1">
            <a:spLocks noChangeArrowheads="1"/>
          </p:cNvSpPr>
          <p:nvPr/>
        </p:nvSpPr>
        <p:spPr bwMode="auto">
          <a:xfrm>
            <a:off x="611188" y="37163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6669" name="Text Box 114"/>
          <p:cNvSpPr txBox="1">
            <a:spLocks noChangeArrowheads="1"/>
          </p:cNvSpPr>
          <p:nvPr/>
        </p:nvSpPr>
        <p:spPr bwMode="auto">
          <a:xfrm>
            <a:off x="2627313"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6670" name="Text Box 115"/>
          <p:cNvSpPr txBox="1">
            <a:spLocks noChangeArrowheads="1"/>
          </p:cNvSpPr>
          <p:nvPr/>
        </p:nvSpPr>
        <p:spPr bwMode="auto">
          <a:xfrm>
            <a:off x="2411413" y="350043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6671" name="Line 116"/>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2" name="Text Box 117"/>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6673" name="Line 118"/>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4" name="Line 119"/>
          <p:cNvSpPr>
            <a:spLocks noChangeShapeType="1"/>
          </p:cNvSpPr>
          <p:nvPr/>
        </p:nvSpPr>
        <p:spPr bwMode="auto">
          <a:xfrm flipV="1">
            <a:off x="5003800"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5" name="Line 120"/>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6" name="Line 121"/>
          <p:cNvSpPr>
            <a:spLocks noChangeShapeType="1"/>
          </p:cNvSpPr>
          <p:nvPr/>
        </p:nvSpPr>
        <p:spPr bwMode="auto">
          <a:xfrm>
            <a:off x="4889500"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7" name="Line 122"/>
          <p:cNvSpPr>
            <a:spLocks noChangeShapeType="1"/>
          </p:cNvSpPr>
          <p:nvPr/>
        </p:nvSpPr>
        <p:spPr bwMode="auto">
          <a:xfrm flipH="1">
            <a:off x="48895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8" name="Line 123"/>
          <p:cNvSpPr>
            <a:spLocks noChangeShapeType="1"/>
          </p:cNvSpPr>
          <p:nvPr/>
        </p:nvSpPr>
        <p:spPr bwMode="auto">
          <a:xfrm flipH="1">
            <a:off x="49609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9" name="Line 124"/>
          <p:cNvSpPr>
            <a:spLocks noChangeShapeType="1"/>
          </p:cNvSpPr>
          <p:nvPr/>
        </p:nvSpPr>
        <p:spPr bwMode="auto">
          <a:xfrm flipH="1">
            <a:off x="50323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0" name="Line 125"/>
          <p:cNvSpPr>
            <a:spLocks noChangeShapeType="1"/>
          </p:cNvSpPr>
          <p:nvPr/>
        </p:nvSpPr>
        <p:spPr bwMode="auto">
          <a:xfrm flipH="1">
            <a:off x="51038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1" name="Line 126"/>
          <p:cNvSpPr>
            <a:spLocks noChangeShapeType="1"/>
          </p:cNvSpPr>
          <p:nvPr/>
        </p:nvSpPr>
        <p:spPr bwMode="auto">
          <a:xfrm flipH="1">
            <a:off x="51752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2" name="Text Box 129"/>
          <p:cNvSpPr txBox="1">
            <a:spLocks noChangeArrowheads="1"/>
          </p:cNvSpPr>
          <p:nvPr/>
        </p:nvSpPr>
        <p:spPr bwMode="auto">
          <a:xfrm>
            <a:off x="5302250" y="29448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6683" name="Line 131"/>
          <p:cNvSpPr>
            <a:spLocks noChangeShapeType="1"/>
          </p:cNvSpPr>
          <p:nvPr/>
        </p:nvSpPr>
        <p:spPr bwMode="auto">
          <a:xfrm>
            <a:off x="5003800" y="42211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4" name="Line 133"/>
          <p:cNvSpPr>
            <a:spLocks noChangeShapeType="1"/>
          </p:cNvSpPr>
          <p:nvPr/>
        </p:nvSpPr>
        <p:spPr bwMode="auto">
          <a:xfrm flipH="1">
            <a:off x="4787900" y="46529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5" name="Line 134"/>
          <p:cNvSpPr>
            <a:spLocks noChangeShapeType="1"/>
          </p:cNvSpPr>
          <p:nvPr/>
        </p:nvSpPr>
        <p:spPr bwMode="auto">
          <a:xfrm>
            <a:off x="5003800" y="33575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6" name="Line 136"/>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7" name="Line 137"/>
          <p:cNvSpPr>
            <a:spLocks noChangeShapeType="1"/>
          </p:cNvSpPr>
          <p:nvPr/>
        </p:nvSpPr>
        <p:spPr bwMode="auto">
          <a:xfrm flipV="1">
            <a:off x="4211638" y="17732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8" name="Freeform 138"/>
          <p:cNvSpPr>
            <a:spLocks/>
          </p:cNvSpPr>
          <p:nvPr/>
        </p:nvSpPr>
        <p:spPr bwMode="auto">
          <a:xfrm>
            <a:off x="4284663"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9" name="Line 139"/>
          <p:cNvSpPr>
            <a:spLocks noChangeShapeType="1"/>
          </p:cNvSpPr>
          <p:nvPr/>
        </p:nvSpPr>
        <p:spPr bwMode="auto">
          <a:xfrm>
            <a:off x="5076825"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0" name="Text Box 140"/>
          <p:cNvSpPr txBox="1">
            <a:spLocks noChangeArrowheads="1"/>
          </p:cNvSpPr>
          <p:nvPr/>
        </p:nvSpPr>
        <p:spPr bwMode="auto">
          <a:xfrm>
            <a:off x="5703888" y="2081213"/>
            <a:ext cx="268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は並列接続なので</a:t>
            </a:r>
          </a:p>
          <a:p>
            <a:pPr eaLnBrk="1" hangingPunct="1">
              <a:spcBef>
                <a:spcPct val="0"/>
              </a:spcBef>
              <a:buFontTx/>
              <a:buNone/>
            </a:pPr>
            <a:r>
              <a:rPr lang="ja-JP" altLang="en-US" sz="1800"/>
              <a:t>両方が</a:t>
            </a:r>
            <a:r>
              <a:rPr lang="en-US" altLang="ja-JP" sz="1800"/>
              <a:t>ON</a:t>
            </a:r>
            <a:r>
              <a:rPr lang="ja-JP" altLang="en-US" sz="1800"/>
              <a:t>ならば出力は</a:t>
            </a:r>
            <a:r>
              <a:rPr lang="en-US" altLang="ja-JP" sz="1800"/>
              <a:t>H</a:t>
            </a:r>
          </a:p>
        </p:txBody>
      </p:sp>
      <p:sp>
        <p:nvSpPr>
          <p:cNvPr id="26691" name="Line 141"/>
          <p:cNvSpPr>
            <a:spLocks noChangeShapeType="1"/>
          </p:cNvSpPr>
          <p:nvPr/>
        </p:nvSpPr>
        <p:spPr bwMode="auto">
          <a:xfrm>
            <a:off x="5003800" y="1773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2" name="Text Box 143"/>
          <p:cNvSpPr txBox="1">
            <a:spLocks noChangeArrowheads="1"/>
          </p:cNvSpPr>
          <p:nvPr/>
        </p:nvSpPr>
        <p:spPr bwMode="auto">
          <a:xfrm>
            <a:off x="5795963" y="3940175"/>
            <a:ext cx="27400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は直列接続なので</a:t>
            </a:r>
          </a:p>
          <a:p>
            <a:pPr eaLnBrk="1" hangingPunct="1">
              <a:spcBef>
                <a:spcPct val="0"/>
              </a:spcBef>
              <a:buFontTx/>
              <a:buNone/>
            </a:pPr>
            <a:r>
              <a:rPr lang="ja-JP" altLang="en-US" sz="1800"/>
              <a:t>両方が</a:t>
            </a:r>
            <a:r>
              <a:rPr lang="en-US" altLang="ja-JP" sz="1800"/>
              <a:t>OFF</a:t>
            </a:r>
            <a:r>
              <a:rPr lang="ja-JP" altLang="en-US" sz="1800"/>
              <a:t>ならばもちろん</a:t>
            </a:r>
          </a:p>
          <a:p>
            <a:pPr eaLnBrk="1" hangingPunct="1">
              <a:spcBef>
                <a:spcPct val="0"/>
              </a:spcBef>
              <a:buFontTx/>
              <a:buNone/>
            </a:pPr>
            <a:r>
              <a:rPr lang="ja-JP" altLang="en-US" sz="1800"/>
              <a:t>切れている</a:t>
            </a:r>
          </a:p>
        </p:txBody>
      </p:sp>
      <p:sp>
        <p:nvSpPr>
          <p:cNvPr id="26693" name="Line 144"/>
          <p:cNvSpPr>
            <a:spLocks noChangeShapeType="1"/>
          </p:cNvSpPr>
          <p:nvPr/>
        </p:nvSpPr>
        <p:spPr bwMode="auto">
          <a:xfrm flipH="1">
            <a:off x="4787900" y="37893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4" name="Freeform 145"/>
          <p:cNvSpPr>
            <a:spLocks/>
          </p:cNvSpPr>
          <p:nvPr/>
        </p:nvSpPr>
        <p:spPr bwMode="auto">
          <a:xfrm>
            <a:off x="5003800"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5" name="Text Box 146"/>
          <p:cNvSpPr txBox="1">
            <a:spLocks noChangeArrowheads="1"/>
          </p:cNvSpPr>
          <p:nvPr/>
        </p:nvSpPr>
        <p:spPr bwMode="auto">
          <a:xfrm>
            <a:off x="1042988" y="141287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Qp1</a:t>
            </a:r>
          </a:p>
        </p:txBody>
      </p:sp>
      <p:sp>
        <p:nvSpPr>
          <p:cNvPr id="26696" name="Text Box 147"/>
          <p:cNvSpPr txBox="1">
            <a:spLocks noChangeArrowheads="1"/>
          </p:cNvSpPr>
          <p:nvPr/>
        </p:nvSpPr>
        <p:spPr bwMode="auto">
          <a:xfrm>
            <a:off x="2011363" y="141287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Qp2</a:t>
            </a:r>
          </a:p>
        </p:txBody>
      </p:sp>
      <p:sp>
        <p:nvSpPr>
          <p:cNvPr id="26697" name="Text Box 148"/>
          <p:cNvSpPr txBox="1">
            <a:spLocks noChangeArrowheads="1"/>
          </p:cNvSpPr>
          <p:nvPr/>
        </p:nvSpPr>
        <p:spPr bwMode="auto">
          <a:xfrm>
            <a:off x="2411413" y="31337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Qn2</a:t>
            </a:r>
          </a:p>
        </p:txBody>
      </p:sp>
      <p:sp>
        <p:nvSpPr>
          <p:cNvPr id="26698" name="Text Box 149"/>
          <p:cNvSpPr txBox="1">
            <a:spLocks noChangeArrowheads="1"/>
          </p:cNvSpPr>
          <p:nvPr/>
        </p:nvSpPr>
        <p:spPr bwMode="auto">
          <a:xfrm>
            <a:off x="2484438" y="44370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Qn1</a:t>
            </a:r>
          </a:p>
        </p:txBody>
      </p:sp>
    </p:spTree>
    <p:extLst>
      <p:ext uri="{BB962C8B-B14F-4D97-AF65-F5344CB8AC3E}">
        <p14:creationId xmlns:p14="http://schemas.microsoft.com/office/powerpoint/2010/main" val="381902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L-H</a:t>
            </a:r>
          </a:p>
        </p:txBody>
      </p:sp>
      <p:sp>
        <p:nvSpPr>
          <p:cNvPr id="27651"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2"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3" name="Line 5"/>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4" name="Line 6"/>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5" name="Line 7"/>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6" name="Line 8"/>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7" name="Line 9"/>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8" name="Line 10"/>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9" name="Line 11"/>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0" name="Oval 12"/>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7661" name="Line 13"/>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2" name="Line 14"/>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3" name="Line 15"/>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4" name="Line 16"/>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5" name="Line 17"/>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6" name="Line 18"/>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7" name="Line 19"/>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8" name="Text Box 21"/>
          <p:cNvSpPr txBox="1">
            <a:spLocks noChangeArrowheads="1"/>
          </p:cNvSpPr>
          <p:nvPr/>
        </p:nvSpPr>
        <p:spPr bwMode="auto">
          <a:xfrm>
            <a:off x="2341563" y="48180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7669" name="Text Box 22"/>
          <p:cNvSpPr txBox="1">
            <a:spLocks noChangeArrowheads="1"/>
          </p:cNvSpPr>
          <p:nvPr/>
        </p:nvSpPr>
        <p:spPr bwMode="auto">
          <a:xfrm>
            <a:off x="1403350"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7670" name="Line 23"/>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1" name="Line 24"/>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2" name="Line 25"/>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3" name="Line 26"/>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4" name="Oval 27"/>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7675" name="Line 28"/>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6" name="Line 29"/>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7" name="Line 30"/>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8" name="Line 31"/>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9" name="Line 32"/>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0" name="Line 33"/>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1" name="Line 34"/>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2" name="Line 35"/>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3" name="Line 36"/>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4" name="Line 37"/>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5" name="Line 38"/>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6" name="Line 39"/>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7" name="Line 40"/>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8" name="Line 41"/>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9" name="Text Box 42"/>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7690" name="Text Box 43"/>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7691" name="Text Box 44"/>
          <p:cNvSpPr txBox="1">
            <a:spLocks noChangeArrowheads="1"/>
          </p:cNvSpPr>
          <p:nvPr/>
        </p:nvSpPr>
        <p:spPr bwMode="auto">
          <a:xfrm>
            <a:off x="684213" y="2133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7692" name="Text Box 45"/>
          <p:cNvSpPr txBox="1">
            <a:spLocks noChangeArrowheads="1"/>
          </p:cNvSpPr>
          <p:nvPr/>
        </p:nvSpPr>
        <p:spPr bwMode="auto">
          <a:xfrm>
            <a:off x="611188"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7693" name="Text Box 46"/>
          <p:cNvSpPr txBox="1">
            <a:spLocks noChangeArrowheads="1"/>
          </p:cNvSpPr>
          <p:nvPr/>
        </p:nvSpPr>
        <p:spPr bwMode="auto">
          <a:xfrm>
            <a:off x="2627313"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7694" name="Text Box 47"/>
          <p:cNvSpPr txBox="1">
            <a:spLocks noChangeArrowheads="1"/>
          </p:cNvSpPr>
          <p:nvPr/>
        </p:nvSpPr>
        <p:spPr bwMode="auto">
          <a:xfrm>
            <a:off x="2411413" y="35004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7695" name="Line 48"/>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6" name="Text Box 49"/>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7697" name="Line 50"/>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8" name="Line 51"/>
          <p:cNvSpPr>
            <a:spLocks noChangeShapeType="1"/>
          </p:cNvSpPr>
          <p:nvPr/>
        </p:nvSpPr>
        <p:spPr bwMode="auto">
          <a:xfrm flipV="1">
            <a:off x="5003800"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9" name="Line 52"/>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0" name="Line 53"/>
          <p:cNvSpPr>
            <a:spLocks noChangeShapeType="1"/>
          </p:cNvSpPr>
          <p:nvPr/>
        </p:nvSpPr>
        <p:spPr bwMode="auto">
          <a:xfrm>
            <a:off x="4889500"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1" name="Line 54"/>
          <p:cNvSpPr>
            <a:spLocks noChangeShapeType="1"/>
          </p:cNvSpPr>
          <p:nvPr/>
        </p:nvSpPr>
        <p:spPr bwMode="auto">
          <a:xfrm flipH="1">
            <a:off x="48895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2" name="Line 55"/>
          <p:cNvSpPr>
            <a:spLocks noChangeShapeType="1"/>
          </p:cNvSpPr>
          <p:nvPr/>
        </p:nvSpPr>
        <p:spPr bwMode="auto">
          <a:xfrm flipH="1">
            <a:off x="49609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3" name="Line 56"/>
          <p:cNvSpPr>
            <a:spLocks noChangeShapeType="1"/>
          </p:cNvSpPr>
          <p:nvPr/>
        </p:nvSpPr>
        <p:spPr bwMode="auto">
          <a:xfrm flipH="1">
            <a:off x="50323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4" name="Line 57"/>
          <p:cNvSpPr>
            <a:spLocks noChangeShapeType="1"/>
          </p:cNvSpPr>
          <p:nvPr/>
        </p:nvSpPr>
        <p:spPr bwMode="auto">
          <a:xfrm flipH="1">
            <a:off x="51038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5" name="Line 58"/>
          <p:cNvSpPr>
            <a:spLocks noChangeShapeType="1"/>
          </p:cNvSpPr>
          <p:nvPr/>
        </p:nvSpPr>
        <p:spPr bwMode="auto">
          <a:xfrm flipH="1">
            <a:off x="51752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6" name="Text Box 59"/>
          <p:cNvSpPr txBox="1">
            <a:spLocks noChangeArrowheads="1"/>
          </p:cNvSpPr>
          <p:nvPr/>
        </p:nvSpPr>
        <p:spPr bwMode="auto">
          <a:xfrm>
            <a:off x="5302250" y="29448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7707" name="Line 60"/>
          <p:cNvSpPr>
            <a:spLocks noChangeShapeType="1"/>
          </p:cNvSpPr>
          <p:nvPr/>
        </p:nvSpPr>
        <p:spPr bwMode="auto">
          <a:xfrm>
            <a:off x="5003800" y="42211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8" name="Line 61"/>
          <p:cNvSpPr>
            <a:spLocks noChangeShapeType="1"/>
          </p:cNvSpPr>
          <p:nvPr/>
        </p:nvSpPr>
        <p:spPr bwMode="auto">
          <a:xfrm flipH="1">
            <a:off x="4787900" y="46529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9" name="Line 62"/>
          <p:cNvSpPr>
            <a:spLocks noChangeShapeType="1"/>
          </p:cNvSpPr>
          <p:nvPr/>
        </p:nvSpPr>
        <p:spPr bwMode="auto">
          <a:xfrm>
            <a:off x="5003800" y="33575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0" name="Line 63"/>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1" name="Line 64"/>
          <p:cNvSpPr>
            <a:spLocks noChangeShapeType="1"/>
          </p:cNvSpPr>
          <p:nvPr/>
        </p:nvSpPr>
        <p:spPr bwMode="auto">
          <a:xfrm flipV="1">
            <a:off x="4211638" y="17732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2" name="Freeform 65"/>
          <p:cNvSpPr>
            <a:spLocks/>
          </p:cNvSpPr>
          <p:nvPr/>
        </p:nvSpPr>
        <p:spPr bwMode="auto">
          <a:xfrm>
            <a:off x="4284663"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3" name="Line 66"/>
          <p:cNvSpPr>
            <a:spLocks noChangeShapeType="1"/>
          </p:cNvSpPr>
          <p:nvPr/>
        </p:nvSpPr>
        <p:spPr bwMode="auto">
          <a:xfrm>
            <a:off x="5076825"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4" name="Text Box 67"/>
          <p:cNvSpPr txBox="1">
            <a:spLocks noChangeArrowheads="1"/>
          </p:cNvSpPr>
          <p:nvPr/>
        </p:nvSpPr>
        <p:spPr bwMode="auto">
          <a:xfrm>
            <a:off x="5703888" y="2081213"/>
            <a:ext cx="268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は並列接続なので</a:t>
            </a:r>
          </a:p>
          <a:p>
            <a:pPr eaLnBrk="1" hangingPunct="1">
              <a:spcBef>
                <a:spcPct val="0"/>
              </a:spcBef>
              <a:buFontTx/>
              <a:buNone/>
            </a:pPr>
            <a:r>
              <a:rPr lang="ja-JP" altLang="en-US" sz="1800"/>
              <a:t>片方が</a:t>
            </a:r>
            <a:r>
              <a:rPr lang="en-US" altLang="ja-JP" sz="1800"/>
              <a:t>ON</a:t>
            </a:r>
            <a:r>
              <a:rPr lang="ja-JP" altLang="en-US" sz="1800"/>
              <a:t>ならば出力は</a:t>
            </a:r>
            <a:r>
              <a:rPr lang="en-US" altLang="ja-JP" sz="1800"/>
              <a:t>H</a:t>
            </a:r>
          </a:p>
        </p:txBody>
      </p:sp>
      <p:sp>
        <p:nvSpPr>
          <p:cNvPr id="27715" name="Line 68"/>
          <p:cNvSpPr>
            <a:spLocks noChangeShapeType="1"/>
          </p:cNvSpPr>
          <p:nvPr/>
        </p:nvSpPr>
        <p:spPr bwMode="auto">
          <a:xfrm>
            <a:off x="5003800"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6" name="Line 69"/>
          <p:cNvSpPr>
            <a:spLocks noChangeShapeType="1"/>
          </p:cNvSpPr>
          <p:nvPr/>
        </p:nvSpPr>
        <p:spPr bwMode="auto">
          <a:xfrm flipH="1">
            <a:off x="4787900" y="2276475"/>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7" name="Text Box 70"/>
          <p:cNvSpPr txBox="1">
            <a:spLocks noChangeArrowheads="1"/>
          </p:cNvSpPr>
          <p:nvPr/>
        </p:nvSpPr>
        <p:spPr bwMode="auto">
          <a:xfrm>
            <a:off x="5795963" y="3940175"/>
            <a:ext cx="302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は直列接続なので</a:t>
            </a:r>
          </a:p>
          <a:p>
            <a:pPr eaLnBrk="1" hangingPunct="1">
              <a:spcBef>
                <a:spcPct val="0"/>
              </a:spcBef>
              <a:buFontTx/>
              <a:buNone/>
            </a:pPr>
            <a:r>
              <a:rPr lang="ja-JP" altLang="en-US" sz="1800"/>
              <a:t>片方が</a:t>
            </a:r>
            <a:r>
              <a:rPr lang="en-US" altLang="ja-JP" sz="1800"/>
              <a:t>OFF</a:t>
            </a:r>
            <a:r>
              <a:rPr lang="ja-JP" altLang="en-US" sz="1800"/>
              <a:t>ならば切れている</a:t>
            </a:r>
          </a:p>
        </p:txBody>
      </p:sp>
    </p:spTree>
    <p:extLst>
      <p:ext uri="{BB962C8B-B14F-4D97-AF65-F5344CB8AC3E}">
        <p14:creationId xmlns:p14="http://schemas.microsoft.com/office/powerpoint/2010/main" val="188719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H-L</a:t>
            </a:r>
          </a:p>
        </p:txBody>
      </p:sp>
      <p:sp>
        <p:nvSpPr>
          <p:cNvPr id="28675"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6"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7" name="Line 5"/>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8" name="Line 6"/>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9" name="Line 7"/>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0" name="Line 8"/>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1" name="Line 9"/>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2" name="Line 10"/>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3" name="Line 11"/>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4" name="Oval 12"/>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5" name="Line 13"/>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6" name="Line 14"/>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7" name="Line 15"/>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8" name="Line 16"/>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9" name="Line 17"/>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0" name="Line 18"/>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1" name="Line 19"/>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2" name="Text Box 21"/>
          <p:cNvSpPr txBox="1">
            <a:spLocks noChangeArrowheads="1"/>
          </p:cNvSpPr>
          <p:nvPr/>
        </p:nvSpPr>
        <p:spPr bwMode="auto">
          <a:xfrm>
            <a:off x="2341563" y="481806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8693" name="Text Box 22"/>
          <p:cNvSpPr txBox="1">
            <a:spLocks noChangeArrowheads="1"/>
          </p:cNvSpPr>
          <p:nvPr/>
        </p:nvSpPr>
        <p:spPr bwMode="auto">
          <a:xfrm>
            <a:off x="1403350"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8694" name="Line 23"/>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5" name="Line 24"/>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6" name="Line 25"/>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7" name="Line 26"/>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8" name="Oval 27"/>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9" name="Line 28"/>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0" name="Line 29"/>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1" name="Line 30"/>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2" name="Line 31"/>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3" name="Line 32"/>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4" name="Line 33"/>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5" name="Line 34"/>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6" name="Line 35"/>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7" name="Line 36"/>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8" name="Line 37"/>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9" name="Line 38"/>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0" name="Line 39"/>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1" name="Line 40"/>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2" name="Line 41"/>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3" name="Text Box 42"/>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8714" name="Text Box 43"/>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8715" name="Text Box 44"/>
          <p:cNvSpPr txBox="1">
            <a:spLocks noChangeArrowheads="1"/>
          </p:cNvSpPr>
          <p:nvPr/>
        </p:nvSpPr>
        <p:spPr bwMode="auto">
          <a:xfrm>
            <a:off x="684213" y="2133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8716" name="Text Box 45"/>
          <p:cNvSpPr txBox="1">
            <a:spLocks noChangeArrowheads="1"/>
          </p:cNvSpPr>
          <p:nvPr/>
        </p:nvSpPr>
        <p:spPr bwMode="auto">
          <a:xfrm>
            <a:off x="611188" y="37163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8717" name="Text Box 46"/>
          <p:cNvSpPr txBox="1">
            <a:spLocks noChangeArrowheads="1"/>
          </p:cNvSpPr>
          <p:nvPr/>
        </p:nvSpPr>
        <p:spPr bwMode="auto">
          <a:xfrm>
            <a:off x="2627313"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8718" name="Text Box 47"/>
          <p:cNvSpPr txBox="1">
            <a:spLocks noChangeArrowheads="1"/>
          </p:cNvSpPr>
          <p:nvPr/>
        </p:nvSpPr>
        <p:spPr bwMode="auto">
          <a:xfrm>
            <a:off x="2411413" y="350043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8719" name="Line 48"/>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0" name="Text Box 49"/>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8721" name="Line 50"/>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2" name="Line 51"/>
          <p:cNvSpPr>
            <a:spLocks noChangeShapeType="1"/>
          </p:cNvSpPr>
          <p:nvPr/>
        </p:nvSpPr>
        <p:spPr bwMode="auto">
          <a:xfrm flipV="1">
            <a:off x="4211638"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3" name="Line 52"/>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4" name="Line 53"/>
          <p:cNvSpPr>
            <a:spLocks noChangeShapeType="1"/>
          </p:cNvSpPr>
          <p:nvPr/>
        </p:nvSpPr>
        <p:spPr bwMode="auto">
          <a:xfrm>
            <a:off x="4889500"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5" name="Line 54"/>
          <p:cNvSpPr>
            <a:spLocks noChangeShapeType="1"/>
          </p:cNvSpPr>
          <p:nvPr/>
        </p:nvSpPr>
        <p:spPr bwMode="auto">
          <a:xfrm flipH="1">
            <a:off x="48895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6" name="Line 55"/>
          <p:cNvSpPr>
            <a:spLocks noChangeShapeType="1"/>
          </p:cNvSpPr>
          <p:nvPr/>
        </p:nvSpPr>
        <p:spPr bwMode="auto">
          <a:xfrm flipH="1">
            <a:off x="49609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7" name="Line 56"/>
          <p:cNvSpPr>
            <a:spLocks noChangeShapeType="1"/>
          </p:cNvSpPr>
          <p:nvPr/>
        </p:nvSpPr>
        <p:spPr bwMode="auto">
          <a:xfrm flipH="1">
            <a:off x="50323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8" name="Line 57"/>
          <p:cNvSpPr>
            <a:spLocks noChangeShapeType="1"/>
          </p:cNvSpPr>
          <p:nvPr/>
        </p:nvSpPr>
        <p:spPr bwMode="auto">
          <a:xfrm flipH="1">
            <a:off x="51038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9" name="Line 58"/>
          <p:cNvSpPr>
            <a:spLocks noChangeShapeType="1"/>
          </p:cNvSpPr>
          <p:nvPr/>
        </p:nvSpPr>
        <p:spPr bwMode="auto">
          <a:xfrm flipH="1">
            <a:off x="51752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0" name="Text Box 59"/>
          <p:cNvSpPr txBox="1">
            <a:spLocks noChangeArrowheads="1"/>
          </p:cNvSpPr>
          <p:nvPr/>
        </p:nvSpPr>
        <p:spPr bwMode="auto">
          <a:xfrm>
            <a:off x="5302250" y="29448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8731" name="Line 60"/>
          <p:cNvSpPr>
            <a:spLocks noChangeShapeType="1"/>
          </p:cNvSpPr>
          <p:nvPr/>
        </p:nvSpPr>
        <p:spPr bwMode="auto">
          <a:xfrm>
            <a:off x="5003800" y="33575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2" name="Line 61"/>
          <p:cNvSpPr>
            <a:spLocks noChangeShapeType="1"/>
          </p:cNvSpPr>
          <p:nvPr/>
        </p:nvSpPr>
        <p:spPr bwMode="auto">
          <a:xfrm flipH="1">
            <a:off x="4787900" y="37893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3" name="Line 62"/>
          <p:cNvSpPr>
            <a:spLocks noChangeShapeType="1"/>
          </p:cNvSpPr>
          <p:nvPr/>
        </p:nvSpPr>
        <p:spPr bwMode="auto">
          <a:xfrm>
            <a:off x="5076825" y="42926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4" name="Line 63"/>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5" name="Line 64"/>
          <p:cNvSpPr>
            <a:spLocks noChangeShapeType="1"/>
          </p:cNvSpPr>
          <p:nvPr/>
        </p:nvSpPr>
        <p:spPr bwMode="auto">
          <a:xfrm flipV="1">
            <a:off x="5003800" y="17732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6" name="Freeform 65"/>
          <p:cNvSpPr>
            <a:spLocks/>
          </p:cNvSpPr>
          <p:nvPr/>
        </p:nvSpPr>
        <p:spPr bwMode="auto">
          <a:xfrm>
            <a:off x="5076825"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7" name="Line 66"/>
          <p:cNvSpPr>
            <a:spLocks noChangeShapeType="1"/>
          </p:cNvSpPr>
          <p:nvPr/>
        </p:nvSpPr>
        <p:spPr bwMode="auto">
          <a:xfrm>
            <a:off x="5076825"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8" name="Text Box 67"/>
          <p:cNvSpPr txBox="1">
            <a:spLocks noChangeArrowheads="1"/>
          </p:cNvSpPr>
          <p:nvPr/>
        </p:nvSpPr>
        <p:spPr bwMode="auto">
          <a:xfrm>
            <a:off x="5703888" y="2081213"/>
            <a:ext cx="2616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は並列接続なので</a:t>
            </a:r>
          </a:p>
          <a:p>
            <a:pPr eaLnBrk="1" hangingPunct="1">
              <a:spcBef>
                <a:spcPct val="0"/>
              </a:spcBef>
              <a:buFontTx/>
              <a:buNone/>
            </a:pPr>
            <a:r>
              <a:rPr lang="ja-JP" altLang="en-US" sz="1800"/>
              <a:t>先ほどとは逆の方が</a:t>
            </a:r>
          </a:p>
          <a:p>
            <a:pPr eaLnBrk="1" hangingPunct="1">
              <a:spcBef>
                <a:spcPct val="0"/>
              </a:spcBef>
              <a:buFontTx/>
              <a:buNone/>
            </a:pPr>
            <a:r>
              <a:rPr lang="en-US" altLang="ja-JP" sz="1800"/>
              <a:t>ON</a:t>
            </a:r>
            <a:r>
              <a:rPr lang="ja-JP" altLang="en-US" sz="1800"/>
              <a:t>となり出力は</a:t>
            </a:r>
            <a:r>
              <a:rPr lang="en-US" altLang="ja-JP" sz="1800"/>
              <a:t>H</a:t>
            </a:r>
          </a:p>
        </p:txBody>
      </p:sp>
      <p:sp>
        <p:nvSpPr>
          <p:cNvPr id="28739" name="Line 68"/>
          <p:cNvSpPr>
            <a:spLocks noChangeShapeType="1"/>
          </p:cNvSpPr>
          <p:nvPr/>
        </p:nvSpPr>
        <p:spPr bwMode="auto">
          <a:xfrm>
            <a:off x="4211638"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0" name="Line 69"/>
          <p:cNvSpPr>
            <a:spLocks noChangeShapeType="1"/>
          </p:cNvSpPr>
          <p:nvPr/>
        </p:nvSpPr>
        <p:spPr bwMode="auto">
          <a:xfrm flipH="1">
            <a:off x="3995738" y="2276475"/>
            <a:ext cx="21748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1" name="Text Box 70"/>
          <p:cNvSpPr txBox="1">
            <a:spLocks noChangeArrowheads="1"/>
          </p:cNvSpPr>
          <p:nvPr/>
        </p:nvSpPr>
        <p:spPr bwMode="auto">
          <a:xfrm>
            <a:off x="5795963" y="3940175"/>
            <a:ext cx="261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は直列接続なので</a:t>
            </a:r>
          </a:p>
          <a:p>
            <a:pPr eaLnBrk="1" hangingPunct="1">
              <a:spcBef>
                <a:spcPct val="0"/>
              </a:spcBef>
              <a:buFontTx/>
              <a:buNone/>
            </a:pPr>
            <a:r>
              <a:rPr lang="ja-JP" altLang="en-US" sz="1800"/>
              <a:t>先ほとどは逆の方が</a:t>
            </a:r>
          </a:p>
          <a:p>
            <a:pPr eaLnBrk="1" hangingPunct="1">
              <a:spcBef>
                <a:spcPct val="0"/>
              </a:spcBef>
              <a:buFontTx/>
              <a:buNone/>
            </a:pPr>
            <a:r>
              <a:rPr lang="en-US" altLang="ja-JP" sz="1800"/>
              <a:t>OFF</a:t>
            </a:r>
            <a:r>
              <a:rPr lang="ja-JP" altLang="en-US" sz="1800"/>
              <a:t>で切れている</a:t>
            </a:r>
          </a:p>
        </p:txBody>
      </p:sp>
    </p:spTree>
    <p:extLst>
      <p:ext uri="{BB962C8B-B14F-4D97-AF65-F5344CB8AC3E}">
        <p14:creationId xmlns:p14="http://schemas.microsoft.com/office/powerpoint/2010/main" val="3935401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H-H</a:t>
            </a:r>
          </a:p>
        </p:txBody>
      </p:sp>
      <p:sp>
        <p:nvSpPr>
          <p:cNvPr id="29699"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0"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1" name="Line 5"/>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2" name="Line 6"/>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3" name="Line 7"/>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4" name="Line 8"/>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5" name="Line 9"/>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6" name="Line 10"/>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7" name="Line 11"/>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8" name="Oval 12"/>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9" name="Line 13"/>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0" name="Line 14"/>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1" name="Line 15"/>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2" name="Line 16"/>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3" name="Line 17"/>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4" name="Line 18"/>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5" name="Line 19"/>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6" name="Text Box 21"/>
          <p:cNvSpPr txBox="1">
            <a:spLocks noChangeArrowheads="1"/>
          </p:cNvSpPr>
          <p:nvPr/>
        </p:nvSpPr>
        <p:spPr bwMode="auto">
          <a:xfrm>
            <a:off x="2341563" y="481806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9717" name="Text Box 22"/>
          <p:cNvSpPr txBox="1">
            <a:spLocks noChangeArrowheads="1"/>
          </p:cNvSpPr>
          <p:nvPr/>
        </p:nvSpPr>
        <p:spPr bwMode="auto">
          <a:xfrm>
            <a:off x="1403350"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9718" name="Line 23"/>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9" name="Line 24"/>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0" name="Line 25"/>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1" name="Line 26"/>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2" name="Oval 27"/>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23" name="Line 28"/>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4" name="Line 29"/>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5" name="Line 30"/>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6" name="Line 31"/>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7" name="Line 32"/>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8" name="Line 33"/>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9" name="Line 34"/>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0" name="Line 35"/>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1" name="Line 36"/>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2" name="Line 37"/>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3" name="Line 38"/>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4" name="Line 39"/>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5" name="Line 40"/>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6" name="Line 41"/>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7" name="Text Box 42"/>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9738" name="Text Box 43"/>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9739" name="Text Box 44"/>
          <p:cNvSpPr txBox="1">
            <a:spLocks noChangeArrowheads="1"/>
          </p:cNvSpPr>
          <p:nvPr/>
        </p:nvSpPr>
        <p:spPr bwMode="auto">
          <a:xfrm>
            <a:off x="684213" y="2133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9740" name="Text Box 45"/>
          <p:cNvSpPr txBox="1">
            <a:spLocks noChangeArrowheads="1"/>
          </p:cNvSpPr>
          <p:nvPr/>
        </p:nvSpPr>
        <p:spPr bwMode="auto">
          <a:xfrm>
            <a:off x="611188"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9741" name="Text Box 46"/>
          <p:cNvSpPr txBox="1">
            <a:spLocks noChangeArrowheads="1"/>
          </p:cNvSpPr>
          <p:nvPr/>
        </p:nvSpPr>
        <p:spPr bwMode="auto">
          <a:xfrm>
            <a:off x="2627313"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9742" name="Text Box 47"/>
          <p:cNvSpPr txBox="1">
            <a:spLocks noChangeArrowheads="1"/>
          </p:cNvSpPr>
          <p:nvPr/>
        </p:nvSpPr>
        <p:spPr bwMode="auto">
          <a:xfrm>
            <a:off x="2411413" y="35004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9743" name="Line 48"/>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4" name="Text Box 49"/>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9745" name="Line 50"/>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6" name="Line 51"/>
          <p:cNvSpPr>
            <a:spLocks noChangeShapeType="1"/>
          </p:cNvSpPr>
          <p:nvPr/>
        </p:nvSpPr>
        <p:spPr bwMode="auto">
          <a:xfrm flipV="1">
            <a:off x="4211638"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7" name="Line 52"/>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8" name="Line 53"/>
          <p:cNvSpPr>
            <a:spLocks noChangeShapeType="1"/>
          </p:cNvSpPr>
          <p:nvPr/>
        </p:nvSpPr>
        <p:spPr bwMode="auto">
          <a:xfrm>
            <a:off x="4859338"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9" name="Line 54"/>
          <p:cNvSpPr>
            <a:spLocks noChangeShapeType="1"/>
          </p:cNvSpPr>
          <p:nvPr/>
        </p:nvSpPr>
        <p:spPr bwMode="auto">
          <a:xfrm flipH="1">
            <a:off x="48593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0" name="Line 55"/>
          <p:cNvSpPr>
            <a:spLocks noChangeShapeType="1"/>
          </p:cNvSpPr>
          <p:nvPr/>
        </p:nvSpPr>
        <p:spPr bwMode="auto">
          <a:xfrm flipH="1">
            <a:off x="49307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1" name="Line 56"/>
          <p:cNvSpPr>
            <a:spLocks noChangeShapeType="1"/>
          </p:cNvSpPr>
          <p:nvPr/>
        </p:nvSpPr>
        <p:spPr bwMode="auto">
          <a:xfrm flipH="1">
            <a:off x="50022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2" name="Line 57"/>
          <p:cNvSpPr>
            <a:spLocks noChangeShapeType="1"/>
          </p:cNvSpPr>
          <p:nvPr/>
        </p:nvSpPr>
        <p:spPr bwMode="auto">
          <a:xfrm flipH="1">
            <a:off x="50736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3" name="Line 58"/>
          <p:cNvSpPr>
            <a:spLocks noChangeShapeType="1"/>
          </p:cNvSpPr>
          <p:nvPr/>
        </p:nvSpPr>
        <p:spPr bwMode="auto">
          <a:xfrm flipH="1">
            <a:off x="514508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4" name="Text Box 59"/>
          <p:cNvSpPr txBox="1">
            <a:spLocks noChangeArrowheads="1"/>
          </p:cNvSpPr>
          <p:nvPr/>
        </p:nvSpPr>
        <p:spPr bwMode="auto">
          <a:xfrm>
            <a:off x="5302250" y="29448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9755" name="Line 62"/>
          <p:cNvSpPr>
            <a:spLocks noChangeShapeType="1"/>
          </p:cNvSpPr>
          <p:nvPr/>
        </p:nvSpPr>
        <p:spPr bwMode="auto">
          <a:xfrm>
            <a:off x="5005388" y="3357563"/>
            <a:ext cx="0" cy="194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6" name="Line 63"/>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7" name="Line 64"/>
          <p:cNvSpPr>
            <a:spLocks noChangeShapeType="1"/>
          </p:cNvSpPr>
          <p:nvPr/>
        </p:nvSpPr>
        <p:spPr bwMode="auto">
          <a:xfrm flipV="1">
            <a:off x="5003800" y="28527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8" name="Line 66"/>
          <p:cNvSpPr>
            <a:spLocks noChangeShapeType="1"/>
          </p:cNvSpPr>
          <p:nvPr/>
        </p:nvSpPr>
        <p:spPr bwMode="auto">
          <a:xfrm>
            <a:off x="5005388"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9" name="Text Box 67"/>
          <p:cNvSpPr txBox="1">
            <a:spLocks noChangeArrowheads="1"/>
          </p:cNvSpPr>
          <p:nvPr/>
        </p:nvSpPr>
        <p:spPr bwMode="auto">
          <a:xfrm>
            <a:off x="5703888" y="2081213"/>
            <a:ext cx="2414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は並列接続だが</a:t>
            </a:r>
          </a:p>
          <a:p>
            <a:pPr eaLnBrk="1" hangingPunct="1">
              <a:spcBef>
                <a:spcPct val="0"/>
              </a:spcBef>
              <a:buFontTx/>
              <a:buNone/>
            </a:pPr>
            <a:r>
              <a:rPr lang="ja-JP" altLang="en-US" sz="1800"/>
              <a:t>両方</a:t>
            </a:r>
            <a:r>
              <a:rPr lang="en-US" altLang="ja-JP" sz="1800"/>
              <a:t>OFF</a:t>
            </a:r>
            <a:r>
              <a:rPr lang="ja-JP" altLang="en-US" sz="1800"/>
              <a:t>ならば切れる</a:t>
            </a:r>
          </a:p>
        </p:txBody>
      </p:sp>
      <p:sp>
        <p:nvSpPr>
          <p:cNvPr id="29760" name="Line 68"/>
          <p:cNvSpPr>
            <a:spLocks noChangeShapeType="1"/>
          </p:cNvSpPr>
          <p:nvPr/>
        </p:nvSpPr>
        <p:spPr bwMode="auto">
          <a:xfrm>
            <a:off x="4211638"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1" name="Line 69"/>
          <p:cNvSpPr>
            <a:spLocks noChangeShapeType="1"/>
          </p:cNvSpPr>
          <p:nvPr/>
        </p:nvSpPr>
        <p:spPr bwMode="auto">
          <a:xfrm flipH="1">
            <a:off x="3995738" y="2276475"/>
            <a:ext cx="21748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2" name="Text Box 70"/>
          <p:cNvSpPr txBox="1">
            <a:spLocks noChangeArrowheads="1"/>
          </p:cNvSpPr>
          <p:nvPr/>
        </p:nvSpPr>
        <p:spPr bwMode="auto">
          <a:xfrm>
            <a:off x="5795963" y="3940175"/>
            <a:ext cx="2414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は直列接続だが</a:t>
            </a:r>
          </a:p>
          <a:p>
            <a:pPr eaLnBrk="1" hangingPunct="1">
              <a:spcBef>
                <a:spcPct val="0"/>
              </a:spcBef>
              <a:buFontTx/>
              <a:buNone/>
            </a:pPr>
            <a:r>
              <a:rPr lang="ja-JP" altLang="en-US" sz="1800"/>
              <a:t>両方</a:t>
            </a:r>
            <a:r>
              <a:rPr lang="en-US" altLang="ja-JP" sz="1800"/>
              <a:t>ON</a:t>
            </a:r>
            <a:r>
              <a:rPr lang="ja-JP" altLang="en-US" sz="1800"/>
              <a:t>ならば出力は</a:t>
            </a:r>
            <a:r>
              <a:rPr lang="en-US" altLang="ja-JP" sz="1800"/>
              <a:t>L</a:t>
            </a:r>
          </a:p>
        </p:txBody>
      </p:sp>
      <p:sp>
        <p:nvSpPr>
          <p:cNvPr id="29763" name="Line 71"/>
          <p:cNvSpPr>
            <a:spLocks noChangeShapeType="1"/>
          </p:cNvSpPr>
          <p:nvPr/>
        </p:nvSpPr>
        <p:spPr bwMode="auto">
          <a:xfrm>
            <a:off x="5003800"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4" name="Line 72"/>
          <p:cNvSpPr>
            <a:spLocks noChangeShapeType="1"/>
          </p:cNvSpPr>
          <p:nvPr/>
        </p:nvSpPr>
        <p:spPr bwMode="auto">
          <a:xfrm flipH="1">
            <a:off x="4787900" y="2276475"/>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5" name="Freeform 73"/>
          <p:cNvSpPr>
            <a:spLocks/>
          </p:cNvSpPr>
          <p:nvPr/>
        </p:nvSpPr>
        <p:spPr bwMode="auto">
          <a:xfrm>
            <a:off x="5076825" y="3429000"/>
            <a:ext cx="358775" cy="2160588"/>
          </a:xfrm>
          <a:custGeom>
            <a:avLst/>
            <a:gdLst>
              <a:gd name="T0" fmla="*/ 2147483646 w 264"/>
              <a:gd name="T1" fmla="*/ 2147483646 h 862"/>
              <a:gd name="T2" fmla="*/ 2147483646 w 264"/>
              <a:gd name="T3" fmla="*/ 2147483646 h 862"/>
              <a:gd name="T4" fmla="*/ 2147483646 w 264"/>
              <a:gd name="T5" fmla="*/ 0 h 862"/>
              <a:gd name="T6" fmla="*/ 0 60000 65536"/>
              <a:gd name="T7" fmla="*/ 0 60000 65536"/>
              <a:gd name="T8" fmla="*/ 0 60000 65536"/>
            </a:gdLst>
            <a:ahLst/>
            <a:cxnLst>
              <a:cxn ang="T6">
                <a:pos x="T0" y="T1"/>
              </a:cxn>
              <a:cxn ang="T7">
                <a:pos x="T2" y="T3"/>
              </a:cxn>
              <a:cxn ang="T8">
                <a:pos x="T4" y="T5"/>
              </a:cxn>
            </a:cxnLst>
            <a:rect l="0" t="0" r="r" b="b"/>
            <a:pathLst>
              <a:path w="264" h="862">
                <a:moveTo>
                  <a:pt x="38" y="862"/>
                </a:moveTo>
                <a:cubicBezTo>
                  <a:pt x="19" y="662"/>
                  <a:pt x="0" y="462"/>
                  <a:pt x="38" y="318"/>
                </a:cubicBezTo>
                <a:cubicBezTo>
                  <a:pt x="76" y="174"/>
                  <a:pt x="170" y="87"/>
                  <a:pt x="264" y="0"/>
                </a:cubicBezTo>
              </a:path>
            </a:pathLst>
          </a:custGeom>
          <a:noFill/>
          <a:ln w="38100"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59918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46765-DC37-4D36-A017-AFCF5E1C44E6}"/>
              </a:ext>
            </a:extLst>
          </p:cNvPr>
          <p:cNvSpPr>
            <a:spLocks noGrp="1"/>
          </p:cNvSpPr>
          <p:nvPr>
            <p:ph type="title"/>
          </p:nvPr>
        </p:nvSpPr>
        <p:spPr>
          <a:xfrm>
            <a:off x="318356" y="332656"/>
            <a:ext cx="8507288" cy="1143000"/>
          </a:xfrm>
        </p:spPr>
        <p:txBody>
          <a:bodyPr/>
          <a:lstStyle/>
          <a:p>
            <a:r>
              <a:rPr kumimoji="1" lang="ja-JP" altLang="en-US" sz="2800" dirty="0"/>
              <a:t>つまりこの授業は昔ながらの電子回路の授業ではない</a:t>
            </a:r>
          </a:p>
        </p:txBody>
      </p:sp>
      <p:sp>
        <p:nvSpPr>
          <p:cNvPr id="3" name="コンテンツ プレースホルダー 2">
            <a:extLst>
              <a:ext uri="{FF2B5EF4-FFF2-40B4-BE49-F238E27FC236}">
                <a16:creationId xmlns:a16="http://schemas.microsoft.com/office/drawing/2014/main" id="{D87379C7-3257-4EF7-BE6B-BB0C924E84BB}"/>
              </a:ext>
            </a:extLst>
          </p:cNvPr>
          <p:cNvSpPr>
            <a:spLocks noGrp="1"/>
          </p:cNvSpPr>
          <p:nvPr>
            <p:ph idx="1"/>
          </p:nvPr>
        </p:nvSpPr>
        <p:spPr>
          <a:xfrm>
            <a:off x="179512" y="1475656"/>
            <a:ext cx="8784976" cy="4525963"/>
          </a:xfrm>
        </p:spPr>
        <p:txBody>
          <a:bodyPr/>
          <a:lstStyle/>
          <a:p>
            <a:r>
              <a:rPr kumimoji="1" lang="ja-JP" altLang="en-US" dirty="0"/>
              <a:t>情報工学科の学生が基礎知識として知るべき</a:t>
            </a:r>
            <a:endParaRPr kumimoji="1" lang="en-US" altLang="ja-JP" dirty="0"/>
          </a:p>
          <a:p>
            <a:pPr lvl="1"/>
            <a:r>
              <a:rPr lang="ja-JP" altLang="en-US" dirty="0"/>
              <a:t>ディジタル論理回路の構成、動作原理、電気的特性</a:t>
            </a:r>
            <a:endParaRPr lang="en-US" altLang="ja-JP" dirty="0"/>
          </a:p>
          <a:p>
            <a:pPr lvl="1"/>
            <a:r>
              <a:rPr kumimoji="1" lang="ja-JP" altLang="en-US" dirty="0"/>
              <a:t>メモリ回路の特性</a:t>
            </a:r>
            <a:endParaRPr kumimoji="1" lang="en-US" altLang="ja-JP" dirty="0"/>
          </a:p>
          <a:p>
            <a:pPr lvl="1"/>
            <a:r>
              <a:rPr lang="en-US" altLang="ja-JP" dirty="0"/>
              <a:t>FPGA</a:t>
            </a:r>
            <a:r>
              <a:rPr lang="ja-JP" altLang="en-US" dirty="0"/>
              <a:t>の構成、動作原理</a:t>
            </a:r>
            <a:endParaRPr lang="en-US" altLang="ja-JP" dirty="0"/>
          </a:p>
          <a:p>
            <a:pPr lvl="1"/>
            <a:r>
              <a:rPr kumimoji="1" lang="en-US" altLang="ja-JP" dirty="0"/>
              <a:t>LSI</a:t>
            </a:r>
            <a:r>
              <a:rPr kumimoji="1" lang="ja-JP" altLang="en-US" dirty="0"/>
              <a:t>の構造、作り方</a:t>
            </a:r>
            <a:endParaRPr kumimoji="1" lang="en-US" altLang="ja-JP" dirty="0"/>
          </a:p>
          <a:p>
            <a:pPr lvl="1"/>
            <a:r>
              <a:rPr kumimoji="1" lang="ja-JP" altLang="en-US" dirty="0"/>
              <a:t>センサなどに使うアナログ回路の特性</a:t>
            </a:r>
            <a:endParaRPr kumimoji="1" lang="en-US" altLang="ja-JP" dirty="0"/>
          </a:p>
          <a:p>
            <a:pPr marL="457200" lvl="1" indent="0">
              <a:buNone/>
            </a:pPr>
            <a:r>
              <a:rPr lang="ja-JP" altLang="en-US" dirty="0"/>
              <a:t>を紹介する場</a:t>
            </a:r>
            <a:endParaRPr lang="en-US" altLang="ja-JP" dirty="0"/>
          </a:p>
          <a:p>
            <a:pPr marL="514350" indent="-457200"/>
            <a:r>
              <a:rPr kumimoji="1" lang="ja-JP" altLang="en-US" dirty="0"/>
              <a:t>名前を変えようと思うのだが、いいのがないし、めんどくさい。</a:t>
            </a:r>
          </a:p>
        </p:txBody>
      </p:sp>
    </p:spTree>
    <p:extLst>
      <p:ext uri="{BB962C8B-B14F-4D97-AF65-F5344CB8AC3E}">
        <p14:creationId xmlns:p14="http://schemas.microsoft.com/office/powerpoint/2010/main" val="65940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ja-JP"/>
              <a:t>CMOS</a:t>
            </a:r>
            <a:r>
              <a:rPr lang="ja-JP" altLang="en-US"/>
              <a:t>　</a:t>
            </a:r>
            <a:r>
              <a:rPr lang="en-US" altLang="ja-JP"/>
              <a:t>NAND</a:t>
            </a:r>
            <a:r>
              <a:rPr lang="ja-JP" altLang="en-US"/>
              <a:t>回路</a:t>
            </a:r>
          </a:p>
        </p:txBody>
      </p:sp>
      <p:sp>
        <p:nvSpPr>
          <p:cNvPr id="30723" name="Rectangle 3"/>
          <p:cNvSpPr>
            <a:spLocks noGrp="1" noChangeArrowheads="1"/>
          </p:cNvSpPr>
          <p:nvPr>
            <p:ph type="body" sz="half" idx="1"/>
          </p:nvPr>
        </p:nvSpPr>
        <p:spPr>
          <a:xfrm>
            <a:off x="457200" y="1268413"/>
            <a:ext cx="4038600" cy="4525962"/>
          </a:xfrm>
        </p:spPr>
        <p:txBody>
          <a:bodyPr/>
          <a:lstStyle/>
          <a:p>
            <a:pPr eaLnBrk="1" hangingPunct="1"/>
            <a:r>
              <a:rPr lang="ja-JP" altLang="en-US" sz="2800"/>
              <a:t>結局</a:t>
            </a:r>
            <a:r>
              <a:rPr lang="en-US" altLang="ja-JP" sz="2800"/>
              <a:t>NAND</a:t>
            </a:r>
            <a:r>
              <a:rPr lang="ja-JP" altLang="en-US" sz="2800"/>
              <a:t>回路になる</a:t>
            </a:r>
          </a:p>
        </p:txBody>
      </p:sp>
      <p:graphicFrame>
        <p:nvGraphicFramePr>
          <p:cNvPr id="12347" name="Group 59"/>
          <p:cNvGraphicFramePr>
            <a:graphicFrameLocks noGrp="1"/>
          </p:cNvGraphicFramePr>
          <p:nvPr>
            <p:ph sz="half" idx="2"/>
          </p:nvPr>
        </p:nvGraphicFramePr>
        <p:xfrm>
          <a:off x="1331913" y="1916113"/>
          <a:ext cx="6911975" cy="3309938"/>
        </p:xfrm>
        <a:graphic>
          <a:graphicData uri="http://schemas.openxmlformats.org/drawingml/2006/table">
            <a:tbl>
              <a:tblPr/>
              <a:tblGrid>
                <a:gridCol w="987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gridCol w="987425">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955675">
                  <a:extLst>
                    <a:ext uri="{9D8B030D-6E8A-4147-A177-3AD203B41FA5}">
                      <a16:colId xmlns:a16="http://schemas.microsoft.com/office/drawing/2014/main" val="20005"/>
                    </a:ext>
                  </a:extLst>
                </a:gridCol>
                <a:gridCol w="987425">
                  <a:extLst>
                    <a:ext uri="{9D8B030D-6E8A-4147-A177-3AD203B41FA5}">
                      <a16:colId xmlns:a16="http://schemas.microsoft.com/office/drawing/2014/main" val="20006"/>
                    </a:ext>
                  </a:extLst>
                </a:gridCol>
              </a:tblGrid>
              <a:tr h="644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Qn2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02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4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4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0774" name="Group 78"/>
          <p:cNvGrpSpPr>
            <a:grpSpLocks/>
          </p:cNvGrpSpPr>
          <p:nvPr/>
        </p:nvGrpSpPr>
        <p:grpSpPr bwMode="auto">
          <a:xfrm>
            <a:off x="2087563" y="5589588"/>
            <a:ext cx="684212" cy="504825"/>
            <a:chOff x="1315" y="3521"/>
            <a:chExt cx="431" cy="318"/>
          </a:xfrm>
        </p:grpSpPr>
        <p:sp>
          <p:nvSpPr>
            <p:cNvPr id="30790" name="Line 60"/>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1" name="Line 61"/>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2" name="Freeform 62"/>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3" name="Line 63"/>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0775" name="Group 79"/>
          <p:cNvGrpSpPr>
            <a:grpSpLocks/>
          </p:cNvGrpSpPr>
          <p:nvPr/>
        </p:nvGrpSpPr>
        <p:grpSpPr bwMode="auto">
          <a:xfrm>
            <a:off x="5003800" y="5613400"/>
            <a:ext cx="792163" cy="695325"/>
            <a:chOff x="3152" y="3536"/>
            <a:chExt cx="499" cy="438"/>
          </a:xfrm>
        </p:grpSpPr>
        <p:sp>
          <p:nvSpPr>
            <p:cNvPr id="30787" name="Freeform 64"/>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8" name="Freeform 65"/>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9" name="Freeform 66"/>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0776" name="Line 67"/>
          <p:cNvSpPr>
            <a:spLocks noChangeShapeType="1"/>
          </p:cNvSpPr>
          <p:nvPr/>
        </p:nvSpPr>
        <p:spPr bwMode="auto">
          <a:xfrm>
            <a:off x="1835150" y="56626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7" name="Line 68"/>
          <p:cNvSpPr>
            <a:spLocks noChangeShapeType="1"/>
          </p:cNvSpPr>
          <p:nvPr/>
        </p:nvSpPr>
        <p:spPr bwMode="auto">
          <a:xfrm>
            <a:off x="1835150" y="60213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8" name="Line 69"/>
          <p:cNvSpPr>
            <a:spLocks noChangeShapeType="1"/>
          </p:cNvSpPr>
          <p:nvPr/>
        </p:nvSpPr>
        <p:spPr bwMode="auto">
          <a:xfrm>
            <a:off x="4859338" y="58054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9" name="Line 70"/>
          <p:cNvSpPr>
            <a:spLocks noChangeShapeType="1"/>
          </p:cNvSpPr>
          <p:nvPr/>
        </p:nvSpPr>
        <p:spPr bwMode="auto">
          <a:xfrm>
            <a:off x="4859338" y="61658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0" name="Oval 71"/>
          <p:cNvSpPr>
            <a:spLocks noChangeArrowheads="1"/>
          </p:cNvSpPr>
          <p:nvPr/>
        </p:nvSpPr>
        <p:spPr bwMode="auto">
          <a:xfrm>
            <a:off x="2771775" y="5734050"/>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81" name="Line 72"/>
          <p:cNvSpPr>
            <a:spLocks noChangeShapeType="1"/>
          </p:cNvSpPr>
          <p:nvPr/>
        </p:nvSpPr>
        <p:spPr bwMode="auto">
          <a:xfrm>
            <a:off x="2916238" y="58769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2" name="Oval 73"/>
          <p:cNvSpPr>
            <a:spLocks noChangeArrowheads="1"/>
          </p:cNvSpPr>
          <p:nvPr/>
        </p:nvSpPr>
        <p:spPr bwMode="auto">
          <a:xfrm>
            <a:off x="5003800" y="5734050"/>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83" name="Oval 74"/>
          <p:cNvSpPr>
            <a:spLocks noChangeArrowheads="1"/>
          </p:cNvSpPr>
          <p:nvPr/>
        </p:nvSpPr>
        <p:spPr bwMode="auto">
          <a:xfrm>
            <a:off x="5003800" y="6021388"/>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84" name="Line 75"/>
          <p:cNvSpPr>
            <a:spLocks noChangeShapeType="1"/>
          </p:cNvSpPr>
          <p:nvPr/>
        </p:nvSpPr>
        <p:spPr bwMode="auto">
          <a:xfrm>
            <a:off x="5795963" y="59499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5" name="Text Box 76"/>
          <p:cNvSpPr txBox="1">
            <a:spLocks noChangeArrowheads="1"/>
          </p:cNvSpPr>
          <p:nvPr/>
        </p:nvSpPr>
        <p:spPr bwMode="auto">
          <a:xfrm>
            <a:off x="1095375" y="6329363"/>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入力が両方</a:t>
            </a:r>
            <a:r>
              <a:rPr lang="en-US" altLang="ja-JP" sz="1800"/>
              <a:t>H</a:t>
            </a:r>
            <a:r>
              <a:rPr lang="ja-JP" altLang="en-US" sz="1800"/>
              <a:t>のとき</a:t>
            </a:r>
            <a:r>
              <a:rPr lang="en-US" altLang="ja-JP" sz="1800"/>
              <a:t>L</a:t>
            </a:r>
          </a:p>
        </p:txBody>
      </p:sp>
      <p:sp>
        <p:nvSpPr>
          <p:cNvPr id="30786" name="Text Box 77"/>
          <p:cNvSpPr txBox="1">
            <a:spLocks noChangeArrowheads="1"/>
          </p:cNvSpPr>
          <p:nvPr/>
        </p:nvSpPr>
        <p:spPr bwMode="auto">
          <a:xfrm>
            <a:off x="3651250" y="6381750"/>
            <a:ext cx="2798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入力のどちらかが</a:t>
            </a:r>
            <a:r>
              <a:rPr lang="en-US" altLang="ja-JP" sz="1800"/>
              <a:t>L</a:t>
            </a:r>
            <a:r>
              <a:rPr lang="ja-JP" altLang="en-US" sz="1800"/>
              <a:t>のとき</a:t>
            </a:r>
            <a:r>
              <a:rPr lang="en-US" altLang="ja-JP" sz="1800"/>
              <a:t>H</a:t>
            </a:r>
          </a:p>
        </p:txBody>
      </p:sp>
    </p:spTree>
    <p:extLst>
      <p:ext uri="{BB962C8B-B14F-4D97-AF65-F5344CB8AC3E}">
        <p14:creationId xmlns:p14="http://schemas.microsoft.com/office/powerpoint/2010/main" val="77649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446"/>
            <a:ext cx="8229600" cy="1143000"/>
          </a:xfrm>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127" y="4487712"/>
            <a:ext cx="1995376" cy="2039275"/>
          </a:xfrm>
        </p:spPr>
      </p:pic>
      <p:sp>
        <p:nvSpPr>
          <p:cNvPr id="7" name="テキスト ボックス 6"/>
          <p:cNvSpPr txBox="1"/>
          <p:nvPr/>
        </p:nvSpPr>
        <p:spPr>
          <a:xfrm>
            <a:off x="281133" y="1264127"/>
            <a:ext cx="8319906" cy="1077218"/>
          </a:xfrm>
          <a:prstGeom prst="rect">
            <a:avLst/>
          </a:prstGeom>
          <a:noFill/>
        </p:spPr>
        <p:txBody>
          <a:bodyPr wrap="none" rtlCol="0">
            <a:spAutoFit/>
          </a:bodyPr>
          <a:lstStyle/>
          <a:p>
            <a:r>
              <a:rPr lang="en-US" altLang="ja-JP" sz="3200" dirty="0"/>
              <a:t>MOS-FET</a:t>
            </a:r>
            <a:r>
              <a:rPr lang="ja-JP" altLang="en-US" sz="3200" dirty="0"/>
              <a:t>はゲートの電圧によってドレイン電流</a:t>
            </a:r>
            <a:endParaRPr lang="en-US" altLang="ja-JP" sz="3200" dirty="0"/>
          </a:p>
          <a:p>
            <a:r>
              <a:rPr kumimoji="1" lang="ja-JP" altLang="en-US" sz="3200" dirty="0"/>
              <a:t>が変化する電圧増幅素子</a:t>
            </a:r>
            <a:endParaRPr kumimoji="1" lang="en-US" altLang="ja-JP" sz="3200" dirty="0"/>
          </a:p>
        </p:txBody>
      </p:sp>
      <p:sp>
        <p:nvSpPr>
          <p:cNvPr id="15" name="テキスト ボックス 14"/>
          <p:cNvSpPr txBox="1"/>
          <p:nvPr/>
        </p:nvSpPr>
        <p:spPr>
          <a:xfrm>
            <a:off x="366894" y="2731972"/>
            <a:ext cx="4036682" cy="2554545"/>
          </a:xfrm>
          <a:prstGeom prst="rect">
            <a:avLst/>
          </a:prstGeom>
          <a:noFill/>
        </p:spPr>
        <p:txBody>
          <a:bodyPr wrap="none" rtlCol="0">
            <a:spAutoFit/>
          </a:bodyPr>
          <a:lstStyle/>
          <a:p>
            <a:r>
              <a:rPr lang="ja-JP" altLang="en-US" sz="3200" dirty="0"/>
              <a:t>スイッチモデル</a:t>
            </a:r>
            <a:endParaRPr lang="en-US" altLang="ja-JP" sz="3200" dirty="0"/>
          </a:p>
          <a:p>
            <a:pPr lvl="1"/>
            <a:r>
              <a:rPr lang="en-US" altLang="ja-JP" sz="3200" dirty="0" err="1"/>
              <a:t>nMOS</a:t>
            </a:r>
            <a:r>
              <a:rPr lang="en-US" altLang="ja-JP" sz="3200" dirty="0"/>
              <a:t> G=H</a:t>
            </a:r>
            <a:r>
              <a:rPr lang="ja-JP" altLang="en-US" sz="3200" dirty="0"/>
              <a:t>で</a:t>
            </a:r>
            <a:r>
              <a:rPr lang="en-US" altLang="ja-JP" sz="3200" dirty="0"/>
              <a:t>ON</a:t>
            </a:r>
            <a:r>
              <a:rPr lang="ja-JP" altLang="en-US" sz="3200" dirty="0" err="1"/>
              <a:t>、</a:t>
            </a:r>
            <a:endParaRPr lang="en-US" altLang="ja-JP" sz="3200" dirty="0"/>
          </a:p>
          <a:p>
            <a:pPr lvl="1"/>
            <a:r>
              <a:rPr lang="en-US" altLang="ja-JP" sz="3200" dirty="0" err="1"/>
              <a:t>pMOS</a:t>
            </a:r>
            <a:r>
              <a:rPr lang="en-US" altLang="ja-JP" sz="3200" dirty="0"/>
              <a:t> G=L</a:t>
            </a:r>
            <a:r>
              <a:rPr lang="ja-JP" altLang="en-US" sz="3200" dirty="0"/>
              <a:t>で</a:t>
            </a:r>
            <a:r>
              <a:rPr lang="en-US" altLang="ja-JP" sz="3200" dirty="0"/>
              <a:t>ON</a:t>
            </a:r>
          </a:p>
          <a:p>
            <a:pPr lvl="1"/>
            <a:r>
              <a:rPr lang="en-US" altLang="ja-JP" sz="3200" dirty="0"/>
              <a:t>ON:S-D</a:t>
            </a:r>
            <a:r>
              <a:rPr lang="ja-JP" altLang="en-US" sz="3200" dirty="0"/>
              <a:t>が導通、</a:t>
            </a:r>
            <a:endParaRPr lang="en-US" altLang="ja-JP" sz="3200" dirty="0"/>
          </a:p>
          <a:p>
            <a:pPr lvl="1"/>
            <a:r>
              <a:rPr lang="en-US" altLang="ja-JP" sz="3200" dirty="0"/>
              <a:t>OFF:S-D</a:t>
            </a:r>
            <a:r>
              <a:rPr lang="ja-JP" altLang="en-US" sz="3200" dirty="0"/>
              <a:t>が開放</a:t>
            </a:r>
            <a:endParaRPr lang="en-US" altLang="ja-JP" sz="3200" dirty="0"/>
          </a:p>
        </p:txBody>
      </p:sp>
    </p:spTree>
    <p:extLst>
      <p:ext uri="{BB962C8B-B14F-4D97-AF65-F5344CB8AC3E}">
        <p14:creationId xmlns:p14="http://schemas.microsoft.com/office/powerpoint/2010/main" val="263815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pPr eaLnBrk="1" hangingPunct="1"/>
            <a:r>
              <a:rPr lang="ja-JP" altLang="en-US" dirty="0"/>
              <a:t>演習１</a:t>
            </a:r>
            <a:r>
              <a:rPr lang="en-US" altLang="ja-JP" dirty="0"/>
              <a:t>-1</a:t>
            </a:r>
          </a:p>
        </p:txBody>
      </p:sp>
      <p:sp>
        <p:nvSpPr>
          <p:cNvPr id="31747" name="Line 4"/>
          <p:cNvSpPr>
            <a:spLocks noChangeShapeType="1"/>
          </p:cNvSpPr>
          <p:nvPr/>
        </p:nvSpPr>
        <p:spPr bwMode="auto">
          <a:xfrm>
            <a:off x="4354513" y="314166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48" name="Line 5"/>
          <p:cNvSpPr>
            <a:spLocks noChangeShapeType="1"/>
          </p:cNvSpPr>
          <p:nvPr/>
        </p:nvSpPr>
        <p:spPr bwMode="auto">
          <a:xfrm>
            <a:off x="4354513" y="33575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49" name="Line 6"/>
          <p:cNvSpPr>
            <a:spLocks noChangeShapeType="1"/>
          </p:cNvSpPr>
          <p:nvPr/>
        </p:nvSpPr>
        <p:spPr bwMode="auto">
          <a:xfrm>
            <a:off x="4354513" y="3790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0" name="Line 7"/>
          <p:cNvSpPr>
            <a:spLocks noChangeShapeType="1"/>
          </p:cNvSpPr>
          <p:nvPr/>
        </p:nvSpPr>
        <p:spPr bwMode="auto">
          <a:xfrm flipV="1">
            <a:off x="4643438" y="379095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1" name="Line 8"/>
          <p:cNvSpPr>
            <a:spLocks noChangeShapeType="1"/>
          </p:cNvSpPr>
          <p:nvPr/>
        </p:nvSpPr>
        <p:spPr bwMode="auto">
          <a:xfrm>
            <a:off x="3419475" y="3573463"/>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2" name="Line 9"/>
          <p:cNvSpPr>
            <a:spLocks noChangeShapeType="1"/>
          </p:cNvSpPr>
          <p:nvPr/>
        </p:nvSpPr>
        <p:spPr bwMode="auto">
          <a:xfrm>
            <a:off x="3844925" y="471805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3" name="Line 10"/>
          <p:cNvSpPr>
            <a:spLocks noChangeShapeType="1"/>
          </p:cNvSpPr>
          <p:nvPr/>
        </p:nvSpPr>
        <p:spPr bwMode="auto">
          <a:xfrm>
            <a:off x="3844925" y="4933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4" name="Line 11"/>
          <p:cNvSpPr>
            <a:spLocks noChangeShapeType="1"/>
          </p:cNvSpPr>
          <p:nvPr/>
        </p:nvSpPr>
        <p:spPr bwMode="auto">
          <a:xfrm flipV="1">
            <a:off x="4133850" y="4359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5" name="Line 12"/>
          <p:cNvSpPr>
            <a:spLocks noChangeShapeType="1"/>
          </p:cNvSpPr>
          <p:nvPr/>
        </p:nvSpPr>
        <p:spPr bwMode="auto">
          <a:xfrm>
            <a:off x="3844925" y="53673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6" name="Oval 13"/>
          <p:cNvSpPr>
            <a:spLocks noChangeArrowheads="1"/>
          </p:cNvSpPr>
          <p:nvPr/>
        </p:nvSpPr>
        <p:spPr bwMode="auto">
          <a:xfrm flipH="1">
            <a:off x="4211638" y="2276475"/>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7" name="Line 14"/>
          <p:cNvSpPr>
            <a:spLocks noChangeShapeType="1"/>
          </p:cNvSpPr>
          <p:nvPr/>
        </p:nvSpPr>
        <p:spPr bwMode="auto">
          <a:xfrm>
            <a:off x="4427538" y="63801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8" name="Line 15"/>
          <p:cNvSpPr>
            <a:spLocks noChangeShapeType="1"/>
          </p:cNvSpPr>
          <p:nvPr/>
        </p:nvSpPr>
        <p:spPr bwMode="auto">
          <a:xfrm flipH="1">
            <a:off x="4452938" y="63817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9" name="Line 16"/>
          <p:cNvSpPr>
            <a:spLocks noChangeShapeType="1"/>
          </p:cNvSpPr>
          <p:nvPr/>
        </p:nvSpPr>
        <p:spPr bwMode="auto">
          <a:xfrm flipH="1">
            <a:off x="4524375" y="63817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0" name="Line 17"/>
          <p:cNvSpPr>
            <a:spLocks noChangeShapeType="1"/>
          </p:cNvSpPr>
          <p:nvPr/>
        </p:nvSpPr>
        <p:spPr bwMode="auto">
          <a:xfrm flipH="1">
            <a:off x="4595813" y="63817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1" name="Line 18"/>
          <p:cNvSpPr>
            <a:spLocks noChangeShapeType="1"/>
          </p:cNvSpPr>
          <p:nvPr/>
        </p:nvSpPr>
        <p:spPr bwMode="auto">
          <a:xfrm flipH="1">
            <a:off x="4667250" y="63817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2" name="Line 19"/>
          <p:cNvSpPr>
            <a:spLocks noChangeShapeType="1"/>
          </p:cNvSpPr>
          <p:nvPr/>
        </p:nvSpPr>
        <p:spPr bwMode="auto">
          <a:xfrm flipH="1">
            <a:off x="4738688" y="63817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3" name="Line 20"/>
          <p:cNvSpPr>
            <a:spLocks noChangeShapeType="1"/>
          </p:cNvSpPr>
          <p:nvPr/>
        </p:nvSpPr>
        <p:spPr bwMode="auto">
          <a:xfrm>
            <a:off x="5219700" y="43656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4" name="Text Box 21"/>
          <p:cNvSpPr txBox="1">
            <a:spLocks noChangeArrowheads="1"/>
          </p:cNvSpPr>
          <p:nvPr/>
        </p:nvSpPr>
        <p:spPr bwMode="auto">
          <a:xfrm>
            <a:off x="4645025" y="34496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Qp2</a:t>
            </a:r>
          </a:p>
        </p:txBody>
      </p:sp>
      <p:sp>
        <p:nvSpPr>
          <p:cNvPr id="31765" name="Text Box 22"/>
          <p:cNvSpPr txBox="1">
            <a:spLocks noChangeArrowheads="1"/>
          </p:cNvSpPr>
          <p:nvPr/>
        </p:nvSpPr>
        <p:spPr bwMode="auto">
          <a:xfrm>
            <a:off x="3419475" y="55165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Qn1</a:t>
            </a:r>
          </a:p>
        </p:txBody>
      </p:sp>
      <p:sp>
        <p:nvSpPr>
          <p:cNvPr id="31766" name="Line 23"/>
          <p:cNvSpPr>
            <a:spLocks noChangeShapeType="1"/>
          </p:cNvSpPr>
          <p:nvPr/>
        </p:nvSpPr>
        <p:spPr bwMode="auto">
          <a:xfrm>
            <a:off x="4926013" y="471805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7" name="Line 24"/>
          <p:cNvSpPr>
            <a:spLocks noChangeShapeType="1"/>
          </p:cNvSpPr>
          <p:nvPr/>
        </p:nvSpPr>
        <p:spPr bwMode="auto">
          <a:xfrm>
            <a:off x="4926013" y="4933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8" name="Line 25"/>
          <p:cNvSpPr>
            <a:spLocks noChangeShapeType="1"/>
          </p:cNvSpPr>
          <p:nvPr/>
        </p:nvSpPr>
        <p:spPr bwMode="auto">
          <a:xfrm flipV="1">
            <a:off x="5214938" y="4359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9" name="Line 26"/>
          <p:cNvSpPr>
            <a:spLocks noChangeShapeType="1"/>
          </p:cNvSpPr>
          <p:nvPr/>
        </p:nvSpPr>
        <p:spPr bwMode="auto">
          <a:xfrm>
            <a:off x="4926013" y="53673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0" name="Oval 27"/>
          <p:cNvSpPr>
            <a:spLocks noChangeArrowheads="1"/>
          </p:cNvSpPr>
          <p:nvPr/>
        </p:nvSpPr>
        <p:spPr bwMode="auto">
          <a:xfrm flipH="1">
            <a:off x="4211638" y="3500438"/>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71" name="Line 28"/>
          <p:cNvSpPr>
            <a:spLocks noChangeShapeType="1"/>
          </p:cNvSpPr>
          <p:nvPr/>
        </p:nvSpPr>
        <p:spPr bwMode="auto">
          <a:xfrm flipV="1">
            <a:off x="4140200" y="4359275"/>
            <a:ext cx="1079500"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2" name="Line 29"/>
          <p:cNvSpPr>
            <a:spLocks noChangeShapeType="1"/>
          </p:cNvSpPr>
          <p:nvPr/>
        </p:nvSpPr>
        <p:spPr bwMode="auto">
          <a:xfrm>
            <a:off x="4352925" y="191770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3" name="Line 30"/>
          <p:cNvSpPr>
            <a:spLocks noChangeShapeType="1"/>
          </p:cNvSpPr>
          <p:nvPr/>
        </p:nvSpPr>
        <p:spPr bwMode="auto">
          <a:xfrm>
            <a:off x="4352925" y="21336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4" name="Line 31"/>
          <p:cNvSpPr>
            <a:spLocks noChangeShapeType="1"/>
          </p:cNvSpPr>
          <p:nvPr/>
        </p:nvSpPr>
        <p:spPr bwMode="auto">
          <a:xfrm>
            <a:off x="4352925" y="2566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5" name="Line 32"/>
          <p:cNvSpPr>
            <a:spLocks noChangeShapeType="1"/>
          </p:cNvSpPr>
          <p:nvPr/>
        </p:nvSpPr>
        <p:spPr bwMode="auto">
          <a:xfrm flipH="1" flipV="1">
            <a:off x="4641850" y="2566988"/>
            <a:ext cx="1588"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6" name="Line 34"/>
          <p:cNvSpPr>
            <a:spLocks noChangeShapeType="1"/>
          </p:cNvSpPr>
          <p:nvPr/>
        </p:nvSpPr>
        <p:spPr bwMode="auto">
          <a:xfrm>
            <a:off x="4140200" y="53673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7" name="Line 35"/>
          <p:cNvSpPr>
            <a:spLocks noChangeShapeType="1"/>
          </p:cNvSpPr>
          <p:nvPr/>
        </p:nvSpPr>
        <p:spPr bwMode="auto">
          <a:xfrm>
            <a:off x="5243513" y="53673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8" name="Line 36"/>
          <p:cNvSpPr>
            <a:spLocks noChangeShapeType="1"/>
          </p:cNvSpPr>
          <p:nvPr/>
        </p:nvSpPr>
        <p:spPr bwMode="auto">
          <a:xfrm>
            <a:off x="4427538" y="14128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9" name="Line 37"/>
          <p:cNvSpPr>
            <a:spLocks noChangeShapeType="1"/>
          </p:cNvSpPr>
          <p:nvPr/>
        </p:nvSpPr>
        <p:spPr bwMode="auto">
          <a:xfrm>
            <a:off x="4643438" y="14128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0" name="Line 38"/>
          <p:cNvSpPr>
            <a:spLocks noChangeShapeType="1"/>
          </p:cNvSpPr>
          <p:nvPr/>
        </p:nvSpPr>
        <p:spPr bwMode="auto">
          <a:xfrm>
            <a:off x="3421063" y="23495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1" name="Line 40"/>
          <p:cNvSpPr>
            <a:spLocks noChangeShapeType="1"/>
          </p:cNvSpPr>
          <p:nvPr/>
        </p:nvSpPr>
        <p:spPr bwMode="auto">
          <a:xfrm flipH="1">
            <a:off x="4427538" y="5151438"/>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2" name="Text Box 42"/>
          <p:cNvSpPr txBox="1">
            <a:spLocks noChangeArrowheads="1"/>
          </p:cNvSpPr>
          <p:nvPr/>
        </p:nvSpPr>
        <p:spPr bwMode="auto">
          <a:xfrm>
            <a:off x="3635375" y="17732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31783" name="Text Box 43"/>
          <p:cNvSpPr txBox="1">
            <a:spLocks noChangeArrowheads="1"/>
          </p:cNvSpPr>
          <p:nvPr/>
        </p:nvSpPr>
        <p:spPr bwMode="auto">
          <a:xfrm>
            <a:off x="3635375" y="31416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31784" name="Text Box 46"/>
          <p:cNvSpPr txBox="1">
            <a:spLocks noChangeArrowheads="1"/>
          </p:cNvSpPr>
          <p:nvPr/>
        </p:nvSpPr>
        <p:spPr bwMode="auto">
          <a:xfrm>
            <a:off x="5364163" y="55165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Qn2</a:t>
            </a:r>
          </a:p>
        </p:txBody>
      </p:sp>
      <p:sp>
        <p:nvSpPr>
          <p:cNvPr id="31785" name="Text Box 47"/>
          <p:cNvSpPr txBox="1">
            <a:spLocks noChangeArrowheads="1"/>
          </p:cNvSpPr>
          <p:nvPr/>
        </p:nvSpPr>
        <p:spPr bwMode="auto">
          <a:xfrm>
            <a:off x="4714875" y="21320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Qp1</a:t>
            </a:r>
          </a:p>
        </p:txBody>
      </p:sp>
      <p:sp>
        <p:nvSpPr>
          <p:cNvPr id="31786" name="Text Box 49"/>
          <p:cNvSpPr txBox="1">
            <a:spLocks noChangeArrowheads="1"/>
          </p:cNvSpPr>
          <p:nvPr/>
        </p:nvSpPr>
        <p:spPr bwMode="auto">
          <a:xfrm>
            <a:off x="5651500" y="41497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31787" name="Line 50"/>
          <p:cNvSpPr>
            <a:spLocks noChangeShapeType="1"/>
          </p:cNvSpPr>
          <p:nvPr/>
        </p:nvSpPr>
        <p:spPr bwMode="auto">
          <a:xfrm>
            <a:off x="4140200" y="5805488"/>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8" name="Line 51"/>
          <p:cNvSpPr>
            <a:spLocks noChangeShapeType="1"/>
          </p:cNvSpPr>
          <p:nvPr/>
        </p:nvSpPr>
        <p:spPr bwMode="auto">
          <a:xfrm>
            <a:off x="4572000" y="580548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9" name="Line 52"/>
          <p:cNvSpPr>
            <a:spLocks noChangeShapeType="1"/>
          </p:cNvSpPr>
          <p:nvPr/>
        </p:nvSpPr>
        <p:spPr bwMode="auto">
          <a:xfrm flipV="1">
            <a:off x="4427538" y="422116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0" name="Line 53"/>
          <p:cNvSpPr>
            <a:spLocks noChangeShapeType="1"/>
          </p:cNvSpPr>
          <p:nvPr/>
        </p:nvSpPr>
        <p:spPr bwMode="auto">
          <a:xfrm flipH="1">
            <a:off x="3924300" y="422116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1" name="Line 54"/>
          <p:cNvSpPr>
            <a:spLocks noChangeShapeType="1"/>
          </p:cNvSpPr>
          <p:nvPr/>
        </p:nvSpPr>
        <p:spPr bwMode="auto">
          <a:xfrm flipV="1">
            <a:off x="3924300" y="35734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2" name="Line 55"/>
          <p:cNvSpPr>
            <a:spLocks noChangeShapeType="1"/>
          </p:cNvSpPr>
          <p:nvPr/>
        </p:nvSpPr>
        <p:spPr bwMode="auto">
          <a:xfrm>
            <a:off x="3563938" y="23495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3" name="Line 56"/>
          <p:cNvSpPr>
            <a:spLocks noChangeShapeType="1"/>
          </p:cNvSpPr>
          <p:nvPr/>
        </p:nvSpPr>
        <p:spPr bwMode="auto">
          <a:xfrm>
            <a:off x="3563938" y="515778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4" name="Text Box 57"/>
          <p:cNvSpPr txBox="1">
            <a:spLocks noChangeArrowheads="1"/>
          </p:cNvSpPr>
          <p:nvPr/>
        </p:nvSpPr>
        <p:spPr bwMode="auto">
          <a:xfrm>
            <a:off x="376238" y="1576388"/>
            <a:ext cx="3010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t>このゲートの真理値表を書け</a:t>
            </a:r>
          </a:p>
        </p:txBody>
      </p:sp>
    </p:spTree>
    <p:extLst>
      <p:ext uri="{BB962C8B-B14F-4D97-AF65-F5344CB8AC3E}">
        <p14:creationId xmlns:p14="http://schemas.microsoft.com/office/powerpoint/2010/main" val="12956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A9CF6-2A87-4D05-8B3D-47867C9723D1}"/>
              </a:ext>
            </a:extLst>
          </p:cNvPr>
          <p:cNvSpPr>
            <a:spLocks noGrp="1"/>
          </p:cNvSpPr>
          <p:nvPr>
            <p:ph type="title"/>
          </p:nvPr>
        </p:nvSpPr>
        <p:spPr>
          <a:xfrm>
            <a:off x="179512" y="332656"/>
            <a:ext cx="8507288" cy="1143000"/>
          </a:xfrm>
        </p:spPr>
        <p:txBody>
          <a:bodyPr/>
          <a:lstStyle/>
          <a:p>
            <a:r>
              <a:rPr kumimoji="1" lang="en-US" altLang="ja-JP" dirty="0"/>
              <a:t>GAFA</a:t>
            </a:r>
            <a:r>
              <a:rPr kumimoji="1" lang="ja-JP" altLang="en-US" dirty="0"/>
              <a:t>が自分でチップを作る時代だ</a:t>
            </a:r>
          </a:p>
        </p:txBody>
      </p:sp>
      <p:pic>
        <p:nvPicPr>
          <p:cNvPr id="4" name="図 3">
            <a:extLst>
              <a:ext uri="{FF2B5EF4-FFF2-40B4-BE49-F238E27FC236}">
                <a16:creationId xmlns:a16="http://schemas.microsoft.com/office/drawing/2014/main" id="{ABF3D53F-5A83-4AA1-92C7-D0444F9852F1}"/>
              </a:ext>
            </a:extLst>
          </p:cNvPr>
          <p:cNvPicPr>
            <a:picLocks noChangeAspect="1"/>
          </p:cNvPicPr>
          <p:nvPr/>
        </p:nvPicPr>
        <p:blipFill>
          <a:blip r:embed="rId3"/>
          <a:stretch>
            <a:fillRect/>
          </a:stretch>
        </p:blipFill>
        <p:spPr>
          <a:xfrm>
            <a:off x="1156026" y="1772816"/>
            <a:ext cx="3438211" cy="4593524"/>
          </a:xfrm>
          <a:prstGeom prst="rect">
            <a:avLst/>
          </a:prstGeom>
        </p:spPr>
      </p:pic>
      <p:sp>
        <p:nvSpPr>
          <p:cNvPr id="5" name="テキスト ボックス 4">
            <a:extLst>
              <a:ext uri="{FF2B5EF4-FFF2-40B4-BE49-F238E27FC236}">
                <a16:creationId xmlns:a16="http://schemas.microsoft.com/office/drawing/2014/main" id="{891F6EA0-5E75-4830-B241-C78BF437211F}"/>
              </a:ext>
            </a:extLst>
          </p:cNvPr>
          <p:cNvSpPr txBox="1"/>
          <p:nvPr/>
        </p:nvSpPr>
        <p:spPr>
          <a:xfrm>
            <a:off x="313088" y="1368750"/>
            <a:ext cx="4700967" cy="369332"/>
          </a:xfrm>
          <a:prstGeom prst="rect">
            <a:avLst/>
          </a:prstGeom>
          <a:noFill/>
        </p:spPr>
        <p:txBody>
          <a:bodyPr wrap="none" rtlCol="0">
            <a:spAutoFit/>
          </a:bodyPr>
          <a:lstStyle/>
          <a:p>
            <a:r>
              <a:rPr kumimoji="1" lang="en-US" altLang="ja-JP" dirty="0"/>
              <a:t>Google</a:t>
            </a:r>
            <a:r>
              <a:rPr kumimoji="1" lang="ja-JP" altLang="en-US" dirty="0"/>
              <a:t>のエッジ用</a:t>
            </a:r>
            <a:r>
              <a:rPr kumimoji="1" lang="en-US" altLang="ja-JP" dirty="0"/>
              <a:t>AI</a:t>
            </a:r>
            <a:r>
              <a:rPr kumimoji="1" lang="ja-JP" altLang="en-US" dirty="0"/>
              <a:t>アクセラレータ </a:t>
            </a:r>
            <a:r>
              <a:rPr kumimoji="1" lang="en-US" altLang="ja-JP" dirty="0"/>
              <a:t>Edge TPU</a:t>
            </a:r>
            <a:endParaRPr kumimoji="1" lang="ja-JP" altLang="en-US" dirty="0"/>
          </a:p>
        </p:txBody>
      </p:sp>
      <p:sp>
        <p:nvSpPr>
          <p:cNvPr id="6" name="正方形/長方形 5">
            <a:extLst>
              <a:ext uri="{FF2B5EF4-FFF2-40B4-BE49-F238E27FC236}">
                <a16:creationId xmlns:a16="http://schemas.microsoft.com/office/drawing/2014/main" id="{788D18AA-5342-4EDB-B4B2-E19AD3B61130}"/>
              </a:ext>
            </a:extLst>
          </p:cNvPr>
          <p:cNvSpPr/>
          <p:nvPr/>
        </p:nvSpPr>
        <p:spPr>
          <a:xfrm>
            <a:off x="5004048" y="1628800"/>
            <a:ext cx="3682752" cy="12961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論理回路用半導体、メモリ、</a:t>
            </a:r>
            <a:r>
              <a:rPr lang="en-US" altLang="ja-JP" dirty="0"/>
              <a:t>FPGA</a:t>
            </a:r>
            <a:r>
              <a:rPr lang="ja-JP" altLang="en-US" dirty="0"/>
              <a:t>を知らないで</a:t>
            </a:r>
            <a:r>
              <a:rPr lang="en-US" altLang="ja-JP" dirty="0"/>
              <a:t>IT</a:t>
            </a:r>
            <a:r>
              <a:rPr lang="ja-JP" altLang="en-US" dirty="0"/>
              <a:t>社会のイノベーションが起こせるわけがない</a:t>
            </a:r>
            <a:endParaRPr lang="en-US" altLang="ja-JP" dirty="0"/>
          </a:p>
        </p:txBody>
      </p:sp>
      <p:sp>
        <p:nvSpPr>
          <p:cNvPr id="7" name="正方形/長方形 6">
            <a:extLst>
              <a:ext uri="{FF2B5EF4-FFF2-40B4-BE49-F238E27FC236}">
                <a16:creationId xmlns:a16="http://schemas.microsoft.com/office/drawing/2014/main" id="{E7AD1573-642A-4D06-9CC6-68939832625A}"/>
              </a:ext>
            </a:extLst>
          </p:cNvPr>
          <p:cNvSpPr/>
          <p:nvPr/>
        </p:nvSpPr>
        <p:spPr>
          <a:xfrm>
            <a:off x="5004048" y="3284985"/>
            <a:ext cx="3682752" cy="12961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自分で設計ができなくてもいい</a:t>
            </a:r>
            <a:endParaRPr lang="en-US" altLang="ja-JP" dirty="0"/>
          </a:p>
          <a:p>
            <a:pPr algn="ctr"/>
            <a:r>
              <a:rPr lang="ja-JP" altLang="en-US" dirty="0"/>
              <a:t>概念と動向が把握できればいい</a:t>
            </a:r>
            <a:endParaRPr lang="en-US" altLang="ja-JP" dirty="0"/>
          </a:p>
        </p:txBody>
      </p:sp>
      <p:sp>
        <p:nvSpPr>
          <p:cNvPr id="8" name="正方形/長方形 7">
            <a:extLst>
              <a:ext uri="{FF2B5EF4-FFF2-40B4-BE49-F238E27FC236}">
                <a16:creationId xmlns:a16="http://schemas.microsoft.com/office/drawing/2014/main" id="{2C8E348E-2491-479E-B7FC-939DBF2040D7}"/>
              </a:ext>
            </a:extLst>
          </p:cNvPr>
          <p:cNvSpPr/>
          <p:nvPr/>
        </p:nvSpPr>
        <p:spPr>
          <a:xfrm>
            <a:off x="5014055" y="5049720"/>
            <a:ext cx="3682752" cy="12961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社会情勢に敏感に！</a:t>
            </a:r>
            <a:endParaRPr lang="en-US" altLang="ja-JP" b="1" dirty="0"/>
          </a:p>
          <a:p>
            <a:pPr algn="ctr"/>
            <a:r>
              <a:rPr lang="ja-JP" altLang="en-US" b="1" dirty="0"/>
              <a:t>実際の社会と結び付けて</a:t>
            </a:r>
            <a:endParaRPr lang="en-US" altLang="ja-JP" b="1" dirty="0"/>
          </a:p>
        </p:txBody>
      </p:sp>
    </p:spTree>
    <p:custDataLst>
      <p:tags r:id="rId1"/>
    </p:custDataLst>
    <p:extLst>
      <p:ext uri="{BB962C8B-B14F-4D97-AF65-F5344CB8AC3E}">
        <p14:creationId xmlns:p14="http://schemas.microsoft.com/office/powerpoint/2010/main" val="13663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2BA47-4EC5-405B-A854-EA46B37616AC}"/>
              </a:ext>
            </a:extLst>
          </p:cNvPr>
          <p:cNvSpPr>
            <a:spLocks noGrp="1"/>
          </p:cNvSpPr>
          <p:nvPr>
            <p:ph type="title"/>
          </p:nvPr>
        </p:nvSpPr>
        <p:spPr>
          <a:xfrm>
            <a:off x="323528" y="23018"/>
            <a:ext cx="8229600" cy="1143000"/>
          </a:xfrm>
        </p:spPr>
        <p:txBody>
          <a:bodyPr/>
          <a:lstStyle/>
          <a:p>
            <a:r>
              <a:rPr kumimoji="1" lang="en-US" altLang="ja-JP" dirty="0"/>
              <a:t>1</a:t>
            </a:r>
            <a:r>
              <a:rPr lang="en-US" altLang="ja-JP" dirty="0"/>
              <a:t>/4</a:t>
            </a:r>
            <a:r>
              <a:rPr lang="ja-JP" altLang="en-US" dirty="0"/>
              <a:t>転授業</a:t>
            </a:r>
            <a:endParaRPr kumimoji="1" lang="ja-JP" altLang="en-US" dirty="0"/>
          </a:p>
        </p:txBody>
      </p:sp>
      <p:sp>
        <p:nvSpPr>
          <p:cNvPr id="3" name="コンテンツ プレースホルダー 2">
            <a:extLst>
              <a:ext uri="{FF2B5EF4-FFF2-40B4-BE49-F238E27FC236}">
                <a16:creationId xmlns:a16="http://schemas.microsoft.com/office/drawing/2014/main" id="{9EF4439F-9D55-4C3A-A763-2C32E26943DA}"/>
              </a:ext>
            </a:extLst>
          </p:cNvPr>
          <p:cNvSpPr>
            <a:spLocks noGrp="1"/>
          </p:cNvSpPr>
          <p:nvPr>
            <p:ph idx="1"/>
          </p:nvPr>
        </p:nvSpPr>
        <p:spPr>
          <a:xfrm>
            <a:off x="323528" y="1166018"/>
            <a:ext cx="8686800" cy="4525963"/>
          </a:xfrm>
        </p:spPr>
        <p:txBody>
          <a:bodyPr/>
          <a:lstStyle/>
          <a:p>
            <a:r>
              <a:rPr lang="ja-JP" altLang="en-US" dirty="0"/>
              <a:t>自分で演習をやった方がためになる。</a:t>
            </a:r>
            <a:endParaRPr lang="en-US" altLang="ja-JP" dirty="0"/>
          </a:p>
          <a:p>
            <a:r>
              <a:rPr kumimoji="1" lang="ja-JP" altLang="en-US" dirty="0"/>
              <a:t>しかし、予習で全部を理解するのはムリだろう</a:t>
            </a:r>
            <a:endParaRPr kumimoji="1" lang="en-US" altLang="ja-JP" dirty="0"/>
          </a:p>
          <a:p>
            <a:r>
              <a:rPr kumimoji="1" lang="ja-JP" altLang="en-US" dirty="0"/>
              <a:t>ごたくも述べたい</a:t>
            </a:r>
            <a:endParaRPr kumimoji="1" lang="en-US" altLang="ja-JP" dirty="0"/>
          </a:p>
          <a:p>
            <a:pPr marL="0" indent="0">
              <a:buNone/>
            </a:pPr>
            <a:endParaRPr kumimoji="1" lang="en-US" altLang="ja-JP" dirty="0"/>
          </a:p>
          <a:p>
            <a:pPr marL="0" indent="0">
              <a:buNone/>
            </a:pPr>
            <a:r>
              <a:rPr lang="ja-JP" altLang="en-US" dirty="0"/>
              <a:t>１．予習：音声入りスライドやビデオを見る</a:t>
            </a:r>
            <a:endParaRPr lang="en-US" altLang="ja-JP" dirty="0"/>
          </a:p>
          <a:p>
            <a:pPr marL="0" indent="0">
              <a:buNone/>
            </a:pPr>
            <a:r>
              <a:rPr kumimoji="1" lang="ja-JP" altLang="en-US" dirty="0"/>
              <a:t>２．要点とごたくを話す（</a:t>
            </a:r>
            <a:r>
              <a:rPr lang="en-US" altLang="ja-JP" dirty="0"/>
              <a:t>30-45</a:t>
            </a:r>
            <a:r>
              <a:rPr lang="ja-JP" altLang="en-US" dirty="0"/>
              <a:t>分）</a:t>
            </a:r>
            <a:endParaRPr lang="en-US" altLang="ja-JP" dirty="0"/>
          </a:p>
          <a:p>
            <a:pPr marL="0" indent="0">
              <a:buNone/>
            </a:pPr>
            <a:r>
              <a:rPr kumimoji="1" lang="ja-JP" altLang="en-US" dirty="0"/>
              <a:t>３．</a:t>
            </a:r>
            <a:r>
              <a:rPr kumimoji="1" lang="en-US" altLang="ja-JP" dirty="0"/>
              <a:t>Quiz</a:t>
            </a:r>
            <a:r>
              <a:rPr kumimoji="1" lang="ja-JP" altLang="en-US" dirty="0"/>
              <a:t>をやってみる</a:t>
            </a:r>
            <a:endParaRPr kumimoji="1" lang="en-US" altLang="ja-JP" dirty="0"/>
          </a:p>
          <a:p>
            <a:pPr marL="0" indent="0">
              <a:buNone/>
            </a:pPr>
            <a:r>
              <a:rPr lang="ja-JP" altLang="en-US" dirty="0"/>
              <a:t>４．演習をやる</a:t>
            </a:r>
            <a:endParaRPr lang="en-US" altLang="ja-JP" dirty="0"/>
          </a:p>
          <a:p>
            <a:pPr marL="400050" lvl="1" indent="0">
              <a:buNone/>
            </a:pPr>
            <a:r>
              <a:rPr lang="ja-JP" altLang="en-US" dirty="0"/>
              <a:t>その場で採点、間違えたら</a:t>
            </a:r>
            <a:r>
              <a:rPr lang="en-US" altLang="ja-JP" dirty="0"/>
              <a:t>TA</a:t>
            </a:r>
            <a:r>
              <a:rPr lang="ja-JP" altLang="en-US" dirty="0"/>
              <a:t>と相談</a:t>
            </a:r>
            <a:endParaRPr lang="en-US" altLang="ja-JP" dirty="0"/>
          </a:p>
          <a:p>
            <a:pPr marL="0" indent="0">
              <a:buNone/>
            </a:pPr>
            <a:r>
              <a:rPr kumimoji="1" lang="ja-JP" altLang="en-US" dirty="0"/>
              <a:t>場合によっては</a:t>
            </a:r>
            <a:r>
              <a:rPr kumimoji="1" lang="en-US" altLang="ja-JP" dirty="0"/>
              <a:t>1-4</a:t>
            </a:r>
            <a:r>
              <a:rPr kumimoji="1" lang="ja-JP" altLang="en-US" dirty="0"/>
              <a:t>を何ターンか繰り返す</a:t>
            </a:r>
          </a:p>
        </p:txBody>
      </p:sp>
    </p:spTree>
    <p:extLst>
      <p:ext uri="{BB962C8B-B14F-4D97-AF65-F5344CB8AC3E}">
        <p14:creationId xmlns:p14="http://schemas.microsoft.com/office/powerpoint/2010/main" val="195381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8AAC06-E881-B5D8-4126-E654B1CF85F0}"/>
              </a:ext>
            </a:extLst>
          </p:cNvPr>
          <p:cNvSpPr>
            <a:spLocks noGrp="1"/>
          </p:cNvSpPr>
          <p:nvPr>
            <p:ph type="title"/>
          </p:nvPr>
        </p:nvSpPr>
        <p:spPr>
          <a:xfrm>
            <a:off x="457200" y="136525"/>
            <a:ext cx="8229600" cy="1143000"/>
          </a:xfrm>
        </p:spPr>
        <p:txBody>
          <a:bodyPr>
            <a:normAutofit/>
          </a:bodyPr>
          <a:lstStyle/>
          <a:p>
            <a:r>
              <a:rPr kumimoji="1" lang="en-US" altLang="ja-JP" dirty="0"/>
              <a:t>Chat GPT</a:t>
            </a:r>
            <a:r>
              <a:rPr kumimoji="1" lang="ja-JP" altLang="en-US" dirty="0"/>
              <a:t>について</a:t>
            </a:r>
          </a:p>
        </p:txBody>
      </p:sp>
      <p:sp>
        <p:nvSpPr>
          <p:cNvPr id="3" name="コンテンツ プレースホルダー 2">
            <a:extLst>
              <a:ext uri="{FF2B5EF4-FFF2-40B4-BE49-F238E27FC236}">
                <a16:creationId xmlns:a16="http://schemas.microsoft.com/office/drawing/2014/main" id="{4B53F37D-93AC-ADF9-5AA1-FE03DFF37093}"/>
              </a:ext>
            </a:extLst>
          </p:cNvPr>
          <p:cNvSpPr>
            <a:spLocks noGrp="1"/>
          </p:cNvSpPr>
          <p:nvPr>
            <p:ph idx="1"/>
          </p:nvPr>
        </p:nvSpPr>
        <p:spPr>
          <a:xfrm>
            <a:off x="43984" y="1065783"/>
            <a:ext cx="8928992" cy="5760640"/>
          </a:xfrm>
        </p:spPr>
        <p:txBody>
          <a:bodyPr>
            <a:normAutofit fontScale="77500" lnSpcReduction="20000"/>
          </a:bodyPr>
          <a:lstStyle/>
          <a:p>
            <a:r>
              <a:rPr kumimoji="1" lang="ja-JP" altLang="en-US" dirty="0"/>
              <a:t>この</a:t>
            </a:r>
            <a:r>
              <a:rPr kumimoji="1" lang="en-US" altLang="ja-JP" dirty="0"/>
              <a:t>AI</a:t>
            </a:r>
            <a:r>
              <a:rPr kumimoji="1" lang="ja-JP" altLang="en-US" dirty="0"/>
              <a:t>は素晴らしい。学習に利用しない手はない</a:t>
            </a:r>
            <a:endParaRPr kumimoji="1" lang="en-US" altLang="ja-JP" dirty="0"/>
          </a:p>
          <a:p>
            <a:r>
              <a:rPr kumimoji="1" lang="ja-JP" altLang="en-US" dirty="0"/>
              <a:t>それに、皆さんは将来、このツールを研究、仕事で絶対利用するにちがいない</a:t>
            </a:r>
            <a:endParaRPr kumimoji="1" lang="en-US" altLang="ja-JP" dirty="0"/>
          </a:p>
          <a:p>
            <a:pPr lvl="1"/>
            <a:r>
              <a:rPr lang="ja-JP" altLang="en-US" dirty="0"/>
              <a:t>慣れておいてうまく利用した方がいいに決まっている</a:t>
            </a:r>
            <a:endParaRPr lang="en-US" altLang="ja-JP" dirty="0"/>
          </a:p>
          <a:p>
            <a:pPr lvl="1"/>
            <a:r>
              <a:rPr kumimoji="1" lang="ja-JP" altLang="en-US" dirty="0"/>
              <a:t>多少のコツは要るが使うにあたって大して技術は要らず使えるようになる</a:t>
            </a:r>
            <a:endParaRPr kumimoji="1" lang="en-US" altLang="ja-JP" dirty="0"/>
          </a:p>
          <a:p>
            <a:pPr lvl="1"/>
            <a:r>
              <a:rPr kumimoji="1" lang="ja-JP" altLang="en-US" dirty="0"/>
              <a:t>使用禁止、使用制約等の措置は愚</a:t>
            </a:r>
            <a:endParaRPr kumimoji="1" lang="en-US" altLang="ja-JP" dirty="0"/>
          </a:p>
          <a:p>
            <a:r>
              <a:rPr lang="ja-JP" altLang="en-US" dirty="0"/>
              <a:t>しかし、基礎的な課題にこれを使うと理解が深いところまで行かない。</a:t>
            </a:r>
            <a:endParaRPr lang="en-US" altLang="ja-JP" dirty="0"/>
          </a:p>
          <a:p>
            <a:pPr lvl="1"/>
            <a:r>
              <a:rPr kumimoji="1" lang="ja-JP" altLang="en-US" dirty="0"/>
              <a:t>使ったら、答えを自分で良く確認</a:t>
            </a:r>
            <a:r>
              <a:rPr lang="ja-JP" altLang="en-US" dirty="0"/>
              <a:t>する</a:t>
            </a:r>
            <a:endParaRPr lang="en-US" altLang="ja-JP" dirty="0"/>
          </a:p>
          <a:p>
            <a:pPr lvl="1"/>
            <a:r>
              <a:rPr lang="ja-JP" altLang="en-US"/>
              <a:t>丸投げして思考停止しない</a:t>
            </a:r>
            <a:endParaRPr lang="en-US" altLang="ja-JP" dirty="0"/>
          </a:p>
          <a:p>
            <a:r>
              <a:rPr lang="ja-JP" altLang="en-US" dirty="0"/>
              <a:t>まだ画像入力には正式対応してないし、画像出力はできない</a:t>
            </a:r>
            <a:endParaRPr lang="en-US" altLang="ja-JP" dirty="0"/>
          </a:p>
          <a:p>
            <a:pPr lvl="1"/>
            <a:r>
              <a:rPr lang="ja-JP" altLang="en-US" dirty="0"/>
              <a:t>この科目はほとんどが図なので影響は他よりも小さい</a:t>
            </a:r>
            <a:endParaRPr lang="en-US" altLang="ja-JP" dirty="0"/>
          </a:p>
          <a:p>
            <a:r>
              <a:rPr lang="ja-JP" altLang="en-US" dirty="0"/>
              <a:t>課題</a:t>
            </a:r>
            <a:r>
              <a:rPr kumimoji="1" lang="ja-JP" altLang="en-US" dirty="0"/>
              <a:t>に対するマインドセットを変える</a:t>
            </a:r>
            <a:endParaRPr kumimoji="1" lang="en-US" altLang="ja-JP" dirty="0"/>
          </a:p>
          <a:p>
            <a:pPr lvl="1"/>
            <a:r>
              <a:rPr lang="en-US" altLang="ja-JP" dirty="0"/>
              <a:t>Chat GPT</a:t>
            </a:r>
            <a:r>
              <a:rPr lang="ja-JP" altLang="en-US" dirty="0"/>
              <a:t>を含めて様々な</a:t>
            </a:r>
            <a:r>
              <a:rPr lang="en-US" altLang="ja-JP" dirty="0"/>
              <a:t>AI</a:t>
            </a:r>
            <a:r>
              <a:rPr lang="ja-JP" altLang="en-US" dirty="0"/>
              <a:t>を自分のレベルを上げるのにどう活用するかを考えながら使う</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340408D-530F-19B1-E0BE-ED562D1A6B55}"/>
              </a:ext>
            </a:extLst>
          </p:cNvPr>
          <p:cNvSpPr>
            <a:spLocks noGrp="1"/>
          </p:cNvSpPr>
          <p:nvPr>
            <p:ph type="sldNum" sz="quarter" idx="12"/>
          </p:nvPr>
        </p:nvSpPr>
        <p:spPr/>
        <p:txBody>
          <a:bodyPr/>
          <a:lstStyle/>
          <a:p>
            <a:fld id="{D2D8002D-B5B0-4BAC-B1F6-782DDCCE6D9C}" type="slidenum">
              <a:rPr lang="ja-JP" altLang="en-US" smtClean="0"/>
              <a:pPr/>
              <a:t>6</a:t>
            </a:fld>
            <a:endParaRPr lang="ja-JP" altLang="en-US"/>
          </a:p>
        </p:txBody>
      </p:sp>
    </p:spTree>
    <p:extLst>
      <p:ext uri="{BB962C8B-B14F-4D97-AF65-F5344CB8AC3E}">
        <p14:creationId xmlns:p14="http://schemas.microsoft.com/office/powerpoint/2010/main" val="49805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最初に知っておくこと</a:t>
            </a:r>
            <a:endParaRPr kumimoji="1" lang="ja-JP" altLang="en-US" dirty="0"/>
          </a:p>
        </p:txBody>
      </p:sp>
      <p:sp>
        <p:nvSpPr>
          <p:cNvPr id="3" name="コンテンツ プレースホルダー 2"/>
          <p:cNvSpPr>
            <a:spLocks noGrp="1"/>
          </p:cNvSpPr>
          <p:nvPr>
            <p:ph idx="1"/>
          </p:nvPr>
        </p:nvSpPr>
        <p:spPr/>
        <p:txBody>
          <a:bodyPr/>
          <a:lstStyle/>
          <a:p>
            <a:r>
              <a:rPr lang="ja-JP" altLang="en-US" dirty="0"/>
              <a:t>オームの法則</a:t>
            </a:r>
            <a:endParaRPr lang="en-US" altLang="ja-JP" dirty="0"/>
          </a:p>
          <a:p>
            <a:pPr lvl="1"/>
            <a:r>
              <a:rPr lang="en-US" altLang="ja-JP" dirty="0"/>
              <a:t>V</a:t>
            </a:r>
            <a:r>
              <a:rPr lang="ja-JP" altLang="en-US" dirty="0"/>
              <a:t>＝</a:t>
            </a:r>
            <a:r>
              <a:rPr lang="en-US" altLang="ja-JP" dirty="0"/>
              <a:t>R×I</a:t>
            </a:r>
          </a:p>
          <a:p>
            <a:pPr lvl="1"/>
            <a:r>
              <a:rPr kumimoji="1" lang="en-US" altLang="ja-JP" dirty="0"/>
              <a:t>I</a:t>
            </a:r>
            <a:r>
              <a:rPr kumimoji="1" lang="ja-JP" altLang="en-US" dirty="0"/>
              <a:t>＝</a:t>
            </a:r>
            <a:r>
              <a:rPr kumimoji="1" lang="en-US" altLang="ja-JP" dirty="0"/>
              <a:t>V/R</a:t>
            </a:r>
          </a:p>
          <a:p>
            <a:pPr lvl="1"/>
            <a:r>
              <a:rPr lang="en-US" altLang="ja-JP" dirty="0"/>
              <a:t>R=V/I</a:t>
            </a:r>
          </a:p>
          <a:p>
            <a:r>
              <a:rPr kumimoji="1" lang="ja-JP" altLang="en-US" dirty="0"/>
              <a:t>さすがにこれは説明は要らないだろう</a:t>
            </a:r>
            <a:r>
              <a:rPr kumimoji="1" lang="ja-JP" altLang="en-US" dirty="0" err="1"/>
              <a:t>、、、、、</a:t>
            </a:r>
            <a:endParaRPr kumimoji="1" lang="ja-JP" altLang="en-US" dirty="0"/>
          </a:p>
        </p:txBody>
      </p:sp>
    </p:spTree>
    <p:extLst>
      <p:ext uri="{BB962C8B-B14F-4D97-AF65-F5344CB8AC3E}">
        <p14:creationId xmlns:p14="http://schemas.microsoft.com/office/powerpoint/2010/main" val="422577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a:t>キルヒホフの法則</a:t>
            </a:r>
          </a:p>
        </p:txBody>
      </p:sp>
      <p:pic>
        <p:nvPicPr>
          <p:cNvPr id="45059" name="Picture 4" descr="図01_03"/>
          <p:cNvPicPr>
            <a:picLocks noChangeAspect="1" noChangeArrowheads="1"/>
          </p:cNvPicPr>
          <p:nvPr/>
        </p:nvPicPr>
        <p:blipFill>
          <a:blip r:embed="rId3" cstate="print"/>
          <a:srcRect/>
          <a:stretch>
            <a:fillRect/>
          </a:stretch>
        </p:blipFill>
        <p:spPr bwMode="auto">
          <a:xfrm>
            <a:off x="468313" y="2133600"/>
            <a:ext cx="8316912" cy="39544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ja-JP" altLang="en-US"/>
              <a:t>電圧源・電流源</a:t>
            </a:r>
          </a:p>
        </p:txBody>
      </p:sp>
      <p:pic>
        <p:nvPicPr>
          <p:cNvPr id="47107" name="Picture 4" descr="図01_05"/>
          <p:cNvPicPr>
            <a:picLocks noChangeAspect="1" noChangeArrowheads="1"/>
          </p:cNvPicPr>
          <p:nvPr/>
        </p:nvPicPr>
        <p:blipFill>
          <a:blip r:embed="rId3" cstate="print"/>
          <a:srcRect/>
          <a:stretch>
            <a:fillRect/>
          </a:stretch>
        </p:blipFill>
        <p:spPr bwMode="auto">
          <a:xfrm>
            <a:off x="192088" y="1285875"/>
            <a:ext cx="5327650" cy="2724150"/>
          </a:xfrm>
          <a:prstGeom prst="rect">
            <a:avLst/>
          </a:prstGeom>
          <a:noFill/>
          <a:ln w="9525">
            <a:noFill/>
            <a:miter lim="800000"/>
            <a:headEnd/>
            <a:tailEnd/>
          </a:ln>
        </p:spPr>
      </p:pic>
      <p:pic>
        <p:nvPicPr>
          <p:cNvPr id="47108" name="Picture 5" descr="図01_06"/>
          <p:cNvPicPr>
            <a:picLocks noChangeAspect="1" noChangeArrowheads="1"/>
          </p:cNvPicPr>
          <p:nvPr/>
        </p:nvPicPr>
        <p:blipFill>
          <a:blip r:embed="rId4" cstate="print"/>
          <a:srcRect/>
          <a:stretch>
            <a:fillRect/>
          </a:stretch>
        </p:blipFill>
        <p:spPr bwMode="auto">
          <a:xfrm>
            <a:off x="1979613" y="4152900"/>
            <a:ext cx="6804025" cy="25781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1|18.6|12.6"/>
</p:tagLst>
</file>

<file path=ppt/tags/tag2.xml><?xml version="1.0" encoding="utf-8"?>
<p:tagLst xmlns:a="http://schemas.openxmlformats.org/drawingml/2006/main" xmlns:r="http://schemas.openxmlformats.org/officeDocument/2006/relationships" xmlns:p="http://schemas.openxmlformats.org/presentationml/2006/main">
  <p:tag name="TIMING" val="|15.7|12.5"/>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4009</Words>
  <Application>Microsoft Office PowerPoint</Application>
  <PresentationFormat>画面に合わせる (4:3)</PresentationFormat>
  <Paragraphs>447</Paragraphs>
  <Slides>32</Slides>
  <Notes>27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HG丸ｺﾞｼｯｸM-PRO</vt:lpstr>
      <vt:lpstr>ＭＳ Ｐゴシック</vt:lpstr>
      <vt:lpstr>Arial</vt:lpstr>
      <vt:lpstr>Calibri</vt:lpstr>
      <vt:lpstr>Cambria Math</vt:lpstr>
      <vt:lpstr>標準デザイン</vt:lpstr>
      <vt:lpstr>電子回路基礎 情報工学科のためのデジタル、アナログ電子回路  月曜2時限目　教室：D205</vt:lpstr>
      <vt:lpstr>PowerPoint プレゼンテーション</vt:lpstr>
      <vt:lpstr>つまりこの授業は昔ながらの電子回路の授業ではない</vt:lpstr>
      <vt:lpstr>GAFAが自分でチップを作る時代だ</vt:lpstr>
      <vt:lpstr>1/4転授業</vt:lpstr>
      <vt:lpstr>Chat GPTについて</vt:lpstr>
      <vt:lpstr>最初に知っておくこと</vt:lpstr>
      <vt:lpstr>キルヒホフの法則</vt:lpstr>
      <vt:lpstr>電圧源・電流源</vt:lpstr>
      <vt:lpstr>電子回路での電源、グランド</vt:lpstr>
      <vt:lpstr>単位</vt:lpstr>
      <vt:lpstr>真性半導体</vt:lpstr>
      <vt:lpstr>不純物半導体（ｎ型半導体）</vt:lpstr>
      <vt:lpstr>不純物半導体（ｐ型半導体）</vt:lpstr>
      <vt:lpstr>電子回路の王者　MOS-FET</vt:lpstr>
      <vt:lpstr>MOS（Metal Oxide Semiconductor)  FET（Field Effect Transistor)の記号</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エンハンスメント型と ディプリーション型</vt:lpstr>
      <vt:lpstr>MOS（Metal Oxide Semiconductor)  FET（Field Effect Transistor)の スイッチングモデル</vt:lpstr>
      <vt:lpstr>C（Complementary:相補的)-　MOSインバータ</vt:lpstr>
      <vt:lpstr>CMOS　NAND回路　入力L-L</vt:lpstr>
      <vt:lpstr>CMOS　NAND回路　入力L-H</vt:lpstr>
      <vt:lpstr>CMOS　NAND回路　入力H-L</vt:lpstr>
      <vt:lpstr>CMOS　NAND回路　入力H-H</vt:lpstr>
      <vt:lpstr>CMOS　NAND回路</vt:lpstr>
      <vt:lpstr>今日のポイント</vt:lpstr>
      <vt:lpstr>演習１-1</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ディジタル回路　第1回 ガイダンス、CMOSの基本回路</dc:title>
  <dc:creator>hunga</dc:creator>
  <cp:lastModifiedBy>天野 英晴</cp:lastModifiedBy>
  <cp:revision>70</cp:revision>
  <dcterms:created xsi:type="dcterms:W3CDTF">2012-09-21T14:05:15Z</dcterms:created>
  <dcterms:modified xsi:type="dcterms:W3CDTF">2023-04-02T05:55:14Z</dcterms:modified>
</cp:coreProperties>
</file>