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302" r:id="rId3"/>
    <p:sldId id="303" r:id="rId4"/>
    <p:sldId id="266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0CC8A-8DF3-4C29-93FA-C89E565235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0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63015-486A-4D62-9FD0-294EABCA4F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265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2F0F7-C617-472D-8ED9-3A1B148A56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679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E5651F-278C-4640-BC5A-94C97F13FC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524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E8111-0B7C-4526-9D4C-25C99B0016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23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25A41-2EEC-44FF-AFA3-55BF194AA7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129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605BE-E4EE-4FAD-A62B-9339E634D2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737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1C14C-0FBE-48E5-B652-15EC9479FE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434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0E524-F94C-4ADC-BE1E-E30F884542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05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4302F-E2E6-4139-A93F-3F94AA07E2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414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3A7F6-DADE-4FF0-94E3-31AC2D9A55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189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5592B-CF07-47AC-9D11-11CF78BF41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034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F73E4A-307C-4F63-A9F3-12D2646AD2F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ja-JP" altLang="en-US" dirty="0"/>
              <a:t>演習</a:t>
            </a:r>
            <a:r>
              <a:rPr lang="en-US" altLang="ja-JP" dirty="0"/>
              <a:t>1-1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354513" y="314166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354513" y="33575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354513" y="3790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4643438" y="37909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3419475" y="357346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3844925" y="471805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844925" y="4933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4133850" y="43592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844925" y="53673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 flipH="1">
            <a:off x="4211638" y="227647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4427538" y="63801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4452938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4524375" y="63817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4595813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4667250" y="63817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H="1">
            <a:off x="4738688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5219700" y="43656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4645025" y="3449638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Qp2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419475" y="551656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Qn1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926013" y="471805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4926013" y="4933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V="1">
            <a:off x="5214938" y="43592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926013" y="53673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 flipH="1">
            <a:off x="4211638" y="350043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 flipV="1">
            <a:off x="4140200" y="4359275"/>
            <a:ext cx="107950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4352925" y="191770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4352925" y="21336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4352925" y="25669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 flipH="1" flipV="1">
            <a:off x="4641850" y="2566988"/>
            <a:ext cx="1588" cy="788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4140200" y="5367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5243513" y="5367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4427538" y="14128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4643438" y="14128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3421063" y="2349500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 flipH="1">
            <a:off x="4427538" y="51514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3635375" y="177323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3635375" y="31416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5364163" y="551656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Qn2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4714875" y="213201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Qp1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5651500" y="41497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Y</a:t>
            </a:r>
          </a:p>
        </p:txBody>
      </p:sp>
      <p:sp>
        <p:nvSpPr>
          <p:cNvPr id="14386" name="Line 50"/>
          <p:cNvSpPr>
            <a:spLocks noChangeShapeType="1"/>
          </p:cNvSpPr>
          <p:nvPr/>
        </p:nvSpPr>
        <p:spPr bwMode="auto">
          <a:xfrm>
            <a:off x="4140200" y="580548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4572000" y="58054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8" name="Line 52"/>
          <p:cNvSpPr>
            <a:spLocks noChangeShapeType="1"/>
          </p:cNvSpPr>
          <p:nvPr/>
        </p:nvSpPr>
        <p:spPr bwMode="auto">
          <a:xfrm flipV="1">
            <a:off x="4427538" y="42211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9" name="Line 53"/>
          <p:cNvSpPr>
            <a:spLocks noChangeShapeType="1"/>
          </p:cNvSpPr>
          <p:nvPr/>
        </p:nvSpPr>
        <p:spPr bwMode="auto">
          <a:xfrm flipH="1">
            <a:off x="3924300" y="42211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 flipV="1">
            <a:off x="3924300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1" name="Line 55"/>
          <p:cNvSpPr>
            <a:spLocks noChangeShapeType="1"/>
          </p:cNvSpPr>
          <p:nvPr/>
        </p:nvSpPr>
        <p:spPr bwMode="auto">
          <a:xfrm>
            <a:off x="3563938" y="23495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>
            <a:off x="3563938" y="515778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376238" y="1576388"/>
            <a:ext cx="20778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 dirty="0"/>
              <a:t>１．真理値表を描け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ja-JP" altLang="en-US" dirty="0"/>
              <a:t>両方</a:t>
            </a:r>
            <a:r>
              <a:rPr lang="en-US" altLang="ja-JP" dirty="0"/>
              <a:t>L</a:t>
            </a:r>
            <a:r>
              <a:rPr lang="ja-JP" altLang="en-US" dirty="0"/>
              <a:t>のとき</a:t>
            </a:r>
            <a:endParaRPr lang="en-US" altLang="ja-JP" dirty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762622" y="314166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762622" y="33575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762622" y="3790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051547" y="37909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27584" y="357346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253034" y="471805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253034" y="4933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1541959" y="43592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253034" y="53673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 flipH="1">
            <a:off x="1619747" y="227647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1835647" y="63801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1861047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1932484" y="63817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2003922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2075359" y="63817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H="1">
            <a:off x="2146797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627809" y="43656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2053134" y="3449638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Qp2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827584" y="551656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Qn1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2334122" y="471805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2334122" y="4933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V="1">
            <a:off x="2623047" y="43592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2334122" y="53673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 flipH="1">
            <a:off x="1619747" y="350043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 flipV="1">
            <a:off x="1548309" y="4359275"/>
            <a:ext cx="107950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1761034" y="191770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1761034" y="21336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1761034" y="25669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 flipH="1" flipV="1">
            <a:off x="2049959" y="2566988"/>
            <a:ext cx="1588" cy="788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1548309" y="5367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2651622" y="5367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1835647" y="14128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2051547" y="14128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829172" y="2349500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 flipH="1">
            <a:off x="1835647" y="51514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1043484" y="177323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1043484" y="31416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2772272" y="551656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Qn2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2122984" y="213201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Qp1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3059609" y="41497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Y</a:t>
            </a:r>
          </a:p>
        </p:txBody>
      </p:sp>
      <p:sp>
        <p:nvSpPr>
          <p:cNvPr id="14386" name="Line 50"/>
          <p:cNvSpPr>
            <a:spLocks noChangeShapeType="1"/>
          </p:cNvSpPr>
          <p:nvPr/>
        </p:nvSpPr>
        <p:spPr bwMode="auto">
          <a:xfrm>
            <a:off x="1548309" y="580548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1980109" y="58054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8" name="Line 52"/>
          <p:cNvSpPr>
            <a:spLocks noChangeShapeType="1"/>
          </p:cNvSpPr>
          <p:nvPr/>
        </p:nvSpPr>
        <p:spPr bwMode="auto">
          <a:xfrm flipV="1">
            <a:off x="1835647" y="42211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9" name="Line 53"/>
          <p:cNvSpPr>
            <a:spLocks noChangeShapeType="1"/>
          </p:cNvSpPr>
          <p:nvPr/>
        </p:nvSpPr>
        <p:spPr bwMode="auto">
          <a:xfrm flipH="1">
            <a:off x="1332409" y="42211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 flipV="1">
            <a:off x="1332409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1" name="Line 55"/>
          <p:cNvSpPr>
            <a:spLocks noChangeShapeType="1"/>
          </p:cNvSpPr>
          <p:nvPr/>
        </p:nvSpPr>
        <p:spPr bwMode="auto">
          <a:xfrm>
            <a:off x="972047" y="23495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>
            <a:off x="972047" y="515778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Text Box 67"/>
          <p:cNvSpPr txBox="1">
            <a:spLocks noChangeArrowheads="1"/>
          </p:cNvSpPr>
          <p:nvPr/>
        </p:nvSpPr>
        <p:spPr bwMode="auto">
          <a:xfrm>
            <a:off x="5703888" y="2081213"/>
            <a:ext cx="24368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 err="1"/>
              <a:t>pMOS</a:t>
            </a:r>
            <a:r>
              <a:rPr lang="ja-JP" altLang="en-US" dirty="0"/>
              <a:t>は直列接続だが</a:t>
            </a:r>
          </a:p>
          <a:p>
            <a:r>
              <a:rPr lang="ja-JP" altLang="en-US" dirty="0"/>
              <a:t>両方</a:t>
            </a:r>
            <a:r>
              <a:rPr lang="en-US" altLang="ja-JP" dirty="0"/>
              <a:t>ON</a:t>
            </a:r>
            <a:r>
              <a:rPr lang="ja-JP" altLang="en-US" dirty="0"/>
              <a:t>ならば</a:t>
            </a:r>
            <a:r>
              <a:rPr lang="en-US" altLang="ja-JP" dirty="0"/>
              <a:t>H</a:t>
            </a:r>
            <a:endParaRPr lang="ja-JP" altLang="en-US" dirty="0"/>
          </a:p>
        </p:txBody>
      </p:sp>
      <p:sp>
        <p:nvSpPr>
          <p:cNvPr id="68" name="Text Box 70"/>
          <p:cNvSpPr txBox="1">
            <a:spLocks noChangeArrowheads="1"/>
          </p:cNvSpPr>
          <p:nvPr/>
        </p:nvSpPr>
        <p:spPr bwMode="auto">
          <a:xfrm>
            <a:off x="5795963" y="4582869"/>
            <a:ext cx="24368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 err="1"/>
              <a:t>nMOS</a:t>
            </a:r>
            <a:r>
              <a:rPr lang="ja-JP" altLang="en-US" dirty="0"/>
              <a:t>は並列接続だが</a:t>
            </a:r>
          </a:p>
          <a:p>
            <a:r>
              <a:rPr lang="ja-JP" altLang="en-US" dirty="0"/>
              <a:t>両方</a:t>
            </a:r>
            <a:r>
              <a:rPr lang="en-US" altLang="ja-JP" dirty="0"/>
              <a:t>OFF</a:t>
            </a:r>
            <a:r>
              <a:rPr lang="ja-JP" altLang="en-US" dirty="0"/>
              <a:t>ならば切れる</a:t>
            </a:r>
            <a:endParaRPr lang="en-US" altLang="ja-JP" dirty="0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 flipH="1" flipV="1">
            <a:off x="4211638" y="4292600"/>
            <a:ext cx="1325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4211638" y="4292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 flipV="1">
            <a:off x="4787900" y="19177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" name="Line 62"/>
          <p:cNvSpPr>
            <a:spLocks noChangeShapeType="1"/>
          </p:cNvSpPr>
          <p:nvPr/>
        </p:nvSpPr>
        <p:spPr bwMode="auto">
          <a:xfrm flipV="1">
            <a:off x="5005388" y="2349500"/>
            <a:ext cx="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64"/>
          <p:cNvSpPr>
            <a:spLocks noChangeShapeType="1"/>
          </p:cNvSpPr>
          <p:nvPr/>
        </p:nvSpPr>
        <p:spPr bwMode="auto">
          <a:xfrm>
            <a:off x="5003800" y="42926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66"/>
          <p:cNvSpPr>
            <a:spLocks noChangeShapeType="1"/>
          </p:cNvSpPr>
          <p:nvPr/>
        </p:nvSpPr>
        <p:spPr bwMode="auto">
          <a:xfrm flipV="1">
            <a:off x="5005388" y="19177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68"/>
          <p:cNvSpPr>
            <a:spLocks noChangeShapeType="1"/>
          </p:cNvSpPr>
          <p:nvPr/>
        </p:nvSpPr>
        <p:spPr bwMode="auto">
          <a:xfrm flipV="1">
            <a:off x="4211638" y="53736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69"/>
          <p:cNvSpPr>
            <a:spLocks noChangeShapeType="1"/>
          </p:cNvSpPr>
          <p:nvPr/>
        </p:nvSpPr>
        <p:spPr bwMode="auto">
          <a:xfrm flipH="1" flipV="1">
            <a:off x="3995738" y="4941888"/>
            <a:ext cx="217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71"/>
          <p:cNvSpPr>
            <a:spLocks noChangeShapeType="1"/>
          </p:cNvSpPr>
          <p:nvPr/>
        </p:nvSpPr>
        <p:spPr bwMode="auto">
          <a:xfrm flipV="1">
            <a:off x="5003800" y="53736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 flipH="1" flipV="1">
            <a:off x="4787900" y="4941888"/>
            <a:ext cx="2174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Freeform 73"/>
          <p:cNvSpPr>
            <a:spLocks/>
          </p:cNvSpPr>
          <p:nvPr/>
        </p:nvSpPr>
        <p:spPr bwMode="auto">
          <a:xfrm flipV="1">
            <a:off x="5076825" y="2060575"/>
            <a:ext cx="358775" cy="2160588"/>
          </a:xfrm>
          <a:custGeom>
            <a:avLst/>
            <a:gdLst>
              <a:gd name="T0" fmla="*/ 38 w 264"/>
              <a:gd name="T1" fmla="*/ 862 h 862"/>
              <a:gd name="T2" fmla="*/ 38 w 264"/>
              <a:gd name="T3" fmla="*/ 318 h 862"/>
              <a:gd name="T4" fmla="*/ 264 w 264"/>
              <a:gd name="T5" fmla="*/ 0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" h="862">
                <a:moveTo>
                  <a:pt x="38" y="862"/>
                </a:moveTo>
                <a:cubicBezTo>
                  <a:pt x="19" y="662"/>
                  <a:pt x="0" y="462"/>
                  <a:pt x="38" y="318"/>
                </a:cubicBezTo>
                <a:cubicBezTo>
                  <a:pt x="76" y="174"/>
                  <a:pt x="170" y="87"/>
                  <a:pt x="264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14"/>
          <p:cNvSpPr>
            <a:spLocks noChangeShapeType="1"/>
          </p:cNvSpPr>
          <p:nvPr/>
        </p:nvSpPr>
        <p:spPr bwMode="auto">
          <a:xfrm>
            <a:off x="3996184" y="5877272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15"/>
          <p:cNvSpPr>
            <a:spLocks noChangeShapeType="1"/>
          </p:cNvSpPr>
          <p:nvPr/>
        </p:nvSpPr>
        <p:spPr bwMode="auto">
          <a:xfrm flipH="1">
            <a:off x="402158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16"/>
          <p:cNvSpPr>
            <a:spLocks noChangeShapeType="1"/>
          </p:cNvSpPr>
          <p:nvPr/>
        </p:nvSpPr>
        <p:spPr bwMode="auto">
          <a:xfrm flipH="1">
            <a:off x="4093021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 flipH="1">
            <a:off x="4164459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18"/>
          <p:cNvSpPr>
            <a:spLocks noChangeShapeType="1"/>
          </p:cNvSpPr>
          <p:nvPr/>
        </p:nvSpPr>
        <p:spPr bwMode="auto">
          <a:xfrm flipH="1">
            <a:off x="4235896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19"/>
          <p:cNvSpPr>
            <a:spLocks noChangeShapeType="1"/>
          </p:cNvSpPr>
          <p:nvPr/>
        </p:nvSpPr>
        <p:spPr bwMode="auto">
          <a:xfrm flipH="1">
            <a:off x="430733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14"/>
          <p:cNvSpPr>
            <a:spLocks noChangeShapeType="1"/>
          </p:cNvSpPr>
          <p:nvPr/>
        </p:nvSpPr>
        <p:spPr bwMode="auto">
          <a:xfrm>
            <a:off x="4788024" y="5877272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 flipH="1">
            <a:off x="481342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16"/>
          <p:cNvSpPr>
            <a:spLocks noChangeShapeType="1"/>
          </p:cNvSpPr>
          <p:nvPr/>
        </p:nvSpPr>
        <p:spPr bwMode="auto">
          <a:xfrm flipH="1">
            <a:off x="4884861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17"/>
          <p:cNvSpPr>
            <a:spLocks noChangeShapeType="1"/>
          </p:cNvSpPr>
          <p:nvPr/>
        </p:nvSpPr>
        <p:spPr bwMode="auto">
          <a:xfrm flipH="1">
            <a:off x="4956299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18"/>
          <p:cNvSpPr>
            <a:spLocks noChangeShapeType="1"/>
          </p:cNvSpPr>
          <p:nvPr/>
        </p:nvSpPr>
        <p:spPr bwMode="auto">
          <a:xfrm flipH="1">
            <a:off x="5027736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19"/>
          <p:cNvSpPr>
            <a:spLocks noChangeShapeType="1"/>
          </p:cNvSpPr>
          <p:nvPr/>
        </p:nvSpPr>
        <p:spPr bwMode="auto">
          <a:xfrm flipH="1">
            <a:off x="509917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8313" y="20812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L</a:t>
            </a:r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67544" y="32036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L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703888" y="396505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599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ja-JP" altLang="en-US" dirty="0"/>
              <a:t>どちらか一つでも</a:t>
            </a:r>
            <a:r>
              <a:rPr lang="en-US" altLang="ja-JP" dirty="0"/>
              <a:t>H</a:t>
            </a:r>
            <a:r>
              <a:rPr lang="ja-JP" altLang="en-US" dirty="0"/>
              <a:t>のとき</a:t>
            </a:r>
            <a:endParaRPr lang="en-US" altLang="ja-JP" dirty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762622" y="314166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762622" y="33575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762622" y="3790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051547" y="37909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27584" y="357346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253034" y="471805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253034" y="4933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1541959" y="43592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253034" y="53673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 flipH="1">
            <a:off x="1619747" y="227647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1835647" y="63801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1861047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1932484" y="63817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2003922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2075359" y="63817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H="1">
            <a:off x="2146797" y="63817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627809" y="43656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2053134" y="3449638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Qp2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827584" y="551656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Qn1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2334122" y="471805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2334122" y="49339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V="1">
            <a:off x="2623047" y="43592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2334122" y="53673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 flipH="1">
            <a:off x="1619747" y="350043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 flipV="1">
            <a:off x="1548309" y="4359275"/>
            <a:ext cx="1079500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1761034" y="191770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1761034" y="21336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1761034" y="25669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 flipH="1" flipV="1">
            <a:off x="2049959" y="2566988"/>
            <a:ext cx="1588" cy="788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1548309" y="5367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>
            <a:off x="2651622" y="5367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1835647" y="14128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2051547" y="14128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4" name="Line 38"/>
          <p:cNvSpPr>
            <a:spLocks noChangeShapeType="1"/>
          </p:cNvSpPr>
          <p:nvPr/>
        </p:nvSpPr>
        <p:spPr bwMode="auto">
          <a:xfrm>
            <a:off x="829172" y="2349500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 flipH="1">
            <a:off x="1835647" y="51514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8" name="Text Box 42"/>
          <p:cNvSpPr txBox="1">
            <a:spLocks noChangeArrowheads="1"/>
          </p:cNvSpPr>
          <p:nvPr/>
        </p:nvSpPr>
        <p:spPr bwMode="auto">
          <a:xfrm>
            <a:off x="1043484" y="177323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1043484" y="31416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2772272" y="551656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Qn2</a:t>
            </a:r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2122984" y="2132013"/>
            <a:ext cx="61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Qp1</a:t>
            </a:r>
          </a:p>
        </p:txBody>
      </p:sp>
      <p:sp>
        <p:nvSpPr>
          <p:cNvPr id="14385" name="Text Box 49"/>
          <p:cNvSpPr txBox="1">
            <a:spLocks noChangeArrowheads="1"/>
          </p:cNvSpPr>
          <p:nvPr/>
        </p:nvSpPr>
        <p:spPr bwMode="auto">
          <a:xfrm>
            <a:off x="3059609" y="41497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Y</a:t>
            </a:r>
          </a:p>
        </p:txBody>
      </p:sp>
      <p:sp>
        <p:nvSpPr>
          <p:cNvPr id="14386" name="Line 50"/>
          <p:cNvSpPr>
            <a:spLocks noChangeShapeType="1"/>
          </p:cNvSpPr>
          <p:nvPr/>
        </p:nvSpPr>
        <p:spPr bwMode="auto">
          <a:xfrm>
            <a:off x="1548309" y="580548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1980109" y="58054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8" name="Line 52"/>
          <p:cNvSpPr>
            <a:spLocks noChangeShapeType="1"/>
          </p:cNvSpPr>
          <p:nvPr/>
        </p:nvSpPr>
        <p:spPr bwMode="auto">
          <a:xfrm flipV="1">
            <a:off x="1835647" y="42211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9" name="Line 53"/>
          <p:cNvSpPr>
            <a:spLocks noChangeShapeType="1"/>
          </p:cNvSpPr>
          <p:nvPr/>
        </p:nvSpPr>
        <p:spPr bwMode="auto">
          <a:xfrm flipH="1">
            <a:off x="1332409" y="42211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 flipV="1">
            <a:off x="1332409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1" name="Line 55"/>
          <p:cNvSpPr>
            <a:spLocks noChangeShapeType="1"/>
          </p:cNvSpPr>
          <p:nvPr/>
        </p:nvSpPr>
        <p:spPr bwMode="auto">
          <a:xfrm>
            <a:off x="972047" y="23495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>
            <a:off x="972047" y="515778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Text Box 67"/>
          <p:cNvSpPr txBox="1">
            <a:spLocks noChangeArrowheads="1"/>
          </p:cNvSpPr>
          <p:nvPr/>
        </p:nvSpPr>
        <p:spPr bwMode="auto">
          <a:xfrm>
            <a:off x="5703888" y="2081213"/>
            <a:ext cx="27398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 err="1"/>
              <a:t>pMOS</a:t>
            </a:r>
            <a:r>
              <a:rPr lang="ja-JP" altLang="en-US" dirty="0"/>
              <a:t>は直列接続なので</a:t>
            </a:r>
          </a:p>
          <a:p>
            <a:r>
              <a:rPr lang="ja-JP" altLang="en-US" dirty="0"/>
              <a:t>片方</a:t>
            </a:r>
            <a:r>
              <a:rPr lang="en-US" altLang="ja-JP" dirty="0"/>
              <a:t>OFF</a:t>
            </a:r>
            <a:r>
              <a:rPr lang="ja-JP" altLang="en-US" dirty="0"/>
              <a:t>ならば切れる</a:t>
            </a:r>
          </a:p>
        </p:txBody>
      </p:sp>
      <p:sp>
        <p:nvSpPr>
          <p:cNvPr id="68" name="Text Box 70"/>
          <p:cNvSpPr txBox="1">
            <a:spLocks noChangeArrowheads="1"/>
          </p:cNvSpPr>
          <p:nvPr/>
        </p:nvSpPr>
        <p:spPr bwMode="auto">
          <a:xfrm>
            <a:off x="5795963" y="4582869"/>
            <a:ext cx="30267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 err="1"/>
              <a:t>nMOS</a:t>
            </a:r>
            <a:r>
              <a:rPr lang="ja-JP" altLang="en-US" dirty="0"/>
              <a:t>は並列接続なので</a:t>
            </a:r>
          </a:p>
          <a:p>
            <a:r>
              <a:rPr lang="ja-JP" altLang="en-US" dirty="0"/>
              <a:t>どちらかが</a:t>
            </a:r>
            <a:r>
              <a:rPr lang="en-US" altLang="ja-JP" dirty="0"/>
              <a:t>ON</a:t>
            </a:r>
            <a:r>
              <a:rPr lang="ja-JP" altLang="en-US" dirty="0"/>
              <a:t>ならば</a:t>
            </a:r>
            <a:r>
              <a:rPr lang="en-US" altLang="ja-JP" dirty="0"/>
              <a:t>L</a:t>
            </a:r>
            <a:r>
              <a:rPr lang="ja-JP" altLang="en-US" dirty="0"/>
              <a:t>が出力</a:t>
            </a:r>
            <a:endParaRPr lang="en-US" altLang="ja-JP" dirty="0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 flipH="1" flipV="1">
            <a:off x="4211638" y="4292600"/>
            <a:ext cx="1325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4211638" y="4292600"/>
            <a:ext cx="0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 flipV="1">
            <a:off x="4787900" y="19177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64"/>
          <p:cNvSpPr>
            <a:spLocks noChangeShapeType="1"/>
          </p:cNvSpPr>
          <p:nvPr/>
        </p:nvSpPr>
        <p:spPr bwMode="auto">
          <a:xfrm>
            <a:off x="5003800" y="42926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66"/>
          <p:cNvSpPr>
            <a:spLocks noChangeShapeType="1"/>
          </p:cNvSpPr>
          <p:nvPr/>
        </p:nvSpPr>
        <p:spPr bwMode="auto">
          <a:xfrm flipV="1">
            <a:off x="5005388" y="19177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68"/>
          <p:cNvSpPr>
            <a:spLocks noChangeShapeType="1"/>
          </p:cNvSpPr>
          <p:nvPr/>
        </p:nvSpPr>
        <p:spPr bwMode="auto">
          <a:xfrm flipV="1">
            <a:off x="4211638" y="53736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71"/>
          <p:cNvSpPr>
            <a:spLocks noChangeShapeType="1"/>
          </p:cNvSpPr>
          <p:nvPr/>
        </p:nvSpPr>
        <p:spPr bwMode="auto">
          <a:xfrm flipV="1">
            <a:off x="5003800" y="53736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 flipH="1" flipV="1">
            <a:off x="4787900" y="4941888"/>
            <a:ext cx="2174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14"/>
          <p:cNvSpPr>
            <a:spLocks noChangeShapeType="1"/>
          </p:cNvSpPr>
          <p:nvPr/>
        </p:nvSpPr>
        <p:spPr bwMode="auto">
          <a:xfrm>
            <a:off x="3996184" y="5877272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15"/>
          <p:cNvSpPr>
            <a:spLocks noChangeShapeType="1"/>
          </p:cNvSpPr>
          <p:nvPr/>
        </p:nvSpPr>
        <p:spPr bwMode="auto">
          <a:xfrm flipH="1">
            <a:off x="402158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16"/>
          <p:cNvSpPr>
            <a:spLocks noChangeShapeType="1"/>
          </p:cNvSpPr>
          <p:nvPr/>
        </p:nvSpPr>
        <p:spPr bwMode="auto">
          <a:xfrm flipH="1">
            <a:off x="4093021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 flipH="1">
            <a:off x="4164459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18"/>
          <p:cNvSpPr>
            <a:spLocks noChangeShapeType="1"/>
          </p:cNvSpPr>
          <p:nvPr/>
        </p:nvSpPr>
        <p:spPr bwMode="auto">
          <a:xfrm flipH="1">
            <a:off x="4235896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19"/>
          <p:cNvSpPr>
            <a:spLocks noChangeShapeType="1"/>
          </p:cNvSpPr>
          <p:nvPr/>
        </p:nvSpPr>
        <p:spPr bwMode="auto">
          <a:xfrm flipH="1">
            <a:off x="430733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14"/>
          <p:cNvSpPr>
            <a:spLocks noChangeShapeType="1"/>
          </p:cNvSpPr>
          <p:nvPr/>
        </p:nvSpPr>
        <p:spPr bwMode="auto">
          <a:xfrm>
            <a:off x="4788024" y="5877272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 flipH="1">
            <a:off x="481342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16"/>
          <p:cNvSpPr>
            <a:spLocks noChangeShapeType="1"/>
          </p:cNvSpPr>
          <p:nvPr/>
        </p:nvSpPr>
        <p:spPr bwMode="auto">
          <a:xfrm flipH="1">
            <a:off x="4884861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17"/>
          <p:cNvSpPr>
            <a:spLocks noChangeShapeType="1"/>
          </p:cNvSpPr>
          <p:nvPr/>
        </p:nvSpPr>
        <p:spPr bwMode="auto">
          <a:xfrm flipH="1">
            <a:off x="4956299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18"/>
          <p:cNvSpPr>
            <a:spLocks noChangeShapeType="1"/>
          </p:cNvSpPr>
          <p:nvPr/>
        </p:nvSpPr>
        <p:spPr bwMode="auto">
          <a:xfrm flipH="1">
            <a:off x="5027736" y="5878859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19"/>
          <p:cNvSpPr>
            <a:spLocks noChangeShapeType="1"/>
          </p:cNvSpPr>
          <p:nvPr/>
        </p:nvSpPr>
        <p:spPr bwMode="auto">
          <a:xfrm flipH="1">
            <a:off x="5099174" y="5878859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8313" y="208121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H</a:t>
            </a:r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67544" y="32036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L</a:t>
            </a:r>
            <a:endParaRPr kumimoji="1" lang="ja-JP" altLang="en-US" dirty="0"/>
          </a:p>
        </p:txBody>
      </p:sp>
      <p:sp>
        <p:nvSpPr>
          <p:cNvPr id="87" name="Line 71"/>
          <p:cNvSpPr>
            <a:spLocks noChangeShapeType="1"/>
          </p:cNvSpPr>
          <p:nvPr/>
        </p:nvSpPr>
        <p:spPr bwMode="auto">
          <a:xfrm>
            <a:off x="5003800" y="2061915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72"/>
          <p:cNvSpPr>
            <a:spLocks noChangeShapeType="1"/>
          </p:cNvSpPr>
          <p:nvPr/>
        </p:nvSpPr>
        <p:spPr bwMode="auto">
          <a:xfrm flipH="1">
            <a:off x="4787900" y="2565152"/>
            <a:ext cx="2174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71"/>
          <p:cNvSpPr>
            <a:spLocks noChangeShapeType="1"/>
          </p:cNvSpPr>
          <p:nvPr/>
        </p:nvSpPr>
        <p:spPr bwMode="auto">
          <a:xfrm flipH="1">
            <a:off x="5003800" y="2997771"/>
            <a:ext cx="11760" cy="1361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4235291" y="4389119"/>
            <a:ext cx="1174909" cy="1386841"/>
          </a:xfrm>
          <a:custGeom>
            <a:avLst/>
            <a:gdLst>
              <a:gd name="connsiteX0" fmla="*/ 62389 w 1174909"/>
              <a:gd name="connsiteY0" fmla="*/ 1386841 h 1386841"/>
              <a:gd name="connsiteX1" fmla="*/ 123349 w 1174909"/>
              <a:gd name="connsiteY1" fmla="*/ 228601 h 1386841"/>
              <a:gd name="connsiteX2" fmla="*/ 1174909 w 1174909"/>
              <a:gd name="connsiteY2" fmla="*/ 1 h 138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4909" h="1386841">
                <a:moveTo>
                  <a:pt x="62389" y="1386841"/>
                </a:moveTo>
                <a:cubicBezTo>
                  <a:pt x="159" y="923291"/>
                  <a:pt x="-62071" y="459741"/>
                  <a:pt x="123349" y="228601"/>
                </a:cubicBezTo>
                <a:cubicBezTo>
                  <a:pt x="308769" y="-2539"/>
                  <a:pt x="1174909" y="1"/>
                  <a:pt x="1174909" y="1"/>
                </a:cubicBezTo>
              </a:path>
            </a:pathLst>
          </a:custGeom>
          <a:noFill/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341654" y="37955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216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CMOS</a:t>
            </a:r>
            <a:r>
              <a:rPr lang="ja-JP" altLang="en-US" dirty="0"/>
              <a:t>　</a:t>
            </a:r>
            <a:r>
              <a:rPr lang="en-US" altLang="ja-JP" dirty="0"/>
              <a:t>NOR</a:t>
            </a:r>
            <a:r>
              <a:rPr lang="ja-JP" altLang="en-US" dirty="0"/>
              <a:t>回路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4196" y="1269208"/>
            <a:ext cx="4038600" cy="4525962"/>
          </a:xfrm>
        </p:spPr>
        <p:txBody>
          <a:bodyPr/>
          <a:lstStyle/>
          <a:p>
            <a:r>
              <a:rPr lang="ja-JP" altLang="en-US" sz="2800" dirty="0"/>
              <a:t>結局</a:t>
            </a:r>
            <a:r>
              <a:rPr lang="en-US" altLang="ja-JP" sz="2800" dirty="0"/>
              <a:t>NOR</a:t>
            </a:r>
            <a:r>
              <a:rPr lang="ja-JP" altLang="en-US" sz="2800" dirty="0"/>
              <a:t>回路になる</a:t>
            </a:r>
          </a:p>
        </p:txBody>
      </p:sp>
      <p:graphicFrame>
        <p:nvGraphicFramePr>
          <p:cNvPr id="12347" name="Group 5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1045489"/>
              </p:ext>
            </p:extLst>
          </p:nvPr>
        </p:nvGraphicFramePr>
        <p:xfrm>
          <a:off x="1331913" y="1916113"/>
          <a:ext cx="6911975" cy="3309938"/>
        </p:xfrm>
        <a:graphic>
          <a:graphicData uri="http://schemas.openxmlformats.org/drawingml/2006/table">
            <a:tbl>
              <a:tblPr/>
              <a:tblGrid>
                <a:gridCol w="98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4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Qn1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Qn2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2366" name="Group 78"/>
          <p:cNvGrpSpPr>
            <a:grpSpLocks/>
          </p:cNvGrpSpPr>
          <p:nvPr/>
        </p:nvGrpSpPr>
        <p:grpSpPr bwMode="auto">
          <a:xfrm>
            <a:off x="2087563" y="5589588"/>
            <a:ext cx="684212" cy="504825"/>
            <a:chOff x="1315" y="3521"/>
            <a:chExt cx="431" cy="318"/>
          </a:xfrm>
        </p:grpSpPr>
        <p:sp>
          <p:nvSpPr>
            <p:cNvPr id="12348" name="Line 60"/>
            <p:cNvSpPr>
              <a:spLocks noChangeShapeType="1"/>
            </p:cNvSpPr>
            <p:nvPr/>
          </p:nvSpPr>
          <p:spPr bwMode="auto">
            <a:xfrm>
              <a:off x="1315" y="3521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49" name="Line 61"/>
            <p:cNvSpPr>
              <a:spLocks noChangeShapeType="1"/>
            </p:cNvSpPr>
            <p:nvPr/>
          </p:nvSpPr>
          <p:spPr bwMode="auto">
            <a:xfrm>
              <a:off x="1315" y="383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50" name="Freeform 62"/>
            <p:cNvSpPr>
              <a:spLocks/>
            </p:cNvSpPr>
            <p:nvPr/>
          </p:nvSpPr>
          <p:spPr bwMode="auto">
            <a:xfrm>
              <a:off x="1587" y="3521"/>
              <a:ext cx="159" cy="318"/>
            </a:xfrm>
            <a:custGeom>
              <a:avLst/>
              <a:gdLst>
                <a:gd name="T0" fmla="*/ 0 w 159"/>
                <a:gd name="T1" fmla="*/ 0 h 318"/>
                <a:gd name="T2" fmla="*/ 136 w 159"/>
                <a:gd name="T3" fmla="*/ 91 h 318"/>
                <a:gd name="T4" fmla="*/ 136 w 159"/>
                <a:gd name="T5" fmla="*/ 227 h 318"/>
                <a:gd name="T6" fmla="*/ 0 w 159"/>
                <a:gd name="T7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" h="318">
                  <a:moveTo>
                    <a:pt x="0" y="0"/>
                  </a:moveTo>
                  <a:cubicBezTo>
                    <a:pt x="56" y="26"/>
                    <a:pt x="113" y="53"/>
                    <a:pt x="136" y="91"/>
                  </a:cubicBezTo>
                  <a:cubicBezTo>
                    <a:pt x="159" y="129"/>
                    <a:pt x="159" y="189"/>
                    <a:pt x="136" y="227"/>
                  </a:cubicBezTo>
                  <a:cubicBezTo>
                    <a:pt x="113" y="265"/>
                    <a:pt x="23" y="295"/>
                    <a:pt x="0" y="3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51" name="Line 63"/>
            <p:cNvSpPr>
              <a:spLocks noChangeShapeType="1"/>
            </p:cNvSpPr>
            <p:nvPr/>
          </p:nvSpPr>
          <p:spPr bwMode="auto">
            <a:xfrm>
              <a:off x="1315" y="3521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2367" name="Group 79"/>
          <p:cNvGrpSpPr>
            <a:grpSpLocks/>
          </p:cNvGrpSpPr>
          <p:nvPr/>
        </p:nvGrpSpPr>
        <p:grpSpPr bwMode="auto">
          <a:xfrm>
            <a:off x="5003800" y="5613400"/>
            <a:ext cx="792163" cy="695325"/>
            <a:chOff x="3152" y="3536"/>
            <a:chExt cx="499" cy="438"/>
          </a:xfrm>
        </p:grpSpPr>
        <p:sp>
          <p:nvSpPr>
            <p:cNvPr id="12352" name="Freeform 64"/>
            <p:cNvSpPr>
              <a:spLocks/>
            </p:cNvSpPr>
            <p:nvPr/>
          </p:nvSpPr>
          <p:spPr bwMode="auto">
            <a:xfrm>
              <a:off x="3152" y="3536"/>
              <a:ext cx="499" cy="212"/>
            </a:xfrm>
            <a:custGeom>
              <a:avLst/>
              <a:gdLst>
                <a:gd name="T0" fmla="*/ 0 w 499"/>
                <a:gd name="T1" fmla="*/ 30 h 212"/>
                <a:gd name="T2" fmla="*/ 272 w 499"/>
                <a:gd name="T3" fmla="*/ 30 h 212"/>
                <a:gd name="T4" fmla="*/ 499 w 499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9" h="212">
                  <a:moveTo>
                    <a:pt x="0" y="30"/>
                  </a:moveTo>
                  <a:cubicBezTo>
                    <a:pt x="94" y="15"/>
                    <a:pt x="189" y="0"/>
                    <a:pt x="272" y="30"/>
                  </a:cubicBezTo>
                  <a:cubicBezTo>
                    <a:pt x="355" y="60"/>
                    <a:pt x="461" y="182"/>
                    <a:pt x="499" y="2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53" name="Freeform 65"/>
            <p:cNvSpPr>
              <a:spLocks/>
            </p:cNvSpPr>
            <p:nvPr/>
          </p:nvSpPr>
          <p:spPr bwMode="auto">
            <a:xfrm flipV="1">
              <a:off x="3152" y="3762"/>
              <a:ext cx="499" cy="212"/>
            </a:xfrm>
            <a:custGeom>
              <a:avLst/>
              <a:gdLst>
                <a:gd name="T0" fmla="*/ 0 w 499"/>
                <a:gd name="T1" fmla="*/ 30 h 212"/>
                <a:gd name="T2" fmla="*/ 272 w 499"/>
                <a:gd name="T3" fmla="*/ 30 h 212"/>
                <a:gd name="T4" fmla="*/ 499 w 499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9" h="212">
                  <a:moveTo>
                    <a:pt x="0" y="30"/>
                  </a:moveTo>
                  <a:cubicBezTo>
                    <a:pt x="94" y="15"/>
                    <a:pt x="189" y="0"/>
                    <a:pt x="272" y="30"/>
                  </a:cubicBezTo>
                  <a:cubicBezTo>
                    <a:pt x="355" y="60"/>
                    <a:pt x="461" y="182"/>
                    <a:pt x="499" y="2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54" name="Freeform 66"/>
            <p:cNvSpPr>
              <a:spLocks/>
            </p:cNvSpPr>
            <p:nvPr/>
          </p:nvSpPr>
          <p:spPr bwMode="auto">
            <a:xfrm>
              <a:off x="3152" y="3566"/>
              <a:ext cx="211" cy="408"/>
            </a:xfrm>
            <a:custGeom>
              <a:avLst/>
              <a:gdLst>
                <a:gd name="T0" fmla="*/ 0 w 211"/>
                <a:gd name="T1" fmla="*/ 0 h 408"/>
                <a:gd name="T2" fmla="*/ 181 w 211"/>
                <a:gd name="T3" fmla="*/ 136 h 408"/>
                <a:gd name="T4" fmla="*/ 181 w 211"/>
                <a:gd name="T5" fmla="*/ 227 h 408"/>
                <a:gd name="T6" fmla="*/ 0 w 211"/>
                <a:gd name="T7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408">
                  <a:moveTo>
                    <a:pt x="0" y="0"/>
                  </a:moveTo>
                  <a:cubicBezTo>
                    <a:pt x="75" y="49"/>
                    <a:pt x="151" y="98"/>
                    <a:pt x="181" y="136"/>
                  </a:cubicBezTo>
                  <a:cubicBezTo>
                    <a:pt x="211" y="174"/>
                    <a:pt x="211" y="182"/>
                    <a:pt x="181" y="227"/>
                  </a:cubicBezTo>
                  <a:cubicBezTo>
                    <a:pt x="151" y="272"/>
                    <a:pt x="75" y="340"/>
                    <a:pt x="0" y="4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2355" name="Line 67"/>
          <p:cNvSpPr>
            <a:spLocks noChangeShapeType="1"/>
          </p:cNvSpPr>
          <p:nvPr/>
        </p:nvSpPr>
        <p:spPr bwMode="auto">
          <a:xfrm>
            <a:off x="1835150" y="56626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>
            <a:off x="1835150" y="60213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57" name="Line 69"/>
          <p:cNvSpPr>
            <a:spLocks noChangeShapeType="1"/>
          </p:cNvSpPr>
          <p:nvPr/>
        </p:nvSpPr>
        <p:spPr bwMode="auto">
          <a:xfrm>
            <a:off x="4932164" y="58054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>
            <a:off x="4932164" y="61658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2359" name="Oval 71"/>
          <p:cNvSpPr>
            <a:spLocks noChangeArrowheads="1"/>
          </p:cNvSpPr>
          <p:nvPr/>
        </p:nvSpPr>
        <p:spPr bwMode="auto">
          <a:xfrm>
            <a:off x="1932629" y="5932490"/>
            <a:ext cx="144463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60" name="Line 72"/>
          <p:cNvSpPr>
            <a:spLocks noChangeShapeType="1"/>
          </p:cNvSpPr>
          <p:nvPr/>
        </p:nvSpPr>
        <p:spPr bwMode="auto">
          <a:xfrm>
            <a:off x="2771800" y="58769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61" name="Oval 73"/>
          <p:cNvSpPr>
            <a:spLocks noChangeArrowheads="1"/>
          </p:cNvSpPr>
          <p:nvPr/>
        </p:nvSpPr>
        <p:spPr bwMode="auto">
          <a:xfrm>
            <a:off x="1925803" y="5627687"/>
            <a:ext cx="144463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62" name="Oval 74"/>
          <p:cNvSpPr>
            <a:spLocks noChangeArrowheads="1"/>
          </p:cNvSpPr>
          <p:nvPr/>
        </p:nvSpPr>
        <p:spPr bwMode="auto">
          <a:xfrm>
            <a:off x="5744528" y="5835651"/>
            <a:ext cx="144463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63" name="Line 75"/>
          <p:cNvSpPr>
            <a:spLocks noChangeShapeType="1"/>
          </p:cNvSpPr>
          <p:nvPr/>
        </p:nvSpPr>
        <p:spPr bwMode="auto">
          <a:xfrm>
            <a:off x="5940276" y="59499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64" name="Text Box 76"/>
          <p:cNvSpPr txBox="1">
            <a:spLocks noChangeArrowheads="1"/>
          </p:cNvSpPr>
          <p:nvPr/>
        </p:nvSpPr>
        <p:spPr bwMode="auto">
          <a:xfrm>
            <a:off x="1095375" y="6329363"/>
            <a:ext cx="22365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入力が両方</a:t>
            </a:r>
            <a:r>
              <a:rPr lang="en-US" altLang="ja-JP" dirty="0"/>
              <a:t>L</a:t>
            </a:r>
            <a:r>
              <a:rPr lang="ja-JP" altLang="en-US" dirty="0"/>
              <a:t>のとき</a:t>
            </a:r>
            <a:r>
              <a:rPr lang="en-US" altLang="ja-JP" dirty="0"/>
              <a:t>H</a:t>
            </a:r>
          </a:p>
        </p:txBody>
      </p:sp>
      <p:sp>
        <p:nvSpPr>
          <p:cNvPr id="12365" name="Text Box 77"/>
          <p:cNvSpPr txBox="1">
            <a:spLocks noChangeArrowheads="1"/>
          </p:cNvSpPr>
          <p:nvPr/>
        </p:nvSpPr>
        <p:spPr bwMode="auto">
          <a:xfrm>
            <a:off x="3651250" y="6381750"/>
            <a:ext cx="28248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入力のどちらかが</a:t>
            </a:r>
            <a:r>
              <a:rPr lang="en-US" altLang="ja-JP" dirty="0"/>
              <a:t>H</a:t>
            </a:r>
            <a:r>
              <a:rPr lang="ja-JP" altLang="en-US" dirty="0"/>
              <a:t>のとき</a:t>
            </a:r>
            <a:r>
              <a:rPr lang="en-US" altLang="ja-JP" dirty="0"/>
              <a:t>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146</Words>
  <Application>Microsoft Office PowerPoint</Application>
  <PresentationFormat>画面に合わせる (4:3)</PresentationFormat>
  <Paragraphs>78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Arial</vt:lpstr>
      <vt:lpstr>標準デザイン</vt:lpstr>
      <vt:lpstr>演習1-1</vt:lpstr>
      <vt:lpstr>両方Lのとき</vt:lpstr>
      <vt:lpstr>どちらか一つでもHのとき</vt:lpstr>
      <vt:lpstr>CMOS　NOR回路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ディジタル回路　第1回 ガイダンス、CMOSの基本回路</dc:title>
  <dc:creator>hunga</dc:creator>
  <cp:lastModifiedBy>hunga</cp:lastModifiedBy>
  <cp:revision>31</cp:revision>
  <dcterms:created xsi:type="dcterms:W3CDTF">2012-09-21T14:05:15Z</dcterms:created>
  <dcterms:modified xsi:type="dcterms:W3CDTF">2020-04-19T23:58:04Z</dcterms:modified>
</cp:coreProperties>
</file>