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396" r:id="rId2"/>
    <p:sldId id="411" r:id="rId3"/>
    <p:sldId id="330" r:id="rId4"/>
    <p:sldId id="397" r:id="rId5"/>
    <p:sldId id="398" r:id="rId6"/>
    <p:sldId id="407" r:id="rId7"/>
    <p:sldId id="399" r:id="rId8"/>
    <p:sldId id="336" r:id="rId9"/>
    <p:sldId id="408" r:id="rId10"/>
    <p:sldId id="401" r:id="rId11"/>
    <p:sldId id="409" r:id="rId12"/>
    <p:sldId id="426" r:id="rId13"/>
    <p:sldId id="427" r:id="rId14"/>
    <p:sldId id="400" r:id="rId15"/>
    <p:sldId id="402" r:id="rId16"/>
    <p:sldId id="337" r:id="rId17"/>
    <p:sldId id="339" r:id="rId18"/>
    <p:sldId id="404" r:id="rId19"/>
    <p:sldId id="410" r:id="rId20"/>
    <p:sldId id="338" r:id="rId21"/>
    <p:sldId id="412" r:id="rId22"/>
    <p:sldId id="405" r:id="rId23"/>
    <p:sldId id="406" r:id="rId24"/>
    <p:sldId id="340" r:id="rId25"/>
    <p:sldId id="413" r:id="rId26"/>
    <p:sldId id="414" r:id="rId27"/>
    <p:sldId id="415" r:id="rId28"/>
    <p:sldId id="341" r:id="rId29"/>
    <p:sldId id="416" r:id="rId30"/>
    <p:sldId id="417" r:id="rId31"/>
    <p:sldId id="418" r:id="rId32"/>
    <p:sldId id="419" r:id="rId33"/>
    <p:sldId id="420" r:id="rId34"/>
    <p:sldId id="421" r:id="rId35"/>
    <p:sldId id="422" r:id="rId36"/>
    <p:sldId id="423" r:id="rId37"/>
    <p:sldId id="424" r:id="rId38"/>
    <p:sldId id="425" r:id="rId39"/>
  </p:sldIdLst>
  <p:sldSz cx="9144000" cy="6858000" type="screen4x3"/>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FF66"/>
    <a:srgbClr val="FFFF99"/>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84835" autoAdjust="0"/>
  </p:normalViewPr>
  <p:slideViewPr>
    <p:cSldViewPr snapToGrid="0">
      <p:cViewPr varScale="1">
        <p:scale>
          <a:sx n="57" d="100"/>
          <a:sy n="57" d="100"/>
        </p:scale>
        <p:origin x="1540"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6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0963"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0964"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0965"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627055E-DB28-4857-86CB-42B503014808}" type="slidenum">
              <a:rPr lang="en-US" altLang="ja-JP"/>
              <a:pPr>
                <a:defRPr/>
              </a:pPr>
              <a:t>‹#›</a:t>
            </a:fld>
            <a:endParaRPr lang="en-US" altLang="ja-JP"/>
          </a:p>
        </p:txBody>
      </p:sp>
    </p:spTree>
    <p:extLst>
      <p:ext uri="{BB962C8B-B14F-4D97-AF65-F5344CB8AC3E}">
        <p14:creationId xmlns:p14="http://schemas.microsoft.com/office/powerpoint/2010/main" val="705271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pPr>
              <a:defRPr/>
            </a:pPr>
            <a:fld id="{835C40DE-0C2B-47EA-98B2-2C8F37239D87}" type="datetimeFigureOut">
              <a:rPr lang="ja-JP" altLang="en-US"/>
              <a:pPr>
                <a:defRPr/>
              </a:pPr>
              <a:t>2020/6/21</a:t>
            </a:fld>
            <a:endParaRPr lang="ja-JP" altLang="en-US"/>
          </a:p>
        </p:txBody>
      </p:sp>
      <p:sp>
        <p:nvSpPr>
          <p:cNvPr id="4" name="スライド イメージ プレースホルダ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pPr>
              <a:defRPr/>
            </a:pPr>
            <a:fld id="{B19D75E1-D7D5-44FA-93AF-48FFEAEBA1AF}" type="slidenum">
              <a:rPr lang="ja-JP" altLang="en-US"/>
              <a:pPr>
                <a:defRPr/>
              </a:pPr>
              <a:t>‹#›</a:t>
            </a:fld>
            <a:endParaRPr lang="ja-JP" altLang="en-US"/>
          </a:p>
        </p:txBody>
      </p:sp>
    </p:spTree>
    <p:extLst>
      <p:ext uri="{BB962C8B-B14F-4D97-AF65-F5344CB8AC3E}">
        <p14:creationId xmlns:p14="http://schemas.microsoft.com/office/powerpoint/2010/main" val="11653834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現在、実際のアナログ回路では、今まで紹介したトランジスタを使うのではなく、オペアンプを使う場合が多いです。オペアンプは単体の素子ではなく、多数の素子を半導体上に搭載した集積回路</a:t>
            </a:r>
            <a:r>
              <a:rPr kumimoji="1" lang="en-US" altLang="ja-JP" dirty="0"/>
              <a:t>IC</a:t>
            </a:r>
            <a:r>
              <a:rPr kumimoji="1" lang="ja-JP" altLang="en-US" dirty="0"/>
              <a:t>（</a:t>
            </a:r>
            <a:r>
              <a:rPr kumimoji="1" lang="en-US" altLang="ja-JP" dirty="0"/>
              <a:t>Integrated</a:t>
            </a:r>
            <a:r>
              <a:rPr kumimoji="1" lang="ja-JP" altLang="en-US" dirty="0"/>
              <a:t> </a:t>
            </a:r>
            <a:r>
              <a:rPr kumimoji="1" lang="en-US" altLang="ja-JP" dirty="0"/>
              <a:t>Circuits)</a:t>
            </a:r>
            <a:r>
              <a:rPr kumimoji="1" lang="ja-JP" altLang="en-US" dirty="0"/>
              <a:t>で実装されます。オペアンプはまさに理想の増幅器の特性を持っており、それが余りにも理想的すぎるため、信じられないようなことが起きてしまい、案外理解するのが難しいです。ある程度割り切って考えましょう。基本的にオペアンプは負帰還を付けて使い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a:t>
            </a:fld>
            <a:endParaRPr lang="ja-JP" altLang="en-US"/>
          </a:p>
        </p:txBody>
      </p:sp>
    </p:spTree>
    <p:extLst>
      <p:ext uri="{BB962C8B-B14F-4D97-AF65-F5344CB8AC3E}">
        <p14:creationId xmlns:p14="http://schemas.microsoft.com/office/powerpoint/2010/main" val="4227323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Vo</a:t>
            </a:r>
            <a:r>
              <a:rPr kumimoji="1" lang="ja-JP" altLang="en-US" dirty="0"/>
              <a:t>＝－</a:t>
            </a:r>
            <a:r>
              <a:rPr kumimoji="1" lang="en-US" altLang="ja-JP" dirty="0" err="1"/>
              <a:t>Rf</a:t>
            </a:r>
            <a:r>
              <a:rPr kumimoji="1" lang="en-US" altLang="ja-JP" dirty="0"/>
              <a:t>/Ri×V1</a:t>
            </a:r>
            <a:r>
              <a:rPr kumimoji="1" lang="ja-JP" altLang="en-US" dirty="0"/>
              <a:t>という式は多くの人は丸暗記してしまいますが、この式に従うととてつもなく変なことが起きていることが分かります。</a:t>
            </a:r>
            <a:r>
              <a:rPr kumimoji="1" lang="en-US" altLang="ja-JP" dirty="0"/>
              <a:t>Vi-Vo=</a:t>
            </a:r>
            <a:r>
              <a:rPr kumimoji="1" lang="en-US" altLang="ja-JP" dirty="0" err="1"/>
              <a:t>IRf</a:t>
            </a:r>
            <a:r>
              <a:rPr kumimoji="1" lang="ja-JP" altLang="en-US" dirty="0"/>
              <a:t>という式に</a:t>
            </a:r>
            <a:r>
              <a:rPr kumimoji="1" lang="en-US" altLang="ja-JP" dirty="0"/>
              <a:t>Vo=-</a:t>
            </a:r>
            <a:r>
              <a:rPr kumimoji="1" lang="en-US" altLang="ja-JP" dirty="0" err="1"/>
              <a:t>Rf</a:t>
            </a:r>
            <a:r>
              <a:rPr kumimoji="1" lang="en-US" altLang="ja-JP" dirty="0"/>
              <a:t>/Ri×V1</a:t>
            </a:r>
            <a:r>
              <a:rPr kumimoji="1" lang="ja-JP" altLang="en-US" dirty="0"/>
              <a:t>を代入すると、</a:t>
            </a:r>
            <a:r>
              <a:rPr kumimoji="1" lang="en-US" altLang="ja-JP" dirty="0"/>
              <a:t>Vi</a:t>
            </a:r>
            <a:r>
              <a:rPr kumimoji="1" lang="ja-JP" altLang="en-US" dirty="0"/>
              <a:t>＋</a:t>
            </a:r>
            <a:r>
              <a:rPr kumimoji="1" lang="en-US" altLang="ja-JP" dirty="0" err="1"/>
              <a:t>Rf</a:t>
            </a:r>
            <a:r>
              <a:rPr kumimoji="1" lang="en-US" altLang="ja-JP" dirty="0"/>
              <a:t>/Ri×V1</a:t>
            </a:r>
            <a:r>
              <a:rPr kumimoji="1" lang="ja-JP" altLang="en-US" dirty="0"/>
              <a:t>＝</a:t>
            </a:r>
            <a:r>
              <a:rPr kumimoji="1" lang="en-US" altLang="ja-JP" dirty="0" err="1"/>
              <a:t>IRf</a:t>
            </a:r>
            <a:r>
              <a:rPr kumimoji="1" lang="ja-JP" altLang="en-US" dirty="0"/>
              <a:t>となります。この式が</a:t>
            </a:r>
            <a:r>
              <a:rPr kumimoji="1" lang="en-US" altLang="ja-JP" dirty="0"/>
              <a:t>V1-Vi=</a:t>
            </a:r>
            <a:r>
              <a:rPr kumimoji="1" lang="en-US" altLang="ja-JP" dirty="0" err="1"/>
              <a:t>IRi</a:t>
            </a:r>
            <a:r>
              <a:rPr kumimoji="1" lang="ja-JP" altLang="en-US" dirty="0"/>
              <a:t>と両立するのは、</a:t>
            </a:r>
            <a:r>
              <a:rPr kumimoji="1" lang="en-US" altLang="ja-JP" dirty="0"/>
              <a:t>Vi</a:t>
            </a:r>
            <a:r>
              <a:rPr kumimoji="1" lang="ja-JP" altLang="en-US" dirty="0"/>
              <a:t>が０の時だ、という結論がでてしまいます。つまり</a:t>
            </a:r>
            <a:r>
              <a:rPr kumimoji="1" lang="en-US" altLang="ja-JP" dirty="0"/>
              <a:t>a</a:t>
            </a:r>
            <a:r>
              <a:rPr kumimoji="1" lang="ja-JP" altLang="en-US" dirty="0"/>
              <a:t>点は０</a:t>
            </a:r>
            <a:r>
              <a:rPr kumimoji="1" lang="en-US" altLang="ja-JP" dirty="0"/>
              <a:t>V</a:t>
            </a:r>
            <a:r>
              <a:rPr kumimoji="1" lang="ja-JP" altLang="en-US" dirty="0"/>
              <a:t>で、オペアンプは差動入力が両方共０なのに増幅していることになります。これはオペアンプの両方の入力間のインピーダンスが無限大、利得も無限大と考えたところから出ています。オペアンプに負帰還が掛かった場合は、入力間の電圧値が同じになります。電圧差がちょっとでもあったら無限大に増幅されて負帰還が掛かって同じ電圧に調節されてしまうためです。電流は流れないのに電圧は同じになり、ショートしているのと同じになること、これをイマジナリーショート（バーチャルショート）と呼びます。反転増幅回路は入力が抵抗</a:t>
            </a:r>
            <a:r>
              <a:rPr kumimoji="1" lang="en-US" altLang="ja-JP" dirty="0" err="1"/>
              <a:t>Ri</a:t>
            </a:r>
            <a:r>
              <a:rPr kumimoji="1" lang="ja-JP" altLang="en-US" dirty="0"/>
              <a:t>を介してグランドにイマジナリーショートしているので、入力インピーダンスは</a:t>
            </a:r>
            <a:r>
              <a:rPr kumimoji="1" lang="en-US" altLang="ja-JP" dirty="0" err="1"/>
              <a:t>Ri</a:t>
            </a:r>
            <a:r>
              <a:rPr kumimoji="1" lang="ja-JP" altLang="en-US" dirty="0"/>
              <a:t>になります。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10</a:t>
            </a:fld>
            <a:endParaRPr lang="ja-JP" altLang="en-US"/>
          </a:p>
        </p:txBody>
      </p:sp>
    </p:spTree>
    <p:extLst>
      <p:ext uri="{BB962C8B-B14F-4D97-AF65-F5344CB8AC3E}">
        <p14:creationId xmlns:p14="http://schemas.microsoft.com/office/powerpoint/2010/main" val="2269633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さて、出力側に目を転じてみましょう。</a:t>
            </a:r>
            <a:r>
              <a:rPr kumimoji="1" lang="en-US" altLang="ja-JP" dirty="0" err="1"/>
              <a:t>Rf</a:t>
            </a:r>
            <a:r>
              <a:rPr kumimoji="1" lang="ja-JP" altLang="en-US" dirty="0"/>
              <a:t>を流れる電流はどこに行くのでしょう？これはもちろんオペアンプの中と考えていいです。オペアンプの出力は電圧源と考えて良いので、電流は必要に応じていくらでも取り出せるし、電圧降下はしないと考えられます。したがって、</a:t>
            </a:r>
            <a:r>
              <a:rPr kumimoji="1" lang="en-US" altLang="ja-JP" dirty="0"/>
              <a:t>Vo</a:t>
            </a:r>
            <a:r>
              <a:rPr kumimoji="1" lang="ja-JP" altLang="en-US" dirty="0"/>
              <a:t>は外部にどのような負荷が繋がろうとー</a:t>
            </a:r>
            <a:r>
              <a:rPr kumimoji="1" lang="en-US" altLang="ja-JP" dirty="0" err="1"/>
              <a:t>Rf</a:t>
            </a:r>
            <a:r>
              <a:rPr kumimoji="1" lang="en-US" altLang="ja-JP" dirty="0"/>
              <a:t>/</a:t>
            </a:r>
            <a:r>
              <a:rPr kumimoji="1" lang="en-US" altLang="ja-JP"/>
              <a:t>Ri×Vi</a:t>
            </a:r>
            <a:r>
              <a:rPr kumimoji="1" lang="ja-JP" altLang="en-US"/>
              <a:t>を</a:t>
            </a:r>
            <a:r>
              <a:rPr kumimoji="1" lang="ja-JP" altLang="en-US" dirty="0" err="1"/>
              <a:t>維</a:t>
            </a:r>
            <a:r>
              <a:rPr kumimoji="1" lang="ja-JP" altLang="en-US" dirty="0"/>
              <a:t>持します。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11</a:t>
            </a:fld>
            <a:endParaRPr lang="ja-JP" altLang="en-US"/>
          </a:p>
        </p:txBody>
      </p:sp>
    </p:spTree>
    <p:extLst>
      <p:ext uri="{BB962C8B-B14F-4D97-AF65-F5344CB8AC3E}">
        <p14:creationId xmlns:p14="http://schemas.microsoft.com/office/powerpoint/2010/main" val="37616713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負帰還を掛けると、増幅率が落ちてしまいます。帰還抵抗を小さくすれば益々利得が落ちます。ではなぜそんなことをするのか、というと、安定した増幅を行うためです。理想のオペアンプのように無限大とはいきませんが、負帰還を掛けないオペアンプには</a:t>
            </a:r>
            <a:r>
              <a:rPr kumimoji="1" lang="en-US" altLang="ja-JP" dirty="0"/>
              <a:t>100dB</a:t>
            </a:r>
            <a:r>
              <a:rPr kumimoji="1" lang="ja-JP" altLang="en-US" dirty="0"/>
              <a:t>すなわち、</a:t>
            </a:r>
            <a:r>
              <a:rPr kumimoji="1" lang="en-US" altLang="ja-JP" dirty="0"/>
              <a:t>10000</a:t>
            </a:r>
            <a:r>
              <a:rPr kumimoji="1" lang="ja-JP" altLang="en-US" dirty="0"/>
              <a:t>倍くらいの利得が実際にあります。これを開放利得と呼びます。しかし、負帰還を使わない増幅を行うと、歪や雑音による影響が大きくなり、発振の危険があります。また、開放利得は周波数による影響が大きく、周波数を</a:t>
            </a:r>
            <a:r>
              <a:rPr kumimoji="1" lang="en-US" altLang="ja-JP" dirty="0"/>
              <a:t>10</a:t>
            </a:r>
            <a:r>
              <a:rPr kumimoji="1" lang="ja-JP" altLang="en-US" dirty="0"/>
              <a:t>倍すると約</a:t>
            </a:r>
            <a:r>
              <a:rPr kumimoji="1" lang="en-US" altLang="ja-JP" dirty="0"/>
              <a:t>20dB</a:t>
            </a:r>
            <a:r>
              <a:rPr kumimoji="1" lang="ja-JP" altLang="en-US" dirty="0"/>
              <a:t>低下します。負帰還を掛ければ、負帰還を掛けた時の利得に達するまでの周波数では一定の利得で増幅が可能になります。</a:t>
            </a:r>
          </a:p>
        </p:txBody>
      </p:sp>
      <p:sp>
        <p:nvSpPr>
          <p:cNvPr id="4" name="スライド番号プレースホルダー 3"/>
          <p:cNvSpPr>
            <a:spLocks noGrp="1"/>
          </p:cNvSpPr>
          <p:nvPr>
            <p:ph type="sldNum" sz="quarter" idx="5"/>
          </p:nvPr>
        </p:nvSpPr>
        <p:spPr/>
        <p:txBody>
          <a:bodyPr/>
          <a:lstStyle/>
          <a:p>
            <a:pPr>
              <a:defRPr/>
            </a:pPr>
            <a:fld id="{B19D75E1-D7D5-44FA-93AF-48FFEAEBA1AF}" type="slidenum">
              <a:rPr lang="ja-JP" altLang="en-US" smtClean="0"/>
              <a:pPr>
                <a:defRPr/>
              </a:pPr>
              <a:t>12</a:t>
            </a:fld>
            <a:endParaRPr lang="ja-JP" altLang="en-US"/>
          </a:p>
        </p:txBody>
      </p:sp>
    </p:spTree>
    <p:extLst>
      <p:ext uri="{BB962C8B-B14F-4D97-AF65-F5344CB8AC3E}">
        <p14:creationId xmlns:p14="http://schemas.microsoft.com/office/powerpoint/2010/main" val="2389033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横軸に周波数（角周波数を取る場合もある）、縦軸に利得を取ってその関係を示した図をボード（ボーデ）線図と呼びます。オペアンプの場合、開放利得は</a:t>
            </a:r>
            <a:r>
              <a:rPr kumimoji="1" lang="en-US" altLang="ja-JP" dirty="0"/>
              <a:t>100dB</a:t>
            </a:r>
            <a:r>
              <a:rPr kumimoji="1" lang="ja-JP" altLang="en-US" dirty="0"/>
              <a:t>くらいになりますが、周波数が上がると</a:t>
            </a:r>
            <a:r>
              <a:rPr kumimoji="1" lang="en-US" altLang="ja-JP" dirty="0"/>
              <a:t>20dB/</a:t>
            </a:r>
            <a:r>
              <a:rPr kumimoji="1" lang="en-US" altLang="ja-JP" dirty="0" err="1"/>
              <a:t>dec</a:t>
            </a:r>
            <a:r>
              <a:rPr kumimoji="1" lang="ja-JP" altLang="en-US" dirty="0"/>
              <a:t>で減衰し、一定の周波数で</a:t>
            </a:r>
            <a:r>
              <a:rPr kumimoji="1" lang="en-US" altLang="ja-JP" dirty="0"/>
              <a:t>0dB=1</a:t>
            </a:r>
            <a:r>
              <a:rPr kumimoji="1" lang="ja-JP" altLang="en-US" dirty="0"/>
              <a:t>倍になります。この周波数はオペアンプの特性により決まります。負帰還を掛ければ、その負帰還で得られる利得が、開放利得の限界までは一定で利用可能になります。このボード線図を描く実験は、</a:t>
            </a:r>
            <a:r>
              <a:rPr kumimoji="1" lang="ja-JP" altLang="en-US"/>
              <a:t>皆さんは基礎工学実験でやることになります。その時、今日の話を思い出してください。ボード線図は制御工学で広く使われますが、ここではそこまで踏み込むことはしません。</a:t>
            </a:r>
            <a:endParaRPr kumimoji="1" lang="en-US" altLang="ja-JP"/>
          </a:p>
        </p:txBody>
      </p:sp>
      <p:sp>
        <p:nvSpPr>
          <p:cNvPr id="4" name="スライド番号プレースホルダー 3"/>
          <p:cNvSpPr>
            <a:spLocks noGrp="1"/>
          </p:cNvSpPr>
          <p:nvPr>
            <p:ph type="sldNum" sz="quarter" idx="5"/>
          </p:nvPr>
        </p:nvSpPr>
        <p:spPr/>
        <p:txBody>
          <a:bodyPr/>
          <a:lstStyle/>
          <a:p>
            <a:pPr>
              <a:defRPr/>
            </a:pPr>
            <a:fld id="{B19D75E1-D7D5-44FA-93AF-48FFEAEBA1AF}" type="slidenum">
              <a:rPr lang="ja-JP" altLang="en-US" smtClean="0"/>
              <a:pPr>
                <a:defRPr/>
              </a:pPr>
              <a:t>13</a:t>
            </a:fld>
            <a:endParaRPr lang="ja-JP" altLang="en-US"/>
          </a:p>
        </p:txBody>
      </p:sp>
    </p:spTree>
    <p:extLst>
      <p:ext uri="{BB962C8B-B14F-4D97-AF65-F5344CB8AC3E}">
        <p14:creationId xmlns:p14="http://schemas.microsoft.com/office/powerpoint/2010/main" val="2178507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V1</a:t>
            </a:r>
            <a:r>
              <a:rPr kumimoji="1" lang="ja-JP" altLang="en-US" dirty="0"/>
              <a:t>を１</a:t>
            </a:r>
            <a:r>
              <a:rPr kumimoji="1" lang="en-US" altLang="ja-JP" dirty="0"/>
              <a:t>V</a:t>
            </a:r>
            <a:r>
              <a:rPr kumimoji="1" lang="ja-JP" altLang="en-US" dirty="0"/>
              <a:t>と考えます。それぞれ示した項目を求めましょう。イマジナリーショートを使えば簡単に解けます。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14</a:t>
            </a:fld>
            <a:endParaRPr lang="ja-JP" altLang="en-US"/>
          </a:p>
        </p:txBody>
      </p:sp>
    </p:spTree>
    <p:extLst>
      <p:ext uri="{BB962C8B-B14F-4D97-AF65-F5344CB8AC3E}">
        <p14:creationId xmlns:p14="http://schemas.microsoft.com/office/powerpoint/2010/main" val="42569511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では次は非反転増幅器について考えましょう。今度はー側を</a:t>
            </a:r>
            <a:r>
              <a:rPr kumimoji="1" lang="en-US" altLang="ja-JP" dirty="0" err="1"/>
              <a:t>Ri</a:t>
            </a:r>
            <a:r>
              <a:rPr kumimoji="1" lang="ja-JP" altLang="en-US" dirty="0"/>
              <a:t>を介してグランドに落とし、入力</a:t>
            </a:r>
            <a:r>
              <a:rPr kumimoji="1" lang="en-US" altLang="ja-JP" dirty="0"/>
              <a:t>V</a:t>
            </a:r>
            <a:r>
              <a:rPr kumimoji="1" lang="ja-JP" altLang="en-US" dirty="0"/>
              <a:t>１はグランドと＋側に与えます反転増幅回路と同じくフィードバックは</a:t>
            </a:r>
            <a:r>
              <a:rPr kumimoji="1" lang="en-US" altLang="ja-JP" dirty="0" err="1"/>
              <a:t>Rf</a:t>
            </a:r>
            <a:r>
              <a:rPr kumimoji="1" lang="ja-JP" altLang="en-US" dirty="0"/>
              <a:t>を介して掛かっているので、この回路もイマジナリーショートの考え方が使えます。つまり</a:t>
            </a:r>
            <a:r>
              <a:rPr kumimoji="1" lang="en-US" altLang="ja-JP" dirty="0"/>
              <a:t>a</a:t>
            </a:r>
            <a:r>
              <a:rPr kumimoji="1" lang="ja-JP" altLang="en-US" dirty="0"/>
              <a:t>点は</a:t>
            </a:r>
            <a:r>
              <a:rPr kumimoji="1" lang="en-US" altLang="ja-JP" dirty="0"/>
              <a:t>V1</a:t>
            </a:r>
            <a:r>
              <a:rPr kumimoji="1" lang="ja-JP" altLang="en-US" dirty="0"/>
              <a:t>になります。したがって</a:t>
            </a:r>
            <a:r>
              <a:rPr kumimoji="1" lang="en-US" altLang="ja-JP" dirty="0"/>
              <a:t>I</a:t>
            </a:r>
            <a:r>
              <a:rPr kumimoji="1" lang="ja-JP" altLang="en-US" dirty="0"/>
              <a:t>＝</a:t>
            </a:r>
            <a:r>
              <a:rPr kumimoji="1" lang="en-US" altLang="ja-JP" dirty="0"/>
              <a:t>V1/</a:t>
            </a:r>
            <a:r>
              <a:rPr kumimoji="1" lang="en-US" altLang="ja-JP" dirty="0" err="1"/>
              <a:t>Ri</a:t>
            </a:r>
            <a:r>
              <a:rPr kumimoji="1" lang="ja-JP" altLang="en-US" dirty="0"/>
              <a:t>となります。</a:t>
            </a:r>
            <a:r>
              <a:rPr kumimoji="1" lang="en-US" altLang="ja-JP" dirty="0"/>
              <a:t>Vo=V1+IRf</a:t>
            </a:r>
            <a:r>
              <a:rPr kumimoji="1" lang="ja-JP" altLang="en-US" dirty="0"/>
              <a:t>なので、</a:t>
            </a:r>
            <a:r>
              <a:rPr kumimoji="1" lang="en-US" altLang="ja-JP" dirty="0"/>
              <a:t>Vo=(1</a:t>
            </a:r>
            <a:r>
              <a:rPr kumimoji="1" lang="ja-JP" altLang="en-US" dirty="0"/>
              <a:t>＋</a:t>
            </a:r>
            <a:r>
              <a:rPr kumimoji="1" lang="en-US" altLang="ja-JP" dirty="0" err="1"/>
              <a:t>Rf</a:t>
            </a:r>
            <a:r>
              <a:rPr kumimoji="1" lang="en-US" altLang="ja-JP" dirty="0"/>
              <a:t>/</a:t>
            </a:r>
            <a:r>
              <a:rPr kumimoji="1" lang="en-US" altLang="ja-JP" dirty="0" err="1"/>
              <a:t>Rf</a:t>
            </a:r>
            <a:r>
              <a:rPr kumimoji="1" lang="en-US" altLang="ja-JP" dirty="0"/>
              <a:t>)×V1</a:t>
            </a:r>
            <a:r>
              <a:rPr kumimoji="1" lang="ja-JP" altLang="en-US" dirty="0"/>
              <a:t>となります。この増幅回路は入力と出力の位相が同じであることから非反転増幅器と呼ばれます。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15</a:t>
            </a:fld>
            <a:endParaRPr lang="ja-JP" altLang="en-US"/>
          </a:p>
        </p:txBody>
      </p:sp>
    </p:spTree>
    <p:extLst>
      <p:ext uri="{BB962C8B-B14F-4D97-AF65-F5344CB8AC3E}">
        <p14:creationId xmlns:p14="http://schemas.microsoft.com/office/powerpoint/2010/main" val="2054123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非反転増幅器の利点は入力が直接オペアンプの入力に入っているため、入力インピーダンスが極めて高いことです。このため、非反転増幅器はどのような信号源からの信号も効率良く増幅することができ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16</a:t>
            </a:fld>
            <a:endParaRPr lang="ja-JP" altLang="en-US"/>
          </a:p>
        </p:txBody>
      </p:sp>
    </p:spTree>
    <p:extLst>
      <p:ext uri="{BB962C8B-B14F-4D97-AF65-F5344CB8AC3E}">
        <p14:creationId xmlns:p14="http://schemas.microsoft.com/office/powerpoint/2010/main" val="3867799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さて、オペアンプの基本は差分増幅回路ですので、当然、差分増幅は可能です。図の回路に</a:t>
            </a:r>
            <a:r>
              <a:rPr kumimoji="1" lang="en-US" altLang="ja-JP" dirty="0"/>
              <a:t>V1</a:t>
            </a:r>
            <a:r>
              <a:rPr kumimoji="1" lang="ja-JP" altLang="en-US" dirty="0" err="1"/>
              <a:t>、</a:t>
            </a:r>
            <a:r>
              <a:rPr kumimoji="1" lang="en-US" altLang="ja-JP" dirty="0"/>
              <a:t>V2</a:t>
            </a:r>
            <a:r>
              <a:rPr kumimoji="1" lang="ja-JP" altLang="en-US" dirty="0"/>
              <a:t>の二つの信号を与えたとしましょう。閉路１に流れる電流により</a:t>
            </a:r>
            <a:r>
              <a:rPr kumimoji="1" lang="en-US" altLang="ja-JP" dirty="0"/>
              <a:t>a</a:t>
            </a:r>
            <a:r>
              <a:rPr kumimoji="1" lang="ja-JP" altLang="en-US" dirty="0"/>
              <a:t>点の電圧</a:t>
            </a:r>
            <a:r>
              <a:rPr kumimoji="1" lang="en-US" altLang="ja-JP" dirty="0"/>
              <a:t>V1’</a:t>
            </a:r>
            <a:r>
              <a:rPr kumimoji="1" lang="ja-JP" altLang="en-US" dirty="0"/>
              <a:t>を求めることができます。閉路２も同様に</a:t>
            </a:r>
            <a:r>
              <a:rPr kumimoji="1" lang="en-US" altLang="ja-JP" dirty="0"/>
              <a:t>b</a:t>
            </a:r>
            <a:r>
              <a:rPr kumimoji="1" lang="ja-JP" altLang="en-US" dirty="0"/>
              <a:t>点の電圧</a:t>
            </a:r>
            <a:r>
              <a:rPr kumimoji="1" lang="en-US" altLang="ja-JP" dirty="0"/>
              <a:t>V2’</a:t>
            </a:r>
            <a:r>
              <a:rPr kumimoji="1" lang="ja-JP" altLang="en-US" dirty="0"/>
              <a:t>を求めることができます。ここでイマジナリーショートにより</a:t>
            </a:r>
            <a:r>
              <a:rPr kumimoji="1" lang="en-US" altLang="ja-JP" dirty="0"/>
              <a:t>V1</a:t>
            </a:r>
            <a:r>
              <a:rPr kumimoji="1" lang="ja-JP" altLang="en-US" dirty="0"/>
              <a:t>‘＝</a:t>
            </a:r>
            <a:r>
              <a:rPr kumimoji="1" lang="en-US" altLang="ja-JP" dirty="0"/>
              <a:t>V2’</a:t>
            </a:r>
            <a:r>
              <a:rPr kumimoji="1" lang="ja-JP" altLang="en-US" dirty="0"/>
              <a:t>になります。これを解くことにより</a:t>
            </a:r>
            <a:r>
              <a:rPr kumimoji="1" lang="en-US" altLang="ja-JP" dirty="0"/>
              <a:t>Vo</a:t>
            </a:r>
            <a:r>
              <a:rPr kumimoji="1" lang="ja-JP" altLang="en-US" dirty="0"/>
              <a:t>を求めることができます。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17</a:t>
            </a:fld>
            <a:endParaRPr lang="ja-JP" altLang="en-US"/>
          </a:p>
        </p:txBody>
      </p:sp>
    </p:spTree>
    <p:extLst>
      <p:ext uri="{BB962C8B-B14F-4D97-AF65-F5344CB8AC3E}">
        <p14:creationId xmlns:p14="http://schemas.microsoft.com/office/powerpoint/2010/main" val="2138470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この式はちょっと複雑ですが、両側に使った抵抗が同じ、つまり</a:t>
            </a:r>
            <a:r>
              <a:rPr kumimoji="1" lang="en-US" altLang="ja-JP" dirty="0"/>
              <a:t>R1</a:t>
            </a:r>
            <a:r>
              <a:rPr kumimoji="1" lang="ja-JP" altLang="en-US" dirty="0"/>
              <a:t>＝</a:t>
            </a:r>
            <a:r>
              <a:rPr kumimoji="1" lang="en-US" altLang="ja-JP" dirty="0"/>
              <a:t>R2=</a:t>
            </a:r>
            <a:r>
              <a:rPr kumimoji="1" lang="en-US" altLang="ja-JP" dirty="0" err="1"/>
              <a:t>Ri</a:t>
            </a:r>
            <a:r>
              <a:rPr kumimoji="1" lang="ja-JP" altLang="en-US" dirty="0" err="1"/>
              <a:t>、</a:t>
            </a:r>
            <a:r>
              <a:rPr kumimoji="1" lang="en-US" altLang="ja-JP" dirty="0"/>
              <a:t>Rf1=Rf2=</a:t>
            </a:r>
            <a:r>
              <a:rPr kumimoji="1" lang="en-US" altLang="ja-JP" dirty="0" err="1"/>
              <a:t>Rf</a:t>
            </a:r>
            <a:r>
              <a:rPr kumimoji="1" lang="ja-JP" altLang="en-US" dirty="0"/>
              <a:t>の場合は簡単になって</a:t>
            </a:r>
            <a:r>
              <a:rPr kumimoji="1" lang="en-US" altLang="ja-JP" dirty="0"/>
              <a:t>Vo</a:t>
            </a:r>
            <a:r>
              <a:rPr kumimoji="1" lang="ja-JP" altLang="en-US" dirty="0"/>
              <a:t>＝</a:t>
            </a:r>
            <a:r>
              <a:rPr kumimoji="1" lang="en-US" altLang="ja-JP" dirty="0" err="1"/>
              <a:t>Rf</a:t>
            </a:r>
            <a:r>
              <a:rPr kumimoji="1" lang="en-US" altLang="ja-JP" dirty="0"/>
              <a:t>/</a:t>
            </a:r>
            <a:r>
              <a:rPr kumimoji="1" lang="en-US" altLang="ja-JP" dirty="0" err="1"/>
              <a:t>Ri</a:t>
            </a:r>
            <a:r>
              <a:rPr kumimoji="1" lang="en-US" altLang="ja-JP" dirty="0"/>
              <a:t>(V2-V1)</a:t>
            </a:r>
            <a:r>
              <a:rPr kumimoji="1" lang="ja-JP" altLang="en-US" dirty="0"/>
              <a:t>が求められます。すなわち両方の入力に与える信号の差が、利得</a:t>
            </a:r>
            <a:r>
              <a:rPr kumimoji="1" lang="en-US" altLang="ja-JP" dirty="0" err="1"/>
              <a:t>Rf</a:t>
            </a:r>
            <a:r>
              <a:rPr kumimoji="1" lang="en-US" altLang="ja-JP" dirty="0"/>
              <a:t>/</a:t>
            </a:r>
            <a:r>
              <a:rPr kumimoji="1" lang="en-US" altLang="ja-JP" dirty="0" err="1"/>
              <a:t>Ri</a:t>
            </a:r>
            <a:r>
              <a:rPr kumimoji="1" lang="ja-JP" altLang="en-US" dirty="0"/>
              <a:t>で増幅されていることがわかります。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18</a:t>
            </a:fld>
            <a:endParaRPr lang="ja-JP" altLang="en-US"/>
          </a:p>
        </p:txBody>
      </p:sp>
    </p:spTree>
    <p:extLst>
      <p:ext uri="{BB962C8B-B14F-4D97-AF65-F5344CB8AC3E}">
        <p14:creationId xmlns:p14="http://schemas.microsoft.com/office/powerpoint/2010/main" val="12941845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インフォ丸がまとめたここまでのポイントはこの</a:t>
            </a:r>
            <a:r>
              <a:rPr kumimoji="1" lang="en-US" altLang="ja-JP" dirty="0"/>
              <a:t>3</a:t>
            </a:r>
            <a:r>
              <a:rPr kumimoji="1" lang="ja-JP" altLang="en-US" dirty="0"/>
              <a:t>つです。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19</a:t>
            </a:fld>
            <a:endParaRPr lang="ja-JP" altLang="en-US"/>
          </a:p>
        </p:txBody>
      </p:sp>
    </p:spTree>
    <p:extLst>
      <p:ext uri="{BB962C8B-B14F-4D97-AF65-F5344CB8AC3E}">
        <p14:creationId xmlns:p14="http://schemas.microsoft.com/office/powerpoint/2010/main" val="1579252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前回解説したように、増幅器は出力側から見た抵抗</a:t>
            </a:r>
            <a:r>
              <a:rPr kumimoji="1" lang="en-US" altLang="ja-JP" dirty="0"/>
              <a:t>Ro</a:t>
            </a:r>
            <a:r>
              <a:rPr kumimoji="1" lang="ja-JP" altLang="en-US" dirty="0"/>
              <a:t>を出力インピーダンス、入力側から見た抵抗</a:t>
            </a:r>
            <a:r>
              <a:rPr kumimoji="1" lang="en-US" altLang="ja-JP" dirty="0"/>
              <a:t>RL</a:t>
            </a:r>
            <a:r>
              <a:rPr kumimoji="1" lang="ja-JP" altLang="en-US" dirty="0"/>
              <a:t>を入力インピーダンスと呼びます。今までやってきたトランジスタの等価回路に対して入力出力インピーダンスを考えると下の回路になります。ここで、２つの増幅回路を接続する場合に、</a:t>
            </a:r>
            <a:r>
              <a:rPr kumimoji="1" lang="en-US" altLang="ja-JP" dirty="0"/>
              <a:t>RL</a:t>
            </a:r>
            <a:r>
              <a:rPr kumimoji="1" lang="ja-JP" altLang="en-US" dirty="0"/>
              <a:t>が小さいと電流がたくさん流れて</a:t>
            </a:r>
            <a:r>
              <a:rPr kumimoji="1" lang="en-US" altLang="ja-JP" dirty="0"/>
              <a:t>Ro</a:t>
            </a:r>
            <a:r>
              <a:rPr kumimoji="1" lang="ja-JP" altLang="en-US" dirty="0" err="1"/>
              <a:t>での</a:t>
            </a:r>
            <a:r>
              <a:rPr kumimoji="1" lang="ja-JP" altLang="en-US" dirty="0"/>
              <a:t>電圧降下が大きくなり、</a:t>
            </a:r>
            <a:r>
              <a:rPr kumimoji="1" lang="en-US" altLang="ja-JP" dirty="0"/>
              <a:t>RL</a:t>
            </a:r>
            <a:r>
              <a:rPr kumimoji="1" lang="ja-JP" altLang="en-US" dirty="0"/>
              <a:t>の両端の電圧が減ります。逆に</a:t>
            </a:r>
            <a:r>
              <a:rPr kumimoji="1" lang="en-US" altLang="ja-JP" dirty="0"/>
              <a:t>RL</a:t>
            </a:r>
            <a:r>
              <a:rPr kumimoji="1" lang="ja-JP" altLang="en-US" dirty="0"/>
              <a:t>が大きいと、</a:t>
            </a:r>
            <a:r>
              <a:rPr kumimoji="1" lang="en-US" altLang="ja-JP" dirty="0"/>
              <a:t>RL</a:t>
            </a:r>
            <a:r>
              <a:rPr kumimoji="1" lang="ja-JP" altLang="en-US" dirty="0"/>
              <a:t>の両端の電圧が大きくなる一方で、流れ込む電流が減ってしまいます。すなわち、出力側のインピーダンス</a:t>
            </a:r>
            <a:r>
              <a:rPr kumimoji="1" lang="en-US" altLang="ja-JP" dirty="0"/>
              <a:t>Ro</a:t>
            </a:r>
            <a:r>
              <a:rPr kumimoji="1" lang="ja-JP" altLang="en-US" dirty="0"/>
              <a:t>と入力側のインピーダンス</a:t>
            </a:r>
            <a:r>
              <a:rPr kumimoji="1" lang="en-US" altLang="ja-JP" dirty="0"/>
              <a:t>RL</a:t>
            </a:r>
            <a:r>
              <a:rPr kumimoji="1" lang="ja-JP" altLang="en-US" dirty="0"/>
              <a:t>が等しい場合に最大の電力を受け渡すことができます。これをインピーダンス整合（マッチング）と呼びました。しかし、インピーダンスマッチングをしたと言っても、損失がなくなるわけではないです。</a:t>
            </a:r>
            <a:endParaRPr kumimoji="1" lang="en-US" altLang="ja-JP" dirty="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では、ここで</a:t>
            </a:r>
            <a:r>
              <a:rPr kumimoji="1" lang="en-US" altLang="ja-JP" dirty="0"/>
              <a:t>Ro</a:t>
            </a:r>
            <a:r>
              <a:rPr kumimoji="1" lang="ja-JP" altLang="en-US" dirty="0"/>
              <a:t>が</a:t>
            </a:r>
            <a:r>
              <a:rPr kumimoji="1" lang="en-US" altLang="ja-JP" dirty="0"/>
              <a:t>0</a:t>
            </a:r>
            <a:r>
              <a:rPr kumimoji="1" lang="ja-JP" altLang="en-US" dirty="0"/>
              <a:t>ならばどうでしょう？</a:t>
            </a:r>
            <a:r>
              <a:rPr kumimoji="1" lang="en-US" altLang="ja-JP" dirty="0"/>
              <a:t>RL</a:t>
            </a:r>
            <a:r>
              <a:rPr kumimoji="1" lang="ja-JP" altLang="en-US" dirty="0"/>
              <a:t>がいくつであっても損失０です。あるいは</a:t>
            </a:r>
            <a:r>
              <a:rPr kumimoji="1" lang="en-US" altLang="ja-JP" dirty="0"/>
              <a:t>RL</a:t>
            </a:r>
            <a:r>
              <a:rPr kumimoji="1" lang="ja-JP" altLang="en-US" dirty="0"/>
              <a:t>が無限大ならばどうでしょう？これも損失はなくなります。これが理想の増幅器と考えられます。</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a:t>
            </a:fld>
            <a:endParaRPr lang="ja-JP" altLang="en-US"/>
          </a:p>
        </p:txBody>
      </p:sp>
    </p:spTree>
    <p:extLst>
      <p:ext uri="{BB962C8B-B14F-4D97-AF65-F5344CB8AC3E}">
        <p14:creationId xmlns:p14="http://schemas.microsoft.com/office/powerpoint/2010/main" val="34059537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加算回路は最も基本的な演算回路で、反転増幅回路が元になっています。</a:t>
            </a:r>
            <a:r>
              <a:rPr kumimoji="1" lang="en-US" altLang="ja-JP" dirty="0"/>
              <a:t>a</a:t>
            </a:r>
            <a:r>
              <a:rPr kumimoji="1" lang="ja-JP" altLang="en-US" dirty="0"/>
              <a:t>点はイマジナリーショートなので、</a:t>
            </a:r>
            <a:r>
              <a:rPr kumimoji="1" lang="en-US" altLang="ja-JP" dirty="0"/>
              <a:t>I1+I2=</a:t>
            </a:r>
            <a:r>
              <a:rPr kumimoji="1" lang="ja-JP" altLang="en-US" dirty="0" err="1"/>
              <a:t>ー</a:t>
            </a:r>
            <a:r>
              <a:rPr kumimoji="1" lang="en-US" altLang="ja-JP" dirty="0"/>
              <a:t>I</a:t>
            </a:r>
            <a:r>
              <a:rPr kumimoji="1" lang="ja-JP" altLang="en-US" dirty="0"/>
              <a:t>となります。また、</a:t>
            </a:r>
            <a:r>
              <a:rPr kumimoji="1" lang="en-US" altLang="ja-JP" dirty="0"/>
              <a:t>Vo=</a:t>
            </a:r>
            <a:r>
              <a:rPr kumimoji="1" lang="en-US" altLang="ja-JP" dirty="0" err="1"/>
              <a:t>Rf×I</a:t>
            </a:r>
            <a:r>
              <a:rPr kumimoji="1" lang="ja-JP" altLang="en-US" dirty="0" err="1"/>
              <a:t>、</a:t>
            </a:r>
            <a:r>
              <a:rPr kumimoji="1" lang="en-US" altLang="ja-JP" dirty="0"/>
              <a:t>V1=R1×I</a:t>
            </a:r>
            <a:r>
              <a:rPr kumimoji="1" lang="ja-JP" altLang="en-US" dirty="0"/>
              <a:t>１、</a:t>
            </a:r>
            <a:r>
              <a:rPr kumimoji="1" lang="en-US" altLang="ja-JP" dirty="0"/>
              <a:t>V2=R2×I2</a:t>
            </a:r>
            <a:r>
              <a:rPr kumimoji="1" lang="ja-JP" altLang="en-US" dirty="0"/>
              <a:t>なので、</a:t>
            </a:r>
            <a:r>
              <a:rPr kumimoji="1" lang="en-US" altLang="ja-JP" dirty="0"/>
              <a:t>Vo</a:t>
            </a:r>
            <a:r>
              <a:rPr kumimoji="1" lang="ja-JP" altLang="en-US" dirty="0"/>
              <a:t>＝</a:t>
            </a:r>
            <a:r>
              <a:rPr kumimoji="1" lang="ja-JP" altLang="en-US" dirty="0" err="1"/>
              <a:t>ー</a:t>
            </a:r>
            <a:r>
              <a:rPr kumimoji="1" lang="en-US" altLang="ja-JP" dirty="0" err="1"/>
              <a:t>Rf</a:t>
            </a:r>
            <a:r>
              <a:rPr kumimoji="1" lang="en-US" altLang="ja-JP" dirty="0"/>
              <a:t>×</a:t>
            </a:r>
            <a:r>
              <a:rPr kumimoji="1" lang="ja-JP" altLang="en-US" dirty="0"/>
              <a:t>（</a:t>
            </a:r>
            <a:r>
              <a:rPr kumimoji="1" lang="en-US" altLang="ja-JP" dirty="0"/>
              <a:t>V1/R1</a:t>
            </a:r>
            <a:r>
              <a:rPr kumimoji="1" lang="ja-JP" altLang="en-US" dirty="0"/>
              <a:t>＋</a:t>
            </a:r>
            <a:r>
              <a:rPr kumimoji="1" lang="en-US" altLang="ja-JP" dirty="0"/>
              <a:t>V2/R2)</a:t>
            </a:r>
            <a:r>
              <a:rPr kumimoji="1" lang="ja-JP" altLang="en-US" dirty="0"/>
              <a:t>になります。</a:t>
            </a:r>
            <a:r>
              <a:rPr kumimoji="1" lang="en-US" altLang="ja-JP" dirty="0" err="1"/>
              <a:t>Rf</a:t>
            </a:r>
            <a:r>
              <a:rPr kumimoji="1" lang="en-US" altLang="ja-JP" dirty="0"/>
              <a:t>=R1=R2</a:t>
            </a:r>
            <a:r>
              <a:rPr kumimoji="1" lang="ja-JP" altLang="en-US" dirty="0"/>
              <a:t>とすると、</a:t>
            </a:r>
            <a:r>
              <a:rPr kumimoji="1" lang="en-US" altLang="ja-JP" dirty="0"/>
              <a:t>Vo</a:t>
            </a:r>
            <a:r>
              <a:rPr kumimoji="1" lang="ja-JP" altLang="en-US" dirty="0"/>
              <a:t>＝　－（</a:t>
            </a:r>
            <a:r>
              <a:rPr kumimoji="1" lang="en-US" altLang="ja-JP" dirty="0"/>
              <a:t>V1</a:t>
            </a:r>
            <a:r>
              <a:rPr kumimoji="1" lang="ja-JP" altLang="en-US" dirty="0"/>
              <a:t>＋</a:t>
            </a:r>
            <a:r>
              <a:rPr kumimoji="1" lang="en-US" altLang="ja-JP" dirty="0"/>
              <a:t>V2)</a:t>
            </a:r>
            <a:r>
              <a:rPr kumimoji="1" lang="ja-JP" altLang="en-US" dirty="0"/>
              <a:t>で、加算回路になっていることがわかります。抵抗の比率を変えることで、入力電圧に重みを付けて加算することもできます。</a:t>
            </a:r>
            <a:r>
              <a:rPr kumimoji="1" lang="en-US" altLang="ja-JP" dirty="0" err="1"/>
              <a:t>Rf</a:t>
            </a:r>
            <a:r>
              <a:rPr kumimoji="1" lang="ja-JP" altLang="en-US" dirty="0"/>
              <a:t>に対する比率で増幅率が決まります。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20</a:t>
            </a:fld>
            <a:endParaRPr lang="ja-JP" altLang="en-US"/>
          </a:p>
        </p:txBody>
      </p:sp>
    </p:spTree>
    <p:extLst>
      <p:ext uri="{BB962C8B-B14F-4D97-AF65-F5344CB8AC3E}">
        <p14:creationId xmlns:p14="http://schemas.microsoft.com/office/powerpoint/2010/main" val="9286147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減算回路は、オペアンプ本来の差動増幅回路を使います。イマジナリーショートで</a:t>
            </a:r>
            <a:r>
              <a:rPr kumimoji="1" lang="en-US" altLang="ja-JP" dirty="0"/>
              <a:t>a</a:t>
            </a:r>
            <a:r>
              <a:rPr kumimoji="1" lang="ja-JP" altLang="en-US" dirty="0"/>
              <a:t>点と</a:t>
            </a:r>
            <a:r>
              <a:rPr kumimoji="1" lang="en-US" altLang="ja-JP" dirty="0"/>
              <a:t>b</a:t>
            </a:r>
            <a:r>
              <a:rPr kumimoji="1" lang="ja-JP" altLang="en-US" dirty="0"/>
              <a:t>点の電位は等しくなるので、</a:t>
            </a:r>
            <a:r>
              <a:rPr kumimoji="1" lang="en-US" altLang="ja-JP" dirty="0"/>
              <a:t>Vo</a:t>
            </a:r>
            <a:r>
              <a:rPr kumimoji="1" lang="ja-JP" altLang="en-US" dirty="0"/>
              <a:t>はここに示す式で表すことができるのですが、全ての抵抗値が同じと考えると、</a:t>
            </a:r>
            <a:r>
              <a:rPr kumimoji="1" lang="en-US" altLang="ja-JP" dirty="0"/>
              <a:t>Vo=V2-V</a:t>
            </a:r>
            <a:r>
              <a:rPr kumimoji="1" lang="ja-JP" altLang="en-US" dirty="0"/>
              <a:t>１となります。加算回路と同様に抵抗の値を様々に設定することで減算の数値に荷重を与えることができます。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21</a:t>
            </a:fld>
            <a:endParaRPr lang="ja-JP" altLang="en-US"/>
          </a:p>
        </p:txBody>
      </p:sp>
    </p:spTree>
    <p:extLst>
      <p:ext uri="{BB962C8B-B14F-4D97-AF65-F5344CB8AC3E}">
        <p14:creationId xmlns:p14="http://schemas.microsoft.com/office/powerpoint/2010/main" val="28447884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この例は、</a:t>
            </a:r>
            <a:r>
              <a:rPr kumimoji="1" lang="en-US" altLang="ja-JP" dirty="0"/>
              <a:t>R1=R2</a:t>
            </a:r>
            <a:r>
              <a:rPr kumimoji="1" lang="ja-JP" altLang="en-US" dirty="0"/>
              <a:t>＝</a:t>
            </a:r>
            <a:r>
              <a:rPr kumimoji="1" lang="en-US" altLang="ja-JP" dirty="0" err="1"/>
              <a:t>Ri</a:t>
            </a:r>
            <a:r>
              <a:rPr kumimoji="1" lang="ja-JP" altLang="en-US" dirty="0"/>
              <a:t>（入力側抵抗）とし、</a:t>
            </a:r>
            <a:r>
              <a:rPr kumimoji="1" lang="en-US" altLang="ja-JP" dirty="0"/>
              <a:t>Rf1=Rf2=</a:t>
            </a:r>
            <a:r>
              <a:rPr kumimoji="1" lang="en-US" altLang="ja-JP" dirty="0" err="1"/>
              <a:t>Rf</a:t>
            </a:r>
            <a:r>
              <a:rPr kumimoji="1" lang="ja-JP" altLang="en-US" dirty="0"/>
              <a:t>（フィードバック抵抗）とした例です。この場合引き算の結果に対して</a:t>
            </a:r>
            <a:r>
              <a:rPr kumimoji="1" lang="en-US" altLang="ja-JP" dirty="0" err="1"/>
              <a:t>Rf</a:t>
            </a:r>
            <a:r>
              <a:rPr kumimoji="1" lang="en-US" altLang="ja-JP" dirty="0"/>
              <a:t>/</a:t>
            </a:r>
            <a:r>
              <a:rPr kumimoji="1" lang="en-US" altLang="ja-JP" dirty="0" err="1"/>
              <a:t>Ri</a:t>
            </a:r>
            <a:r>
              <a:rPr kumimoji="1" lang="ja-JP" altLang="en-US" dirty="0"/>
              <a:t>倍に増幅することができます。これは差分増幅回路になっており、オペアンプの基本的な増幅の方法です。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22</a:t>
            </a:fld>
            <a:endParaRPr lang="ja-JP" altLang="en-US"/>
          </a:p>
        </p:txBody>
      </p:sp>
    </p:spTree>
    <p:extLst>
      <p:ext uri="{BB962C8B-B14F-4D97-AF65-F5344CB8AC3E}">
        <p14:creationId xmlns:p14="http://schemas.microsoft.com/office/powerpoint/2010/main" val="7328235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では簡単な演習をやってみましょう。式を使ってもいいですがイマジナリーショートの考え方を使うとすぐできます。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23</a:t>
            </a:fld>
            <a:endParaRPr lang="ja-JP" altLang="en-US"/>
          </a:p>
        </p:txBody>
      </p:sp>
    </p:spTree>
    <p:extLst>
      <p:ext uri="{BB962C8B-B14F-4D97-AF65-F5344CB8AC3E}">
        <p14:creationId xmlns:p14="http://schemas.microsoft.com/office/powerpoint/2010/main" val="39118247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ではフィードバック抵抗の代わりにコンデンサを接続したらどうなるでしょう？コンデンサの両端の電圧を</a:t>
            </a:r>
            <a:r>
              <a:rPr kumimoji="1" lang="en-US" altLang="ja-JP" dirty="0" err="1"/>
              <a:t>Vc</a:t>
            </a:r>
            <a:r>
              <a:rPr kumimoji="1" lang="ja-JP" altLang="en-US" dirty="0"/>
              <a:t>とすると、</a:t>
            </a:r>
            <a:r>
              <a:rPr kumimoji="1" lang="en-US" altLang="ja-JP" dirty="0"/>
              <a:t>Q=</a:t>
            </a:r>
            <a:r>
              <a:rPr kumimoji="1" lang="en-US" altLang="ja-JP" dirty="0" err="1"/>
              <a:t>CVc</a:t>
            </a:r>
            <a:r>
              <a:rPr kumimoji="1" lang="ja-JP" altLang="en-US" dirty="0"/>
              <a:t>ですので、</a:t>
            </a:r>
            <a:r>
              <a:rPr kumimoji="1" lang="en-US" altLang="ja-JP" dirty="0" err="1"/>
              <a:t>dQ</a:t>
            </a:r>
            <a:r>
              <a:rPr kumimoji="1" lang="en-US" altLang="ja-JP" dirty="0"/>
              <a:t>/</a:t>
            </a:r>
            <a:r>
              <a:rPr kumimoji="1" lang="en-US" altLang="ja-JP" dirty="0" err="1"/>
              <a:t>dt</a:t>
            </a:r>
            <a:r>
              <a:rPr kumimoji="1" lang="en-US" altLang="ja-JP" dirty="0"/>
              <a:t>=</a:t>
            </a:r>
            <a:r>
              <a:rPr kumimoji="1" lang="en-US" altLang="ja-JP" dirty="0" err="1"/>
              <a:t>C×dVc</a:t>
            </a:r>
            <a:r>
              <a:rPr kumimoji="1" lang="en-US" altLang="ja-JP" dirty="0"/>
              <a:t>/</a:t>
            </a:r>
            <a:r>
              <a:rPr kumimoji="1" lang="en-US" altLang="ja-JP" dirty="0" err="1"/>
              <a:t>dt</a:t>
            </a:r>
            <a:r>
              <a:rPr kumimoji="1" lang="ja-JP" altLang="en-US" dirty="0"/>
              <a:t>となります。方向を考えると、</a:t>
            </a:r>
            <a:r>
              <a:rPr kumimoji="1" lang="en-US" altLang="ja-JP" dirty="0"/>
              <a:t>I=-</a:t>
            </a:r>
            <a:r>
              <a:rPr kumimoji="1" lang="en-US" altLang="ja-JP" dirty="0" err="1"/>
              <a:t>C×dVc</a:t>
            </a:r>
            <a:r>
              <a:rPr kumimoji="1" lang="en-US" altLang="ja-JP" dirty="0"/>
              <a:t>/</a:t>
            </a:r>
            <a:r>
              <a:rPr kumimoji="1" lang="en-US" altLang="ja-JP" dirty="0" err="1"/>
              <a:t>dt</a:t>
            </a:r>
            <a:r>
              <a:rPr kumimoji="1" lang="ja-JP" altLang="en-US" dirty="0"/>
              <a:t>です。</a:t>
            </a:r>
            <a:r>
              <a:rPr kumimoji="1" lang="en-US" altLang="ja-JP" dirty="0"/>
              <a:t>I=V1/</a:t>
            </a:r>
            <a:r>
              <a:rPr kumimoji="1" lang="en-US" altLang="ja-JP" dirty="0" err="1"/>
              <a:t>Ri</a:t>
            </a:r>
            <a:r>
              <a:rPr kumimoji="1" lang="ja-JP" altLang="en-US" dirty="0"/>
              <a:t>なので、</a:t>
            </a:r>
            <a:r>
              <a:rPr kumimoji="1" lang="en-US" altLang="ja-JP" dirty="0" err="1"/>
              <a:t>dVc</a:t>
            </a:r>
            <a:r>
              <a:rPr kumimoji="1" lang="en-US" altLang="ja-JP" dirty="0"/>
              <a:t>/</a:t>
            </a:r>
            <a:r>
              <a:rPr kumimoji="1" lang="en-US" altLang="ja-JP" dirty="0" err="1"/>
              <a:t>dt</a:t>
            </a:r>
            <a:r>
              <a:rPr kumimoji="1" lang="en-US" altLang="ja-JP" baseline="0" dirty="0"/>
              <a:t> = -V1/</a:t>
            </a:r>
            <a:r>
              <a:rPr kumimoji="1" lang="en-US" altLang="ja-JP" baseline="0" dirty="0" err="1"/>
              <a:t>CRi</a:t>
            </a:r>
            <a:r>
              <a:rPr kumimoji="1" lang="ja-JP" altLang="en-US" baseline="0" dirty="0"/>
              <a:t>になります。</a:t>
            </a:r>
            <a:r>
              <a:rPr kumimoji="1" lang="en-US" altLang="ja-JP" baseline="0" dirty="0"/>
              <a:t>Vo</a:t>
            </a:r>
            <a:r>
              <a:rPr kumimoji="1" lang="en-US" altLang="ja-JP" dirty="0"/>
              <a:t>=</a:t>
            </a:r>
            <a:r>
              <a:rPr kumimoji="1" lang="en-US" altLang="ja-JP" dirty="0" err="1"/>
              <a:t>Vc</a:t>
            </a:r>
            <a:r>
              <a:rPr kumimoji="1" lang="ja-JP" altLang="en-US" dirty="0"/>
              <a:t>なので、ここは両辺を積分して</a:t>
            </a:r>
            <a:r>
              <a:rPr kumimoji="1" lang="en-US" altLang="ja-JP" dirty="0"/>
              <a:t>Vo=-1/C </a:t>
            </a:r>
            <a:r>
              <a:rPr kumimoji="1" lang="ja-JP" altLang="en-US" dirty="0"/>
              <a:t>積分（</a:t>
            </a:r>
            <a:r>
              <a:rPr kumimoji="1" lang="en-US" altLang="ja-JP" dirty="0"/>
              <a:t>V1) </a:t>
            </a:r>
            <a:r>
              <a:rPr kumimoji="1" lang="en-US" altLang="ja-JP" dirty="0" err="1"/>
              <a:t>dt</a:t>
            </a:r>
            <a:r>
              <a:rPr kumimoji="1" lang="ja-JP" altLang="en-US" dirty="0"/>
              <a:t>＋</a:t>
            </a:r>
            <a:r>
              <a:rPr kumimoji="1" lang="en-US" altLang="ja-JP" dirty="0" err="1"/>
              <a:t>Vinit</a:t>
            </a:r>
            <a:r>
              <a:rPr kumimoji="1" lang="ja-JP" altLang="en-US" dirty="0"/>
              <a:t>になります。すなわち、</a:t>
            </a:r>
            <a:r>
              <a:rPr kumimoji="1" lang="en-US" altLang="ja-JP" dirty="0"/>
              <a:t>Vo</a:t>
            </a:r>
            <a:r>
              <a:rPr kumimoji="1" lang="ja-JP" altLang="en-US" dirty="0"/>
              <a:t>の値は</a:t>
            </a:r>
            <a:r>
              <a:rPr kumimoji="1" lang="en-US" altLang="ja-JP" dirty="0"/>
              <a:t>V1</a:t>
            </a:r>
            <a:r>
              <a:rPr kumimoji="1" lang="ja-JP" altLang="en-US" dirty="0"/>
              <a:t>の積分になっていることがわかります。ここで、</a:t>
            </a:r>
            <a:r>
              <a:rPr kumimoji="1" lang="en-US" altLang="ja-JP" dirty="0" err="1"/>
              <a:t>Vinit</a:t>
            </a:r>
            <a:r>
              <a:rPr kumimoji="1" lang="ja-JP" altLang="en-US" dirty="0"/>
              <a:t>は</a:t>
            </a:r>
            <a:r>
              <a:rPr kumimoji="1" lang="en-US" altLang="ja-JP" dirty="0"/>
              <a:t>V1</a:t>
            </a:r>
            <a:r>
              <a:rPr kumimoji="1" lang="ja-JP" altLang="en-US" dirty="0"/>
              <a:t>に電圧を印加しはじめた時のコンデンサの初期電圧です。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24</a:t>
            </a:fld>
            <a:endParaRPr lang="ja-JP" altLang="en-US"/>
          </a:p>
        </p:txBody>
      </p:sp>
    </p:spTree>
    <p:extLst>
      <p:ext uri="{BB962C8B-B14F-4D97-AF65-F5344CB8AC3E}">
        <p14:creationId xmlns:p14="http://schemas.microsoft.com/office/powerpoint/2010/main" val="7858642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最初にコンデンサには全く電荷が充電されていなかったとします。ここで、一定値</a:t>
            </a:r>
            <a:r>
              <a:rPr kumimoji="1" lang="en-US" altLang="ja-JP" dirty="0"/>
              <a:t>E</a:t>
            </a:r>
            <a:r>
              <a:rPr kumimoji="1" lang="ja-JP" altLang="en-US" dirty="0"/>
              <a:t>を</a:t>
            </a:r>
            <a:r>
              <a:rPr kumimoji="1" lang="en-US" altLang="ja-JP" dirty="0"/>
              <a:t>V1</a:t>
            </a:r>
            <a:r>
              <a:rPr kumimoji="1" lang="ja-JP" altLang="en-US" dirty="0"/>
              <a:t>に与えます。出力</a:t>
            </a:r>
            <a:r>
              <a:rPr kumimoji="1" lang="en-US" altLang="ja-JP" dirty="0"/>
              <a:t>Vo</a:t>
            </a:r>
            <a:r>
              <a:rPr kumimoji="1" lang="ja-JP" altLang="en-US" dirty="0" err="1"/>
              <a:t>はど</a:t>
            </a:r>
            <a:r>
              <a:rPr kumimoji="1" lang="ja-JP" altLang="en-US" dirty="0"/>
              <a:t>うなるでしょうか？電荷はどんどんコンデンサに充電されるので、</a:t>
            </a:r>
            <a:r>
              <a:rPr kumimoji="1" lang="en-US" altLang="ja-JP" dirty="0"/>
              <a:t>Vo</a:t>
            </a:r>
            <a:r>
              <a:rPr kumimoji="1" lang="ja-JP" altLang="en-US" dirty="0"/>
              <a:t>は直線的にマイナス側に増加していきます。ついにはオペアンプの電源の値に達して、これ以上増加できなくなり、一定値になります。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25</a:t>
            </a:fld>
            <a:endParaRPr lang="ja-JP" altLang="en-US"/>
          </a:p>
        </p:txBody>
      </p:sp>
    </p:spTree>
    <p:extLst>
      <p:ext uri="{BB962C8B-B14F-4D97-AF65-F5344CB8AC3E}">
        <p14:creationId xmlns:p14="http://schemas.microsoft.com/office/powerpoint/2010/main" val="6493455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式の変形を行って確かめましょう。</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26</a:t>
            </a:fld>
            <a:endParaRPr lang="ja-JP" altLang="en-US"/>
          </a:p>
        </p:txBody>
      </p:sp>
    </p:spTree>
    <p:extLst>
      <p:ext uri="{BB962C8B-B14F-4D97-AF65-F5344CB8AC3E}">
        <p14:creationId xmlns:p14="http://schemas.microsoft.com/office/powerpoint/2010/main" val="26909427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入力電圧</a:t>
            </a:r>
            <a:r>
              <a:rPr kumimoji="1" lang="en-US" altLang="ja-JP" dirty="0"/>
              <a:t>V1</a:t>
            </a:r>
            <a:r>
              <a:rPr kumimoji="1" lang="ja-JP" altLang="en-US" dirty="0"/>
              <a:t>を正負に変化すれば、電流の方向が逆転するので、電荷が放出されます。一番上のグラフは、初期値が</a:t>
            </a:r>
            <a:r>
              <a:rPr kumimoji="1" lang="en-US" altLang="ja-JP" dirty="0"/>
              <a:t>0</a:t>
            </a:r>
            <a:r>
              <a:rPr kumimoji="1" lang="ja-JP" altLang="en-US" dirty="0"/>
              <a:t>であった場合です。入力をプラス方向にした時間と同じだけマイナス方向にすると</a:t>
            </a:r>
            <a:r>
              <a:rPr kumimoji="1" lang="en-US" altLang="ja-JP" dirty="0"/>
              <a:t>0</a:t>
            </a:r>
            <a:r>
              <a:rPr kumimoji="1" lang="ja-JP" altLang="en-US" dirty="0"/>
              <a:t>に戻ります。しかし、初期値がある程度の電圧であった場合は、この分だけずれます。また、</a:t>
            </a:r>
            <a:r>
              <a:rPr kumimoji="1" lang="en-US" altLang="ja-JP" dirty="0"/>
              <a:t>CR</a:t>
            </a:r>
            <a:r>
              <a:rPr kumimoji="1" lang="ja-JP" altLang="en-US" dirty="0"/>
              <a:t>の値によってはすぐに出力は飽和してしまい、最後のグラフのように台形になります。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27</a:t>
            </a:fld>
            <a:endParaRPr lang="ja-JP" altLang="en-US"/>
          </a:p>
        </p:txBody>
      </p:sp>
    </p:spTree>
    <p:extLst>
      <p:ext uri="{BB962C8B-B14F-4D97-AF65-F5344CB8AC3E}">
        <p14:creationId xmlns:p14="http://schemas.microsoft.com/office/powerpoint/2010/main" val="37572176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コンデンサと抵抗を入れ替えると微分回路を作ることができます。今、</a:t>
            </a:r>
            <a:r>
              <a:rPr kumimoji="1" lang="en-US" altLang="ja-JP" dirty="0"/>
              <a:t>Q</a:t>
            </a:r>
            <a:r>
              <a:rPr kumimoji="1" lang="ja-JP" altLang="en-US" dirty="0"/>
              <a:t>＝</a:t>
            </a:r>
            <a:r>
              <a:rPr kumimoji="1" lang="en-US" altLang="ja-JP" dirty="0"/>
              <a:t>CV1</a:t>
            </a:r>
            <a:r>
              <a:rPr kumimoji="1" lang="ja-JP" altLang="en-US" dirty="0"/>
              <a:t>なので、</a:t>
            </a:r>
            <a:r>
              <a:rPr kumimoji="1" lang="en-US" altLang="ja-JP" dirty="0"/>
              <a:t>I</a:t>
            </a:r>
            <a:r>
              <a:rPr kumimoji="1" lang="ja-JP" altLang="en-US" dirty="0"/>
              <a:t>＝</a:t>
            </a:r>
            <a:r>
              <a:rPr kumimoji="1" lang="en-US" altLang="ja-JP" dirty="0"/>
              <a:t>C</a:t>
            </a:r>
            <a:r>
              <a:rPr kumimoji="1" lang="en-US" altLang="ja-JP" baseline="0" dirty="0"/>
              <a:t> dV1/</a:t>
            </a:r>
            <a:r>
              <a:rPr kumimoji="1" lang="en-US" altLang="ja-JP" baseline="0" dirty="0" err="1"/>
              <a:t>dt</a:t>
            </a:r>
            <a:r>
              <a:rPr kumimoji="1" lang="ja-JP" altLang="en-US" baseline="0" dirty="0"/>
              <a:t>になります。この電流はそのまま</a:t>
            </a:r>
            <a:r>
              <a:rPr kumimoji="1" lang="en-US" altLang="ja-JP" baseline="0" dirty="0" err="1"/>
              <a:t>Rf</a:t>
            </a:r>
            <a:r>
              <a:rPr kumimoji="1" lang="ja-JP" altLang="en-US" baseline="0" dirty="0"/>
              <a:t>を流れるので、</a:t>
            </a:r>
            <a:r>
              <a:rPr kumimoji="1" lang="en-US" altLang="ja-JP" baseline="0" dirty="0"/>
              <a:t>Vo</a:t>
            </a:r>
            <a:r>
              <a:rPr kumimoji="1" lang="ja-JP" altLang="en-US" baseline="0" dirty="0"/>
              <a:t>＝－</a:t>
            </a:r>
            <a:r>
              <a:rPr kumimoji="1" lang="en-US" altLang="ja-JP" baseline="0" dirty="0"/>
              <a:t>CR</a:t>
            </a:r>
            <a:r>
              <a:rPr kumimoji="1" lang="ja-JP" altLang="en-US" baseline="0" dirty="0" err="1"/>
              <a:t>ｆ</a:t>
            </a:r>
            <a:r>
              <a:rPr kumimoji="1" lang="en-US" altLang="ja-JP" baseline="0" dirty="0"/>
              <a:t>dV1/</a:t>
            </a:r>
            <a:r>
              <a:rPr kumimoji="1" lang="en-US" altLang="ja-JP" baseline="0" dirty="0" err="1"/>
              <a:t>dt</a:t>
            </a:r>
            <a:r>
              <a:rPr kumimoji="1" lang="ja-JP" altLang="en-US" baseline="0" dirty="0"/>
              <a:t>となります。つまり、入力の変化が一定の場合には出力には一定値が表れます。</a:t>
            </a:r>
            <a:r>
              <a:rPr kumimoji="1" lang="en-US" altLang="ja-JP" baseline="0" dirty="0"/>
              <a:t>(a)</a:t>
            </a:r>
            <a:r>
              <a:rPr kumimoji="1" lang="ja-JP" altLang="en-US" baseline="0" dirty="0"/>
              <a:t>に示すように一定の割合で上昇すると、それに応じた一定値出力が表れます（方向が逆な点にご注意ください）。電圧を一定の割合で下げると、この傾きに応じた出力が表れます。これが微分回路です。入力にステップ応答を与えると、出力にはパルスが表れます（これは描くのが難しいで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28</a:t>
            </a:fld>
            <a:endParaRPr lang="ja-JP" altLang="en-US"/>
          </a:p>
        </p:txBody>
      </p:sp>
    </p:spTree>
    <p:extLst>
      <p:ext uri="{BB962C8B-B14F-4D97-AF65-F5344CB8AC3E}">
        <p14:creationId xmlns:p14="http://schemas.microsoft.com/office/powerpoint/2010/main" val="33015765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式を確認しましょう。</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29</a:t>
            </a:fld>
            <a:endParaRPr lang="ja-JP" altLang="en-US"/>
          </a:p>
        </p:txBody>
      </p:sp>
    </p:spTree>
    <p:extLst>
      <p:ext uri="{BB962C8B-B14F-4D97-AF65-F5344CB8AC3E}">
        <p14:creationId xmlns:p14="http://schemas.microsoft.com/office/powerpoint/2010/main" val="3652784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オペアンプは、入力インピーダンスが無限大、出力インピーダンスが</a:t>
            </a:r>
            <a:r>
              <a:rPr kumimoji="1" lang="en-US" altLang="ja-JP" dirty="0"/>
              <a:t>0</a:t>
            </a:r>
            <a:r>
              <a:rPr kumimoji="1" lang="ja-JP" altLang="en-US" dirty="0" err="1"/>
              <a:t>、</a:t>
            </a:r>
            <a:r>
              <a:rPr kumimoji="1" lang="ja-JP" altLang="en-US" dirty="0"/>
              <a:t>増幅度が無限大という理想の増幅器です。</a:t>
            </a:r>
            <a:endParaRPr kumimoji="1" lang="en-US" altLang="ja-JP" dirty="0"/>
          </a:p>
          <a:p>
            <a:r>
              <a:rPr kumimoji="1" lang="ja-JP" altLang="en-US" dirty="0"/>
              <a:t>しかしこれが今までの増幅回路とちょっと違うのは、二つの入力があって、この差分が入力となる点です。</a:t>
            </a:r>
            <a:endParaRPr kumimoji="1" lang="en-US" altLang="ja-JP" dirty="0"/>
          </a:p>
          <a:p>
            <a:r>
              <a:rPr kumimoji="1" lang="ja-JP" altLang="en-US" dirty="0"/>
              <a:t>オペアンプの動作を等価回路から考えます。この等価回路は一般的な差動電圧増幅器のものです。入力電圧</a:t>
            </a:r>
            <a:r>
              <a:rPr kumimoji="1" lang="en-US" altLang="ja-JP" dirty="0"/>
              <a:t>Vi</a:t>
            </a:r>
            <a:r>
              <a:rPr kumimoji="1" lang="ja-JP" altLang="en-US" dirty="0"/>
              <a:t>は、二つの入力の差分と考えられます。この差分の電圧が出力側にー</a:t>
            </a:r>
            <a:r>
              <a:rPr kumimoji="1" lang="en-US" altLang="ja-JP" dirty="0" err="1"/>
              <a:t>AdVi</a:t>
            </a:r>
            <a:r>
              <a:rPr kumimoji="1" lang="ja-JP" altLang="en-US" dirty="0"/>
              <a:t>として現れ、これを</a:t>
            </a:r>
            <a:r>
              <a:rPr kumimoji="1" lang="en-US" altLang="ja-JP" dirty="0" err="1"/>
              <a:t>Zout</a:t>
            </a:r>
            <a:r>
              <a:rPr kumimoji="1" lang="ja-JP" altLang="en-US" dirty="0"/>
              <a:t>を介して取り出します。ここで、オペアンプの凄いところは、入力インピーダンス</a:t>
            </a:r>
            <a:r>
              <a:rPr kumimoji="1" lang="en-US" altLang="ja-JP" dirty="0" err="1"/>
              <a:t>Zin</a:t>
            </a:r>
            <a:r>
              <a:rPr kumimoji="1" lang="ja-JP" altLang="en-US" dirty="0"/>
              <a:t>は無限大であり、このため、電流は全く流れ込みません。そして差動利得（電圧増幅率）</a:t>
            </a:r>
            <a:r>
              <a:rPr kumimoji="1" lang="en-US" altLang="ja-JP" dirty="0"/>
              <a:t>Ad</a:t>
            </a:r>
            <a:r>
              <a:rPr kumimoji="1" lang="ja-JP" altLang="en-US" dirty="0"/>
              <a:t>は無限大で、出力抵抗は</a:t>
            </a:r>
            <a:r>
              <a:rPr kumimoji="1" lang="en-US" altLang="ja-JP" dirty="0"/>
              <a:t>0</a:t>
            </a:r>
            <a:r>
              <a:rPr kumimoji="1" lang="ja-JP" altLang="en-US" dirty="0"/>
              <a:t>です。すなわち、</a:t>
            </a:r>
            <a:r>
              <a:rPr kumimoji="1" lang="en-US" altLang="ja-JP" dirty="0"/>
              <a:t>Vi</a:t>
            </a:r>
            <a:r>
              <a:rPr kumimoji="1" lang="ja-JP" altLang="en-US" dirty="0"/>
              <a:t>の変化は無限大の大きさで増幅されることになります。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a:t>
            </a:fld>
            <a:endParaRPr lang="ja-JP" altLang="en-US"/>
          </a:p>
        </p:txBody>
      </p:sp>
    </p:spTree>
    <p:extLst>
      <p:ext uri="{BB962C8B-B14F-4D97-AF65-F5344CB8AC3E}">
        <p14:creationId xmlns:p14="http://schemas.microsoft.com/office/powerpoint/2010/main" val="22919641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Vo</a:t>
            </a:r>
            <a:r>
              <a:rPr kumimoji="1" lang="ja-JP" altLang="en-US" dirty="0"/>
              <a:t>を直接入力にフィードバックし、同相入力を与えた回路がボルテージフォロアです。イマジナリーショートにより、</a:t>
            </a:r>
            <a:r>
              <a:rPr kumimoji="1" lang="en-US" altLang="ja-JP" dirty="0"/>
              <a:t>Vo</a:t>
            </a:r>
            <a:r>
              <a:rPr kumimoji="1" lang="ja-JP" altLang="en-US" dirty="0"/>
              <a:t>＝</a:t>
            </a:r>
            <a:r>
              <a:rPr kumimoji="1" lang="en-US" altLang="ja-JP" dirty="0"/>
              <a:t>V1</a:t>
            </a:r>
            <a:r>
              <a:rPr kumimoji="1" lang="ja-JP" altLang="en-US" dirty="0"/>
              <a:t>となることが分かります。ちっとも増幅しないのでいいことがないような気がしますが、入力インピーダンスが大きく、出力インピーダンスが小さいので、弱い信号の入力回路や、不安定な負荷に対する出力回路に良く用います。この回路をボルテージフォロアと呼び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30</a:t>
            </a:fld>
            <a:endParaRPr lang="ja-JP" altLang="en-US"/>
          </a:p>
        </p:txBody>
      </p:sp>
    </p:spTree>
    <p:extLst>
      <p:ext uri="{BB962C8B-B14F-4D97-AF65-F5344CB8AC3E}">
        <p14:creationId xmlns:p14="http://schemas.microsoft.com/office/powerpoint/2010/main" val="20967564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オペアンプは入力の差分を増幅するので、それだけでコンパレータ（比較器）として使います。コンパレータは入力の電圧のどちらが大きいかを判定する回路です。しかし、オペアンプをそのまま使うと安定性が悪いので、帰還を掛けて引き算器にして（引き算器って一種のコンパレータだ）使ったりします。あるいは内部構造に変更を加えたものをコンパレータ専用の</a:t>
            </a:r>
            <a:r>
              <a:rPr kumimoji="1" lang="en-US" altLang="ja-JP" dirty="0"/>
              <a:t>IC</a:t>
            </a:r>
            <a:r>
              <a:rPr kumimoji="1" lang="ja-JP" altLang="en-US" dirty="0"/>
              <a:t>として売っています。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31</a:t>
            </a:fld>
            <a:endParaRPr lang="ja-JP" altLang="en-US"/>
          </a:p>
        </p:txBody>
      </p:sp>
    </p:spTree>
    <p:extLst>
      <p:ext uri="{BB962C8B-B14F-4D97-AF65-F5344CB8AC3E}">
        <p14:creationId xmlns:p14="http://schemas.microsoft.com/office/powerpoint/2010/main" val="40566329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コンパレータを利用した回路の代表が</a:t>
            </a:r>
            <a:r>
              <a:rPr kumimoji="1" lang="en-US" altLang="ja-JP" dirty="0"/>
              <a:t>A/D</a:t>
            </a:r>
            <a:r>
              <a:rPr kumimoji="1" lang="ja-JP" altLang="en-US" dirty="0"/>
              <a:t>コンバータのフラッシュ型です。</a:t>
            </a:r>
            <a:r>
              <a:rPr kumimoji="1" lang="en-US" altLang="ja-JP" dirty="0"/>
              <a:t>A/D</a:t>
            </a:r>
            <a:r>
              <a:rPr kumimoji="1" lang="ja-JP" altLang="en-US" dirty="0"/>
              <a:t>コンバータはアナログ、ディジタル変換器のことで、アナログ入力を対応するディジタル出力に変換します。この回路では基準電圧を抵抗分割して一定の間隔の電圧を作ります。これと入力を比較すると、どこかから上は</a:t>
            </a:r>
            <a:r>
              <a:rPr kumimoji="1" lang="en-US" altLang="ja-JP" dirty="0"/>
              <a:t>0</a:t>
            </a:r>
            <a:r>
              <a:rPr kumimoji="1" lang="ja-JP" altLang="en-US" dirty="0" err="1"/>
              <a:t>、</a:t>
            </a:r>
            <a:r>
              <a:rPr kumimoji="1" lang="ja-JP" altLang="en-US" dirty="0"/>
              <a:t>それ以下は</a:t>
            </a:r>
            <a:r>
              <a:rPr kumimoji="1" lang="en-US" altLang="ja-JP" dirty="0"/>
              <a:t>1</a:t>
            </a:r>
            <a:r>
              <a:rPr kumimoji="1" lang="ja-JP" altLang="en-US" dirty="0"/>
              <a:t>になります。これをディジタル回路で</a:t>
            </a:r>
            <a:r>
              <a:rPr kumimoji="1" lang="en-US" altLang="ja-JP" dirty="0"/>
              <a:t>2</a:t>
            </a:r>
            <a:r>
              <a:rPr kumimoji="1" lang="ja-JP" altLang="en-US" dirty="0"/>
              <a:t>桁の</a:t>
            </a:r>
            <a:r>
              <a:rPr kumimoji="1" lang="en-US" altLang="ja-JP" dirty="0"/>
              <a:t>2</a:t>
            </a:r>
            <a:r>
              <a:rPr kumimoji="1" lang="ja-JP" altLang="en-US" dirty="0"/>
              <a:t>進数に変換（エンコーダと呼ぶ回路）すればディジタル信号に変換できます。この場合は解像度が</a:t>
            </a:r>
            <a:r>
              <a:rPr kumimoji="1" lang="en-US" altLang="ja-JP" dirty="0"/>
              <a:t>2</a:t>
            </a:r>
            <a:r>
              <a:rPr kumimoji="1" lang="ja-JP" altLang="en-US" dirty="0"/>
              <a:t>ビットで低いのですが、たくさん使えば解像度を上げることができます。ちなみに</a:t>
            </a:r>
            <a:r>
              <a:rPr kumimoji="1" lang="en-US" altLang="ja-JP" dirty="0"/>
              <a:t>A/D</a:t>
            </a:r>
            <a:r>
              <a:rPr kumimoji="1" lang="ja-JP" altLang="en-US" dirty="0"/>
              <a:t>コンバータはこの他にも山ほど種類がありますが、多くの回路でオペアンプを利用します。</a:t>
            </a:r>
            <a:r>
              <a:rPr kumimoji="1" lang="en-US" altLang="ja-JP" dirty="0"/>
              <a:t>A/D</a:t>
            </a:r>
            <a:r>
              <a:rPr kumimoji="1" lang="ja-JP" altLang="en-US" dirty="0"/>
              <a:t>コンバータの逆でディジタル出力をアナログ出力に変換する回路を</a:t>
            </a:r>
            <a:r>
              <a:rPr kumimoji="1" lang="en-US" altLang="ja-JP" dirty="0"/>
              <a:t>D/A</a:t>
            </a:r>
            <a:r>
              <a:rPr kumimoji="1" lang="ja-JP" altLang="en-US" dirty="0"/>
              <a:t>コンバータと呼びます。こちらはオペアンプなしで作ることも可能です。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32</a:t>
            </a:fld>
            <a:endParaRPr lang="ja-JP" altLang="en-US"/>
          </a:p>
        </p:txBody>
      </p:sp>
    </p:spTree>
    <p:extLst>
      <p:ext uri="{BB962C8B-B14F-4D97-AF65-F5344CB8AC3E}">
        <p14:creationId xmlns:p14="http://schemas.microsoft.com/office/powerpoint/2010/main" val="14543909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ここでは、</a:t>
            </a:r>
            <a:r>
              <a:rPr kumimoji="1" lang="en-US" altLang="ja-JP" dirty="0" err="1"/>
              <a:t>10V</a:t>
            </a:r>
            <a:r>
              <a:rPr kumimoji="1" lang="ja-JP" altLang="en-US" dirty="0"/>
              <a:t>を基準電圧として、</a:t>
            </a:r>
            <a:r>
              <a:rPr kumimoji="1" lang="en-US" altLang="ja-JP" dirty="0"/>
              <a:t>Vin</a:t>
            </a:r>
            <a:r>
              <a:rPr kumimoji="1" lang="ja-JP" altLang="en-US" dirty="0"/>
              <a:t>＝５</a:t>
            </a:r>
            <a:r>
              <a:rPr kumimoji="1" lang="en-US" altLang="ja-JP" dirty="0"/>
              <a:t>V</a:t>
            </a:r>
            <a:r>
              <a:rPr kumimoji="1" lang="ja-JP" altLang="en-US" dirty="0"/>
              <a:t>を与えた例を示します。入力電圧によってコンパレータの出力は上から順に</a:t>
            </a:r>
            <a:r>
              <a:rPr kumimoji="1" lang="en-US" altLang="ja-JP" dirty="0"/>
              <a:t>1111</a:t>
            </a:r>
            <a:r>
              <a:rPr kumimoji="1" lang="ja-JP" altLang="en-US" dirty="0"/>
              <a:t>（２</a:t>
            </a:r>
            <a:r>
              <a:rPr kumimoji="1" lang="en-US" altLang="ja-JP" dirty="0"/>
              <a:t>V</a:t>
            </a:r>
            <a:r>
              <a:rPr kumimoji="1" lang="ja-JP" altLang="en-US" dirty="0"/>
              <a:t>未満）から</a:t>
            </a:r>
            <a:r>
              <a:rPr kumimoji="1" lang="en-US" altLang="ja-JP" dirty="0"/>
              <a:t>0000</a:t>
            </a:r>
            <a:r>
              <a:rPr kumimoji="1" lang="ja-JP" altLang="en-US" dirty="0"/>
              <a:t>（８</a:t>
            </a:r>
            <a:r>
              <a:rPr kumimoji="1" lang="en-US" altLang="ja-JP" dirty="0"/>
              <a:t>V</a:t>
            </a:r>
            <a:r>
              <a:rPr kumimoji="1" lang="ja-JP" altLang="en-US" dirty="0"/>
              <a:t>より大きい）までの</a:t>
            </a:r>
            <a:r>
              <a:rPr kumimoji="1" lang="en-US" altLang="ja-JP" dirty="0"/>
              <a:t>5</a:t>
            </a:r>
            <a:r>
              <a:rPr kumimoji="1" lang="ja-JP" altLang="en-US" dirty="0"/>
              <a:t>段階のうちのどれかになります。５</a:t>
            </a:r>
            <a:r>
              <a:rPr kumimoji="1" lang="en-US" altLang="ja-JP" dirty="0"/>
              <a:t>V</a:t>
            </a:r>
            <a:r>
              <a:rPr kumimoji="1" lang="ja-JP" altLang="en-US" dirty="0"/>
              <a:t>を入れた時は</a:t>
            </a:r>
            <a:r>
              <a:rPr kumimoji="1" lang="en-US" altLang="ja-JP" dirty="0"/>
              <a:t>1100</a:t>
            </a:r>
            <a:r>
              <a:rPr kumimoji="1" lang="ja-JP" altLang="en-US" dirty="0"/>
              <a:t>が出力されます。これを</a:t>
            </a:r>
            <a:r>
              <a:rPr kumimoji="1" lang="en-US" altLang="ja-JP" dirty="0"/>
              <a:t>2</a:t>
            </a:r>
            <a:r>
              <a:rPr kumimoji="1" lang="ja-JP" altLang="en-US" dirty="0"/>
              <a:t>進数に変換するエンコーダをディジタル回路で用意しておけば、アナログ電圧に応じたディジタル出力を取り出すことができます。もちろん、これはちょっと解像度が小さすぎますが、もっとたくさんコンパレータを使うことで上げることができ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33</a:t>
            </a:fld>
            <a:endParaRPr lang="ja-JP" altLang="en-US"/>
          </a:p>
        </p:txBody>
      </p:sp>
    </p:spTree>
    <p:extLst>
      <p:ext uri="{BB962C8B-B14F-4D97-AF65-F5344CB8AC3E}">
        <p14:creationId xmlns:p14="http://schemas.microsoft.com/office/powerpoint/2010/main" val="15982579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逆にディジタル出力をアナログ電圧に変換する回路を</a:t>
            </a:r>
            <a:r>
              <a:rPr kumimoji="1" lang="en-US" altLang="ja-JP" dirty="0"/>
              <a:t>D/A</a:t>
            </a:r>
            <a:r>
              <a:rPr kumimoji="1" lang="ja-JP" altLang="en-US" dirty="0"/>
              <a:t>コンバータ（変換器）と呼びます。この例は、抵抗ラダー型で、</a:t>
            </a:r>
            <a:r>
              <a:rPr kumimoji="1" lang="en-US" altLang="ja-JP" dirty="0"/>
              <a:t>an-1</a:t>
            </a:r>
            <a:r>
              <a:rPr kumimoji="1" lang="en-US" altLang="ja-JP" baseline="0" dirty="0"/>
              <a:t> – </a:t>
            </a:r>
            <a:r>
              <a:rPr kumimoji="1" lang="en-US" altLang="ja-JP" baseline="0" dirty="0" err="1"/>
              <a:t>a0</a:t>
            </a:r>
            <a:r>
              <a:rPr kumimoji="1" lang="ja-JP" altLang="en-US" baseline="0" dirty="0"/>
              <a:t>の所にディジタル出力を与えると桁数に応じた</a:t>
            </a:r>
            <a:r>
              <a:rPr kumimoji="1" lang="en-US" altLang="ja-JP" baseline="0" dirty="0"/>
              <a:t>2</a:t>
            </a:r>
            <a:r>
              <a:rPr kumimoji="1" lang="ja-JP" altLang="en-US" baseline="0" dirty="0"/>
              <a:t>のｎ乗の電圧が生じ、これらが合わさった電圧が出力されます。これをボルテージフォロアで受ければアナログ出力として利用可能になります。このように</a:t>
            </a:r>
            <a:r>
              <a:rPr kumimoji="1" lang="en-US" altLang="ja-JP" baseline="0" dirty="0"/>
              <a:t>D/A</a:t>
            </a:r>
            <a:r>
              <a:rPr kumimoji="1" lang="ja-JP" altLang="en-US" baseline="0" dirty="0"/>
              <a:t>コンバータの本体にはオペアンプは使いませんが、生成されたアナログ出力を整形したり、強化したりする目的で使われます。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34</a:t>
            </a:fld>
            <a:endParaRPr lang="ja-JP" altLang="en-US"/>
          </a:p>
        </p:txBody>
      </p:sp>
    </p:spTree>
    <p:extLst>
      <p:ext uri="{BB962C8B-B14F-4D97-AF65-F5344CB8AC3E}">
        <p14:creationId xmlns:p14="http://schemas.microsoft.com/office/powerpoint/2010/main" val="26272392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ちなみに</a:t>
            </a:r>
            <a:r>
              <a:rPr kumimoji="1" lang="en-US" altLang="ja-JP" dirty="0"/>
              <a:t>A/</a:t>
            </a:r>
            <a:r>
              <a:rPr kumimoji="1" lang="en-US" altLang="ja-JP" dirty="0" err="1"/>
              <a:t>D,D</a:t>
            </a:r>
            <a:r>
              <a:rPr kumimoji="1" lang="en-US" altLang="ja-JP" dirty="0"/>
              <a:t>/A</a:t>
            </a:r>
            <a:r>
              <a:rPr kumimoji="1" lang="ja-JP" altLang="en-US"/>
              <a:t>コンバータはここに紹介したもののほかに方式が色々あって奥が深いです。それぞれ、動作速度、分解能、コスト、消費電力などに特徴があります。現在も開発競争が進んでおり、大学のアナログ屋さんの研究分野としてホットなものであり続けています（日本は特に研究が盛んだそう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35</a:t>
            </a:fld>
            <a:endParaRPr lang="ja-JP" altLang="en-US"/>
          </a:p>
        </p:txBody>
      </p:sp>
    </p:spTree>
    <p:extLst>
      <p:ext uri="{BB962C8B-B14F-4D97-AF65-F5344CB8AC3E}">
        <p14:creationId xmlns:p14="http://schemas.microsoft.com/office/powerpoint/2010/main" val="39110466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オペアンプは、今までに紹介した特性を利用して様々な回路に利用します。微分回路、積分回路の発展系としてローパスフィルタ、ハイパスフィルターなどのフィルタ回路を作ることができます。さらに発振回路、対数増幅回路、定電流回路など、様々なアナログ回路に用い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36</a:t>
            </a:fld>
            <a:endParaRPr lang="ja-JP" altLang="en-US"/>
          </a:p>
        </p:txBody>
      </p:sp>
    </p:spTree>
    <p:extLst>
      <p:ext uri="{BB962C8B-B14F-4D97-AF65-F5344CB8AC3E}">
        <p14:creationId xmlns:p14="http://schemas.microsoft.com/office/powerpoint/2010/main" val="21740551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一方、オペアンプが苦手な分野もあります。まず、オペアンプの動作は通常数</a:t>
            </a:r>
            <a:r>
              <a:rPr kumimoji="1" lang="en-US" altLang="ja-JP" dirty="0"/>
              <a:t>MH</a:t>
            </a:r>
            <a:r>
              <a:rPr kumimoji="1" lang="ja-JP" altLang="en-US" dirty="0"/>
              <a:t>ｚから数十</a:t>
            </a:r>
            <a:r>
              <a:rPr kumimoji="1" lang="en-US" altLang="ja-JP" dirty="0"/>
              <a:t>MH</a:t>
            </a:r>
            <a:r>
              <a:rPr kumimoji="1" lang="ja-JP" altLang="en-US" dirty="0" err="1"/>
              <a:t>ｚ</a:t>
            </a:r>
            <a:r>
              <a:rPr kumimoji="1" lang="ja-JP" altLang="en-US" dirty="0"/>
              <a:t>程度の帯域で使います。これを上回る場合は、トランジスタや、後に紹介する</a:t>
            </a:r>
            <a:r>
              <a:rPr kumimoji="1" lang="en-US" altLang="ja-JP" dirty="0"/>
              <a:t>FET</a:t>
            </a:r>
            <a:r>
              <a:rPr kumimoji="1" lang="ja-JP" altLang="en-US" dirty="0"/>
              <a:t>を使って直接増幅します。最近は高周波用の特殊なオペアンプが使われる場合もあります。また、パワー用途には大型のトランジスタを直接使う場合が多いです。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37</a:t>
            </a:fld>
            <a:endParaRPr lang="ja-JP" altLang="en-US"/>
          </a:p>
        </p:txBody>
      </p:sp>
    </p:spTree>
    <p:extLst>
      <p:ext uri="{BB962C8B-B14F-4D97-AF65-F5344CB8AC3E}">
        <p14:creationId xmlns:p14="http://schemas.microsoft.com/office/powerpoint/2010/main" val="209877544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インフォ丸がまとめた今日のポイントはこの</a:t>
            </a:r>
            <a:r>
              <a:rPr kumimoji="1" lang="en-US" altLang="ja-JP" dirty="0"/>
              <a:t>3</a:t>
            </a:r>
            <a:r>
              <a:rPr kumimoji="1" lang="ja-JP" altLang="en-US" dirty="0"/>
              <a:t>つです。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38</a:t>
            </a:fld>
            <a:endParaRPr lang="ja-JP" altLang="en-US"/>
          </a:p>
        </p:txBody>
      </p:sp>
    </p:spTree>
    <p:extLst>
      <p:ext uri="{BB962C8B-B14F-4D97-AF65-F5344CB8AC3E}">
        <p14:creationId xmlns:p14="http://schemas.microsoft.com/office/powerpoint/2010/main" val="585315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理想の増幅器がオペアンプの元となる差動増幅回路です。これは、二つのトランジスタのエミッタを共通に接続して、ここに一定の電流が流れるようにし、ベースの電圧差をコレクタ側に取り出す回路です。ここでは電流源として書いてある部分には実は別のトランジスタの回路を使います。実際のオペアンプの</a:t>
            </a:r>
            <a:r>
              <a:rPr kumimoji="1" lang="en-US" altLang="ja-JP" dirty="0"/>
              <a:t>IC</a:t>
            </a:r>
            <a:r>
              <a:rPr kumimoji="1" lang="ja-JP" altLang="en-US" dirty="0" err="1"/>
              <a:t>には</a:t>
            </a:r>
            <a:r>
              <a:rPr kumimoji="1" lang="ja-JP" altLang="en-US" dirty="0"/>
              <a:t>もっと複雑な回路が入っていますが、基本的にはこの回路が元になっています。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4</a:t>
            </a:fld>
            <a:endParaRPr lang="ja-JP" altLang="en-US"/>
          </a:p>
        </p:txBody>
      </p:sp>
    </p:spTree>
    <p:extLst>
      <p:ext uri="{BB962C8B-B14F-4D97-AF65-F5344CB8AC3E}">
        <p14:creationId xmlns:p14="http://schemas.microsoft.com/office/powerpoint/2010/main" val="2526154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実際の素子はもちろんこんなに理想的には動きません。出力電圧は</a:t>
            </a:r>
            <a:r>
              <a:rPr kumimoji="1" lang="en-US" altLang="ja-JP" dirty="0"/>
              <a:t>±</a:t>
            </a:r>
            <a:r>
              <a:rPr kumimoji="1" lang="en-US" altLang="ja-JP" dirty="0" err="1"/>
              <a:t>Vcc</a:t>
            </a:r>
            <a:r>
              <a:rPr kumimoji="1" lang="ja-JP" altLang="en-US" dirty="0"/>
              <a:t>（電源電圧）より大きくなるわけないです。したがって、出力電圧は電源電圧で飽和してしまいます。また差動利得も本当は無限大ではなく、</a:t>
            </a:r>
            <a:r>
              <a:rPr kumimoji="1" lang="en-US" altLang="ja-JP" dirty="0"/>
              <a:t>100dB</a:t>
            </a:r>
            <a:r>
              <a:rPr kumimoji="1" lang="ja-JP" altLang="en-US" dirty="0"/>
              <a:t>くらいです。でもこれは</a:t>
            </a:r>
            <a:r>
              <a:rPr kumimoji="1" lang="en-US" altLang="ja-JP" dirty="0"/>
              <a:t>10</a:t>
            </a:r>
            <a:r>
              <a:rPr kumimoji="1" lang="ja-JP" altLang="en-US" dirty="0"/>
              <a:t>の５乗倍なので、結構すごい利得であることがわかります。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5</a:t>
            </a:fld>
            <a:endParaRPr lang="ja-JP" altLang="en-US"/>
          </a:p>
        </p:txBody>
      </p:sp>
    </p:spTree>
    <p:extLst>
      <p:ext uri="{BB962C8B-B14F-4D97-AF65-F5344CB8AC3E}">
        <p14:creationId xmlns:p14="http://schemas.microsoft.com/office/powerpoint/2010/main" val="248211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現実的な話をもう一つしておくと、オペアンプはあまりに強力な利得を持つため、２つの入力の電位差を０にしても出力が０になりません。ちょっとした差が増幅されてしまいます。このため、オペアンプは両方の入力に適切な電圧を掛けてやって出力を０に調整します。これをオフセット調整と呼びます。図はオフセット調整用の端子を持っているオペアンプを示しています。今回の授業では、オフセット調整は既に行われているものと考え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6</a:t>
            </a:fld>
            <a:endParaRPr lang="ja-JP" altLang="en-US"/>
          </a:p>
        </p:txBody>
      </p:sp>
    </p:spTree>
    <p:extLst>
      <p:ext uri="{BB962C8B-B14F-4D97-AF65-F5344CB8AC3E}">
        <p14:creationId xmlns:p14="http://schemas.microsoft.com/office/powerpoint/2010/main" val="110347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ではオペアンプの両方の入力をくっつけて電圧を与えて見ます。オフセット調節が行われていれば、</a:t>
            </a:r>
            <a:r>
              <a:rPr kumimoji="1" lang="en-US" altLang="ja-JP" dirty="0" err="1"/>
              <a:t>Vc</a:t>
            </a:r>
            <a:r>
              <a:rPr kumimoji="1" lang="ja-JP" altLang="en-US" dirty="0"/>
              <a:t>が０</a:t>
            </a:r>
            <a:r>
              <a:rPr kumimoji="1" lang="en-US" altLang="ja-JP" dirty="0"/>
              <a:t>V</a:t>
            </a:r>
            <a:r>
              <a:rPr kumimoji="1" lang="ja-JP" altLang="en-US" dirty="0"/>
              <a:t>ならば</a:t>
            </a:r>
            <a:r>
              <a:rPr kumimoji="1" lang="en-US" altLang="ja-JP" dirty="0"/>
              <a:t>Vo</a:t>
            </a:r>
            <a:r>
              <a:rPr kumimoji="1" lang="ja-JP" altLang="en-US" dirty="0"/>
              <a:t>も０</a:t>
            </a:r>
            <a:r>
              <a:rPr kumimoji="1" lang="en-US" altLang="ja-JP" dirty="0"/>
              <a:t>V</a:t>
            </a:r>
            <a:r>
              <a:rPr kumimoji="1" lang="ja-JP" altLang="en-US" dirty="0"/>
              <a:t>になるはずです。さて、</a:t>
            </a:r>
            <a:r>
              <a:rPr kumimoji="1" lang="en-US" altLang="ja-JP" dirty="0" err="1"/>
              <a:t>Vc</a:t>
            </a:r>
            <a:r>
              <a:rPr kumimoji="1" lang="ja-JP" altLang="en-US" dirty="0"/>
              <a:t>にある程度の電圧を与えた場合、</a:t>
            </a:r>
            <a:r>
              <a:rPr kumimoji="1" lang="en-US" altLang="ja-JP" dirty="0"/>
              <a:t>Vo</a:t>
            </a:r>
            <a:r>
              <a:rPr kumimoji="1" lang="ja-JP" altLang="en-US" dirty="0" err="1"/>
              <a:t>はど</a:t>
            </a:r>
            <a:r>
              <a:rPr kumimoji="1" lang="ja-JP" altLang="en-US" dirty="0"/>
              <a:t>うなるでしょう？理想的には</a:t>
            </a:r>
            <a:r>
              <a:rPr kumimoji="1" lang="en-US" altLang="ja-JP" dirty="0"/>
              <a:t>V0</a:t>
            </a:r>
            <a:r>
              <a:rPr kumimoji="1" lang="ja-JP" altLang="en-US" dirty="0"/>
              <a:t>は０のままになるはずです。なぜならオペアンプは二つの入力の差のみを増幅するので、この両方が同じ電位ならば</a:t>
            </a:r>
            <a:r>
              <a:rPr kumimoji="1" lang="en-US" altLang="ja-JP" dirty="0"/>
              <a:t>Vo</a:t>
            </a:r>
            <a:r>
              <a:rPr kumimoji="1" lang="ja-JP" altLang="en-US" dirty="0"/>
              <a:t>は０のままのはずです。</a:t>
            </a:r>
            <a:r>
              <a:rPr kumimoji="1" lang="en-US" altLang="ja-JP" dirty="0"/>
              <a:t>Vo/</a:t>
            </a:r>
            <a:r>
              <a:rPr kumimoji="1" lang="en-US" altLang="ja-JP" dirty="0" err="1"/>
              <a:t>Vc</a:t>
            </a:r>
            <a:r>
              <a:rPr kumimoji="1" lang="ja-JP" altLang="en-US" dirty="0"/>
              <a:t>を同相利得と呼び、差動利得</a:t>
            </a:r>
            <a:r>
              <a:rPr kumimoji="1" lang="en-US" altLang="ja-JP" dirty="0"/>
              <a:t>Ad</a:t>
            </a:r>
            <a:r>
              <a:rPr kumimoji="1" lang="ja-JP" altLang="en-US" dirty="0"/>
              <a:t>を同相利得</a:t>
            </a:r>
            <a:r>
              <a:rPr kumimoji="1" lang="en-US" altLang="ja-JP" dirty="0"/>
              <a:t>Ac</a:t>
            </a:r>
            <a:r>
              <a:rPr kumimoji="1" lang="ja-JP" altLang="en-US" dirty="0"/>
              <a:t>で割った値を同相除去比</a:t>
            </a:r>
            <a:r>
              <a:rPr kumimoji="1" lang="en-US" altLang="ja-JP" dirty="0"/>
              <a:t>CMRR</a:t>
            </a:r>
            <a:r>
              <a:rPr kumimoji="1" lang="ja-JP" altLang="en-US" dirty="0"/>
              <a:t>と呼びます。オペアンプでは理想的にはこの値は無限大になり、実際に非常に大きな値になります。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7</a:t>
            </a:fld>
            <a:endParaRPr lang="ja-JP" altLang="en-US"/>
          </a:p>
        </p:txBody>
      </p:sp>
    </p:spTree>
    <p:extLst>
      <p:ext uri="{BB962C8B-B14F-4D97-AF65-F5344CB8AC3E}">
        <p14:creationId xmlns:p14="http://schemas.microsoft.com/office/powerpoint/2010/main" val="2287159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さて、オペアンプで最も基本的な増幅回路である反転増幅回路を紹介しましょう。この増幅回路は出力を負帰還抵抗</a:t>
            </a:r>
            <a:r>
              <a:rPr kumimoji="1" lang="en-US" altLang="ja-JP" dirty="0" err="1"/>
              <a:t>Rf</a:t>
            </a:r>
            <a:r>
              <a:rPr kumimoji="1" lang="ja-JP" altLang="en-US" dirty="0"/>
              <a:t>を使って入力に戻すことによって、安定した増幅ができるようにしています。＋側の入力はグランドに落とし、入力</a:t>
            </a:r>
            <a:r>
              <a:rPr kumimoji="1" lang="en-US" altLang="ja-JP" dirty="0"/>
              <a:t>V</a:t>
            </a:r>
            <a:r>
              <a:rPr kumimoji="1" lang="ja-JP" altLang="en-US" dirty="0"/>
              <a:t>１は</a:t>
            </a:r>
            <a:r>
              <a:rPr kumimoji="1" lang="en-US" altLang="ja-JP" dirty="0" err="1"/>
              <a:t>Ri</a:t>
            </a:r>
            <a:r>
              <a:rPr kumimoji="1" lang="ja-JP" altLang="en-US" dirty="0"/>
              <a:t>を介してー側の入力に接続します。さて、ここで、オペアンプの入力インピーダンスは無限大です。したがって電流はオペアンプの中には流れ込まず、</a:t>
            </a:r>
            <a:r>
              <a:rPr kumimoji="1" lang="en-US" altLang="ja-JP" dirty="0" err="1"/>
              <a:t>Ri</a:t>
            </a:r>
            <a:endParaRPr kumimoji="1" lang="en-US" altLang="ja-JP" dirty="0"/>
          </a:p>
          <a:p>
            <a:r>
              <a:rPr kumimoji="1" lang="en-US" altLang="ja-JP" dirty="0"/>
              <a:t>,</a:t>
            </a:r>
            <a:r>
              <a:rPr kumimoji="1" lang="en-US" altLang="ja-JP" dirty="0" err="1"/>
              <a:t>Rf</a:t>
            </a:r>
            <a:r>
              <a:rPr kumimoji="1" lang="ja-JP" altLang="en-US" dirty="0"/>
              <a:t>の抵抗の直列接続に流れます。今、</a:t>
            </a:r>
            <a:r>
              <a:rPr kumimoji="1" lang="en-US" altLang="ja-JP" dirty="0"/>
              <a:t>I</a:t>
            </a:r>
            <a:r>
              <a:rPr kumimoji="1" lang="ja-JP" altLang="en-US" dirty="0"/>
              <a:t>の方向は入力側から出力側としました。当然</a:t>
            </a:r>
            <a:r>
              <a:rPr kumimoji="1" lang="en-US" altLang="ja-JP" dirty="0"/>
              <a:t>V1-Vi</a:t>
            </a:r>
            <a:r>
              <a:rPr kumimoji="1" lang="ja-JP" altLang="en-US" dirty="0"/>
              <a:t>＝</a:t>
            </a:r>
            <a:r>
              <a:rPr kumimoji="1" lang="en-US" altLang="ja-JP" dirty="0" err="1"/>
              <a:t>IRi</a:t>
            </a:r>
            <a:r>
              <a:rPr kumimoji="1" lang="ja-JP" altLang="en-US" dirty="0"/>
              <a:t>が成り立ちます。同じ電流</a:t>
            </a:r>
            <a:r>
              <a:rPr kumimoji="1" lang="en-US" altLang="ja-JP" dirty="0"/>
              <a:t>I</a:t>
            </a:r>
            <a:r>
              <a:rPr kumimoji="1" lang="ja-JP" altLang="en-US" dirty="0"/>
              <a:t>は</a:t>
            </a:r>
            <a:r>
              <a:rPr kumimoji="1" lang="en-US" altLang="ja-JP" dirty="0" err="1"/>
              <a:t>Rf</a:t>
            </a:r>
            <a:r>
              <a:rPr kumimoji="1" lang="ja-JP" altLang="en-US" dirty="0" err="1"/>
              <a:t>にも</a:t>
            </a:r>
            <a:r>
              <a:rPr kumimoji="1" lang="ja-JP" altLang="en-US" dirty="0"/>
              <a:t>流れるので</a:t>
            </a:r>
            <a:r>
              <a:rPr kumimoji="1" lang="en-US" altLang="ja-JP" dirty="0"/>
              <a:t>Vi-Vo=</a:t>
            </a:r>
            <a:r>
              <a:rPr kumimoji="1" lang="en-US" altLang="ja-JP" dirty="0" err="1"/>
              <a:t>IRf</a:t>
            </a:r>
            <a:r>
              <a:rPr kumimoji="1" lang="ja-JP" altLang="en-US" dirty="0"/>
              <a:t>です。また、オペアンプの差動利得を</a:t>
            </a:r>
            <a:r>
              <a:rPr kumimoji="1" lang="en-US" altLang="ja-JP" dirty="0"/>
              <a:t>Ad</a:t>
            </a:r>
            <a:r>
              <a:rPr kumimoji="1" lang="ja-JP" altLang="en-US" dirty="0"/>
              <a:t>とすると</a:t>
            </a:r>
            <a:r>
              <a:rPr kumimoji="1" lang="en-US" altLang="ja-JP" dirty="0"/>
              <a:t>Vo=</a:t>
            </a:r>
            <a:r>
              <a:rPr kumimoji="1" lang="ja-JP" altLang="en-US" dirty="0"/>
              <a:t> </a:t>
            </a:r>
            <a:r>
              <a:rPr kumimoji="1" lang="en-US" altLang="ja-JP" dirty="0"/>
              <a:t>-</a:t>
            </a:r>
            <a:r>
              <a:rPr kumimoji="1" lang="en-US" altLang="ja-JP" dirty="0" err="1"/>
              <a:t>AdVi</a:t>
            </a:r>
            <a:r>
              <a:rPr kumimoji="1" lang="ja-JP" altLang="en-US" dirty="0"/>
              <a:t>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8</a:t>
            </a:fld>
            <a:endParaRPr lang="ja-JP" altLang="en-US"/>
          </a:p>
        </p:txBody>
      </p:sp>
    </p:spTree>
    <p:extLst>
      <p:ext uri="{BB962C8B-B14F-4D97-AF65-F5344CB8AC3E}">
        <p14:creationId xmlns:p14="http://schemas.microsoft.com/office/powerpoint/2010/main" val="3301732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さて、この式から</a:t>
            </a:r>
            <a:r>
              <a:rPr kumimoji="1" lang="en-US" altLang="ja-JP" dirty="0"/>
              <a:t>I</a:t>
            </a:r>
            <a:r>
              <a:rPr kumimoji="1" lang="ja-JP" altLang="en-US" dirty="0"/>
              <a:t>を消去して、</a:t>
            </a:r>
            <a:r>
              <a:rPr kumimoji="1" lang="en-US" altLang="ja-JP" dirty="0"/>
              <a:t>Vo</a:t>
            </a:r>
            <a:r>
              <a:rPr kumimoji="1" lang="ja-JP" altLang="en-US" dirty="0"/>
              <a:t>について解くと、上の図の式になります。ここで</a:t>
            </a:r>
            <a:r>
              <a:rPr kumimoji="1" lang="en-US" altLang="ja-JP" dirty="0"/>
              <a:t>Vi</a:t>
            </a:r>
            <a:r>
              <a:rPr kumimoji="1" lang="ja-JP" altLang="en-US" dirty="0"/>
              <a:t>＝　</a:t>
            </a:r>
            <a:r>
              <a:rPr kumimoji="1" lang="en-US" altLang="ja-JP" dirty="0"/>
              <a:t>-Vo/Ad</a:t>
            </a:r>
            <a:r>
              <a:rPr kumimoji="1" lang="ja-JP" altLang="en-US" dirty="0"/>
              <a:t>です。</a:t>
            </a:r>
            <a:r>
              <a:rPr kumimoji="1" lang="en-US" altLang="ja-JP" dirty="0"/>
              <a:t>Ad</a:t>
            </a:r>
            <a:r>
              <a:rPr kumimoji="1" lang="ja-JP" altLang="en-US" dirty="0"/>
              <a:t>が十分大きければ二つ目の項は無視できるくらい小さくなります。実際オペアンプの利得は無限大とはいかないまでも非常に大きいので、この項は無視していいです。すなわち、この反転増幅器の利得（電圧増幅率）は、－</a:t>
            </a:r>
            <a:r>
              <a:rPr kumimoji="1" lang="en-US" altLang="ja-JP" dirty="0" err="1"/>
              <a:t>Rf</a:t>
            </a:r>
            <a:r>
              <a:rPr kumimoji="1" lang="en-US" altLang="ja-JP" dirty="0"/>
              <a:t>/</a:t>
            </a:r>
            <a:r>
              <a:rPr kumimoji="1" lang="en-US" altLang="ja-JP" dirty="0" err="1"/>
              <a:t>Ri</a:t>
            </a:r>
            <a:r>
              <a:rPr kumimoji="1" lang="ja-JP" altLang="en-US" dirty="0"/>
              <a:t>となり、抵抗の比で決まります。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9</a:t>
            </a:fld>
            <a:endParaRPr lang="ja-JP" altLang="en-US"/>
          </a:p>
        </p:txBody>
      </p:sp>
    </p:spTree>
    <p:extLst>
      <p:ext uri="{BB962C8B-B14F-4D97-AF65-F5344CB8AC3E}">
        <p14:creationId xmlns:p14="http://schemas.microsoft.com/office/powerpoint/2010/main" val="881493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0653112-18F5-42DF-AA3A-2468699A8A98}"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DE023A5-B4C8-4E13-80B9-3500C5AAF1B3}"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665D15A-33B4-4F14-A092-B0456D5F73C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8CDD422-737F-4EE2-B80B-54894A54CC59}"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1DAEB3B-CCEE-4791-A446-CE09C1499E3C}"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3635A62-DDD2-46D2-A0BF-516C93E08347}"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00D8D47-58A0-42FE-9344-E1BE62AC1DDE}"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CB77387F-41C6-4FAD-B843-4D6F6018D87A}"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BA9BDAB-A376-47DA-82D7-E9B22CBE033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A34B8DF-07B5-4A95-B73F-F581DFDCE4FB}"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CEE27B1-B1BF-4CBD-9342-1EB874243DC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686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58FF67E-7761-4BE2-A791-DF5CF35F4CA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00.png"/><Relationship Id="rId3" Type="http://schemas.openxmlformats.org/officeDocument/2006/relationships/image" Target="../media/image8.png"/><Relationship Id="rId7" Type="http://schemas.openxmlformats.org/officeDocument/2006/relationships/image" Target="../media/image2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7.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2.bin"/><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40.pn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3.wmf"/><Relationship Id="rId5" Type="http://schemas.openxmlformats.org/officeDocument/2006/relationships/oleObject" Target="../embeddings/oleObject4.bin"/><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0.wmf"/><Relationship Id="rId5" Type="http://schemas.openxmlformats.org/officeDocument/2006/relationships/oleObject" Target="../embeddings/oleObject5.bin"/><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NUL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NUL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NUL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media/image18.png"/><Relationship Id="rId7" Type="http://schemas.openxmlformats.org/officeDocument/2006/relationships/image" Target="NUL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NULL"/><Relationship Id="rId9" Type="http://schemas.openxmlformats.org/officeDocument/2006/relationships/image" Target="NULL"/></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NUL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NUL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3.wmf"/><Relationship Id="rId5" Type="http://schemas.openxmlformats.org/officeDocument/2006/relationships/oleObject" Target="../embeddings/oleObject6.bin"/><Relationship Id="rId10" Type="http://schemas.openxmlformats.org/officeDocument/2006/relationships/image" Target="NULL"/><Relationship Id="rId4" Type="http://schemas.openxmlformats.org/officeDocument/2006/relationships/image" Target="../media/image12.png"/><Relationship Id="rId9" Type="http://schemas.openxmlformats.org/officeDocument/2006/relationships/image" Target="NUL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2.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9" name="Rectangle 3"/>
          <p:cNvSpPr>
            <a:spLocks noGrp="1" noChangeArrowheads="1"/>
          </p:cNvSpPr>
          <p:nvPr>
            <p:ph type="title"/>
          </p:nvPr>
        </p:nvSpPr>
        <p:spPr>
          <a:xfrm>
            <a:off x="457200" y="274637"/>
            <a:ext cx="8154537" cy="1656543"/>
          </a:xfrm>
          <a:solidFill>
            <a:srgbClr val="FFFF66"/>
          </a:solidFill>
        </p:spPr>
        <p:txBody>
          <a:bodyPr/>
          <a:lstStyle/>
          <a:p>
            <a:pPr eaLnBrk="1" hangingPunct="1"/>
            <a:r>
              <a:rPr lang="ja-JP" altLang="en-US" dirty="0"/>
              <a:t>オペアンプ</a:t>
            </a:r>
            <a:br>
              <a:rPr lang="en-US" altLang="ja-JP" dirty="0"/>
            </a:br>
            <a:r>
              <a:rPr lang="ja-JP" altLang="en-US" sz="3200" dirty="0">
                <a:latin typeface="HG丸ｺﾞｼｯｸM-PRO" panose="020F0600000000000000" pitchFamily="50" charset="-128"/>
                <a:ea typeface="HG丸ｺﾞｼｯｸM-PRO" panose="020F0600000000000000" pitchFamily="50" charset="-128"/>
              </a:rPr>
              <a:t>オペアンプは魔術の世界</a:t>
            </a:r>
            <a:br>
              <a:rPr lang="en-US" altLang="ja-JP" sz="3200" dirty="0">
                <a:latin typeface="HG丸ｺﾞｼｯｸM-PRO" panose="020F0600000000000000" pitchFamily="50" charset="-128"/>
                <a:ea typeface="HG丸ｺﾞｼｯｸM-PRO" panose="020F0600000000000000" pitchFamily="50" charset="-128"/>
              </a:rPr>
            </a:br>
            <a:r>
              <a:rPr lang="ja-JP" altLang="en-US" sz="3200" dirty="0">
                <a:latin typeface="HG丸ｺﾞｼｯｸM-PRO" panose="020F0600000000000000" pitchFamily="50" charset="-128"/>
                <a:ea typeface="HG丸ｺﾞｼｯｸM-PRO" panose="020F0600000000000000" pitchFamily="50" charset="-128"/>
              </a:rPr>
              <a:t>魔法の言葉は「イマジナリーショート」</a:t>
            </a:r>
          </a:p>
        </p:txBody>
      </p:sp>
      <p:sp>
        <p:nvSpPr>
          <p:cNvPr id="30742" name="AutoShape 7"/>
          <p:cNvSpPr>
            <a:spLocks noChangeArrowheads="1"/>
          </p:cNvSpPr>
          <p:nvPr/>
        </p:nvSpPr>
        <p:spPr bwMode="auto">
          <a:xfrm rot="5400000">
            <a:off x="4288759" y="2122698"/>
            <a:ext cx="1282889" cy="1159115"/>
          </a:xfrm>
          <a:prstGeom prst="triangle">
            <a:avLst>
              <a:gd name="adj" fmla="val 50000"/>
            </a:avLst>
          </a:prstGeom>
          <a:noFill/>
          <a:ln w="28575">
            <a:solidFill>
              <a:schemeClr val="tx1"/>
            </a:solidFill>
            <a:miter lim="800000"/>
            <a:headEnd/>
            <a:tailEnd/>
          </a:ln>
        </p:spPr>
        <p:txBody>
          <a:bodyPr wrap="none" anchor="ctr"/>
          <a:lstStyle/>
          <a:p>
            <a:endParaRPr lang="ja-JP" altLang="en-US"/>
          </a:p>
        </p:txBody>
      </p:sp>
      <p:cxnSp>
        <p:nvCxnSpPr>
          <p:cNvPr id="30749" name="AutoShape 19"/>
          <p:cNvCxnSpPr>
            <a:cxnSpLocks noChangeShapeType="1"/>
            <a:endCxn id="30755" idx="2"/>
          </p:cNvCxnSpPr>
          <p:nvPr/>
        </p:nvCxnSpPr>
        <p:spPr bwMode="auto">
          <a:xfrm>
            <a:off x="5509762" y="2705835"/>
            <a:ext cx="292100" cy="1587"/>
          </a:xfrm>
          <a:prstGeom prst="straightConnector1">
            <a:avLst/>
          </a:prstGeom>
          <a:noFill/>
          <a:ln w="19050">
            <a:solidFill>
              <a:schemeClr val="tx1"/>
            </a:solidFill>
            <a:round/>
            <a:headEnd/>
            <a:tailEnd/>
          </a:ln>
        </p:spPr>
      </p:cxnSp>
      <p:sp>
        <p:nvSpPr>
          <p:cNvPr id="30753" name="Oval 24"/>
          <p:cNvSpPr>
            <a:spLocks noChangeArrowheads="1"/>
          </p:cNvSpPr>
          <p:nvPr/>
        </p:nvSpPr>
        <p:spPr bwMode="auto">
          <a:xfrm>
            <a:off x="3741047" y="2241668"/>
            <a:ext cx="152400" cy="152400"/>
          </a:xfrm>
          <a:prstGeom prst="ellipse">
            <a:avLst/>
          </a:prstGeom>
          <a:noFill/>
          <a:ln w="9525">
            <a:solidFill>
              <a:schemeClr val="tx1"/>
            </a:solidFill>
            <a:round/>
            <a:headEnd/>
            <a:tailEnd/>
          </a:ln>
        </p:spPr>
        <p:txBody>
          <a:bodyPr wrap="none" anchor="ctr"/>
          <a:lstStyle/>
          <a:p>
            <a:endParaRPr lang="ja-JP" altLang="en-US"/>
          </a:p>
        </p:txBody>
      </p:sp>
      <p:sp>
        <p:nvSpPr>
          <p:cNvPr id="30754" name="Oval 25"/>
          <p:cNvSpPr>
            <a:spLocks noChangeArrowheads="1"/>
          </p:cNvSpPr>
          <p:nvPr/>
        </p:nvSpPr>
        <p:spPr bwMode="auto">
          <a:xfrm>
            <a:off x="3741047" y="2941710"/>
            <a:ext cx="152400" cy="152400"/>
          </a:xfrm>
          <a:prstGeom prst="ellipse">
            <a:avLst/>
          </a:prstGeom>
          <a:noFill/>
          <a:ln w="9525">
            <a:solidFill>
              <a:schemeClr val="tx1"/>
            </a:solidFill>
            <a:round/>
            <a:headEnd/>
            <a:tailEnd/>
          </a:ln>
        </p:spPr>
        <p:txBody>
          <a:bodyPr wrap="none" anchor="ctr"/>
          <a:lstStyle/>
          <a:p>
            <a:endParaRPr lang="ja-JP" altLang="en-US"/>
          </a:p>
        </p:txBody>
      </p:sp>
      <p:sp>
        <p:nvSpPr>
          <p:cNvPr id="30755" name="Oval 26"/>
          <p:cNvSpPr>
            <a:spLocks noChangeArrowheads="1"/>
          </p:cNvSpPr>
          <p:nvPr/>
        </p:nvSpPr>
        <p:spPr bwMode="auto">
          <a:xfrm>
            <a:off x="5801862" y="2631222"/>
            <a:ext cx="152400" cy="152400"/>
          </a:xfrm>
          <a:prstGeom prst="ellipse">
            <a:avLst/>
          </a:prstGeom>
          <a:noFill/>
          <a:ln w="9525">
            <a:solidFill>
              <a:schemeClr val="tx1"/>
            </a:solidFill>
            <a:round/>
            <a:headEnd/>
            <a:tailEnd/>
          </a:ln>
        </p:spPr>
        <p:txBody>
          <a:bodyPr wrap="none" anchor="ctr"/>
          <a:lstStyle/>
          <a:p>
            <a:endParaRPr lang="ja-JP" altLang="en-US"/>
          </a:p>
        </p:txBody>
      </p:sp>
      <p:sp>
        <p:nvSpPr>
          <p:cNvPr id="30765" name="Line 39"/>
          <p:cNvSpPr>
            <a:spLocks noChangeShapeType="1"/>
          </p:cNvSpPr>
          <p:nvPr/>
        </p:nvSpPr>
        <p:spPr bwMode="auto">
          <a:xfrm>
            <a:off x="3893447" y="2317868"/>
            <a:ext cx="457200" cy="0"/>
          </a:xfrm>
          <a:prstGeom prst="line">
            <a:avLst/>
          </a:prstGeom>
          <a:noFill/>
          <a:ln w="19050">
            <a:solidFill>
              <a:schemeClr val="tx1"/>
            </a:solidFill>
            <a:round/>
            <a:headEnd/>
            <a:tailEnd/>
          </a:ln>
        </p:spPr>
        <p:txBody>
          <a:bodyPr/>
          <a:lstStyle/>
          <a:p>
            <a:endParaRPr lang="ja-JP" altLang="en-US"/>
          </a:p>
        </p:txBody>
      </p:sp>
      <p:sp>
        <p:nvSpPr>
          <p:cNvPr id="30766" name="Line 40"/>
          <p:cNvSpPr>
            <a:spLocks noChangeShapeType="1"/>
          </p:cNvSpPr>
          <p:nvPr/>
        </p:nvSpPr>
        <p:spPr bwMode="auto">
          <a:xfrm>
            <a:off x="3893447" y="3017910"/>
            <a:ext cx="457200" cy="0"/>
          </a:xfrm>
          <a:prstGeom prst="line">
            <a:avLst/>
          </a:prstGeom>
          <a:noFill/>
          <a:ln w="19050">
            <a:solidFill>
              <a:schemeClr val="tx1"/>
            </a:solidFill>
            <a:round/>
            <a:headEnd/>
            <a:tailEnd/>
          </a:ln>
        </p:spPr>
        <p:txBody>
          <a:bodyPr/>
          <a:lstStyle/>
          <a:p>
            <a:endParaRPr lang="ja-JP" altLang="en-US"/>
          </a:p>
        </p:txBody>
      </p:sp>
      <p:sp>
        <p:nvSpPr>
          <p:cNvPr id="30771" name="Text Box 53"/>
          <p:cNvSpPr txBox="1">
            <a:spLocks noChangeArrowheads="1"/>
          </p:cNvSpPr>
          <p:nvPr/>
        </p:nvSpPr>
        <p:spPr bwMode="auto">
          <a:xfrm>
            <a:off x="4299847" y="2064553"/>
            <a:ext cx="492443" cy="1200329"/>
          </a:xfrm>
          <a:prstGeom prst="rect">
            <a:avLst/>
          </a:prstGeom>
          <a:noFill/>
          <a:ln w="9525">
            <a:noFill/>
            <a:miter lim="800000"/>
            <a:headEnd/>
            <a:tailEnd/>
          </a:ln>
        </p:spPr>
        <p:txBody>
          <a:bodyPr wrap="none">
            <a:spAutoFit/>
          </a:bodyPr>
          <a:lstStyle/>
          <a:p>
            <a:r>
              <a:rPr lang="ja-JP" altLang="en-US" sz="2400" dirty="0">
                <a:latin typeface="Times New Roman" pitchFamily="18" charset="0"/>
              </a:rPr>
              <a:t>－</a:t>
            </a:r>
            <a:endParaRPr lang="en-US" altLang="ja-JP" sz="2400" dirty="0">
              <a:latin typeface="Times New Roman" pitchFamily="18" charset="0"/>
            </a:endParaRPr>
          </a:p>
          <a:p>
            <a:endParaRPr lang="ja-JP" altLang="en-US" sz="2400" dirty="0">
              <a:latin typeface="Times New Roman" pitchFamily="18" charset="0"/>
            </a:endParaRPr>
          </a:p>
          <a:p>
            <a:r>
              <a:rPr lang="ja-JP" altLang="en-US" sz="2400" dirty="0">
                <a:latin typeface="Times New Roman" pitchFamily="18" charset="0"/>
              </a:rPr>
              <a:t>＋</a:t>
            </a:r>
          </a:p>
        </p:txBody>
      </p:sp>
      <p:sp>
        <p:nvSpPr>
          <p:cNvPr id="2" name="テキスト ボックス 1"/>
          <p:cNvSpPr txBox="1"/>
          <p:nvPr/>
        </p:nvSpPr>
        <p:spPr>
          <a:xfrm>
            <a:off x="668393" y="3717952"/>
            <a:ext cx="7542449" cy="2677656"/>
          </a:xfrm>
          <a:prstGeom prst="rect">
            <a:avLst/>
          </a:prstGeom>
          <a:noFill/>
        </p:spPr>
        <p:txBody>
          <a:bodyPr wrap="none" rtlCol="0">
            <a:spAutoFit/>
          </a:bodyPr>
          <a:lstStyle/>
          <a:p>
            <a:r>
              <a:rPr kumimoji="1" lang="ja-JP" altLang="en-US" sz="2400" dirty="0"/>
              <a:t>理想の増幅器の集積回路：</a:t>
            </a:r>
            <a:r>
              <a:rPr kumimoji="1" lang="en-US" altLang="ja-JP" sz="2400" dirty="0"/>
              <a:t>IC</a:t>
            </a:r>
            <a:r>
              <a:rPr kumimoji="1" lang="ja-JP" altLang="en-US" sz="2400" dirty="0"/>
              <a:t>（</a:t>
            </a:r>
            <a:r>
              <a:rPr kumimoji="1" lang="en-US" altLang="ja-JP" sz="2400" dirty="0"/>
              <a:t>Integrated</a:t>
            </a:r>
            <a:r>
              <a:rPr kumimoji="1" lang="ja-JP" altLang="en-US" sz="2400" dirty="0"/>
              <a:t> </a:t>
            </a:r>
            <a:r>
              <a:rPr kumimoji="1" lang="en-US" altLang="ja-JP" sz="2400" dirty="0"/>
              <a:t>Circuits)</a:t>
            </a:r>
          </a:p>
          <a:p>
            <a:r>
              <a:rPr lang="ja-JP" altLang="en-US" sz="2400" dirty="0"/>
              <a:t>理想的すぎるため、</a:t>
            </a:r>
            <a:endParaRPr lang="en-US" altLang="ja-JP" sz="2400" dirty="0"/>
          </a:p>
          <a:p>
            <a:pPr lvl="1"/>
            <a:r>
              <a:rPr kumimoji="1" lang="ja-JP" altLang="en-US" sz="2400" dirty="0"/>
              <a:t>割り切ってしまえば分かりやすい</a:t>
            </a:r>
            <a:endParaRPr kumimoji="1" lang="en-US" altLang="ja-JP" sz="2400" dirty="0"/>
          </a:p>
          <a:p>
            <a:pPr lvl="1"/>
            <a:r>
              <a:rPr lang="ja-JP" altLang="en-US" sz="2400" dirty="0"/>
              <a:t>悩むと大変</a:t>
            </a:r>
            <a:endParaRPr lang="en-US" altLang="ja-JP" sz="2400" dirty="0"/>
          </a:p>
          <a:p>
            <a:r>
              <a:rPr lang="ja-JP" altLang="en-US" sz="2400" dirty="0"/>
              <a:t>超高速、パワー領域を除いてあらゆる分野で用いられる</a:t>
            </a:r>
            <a:endParaRPr lang="en-US" altLang="ja-JP" sz="2400" dirty="0"/>
          </a:p>
          <a:p>
            <a:r>
              <a:rPr kumimoji="1" lang="ja-JP" altLang="en-US" sz="2400" dirty="0"/>
              <a:t>暴れ馬</a:t>
            </a:r>
            <a:r>
              <a:rPr lang="ja-JP" altLang="en-US" sz="2400" dirty="0"/>
              <a:t>みたいにそのままでは使えない</a:t>
            </a:r>
            <a:endParaRPr lang="en-US" altLang="ja-JP" sz="2400" dirty="0"/>
          </a:p>
          <a:p>
            <a:pPr lvl="1"/>
            <a:r>
              <a:rPr kumimoji="1" lang="ja-JP" altLang="en-US" sz="2400" dirty="0"/>
              <a:t>たづな＝負帰還が必要！</a:t>
            </a:r>
          </a:p>
        </p:txBody>
      </p:sp>
    </p:spTree>
    <p:extLst>
      <p:ext uri="{BB962C8B-B14F-4D97-AF65-F5344CB8AC3E}">
        <p14:creationId xmlns:p14="http://schemas.microsoft.com/office/powerpoint/2010/main" val="1782065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482600" y="0"/>
            <a:ext cx="8229600" cy="1143000"/>
          </a:xfrm>
        </p:spPr>
        <p:txBody>
          <a:bodyPr/>
          <a:lstStyle/>
          <a:p>
            <a:pPr eaLnBrk="1" hangingPunct="1"/>
            <a:r>
              <a:rPr lang="ja-JP" altLang="en-US" sz="2800" dirty="0"/>
              <a:t>驚異のイマジナリーショート（バーチャル）ショート</a:t>
            </a:r>
          </a:p>
        </p:txBody>
      </p:sp>
      <p:pic>
        <p:nvPicPr>
          <p:cNvPr id="32772" name="Picture 4" descr="図05_09"/>
          <p:cNvPicPr>
            <a:picLocks noChangeAspect="1" noChangeArrowheads="1"/>
          </p:cNvPicPr>
          <p:nvPr/>
        </p:nvPicPr>
        <p:blipFill>
          <a:blip r:embed="rId3" cstate="print"/>
          <a:srcRect/>
          <a:stretch>
            <a:fillRect/>
          </a:stretch>
        </p:blipFill>
        <p:spPr bwMode="auto">
          <a:xfrm>
            <a:off x="958331" y="1012079"/>
            <a:ext cx="4886730" cy="2698527"/>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7" name="テキスト ボックス 6"/>
              <p:cNvSpPr txBox="1"/>
              <p:nvPr/>
            </p:nvSpPr>
            <p:spPr>
              <a:xfrm>
                <a:off x="2388949" y="3765335"/>
                <a:ext cx="2421817" cy="91146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2800" b="0" i="1" smtClean="0">
                          <a:latin typeface="Cambria Math" panose="02040503050406030204" pitchFamily="18" charset="0"/>
                        </a:rPr>
                        <m:t>𝑉𝑜</m:t>
                      </m:r>
                      <m:r>
                        <a:rPr lang="en-US" altLang="ja-JP" sz="2800" i="1" smtClean="0">
                          <a:latin typeface="Cambria Math" panose="02040503050406030204" pitchFamily="18" charset="0"/>
                        </a:rPr>
                        <m:t>=</m:t>
                      </m:r>
                      <m:r>
                        <a:rPr lang="en-US" altLang="ja-JP" sz="2800" b="0" i="1" smtClean="0">
                          <a:latin typeface="Cambria Math" panose="02040503050406030204" pitchFamily="18" charset="0"/>
                        </a:rPr>
                        <m:t>−</m:t>
                      </m:r>
                      <m:f>
                        <m:fPr>
                          <m:ctrlPr>
                            <a:rPr lang="en-US" altLang="ja-JP" sz="2800" i="1" smtClean="0">
                              <a:latin typeface="Cambria Math" panose="02040503050406030204" pitchFamily="18" charset="0"/>
                            </a:rPr>
                          </m:ctrlPr>
                        </m:fPr>
                        <m:num>
                          <m:r>
                            <a:rPr lang="en-US" altLang="ja-JP" sz="2800" b="0" i="1" smtClean="0">
                              <a:latin typeface="Cambria Math" panose="02040503050406030204" pitchFamily="18" charset="0"/>
                            </a:rPr>
                            <m:t>𝑅𝑓</m:t>
                          </m:r>
                        </m:num>
                        <m:den>
                          <m:r>
                            <a:rPr lang="en-US" altLang="ja-JP" sz="2800" b="0" i="1" smtClean="0">
                              <a:latin typeface="Cambria Math" panose="02040503050406030204" pitchFamily="18" charset="0"/>
                            </a:rPr>
                            <m:t>𝑅𝑖</m:t>
                          </m:r>
                        </m:den>
                      </m:f>
                      <m:r>
                        <a:rPr lang="en-US" altLang="ja-JP" sz="2800" b="0" i="1" smtClean="0">
                          <a:latin typeface="Cambria Math" panose="02040503050406030204" pitchFamily="18" charset="0"/>
                        </a:rPr>
                        <m:t>𝑉</m:t>
                      </m:r>
                      <m:r>
                        <a:rPr lang="en-US" altLang="ja-JP" sz="2800" b="0" i="1" smtClean="0">
                          <a:latin typeface="Cambria Math" panose="02040503050406030204" pitchFamily="18" charset="0"/>
                        </a:rPr>
                        <m:t>1</m:t>
                      </m:r>
                    </m:oMath>
                  </m:oMathPara>
                </a14:m>
                <a:endParaRPr lang="en-US" altLang="ja-JP" sz="28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2388949" y="3765335"/>
                <a:ext cx="2421817" cy="911468"/>
              </a:xfrm>
              <a:prstGeom prst="rect">
                <a:avLst/>
              </a:prstGeom>
              <a:blipFill rotWithShape="0">
                <a:blip r:embed="rId6"/>
                <a:stretch>
                  <a:fillRect/>
                </a:stretch>
              </a:blipFill>
            </p:spPr>
            <p:txBody>
              <a:bodyPr/>
              <a:lstStyle/>
              <a:p>
                <a:r>
                  <a:rPr lang="ja-JP" altLang="en-US">
                    <a:noFill/>
                  </a:rPr>
                  <a:t> </a:t>
                </a:r>
              </a:p>
            </p:txBody>
          </p:sp>
        </mc:Fallback>
      </mc:AlternateContent>
      <p:sp>
        <p:nvSpPr>
          <p:cNvPr id="4" name="テキスト ボックス 3"/>
          <p:cNvSpPr txBox="1"/>
          <p:nvPr/>
        </p:nvSpPr>
        <p:spPr>
          <a:xfrm>
            <a:off x="482600" y="4881566"/>
            <a:ext cx="7563289" cy="1938992"/>
          </a:xfrm>
          <a:prstGeom prst="rect">
            <a:avLst/>
          </a:prstGeom>
          <a:noFill/>
        </p:spPr>
        <p:txBody>
          <a:bodyPr wrap="none" rtlCol="0">
            <a:spAutoFit/>
          </a:bodyPr>
          <a:lstStyle/>
          <a:p>
            <a:r>
              <a:rPr kumimoji="1" lang="en-US" altLang="ja-JP" sz="2000" dirty="0"/>
              <a:t>Vo</a:t>
            </a:r>
            <a:r>
              <a:rPr lang="ja-JP" altLang="en-US" sz="2000" dirty="0"/>
              <a:t>が</a:t>
            </a:r>
            <a:r>
              <a:rPr lang="en-US" altLang="ja-JP" sz="2000" dirty="0" err="1"/>
              <a:t>Rf</a:t>
            </a:r>
            <a:r>
              <a:rPr lang="ja-JP" altLang="en-US" sz="2000" dirty="0"/>
              <a:t>と</a:t>
            </a:r>
            <a:r>
              <a:rPr lang="en-US" altLang="ja-JP" sz="2000" dirty="0" err="1"/>
              <a:t>Ri</a:t>
            </a:r>
            <a:r>
              <a:rPr lang="ja-JP" altLang="en-US" sz="2000" dirty="0"/>
              <a:t>の比で決まる→</a:t>
            </a:r>
            <a:r>
              <a:rPr lang="en-US" altLang="ja-JP" sz="2000" dirty="0"/>
              <a:t>a</a:t>
            </a:r>
            <a:r>
              <a:rPr lang="ja-JP" altLang="en-US" sz="2000" dirty="0"/>
              <a:t>点のレベルが</a:t>
            </a:r>
            <a:r>
              <a:rPr lang="en-US" altLang="ja-JP" sz="2000" dirty="0"/>
              <a:t>0</a:t>
            </a:r>
            <a:r>
              <a:rPr lang="ja-JP" altLang="en-US" sz="2000" dirty="0"/>
              <a:t>に固定されている</a:t>
            </a:r>
            <a:endParaRPr lang="en-US" altLang="ja-JP" sz="2000" dirty="0"/>
          </a:p>
          <a:p>
            <a:r>
              <a:rPr lang="en-US" altLang="ja-JP" sz="2000" dirty="0"/>
              <a:t>Vo</a:t>
            </a:r>
            <a:r>
              <a:rPr lang="ja-JP" altLang="en-US" sz="2000" dirty="0"/>
              <a:t>が現実的な値の場合、</a:t>
            </a:r>
            <a:r>
              <a:rPr lang="en-US" altLang="ja-JP" sz="2000" dirty="0"/>
              <a:t>Vi</a:t>
            </a:r>
            <a:r>
              <a:rPr lang="ja-JP" altLang="en-US" sz="2000" dirty="0"/>
              <a:t>は限りなく</a:t>
            </a:r>
            <a:r>
              <a:rPr lang="en-US" altLang="ja-JP" sz="2000" dirty="0"/>
              <a:t>0</a:t>
            </a:r>
            <a:r>
              <a:rPr lang="ja-JP" altLang="en-US" sz="2000" dirty="0"/>
              <a:t>に近い</a:t>
            </a:r>
            <a:endParaRPr lang="en-US" altLang="ja-JP" sz="2000" dirty="0"/>
          </a:p>
          <a:p>
            <a:r>
              <a:rPr kumimoji="1" lang="ja-JP" altLang="en-US" sz="2000" dirty="0"/>
              <a:t>→　</a:t>
            </a:r>
            <a:r>
              <a:rPr kumimoji="1" lang="en-US" altLang="ja-JP" sz="2000" dirty="0"/>
              <a:t>a</a:t>
            </a:r>
            <a:r>
              <a:rPr kumimoji="1" lang="ja-JP" altLang="en-US" sz="2000" dirty="0"/>
              <a:t>点はほとんど</a:t>
            </a:r>
            <a:r>
              <a:rPr kumimoji="1" lang="en-US" altLang="ja-JP" sz="2000" dirty="0"/>
              <a:t>GND</a:t>
            </a:r>
            <a:r>
              <a:rPr kumimoji="1" lang="ja-JP" altLang="en-US" sz="2000" dirty="0"/>
              <a:t>と等しい　しかし</a:t>
            </a:r>
            <a:r>
              <a:rPr lang="ja-JP" altLang="en-US" sz="2000" dirty="0"/>
              <a:t>オペアンプの</a:t>
            </a:r>
            <a:r>
              <a:rPr lang="en-US" altLang="ja-JP" sz="2000" dirty="0"/>
              <a:t>2</a:t>
            </a:r>
            <a:r>
              <a:rPr lang="ja-JP" altLang="en-US" sz="2000" dirty="0" err="1"/>
              <a:t>つの</a:t>
            </a:r>
            <a:r>
              <a:rPr lang="ja-JP" altLang="en-US" sz="2000" dirty="0"/>
              <a:t>入力間の</a:t>
            </a:r>
            <a:endParaRPr lang="en-US" altLang="ja-JP" sz="2000" dirty="0"/>
          </a:p>
          <a:p>
            <a:r>
              <a:rPr kumimoji="1" lang="ja-JP" altLang="en-US" sz="2000" dirty="0"/>
              <a:t>インピーダンスは無限大　</a:t>
            </a:r>
            <a:endParaRPr lang="en-US" altLang="ja-JP" sz="2000" dirty="0"/>
          </a:p>
          <a:p>
            <a:r>
              <a:rPr kumimoji="1" lang="ja-JP" altLang="en-US" sz="2000" dirty="0"/>
              <a:t>電流は流れないのにショートしている→イマジナリーショート</a:t>
            </a:r>
            <a:endParaRPr kumimoji="1" lang="en-US" altLang="ja-JP" sz="2000" dirty="0"/>
          </a:p>
          <a:p>
            <a:r>
              <a:rPr lang="ja-JP" altLang="en-US" sz="2000" dirty="0"/>
              <a:t>負帰還増幅器の入力インピーダンスは</a:t>
            </a:r>
            <a:r>
              <a:rPr lang="en-US" altLang="ja-JP" sz="2000" dirty="0" err="1"/>
              <a:t>Ri</a:t>
            </a:r>
            <a:r>
              <a:rPr lang="ja-JP" altLang="en-US" sz="2000" dirty="0"/>
              <a:t>となる</a:t>
            </a:r>
            <a:endParaRPr kumimoji="1" lang="ja-JP" altLang="en-US" sz="2000" dirty="0"/>
          </a:p>
        </p:txBody>
      </p:sp>
      <p:sp>
        <p:nvSpPr>
          <p:cNvPr id="2" name="テキスト ボックス 1"/>
          <p:cNvSpPr txBox="1"/>
          <p:nvPr/>
        </p:nvSpPr>
        <p:spPr>
          <a:xfrm>
            <a:off x="5036023" y="3991995"/>
            <a:ext cx="3863558" cy="646331"/>
          </a:xfrm>
          <a:prstGeom prst="rect">
            <a:avLst/>
          </a:prstGeom>
          <a:noFill/>
        </p:spPr>
        <p:txBody>
          <a:bodyPr wrap="none" rtlCol="0">
            <a:spAutoFit/>
          </a:bodyPr>
          <a:lstStyle/>
          <a:p>
            <a:r>
              <a:rPr kumimoji="1" lang="ja-JP" altLang="en-US" dirty="0"/>
              <a:t>この式は皆、丸暗記するが実は</a:t>
            </a:r>
            <a:endParaRPr kumimoji="1" lang="en-US" altLang="ja-JP" dirty="0"/>
          </a:p>
          <a:p>
            <a:r>
              <a:rPr lang="ja-JP" altLang="en-US" dirty="0"/>
              <a:t>とてつもなく変なことが起きている</a:t>
            </a:r>
            <a:r>
              <a:rPr lang="ja-JP" altLang="en-US" dirty="0" err="1"/>
              <a:t>。。。</a:t>
            </a:r>
            <a:endParaRPr kumimoji="1" lang="ja-JP" altLang="en-US" dirty="0"/>
          </a:p>
        </p:txBody>
      </p:sp>
    </p:spTree>
    <p:extLst>
      <p:ext uri="{BB962C8B-B14F-4D97-AF65-F5344CB8AC3E}">
        <p14:creationId xmlns:p14="http://schemas.microsoft.com/office/powerpoint/2010/main" val="2504712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出力側の謎？</a:t>
            </a:r>
            <a:endParaRPr kumimoji="1" lang="ja-JP" altLang="en-US" dirty="0"/>
          </a:p>
        </p:txBody>
      </p:sp>
      <p:pic>
        <p:nvPicPr>
          <p:cNvPr id="4" name="Picture 4" descr="図05_09"/>
          <p:cNvPicPr>
            <a:picLocks noChangeAspect="1" noChangeArrowheads="1"/>
          </p:cNvPicPr>
          <p:nvPr/>
        </p:nvPicPr>
        <p:blipFill>
          <a:blip r:embed="rId3" cstate="print"/>
          <a:srcRect/>
          <a:stretch>
            <a:fillRect/>
          </a:stretch>
        </p:blipFill>
        <p:spPr bwMode="auto">
          <a:xfrm>
            <a:off x="694355" y="1910687"/>
            <a:ext cx="3993874" cy="2205478"/>
          </a:xfrm>
          <a:prstGeom prst="rect">
            <a:avLst/>
          </a:prstGeom>
          <a:noFill/>
          <a:ln w="9525">
            <a:noFill/>
            <a:miter lim="800000"/>
            <a:headEnd/>
            <a:tailEnd/>
          </a:ln>
        </p:spPr>
      </p:pic>
      <p:pic>
        <p:nvPicPr>
          <p:cNvPr id="5" name="Picture 4" descr="図05_03"/>
          <p:cNvPicPr>
            <a:picLocks noChangeAspect="1" noChangeArrowheads="1"/>
          </p:cNvPicPr>
          <p:nvPr/>
        </p:nvPicPr>
        <p:blipFill>
          <a:blip r:embed="rId4" cstate="print"/>
          <a:srcRect/>
          <a:stretch>
            <a:fillRect/>
          </a:stretch>
        </p:blipFill>
        <p:spPr bwMode="auto">
          <a:xfrm>
            <a:off x="4844104" y="1944891"/>
            <a:ext cx="4190716" cy="2171274"/>
          </a:xfrm>
          <a:prstGeom prst="rect">
            <a:avLst/>
          </a:prstGeom>
          <a:noFill/>
          <a:ln w="9525">
            <a:noFill/>
            <a:miter lim="800000"/>
            <a:headEnd/>
            <a:tailEnd/>
          </a:ln>
        </p:spPr>
      </p:pic>
      <p:sp>
        <p:nvSpPr>
          <p:cNvPr id="6" name="テキスト ボックス 5"/>
          <p:cNvSpPr txBox="1"/>
          <p:nvPr/>
        </p:nvSpPr>
        <p:spPr>
          <a:xfrm>
            <a:off x="142730" y="4609214"/>
            <a:ext cx="8420895" cy="1323439"/>
          </a:xfrm>
          <a:prstGeom prst="rect">
            <a:avLst/>
          </a:prstGeom>
          <a:noFill/>
        </p:spPr>
        <p:txBody>
          <a:bodyPr wrap="none" rtlCol="0">
            <a:spAutoFit/>
          </a:bodyPr>
          <a:lstStyle/>
          <a:p>
            <a:r>
              <a:rPr kumimoji="1" lang="en-US" altLang="ja-JP" sz="2000" dirty="0" err="1"/>
              <a:t>Rf</a:t>
            </a:r>
            <a:r>
              <a:rPr kumimoji="1" lang="ja-JP" altLang="en-US" sz="2000" dirty="0"/>
              <a:t>を流れる</a:t>
            </a:r>
            <a:r>
              <a:rPr kumimoji="1" lang="en-US" altLang="ja-JP" sz="2000" dirty="0"/>
              <a:t>I</a:t>
            </a:r>
            <a:r>
              <a:rPr kumimoji="1" lang="ja-JP" altLang="en-US" sz="2000" dirty="0"/>
              <a:t>はどこに行くのだろう→オペアンプの中</a:t>
            </a:r>
            <a:endParaRPr kumimoji="1" lang="en-US" altLang="ja-JP" sz="2000" dirty="0"/>
          </a:p>
          <a:p>
            <a:r>
              <a:rPr kumimoji="1" lang="en-US" altLang="ja-JP" sz="2000" dirty="0" err="1"/>
              <a:t>Zout</a:t>
            </a:r>
            <a:r>
              <a:rPr kumimoji="1" lang="ja-JP" altLang="en-US" sz="2000" dirty="0"/>
              <a:t>は</a:t>
            </a:r>
            <a:r>
              <a:rPr kumimoji="1" lang="en-US" altLang="ja-JP" sz="2000" dirty="0"/>
              <a:t>0</a:t>
            </a:r>
            <a:r>
              <a:rPr kumimoji="1" lang="ja-JP" altLang="en-US" sz="2000" dirty="0"/>
              <a:t>なので、オペアンプの出力は電圧源と考えて良い。したがって電流は</a:t>
            </a:r>
            <a:endParaRPr kumimoji="1" lang="en-US" altLang="ja-JP" sz="2000" dirty="0"/>
          </a:p>
          <a:p>
            <a:r>
              <a:rPr lang="ja-JP" altLang="en-US" sz="2000" dirty="0"/>
              <a:t>必要に応じていくらでも？取り出せるし電圧降下はしない</a:t>
            </a:r>
            <a:endParaRPr lang="en-US" altLang="ja-JP" sz="2000" dirty="0"/>
          </a:p>
          <a:p>
            <a:endParaRPr lang="en-US" altLang="ja-JP" sz="2000" dirty="0"/>
          </a:p>
        </p:txBody>
      </p:sp>
    </p:spTree>
    <p:extLst>
      <p:ext uri="{BB962C8B-B14F-4D97-AF65-F5344CB8AC3E}">
        <p14:creationId xmlns:p14="http://schemas.microsoft.com/office/powerpoint/2010/main" val="3464354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1354F2-D5D5-4070-981C-A929A44BA26F}"/>
              </a:ext>
            </a:extLst>
          </p:cNvPr>
          <p:cNvSpPr>
            <a:spLocks noGrp="1"/>
          </p:cNvSpPr>
          <p:nvPr>
            <p:ph type="title"/>
          </p:nvPr>
        </p:nvSpPr>
        <p:spPr/>
        <p:txBody>
          <a:bodyPr/>
          <a:lstStyle/>
          <a:p>
            <a:r>
              <a:rPr kumimoji="1" lang="ja-JP" altLang="en-US" dirty="0"/>
              <a:t>ではなぜ負帰還を掛けるのか？</a:t>
            </a:r>
          </a:p>
        </p:txBody>
      </p:sp>
      <p:sp>
        <p:nvSpPr>
          <p:cNvPr id="3" name="コンテンツ プレースホルダー 2">
            <a:extLst>
              <a:ext uri="{FF2B5EF4-FFF2-40B4-BE49-F238E27FC236}">
                <a16:creationId xmlns:a16="http://schemas.microsoft.com/office/drawing/2014/main" id="{231422C7-C27E-4CFC-BD99-BEE078B98D12}"/>
              </a:ext>
            </a:extLst>
          </p:cNvPr>
          <p:cNvSpPr>
            <a:spLocks noGrp="1"/>
          </p:cNvSpPr>
          <p:nvPr>
            <p:ph idx="1"/>
          </p:nvPr>
        </p:nvSpPr>
        <p:spPr>
          <a:xfrm>
            <a:off x="457200" y="1600200"/>
            <a:ext cx="8686800" cy="4525963"/>
          </a:xfrm>
        </p:spPr>
        <p:txBody>
          <a:bodyPr/>
          <a:lstStyle/>
          <a:p>
            <a:r>
              <a:rPr kumimoji="1" lang="ja-JP" altLang="en-US" dirty="0"/>
              <a:t>安定した増幅を行うため</a:t>
            </a:r>
            <a:endParaRPr kumimoji="1" lang="en-US" altLang="ja-JP" dirty="0"/>
          </a:p>
          <a:p>
            <a:pPr lvl="1"/>
            <a:r>
              <a:rPr lang="ja-JP" altLang="en-US" dirty="0"/>
              <a:t>負帰還を掛けないオペアンプは</a:t>
            </a:r>
            <a:r>
              <a:rPr lang="en-US" altLang="ja-JP" dirty="0"/>
              <a:t>100dB=10</a:t>
            </a:r>
            <a:r>
              <a:rPr lang="en-US" altLang="ja-JP" baseline="30000" dirty="0"/>
              <a:t>5</a:t>
            </a:r>
            <a:r>
              <a:rPr lang="en-US" altLang="ja-JP" dirty="0"/>
              <a:t> </a:t>
            </a:r>
            <a:r>
              <a:rPr lang="ja-JP" altLang="en-US" dirty="0"/>
              <a:t>の利得がある→開放利得と呼ぶ</a:t>
            </a:r>
            <a:endParaRPr lang="en-US" altLang="ja-JP" dirty="0"/>
          </a:p>
          <a:p>
            <a:pPr lvl="1"/>
            <a:r>
              <a:rPr lang="ja-JP" altLang="en-US" dirty="0"/>
              <a:t>この状態は不安定</a:t>
            </a:r>
            <a:endParaRPr lang="en-US" altLang="ja-JP" dirty="0"/>
          </a:p>
          <a:p>
            <a:pPr lvl="2"/>
            <a:r>
              <a:rPr lang="ja-JP" altLang="en-US" dirty="0"/>
              <a:t>歪、雑音による影響が大きい。発振の危険もある。</a:t>
            </a:r>
            <a:endParaRPr lang="en-US" altLang="ja-JP" dirty="0"/>
          </a:p>
          <a:p>
            <a:pPr lvl="1"/>
            <a:r>
              <a:rPr lang="ja-JP" altLang="en-US" dirty="0"/>
              <a:t>周波数特性を一定にする</a:t>
            </a:r>
            <a:endParaRPr lang="en-US" altLang="ja-JP" dirty="0"/>
          </a:p>
          <a:p>
            <a:pPr lvl="2"/>
            <a:r>
              <a:rPr lang="ja-JP" altLang="en-US" dirty="0"/>
              <a:t>開放利得は、周波数</a:t>
            </a:r>
            <a:r>
              <a:rPr lang="en-US" altLang="ja-JP" dirty="0"/>
              <a:t>×10</a:t>
            </a:r>
            <a:r>
              <a:rPr lang="ja-JP" altLang="en-US" dirty="0"/>
              <a:t>で、</a:t>
            </a:r>
            <a:r>
              <a:rPr lang="en-US" altLang="ja-JP" dirty="0"/>
              <a:t>20dB</a:t>
            </a:r>
            <a:r>
              <a:rPr lang="ja-JP" altLang="en-US" dirty="0"/>
              <a:t>低下する。</a:t>
            </a:r>
            <a:r>
              <a:rPr lang="en-US" altLang="ja-JP" dirty="0"/>
              <a:t>(20db/</a:t>
            </a:r>
            <a:r>
              <a:rPr lang="en-US" altLang="ja-JP" dirty="0" err="1"/>
              <a:t>dec</a:t>
            </a:r>
            <a:r>
              <a:rPr lang="ja-JP" altLang="en-US" dirty="0"/>
              <a:t>と呼ぶ）</a:t>
            </a:r>
            <a:endParaRPr lang="en-US" altLang="ja-JP" dirty="0"/>
          </a:p>
          <a:p>
            <a:pPr lvl="2"/>
            <a:r>
              <a:rPr lang="ja-JP" altLang="en-US" dirty="0"/>
              <a:t>負帰還を掛けることで、一定の範囲で一定の利得になる。</a:t>
            </a:r>
            <a:endParaRPr lang="en-US" altLang="ja-JP" dirty="0"/>
          </a:p>
        </p:txBody>
      </p:sp>
    </p:spTree>
    <p:extLst>
      <p:ext uri="{BB962C8B-B14F-4D97-AF65-F5344CB8AC3E}">
        <p14:creationId xmlns:p14="http://schemas.microsoft.com/office/powerpoint/2010/main" val="3236727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92B7C0-4CDC-41C2-8B06-865A4010D4F8}"/>
              </a:ext>
            </a:extLst>
          </p:cNvPr>
          <p:cNvSpPr>
            <a:spLocks noGrp="1"/>
          </p:cNvSpPr>
          <p:nvPr>
            <p:ph type="title"/>
          </p:nvPr>
        </p:nvSpPr>
        <p:spPr/>
        <p:txBody>
          <a:bodyPr/>
          <a:lstStyle/>
          <a:p>
            <a:r>
              <a:rPr kumimoji="1" lang="ja-JP" altLang="en-US" dirty="0"/>
              <a:t>ボード線図</a:t>
            </a:r>
          </a:p>
        </p:txBody>
      </p:sp>
      <p:cxnSp>
        <p:nvCxnSpPr>
          <p:cNvPr id="5" name="直線矢印コネクタ 4">
            <a:extLst>
              <a:ext uri="{FF2B5EF4-FFF2-40B4-BE49-F238E27FC236}">
                <a16:creationId xmlns:a16="http://schemas.microsoft.com/office/drawing/2014/main" id="{E4F85F1A-6860-4C58-B426-6911443A8507}"/>
              </a:ext>
            </a:extLst>
          </p:cNvPr>
          <p:cNvCxnSpPr/>
          <p:nvPr/>
        </p:nvCxnSpPr>
        <p:spPr>
          <a:xfrm flipV="1">
            <a:off x="2526393" y="1722438"/>
            <a:ext cx="0" cy="385104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38FCF18E-6120-4269-8052-B3EBB93AC743}"/>
              </a:ext>
            </a:extLst>
          </p:cNvPr>
          <p:cNvCxnSpPr>
            <a:cxnSpLocks/>
          </p:cNvCxnSpPr>
          <p:nvPr/>
        </p:nvCxnSpPr>
        <p:spPr>
          <a:xfrm>
            <a:off x="2265136" y="5167086"/>
            <a:ext cx="4809671" cy="0"/>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9" name="直線コネクタ 8">
            <a:extLst>
              <a:ext uri="{FF2B5EF4-FFF2-40B4-BE49-F238E27FC236}">
                <a16:creationId xmlns:a16="http://schemas.microsoft.com/office/drawing/2014/main" id="{5B55EB15-D353-4D75-9437-9507628BD148}"/>
              </a:ext>
            </a:extLst>
          </p:cNvPr>
          <p:cNvCxnSpPr>
            <a:cxnSpLocks/>
          </p:cNvCxnSpPr>
          <p:nvPr/>
        </p:nvCxnSpPr>
        <p:spPr>
          <a:xfrm flipH="1">
            <a:off x="2526393" y="2343150"/>
            <a:ext cx="605064"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0F12344F-0F05-47BE-A147-E6C5EF4BC56E}"/>
              </a:ext>
            </a:extLst>
          </p:cNvPr>
          <p:cNvCxnSpPr/>
          <p:nvPr/>
        </p:nvCxnSpPr>
        <p:spPr>
          <a:xfrm>
            <a:off x="3169557" y="2362200"/>
            <a:ext cx="2804886" cy="2804886"/>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5F9E6B40-7104-46B4-BBFF-47860BC3D11D}"/>
              </a:ext>
            </a:extLst>
          </p:cNvPr>
          <p:cNvCxnSpPr/>
          <p:nvPr/>
        </p:nvCxnSpPr>
        <p:spPr>
          <a:xfrm>
            <a:off x="2526393" y="4514850"/>
            <a:ext cx="280760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8E8B20F6-A67B-4955-B0F3-E95698FAB054}"/>
              </a:ext>
            </a:extLst>
          </p:cNvPr>
          <p:cNvCxnSpPr/>
          <p:nvPr/>
        </p:nvCxnSpPr>
        <p:spPr>
          <a:xfrm>
            <a:off x="5319132" y="4505093"/>
            <a:ext cx="655311" cy="65531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74F21A53-7356-4AEE-8E01-C6B5175D3B66}"/>
              </a:ext>
            </a:extLst>
          </p:cNvPr>
          <p:cNvSpPr txBox="1"/>
          <p:nvPr/>
        </p:nvSpPr>
        <p:spPr>
          <a:xfrm>
            <a:off x="1674879" y="2177534"/>
            <a:ext cx="851515" cy="369332"/>
          </a:xfrm>
          <a:prstGeom prst="rect">
            <a:avLst/>
          </a:prstGeom>
          <a:noFill/>
        </p:spPr>
        <p:txBody>
          <a:bodyPr wrap="none" rtlCol="0">
            <a:spAutoFit/>
          </a:bodyPr>
          <a:lstStyle/>
          <a:p>
            <a:r>
              <a:rPr kumimoji="1" lang="en-US" altLang="ja-JP" dirty="0"/>
              <a:t>100dB</a:t>
            </a:r>
            <a:endParaRPr kumimoji="1" lang="ja-JP" altLang="en-US" dirty="0"/>
          </a:p>
        </p:txBody>
      </p:sp>
      <p:sp>
        <p:nvSpPr>
          <p:cNvPr id="20" name="テキスト ボックス 19">
            <a:extLst>
              <a:ext uri="{FF2B5EF4-FFF2-40B4-BE49-F238E27FC236}">
                <a16:creationId xmlns:a16="http://schemas.microsoft.com/office/drawing/2014/main" id="{C2D7119D-35E0-4371-8A0E-02F767FFCD4A}"/>
              </a:ext>
            </a:extLst>
          </p:cNvPr>
          <p:cNvSpPr txBox="1"/>
          <p:nvPr/>
        </p:nvSpPr>
        <p:spPr>
          <a:xfrm>
            <a:off x="1643435" y="4286971"/>
            <a:ext cx="723275" cy="369332"/>
          </a:xfrm>
          <a:prstGeom prst="rect">
            <a:avLst/>
          </a:prstGeom>
          <a:noFill/>
        </p:spPr>
        <p:txBody>
          <a:bodyPr wrap="none" rtlCol="0">
            <a:spAutoFit/>
          </a:bodyPr>
          <a:lstStyle/>
          <a:p>
            <a:r>
              <a:rPr lang="en-US" altLang="ja-JP" dirty="0"/>
              <a:t>2</a:t>
            </a:r>
            <a:r>
              <a:rPr kumimoji="1" lang="en-US" altLang="ja-JP" dirty="0"/>
              <a:t>0dB</a:t>
            </a:r>
            <a:endParaRPr kumimoji="1" lang="ja-JP" altLang="en-US" dirty="0"/>
          </a:p>
        </p:txBody>
      </p:sp>
      <p:sp>
        <p:nvSpPr>
          <p:cNvPr id="21" name="テキスト ボックス 20">
            <a:extLst>
              <a:ext uri="{FF2B5EF4-FFF2-40B4-BE49-F238E27FC236}">
                <a16:creationId xmlns:a16="http://schemas.microsoft.com/office/drawing/2014/main" id="{C65AFB07-09C6-4A8A-BFB5-C83DEBF326CC}"/>
              </a:ext>
            </a:extLst>
          </p:cNvPr>
          <p:cNvSpPr txBox="1"/>
          <p:nvPr/>
        </p:nvSpPr>
        <p:spPr>
          <a:xfrm>
            <a:off x="7074807" y="5299286"/>
            <a:ext cx="1313180" cy="369332"/>
          </a:xfrm>
          <a:prstGeom prst="rect">
            <a:avLst/>
          </a:prstGeom>
          <a:noFill/>
        </p:spPr>
        <p:txBody>
          <a:bodyPr wrap="none" rtlCol="0">
            <a:spAutoFit/>
          </a:bodyPr>
          <a:lstStyle/>
          <a:p>
            <a:r>
              <a:rPr lang="ja-JP" altLang="en-US" dirty="0"/>
              <a:t>周波数</a:t>
            </a:r>
            <a:r>
              <a:rPr lang="en-US" altLang="ja-JP" dirty="0"/>
              <a:t>(Hz)</a:t>
            </a:r>
            <a:endParaRPr kumimoji="1" lang="ja-JP" altLang="en-US" dirty="0"/>
          </a:p>
        </p:txBody>
      </p:sp>
      <p:sp>
        <p:nvSpPr>
          <p:cNvPr id="22" name="テキスト ボックス 21">
            <a:extLst>
              <a:ext uri="{FF2B5EF4-FFF2-40B4-BE49-F238E27FC236}">
                <a16:creationId xmlns:a16="http://schemas.microsoft.com/office/drawing/2014/main" id="{74DDD603-3F8B-4B8E-943A-0F37F71900DC}"/>
              </a:ext>
            </a:extLst>
          </p:cNvPr>
          <p:cNvSpPr txBox="1"/>
          <p:nvPr/>
        </p:nvSpPr>
        <p:spPr>
          <a:xfrm>
            <a:off x="5780742" y="5238704"/>
            <a:ext cx="787395" cy="369332"/>
          </a:xfrm>
          <a:prstGeom prst="rect">
            <a:avLst/>
          </a:prstGeom>
          <a:noFill/>
        </p:spPr>
        <p:txBody>
          <a:bodyPr wrap="none" rtlCol="0">
            <a:spAutoFit/>
          </a:bodyPr>
          <a:lstStyle/>
          <a:p>
            <a:r>
              <a:rPr kumimoji="1" lang="en-US" altLang="ja-JP" dirty="0"/>
              <a:t>1MHz</a:t>
            </a:r>
            <a:endParaRPr kumimoji="1" lang="ja-JP" altLang="en-US" dirty="0"/>
          </a:p>
        </p:txBody>
      </p:sp>
      <p:sp>
        <p:nvSpPr>
          <p:cNvPr id="23" name="テキスト ボックス 22">
            <a:extLst>
              <a:ext uri="{FF2B5EF4-FFF2-40B4-BE49-F238E27FC236}">
                <a16:creationId xmlns:a16="http://schemas.microsoft.com/office/drawing/2014/main" id="{BBC911D1-29E2-4C0B-8317-605BFDCA6B8B}"/>
              </a:ext>
            </a:extLst>
          </p:cNvPr>
          <p:cNvSpPr txBox="1"/>
          <p:nvPr/>
        </p:nvSpPr>
        <p:spPr>
          <a:xfrm>
            <a:off x="1562146" y="4975738"/>
            <a:ext cx="595035" cy="369332"/>
          </a:xfrm>
          <a:prstGeom prst="rect">
            <a:avLst/>
          </a:prstGeom>
          <a:noFill/>
        </p:spPr>
        <p:txBody>
          <a:bodyPr wrap="none" rtlCol="0">
            <a:spAutoFit/>
          </a:bodyPr>
          <a:lstStyle/>
          <a:p>
            <a:r>
              <a:rPr kumimoji="1" lang="en-US" altLang="ja-JP" dirty="0"/>
              <a:t>0dB</a:t>
            </a:r>
            <a:endParaRPr kumimoji="1" lang="ja-JP" altLang="en-US" dirty="0"/>
          </a:p>
        </p:txBody>
      </p:sp>
      <p:sp>
        <p:nvSpPr>
          <p:cNvPr id="24" name="テキスト ボックス 23">
            <a:extLst>
              <a:ext uri="{FF2B5EF4-FFF2-40B4-BE49-F238E27FC236}">
                <a16:creationId xmlns:a16="http://schemas.microsoft.com/office/drawing/2014/main" id="{6CD24E21-2774-4D5F-9E9D-16B43B47C9FC}"/>
              </a:ext>
            </a:extLst>
          </p:cNvPr>
          <p:cNvSpPr txBox="1"/>
          <p:nvPr/>
        </p:nvSpPr>
        <p:spPr>
          <a:xfrm>
            <a:off x="2547304" y="5255697"/>
            <a:ext cx="723275" cy="369332"/>
          </a:xfrm>
          <a:prstGeom prst="rect">
            <a:avLst/>
          </a:prstGeom>
          <a:noFill/>
        </p:spPr>
        <p:txBody>
          <a:bodyPr wrap="none" rtlCol="0">
            <a:spAutoFit/>
          </a:bodyPr>
          <a:lstStyle/>
          <a:p>
            <a:r>
              <a:rPr kumimoji="1" lang="en-US" altLang="ja-JP" dirty="0"/>
              <a:t>10Hz</a:t>
            </a:r>
            <a:endParaRPr kumimoji="1" lang="ja-JP" altLang="en-US" dirty="0"/>
          </a:p>
        </p:txBody>
      </p:sp>
      <p:sp>
        <p:nvSpPr>
          <p:cNvPr id="25" name="テキスト ボックス 24">
            <a:extLst>
              <a:ext uri="{FF2B5EF4-FFF2-40B4-BE49-F238E27FC236}">
                <a16:creationId xmlns:a16="http://schemas.microsoft.com/office/drawing/2014/main" id="{30A5C9E4-0B34-4A97-9E2D-E94206F8031D}"/>
              </a:ext>
            </a:extLst>
          </p:cNvPr>
          <p:cNvSpPr txBox="1"/>
          <p:nvPr/>
        </p:nvSpPr>
        <p:spPr>
          <a:xfrm>
            <a:off x="3100435" y="5255697"/>
            <a:ext cx="851515" cy="369332"/>
          </a:xfrm>
          <a:prstGeom prst="rect">
            <a:avLst/>
          </a:prstGeom>
          <a:noFill/>
        </p:spPr>
        <p:txBody>
          <a:bodyPr wrap="none" rtlCol="0">
            <a:spAutoFit/>
          </a:bodyPr>
          <a:lstStyle/>
          <a:p>
            <a:r>
              <a:rPr kumimoji="1" lang="en-US" altLang="ja-JP" dirty="0"/>
              <a:t>100Hz</a:t>
            </a:r>
            <a:endParaRPr kumimoji="1" lang="ja-JP" altLang="en-US" dirty="0"/>
          </a:p>
        </p:txBody>
      </p:sp>
      <p:sp>
        <p:nvSpPr>
          <p:cNvPr id="26" name="テキスト ボックス 25">
            <a:extLst>
              <a:ext uri="{FF2B5EF4-FFF2-40B4-BE49-F238E27FC236}">
                <a16:creationId xmlns:a16="http://schemas.microsoft.com/office/drawing/2014/main" id="{D8BB4A7E-85FC-4336-B07F-F310377283BA}"/>
              </a:ext>
            </a:extLst>
          </p:cNvPr>
          <p:cNvSpPr txBox="1"/>
          <p:nvPr/>
        </p:nvSpPr>
        <p:spPr>
          <a:xfrm>
            <a:off x="3798529" y="5255697"/>
            <a:ext cx="710451" cy="369332"/>
          </a:xfrm>
          <a:prstGeom prst="rect">
            <a:avLst/>
          </a:prstGeom>
          <a:noFill/>
        </p:spPr>
        <p:txBody>
          <a:bodyPr wrap="none" rtlCol="0">
            <a:spAutoFit/>
          </a:bodyPr>
          <a:lstStyle/>
          <a:p>
            <a:r>
              <a:rPr kumimoji="1" lang="en-US" altLang="ja-JP" dirty="0"/>
              <a:t>1kHz</a:t>
            </a:r>
            <a:endParaRPr kumimoji="1" lang="ja-JP" altLang="en-US" dirty="0"/>
          </a:p>
        </p:txBody>
      </p:sp>
      <p:sp>
        <p:nvSpPr>
          <p:cNvPr id="27" name="テキスト ボックス 26">
            <a:extLst>
              <a:ext uri="{FF2B5EF4-FFF2-40B4-BE49-F238E27FC236}">
                <a16:creationId xmlns:a16="http://schemas.microsoft.com/office/drawing/2014/main" id="{0B1B768D-E9F0-4903-B6E2-85AB4D0AF5B0}"/>
              </a:ext>
            </a:extLst>
          </p:cNvPr>
          <p:cNvSpPr txBox="1"/>
          <p:nvPr/>
        </p:nvSpPr>
        <p:spPr>
          <a:xfrm>
            <a:off x="4329354" y="5255697"/>
            <a:ext cx="838691" cy="369332"/>
          </a:xfrm>
          <a:prstGeom prst="rect">
            <a:avLst/>
          </a:prstGeom>
          <a:noFill/>
        </p:spPr>
        <p:txBody>
          <a:bodyPr wrap="none" rtlCol="0">
            <a:spAutoFit/>
          </a:bodyPr>
          <a:lstStyle/>
          <a:p>
            <a:r>
              <a:rPr lang="en-US" altLang="ja-JP" dirty="0"/>
              <a:t>10</a:t>
            </a:r>
            <a:r>
              <a:rPr kumimoji="1" lang="en-US" altLang="ja-JP" dirty="0"/>
              <a:t>kHz</a:t>
            </a:r>
            <a:endParaRPr kumimoji="1" lang="ja-JP" altLang="en-US" dirty="0"/>
          </a:p>
        </p:txBody>
      </p:sp>
      <p:sp>
        <p:nvSpPr>
          <p:cNvPr id="28" name="テキスト ボックス 27">
            <a:extLst>
              <a:ext uri="{FF2B5EF4-FFF2-40B4-BE49-F238E27FC236}">
                <a16:creationId xmlns:a16="http://schemas.microsoft.com/office/drawing/2014/main" id="{3D685CF7-8776-432C-8726-20BDD3F55218}"/>
              </a:ext>
            </a:extLst>
          </p:cNvPr>
          <p:cNvSpPr txBox="1"/>
          <p:nvPr/>
        </p:nvSpPr>
        <p:spPr>
          <a:xfrm>
            <a:off x="5017525" y="5238705"/>
            <a:ext cx="966931" cy="369332"/>
          </a:xfrm>
          <a:prstGeom prst="rect">
            <a:avLst/>
          </a:prstGeom>
          <a:noFill/>
        </p:spPr>
        <p:txBody>
          <a:bodyPr wrap="none" rtlCol="0">
            <a:spAutoFit/>
          </a:bodyPr>
          <a:lstStyle/>
          <a:p>
            <a:r>
              <a:rPr lang="en-US" altLang="ja-JP" dirty="0"/>
              <a:t>100</a:t>
            </a:r>
            <a:r>
              <a:rPr kumimoji="1" lang="en-US" altLang="ja-JP" dirty="0"/>
              <a:t>kHz</a:t>
            </a:r>
            <a:endParaRPr kumimoji="1" lang="ja-JP" altLang="en-US" dirty="0"/>
          </a:p>
        </p:txBody>
      </p:sp>
      <p:sp>
        <p:nvSpPr>
          <p:cNvPr id="29" name="テキスト ボックス 28">
            <a:extLst>
              <a:ext uri="{FF2B5EF4-FFF2-40B4-BE49-F238E27FC236}">
                <a16:creationId xmlns:a16="http://schemas.microsoft.com/office/drawing/2014/main" id="{69565553-2F23-4758-9A72-B298E5324316}"/>
              </a:ext>
            </a:extLst>
          </p:cNvPr>
          <p:cNvSpPr txBox="1"/>
          <p:nvPr/>
        </p:nvSpPr>
        <p:spPr>
          <a:xfrm>
            <a:off x="3670289" y="2583173"/>
            <a:ext cx="1159292" cy="369332"/>
          </a:xfrm>
          <a:prstGeom prst="rect">
            <a:avLst/>
          </a:prstGeom>
          <a:noFill/>
        </p:spPr>
        <p:txBody>
          <a:bodyPr wrap="none" rtlCol="0">
            <a:spAutoFit/>
          </a:bodyPr>
          <a:lstStyle/>
          <a:p>
            <a:r>
              <a:rPr kumimoji="1" lang="en-US" altLang="ja-JP" dirty="0"/>
              <a:t>20dB/</a:t>
            </a:r>
            <a:r>
              <a:rPr kumimoji="1" lang="en-US" altLang="ja-JP" dirty="0" err="1"/>
              <a:t>dec</a:t>
            </a:r>
            <a:endParaRPr kumimoji="1" lang="ja-JP" altLang="en-US" dirty="0"/>
          </a:p>
        </p:txBody>
      </p:sp>
      <p:sp>
        <p:nvSpPr>
          <p:cNvPr id="30" name="テキスト ボックス 29">
            <a:extLst>
              <a:ext uri="{FF2B5EF4-FFF2-40B4-BE49-F238E27FC236}">
                <a16:creationId xmlns:a16="http://schemas.microsoft.com/office/drawing/2014/main" id="{D5463963-47BA-4B24-9E84-C0C2BB8EEDB0}"/>
              </a:ext>
            </a:extLst>
          </p:cNvPr>
          <p:cNvSpPr txBox="1"/>
          <p:nvPr/>
        </p:nvSpPr>
        <p:spPr>
          <a:xfrm>
            <a:off x="2994276" y="1941482"/>
            <a:ext cx="1132041" cy="369332"/>
          </a:xfrm>
          <a:prstGeom prst="rect">
            <a:avLst/>
          </a:prstGeom>
          <a:noFill/>
        </p:spPr>
        <p:txBody>
          <a:bodyPr wrap="none" rtlCol="0">
            <a:spAutoFit/>
          </a:bodyPr>
          <a:lstStyle/>
          <a:p>
            <a:r>
              <a:rPr kumimoji="1" lang="ja-JP" altLang="en-US" dirty="0"/>
              <a:t>開放利得</a:t>
            </a:r>
          </a:p>
        </p:txBody>
      </p:sp>
      <p:sp>
        <p:nvSpPr>
          <p:cNvPr id="31" name="テキスト ボックス 30">
            <a:extLst>
              <a:ext uri="{FF2B5EF4-FFF2-40B4-BE49-F238E27FC236}">
                <a16:creationId xmlns:a16="http://schemas.microsoft.com/office/drawing/2014/main" id="{F447D167-C7E3-4ACB-A26F-9753833960FF}"/>
              </a:ext>
            </a:extLst>
          </p:cNvPr>
          <p:cNvSpPr txBox="1"/>
          <p:nvPr/>
        </p:nvSpPr>
        <p:spPr>
          <a:xfrm>
            <a:off x="2631543" y="4026953"/>
            <a:ext cx="2198038" cy="369332"/>
          </a:xfrm>
          <a:prstGeom prst="rect">
            <a:avLst/>
          </a:prstGeom>
          <a:noFill/>
        </p:spPr>
        <p:txBody>
          <a:bodyPr wrap="none" rtlCol="0">
            <a:spAutoFit/>
          </a:bodyPr>
          <a:lstStyle/>
          <a:p>
            <a:r>
              <a:rPr lang="ja-JP" altLang="en-US" dirty="0"/>
              <a:t>負帰還を掛けた</a:t>
            </a:r>
            <a:r>
              <a:rPr kumimoji="1" lang="ja-JP" altLang="en-US" dirty="0"/>
              <a:t>利得</a:t>
            </a:r>
          </a:p>
        </p:txBody>
      </p:sp>
    </p:spTree>
    <p:extLst>
      <p:ext uri="{BB962C8B-B14F-4D97-AF65-F5344CB8AC3E}">
        <p14:creationId xmlns:p14="http://schemas.microsoft.com/office/powerpoint/2010/main" val="594480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482600" y="0"/>
            <a:ext cx="8229600" cy="1143000"/>
          </a:xfrm>
        </p:spPr>
        <p:txBody>
          <a:bodyPr/>
          <a:lstStyle/>
          <a:p>
            <a:pPr eaLnBrk="1" hangingPunct="1"/>
            <a:r>
              <a:rPr lang="ja-JP" altLang="en-US" dirty="0"/>
              <a:t>演習</a:t>
            </a:r>
            <a:r>
              <a:rPr lang="en-US" altLang="ja-JP" dirty="0"/>
              <a:t>11</a:t>
            </a:r>
            <a:r>
              <a:rPr lang="ja-JP" altLang="en-US" dirty="0"/>
              <a:t>．１</a:t>
            </a:r>
          </a:p>
        </p:txBody>
      </p:sp>
      <p:pic>
        <p:nvPicPr>
          <p:cNvPr id="32772" name="Picture 4" descr="図05_09"/>
          <p:cNvPicPr>
            <a:picLocks noChangeAspect="1" noChangeArrowheads="1"/>
          </p:cNvPicPr>
          <p:nvPr/>
        </p:nvPicPr>
        <p:blipFill>
          <a:blip r:embed="rId3" cstate="print"/>
          <a:srcRect/>
          <a:stretch>
            <a:fillRect/>
          </a:stretch>
        </p:blipFill>
        <p:spPr bwMode="auto">
          <a:xfrm>
            <a:off x="1965869" y="1026806"/>
            <a:ext cx="4164249" cy="2299562"/>
          </a:xfrm>
          <a:prstGeom prst="rect">
            <a:avLst/>
          </a:prstGeom>
          <a:noFill/>
          <a:ln w="9525">
            <a:noFill/>
            <a:miter lim="800000"/>
            <a:headEnd/>
            <a:tailEnd/>
          </a:ln>
        </p:spPr>
      </p:pic>
      <p:sp>
        <p:nvSpPr>
          <p:cNvPr id="3" name="テキスト ボックス 2"/>
          <p:cNvSpPr txBox="1"/>
          <p:nvPr/>
        </p:nvSpPr>
        <p:spPr>
          <a:xfrm>
            <a:off x="3493830" y="3998795"/>
            <a:ext cx="3103735" cy="2308324"/>
          </a:xfrm>
          <a:prstGeom prst="rect">
            <a:avLst/>
          </a:prstGeom>
          <a:noFill/>
        </p:spPr>
        <p:txBody>
          <a:bodyPr wrap="none" rtlCol="0">
            <a:spAutoFit/>
          </a:bodyPr>
          <a:lstStyle/>
          <a:p>
            <a:r>
              <a:rPr lang="en-US" altLang="ja-JP" sz="2400" dirty="0"/>
              <a:t>V1=1V</a:t>
            </a:r>
            <a:r>
              <a:rPr lang="ja-JP" altLang="en-US" sz="2400" dirty="0"/>
              <a:t>のとき</a:t>
            </a:r>
            <a:endParaRPr lang="en-US" altLang="ja-JP" sz="2400" dirty="0"/>
          </a:p>
          <a:p>
            <a:pPr marL="342900" indent="-342900">
              <a:buAutoNum type="arabicPeriod"/>
            </a:pPr>
            <a:r>
              <a:rPr lang="en-US" altLang="ja-JP" sz="2400" dirty="0"/>
              <a:t>a</a:t>
            </a:r>
            <a:r>
              <a:rPr lang="ja-JP" altLang="en-US" sz="2400" dirty="0"/>
              <a:t>点の電位を求めよ</a:t>
            </a:r>
            <a:endParaRPr lang="en-US" altLang="ja-JP" sz="2400" dirty="0"/>
          </a:p>
          <a:p>
            <a:pPr marL="342900" indent="-342900">
              <a:buAutoNum type="arabicPeriod"/>
            </a:pPr>
            <a:r>
              <a:rPr lang="en-US" altLang="ja-JP" sz="2400" dirty="0"/>
              <a:t>I1</a:t>
            </a:r>
            <a:r>
              <a:rPr lang="ja-JP" altLang="en-US" sz="2400" dirty="0"/>
              <a:t>の値を求めよ</a:t>
            </a:r>
            <a:endParaRPr lang="en-US" altLang="ja-JP" sz="2400" dirty="0"/>
          </a:p>
          <a:p>
            <a:pPr marL="342900" indent="-342900">
              <a:buAutoNum type="arabicPeriod"/>
            </a:pPr>
            <a:r>
              <a:rPr lang="en-US" altLang="ja-JP" sz="2400" dirty="0"/>
              <a:t>Vo</a:t>
            </a:r>
            <a:r>
              <a:rPr kumimoji="1" lang="ja-JP" altLang="en-US" sz="2400" dirty="0"/>
              <a:t>の値を求めよ</a:t>
            </a:r>
            <a:endParaRPr kumimoji="1" lang="en-US" altLang="ja-JP" sz="2400" dirty="0"/>
          </a:p>
          <a:p>
            <a:pPr marL="342900" indent="-342900">
              <a:buAutoNum type="arabicPeriod"/>
            </a:pPr>
            <a:r>
              <a:rPr lang="ja-JP" altLang="en-US" sz="2400" dirty="0"/>
              <a:t>差動利得は何倍か</a:t>
            </a:r>
            <a:endParaRPr kumimoji="1" lang="en-US" altLang="ja-JP" sz="2400" dirty="0"/>
          </a:p>
          <a:p>
            <a:endParaRPr kumimoji="1" lang="en-US" altLang="ja-JP" sz="2400" dirty="0"/>
          </a:p>
        </p:txBody>
      </p:sp>
      <p:sp>
        <p:nvSpPr>
          <p:cNvPr id="4" name="テキスト ボックス 3"/>
          <p:cNvSpPr txBox="1"/>
          <p:nvPr/>
        </p:nvSpPr>
        <p:spPr>
          <a:xfrm>
            <a:off x="4542808" y="1088408"/>
            <a:ext cx="639919" cy="369332"/>
          </a:xfrm>
          <a:prstGeom prst="rect">
            <a:avLst/>
          </a:prstGeom>
          <a:noFill/>
        </p:spPr>
        <p:txBody>
          <a:bodyPr wrap="none" rtlCol="0">
            <a:spAutoFit/>
          </a:bodyPr>
          <a:lstStyle/>
          <a:p>
            <a:r>
              <a:rPr kumimoji="1" lang="en-US" altLang="ja-JP" dirty="0"/>
              <a:t>2KΩ</a:t>
            </a:r>
            <a:endParaRPr kumimoji="1" lang="ja-JP" altLang="en-US" dirty="0"/>
          </a:p>
        </p:txBody>
      </p:sp>
      <p:sp>
        <p:nvSpPr>
          <p:cNvPr id="8" name="テキスト ボックス 7"/>
          <p:cNvSpPr txBox="1"/>
          <p:nvPr/>
        </p:nvSpPr>
        <p:spPr>
          <a:xfrm>
            <a:off x="2547033" y="1455170"/>
            <a:ext cx="639919" cy="369332"/>
          </a:xfrm>
          <a:prstGeom prst="rect">
            <a:avLst/>
          </a:prstGeom>
          <a:noFill/>
        </p:spPr>
        <p:txBody>
          <a:bodyPr wrap="none" rtlCol="0">
            <a:spAutoFit/>
          </a:bodyPr>
          <a:lstStyle/>
          <a:p>
            <a:r>
              <a:rPr lang="en-US" altLang="ja-JP" dirty="0"/>
              <a:t>1</a:t>
            </a:r>
            <a:r>
              <a:rPr kumimoji="1" lang="en-US" altLang="ja-JP" dirty="0"/>
              <a:t>KΩ</a:t>
            </a:r>
            <a:endParaRPr kumimoji="1" lang="ja-JP" altLang="en-US" dirty="0"/>
          </a:p>
        </p:txBody>
      </p:sp>
      <p:cxnSp>
        <p:nvCxnSpPr>
          <p:cNvPr id="7" name="直線矢印コネクタ 6"/>
          <p:cNvCxnSpPr/>
          <p:nvPr/>
        </p:nvCxnSpPr>
        <p:spPr>
          <a:xfrm>
            <a:off x="2304686" y="1937982"/>
            <a:ext cx="319959" cy="136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69994" y="1583137"/>
            <a:ext cx="377026" cy="369332"/>
          </a:xfrm>
          <a:prstGeom prst="rect">
            <a:avLst/>
          </a:prstGeom>
          <a:noFill/>
        </p:spPr>
        <p:txBody>
          <a:bodyPr wrap="none" rtlCol="0">
            <a:spAutoFit/>
          </a:bodyPr>
          <a:lstStyle/>
          <a:p>
            <a:r>
              <a:rPr kumimoji="1" lang="en-US" altLang="ja-JP"/>
              <a:t>I1</a:t>
            </a:r>
            <a:endParaRPr kumimoji="1" lang="ja-JP" altLang="en-US" dirty="0"/>
          </a:p>
        </p:txBody>
      </p:sp>
    </p:spTree>
    <p:extLst>
      <p:ext uri="{BB962C8B-B14F-4D97-AF65-F5344CB8AC3E}">
        <p14:creationId xmlns:p14="http://schemas.microsoft.com/office/powerpoint/2010/main" val="1652083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a:xfrm>
            <a:off x="482600" y="0"/>
            <a:ext cx="8229600" cy="1143000"/>
          </a:xfrm>
        </p:spPr>
        <p:txBody>
          <a:bodyPr/>
          <a:lstStyle/>
          <a:p>
            <a:pPr eaLnBrk="1" hangingPunct="1"/>
            <a:r>
              <a:rPr lang="ja-JP" altLang="en-US" dirty="0"/>
              <a:t>非反転増幅回路</a:t>
            </a:r>
          </a:p>
        </p:txBody>
      </p:sp>
      <p:pic>
        <p:nvPicPr>
          <p:cNvPr id="33796" name="Picture 4" descr="図05_10"/>
          <p:cNvPicPr>
            <a:picLocks noChangeAspect="1" noChangeArrowheads="1"/>
          </p:cNvPicPr>
          <p:nvPr/>
        </p:nvPicPr>
        <p:blipFill>
          <a:blip r:embed="rId3" cstate="print"/>
          <a:srcRect/>
          <a:stretch>
            <a:fillRect/>
          </a:stretch>
        </p:blipFill>
        <p:spPr bwMode="auto">
          <a:xfrm>
            <a:off x="1065319" y="979867"/>
            <a:ext cx="6759362" cy="3899314"/>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6" name="テキスト ボックス 5"/>
              <p:cNvSpPr txBox="1"/>
              <p:nvPr/>
            </p:nvSpPr>
            <p:spPr>
              <a:xfrm>
                <a:off x="2023183" y="5048226"/>
                <a:ext cx="1164293" cy="704167"/>
              </a:xfrm>
              <a:prstGeom prst="rect">
                <a:avLst/>
              </a:prstGeom>
              <a:noFill/>
            </p:spPr>
            <p:txBody>
              <a:bodyPr wrap="none" rtlCol="0">
                <a:spAutoFit/>
              </a:bodyPr>
              <a:lstStyle/>
              <a:p>
                <a14:m>
                  <m:oMath xmlns:m="http://schemas.openxmlformats.org/officeDocument/2006/math">
                    <m:r>
                      <a:rPr lang="en-US" altLang="ja-JP" sz="2800" b="0" i="1" smtClean="0">
                        <a:latin typeface="Cambria Math" panose="02040503050406030204" pitchFamily="18" charset="0"/>
                      </a:rPr>
                      <m:t>𝐼</m:t>
                    </m:r>
                  </m:oMath>
                </a14:m>
                <a:r>
                  <a:rPr lang="en-US" altLang="ja-JP" sz="2800" dirty="0"/>
                  <a:t> = </a:t>
                </a:r>
                <a14:m>
                  <m:oMath xmlns:m="http://schemas.openxmlformats.org/officeDocument/2006/math">
                    <m:f>
                      <m:fPr>
                        <m:ctrlPr>
                          <a:rPr lang="en-US" altLang="ja-JP" sz="2800" i="1">
                            <a:latin typeface="Cambria Math" panose="02040503050406030204" pitchFamily="18" charset="0"/>
                          </a:rPr>
                        </m:ctrlPr>
                      </m:fPr>
                      <m:num>
                        <m:r>
                          <a:rPr lang="en-US" altLang="ja-JP" sz="2800" i="1">
                            <a:latin typeface="Cambria Math" panose="02040503050406030204" pitchFamily="18" charset="0"/>
                          </a:rPr>
                          <m:t>𝑉</m:t>
                        </m:r>
                        <m:r>
                          <a:rPr lang="en-US" altLang="ja-JP" sz="2800" i="1">
                            <a:latin typeface="Cambria Math" panose="02040503050406030204" pitchFamily="18" charset="0"/>
                          </a:rPr>
                          <m:t>1</m:t>
                        </m:r>
                      </m:num>
                      <m:den>
                        <m:r>
                          <a:rPr lang="en-US" altLang="ja-JP" sz="2800" i="1">
                            <a:latin typeface="Cambria Math" panose="02040503050406030204" pitchFamily="18" charset="0"/>
                          </a:rPr>
                          <m:t>𝑅𝑖</m:t>
                        </m:r>
                      </m:den>
                    </m:f>
                  </m:oMath>
                </a14:m>
                <a:r>
                  <a:rPr lang="en-US" altLang="ja-JP" sz="2800" dirty="0"/>
                  <a:t> </a:t>
                </a:r>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2023183" y="5048226"/>
                <a:ext cx="1164293" cy="704167"/>
              </a:xfrm>
              <a:prstGeom prst="rect">
                <a:avLst/>
              </a:prstGeom>
              <a:blipFill rotWithShape="0">
                <a:blip r:embed="rId6"/>
                <a:stretch>
                  <a:fillRect b="-862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1957215" y="5910312"/>
                <a:ext cx="2844561" cy="717119"/>
              </a:xfrm>
              <a:prstGeom prst="rect">
                <a:avLst/>
              </a:prstGeom>
              <a:noFill/>
            </p:spPr>
            <p:txBody>
              <a:bodyPr wrap="none" rtlCol="0">
                <a:spAutoFit/>
              </a:bodyPr>
              <a:lstStyle/>
              <a:p>
                <a14:m>
                  <m:oMath xmlns:m="http://schemas.openxmlformats.org/officeDocument/2006/math">
                    <m:r>
                      <a:rPr lang="en-US" altLang="ja-JP" sz="2800" b="0" i="1" smtClean="0">
                        <a:latin typeface="Cambria Math" panose="02040503050406030204" pitchFamily="18" charset="0"/>
                      </a:rPr>
                      <m:t>𝑉𝑜</m:t>
                    </m:r>
                    <m:r>
                      <a:rPr lang="en-US" altLang="ja-JP" sz="2800" i="1" smtClean="0">
                        <a:latin typeface="Cambria Math" panose="02040503050406030204" pitchFamily="18" charset="0"/>
                      </a:rPr>
                      <m:t>=</m:t>
                    </m:r>
                    <m:r>
                      <a:rPr lang="en-US" altLang="ja-JP" sz="2800" b="0" i="1" smtClean="0">
                        <a:latin typeface="Cambria Math" panose="02040503050406030204" pitchFamily="18" charset="0"/>
                      </a:rPr>
                      <m:t>(1+</m:t>
                    </m:r>
                    <m:f>
                      <m:fPr>
                        <m:ctrlPr>
                          <a:rPr lang="en-US" altLang="ja-JP" sz="2800" i="1" smtClean="0">
                            <a:latin typeface="Cambria Math" panose="02040503050406030204" pitchFamily="18" charset="0"/>
                          </a:rPr>
                        </m:ctrlPr>
                      </m:fPr>
                      <m:num>
                        <m:r>
                          <a:rPr lang="en-US" altLang="ja-JP" sz="2800" b="0" i="1" smtClean="0">
                            <a:latin typeface="Cambria Math" panose="02040503050406030204" pitchFamily="18" charset="0"/>
                          </a:rPr>
                          <m:t>𝑅𝑓</m:t>
                        </m:r>
                      </m:num>
                      <m:den>
                        <m:r>
                          <a:rPr lang="en-US" altLang="ja-JP" sz="2800" b="0" i="1" smtClean="0">
                            <a:latin typeface="Cambria Math" panose="02040503050406030204" pitchFamily="18" charset="0"/>
                          </a:rPr>
                          <m:t>𝑅𝑖</m:t>
                        </m:r>
                      </m:den>
                    </m:f>
                  </m:oMath>
                </a14:m>
                <a:r>
                  <a:rPr lang="en-US" altLang="ja-JP" sz="2800" dirty="0"/>
                  <a:t> )</a:t>
                </a:r>
                <a:r>
                  <a:rPr lang="en-US" altLang="ja-JP" sz="2800" i="1" dirty="0"/>
                  <a:t>V1</a:t>
                </a:r>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1957215" y="5910312"/>
                <a:ext cx="2844561" cy="717119"/>
              </a:xfrm>
              <a:prstGeom prst="rect">
                <a:avLst/>
              </a:prstGeom>
              <a:blipFill rotWithShape="0">
                <a:blip r:embed="rId7"/>
                <a:stretch>
                  <a:fillRect r="-3212" b="-940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p:cNvSpPr txBox="1"/>
              <p:nvPr/>
            </p:nvSpPr>
            <p:spPr>
              <a:xfrm>
                <a:off x="4934702" y="5035192"/>
                <a:ext cx="2728183" cy="16145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2800" b="0" i="1" smtClean="0">
                          <a:latin typeface="Cambria Math" panose="02040503050406030204" pitchFamily="18" charset="0"/>
                        </a:rPr>
                        <m:t>𝑉𝑜</m:t>
                      </m:r>
                      <m:r>
                        <a:rPr lang="en-US" altLang="ja-JP" sz="2800" b="0" i="1" smtClean="0">
                          <a:latin typeface="Cambria Math" panose="02040503050406030204" pitchFamily="18" charset="0"/>
                        </a:rPr>
                        <m:t>=</m:t>
                      </m:r>
                      <m:r>
                        <a:rPr lang="en-US" altLang="ja-JP" sz="2800" b="0" i="1" smtClean="0">
                          <a:latin typeface="Cambria Math" panose="02040503050406030204" pitchFamily="18" charset="0"/>
                        </a:rPr>
                        <m:t>𝑉</m:t>
                      </m:r>
                      <m:r>
                        <a:rPr lang="en-US" altLang="ja-JP" sz="2800" b="0" i="1" smtClean="0">
                          <a:latin typeface="Cambria Math" panose="02040503050406030204" pitchFamily="18" charset="0"/>
                        </a:rPr>
                        <m:t>1+</m:t>
                      </m:r>
                      <m:r>
                        <a:rPr lang="en-US" altLang="ja-JP" sz="2800" b="0" i="1" smtClean="0">
                          <a:latin typeface="Cambria Math" panose="02040503050406030204" pitchFamily="18" charset="0"/>
                        </a:rPr>
                        <m:t>𝐼𝑅𝑓</m:t>
                      </m:r>
                    </m:oMath>
                  </m:oMathPara>
                </a14:m>
                <a:endParaRPr lang="en-US" altLang="ja-JP" sz="2800" b="0" i="1" dirty="0">
                  <a:latin typeface="Cambria Math" panose="02040503050406030204" pitchFamily="18" charset="0"/>
                </a:endParaRPr>
              </a:p>
              <a:p>
                <a:r>
                  <a:rPr lang="en-US" altLang="ja-JP" sz="2800" b="0" i="1" dirty="0">
                    <a:latin typeface="Cambria Math" panose="02040503050406030204" pitchFamily="18" charset="0"/>
                  </a:rPr>
                  <a:t>  I=</a:t>
                </a:r>
                <a:r>
                  <a:rPr lang="ja-JP" altLang="en-US" sz="2800" b="0" i="1" dirty="0">
                    <a:latin typeface="Cambria Math" panose="02040503050406030204" pitchFamily="18" charset="0"/>
                  </a:rPr>
                  <a:t>　</a:t>
                </a:r>
                <a14:m>
                  <m:oMath xmlns:m="http://schemas.openxmlformats.org/officeDocument/2006/math">
                    <m:f>
                      <m:fPr>
                        <m:ctrlPr>
                          <a:rPr lang="en-US" altLang="ja-JP" sz="2800" i="1" smtClean="0">
                            <a:latin typeface="Cambria Math" panose="02040503050406030204" pitchFamily="18" charset="0"/>
                          </a:rPr>
                        </m:ctrlPr>
                      </m:fPr>
                      <m:num>
                        <m:r>
                          <a:rPr lang="en-US" altLang="ja-JP" sz="2800" i="1">
                            <a:latin typeface="Cambria Math" panose="02040503050406030204" pitchFamily="18" charset="0"/>
                          </a:rPr>
                          <m:t>𝑉</m:t>
                        </m:r>
                        <m:r>
                          <a:rPr lang="en-US" altLang="ja-JP" sz="2800" b="0" i="1" smtClean="0">
                            <a:latin typeface="Cambria Math" panose="02040503050406030204" pitchFamily="18" charset="0"/>
                          </a:rPr>
                          <m:t>𝑜</m:t>
                        </m:r>
                        <m:r>
                          <a:rPr lang="en-US" altLang="ja-JP" sz="2800" b="0" i="1" smtClean="0">
                            <a:latin typeface="Cambria Math" panose="02040503050406030204" pitchFamily="18" charset="0"/>
                          </a:rPr>
                          <m:t>−</m:t>
                        </m:r>
                        <m:r>
                          <a:rPr lang="en-US" altLang="ja-JP" sz="2800" b="0" i="1" smtClean="0">
                            <a:latin typeface="Cambria Math" panose="02040503050406030204" pitchFamily="18" charset="0"/>
                          </a:rPr>
                          <m:t>𝑉</m:t>
                        </m:r>
                        <m:r>
                          <a:rPr lang="en-US" altLang="ja-JP" sz="2800" b="0" i="1" smtClean="0">
                            <a:latin typeface="Cambria Math" panose="02040503050406030204" pitchFamily="18" charset="0"/>
                          </a:rPr>
                          <m:t>1</m:t>
                        </m:r>
                      </m:num>
                      <m:den>
                        <m:r>
                          <a:rPr lang="en-US" altLang="ja-JP" sz="2800" i="1">
                            <a:latin typeface="Cambria Math" panose="02040503050406030204" pitchFamily="18" charset="0"/>
                          </a:rPr>
                          <m:t>𝑅</m:t>
                        </m:r>
                        <m:r>
                          <a:rPr lang="en-US" altLang="ja-JP" sz="2800" b="0" i="1" smtClean="0">
                            <a:latin typeface="Cambria Math" panose="02040503050406030204" pitchFamily="18" charset="0"/>
                          </a:rPr>
                          <m:t>𝑓</m:t>
                        </m:r>
                      </m:den>
                    </m:f>
                  </m:oMath>
                </a14:m>
                <a:endParaRPr lang="en-US" altLang="ja-JP" sz="2800" b="0" i="1" dirty="0">
                  <a:latin typeface="Cambria Math" panose="02040503050406030204" pitchFamily="18" charset="0"/>
                </a:endParaRPr>
              </a:p>
              <a:p>
                <a:endParaRPr lang="en-US" altLang="ja-JP" sz="2800"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4934702" y="5035192"/>
                <a:ext cx="2728183" cy="1614545"/>
              </a:xfrm>
              <a:prstGeom prst="rect">
                <a:avLst/>
              </a:prstGeom>
              <a:blipFill rotWithShape="0">
                <a:blip r:embed="rId8"/>
                <a:stretch>
                  <a:fillRect/>
                </a:stretch>
              </a:blipFill>
            </p:spPr>
            <p:txBody>
              <a:bodyPr/>
              <a:lstStyle/>
              <a:p>
                <a:r>
                  <a:rPr lang="ja-JP" altLang="en-US">
                    <a:noFill/>
                  </a:rPr>
                  <a:t> </a:t>
                </a:r>
              </a:p>
            </p:txBody>
          </p:sp>
        </mc:Fallback>
      </mc:AlternateContent>
      <p:pic>
        <p:nvPicPr>
          <p:cNvPr id="9" name="Picture 4" descr="図05_10"/>
          <p:cNvPicPr>
            <a:picLocks noChangeAspect="1" noChangeArrowheads="1"/>
          </p:cNvPicPr>
          <p:nvPr/>
        </p:nvPicPr>
        <p:blipFill>
          <a:blip r:embed="rId3" cstate="print"/>
          <a:srcRect/>
          <a:stretch>
            <a:fillRect/>
          </a:stretch>
        </p:blipFill>
        <p:spPr bwMode="auto">
          <a:xfrm>
            <a:off x="1217719" y="1132267"/>
            <a:ext cx="6759362" cy="3899314"/>
          </a:xfrm>
          <a:prstGeom prst="rect">
            <a:avLst/>
          </a:prstGeom>
          <a:noFill/>
          <a:ln w="9525">
            <a:noFill/>
            <a:miter lim="800000"/>
            <a:headEnd/>
            <a:tailEnd/>
          </a:ln>
        </p:spPr>
      </p:pic>
    </p:spTree>
    <p:extLst>
      <p:ext uri="{BB962C8B-B14F-4D97-AF65-F5344CB8AC3E}">
        <p14:creationId xmlns:p14="http://schemas.microsoft.com/office/powerpoint/2010/main" val="4294614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a:xfrm>
            <a:off x="482600" y="0"/>
            <a:ext cx="8229600" cy="1143000"/>
          </a:xfrm>
        </p:spPr>
        <p:txBody>
          <a:bodyPr/>
          <a:lstStyle/>
          <a:p>
            <a:pPr eaLnBrk="1" hangingPunct="1"/>
            <a:r>
              <a:rPr lang="ja-JP" altLang="en-US" dirty="0"/>
              <a:t>非反転増幅回路</a:t>
            </a:r>
          </a:p>
        </p:txBody>
      </p:sp>
      <p:pic>
        <p:nvPicPr>
          <p:cNvPr id="33796" name="Picture 4" descr="図05_10"/>
          <p:cNvPicPr>
            <a:picLocks noChangeAspect="1" noChangeArrowheads="1"/>
          </p:cNvPicPr>
          <p:nvPr/>
        </p:nvPicPr>
        <p:blipFill>
          <a:blip r:embed="rId4" cstate="print"/>
          <a:srcRect/>
          <a:stretch>
            <a:fillRect/>
          </a:stretch>
        </p:blipFill>
        <p:spPr bwMode="auto">
          <a:xfrm>
            <a:off x="460375" y="968375"/>
            <a:ext cx="7785100" cy="4491038"/>
          </a:xfrm>
          <a:prstGeom prst="rect">
            <a:avLst/>
          </a:prstGeom>
          <a:noFill/>
          <a:ln w="9525">
            <a:noFill/>
            <a:miter lim="800000"/>
            <a:headEnd/>
            <a:tailEnd/>
          </a:ln>
        </p:spPr>
      </p:pic>
      <p:sp>
        <p:nvSpPr>
          <p:cNvPr id="33797" name="Text Box 5"/>
          <p:cNvSpPr txBox="1">
            <a:spLocks noChangeArrowheads="1"/>
          </p:cNvSpPr>
          <p:nvPr/>
        </p:nvSpPr>
        <p:spPr bwMode="auto">
          <a:xfrm>
            <a:off x="1800225" y="5694363"/>
            <a:ext cx="4621213" cy="579437"/>
          </a:xfrm>
          <a:prstGeom prst="rect">
            <a:avLst/>
          </a:prstGeom>
          <a:noFill/>
          <a:ln w="9525">
            <a:noFill/>
            <a:miter lim="800000"/>
            <a:headEnd/>
            <a:tailEnd/>
          </a:ln>
        </p:spPr>
        <p:txBody>
          <a:bodyPr>
            <a:spAutoFit/>
          </a:bodyPr>
          <a:lstStyle/>
          <a:p>
            <a:r>
              <a:rPr lang="ja-JP" altLang="en-US" sz="3200" dirty="0"/>
              <a:t>入力インピーダンスは</a:t>
            </a:r>
            <a:r>
              <a:rPr lang="ja-JP" altLang="en-US" sz="3200" i="1" dirty="0">
                <a:latin typeface="Times New Roman" pitchFamily="18" charset="0"/>
              </a:rPr>
              <a:t>∞</a:t>
            </a:r>
            <a:endParaRPr lang="ja-JP" altLang="en-US" sz="3200" i="1" baseline="-25000" dirty="0">
              <a:latin typeface="Times New Roman" pitchFamily="18" charset="0"/>
            </a:endParaRPr>
          </a:p>
        </p:txBody>
      </p:sp>
      <p:graphicFrame>
        <p:nvGraphicFramePr>
          <p:cNvPr id="33794" name="Object 5"/>
          <p:cNvGraphicFramePr>
            <a:graphicFrameLocks noChangeAspect="1"/>
          </p:cNvGraphicFramePr>
          <p:nvPr/>
        </p:nvGraphicFramePr>
        <p:xfrm>
          <a:off x="4445000" y="4114800"/>
          <a:ext cx="2674938" cy="1528763"/>
        </p:xfrm>
        <a:graphic>
          <a:graphicData uri="http://schemas.openxmlformats.org/presentationml/2006/ole">
            <mc:AlternateContent xmlns:mc="http://schemas.openxmlformats.org/markup-compatibility/2006">
              <mc:Choice xmlns:v="urn:schemas-microsoft-com:vml" Requires="v">
                <p:oleObj spid="_x0000_s33836" name="数式" r:id="rId5" imgW="749160" imgH="457200" progId="Equation.3">
                  <p:embed/>
                </p:oleObj>
              </mc:Choice>
              <mc:Fallback>
                <p:oleObj name="数式" r:id="rId5" imgW="749160" imgH="4572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45000" y="4114800"/>
                        <a:ext cx="2674938" cy="1528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457200" y="0"/>
            <a:ext cx="8229600" cy="1143000"/>
          </a:xfrm>
        </p:spPr>
        <p:txBody>
          <a:bodyPr/>
          <a:lstStyle/>
          <a:p>
            <a:pPr eaLnBrk="1" hangingPunct="1"/>
            <a:r>
              <a:rPr lang="ja-JP" altLang="en-US" dirty="0"/>
              <a:t>差分増幅回路</a:t>
            </a:r>
          </a:p>
        </p:txBody>
      </p:sp>
      <p:pic>
        <p:nvPicPr>
          <p:cNvPr id="35844" name="Picture 4" descr="図05_13"/>
          <p:cNvPicPr>
            <a:picLocks noChangeAspect="1" noChangeArrowheads="1"/>
          </p:cNvPicPr>
          <p:nvPr/>
        </p:nvPicPr>
        <p:blipFill>
          <a:blip r:embed="rId4" cstate="print"/>
          <a:srcRect/>
          <a:stretch>
            <a:fillRect/>
          </a:stretch>
        </p:blipFill>
        <p:spPr bwMode="auto">
          <a:xfrm>
            <a:off x="0" y="922338"/>
            <a:ext cx="7716838" cy="4594225"/>
          </a:xfrm>
          <a:prstGeom prst="rect">
            <a:avLst/>
          </a:prstGeom>
          <a:noFill/>
          <a:ln w="9525">
            <a:noFill/>
            <a:miter lim="800000"/>
            <a:headEnd/>
            <a:tailEnd/>
          </a:ln>
        </p:spPr>
      </p:pic>
      <p:graphicFrame>
        <p:nvGraphicFramePr>
          <p:cNvPr id="35842" name="Object 4"/>
          <p:cNvGraphicFramePr>
            <a:graphicFrameLocks noChangeAspect="1"/>
          </p:cNvGraphicFramePr>
          <p:nvPr/>
        </p:nvGraphicFramePr>
        <p:xfrm>
          <a:off x="4556125" y="3409950"/>
          <a:ext cx="4587875" cy="3448050"/>
        </p:xfrm>
        <a:graphic>
          <a:graphicData uri="http://schemas.openxmlformats.org/presentationml/2006/ole">
            <mc:AlternateContent xmlns:mc="http://schemas.openxmlformats.org/markup-compatibility/2006">
              <mc:Choice xmlns:v="urn:schemas-microsoft-com:vml" Requires="v">
                <p:oleObj spid="_x0000_s35883" name="数式" r:id="rId5" imgW="2197080" imgH="1650960" progId="Equation.3">
                  <p:embed/>
                </p:oleObj>
              </mc:Choice>
              <mc:Fallback>
                <p:oleObj name="数式" r:id="rId5" imgW="2197080" imgH="165096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56125" y="3409950"/>
                        <a:ext cx="4587875" cy="344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457200" y="0"/>
            <a:ext cx="8229600" cy="1143000"/>
          </a:xfrm>
        </p:spPr>
        <p:txBody>
          <a:bodyPr/>
          <a:lstStyle/>
          <a:p>
            <a:pPr eaLnBrk="1" hangingPunct="1"/>
            <a:r>
              <a:rPr lang="ja-JP" altLang="en-US" dirty="0"/>
              <a:t>差分増幅回路</a:t>
            </a:r>
          </a:p>
        </p:txBody>
      </p:sp>
      <p:pic>
        <p:nvPicPr>
          <p:cNvPr id="35844" name="Picture 4" descr="図05_13"/>
          <p:cNvPicPr>
            <a:picLocks noChangeAspect="1" noChangeArrowheads="1"/>
          </p:cNvPicPr>
          <p:nvPr/>
        </p:nvPicPr>
        <p:blipFill>
          <a:blip r:embed="rId3" cstate="print"/>
          <a:srcRect/>
          <a:stretch>
            <a:fillRect/>
          </a:stretch>
        </p:blipFill>
        <p:spPr bwMode="auto">
          <a:xfrm>
            <a:off x="1473959" y="1143000"/>
            <a:ext cx="5540991" cy="3298833"/>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2" name="テキスト ボックス 1"/>
              <p:cNvSpPr txBox="1"/>
              <p:nvPr/>
            </p:nvSpPr>
            <p:spPr>
              <a:xfrm>
                <a:off x="3766783" y="4475439"/>
                <a:ext cx="5152030" cy="577274"/>
              </a:xfrm>
              <a:prstGeom prst="rect">
                <a:avLst/>
              </a:prstGeom>
              <a:noFill/>
            </p:spPr>
            <p:txBody>
              <a:bodyPr wrap="square" lIns="0" tIns="0" rIns="0" bIns="0" rtlCol="0">
                <a:spAutoFit/>
              </a:bodyPr>
              <a:lstStyle/>
              <a:p>
                <a:r>
                  <a:rPr lang="en-US" altLang="ja-JP" sz="2400" dirty="0">
                    <a:latin typeface="Cambria Math" panose="02040503050406030204" pitchFamily="18" charset="0"/>
                    <a:ea typeface="Cambria Math" panose="02040503050406030204" pitchFamily="18" charset="0"/>
                  </a:rPr>
                  <a:t>Vo=</a:t>
                </a:r>
                <a14:m>
                  <m:oMath xmlns:m="http://schemas.openxmlformats.org/officeDocument/2006/math">
                    <m:f>
                      <m:fPr>
                        <m:ctrlPr>
                          <a:rPr kumimoji="1" lang="en-US" altLang="ja-JP" sz="2400" i="1" smtClean="0">
                            <a:latin typeface="Cambria Math" panose="02040503050406030204" pitchFamily="18" charset="0"/>
                          </a:rPr>
                        </m:ctrlPr>
                      </m:fPr>
                      <m:num>
                        <m:r>
                          <m:rPr>
                            <m:sty m:val="p"/>
                          </m:rPr>
                          <a:rPr lang="en-US" altLang="ja-JP" sz="2400" i="1">
                            <a:latin typeface="Cambria Math" panose="02040503050406030204" pitchFamily="18" charset="0"/>
                          </a:rPr>
                          <m:t>R</m:t>
                        </m:r>
                        <m:r>
                          <a:rPr lang="en-US" altLang="ja-JP" sz="2400" i="1">
                            <a:latin typeface="Cambria Math" panose="02040503050406030204" pitchFamily="18" charset="0"/>
                          </a:rPr>
                          <m:t>1+</m:t>
                        </m:r>
                        <m:r>
                          <m:rPr>
                            <m:sty m:val="p"/>
                          </m:rPr>
                          <a:rPr lang="en-US" altLang="ja-JP" sz="2400" i="1">
                            <a:latin typeface="Cambria Math" panose="02040503050406030204" pitchFamily="18" charset="0"/>
                          </a:rPr>
                          <m:t>Rf</m:t>
                        </m:r>
                        <m:r>
                          <a:rPr lang="en-US" altLang="ja-JP" sz="2400" i="1">
                            <a:latin typeface="Cambria Math" panose="02040503050406030204" pitchFamily="18" charset="0"/>
                          </a:rPr>
                          <m:t>1</m:t>
                        </m:r>
                      </m:num>
                      <m:den>
                        <m:r>
                          <m:rPr>
                            <m:sty m:val="p"/>
                          </m:rPr>
                          <a:rPr lang="en-US" altLang="ja-JP" sz="2400" i="1">
                            <a:latin typeface="Cambria Math" panose="02040503050406030204" pitchFamily="18" charset="0"/>
                          </a:rPr>
                          <m:t>R</m:t>
                        </m:r>
                        <m:r>
                          <a:rPr lang="en-US" altLang="ja-JP" sz="2400" i="1">
                            <a:latin typeface="Cambria Math" panose="02040503050406030204" pitchFamily="18" charset="0"/>
                          </a:rPr>
                          <m:t>1</m:t>
                        </m:r>
                      </m:den>
                    </m:f>
                  </m:oMath>
                </a14:m>
                <a:r>
                  <a:rPr kumimoji="1" lang="ja-JP" altLang="en-US" sz="2400" dirty="0"/>
                  <a:t> </a:t>
                </a:r>
                <a:r>
                  <a:rPr lang="en-US" altLang="ja-JP" sz="2400" dirty="0"/>
                  <a:t>(</a:t>
                </a:r>
                <a14:m>
                  <m:oMath xmlns:m="http://schemas.openxmlformats.org/officeDocument/2006/math">
                    <m:f>
                      <m:fPr>
                        <m:ctrlPr>
                          <a:rPr lang="en-US" altLang="ja-JP" sz="2400" i="1" dirty="0" smtClean="0">
                            <a:latin typeface="Cambria Math" panose="02040503050406030204" pitchFamily="18" charset="0"/>
                          </a:rPr>
                        </m:ctrlPr>
                      </m:fPr>
                      <m:num>
                        <m:r>
                          <a:rPr lang="en-US" altLang="ja-JP" sz="2400" b="0" i="1" dirty="0" smtClean="0">
                            <a:latin typeface="Cambria Math" panose="02040503050406030204" pitchFamily="18" charset="0"/>
                          </a:rPr>
                          <m:t>𝑅𝑓</m:t>
                        </m:r>
                        <m:r>
                          <a:rPr lang="en-US" altLang="ja-JP" sz="2400" b="0" i="1" dirty="0" smtClean="0">
                            <a:latin typeface="Cambria Math" panose="02040503050406030204" pitchFamily="18" charset="0"/>
                          </a:rPr>
                          <m:t>2</m:t>
                        </m:r>
                      </m:num>
                      <m:den>
                        <m:r>
                          <a:rPr lang="en-US" altLang="ja-JP" sz="2400" b="0" i="1" dirty="0" smtClean="0">
                            <a:latin typeface="Cambria Math" panose="02040503050406030204" pitchFamily="18" charset="0"/>
                          </a:rPr>
                          <m:t>𝑅</m:t>
                        </m:r>
                        <m:r>
                          <a:rPr lang="en-US" altLang="ja-JP" sz="2400" b="0" i="1" dirty="0" smtClean="0">
                            <a:latin typeface="Cambria Math" panose="02040503050406030204" pitchFamily="18" charset="0"/>
                          </a:rPr>
                          <m:t>2+</m:t>
                        </m:r>
                        <m:r>
                          <a:rPr lang="en-US" altLang="ja-JP" sz="2400" b="0" i="1" dirty="0" smtClean="0">
                            <a:latin typeface="Cambria Math" panose="02040503050406030204" pitchFamily="18" charset="0"/>
                          </a:rPr>
                          <m:t>𝑅𝑓</m:t>
                        </m:r>
                        <m:r>
                          <a:rPr lang="en-US" altLang="ja-JP" sz="2400" b="0" i="1" dirty="0" smtClean="0">
                            <a:latin typeface="Cambria Math" panose="02040503050406030204" pitchFamily="18" charset="0"/>
                          </a:rPr>
                          <m:t>2</m:t>
                        </m:r>
                      </m:den>
                    </m:f>
                    <m:r>
                      <m:rPr>
                        <m:sty m:val="p"/>
                      </m:rPr>
                      <a:rPr lang="en-US" altLang="ja-JP" sz="2400" b="0" i="0" dirty="0" smtClean="0">
                        <a:latin typeface="Cambria Math" panose="02040503050406030204" pitchFamily="18" charset="0"/>
                      </a:rPr>
                      <m:t>V</m:t>
                    </m:r>
                    <m:r>
                      <a:rPr lang="en-US" altLang="ja-JP" sz="2400" b="0" i="0" dirty="0" smtClean="0">
                        <a:latin typeface="Cambria Math" panose="02040503050406030204" pitchFamily="18" charset="0"/>
                      </a:rPr>
                      <m:t>2−</m:t>
                    </m:r>
                    <m:f>
                      <m:fPr>
                        <m:ctrlPr>
                          <a:rPr lang="en-US" altLang="ja-JP" sz="2400" b="0" i="1" dirty="0" smtClean="0">
                            <a:latin typeface="Cambria Math" panose="02040503050406030204" pitchFamily="18" charset="0"/>
                          </a:rPr>
                        </m:ctrlPr>
                      </m:fPr>
                      <m:num>
                        <m:r>
                          <a:rPr lang="en-US" altLang="ja-JP" sz="2400" b="0" i="1" dirty="0" smtClean="0">
                            <a:latin typeface="Cambria Math" panose="02040503050406030204" pitchFamily="18" charset="0"/>
                          </a:rPr>
                          <m:t>𝑅𝑓</m:t>
                        </m:r>
                        <m:r>
                          <a:rPr lang="en-US" altLang="ja-JP" sz="2400" b="0" i="1" dirty="0" smtClean="0">
                            <a:latin typeface="Cambria Math" panose="02040503050406030204" pitchFamily="18" charset="0"/>
                          </a:rPr>
                          <m:t>1</m:t>
                        </m:r>
                      </m:num>
                      <m:den>
                        <m:r>
                          <a:rPr lang="en-US" altLang="ja-JP" sz="2400" b="0" i="1" dirty="0" smtClean="0">
                            <a:latin typeface="Cambria Math" panose="02040503050406030204" pitchFamily="18" charset="0"/>
                          </a:rPr>
                          <m:t>𝑅</m:t>
                        </m:r>
                        <m:r>
                          <a:rPr lang="en-US" altLang="ja-JP" sz="2400" b="0" i="1" dirty="0" smtClean="0">
                            <a:latin typeface="Cambria Math" panose="02040503050406030204" pitchFamily="18" charset="0"/>
                          </a:rPr>
                          <m:t>1+</m:t>
                        </m:r>
                        <m:r>
                          <a:rPr lang="en-US" altLang="ja-JP" sz="2400" b="0" i="1" dirty="0" smtClean="0">
                            <a:latin typeface="Cambria Math" panose="02040503050406030204" pitchFamily="18" charset="0"/>
                          </a:rPr>
                          <m:t>𝑅𝑓</m:t>
                        </m:r>
                        <m:r>
                          <a:rPr lang="en-US" altLang="ja-JP" sz="2400" b="0" i="1" dirty="0" smtClean="0">
                            <a:latin typeface="Cambria Math" panose="02040503050406030204" pitchFamily="18" charset="0"/>
                          </a:rPr>
                          <m:t>1</m:t>
                        </m:r>
                      </m:den>
                    </m:f>
                    <m:r>
                      <m:rPr>
                        <m:sty m:val="p"/>
                      </m:rPr>
                      <a:rPr lang="en-US" altLang="ja-JP" sz="2400" b="0" i="0" dirty="0" smtClean="0">
                        <a:latin typeface="Cambria Math" panose="02040503050406030204" pitchFamily="18" charset="0"/>
                      </a:rPr>
                      <m:t>V</m:t>
                    </m:r>
                    <m:r>
                      <a:rPr lang="en-US" altLang="ja-JP" sz="2400" b="0" i="0" dirty="0" smtClean="0">
                        <a:latin typeface="Cambria Math" panose="02040503050406030204" pitchFamily="18" charset="0"/>
                      </a:rPr>
                      <m:t>1)</m:t>
                    </m:r>
                  </m:oMath>
                </a14:m>
                <a:endParaRPr kumimoji="1" lang="ja-JP" altLang="en-US" sz="24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3766783" y="4475439"/>
                <a:ext cx="5152030" cy="577274"/>
              </a:xfrm>
              <a:prstGeom prst="rect">
                <a:avLst/>
              </a:prstGeom>
              <a:blipFill rotWithShape="0">
                <a:blip r:embed="rId6"/>
                <a:stretch>
                  <a:fillRect l="-3669" t="-2105" b="-10526"/>
                </a:stretch>
              </a:blipFill>
            </p:spPr>
            <p:txBody>
              <a:bodyPr/>
              <a:lstStyle/>
              <a:p>
                <a:r>
                  <a:rPr lang="ja-JP" altLang="en-US">
                    <a:noFill/>
                  </a:rPr>
                  <a:t> </a:t>
                </a:r>
              </a:p>
            </p:txBody>
          </p:sp>
        </mc:Fallback>
      </mc:AlternateContent>
      <p:sp>
        <p:nvSpPr>
          <p:cNvPr id="3" name="テキスト ボックス 2"/>
          <p:cNvSpPr txBox="1"/>
          <p:nvPr/>
        </p:nvSpPr>
        <p:spPr>
          <a:xfrm>
            <a:off x="1910687" y="5199795"/>
            <a:ext cx="3233578" cy="369332"/>
          </a:xfrm>
          <a:prstGeom prst="rect">
            <a:avLst/>
          </a:prstGeom>
          <a:noFill/>
        </p:spPr>
        <p:txBody>
          <a:bodyPr wrap="none" rtlCol="0">
            <a:spAutoFit/>
          </a:bodyPr>
          <a:lstStyle/>
          <a:p>
            <a:r>
              <a:rPr lang="en-US" altLang="ja-JP" dirty="0"/>
              <a:t>R1=R2=</a:t>
            </a:r>
            <a:r>
              <a:rPr lang="en-US" altLang="ja-JP" dirty="0" err="1"/>
              <a:t>Ri</a:t>
            </a:r>
            <a:r>
              <a:rPr lang="en-US" altLang="ja-JP" dirty="0"/>
              <a:t>, Rf1=Rf2=</a:t>
            </a:r>
            <a:r>
              <a:rPr lang="en-US" altLang="ja-JP" dirty="0" err="1"/>
              <a:t>Rf</a:t>
            </a:r>
            <a:r>
              <a:rPr lang="ja-JP" altLang="en-US" dirty="0"/>
              <a:t>ならば</a:t>
            </a:r>
            <a:endParaRPr kumimoji="1" lang="ja-JP" altLang="en-US" dirty="0"/>
          </a:p>
        </p:txBody>
      </p:sp>
      <mc:AlternateContent xmlns:mc="http://schemas.openxmlformats.org/markup-compatibility/2006" xmlns:a14="http://schemas.microsoft.com/office/drawing/2010/main">
        <mc:Choice Requires="a14">
          <p:sp>
            <p:nvSpPr>
              <p:cNvPr id="7" name="テキスト ボックス 6"/>
              <p:cNvSpPr txBox="1"/>
              <p:nvPr/>
            </p:nvSpPr>
            <p:spPr>
              <a:xfrm>
                <a:off x="3630306" y="5539158"/>
                <a:ext cx="5152030" cy="543034"/>
              </a:xfrm>
              <a:prstGeom prst="rect">
                <a:avLst/>
              </a:prstGeom>
              <a:noFill/>
            </p:spPr>
            <p:txBody>
              <a:bodyPr wrap="square" lIns="0" tIns="0" rIns="0" bIns="0" rtlCol="0">
                <a:spAutoFit/>
              </a:bodyPr>
              <a:lstStyle/>
              <a:p>
                <a:r>
                  <a:rPr lang="en-US" altLang="ja-JP" sz="2400" dirty="0">
                    <a:latin typeface="Cambria Math" panose="02040503050406030204" pitchFamily="18" charset="0"/>
                    <a:ea typeface="Cambria Math" panose="02040503050406030204" pitchFamily="18" charset="0"/>
                  </a:rPr>
                  <a:t>Vo=</a:t>
                </a:r>
                <a14:m>
                  <m:oMath xmlns:m="http://schemas.openxmlformats.org/officeDocument/2006/math">
                    <m:f>
                      <m:fPr>
                        <m:ctrlPr>
                          <a:rPr kumimoji="1" lang="en-US" altLang="ja-JP" sz="2400" i="1" smtClean="0">
                            <a:latin typeface="Cambria Math" panose="02040503050406030204" pitchFamily="18" charset="0"/>
                          </a:rPr>
                        </m:ctrlPr>
                      </m:fPr>
                      <m:num>
                        <m:r>
                          <m:rPr>
                            <m:sty m:val="p"/>
                          </m:rPr>
                          <a:rPr lang="en-US" altLang="ja-JP" sz="2400" i="1">
                            <a:latin typeface="Cambria Math" panose="02040503050406030204" pitchFamily="18" charset="0"/>
                          </a:rPr>
                          <m:t>Rf</m:t>
                        </m:r>
                      </m:num>
                      <m:den>
                        <m:r>
                          <m:rPr>
                            <m:sty m:val="p"/>
                          </m:rPr>
                          <a:rPr lang="en-US" altLang="ja-JP" sz="2400" i="1">
                            <a:latin typeface="Cambria Math" panose="02040503050406030204" pitchFamily="18" charset="0"/>
                          </a:rPr>
                          <m:t>R</m:t>
                        </m:r>
                        <m:r>
                          <a:rPr lang="en-US" altLang="ja-JP" sz="2400" b="0" i="1" smtClean="0">
                            <a:latin typeface="Cambria Math" panose="02040503050406030204" pitchFamily="18" charset="0"/>
                          </a:rPr>
                          <m:t>𝑖</m:t>
                        </m:r>
                      </m:den>
                    </m:f>
                  </m:oMath>
                </a14:m>
                <a:r>
                  <a:rPr kumimoji="1" lang="ja-JP" altLang="en-US" sz="2400" dirty="0"/>
                  <a:t> </a:t>
                </a:r>
                <a:r>
                  <a:rPr lang="en-US" altLang="ja-JP" sz="2400" dirty="0"/>
                  <a:t>(</a:t>
                </a:r>
                <a14:m>
                  <m:oMath xmlns:m="http://schemas.openxmlformats.org/officeDocument/2006/math">
                    <m:r>
                      <m:rPr>
                        <m:sty m:val="p"/>
                      </m:rPr>
                      <a:rPr lang="en-US" altLang="ja-JP" sz="2400" b="0" i="0" dirty="0" smtClean="0">
                        <a:latin typeface="Cambria Math" panose="02040503050406030204" pitchFamily="18" charset="0"/>
                      </a:rPr>
                      <m:t>V</m:t>
                    </m:r>
                    <m:r>
                      <a:rPr lang="en-US" altLang="ja-JP" sz="2400" b="0" i="0" dirty="0" smtClean="0">
                        <a:latin typeface="Cambria Math" panose="02040503050406030204" pitchFamily="18" charset="0"/>
                      </a:rPr>
                      <m:t>2−</m:t>
                    </m:r>
                    <m:r>
                      <m:rPr>
                        <m:sty m:val="p"/>
                      </m:rPr>
                      <a:rPr lang="en-US" altLang="ja-JP" sz="2400" b="0" i="0" dirty="0" smtClean="0">
                        <a:latin typeface="Cambria Math" panose="02040503050406030204" pitchFamily="18" charset="0"/>
                      </a:rPr>
                      <m:t>V</m:t>
                    </m:r>
                    <m:r>
                      <a:rPr lang="en-US" altLang="ja-JP" sz="2400" b="0" i="0" dirty="0" smtClean="0">
                        <a:latin typeface="Cambria Math" panose="02040503050406030204" pitchFamily="18" charset="0"/>
                      </a:rPr>
                      <m:t>1)</m:t>
                    </m:r>
                  </m:oMath>
                </a14:m>
                <a:endParaRPr kumimoji="1" lang="ja-JP" altLang="en-US" sz="24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3630306" y="5539158"/>
                <a:ext cx="5152030" cy="543034"/>
              </a:xfrm>
              <a:prstGeom prst="rect">
                <a:avLst/>
              </a:prstGeom>
              <a:blipFill rotWithShape="0">
                <a:blip r:embed="rId7"/>
                <a:stretch>
                  <a:fillRect l="-3669" t="-2247" b="-17978"/>
                </a:stretch>
              </a:blipFill>
            </p:spPr>
            <p:txBody>
              <a:bodyPr/>
              <a:lstStyle/>
              <a:p>
                <a:r>
                  <a:rPr lang="ja-JP" altLang="en-US">
                    <a:noFill/>
                  </a:rPr>
                  <a:t> </a:t>
                </a:r>
              </a:p>
            </p:txBody>
          </p:sp>
        </mc:Fallback>
      </mc:AlternateContent>
      <p:sp>
        <p:nvSpPr>
          <p:cNvPr id="4" name="テキスト ボックス 3"/>
          <p:cNvSpPr txBox="1"/>
          <p:nvPr/>
        </p:nvSpPr>
        <p:spPr>
          <a:xfrm>
            <a:off x="2047167" y="6182433"/>
            <a:ext cx="4725974" cy="523220"/>
          </a:xfrm>
          <a:prstGeom prst="rect">
            <a:avLst/>
          </a:prstGeom>
          <a:noFill/>
        </p:spPr>
        <p:txBody>
          <a:bodyPr wrap="none" rtlCol="0">
            <a:spAutoFit/>
          </a:bodyPr>
          <a:lstStyle/>
          <a:p>
            <a:r>
              <a:rPr lang="ja-JP" altLang="en-US" sz="2800" dirty="0"/>
              <a:t>これは引き算器としても使える</a:t>
            </a:r>
            <a:endParaRPr kumimoji="1" lang="ja-JP" altLang="en-US" sz="2800" dirty="0"/>
          </a:p>
        </p:txBody>
      </p:sp>
    </p:spTree>
    <p:extLst>
      <p:ext uri="{BB962C8B-B14F-4D97-AF65-F5344CB8AC3E}">
        <p14:creationId xmlns:p14="http://schemas.microsoft.com/office/powerpoint/2010/main" val="3457888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ここまで</a:t>
            </a:r>
            <a:r>
              <a:rPr kumimoji="1" lang="ja-JP" altLang="en-US" dirty="0"/>
              <a:t>のポイント</a:t>
            </a:r>
          </a:p>
        </p:txBody>
      </p:sp>
      <p:pic>
        <p:nvPicPr>
          <p:cNvPr id="6" name="コンテンツ プレースホルダー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906127" y="4487712"/>
            <a:ext cx="1995376" cy="2039275"/>
          </a:xfrm>
        </p:spPr>
      </p:pic>
      <mc:AlternateContent xmlns:mc="http://schemas.openxmlformats.org/markup-compatibility/2006" xmlns:a14="http://schemas.microsoft.com/office/drawing/2010/main">
        <mc:Choice Requires="a14">
          <p:sp>
            <p:nvSpPr>
              <p:cNvPr id="4" name="テキスト ボックス 3"/>
              <p:cNvSpPr txBox="1"/>
              <p:nvPr/>
            </p:nvSpPr>
            <p:spPr>
              <a:xfrm>
                <a:off x="1938810" y="3610508"/>
                <a:ext cx="2421817" cy="91146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2800" b="0" i="1" smtClean="0">
                          <a:latin typeface="Cambria Math" panose="02040503050406030204" pitchFamily="18" charset="0"/>
                        </a:rPr>
                        <m:t>𝑉𝑜</m:t>
                      </m:r>
                      <m:r>
                        <a:rPr lang="en-US" altLang="ja-JP" sz="2800" i="1" smtClean="0">
                          <a:latin typeface="Cambria Math" panose="02040503050406030204" pitchFamily="18" charset="0"/>
                        </a:rPr>
                        <m:t>=</m:t>
                      </m:r>
                      <m:r>
                        <a:rPr lang="en-US" altLang="ja-JP" sz="2800" b="0" i="1" smtClean="0">
                          <a:latin typeface="Cambria Math" panose="02040503050406030204" pitchFamily="18" charset="0"/>
                        </a:rPr>
                        <m:t>−</m:t>
                      </m:r>
                      <m:f>
                        <m:fPr>
                          <m:ctrlPr>
                            <a:rPr lang="en-US" altLang="ja-JP" sz="2800" i="1" smtClean="0">
                              <a:latin typeface="Cambria Math" panose="02040503050406030204" pitchFamily="18" charset="0"/>
                            </a:rPr>
                          </m:ctrlPr>
                        </m:fPr>
                        <m:num>
                          <m:r>
                            <a:rPr lang="en-US" altLang="ja-JP" sz="2800" b="0" i="1" smtClean="0">
                              <a:latin typeface="Cambria Math" panose="02040503050406030204" pitchFamily="18" charset="0"/>
                            </a:rPr>
                            <m:t>𝑅𝑓</m:t>
                          </m:r>
                        </m:num>
                        <m:den>
                          <m:r>
                            <a:rPr lang="en-US" altLang="ja-JP" sz="2800" b="0" i="1" smtClean="0">
                              <a:latin typeface="Cambria Math" panose="02040503050406030204" pitchFamily="18" charset="0"/>
                            </a:rPr>
                            <m:t>𝑅𝑖</m:t>
                          </m:r>
                        </m:den>
                      </m:f>
                      <m:r>
                        <a:rPr lang="en-US" altLang="ja-JP" sz="2800" b="0" i="1" smtClean="0">
                          <a:latin typeface="Cambria Math" panose="02040503050406030204" pitchFamily="18" charset="0"/>
                        </a:rPr>
                        <m:t>𝑉</m:t>
                      </m:r>
                      <m:r>
                        <a:rPr lang="en-US" altLang="ja-JP" sz="2800" b="0" i="1" smtClean="0">
                          <a:latin typeface="Cambria Math" panose="02040503050406030204" pitchFamily="18" charset="0"/>
                        </a:rPr>
                        <m:t>1</m:t>
                      </m:r>
                    </m:oMath>
                  </m:oMathPara>
                </a14:m>
                <a:endParaRPr lang="en-US" altLang="ja-JP" sz="28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1938810" y="3610508"/>
                <a:ext cx="2421817" cy="911468"/>
              </a:xfrm>
              <a:prstGeom prst="rect">
                <a:avLst/>
              </a:prstGeom>
              <a:blipFill rotWithShape="0">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テキスト ボックス 4"/>
              <p:cNvSpPr txBox="1"/>
              <p:nvPr/>
            </p:nvSpPr>
            <p:spPr>
              <a:xfrm>
                <a:off x="1838579" y="5308136"/>
                <a:ext cx="2844561" cy="717119"/>
              </a:xfrm>
              <a:prstGeom prst="rect">
                <a:avLst/>
              </a:prstGeom>
              <a:noFill/>
            </p:spPr>
            <p:txBody>
              <a:bodyPr wrap="none" rtlCol="0">
                <a:spAutoFit/>
              </a:bodyPr>
              <a:lstStyle/>
              <a:p>
                <a14:m>
                  <m:oMath xmlns:m="http://schemas.openxmlformats.org/officeDocument/2006/math">
                    <m:r>
                      <a:rPr lang="en-US" altLang="ja-JP" sz="2800" b="0" i="1" smtClean="0">
                        <a:latin typeface="Cambria Math" panose="02040503050406030204" pitchFamily="18" charset="0"/>
                      </a:rPr>
                      <m:t>𝑉𝑜</m:t>
                    </m:r>
                    <m:r>
                      <a:rPr lang="en-US" altLang="ja-JP" sz="2800" i="1" smtClean="0">
                        <a:latin typeface="Cambria Math" panose="02040503050406030204" pitchFamily="18" charset="0"/>
                      </a:rPr>
                      <m:t>=</m:t>
                    </m:r>
                    <m:r>
                      <a:rPr lang="en-US" altLang="ja-JP" sz="2800" b="0" i="1" smtClean="0">
                        <a:latin typeface="Cambria Math" panose="02040503050406030204" pitchFamily="18" charset="0"/>
                      </a:rPr>
                      <m:t>(1+</m:t>
                    </m:r>
                    <m:f>
                      <m:fPr>
                        <m:ctrlPr>
                          <a:rPr lang="en-US" altLang="ja-JP" sz="2800" i="1" smtClean="0">
                            <a:latin typeface="Cambria Math" panose="02040503050406030204" pitchFamily="18" charset="0"/>
                          </a:rPr>
                        </m:ctrlPr>
                      </m:fPr>
                      <m:num>
                        <m:r>
                          <a:rPr lang="en-US" altLang="ja-JP" sz="2800" b="0" i="1" smtClean="0">
                            <a:latin typeface="Cambria Math" panose="02040503050406030204" pitchFamily="18" charset="0"/>
                          </a:rPr>
                          <m:t>𝑅𝑓</m:t>
                        </m:r>
                      </m:num>
                      <m:den>
                        <m:r>
                          <a:rPr lang="en-US" altLang="ja-JP" sz="2800" b="0" i="1" smtClean="0">
                            <a:latin typeface="Cambria Math" panose="02040503050406030204" pitchFamily="18" charset="0"/>
                          </a:rPr>
                          <m:t>𝑅𝑖</m:t>
                        </m:r>
                      </m:den>
                    </m:f>
                  </m:oMath>
                </a14:m>
                <a:r>
                  <a:rPr lang="en-US" altLang="ja-JP" sz="2800" dirty="0"/>
                  <a:t> )</a:t>
                </a:r>
                <a:r>
                  <a:rPr lang="en-US" altLang="ja-JP" sz="2800" i="1" dirty="0"/>
                  <a:t>V1</a:t>
                </a:r>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1838579" y="5308136"/>
                <a:ext cx="2844561" cy="717119"/>
              </a:xfrm>
              <a:prstGeom prst="rect">
                <a:avLst/>
              </a:prstGeom>
              <a:blipFill rotWithShape="0">
                <a:blip r:embed="rId7"/>
                <a:stretch>
                  <a:fillRect r="-3219" b="-9402"/>
                </a:stretch>
              </a:blipFill>
            </p:spPr>
            <p:txBody>
              <a:bodyPr/>
              <a:lstStyle/>
              <a:p>
                <a:r>
                  <a:rPr lang="ja-JP" altLang="en-US">
                    <a:noFill/>
                  </a:rPr>
                  <a:t> </a:t>
                </a:r>
              </a:p>
            </p:txBody>
          </p:sp>
        </mc:Fallback>
      </mc:AlternateContent>
      <p:sp>
        <p:nvSpPr>
          <p:cNvPr id="7" name="テキスト ボックス 6"/>
          <p:cNvSpPr txBox="1"/>
          <p:nvPr/>
        </p:nvSpPr>
        <p:spPr>
          <a:xfrm>
            <a:off x="319148" y="1656128"/>
            <a:ext cx="8824852" cy="1077218"/>
          </a:xfrm>
          <a:prstGeom prst="rect">
            <a:avLst/>
          </a:prstGeom>
          <a:noFill/>
        </p:spPr>
        <p:txBody>
          <a:bodyPr wrap="none" rtlCol="0">
            <a:spAutoFit/>
          </a:bodyPr>
          <a:lstStyle/>
          <a:p>
            <a:r>
              <a:rPr kumimoji="1" lang="ja-JP" altLang="en-US" sz="3200" dirty="0"/>
              <a:t>負帰還が掛かっていればイマジナリーショート</a:t>
            </a:r>
            <a:endParaRPr kumimoji="1" lang="en-US" altLang="ja-JP" sz="3200" dirty="0"/>
          </a:p>
          <a:p>
            <a:r>
              <a:rPr kumimoji="1" lang="ja-JP" altLang="en-US" sz="3200" dirty="0"/>
              <a:t>によりオペアンプの</a:t>
            </a:r>
            <a:r>
              <a:rPr kumimoji="1" lang="en-US" altLang="ja-JP" sz="3200" dirty="0"/>
              <a:t>2</a:t>
            </a:r>
            <a:r>
              <a:rPr kumimoji="1" lang="ja-JP" altLang="en-US" sz="3200" dirty="0" err="1"/>
              <a:t>つの</a:t>
            </a:r>
            <a:r>
              <a:rPr kumimoji="1" lang="ja-JP" altLang="en-US" sz="3200" dirty="0"/>
              <a:t>入力の電圧は同じになる</a:t>
            </a:r>
          </a:p>
        </p:txBody>
      </p:sp>
      <p:sp>
        <p:nvSpPr>
          <p:cNvPr id="8" name="テキスト ボックス 7"/>
          <p:cNvSpPr txBox="1"/>
          <p:nvPr/>
        </p:nvSpPr>
        <p:spPr>
          <a:xfrm>
            <a:off x="679480" y="3025733"/>
            <a:ext cx="4288353" cy="584775"/>
          </a:xfrm>
          <a:prstGeom prst="rect">
            <a:avLst/>
          </a:prstGeom>
          <a:noFill/>
        </p:spPr>
        <p:txBody>
          <a:bodyPr wrap="none" rtlCol="0">
            <a:spAutoFit/>
          </a:bodyPr>
          <a:lstStyle/>
          <a:p>
            <a:r>
              <a:rPr lang="ja-JP" altLang="en-US" sz="3200" dirty="0"/>
              <a:t>反転増幅回路の増幅率</a:t>
            </a:r>
            <a:endParaRPr kumimoji="1" lang="en-US" altLang="ja-JP" sz="3200" dirty="0"/>
          </a:p>
        </p:txBody>
      </p:sp>
      <p:sp>
        <p:nvSpPr>
          <p:cNvPr id="9" name="テキスト ボックス 8"/>
          <p:cNvSpPr txBox="1"/>
          <p:nvPr/>
        </p:nvSpPr>
        <p:spPr>
          <a:xfrm>
            <a:off x="708203" y="4676156"/>
            <a:ext cx="4682692" cy="584775"/>
          </a:xfrm>
          <a:prstGeom prst="rect">
            <a:avLst/>
          </a:prstGeom>
          <a:noFill/>
        </p:spPr>
        <p:txBody>
          <a:bodyPr wrap="none" rtlCol="0">
            <a:spAutoFit/>
          </a:bodyPr>
          <a:lstStyle/>
          <a:p>
            <a:r>
              <a:rPr lang="ja-JP" altLang="en-US" sz="3200" dirty="0"/>
              <a:t>非反転増幅回路の増幅率</a:t>
            </a:r>
            <a:endParaRPr kumimoji="1" lang="en-US" altLang="ja-JP" sz="3200" dirty="0"/>
          </a:p>
        </p:txBody>
      </p:sp>
    </p:spTree>
    <p:extLst>
      <p:ext uri="{BB962C8B-B14F-4D97-AF65-F5344CB8AC3E}">
        <p14:creationId xmlns:p14="http://schemas.microsoft.com/office/powerpoint/2010/main" val="3932458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理想の増幅器って何？</a:t>
            </a:r>
            <a:endParaRPr kumimoji="1" lang="ja-JP" altLang="en-US" dirty="0"/>
          </a:p>
        </p:txBody>
      </p:sp>
      <p:cxnSp>
        <p:nvCxnSpPr>
          <p:cNvPr id="4" name="直線コネクタ 3"/>
          <p:cNvCxnSpPr/>
          <p:nvPr/>
        </p:nvCxnSpPr>
        <p:spPr>
          <a:xfrm>
            <a:off x="2789854" y="2169257"/>
            <a:ext cx="0" cy="12059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845048" y="2156036"/>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Line 28"/>
          <p:cNvSpPr>
            <a:spLocks noChangeShapeType="1"/>
          </p:cNvSpPr>
          <p:nvPr/>
        </p:nvSpPr>
        <p:spPr bwMode="auto">
          <a:xfrm>
            <a:off x="2260551" y="3055367"/>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Rectangle 29"/>
          <p:cNvSpPr>
            <a:spLocks noChangeArrowheads="1"/>
          </p:cNvSpPr>
          <p:nvPr/>
        </p:nvSpPr>
        <p:spPr bwMode="auto">
          <a:xfrm>
            <a:off x="2192597" y="2469294"/>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 name="Line 31"/>
          <p:cNvSpPr>
            <a:spLocks noChangeShapeType="1"/>
          </p:cNvSpPr>
          <p:nvPr/>
        </p:nvSpPr>
        <p:spPr bwMode="auto">
          <a:xfrm>
            <a:off x="2287847" y="2169257"/>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9" name="直線コネクタ 8"/>
          <p:cNvCxnSpPr/>
          <p:nvPr/>
        </p:nvCxnSpPr>
        <p:spPr>
          <a:xfrm>
            <a:off x="800241" y="3389781"/>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Line 28"/>
          <p:cNvSpPr>
            <a:spLocks noChangeShapeType="1"/>
          </p:cNvSpPr>
          <p:nvPr/>
        </p:nvSpPr>
        <p:spPr bwMode="auto">
          <a:xfrm>
            <a:off x="1621384" y="3071288"/>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Rectangle 29"/>
          <p:cNvSpPr>
            <a:spLocks noChangeArrowheads="1"/>
          </p:cNvSpPr>
          <p:nvPr/>
        </p:nvSpPr>
        <p:spPr bwMode="auto">
          <a:xfrm>
            <a:off x="1553430" y="2485215"/>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 name="Line 31"/>
          <p:cNvSpPr>
            <a:spLocks noChangeShapeType="1"/>
          </p:cNvSpPr>
          <p:nvPr/>
        </p:nvSpPr>
        <p:spPr bwMode="auto">
          <a:xfrm>
            <a:off x="1648680" y="218517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3" name="直線矢印コネクタ 12"/>
          <p:cNvCxnSpPr/>
          <p:nvPr/>
        </p:nvCxnSpPr>
        <p:spPr>
          <a:xfrm flipV="1">
            <a:off x="845048" y="2154736"/>
            <a:ext cx="406735" cy="13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円/楕円 13"/>
          <p:cNvSpPr/>
          <p:nvPr/>
        </p:nvSpPr>
        <p:spPr>
          <a:xfrm>
            <a:off x="2646553" y="2529049"/>
            <a:ext cx="313898" cy="4070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矢印コネクタ 14"/>
          <p:cNvCxnSpPr/>
          <p:nvPr/>
        </p:nvCxnSpPr>
        <p:spPr>
          <a:xfrm>
            <a:off x="2789854" y="2610937"/>
            <a:ext cx="0" cy="259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Line 28"/>
          <p:cNvSpPr>
            <a:spLocks noChangeShapeType="1"/>
          </p:cNvSpPr>
          <p:nvPr/>
        </p:nvSpPr>
        <p:spPr bwMode="auto">
          <a:xfrm>
            <a:off x="3438812" y="3100859"/>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Rectangle 29"/>
          <p:cNvSpPr>
            <a:spLocks noChangeArrowheads="1"/>
          </p:cNvSpPr>
          <p:nvPr/>
        </p:nvSpPr>
        <p:spPr bwMode="auto">
          <a:xfrm>
            <a:off x="3370858" y="2514786"/>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 name="Line 31"/>
          <p:cNvSpPr>
            <a:spLocks noChangeShapeType="1"/>
          </p:cNvSpPr>
          <p:nvPr/>
        </p:nvSpPr>
        <p:spPr bwMode="auto">
          <a:xfrm>
            <a:off x="3466108" y="2214749"/>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9" name="直線コネクタ 18"/>
          <p:cNvCxnSpPr/>
          <p:nvPr/>
        </p:nvCxnSpPr>
        <p:spPr>
          <a:xfrm>
            <a:off x="2785308" y="2185604"/>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2787582" y="3402531"/>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800241" y="2370115"/>
            <a:ext cx="0" cy="863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845048" y="2818316"/>
            <a:ext cx="351378" cy="369332"/>
          </a:xfrm>
          <a:prstGeom prst="rect">
            <a:avLst/>
          </a:prstGeom>
          <a:noFill/>
        </p:spPr>
        <p:txBody>
          <a:bodyPr wrap="none" rtlCol="0">
            <a:spAutoFit/>
          </a:bodyPr>
          <a:lstStyle/>
          <a:p>
            <a:r>
              <a:rPr kumimoji="1" lang="en-US" altLang="ja-JP" dirty="0"/>
              <a:t>vi</a:t>
            </a:r>
            <a:endParaRPr kumimoji="1" lang="ja-JP" altLang="en-US" dirty="0"/>
          </a:p>
        </p:txBody>
      </p:sp>
      <p:sp>
        <p:nvSpPr>
          <p:cNvPr id="23" name="テキスト ボックス 22"/>
          <p:cNvSpPr txBox="1"/>
          <p:nvPr/>
        </p:nvSpPr>
        <p:spPr>
          <a:xfrm>
            <a:off x="825343" y="2239182"/>
            <a:ext cx="902811" cy="369332"/>
          </a:xfrm>
          <a:prstGeom prst="rect">
            <a:avLst/>
          </a:prstGeom>
          <a:noFill/>
        </p:spPr>
        <p:txBody>
          <a:bodyPr wrap="none" rtlCol="0">
            <a:spAutoFit/>
          </a:bodyPr>
          <a:lstStyle/>
          <a:p>
            <a:r>
              <a:rPr lang="en-US" altLang="ja-JP"/>
              <a:t>R1//R2</a:t>
            </a:r>
            <a:endParaRPr kumimoji="1" lang="ja-JP" altLang="en-US" dirty="0"/>
          </a:p>
        </p:txBody>
      </p:sp>
      <p:sp>
        <p:nvSpPr>
          <p:cNvPr id="24" name="テキスト ボックス 23"/>
          <p:cNvSpPr txBox="1"/>
          <p:nvPr/>
        </p:nvSpPr>
        <p:spPr>
          <a:xfrm>
            <a:off x="1758416" y="2531302"/>
            <a:ext cx="492443" cy="369332"/>
          </a:xfrm>
          <a:prstGeom prst="rect">
            <a:avLst/>
          </a:prstGeom>
          <a:noFill/>
        </p:spPr>
        <p:txBody>
          <a:bodyPr wrap="none" rtlCol="0">
            <a:spAutoFit/>
          </a:bodyPr>
          <a:lstStyle/>
          <a:p>
            <a:r>
              <a:rPr lang="en-US" altLang="ja-JP" dirty="0" err="1"/>
              <a:t>hie</a:t>
            </a:r>
            <a:endParaRPr kumimoji="1" lang="ja-JP" altLang="en-US" dirty="0"/>
          </a:p>
        </p:txBody>
      </p:sp>
      <p:sp>
        <p:nvSpPr>
          <p:cNvPr id="25" name="テキスト ボックス 24"/>
          <p:cNvSpPr txBox="1"/>
          <p:nvPr/>
        </p:nvSpPr>
        <p:spPr>
          <a:xfrm>
            <a:off x="2388505" y="2908785"/>
            <a:ext cx="748923" cy="369332"/>
          </a:xfrm>
          <a:prstGeom prst="rect">
            <a:avLst/>
          </a:prstGeom>
          <a:noFill/>
        </p:spPr>
        <p:txBody>
          <a:bodyPr wrap="none" rtlCol="0">
            <a:spAutoFit/>
          </a:bodyPr>
          <a:lstStyle/>
          <a:p>
            <a:r>
              <a:rPr lang="en-US" altLang="ja-JP" dirty="0" err="1"/>
              <a:t>hfe</a:t>
            </a:r>
            <a:r>
              <a:rPr lang="en-US" altLang="ja-JP" dirty="0"/>
              <a:t> </a:t>
            </a:r>
            <a:r>
              <a:rPr lang="en-US" altLang="ja-JP" dirty="0" err="1"/>
              <a:t>ib</a:t>
            </a:r>
            <a:endParaRPr kumimoji="1" lang="ja-JP" altLang="en-US" dirty="0"/>
          </a:p>
        </p:txBody>
      </p:sp>
      <p:sp>
        <p:nvSpPr>
          <p:cNvPr id="26" name="テキスト ボックス 25"/>
          <p:cNvSpPr txBox="1"/>
          <p:nvPr/>
        </p:nvSpPr>
        <p:spPr>
          <a:xfrm>
            <a:off x="3412363" y="2574531"/>
            <a:ext cx="479618" cy="369332"/>
          </a:xfrm>
          <a:prstGeom prst="rect">
            <a:avLst/>
          </a:prstGeom>
          <a:noFill/>
        </p:spPr>
        <p:txBody>
          <a:bodyPr wrap="none" rtlCol="0">
            <a:spAutoFit/>
          </a:bodyPr>
          <a:lstStyle/>
          <a:p>
            <a:r>
              <a:rPr kumimoji="1" lang="en-US" altLang="ja-JP" dirty="0"/>
              <a:t>R3</a:t>
            </a:r>
            <a:endParaRPr kumimoji="1" lang="ja-JP" altLang="en-US" dirty="0"/>
          </a:p>
        </p:txBody>
      </p:sp>
      <p:sp>
        <p:nvSpPr>
          <p:cNvPr id="27" name="正方形/長方形 26"/>
          <p:cNvSpPr/>
          <p:nvPr/>
        </p:nvSpPr>
        <p:spPr>
          <a:xfrm>
            <a:off x="1758416" y="1788851"/>
            <a:ext cx="1502286" cy="231874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コネクタ 27"/>
          <p:cNvCxnSpPr/>
          <p:nvPr/>
        </p:nvCxnSpPr>
        <p:spPr>
          <a:xfrm>
            <a:off x="6203036" y="2200886"/>
            <a:ext cx="0" cy="12059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258230" y="2187665"/>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Line 28"/>
          <p:cNvSpPr>
            <a:spLocks noChangeShapeType="1"/>
          </p:cNvSpPr>
          <p:nvPr/>
        </p:nvSpPr>
        <p:spPr bwMode="auto">
          <a:xfrm>
            <a:off x="5673733" y="3086996"/>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 name="Rectangle 29"/>
          <p:cNvSpPr>
            <a:spLocks noChangeArrowheads="1"/>
          </p:cNvSpPr>
          <p:nvPr/>
        </p:nvSpPr>
        <p:spPr bwMode="auto">
          <a:xfrm>
            <a:off x="5605779" y="2500923"/>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 name="Line 31"/>
          <p:cNvSpPr>
            <a:spLocks noChangeShapeType="1"/>
          </p:cNvSpPr>
          <p:nvPr/>
        </p:nvSpPr>
        <p:spPr bwMode="auto">
          <a:xfrm>
            <a:off x="5701029" y="2200886"/>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33" name="直線コネクタ 32"/>
          <p:cNvCxnSpPr/>
          <p:nvPr/>
        </p:nvCxnSpPr>
        <p:spPr>
          <a:xfrm>
            <a:off x="4213423" y="3421410"/>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Line 28"/>
          <p:cNvSpPr>
            <a:spLocks noChangeShapeType="1"/>
          </p:cNvSpPr>
          <p:nvPr/>
        </p:nvSpPr>
        <p:spPr bwMode="auto">
          <a:xfrm>
            <a:off x="5034566" y="3102917"/>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 name="Rectangle 29"/>
          <p:cNvSpPr>
            <a:spLocks noChangeArrowheads="1"/>
          </p:cNvSpPr>
          <p:nvPr/>
        </p:nvSpPr>
        <p:spPr bwMode="auto">
          <a:xfrm>
            <a:off x="4966612" y="2516844"/>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 name="Line 31"/>
          <p:cNvSpPr>
            <a:spLocks noChangeShapeType="1"/>
          </p:cNvSpPr>
          <p:nvPr/>
        </p:nvSpPr>
        <p:spPr bwMode="auto">
          <a:xfrm>
            <a:off x="5061862" y="2216807"/>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37" name="直線矢印コネクタ 36"/>
          <p:cNvCxnSpPr/>
          <p:nvPr/>
        </p:nvCxnSpPr>
        <p:spPr>
          <a:xfrm flipV="1">
            <a:off x="4258230" y="2186365"/>
            <a:ext cx="406735" cy="13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円/楕円 37"/>
          <p:cNvSpPr/>
          <p:nvPr/>
        </p:nvSpPr>
        <p:spPr>
          <a:xfrm>
            <a:off x="6059735" y="2560678"/>
            <a:ext cx="313898" cy="4070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 name="直線矢印コネクタ 38"/>
          <p:cNvCxnSpPr/>
          <p:nvPr/>
        </p:nvCxnSpPr>
        <p:spPr>
          <a:xfrm>
            <a:off x="6203036" y="2642566"/>
            <a:ext cx="0" cy="259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Line 28"/>
          <p:cNvSpPr>
            <a:spLocks noChangeShapeType="1"/>
          </p:cNvSpPr>
          <p:nvPr/>
        </p:nvSpPr>
        <p:spPr bwMode="auto">
          <a:xfrm>
            <a:off x="6851994" y="3132488"/>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 name="Rectangle 29"/>
          <p:cNvSpPr>
            <a:spLocks noChangeArrowheads="1"/>
          </p:cNvSpPr>
          <p:nvPr/>
        </p:nvSpPr>
        <p:spPr bwMode="auto">
          <a:xfrm>
            <a:off x="6784040" y="2546415"/>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 name="Line 31"/>
          <p:cNvSpPr>
            <a:spLocks noChangeShapeType="1"/>
          </p:cNvSpPr>
          <p:nvPr/>
        </p:nvSpPr>
        <p:spPr bwMode="auto">
          <a:xfrm>
            <a:off x="6879290" y="224637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43" name="直線コネクタ 42"/>
          <p:cNvCxnSpPr/>
          <p:nvPr/>
        </p:nvCxnSpPr>
        <p:spPr>
          <a:xfrm>
            <a:off x="6198490" y="2217233"/>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6200764" y="3434160"/>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V="1">
            <a:off x="7481387" y="2215933"/>
            <a:ext cx="406735" cy="130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V="1">
            <a:off x="7900601" y="2431312"/>
            <a:ext cx="0" cy="863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7877168" y="2906809"/>
            <a:ext cx="428322" cy="369332"/>
          </a:xfrm>
          <a:prstGeom prst="rect">
            <a:avLst/>
          </a:prstGeom>
          <a:noFill/>
        </p:spPr>
        <p:txBody>
          <a:bodyPr wrap="none" rtlCol="0">
            <a:spAutoFit/>
          </a:bodyPr>
          <a:lstStyle/>
          <a:p>
            <a:r>
              <a:rPr kumimoji="1" lang="en-US" altLang="ja-JP" dirty="0" err="1"/>
              <a:t>vo</a:t>
            </a:r>
            <a:endParaRPr kumimoji="1" lang="ja-JP" altLang="en-US" dirty="0"/>
          </a:p>
        </p:txBody>
      </p:sp>
      <p:sp>
        <p:nvSpPr>
          <p:cNvPr id="48" name="テキスト ボックス 47"/>
          <p:cNvSpPr txBox="1"/>
          <p:nvPr/>
        </p:nvSpPr>
        <p:spPr>
          <a:xfrm>
            <a:off x="4135899" y="2580118"/>
            <a:ext cx="902811" cy="369332"/>
          </a:xfrm>
          <a:prstGeom prst="rect">
            <a:avLst/>
          </a:prstGeom>
          <a:noFill/>
        </p:spPr>
        <p:txBody>
          <a:bodyPr wrap="none" rtlCol="0">
            <a:spAutoFit/>
          </a:bodyPr>
          <a:lstStyle/>
          <a:p>
            <a:r>
              <a:rPr kumimoji="1" lang="en-US" altLang="ja-JP" dirty="0"/>
              <a:t>R1//R2</a:t>
            </a:r>
            <a:endParaRPr kumimoji="1" lang="ja-JP" altLang="en-US" dirty="0"/>
          </a:p>
        </p:txBody>
      </p:sp>
      <p:sp>
        <p:nvSpPr>
          <p:cNvPr id="49" name="テキスト ボックス 48"/>
          <p:cNvSpPr txBox="1"/>
          <p:nvPr/>
        </p:nvSpPr>
        <p:spPr>
          <a:xfrm>
            <a:off x="5171598" y="2562931"/>
            <a:ext cx="492443" cy="369332"/>
          </a:xfrm>
          <a:prstGeom prst="rect">
            <a:avLst/>
          </a:prstGeom>
          <a:noFill/>
        </p:spPr>
        <p:txBody>
          <a:bodyPr wrap="none" rtlCol="0">
            <a:spAutoFit/>
          </a:bodyPr>
          <a:lstStyle/>
          <a:p>
            <a:r>
              <a:rPr lang="en-US" altLang="ja-JP" dirty="0" err="1"/>
              <a:t>hie</a:t>
            </a:r>
            <a:endParaRPr kumimoji="1" lang="ja-JP" altLang="en-US" dirty="0"/>
          </a:p>
        </p:txBody>
      </p:sp>
      <p:sp>
        <p:nvSpPr>
          <p:cNvPr id="50" name="テキスト ボックス 49"/>
          <p:cNvSpPr txBox="1"/>
          <p:nvPr/>
        </p:nvSpPr>
        <p:spPr>
          <a:xfrm>
            <a:off x="5801687" y="2940414"/>
            <a:ext cx="748923" cy="369332"/>
          </a:xfrm>
          <a:prstGeom prst="rect">
            <a:avLst/>
          </a:prstGeom>
          <a:noFill/>
        </p:spPr>
        <p:txBody>
          <a:bodyPr wrap="none" rtlCol="0">
            <a:spAutoFit/>
          </a:bodyPr>
          <a:lstStyle/>
          <a:p>
            <a:r>
              <a:rPr lang="en-US" altLang="ja-JP" dirty="0" err="1"/>
              <a:t>hfe</a:t>
            </a:r>
            <a:r>
              <a:rPr lang="en-US" altLang="ja-JP" dirty="0"/>
              <a:t> </a:t>
            </a:r>
            <a:r>
              <a:rPr lang="en-US" altLang="ja-JP" dirty="0" err="1"/>
              <a:t>ib</a:t>
            </a:r>
            <a:endParaRPr kumimoji="1" lang="ja-JP" altLang="en-US" dirty="0"/>
          </a:p>
        </p:txBody>
      </p:sp>
      <p:sp>
        <p:nvSpPr>
          <p:cNvPr id="51" name="テキスト ボックス 50"/>
          <p:cNvSpPr txBox="1"/>
          <p:nvPr/>
        </p:nvSpPr>
        <p:spPr>
          <a:xfrm>
            <a:off x="6825545" y="2606160"/>
            <a:ext cx="518091" cy="369332"/>
          </a:xfrm>
          <a:prstGeom prst="rect">
            <a:avLst/>
          </a:prstGeom>
          <a:noFill/>
        </p:spPr>
        <p:txBody>
          <a:bodyPr wrap="none" rtlCol="0">
            <a:spAutoFit/>
          </a:bodyPr>
          <a:lstStyle/>
          <a:p>
            <a:r>
              <a:rPr kumimoji="1" lang="en-US" altLang="ja-JP" dirty="0"/>
              <a:t>RC</a:t>
            </a:r>
            <a:endParaRPr kumimoji="1" lang="ja-JP" altLang="en-US" dirty="0"/>
          </a:p>
        </p:txBody>
      </p:sp>
      <p:sp>
        <p:nvSpPr>
          <p:cNvPr id="52" name="テキスト ボックス 51"/>
          <p:cNvSpPr txBox="1"/>
          <p:nvPr/>
        </p:nvSpPr>
        <p:spPr>
          <a:xfrm>
            <a:off x="7425811" y="3074639"/>
            <a:ext cx="479618" cy="369332"/>
          </a:xfrm>
          <a:prstGeom prst="rect">
            <a:avLst/>
          </a:prstGeom>
          <a:noFill/>
        </p:spPr>
        <p:txBody>
          <a:bodyPr wrap="none" rtlCol="0">
            <a:spAutoFit/>
          </a:bodyPr>
          <a:lstStyle/>
          <a:p>
            <a:r>
              <a:rPr kumimoji="1" lang="en-US" altLang="ja-JP" dirty="0"/>
              <a:t>RL</a:t>
            </a:r>
            <a:endParaRPr kumimoji="1" lang="ja-JP" altLang="en-US" dirty="0"/>
          </a:p>
        </p:txBody>
      </p:sp>
      <p:sp>
        <p:nvSpPr>
          <p:cNvPr id="53" name="正方形/長方形 52"/>
          <p:cNvSpPr/>
          <p:nvPr/>
        </p:nvSpPr>
        <p:spPr>
          <a:xfrm>
            <a:off x="5171598" y="1820480"/>
            <a:ext cx="1502286" cy="231874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53"/>
          <p:cNvSpPr/>
          <p:nvPr/>
        </p:nvSpPr>
        <p:spPr>
          <a:xfrm>
            <a:off x="2347976" y="5561045"/>
            <a:ext cx="614149" cy="690465"/>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フリーフォーム 54"/>
          <p:cNvSpPr/>
          <p:nvPr/>
        </p:nvSpPr>
        <p:spPr>
          <a:xfrm>
            <a:off x="2481945" y="5742803"/>
            <a:ext cx="373225" cy="343458"/>
          </a:xfrm>
          <a:custGeom>
            <a:avLst/>
            <a:gdLst>
              <a:gd name="connsiteX0" fmla="*/ 0 w 373225"/>
              <a:gd name="connsiteY0" fmla="*/ 172805 h 343458"/>
              <a:gd name="connsiteX1" fmla="*/ 149290 w 373225"/>
              <a:gd name="connsiteY1" fmla="*/ 4854 h 343458"/>
              <a:gd name="connsiteX2" fmla="*/ 261258 w 373225"/>
              <a:gd name="connsiteY2" fmla="*/ 340756 h 343458"/>
              <a:gd name="connsiteX3" fmla="*/ 373225 w 373225"/>
              <a:gd name="connsiteY3" fmla="*/ 135482 h 343458"/>
            </a:gdLst>
            <a:ahLst/>
            <a:cxnLst>
              <a:cxn ang="0">
                <a:pos x="connsiteX0" y="connsiteY0"/>
              </a:cxn>
              <a:cxn ang="0">
                <a:pos x="connsiteX1" y="connsiteY1"/>
              </a:cxn>
              <a:cxn ang="0">
                <a:pos x="connsiteX2" y="connsiteY2"/>
              </a:cxn>
              <a:cxn ang="0">
                <a:pos x="connsiteX3" y="connsiteY3"/>
              </a:cxn>
            </a:cxnLst>
            <a:rect l="l" t="t" r="r" b="b"/>
            <a:pathLst>
              <a:path w="373225" h="343458">
                <a:moveTo>
                  <a:pt x="0" y="172805"/>
                </a:moveTo>
                <a:cubicBezTo>
                  <a:pt x="52873" y="74833"/>
                  <a:pt x="105747" y="-23138"/>
                  <a:pt x="149290" y="4854"/>
                </a:cubicBezTo>
                <a:cubicBezTo>
                  <a:pt x="192833" y="32846"/>
                  <a:pt x="223936" y="318985"/>
                  <a:pt x="261258" y="340756"/>
                </a:cubicBezTo>
                <a:cubicBezTo>
                  <a:pt x="298580" y="362527"/>
                  <a:pt x="335902" y="249004"/>
                  <a:pt x="373225" y="135482"/>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3216743" y="5084142"/>
            <a:ext cx="742910" cy="2716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 name="直線コネクタ 57"/>
          <p:cNvCxnSpPr/>
          <p:nvPr/>
        </p:nvCxnSpPr>
        <p:spPr>
          <a:xfrm flipH="1">
            <a:off x="2661874" y="5196108"/>
            <a:ext cx="55486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Line 31"/>
          <p:cNvSpPr>
            <a:spLocks noChangeShapeType="1"/>
          </p:cNvSpPr>
          <p:nvPr/>
        </p:nvSpPr>
        <p:spPr bwMode="auto">
          <a:xfrm>
            <a:off x="2661874" y="521130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 name="Line 31"/>
          <p:cNvSpPr>
            <a:spLocks noChangeShapeType="1"/>
          </p:cNvSpPr>
          <p:nvPr/>
        </p:nvSpPr>
        <p:spPr bwMode="auto">
          <a:xfrm>
            <a:off x="2661874" y="625151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62" name="直線コネクタ 61"/>
          <p:cNvCxnSpPr/>
          <p:nvPr/>
        </p:nvCxnSpPr>
        <p:spPr>
          <a:xfrm flipH="1">
            <a:off x="3947041" y="5211305"/>
            <a:ext cx="55486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flipH="1">
            <a:off x="2661875" y="6540435"/>
            <a:ext cx="1840035" cy="1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Line 31"/>
          <p:cNvSpPr>
            <a:spLocks noChangeShapeType="1"/>
          </p:cNvSpPr>
          <p:nvPr/>
        </p:nvSpPr>
        <p:spPr bwMode="auto">
          <a:xfrm>
            <a:off x="6549844" y="5177093"/>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 name="Rectangle 29"/>
          <p:cNvSpPr>
            <a:spLocks noChangeArrowheads="1"/>
          </p:cNvSpPr>
          <p:nvPr/>
        </p:nvSpPr>
        <p:spPr bwMode="auto">
          <a:xfrm>
            <a:off x="6485463" y="5478971"/>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 name="Line 31"/>
          <p:cNvSpPr>
            <a:spLocks noChangeShapeType="1"/>
          </p:cNvSpPr>
          <p:nvPr/>
        </p:nvSpPr>
        <p:spPr bwMode="auto">
          <a:xfrm>
            <a:off x="6549844" y="6057284"/>
            <a:ext cx="7850" cy="48315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68" name="直線コネクタ 67"/>
          <p:cNvCxnSpPr/>
          <p:nvPr/>
        </p:nvCxnSpPr>
        <p:spPr>
          <a:xfrm flipH="1">
            <a:off x="5540415" y="5180204"/>
            <a:ext cx="1017280" cy="311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H="1">
            <a:off x="5540415" y="6540435"/>
            <a:ext cx="1040298" cy="1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p:nvPr/>
        </p:nvSpPr>
        <p:spPr>
          <a:xfrm>
            <a:off x="3357704" y="4614242"/>
            <a:ext cx="479618" cy="369332"/>
          </a:xfrm>
          <a:prstGeom prst="rect">
            <a:avLst/>
          </a:prstGeom>
          <a:noFill/>
        </p:spPr>
        <p:txBody>
          <a:bodyPr wrap="none" rtlCol="0">
            <a:spAutoFit/>
          </a:bodyPr>
          <a:lstStyle/>
          <a:p>
            <a:r>
              <a:rPr kumimoji="1" lang="en-US" altLang="ja-JP" dirty="0"/>
              <a:t>Ro</a:t>
            </a:r>
            <a:endParaRPr kumimoji="1" lang="ja-JP" altLang="en-US" dirty="0"/>
          </a:p>
        </p:txBody>
      </p:sp>
      <p:sp>
        <p:nvSpPr>
          <p:cNvPr id="73" name="テキスト ボックス 72"/>
          <p:cNvSpPr txBox="1"/>
          <p:nvPr/>
        </p:nvSpPr>
        <p:spPr>
          <a:xfrm>
            <a:off x="6038036" y="5682476"/>
            <a:ext cx="479618" cy="369332"/>
          </a:xfrm>
          <a:prstGeom prst="rect">
            <a:avLst/>
          </a:prstGeom>
          <a:noFill/>
        </p:spPr>
        <p:txBody>
          <a:bodyPr wrap="none" rtlCol="0">
            <a:spAutoFit/>
          </a:bodyPr>
          <a:lstStyle/>
          <a:p>
            <a:r>
              <a:rPr kumimoji="1" lang="en-US" altLang="ja-JP" dirty="0"/>
              <a:t>RL</a:t>
            </a:r>
            <a:endParaRPr kumimoji="1" lang="ja-JP" altLang="en-US" dirty="0"/>
          </a:p>
        </p:txBody>
      </p:sp>
      <p:sp>
        <p:nvSpPr>
          <p:cNvPr id="74" name="右矢印 73"/>
          <p:cNvSpPr/>
          <p:nvPr/>
        </p:nvSpPr>
        <p:spPr>
          <a:xfrm>
            <a:off x="4840107" y="5636164"/>
            <a:ext cx="649477"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下矢印 74"/>
          <p:cNvSpPr/>
          <p:nvPr/>
        </p:nvSpPr>
        <p:spPr>
          <a:xfrm>
            <a:off x="4258230" y="4107591"/>
            <a:ext cx="406735" cy="506651"/>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テキスト ボックス 75"/>
          <p:cNvSpPr txBox="1"/>
          <p:nvPr/>
        </p:nvSpPr>
        <p:spPr>
          <a:xfrm>
            <a:off x="4703769" y="4262494"/>
            <a:ext cx="1107996" cy="369332"/>
          </a:xfrm>
          <a:prstGeom prst="rect">
            <a:avLst/>
          </a:prstGeom>
          <a:noFill/>
        </p:spPr>
        <p:txBody>
          <a:bodyPr wrap="none" rtlCol="0">
            <a:spAutoFit/>
          </a:bodyPr>
          <a:lstStyle/>
          <a:p>
            <a:r>
              <a:rPr lang="ja-JP" altLang="en-US" dirty="0"/>
              <a:t>等価回路</a:t>
            </a:r>
            <a:endParaRPr kumimoji="1" lang="ja-JP" altLang="en-US" dirty="0"/>
          </a:p>
        </p:txBody>
      </p:sp>
      <p:sp>
        <p:nvSpPr>
          <p:cNvPr id="77" name="テキスト ボックス 76"/>
          <p:cNvSpPr txBox="1"/>
          <p:nvPr/>
        </p:nvSpPr>
        <p:spPr>
          <a:xfrm>
            <a:off x="6740081" y="4578923"/>
            <a:ext cx="2159566" cy="2031325"/>
          </a:xfrm>
          <a:prstGeom prst="rect">
            <a:avLst/>
          </a:prstGeom>
          <a:noFill/>
        </p:spPr>
        <p:txBody>
          <a:bodyPr wrap="none" rtlCol="0">
            <a:spAutoFit/>
          </a:bodyPr>
          <a:lstStyle/>
          <a:p>
            <a:r>
              <a:rPr kumimoji="1" lang="en-US" altLang="ja-JP" dirty="0"/>
              <a:t>Ro=RL</a:t>
            </a:r>
            <a:r>
              <a:rPr kumimoji="1" lang="ja-JP" altLang="en-US" dirty="0"/>
              <a:t>の場合、</a:t>
            </a:r>
            <a:endParaRPr kumimoji="1" lang="en-US" altLang="ja-JP" dirty="0"/>
          </a:p>
          <a:p>
            <a:r>
              <a:rPr lang="en-US" altLang="ja-JP" dirty="0"/>
              <a:t>RL</a:t>
            </a:r>
            <a:r>
              <a:rPr lang="ja-JP" altLang="en-US" dirty="0" err="1"/>
              <a:t>での</a:t>
            </a:r>
            <a:r>
              <a:rPr lang="ja-JP" altLang="en-US" dirty="0"/>
              <a:t>電力が</a:t>
            </a:r>
            <a:endParaRPr lang="en-US" altLang="ja-JP" dirty="0"/>
          </a:p>
          <a:p>
            <a:r>
              <a:rPr kumimoji="1" lang="ja-JP" altLang="en-US" dirty="0"/>
              <a:t>最大になる</a:t>
            </a:r>
            <a:endParaRPr kumimoji="1" lang="en-US" altLang="ja-JP" dirty="0"/>
          </a:p>
          <a:p>
            <a:endParaRPr lang="en-US" altLang="ja-JP" dirty="0"/>
          </a:p>
          <a:p>
            <a:r>
              <a:rPr kumimoji="1" lang="ja-JP" altLang="en-US" dirty="0"/>
              <a:t>しかし</a:t>
            </a:r>
            <a:r>
              <a:rPr kumimoji="1" lang="en-US" altLang="ja-JP" dirty="0"/>
              <a:t>Ro</a:t>
            </a:r>
            <a:r>
              <a:rPr kumimoji="1" lang="ja-JP" altLang="en-US" dirty="0"/>
              <a:t>が</a:t>
            </a:r>
            <a:r>
              <a:rPr kumimoji="1" lang="en-US" altLang="ja-JP" dirty="0"/>
              <a:t>0</a:t>
            </a:r>
            <a:r>
              <a:rPr kumimoji="1" lang="ja-JP" altLang="en-US" dirty="0"/>
              <a:t>で</a:t>
            </a:r>
            <a:r>
              <a:rPr kumimoji="1" lang="en-US" altLang="ja-JP" dirty="0"/>
              <a:t>RL</a:t>
            </a:r>
            <a:r>
              <a:rPr kumimoji="1" lang="ja-JP" altLang="en-US" dirty="0"/>
              <a:t>が</a:t>
            </a:r>
            <a:endParaRPr kumimoji="1" lang="en-US" altLang="ja-JP" dirty="0"/>
          </a:p>
          <a:p>
            <a:r>
              <a:rPr kumimoji="1" lang="ja-JP" altLang="en-US" dirty="0"/>
              <a:t>無限大なら問題ない</a:t>
            </a:r>
            <a:endParaRPr kumimoji="1" lang="en-US" altLang="ja-JP" dirty="0"/>
          </a:p>
          <a:p>
            <a:r>
              <a:rPr lang="ja-JP" altLang="en-US" dirty="0"/>
              <a:t>よね？</a:t>
            </a:r>
            <a:endParaRPr kumimoji="1" lang="ja-JP" altLang="en-US" dirty="0"/>
          </a:p>
        </p:txBody>
      </p:sp>
    </p:spTree>
    <p:extLst>
      <p:ext uri="{BB962C8B-B14F-4D97-AF65-F5344CB8AC3E}">
        <p14:creationId xmlns:p14="http://schemas.microsoft.com/office/powerpoint/2010/main" val="1887382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pPr eaLnBrk="1" hangingPunct="1"/>
            <a:r>
              <a:rPr lang="ja-JP" altLang="en-US" dirty="0"/>
              <a:t>加算回路</a:t>
            </a:r>
          </a:p>
        </p:txBody>
      </p:sp>
      <p:pic>
        <p:nvPicPr>
          <p:cNvPr id="34820" name="Picture 4" descr="図05_12"/>
          <p:cNvPicPr>
            <a:picLocks noChangeAspect="1" noChangeArrowheads="1"/>
          </p:cNvPicPr>
          <p:nvPr/>
        </p:nvPicPr>
        <p:blipFill>
          <a:blip r:embed="rId4" cstate="print"/>
          <a:srcRect/>
          <a:stretch>
            <a:fillRect/>
          </a:stretch>
        </p:blipFill>
        <p:spPr bwMode="auto">
          <a:xfrm>
            <a:off x="973138" y="1373407"/>
            <a:ext cx="7975600" cy="3954462"/>
          </a:xfrm>
          <a:prstGeom prst="rect">
            <a:avLst/>
          </a:prstGeom>
          <a:noFill/>
          <a:ln w="9525">
            <a:noFill/>
            <a:miter lim="800000"/>
            <a:headEnd/>
            <a:tailEnd/>
          </a:ln>
        </p:spPr>
      </p:pic>
      <p:graphicFrame>
        <p:nvGraphicFramePr>
          <p:cNvPr id="34818" name="Object 4"/>
          <p:cNvGraphicFramePr>
            <a:graphicFrameLocks noChangeAspect="1"/>
          </p:cNvGraphicFramePr>
          <p:nvPr/>
        </p:nvGraphicFramePr>
        <p:xfrm>
          <a:off x="4097338" y="4940849"/>
          <a:ext cx="4851400" cy="1576387"/>
        </p:xfrm>
        <a:graphic>
          <a:graphicData uri="http://schemas.openxmlformats.org/presentationml/2006/ole">
            <mc:AlternateContent xmlns:mc="http://schemas.openxmlformats.org/markup-compatibility/2006">
              <mc:Choice xmlns:v="urn:schemas-microsoft-com:vml" Requires="v">
                <p:oleObj spid="_x0000_s36869" name="数式" r:id="rId5" imgW="1358640" imgH="457200" progId="Equation.3">
                  <p:embed/>
                </p:oleObj>
              </mc:Choice>
              <mc:Fallback>
                <p:oleObj name="数式" r:id="rId5" imgW="1358640" imgH="457200" progId="Equation.3">
                  <p:embed/>
                  <p:pic>
                    <p:nvPicPr>
                      <p:cNvPr id="34818"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97338" y="4940849"/>
                        <a:ext cx="4851400" cy="1576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テキスト ボックス 1"/>
          <p:cNvSpPr txBox="1"/>
          <p:nvPr/>
        </p:nvSpPr>
        <p:spPr>
          <a:xfrm>
            <a:off x="457200" y="4154083"/>
            <a:ext cx="3639138" cy="830997"/>
          </a:xfrm>
          <a:prstGeom prst="rect">
            <a:avLst/>
          </a:prstGeom>
          <a:noFill/>
        </p:spPr>
        <p:txBody>
          <a:bodyPr wrap="none" rtlCol="0">
            <a:spAutoFit/>
          </a:bodyPr>
          <a:lstStyle/>
          <a:p>
            <a:r>
              <a:rPr kumimoji="1" lang="ja-JP" altLang="en-US" sz="2400" dirty="0"/>
              <a:t>イマジナリーショートなので</a:t>
            </a:r>
            <a:endParaRPr kumimoji="1" lang="en-US" altLang="ja-JP" sz="2400" dirty="0"/>
          </a:p>
          <a:p>
            <a:r>
              <a:rPr lang="en-US" altLang="ja-JP" sz="2400" dirty="0"/>
              <a:t>I=I1+I2</a:t>
            </a:r>
            <a:r>
              <a:rPr lang="ja-JP" altLang="en-US" sz="2400" dirty="0"/>
              <a:t>になる</a:t>
            </a:r>
            <a:endParaRPr kumimoji="1" lang="ja-JP" alt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457200" y="0"/>
            <a:ext cx="8229600" cy="1143000"/>
          </a:xfrm>
        </p:spPr>
        <p:txBody>
          <a:bodyPr/>
          <a:lstStyle/>
          <a:p>
            <a:pPr eaLnBrk="1" hangingPunct="1"/>
            <a:r>
              <a:rPr lang="ja-JP" altLang="en-US" dirty="0"/>
              <a:t>減算回路</a:t>
            </a:r>
          </a:p>
        </p:txBody>
      </p:sp>
      <p:pic>
        <p:nvPicPr>
          <p:cNvPr id="35844" name="Picture 4" descr="図05_13"/>
          <p:cNvPicPr>
            <a:picLocks noChangeAspect="1" noChangeArrowheads="1"/>
          </p:cNvPicPr>
          <p:nvPr/>
        </p:nvPicPr>
        <p:blipFill>
          <a:blip r:embed="rId4" cstate="print"/>
          <a:srcRect/>
          <a:stretch>
            <a:fillRect/>
          </a:stretch>
        </p:blipFill>
        <p:spPr bwMode="auto">
          <a:xfrm>
            <a:off x="0" y="922339"/>
            <a:ext cx="7274257" cy="4330734"/>
          </a:xfrm>
          <a:prstGeom prst="rect">
            <a:avLst/>
          </a:prstGeom>
          <a:noFill/>
          <a:ln w="9525">
            <a:noFill/>
            <a:miter lim="800000"/>
            <a:headEnd/>
            <a:tailEnd/>
          </a:ln>
        </p:spPr>
      </p:pic>
      <p:graphicFrame>
        <p:nvGraphicFramePr>
          <p:cNvPr id="35842" name="Object 4"/>
          <p:cNvGraphicFramePr>
            <a:graphicFrameLocks noChangeAspect="1"/>
          </p:cNvGraphicFramePr>
          <p:nvPr/>
        </p:nvGraphicFramePr>
        <p:xfrm>
          <a:off x="4556125" y="3409950"/>
          <a:ext cx="4587875" cy="3448050"/>
        </p:xfrm>
        <a:graphic>
          <a:graphicData uri="http://schemas.openxmlformats.org/presentationml/2006/ole">
            <mc:AlternateContent xmlns:mc="http://schemas.openxmlformats.org/markup-compatibility/2006">
              <mc:Choice xmlns:v="urn:schemas-microsoft-com:vml" Requires="v">
                <p:oleObj spid="_x0000_s37893" name="数式" r:id="rId5" imgW="2197080" imgH="1650960" progId="Equation.3">
                  <p:embed/>
                </p:oleObj>
              </mc:Choice>
              <mc:Fallback>
                <p:oleObj name="数式" r:id="rId5" imgW="2197080" imgH="1650960" progId="Equation.3">
                  <p:embed/>
                  <p:pic>
                    <p:nvPicPr>
                      <p:cNvPr id="35842"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56125" y="3409950"/>
                        <a:ext cx="4587875" cy="344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457200" y="0"/>
            <a:ext cx="8229600" cy="1143000"/>
          </a:xfrm>
        </p:spPr>
        <p:txBody>
          <a:bodyPr/>
          <a:lstStyle/>
          <a:p>
            <a:pPr eaLnBrk="1" hangingPunct="1"/>
            <a:r>
              <a:rPr lang="ja-JP" altLang="en-US" dirty="0"/>
              <a:t>減算回路</a:t>
            </a:r>
          </a:p>
        </p:txBody>
      </p:sp>
      <p:pic>
        <p:nvPicPr>
          <p:cNvPr id="35844" name="Picture 4" descr="図05_13"/>
          <p:cNvPicPr>
            <a:picLocks noChangeAspect="1" noChangeArrowheads="1"/>
          </p:cNvPicPr>
          <p:nvPr/>
        </p:nvPicPr>
        <p:blipFill>
          <a:blip r:embed="rId3" cstate="print"/>
          <a:srcRect/>
          <a:stretch>
            <a:fillRect/>
          </a:stretch>
        </p:blipFill>
        <p:spPr bwMode="auto">
          <a:xfrm>
            <a:off x="1473959" y="1143000"/>
            <a:ext cx="5540991" cy="3298833"/>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2" name="テキスト ボックス 1"/>
              <p:cNvSpPr txBox="1"/>
              <p:nvPr/>
            </p:nvSpPr>
            <p:spPr>
              <a:xfrm>
                <a:off x="3766783" y="4475439"/>
                <a:ext cx="5152030" cy="577274"/>
              </a:xfrm>
              <a:prstGeom prst="rect">
                <a:avLst/>
              </a:prstGeom>
              <a:noFill/>
            </p:spPr>
            <p:txBody>
              <a:bodyPr wrap="square" lIns="0" tIns="0" rIns="0" bIns="0" rtlCol="0">
                <a:spAutoFit/>
              </a:bodyPr>
              <a:lstStyle/>
              <a:p>
                <a:r>
                  <a:rPr lang="en-US" altLang="ja-JP" sz="2400" dirty="0">
                    <a:latin typeface="Cambria Math" panose="02040503050406030204" pitchFamily="18" charset="0"/>
                    <a:ea typeface="Cambria Math" panose="02040503050406030204" pitchFamily="18" charset="0"/>
                  </a:rPr>
                  <a:t>Vo=</a:t>
                </a:r>
                <a14:m>
                  <m:oMath xmlns:m="http://schemas.openxmlformats.org/officeDocument/2006/math">
                    <m:f>
                      <m:fPr>
                        <m:ctrlPr>
                          <a:rPr kumimoji="1" lang="en-US" altLang="ja-JP" sz="2400" i="1" smtClean="0">
                            <a:latin typeface="Cambria Math" panose="02040503050406030204" pitchFamily="18" charset="0"/>
                          </a:rPr>
                        </m:ctrlPr>
                      </m:fPr>
                      <m:num>
                        <m:r>
                          <m:rPr>
                            <m:sty m:val="p"/>
                          </m:rPr>
                          <a:rPr lang="en-US" altLang="ja-JP" sz="2400" i="1">
                            <a:latin typeface="Cambria Math" panose="02040503050406030204" pitchFamily="18" charset="0"/>
                          </a:rPr>
                          <m:t>R</m:t>
                        </m:r>
                        <m:r>
                          <a:rPr lang="en-US" altLang="ja-JP" sz="2400" i="1">
                            <a:latin typeface="Cambria Math" panose="02040503050406030204" pitchFamily="18" charset="0"/>
                          </a:rPr>
                          <m:t>1+</m:t>
                        </m:r>
                        <m:r>
                          <m:rPr>
                            <m:sty m:val="p"/>
                          </m:rPr>
                          <a:rPr lang="en-US" altLang="ja-JP" sz="2400" i="1">
                            <a:latin typeface="Cambria Math" panose="02040503050406030204" pitchFamily="18" charset="0"/>
                          </a:rPr>
                          <m:t>Rf</m:t>
                        </m:r>
                        <m:r>
                          <a:rPr lang="en-US" altLang="ja-JP" sz="2400" i="1">
                            <a:latin typeface="Cambria Math" panose="02040503050406030204" pitchFamily="18" charset="0"/>
                          </a:rPr>
                          <m:t>1</m:t>
                        </m:r>
                      </m:num>
                      <m:den>
                        <m:r>
                          <m:rPr>
                            <m:sty m:val="p"/>
                          </m:rPr>
                          <a:rPr lang="en-US" altLang="ja-JP" sz="2400" i="1">
                            <a:latin typeface="Cambria Math" panose="02040503050406030204" pitchFamily="18" charset="0"/>
                          </a:rPr>
                          <m:t>R</m:t>
                        </m:r>
                        <m:r>
                          <a:rPr lang="en-US" altLang="ja-JP" sz="2400" i="1">
                            <a:latin typeface="Cambria Math" panose="02040503050406030204" pitchFamily="18" charset="0"/>
                          </a:rPr>
                          <m:t>1</m:t>
                        </m:r>
                      </m:den>
                    </m:f>
                  </m:oMath>
                </a14:m>
                <a:r>
                  <a:rPr kumimoji="1" lang="ja-JP" altLang="en-US" sz="2400" dirty="0"/>
                  <a:t> </a:t>
                </a:r>
                <a:r>
                  <a:rPr lang="en-US" altLang="ja-JP" sz="2400" dirty="0"/>
                  <a:t>(</a:t>
                </a:r>
                <a14:m>
                  <m:oMath xmlns:m="http://schemas.openxmlformats.org/officeDocument/2006/math">
                    <m:f>
                      <m:fPr>
                        <m:ctrlPr>
                          <a:rPr lang="en-US" altLang="ja-JP" sz="2400" i="1" dirty="0" smtClean="0">
                            <a:latin typeface="Cambria Math" panose="02040503050406030204" pitchFamily="18" charset="0"/>
                          </a:rPr>
                        </m:ctrlPr>
                      </m:fPr>
                      <m:num>
                        <m:r>
                          <a:rPr lang="en-US" altLang="ja-JP" sz="2400" b="0" i="1" dirty="0" smtClean="0">
                            <a:latin typeface="Cambria Math" panose="02040503050406030204" pitchFamily="18" charset="0"/>
                          </a:rPr>
                          <m:t>𝑅𝑓</m:t>
                        </m:r>
                        <m:r>
                          <a:rPr lang="en-US" altLang="ja-JP" sz="2400" b="0" i="1" dirty="0" smtClean="0">
                            <a:latin typeface="Cambria Math" panose="02040503050406030204" pitchFamily="18" charset="0"/>
                          </a:rPr>
                          <m:t>2</m:t>
                        </m:r>
                      </m:num>
                      <m:den>
                        <m:r>
                          <a:rPr lang="en-US" altLang="ja-JP" sz="2400" b="0" i="1" dirty="0" smtClean="0">
                            <a:latin typeface="Cambria Math" panose="02040503050406030204" pitchFamily="18" charset="0"/>
                          </a:rPr>
                          <m:t>𝑅</m:t>
                        </m:r>
                        <m:r>
                          <a:rPr lang="en-US" altLang="ja-JP" sz="2400" b="0" i="1" dirty="0" smtClean="0">
                            <a:latin typeface="Cambria Math" panose="02040503050406030204" pitchFamily="18" charset="0"/>
                          </a:rPr>
                          <m:t>2+</m:t>
                        </m:r>
                        <m:r>
                          <a:rPr lang="en-US" altLang="ja-JP" sz="2400" b="0" i="1" dirty="0" smtClean="0">
                            <a:latin typeface="Cambria Math" panose="02040503050406030204" pitchFamily="18" charset="0"/>
                          </a:rPr>
                          <m:t>𝑅𝑓</m:t>
                        </m:r>
                        <m:r>
                          <a:rPr lang="en-US" altLang="ja-JP" sz="2400" b="0" i="1" dirty="0" smtClean="0">
                            <a:latin typeface="Cambria Math" panose="02040503050406030204" pitchFamily="18" charset="0"/>
                          </a:rPr>
                          <m:t>2</m:t>
                        </m:r>
                      </m:den>
                    </m:f>
                    <m:r>
                      <m:rPr>
                        <m:sty m:val="p"/>
                      </m:rPr>
                      <a:rPr lang="en-US" altLang="ja-JP" sz="2400" b="0" i="0" dirty="0" smtClean="0">
                        <a:latin typeface="Cambria Math" panose="02040503050406030204" pitchFamily="18" charset="0"/>
                      </a:rPr>
                      <m:t>V</m:t>
                    </m:r>
                    <m:r>
                      <a:rPr lang="en-US" altLang="ja-JP" sz="2400" b="0" i="0" dirty="0" smtClean="0">
                        <a:latin typeface="Cambria Math" panose="02040503050406030204" pitchFamily="18" charset="0"/>
                      </a:rPr>
                      <m:t>2−</m:t>
                    </m:r>
                    <m:f>
                      <m:fPr>
                        <m:ctrlPr>
                          <a:rPr lang="en-US" altLang="ja-JP" sz="2400" b="0" i="1" dirty="0" smtClean="0">
                            <a:latin typeface="Cambria Math" panose="02040503050406030204" pitchFamily="18" charset="0"/>
                          </a:rPr>
                        </m:ctrlPr>
                      </m:fPr>
                      <m:num>
                        <m:r>
                          <a:rPr lang="en-US" altLang="ja-JP" sz="2400" b="0" i="1" dirty="0" smtClean="0">
                            <a:latin typeface="Cambria Math" panose="02040503050406030204" pitchFamily="18" charset="0"/>
                          </a:rPr>
                          <m:t>𝑅𝑓</m:t>
                        </m:r>
                        <m:r>
                          <a:rPr lang="en-US" altLang="ja-JP" sz="2400" b="0" i="1" dirty="0" smtClean="0">
                            <a:latin typeface="Cambria Math" panose="02040503050406030204" pitchFamily="18" charset="0"/>
                          </a:rPr>
                          <m:t>1</m:t>
                        </m:r>
                      </m:num>
                      <m:den>
                        <m:r>
                          <a:rPr lang="en-US" altLang="ja-JP" sz="2400" b="0" i="1" dirty="0" smtClean="0">
                            <a:latin typeface="Cambria Math" panose="02040503050406030204" pitchFamily="18" charset="0"/>
                          </a:rPr>
                          <m:t>𝑅</m:t>
                        </m:r>
                        <m:r>
                          <a:rPr lang="en-US" altLang="ja-JP" sz="2400" b="0" i="1" dirty="0" smtClean="0">
                            <a:latin typeface="Cambria Math" panose="02040503050406030204" pitchFamily="18" charset="0"/>
                          </a:rPr>
                          <m:t>1+</m:t>
                        </m:r>
                        <m:r>
                          <a:rPr lang="en-US" altLang="ja-JP" sz="2400" b="0" i="1" dirty="0" smtClean="0">
                            <a:latin typeface="Cambria Math" panose="02040503050406030204" pitchFamily="18" charset="0"/>
                          </a:rPr>
                          <m:t>𝑅𝑓</m:t>
                        </m:r>
                        <m:r>
                          <a:rPr lang="en-US" altLang="ja-JP" sz="2400" b="0" i="1" dirty="0" smtClean="0">
                            <a:latin typeface="Cambria Math" panose="02040503050406030204" pitchFamily="18" charset="0"/>
                          </a:rPr>
                          <m:t>1</m:t>
                        </m:r>
                      </m:den>
                    </m:f>
                    <m:r>
                      <m:rPr>
                        <m:sty m:val="p"/>
                      </m:rPr>
                      <a:rPr lang="en-US" altLang="ja-JP" sz="2400" b="0" i="0" dirty="0" smtClean="0">
                        <a:latin typeface="Cambria Math" panose="02040503050406030204" pitchFamily="18" charset="0"/>
                      </a:rPr>
                      <m:t>V</m:t>
                    </m:r>
                    <m:r>
                      <a:rPr lang="en-US" altLang="ja-JP" sz="2400" b="0" i="0" dirty="0" smtClean="0">
                        <a:latin typeface="Cambria Math" panose="02040503050406030204" pitchFamily="18" charset="0"/>
                      </a:rPr>
                      <m:t>1)</m:t>
                    </m:r>
                  </m:oMath>
                </a14:m>
                <a:endParaRPr kumimoji="1" lang="ja-JP" altLang="en-US" sz="24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3766783" y="4475439"/>
                <a:ext cx="5152030" cy="577274"/>
              </a:xfrm>
              <a:prstGeom prst="rect">
                <a:avLst/>
              </a:prstGeom>
              <a:blipFill rotWithShape="0">
                <a:blip r:embed="rId6"/>
                <a:stretch>
                  <a:fillRect l="-3669" t="-2105" b="-10526"/>
                </a:stretch>
              </a:blipFill>
            </p:spPr>
            <p:txBody>
              <a:bodyPr/>
              <a:lstStyle/>
              <a:p>
                <a:r>
                  <a:rPr lang="ja-JP" altLang="en-US">
                    <a:noFill/>
                  </a:rPr>
                  <a:t> </a:t>
                </a:r>
              </a:p>
            </p:txBody>
          </p:sp>
        </mc:Fallback>
      </mc:AlternateContent>
      <p:sp>
        <p:nvSpPr>
          <p:cNvPr id="3" name="テキスト ボックス 2"/>
          <p:cNvSpPr txBox="1"/>
          <p:nvPr/>
        </p:nvSpPr>
        <p:spPr>
          <a:xfrm>
            <a:off x="1910687" y="5199795"/>
            <a:ext cx="3233578" cy="369332"/>
          </a:xfrm>
          <a:prstGeom prst="rect">
            <a:avLst/>
          </a:prstGeom>
          <a:noFill/>
        </p:spPr>
        <p:txBody>
          <a:bodyPr wrap="none" rtlCol="0">
            <a:spAutoFit/>
          </a:bodyPr>
          <a:lstStyle/>
          <a:p>
            <a:r>
              <a:rPr lang="en-US" altLang="ja-JP" dirty="0"/>
              <a:t>R1=R2=</a:t>
            </a:r>
            <a:r>
              <a:rPr lang="en-US" altLang="ja-JP" dirty="0" err="1"/>
              <a:t>Ri</a:t>
            </a:r>
            <a:r>
              <a:rPr lang="en-US" altLang="ja-JP" dirty="0"/>
              <a:t>, Rf1=Rf2=</a:t>
            </a:r>
            <a:r>
              <a:rPr lang="en-US" altLang="ja-JP" dirty="0" err="1"/>
              <a:t>Rf</a:t>
            </a:r>
            <a:r>
              <a:rPr lang="ja-JP" altLang="en-US" dirty="0"/>
              <a:t>ならば</a:t>
            </a:r>
            <a:endParaRPr kumimoji="1" lang="ja-JP" altLang="en-US" dirty="0"/>
          </a:p>
        </p:txBody>
      </p:sp>
      <mc:AlternateContent xmlns:mc="http://schemas.openxmlformats.org/markup-compatibility/2006" xmlns:a14="http://schemas.microsoft.com/office/drawing/2010/main">
        <mc:Choice Requires="a14">
          <p:sp>
            <p:nvSpPr>
              <p:cNvPr id="7" name="テキスト ボックス 6"/>
              <p:cNvSpPr txBox="1"/>
              <p:nvPr/>
            </p:nvSpPr>
            <p:spPr>
              <a:xfrm>
                <a:off x="3630306" y="5539158"/>
                <a:ext cx="5152030" cy="543034"/>
              </a:xfrm>
              <a:prstGeom prst="rect">
                <a:avLst/>
              </a:prstGeom>
              <a:noFill/>
            </p:spPr>
            <p:txBody>
              <a:bodyPr wrap="square" lIns="0" tIns="0" rIns="0" bIns="0" rtlCol="0">
                <a:spAutoFit/>
              </a:bodyPr>
              <a:lstStyle/>
              <a:p>
                <a:r>
                  <a:rPr lang="en-US" altLang="ja-JP" sz="2400" dirty="0">
                    <a:latin typeface="Cambria Math" panose="02040503050406030204" pitchFamily="18" charset="0"/>
                    <a:ea typeface="Cambria Math" panose="02040503050406030204" pitchFamily="18" charset="0"/>
                  </a:rPr>
                  <a:t>Vo=</a:t>
                </a:r>
                <a14:m>
                  <m:oMath xmlns:m="http://schemas.openxmlformats.org/officeDocument/2006/math">
                    <m:f>
                      <m:fPr>
                        <m:ctrlPr>
                          <a:rPr kumimoji="1" lang="en-US" altLang="ja-JP" sz="2400" i="1" smtClean="0">
                            <a:latin typeface="Cambria Math" panose="02040503050406030204" pitchFamily="18" charset="0"/>
                          </a:rPr>
                        </m:ctrlPr>
                      </m:fPr>
                      <m:num>
                        <m:r>
                          <m:rPr>
                            <m:sty m:val="p"/>
                          </m:rPr>
                          <a:rPr lang="en-US" altLang="ja-JP" sz="2400" i="1">
                            <a:latin typeface="Cambria Math" panose="02040503050406030204" pitchFamily="18" charset="0"/>
                          </a:rPr>
                          <m:t>Rf</m:t>
                        </m:r>
                      </m:num>
                      <m:den>
                        <m:r>
                          <m:rPr>
                            <m:sty m:val="p"/>
                          </m:rPr>
                          <a:rPr lang="en-US" altLang="ja-JP" sz="2400" i="1">
                            <a:latin typeface="Cambria Math" panose="02040503050406030204" pitchFamily="18" charset="0"/>
                          </a:rPr>
                          <m:t>R</m:t>
                        </m:r>
                        <m:r>
                          <a:rPr lang="en-US" altLang="ja-JP" sz="2400" b="0" i="1" smtClean="0">
                            <a:latin typeface="Cambria Math" panose="02040503050406030204" pitchFamily="18" charset="0"/>
                          </a:rPr>
                          <m:t>𝑖</m:t>
                        </m:r>
                      </m:den>
                    </m:f>
                  </m:oMath>
                </a14:m>
                <a:r>
                  <a:rPr kumimoji="1" lang="ja-JP" altLang="en-US" sz="2400" dirty="0"/>
                  <a:t> </a:t>
                </a:r>
                <a:r>
                  <a:rPr lang="en-US" altLang="ja-JP" sz="2400" dirty="0"/>
                  <a:t>(</a:t>
                </a:r>
                <a14:m>
                  <m:oMath xmlns:m="http://schemas.openxmlformats.org/officeDocument/2006/math">
                    <m:r>
                      <m:rPr>
                        <m:sty m:val="p"/>
                      </m:rPr>
                      <a:rPr lang="en-US" altLang="ja-JP" sz="2400" b="0" i="0" dirty="0" smtClean="0">
                        <a:latin typeface="Cambria Math" panose="02040503050406030204" pitchFamily="18" charset="0"/>
                      </a:rPr>
                      <m:t>V</m:t>
                    </m:r>
                    <m:r>
                      <a:rPr lang="en-US" altLang="ja-JP" sz="2400" b="0" i="0" dirty="0" smtClean="0">
                        <a:latin typeface="Cambria Math" panose="02040503050406030204" pitchFamily="18" charset="0"/>
                      </a:rPr>
                      <m:t>2−</m:t>
                    </m:r>
                    <m:r>
                      <m:rPr>
                        <m:sty m:val="p"/>
                      </m:rPr>
                      <a:rPr lang="en-US" altLang="ja-JP" sz="2400" b="0" i="0" dirty="0" smtClean="0">
                        <a:latin typeface="Cambria Math" panose="02040503050406030204" pitchFamily="18" charset="0"/>
                      </a:rPr>
                      <m:t>V</m:t>
                    </m:r>
                    <m:r>
                      <a:rPr lang="en-US" altLang="ja-JP" sz="2400" b="0" i="0" dirty="0" smtClean="0">
                        <a:latin typeface="Cambria Math" panose="02040503050406030204" pitchFamily="18" charset="0"/>
                      </a:rPr>
                      <m:t>1)</m:t>
                    </m:r>
                  </m:oMath>
                </a14:m>
                <a:endParaRPr kumimoji="1" lang="ja-JP" altLang="en-US" sz="24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3630306" y="5539158"/>
                <a:ext cx="5152030" cy="543034"/>
              </a:xfrm>
              <a:prstGeom prst="rect">
                <a:avLst/>
              </a:prstGeom>
              <a:blipFill rotWithShape="0">
                <a:blip r:embed="rId7"/>
                <a:stretch>
                  <a:fillRect l="-3669" t="-2247" b="-17978"/>
                </a:stretch>
              </a:blipFill>
            </p:spPr>
            <p:txBody>
              <a:bodyPr/>
              <a:lstStyle/>
              <a:p>
                <a:r>
                  <a:rPr lang="ja-JP" altLang="en-US">
                    <a:noFill/>
                  </a:rPr>
                  <a:t> </a:t>
                </a:r>
              </a:p>
            </p:txBody>
          </p:sp>
        </mc:Fallback>
      </mc:AlternateContent>
      <p:sp>
        <p:nvSpPr>
          <p:cNvPr id="5" name="テキスト ボックス 4"/>
          <p:cNvSpPr txBox="1"/>
          <p:nvPr/>
        </p:nvSpPr>
        <p:spPr>
          <a:xfrm>
            <a:off x="2374710" y="6455391"/>
            <a:ext cx="5748690" cy="369332"/>
          </a:xfrm>
          <a:prstGeom prst="rect">
            <a:avLst/>
          </a:prstGeom>
          <a:noFill/>
        </p:spPr>
        <p:txBody>
          <a:bodyPr wrap="none" rtlCol="0">
            <a:spAutoFit/>
          </a:bodyPr>
          <a:lstStyle/>
          <a:p>
            <a:r>
              <a:rPr kumimoji="1" lang="ja-JP" altLang="en-US" b="1" dirty="0"/>
              <a:t>これは差分増幅回路でオペアンプの増幅回路の一般形</a:t>
            </a:r>
          </a:p>
        </p:txBody>
      </p:sp>
    </p:spTree>
    <p:extLst>
      <p:ext uri="{BB962C8B-B14F-4D97-AF65-F5344CB8AC3E}">
        <p14:creationId xmlns:p14="http://schemas.microsoft.com/office/powerpoint/2010/main" val="349632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pPr eaLnBrk="1" hangingPunct="1"/>
            <a:r>
              <a:rPr lang="ja-JP" altLang="en-US" dirty="0"/>
              <a:t>演習</a:t>
            </a:r>
            <a:r>
              <a:rPr lang="en-US" altLang="ja-JP" dirty="0"/>
              <a:t>11.2</a:t>
            </a:r>
            <a:endParaRPr lang="ja-JP" altLang="en-US" dirty="0"/>
          </a:p>
        </p:txBody>
      </p:sp>
      <p:pic>
        <p:nvPicPr>
          <p:cNvPr id="34820" name="Picture 4" descr="図05_12"/>
          <p:cNvPicPr>
            <a:picLocks noChangeAspect="1" noChangeArrowheads="1"/>
          </p:cNvPicPr>
          <p:nvPr/>
        </p:nvPicPr>
        <p:blipFill>
          <a:blip r:embed="rId3" cstate="print"/>
          <a:srcRect/>
          <a:stretch>
            <a:fillRect/>
          </a:stretch>
        </p:blipFill>
        <p:spPr bwMode="auto">
          <a:xfrm>
            <a:off x="973138" y="1373407"/>
            <a:ext cx="7975600" cy="3954462"/>
          </a:xfrm>
          <a:prstGeom prst="rect">
            <a:avLst/>
          </a:prstGeom>
          <a:noFill/>
          <a:ln w="9525">
            <a:noFill/>
            <a:miter lim="800000"/>
            <a:headEnd/>
            <a:tailEnd/>
          </a:ln>
        </p:spPr>
      </p:pic>
      <p:sp>
        <p:nvSpPr>
          <p:cNvPr id="3" name="テキスト ボックス 2"/>
          <p:cNvSpPr txBox="1"/>
          <p:nvPr/>
        </p:nvSpPr>
        <p:spPr>
          <a:xfrm>
            <a:off x="6185361" y="1232972"/>
            <a:ext cx="936475" cy="523220"/>
          </a:xfrm>
          <a:prstGeom prst="rect">
            <a:avLst/>
          </a:prstGeom>
          <a:noFill/>
        </p:spPr>
        <p:txBody>
          <a:bodyPr wrap="none" rtlCol="0">
            <a:spAutoFit/>
          </a:bodyPr>
          <a:lstStyle/>
          <a:p>
            <a:r>
              <a:rPr kumimoji="1" lang="ja-JP" altLang="en-US" sz="2800" dirty="0"/>
              <a:t>１</a:t>
            </a:r>
            <a:r>
              <a:rPr kumimoji="1" lang="en-US" altLang="ja-JP" sz="2800" dirty="0"/>
              <a:t>KΩ</a:t>
            </a:r>
            <a:endParaRPr kumimoji="1" lang="ja-JP" altLang="en-US" sz="2800" dirty="0"/>
          </a:p>
        </p:txBody>
      </p:sp>
      <p:sp>
        <p:nvSpPr>
          <p:cNvPr id="4" name="テキスト ボックス 3"/>
          <p:cNvSpPr txBox="1"/>
          <p:nvPr/>
        </p:nvSpPr>
        <p:spPr>
          <a:xfrm>
            <a:off x="1673099" y="1417638"/>
            <a:ext cx="891591" cy="523220"/>
          </a:xfrm>
          <a:prstGeom prst="rect">
            <a:avLst/>
          </a:prstGeom>
          <a:noFill/>
        </p:spPr>
        <p:txBody>
          <a:bodyPr wrap="none" rtlCol="0">
            <a:spAutoFit/>
          </a:bodyPr>
          <a:lstStyle/>
          <a:p>
            <a:r>
              <a:rPr lang="en-US" altLang="ja-JP" sz="2800" dirty="0"/>
              <a:t>1</a:t>
            </a:r>
            <a:r>
              <a:rPr kumimoji="1" lang="en-US" altLang="ja-JP" sz="2800" dirty="0"/>
              <a:t>KΩ</a:t>
            </a:r>
            <a:endParaRPr kumimoji="1" lang="ja-JP" altLang="en-US" sz="2800" dirty="0"/>
          </a:p>
        </p:txBody>
      </p:sp>
      <p:sp>
        <p:nvSpPr>
          <p:cNvPr id="8" name="テキスト ボックス 7"/>
          <p:cNvSpPr txBox="1"/>
          <p:nvPr/>
        </p:nvSpPr>
        <p:spPr>
          <a:xfrm>
            <a:off x="1511196" y="2555889"/>
            <a:ext cx="1053494" cy="523220"/>
          </a:xfrm>
          <a:prstGeom prst="rect">
            <a:avLst/>
          </a:prstGeom>
          <a:noFill/>
        </p:spPr>
        <p:txBody>
          <a:bodyPr wrap="none" rtlCol="0">
            <a:spAutoFit/>
          </a:bodyPr>
          <a:lstStyle/>
          <a:p>
            <a:r>
              <a:rPr lang="en-US" altLang="ja-JP" sz="2800" dirty="0"/>
              <a:t>500</a:t>
            </a:r>
            <a:r>
              <a:rPr kumimoji="1" lang="en-US" altLang="ja-JP" sz="2800" dirty="0"/>
              <a:t>Ω</a:t>
            </a:r>
            <a:endParaRPr kumimoji="1" lang="ja-JP" altLang="en-US" sz="2800" dirty="0"/>
          </a:p>
        </p:txBody>
      </p:sp>
      <p:sp>
        <p:nvSpPr>
          <p:cNvPr id="5" name="テキスト ボックス 4"/>
          <p:cNvSpPr txBox="1"/>
          <p:nvPr/>
        </p:nvSpPr>
        <p:spPr>
          <a:xfrm>
            <a:off x="1091821" y="5704764"/>
            <a:ext cx="5329921" cy="461665"/>
          </a:xfrm>
          <a:prstGeom prst="rect">
            <a:avLst/>
          </a:prstGeom>
          <a:noFill/>
        </p:spPr>
        <p:txBody>
          <a:bodyPr wrap="none" rtlCol="0">
            <a:spAutoFit/>
          </a:bodyPr>
          <a:lstStyle/>
          <a:p>
            <a:r>
              <a:rPr kumimoji="1" lang="en-US" altLang="ja-JP" sz="2400" dirty="0"/>
              <a:t>V1=1V,</a:t>
            </a:r>
            <a:r>
              <a:rPr kumimoji="1" lang="ja-JP" altLang="en-US" sz="2400" dirty="0"/>
              <a:t> </a:t>
            </a:r>
            <a:r>
              <a:rPr kumimoji="1" lang="en-US" altLang="ja-JP" sz="2400" dirty="0"/>
              <a:t>V2=2V</a:t>
            </a:r>
            <a:r>
              <a:rPr kumimoji="1" lang="ja-JP" altLang="en-US" sz="2400" dirty="0"/>
              <a:t>の時、</a:t>
            </a:r>
            <a:r>
              <a:rPr kumimoji="1" lang="en-US" altLang="ja-JP" sz="2400" dirty="0"/>
              <a:t>Vo</a:t>
            </a:r>
            <a:r>
              <a:rPr kumimoji="1" lang="ja-JP" altLang="en-US" sz="2400" dirty="0" err="1"/>
              <a:t>はど</a:t>
            </a:r>
            <a:r>
              <a:rPr kumimoji="1" lang="ja-JP" altLang="en-US" sz="2400" dirty="0"/>
              <a:t>うなるか？</a:t>
            </a:r>
          </a:p>
        </p:txBody>
      </p:sp>
    </p:spTree>
    <p:extLst>
      <p:ext uri="{BB962C8B-B14F-4D97-AF65-F5344CB8AC3E}">
        <p14:creationId xmlns:p14="http://schemas.microsoft.com/office/powerpoint/2010/main" val="2637950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0"/>
            <a:ext cx="8229600" cy="1143000"/>
          </a:xfrm>
        </p:spPr>
        <p:txBody>
          <a:bodyPr/>
          <a:lstStyle/>
          <a:p>
            <a:pPr eaLnBrk="1" hangingPunct="1"/>
            <a:r>
              <a:rPr lang="ja-JP" altLang="en-US" dirty="0"/>
              <a:t>積分回路</a:t>
            </a:r>
          </a:p>
        </p:txBody>
      </p:sp>
      <p:pic>
        <p:nvPicPr>
          <p:cNvPr id="98307" name="Picture 4" descr="図05_15"/>
          <p:cNvPicPr>
            <a:picLocks noChangeAspect="1" noChangeArrowheads="1"/>
          </p:cNvPicPr>
          <p:nvPr/>
        </p:nvPicPr>
        <p:blipFill>
          <a:blip r:embed="rId3" cstate="print"/>
          <a:srcRect/>
          <a:stretch>
            <a:fillRect/>
          </a:stretch>
        </p:blipFill>
        <p:spPr bwMode="auto">
          <a:xfrm>
            <a:off x="1978025" y="1109663"/>
            <a:ext cx="5489575" cy="3408362"/>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2" name="テキスト ボックス 1"/>
              <p:cNvSpPr txBox="1"/>
              <p:nvPr/>
            </p:nvSpPr>
            <p:spPr>
              <a:xfrm>
                <a:off x="5165678" y="4667535"/>
                <a:ext cx="3555973" cy="9687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altLang="ja-JP" sz="2400" i="1" smtClean="0">
                          <a:latin typeface="Cambria Math" panose="02040503050406030204" pitchFamily="18" charset="0"/>
                        </a:rPr>
                        <m:t>Vo</m:t>
                      </m:r>
                      <m:r>
                        <a:rPr lang="en-US" altLang="ja-JP" sz="2400" i="1" smtClean="0">
                          <a:latin typeface="Cambria Math" panose="02040503050406030204" pitchFamily="18" charset="0"/>
                        </a:rPr>
                        <m:t>=−</m:t>
                      </m:r>
                      <m:f>
                        <m:fPr>
                          <m:ctrlPr>
                            <a:rPr lang="en-US" altLang="ja-JP" sz="2400" i="1" smtClean="0">
                              <a:latin typeface="Cambria Math" panose="02040503050406030204" pitchFamily="18" charset="0"/>
                            </a:rPr>
                          </m:ctrlPr>
                        </m:fPr>
                        <m:num>
                          <m:r>
                            <a:rPr lang="en-US" altLang="ja-JP" sz="2400" b="0" i="1" smtClean="0">
                              <a:latin typeface="Cambria Math" panose="02040503050406030204" pitchFamily="18" charset="0"/>
                            </a:rPr>
                            <m:t>1</m:t>
                          </m:r>
                        </m:num>
                        <m:den>
                          <m:r>
                            <a:rPr lang="en-US" altLang="ja-JP" sz="2400" b="0" i="1" smtClean="0">
                              <a:latin typeface="Cambria Math" panose="02040503050406030204" pitchFamily="18" charset="0"/>
                            </a:rPr>
                            <m:t>𝐶𝑅𝑖</m:t>
                          </m:r>
                        </m:den>
                      </m:f>
                      <m:nary>
                        <m:naryPr>
                          <m:limLoc m:val="undOvr"/>
                          <m:subHide m:val="on"/>
                          <m:supHide m:val="on"/>
                          <m:ctrlPr>
                            <a:rPr kumimoji="1" lang="ja-JP" altLang="en-US" sz="2400" i="1" smtClean="0">
                              <a:latin typeface="Cambria Math" panose="02040503050406030204" pitchFamily="18" charset="0"/>
                            </a:rPr>
                          </m:ctrlPr>
                        </m:naryPr>
                        <m:sub/>
                        <m:sup/>
                        <m:e>
                          <m:r>
                            <a:rPr kumimoji="1" lang="en-US" altLang="ja-JP" sz="2400" b="0" i="1" smtClean="0">
                              <a:latin typeface="Cambria Math" panose="02040503050406030204" pitchFamily="18" charset="0"/>
                            </a:rPr>
                            <m:t>𝑉</m:t>
                          </m:r>
                          <m:r>
                            <a:rPr kumimoji="1" lang="en-US" altLang="ja-JP" sz="2400" b="0" i="1" smtClean="0">
                              <a:latin typeface="Cambria Math" panose="02040503050406030204" pitchFamily="18" charset="0"/>
                            </a:rPr>
                            <m:t>1</m:t>
                          </m:r>
                          <m:r>
                            <a:rPr kumimoji="1" lang="en-US" altLang="ja-JP" sz="2400" b="0" i="1" smtClean="0">
                              <a:latin typeface="Cambria Math" panose="02040503050406030204" pitchFamily="18" charset="0"/>
                            </a:rPr>
                            <m:t>𝑑𝑡</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𝑉𝑖𝑛𝑖𝑡</m:t>
                          </m:r>
                        </m:e>
                      </m:nary>
                    </m:oMath>
                  </m:oMathPara>
                </a14:m>
                <a:endParaRPr kumimoji="1" lang="ja-JP" altLang="en-US" sz="24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5165678" y="4667535"/>
                <a:ext cx="3555973" cy="968727"/>
              </a:xfrm>
              <a:prstGeom prst="rect">
                <a:avLst/>
              </a:prstGeom>
              <a:blipFill rotWithShape="0">
                <a:blip r:embed="rId6"/>
                <a:stretch>
                  <a:fillRect/>
                </a:stretch>
              </a:blipFill>
            </p:spPr>
            <p:txBody>
              <a:bodyPr/>
              <a:lstStyle/>
              <a:p>
                <a:r>
                  <a:rPr lang="ja-JP" altLang="en-US">
                    <a:noFill/>
                  </a:rPr>
                  <a:t> </a:t>
                </a:r>
              </a:p>
            </p:txBody>
          </p:sp>
        </mc:Fallback>
      </mc:AlternateContent>
      <p:sp>
        <p:nvSpPr>
          <p:cNvPr id="3" name="テキスト ボックス 2"/>
          <p:cNvSpPr txBox="1"/>
          <p:nvPr/>
        </p:nvSpPr>
        <p:spPr>
          <a:xfrm>
            <a:off x="2648737" y="5677267"/>
            <a:ext cx="6038063" cy="830997"/>
          </a:xfrm>
          <a:prstGeom prst="rect">
            <a:avLst/>
          </a:prstGeom>
          <a:noFill/>
        </p:spPr>
        <p:txBody>
          <a:bodyPr wrap="none" rtlCol="0">
            <a:spAutoFit/>
          </a:bodyPr>
          <a:lstStyle/>
          <a:p>
            <a:r>
              <a:rPr kumimoji="1" lang="en-US" altLang="ja-JP" sz="2400" dirty="0" err="1"/>
              <a:t>Vinit</a:t>
            </a:r>
            <a:r>
              <a:rPr kumimoji="1" lang="ja-JP" altLang="en-US" sz="2400" dirty="0"/>
              <a:t>は</a:t>
            </a:r>
            <a:r>
              <a:rPr kumimoji="1" lang="en-US" altLang="ja-JP" sz="2400" dirty="0"/>
              <a:t>V1</a:t>
            </a:r>
            <a:r>
              <a:rPr kumimoji="1" lang="ja-JP" altLang="en-US" sz="2400" dirty="0"/>
              <a:t>に印加しはじめた際のコンデンサの</a:t>
            </a:r>
            <a:endParaRPr kumimoji="1" lang="en-US" altLang="ja-JP" sz="2400" dirty="0"/>
          </a:p>
          <a:p>
            <a:r>
              <a:rPr lang="ja-JP" altLang="en-US" sz="2400" dirty="0"/>
              <a:t>初期電圧とする</a:t>
            </a:r>
            <a:endParaRPr kumimoji="1" lang="ja-JP" alt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0"/>
            <a:ext cx="8229600" cy="1143000"/>
          </a:xfrm>
        </p:spPr>
        <p:txBody>
          <a:bodyPr/>
          <a:lstStyle/>
          <a:p>
            <a:pPr eaLnBrk="1" hangingPunct="1"/>
            <a:r>
              <a:rPr lang="ja-JP" altLang="en-US" dirty="0"/>
              <a:t>積分回路</a:t>
            </a:r>
          </a:p>
        </p:txBody>
      </p:sp>
      <p:pic>
        <p:nvPicPr>
          <p:cNvPr id="98307" name="Picture 4" descr="図05_15"/>
          <p:cNvPicPr>
            <a:picLocks noChangeAspect="1" noChangeArrowheads="1"/>
          </p:cNvPicPr>
          <p:nvPr/>
        </p:nvPicPr>
        <p:blipFill>
          <a:blip r:embed="rId3" cstate="print"/>
          <a:srcRect/>
          <a:stretch>
            <a:fillRect/>
          </a:stretch>
        </p:blipFill>
        <p:spPr bwMode="auto">
          <a:xfrm>
            <a:off x="377781" y="1963198"/>
            <a:ext cx="4095229" cy="2542642"/>
          </a:xfrm>
          <a:prstGeom prst="rect">
            <a:avLst/>
          </a:prstGeom>
          <a:noFill/>
          <a:ln w="9525">
            <a:noFill/>
            <a:miter lim="800000"/>
            <a:headEnd/>
            <a:tailEnd/>
          </a:ln>
        </p:spPr>
      </p:pic>
      <p:cxnSp>
        <p:nvCxnSpPr>
          <p:cNvPr id="3" name="直線矢印コネクタ 2"/>
          <p:cNvCxnSpPr/>
          <p:nvPr/>
        </p:nvCxnSpPr>
        <p:spPr>
          <a:xfrm>
            <a:off x="5322627" y="2845008"/>
            <a:ext cx="304345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flipV="1">
            <a:off x="5581934" y="1473958"/>
            <a:ext cx="0" cy="1583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5322627" y="3234519"/>
            <a:ext cx="1222743" cy="369332"/>
          </a:xfrm>
          <a:prstGeom prst="rect">
            <a:avLst/>
          </a:prstGeom>
          <a:noFill/>
        </p:spPr>
        <p:txBody>
          <a:bodyPr wrap="square" rtlCol="0">
            <a:spAutoFit/>
          </a:bodyPr>
          <a:lstStyle/>
          <a:p>
            <a:r>
              <a:rPr kumimoji="1" lang="ja-JP" altLang="en-US"/>
              <a:t>ｔ＝０</a:t>
            </a:r>
          </a:p>
        </p:txBody>
      </p:sp>
      <p:cxnSp>
        <p:nvCxnSpPr>
          <p:cNvPr id="8" name="直線コネクタ 7"/>
          <p:cNvCxnSpPr/>
          <p:nvPr/>
        </p:nvCxnSpPr>
        <p:spPr>
          <a:xfrm flipV="1">
            <a:off x="5581934" y="1815152"/>
            <a:ext cx="2497541" cy="136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6155140" y="1364776"/>
            <a:ext cx="2267608" cy="369332"/>
          </a:xfrm>
          <a:prstGeom prst="rect">
            <a:avLst/>
          </a:prstGeom>
          <a:noFill/>
        </p:spPr>
        <p:txBody>
          <a:bodyPr wrap="none" rtlCol="0">
            <a:spAutoFit/>
          </a:bodyPr>
          <a:lstStyle/>
          <a:p>
            <a:r>
              <a:rPr kumimoji="1" lang="en-US" altLang="ja-JP" dirty="0" err="1"/>
              <a:t>Vinit</a:t>
            </a:r>
            <a:r>
              <a:rPr kumimoji="1" lang="en-US" altLang="ja-JP" dirty="0"/>
              <a:t>=0</a:t>
            </a:r>
            <a:r>
              <a:rPr kumimoji="1" lang="ja-JP" altLang="en-US" dirty="0"/>
              <a:t>で</a:t>
            </a:r>
            <a:r>
              <a:rPr kumimoji="1" lang="en-US" altLang="ja-JP" dirty="0"/>
              <a:t>V1=E</a:t>
            </a:r>
            <a:r>
              <a:rPr kumimoji="1" lang="ja-JP" altLang="en-US" dirty="0"/>
              <a:t>とする</a:t>
            </a:r>
          </a:p>
        </p:txBody>
      </p:sp>
      <p:sp>
        <p:nvSpPr>
          <p:cNvPr id="10" name="テキスト ボックス 9"/>
          <p:cNvSpPr txBox="1"/>
          <p:nvPr/>
        </p:nvSpPr>
        <p:spPr>
          <a:xfrm>
            <a:off x="5131556" y="1473958"/>
            <a:ext cx="466794" cy="369332"/>
          </a:xfrm>
          <a:prstGeom prst="rect">
            <a:avLst/>
          </a:prstGeom>
          <a:noFill/>
        </p:spPr>
        <p:txBody>
          <a:bodyPr wrap="none" rtlCol="0">
            <a:spAutoFit/>
          </a:bodyPr>
          <a:lstStyle/>
          <a:p>
            <a:r>
              <a:rPr kumimoji="1" lang="en-US" altLang="ja-JP"/>
              <a:t>V1</a:t>
            </a:r>
            <a:endParaRPr kumimoji="1" lang="ja-JP" altLang="en-US" dirty="0"/>
          </a:p>
        </p:txBody>
      </p:sp>
      <p:cxnSp>
        <p:nvCxnSpPr>
          <p:cNvPr id="14" name="直線矢印コネクタ 13"/>
          <p:cNvCxnSpPr/>
          <p:nvPr/>
        </p:nvCxnSpPr>
        <p:spPr>
          <a:xfrm>
            <a:off x="5379297" y="4261222"/>
            <a:ext cx="304345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5584206" y="3891890"/>
            <a:ext cx="0" cy="1583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5324899" y="5652451"/>
            <a:ext cx="1222743" cy="369332"/>
          </a:xfrm>
          <a:prstGeom prst="rect">
            <a:avLst/>
          </a:prstGeom>
          <a:noFill/>
        </p:spPr>
        <p:txBody>
          <a:bodyPr wrap="square" rtlCol="0">
            <a:spAutoFit/>
          </a:bodyPr>
          <a:lstStyle/>
          <a:p>
            <a:r>
              <a:rPr kumimoji="1" lang="ja-JP" altLang="en-US"/>
              <a:t>ｔ＝０</a:t>
            </a:r>
          </a:p>
        </p:txBody>
      </p:sp>
      <p:sp>
        <p:nvSpPr>
          <p:cNvPr id="19" name="テキスト ボックス 18"/>
          <p:cNvSpPr txBox="1"/>
          <p:nvPr/>
        </p:nvSpPr>
        <p:spPr>
          <a:xfrm>
            <a:off x="5133828" y="3891890"/>
            <a:ext cx="454035" cy="369332"/>
          </a:xfrm>
          <a:prstGeom prst="rect">
            <a:avLst/>
          </a:prstGeom>
          <a:noFill/>
        </p:spPr>
        <p:txBody>
          <a:bodyPr wrap="none" rtlCol="0">
            <a:spAutoFit/>
          </a:bodyPr>
          <a:lstStyle/>
          <a:p>
            <a:r>
              <a:rPr kumimoji="1" lang="en-US" altLang="ja-JP" dirty="0"/>
              <a:t>Vo</a:t>
            </a:r>
            <a:endParaRPr kumimoji="1" lang="ja-JP" altLang="en-US" dirty="0"/>
          </a:p>
        </p:txBody>
      </p:sp>
      <p:cxnSp>
        <p:nvCxnSpPr>
          <p:cNvPr id="12" name="直線コネクタ 11"/>
          <p:cNvCxnSpPr/>
          <p:nvPr/>
        </p:nvCxnSpPr>
        <p:spPr>
          <a:xfrm>
            <a:off x="5598350" y="4261222"/>
            <a:ext cx="947020" cy="10750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545370" y="5349922"/>
            <a:ext cx="169787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6545370" y="5854890"/>
            <a:ext cx="1752403" cy="369332"/>
          </a:xfrm>
          <a:prstGeom prst="rect">
            <a:avLst/>
          </a:prstGeom>
          <a:noFill/>
        </p:spPr>
        <p:txBody>
          <a:bodyPr wrap="none" rtlCol="0">
            <a:spAutoFit/>
          </a:bodyPr>
          <a:lstStyle/>
          <a:p>
            <a:r>
              <a:rPr lang="ja-JP" altLang="en-US" dirty="0"/>
              <a:t>電源値まで充電</a:t>
            </a:r>
            <a:endParaRPr kumimoji="1" lang="ja-JP" altLang="en-US" dirty="0"/>
          </a:p>
        </p:txBody>
      </p:sp>
    </p:spTree>
    <p:extLst>
      <p:ext uri="{BB962C8B-B14F-4D97-AF65-F5344CB8AC3E}">
        <p14:creationId xmlns:p14="http://schemas.microsoft.com/office/powerpoint/2010/main" val="34166648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18" y="-33337"/>
            <a:ext cx="8229600" cy="1143000"/>
          </a:xfrm>
        </p:spPr>
        <p:txBody>
          <a:bodyPr/>
          <a:lstStyle/>
          <a:p>
            <a:r>
              <a:rPr kumimoji="1" lang="ja-JP" altLang="en-US" dirty="0"/>
              <a:t>積分回路の式</a:t>
            </a:r>
          </a:p>
        </p:txBody>
      </p:sp>
      <p:pic>
        <p:nvPicPr>
          <p:cNvPr id="4" name="Picture 4" descr="図05_15"/>
          <p:cNvPicPr>
            <a:picLocks noChangeAspect="1" noChangeArrowheads="1"/>
          </p:cNvPicPr>
          <p:nvPr/>
        </p:nvPicPr>
        <p:blipFill>
          <a:blip r:embed="rId3" cstate="print"/>
          <a:srcRect/>
          <a:stretch>
            <a:fillRect/>
          </a:stretch>
        </p:blipFill>
        <p:spPr bwMode="auto">
          <a:xfrm>
            <a:off x="1978025" y="1109663"/>
            <a:ext cx="5489575" cy="3408362"/>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5" name="テキスト ボックス 4"/>
              <p:cNvSpPr txBox="1"/>
              <p:nvPr/>
            </p:nvSpPr>
            <p:spPr>
              <a:xfrm>
                <a:off x="5165678" y="4667535"/>
                <a:ext cx="2622962" cy="9687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altLang="ja-JP" sz="2400" i="1" smtClean="0">
                          <a:latin typeface="Cambria Math" panose="02040503050406030204" pitchFamily="18" charset="0"/>
                        </a:rPr>
                        <m:t>Vo</m:t>
                      </m:r>
                      <m:r>
                        <a:rPr lang="en-US" altLang="ja-JP" sz="2400" i="1" smtClean="0">
                          <a:latin typeface="Cambria Math" panose="02040503050406030204" pitchFamily="18" charset="0"/>
                        </a:rPr>
                        <m:t>=−</m:t>
                      </m:r>
                      <m:f>
                        <m:fPr>
                          <m:ctrlPr>
                            <a:rPr lang="en-US" altLang="ja-JP" sz="2400" i="1" smtClean="0">
                              <a:latin typeface="Cambria Math" panose="02040503050406030204" pitchFamily="18" charset="0"/>
                            </a:rPr>
                          </m:ctrlPr>
                        </m:fPr>
                        <m:num>
                          <m:r>
                            <a:rPr lang="en-US" altLang="ja-JP" sz="2400" b="0" i="1" smtClean="0">
                              <a:latin typeface="Cambria Math" panose="02040503050406030204" pitchFamily="18" charset="0"/>
                            </a:rPr>
                            <m:t>1</m:t>
                          </m:r>
                        </m:num>
                        <m:den>
                          <m:r>
                            <a:rPr lang="en-US" altLang="ja-JP" sz="2400" b="0" i="1" smtClean="0">
                              <a:latin typeface="Cambria Math" panose="02040503050406030204" pitchFamily="18" charset="0"/>
                            </a:rPr>
                            <m:t>𝐶𝑅𝑖</m:t>
                          </m:r>
                        </m:den>
                      </m:f>
                      <m:nary>
                        <m:naryPr>
                          <m:limLoc m:val="undOvr"/>
                          <m:subHide m:val="on"/>
                          <m:supHide m:val="on"/>
                          <m:ctrlPr>
                            <a:rPr kumimoji="1" lang="ja-JP" altLang="en-US" sz="2400" i="1" smtClean="0">
                              <a:latin typeface="Cambria Math" panose="02040503050406030204" pitchFamily="18" charset="0"/>
                            </a:rPr>
                          </m:ctrlPr>
                        </m:naryPr>
                        <m:sub/>
                        <m:sup/>
                        <m:e>
                          <m:r>
                            <a:rPr kumimoji="1" lang="en-US" altLang="ja-JP" sz="2400" b="0" i="1" smtClean="0">
                              <a:latin typeface="Cambria Math" panose="02040503050406030204" pitchFamily="18" charset="0"/>
                            </a:rPr>
                            <m:t>𝑉</m:t>
                          </m:r>
                          <m:r>
                            <a:rPr kumimoji="1" lang="en-US" altLang="ja-JP" sz="2400" b="0" i="1" smtClean="0">
                              <a:latin typeface="Cambria Math" panose="02040503050406030204" pitchFamily="18" charset="0"/>
                            </a:rPr>
                            <m:t>1</m:t>
                          </m:r>
                          <m:r>
                            <a:rPr kumimoji="1" lang="en-US" altLang="ja-JP" sz="2400" b="0" i="1" smtClean="0">
                              <a:latin typeface="Cambria Math" panose="02040503050406030204" pitchFamily="18" charset="0"/>
                            </a:rPr>
                            <m:t>𝑑𝑡</m:t>
                          </m:r>
                        </m:e>
                      </m:nary>
                    </m:oMath>
                  </m:oMathPara>
                </a14:m>
                <a:endParaRPr kumimoji="1" lang="ja-JP" altLang="en-US" sz="2400"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5165678" y="4667535"/>
                <a:ext cx="2622962" cy="968727"/>
              </a:xfrm>
              <a:prstGeom prst="rect">
                <a:avLst/>
              </a:prstGeom>
              <a:blipFill rotWithShape="0">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p:cNvSpPr txBox="1"/>
              <p:nvPr/>
            </p:nvSpPr>
            <p:spPr>
              <a:xfrm>
                <a:off x="1043608" y="4561322"/>
                <a:ext cx="1505156" cy="1150828"/>
              </a:xfrm>
              <a:prstGeom prst="rect">
                <a:avLst/>
              </a:prstGeom>
              <a:noFill/>
            </p:spPr>
            <p:txBody>
              <a:bodyPr wrap="none" lIns="0" tIns="0" rIns="0" bIns="0" rtlCol="0">
                <a:spAutoFit/>
              </a:bodyPr>
              <a:lstStyle/>
              <a:p>
                <a:r>
                  <a:rPr lang="en-US" altLang="ja-JP" dirty="0" err="1"/>
                  <a:t>Vinit</a:t>
                </a:r>
                <a:r>
                  <a:rPr lang="en-US" altLang="ja-JP" dirty="0"/>
                  <a:t>=0</a:t>
                </a:r>
                <a:r>
                  <a:rPr lang="ja-JP" altLang="en-US" dirty="0"/>
                  <a:t>とすると</a:t>
                </a:r>
                <a:endParaRPr lang="en-US" altLang="ja-JP" dirty="0"/>
              </a:p>
              <a:p>
                <a:r>
                  <a:rPr kumimoji="1" lang="en-US" altLang="ja-JP" dirty="0"/>
                  <a:t>Q=</a:t>
                </a:r>
                <a:r>
                  <a:rPr kumimoji="1" lang="en-US" altLang="ja-JP" dirty="0" err="1"/>
                  <a:t>CVc</a:t>
                </a:r>
                <a:endParaRPr kumimoji="1" lang="en-US" altLang="ja-JP" dirty="0"/>
              </a:p>
              <a:p>
                <a:r>
                  <a:rPr lang="en-US" altLang="ja-JP" dirty="0" err="1"/>
                  <a:t>Vc</a:t>
                </a:r>
                <a:r>
                  <a:rPr lang="en-US" altLang="ja-JP" dirty="0"/>
                  <a:t>=Q/C</a:t>
                </a:r>
              </a:p>
              <a:p>
                <a:r>
                  <a:rPr lang="en-US" altLang="ja-JP" dirty="0"/>
                  <a:t>Q=</a:t>
                </a:r>
                <a14:m>
                  <m:oMath xmlns:m="http://schemas.openxmlformats.org/officeDocument/2006/math">
                    <m:nary>
                      <m:naryPr>
                        <m:limLoc m:val="undOvr"/>
                        <m:subHide m:val="on"/>
                        <m:supHide m:val="on"/>
                        <m:ctrlPr>
                          <a:rPr lang="en-US" altLang="ja-JP" i="1" smtClean="0">
                            <a:latin typeface="Cambria Math" panose="02040503050406030204" pitchFamily="18" charset="0"/>
                          </a:rPr>
                        </m:ctrlPr>
                      </m:naryPr>
                      <m:sub/>
                      <m:sup/>
                      <m:e>
                        <m:r>
                          <a:rPr lang="en-US" altLang="ja-JP" b="0" i="1" smtClean="0">
                            <a:latin typeface="Cambria Math" panose="02040503050406030204" pitchFamily="18" charset="0"/>
                          </a:rPr>
                          <m:t>𝐼𝑑𝑡</m:t>
                        </m:r>
                        <m:r>
                          <a:rPr lang="en-US" altLang="ja-JP" b="0" i="1" smtClean="0">
                            <a:latin typeface="Cambria Math" panose="02040503050406030204" pitchFamily="18" charset="0"/>
                          </a:rPr>
                          <m:t> </m:t>
                        </m:r>
                        <m:r>
                          <a:rPr lang="ja-JP" altLang="en-US" i="1">
                            <a:latin typeface="Cambria Math" panose="02040503050406030204" pitchFamily="18" charset="0"/>
                          </a:rPr>
                          <m:t>なので</m:t>
                        </m:r>
                      </m:e>
                    </m:nary>
                  </m:oMath>
                </a14:m>
                <a:endParaRPr kumimoji="1" lang="en-US" altLang="ja-JP"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1043608" y="4561322"/>
                <a:ext cx="1505156" cy="1150828"/>
              </a:xfrm>
              <a:prstGeom prst="rect">
                <a:avLst/>
              </a:prstGeom>
              <a:blipFill rotWithShape="0">
                <a:blip r:embed="rId7"/>
                <a:stretch>
                  <a:fillRect l="-12146" t="-7937" r="-8097" b="-7248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正方形/長方形 7"/>
              <p:cNvSpPr/>
              <p:nvPr/>
            </p:nvSpPr>
            <p:spPr>
              <a:xfrm>
                <a:off x="899592" y="5758540"/>
                <a:ext cx="1483868" cy="8188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altLang="ja-JP" i="1" smtClean="0">
                          <a:latin typeface="Cambria Math" panose="02040503050406030204" pitchFamily="18" charset="0"/>
                        </a:rPr>
                        <m:t>Vc</m:t>
                      </m:r>
                      <m:r>
                        <a:rPr lang="en-US" altLang="ja-JP" i="1" smtClean="0">
                          <a:latin typeface="Cambria Math" panose="02040503050406030204" pitchFamily="18" charset="0"/>
                        </a:rPr>
                        <m:t>=</m:t>
                      </m:r>
                      <m:f>
                        <m:fPr>
                          <m:ctrlPr>
                            <a:rPr lang="en-US" altLang="ja-JP" i="1" smtClean="0">
                              <a:latin typeface="Cambria Math" panose="02040503050406030204" pitchFamily="18" charset="0"/>
                            </a:rPr>
                          </m:ctrlPr>
                        </m:fPr>
                        <m:num>
                          <m:r>
                            <a:rPr lang="en-US" altLang="ja-JP" b="0" i="1" smtClean="0">
                              <a:latin typeface="Cambria Math" panose="02040503050406030204" pitchFamily="18" charset="0"/>
                            </a:rPr>
                            <m:t>1</m:t>
                          </m:r>
                        </m:num>
                        <m:den>
                          <m:r>
                            <a:rPr lang="en-US" altLang="ja-JP" b="0" i="1" smtClean="0">
                              <a:latin typeface="Cambria Math" panose="02040503050406030204" pitchFamily="18" charset="0"/>
                            </a:rPr>
                            <m:t>𝐶</m:t>
                          </m:r>
                        </m:den>
                      </m:f>
                      <m:nary>
                        <m:naryPr>
                          <m:limLoc m:val="undOvr"/>
                          <m:subHide m:val="on"/>
                          <m:supHide m:val="on"/>
                          <m:ctrlPr>
                            <a:rPr lang="ja-JP" altLang="en-US" i="1" smtClean="0">
                              <a:latin typeface="Cambria Math" panose="02040503050406030204" pitchFamily="18" charset="0"/>
                            </a:rPr>
                          </m:ctrlPr>
                        </m:naryPr>
                        <m:sub/>
                        <m:sup/>
                        <m:e>
                          <m:r>
                            <m:rPr>
                              <m:sty m:val="p"/>
                            </m:rPr>
                            <a:rPr lang="en-US" altLang="ja-JP" i="1">
                              <a:latin typeface="Cambria Math" panose="02040503050406030204" pitchFamily="18" charset="0"/>
                            </a:rPr>
                            <m:t>Idt</m:t>
                          </m:r>
                        </m:e>
                      </m:nary>
                    </m:oMath>
                  </m:oMathPara>
                </a14:m>
                <a:endParaRPr lang="ja-JP" altLang="en-US" dirty="0"/>
              </a:p>
            </p:txBody>
          </p:sp>
        </mc:Choice>
        <mc:Fallback xmlns="">
          <p:sp>
            <p:nvSpPr>
              <p:cNvPr id="8" name="正方形/長方形 7"/>
              <p:cNvSpPr>
                <a:spLocks noRot="1" noChangeAspect="1" noMove="1" noResize="1" noEditPoints="1" noAdjustHandles="1" noChangeArrowheads="1" noChangeShapeType="1" noTextEdit="1"/>
              </p:cNvSpPr>
              <p:nvPr/>
            </p:nvSpPr>
            <p:spPr>
              <a:xfrm>
                <a:off x="899592" y="5758540"/>
                <a:ext cx="1483868" cy="818879"/>
              </a:xfrm>
              <a:prstGeom prst="rect">
                <a:avLst/>
              </a:prstGeom>
              <a:blipFill rotWithShape="0">
                <a:blip r:embed="rId8"/>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正方形/長方形 8"/>
              <p:cNvSpPr/>
              <p:nvPr/>
            </p:nvSpPr>
            <p:spPr>
              <a:xfrm>
                <a:off x="3238944" y="5758540"/>
                <a:ext cx="1950726" cy="8188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altLang="ja-JP" i="1" smtClean="0">
                          <a:latin typeface="Cambria Math" panose="02040503050406030204" pitchFamily="18" charset="0"/>
                        </a:rPr>
                        <m:t>Vc</m:t>
                      </m:r>
                      <m:r>
                        <a:rPr lang="en-US" altLang="ja-JP" i="1" smtClean="0">
                          <a:latin typeface="Cambria Math" panose="02040503050406030204" pitchFamily="18" charset="0"/>
                        </a:rPr>
                        <m:t>=</m:t>
                      </m:r>
                      <m:f>
                        <m:fPr>
                          <m:ctrlPr>
                            <a:rPr lang="en-US" altLang="ja-JP" i="1" smtClean="0">
                              <a:latin typeface="Cambria Math" panose="02040503050406030204" pitchFamily="18" charset="0"/>
                            </a:rPr>
                          </m:ctrlPr>
                        </m:fPr>
                        <m:num>
                          <m:r>
                            <a:rPr lang="en-US" altLang="ja-JP" b="0" i="1" smtClean="0">
                              <a:latin typeface="Cambria Math" panose="02040503050406030204" pitchFamily="18" charset="0"/>
                            </a:rPr>
                            <m:t>1</m:t>
                          </m:r>
                        </m:num>
                        <m:den>
                          <m:r>
                            <a:rPr lang="en-US" altLang="ja-JP" b="0" i="1" smtClean="0">
                              <a:latin typeface="Cambria Math" panose="02040503050406030204" pitchFamily="18" charset="0"/>
                            </a:rPr>
                            <m:t>𝐶𝑅𝑖</m:t>
                          </m:r>
                        </m:den>
                      </m:f>
                      <m:nary>
                        <m:naryPr>
                          <m:limLoc m:val="undOvr"/>
                          <m:subHide m:val="on"/>
                          <m:supHide m:val="on"/>
                          <m:ctrlPr>
                            <a:rPr lang="ja-JP" altLang="en-US" i="1" smtClean="0">
                              <a:latin typeface="Cambria Math" panose="02040503050406030204" pitchFamily="18" charset="0"/>
                            </a:rPr>
                          </m:ctrlPr>
                        </m:naryPr>
                        <m:sub/>
                        <m:sup/>
                        <m:e>
                          <m:r>
                            <a:rPr lang="en-US" altLang="ja-JP" b="0" i="1" smtClean="0">
                              <a:latin typeface="Cambria Math" panose="02040503050406030204" pitchFamily="18" charset="0"/>
                            </a:rPr>
                            <m:t>𝑉</m:t>
                          </m:r>
                          <m:r>
                            <a:rPr lang="en-US" altLang="ja-JP" b="0" i="1" smtClean="0">
                              <a:latin typeface="Cambria Math" panose="02040503050406030204" pitchFamily="18" charset="0"/>
                            </a:rPr>
                            <m:t>1 </m:t>
                          </m:r>
                          <m:r>
                            <m:rPr>
                              <m:sty m:val="p"/>
                            </m:rPr>
                            <a:rPr lang="en-US" altLang="ja-JP" i="1">
                              <a:latin typeface="Cambria Math" panose="02040503050406030204" pitchFamily="18" charset="0"/>
                            </a:rPr>
                            <m:t>dt</m:t>
                          </m:r>
                        </m:e>
                      </m:nary>
                    </m:oMath>
                  </m:oMathPara>
                </a14:m>
                <a:endParaRPr lang="ja-JP" altLang="en-US" dirty="0"/>
              </a:p>
            </p:txBody>
          </p:sp>
        </mc:Choice>
        <mc:Fallback xmlns="">
          <p:sp>
            <p:nvSpPr>
              <p:cNvPr id="9" name="正方形/長方形 8"/>
              <p:cNvSpPr>
                <a:spLocks noRot="1" noChangeAspect="1" noMove="1" noResize="1" noEditPoints="1" noAdjustHandles="1" noChangeArrowheads="1" noChangeShapeType="1" noTextEdit="1"/>
              </p:cNvSpPr>
              <p:nvPr/>
            </p:nvSpPr>
            <p:spPr>
              <a:xfrm>
                <a:off x="3238944" y="5758540"/>
                <a:ext cx="1950726" cy="818879"/>
              </a:xfrm>
              <a:prstGeom prst="rect">
                <a:avLst/>
              </a:prstGeom>
              <a:blipFill rotWithShape="0">
                <a:blip r:embed="rId9"/>
                <a:stretch>
                  <a:fillRect/>
                </a:stretch>
              </a:blipFill>
            </p:spPr>
            <p:txBody>
              <a:bodyPr/>
              <a:lstStyle/>
              <a:p>
                <a:r>
                  <a:rPr lang="ja-JP" altLang="en-US">
                    <a:noFill/>
                  </a:rPr>
                  <a:t> </a:t>
                </a:r>
              </a:p>
            </p:txBody>
          </p:sp>
        </mc:Fallback>
      </mc:AlternateContent>
      <p:cxnSp>
        <p:nvCxnSpPr>
          <p:cNvPr id="11" name="直線矢印コネクタ 10"/>
          <p:cNvCxnSpPr/>
          <p:nvPr/>
        </p:nvCxnSpPr>
        <p:spPr>
          <a:xfrm>
            <a:off x="2548764" y="6167979"/>
            <a:ext cx="43906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383460" y="6354584"/>
            <a:ext cx="947695" cy="369332"/>
          </a:xfrm>
          <a:prstGeom prst="rect">
            <a:avLst/>
          </a:prstGeom>
          <a:noFill/>
        </p:spPr>
        <p:txBody>
          <a:bodyPr wrap="none" rtlCol="0">
            <a:spAutoFit/>
          </a:bodyPr>
          <a:lstStyle/>
          <a:p>
            <a:r>
              <a:rPr kumimoji="1" lang="en-US" altLang="ja-JP" dirty="0"/>
              <a:t>I=V1/</a:t>
            </a:r>
            <a:r>
              <a:rPr kumimoji="1" lang="en-US" altLang="ja-JP" dirty="0" err="1"/>
              <a:t>Ri</a:t>
            </a:r>
            <a:endParaRPr kumimoji="1" lang="ja-JP" altLang="en-US" dirty="0"/>
          </a:p>
        </p:txBody>
      </p:sp>
    </p:spTree>
    <p:extLst>
      <p:ext uri="{BB962C8B-B14F-4D97-AF65-F5344CB8AC3E}">
        <p14:creationId xmlns:p14="http://schemas.microsoft.com/office/powerpoint/2010/main" val="163933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a:t>正負に振った入力波形</a:t>
            </a:r>
            <a:br>
              <a:rPr kumimoji="1" lang="en-US" altLang="ja-JP" sz="3200" dirty="0"/>
            </a:br>
            <a:r>
              <a:rPr lang="ja-JP" altLang="en-US" sz="3200" dirty="0"/>
              <a:t>出力は</a:t>
            </a:r>
            <a:r>
              <a:rPr lang="en-US" altLang="ja-JP" sz="3200" dirty="0"/>
              <a:t>CR</a:t>
            </a:r>
            <a:r>
              <a:rPr lang="ja-JP" altLang="en-US" sz="3200" dirty="0"/>
              <a:t>の値や初期値によりけり</a:t>
            </a:r>
            <a:endParaRPr kumimoji="1" lang="ja-JP" altLang="en-US" sz="3200" dirty="0"/>
          </a:p>
        </p:txBody>
      </p:sp>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238962" y="1528549"/>
            <a:ext cx="7162258" cy="1885121"/>
          </a:xfrm>
        </p:spPr>
      </p:pic>
      <p:pic>
        <p:nvPicPr>
          <p:cNvPr id="5" name="コンテンツ プレースホルダー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1238962" y="3086669"/>
            <a:ext cx="7162258" cy="1885121"/>
          </a:xfrm>
          <a:prstGeom prst="rect">
            <a:avLst/>
          </a:prstGeom>
          <a:noFill/>
          <a:ln w="9525">
            <a:noFill/>
            <a:miter lim="800000"/>
            <a:headEnd/>
            <a:tailEnd/>
          </a:ln>
        </p:spPr>
      </p:pic>
      <p:pic>
        <p:nvPicPr>
          <p:cNvPr id="6" name="コンテンツ プレースホルダー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1238962" y="4644789"/>
            <a:ext cx="7162258" cy="1885121"/>
          </a:xfrm>
          <a:prstGeom prst="rect">
            <a:avLst/>
          </a:prstGeom>
          <a:noFill/>
          <a:ln w="9525">
            <a:noFill/>
            <a:miter lim="800000"/>
            <a:headEnd/>
            <a:tailEnd/>
          </a:ln>
        </p:spPr>
      </p:pic>
      <p:cxnSp>
        <p:nvCxnSpPr>
          <p:cNvPr id="10" name="直線コネクタ 9"/>
          <p:cNvCxnSpPr/>
          <p:nvPr/>
        </p:nvCxnSpPr>
        <p:spPr>
          <a:xfrm>
            <a:off x="5513696" y="3712191"/>
            <a:ext cx="491319" cy="3170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V="1">
            <a:off x="6018663" y="3704720"/>
            <a:ext cx="614149" cy="3245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6632812" y="3719662"/>
            <a:ext cx="491319" cy="3170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flipV="1">
            <a:off x="7137779" y="3712191"/>
            <a:ext cx="614149" cy="3245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6196081" y="3181658"/>
            <a:ext cx="2199641" cy="369332"/>
          </a:xfrm>
          <a:prstGeom prst="rect">
            <a:avLst/>
          </a:prstGeom>
          <a:noFill/>
        </p:spPr>
        <p:txBody>
          <a:bodyPr wrap="none" rtlCol="0">
            <a:spAutoFit/>
          </a:bodyPr>
          <a:lstStyle/>
          <a:p>
            <a:r>
              <a:rPr kumimoji="1" lang="ja-JP" altLang="en-US" dirty="0"/>
              <a:t>初期値が違った場合</a:t>
            </a:r>
          </a:p>
        </p:txBody>
      </p:sp>
      <p:cxnSp>
        <p:nvCxnSpPr>
          <p:cNvPr id="19" name="直線コネクタ 18"/>
          <p:cNvCxnSpPr/>
          <p:nvPr/>
        </p:nvCxnSpPr>
        <p:spPr>
          <a:xfrm>
            <a:off x="5513696" y="5459104"/>
            <a:ext cx="150125" cy="3684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5663821" y="5827594"/>
            <a:ext cx="3548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V="1">
            <a:off x="6018663" y="5104263"/>
            <a:ext cx="177418" cy="7233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6168788" y="5123029"/>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6196081" y="5104263"/>
            <a:ext cx="43673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6632812" y="5104263"/>
            <a:ext cx="136478" cy="7233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6769290" y="5827594"/>
            <a:ext cx="43673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7194647" y="5120183"/>
            <a:ext cx="177418" cy="7233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7372065" y="5120183"/>
            <a:ext cx="43673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7808795" y="5133831"/>
            <a:ext cx="136478" cy="7233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79089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0"/>
            <a:ext cx="8229600" cy="1143000"/>
          </a:xfrm>
        </p:spPr>
        <p:txBody>
          <a:bodyPr/>
          <a:lstStyle/>
          <a:p>
            <a:pPr eaLnBrk="1" hangingPunct="1"/>
            <a:r>
              <a:rPr lang="ja-JP" altLang="en-US" dirty="0"/>
              <a:t>微分回路</a:t>
            </a:r>
          </a:p>
        </p:txBody>
      </p:sp>
      <p:pic>
        <p:nvPicPr>
          <p:cNvPr id="99331" name="Picture 4" descr="図05_17"/>
          <p:cNvPicPr>
            <a:picLocks noChangeAspect="1" noChangeArrowheads="1"/>
          </p:cNvPicPr>
          <p:nvPr/>
        </p:nvPicPr>
        <p:blipFill>
          <a:blip r:embed="rId3" cstate="print"/>
          <a:srcRect/>
          <a:stretch>
            <a:fillRect/>
          </a:stretch>
        </p:blipFill>
        <p:spPr bwMode="auto">
          <a:xfrm>
            <a:off x="1304925" y="1038225"/>
            <a:ext cx="6330950" cy="3346450"/>
          </a:xfrm>
          <a:prstGeom prst="rect">
            <a:avLst/>
          </a:prstGeom>
          <a:noFill/>
          <a:ln w="9525">
            <a:noFill/>
            <a:miter lim="800000"/>
            <a:headEnd/>
            <a:tailEnd/>
          </a:ln>
        </p:spPr>
      </p:pic>
      <p:pic>
        <p:nvPicPr>
          <p:cNvPr id="99332" name="Picture 6" descr="図05_18"/>
          <p:cNvPicPr>
            <a:picLocks noChangeAspect="1" noChangeArrowheads="1"/>
          </p:cNvPicPr>
          <p:nvPr/>
        </p:nvPicPr>
        <p:blipFill>
          <a:blip r:embed="rId4" cstate="print"/>
          <a:srcRect/>
          <a:stretch>
            <a:fillRect/>
          </a:stretch>
        </p:blipFill>
        <p:spPr bwMode="auto">
          <a:xfrm>
            <a:off x="161925" y="4525963"/>
            <a:ext cx="8982075" cy="2332037"/>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2" name="テキスト ボックス 1"/>
              <p:cNvSpPr txBox="1"/>
              <p:nvPr/>
            </p:nvSpPr>
            <p:spPr>
              <a:xfrm>
                <a:off x="5664146" y="3405753"/>
                <a:ext cx="3198889" cy="978922"/>
              </a:xfrm>
              <a:prstGeom prst="rect">
                <a:avLst/>
              </a:prstGeom>
              <a:noFill/>
            </p:spPr>
            <p:txBody>
              <a:bodyPr wrap="none" rtlCol="0">
                <a:spAutoFit/>
              </a:bodyPr>
              <a:lstStyle/>
              <a:p>
                <a:r>
                  <a:rPr kumimoji="1" lang="en-US" altLang="ja-JP" sz="4000" dirty="0"/>
                  <a:t>Vo=</a:t>
                </a:r>
                <a:r>
                  <a:rPr kumimoji="1" lang="ja-JP" altLang="en-US" sz="4000" dirty="0"/>
                  <a:t>－</a:t>
                </a:r>
                <a:r>
                  <a:rPr kumimoji="1" lang="en-US" altLang="ja-JP" sz="4000" dirty="0"/>
                  <a:t>CR</a:t>
                </a:r>
                <a:r>
                  <a:rPr kumimoji="1" lang="ja-JP" altLang="en-US" sz="4000" dirty="0" err="1"/>
                  <a:t>ｆ</a:t>
                </a:r>
                <a14:m>
                  <m:oMath xmlns:m="http://schemas.openxmlformats.org/officeDocument/2006/math">
                    <m:f>
                      <m:fPr>
                        <m:ctrlPr>
                          <a:rPr kumimoji="1" lang="en-US" altLang="ja-JP" sz="4000" i="1" smtClean="0">
                            <a:latin typeface="Cambria Math" panose="02040503050406030204" pitchFamily="18" charset="0"/>
                          </a:rPr>
                        </m:ctrlPr>
                      </m:fPr>
                      <m:num>
                        <m:r>
                          <a:rPr kumimoji="1" lang="en-US" altLang="ja-JP" sz="4000" i="1" smtClean="0">
                            <a:latin typeface="Cambria Math" panose="02040503050406030204" pitchFamily="18" charset="0"/>
                          </a:rPr>
                          <m:t>𝑑</m:t>
                        </m:r>
                        <m:r>
                          <m:rPr>
                            <m:sty m:val="p"/>
                          </m:rPr>
                          <a:rPr lang="en-US" altLang="ja-JP" sz="4000" i="1">
                            <a:latin typeface="Cambria Math" panose="02040503050406030204" pitchFamily="18" charset="0"/>
                          </a:rPr>
                          <m:t>V</m:t>
                        </m:r>
                        <m:r>
                          <a:rPr lang="en-US" altLang="ja-JP" sz="4000" i="1">
                            <a:latin typeface="Cambria Math" panose="02040503050406030204" pitchFamily="18" charset="0"/>
                          </a:rPr>
                          <m:t>1</m:t>
                        </m:r>
                      </m:num>
                      <m:den>
                        <m:r>
                          <a:rPr kumimoji="1" lang="en-US" altLang="ja-JP" sz="4000" i="1" smtClean="0">
                            <a:latin typeface="Cambria Math" panose="02040503050406030204" pitchFamily="18" charset="0"/>
                          </a:rPr>
                          <m:t>𝑑</m:t>
                        </m:r>
                        <m:r>
                          <a:rPr lang="ja-JP" altLang="en-US" sz="4000" i="1">
                            <a:latin typeface="Cambria Math" panose="02040503050406030204" pitchFamily="18" charset="0"/>
                          </a:rPr>
                          <m:t>ｔ</m:t>
                        </m:r>
                      </m:den>
                    </m:f>
                  </m:oMath>
                </a14:m>
                <a:endParaRPr kumimoji="1" lang="ja-JP" altLang="en-US" sz="40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5664146" y="3405753"/>
                <a:ext cx="3198889" cy="978922"/>
              </a:xfrm>
              <a:prstGeom prst="rect">
                <a:avLst/>
              </a:prstGeom>
              <a:blipFill rotWithShape="0">
                <a:blip r:embed="rId7"/>
                <a:stretch>
                  <a:fillRect l="-6667" t="-1250" b="-11875"/>
                </a:stretch>
              </a:blipFill>
            </p:spPr>
            <p:txBody>
              <a:bodyPr/>
              <a:lstStyle/>
              <a:p>
                <a:r>
                  <a:rPr lang="ja-JP" altLang="en-US">
                    <a:noFill/>
                  </a:rPr>
                  <a:t> </a:t>
                </a:r>
              </a:p>
            </p:txBody>
          </p:sp>
        </mc:Fallback>
      </mc:AlternateContent>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18" y="-33337"/>
            <a:ext cx="8229600" cy="1143000"/>
          </a:xfrm>
        </p:spPr>
        <p:txBody>
          <a:bodyPr/>
          <a:lstStyle/>
          <a:p>
            <a:r>
              <a:rPr kumimoji="1" lang="ja-JP" altLang="en-US" dirty="0"/>
              <a:t>微分回路の式</a:t>
            </a:r>
          </a:p>
        </p:txBody>
      </p:sp>
      <mc:AlternateContent xmlns:mc="http://schemas.openxmlformats.org/markup-compatibility/2006" xmlns:a14="http://schemas.microsoft.com/office/drawing/2010/main">
        <mc:Choice Requires="a14">
          <p:sp>
            <p:nvSpPr>
              <p:cNvPr id="6" name="テキスト ボックス 5"/>
              <p:cNvSpPr txBox="1"/>
              <p:nvPr/>
            </p:nvSpPr>
            <p:spPr>
              <a:xfrm>
                <a:off x="5436096" y="4504963"/>
                <a:ext cx="2232248" cy="2099293"/>
              </a:xfrm>
              <a:prstGeom prst="rect">
                <a:avLst/>
              </a:prstGeom>
              <a:noFill/>
            </p:spPr>
            <p:txBody>
              <a:bodyPr wrap="square" lIns="0" tIns="0" rIns="0" bIns="0" rtlCol="0">
                <a:spAutoFit/>
              </a:bodyPr>
              <a:lstStyle/>
              <a:p>
                <a:r>
                  <a:rPr lang="en-US" altLang="ja-JP" sz="3200" dirty="0"/>
                  <a:t>Q=CV</a:t>
                </a:r>
              </a:p>
              <a:p>
                <a:r>
                  <a:rPr lang="en-US" altLang="ja-JP" sz="3200" dirty="0"/>
                  <a:t>I=C</a:t>
                </a:r>
                <a14:m>
                  <m:oMath xmlns:m="http://schemas.openxmlformats.org/officeDocument/2006/math">
                    <m:f>
                      <m:fPr>
                        <m:ctrlPr>
                          <a:rPr lang="en-US" altLang="ja-JP" sz="3200" i="1" smtClean="0">
                            <a:latin typeface="Cambria Math" panose="02040503050406030204" pitchFamily="18" charset="0"/>
                          </a:rPr>
                        </m:ctrlPr>
                      </m:fPr>
                      <m:num>
                        <m:r>
                          <a:rPr lang="en-US" altLang="ja-JP" sz="3200" b="0" i="1" smtClean="0">
                            <a:latin typeface="Cambria Math" panose="02040503050406030204" pitchFamily="18" charset="0"/>
                          </a:rPr>
                          <m:t>𝑑𝑉</m:t>
                        </m:r>
                        <m:r>
                          <a:rPr lang="en-US" altLang="ja-JP" sz="3200" b="0" i="1" smtClean="0">
                            <a:latin typeface="Cambria Math" panose="02040503050406030204" pitchFamily="18" charset="0"/>
                          </a:rPr>
                          <m:t>1</m:t>
                        </m:r>
                      </m:num>
                      <m:den>
                        <m:r>
                          <a:rPr lang="en-US" altLang="ja-JP" sz="3200" b="0" i="1" smtClean="0">
                            <a:latin typeface="Cambria Math" panose="02040503050406030204" pitchFamily="18" charset="0"/>
                          </a:rPr>
                          <m:t>𝑑𝑡</m:t>
                        </m:r>
                      </m:den>
                    </m:f>
                  </m:oMath>
                </a14:m>
                <a:endParaRPr lang="en-US" altLang="ja-JP" sz="3200" dirty="0"/>
              </a:p>
              <a:p>
                <a:endParaRPr lang="en-US" altLang="ja-JP" dirty="0"/>
              </a:p>
              <a:p>
                <a:r>
                  <a:rPr lang="en-US" altLang="ja-JP" sz="2800" dirty="0"/>
                  <a:t>Vo= -</a:t>
                </a:r>
                <a:r>
                  <a:rPr lang="en-US" altLang="ja-JP" sz="2800" dirty="0" err="1"/>
                  <a:t>CRf</a:t>
                </a:r>
                <a14:m>
                  <m:oMath xmlns:m="http://schemas.openxmlformats.org/officeDocument/2006/math">
                    <m:f>
                      <m:fPr>
                        <m:ctrlPr>
                          <a:rPr lang="en-US" altLang="ja-JP" sz="2800" i="1" smtClean="0">
                            <a:latin typeface="Cambria Math" panose="02040503050406030204" pitchFamily="18" charset="0"/>
                          </a:rPr>
                        </m:ctrlPr>
                      </m:fPr>
                      <m:num>
                        <m:r>
                          <a:rPr lang="en-US" altLang="ja-JP" sz="2800" b="0" i="1" smtClean="0">
                            <a:latin typeface="Cambria Math" panose="02040503050406030204" pitchFamily="18" charset="0"/>
                          </a:rPr>
                          <m:t>𝑑𝑉</m:t>
                        </m:r>
                        <m:r>
                          <a:rPr lang="en-US" altLang="ja-JP" sz="2800" b="0" i="1" smtClean="0">
                            <a:latin typeface="Cambria Math" panose="02040503050406030204" pitchFamily="18" charset="0"/>
                          </a:rPr>
                          <m:t>1</m:t>
                        </m:r>
                      </m:num>
                      <m:den>
                        <m:r>
                          <a:rPr lang="en-US" altLang="ja-JP" sz="2800" b="0" i="1" smtClean="0">
                            <a:latin typeface="Cambria Math" panose="02040503050406030204" pitchFamily="18" charset="0"/>
                          </a:rPr>
                          <m:t>𝑑𝑡</m:t>
                        </m:r>
                      </m:den>
                    </m:f>
                  </m:oMath>
                </a14:m>
                <a:endParaRPr kumimoji="1" lang="en-US" altLang="ja-JP" sz="28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5436096" y="4504963"/>
                <a:ext cx="2232248" cy="2099293"/>
              </a:xfrm>
              <a:prstGeom prst="rect">
                <a:avLst/>
              </a:prstGeom>
              <a:blipFill rotWithShape="0">
                <a:blip r:embed="rId5"/>
                <a:stretch>
                  <a:fillRect l="-11202" t="-5814" b="-4651"/>
                </a:stretch>
              </a:blipFill>
            </p:spPr>
            <p:txBody>
              <a:bodyPr/>
              <a:lstStyle/>
              <a:p>
                <a:r>
                  <a:rPr lang="ja-JP" altLang="en-US">
                    <a:noFill/>
                  </a:rPr>
                  <a:t> </a:t>
                </a:r>
              </a:p>
            </p:txBody>
          </p:sp>
        </mc:Fallback>
      </mc:AlternateContent>
      <p:pic>
        <p:nvPicPr>
          <p:cNvPr id="10" name="Picture 4" descr="図05_17"/>
          <p:cNvPicPr>
            <a:picLocks noChangeAspect="1" noChangeArrowheads="1"/>
          </p:cNvPicPr>
          <p:nvPr/>
        </p:nvPicPr>
        <p:blipFill>
          <a:blip r:embed="rId6" cstate="print"/>
          <a:srcRect/>
          <a:stretch>
            <a:fillRect/>
          </a:stretch>
        </p:blipFill>
        <p:spPr bwMode="auto">
          <a:xfrm>
            <a:off x="1796186" y="1109663"/>
            <a:ext cx="5571331" cy="2944926"/>
          </a:xfrm>
          <a:prstGeom prst="rect">
            <a:avLst/>
          </a:prstGeom>
          <a:noFill/>
          <a:ln w="9525">
            <a:noFill/>
            <a:miter lim="800000"/>
            <a:headEnd/>
            <a:tailEnd/>
          </a:ln>
        </p:spPr>
      </p:pic>
    </p:spTree>
    <p:extLst>
      <p:ext uri="{BB962C8B-B14F-4D97-AF65-F5344CB8AC3E}">
        <p14:creationId xmlns:p14="http://schemas.microsoft.com/office/powerpoint/2010/main" val="116967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393700" y="85725"/>
            <a:ext cx="8229600" cy="1143000"/>
          </a:xfrm>
        </p:spPr>
        <p:txBody>
          <a:bodyPr/>
          <a:lstStyle/>
          <a:p>
            <a:pPr eaLnBrk="1" hangingPunct="1"/>
            <a:r>
              <a:rPr lang="ja-JP" altLang="en-US"/>
              <a:t>オペアンプの等価回路</a:t>
            </a:r>
          </a:p>
        </p:txBody>
      </p:sp>
      <p:pic>
        <p:nvPicPr>
          <p:cNvPr id="31748" name="Picture 4" descr="図05_03"/>
          <p:cNvPicPr>
            <a:picLocks noChangeAspect="1" noChangeArrowheads="1"/>
          </p:cNvPicPr>
          <p:nvPr/>
        </p:nvPicPr>
        <p:blipFill>
          <a:blip r:embed="rId4" cstate="print"/>
          <a:srcRect/>
          <a:stretch>
            <a:fillRect/>
          </a:stretch>
        </p:blipFill>
        <p:spPr bwMode="auto">
          <a:xfrm>
            <a:off x="285750" y="885825"/>
            <a:ext cx="8018463" cy="4154488"/>
          </a:xfrm>
          <a:prstGeom prst="rect">
            <a:avLst/>
          </a:prstGeom>
          <a:noFill/>
          <a:ln w="9525">
            <a:noFill/>
            <a:miter lim="800000"/>
            <a:headEnd/>
            <a:tailEnd/>
          </a:ln>
        </p:spPr>
      </p:pic>
      <p:sp>
        <p:nvSpPr>
          <p:cNvPr id="6" name="角丸四角形 5"/>
          <p:cNvSpPr/>
          <p:nvPr/>
        </p:nvSpPr>
        <p:spPr>
          <a:xfrm>
            <a:off x="4997450" y="3798888"/>
            <a:ext cx="2474913" cy="2822575"/>
          </a:xfrm>
          <a:prstGeom prst="roundRect">
            <a:avLst/>
          </a:prstGeom>
          <a:solidFill>
            <a:srgbClr val="FFFF00"/>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31750" name="グループ化 6"/>
          <p:cNvGrpSpPr>
            <a:grpSpLocks/>
          </p:cNvGrpSpPr>
          <p:nvPr/>
        </p:nvGrpSpPr>
        <p:grpSpPr bwMode="auto">
          <a:xfrm>
            <a:off x="5092700" y="3862388"/>
            <a:ext cx="2193925" cy="2727325"/>
            <a:chOff x="5092262" y="3862552"/>
            <a:chExt cx="2194832" cy="2726942"/>
          </a:xfrm>
        </p:grpSpPr>
        <p:graphicFrame>
          <p:nvGraphicFramePr>
            <p:cNvPr id="31746" name="Object 4"/>
            <p:cNvGraphicFramePr>
              <a:graphicFrameLocks noChangeAspect="1"/>
            </p:cNvGraphicFramePr>
            <p:nvPr/>
          </p:nvGraphicFramePr>
          <p:xfrm>
            <a:off x="5947212" y="4398579"/>
            <a:ext cx="1130284" cy="2190915"/>
          </p:xfrm>
          <a:graphic>
            <a:graphicData uri="http://schemas.openxmlformats.org/presentationml/2006/ole">
              <mc:AlternateContent xmlns:mc="http://schemas.openxmlformats.org/markup-compatibility/2006">
                <mc:Choice xmlns:v="urn:schemas-microsoft-com:vml" Requires="v">
                  <p:oleObj spid="_x0000_s31788" name="数式" r:id="rId5" imgW="507960" imgH="914400" progId="Equation.3">
                    <p:embed/>
                  </p:oleObj>
                </mc:Choice>
                <mc:Fallback>
                  <p:oleObj name="数式" r:id="rId5" imgW="507960" imgH="9144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7212" y="4398579"/>
                          <a:ext cx="1130284" cy="21909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751" name="テキスト ボックス 4"/>
            <p:cNvSpPr txBox="1">
              <a:spLocks noChangeArrowheads="1"/>
            </p:cNvSpPr>
            <p:nvPr/>
          </p:nvSpPr>
          <p:spPr bwMode="auto">
            <a:xfrm>
              <a:off x="5092262" y="3862552"/>
              <a:ext cx="2194832" cy="461665"/>
            </a:xfrm>
            <a:prstGeom prst="rect">
              <a:avLst/>
            </a:prstGeom>
            <a:noFill/>
            <a:ln w="9525">
              <a:noFill/>
              <a:miter lim="800000"/>
              <a:headEnd/>
              <a:tailEnd/>
            </a:ln>
          </p:spPr>
          <p:txBody>
            <a:bodyPr wrap="none">
              <a:spAutoFit/>
            </a:bodyPr>
            <a:lstStyle/>
            <a:p>
              <a:r>
                <a:rPr lang="ja-JP" altLang="en-US" sz="2400"/>
                <a:t>理想オペアンプ</a:t>
              </a:r>
            </a:p>
          </p:txBody>
        </p:sp>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ボルテージフォロア</a:t>
            </a:r>
          </a:p>
        </p:txBody>
      </p:sp>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414086" y="1978926"/>
            <a:ext cx="4315828" cy="2422376"/>
          </a:xfrm>
        </p:spPr>
      </p:pic>
      <p:sp>
        <p:nvSpPr>
          <p:cNvPr id="5" name="テキスト ボックス 4"/>
          <p:cNvSpPr txBox="1"/>
          <p:nvPr/>
        </p:nvSpPr>
        <p:spPr>
          <a:xfrm>
            <a:off x="1067415" y="4962590"/>
            <a:ext cx="7648248" cy="1815882"/>
          </a:xfrm>
          <a:prstGeom prst="rect">
            <a:avLst/>
          </a:prstGeom>
          <a:noFill/>
        </p:spPr>
        <p:txBody>
          <a:bodyPr wrap="none" rtlCol="0">
            <a:spAutoFit/>
          </a:bodyPr>
          <a:lstStyle/>
          <a:p>
            <a:r>
              <a:rPr kumimoji="1" lang="en-US" altLang="ja-JP" sz="2800" dirty="0"/>
              <a:t>Vo=V1</a:t>
            </a:r>
            <a:r>
              <a:rPr kumimoji="1" lang="ja-JP" altLang="en-US" sz="2800" dirty="0"/>
              <a:t>となる</a:t>
            </a:r>
            <a:endParaRPr kumimoji="1" lang="en-US" altLang="ja-JP" sz="2800" dirty="0"/>
          </a:p>
          <a:p>
            <a:r>
              <a:rPr lang="ja-JP" altLang="en-US" sz="2800" dirty="0"/>
              <a:t>何の意味があるか？</a:t>
            </a:r>
            <a:endParaRPr lang="en-US" altLang="ja-JP" sz="2800" dirty="0"/>
          </a:p>
          <a:p>
            <a:pPr lvl="1"/>
            <a:r>
              <a:rPr kumimoji="1" lang="ja-JP" altLang="en-US" sz="2800" dirty="0"/>
              <a:t>入力インピーダンスが大きいので初段に適して</a:t>
            </a:r>
            <a:endParaRPr kumimoji="1" lang="en-US" altLang="ja-JP" sz="2800" dirty="0"/>
          </a:p>
          <a:p>
            <a:pPr lvl="1"/>
            <a:r>
              <a:rPr lang="ja-JP" altLang="en-US" sz="2800" dirty="0"/>
              <a:t>いる</a:t>
            </a:r>
            <a:endParaRPr kumimoji="1" lang="ja-JP" altLang="en-US" sz="2800" dirty="0"/>
          </a:p>
        </p:txBody>
      </p:sp>
    </p:spTree>
    <p:extLst>
      <p:ext uri="{BB962C8B-B14F-4D97-AF65-F5344CB8AC3E}">
        <p14:creationId xmlns:p14="http://schemas.microsoft.com/office/powerpoint/2010/main" val="22340576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コンパレータ</a:t>
            </a:r>
          </a:p>
        </p:txBody>
      </p:sp>
      <p:grpSp>
        <p:nvGrpSpPr>
          <p:cNvPr id="4" name="グループ化 3"/>
          <p:cNvGrpSpPr/>
          <p:nvPr/>
        </p:nvGrpSpPr>
        <p:grpSpPr>
          <a:xfrm>
            <a:off x="3465392" y="2239231"/>
            <a:ext cx="2213215" cy="1282889"/>
            <a:chOff x="3741047" y="2060811"/>
            <a:chExt cx="2213215" cy="1282889"/>
          </a:xfrm>
        </p:grpSpPr>
        <p:sp>
          <p:nvSpPr>
            <p:cNvPr id="5" name="AutoShape 7"/>
            <p:cNvSpPr>
              <a:spLocks noChangeArrowheads="1"/>
            </p:cNvSpPr>
            <p:nvPr/>
          </p:nvSpPr>
          <p:spPr bwMode="auto">
            <a:xfrm rot="5400000">
              <a:off x="4288759" y="2122698"/>
              <a:ext cx="1282889" cy="1159115"/>
            </a:xfrm>
            <a:prstGeom prst="triangle">
              <a:avLst>
                <a:gd name="adj" fmla="val 50000"/>
              </a:avLst>
            </a:prstGeom>
            <a:noFill/>
            <a:ln w="28575">
              <a:solidFill>
                <a:schemeClr val="tx1"/>
              </a:solidFill>
              <a:miter lim="800000"/>
              <a:headEnd/>
              <a:tailEnd/>
            </a:ln>
          </p:spPr>
          <p:txBody>
            <a:bodyPr wrap="none" anchor="ctr"/>
            <a:lstStyle/>
            <a:p>
              <a:endParaRPr lang="ja-JP" altLang="en-US"/>
            </a:p>
          </p:txBody>
        </p:sp>
        <p:cxnSp>
          <p:nvCxnSpPr>
            <p:cNvPr id="6" name="AutoShape 19"/>
            <p:cNvCxnSpPr>
              <a:cxnSpLocks noChangeShapeType="1"/>
              <a:endCxn id="9" idx="2"/>
            </p:cNvCxnSpPr>
            <p:nvPr/>
          </p:nvCxnSpPr>
          <p:spPr bwMode="auto">
            <a:xfrm>
              <a:off x="5509762" y="2705835"/>
              <a:ext cx="292100" cy="1587"/>
            </a:xfrm>
            <a:prstGeom prst="straightConnector1">
              <a:avLst/>
            </a:prstGeom>
            <a:noFill/>
            <a:ln w="19050">
              <a:solidFill>
                <a:schemeClr val="tx1"/>
              </a:solidFill>
              <a:round/>
              <a:headEnd/>
              <a:tailEnd/>
            </a:ln>
          </p:spPr>
        </p:cxnSp>
        <p:sp>
          <p:nvSpPr>
            <p:cNvPr id="7" name="Oval 24"/>
            <p:cNvSpPr>
              <a:spLocks noChangeArrowheads="1"/>
            </p:cNvSpPr>
            <p:nvPr/>
          </p:nvSpPr>
          <p:spPr bwMode="auto">
            <a:xfrm>
              <a:off x="3741047" y="2241668"/>
              <a:ext cx="152400" cy="152400"/>
            </a:xfrm>
            <a:prstGeom prst="ellipse">
              <a:avLst/>
            </a:prstGeom>
            <a:noFill/>
            <a:ln w="9525">
              <a:solidFill>
                <a:schemeClr val="tx1"/>
              </a:solidFill>
              <a:round/>
              <a:headEnd/>
              <a:tailEnd/>
            </a:ln>
          </p:spPr>
          <p:txBody>
            <a:bodyPr wrap="none" anchor="ctr"/>
            <a:lstStyle/>
            <a:p>
              <a:endParaRPr lang="ja-JP" altLang="en-US"/>
            </a:p>
          </p:txBody>
        </p:sp>
        <p:sp>
          <p:nvSpPr>
            <p:cNvPr id="8" name="Oval 25"/>
            <p:cNvSpPr>
              <a:spLocks noChangeArrowheads="1"/>
            </p:cNvSpPr>
            <p:nvPr/>
          </p:nvSpPr>
          <p:spPr bwMode="auto">
            <a:xfrm>
              <a:off x="3741047" y="2941710"/>
              <a:ext cx="152400" cy="152400"/>
            </a:xfrm>
            <a:prstGeom prst="ellipse">
              <a:avLst/>
            </a:prstGeom>
            <a:noFill/>
            <a:ln w="9525">
              <a:solidFill>
                <a:schemeClr val="tx1"/>
              </a:solidFill>
              <a:round/>
              <a:headEnd/>
              <a:tailEnd/>
            </a:ln>
          </p:spPr>
          <p:txBody>
            <a:bodyPr wrap="none" anchor="ctr"/>
            <a:lstStyle/>
            <a:p>
              <a:endParaRPr lang="ja-JP" altLang="en-US"/>
            </a:p>
          </p:txBody>
        </p:sp>
        <p:sp>
          <p:nvSpPr>
            <p:cNvPr id="9" name="Oval 26"/>
            <p:cNvSpPr>
              <a:spLocks noChangeArrowheads="1"/>
            </p:cNvSpPr>
            <p:nvPr/>
          </p:nvSpPr>
          <p:spPr bwMode="auto">
            <a:xfrm>
              <a:off x="5801862" y="2631222"/>
              <a:ext cx="152400" cy="152400"/>
            </a:xfrm>
            <a:prstGeom prst="ellipse">
              <a:avLst/>
            </a:prstGeom>
            <a:noFill/>
            <a:ln w="9525">
              <a:solidFill>
                <a:schemeClr val="tx1"/>
              </a:solidFill>
              <a:round/>
              <a:headEnd/>
              <a:tailEnd/>
            </a:ln>
          </p:spPr>
          <p:txBody>
            <a:bodyPr wrap="none" anchor="ctr"/>
            <a:lstStyle/>
            <a:p>
              <a:endParaRPr lang="ja-JP" altLang="en-US"/>
            </a:p>
          </p:txBody>
        </p:sp>
        <p:sp>
          <p:nvSpPr>
            <p:cNvPr id="10" name="Line 39"/>
            <p:cNvSpPr>
              <a:spLocks noChangeShapeType="1"/>
            </p:cNvSpPr>
            <p:nvPr/>
          </p:nvSpPr>
          <p:spPr bwMode="auto">
            <a:xfrm>
              <a:off x="3893447" y="2317868"/>
              <a:ext cx="457200" cy="0"/>
            </a:xfrm>
            <a:prstGeom prst="line">
              <a:avLst/>
            </a:prstGeom>
            <a:noFill/>
            <a:ln w="19050">
              <a:solidFill>
                <a:schemeClr val="tx1"/>
              </a:solidFill>
              <a:round/>
              <a:headEnd/>
              <a:tailEnd/>
            </a:ln>
          </p:spPr>
          <p:txBody>
            <a:bodyPr/>
            <a:lstStyle/>
            <a:p>
              <a:endParaRPr lang="ja-JP" altLang="en-US"/>
            </a:p>
          </p:txBody>
        </p:sp>
        <p:sp>
          <p:nvSpPr>
            <p:cNvPr id="11" name="Line 40"/>
            <p:cNvSpPr>
              <a:spLocks noChangeShapeType="1"/>
            </p:cNvSpPr>
            <p:nvPr/>
          </p:nvSpPr>
          <p:spPr bwMode="auto">
            <a:xfrm>
              <a:off x="3893447" y="3017910"/>
              <a:ext cx="457200" cy="0"/>
            </a:xfrm>
            <a:prstGeom prst="line">
              <a:avLst/>
            </a:prstGeom>
            <a:noFill/>
            <a:ln w="19050">
              <a:solidFill>
                <a:schemeClr val="tx1"/>
              </a:solidFill>
              <a:round/>
              <a:headEnd/>
              <a:tailEnd/>
            </a:ln>
          </p:spPr>
          <p:txBody>
            <a:bodyPr/>
            <a:lstStyle/>
            <a:p>
              <a:endParaRPr lang="ja-JP" altLang="en-US"/>
            </a:p>
          </p:txBody>
        </p:sp>
        <p:sp>
          <p:nvSpPr>
            <p:cNvPr id="12" name="Text Box 53"/>
            <p:cNvSpPr txBox="1">
              <a:spLocks noChangeArrowheads="1"/>
            </p:cNvSpPr>
            <p:nvPr/>
          </p:nvSpPr>
          <p:spPr bwMode="auto">
            <a:xfrm>
              <a:off x="4299847" y="2064553"/>
              <a:ext cx="492443" cy="1200329"/>
            </a:xfrm>
            <a:prstGeom prst="rect">
              <a:avLst/>
            </a:prstGeom>
            <a:noFill/>
            <a:ln w="9525">
              <a:noFill/>
              <a:miter lim="800000"/>
              <a:headEnd/>
              <a:tailEnd/>
            </a:ln>
          </p:spPr>
          <p:txBody>
            <a:bodyPr wrap="none">
              <a:spAutoFit/>
            </a:bodyPr>
            <a:lstStyle/>
            <a:p>
              <a:r>
                <a:rPr lang="ja-JP" altLang="en-US" sz="2400" dirty="0">
                  <a:latin typeface="Times New Roman" pitchFamily="18" charset="0"/>
                </a:rPr>
                <a:t>－</a:t>
              </a:r>
              <a:endParaRPr lang="en-US" altLang="ja-JP" sz="2400" dirty="0">
                <a:latin typeface="Times New Roman" pitchFamily="18" charset="0"/>
              </a:endParaRPr>
            </a:p>
            <a:p>
              <a:endParaRPr lang="ja-JP" altLang="en-US" sz="2400" dirty="0">
                <a:latin typeface="Times New Roman" pitchFamily="18" charset="0"/>
              </a:endParaRPr>
            </a:p>
            <a:p>
              <a:r>
                <a:rPr lang="ja-JP" altLang="en-US" sz="2400" dirty="0">
                  <a:latin typeface="Times New Roman" pitchFamily="18" charset="0"/>
                </a:rPr>
                <a:t>＋</a:t>
              </a:r>
            </a:p>
          </p:txBody>
        </p:sp>
      </p:grpSp>
      <p:cxnSp>
        <p:nvCxnSpPr>
          <p:cNvPr id="14" name="直線矢印コネクタ 13"/>
          <p:cNvCxnSpPr>
            <a:endCxn id="8" idx="2"/>
          </p:cNvCxnSpPr>
          <p:nvPr/>
        </p:nvCxnSpPr>
        <p:spPr>
          <a:xfrm>
            <a:off x="2787805" y="3196330"/>
            <a:ext cx="677587"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2787805" y="2499652"/>
            <a:ext cx="677587"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007220" y="2260257"/>
            <a:ext cx="561372" cy="461665"/>
          </a:xfrm>
          <a:prstGeom prst="rect">
            <a:avLst/>
          </a:prstGeom>
          <a:noFill/>
        </p:spPr>
        <p:txBody>
          <a:bodyPr wrap="none" rtlCol="0">
            <a:spAutoFit/>
          </a:bodyPr>
          <a:lstStyle/>
          <a:p>
            <a:r>
              <a:rPr kumimoji="1" lang="en-US" altLang="ja-JP" sz="2400"/>
              <a:t>V1</a:t>
            </a:r>
            <a:endParaRPr kumimoji="1" lang="ja-JP" altLang="en-US" sz="2400" dirty="0"/>
          </a:p>
        </p:txBody>
      </p:sp>
      <p:sp>
        <p:nvSpPr>
          <p:cNvPr id="17" name="テキスト ボックス 16"/>
          <p:cNvSpPr txBox="1"/>
          <p:nvPr/>
        </p:nvSpPr>
        <p:spPr>
          <a:xfrm>
            <a:off x="2004583" y="3049456"/>
            <a:ext cx="561372" cy="461665"/>
          </a:xfrm>
          <a:prstGeom prst="rect">
            <a:avLst/>
          </a:prstGeom>
          <a:noFill/>
        </p:spPr>
        <p:txBody>
          <a:bodyPr wrap="none" rtlCol="0">
            <a:spAutoFit/>
          </a:bodyPr>
          <a:lstStyle/>
          <a:p>
            <a:r>
              <a:rPr kumimoji="1" lang="en-US" altLang="ja-JP" sz="2400" dirty="0" err="1"/>
              <a:t>V2</a:t>
            </a:r>
            <a:endParaRPr kumimoji="1" lang="ja-JP" altLang="en-US" sz="2400" dirty="0"/>
          </a:p>
        </p:txBody>
      </p:sp>
      <p:sp>
        <p:nvSpPr>
          <p:cNvPr id="18" name="テキスト ボックス 17"/>
          <p:cNvSpPr txBox="1"/>
          <p:nvPr/>
        </p:nvSpPr>
        <p:spPr>
          <a:xfrm>
            <a:off x="865772" y="3674559"/>
            <a:ext cx="8190063" cy="3046988"/>
          </a:xfrm>
          <a:prstGeom prst="rect">
            <a:avLst/>
          </a:prstGeom>
          <a:noFill/>
        </p:spPr>
        <p:txBody>
          <a:bodyPr wrap="none" rtlCol="0">
            <a:spAutoFit/>
          </a:bodyPr>
          <a:lstStyle/>
          <a:p>
            <a:r>
              <a:rPr kumimoji="1" lang="ja-JP" altLang="en-US" sz="2400" dirty="0"/>
              <a:t>出力：</a:t>
            </a:r>
            <a:endParaRPr kumimoji="1" lang="en-US" altLang="ja-JP" sz="2400" dirty="0"/>
          </a:p>
          <a:p>
            <a:r>
              <a:rPr kumimoji="1" lang="en-US" altLang="ja-JP" sz="2400" dirty="0" err="1"/>
              <a:t>V2</a:t>
            </a:r>
            <a:r>
              <a:rPr kumimoji="1" lang="ja-JP" altLang="en-US" sz="2400" dirty="0"/>
              <a:t>－</a:t>
            </a:r>
            <a:r>
              <a:rPr kumimoji="1" lang="en-US" altLang="ja-JP" sz="2400" dirty="0" err="1"/>
              <a:t>V1</a:t>
            </a:r>
            <a:r>
              <a:rPr kumimoji="1" lang="en-US" altLang="ja-JP" sz="2400" dirty="0"/>
              <a:t>&gt;0</a:t>
            </a:r>
            <a:r>
              <a:rPr kumimoji="1" lang="ja-JP" altLang="en-US" sz="2400" dirty="0"/>
              <a:t>　マイナス方向に振り切る</a:t>
            </a:r>
            <a:endParaRPr kumimoji="1" lang="en-US" altLang="ja-JP" sz="2400" dirty="0"/>
          </a:p>
          <a:p>
            <a:r>
              <a:rPr lang="en-US" altLang="ja-JP" sz="2400" dirty="0" err="1"/>
              <a:t>V2</a:t>
            </a:r>
            <a:r>
              <a:rPr lang="ja-JP" altLang="en-US" sz="2400" dirty="0"/>
              <a:t>－</a:t>
            </a:r>
            <a:r>
              <a:rPr lang="en-US" altLang="ja-JP" sz="2400" dirty="0" err="1"/>
              <a:t>V1</a:t>
            </a:r>
            <a:r>
              <a:rPr lang="en-US" altLang="ja-JP" sz="2400" dirty="0"/>
              <a:t>&lt;0</a:t>
            </a:r>
            <a:r>
              <a:rPr lang="ja-JP" altLang="en-US" sz="2400" dirty="0"/>
              <a:t>　プラス方向に振り切る</a:t>
            </a:r>
            <a:endParaRPr lang="en-US" altLang="ja-JP" sz="2400" dirty="0"/>
          </a:p>
          <a:p>
            <a:endParaRPr kumimoji="1" lang="en-US" altLang="ja-JP" sz="2400" dirty="0"/>
          </a:p>
          <a:p>
            <a:r>
              <a:rPr lang="ja-JP" altLang="en-US" sz="2400" dirty="0"/>
              <a:t>帰還を掛けないオペアンプはコンパレータとして使える</a:t>
            </a:r>
            <a:endParaRPr lang="en-US" altLang="ja-JP" sz="2400" dirty="0"/>
          </a:p>
          <a:p>
            <a:endParaRPr kumimoji="1" lang="en-US" altLang="ja-JP" sz="2400" dirty="0"/>
          </a:p>
          <a:p>
            <a:r>
              <a:rPr lang="ja-JP" altLang="en-US" sz="2400" dirty="0"/>
              <a:t>しかし、感度が良すぎるので、帰還を掛けて引き算器同様に</a:t>
            </a:r>
            <a:endParaRPr lang="en-US" altLang="ja-JP" sz="2400" dirty="0"/>
          </a:p>
          <a:p>
            <a:r>
              <a:rPr lang="ja-JP" altLang="en-US" sz="2400" dirty="0"/>
              <a:t>したり、内部構造をコンパレータ専用の</a:t>
            </a:r>
            <a:r>
              <a:rPr lang="en-US" altLang="ja-JP" sz="2400" dirty="0"/>
              <a:t>IC</a:t>
            </a:r>
            <a:r>
              <a:rPr lang="ja-JP" altLang="en-US" sz="2400" dirty="0"/>
              <a:t>として使われている。</a:t>
            </a:r>
            <a:endParaRPr lang="en-US" altLang="ja-JP" sz="2400" dirty="0"/>
          </a:p>
        </p:txBody>
      </p:sp>
    </p:spTree>
    <p:extLst>
      <p:ext uri="{BB962C8B-B14F-4D97-AF65-F5344CB8AC3E}">
        <p14:creationId xmlns:p14="http://schemas.microsoft.com/office/powerpoint/2010/main" val="41928889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8099" y="-334703"/>
            <a:ext cx="8229600" cy="1143000"/>
          </a:xfrm>
        </p:spPr>
        <p:txBody>
          <a:bodyPr/>
          <a:lstStyle/>
          <a:p>
            <a:r>
              <a:rPr kumimoji="1" lang="en-US" altLang="ja-JP" dirty="0"/>
              <a:t>A/D</a:t>
            </a:r>
            <a:r>
              <a:rPr kumimoji="1" lang="ja-JP" altLang="en-US" dirty="0"/>
              <a:t>コンバータ</a:t>
            </a:r>
            <a:r>
              <a:rPr lang="en-US" altLang="ja-JP" dirty="0"/>
              <a:t> </a:t>
            </a:r>
            <a:r>
              <a:rPr lang="ja-JP" altLang="en-US" dirty="0"/>
              <a:t>フラッシュ型</a:t>
            </a:r>
            <a:endParaRPr kumimoji="1" lang="ja-JP" altLang="en-US" dirty="0"/>
          </a:p>
        </p:txBody>
      </p:sp>
      <p:grpSp>
        <p:nvGrpSpPr>
          <p:cNvPr id="4" name="グループ化 3"/>
          <p:cNvGrpSpPr/>
          <p:nvPr/>
        </p:nvGrpSpPr>
        <p:grpSpPr>
          <a:xfrm>
            <a:off x="3570643" y="2108584"/>
            <a:ext cx="1530354" cy="869796"/>
            <a:chOff x="3741047" y="2060811"/>
            <a:chExt cx="2213215" cy="1282889"/>
          </a:xfrm>
        </p:grpSpPr>
        <p:sp>
          <p:nvSpPr>
            <p:cNvPr id="5" name="AutoShape 7"/>
            <p:cNvSpPr>
              <a:spLocks noChangeArrowheads="1"/>
            </p:cNvSpPr>
            <p:nvPr/>
          </p:nvSpPr>
          <p:spPr bwMode="auto">
            <a:xfrm rot="5400000">
              <a:off x="4288759" y="2122698"/>
              <a:ext cx="1282889" cy="1159115"/>
            </a:xfrm>
            <a:prstGeom prst="triangle">
              <a:avLst>
                <a:gd name="adj" fmla="val 50000"/>
              </a:avLst>
            </a:prstGeom>
            <a:noFill/>
            <a:ln w="28575">
              <a:solidFill>
                <a:schemeClr val="tx1"/>
              </a:solidFill>
              <a:miter lim="800000"/>
              <a:headEnd/>
              <a:tailEnd/>
            </a:ln>
          </p:spPr>
          <p:txBody>
            <a:bodyPr wrap="none" anchor="ctr"/>
            <a:lstStyle/>
            <a:p>
              <a:endParaRPr lang="ja-JP" altLang="en-US"/>
            </a:p>
          </p:txBody>
        </p:sp>
        <p:cxnSp>
          <p:nvCxnSpPr>
            <p:cNvPr id="6" name="AutoShape 19"/>
            <p:cNvCxnSpPr>
              <a:cxnSpLocks noChangeShapeType="1"/>
              <a:endCxn id="9" idx="2"/>
            </p:cNvCxnSpPr>
            <p:nvPr/>
          </p:nvCxnSpPr>
          <p:spPr bwMode="auto">
            <a:xfrm>
              <a:off x="5509762" y="2705835"/>
              <a:ext cx="292100" cy="1587"/>
            </a:xfrm>
            <a:prstGeom prst="straightConnector1">
              <a:avLst/>
            </a:prstGeom>
            <a:noFill/>
            <a:ln w="19050">
              <a:solidFill>
                <a:schemeClr val="tx1"/>
              </a:solidFill>
              <a:round/>
              <a:headEnd/>
              <a:tailEnd/>
            </a:ln>
          </p:spPr>
        </p:cxnSp>
        <p:sp>
          <p:nvSpPr>
            <p:cNvPr id="7" name="Oval 24"/>
            <p:cNvSpPr>
              <a:spLocks noChangeArrowheads="1"/>
            </p:cNvSpPr>
            <p:nvPr/>
          </p:nvSpPr>
          <p:spPr bwMode="auto">
            <a:xfrm>
              <a:off x="3741047" y="2241668"/>
              <a:ext cx="152400" cy="152400"/>
            </a:xfrm>
            <a:prstGeom prst="ellipse">
              <a:avLst/>
            </a:prstGeom>
            <a:noFill/>
            <a:ln w="9525">
              <a:solidFill>
                <a:schemeClr val="tx1"/>
              </a:solidFill>
              <a:round/>
              <a:headEnd/>
              <a:tailEnd/>
            </a:ln>
          </p:spPr>
          <p:txBody>
            <a:bodyPr wrap="none" anchor="ctr"/>
            <a:lstStyle/>
            <a:p>
              <a:endParaRPr lang="ja-JP" altLang="en-US"/>
            </a:p>
          </p:txBody>
        </p:sp>
        <p:sp>
          <p:nvSpPr>
            <p:cNvPr id="8" name="Oval 25"/>
            <p:cNvSpPr>
              <a:spLocks noChangeArrowheads="1"/>
            </p:cNvSpPr>
            <p:nvPr/>
          </p:nvSpPr>
          <p:spPr bwMode="auto">
            <a:xfrm>
              <a:off x="3741047" y="2941710"/>
              <a:ext cx="152400" cy="152400"/>
            </a:xfrm>
            <a:prstGeom prst="ellipse">
              <a:avLst/>
            </a:prstGeom>
            <a:noFill/>
            <a:ln w="9525">
              <a:solidFill>
                <a:schemeClr val="tx1"/>
              </a:solidFill>
              <a:round/>
              <a:headEnd/>
              <a:tailEnd/>
            </a:ln>
          </p:spPr>
          <p:txBody>
            <a:bodyPr wrap="none" anchor="ctr"/>
            <a:lstStyle/>
            <a:p>
              <a:endParaRPr lang="ja-JP" altLang="en-US"/>
            </a:p>
          </p:txBody>
        </p:sp>
        <p:sp>
          <p:nvSpPr>
            <p:cNvPr id="9" name="Oval 26"/>
            <p:cNvSpPr>
              <a:spLocks noChangeArrowheads="1"/>
            </p:cNvSpPr>
            <p:nvPr/>
          </p:nvSpPr>
          <p:spPr bwMode="auto">
            <a:xfrm>
              <a:off x="5801862" y="2631222"/>
              <a:ext cx="152400" cy="152400"/>
            </a:xfrm>
            <a:prstGeom prst="ellipse">
              <a:avLst/>
            </a:prstGeom>
            <a:noFill/>
            <a:ln w="9525">
              <a:solidFill>
                <a:schemeClr val="tx1"/>
              </a:solidFill>
              <a:round/>
              <a:headEnd/>
              <a:tailEnd/>
            </a:ln>
          </p:spPr>
          <p:txBody>
            <a:bodyPr wrap="none" anchor="ctr"/>
            <a:lstStyle/>
            <a:p>
              <a:endParaRPr lang="ja-JP" altLang="en-US"/>
            </a:p>
          </p:txBody>
        </p:sp>
        <p:sp>
          <p:nvSpPr>
            <p:cNvPr id="10" name="Line 39"/>
            <p:cNvSpPr>
              <a:spLocks noChangeShapeType="1"/>
            </p:cNvSpPr>
            <p:nvPr/>
          </p:nvSpPr>
          <p:spPr bwMode="auto">
            <a:xfrm>
              <a:off x="3893447" y="2317868"/>
              <a:ext cx="457200" cy="0"/>
            </a:xfrm>
            <a:prstGeom prst="line">
              <a:avLst/>
            </a:prstGeom>
            <a:noFill/>
            <a:ln w="19050">
              <a:solidFill>
                <a:schemeClr val="tx1"/>
              </a:solidFill>
              <a:round/>
              <a:headEnd/>
              <a:tailEnd/>
            </a:ln>
          </p:spPr>
          <p:txBody>
            <a:bodyPr/>
            <a:lstStyle/>
            <a:p>
              <a:endParaRPr lang="ja-JP" altLang="en-US"/>
            </a:p>
          </p:txBody>
        </p:sp>
        <p:sp>
          <p:nvSpPr>
            <p:cNvPr id="11" name="Line 40"/>
            <p:cNvSpPr>
              <a:spLocks noChangeShapeType="1"/>
            </p:cNvSpPr>
            <p:nvPr/>
          </p:nvSpPr>
          <p:spPr bwMode="auto">
            <a:xfrm>
              <a:off x="3893447" y="3017910"/>
              <a:ext cx="457200" cy="0"/>
            </a:xfrm>
            <a:prstGeom prst="line">
              <a:avLst/>
            </a:prstGeom>
            <a:noFill/>
            <a:ln w="19050">
              <a:solidFill>
                <a:schemeClr val="tx1"/>
              </a:solidFill>
              <a:round/>
              <a:headEnd/>
              <a:tailEnd/>
            </a:ln>
          </p:spPr>
          <p:txBody>
            <a:bodyPr/>
            <a:lstStyle/>
            <a:p>
              <a:endParaRPr lang="ja-JP" altLang="en-US"/>
            </a:p>
          </p:txBody>
        </p:sp>
        <p:sp>
          <p:nvSpPr>
            <p:cNvPr id="12" name="Text Box 53"/>
            <p:cNvSpPr txBox="1">
              <a:spLocks noChangeArrowheads="1"/>
            </p:cNvSpPr>
            <p:nvPr/>
          </p:nvSpPr>
          <p:spPr bwMode="auto">
            <a:xfrm>
              <a:off x="4299846" y="2064554"/>
              <a:ext cx="507998" cy="1086385"/>
            </a:xfrm>
            <a:prstGeom prst="rect">
              <a:avLst/>
            </a:prstGeom>
            <a:noFill/>
            <a:ln w="9525">
              <a:noFill/>
              <a:miter lim="800000"/>
              <a:headEnd/>
              <a:tailEnd/>
            </a:ln>
          </p:spPr>
          <p:txBody>
            <a:bodyPr wrap="square">
              <a:spAutoFit/>
            </a:bodyPr>
            <a:lstStyle/>
            <a:p>
              <a:r>
                <a:rPr lang="ja-JP" altLang="en-US" sz="2400" dirty="0">
                  <a:latin typeface="Times New Roman" pitchFamily="18" charset="0"/>
                </a:rPr>
                <a:t>－</a:t>
              </a:r>
              <a:endParaRPr lang="en-US" altLang="ja-JP" sz="2400" dirty="0">
                <a:latin typeface="Times New Roman" pitchFamily="18" charset="0"/>
              </a:endParaRPr>
            </a:p>
            <a:p>
              <a:r>
                <a:rPr lang="ja-JP" altLang="en-US" sz="2400" dirty="0">
                  <a:latin typeface="Times New Roman" pitchFamily="18" charset="0"/>
                </a:rPr>
                <a:t>＋</a:t>
              </a:r>
            </a:p>
          </p:txBody>
        </p:sp>
      </p:grpSp>
      <p:grpSp>
        <p:nvGrpSpPr>
          <p:cNvPr id="13" name="グループ化 12"/>
          <p:cNvGrpSpPr/>
          <p:nvPr/>
        </p:nvGrpSpPr>
        <p:grpSpPr>
          <a:xfrm>
            <a:off x="3570643" y="3038389"/>
            <a:ext cx="1530354" cy="869796"/>
            <a:chOff x="3741047" y="2060811"/>
            <a:chExt cx="2213215" cy="1282889"/>
          </a:xfrm>
        </p:grpSpPr>
        <p:sp>
          <p:nvSpPr>
            <p:cNvPr id="14" name="AutoShape 7"/>
            <p:cNvSpPr>
              <a:spLocks noChangeArrowheads="1"/>
            </p:cNvSpPr>
            <p:nvPr/>
          </p:nvSpPr>
          <p:spPr bwMode="auto">
            <a:xfrm rot="5400000">
              <a:off x="4288759" y="2122698"/>
              <a:ext cx="1282889" cy="1159115"/>
            </a:xfrm>
            <a:prstGeom prst="triangle">
              <a:avLst>
                <a:gd name="adj" fmla="val 50000"/>
              </a:avLst>
            </a:prstGeom>
            <a:noFill/>
            <a:ln w="28575">
              <a:solidFill>
                <a:schemeClr val="tx1"/>
              </a:solidFill>
              <a:miter lim="800000"/>
              <a:headEnd/>
              <a:tailEnd/>
            </a:ln>
          </p:spPr>
          <p:txBody>
            <a:bodyPr wrap="none" anchor="ctr"/>
            <a:lstStyle/>
            <a:p>
              <a:endParaRPr lang="ja-JP" altLang="en-US"/>
            </a:p>
          </p:txBody>
        </p:sp>
        <p:cxnSp>
          <p:nvCxnSpPr>
            <p:cNvPr id="15" name="AutoShape 19"/>
            <p:cNvCxnSpPr>
              <a:cxnSpLocks noChangeShapeType="1"/>
              <a:endCxn id="18" idx="2"/>
            </p:cNvCxnSpPr>
            <p:nvPr/>
          </p:nvCxnSpPr>
          <p:spPr bwMode="auto">
            <a:xfrm>
              <a:off x="5509762" y="2705835"/>
              <a:ext cx="292100" cy="1587"/>
            </a:xfrm>
            <a:prstGeom prst="straightConnector1">
              <a:avLst/>
            </a:prstGeom>
            <a:noFill/>
            <a:ln w="19050">
              <a:solidFill>
                <a:schemeClr val="tx1"/>
              </a:solidFill>
              <a:round/>
              <a:headEnd/>
              <a:tailEnd/>
            </a:ln>
          </p:spPr>
        </p:cxnSp>
        <p:sp>
          <p:nvSpPr>
            <p:cNvPr id="16" name="Oval 24"/>
            <p:cNvSpPr>
              <a:spLocks noChangeArrowheads="1"/>
            </p:cNvSpPr>
            <p:nvPr/>
          </p:nvSpPr>
          <p:spPr bwMode="auto">
            <a:xfrm>
              <a:off x="3741047" y="2241668"/>
              <a:ext cx="152400" cy="152400"/>
            </a:xfrm>
            <a:prstGeom prst="ellipse">
              <a:avLst/>
            </a:prstGeom>
            <a:noFill/>
            <a:ln w="9525">
              <a:solidFill>
                <a:schemeClr val="tx1"/>
              </a:solidFill>
              <a:round/>
              <a:headEnd/>
              <a:tailEnd/>
            </a:ln>
          </p:spPr>
          <p:txBody>
            <a:bodyPr wrap="none" anchor="ctr"/>
            <a:lstStyle/>
            <a:p>
              <a:endParaRPr lang="ja-JP" altLang="en-US"/>
            </a:p>
          </p:txBody>
        </p:sp>
        <p:sp>
          <p:nvSpPr>
            <p:cNvPr id="17" name="Oval 25"/>
            <p:cNvSpPr>
              <a:spLocks noChangeArrowheads="1"/>
            </p:cNvSpPr>
            <p:nvPr/>
          </p:nvSpPr>
          <p:spPr bwMode="auto">
            <a:xfrm>
              <a:off x="3741047" y="2941710"/>
              <a:ext cx="152400" cy="152400"/>
            </a:xfrm>
            <a:prstGeom prst="ellipse">
              <a:avLst/>
            </a:prstGeom>
            <a:noFill/>
            <a:ln w="9525">
              <a:solidFill>
                <a:schemeClr val="tx1"/>
              </a:solidFill>
              <a:round/>
              <a:headEnd/>
              <a:tailEnd/>
            </a:ln>
          </p:spPr>
          <p:txBody>
            <a:bodyPr wrap="none" anchor="ctr"/>
            <a:lstStyle/>
            <a:p>
              <a:endParaRPr lang="ja-JP" altLang="en-US"/>
            </a:p>
          </p:txBody>
        </p:sp>
        <p:sp>
          <p:nvSpPr>
            <p:cNvPr id="18" name="Oval 26"/>
            <p:cNvSpPr>
              <a:spLocks noChangeArrowheads="1"/>
            </p:cNvSpPr>
            <p:nvPr/>
          </p:nvSpPr>
          <p:spPr bwMode="auto">
            <a:xfrm>
              <a:off x="5801862" y="2631222"/>
              <a:ext cx="152400" cy="152400"/>
            </a:xfrm>
            <a:prstGeom prst="ellipse">
              <a:avLst/>
            </a:prstGeom>
            <a:noFill/>
            <a:ln w="9525">
              <a:solidFill>
                <a:schemeClr val="tx1"/>
              </a:solidFill>
              <a:round/>
              <a:headEnd/>
              <a:tailEnd/>
            </a:ln>
          </p:spPr>
          <p:txBody>
            <a:bodyPr wrap="none" anchor="ctr"/>
            <a:lstStyle/>
            <a:p>
              <a:endParaRPr lang="ja-JP" altLang="en-US"/>
            </a:p>
          </p:txBody>
        </p:sp>
        <p:sp>
          <p:nvSpPr>
            <p:cNvPr id="19" name="Line 39"/>
            <p:cNvSpPr>
              <a:spLocks noChangeShapeType="1"/>
            </p:cNvSpPr>
            <p:nvPr/>
          </p:nvSpPr>
          <p:spPr bwMode="auto">
            <a:xfrm>
              <a:off x="3893447" y="2317868"/>
              <a:ext cx="457200" cy="0"/>
            </a:xfrm>
            <a:prstGeom prst="line">
              <a:avLst/>
            </a:prstGeom>
            <a:noFill/>
            <a:ln w="19050">
              <a:solidFill>
                <a:schemeClr val="tx1"/>
              </a:solidFill>
              <a:round/>
              <a:headEnd/>
              <a:tailEnd/>
            </a:ln>
          </p:spPr>
          <p:txBody>
            <a:bodyPr/>
            <a:lstStyle/>
            <a:p>
              <a:endParaRPr lang="ja-JP" altLang="en-US"/>
            </a:p>
          </p:txBody>
        </p:sp>
        <p:sp>
          <p:nvSpPr>
            <p:cNvPr id="20" name="Line 40"/>
            <p:cNvSpPr>
              <a:spLocks noChangeShapeType="1"/>
            </p:cNvSpPr>
            <p:nvPr/>
          </p:nvSpPr>
          <p:spPr bwMode="auto">
            <a:xfrm>
              <a:off x="3893447" y="3017910"/>
              <a:ext cx="457200" cy="0"/>
            </a:xfrm>
            <a:prstGeom prst="line">
              <a:avLst/>
            </a:prstGeom>
            <a:noFill/>
            <a:ln w="19050">
              <a:solidFill>
                <a:schemeClr val="tx1"/>
              </a:solidFill>
              <a:round/>
              <a:headEnd/>
              <a:tailEnd/>
            </a:ln>
          </p:spPr>
          <p:txBody>
            <a:bodyPr/>
            <a:lstStyle/>
            <a:p>
              <a:endParaRPr lang="ja-JP" altLang="en-US"/>
            </a:p>
          </p:txBody>
        </p:sp>
        <p:sp>
          <p:nvSpPr>
            <p:cNvPr id="21" name="Text Box 53"/>
            <p:cNvSpPr txBox="1">
              <a:spLocks noChangeArrowheads="1"/>
            </p:cNvSpPr>
            <p:nvPr/>
          </p:nvSpPr>
          <p:spPr bwMode="auto">
            <a:xfrm>
              <a:off x="4299846" y="2064554"/>
              <a:ext cx="507998" cy="1086385"/>
            </a:xfrm>
            <a:prstGeom prst="rect">
              <a:avLst/>
            </a:prstGeom>
            <a:noFill/>
            <a:ln w="9525">
              <a:noFill/>
              <a:miter lim="800000"/>
              <a:headEnd/>
              <a:tailEnd/>
            </a:ln>
          </p:spPr>
          <p:txBody>
            <a:bodyPr wrap="square">
              <a:spAutoFit/>
            </a:bodyPr>
            <a:lstStyle/>
            <a:p>
              <a:r>
                <a:rPr lang="ja-JP" altLang="en-US" sz="2400" dirty="0">
                  <a:latin typeface="Times New Roman" pitchFamily="18" charset="0"/>
                </a:rPr>
                <a:t>－</a:t>
              </a:r>
              <a:endParaRPr lang="en-US" altLang="ja-JP" sz="2400" dirty="0">
                <a:latin typeface="Times New Roman" pitchFamily="18" charset="0"/>
              </a:endParaRPr>
            </a:p>
            <a:p>
              <a:r>
                <a:rPr lang="ja-JP" altLang="en-US" sz="2400" dirty="0">
                  <a:latin typeface="Times New Roman" pitchFamily="18" charset="0"/>
                </a:rPr>
                <a:t>＋</a:t>
              </a:r>
            </a:p>
          </p:txBody>
        </p:sp>
      </p:grpSp>
      <p:grpSp>
        <p:nvGrpSpPr>
          <p:cNvPr id="22" name="グループ化 21"/>
          <p:cNvGrpSpPr/>
          <p:nvPr/>
        </p:nvGrpSpPr>
        <p:grpSpPr>
          <a:xfrm>
            <a:off x="3570643" y="3968194"/>
            <a:ext cx="1530354" cy="869796"/>
            <a:chOff x="3741047" y="2060811"/>
            <a:chExt cx="2213215" cy="1282889"/>
          </a:xfrm>
        </p:grpSpPr>
        <p:sp>
          <p:nvSpPr>
            <p:cNvPr id="23" name="AutoShape 7"/>
            <p:cNvSpPr>
              <a:spLocks noChangeArrowheads="1"/>
            </p:cNvSpPr>
            <p:nvPr/>
          </p:nvSpPr>
          <p:spPr bwMode="auto">
            <a:xfrm rot="5400000">
              <a:off x="4288759" y="2122698"/>
              <a:ext cx="1282889" cy="1159115"/>
            </a:xfrm>
            <a:prstGeom prst="triangle">
              <a:avLst>
                <a:gd name="adj" fmla="val 50000"/>
              </a:avLst>
            </a:prstGeom>
            <a:noFill/>
            <a:ln w="28575">
              <a:solidFill>
                <a:schemeClr val="tx1"/>
              </a:solidFill>
              <a:miter lim="800000"/>
              <a:headEnd/>
              <a:tailEnd/>
            </a:ln>
          </p:spPr>
          <p:txBody>
            <a:bodyPr wrap="none" anchor="ctr"/>
            <a:lstStyle/>
            <a:p>
              <a:endParaRPr lang="ja-JP" altLang="en-US"/>
            </a:p>
          </p:txBody>
        </p:sp>
        <p:cxnSp>
          <p:nvCxnSpPr>
            <p:cNvPr id="24" name="AutoShape 19"/>
            <p:cNvCxnSpPr>
              <a:cxnSpLocks noChangeShapeType="1"/>
              <a:endCxn id="27" idx="2"/>
            </p:cNvCxnSpPr>
            <p:nvPr/>
          </p:nvCxnSpPr>
          <p:spPr bwMode="auto">
            <a:xfrm>
              <a:off x="5509762" y="2705835"/>
              <a:ext cx="292100" cy="1587"/>
            </a:xfrm>
            <a:prstGeom prst="straightConnector1">
              <a:avLst/>
            </a:prstGeom>
            <a:noFill/>
            <a:ln w="19050">
              <a:solidFill>
                <a:schemeClr val="tx1"/>
              </a:solidFill>
              <a:round/>
              <a:headEnd/>
              <a:tailEnd/>
            </a:ln>
          </p:spPr>
        </p:cxnSp>
        <p:sp>
          <p:nvSpPr>
            <p:cNvPr id="25" name="Oval 24"/>
            <p:cNvSpPr>
              <a:spLocks noChangeArrowheads="1"/>
            </p:cNvSpPr>
            <p:nvPr/>
          </p:nvSpPr>
          <p:spPr bwMode="auto">
            <a:xfrm>
              <a:off x="3741047" y="2241668"/>
              <a:ext cx="152400" cy="152400"/>
            </a:xfrm>
            <a:prstGeom prst="ellipse">
              <a:avLst/>
            </a:prstGeom>
            <a:noFill/>
            <a:ln w="9525">
              <a:solidFill>
                <a:schemeClr val="tx1"/>
              </a:solidFill>
              <a:round/>
              <a:headEnd/>
              <a:tailEnd/>
            </a:ln>
          </p:spPr>
          <p:txBody>
            <a:bodyPr wrap="none" anchor="ctr"/>
            <a:lstStyle/>
            <a:p>
              <a:endParaRPr lang="ja-JP" altLang="en-US"/>
            </a:p>
          </p:txBody>
        </p:sp>
        <p:sp>
          <p:nvSpPr>
            <p:cNvPr id="26" name="Oval 25"/>
            <p:cNvSpPr>
              <a:spLocks noChangeArrowheads="1"/>
            </p:cNvSpPr>
            <p:nvPr/>
          </p:nvSpPr>
          <p:spPr bwMode="auto">
            <a:xfrm>
              <a:off x="3741047" y="2941710"/>
              <a:ext cx="152400" cy="152400"/>
            </a:xfrm>
            <a:prstGeom prst="ellipse">
              <a:avLst/>
            </a:prstGeom>
            <a:noFill/>
            <a:ln w="9525">
              <a:solidFill>
                <a:schemeClr val="tx1"/>
              </a:solidFill>
              <a:round/>
              <a:headEnd/>
              <a:tailEnd/>
            </a:ln>
          </p:spPr>
          <p:txBody>
            <a:bodyPr wrap="none" anchor="ctr"/>
            <a:lstStyle/>
            <a:p>
              <a:endParaRPr lang="ja-JP" altLang="en-US"/>
            </a:p>
          </p:txBody>
        </p:sp>
        <p:sp>
          <p:nvSpPr>
            <p:cNvPr id="27" name="Oval 26"/>
            <p:cNvSpPr>
              <a:spLocks noChangeArrowheads="1"/>
            </p:cNvSpPr>
            <p:nvPr/>
          </p:nvSpPr>
          <p:spPr bwMode="auto">
            <a:xfrm>
              <a:off x="5801862" y="2631222"/>
              <a:ext cx="152400" cy="152400"/>
            </a:xfrm>
            <a:prstGeom prst="ellipse">
              <a:avLst/>
            </a:prstGeom>
            <a:noFill/>
            <a:ln w="9525">
              <a:solidFill>
                <a:schemeClr val="tx1"/>
              </a:solidFill>
              <a:round/>
              <a:headEnd/>
              <a:tailEnd/>
            </a:ln>
          </p:spPr>
          <p:txBody>
            <a:bodyPr wrap="none" anchor="ctr"/>
            <a:lstStyle/>
            <a:p>
              <a:endParaRPr lang="ja-JP" altLang="en-US"/>
            </a:p>
          </p:txBody>
        </p:sp>
        <p:sp>
          <p:nvSpPr>
            <p:cNvPr id="28" name="Line 39"/>
            <p:cNvSpPr>
              <a:spLocks noChangeShapeType="1"/>
            </p:cNvSpPr>
            <p:nvPr/>
          </p:nvSpPr>
          <p:spPr bwMode="auto">
            <a:xfrm>
              <a:off x="3893447" y="2317868"/>
              <a:ext cx="457200" cy="0"/>
            </a:xfrm>
            <a:prstGeom prst="line">
              <a:avLst/>
            </a:prstGeom>
            <a:noFill/>
            <a:ln w="19050">
              <a:solidFill>
                <a:schemeClr val="tx1"/>
              </a:solidFill>
              <a:round/>
              <a:headEnd/>
              <a:tailEnd/>
            </a:ln>
          </p:spPr>
          <p:txBody>
            <a:bodyPr/>
            <a:lstStyle/>
            <a:p>
              <a:endParaRPr lang="ja-JP" altLang="en-US"/>
            </a:p>
          </p:txBody>
        </p:sp>
        <p:sp>
          <p:nvSpPr>
            <p:cNvPr id="29" name="Line 40"/>
            <p:cNvSpPr>
              <a:spLocks noChangeShapeType="1"/>
            </p:cNvSpPr>
            <p:nvPr/>
          </p:nvSpPr>
          <p:spPr bwMode="auto">
            <a:xfrm>
              <a:off x="3893447" y="3017910"/>
              <a:ext cx="457200" cy="0"/>
            </a:xfrm>
            <a:prstGeom prst="line">
              <a:avLst/>
            </a:prstGeom>
            <a:noFill/>
            <a:ln w="19050">
              <a:solidFill>
                <a:schemeClr val="tx1"/>
              </a:solidFill>
              <a:round/>
              <a:headEnd/>
              <a:tailEnd/>
            </a:ln>
          </p:spPr>
          <p:txBody>
            <a:bodyPr/>
            <a:lstStyle/>
            <a:p>
              <a:endParaRPr lang="ja-JP" altLang="en-US"/>
            </a:p>
          </p:txBody>
        </p:sp>
        <p:sp>
          <p:nvSpPr>
            <p:cNvPr id="30" name="Text Box 53"/>
            <p:cNvSpPr txBox="1">
              <a:spLocks noChangeArrowheads="1"/>
            </p:cNvSpPr>
            <p:nvPr/>
          </p:nvSpPr>
          <p:spPr bwMode="auto">
            <a:xfrm>
              <a:off x="4299846" y="2064554"/>
              <a:ext cx="507998" cy="1086385"/>
            </a:xfrm>
            <a:prstGeom prst="rect">
              <a:avLst/>
            </a:prstGeom>
            <a:noFill/>
            <a:ln w="9525">
              <a:noFill/>
              <a:miter lim="800000"/>
              <a:headEnd/>
              <a:tailEnd/>
            </a:ln>
          </p:spPr>
          <p:txBody>
            <a:bodyPr wrap="square">
              <a:spAutoFit/>
            </a:bodyPr>
            <a:lstStyle/>
            <a:p>
              <a:r>
                <a:rPr lang="ja-JP" altLang="en-US" sz="2400" dirty="0">
                  <a:latin typeface="Times New Roman" pitchFamily="18" charset="0"/>
                </a:rPr>
                <a:t>－</a:t>
              </a:r>
              <a:endParaRPr lang="en-US" altLang="ja-JP" sz="2400" dirty="0">
                <a:latin typeface="Times New Roman" pitchFamily="18" charset="0"/>
              </a:endParaRPr>
            </a:p>
            <a:p>
              <a:r>
                <a:rPr lang="ja-JP" altLang="en-US" sz="2400" dirty="0">
                  <a:latin typeface="Times New Roman" pitchFamily="18" charset="0"/>
                </a:rPr>
                <a:t>＋</a:t>
              </a:r>
            </a:p>
          </p:txBody>
        </p:sp>
      </p:grpSp>
      <p:grpSp>
        <p:nvGrpSpPr>
          <p:cNvPr id="31" name="グループ化 30"/>
          <p:cNvGrpSpPr/>
          <p:nvPr/>
        </p:nvGrpSpPr>
        <p:grpSpPr>
          <a:xfrm>
            <a:off x="3570643" y="4897999"/>
            <a:ext cx="1530354" cy="869796"/>
            <a:chOff x="3741047" y="2060811"/>
            <a:chExt cx="2213215" cy="1282889"/>
          </a:xfrm>
        </p:grpSpPr>
        <p:sp>
          <p:nvSpPr>
            <p:cNvPr id="32" name="AutoShape 7"/>
            <p:cNvSpPr>
              <a:spLocks noChangeArrowheads="1"/>
            </p:cNvSpPr>
            <p:nvPr/>
          </p:nvSpPr>
          <p:spPr bwMode="auto">
            <a:xfrm rot="5400000">
              <a:off x="4288759" y="2122698"/>
              <a:ext cx="1282889" cy="1159115"/>
            </a:xfrm>
            <a:prstGeom prst="triangle">
              <a:avLst>
                <a:gd name="adj" fmla="val 50000"/>
              </a:avLst>
            </a:prstGeom>
            <a:noFill/>
            <a:ln w="28575">
              <a:solidFill>
                <a:schemeClr val="tx1"/>
              </a:solidFill>
              <a:miter lim="800000"/>
              <a:headEnd/>
              <a:tailEnd/>
            </a:ln>
          </p:spPr>
          <p:txBody>
            <a:bodyPr wrap="none" anchor="ctr"/>
            <a:lstStyle/>
            <a:p>
              <a:endParaRPr lang="ja-JP" altLang="en-US"/>
            </a:p>
          </p:txBody>
        </p:sp>
        <p:cxnSp>
          <p:nvCxnSpPr>
            <p:cNvPr id="33" name="AutoShape 19"/>
            <p:cNvCxnSpPr>
              <a:cxnSpLocks noChangeShapeType="1"/>
              <a:endCxn id="36" idx="2"/>
            </p:cNvCxnSpPr>
            <p:nvPr/>
          </p:nvCxnSpPr>
          <p:spPr bwMode="auto">
            <a:xfrm>
              <a:off x="5509762" y="2705835"/>
              <a:ext cx="292100" cy="1587"/>
            </a:xfrm>
            <a:prstGeom prst="straightConnector1">
              <a:avLst/>
            </a:prstGeom>
            <a:noFill/>
            <a:ln w="19050">
              <a:solidFill>
                <a:schemeClr val="tx1"/>
              </a:solidFill>
              <a:round/>
              <a:headEnd/>
              <a:tailEnd/>
            </a:ln>
          </p:spPr>
        </p:cxnSp>
        <p:sp>
          <p:nvSpPr>
            <p:cNvPr id="34" name="Oval 24"/>
            <p:cNvSpPr>
              <a:spLocks noChangeArrowheads="1"/>
            </p:cNvSpPr>
            <p:nvPr/>
          </p:nvSpPr>
          <p:spPr bwMode="auto">
            <a:xfrm>
              <a:off x="3741047" y="2241668"/>
              <a:ext cx="152400" cy="152400"/>
            </a:xfrm>
            <a:prstGeom prst="ellipse">
              <a:avLst/>
            </a:prstGeom>
            <a:noFill/>
            <a:ln w="9525">
              <a:solidFill>
                <a:schemeClr val="tx1"/>
              </a:solidFill>
              <a:round/>
              <a:headEnd/>
              <a:tailEnd/>
            </a:ln>
          </p:spPr>
          <p:txBody>
            <a:bodyPr wrap="none" anchor="ctr"/>
            <a:lstStyle/>
            <a:p>
              <a:endParaRPr lang="ja-JP" altLang="en-US"/>
            </a:p>
          </p:txBody>
        </p:sp>
        <p:sp>
          <p:nvSpPr>
            <p:cNvPr id="35" name="Oval 25"/>
            <p:cNvSpPr>
              <a:spLocks noChangeArrowheads="1"/>
            </p:cNvSpPr>
            <p:nvPr/>
          </p:nvSpPr>
          <p:spPr bwMode="auto">
            <a:xfrm>
              <a:off x="3741047" y="2941710"/>
              <a:ext cx="152400" cy="152400"/>
            </a:xfrm>
            <a:prstGeom prst="ellipse">
              <a:avLst/>
            </a:prstGeom>
            <a:noFill/>
            <a:ln w="9525">
              <a:solidFill>
                <a:schemeClr val="tx1"/>
              </a:solidFill>
              <a:round/>
              <a:headEnd/>
              <a:tailEnd/>
            </a:ln>
          </p:spPr>
          <p:txBody>
            <a:bodyPr wrap="none" anchor="ctr"/>
            <a:lstStyle/>
            <a:p>
              <a:endParaRPr lang="ja-JP" altLang="en-US"/>
            </a:p>
          </p:txBody>
        </p:sp>
        <p:sp>
          <p:nvSpPr>
            <p:cNvPr id="36" name="Oval 26"/>
            <p:cNvSpPr>
              <a:spLocks noChangeArrowheads="1"/>
            </p:cNvSpPr>
            <p:nvPr/>
          </p:nvSpPr>
          <p:spPr bwMode="auto">
            <a:xfrm>
              <a:off x="5801862" y="2631222"/>
              <a:ext cx="152400" cy="152400"/>
            </a:xfrm>
            <a:prstGeom prst="ellipse">
              <a:avLst/>
            </a:prstGeom>
            <a:noFill/>
            <a:ln w="9525">
              <a:solidFill>
                <a:schemeClr val="tx1"/>
              </a:solidFill>
              <a:round/>
              <a:headEnd/>
              <a:tailEnd/>
            </a:ln>
          </p:spPr>
          <p:txBody>
            <a:bodyPr wrap="none" anchor="ctr"/>
            <a:lstStyle/>
            <a:p>
              <a:endParaRPr lang="ja-JP" altLang="en-US"/>
            </a:p>
          </p:txBody>
        </p:sp>
        <p:sp>
          <p:nvSpPr>
            <p:cNvPr id="37" name="Line 39"/>
            <p:cNvSpPr>
              <a:spLocks noChangeShapeType="1"/>
            </p:cNvSpPr>
            <p:nvPr/>
          </p:nvSpPr>
          <p:spPr bwMode="auto">
            <a:xfrm>
              <a:off x="3893447" y="2317868"/>
              <a:ext cx="457200" cy="0"/>
            </a:xfrm>
            <a:prstGeom prst="line">
              <a:avLst/>
            </a:prstGeom>
            <a:noFill/>
            <a:ln w="19050">
              <a:solidFill>
                <a:schemeClr val="tx1"/>
              </a:solidFill>
              <a:round/>
              <a:headEnd/>
              <a:tailEnd/>
            </a:ln>
          </p:spPr>
          <p:txBody>
            <a:bodyPr/>
            <a:lstStyle/>
            <a:p>
              <a:endParaRPr lang="ja-JP" altLang="en-US"/>
            </a:p>
          </p:txBody>
        </p:sp>
        <p:sp>
          <p:nvSpPr>
            <p:cNvPr id="38" name="Line 40"/>
            <p:cNvSpPr>
              <a:spLocks noChangeShapeType="1"/>
            </p:cNvSpPr>
            <p:nvPr/>
          </p:nvSpPr>
          <p:spPr bwMode="auto">
            <a:xfrm>
              <a:off x="3893447" y="3017910"/>
              <a:ext cx="457200" cy="0"/>
            </a:xfrm>
            <a:prstGeom prst="line">
              <a:avLst/>
            </a:prstGeom>
            <a:noFill/>
            <a:ln w="19050">
              <a:solidFill>
                <a:schemeClr val="tx1"/>
              </a:solidFill>
              <a:round/>
              <a:headEnd/>
              <a:tailEnd/>
            </a:ln>
          </p:spPr>
          <p:txBody>
            <a:bodyPr/>
            <a:lstStyle/>
            <a:p>
              <a:endParaRPr lang="ja-JP" altLang="en-US"/>
            </a:p>
          </p:txBody>
        </p:sp>
        <p:sp>
          <p:nvSpPr>
            <p:cNvPr id="39" name="Text Box 53"/>
            <p:cNvSpPr txBox="1">
              <a:spLocks noChangeArrowheads="1"/>
            </p:cNvSpPr>
            <p:nvPr/>
          </p:nvSpPr>
          <p:spPr bwMode="auto">
            <a:xfrm>
              <a:off x="4299846" y="2064554"/>
              <a:ext cx="507998" cy="1086385"/>
            </a:xfrm>
            <a:prstGeom prst="rect">
              <a:avLst/>
            </a:prstGeom>
            <a:noFill/>
            <a:ln w="9525">
              <a:noFill/>
              <a:miter lim="800000"/>
              <a:headEnd/>
              <a:tailEnd/>
            </a:ln>
          </p:spPr>
          <p:txBody>
            <a:bodyPr wrap="square">
              <a:spAutoFit/>
            </a:bodyPr>
            <a:lstStyle/>
            <a:p>
              <a:r>
                <a:rPr lang="ja-JP" altLang="en-US" sz="2400" dirty="0">
                  <a:latin typeface="Times New Roman" pitchFamily="18" charset="0"/>
                </a:rPr>
                <a:t>－</a:t>
              </a:r>
              <a:endParaRPr lang="en-US" altLang="ja-JP" sz="2400" dirty="0">
                <a:latin typeface="Times New Roman" pitchFamily="18" charset="0"/>
              </a:endParaRPr>
            </a:p>
            <a:p>
              <a:r>
                <a:rPr lang="ja-JP" altLang="en-US" sz="2400" dirty="0">
                  <a:latin typeface="Times New Roman" pitchFamily="18" charset="0"/>
                </a:rPr>
                <a:t>＋</a:t>
              </a:r>
            </a:p>
          </p:txBody>
        </p:sp>
      </p:grpSp>
      <p:cxnSp>
        <p:nvCxnSpPr>
          <p:cNvPr id="43" name="直線コネクタ 42"/>
          <p:cNvCxnSpPr/>
          <p:nvPr/>
        </p:nvCxnSpPr>
        <p:spPr>
          <a:xfrm>
            <a:off x="3294501" y="2076500"/>
            <a:ext cx="0" cy="30153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a:endCxn id="37" idx="0"/>
          </p:cNvCxnSpPr>
          <p:nvPr/>
        </p:nvCxnSpPr>
        <p:spPr>
          <a:xfrm>
            <a:off x="3294501" y="5072283"/>
            <a:ext cx="3815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3270439" y="4149869"/>
            <a:ext cx="3815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3262419" y="3211413"/>
            <a:ext cx="3815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3270441" y="2272957"/>
            <a:ext cx="3815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V="1">
            <a:off x="1684421" y="1298452"/>
            <a:ext cx="1239354" cy="1320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a:endCxn id="35" idx="6"/>
          </p:cNvCxnSpPr>
          <p:nvPr/>
        </p:nvCxnSpPr>
        <p:spPr>
          <a:xfrm>
            <a:off x="2861372" y="5545547"/>
            <a:ext cx="814650" cy="13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a:endCxn id="29" idx="0"/>
          </p:cNvCxnSpPr>
          <p:nvPr/>
        </p:nvCxnSpPr>
        <p:spPr>
          <a:xfrm>
            <a:off x="2893453" y="4607067"/>
            <a:ext cx="782569" cy="100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a:endCxn id="17" idx="6"/>
          </p:cNvCxnSpPr>
          <p:nvPr/>
        </p:nvCxnSpPr>
        <p:spPr>
          <a:xfrm>
            <a:off x="2885433" y="3668611"/>
            <a:ext cx="790589" cy="186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a:endCxn id="8" idx="1"/>
          </p:cNvCxnSpPr>
          <p:nvPr/>
        </p:nvCxnSpPr>
        <p:spPr>
          <a:xfrm flipV="1">
            <a:off x="2893455" y="2720964"/>
            <a:ext cx="692620" cy="91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2805223" y="1885950"/>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1" name="直線コネクタ 70"/>
          <p:cNvCxnSpPr/>
          <p:nvPr/>
        </p:nvCxnSpPr>
        <p:spPr>
          <a:xfrm flipH="1">
            <a:off x="2885433" y="2522833"/>
            <a:ext cx="8020" cy="207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a:endCxn id="70" idx="0"/>
          </p:cNvCxnSpPr>
          <p:nvPr/>
        </p:nvCxnSpPr>
        <p:spPr>
          <a:xfrm>
            <a:off x="2901475" y="1311654"/>
            <a:ext cx="9095" cy="5742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正方形/長方形 77"/>
          <p:cNvSpPr/>
          <p:nvPr/>
        </p:nvSpPr>
        <p:spPr>
          <a:xfrm>
            <a:off x="2797203" y="2824414"/>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9" name="直線コネクタ 78"/>
          <p:cNvCxnSpPr/>
          <p:nvPr/>
        </p:nvCxnSpPr>
        <p:spPr>
          <a:xfrm flipH="1">
            <a:off x="2877413" y="3461297"/>
            <a:ext cx="8020" cy="207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a:stCxn id="70" idx="2"/>
            <a:endCxn id="78" idx="0"/>
          </p:cNvCxnSpPr>
          <p:nvPr/>
        </p:nvCxnSpPr>
        <p:spPr>
          <a:xfrm flipH="1">
            <a:off x="2902550" y="2533698"/>
            <a:ext cx="8020" cy="2907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正方形/長方形 80"/>
          <p:cNvSpPr/>
          <p:nvPr/>
        </p:nvSpPr>
        <p:spPr>
          <a:xfrm>
            <a:off x="2789183" y="3762878"/>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 name="直線コネクタ 81"/>
          <p:cNvCxnSpPr/>
          <p:nvPr/>
        </p:nvCxnSpPr>
        <p:spPr>
          <a:xfrm flipH="1">
            <a:off x="2869393" y="4399761"/>
            <a:ext cx="8020" cy="207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直線コネクタ 82"/>
          <p:cNvCxnSpPr>
            <a:stCxn id="78" idx="2"/>
            <a:endCxn id="81" idx="0"/>
          </p:cNvCxnSpPr>
          <p:nvPr/>
        </p:nvCxnSpPr>
        <p:spPr>
          <a:xfrm flipH="1">
            <a:off x="2894530" y="3472162"/>
            <a:ext cx="8020" cy="2907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2781163" y="4701342"/>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85" name="直線コネクタ 84"/>
          <p:cNvCxnSpPr/>
          <p:nvPr/>
        </p:nvCxnSpPr>
        <p:spPr>
          <a:xfrm flipH="1">
            <a:off x="2861373" y="5338225"/>
            <a:ext cx="8020" cy="207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a:stCxn id="81" idx="2"/>
            <a:endCxn id="84" idx="0"/>
          </p:cNvCxnSpPr>
          <p:nvPr/>
        </p:nvCxnSpPr>
        <p:spPr>
          <a:xfrm flipH="1">
            <a:off x="2886510" y="4410626"/>
            <a:ext cx="8020" cy="2907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408793" y="1452730"/>
            <a:ext cx="2287806" cy="461665"/>
          </a:xfrm>
          <a:prstGeom prst="rect">
            <a:avLst/>
          </a:prstGeom>
          <a:noFill/>
        </p:spPr>
        <p:txBody>
          <a:bodyPr wrap="none" rtlCol="0">
            <a:spAutoFit/>
          </a:bodyPr>
          <a:lstStyle/>
          <a:p>
            <a:r>
              <a:rPr kumimoji="1" lang="en-US" altLang="ja-JP" sz="2400" dirty="0" err="1"/>
              <a:t>VRE</a:t>
            </a:r>
            <a:r>
              <a:rPr lang="ja-JP" altLang="en-US" sz="2400" dirty="0"/>
              <a:t>：基準電圧 </a:t>
            </a:r>
            <a:endParaRPr kumimoji="1" lang="ja-JP" altLang="en-US" sz="2400" dirty="0"/>
          </a:p>
        </p:txBody>
      </p:sp>
      <p:sp>
        <p:nvSpPr>
          <p:cNvPr id="93" name="テキスト ボックス 92"/>
          <p:cNvSpPr txBox="1"/>
          <p:nvPr/>
        </p:nvSpPr>
        <p:spPr>
          <a:xfrm>
            <a:off x="3047260" y="1486109"/>
            <a:ext cx="2009717" cy="461665"/>
          </a:xfrm>
          <a:prstGeom prst="rect">
            <a:avLst/>
          </a:prstGeom>
          <a:noFill/>
        </p:spPr>
        <p:txBody>
          <a:bodyPr wrap="none" rtlCol="0">
            <a:spAutoFit/>
          </a:bodyPr>
          <a:lstStyle/>
          <a:p>
            <a:r>
              <a:rPr kumimoji="1" lang="en-US" altLang="ja-JP" sz="2400" dirty="0"/>
              <a:t>Vin</a:t>
            </a:r>
            <a:r>
              <a:rPr kumimoji="1" lang="ja-JP" altLang="en-US" sz="2400" dirty="0"/>
              <a:t>：</a:t>
            </a:r>
            <a:r>
              <a:rPr lang="ja-JP" altLang="en-US" sz="2400" dirty="0"/>
              <a:t>入力電圧</a:t>
            </a:r>
            <a:endParaRPr kumimoji="1" lang="ja-JP" altLang="en-US" sz="2400" dirty="0"/>
          </a:p>
        </p:txBody>
      </p:sp>
      <p:sp>
        <p:nvSpPr>
          <p:cNvPr id="94" name="正方形/長方形 93"/>
          <p:cNvSpPr/>
          <p:nvPr/>
        </p:nvSpPr>
        <p:spPr>
          <a:xfrm>
            <a:off x="5100997" y="2231205"/>
            <a:ext cx="1604603" cy="3405899"/>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エンコーダ</a:t>
            </a:r>
            <a:endParaRPr kumimoji="1" lang="en-US" altLang="ja-JP" dirty="0"/>
          </a:p>
          <a:p>
            <a:pPr algn="ctr"/>
            <a:r>
              <a:rPr lang="ja-JP" altLang="en-US" dirty="0"/>
              <a:t>（デジタル回路）</a:t>
            </a:r>
            <a:endParaRPr kumimoji="1" lang="ja-JP" altLang="en-US" dirty="0"/>
          </a:p>
        </p:txBody>
      </p:sp>
      <p:cxnSp>
        <p:nvCxnSpPr>
          <p:cNvPr id="68" name="直線コネクタ 67"/>
          <p:cNvCxnSpPr/>
          <p:nvPr/>
        </p:nvCxnSpPr>
        <p:spPr>
          <a:xfrm>
            <a:off x="2781163" y="6459947"/>
            <a:ext cx="26609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H="1">
            <a:off x="2781163" y="6459947"/>
            <a:ext cx="24060" cy="698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flipH="1">
            <a:off x="2876413" y="6459947"/>
            <a:ext cx="24060" cy="698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flipH="1">
            <a:off x="2971663" y="6459947"/>
            <a:ext cx="24060" cy="698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flipH="1">
            <a:off x="2861373" y="5433475"/>
            <a:ext cx="8020" cy="207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正方形/長方形 98"/>
          <p:cNvSpPr/>
          <p:nvPr/>
        </p:nvSpPr>
        <p:spPr>
          <a:xfrm>
            <a:off x="2800213" y="5596692"/>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00" name="直線コネクタ 99"/>
          <p:cNvCxnSpPr/>
          <p:nvPr/>
        </p:nvCxnSpPr>
        <p:spPr>
          <a:xfrm flipH="1">
            <a:off x="2880423" y="6252625"/>
            <a:ext cx="8020" cy="207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7" name="円形吹き出し 96"/>
          <p:cNvSpPr/>
          <p:nvPr/>
        </p:nvSpPr>
        <p:spPr>
          <a:xfrm>
            <a:off x="5029914" y="743983"/>
            <a:ext cx="2036815" cy="1254836"/>
          </a:xfrm>
          <a:prstGeom prst="wedgeEllipseCallout">
            <a:avLst>
              <a:gd name="adj1" fmla="val -53125"/>
              <a:gd name="adj2" fmla="val 66335"/>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どこかの出力で</a:t>
            </a:r>
            <a:r>
              <a:rPr lang="en-US" altLang="ja-JP" dirty="0"/>
              <a:t>0</a:t>
            </a:r>
            <a:r>
              <a:rPr lang="ja-JP" altLang="en-US" dirty="0"/>
              <a:t>が</a:t>
            </a:r>
            <a:r>
              <a:rPr lang="en-US" altLang="ja-JP" dirty="0"/>
              <a:t>1</a:t>
            </a:r>
            <a:r>
              <a:rPr lang="ja-JP" altLang="en-US" dirty="0"/>
              <a:t>になる</a:t>
            </a:r>
            <a:endParaRPr kumimoji="1" lang="ja-JP" altLang="en-US" dirty="0"/>
          </a:p>
        </p:txBody>
      </p:sp>
    </p:spTree>
    <p:extLst>
      <p:ext uri="{BB962C8B-B14F-4D97-AF65-F5344CB8AC3E}">
        <p14:creationId xmlns:p14="http://schemas.microsoft.com/office/powerpoint/2010/main" val="11533064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8099" y="-334703"/>
            <a:ext cx="8229600" cy="1143000"/>
          </a:xfrm>
        </p:spPr>
        <p:txBody>
          <a:bodyPr/>
          <a:lstStyle/>
          <a:p>
            <a:r>
              <a:rPr kumimoji="1" lang="en-US" altLang="ja-JP" dirty="0"/>
              <a:t>A/D</a:t>
            </a:r>
            <a:r>
              <a:rPr kumimoji="1" lang="ja-JP" altLang="en-US" dirty="0"/>
              <a:t>コンバータの動作</a:t>
            </a:r>
          </a:p>
        </p:txBody>
      </p:sp>
      <p:grpSp>
        <p:nvGrpSpPr>
          <p:cNvPr id="4" name="グループ化 3"/>
          <p:cNvGrpSpPr/>
          <p:nvPr/>
        </p:nvGrpSpPr>
        <p:grpSpPr>
          <a:xfrm>
            <a:off x="3570643" y="2108584"/>
            <a:ext cx="1530354" cy="869796"/>
            <a:chOff x="3741047" y="2060811"/>
            <a:chExt cx="2213215" cy="1282889"/>
          </a:xfrm>
        </p:grpSpPr>
        <p:sp>
          <p:nvSpPr>
            <p:cNvPr id="5" name="AutoShape 7"/>
            <p:cNvSpPr>
              <a:spLocks noChangeArrowheads="1"/>
            </p:cNvSpPr>
            <p:nvPr/>
          </p:nvSpPr>
          <p:spPr bwMode="auto">
            <a:xfrm rot="5400000">
              <a:off x="4288759" y="2122698"/>
              <a:ext cx="1282889" cy="1159115"/>
            </a:xfrm>
            <a:prstGeom prst="triangle">
              <a:avLst>
                <a:gd name="adj" fmla="val 50000"/>
              </a:avLst>
            </a:prstGeom>
            <a:noFill/>
            <a:ln w="28575">
              <a:solidFill>
                <a:schemeClr val="tx1"/>
              </a:solidFill>
              <a:miter lim="800000"/>
              <a:headEnd/>
              <a:tailEnd/>
            </a:ln>
          </p:spPr>
          <p:txBody>
            <a:bodyPr wrap="none" anchor="ctr"/>
            <a:lstStyle/>
            <a:p>
              <a:endParaRPr lang="ja-JP" altLang="en-US"/>
            </a:p>
          </p:txBody>
        </p:sp>
        <p:cxnSp>
          <p:nvCxnSpPr>
            <p:cNvPr id="6" name="AutoShape 19"/>
            <p:cNvCxnSpPr>
              <a:cxnSpLocks noChangeShapeType="1"/>
              <a:endCxn id="9" idx="2"/>
            </p:cNvCxnSpPr>
            <p:nvPr/>
          </p:nvCxnSpPr>
          <p:spPr bwMode="auto">
            <a:xfrm>
              <a:off x="5509762" y="2705835"/>
              <a:ext cx="292100" cy="1587"/>
            </a:xfrm>
            <a:prstGeom prst="straightConnector1">
              <a:avLst/>
            </a:prstGeom>
            <a:noFill/>
            <a:ln w="19050">
              <a:solidFill>
                <a:schemeClr val="tx1"/>
              </a:solidFill>
              <a:round/>
              <a:headEnd/>
              <a:tailEnd/>
            </a:ln>
          </p:spPr>
        </p:cxnSp>
        <p:sp>
          <p:nvSpPr>
            <p:cNvPr id="7" name="Oval 24"/>
            <p:cNvSpPr>
              <a:spLocks noChangeArrowheads="1"/>
            </p:cNvSpPr>
            <p:nvPr/>
          </p:nvSpPr>
          <p:spPr bwMode="auto">
            <a:xfrm>
              <a:off x="3741047" y="2241668"/>
              <a:ext cx="152400" cy="152400"/>
            </a:xfrm>
            <a:prstGeom prst="ellipse">
              <a:avLst/>
            </a:prstGeom>
            <a:noFill/>
            <a:ln w="9525">
              <a:solidFill>
                <a:schemeClr val="tx1"/>
              </a:solidFill>
              <a:round/>
              <a:headEnd/>
              <a:tailEnd/>
            </a:ln>
          </p:spPr>
          <p:txBody>
            <a:bodyPr wrap="none" anchor="ctr"/>
            <a:lstStyle/>
            <a:p>
              <a:endParaRPr lang="ja-JP" altLang="en-US"/>
            </a:p>
          </p:txBody>
        </p:sp>
        <p:sp>
          <p:nvSpPr>
            <p:cNvPr id="8" name="Oval 25"/>
            <p:cNvSpPr>
              <a:spLocks noChangeArrowheads="1"/>
            </p:cNvSpPr>
            <p:nvPr/>
          </p:nvSpPr>
          <p:spPr bwMode="auto">
            <a:xfrm>
              <a:off x="3741047" y="2941710"/>
              <a:ext cx="152400" cy="152400"/>
            </a:xfrm>
            <a:prstGeom prst="ellipse">
              <a:avLst/>
            </a:prstGeom>
            <a:noFill/>
            <a:ln w="9525">
              <a:solidFill>
                <a:schemeClr val="tx1"/>
              </a:solidFill>
              <a:round/>
              <a:headEnd/>
              <a:tailEnd/>
            </a:ln>
          </p:spPr>
          <p:txBody>
            <a:bodyPr wrap="none" anchor="ctr"/>
            <a:lstStyle/>
            <a:p>
              <a:endParaRPr lang="ja-JP" altLang="en-US"/>
            </a:p>
          </p:txBody>
        </p:sp>
        <p:sp>
          <p:nvSpPr>
            <p:cNvPr id="9" name="Oval 26"/>
            <p:cNvSpPr>
              <a:spLocks noChangeArrowheads="1"/>
            </p:cNvSpPr>
            <p:nvPr/>
          </p:nvSpPr>
          <p:spPr bwMode="auto">
            <a:xfrm>
              <a:off x="5801862" y="2631222"/>
              <a:ext cx="152400" cy="152400"/>
            </a:xfrm>
            <a:prstGeom prst="ellipse">
              <a:avLst/>
            </a:prstGeom>
            <a:noFill/>
            <a:ln w="9525">
              <a:solidFill>
                <a:schemeClr val="tx1"/>
              </a:solidFill>
              <a:round/>
              <a:headEnd/>
              <a:tailEnd/>
            </a:ln>
          </p:spPr>
          <p:txBody>
            <a:bodyPr wrap="none" anchor="ctr"/>
            <a:lstStyle/>
            <a:p>
              <a:endParaRPr lang="ja-JP" altLang="en-US"/>
            </a:p>
          </p:txBody>
        </p:sp>
        <p:sp>
          <p:nvSpPr>
            <p:cNvPr id="10" name="Line 39"/>
            <p:cNvSpPr>
              <a:spLocks noChangeShapeType="1"/>
            </p:cNvSpPr>
            <p:nvPr/>
          </p:nvSpPr>
          <p:spPr bwMode="auto">
            <a:xfrm>
              <a:off x="3893447" y="2317868"/>
              <a:ext cx="457200" cy="0"/>
            </a:xfrm>
            <a:prstGeom prst="line">
              <a:avLst/>
            </a:prstGeom>
            <a:noFill/>
            <a:ln w="19050">
              <a:solidFill>
                <a:schemeClr val="tx1"/>
              </a:solidFill>
              <a:round/>
              <a:headEnd/>
              <a:tailEnd/>
            </a:ln>
          </p:spPr>
          <p:txBody>
            <a:bodyPr/>
            <a:lstStyle/>
            <a:p>
              <a:endParaRPr lang="ja-JP" altLang="en-US"/>
            </a:p>
          </p:txBody>
        </p:sp>
        <p:sp>
          <p:nvSpPr>
            <p:cNvPr id="11" name="Line 40"/>
            <p:cNvSpPr>
              <a:spLocks noChangeShapeType="1"/>
            </p:cNvSpPr>
            <p:nvPr/>
          </p:nvSpPr>
          <p:spPr bwMode="auto">
            <a:xfrm>
              <a:off x="3893447" y="3017910"/>
              <a:ext cx="457200" cy="0"/>
            </a:xfrm>
            <a:prstGeom prst="line">
              <a:avLst/>
            </a:prstGeom>
            <a:noFill/>
            <a:ln w="19050">
              <a:solidFill>
                <a:schemeClr val="tx1"/>
              </a:solidFill>
              <a:round/>
              <a:headEnd/>
              <a:tailEnd/>
            </a:ln>
          </p:spPr>
          <p:txBody>
            <a:bodyPr/>
            <a:lstStyle/>
            <a:p>
              <a:endParaRPr lang="ja-JP" altLang="en-US"/>
            </a:p>
          </p:txBody>
        </p:sp>
        <p:sp>
          <p:nvSpPr>
            <p:cNvPr id="12" name="Text Box 53"/>
            <p:cNvSpPr txBox="1">
              <a:spLocks noChangeArrowheads="1"/>
            </p:cNvSpPr>
            <p:nvPr/>
          </p:nvSpPr>
          <p:spPr bwMode="auto">
            <a:xfrm>
              <a:off x="4299846" y="2064554"/>
              <a:ext cx="507998" cy="1086385"/>
            </a:xfrm>
            <a:prstGeom prst="rect">
              <a:avLst/>
            </a:prstGeom>
            <a:noFill/>
            <a:ln w="9525">
              <a:noFill/>
              <a:miter lim="800000"/>
              <a:headEnd/>
              <a:tailEnd/>
            </a:ln>
          </p:spPr>
          <p:txBody>
            <a:bodyPr wrap="square">
              <a:spAutoFit/>
            </a:bodyPr>
            <a:lstStyle/>
            <a:p>
              <a:r>
                <a:rPr lang="ja-JP" altLang="en-US" sz="2400" dirty="0">
                  <a:latin typeface="Times New Roman" pitchFamily="18" charset="0"/>
                </a:rPr>
                <a:t>－</a:t>
              </a:r>
              <a:endParaRPr lang="en-US" altLang="ja-JP" sz="2400" dirty="0">
                <a:latin typeface="Times New Roman" pitchFamily="18" charset="0"/>
              </a:endParaRPr>
            </a:p>
            <a:p>
              <a:r>
                <a:rPr lang="ja-JP" altLang="en-US" sz="2400" dirty="0">
                  <a:latin typeface="Times New Roman" pitchFamily="18" charset="0"/>
                </a:rPr>
                <a:t>＋</a:t>
              </a:r>
            </a:p>
          </p:txBody>
        </p:sp>
      </p:grpSp>
      <p:grpSp>
        <p:nvGrpSpPr>
          <p:cNvPr id="13" name="グループ化 12"/>
          <p:cNvGrpSpPr/>
          <p:nvPr/>
        </p:nvGrpSpPr>
        <p:grpSpPr>
          <a:xfrm>
            <a:off x="3570643" y="3038389"/>
            <a:ext cx="1530354" cy="869796"/>
            <a:chOff x="3741047" y="2060811"/>
            <a:chExt cx="2213215" cy="1282889"/>
          </a:xfrm>
        </p:grpSpPr>
        <p:sp>
          <p:nvSpPr>
            <p:cNvPr id="14" name="AutoShape 7"/>
            <p:cNvSpPr>
              <a:spLocks noChangeArrowheads="1"/>
            </p:cNvSpPr>
            <p:nvPr/>
          </p:nvSpPr>
          <p:spPr bwMode="auto">
            <a:xfrm rot="5400000">
              <a:off x="4288759" y="2122698"/>
              <a:ext cx="1282889" cy="1159115"/>
            </a:xfrm>
            <a:prstGeom prst="triangle">
              <a:avLst>
                <a:gd name="adj" fmla="val 50000"/>
              </a:avLst>
            </a:prstGeom>
            <a:noFill/>
            <a:ln w="28575">
              <a:solidFill>
                <a:schemeClr val="tx1"/>
              </a:solidFill>
              <a:miter lim="800000"/>
              <a:headEnd/>
              <a:tailEnd/>
            </a:ln>
          </p:spPr>
          <p:txBody>
            <a:bodyPr wrap="none" anchor="ctr"/>
            <a:lstStyle/>
            <a:p>
              <a:endParaRPr lang="ja-JP" altLang="en-US"/>
            </a:p>
          </p:txBody>
        </p:sp>
        <p:cxnSp>
          <p:nvCxnSpPr>
            <p:cNvPr id="15" name="AutoShape 19"/>
            <p:cNvCxnSpPr>
              <a:cxnSpLocks noChangeShapeType="1"/>
              <a:endCxn id="18" idx="2"/>
            </p:cNvCxnSpPr>
            <p:nvPr/>
          </p:nvCxnSpPr>
          <p:spPr bwMode="auto">
            <a:xfrm>
              <a:off x="5509762" y="2705835"/>
              <a:ext cx="292100" cy="1587"/>
            </a:xfrm>
            <a:prstGeom prst="straightConnector1">
              <a:avLst/>
            </a:prstGeom>
            <a:noFill/>
            <a:ln w="19050">
              <a:solidFill>
                <a:schemeClr val="tx1"/>
              </a:solidFill>
              <a:round/>
              <a:headEnd/>
              <a:tailEnd/>
            </a:ln>
          </p:spPr>
        </p:cxnSp>
        <p:sp>
          <p:nvSpPr>
            <p:cNvPr id="16" name="Oval 24"/>
            <p:cNvSpPr>
              <a:spLocks noChangeArrowheads="1"/>
            </p:cNvSpPr>
            <p:nvPr/>
          </p:nvSpPr>
          <p:spPr bwMode="auto">
            <a:xfrm>
              <a:off x="3741047" y="2241668"/>
              <a:ext cx="152400" cy="152400"/>
            </a:xfrm>
            <a:prstGeom prst="ellipse">
              <a:avLst/>
            </a:prstGeom>
            <a:noFill/>
            <a:ln w="9525">
              <a:solidFill>
                <a:schemeClr val="tx1"/>
              </a:solidFill>
              <a:round/>
              <a:headEnd/>
              <a:tailEnd/>
            </a:ln>
          </p:spPr>
          <p:txBody>
            <a:bodyPr wrap="none" anchor="ctr"/>
            <a:lstStyle/>
            <a:p>
              <a:endParaRPr lang="ja-JP" altLang="en-US"/>
            </a:p>
          </p:txBody>
        </p:sp>
        <p:sp>
          <p:nvSpPr>
            <p:cNvPr id="17" name="Oval 25"/>
            <p:cNvSpPr>
              <a:spLocks noChangeArrowheads="1"/>
            </p:cNvSpPr>
            <p:nvPr/>
          </p:nvSpPr>
          <p:spPr bwMode="auto">
            <a:xfrm>
              <a:off x="3741047" y="2941710"/>
              <a:ext cx="152400" cy="152400"/>
            </a:xfrm>
            <a:prstGeom prst="ellipse">
              <a:avLst/>
            </a:prstGeom>
            <a:noFill/>
            <a:ln w="9525">
              <a:solidFill>
                <a:schemeClr val="tx1"/>
              </a:solidFill>
              <a:round/>
              <a:headEnd/>
              <a:tailEnd/>
            </a:ln>
          </p:spPr>
          <p:txBody>
            <a:bodyPr wrap="none" anchor="ctr"/>
            <a:lstStyle/>
            <a:p>
              <a:endParaRPr lang="ja-JP" altLang="en-US"/>
            </a:p>
          </p:txBody>
        </p:sp>
        <p:sp>
          <p:nvSpPr>
            <p:cNvPr id="18" name="Oval 26"/>
            <p:cNvSpPr>
              <a:spLocks noChangeArrowheads="1"/>
            </p:cNvSpPr>
            <p:nvPr/>
          </p:nvSpPr>
          <p:spPr bwMode="auto">
            <a:xfrm>
              <a:off x="5801862" y="2631222"/>
              <a:ext cx="152400" cy="152400"/>
            </a:xfrm>
            <a:prstGeom prst="ellipse">
              <a:avLst/>
            </a:prstGeom>
            <a:noFill/>
            <a:ln w="9525">
              <a:solidFill>
                <a:schemeClr val="tx1"/>
              </a:solidFill>
              <a:round/>
              <a:headEnd/>
              <a:tailEnd/>
            </a:ln>
          </p:spPr>
          <p:txBody>
            <a:bodyPr wrap="none" anchor="ctr"/>
            <a:lstStyle/>
            <a:p>
              <a:endParaRPr lang="ja-JP" altLang="en-US"/>
            </a:p>
          </p:txBody>
        </p:sp>
        <p:sp>
          <p:nvSpPr>
            <p:cNvPr id="19" name="Line 39"/>
            <p:cNvSpPr>
              <a:spLocks noChangeShapeType="1"/>
            </p:cNvSpPr>
            <p:nvPr/>
          </p:nvSpPr>
          <p:spPr bwMode="auto">
            <a:xfrm>
              <a:off x="3893447" y="2317868"/>
              <a:ext cx="457200" cy="0"/>
            </a:xfrm>
            <a:prstGeom prst="line">
              <a:avLst/>
            </a:prstGeom>
            <a:noFill/>
            <a:ln w="19050">
              <a:solidFill>
                <a:schemeClr val="tx1"/>
              </a:solidFill>
              <a:round/>
              <a:headEnd/>
              <a:tailEnd/>
            </a:ln>
          </p:spPr>
          <p:txBody>
            <a:bodyPr/>
            <a:lstStyle/>
            <a:p>
              <a:endParaRPr lang="ja-JP" altLang="en-US"/>
            </a:p>
          </p:txBody>
        </p:sp>
        <p:sp>
          <p:nvSpPr>
            <p:cNvPr id="20" name="Line 40"/>
            <p:cNvSpPr>
              <a:spLocks noChangeShapeType="1"/>
            </p:cNvSpPr>
            <p:nvPr/>
          </p:nvSpPr>
          <p:spPr bwMode="auto">
            <a:xfrm>
              <a:off x="3893447" y="3017910"/>
              <a:ext cx="457200" cy="0"/>
            </a:xfrm>
            <a:prstGeom prst="line">
              <a:avLst/>
            </a:prstGeom>
            <a:noFill/>
            <a:ln w="19050">
              <a:solidFill>
                <a:schemeClr val="tx1"/>
              </a:solidFill>
              <a:round/>
              <a:headEnd/>
              <a:tailEnd/>
            </a:ln>
          </p:spPr>
          <p:txBody>
            <a:bodyPr/>
            <a:lstStyle/>
            <a:p>
              <a:endParaRPr lang="ja-JP" altLang="en-US"/>
            </a:p>
          </p:txBody>
        </p:sp>
        <p:sp>
          <p:nvSpPr>
            <p:cNvPr id="21" name="Text Box 53"/>
            <p:cNvSpPr txBox="1">
              <a:spLocks noChangeArrowheads="1"/>
            </p:cNvSpPr>
            <p:nvPr/>
          </p:nvSpPr>
          <p:spPr bwMode="auto">
            <a:xfrm>
              <a:off x="4299846" y="2064554"/>
              <a:ext cx="507998" cy="1086385"/>
            </a:xfrm>
            <a:prstGeom prst="rect">
              <a:avLst/>
            </a:prstGeom>
            <a:noFill/>
            <a:ln w="9525">
              <a:noFill/>
              <a:miter lim="800000"/>
              <a:headEnd/>
              <a:tailEnd/>
            </a:ln>
          </p:spPr>
          <p:txBody>
            <a:bodyPr wrap="square">
              <a:spAutoFit/>
            </a:bodyPr>
            <a:lstStyle/>
            <a:p>
              <a:r>
                <a:rPr lang="ja-JP" altLang="en-US" sz="2400" dirty="0">
                  <a:latin typeface="Times New Roman" pitchFamily="18" charset="0"/>
                </a:rPr>
                <a:t>－</a:t>
              </a:r>
              <a:endParaRPr lang="en-US" altLang="ja-JP" sz="2400" dirty="0">
                <a:latin typeface="Times New Roman" pitchFamily="18" charset="0"/>
              </a:endParaRPr>
            </a:p>
            <a:p>
              <a:r>
                <a:rPr lang="ja-JP" altLang="en-US" sz="2400" dirty="0">
                  <a:latin typeface="Times New Roman" pitchFamily="18" charset="0"/>
                </a:rPr>
                <a:t>＋</a:t>
              </a:r>
            </a:p>
          </p:txBody>
        </p:sp>
      </p:grpSp>
      <p:grpSp>
        <p:nvGrpSpPr>
          <p:cNvPr id="22" name="グループ化 21"/>
          <p:cNvGrpSpPr/>
          <p:nvPr/>
        </p:nvGrpSpPr>
        <p:grpSpPr>
          <a:xfrm>
            <a:off x="3570643" y="3968194"/>
            <a:ext cx="1530354" cy="869796"/>
            <a:chOff x="3741047" y="2060811"/>
            <a:chExt cx="2213215" cy="1282889"/>
          </a:xfrm>
        </p:grpSpPr>
        <p:sp>
          <p:nvSpPr>
            <p:cNvPr id="23" name="AutoShape 7"/>
            <p:cNvSpPr>
              <a:spLocks noChangeArrowheads="1"/>
            </p:cNvSpPr>
            <p:nvPr/>
          </p:nvSpPr>
          <p:spPr bwMode="auto">
            <a:xfrm rot="5400000">
              <a:off x="4288759" y="2122698"/>
              <a:ext cx="1282889" cy="1159115"/>
            </a:xfrm>
            <a:prstGeom prst="triangle">
              <a:avLst>
                <a:gd name="adj" fmla="val 50000"/>
              </a:avLst>
            </a:prstGeom>
            <a:noFill/>
            <a:ln w="28575">
              <a:solidFill>
                <a:schemeClr val="tx1"/>
              </a:solidFill>
              <a:miter lim="800000"/>
              <a:headEnd/>
              <a:tailEnd/>
            </a:ln>
          </p:spPr>
          <p:txBody>
            <a:bodyPr wrap="none" anchor="ctr"/>
            <a:lstStyle/>
            <a:p>
              <a:endParaRPr lang="ja-JP" altLang="en-US"/>
            </a:p>
          </p:txBody>
        </p:sp>
        <p:cxnSp>
          <p:nvCxnSpPr>
            <p:cNvPr id="24" name="AutoShape 19"/>
            <p:cNvCxnSpPr>
              <a:cxnSpLocks noChangeShapeType="1"/>
              <a:endCxn id="27" idx="2"/>
            </p:cNvCxnSpPr>
            <p:nvPr/>
          </p:nvCxnSpPr>
          <p:spPr bwMode="auto">
            <a:xfrm>
              <a:off x="5509762" y="2705835"/>
              <a:ext cx="292100" cy="1587"/>
            </a:xfrm>
            <a:prstGeom prst="straightConnector1">
              <a:avLst/>
            </a:prstGeom>
            <a:noFill/>
            <a:ln w="19050">
              <a:solidFill>
                <a:schemeClr val="tx1"/>
              </a:solidFill>
              <a:round/>
              <a:headEnd/>
              <a:tailEnd/>
            </a:ln>
          </p:spPr>
        </p:cxnSp>
        <p:sp>
          <p:nvSpPr>
            <p:cNvPr id="25" name="Oval 24"/>
            <p:cNvSpPr>
              <a:spLocks noChangeArrowheads="1"/>
            </p:cNvSpPr>
            <p:nvPr/>
          </p:nvSpPr>
          <p:spPr bwMode="auto">
            <a:xfrm>
              <a:off x="3741047" y="2241668"/>
              <a:ext cx="152400" cy="152400"/>
            </a:xfrm>
            <a:prstGeom prst="ellipse">
              <a:avLst/>
            </a:prstGeom>
            <a:noFill/>
            <a:ln w="9525">
              <a:solidFill>
                <a:schemeClr val="tx1"/>
              </a:solidFill>
              <a:round/>
              <a:headEnd/>
              <a:tailEnd/>
            </a:ln>
          </p:spPr>
          <p:txBody>
            <a:bodyPr wrap="none" anchor="ctr"/>
            <a:lstStyle/>
            <a:p>
              <a:endParaRPr lang="ja-JP" altLang="en-US"/>
            </a:p>
          </p:txBody>
        </p:sp>
        <p:sp>
          <p:nvSpPr>
            <p:cNvPr id="26" name="Oval 25"/>
            <p:cNvSpPr>
              <a:spLocks noChangeArrowheads="1"/>
            </p:cNvSpPr>
            <p:nvPr/>
          </p:nvSpPr>
          <p:spPr bwMode="auto">
            <a:xfrm>
              <a:off x="3741047" y="2941710"/>
              <a:ext cx="152400" cy="152400"/>
            </a:xfrm>
            <a:prstGeom prst="ellipse">
              <a:avLst/>
            </a:prstGeom>
            <a:noFill/>
            <a:ln w="9525">
              <a:solidFill>
                <a:schemeClr val="tx1"/>
              </a:solidFill>
              <a:round/>
              <a:headEnd/>
              <a:tailEnd/>
            </a:ln>
          </p:spPr>
          <p:txBody>
            <a:bodyPr wrap="none" anchor="ctr"/>
            <a:lstStyle/>
            <a:p>
              <a:endParaRPr lang="ja-JP" altLang="en-US"/>
            </a:p>
          </p:txBody>
        </p:sp>
        <p:sp>
          <p:nvSpPr>
            <p:cNvPr id="27" name="Oval 26"/>
            <p:cNvSpPr>
              <a:spLocks noChangeArrowheads="1"/>
            </p:cNvSpPr>
            <p:nvPr/>
          </p:nvSpPr>
          <p:spPr bwMode="auto">
            <a:xfrm>
              <a:off x="5801862" y="2631222"/>
              <a:ext cx="152400" cy="152400"/>
            </a:xfrm>
            <a:prstGeom prst="ellipse">
              <a:avLst/>
            </a:prstGeom>
            <a:noFill/>
            <a:ln w="9525">
              <a:solidFill>
                <a:schemeClr val="tx1"/>
              </a:solidFill>
              <a:round/>
              <a:headEnd/>
              <a:tailEnd/>
            </a:ln>
          </p:spPr>
          <p:txBody>
            <a:bodyPr wrap="none" anchor="ctr"/>
            <a:lstStyle/>
            <a:p>
              <a:endParaRPr lang="ja-JP" altLang="en-US"/>
            </a:p>
          </p:txBody>
        </p:sp>
        <p:sp>
          <p:nvSpPr>
            <p:cNvPr id="28" name="Line 39"/>
            <p:cNvSpPr>
              <a:spLocks noChangeShapeType="1"/>
            </p:cNvSpPr>
            <p:nvPr/>
          </p:nvSpPr>
          <p:spPr bwMode="auto">
            <a:xfrm>
              <a:off x="3893447" y="2317868"/>
              <a:ext cx="457200" cy="0"/>
            </a:xfrm>
            <a:prstGeom prst="line">
              <a:avLst/>
            </a:prstGeom>
            <a:noFill/>
            <a:ln w="19050">
              <a:solidFill>
                <a:schemeClr val="tx1"/>
              </a:solidFill>
              <a:round/>
              <a:headEnd/>
              <a:tailEnd/>
            </a:ln>
          </p:spPr>
          <p:txBody>
            <a:bodyPr/>
            <a:lstStyle/>
            <a:p>
              <a:endParaRPr lang="ja-JP" altLang="en-US"/>
            </a:p>
          </p:txBody>
        </p:sp>
        <p:sp>
          <p:nvSpPr>
            <p:cNvPr id="29" name="Line 40"/>
            <p:cNvSpPr>
              <a:spLocks noChangeShapeType="1"/>
            </p:cNvSpPr>
            <p:nvPr/>
          </p:nvSpPr>
          <p:spPr bwMode="auto">
            <a:xfrm>
              <a:off x="3893447" y="3017910"/>
              <a:ext cx="457200" cy="0"/>
            </a:xfrm>
            <a:prstGeom prst="line">
              <a:avLst/>
            </a:prstGeom>
            <a:noFill/>
            <a:ln w="19050">
              <a:solidFill>
                <a:schemeClr val="tx1"/>
              </a:solidFill>
              <a:round/>
              <a:headEnd/>
              <a:tailEnd/>
            </a:ln>
          </p:spPr>
          <p:txBody>
            <a:bodyPr/>
            <a:lstStyle/>
            <a:p>
              <a:endParaRPr lang="ja-JP" altLang="en-US"/>
            </a:p>
          </p:txBody>
        </p:sp>
        <p:sp>
          <p:nvSpPr>
            <p:cNvPr id="30" name="Text Box 53"/>
            <p:cNvSpPr txBox="1">
              <a:spLocks noChangeArrowheads="1"/>
            </p:cNvSpPr>
            <p:nvPr/>
          </p:nvSpPr>
          <p:spPr bwMode="auto">
            <a:xfrm>
              <a:off x="4299846" y="2064554"/>
              <a:ext cx="507998" cy="1086385"/>
            </a:xfrm>
            <a:prstGeom prst="rect">
              <a:avLst/>
            </a:prstGeom>
            <a:noFill/>
            <a:ln w="9525">
              <a:noFill/>
              <a:miter lim="800000"/>
              <a:headEnd/>
              <a:tailEnd/>
            </a:ln>
          </p:spPr>
          <p:txBody>
            <a:bodyPr wrap="square">
              <a:spAutoFit/>
            </a:bodyPr>
            <a:lstStyle/>
            <a:p>
              <a:r>
                <a:rPr lang="ja-JP" altLang="en-US" sz="2400" dirty="0">
                  <a:latin typeface="Times New Roman" pitchFamily="18" charset="0"/>
                </a:rPr>
                <a:t>－</a:t>
              </a:r>
              <a:endParaRPr lang="en-US" altLang="ja-JP" sz="2400" dirty="0">
                <a:latin typeface="Times New Roman" pitchFamily="18" charset="0"/>
              </a:endParaRPr>
            </a:p>
            <a:p>
              <a:r>
                <a:rPr lang="ja-JP" altLang="en-US" sz="2400" dirty="0">
                  <a:latin typeface="Times New Roman" pitchFamily="18" charset="0"/>
                </a:rPr>
                <a:t>＋</a:t>
              </a:r>
            </a:p>
          </p:txBody>
        </p:sp>
      </p:grpSp>
      <p:grpSp>
        <p:nvGrpSpPr>
          <p:cNvPr id="31" name="グループ化 30"/>
          <p:cNvGrpSpPr/>
          <p:nvPr/>
        </p:nvGrpSpPr>
        <p:grpSpPr>
          <a:xfrm>
            <a:off x="3570643" y="4897999"/>
            <a:ext cx="1530354" cy="869796"/>
            <a:chOff x="3741047" y="2060811"/>
            <a:chExt cx="2213215" cy="1282889"/>
          </a:xfrm>
        </p:grpSpPr>
        <p:sp>
          <p:nvSpPr>
            <p:cNvPr id="32" name="AutoShape 7"/>
            <p:cNvSpPr>
              <a:spLocks noChangeArrowheads="1"/>
            </p:cNvSpPr>
            <p:nvPr/>
          </p:nvSpPr>
          <p:spPr bwMode="auto">
            <a:xfrm rot="5400000">
              <a:off x="4288759" y="2122698"/>
              <a:ext cx="1282889" cy="1159115"/>
            </a:xfrm>
            <a:prstGeom prst="triangle">
              <a:avLst>
                <a:gd name="adj" fmla="val 50000"/>
              </a:avLst>
            </a:prstGeom>
            <a:noFill/>
            <a:ln w="28575">
              <a:solidFill>
                <a:schemeClr val="tx1"/>
              </a:solidFill>
              <a:miter lim="800000"/>
              <a:headEnd/>
              <a:tailEnd/>
            </a:ln>
          </p:spPr>
          <p:txBody>
            <a:bodyPr wrap="none" anchor="ctr"/>
            <a:lstStyle/>
            <a:p>
              <a:endParaRPr lang="ja-JP" altLang="en-US"/>
            </a:p>
          </p:txBody>
        </p:sp>
        <p:cxnSp>
          <p:nvCxnSpPr>
            <p:cNvPr id="33" name="AutoShape 19"/>
            <p:cNvCxnSpPr>
              <a:cxnSpLocks noChangeShapeType="1"/>
              <a:endCxn id="36" idx="2"/>
            </p:cNvCxnSpPr>
            <p:nvPr/>
          </p:nvCxnSpPr>
          <p:spPr bwMode="auto">
            <a:xfrm>
              <a:off x="5509762" y="2705835"/>
              <a:ext cx="292100" cy="1587"/>
            </a:xfrm>
            <a:prstGeom prst="straightConnector1">
              <a:avLst/>
            </a:prstGeom>
            <a:noFill/>
            <a:ln w="19050">
              <a:solidFill>
                <a:schemeClr val="tx1"/>
              </a:solidFill>
              <a:round/>
              <a:headEnd/>
              <a:tailEnd/>
            </a:ln>
          </p:spPr>
        </p:cxnSp>
        <p:sp>
          <p:nvSpPr>
            <p:cNvPr id="34" name="Oval 24"/>
            <p:cNvSpPr>
              <a:spLocks noChangeArrowheads="1"/>
            </p:cNvSpPr>
            <p:nvPr/>
          </p:nvSpPr>
          <p:spPr bwMode="auto">
            <a:xfrm>
              <a:off x="3741047" y="2241668"/>
              <a:ext cx="152400" cy="152400"/>
            </a:xfrm>
            <a:prstGeom prst="ellipse">
              <a:avLst/>
            </a:prstGeom>
            <a:noFill/>
            <a:ln w="9525">
              <a:solidFill>
                <a:schemeClr val="tx1"/>
              </a:solidFill>
              <a:round/>
              <a:headEnd/>
              <a:tailEnd/>
            </a:ln>
          </p:spPr>
          <p:txBody>
            <a:bodyPr wrap="none" anchor="ctr"/>
            <a:lstStyle/>
            <a:p>
              <a:endParaRPr lang="ja-JP" altLang="en-US"/>
            </a:p>
          </p:txBody>
        </p:sp>
        <p:sp>
          <p:nvSpPr>
            <p:cNvPr id="35" name="Oval 25"/>
            <p:cNvSpPr>
              <a:spLocks noChangeArrowheads="1"/>
            </p:cNvSpPr>
            <p:nvPr/>
          </p:nvSpPr>
          <p:spPr bwMode="auto">
            <a:xfrm>
              <a:off x="3741047" y="2941710"/>
              <a:ext cx="152400" cy="152400"/>
            </a:xfrm>
            <a:prstGeom prst="ellipse">
              <a:avLst/>
            </a:prstGeom>
            <a:noFill/>
            <a:ln w="9525">
              <a:solidFill>
                <a:schemeClr val="tx1"/>
              </a:solidFill>
              <a:round/>
              <a:headEnd/>
              <a:tailEnd/>
            </a:ln>
          </p:spPr>
          <p:txBody>
            <a:bodyPr wrap="none" anchor="ctr"/>
            <a:lstStyle/>
            <a:p>
              <a:endParaRPr lang="ja-JP" altLang="en-US"/>
            </a:p>
          </p:txBody>
        </p:sp>
        <p:sp>
          <p:nvSpPr>
            <p:cNvPr id="36" name="Oval 26"/>
            <p:cNvSpPr>
              <a:spLocks noChangeArrowheads="1"/>
            </p:cNvSpPr>
            <p:nvPr/>
          </p:nvSpPr>
          <p:spPr bwMode="auto">
            <a:xfrm>
              <a:off x="5801862" y="2631222"/>
              <a:ext cx="152400" cy="152400"/>
            </a:xfrm>
            <a:prstGeom prst="ellipse">
              <a:avLst/>
            </a:prstGeom>
            <a:noFill/>
            <a:ln w="9525">
              <a:solidFill>
                <a:schemeClr val="tx1"/>
              </a:solidFill>
              <a:round/>
              <a:headEnd/>
              <a:tailEnd/>
            </a:ln>
          </p:spPr>
          <p:txBody>
            <a:bodyPr wrap="none" anchor="ctr"/>
            <a:lstStyle/>
            <a:p>
              <a:endParaRPr lang="ja-JP" altLang="en-US"/>
            </a:p>
          </p:txBody>
        </p:sp>
        <p:sp>
          <p:nvSpPr>
            <p:cNvPr id="37" name="Line 39"/>
            <p:cNvSpPr>
              <a:spLocks noChangeShapeType="1"/>
            </p:cNvSpPr>
            <p:nvPr/>
          </p:nvSpPr>
          <p:spPr bwMode="auto">
            <a:xfrm>
              <a:off x="3893447" y="2317868"/>
              <a:ext cx="457200" cy="0"/>
            </a:xfrm>
            <a:prstGeom prst="line">
              <a:avLst/>
            </a:prstGeom>
            <a:noFill/>
            <a:ln w="19050">
              <a:solidFill>
                <a:schemeClr val="tx1"/>
              </a:solidFill>
              <a:round/>
              <a:headEnd/>
              <a:tailEnd/>
            </a:ln>
          </p:spPr>
          <p:txBody>
            <a:bodyPr/>
            <a:lstStyle/>
            <a:p>
              <a:endParaRPr lang="ja-JP" altLang="en-US"/>
            </a:p>
          </p:txBody>
        </p:sp>
        <p:sp>
          <p:nvSpPr>
            <p:cNvPr id="38" name="Line 40"/>
            <p:cNvSpPr>
              <a:spLocks noChangeShapeType="1"/>
            </p:cNvSpPr>
            <p:nvPr/>
          </p:nvSpPr>
          <p:spPr bwMode="auto">
            <a:xfrm>
              <a:off x="3893447" y="3017910"/>
              <a:ext cx="457200" cy="0"/>
            </a:xfrm>
            <a:prstGeom prst="line">
              <a:avLst/>
            </a:prstGeom>
            <a:noFill/>
            <a:ln w="19050">
              <a:solidFill>
                <a:schemeClr val="tx1"/>
              </a:solidFill>
              <a:round/>
              <a:headEnd/>
              <a:tailEnd/>
            </a:ln>
          </p:spPr>
          <p:txBody>
            <a:bodyPr/>
            <a:lstStyle/>
            <a:p>
              <a:endParaRPr lang="ja-JP" altLang="en-US"/>
            </a:p>
          </p:txBody>
        </p:sp>
        <p:sp>
          <p:nvSpPr>
            <p:cNvPr id="39" name="Text Box 53"/>
            <p:cNvSpPr txBox="1">
              <a:spLocks noChangeArrowheads="1"/>
            </p:cNvSpPr>
            <p:nvPr/>
          </p:nvSpPr>
          <p:spPr bwMode="auto">
            <a:xfrm>
              <a:off x="4299846" y="2064554"/>
              <a:ext cx="507998" cy="1086385"/>
            </a:xfrm>
            <a:prstGeom prst="rect">
              <a:avLst/>
            </a:prstGeom>
            <a:noFill/>
            <a:ln w="9525">
              <a:noFill/>
              <a:miter lim="800000"/>
              <a:headEnd/>
              <a:tailEnd/>
            </a:ln>
          </p:spPr>
          <p:txBody>
            <a:bodyPr wrap="square">
              <a:spAutoFit/>
            </a:bodyPr>
            <a:lstStyle/>
            <a:p>
              <a:r>
                <a:rPr lang="ja-JP" altLang="en-US" sz="2400" dirty="0">
                  <a:latin typeface="Times New Roman" pitchFamily="18" charset="0"/>
                </a:rPr>
                <a:t>－</a:t>
              </a:r>
              <a:endParaRPr lang="en-US" altLang="ja-JP" sz="2400" dirty="0">
                <a:latin typeface="Times New Roman" pitchFamily="18" charset="0"/>
              </a:endParaRPr>
            </a:p>
            <a:p>
              <a:r>
                <a:rPr lang="ja-JP" altLang="en-US" sz="2400" dirty="0">
                  <a:latin typeface="Times New Roman" pitchFamily="18" charset="0"/>
                </a:rPr>
                <a:t>＋</a:t>
              </a:r>
            </a:p>
          </p:txBody>
        </p:sp>
      </p:grpSp>
      <p:cxnSp>
        <p:nvCxnSpPr>
          <p:cNvPr id="43" name="直線コネクタ 42"/>
          <p:cNvCxnSpPr/>
          <p:nvPr/>
        </p:nvCxnSpPr>
        <p:spPr>
          <a:xfrm>
            <a:off x="3294501" y="2076500"/>
            <a:ext cx="0" cy="30153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a:endCxn id="37" idx="0"/>
          </p:cNvCxnSpPr>
          <p:nvPr/>
        </p:nvCxnSpPr>
        <p:spPr>
          <a:xfrm>
            <a:off x="3294501" y="5072283"/>
            <a:ext cx="3815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3270439" y="4149869"/>
            <a:ext cx="3815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3262419" y="3211413"/>
            <a:ext cx="3815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3270441" y="2272957"/>
            <a:ext cx="3815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V="1">
            <a:off x="1684421" y="1298452"/>
            <a:ext cx="1239354" cy="1320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a:endCxn id="35" idx="6"/>
          </p:cNvCxnSpPr>
          <p:nvPr/>
        </p:nvCxnSpPr>
        <p:spPr>
          <a:xfrm>
            <a:off x="2861372" y="5545547"/>
            <a:ext cx="814650" cy="13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a:endCxn id="29" idx="0"/>
          </p:cNvCxnSpPr>
          <p:nvPr/>
        </p:nvCxnSpPr>
        <p:spPr>
          <a:xfrm>
            <a:off x="2893453" y="4607067"/>
            <a:ext cx="782569" cy="100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a:endCxn id="17" idx="6"/>
          </p:cNvCxnSpPr>
          <p:nvPr/>
        </p:nvCxnSpPr>
        <p:spPr>
          <a:xfrm>
            <a:off x="2885433" y="3668611"/>
            <a:ext cx="790589" cy="186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a:endCxn id="8" idx="1"/>
          </p:cNvCxnSpPr>
          <p:nvPr/>
        </p:nvCxnSpPr>
        <p:spPr>
          <a:xfrm flipV="1">
            <a:off x="2893455" y="2720964"/>
            <a:ext cx="692620" cy="91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2805223" y="1885950"/>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1" name="直線コネクタ 70"/>
          <p:cNvCxnSpPr/>
          <p:nvPr/>
        </p:nvCxnSpPr>
        <p:spPr>
          <a:xfrm flipH="1">
            <a:off x="2885433" y="2522833"/>
            <a:ext cx="8020" cy="207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a:endCxn id="70" idx="0"/>
          </p:cNvCxnSpPr>
          <p:nvPr/>
        </p:nvCxnSpPr>
        <p:spPr>
          <a:xfrm>
            <a:off x="2901475" y="1311654"/>
            <a:ext cx="9095" cy="5742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正方形/長方形 77"/>
          <p:cNvSpPr/>
          <p:nvPr/>
        </p:nvSpPr>
        <p:spPr>
          <a:xfrm>
            <a:off x="2797203" y="2824414"/>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9" name="直線コネクタ 78"/>
          <p:cNvCxnSpPr/>
          <p:nvPr/>
        </p:nvCxnSpPr>
        <p:spPr>
          <a:xfrm flipH="1">
            <a:off x="2877413" y="3461297"/>
            <a:ext cx="8020" cy="207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a:stCxn id="70" idx="2"/>
            <a:endCxn id="78" idx="0"/>
          </p:cNvCxnSpPr>
          <p:nvPr/>
        </p:nvCxnSpPr>
        <p:spPr>
          <a:xfrm flipH="1">
            <a:off x="2902550" y="2533698"/>
            <a:ext cx="8020" cy="2907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正方形/長方形 80"/>
          <p:cNvSpPr/>
          <p:nvPr/>
        </p:nvSpPr>
        <p:spPr>
          <a:xfrm>
            <a:off x="2789183" y="3762878"/>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 name="直線コネクタ 81"/>
          <p:cNvCxnSpPr/>
          <p:nvPr/>
        </p:nvCxnSpPr>
        <p:spPr>
          <a:xfrm flipH="1">
            <a:off x="2869393" y="4399761"/>
            <a:ext cx="8020" cy="207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直線コネクタ 82"/>
          <p:cNvCxnSpPr>
            <a:stCxn id="78" idx="2"/>
            <a:endCxn id="81" idx="0"/>
          </p:cNvCxnSpPr>
          <p:nvPr/>
        </p:nvCxnSpPr>
        <p:spPr>
          <a:xfrm flipH="1">
            <a:off x="2894530" y="3472162"/>
            <a:ext cx="8020" cy="2907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2781163" y="4701342"/>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85" name="直線コネクタ 84"/>
          <p:cNvCxnSpPr/>
          <p:nvPr/>
        </p:nvCxnSpPr>
        <p:spPr>
          <a:xfrm flipH="1">
            <a:off x="2861373" y="5338225"/>
            <a:ext cx="8020" cy="207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a:stCxn id="81" idx="2"/>
            <a:endCxn id="84" idx="0"/>
          </p:cNvCxnSpPr>
          <p:nvPr/>
        </p:nvCxnSpPr>
        <p:spPr>
          <a:xfrm flipH="1">
            <a:off x="2886510" y="4410626"/>
            <a:ext cx="8020" cy="2907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1138989" y="1276606"/>
            <a:ext cx="1630575" cy="461665"/>
          </a:xfrm>
          <a:prstGeom prst="rect">
            <a:avLst/>
          </a:prstGeom>
          <a:noFill/>
        </p:spPr>
        <p:txBody>
          <a:bodyPr wrap="none" rtlCol="0">
            <a:spAutoFit/>
          </a:bodyPr>
          <a:lstStyle/>
          <a:p>
            <a:r>
              <a:rPr kumimoji="1" lang="en-US" altLang="ja-JP" sz="2400" dirty="0" err="1"/>
              <a:t>VRE</a:t>
            </a:r>
            <a:r>
              <a:rPr lang="en-US" altLang="ja-JP" sz="2400" dirty="0"/>
              <a:t>=</a:t>
            </a:r>
            <a:r>
              <a:rPr lang="en-US" altLang="ja-JP" sz="2400" dirty="0" err="1"/>
              <a:t>10V</a:t>
            </a:r>
            <a:r>
              <a:rPr lang="ja-JP" altLang="en-US" sz="2400" dirty="0"/>
              <a:t> </a:t>
            </a:r>
            <a:endParaRPr kumimoji="1" lang="ja-JP" altLang="en-US" sz="2400" dirty="0"/>
          </a:p>
        </p:txBody>
      </p:sp>
      <p:sp>
        <p:nvSpPr>
          <p:cNvPr id="93" name="テキスト ボックス 92"/>
          <p:cNvSpPr txBox="1"/>
          <p:nvPr/>
        </p:nvSpPr>
        <p:spPr>
          <a:xfrm>
            <a:off x="3047260" y="1486109"/>
            <a:ext cx="1155316" cy="461665"/>
          </a:xfrm>
          <a:prstGeom prst="rect">
            <a:avLst/>
          </a:prstGeom>
          <a:noFill/>
        </p:spPr>
        <p:txBody>
          <a:bodyPr wrap="none" rtlCol="0">
            <a:spAutoFit/>
          </a:bodyPr>
          <a:lstStyle/>
          <a:p>
            <a:r>
              <a:rPr kumimoji="1" lang="en-US" altLang="ja-JP" sz="2400" dirty="0"/>
              <a:t>Vin</a:t>
            </a:r>
            <a:r>
              <a:rPr kumimoji="1" lang="ja-JP" altLang="en-US" sz="2400" dirty="0"/>
              <a:t>：</a:t>
            </a:r>
            <a:r>
              <a:rPr lang="en-US" altLang="ja-JP" sz="2400" dirty="0" err="1"/>
              <a:t>5V</a:t>
            </a:r>
            <a:endParaRPr kumimoji="1" lang="ja-JP" altLang="en-US" sz="2400" dirty="0"/>
          </a:p>
        </p:txBody>
      </p:sp>
      <p:sp>
        <p:nvSpPr>
          <p:cNvPr id="94" name="正方形/長方形 93"/>
          <p:cNvSpPr/>
          <p:nvPr/>
        </p:nvSpPr>
        <p:spPr>
          <a:xfrm>
            <a:off x="5100997" y="2231205"/>
            <a:ext cx="1604603" cy="3405899"/>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エンコーダ</a:t>
            </a:r>
            <a:endParaRPr kumimoji="1" lang="en-US" altLang="ja-JP" dirty="0"/>
          </a:p>
          <a:p>
            <a:pPr algn="ctr"/>
            <a:r>
              <a:rPr lang="ja-JP" altLang="en-US" dirty="0"/>
              <a:t>（デジタル回路）</a:t>
            </a:r>
            <a:endParaRPr kumimoji="1" lang="ja-JP" altLang="en-US" dirty="0"/>
          </a:p>
        </p:txBody>
      </p:sp>
      <p:cxnSp>
        <p:nvCxnSpPr>
          <p:cNvPr id="95" name="直線コネクタ 94"/>
          <p:cNvCxnSpPr/>
          <p:nvPr/>
        </p:nvCxnSpPr>
        <p:spPr>
          <a:xfrm flipV="1">
            <a:off x="6666646" y="3452106"/>
            <a:ext cx="692620" cy="91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flipV="1">
            <a:off x="6686123" y="3970951"/>
            <a:ext cx="692620" cy="91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2050609" y="3425126"/>
            <a:ext cx="646331" cy="461665"/>
          </a:xfrm>
          <a:prstGeom prst="rect">
            <a:avLst/>
          </a:prstGeom>
          <a:noFill/>
        </p:spPr>
        <p:txBody>
          <a:bodyPr wrap="none" rtlCol="0">
            <a:spAutoFit/>
          </a:bodyPr>
          <a:lstStyle/>
          <a:p>
            <a:r>
              <a:rPr lang="en-US" altLang="ja-JP" sz="2400" dirty="0" err="1"/>
              <a:t>6V</a:t>
            </a:r>
            <a:r>
              <a:rPr lang="ja-JP" altLang="en-US" sz="2400" dirty="0"/>
              <a:t> </a:t>
            </a:r>
            <a:endParaRPr kumimoji="1" lang="ja-JP" altLang="en-US" sz="2400" dirty="0"/>
          </a:p>
        </p:txBody>
      </p:sp>
      <p:cxnSp>
        <p:nvCxnSpPr>
          <p:cNvPr id="68" name="直線コネクタ 67"/>
          <p:cNvCxnSpPr/>
          <p:nvPr/>
        </p:nvCxnSpPr>
        <p:spPr>
          <a:xfrm>
            <a:off x="2781163" y="6459947"/>
            <a:ext cx="26609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H="1">
            <a:off x="2781163" y="6459947"/>
            <a:ext cx="24060" cy="698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flipH="1">
            <a:off x="2876413" y="6459947"/>
            <a:ext cx="24060" cy="698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flipH="1">
            <a:off x="2971663" y="6459947"/>
            <a:ext cx="24060" cy="698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flipH="1">
            <a:off x="2861373" y="5433475"/>
            <a:ext cx="8020" cy="207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a:xfrm>
            <a:off x="2047136" y="4297331"/>
            <a:ext cx="646331" cy="461665"/>
          </a:xfrm>
          <a:prstGeom prst="rect">
            <a:avLst/>
          </a:prstGeom>
          <a:noFill/>
        </p:spPr>
        <p:txBody>
          <a:bodyPr wrap="none" rtlCol="0">
            <a:spAutoFit/>
          </a:bodyPr>
          <a:lstStyle/>
          <a:p>
            <a:r>
              <a:rPr lang="en-US" altLang="ja-JP" sz="2400" dirty="0" err="1"/>
              <a:t>4V</a:t>
            </a:r>
            <a:r>
              <a:rPr lang="ja-JP" altLang="en-US" sz="2400" dirty="0"/>
              <a:t> </a:t>
            </a:r>
            <a:endParaRPr kumimoji="1" lang="ja-JP" altLang="en-US" sz="2400" dirty="0"/>
          </a:p>
        </p:txBody>
      </p:sp>
      <p:sp>
        <p:nvSpPr>
          <p:cNvPr id="77" name="テキスト ボックス 76"/>
          <p:cNvSpPr txBox="1"/>
          <p:nvPr/>
        </p:nvSpPr>
        <p:spPr>
          <a:xfrm>
            <a:off x="2127496" y="5262572"/>
            <a:ext cx="595389" cy="461665"/>
          </a:xfrm>
          <a:prstGeom prst="rect">
            <a:avLst/>
          </a:prstGeom>
          <a:noFill/>
        </p:spPr>
        <p:txBody>
          <a:bodyPr wrap="square" rtlCol="0">
            <a:spAutoFit/>
          </a:bodyPr>
          <a:lstStyle/>
          <a:p>
            <a:r>
              <a:rPr lang="en-US" altLang="ja-JP" sz="2400" dirty="0" err="1"/>
              <a:t>2V</a:t>
            </a:r>
            <a:r>
              <a:rPr lang="ja-JP" altLang="en-US" sz="2400" dirty="0"/>
              <a:t> </a:t>
            </a:r>
            <a:endParaRPr kumimoji="1" lang="ja-JP" altLang="en-US" sz="2400" dirty="0"/>
          </a:p>
        </p:txBody>
      </p:sp>
      <p:sp>
        <p:nvSpPr>
          <p:cNvPr id="87" name="テキスト ボックス 86"/>
          <p:cNvSpPr txBox="1"/>
          <p:nvPr/>
        </p:nvSpPr>
        <p:spPr>
          <a:xfrm>
            <a:off x="4544213" y="4747509"/>
            <a:ext cx="902810" cy="461665"/>
          </a:xfrm>
          <a:prstGeom prst="rect">
            <a:avLst/>
          </a:prstGeom>
          <a:noFill/>
        </p:spPr>
        <p:txBody>
          <a:bodyPr wrap="square" rtlCol="0">
            <a:spAutoFit/>
          </a:bodyPr>
          <a:lstStyle/>
          <a:p>
            <a:r>
              <a:rPr lang="en-US" altLang="ja-JP" sz="2400" dirty="0"/>
              <a:t>0</a:t>
            </a:r>
            <a:r>
              <a:rPr lang="ja-JP" altLang="en-US" sz="2400" dirty="0"/>
              <a:t> </a:t>
            </a:r>
            <a:endParaRPr kumimoji="1" lang="ja-JP" altLang="en-US" sz="2400" dirty="0"/>
          </a:p>
        </p:txBody>
      </p:sp>
      <p:sp>
        <p:nvSpPr>
          <p:cNvPr id="88" name="テキスト ボックス 87"/>
          <p:cNvSpPr txBox="1"/>
          <p:nvPr/>
        </p:nvSpPr>
        <p:spPr>
          <a:xfrm>
            <a:off x="4555645" y="3809841"/>
            <a:ext cx="902810" cy="461665"/>
          </a:xfrm>
          <a:prstGeom prst="rect">
            <a:avLst/>
          </a:prstGeom>
          <a:noFill/>
        </p:spPr>
        <p:txBody>
          <a:bodyPr wrap="square" rtlCol="0">
            <a:spAutoFit/>
          </a:bodyPr>
          <a:lstStyle/>
          <a:p>
            <a:r>
              <a:rPr lang="en-US" altLang="ja-JP" sz="2400" dirty="0"/>
              <a:t>0 </a:t>
            </a:r>
            <a:r>
              <a:rPr lang="ja-JP" altLang="en-US" sz="2400" dirty="0"/>
              <a:t> </a:t>
            </a:r>
            <a:endParaRPr kumimoji="1" lang="ja-JP" altLang="en-US" sz="2400" dirty="0"/>
          </a:p>
        </p:txBody>
      </p:sp>
      <p:sp>
        <p:nvSpPr>
          <p:cNvPr id="89" name="テキスト ボックス 88"/>
          <p:cNvSpPr txBox="1"/>
          <p:nvPr/>
        </p:nvSpPr>
        <p:spPr>
          <a:xfrm>
            <a:off x="4567077" y="2872173"/>
            <a:ext cx="902810" cy="461665"/>
          </a:xfrm>
          <a:prstGeom prst="rect">
            <a:avLst/>
          </a:prstGeom>
          <a:noFill/>
        </p:spPr>
        <p:txBody>
          <a:bodyPr wrap="square" rtlCol="0">
            <a:spAutoFit/>
          </a:bodyPr>
          <a:lstStyle/>
          <a:p>
            <a:r>
              <a:rPr lang="en-US" altLang="ja-JP" sz="2400" dirty="0"/>
              <a:t>1 </a:t>
            </a:r>
            <a:r>
              <a:rPr lang="ja-JP" altLang="en-US" sz="2400" dirty="0"/>
              <a:t> </a:t>
            </a:r>
            <a:endParaRPr kumimoji="1" lang="ja-JP" altLang="en-US" sz="2400" dirty="0"/>
          </a:p>
        </p:txBody>
      </p:sp>
      <p:sp>
        <p:nvSpPr>
          <p:cNvPr id="90" name="テキスト ボックス 89"/>
          <p:cNvSpPr txBox="1"/>
          <p:nvPr/>
        </p:nvSpPr>
        <p:spPr>
          <a:xfrm>
            <a:off x="4578509" y="1934505"/>
            <a:ext cx="902810" cy="461665"/>
          </a:xfrm>
          <a:prstGeom prst="rect">
            <a:avLst/>
          </a:prstGeom>
          <a:noFill/>
        </p:spPr>
        <p:txBody>
          <a:bodyPr wrap="square" rtlCol="0">
            <a:spAutoFit/>
          </a:bodyPr>
          <a:lstStyle/>
          <a:p>
            <a:r>
              <a:rPr lang="en-US" altLang="ja-JP" sz="2400" dirty="0"/>
              <a:t>1 </a:t>
            </a:r>
            <a:r>
              <a:rPr lang="ja-JP" altLang="en-US" sz="2400" dirty="0"/>
              <a:t> </a:t>
            </a:r>
            <a:endParaRPr kumimoji="1" lang="ja-JP" altLang="en-US" sz="2400" dirty="0"/>
          </a:p>
        </p:txBody>
      </p:sp>
      <p:sp>
        <p:nvSpPr>
          <p:cNvPr id="91" name="テキスト ボックス 90"/>
          <p:cNvSpPr txBox="1"/>
          <p:nvPr/>
        </p:nvSpPr>
        <p:spPr>
          <a:xfrm>
            <a:off x="6907861" y="2942452"/>
            <a:ext cx="902810" cy="461665"/>
          </a:xfrm>
          <a:prstGeom prst="rect">
            <a:avLst/>
          </a:prstGeom>
          <a:noFill/>
        </p:spPr>
        <p:txBody>
          <a:bodyPr wrap="square" rtlCol="0">
            <a:spAutoFit/>
          </a:bodyPr>
          <a:lstStyle/>
          <a:p>
            <a:r>
              <a:rPr lang="en-US" altLang="ja-JP" sz="2400" dirty="0"/>
              <a:t>1 </a:t>
            </a:r>
            <a:r>
              <a:rPr lang="ja-JP" altLang="en-US" sz="2400" dirty="0"/>
              <a:t> </a:t>
            </a:r>
            <a:endParaRPr kumimoji="1" lang="ja-JP" altLang="en-US" sz="2400" dirty="0"/>
          </a:p>
        </p:txBody>
      </p:sp>
      <p:sp>
        <p:nvSpPr>
          <p:cNvPr id="98" name="テキスト ボックス 97"/>
          <p:cNvSpPr txBox="1"/>
          <p:nvPr/>
        </p:nvSpPr>
        <p:spPr>
          <a:xfrm>
            <a:off x="6927338" y="3564958"/>
            <a:ext cx="902810" cy="461665"/>
          </a:xfrm>
          <a:prstGeom prst="rect">
            <a:avLst/>
          </a:prstGeom>
          <a:noFill/>
        </p:spPr>
        <p:txBody>
          <a:bodyPr wrap="square" rtlCol="0">
            <a:spAutoFit/>
          </a:bodyPr>
          <a:lstStyle/>
          <a:p>
            <a:r>
              <a:rPr lang="en-US" altLang="ja-JP" sz="2400" dirty="0"/>
              <a:t>0 </a:t>
            </a:r>
            <a:r>
              <a:rPr lang="ja-JP" altLang="en-US" sz="2400" dirty="0"/>
              <a:t> </a:t>
            </a:r>
            <a:endParaRPr kumimoji="1" lang="ja-JP" altLang="en-US" sz="2400" dirty="0"/>
          </a:p>
        </p:txBody>
      </p:sp>
      <p:sp>
        <p:nvSpPr>
          <p:cNvPr id="99" name="正方形/長方形 98"/>
          <p:cNvSpPr/>
          <p:nvPr/>
        </p:nvSpPr>
        <p:spPr>
          <a:xfrm>
            <a:off x="2800213" y="5596692"/>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00" name="直線コネクタ 99"/>
          <p:cNvCxnSpPr/>
          <p:nvPr/>
        </p:nvCxnSpPr>
        <p:spPr>
          <a:xfrm flipH="1">
            <a:off x="2880423" y="6252625"/>
            <a:ext cx="8020" cy="207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テキスト ボックス 100"/>
          <p:cNvSpPr txBox="1"/>
          <p:nvPr/>
        </p:nvSpPr>
        <p:spPr>
          <a:xfrm>
            <a:off x="2031603" y="2456602"/>
            <a:ext cx="731290" cy="461665"/>
          </a:xfrm>
          <a:prstGeom prst="rect">
            <a:avLst/>
          </a:prstGeom>
          <a:noFill/>
        </p:spPr>
        <p:txBody>
          <a:bodyPr wrap="none" rtlCol="0">
            <a:spAutoFit/>
          </a:bodyPr>
          <a:lstStyle/>
          <a:p>
            <a:r>
              <a:rPr lang="en-US" altLang="ja-JP" sz="2400" dirty="0"/>
              <a:t>8 V</a:t>
            </a:r>
            <a:r>
              <a:rPr lang="ja-JP" altLang="en-US" sz="2400" dirty="0"/>
              <a:t> </a:t>
            </a:r>
            <a:endParaRPr kumimoji="1" lang="ja-JP" altLang="en-US" sz="2400" dirty="0"/>
          </a:p>
        </p:txBody>
      </p:sp>
      <p:cxnSp>
        <p:nvCxnSpPr>
          <p:cNvPr id="102" name="直線コネクタ 101"/>
          <p:cNvCxnSpPr/>
          <p:nvPr/>
        </p:nvCxnSpPr>
        <p:spPr>
          <a:xfrm flipV="1">
            <a:off x="6730616" y="2824414"/>
            <a:ext cx="692620" cy="91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テキスト ボックス 103"/>
          <p:cNvSpPr txBox="1"/>
          <p:nvPr/>
        </p:nvSpPr>
        <p:spPr>
          <a:xfrm>
            <a:off x="6907861" y="2295830"/>
            <a:ext cx="902810" cy="461665"/>
          </a:xfrm>
          <a:prstGeom prst="rect">
            <a:avLst/>
          </a:prstGeom>
          <a:noFill/>
        </p:spPr>
        <p:txBody>
          <a:bodyPr wrap="square" rtlCol="0">
            <a:spAutoFit/>
          </a:bodyPr>
          <a:lstStyle/>
          <a:p>
            <a:r>
              <a:rPr lang="en-US" altLang="ja-JP" sz="2400" dirty="0"/>
              <a:t>0 </a:t>
            </a:r>
            <a:r>
              <a:rPr lang="ja-JP" altLang="en-US" sz="2400" dirty="0"/>
              <a:t> </a:t>
            </a:r>
            <a:endParaRPr kumimoji="1" lang="ja-JP" altLang="en-US" sz="2400" dirty="0"/>
          </a:p>
        </p:txBody>
      </p:sp>
    </p:spTree>
    <p:extLst>
      <p:ext uri="{BB962C8B-B14F-4D97-AF65-F5344CB8AC3E}">
        <p14:creationId xmlns:p14="http://schemas.microsoft.com/office/powerpoint/2010/main" val="6471620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D/A</a:t>
            </a:r>
            <a:r>
              <a:rPr lang="ja-JP" altLang="en-US" dirty="0"/>
              <a:t>コンバータ</a:t>
            </a:r>
            <a:r>
              <a:rPr kumimoji="1" lang="ja-JP" altLang="en-US" dirty="0"/>
              <a:t>　抵抗ラダー型</a:t>
            </a:r>
          </a:p>
        </p:txBody>
      </p:sp>
      <p:sp>
        <p:nvSpPr>
          <p:cNvPr id="4" name="正方形/長方形 3"/>
          <p:cNvSpPr/>
          <p:nvPr/>
        </p:nvSpPr>
        <p:spPr>
          <a:xfrm>
            <a:off x="6158023" y="2286000"/>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rot="5400000">
            <a:off x="5533453" y="2876551"/>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a:stCxn id="4" idx="2"/>
          </p:cNvCxnSpPr>
          <p:nvPr/>
        </p:nvCxnSpPr>
        <p:spPr>
          <a:xfrm flipH="1">
            <a:off x="6263369" y="2933748"/>
            <a:ext cx="1" cy="2666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H="1">
            <a:off x="6244319" y="2000298"/>
            <a:ext cx="1" cy="2666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6368716" y="1436663"/>
            <a:ext cx="652743" cy="461665"/>
          </a:xfrm>
          <a:prstGeom prst="rect">
            <a:avLst/>
          </a:prstGeom>
          <a:noFill/>
        </p:spPr>
        <p:txBody>
          <a:bodyPr wrap="none" rtlCol="0">
            <a:spAutoFit/>
          </a:bodyPr>
          <a:lstStyle/>
          <a:p>
            <a:r>
              <a:rPr kumimoji="1" lang="en-US" altLang="ja-JP" sz="2400" dirty="0"/>
              <a:t>a</a:t>
            </a:r>
            <a:r>
              <a:rPr kumimoji="1" lang="en-US" altLang="ja-JP" sz="2400" baseline="-25000" dirty="0"/>
              <a:t>n-1</a:t>
            </a:r>
            <a:endParaRPr kumimoji="1" lang="ja-JP" altLang="en-US" sz="2400" baseline="-25000" dirty="0"/>
          </a:p>
        </p:txBody>
      </p:sp>
      <p:sp>
        <p:nvSpPr>
          <p:cNvPr id="13" name="正方形/長方形 12"/>
          <p:cNvSpPr/>
          <p:nvPr/>
        </p:nvSpPr>
        <p:spPr>
          <a:xfrm>
            <a:off x="4748323" y="2266950"/>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rot="5400000">
            <a:off x="4123753" y="2857501"/>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a:stCxn id="14" idx="0"/>
          </p:cNvCxnSpPr>
          <p:nvPr/>
        </p:nvCxnSpPr>
        <p:spPr>
          <a:xfrm flipV="1">
            <a:off x="4552974" y="3181375"/>
            <a:ext cx="704826"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13" idx="2"/>
          </p:cNvCxnSpPr>
          <p:nvPr/>
        </p:nvCxnSpPr>
        <p:spPr>
          <a:xfrm flipH="1">
            <a:off x="4853669" y="2914698"/>
            <a:ext cx="1" cy="2666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4834619" y="1981248"/>
            <a:ext cx="1" cy="2666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4959016" y="1417613"/>
            <a:ext cx="652743" cy="461665"/>
          </a:xfrm>
          <a:prstGeom prst="rect">
            <a:avLst/>
          </a:prstGeom>
          <a:noFill/>
        </p:spPr>
        <p:txBody>
          <a:bodyPr wrap="none" rtlCol="0">
            <a:spAutoFit/>
          </a:bodyPr>
          <a:lstStyle/>
          <a:p>
            <a:r>
              <a:rPr kumimoji="1" lang="en-US" altLang="ja-JP" sz="2400" dirty="0"/>
              <a:t>a</a:t>
            </a:r>
            <a:r>
              <a:rPr kumimoji="1" lang="en-US" altLang="ja-JP" sz="2400" baseline="-25000" dirty="0"/>
              <a:t>n-2</a:t>
            </a:r>
            <a:endParaRPr kumimoji="1" lang="ja-JP" altLang="en-US" sz="2400" baseline="-25000" dirty="0"/>
          </a:p>
        </p:txBody>
      </p:sp>
      <p:sp>
        <p:nvSpPr>
          <p:cNvPr id="19" name="正方形/長方形 18"/>
          <p:cNvSpPr/>
          <p:nvPr/>
        </p:nvSpPr>
        <p:spPr>
          <a:xfrm>
            <a:off x="3052873" y="2247900"/>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rot="5400000">
            <a:off x="2428303" y="2838451"/>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p:cNvCxnSpPr>
            <a:stCxn id="20" idx="0"/>
          </p:cNvCxnSpPr>
          <p:nvPr/>
        </p:nvCxnSpPr>
        <p:spPr>
          <a:xfrm flipV="1">
            <a:off x="2857524" y="3162325"/>
            <a:ext cx="704826"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a:stCxn id="19" idx="2"/>
          </p:cNvCxnSpPr>
          <p:nvPr/>
        </p:nvCxnSpPr>
        <p:spPr>
          <a:xfrm flipH="1">
            <a:off x="3158219" y="2895648"/>
            <a:ext cx="1" cy="2666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3139169" y="1962198"/>
            <a:ext cx="1" cy="2666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1643173" y="2228850"/>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rot="5400000">
            <a:off x="1018603" y="2819401"/>
            <a:ext cx="210693" cy="64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a:stCxn id="26" idx="0"/>
          </p:cNvCxnSpPr>
          <p:nvPr/>
        </p:nvCxnSpPr>
        <p:spPr>
          <a:xfrm flipV="1">
            <a:off x="1447824" y="3143275"/>
            <a:ext cx="704826"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25" idx="2"/>
          </p:cNvCxnSpPr>
          <p:nvPr/>
        </p:nvCxnSpPr>
        <p:spPr>
          <a:xfrm flipH="1">
            <a:off x="1748519" y="2876598"/>
            <a:ext cx="1" cy="2666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H="1">
            <a:off x="1729469" y="1943148"/>
            <a:ext cx="1" cy="2666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2863516" y="1379513"/>
            <a:ext cx="470000" cy="461665"/>
          </a:xfrm>
          <a:prstGeom prst="rect">
            <a:avLst/>
          </a:prstGeom>
          <a:noFill/>
        </p:spPr>
        <p:txBody>
          <a:bodyPr wrap="none" rtlCol="0">
            <a:spAutoFit/>
          </a:bodyPr>
          <a:lstStyle/>
          <a:p>
            <a:r>
              <a:rPr kumimoji="1" lang="en-US" altLang="ja-JP" sz="2400" dirty="0" err="1"/>
              <a:t>a</a:t>
            </a:r>
            <a:r>
              <a:rPr kumimoji="1" lang="en-US" altLang="ja-JP" sz="2400" baseline="-25000" dirty="0" err="1"/>
              <a:t>1</a:t>
            </a:r>
            <a:endParaRPr kumimoji="1" lang="ja-JP" altLang="en-US" sz="2400" baseline="-25000" dirty="0"/>
          </a:p>
        </p:txBody>
      </p:sp>
      <p:sp>
        <p:nvSpPr>
          <p:cNvPr id="34" name="テキスト ボックス 33"/>
          <p:cNvSpPr txBox="1"/>
          <p:nvPr/>
        </p:nvSpPr>
        <p:spPr>
          <a:xfrm>
            <a:off x="1568116" y="1360463"/>
            <a:ext cx="470000" cy="461665"/>
          </a:xfrm>
          <a:prstGeom prst="rect">
            <a:avLst/>
          </a:prstGeom>
          <a:noFill/>
        </p:spPr>
        <p:txBody>
          <a:bodyPr wrap="none" rtlCol="0">
            <a:spAutoFit/>
          </a:bodyPr>
          <a:lstStyle/>
          <a:p>
            <a:r>
              <a:rPr kumimoji="1" lang="en-US" altLang="ja-JP" sz="2400" dirty="0" err="1"/>
              <a:t>a</a:t>
            </a:r>
            <a:r>
              <a:rPr lang="en-US" altLang="ja-JP" sz="2400" baseline="-25000" dirty="0" err="1"/>
              <a:t>0</a:t>
            </a:r>
            <a:endParaRPr kumimoji="1" lang="ja-JP" altLang="en-US" sz="2400" baseline="-25000" dirty="0"/>
          </a:p>
        </p:txBody>
      </p:sp>
      <p:cxnSp>
        <p:nvCxnSpPr>
          <p:cNvPr id="36" name="直線コネクタ 35"/>
          <p:cNvCxnSpPr>
            <a:stCxn id="26" idx="2"/>
          </p:cNvCxnSpPr>
          <p:nvPr/>
        </p:nvCxnSpPr>
        <p:spPr>
          <a:xfrm flipH="1" flipV="1">
            <a:off x="171450" y="3143275"/>
            <a:ext cx="628626"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171450" y="3124225"/>
            <a:ext cx="0" cy="1815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0" y="3305772"/>
            <a:ext cx="43406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flipH="1">
            <a:off x="0" y="3305772"/>
            <a:ext cx="171450" cy="161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H="1">
            <a:off x="114300" y="3324822"/>
            <a:ext cx="171450" cy="161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a:off x="228600" y="3343872"/>
            <a:ext cx="171450" cy="161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3340235" y="2753320"/>
            <a:ext cx="492443" cy="461665"/>
          </a:xfrm>
          <a:prstGeom prst="rect">
            <a:avLst/>
          </a:prstGeom>
          <a:noFill/>
        </p:spPr>
        <p:txBody>
          <a:bodyPr wrap="none" rtlCol="0">
            <a:spAutoFit/>
          </a:bodyPr>
          <a:lstStyle/>
          <a:p>
            <a:r>
              <a:rPr lang="en-US" altLang="ja-JP" sz="2400" dirty="0"/>
              <a:t>…</a:t>
            </a:r>
            <a:endParaRPr kumimoji="1" lang="ja-JP" altLang="en-US" sz="2400" baseline="-25000" dirty="0"/>
          </a:p>
        </p:txBody>
      </p:sp>
      <p:sp>
        <p:nvSpPr>
          <p:cNvPr id="46" name="テキスト ボックス 45"/>
          <p:cNvSpPr txBox="1"/>
          <p:nvPr/>
        </p:nvSpPr>
        <p:spPr>
          <a:xfrm>
            <a:off x="6379228" y="2340941"/>
            <a:ext cx="579005" cy="461665"/>
          </a:xfrm>
          <a:prstGeom prst="rect">
            <a:avLst/>
          </a:prstGeom>
          <a:noFill/>
        </p:spPr>
        <p:txBody>
          <a:bodyPr wrap="none" rtlCol="0">
            <a:spAutoFit/>
          </a:bodyPr>
          <a:lstStyle/>
          <a:p>
            <a:r>
              <a:rPr lang="en-US" altLang="ja-JP" sz="2400" dirty="0" err="1"/>
              <a:t>2R</a:t>
            </a:r>
            <a:endParaRPr kumimoji="1" lang="ja-JP" altLang="en-US" sz="2400" baseline="-25000" dirty="0"/>
          </a:p>
        </p:txBody>
      </p:sp>
      <p:sp>
        <p:nvSpPr>
          <p:cNvPr id="47" name="テキスト ボックス 46"/>
          <p:cNvSpPr txBox="1"/>
          <p:nvPr/>
        </p:nvSpPr>
        <p:spPr>
          <a:xfrm>
            <a:off x="4969528" y="2286000"/>
            <a:ext cx="579005" cy="461665"/>
          </a:xfrm>
          <a:prstGeom prst="rect">
            <a:avLst/>
          </a:prstGeom>
          <a:noFill/>
        </p:spPr>
        <p:txBody>
          <a:bodyPr wrap="none" rtlCol="0">
            <a:spAutoFit/>
          </a:bodyPr>
          <a:lstStyle/>
          <a:p>
            <a:r>
              <a:rPr lang="en-US" altLang="ja-JP" sz="2400" dirty="0" err="1"/>
              <a:t>2R</a:t>
            </a:r>
            <a:endParaRPr kumimoji="1" lang="ja-JP" altLang="en-US" sz="2400" baseline="-25000" dirty="0"/>
          </a:p>
        </p:txBody>
      </p:sp>
      <p:sp>
        <p:nvSpPr>
          <p:cNvPr id="48" name="テキスト ボックス 47"/>
          <p:cNvSpPr txBox="1"/>
          <p:nvPr/>
        </p:nvSpPr>
        <p:spPr>
          <a:xfrm>
            <a:off x="3559828" y="2231059"/>
            <a:ext cx="579005" cy="461665"/>
          </a:xfrm>
          <a:prstGeom prst="rect">
            <a:avLst/>
          </a:prstGeom>
          <a:noFill/>
        </p:spPr>
        <p:txBody>
          <a:bodyPr wrap="none" rtlCol="0">
            <a:spAutoFit/>
          </a:bodyPr>
          <a:lstStyle/>
          <a:p>
            <a:r>
              <a:rPr lang="en-US" altLang="ja-JP" sz="2400" dirty="0" err="1"/>
              <a:t>2R</a:t>
            </a:r>
            <a:endParaRPr kumimoji="1" lang="ja-JP" altLang="en-US" sz="2400" baseline="-25000" dirty="0"/>
          </a:p>
        </p:txBody>
      </p:sp>
      <p:sp>
        <p:nvSpPr>
          <p:cNvPr id="49" name="テキスト ボックス 48"/>
          <p:cNvSpPr txBox="1"/>
          <p:nvPr/>
        </p:nvSpPr>
        <p:spPr>
          <a:xfrm>
            <a:off x="1964337" y="2261418"/>
            <a:ext cx="579005" cy="461665"/>
          </a:xfrm>
          <a:prstGeom prst="rect">
            <a:avLst/>
          </a:prstGeom>
          <a:noFill/>
        </p:spPr>
        <p:txBody>
          <a:bodyPr wrap="none" rtlCol="0">
            <a:spAutoFit/>
          </a:bodyPr>
          <a:lstStyle/>
          <a:p>
            <a:r>
              <a:rPr lang="en-US" altLang="ja-JP" sz="2400" dirty="0" err="1"/>
              <a:t>2R</a:t>
            </a:r>
            <a:endParaRPr kumimoji="1" lang="ja-JP" altLang="en-US" sz="2400" baseline="-25000" dirty="0"/>
          </a:p>
        </p:txBody>
      </p:sp>
      <p:sp>
        <p:nvSpPr>
          <p:cNvPr id="51" name="テキスト ボックス 50"/>
          <p:cNvSpPr txBox="1"/>
          <p:nvPr/>
        </p:nvSpPr>
        <p:spPr>
          <a:xfrm>
            <a:off x="5383669" y="3305808"/>
            <a:ext cx="407484" cy="461665"/>
          </a:xfrm>
          <a:prstGeom prst="rect">
            <a:avLst/>
          </a:prstGeom>
          <a:noFill/>
        </p:spPr>
        <p:txBody>
          <a:bodyPr wrap="none" rtlCol="0">
            <a:spAutoFit/>
          </a:bodyPr>
          <a:lstStyle/>
          <a:p>
            <a:r>
              <a:rPr lang="en-US" altLang="ja-JP" sz="2400" dirty="0"/>
              <a:t>R</a:t>
            </a:r>
            <a:endParaRPr kumimoji="1" lang="ja-JP" altLang="en-US" sz="2400" baseline="-25000" dirty="0"/>
          </a:p>
        </p:txBody>
      </p:sp>
      <p:sp>
        <p:nvSpPr>
          <p:cNvPr id="52" name="テキスト ボックス 51"/>
          <p:cNvSpPr txBox="1"/>
          <p:nvPr/>
        </p:nvSpPr>
        <p:spPr>
          <a:xfrm>
            <a:off x="4025357" y="3312517"/>
            <a:ext cx="407484" cy="461665"/>
          </a:xfrm>
          <a:prstGeom prst="rect">
            <a:avLst/>
          </a:prstGeom>
          <a:noFill/>
        </p:spPr>
        <p:txBody>
          <a:bodyPr wrap="none" rtlCol="0">
            <a:spAutoFit/>
          </a:bodyPr>
          <a:lstStyle/>
          <a:p>
            <a:r>
              <a:rPr lang="en-US" altLang="ja-JP" sz="2400" dirty="0"/>
              <a:t>R</a:t>
            </a:r>
            <a:endParaRPr kumimoji="1" lang="ja-JP" altLang="en-US" sz="2400" baseline="-25000" dirty="0"/>
          </a:p>
        </p:txBody>
      </p:sp>
      <p:sp>
        <p:nvSpPr>
          <p:cNvPr id="53" name="テキスト ボックス 52"/>
          <p:cNvSpPr txBox="1"/>
          <p:nvPr/>
        </p:nvSpPr>
        <p:spPr>
          <a:xfrm>
            <a:off x="2339600" y="3296880"/>
            <a:ext cx="407484" cy="461665"/>
          </a:xfrm>
          <a:prstGeom prst="rect">
            <a:avLst/>
          </a:prstGeom>
          <a:noFill/>
        </p:spPr>
        <p:txBody>
          <a:bodyPr wrap="none" rtlCol="0">
            <a:spAutoFit/>
          </a:bodyPr>
          <a:lstStyle/>
          <a:p>
            <a:r>
              <a:rPr lang="en-US" altLang="ja-JP" sz="2400" dirty="0"/>
              <a:t>R</a:t>
            </a:r>
            <a:endParaRPr kumimoji="1" lang="ja-JP" altLang="en-US" sz="2400" baseline="-25000" dirty="0"/>
          </a:p>
        </p:txBody>
      </p:sp>
      <p:sp>
        <p:nvSpPr>
          <p:cNvPr id="54" name="テキスト ボックス 53"/>
          <p:cNvSpPr txBox="1"/>
          <p:nvPr/>
        </p:nvSpPr>
        <p:spPr>
          <a:xfrm>
            <a:off x="918536" y="3315894"/>
            <a:ext cx="407484" cy="461665"/>
          </a:xfrm>
          <a:prstGeom prst="rect">
            <a:avLst/>
          </a:prstGeom>
          <a:noFill/>
        </p:spPr>
        <p:txBody>
          <a:bodyPr wrap="none" rtlCol="0">
            <a:spAutoFit/>
          </a:bodyPr>
          <a:lstStyle/>
          <a:p>
            <a:r>
              <a:rPr lang="en-US" altLang="ja-JP" sz="2400" dirty="0"/>
              <a:t>R</a:t>
            </a:r>
            <a:endParaRPr kumimoji="1" lang="ja-JP" altLang="en-US" sz="2400" baseline="-25000" dirty="0"/>
          </a:p>
        </p:txBody>
      </p:sp>
      <p:pic>
        <p:nvPicPr>
          <p:cNvPr id="55"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958231" y="2474314"/>
            <a:ext cx="2211967" cy="1241527"/>
          </a:xfrm>
        </p:spPr>
      </p:pic>
      <p:cxnSp>
        <p:nvCxnSpPr>
          <p:cNvPr id="8" name="直線コネクタ 7"/>
          <p:cNvCxnSpPr>
            <a:stCxn id="5" idx="0"/>
          </p:cNvCxnSpPr>
          <p:nvPr/>
        </p:nvCxnSpPr>
        <p:spPr>
          <a:xfrm flipV="1">
            <a:off x="5962674" y="3200425"/>
            <a:ext cx="1167078"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7479169" y="3831229"/>
            <a:ext cx="1632178" cy="830997"/>
          </a:xfrm>
          <a:prstGeom prst="rect">
            <a:avLst/>
          </a:prstGeom>
          <a:noFill/>
        </p:spPr>
        <p:txBody>
          <a:bodyPr wrap="none" rtlCol="0">
            <a:spAutoFit/>
          </a:bodyPr>
          <a:lstStyle/>
          <a:p>
            <a:r>
              <a:rPr lang="ja-JP" altLang="en-US" sz="2400" dirty="0"/>
              <a:t>ボルテージ</a:t>
            </a:r>
            <a:endParaRPr lang="en-US" altLang="ja-JP" sz="2400" dirty="0"/>
          </a:p>
          <a:p>
            <a:r>
              <a:rPr lang="ja-JP" altLang="en-US" sz="2400" dirty="0"/>
              <a:t>フォロア</a:t>
            </a:r>
            <a:endParaRPr lang="en-US" altLang="ja-JP" sz="2400" dirty="0"/>
          </a:p>
        </p:txBody>
      </p:sp>
      <p:sp>
        <p:nvSpPr>
          <p:cNvPr id="58" name="テキスト ボックス 57"/>
          <p:cNvSpPr txBox="1"/>
          <p:nvPr/>
        </p:nvSpPr>
        <p:spPr>
          <a:xfrm>
            <a:off x="520472" y="4448720"/>
            <a:ext cx="6521337" cy="1200329"/>
          </a:xfrm>
          <a:prstGeom prst="rect">
            <a:avLst/>
          </a:prstGeom>
          <a:noFill/>
        </p:spPr>
        <p:txBody>
          <a:bodyPr wrap="none" rtlCol="0">
            <a:spAutoFit/>
          </a:bodyPr>
          <a:lstStyle/>
          <a:p>
            <a:r>
              <a:rPr lang="en-US" altLang="ja-JP" sz="2400" dirty="0"/>
              <a:t>D/A</a:t>
            </a:r>
            <a:r>
              <a:rPr lang="ja-JP" altLang="en-US" sz="2400" dirty="0"/>
              <a:t>変換器の本体にはオペアンプは使わないが</a:t>
            </a:r>
            <a:endParaRPr lang="en-US" altLang="ja-JP" sz="2400" dirty="0"/>
          </a:p>
          <a:p>
            <a:r>
              <a:rPr lang="ja-JP" altLang="en-US" sz="2400" dirty="0"/>
              <a:t>生成されたアナログ出力を強化、整形する目的で</a:t>
            </a:r>
            <a:endParaRPr lang="en-US" altLang="ja-JP" sz="2400" dirty="0"/>
          </a:p>
          <a:p>
            <a:r>
              <a:rPr lang="ja-JP" altLang="en-US" sz="2400" dirty="0"/>
              <a:t>利用する</a:t>
            </a:r>
            <a:endParaRPr lang="en-US" altLang="ja-JP" sz="2400" dirty="0"/>
          </a:p>
        </p:txBody>
      </p:sp>
    </p:spTree>
    <p:extLst>
      <p:ext uri="{BB962C8B-B14F-4D97-AF65-F5344CB8AC3E}">
        <p14:creationId xmlns:p14="http://schemas.microsoft.com/office/powerpoint/2010/main" val="20660182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A/D</a:t>
            </a:r>
            <a:r>
              <a:rPr kumimoji="1" lang="ja-JP" altLang="en-US" dirty="0" err="1"/>
              <a:t>、</a:t>
            </a:r>
            <a:r>
              <a:rPr kumimoji="1" lang="en-US" altLang="ja-JP" dirty="0"/>
              <a:t>D/A</a:t>
            </a:r>
            <a:r>
              <a:rPr kumimoji="1" lang="ja-JP" altLang="en-US" dirty="0"/>
              <a:t>コンバータは奥が深い</a:t>
            </a:r>
          </a:p>
        </p:txBody>
      </p:sp>
      <p:sp>
        <p:nvSpPr>
          <p:cNvPr id="3" name="コンテンツ プレースホルダー 2"/>
          <p:cNvSpPr>
            <a:spLocks noGrp="1"/>
          </p:cNvSpPr>
          <p:nvPr>
            <p:ph idx="1"/>
          </p:nvPr>
        </p:nvSpPr>
        <p:spPr/>
        <p:txBody>
          <a:bodyPr/>
          <a:lstStyle/>
          <a:p>
            <a:r>
              <a:rPr kumimoji="1" lang="en-US" altLang="ja-JP" dirty="0"/>
              <a:t>A/D</a:t>
            </a:r>
            <a:r>
              <a:rPr kumimoji="1" lang="ja-JP" altLang="en-US" dirty="0"/>
              <a:t>コンバータ</a:t>
            </a:r>
            <a:endParaRPr kumimoji="1" lang="en-US" altLang="ja-JP" dirty="0"/>
          </a:p>
          <a:p>
            <a:pPr lvl="1"/>
            <a:r>
              <a:rPr lang="ja-JP" altLang="en-US" dirty="0"/>
              <a:t>フラッシュ型（今回紹介したもの）</a:t>
            </a:r>
            <a:endParaRPr lang="en-US" altLang="ja-JP" dirty="0"/>
          </a:p>
          <a:p>
            <a:pPr lvl="1"/>
            <a:r>
              <a:rPr kumimoji="1" lang="ja-JP" altLang="en-US" dirty="0"/>
              <a:t>パイプライン型</a:t>
            </a:r>
            <a:endParaRPr kumimoji="1" lang="en-US" altLang="ja-JP" dirty="0"/>
          </a:p>
          <a:p>
            <a:pPr lvl="1"/>
            <a:r>
              <a:rPr lang="ja-JP" altLang="en-US" dirty="0"/>
              <a:t>逐次比較型など</a:t>
            </a:r>
            <a:endParaRPr kumimoji="1" lang="en-US" altLang="ja-JP" dirty="0"/>
          </a:p>
          <a:p>
            <a:r>
              <a:rPr lang="en-US" altLang="ja-JP" dirty="0"/>
              <a:t>D/A</a:t>
            </a:r>
            <a:r>
              <a:rPr lang="ja-JP" altLang="en-US" dirty="0"/>
              <a:t>コンバータ</a:t>
            </a:r>
            <a:endParaRPr lang="en-US" altLang="ja-JP" dirty="0"/>
          </a:p>
          <a:p>
            <a:pPr lvl="1"/>
            <a:r>
              <a:rPr kumimoji="1" lang="ja-JP" altLang="en-US" dirty="0"/>
              <a:t>パルス幅変調型</a:t>
            </a:r>
            <a:endParaRPr kumimoji="1" lang="en-US" altLang="ja-JP" dirty="0"/>
          </a:p>
          <a:p>
            <a:pPr lvl="1"/>
            <a:r>
              <a:rPr lang="ja-JP" altLang="en-US" dirty="0"/>
              <a:t>デルタシグマ型</a:t>
            </a:r>
            <a:endParaRPr lang="en-US" altLang="ja-JP" dirty="0"/>
          </a:p>
          <a:p>
            <a:pPr lvl="1"/>
            <a:r>
              <a:rPr kumimoji="1" lang="ja-JP" altLang="en-US" dirty="0"/>
              <a:t>抵抗ストリング型</a:t>
            </a:r>
            <a:endParaRPr kumimoji="1" lang="en-US" altLang="ja-JP" dirty="0"/>
          </a:p>
          <a:p>
            <a:pPr lvl="1"/>
            <a:r>
              <a:rPr lang="ja-JP" altLang="en-US" dirty="0"/>
              <a:t>抵抗ラダー型</a:t>
            </a:r>
            <a:endParaRPr lang="en-US" altLang="ja-JP" dirty="0"/>
          </a:p>
          <a:p>
            <a:pPr lvl="1"/>
            <a:r>
              <a:rPr kumimoji="1" lang="ja-JP" altLang="en-US" dirty="0"/>
              <a:t>抵抗アレイ型（今回紹介したもの）など</a:t>
            </a:r>
          </a:p>
        </p:txBody>
      </p:sp>
    </p:spTree>
    <p:extLst>
      <p:ext uri="{BB962C8B-B14F-4D97-AF65-F5344CB8AC3E}">
        <p14:creationId xmlns:p14="http://schemas.microsoft.com/office/powerpoint/2010/main" val="30801520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他の応用回路</a:t>
            </a:r>
          </a:p>
        </p:txBody>
      </p:sp>
      <p:sp>
        <p:nvSpPr>
          <p:cNvPr id="3" name="コンテンツ プレースホルダー 2"/>
          <p:cNvSpPr>
            <a:spLocks noGrp="1"/>
          </p:cNvSpPr>
          <p:nvPr>
            <p:ph idx="1"/>
          </p:nvPr>
        </p:nvSpPr>
        <p:spPr/>
        <p:txBody>
          <a:bodyPr/>
          <a:lstStyle/>
          <a:p>
            <a:r>
              <a:rPr kumimoji="1" lang="en-US" altLang="ja-JP" dirty="0"/>
              <a:t>C</a:t>
            </a:r>
            <a:r>
              <a:rPr kumimoji="1" lang="ja-JP" altLang="en-US" dirty="0"/>
              <a:t>と</a:t>
            </a:r>
            <a:r>
              <a:rPr kumimoji="1" lang="en-US" altLang="ja-JP" dirty="0"/>
              <a:t>R</a:t>
            </a:r>
            <a:r>
              <a:rPr lang="ja-JP" altLang="en-US" dirty="0"/>
              <a:t>を直並列に付けることでローパスフィルタ、ハイパスフィルター回路</a:t>
            </a:r>
            <a:endParaRPr lang="en-US" altLang="ja-JP" dirty="0"/>
          </a:p>
          <a:p>
            <a:r>
              <a:rPr lang="ja-JP" altLang="en-US" dirty="0"/>
              <a:t>発振回路</a:t>
            </a:r>
            <a:endParaRPr lang="en-US" altLang="ja-JP" dirty="0"/>
          </a:p>
          <a:p>
            <a:r>
              <a:rPr lang="ja-JP" altLang="en-US" dirty="0"/>
              <a:t>対数増幅回路</a:t>
            </a:r>
            <a:endParaRPr lang="en-US" altLang="ja-JP" dirty="0"/>
          </a:p>
          <a:p>
            <a:r>
              <a:rPr lang="ja-JP" altLang="en-US" dirty="0"/>
              <a:t>定電流回路</a:t>
            </a:r>
            <a:endParaRPr lang="en-US" altLang="ja-JP" dirty="0"/>
          </a:p>
          <a:p>
            <a:pPr marL="0" indent="0">
              <a:buNone/>
            </a:pPr>
            <a:endParaRPr lang="en-US" altLang="ja-JP" dirty="0"/>
          </a:p>
          <a:p>
            <a:endParaRPr kumimoji="1" lang="ja-JP" altLang="en-US" dirty="0"/>
          </a:p>
        </p:txBody>
      </p:sp>
    </p:spTree>
    <p:extLst>
      <p:ext uri="{BB962C8B-B14F-4D97-AF65-F5344CB8AC3E}">
        <p14:creationId xmlns:p14="http://schemas.microsoft.com/office/powerpoint/2010/main" val="15715401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オペアンプが苦手なところ</a:t>
            </a:r>
          </a:p>
        </p:txBody>
      </p:sp>
      <p:sp>
        <p:nvSpPr>
          <p:cNvPr id="3" name="コンテンツ プレースホルダー 2"/>
          <p:cNvSpPr>
            <a:spLocks noGrp="1"/>
          </p:cNvSpPr>
          <p:nvPr>
            <p:ph idx="1"/>
          </p:nvPr>
        </p:nvSpPr>
        <p:spPr/>
        <p:txBody>
          <a:bodyPr/>
          <a:lstStyle/>
          <a:p>
            <a:r>
              <a:rPr lang="ja-JP" altLang="en-US" dirty="0"/>
              <a:t>高周波数帯</a:t>
            </a:r>
            <a:endParaRPr lang="en-US" altLang="ja-JP" dirty="0"/>
          </a:p>
          <a:p>
            <a:pPr lvl="1"/>
            <a:r>
              <a:rPr kumimoji="1" lang="ja-JP" altLang="en-US" dirty="0"/>
              <a:t>通常数</a:t>
            </a:r>
            <a:r>
              <a:rPr kumimoji="1" lang="en-US" altLang="ja-JP" dirty="0"/>
              <a:t>MHz</a:t>
            </a:r>
            <a:r>
              <a:rPr kumimoji="1" lang="ja-JP" altLang="en-US" dirty="0"/>
              <a:t>から数十</a:t>
            </a:r>
            <a:r>
              <a:rPr kumimoji="1" lang="en-US" altLang="ja-JP" dirty="0"/>
              <a:t>MH</a:t>
            </a:r>
            <a:r>
              <a:rPr kumimoji="1" lang="ja-JP" altLang="en-US" dirty="0" err="1"/>
              <a:t>ｚ</a:t>
            </a:r>
            <a:r>
              <a:rPr kumimoji="1" lang="ja-JP" altLang="en-US" dirty="0"/>
              <a:t>程度の帯域で使われる</a:t>
            </a:r>
            <a:endParaRPr kumimoji="1" lang="en-US" altLang="ja-JP" dirty="0"/>
          </a:p>
          <a:p>
            <a:pPr lvl="1"/>
            <a:r>
              <a:rPr lang="ja-JP" altLang="en-US" dirty="0"/>
              <a:t>それを上回る場合はトランジスタや</a:t>
            </a:r>
            <a:r>
              <a:rPr lang="en-US" altLang="ja-JP" dirty="0"/>
              <a:t>FET</a:t>
            </a:r>
            <a:r>
              <a:rPr lang="ja-JP" altLang="en-US" dirty="0"/>
              <a:t>を直接用いた回路を使う</a:t>
            </a:r>
            <a:endParaRPr lang="en-US" altLang="ja-JP" dirty="0"/>
          </a:p>
          <a:p>
            <a:pPr lvl="1"/>
            <a:r>
              <a:rPr lang="ja-JP" altLang="en-US" dirty="0"/>
              <a:t>高周波用の特殊なオペアンプも使われている</a:t>
            </a:r>
            <a:endParaRPr lang="en-US" altLang="ja-JP" dirty="0"/>
          </a:p>
          <a:p>
            <a:r>
              <a:rPr kumimoji="1" lang="ja-JP" altLang="en-US" dirty="0"/>
              <a:t>パワー用途</a:t>
            </a:r>
            <a:endParaRPr kumimoji="1" lang="en-US" altLang="ja-JP" dirty="0"/>
          </a:p>
          <a:p>
            <a:pPr lvl="1"/>
            <a:r>
              <a:rPr lang="ja-JP" altLang="en-US" dirty="0"/>
              <a:t>パワー用のオペアンプは存在するが、メリットが少ない</a:t>
            </a:r>
            <a:endParaRPr kumimoji="1" lang="ja-JP" altLang="en-US" dirty="0"/>
          </a:p>
        </p:txBody>
      </p:sp>
    </p:spTree>
    <p:extLst>
      <p:ext uri="{BB962C8B-B14F-4D97-AF65-F5344CB8AC3E}">
        <p14:creationId xmlns:p14="http://schemas.microsoft.com/office/powerpoint/2010/main" val="35478254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2446"/>
            <a:ext cx="8229600" cy="1143000"/>
          </a:xfrm>
        </p:spPr>
        <p:txBody>
          <a:bodyPr/>
          <a:lstStyle/>
          <a:p>
            <a:r>
              <a:rPr kumimoji="1" lang="ja-JP" altLang="en-US" dirty="0"/>
              <a:t>今日のポイント</a:t>
            </a:r>
          </a:p>
        </p:txBody>
      </p:sp>
      <p:pic>
        <p:nvPicPr>
          <p:cNvPr id="6" name="コンテンツ プレースホルダー 5"/>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6906127" y="4487712"/>
            <a:ext cx="1995376" cy="2039275"/>
          </a:xfrm>
        </p:spPr>
      </p:pic>
      <p:sp>
        <p:nvSpPr>
          <p:cNvPr id="7" name="テキスト ボックス 6"/>
          <p:cNvSpPr txBox="1"/>
          <p:nvPr/>
        </p:nvSpPr>
        <p:spPr>
          <a:xfrm>
            <a:off x="281133" y="1264127"/>
            <a:ext cx="8804013" cy="584775"/>
          </a:xfrm>
          <a:prstGeom prst="rect">
            <a:avLst/>
          </a:prstGeom>
          <a:noFill/>
        </p:spPr>
        <p:txBody>
          <a:bodyPr wrap="none" rtlCol="0">
            <a:spAutoFit/>
          </a:bodyPr>
          <a:lstStyle/>
          <a:p>
            <a:r>
              <a:rPr lang="ja-JP" altLang="en-US" sz="3200" dirty="0"/>
              <a:t>オペアンプを使ってアナログ的な演算が可能です。</a:t>
            </a:r>
            <a:endParaRPr kumimoji="1" lang="en-US" altLang="ja-JP" sz="3200" dirty="0"/>
          </a:p>
        </p:txBody>
      </p:sp>
      <p:sp>
        <p:nvSpPr>
          <p:cNvPr id="8" name="テキスト ボックス 7"/>
          <p:cNvSpPr txBox="1"/>
          <p:nvPr/>
        </p:nvSpPr>
        <p:spPr>
          <a:xfrm>
            <a:off x="702599" y="3348184"/>
            <a:ext cx="1826141" cy="584775"/>
          </a:xfrm>
          <a:prstGeom prst="rect">
            <a:avLst/>
          </a:prstGeom>
          <a:noFill/>
        </p:spPr>
        <p:txBody>
          <a:bodyPr wrap="none" rtlCol="0">
            <a:spAutoFit/>
          </a:bodyPr>
          <a:lstStyle/>
          <a:p>
            <a:r>
              <a:rPr lang="ja-JP" altLang="en-US" sz="3200" dirty="0"/>
              <a:t>積分回路</a:t>
            </a:r>
            <a:endParaRPr kumimoji="1" lang="en-US" altLang="ja-JP" sz="3200" dirty="0"/>
          </a:p>
        </p:txBody>
      </p:sp>
      <p:graphicFrame>
        <p:nvGraphicFramePr>
          <p:cNvPr id="10" name="Object 4"/>
          <p:cNvGraphicFramePr>
            <a:graphicFrameLocks noChangeAspect="1"/>
          </p:cNvGraphicFramePr>
          <p:nvPr/>
        </p:nvGraphicFramePr>
        <p:xfrm>
          <a:off x="2528740" y="1939261"/>
          <a:ext cx="3960475" cy="1321409"/>
        </p:xfrm>
        <a:graphic>
          <a:graphicData uri="http://schemas.openxmlformats.org/presentationml/2006/ole">
            <mc:AlternateContent xmlns:mc="http://schemas.openxmlformats.org/markup-compatibility/2006">
              <mc:Choice xmlns:v="urn:schemas-microsoft-com:vml" Requires="v">
                <p:oleObj spid="_x0000_s38917" name="数式" r:id="rId5" imgW="1358640" imgH="457200" progId="Equation.3">
                  <p:embed/>
                </p:oleObj>
              </mc:Choice>
              <mc:Fallback>
                <p:oleObj name="数式" r:id="rId5" imgW="1358640" imgH="457200" progId="Equation.3">
                  <p:embed/>
                  <p:pic>
                    <p:nvPicPr>
                      <p:cNvPr id="1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28740" y="1939261"/>
                        <a:ext cx="3960475" cy="1321409"/>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11" name="テキスト ボックス 10"/>
              <p:cNvSpPr txBox="1"/>
              <p:nvPr/>
            </p:nvSpPr>
            <p:spPr>
              <a:xfrm>
                <a:off x="2285990" y="3414850"/>
                <a:ext cx="4794298" cy="113018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altLang="ja-JP" sz="2800" i="1" smtClean="0">
                          <a:latin typeface="Cambria Math" panose="02040503050406030204" pitchFamily="18" charset="0"/>
                        </a:rPr>
                        <m:t>Vo</m:t>
                      </m:r>
                      <m:r>
                        <a:rPr lang="en-US" altLang="ja-JP" sz="2800" i="1" smtClean="0">
                          <a:latin typeface="Cambria Math" panose="02040503050406030204" pitchFamily="18" charset="0"/>
                        </a:rPr>
                        <m:t>=−</m:t>
                      </m:r>
                      <m:f>
                        <m:fPr>
                          <m:ctrlPr>
                            <a:rPr lang="en-US" altLang="ja-JP" sz="2800" i="1" smtClean="0">
                              <a:latin typeface="Cambria Math" panose="02040503050406030204" pitchFamily="18" charset="0"/>
                            </a:rPr>
                          </m:ctrlPr>
                        </m:fPr>
                        <m:num>
                          <m:r>
                            <a:rPr lang="en-US" altLang="ja-JP" sz="2800" b="0" i="1" smtClean="0">
                              <a:latin typeface="Cambria Math" panose="02040503050406030204" pitchFamily="18" charset="0"/>
                            </a:rPr>
                            <m:t>1</m:t>
                          </m:r>
                        </m:num>
                        <m:den>
                          <m:r>
                            <a:rPr lang="en-US" altLang="ja-JP" sz="2800" b="0" i="1" smtClean="0">
                              <a:latin typeface="Cambria Math" panose="02040503050406030204" pitchFamily="18" charset="0"/>
                            </a:rPr>
                            <m:t>𝐶𝑅𝑖</m:t>
                          </m:r>
                        </m:den>
                      </m:f>
                      <m:nary>
                        <m:naryPr>
                          <m:limLoc m:val="undOvr"/>
                          <m:subHide m:val="on"/>
                          <m:supHide m:val="on"/>
                          <m:ctrlPr>
                            <a:rPr kumimoji="1" lang="ja-JP" altLang="en-US" sz="2800" i="1" smtClean="0">
                              <a:latin typeface="Cambria Math" panose="02040503050406030204" pitchFamily="18" charset="0"/>
                            </a:rPr>
                          </m:ctrlPr>
                        </m:naryPr>
                        <m:sub/>
                        <m:sup/>
                        <m:e>
                          <m:r>
                            <a:rPr kumimoji="1" lang="en-US" altLang="ja-JP" sz="2800" b="0" i="1" smtClean="0">
                              <a:latin typeface="Cambria Math" panose="02040503050406030204" pitchFamily="18" charset="0"/>
                            </a:rPr>
                            <m:t>𝑉</m:t>
                          </m:r>
                          <m:r>
                            <a:rPr kumimoji="1" lang="en-US" altLang="ja-JP" sz="2800" b="0" i="1" smtClean="0">
                              <a:latin typeface="Cambria Math" panose="02040503050406030204" pitchFamily="18" charset="0"/>
                            </a:rPr>
                            <m:t>1</m:t>
                          </m:r>
                          <m:r>
                            <a:rPr kumimoji="1" lang="en-US" altLang="ja-JP" sz="2800" b="0" i="1" smtClean="0">
                              <a:latin typeface="Cambria Math" panose="02040503050406030204" pitchFamily="18" charset="0"/>
                            </a:rPr>
                            <m:t>𝑑𝑡</m:t>
                          </m:r>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𝑉𝑖𝑛𝑖𝑡</m:t>
                          </m:r>
                        </m:e>
                      </m:nary>
                    </m:oMath>
                  </m:oMathPara>
                </a14:m>
                <a:endParaRPr kumimoji="1" lang="ja-JP" altLang="en-US" sz="2800"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2285990" y="3414850"/>
                <a:ext cx="4794298" cy="1130181"/>
              </a:xfrm>
              <a:prstGeom prst="rect">
                <a:avLst/>
              </a:prstGeom>
              <a:blipFill rotWithShape="0">
                <a:blip r:embed="rId9"/>
                <a:stretch>
                  <a:fillRect/>
                </a:stretch>
              </a:blipFill>
            </p:spPr>
            <p:txBody>
              <a:bodyPr/>
              <a:lstStyle/>
              <a:p>
                <a:r>
                  <a:rPr lang="ja-JP" altLang="en-US">
                    <a:noFill/>
                  </a:rPr>
                  <a:t> </a:t>
                </a:r>
              </a:p>
            </p:txBody>
          </p:sp>
        </mc:Fallback>
      </mc:AlternateContent>
      <p:sp>
        <p:nvSpPr>
          <p:cNvPr id="12" name="テキスト ボックス 11"/>
          <p:cNvSpPr txBox="1"/>
          <p:nvPr/>
        </p:nvSpPr>
        <p:spPr>
          <a:xfrm>
            <a:off x="609600" y="2155482"/>
            <a:ext cx="1826141" cy="584775"/>
          </a:xfrm>
          <a:prstGeom prst="rect">
            <a:avLst/>
          </a:prstGeom>
          <a:noFill/>
        </p:spPr>
        <p:txBody>
          <a:bodyPr wrap="none" rtlCol="0">
            <a:spAutoFit/>
          </a:bodyPr>
          <a:lstStyle/>
          <a:p>
            <a:r>
              <a:rPr lang="ja-JP" altLang="en-US" sz="3200" dirty="0"/>
              <a:t>加算回路</a:t>
            </a:r>
            <a:endParaRPr kumimoji="1" lang="en-US" altLang="ja-JP" sz="3200" dirty="0"/>
          </a:p>
        </p:txBody>
      </p:sp>
      <p:sp>
        <p:nvSpPr>
          <p:cNvPr id="13" name="テキスト ボックス 12"/>
          <p:cNvSpPr txBox="1"/>
          <p:nvPr/>
        </p:nvSpPr>
        <p:spPr>
          <a:xfrm>
            <a:off x="724360" y="4581165"/>
            <a:ext cx="1826141" cy="584775"/>
          </a:xfrm>
          <a:prstGeom prst="rect">
            <a:avLst/>
          </a:prstGeom>
          <a:noFill/>
        </p:spPr>
        <p:txBody>
          <a:bodyPr wrap="none" rtlCol="0">
            <a:spAutoFit/>
          </a:bodyPr>
          <a:lstStyle/>
          <a:p>
            <a:r>
              <a:rPr lang="ja-JP" altLang="en-US" sz="3200" dirty="0"/>
              <a:t>微分回路</a:t>
            </a:r>
            <a:endParaRPr kumimoji="1" lang="en-US" altLang="ja-JP" sz="3200" dirty="0"/>
          </a:p>
        </p:txBody>
      </p:sp>
      <mc:AlternateContent xmlns:mc="http://schemas.openxmlformats.org/markup-compatibility/2006" xmlns:a14="http://schemas.microsoft.com/office/drawing/2010/main">
        <mc:Choice Requires="a14">
          <p:sp>
            <p:nvSpPr>
              <p:cNvPr id="14" name="テキスト ボックス 13"/>
              <p:cNvSpPr txBox="1"/>
              <p:nvPr/>
            </p:nvSpPr>
            <p:spPr>
              <a:xfrm>
                <a:off x="2746775" y="4800231"/>
                <a:ext cx="2596993" cy="801630"/>
              </a:xfrm>
              <a:prstGeom prst="rect">
                <a:avLst/>
              </a:prstGeom>
              <a:noFill/>
            </p:spPr>
            <p:txBody>
              <a:bodyPr wrap="none" rtlCol="0">
                <a:spAutoFit/>
              </a:bodyPr>
              <a:lstStyle/>
              <a:p>
                <a:r>
                  <a:rPr kumimoji="1" lang="en-US" altLang="ja-JP" sz="3200" dirty="0"/>
                  <a:t>Vo=</a:t>
                </a:r>
                <a:r>
                  <a:rPr kumimoji="1" lang="ja-JP" altLang="en-US" sz="3200" dirty="0"/>
                  <a:t>－</a:t>
                </a:r>
                <a:r>
                  <a:rPr kumimoji="1" lang="en-US" altLang="ja-JP" sz="3200" dirty="0"/>
                  <a:t>CR</a:t>
                </a:r>
                <a:r>
                  <a:rPr kumimoji="1" lang="ja-JP" altLang="en-US" sz="3200" dirty="0" err="1"/>
                  <a:t>ｆ</a:t>
                </a:r>
                <a14:m>
                  <m:oMath xmlns:m="http://schemas.openxmlformats.org/officeDocument/2006/math">
                    <m:f>
                      <m:fPr>
                        <m:ctrlPr>
                          <a:rPr kumimoji="1" lang="en-US" altLang="ja-JP" sz="3200" i="1" smtClean="0">
                            <a:latin typeface="Cambria Math" panose="02040503050406030204" pitchFamily="18" charset="0"/>
                          </a:rPr>
                        </m:ctrlPr>
                      </m:fPr>
                      <m:num>
                        <m:r>
                          <a:rPr kumimoji="1" lang="en-US" altLang="ja-JP" sz="3200" i="1" smtClean="0">
                            <a:latin typeface="Cambria Math" panose="02040503050406030204" pitchFamily="18" charset="0"/>
                          </a:rPr>
                          <m:t>𝑑</m:t>
                        </m:r>
                        <m:r>
                          <m:rPr>
                            <m:sty m:val="p"/>
                          </m:rPr>
                          <a:rPr lang="en-US" altLang="ja-JP" sz="3200" i="1">
                            <a:latin typeface="Cambria Math" panose="02040503050406030204" pitchFamily="18" charset="0"/>
                          </a:rPr>
                          <m:t>V</m:t>
                        </m:r>
                        <m:r>
                          <a:rPr lang="en-US" altLang="ja-JP" sz="3200" i="1">
                            <a:latin typeface="Cambria Math" panose="02040503050406030204" pitchFamily="18" charset="0"/>
                          </a:rPr>
                          <m:t>1</m:t>
                        </m:r>
                      </m:num>
                      <m:den>
                        <m:r>
                          <a:rPr kumimoji="1" lang="en-US" altLang="ja-JP" sz="3200" i="1" smtClean="0">
                            <a:latin typeface="Cambria Math" panose="02040503050406030204" pitchFamily="18" charset="0"/>
                          </a:rPr>
                          <m:t>𝑑</m:t>
                        </m:r>
                        <m:r>
                          <a:rPr lang="ja-JP" altLang="en-US" sz="3200" i="1">
                            <a:latin typeface="Cambria Math" panose="02040503050406030204" pitchFamily="18" charset="0"/>
                          </a:rPr>
                          <m:t>ｔ</m:t>
                        </m:r>
                      </m:den>
                    </m:f>
                  </m:oMath>
                </a14:m>
                <a:endParaRPr kumimoji="1" lang="ja-JP" altLang="en-US" sz="3200" dirty="0"/>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2746775" y="4800231"/>
                <a:ext cx="2596993" cy="801630"/>
              </a:xfrm>
              <a:prstGeom prst="rect">
                <a:avLst/>
              </a:prstGeom>
              <a:blipFill rotWithShape="0">
                <a:blip r:embed="rId10"/>
                <a:stretch>
                  <a:fillRect l="-6103" t="-758" b="-909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700786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364650" y="273128"/>
            <a:ext cx="2484019" cy="6434747"/>
          </a:xfrm>
        </p:spPr>
      </p:pic>
      <p:sp>
        <p:nvSpPr>
          <p:cNvPr id="5" name="テキスト ボックス 4"/>
          <p:cNvSpPr txBox="1"/>
          <p:nvPr/>
        </p:nvSpPr>
        <p:spPr>
          <a:xfrm>
            <a:off x="3889613" y="464020"/>
            <a:ext cx="5064207" cy="1200329"/>
          </a:xfrm>
          <a:prstGeom prst="rect">
            <a:avLst/>
          </a:prstGeom>
          <a:noFill/>
        </p:spPr>
        <p:txBody>
          <a:bodyPr wrap="none" rtlCol="0">
            <a:spAutoFit/>
          </a:bodyPr>
          <a:lstStyle/>
          <a:p>
            <a:r>
              <a:rPr kumimoji="1" lang="ja-JP" altLang="en-US" sz="2400" dirty="0"/>
              <a:t>オペアンプの元は差動増幅回路</a:t>
            </a:r>
            <a:endParaRPr kumimoji="1" lang="en-US" altLang="ja-JP" sz="2400" dirty="0"/>
          </a:p>
          <a:p>
            <a:r>
              <a:rPr lang="ja-JP" altLang="en-US" sz="2400" dirty="0"/>
              <a:t>実際のオペアンプの</a:t>
            </a:r>
            <a:r>
              <a:rPr lang="en-US" altLang="ja-JP" sz="2400" dirty="0"/>
              <a:t>IC</a:t>
            </a:r>
            <a:r>
              <a:rPr lang="ja-JP" altLang="en-US" sz="2400" dirty="0" err="1"/>
              <a:t>には</a:t>
            </a:r>
            <a:r>
              <a:rPr lang="ja-JP" altLang="en-US" sz="2400" dirty="0"/>
              <a:t>もっと複雑</a:t>
            </a:r>
            <a:endParaRPr lang="en-US" altLang="ja-JP" sz="2400" dirty="0"/>
          </a:p>
          <a:p>
            <a:r>
              <a:rPr lang="ja-JP" altLang="en-US" sz="2400" dirty="0"/>
              <a:t>な回路が入っている</a:t>
            </a:r>
            <a:endParaRPr lang="en-US" altLang="ja-JP" sz="2400" dirty="0"/>
          </a:p>
        </p:txBody>
      </p:sp>
    </p:spTree>
    <p:extLst>
      <p:ext uri="{BB962C8B-B14F-4D97-AF65-F5344CB8AC3E}">
        <p14:creationId xmlns:p14="http://schemas.microsoft.com/office/powerpoint/2010/main" val="4022723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a:t>差動利得は無限大だが、</a:t>
            </a:r>
            <a:br>
              <a:rPr kumimoji="1" lang="en-US" altLang="ja-JP" sz="3600" dirty="0"/>
            </a:br>
            <a:r>
              <a:rPr kumimoji="1" lang="en-US" altLang="ja-JP" sz="3600" dirty="0"/>
              <a:t>±</a:t>
            </a:r>
            <a:r>
              <a:rPr kumimoji="1" lang="en-US" altLang="ja-JP" sz="3600" dirty="0" err="1"/>
              <a:t>Vcc</a:t>
            </a:r>
            <a:r>
              <a:rPr kumimoji="1" lang="ja-JP" altLang="en-US" sz="3600" dirty="0"/>
              <a:t>以上の出力レベルは</a:t>
            </a:r>
            <a:r>
              <a:rPr lang="ja-JP" altLang="en-US" sz="3600" dirty="0"/>
              <a:t>出ない</a:t>
            </a:r>
            <a:endParaRPr kumimoji="1" lang="ja-JP" altLang="en-US" sz="3600" dirty="0"/>
          </a:p>
        </p:txBody>
      </p:sp>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96754" y="1910687"/>
            <a:ext cx="8190046" cy="3789270"/>
          </a:xfrm>
        </p:spPr>
      </p:pic>
      <mc:AlternateContent xmlns:mc="http://schemas.openxmlformats.org/markup-compatibility/2006" xmlns:a14="http://schemas.microsoft.com/office/drawing/2010/main">
        <mc:Choice Requires="a14">
          <p:sp>
            <p:nvSpPr>
              <p:cNvPr id="5" name="テキスト ボックス 4"/>
              <p:cNvSpPr txBox="1"/>
              <p:nvPr/>
            </p:nvSpPr>
            <p:spPr>
              <a:xfrm>
                <a:off x="900750" y="5909473"/>
                <a:ext cx="6759030" cy="958980"/>
              </a:xfrm>
              <a:prstGeom prst="rect">
                <a:avLst/>
              </a:prstGeom>
              <a:noFill/>
            </p:spPr>
            <p:txBody>
              <a:bodyPr wrap="none" rtlCol="0">
                <a:spAutoFit/>
              </a:bodyPr>
              <a:lstStyle/>
              <a:p>
                <a:r>
                  <a:rPr kumimoji="1" lang="en-US" altLang="ja-JP" sz="2800" dirty="0"/>
                  <a:t>Ad=Vo/</a:t>
                </a:r>
                <a:r>
                  <a:rPr kumimoji="1" lang="en-US" altLang="ja-JP" sz="2800" dirty="0" err="1"/>
                  <a:t>Vd</a:t>
                </a:r>
                <a:r>
                  <a:rPr kumimoji="1" lang="ja-JP" altLang="en-US" sz="2800" dirty="0"/>
                  <a:t>は理想的には無限大</a:t>
                </a:r>
                <a:endParaRPr kumimoji="1" lang="en-US" altLang="ja-JP" sz="2800" dirty="0"/>
              </a:p>
              <a:p>
                <a:r>
                  <a:rPr kumimoji="1" lang="ja-JP" altLang="en-US" sz="2800" dirty="0"/>
                  <a:t>実際は</a:t>
                </a:r>
                <a:r>
                  <a:rPr kumimoji="1" lang="en-US" altLang="ja-JP" sz="2800" dirty="0"/>
                  <a:t>100dB</a:t>
                </a:r>
                <a:r>
                  <a:rPr kumimoji="1" lang="ja-JP" altLang="en-US" sz="2800" dirty="0"/>
                  <a:t>くらい→って</a:t>
                </a:r>
                <a14:m>
                  <m:oMath xmlns:m="http://schemas.openxmlformats.org/officeDocument/2006/math">
                    <m:sSup>
                      <m:sSupPr>
                        <m:ctrlPr>
                          <a:rPr kumimoji="1" lang="en-US" altLang="ja-JP" sz="2800" i="1" smtClean="0">
                            <a:latin typeface="Cambria Math" panose="02040503050406030204" pitchFamily="18" charset="0"/>
                          </a:rPr>
                        </m:ctrlPr>
                      </m:sSupPr>
                      <m:e>
                        <m:r>
                          <a:rPr lang="en-US" altLang="ja-JP" sz="2800" i="1">
                            <a:latin typeface="Cambria Math" panose="02040503050406030204" pitchFamily="18" charset="0"/>
                          </a:rPr>
                          <m:t>10</m:t>
                        </m:r>
                      </m:e>
                      <m:sup>
                        <m:r>
                          <a:rPr lang="en-US" altLang="ja-JP" sz="2800" i="1">
                            <a:latin typeface="Cambria Math" panose="02040503050406030204" pitchFamily="18" charset="0"/>
                          </a:rPr>
                          <m:t>5</m:t>
                        </m:r>
                      </m:sup>
                    </m:sSup>
                  </m:oMath>
                </a14:m>
                <a:r>
                  <a:rPr kumimoji="1" lang="ja-JP" altLang="en-US" sz="2800" dirty="0"/>
                  <a:t>倍</a:t>
                </a:r>
                <a:r>
                  <a:rPr kumimoji="1" lang="ja-JP" altLang="en-US" sz="2800" dirty="0" err="1"/>
                  <a:t>、、、</a:t>
                </a:r>
                <a:r>
                  <a:rPr kumimoji="1" lang="ja-JP" altLang="en-US" sz="2800" dirty="0"/>
                  <a:t>すごい</a:t>
                </a:r>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900750" y="5909473"/>
                <a:ext cx="6759030" cy="958980"/>
              </a:xfrm>
              <a:prstGeom prst="rect">
                <a:avLst/>
              </a:prstGeom>
              <a:blipFill rotWithShape="0">
                <a:blip r:embed="rId6"/>
                <a:stretch>
                  <a:fillRect l="-1894" t="-8228" r="-451" b="-16456"/>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629598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オフセット調整</a:t>
            </a:r>
          </a:p>
        </p:txBody>
      </p:sp>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57200" y="1815152"/>
            <a:ext cx="8272715" cy="3091789"/>
          </a:xfrm>
        </p:spPr>
      </p:pic>
      <p:sp>
        <p:nvSpPr>
          <p:cNvPr id="5" name="テキスト ボックス 4"/>
          <p:cNvSpPr txBox="1"/>
          <p:nvPr/>
        </p:nvSpPr>
        <p:spPr>
          <a:xfrm>
            <a:off x="457200" y="5500048"/>
            <a:ext cx="8414483" cy="1015663"/>
          </a:xfrm>
          <a:prstGeom prst="rect">
            <a:avLst/>
          </a:prstGeom>
          <a:noFill/>
        </p:spPr>
        <p:txBody>
          <a:bodyPr wrap="none" rtlCol="0">
            <a:spAutoFit/>
          </a:bodyPr>
          <a:lstStyle/>
          <a:p>
            <a:r>
              <a:rPr kumimoji="1" lang="ja-JP" altLang="en-US" sz="2000" dirty="0"/>
              <a:t>オペアンプは増幅度が余りにも大きいため、</a:t>
            </a:r>
            <a:r>
              <a:rPr kumimoji="1" lang="en-US" altLang="ja-JP" sz="2000" dirty="0"/>
              <a:t>2</a:t>
            </a:r>
            <a:r>
              <a:rPr kumimoji="1" lang="ja-JP" altLang="en-US" sz="2000" dirty="0" err="1"/>
              <a:t>つの</a:t>
            </a:r>
            <a:r>
              <a:rPr kumimoji="1" lang="ja-JP" altLang="en-US" sz="2000" dirty="0"/>
              <a:t>入力の電位差を</a:t>
            </a:r>
            <a:r>
              <a:rPr kumimoji="1" lang="en-US" altLang="ja-JP" sz="2000" dirty="0"/>
              <a:t>0</a:t>
            </a:r>
            <a:r>
              <a:rPr kumimoji="1" lang="ja-JP" altLang="en-US" sz="2000" dirty="0"/>
              <a:t>にしても</a:t>
            </a:r>
            <a:endParaRPr kumimoji="1" lang="en-US" altLang="ja-JP" sz="2000" dirty="0"/>
          </a:p>
          <a:p>
            <a:r>
              <a:rPr lang="ja-JP" altLang="en-US" sz="2000" dirty="0"/>
              <a:t>出力が生じてしまう。これをオフセット電圧と呼ぶ。実際のオペアンプにはこの</a:t>
            </a:r>
            <a:endParaRPr lang="en-US" altLang="ja-JP" sz="2000" dirty="0"/>
          </a:p>
          <a:p>
            <a:r>
              <a:rPr kumimoji="1" lang="ja-JP" altLang="en-US" sz="2000" dirty="0"/>
              <a:t>調節機能がある</a:t>
            </a:r>
          </a:p>
        </p:txBody>
      </p:sp>
    </p:spTree>
    <p:extLst>
      <p:ext uri="{BB962C8B-B14F-4D97-AF65-F5344CB8AC3E}">
        <p14:creationId xmlns:p14="http://schemas.microsoft.com/office/powerpoint/2010/main" val="458501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同相利得とは？</a:t>
            </a:r>
          </a:p>
        </p:txBody>
      </p:sp>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368982" y="1417638"/>
            <a:ext cx="6406036" cy="2404441"/>
          </a:xfrm>
        </p:spPr>
      </p:pic>
      <p:sp>
        <p:nvSpPr>
          <p:cNvPr id="5" name="テキスト ボックス 4"/>
          <p:cNvSpPr txBox="1"/>
          <p:nvPr/>
        </p:nvSpPr>
        <p:spPr>
          <a:xfrm>
            <a:off x="614149" y="3822079"/>
            <a:ext cx="7996674" cy="2554545"/>
          </a:xfrm>
          <a:prstGeom prst="rect">
            <a:avLst/>
          </a:prstGeom>
          <a:noFill/>
        </p:spPr>
        <p:txBody>
          <a:bodyPr wrap="square" rtlCol="0">
            <a:spAutoFit/>
          </a:bodyPr>
          <a:lstStyle/>
          <a:p>
            <a:r>
              <a:rPr kumimoji="1" lang="en-US" altLang="ja-JP" sz="3200" dirty="0"/>
              <a:t>Ac=Vo/</a:t>
            </a:r>
            <a:r>
              <a:rPr kumimoji="1" lang="en-US" altLang="ja-JP" sz="3200" dirty="0" err="1"/>
              <a:t>Vc</a:t>
            </a:r>
            <a:endParaRPr kumimoji="1" lang="en-US" altLang="ja-JP" sz="3200" dirty="0"/>
          </a:p>
          <a:p>
            <a:r>
              <a:rPr lang="ja-JP" altLang="en-US" sz="3200" dirty="0"/>
              <a:t>理想的には</a:t>
            </a:r>
            <a:r>
              <a:rPr lang="en-US" altLang="ja-JP" sz="3200" dirty="0"/>
              <a:t>0</a:t>
            </a:r>
          </a:p>
          <a:p>
            <a:endParaRPr kumimoji="1" lang="en-US" altLang="ja-JP" sz="3200" dirty="0"/>
          </a:p>
          <a:p>
            <a:r>
              <a:rPr lang="ja-JP" altLang="en-US" sz="3200" dirty="0"/>
              <a:t>同相除去比（</a:t>
            </a:r>
            <a:r>
              <a:rPr lang="en-US" altLang="ja-JP" sz="3200" dirty="0"/>
              <a:t>CMRR</a:t>
            </a:r>
            <a:r>
              <a:rPr lang="ja-JP" altLang="en-US" sz="3200" dirty="0"/>
              <a:t>：</a:t>
            </a:r>
            <a:r>
              <a:rPr lang="en-US" altLang="ja-JP" sz="3200" dirty="0"/>
              <a:t>Common Mode Reduction Ratio) = Ad/Ac = </a:t>
            </a:r>
            <a:r>
              <a:rPr lang="ja-JP" altLang="en-US" sz="3200"/>
              <a:t>理想は無限</a:t>
            </a:r>
            <a:r>
              <a:rPr lang="ja-JP" altLang="en-US" sz="3200" dirty="0"/>
              <a:t>大</a:t>
            </a:r>
            <a:endParaRPr kumimoji="1" lang="ja-JP" altLang="en-US" sz="3200" dirty="0"/>
          </a:p>
        </p:txBody>
      </p:sp>
    </p:spTree>
    <p:extLst>
      <p:ext uri="{BB962C8B-B14F-4D97-AF65-F5344CB8AC3E}">
        <p14:creationId xmlns:p14="http://schemas.microsoft.com/office/powerpoint/2010/main" val="2236216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482600" y="0"/>
            <a:ext cx="8229600" cy="1143000"/>
          </a:xfrm>
        </p:spPr>
        <p:txBody>
          <a:bodyPr/>
          <a:lstStyle/>
          <a:p>
            <a:pPr eaLnBrk="1" hangingPunct="1"/>
            <a:r>
              <a:rPr lang="ja-JP" altLang="en-US"/>
              <a:t>反転増幅回路</a:t>
            </a:r>
          </a:p>
        </p:txBody>
      </p:sp>
      <p:pic>
        <p:nvPicPr>
          <p:cNvPr id="32772" name="Picture 4" descr="図05_09"/>
          <p:cNvPicPr>
            <a:picLocks noChangeAspect="1" noChangeArrowheads="1"/>
          </p:cNvPicPr>
          <p:nvPr/>
        </p:nvPicPr>
        <p:blipFill>
          <a:blip r:embed="rId3" cstate="print"/>
          <a:srcRect/>
          <a:stretch>
            <a:fillRect/>
          </a:stretch>
        </p:blipFill>
        <p:spPr bwMode="auto">
          <a:xfrm>
            <a:off x="639763" y="1054100"/>
            <a:ext cx="8026400" cy="4432300"/>
          </a:xfrm>
          <a:prstGeom prst="rect">
            <a:avLst/>
          </a:prstGeom>
          <a:noFill/>
          <a:ln w="9525">
            <a:noFill/>
            <a:miter lim="800000"/>
            <a:headEnd/>
            <a:tailEnd/>
          </a:ln>
        </p:spPr>
      </p:pic>
      <p:sp>
        <p:nvSpPr>
          <p:cNvPr id="2" name="テキスト ボックス 1"/>
          <p:cNvSpPr txBox="1"/>
          <p:nvPr/>
        </p:nvSpPr>
        <p:spPr>
          <a:xfrm>
            <a:off x="4940489" y="5024735"/>
            <a:ext cx="1805238" cy="1815882"/>
          </a:xfrm>
          <a:prstGeom prst="rect">
            <a:avLst/>
          </a:prstGeom>
          <a:noFill/>
        </p:spPr>
        <p:txBody>
          <a:bodyPr wrap="none" rtlCol="0">
            <a:spAutoFit/>
          </a:bodyPr>
          <a:lstStyle/>
          <a:p>
            <a:r>
              <a:rPr kumimoji="1" lang="en-US" altLang="ja-JP" sz="2800" i="1" dirty="0"/>
              <a:t>V1-Vi</a:t>
            </a:r>
            <a:r>
              <a:rPr kumimoji="1" lang="ja-JP" altLang="en-US" sz="2800" i="1" dirty="0"/>
              <a:t> </a:t>
            </a:r>
            <a:r>
              <a:rPr kumimoji="1" lang="en-US" altLang="ja-JP" sz="2800" i="1" dirty="0"/>
              <a:t>=</a:t>
            </a:r>
            <a:r>
              <a:rPr kumimoji="1" lang="en-US" altLang="ja-JP" sz="2800" i="1" dirty="0" err="1"/>
              <a:t>IRi</a:t>
            </a:r>
            <a:endParaRPr kumimoji="1" lang="en-US" altLang="ja-JP" sz="2800" i="1" dirty="0"/>
          </a:p>
          <a:p>
            <a:r>
              <a:rPr lang="en-US" altLang="ja-JP" sz="2800" i="1" dirty="0"/>
              <a:t>Vi-Vo=</a:t>
            </a:r>
            <a:r>
              <a:rPr lang="en-US" altLang="ja-JP" sz="2800" i="1" dirty="0" err="1"/>
              <a:t>IRf</a:t>
            </a:r>
            <a:endParaRPr lang="en-US" altLang="ja-JP" sz="2800" i="1" dirty="0"/>
          </a:p>
          <a:p>
            <a:r>
              <a:rPr lang="en-US" altLang="ja-JP" sz="2800" i="1" dirty="0"/>
              <a:t>Vo=</a:t>
            </a:r>
            <a:r>
              <a:rPr lang="ja-JP" altLang="en-US" sz="2800" i="1" dirty="0"/>
              <a:t> </a:t>
            </a:r>
            <a:r>
              <a:rPr lang="en-US" altLang="ja-JP" sz="2800" i="1" dirty="0"/>
              <a:t>-</a:t>
            </a:r>
            <a:r>
              <a:rPr lang="en-US" altLang="ja-JP" sz="2800" i="1" dirty="0" err="1"/>
              <a:t>AdVi</a:t>
            </a:r>
            <a:endParaRPr lang="en-US" altLang="ja-JP" sz="2800" i="1" dirty="0"/>
          </a:p>
          <a:p>
            <a:endParaRPr lang="en-US" altLang="ja-JP"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482600" y="0"/>
            <a:ext cx="8229600" cy="1143000"/>
          </a:xfrm>
        </p:spPr>
        <p:txBody>
          <a:bodyPr/>
          <a:lstStyle/>
          <a:p>
            <a:pPr eaLnBrk="1" hangingPunct="1"/>
            <a:r>
              <a:rPr lang="ja-JP" altLang="en-US"/>
              <a:t>反転増幅回路</a:t>
            </a:r>
          </a:p>
        </p:txBody>
      </p:sp>
      <p:pic>
        <p:nvPicPr>
          <p:cNvPr id="32772" name="Picture 4" descr="図05_09"/>
          <p:cNvPicPr>
            <a:picLocks noChangeAspect="1" noChangeArrowheads="1"/>
          </p:cNvPicPr>
          <p:nvPr/>
        </p:nvPicPr>
        <p:blipFill>
          <a:blip r:embed="rId3" cstate="print"/>
          <a:srcRect/>
          <a:stretch>
            <a:fillRect/>
          </a:stretch>
        </p:blipFill>
        <p:spPr bwMode="auto">
          <a:xfrm>
            <a:off x="3041774" y="1054100"/>
            <a:ext cx="4573682" cy="2525657"/>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2" name="テキスト ボックス 1"/>
              <p:cNvSpPr txBox="1"/>
              <p:nvPr/>
            </p:nvSpPr>
            <p:spPr>
              <a:xfrm>
                <a:off x="0" y="3579757"/>
                <a:ext cx="11102172" cy="3690241"/>
              </a:xfrm>
              <a:prstGeom prst="rect">
                <a:avLst/>
              </a:prstGeom>
              <a:noFill/>
            </p:spPr>
            <p:txBody>
              <a:bodyPr wrap="square" rtlCol="0">
                <a:spAutoFit/>
              </a:bodyPr>
              <a:lstStyle/>
              <a:p>
                <a:r>
                  <a:rPr kumimoji="1" lang="en-US" altLang="ja-JP" sz="2800" i="1" dirty="0"/>
                  <a:t>V1-Vi</a:t>
                </a:r>
                <a:r>
                  <a:rPr kumimoji="1" lang="ja-JP" altLang="en-US" sz="2800" i="1" dirty="0"/>
                  <a:t> </a:t>
                </a:r>
                <a:r>
                  <a:rPr kumimoji="1" lang="en-US" altLang="ja-JP" sz="2800" i="1" dirty="0"/>
                  <a:t>=</a:t>
                </a:r>
                <a:r>
                  <a:rPr kumimoji="1" lang="en-US" altLang="ja-JP" sz="2800" i="1" dirty="0" err="1"/>
                  <a:t>IRi</a:t>
                </a:r>
                <a:endParaRPr kumimoji="1" lang="en-US" altLang="ja-JP" sz="2800" i="1" dirty="0"/>
              </a:p>
              <a:p>
                <a:r>
                  <a:rPr lang="en-US" altLang="ja-JP" sz="2800" i="1" dirty="0"/>
                  <a:t>Vi-Vo=</a:t>
                </a:r>
                <a:r>
                  <a:rPr lang="en-US" altLang="ja-JP" sz="2800" i="1" dirty="0" err="1"/>
                  <a:t>IRf</a:t>
                </a:r>
                <a:endParaRPr lang="en-US" altLang="ja-JP" sz="2800" i="1" dirty="0"/>
              </a:p>
              <a:p>
                <a:r>
                  <a:rPr lang="en-US" altLang="ja-JP" sz="2800" i="1" dirty="0"/>
                  <a:t>Vo=</a:t>
                </a:r>
                <a:r>
                  <a:rPr lang="ja-JP" altLang="en-US" sz="2800" i="1" dirty="0"/>
                  <a:t> </a:t>
                </a:r>
                <a:r>
                  <a:rPr lang="en-US" altLang="ja-JP" sz="2800" i="1" dirty="0"/>
                  <a:t>-</a:t>
                </a:r>
                <a:r>
                  <a:rPr lang="en-US" altLang="ja-JP" sz="2800" i="1" dirty="0" err="1"/>
                  <a:t>AdVi</a:t>
                </a:r>
                <a:r>
                  <a:rPr lang="ja-JP" altLang="en-US" sz="2800" i="1" dirty="0"/>
                  <a:t>　</a:t>
                </a:r>
                <a:r>
                  <a:rPr lang="ja-JP" altLang="en-US" sz="2800" dirty="0"/>
                  <a:t>上の式から</a:t>
                </a:r>
                <a:r>
                  <a:rPr lang="en-US" altLang="ja-JP" sz="2800" dirty="0"/>
                  <a:t>I</a:t>
                </a:r>
                <a:r>
                  <a:rPr lang="ja-JP" altLang="en-US" sz="2800" dirty="0"/>
                  <a:t>を消去　</a:t>
                </a:r>
                <a:r>
                  <a:rPr lang="en-US" altLang="ja-JP" sz="2800" dirty="0"/>
                  <a:t>Vo</a:t>
                </a:r>
                <a:r>
                  <a:rPr lang="ja-JP" altLang="en-US" sz="2800" dirty="0"/>
                  <a:t>について解くと</a:t>
                </a:r>
                <a:endParaRPr lang="en-US" altLang="ja-JP" sz="2800" dirty="0"/>
              </a:p>
              <a:p>
                <a:r>
                  <a:rPr lang="en-US" altLang="ja-JP" sz="2800" i="1" dirty="0"/>
                  <a:t>Vo=</a:t>
                </a:r>
                <a:r>
                  <a:rPr lang="ja-JP" altLang="en-US" sz="2800" i="1" dirty="0"/>
                  <a:t>　</a:t>
                </a:r>
                <a:r>
                  <a:rPr lang="en-US" altLang="ja-JP" sz="2800" i="1" dirty="0"/>
                  <a:t>- </a:t>
                </a:r>
                <a14:m>
                  <m:oMath xmlns:m="http://schemas.openxmlformats.org/officeDocument/2006/math">
                    <m:f>
                      <m:fPr>
                        <m:ctrlPr>
                          <a:rPr lang="en-US" altLang="ja-JP" sz="2800" i="1" smtClean="0">
                            <a:latin typeface="Cambria Math" panose="02040503050406030204" pitchFamily="18" charset="0"/>
                          </a:rPr>
                        </m:ctrlPr>
                      </m:fPr>
                      <m:num>
                        <m:r>
                          <a:rPr lang="en-US" altLang="ja-JP" sz="2800" b="0" i="1" smtClean="0">
                            <a:latin typeface="Cambria Math" panose="02040503050406030204" pitchFamily="18" charset="0"/>
                          </a:rPr>
                          <m:t>𝑅𝑓</m:t>
                        </m:r>
                      </m:num>
                      <m:den>
                        <m:r>
                          <a:rPr lang="en-US" altLang="ja-JP" sz="2800" b="0" i="1" smtClean="0">
                            <a:latin typeface="Cambria Math" panose="02040503050406030204" pitchFamily="18" charset="0"/>
                          </a:rPr>
                          <m:t>𝑅𝑖</m:t>
                        </m:r>
                      </m:den>
                    </m:f>
                  </m:oMath>
                </a14:m>
                <a:r>
                  <a:rPr lang="en-US" altLang="ja-JP" sz="2800" i="1" dirty="0"/>
                  <a:t>V1+(1+</a:t>
                </a:r>
                <a14:m>
                  <m:oMath xmlns:m="http://schemas.openxmlformats.org/officeDocument/2006/math">
                    <m:f>
                      <m:fPr>
                        <m:ctrlPr>
                          <a:rPr lang="en-US" altLang="ja-JP" sz="2800" i="1" smtClean="0">
                            <a:latin typeface="Cambria Math" panose="02040503050406030204" pitchFamily="18" charset="0"/>
                          </a:rPr>
                        </m:ctrlPr>
                      </m:fPr>
                      <m:num>
                        <m:r>
                          <a:rPr lang="en-US" altLang="ja-JP" sz="2800" b="0" i="1" smtClean="0">
                            <a:latin typeface="Cambria Math" panose="02040503050406030204" pitchFamily="18" charset="0"/>
                          </a:rPr>
                          <m:t>𝑅𝑓</m:t>
                        </m:r>
                      </m:num>
                      <m:den>
                        <m:r>
                          <a:rPr lang="en-US" altLang="ja-JP" sz="2800" b="0" i="1" smtClean="0">
                            <a:latin typeface="Cambria Math" panose="02040503050406030204" pitchFamily="18" charset="0"/>
                          </a:rPr>
                          <m:t>𝑅𝑖</m:t>
                        </m:r>
                      </m:den>
                    </m:f>
                  </m:oMath>
                </a14:m>
                <a:r>
                  <a:rPr lang="en-US" altLang="ja-JP" sz="2800" i="1" dirty="0"/>
                  <a:t>)Vi  </a:t>
                </a:r>
                <a:r>
                  <a:rPr lang="ja-JP" altLang="en-US" sz="2800" dirty="0"/>
                  <a:t>ここで</a:t>
                </a:r>
                <a:r>
                  <a:rPr lang="en-US" altLang="ja-JP" sz="2800" i="1" dirty="0"/>
                  <a:t>Vi=</a:t>
                </a:r>
                <a:r>
                  <a:rPr lang="ja-JP" altLang="en-US" sz="2800" i="1" dirty="0"/>
                  <a:t> </a:t>
                </a:r>
                <a:r>
                  <a:rPr lang="en-US" altLang="ja-JP" sz="2800" i="1" dirty="0"/>
                  <a:t>- </a:t>
                </a:r>
                <a14:m>
                  <m:oMath xmlns:m="http://schemas.openxmlformats.org/officeDocument/2006/math">
                    <m:f>
                      <m:fPr>
                        <m:ctrlPr>
                          <a:rPr lang="en-US" altLang="ja-JP" sz="2800" i="1" smtClean="0">
                            <a:latin typeface="Cambria Math" panose="02040503050406030204" pitchFamily="18" charset="0"/>
                          </a:rPr>
                        </m:ctrlPr>
                      </m:fPr>
                      <m:num>
                        <m:r>
                          <a:rPr lang="en-US" altLang="ja-JP" sz="2800" b="0" i="1" smtClean="0">
                            <a:latin typeface="Cambria Math" panose="02040503050406030204" pitchFamily="18" charset="0"/>
                          </a:rPr>
                          <m:t>𝑉𝑜</m:t>
                        </m:r>
                      </m:num>
                      <m:den>
                        <m:r>
                          <a:rPr lang="en-US" altLang="ja-JP" sz="2800" b="0" i="1" smtClean="0">
                            <a:latin typeface="Cambria Math" panose="02040503050406030204" pitchFamily="18" charset="0"/>
                          </a:rPr>
                          <m:t>𝐴𝑑</m:t>
                        </m:r>
                      </m:den>
                    </m:f>
                  </m:oMath>
                </a14:m>
                <a:endParaRPr lang="en-US" altLang="ja-JP" sz="2800" i="1" dirty="0"/>
              </a:p>
              <a:p>
                <a:r>
                  <a:rPr lang="en-US" altLang="ja-JP" sz="2800" i="1" dirty="0"/>
                  <a:t>Vo=</a:t>
                </a:r>
                <a:r>
                  <a:rPr lang="ja-JP" altLang="en-US" sz="2800" i="1" dirty="0"/>
                  <a:t>　</a:t>
                </a:r>
                <a:r>
                  <a:rPr lang="en-US" altLang="ja-JP" sz="2800" i="1" dirty="0"/>
                  <a:t> - </a:t>
                </a:r>
                <a14:m>
                  <m:oMath xmlns:m="http://schemas.openxmlformats.org/officeDocument/2006/math">
                    <m:f>
                      <m:fPr>
                        <m:ctrlPr>
                          <a:rPr lang="en-US" altLang="ja-JP" sz="2800" i="1">
                            <a:latin typeface="Cambria Math" panose="02040503050406030204" pitchFamily="18" charset="0"/>
                          </a:rPr>
                        </m:ctrlPr>
                      </m:fPr>
                      <m:num>
                        <m:r>
                          <a:rPr lang="en-US" altLang="ja-JP" sz="2800" i="1">
                            <a:latin typeface="Cambria Math" panose="02040503050406030204" pitchFamily="18" charset="0"/>
                          </a:rPr>
                          <m:t>𝑅𝑓</m:t>
                        </m:r>
                      </m:num>
                      <m:den>
                        <m:r>
                          <a:rPr lang="en-US" altLang="ja-JP" sz="2800" i="1">
                            <a:latin typeface="Cambria Math" panose="02040503050406030204" pitchFamily="18" charset="0"/>
                          </a:rPr>
                          <m:t>𝑅𝑖</m:t>
                        </m:r>
                      </m:den>
                    </m:f>
                  </m:oMath>
                </a14:m>
                <a:r>
                  <a:rPr lang="en-US" altLang="ja-JP" sz="2800" i="1" dirty="0"/>
                  <a:t>V1‐(1+</a:t>
                </a:r>
                <a14:m>
                  <m:oMath xmlns:m="http://schemas.openxmlformats.org/officeDocument/2006/math">
                    <m:f>
                      <m:fPr>
                        <m:ctrlPr>
                          <a:rPr lang="en-US" altLang="ja-JP" sz="2800" i="1">
                            <a:latin typeface="Cambria Math" panose="02040503050406030204" pitchFamily="18" charset="0"/>
                          </a:rPr>
                        </m:ctrlPr>
                      </m:fPr>
                      <m:num>
                        <m:r>
                          <a:rPr lang="en-US" altLang="ja-JP" sz="2800" i="1">
                            <a:latin typeface="Cambria Math" panose="02040503050406030204" pitchFamily="18" charset="0"/>
                          </a:rPr>
                          <m:t>𝑅𝑓</m:t>
                        </m:r>
                      </m:num>
                      <m:den>
                        <m:r>
                          <a:rPr lang="en-US" altLang="ja-JP" sz="2800" i="1">
                            <a:latin typeface="Cambria Math" panose="02040503050406030204" pitchFamily="18" charset="0"/>
                          </a:rPr>
                          <m:t>𝑅𝑖</m:t>
                        </m:r>
                      </m:den>
                    </m:f>
                  </m:oMath>
                </a14:m>
                <a:r>
                  <a:rPr lang="en-US" altLang="ja-JP" sz="2800" i="1" dirty="0"/>
                  <a:t>)</a:t>
                </a:r>
                <a14:m>
                  <m:oMath xmlns:m="http://schemas.openxmlformats.org/officeDocument/2006/math">
                    <m:f>
                      <m:fPr>
                        <m:ctrlPr>
                          <a:rPr lang="en-US" altLang="ja-JP" sz="2800" i="1" dirty="0" smtClean="0">
                            <a:latin typeface="Cambria Math" panose="02040503050406030204" pitchFamily="18" charset="0"/>
                          </a:rPr>
                        </m:ctrlPr>
                      </m:fPr>
                      <m:num>
                        <m:r>
                          <m:rPr>
                            <m:sty m:val="p"/>
                          </m:rPr>
                          <a:rPr lang="en-US" altLang="ja-JP" sz="2800" i="1" dirty="0">
                            <a:latin typeface="Cambria Math" panose="02040503050406030204" pitchFamily="18" charset="0"/>
                          </a:rPr>
                          <m:t>Vo</m:t>
                        </m:r>
                      </m:num>
                      <m:den>
                        <m:r>
                          <m:rPr>
                            <m:sty m:val="p"/>
                          </m:rPr>
                          <a:rPr lang="en-US" altLang="ja-JP" sz="2800" i="1" dirty="0">
                            <a:latin typeface="Cambria Math" panose="02040503050406030204" pitchFamily="18" charset="0"/>
                          </a:rPr>
                          <m:t>Ad</m:t>
                        </m:r>
                      </m:den>
                    </m:f>
                  </m:oMath>
                </a14:m>
                <a:r>
                  <a:rPr lang="ja-JP" altLang="en-US" sz="2800" i="1" dirty="0"/>
                  <a:t>　</a:t>
                </a:r>
                <a:r>
                  <a:rPr lang="en-US" altLang="ja-JP" sz="2800" i="1" dirty="0"/>
                  <a:t>Ad</a:t>
                </a:r>
                <a:r>
                  <a:rPr lang="ja-JP" altLang="en-US" sz="2800" dirty="0"/>
                  <a:t>が（</a:t>
                </a:r>
                <a:r>
                  <a:rPr lang="ja-JP" altLang="en-US" sz="2800" i="1" dirty="0"/>
                  <a:t>１＋</a:t>
                </a:r>
                <a:r>
                  <a:rPr lang="en-US" altLang="ja-JP" sz="2800" i="1" dirty="0" err="1"/>
                  <a:t>Rf</a:t>
                </a:r>
                <a:r>
                  <a:rPr lang="en-US" altLang="ja-JP" sz="2800" i="1" dirty="0"/>
                  <a:t>/</a:t>
                </a:r>
                <a:r>
                  <a:rPr lang="en-US" altLang="ja-JP" sz="2800" i="1" dirty="0" err="1"/>
                  <a:t>Ri</a:t>
                </a:r>
                <a:r>
                  <a:rPr lang="en-US" altLang="ja-JP" sz="2800" i="1" dirty="0"/>
                  <a:t>)Vo</a:t>
                </a:r>
                <a:r>
                  <a:rPr lang="ja-JP" altLang="en-US" sz="2800" dirty="0"/>
                  <a:t>より大きければ</a:t>
                </a:r>
                <a:endParaRPr lang="en-US" altLang="ja-JP" sz="2800" dirty="0"/>
              </a:p>
              <a:p>
                <a:r>
                  <a:rPr lang="en-US" altLang="ja-JP" sz="2800" i="1" dirty="0"/>
                  <a:t>Vo=</a:t>
                </a:r>
                <a:r>
                  <a:rPr lang="ja-JP" altLang="en-US" sz="2800" i="1" dirty="0"/>
                  <a:t>　</a:t>
                </a:r>
                <a:r>
                  <a:rPr lang="en-US" altLang="ja-JP" sz="2800" i="1" dirty="0"/>
                  <a:t> - </a:t>
                </a:r>
                <a14:m>
                  <m:oMath xmlns:m="http://schemas.openxmlformats.org/officeDocument/2006/math">
                    <m:f>
                      <m:fPr>
                        <m:ctrlPr>
                          <a:rPr lang="en-US" altLang="ja-JP" sz="2800" i="1">
                            <a:latin typeface="Cambria Math" panose="02040503050406030204" pitchFamily="18" charset="0"/>
                          </a:rPr>
                        </m:ctrlPr>
                      </m:fPr>
                      <m:num>
                        <m:r>
                          <a:rPr lang="en-US" altLang="ja-JP" sz="2800" i="1">
                            <a:latin typeface="Cambria Math" panose="02040503050406030204" pitchFamily="18" charset="0"/>
                          </a:rPr>
                          <m:t>𝑅𝑓</m:t>
                        </m:r>
                      </m:num>
                      <m:den>
                        <m:r>
                          <a:rPr lang="en-US" altLang="ja-JP" sz="2800" i="1">
                            <a:latin typeface="Cambria Math" panose="02040503050406030204" pitchFamily="18" charset="0"/>
                          </a:rPr>
                          <m:t>𝑅𝑖</m:t>
                        </m:r>
                      </m:den>
                    </m:f>
                  </m:oMath>
                </a14:m>
                <a:r>
                  <a:rPr lang="en-US" altLang="ja-JP" sz="2800" i="1" dirty="0"/>
                  <a:t>V1</a:t>
                </a:r>
                <a:endParaRPr lang="en-US" altLang="ja-JP" sz="2800" dirty="0"/>
              </a:p>
              <a:p>
                <a:endParaRPr lang="en-US" altLang="ja-JP" sz="28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0" y="3579757"/>
                <a:ext cx="11102172" cy="3690241"/>
              </a:xfrm>
              <a:prstGeom prst="rect">
                <a:avLst/>
              </a:prstGeom>
              <a:blipFill rotWithShape="0">
                <a:blip r:embed="rId6"/>
                <a:stretch>
                  <a:fillRect l="-1098" t="-1650"/>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07859793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4993</TotalTime>
  <Words>5077</Words>
  <Application>Microsoft Office PowerPoint</Application>
  <PresentationFormat>画面に合わせる (4:3)</PresentationFormat>
  <Paragraphs>355</Paragraphs>
  <Slides>38</Slides>
  <Notes>38</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38</vt:i4>
      </vt:variant>
    </vt:vector>
  </HeadingPairs>
  <TitlesOfParts>
    <vt:vector size="45" baseType="lpstr">
      <vt:lpstr>HG丸ｺﾞｼｯｸM-PRO</vt:lpstr>
      <vt:lpstr>Arial</vt:lpstr>
      <vt:lpstr>Calibri</vt:lpstr>
      <vt:lpstr>Cambria Math</vt:lpstr>
      <vt:lpstr>Times New Roman</vt:lpstr>
      <vt:lpstr>標準デザイン</vt:lpstr>
      <vt:lpstr>数式</vt:lpstr>
      <vt:lpstr>オペアンプ オペアンプは魔術の世界 魔法の言葉は「イマジナリーショート」</vt:lpstr>
      <vt:lpstr>理想の増幅器って何？</vt:lpstr>
      <vt:lpstr>オペアンプの等価回路</vt:lpstr>
      <vt:lpstr>PowerPoint プレゼンテーション</vt:lpstr>
      <vt:lpstr>差動利得は無限大だが、 ±Vcc以上の出力レベルは出ない</vt:lpstr>
      <vt:lpstr>オフセット調整</vt:lpstr>
      <vt:lpstr>同相利得とは？</vt:lpstr>
      <vt:lpstr>反転増幅回路</vt:lpstr>
      <vt:lpstr>反転増幅回路</vt:lpstr>
      <vt:lpstr>驚異のイマジナリーショート（バーチャル）ショート</vt:lpstr>
      <vt:lpstr>出力側の謎？</vt:lpstr>
      <vt:lpstr>ではなぜ負帰還を掛けるのか？</vt:lpstr>
      <vt:lpstr>ボード線図</vt:lpstr>
      <vt:lpstr>演習11．１</vt:lpstr>
      <vt:lpstr>非反転増幅回路</vt:lpstr>
      <vt:lpstr>非反転増幅回路</vt:lpstr>
      <vt:lpstr>差分増幅回路</vt:lpstr>
      <vt:lpstr>差分増幅回路</vt:lpstr>
      <vt:lpstr>ここまでのポイント</vt:lpstr>
      <vt:lpstr>加算回路</vt:lpstr>
      <vt:lpstr>減算回路</vt:lpstr>
      <vt:lpstr>減算回路</vt:lpstr>
      <vt:lpstr>演習11.2</vt:lpstr>
      <vt:lpstr>積分回路</vt:lpstr>
      <vt:lpstr>積分回路</vt:lpstr>
      <vt:lpstr>積分回路の式</vt:lpstr>
      <vt:lpstr>正負に振った入力波形 出力はCRの値や初期値によりけり</vt:lpstr>
      <vt:lpstr>微分回路</vt:lpstr>
      <vt:lpstr>微分回路の式</vt:lpstr>
      <vt:lpstr>ボルテージフォロア</vt:lpstr>
      <vt:lpstr>コンパレータ</vt:lpstr>
      <vt:lpstr>A/Dコンバータ フラッシュ型</vt:lpstr>
      <vt:lpstr>A/Dコンバータの動作</vt:lpstr>
      <vt:lpstr>D/Aコンバータ　抵抗ラダー型</vt:lpstr>
      <vt:lpstr>A/D、D/Aコンバータは奥が深い</vt:lpstr>
      <vt:lpstr>他の応用回路</vt:lpstr>
      <vt:lpstr>オペアンプが苦手なところ</vt:lpstr>
      <vt:lpstr>今日のポイント</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電子回路基礎</dc:title>
  <dc:creator>hideo</dc:creator>
  <cp:lastModifiedBy>天野 英晴</cp:lastModifiedBy>
  <cp:revision>167</cp:revision>
  <dcterms:created xsi:type="dcterms:W3CDTF">2008-04-12T07:01:50Z</dcterms:created>
  <dcterms:modified xsi:type="dcterms:W3CDTF">2020-06-21T13:44:59Z</dcterms:modified>
</cp:coreProperties>
</file>