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0" r:id="rId2"/>
    <p:sldId id="32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2ABF7-013F-4C75-8ED7-41915E2C31FD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609DA-D9DD-47D1-AEEF-08FBA96C55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739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V1</a:t>
            </a:r>
            <a:r>
              <a:rPr kumimoji="1" lang="ja-JP" altLang="en-US" dirty="0"/>
              <a:t>を１</a:t>
            </a:r>
            <a:r>
              <a:rPr kumimoji="1" lang="en-US" altLang="ja-JP" dirty="0"/>
              <a:t>V</a:t>
            </a:r>
            <a:r>
              <a:rPr kumimoji="1" lang="ja-JP" altLang="en-US" dirty="0"/>
              <a:t>と考えます。それぞれ示した項目を求めましょう。イマジナリーショートを使えば簡単に解けます。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6951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C2265C-5D8C-4B51-9787-38BFC4A02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0F203AB-1378-4271-9814-8D3E6CA2D0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326579-AE5C-4A00-A5A6-1E68397CA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1A90-E5B9-486F-BCE5-5C910005F775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4805A1-2795-4EE5-B925-4D21F6235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5B8A56-6DC3-4001-9B20-EFC718CCC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5103-B32C-4D0E-A8CD-2F233DA7E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08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A7F5EF-FA02-4A71-B4B8-63460B135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9A58C7-663C-4C34-901E-B2F06E1467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5FE527-DEDC-4DD6-B8A8-E272BA211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1A90-E5B9-486F-BCE5-5C910005F775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BAD1A6-ADDF-4039-A583-97F7A6002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2B87E1-2FD7-4573-AB10-051E640B9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5103-B32C-4D0E-A8CD-2F233DA7E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557CC76-88C4-45C9-A1A5-C31511C80D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97C4B7-84C4-41E8-B3E9-90EA8DB71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14D481-5253-4CFE-B5F4-2D3165714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1A90-E5B9-486F-BCE5-5C910005F775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B16D0A-535A-445A-B3E1-818CE44F2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826297-327B-4D8A-8343-179969AFF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5103-B32C-4D0E-A8CD-2F233DA7E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764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9AF98D-A8F1-47BF-A27C-EA64E1B37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2D18FE-F0D7-4EB5-BAD4-C6664C3AA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648BA1-6B4E-4432-833B-A4B68AE62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1A90-E5B9-486F-BCE5-5C910005F775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EE766D-3380-4538-9DC2-CD0233395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369B56-3C7B-412F-872B-01E21AF14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5103-B32C-4D0E-A8CD-2F233DA7E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64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C0149E-512D-4C70-AD99-C5093BC0B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7B8E9A-68A2-419E-B6ED-E42485FDE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5E8829-2DC9-4EF7-81A4-270979DD2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1A90-E5B9-486F-BCE5-5C910005F775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8B120-1CFE-4EE7-9725-B558AEE5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686B2A-03C4-4629-A8C2-ECBA13A17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5103-B32C-4D0E-A8CD-2F233DA7E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419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770FA5-FB14-41F4-904A-DAB3D4E3C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C05AD0-DC9F-4F8C-A544-852B632BF7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953767-2603-4B81-AE6C-57FFC0FB0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21E113-391E-4BA1-8BD7-ACEF0AF09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1A90-E5B9-486F-BCE5-5C910005F775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A1CA3D-BB93-4829-AF1E-230D1B26F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E6E67F-3E19-413D-8B75-D688E5AD8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5103-B32C-4D0E-A8CD-2F233DA7E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BEA7CA-DEF2-45FD-9F2F-CE9C0F7C2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A49217-A434-4F3B-AD51-3AC9681AD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C6D6A2-89CD-4E82-997E-313124193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2E26257-2030-429A-93D5-BA15D38DB1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CF39980-CD08-4349-A86E-815A988A7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FBD513D-5E19-4072-BC28-184B654A5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1A90-E5B9-486F-BCE5-5C910005F775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7A5F1A2-15EA-48C7-9D18-DC3E9E3B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5CBA10D-A13B-44CF-8AC0-C8986BCB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5103-B32C-4D0E-A8CD-2F233DA7E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65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45BA18-2CDC-48A1-8D4A-3521BBF7B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E5545DF-28FE-466E-A30B-36F4A182F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1A90-E5B9-486F-BCE5-5C910005F775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F7B16B-06A1-4419-8686-E3BB3AFCC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A87E85-648F-4715-B092-A6E9BCF6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5103-B32C-4D0E-A8CD-2F233DA7E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18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90783A-83CA-4B1E-A2A3-117E6989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1A90-E5B9-486F-BCE5-5C910005F775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6C494A3-DD64-46B8-9D64-A01F06545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927C89-4F36-45F3-AF33-D427EB671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5103-B32C-4D0E-A8CD-2F233DA7E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20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F273D5-A444-4907-99A6-66AF305DB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F8D4EE-79C1-4F91-A748-79EEEFFB7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2E83E6-F88F-4F94-B8C7-F68218E45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5242F0-684C-449A-AB6B-C4B40A9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1A90-E5B9-486F-BCE5-5C910005F775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E634D4-B503-4CED-A9D3-F2012200B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3E2ED1-E690-42BA-9F62-DE69A7DF8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5103-B32C-4D0E-A8CD-2F233DA7E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905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37A060-712F-47F4-9E97-13549D8A5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08F6236-E3A3-40BD-9B4C-A9C90890D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41AF94-4F2F-4288-9B10-52DCFB568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EA3F81-BBC4-4534-8142-22E609532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1A90-E5B9-486F-BCE5-5C910005F775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A1FB79-F204-4BC4-83AF-AD680E5E7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5D6F17-5607-495A-82F7-88BF0C0EF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45103-B32C-4D0E-A8CD-2F233DA7E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90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63CCA5F-9B1C-49E8-8017-DEB5DF894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3F3A11-5D87-4ECD-B60D-FFC5CD2B7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B385A-9CE7-47D8-9B75-06E4DB520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E1A90-E5B9-486F-BCE5-5C910005F775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46148B-1AF4-49C6-A4B9-432B79D4F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00390-12B1-4EA2-B52D-8CC236335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45103-B32C-4D0E-A8CD-2F233DA7E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40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2006600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演習</a:t>
            </a:r>
            <a:r>
              <a:rPr lang="en-US" altLang="ja-JP" dirty="0"/>
              <a:t>11</a:t>
            </a:r>
            <a:r>
              <a:rPr lang="ja-JP" altLang="en-US" dirty="0"/>
              <a:t>－１　答</a:t>
            </a:r>
          </a:p>
        </p:txBody>
      </p:sp>
      <p:pic>
        <p:nvPicPr>
          <p:cNvPr id="32772" name="Picture 4" descr="図05_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9870" y="1026806"/>
            <a:ext cx="4164249" cy="229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テキスト ボックス 2"/>
          <p:cNvSpPr txBox="1"/>
          <p:nvPr/>
        </p:nvSpPr>
        <p:spPr>
          <a:xfrm>
            <a:off x="1918430" y="3950668"/>
            <a:ext cx="779412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V1=1V</a:t>
            </a:r>
            <a:r>
              <a:rPr lang="ja-JP" altLang="en-US" sz="2400" dirty="0"/>
              <a:t>のとき</a:t>
            </a:r>
            <a:endParaRPr lang="en-US" altLang="ja-JP" sz="2400" dirty="0"/>
          </a:p>
          <a:p>
            <a:pPr marL="342900" indent="-342900">
              <a:buAutoNum type="arabicPeriod"/>
            </a:pPr>
            <a:r>
              <a:rPr lang="en-US" altLang="ja-JP" sz="2400" dirty="0"/>
              <a:t>a</a:t>
            </a:r>
            <a:r>
              <a:rPr lang="ja-JP" altLang="en-US" sz="2400" dirty="0"/>
              <a:t>点の電位を求めよ　</a:t>
            </a:r>
            <a:r>
              <a:rPr lang="en-US" altLang="ja-JP" sz="2400" dirty="0"/>
              <a:t>0V</a:t>
            </a:r>
          </a:p>
          <a:p>
            <a:pPr marL="342900" indent="-342900">
              <a:buAutoNum type="arabicPeriod"/>
            </a:pPr>
            <a:r>
              <a:rPr lang="en-US" altLang="ja-JP" sz="2400" dirty="0"/>
              <a:t>I1</a:t>
            </a:r>
            <a:r>
              <a:rPr lang="ja-JP" altLang="en-US" sz="2400" dirty="0"/>
              <a:t>の値を求めよ　　　</a:t>
            </a:r>
            <a:r>
              <a:rPr lang="en-US" altLang="ja-JP" sz="2400" dirty="0"/>
              <a:t>1</a:t>
            </a:r>
            <a:r>
              <a:rPr lang="ja-JP" altLang="en-US" sz="2400" dirty="0"/>
              <a:t>／</a:t>
            </a:r>
            <a:r>
              <a:rPr lang="en-US" altLang="ja-JP" sz="2400" dirty="0"/>
              <a:t>1KΩ</a:t>
            </a:r>
            <a:r>
              <a:rPr lang="ja-JP" altLang="en-US" sz="2400" dirty="0"/>
              <a:t>で</a:t>
            </a:r>
            <a:r>
              <a:rPr lang="en-US" altLang="ja-JP" sz="2400" dirty="0"/>
              <a:t>1mA</a:t>
            </a:r>
          </a:p>
          <a:p>
            <a:pPr marL="342900" indent="-342900">
              <a:buAutoNum type="arabicPeriod"/>
            </a:pPr>
            <a:r>
              <a:rPr lang="en-US" altLang="ja-JP" sz="2400" dirty="0"/>
              <a:t>Vo</a:t>
            </a:r>
            <a:r>
              <a:rPr lang="ja-JP" altLang="en-US" sz="2400" dirty="0"/>
              <a:t>の値を求めよ   同じ</a:t>
            </a:r>
            <a:r>
              <a:rPr lang="en-US" altLang="ja-JP" sz="2400" dirty="0"/>
              <a:t>1mA</a:t>
            </a:r>
            <a:r>
              <a:rPr lang="ja-JP" altLang="en-US" sz="2400" dirty="0"/>
              <a:t>が</a:t>
            </a:r>
            <a:r>
              <a:rPr lang="en-US" altLang="ja-JP" sz="2400" dirty="0"/>
              <a:t>2KΩ</a:t>
            </a:r>
            <a:r>
              <a:rPr lang="ja-JP" altLang="en-US" sz="2400" dirty="0"/>
              <a:t>に流れるので－</a:t>
            </a:r>
            <a:r>
              <a:rPr lang="en-US" altLang="ja-JP" sz="2400" dirty="0"/>
              <a:t>2V</a:t>
            </a:r>
          </a:p>
          <a:p>
            <a:pPr marL="342900" indent="-342900">
              <a:buAutoNum type="arabicPeriod"/>
            </a:pPr>
            <a:r>
              <a:rPr lang="ja-JP" altLang="en-US" sz="2400" dirty="0"/>
              <a:t>差動利得は何倍か　</a:t>
            </a:r>
            <a:r>
              <a:rPr lang="en-US" altLang="ja-JP" sz="2400" dirty="0"/>
              <a:t>-2</a:t>
            </a:r>
            <a:r>
              <a:rPr lang="ja-JP" altLang="en-US" sz="2400" dirty="0"/>
              <a:t>倍</a:t>
            </a:r>
            <a:endParaRPr lang="en-US" altLang="ja-JP" sz="2400" dirty="0"/>
          </a:p>
          <a:p>
            <a:endParaRPr lang="en-US" altLang="ja-JP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66809" y="1088408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2KΩ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71034" y="1455170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1KΩ</a:t>
            </a:r>
            <a:endParaRPr lang="ja-JP" altLang="en-US" dirty="0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3828687" y="1937982"/>
            <a:ext cx="319959" cy="136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693994" y="158313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/>
              <a:t>I1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083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演習</a:t>
            </a:r>
            <a:r>
              <a:rPr lang="en-US" altLang="ja-JP" dirty="0"/>
              <a:t>11</a:t>
            </a:r>
            <a:r>
              <a:rPr lang="ja-JP" altLang="en-US" dirty="0"/>
              <a:t>－</a:t>
            </a:r>
            <a:r>
              <a:rPr lang="en-US" altLang="ja-JP" dirty="0"/>
              <a:t>2</a:t>
            </a:r>
            <a:endParaRPr lang="ja-JP" altLang="en-US" dirty="0"/>
          </a:p>
        </p:txBody>
      </p:sp>
      <p:pic>
        <p:nvPicPr>
          <p:cNvPr id="3075" name="Picture 4" descr="図05_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138" y="1373188"/>
            <a:ext cx="7975600" cy="395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テキスト ボックス 2"/>
          <p:cNvSpPr txBox="1">
            <a:spLocks noChangeArrowheads="1"/>
          </p:cNvSpPr>
          <p:nvPr/>
        </p:nvSpPr>
        <p:spPr bwMode="auto">
          <a:xfrm>
            <a:off x="7773989" y="1665288"/>
            <a:ext cx="669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１</a:t>
            </a:r>
            <a:r>
              <a:rPr lang="en-US" altLang="ja-JP" sz="1800"/>
              <a:t>KΩ</a:t>
            </a:r>
            <a:endParaRPr lang="ja-JP" altLang="en-US" sz="1800"/>
          </a:p>
        </p:txBody>
      </p:sp>
      <p:sp>
        <p:nvSpPr>
          <p:cNvPr id="3077" name="テキスト ボックス 3"/>
          <p:cNvSpPr txBox="1">
            <a:spLocks noChangeArrowheads="1"/>
          </p:cNvSpPr>
          <p:nvPr/>
        </p:nvSpPr>
        <p:spPr bwMode="auto">
          <a:xfrm>
            <a:off x="3735388" y="1349375"/>
            <a:ext cx="639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1KΩ</a:t>
            </a:r>
            <a:endParaRPr lang="ja-JP" altLang="en-US" sz="1800"/>
          </a:p>
        </p:txBody>
      </p:sp>
      <p:sp>
        <p:nvSpPr>
          <p:cNvPr id="3078" name="テキスト ボックス 7"/>
          <p:cNvSpPr txBox="1">
            <a:spLocks noChangeArrowheads="1"/>
          </p:cNvSpPr>
          <p:nvPr/>
        </p:nvSpPr>
        <p:spPr bwMode="auto">
          <a:xfrm>
            <a:off x="3371850" y="2600325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500Ω</a:t>
            </a:r>
            <a:endParaRPr lang="ja-JP" altLang="en-US" sz="1800"/>
          </a:p>
        </p:txBody>
      </p:sp>
      <p:sp>
        <p:nvSpPr>
          <p:cNvPr id="3079" name="テキスト ボックス 4"/>
          <p:cNvSpPr txBox="1">
            <a:spLocks noChangeArrowheads="1"/>
          </p:cNvSpPr>
          <p:nvPr/>
        </p:nvSpPr>
        <p:spPr bwMode="auto">
          <a:xfrm>
            <a:off x="1884364" y="5705475"/>
            <a:ext cx="8243887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/>
              <a:t>V1=1V,</a:t>
            </a:r>
            <a:r>
              <a:rPr lang="ja-JP" altLang="en-US" sz="2000"/>
              <a:t> </a:t>
            </a:r>
            <a:r>
              <a:rPr lang="en-US" altLang="ja-JP" sz="2000"/>
              <a:t>V2=2V</a:t>
            </a:r>
            <a:r>
              <a:rPr lang="ja-JP" altLang="en-US" sz="2000"/>
              <a:t>の時、</a:t>
            </a:r>
            <a:r>
              <a:rPr lang="en-US" altLang="ja-JP" sz="2000"/>
              <a:t>Vo</a:t>
            </a:r>
            <a:r>
              <a:rPr lang="ja-JP" altLang="en-US" sz="2000"/>
              <a:t>はどうなるか？　これは単純な加算器になっている</a:t>
            </a:r>
            <a:endParaRPr lang="en-US" altLang="ja-JP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－</a:t>
            </a:r>
            <a:r>
              <a:rPr lang="en-US" altLang="ja-JP" sz="2000"/>
              <a:t>(</a:t>
            </a:r>
            <a:r>
              <a:rPr lang="ja-JP" altLang="en-US" sz="2000"/>
              <a:t>１</a:t>
            </a:r>
            <a:r>
              <a:rPr lang="en-US" altLang="ja-JP" sz="2000"/>
              <a:t>×1/1</a:t>
            </a:r>
            <a:r>
              <a:rPr lang="ja-JP" altLang="en-US" sz="2000"/>
              <a:t>＋</a:t>
            </a:r>
            <a:r>
              <a:rPr lang="en-US" altLang="ja-JP" sz="2000"/>
              <a:t>2×1/0.5</a:t>
            </a:r>
            <a:r>
              <a:rPr lang="ja-JP" altLang="en-US" sz="2000"/>
              <a:t>）＝　</a:t>
            </a:r>
            <a:r>
              <a:rPr lang="en-US" altLang="ja-JP" sz="2000"/>
              <a:t>-5V</a:t>
            </a:r>
            <a:r>
              <a:rPr lang="ja-JP" altLang="en-US" sz="2000"/>
              <a:t>　</a:t>
            </a:r>
          </a:p>
        </p:txBody>
      </p:sp>
      <p:graphicFrame>
        <p:nvGraphicFramePr>
          <p:cNvPr id="3080" name="Object 4"/>
          <p:cNvGraphicFramePr>
            <a:graphicFrameLocks noChangeAspect="1"/>
          </p:cNvGraphicFramePr>
          <p:nvPr/>
        </p:nvGraphicFramePr>
        <p:xfrm>
          <a:off x="1689100" y="3903663"/>
          <a:ext cx="3614738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数式" r:id="rId4" imgW="1358900" imgH="457200" progId="Equation.3">
                  <p:embed/>
                </p:oleObj>
              </mc:Choice>
              <mc:Fallback>
                <p:oleObj name="数式" r:id="rId4" imgW="1358900" imgH="457200" progId="Equation.3">
                  <p:embed/>
                  <p:pic>
                    <p:nvPicPr>
                      <p:cNvPr id="30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9100" y="3903663"/>
                        <a:ext cx="3614738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106</Words>
  <Application>Microsoft Office PowerPoint</Application>
  <PresentationFormat>ワイド画面</PresentationFormat>
  <Paragraphs>17</Paragraphs>
  <Slides>2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数式</vt:lpstr>
      <vt:lpstr>演習11－１　答</vt:lpstr>
      <vt:lpstr>演習11－2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演習11－１　答</dc:title>
  <dc:creator>天野 英晴</dc:creator>
  <cp:lastModifiedBy>天野 英晴</cp:lastModifiedBy>
  <cp:revision>1</cp:revision>
  <dcterms:created xsi:type="dcterms:W3CDTF">2020-07-20T00:45:28Z</dcterms:created>
  <dcterms:modified xsi:type="dcterms:W3CDTF">2020-07-20T00:47:29Z</dcterms:modified>
</cp:coreProperties>
</file>