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9" r:id="rId2"/>
    <p:sldId id="751" r:id="rId3"/>
    <p:sldId id="356" r:id="rId4"/>
    <p:sldId id="357" r:id="rId5"/>
    <p:sldId id="755" r:id="rId6"/>
    <p:sldId id="365" r:id="rId7"/>
    <p:sldId id="358" r:id="rId8"/>
    <p:sldId id="363" r:id="rId9"/>
    <p:sldId id="366" r:id="rId10"/>
    <p:sldId id="360" r:id="rId11"/>
    <p:sldId id="362" r:id="rId12"/>
    <p:sldId id="368" r:id="rId13"/>
    <p:sldId id="361" r:id="rId14"/>
    <p:sldId id="367" r:id="rId15"/>
    <p:sldId id="353" r:id="rId16"/>
    <p:sldId id="364" r:id="rId1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0000"/>
    <a:srgbClr val="FFCC66"/>
    <a:srgbClr val="00CC66"/>
    <a:srgbClr val="FF66FF"/>
    <a:srgbClr val="FFFF00"/>
    <a:srgbClr val="FF660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74040" autoAdjust="0"/>
  </p:normalViewPr>
  <p:slideViewPr>
    <p:cSldViewPr>
      <p:cViewPr varScale="1">
        <p:scale>
          <a:sx n="47" d="100"/>
          <a:sy n="47" d="100"/>
        </p:scale>
        <p:origin x="678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77A74D3-242A-4E2D-AC46-BA3013E29C6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このスライドは演習をやるための最短な道のりを示しています。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1376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Xwindow</a:t>
            </a:r>
            <a:r>
              <a:rPr kumimoji="1" lang="ja-JP" altLang="en-US" dirty="0"/>
              <a:t>を扱えない場合は、バッチモードで動作させます。この場合、出力はキャラクタで表示されます。値自体が欲しい場合、</a:t>
            </a:r>
            <a:r>
              <a:rPr kumimoji="1" lang="en-US" altLang="ja-JP" dirty="0"/>
              <a:t>.plot</a:t>
            </a:r>
            <a:r>
              <a:rPr kumimoji="1" lang="ja-JP" altLang="en-US" dirty="0"/>
              <a:t>の代わりに</a:t>
            </a:r>
            <a:r>
              <a:rPr kumimoji="1" lang="en-US" altLang="ja-JP" dirty="0"/>
              <a:t>.print</a:t>
            </a:r>
            <a:r>
              <a:rPr kumimoji="1" lang="ja-JP" altLang="en-US" dirty="0"/>
              <a:t>を使ってください。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89388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dtlinv.cir</a:t>
            </a:r>
            <a:r>
              <a:rPr kumimoji="1" lang="ja-JP" altLang="en-US" dirty="0"/>
              <a:t>は</a:t>
            </a:r>
            <a:r>
              <a:rPr kumimoji="1" lang="en-US" altLang="ja-JP" dirty="0" err="1"/>
              <a:t>DTL</a:t>
            </a:r>
            <a:r>
              <a:rPr kumimoji="1" lang="ja-JP" altLang="en-US" dirty="0"/>
              <a:t>のシミュレーション用入力デッキです。今度はダイオード、抵抗、</a:t>
            </a:r>
            <a:r>
              <a:rPr kumimoji="1" lang="en-US" altLang="ja-JP" dirty="0" err="1"/>
              <a:t>BJT</a:t>
            </a:r>
            <a:r>
              <a:rPr kumimoji="1" lang="ja-JP" altLang="en-US" dirty="0"/>
              <a:t>が使われます。</a:t>
            </a:r>
            <a:r>
              <a:rPr kumimoji="1" lang="en-US" altLang="ja-JP" dirty="0" err="1"/>
              <a:t>BJT</a:t>
            </a:r>
            <a:r>
              <a:rPr kumimoji="1" lang="ja-JP" altLang="en-US" dirty="0"/>
              <a:t>は戦闘が</a:t>
            </a:r>
            <a:r>
              <a:rPr kumimoji="1" lang="ja-JP" altLang="en-US" dirty="0" err="1"/>
              <a:t>ｑ</a:t>
            </a:r>
            <a:r>
              <a:rPr kumimoji="1" lang="ja-JP" altLang="en-US" dirty="0"/>
              <a:t>で始まり、</a:t>
            </a:r>
            <a:r>
              <a:rPr kumimoji="1" lang="en-US" altLang="ja-JP" dirty="0" err="1"/>
              <a:t>Collecter</a:t>
            </a:r>
            <a:r>
              <a:rPr kumimoji="1" lang="ja-JP" altLang="en-US" dirty="0"/>
              <a:t> </a:t>
            </a:r>
            <a:r>
              <a:rPr kumimoji="1" lang="en-US" altLang="ja-JP" dirty="0"/>
              <a:t>Base</a:t>
            </a:r>
            <a:r>
              <a:rPr kumimoji="1" lang="ja-JP" altLang="en-US" dirty="0"/>
              <a:t> </a:t>
            </a:r>
            <a:r>
              <a:rPr kumimoji="1" lang="en-US" altLang="ja-JP" dirty="0"/>
              <a:t>Emitter</a:t>
            </a:r>
            <a:r>
              <a:rPr kumimoji="1" lang="ja-JP" altLang="en-US" dirty="0"/>
              <a:t>の順です。やや複雑ですが、問題ないと思います。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9344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08698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では演習をやってみましょう。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25063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ディジタル回路の動特性は、伝搬遅延時間で表されます。出力の安定レベルを</a:t>
            </a:r>
            <a:r>
              <a:rPr kumimoji="1" lang="en-US" altLang="ja-JP" dirty="0"/>
              <a:t>VOL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VOH</a:t>
            </a:r>
            <a:r>
              <a:rPr kumimoji="1" lang="ja-JP" altLang="en-US" dirty="0"/>
              <a:t>としてます。立下り伝搬遅延時間</a:t>
            </a:r>
            <a:r>
              <a:rPr kumimoji="1" lang="en-US" altLang="ja-JP" dirty="0" err="1"/>
              <a:t>tpHL</a:t>
            </a:r>
            <a:r>
              <a:rPr kumimoji="1" lang="ja-JP" altLang="en-US" dirty="0"/>
              <a:t>は入力が（</a:t>
            </a:r>
            <a:r>
              <a:rPr kumimoji="1" lang="en-US" altLang="ja-JP" dirty="0"/>
              <a:t>VOH-VOL</a:t>
            </a:r>
            <a:r>
              <a:rPr kumimoji="1" lang="ja-JP" altLang="en-US" dirty="0"/>
              <a:t>）</a:t>
            </a:r>
            <a:r>
              <a:rPr kumimoji="1" lang="en-US" altLang="ja-JP" dirty="0"/>
              <a:t>/2</a:t>
            </a:r>
            <a:r>
              <a:rPr kumimoji="1" lang="ja-JP" altLang="en-US" dirty="0"/>
              <a:t>をよぎってから、これに反応して出力が</a:t>
            </a:r>
            <a:r>
              <a:rPr kumimoji="1" lang="en-US" altLang="ja-JP" dirty="0"/>
              <a:t>VOH</a:t>
            </a:r>
            <a:r>
              <a:rPr kumimoji="1" lang="ja-JP" altLang="en-US" dirty="0"/>
              <a:t>から（</a:t>
            </a:r>
            <a:r>
              <a:rPr kumimoji="1" lang="en-US" altLang="ja-JP" dirty="0"/>
              <a:t>VOH-VOL)/2</a:t>
            </a:r>
            <a:r>
              <a:rPr kumimoji="1" lang="ja-JP" altLang="en-US" dirty="0"/>
              <a:t>をよぎるまでの時間です。</a:t>
            </a:r>
            <a:r>
              <a:rPr kumimoji="1" lang="en-US" altLang="ja-JP" dirty="0"/>
              <a:t>CMOS</a:t>
            </a:r>
            <a:r>
              <a:rPr kumimoji="1" lang="ja-JP" altLang="en-US" dirty="0"/>
              <a:t>の場合、</a:t>
            </a:r>
            <a:r>
              <a:rPr kumimoji="1" lang="en-US" altLang="ja-JP" dirty="0"/>
              <a:t>VOH=VDD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VOL=GND</a:t>
            </a:r>
            <a:r>
              <a:rPr kumimoji="1" lang="ja-JP" altLang="en-US" dirty="0"/>
              <a:t>と考えて良いので、入力が</a:t>
            </a:r>
            <a:r>
              <a:rPr kumimoji="1" lang="en-US" altLang="ja-JP" dirty="0"/>
              <a:t>VDD/2</a:t>
            </a:r>
            <a:r>
              <a:rPr kumimoji="1" lang="ja-JP" altLang="en-US" dirty="0"/>
              <a:t>をよぎってから、出力が</a:t>
            </a:r>
            <a:r>
              <a:rPr kumimoji="1" lang="en-US" altLang="ja-JP" dirty="0"/>
              <a:t>VDD</a:t>
            </a:r>
            <a:r>
              <a:rPr kumimoji="1" lang="ja-JP" altLang="en-US" dirty="0"/>
              <a:t>から</a:t>
            </a:r>
            <a:r>
              <a:rPr kumimoji="1" lang="en-US" altLang="ja-JP" dirty="0"/>
              <a:t>VDD/2</a:t>
            </a:r>
            <a:r>
              <a:rPr kumimoji="1" lang="ja-JP" altLang="en-US" dirty="0"/>
              <a:t>に変化するまでの時間と考えて良いです。立ち上がり伝搬遅延時間</a:t>
            </a:r>
            <a:r>
              <a:rPr kumimoji="1" lang="en-US" altLang="ja-JP" dirty="0" err="1"/>
              <a:t>tpLH</a:t>
            </a:r>
            <a:r>
              <a:rPr kumimoji="1" lang="ja-JP" altLang="en-US" dirty="0"/>
              <a:t>は、入力が</a:t>
            </a:r>
            <a:r>
              <a:rPr kumimoji="1" lang="en-US" altLang="ja-JP" dirty="0"/>
              <a:t>VDD/</a:t>
            </a:r>
            <a:r>
              <a:rPr kumimoji="1" lang="ja-JP" altLang="en-US" dirty="0"/>
              <a:t>２をよぎってから、出力が０</a:t>
            </a:r>
            <a:r>
              <a:rPr kumimoji="1" lang="en-US" altLang="ja-JP" dirty="0"/>
              <a:t>V</a:t>
            </a:r>
            <a:r>
              <a:rPr kumimoji="1" lang="ja-JP" altLang="en-US" dirty="0"/>
              <a:t>から</a:t>
            </a:r>
            <a:r>
              <a:rPr kumimoji="1" lang="en-US" altLang="ja-JP" dirty="0"/>
              <a:t>VDD/2</a:t>
            </a:r>
            <a:r>
              <a:rPr kumimoji="1" lang="ja-JP" altLang="en-US" dirty="0"/>
              <a:t>に変化するまでの時間です。</a:t>
            </a:r>
            <a:r>
              <a:rPr kumimoji="1" lang="en-US" altLang="ja-JP" dirty="0"/>
              <a:t>VDD/</a:t>
            </a:r>
            <a:r>
              <a:rPr kumimoji="1" lang="ja-JP" altLang="en-US" dirty="0"/>
              <a:t>２をスレッショルドレベルと考えて良いので、この値は入力がスレッショルドレベルをよぎってから、出力がスレッショルドレベルをよぎるまで、つまり、ディジタル的な信号の伝わる時間を示します。</a:t>
            </a:r>
            <a:r>
              <a:rPr kumimoji="1" lang="en-US" altLang="ja-JP" dirty="0"/>
              <a:t>p</a:t>
            </a:r>
            <a:r>
              <a:rPr kumimoji="1" lang="ja-JP" altLang="en-US" dirty="0"/>
              <a:t>は</a:t>
            </a:r>
            <a:r>
              <a:rPr kumimoji="1" lang="en-US" altLang="ja-JP" dirty="0"/>
              <a:t>propagation</a:t>
            </a:r>
            <a:r>
              <a:rPr kumimoji="1" lang="en-US" altLang="ja-JP" baseline="0" dirty="0"/>
              <a:t> delay</a:t>
            </a:r>
            <a:r>
              <a:rPr kumimoji="1" lang="ja-JP" altLang="en-US" baseline="0" dirty="0"/>
              <a:t>の頭文字です。変化の方向は出力で見ることに注意してください。</a:t>
            </a:r>
            <a:r>
              <a:rPr kumimoji="1" lang="en-US" altLang="ja-JP" baseline="0" dirty="0" err="1"/>
              <a:t>tpHL</a:t>
            </a:r>
            <a:r>
              <a:rPr kumimoji="1" lang="ja-JP" altLang="en-US" baseline="0" dirty="0"/>
              <a:t>と</a:t>
            </a:r>
            <a:r>
              <a:rPr kumimoji="1" lang="en-US" altLang="ja-JP" baseline="0" dirty="0" err="1"/>
              <a:t>tpLH</a:t>
            </a:r>
            <a:r>
              <a:rPr kumimoji="1" lang="ja-JP" altLang="en-US" baseline="0" dirty="0"/>
              <a:t>は同じと見なせる場合もありますが、素子によってはかなり違う場合もあります。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D04CF-7480-499F-A576-0EDD78FFF53A}" type="slidenum">
              <a:rPr lang="en-US" altLang="ja-JP" smtClean="0"/>
              <a:pPr/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7686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情報工学科で重要なのは、論理回路の動作を</a:t>
            </a:r>
            <a:r>
              <a:rPr kumimoji="1" lang="en-US" altLang="ja-JP" dirty="0"/>
              <a:t>L</a:t>
            </a:r>
            <a:r>
              <a:rPr kumimoji="1" lang="ja-JP" altLang="en-US" dirty="0"/>
              <a:t>と</a:t>
            </a:r>
            <a:r>
              <a:rPr kumimoji="1" lang="en-US" altLang="ja-JP" dirty="0"/>
              <a:t>H</a:t>
            </a:r>
            <a:r>
              <a:rPr kumimoji="1" lang="ja-JP" altLang="en-US" dirty="0"/>
              <a:t>（０と１）で解析する論理シミュレーションだと思います。これでも遅延、電力を見積もることができ、大規模回路の設計検証には欠かせません。これは計算機構成同演習、コンピュータアーキテクチャ</a:t>
            </a:r>
            <a:r>
              <a:rPr kumimoji="1" lang="en-US" altLang="ja-JP" dirty="0"/>
              <a:t>B</a:t>
            </a:r>
            <a:r>
              <a:rPr kumimoji="1" lang="ja-JP" altLang="en-US" dirty="0" err="1"/>
              <a:t>、</a:t>
            </a:r>
            <a:r>
              <a:rPr kumimoji="1" lang="en-US" altLang="ja-JP" dirty="0"/>
              <a:t>VLSI</a:t>
            </a:r>
            <a:r>
              <a:rPr kumimoji="1" lang="ja-JP" altLang="en-US" dirty="0"/>
              <a:t>設計論で時間を掛けて紹介します。これに対して電子回路シミュレーションは、電圧、電流のアナログ的な変化をシミュレーションします。このため、アナログ、ディジタルの両方で使うことができ、遅延や電力を精密にシミュレーションできます。しかし、実行時間が大きいため、大規模集積回路をまるごとシミュレーションすることはできません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748859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SPICE</a:t>
            </a:r>
            <a:r>
              <a:rPr kumimoji="1" lang="ja-JP" altLang="en-US" dirty="0"/>
              <a:t>は</a:t>
            </a:r>
            <a:r>
              <a:rPr kumimoji="1" lang="en-US" altLang="ja-JP" dirty="0"/>
              <a:t>1980</a:t>
            </a:r>
            <a:r>
              <a:rPr kumimoji="1" lang="ja-JP" altLang="en-US" dirty="0"/>
              <a:t>年代に</a:t>
            </a:r>
            <a:r>
              <a:rPr kumimoji="1" lang="en-US" altLang="ja-JP" dirty="0" err="1"/>
              <a:t>UCB</a:t>
            </a:r>
            <a:r>
              <a:rPr kumimoji="1" lang="ja-JP" altLang="en-US" dirty="0"/>
              <a:t>で開発された由緒正しい電子回路シミュレータで、改良に改良がくわえられ、今でも世界中で用いられています。目的によってさまざまな版があり、プロ仕様の</a:t>
            </a:r>
            <a:r>
              <a:rPr kumimoji="1" lang="en-US" altLang="ja-JP" dirty="0" err="1"/>
              <a:t>hspice</a:t>
            </a:r>
            <a:r>
              <a:rPr kumimoji="1" lang="ja-JP" altLang="en-US" dirty="0"/>
              <a:t>は普通に使うと高額なライセンス料が必要です。（教育目的で</a:t>
            </a:r>
            <a:r>
              <a:rPr kumimoji="1" lang="en-US" altLang="ja-JP" dirty="0" err="1"/>
              <a:t>VDEC</a:t>
            </a:r>
            <a:r>
              <a:rPr kumimoji="1" lang="ja-JP" altLang="en-US" dirty="0"/>
              <a:t>のライセンスを使えば安いです。電子工学科はこれで演習をやっています。）今回はフリーソフトの</a:t>
            </a:r>
            <a:r>
              <a:rPr kumimoji="1" lang="en-US" altLang="ja-JP" dirty="0" err="1"/>
              <a:t>ngspice</a:t>
            </a:r>
            <a:r>
              <a:rPr kumimoji="1" lang="ja-JP" altLang="en-US" dirty="0"/>
              <a:t>を利用します。</a:t>
            </a:r>
            <a:r>
              <a:rPr kumimoji="1" lang="en-US" altLang="ja-JP" dirty="0" err="1"/>
              <a:t>SPIECE</a:t>
            </a:r>
            <a:r>
              <a:rPr kumimoji="1" lang="ja-JP" altLang="en-US" dirty="0"/>
              <a:t>の概念は</a:t>
            </a:r>
            <a:r>
              <a:rPr kumimoji="1" lang="en-US" altLang="ja-JP" dirty="0"/>
              <a:t>80</a:t>
            </a:r>
            <a:r>
              <a:rPr kumimoji="1" lang="ja-JP" altLang="en-US" dirty="0"/>
              <a:t>年代のソフトの考え方なので、はっきり言って古臭いです。基本的な考え方はバッチ処理であり、あらかじめ入力デッキというファイルを作ってやって、これをシミュレータに入力して、出て来た結果を後で見て解析し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5683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では</a:t>
            </a:r>
            <a:r>
              <a:rPr kumimoji="1" lang="en-US" altLang="ja-JP" dirty="0"/>
              <a:t>SPICE</a:t>
            </a:r>
            <a:r>
              <a:rPr kumimoji="1" lang="ja-JP" altLang="en-US" dirty="0"/>
              <a:t>の入力デッキを見てみましょう。例題の</a:t>
            </a:r>
            <a:r>
              <a:rPr kumimoji="1" lang="en-US" altLang="ja-JP" dirty="0"/>
              <a:t>CMOS</a:t>
            </a:r>
            <a:r>
              <a:rPr kumimoji="1" lang="ja-JP" altLang="en-US" dirty="0"/>
              <a:t>インバータ（</a:t>
            </a:r>
            <a:r>
              <a:rPr kumimoji="1" lang="en-US" altLang="ja-JP" dirty="0" err="1"/>
              <a:t>cmosinv.cir</a:t>
            </a:r>
            <a:r>
              <a:rPr kumimoji="1" lang="en-US" altLang="ja-JP" dirty="0"/>
              <a:t>)</a:t>
            </a:r>
            <a:r>
              <a:rPr kumimoji="1" lang="ja-JP" altLang="en-US" dirty="0"/>
              <a:t>を見てみましょう。回路記述、モデル記述、シミュレーション制御の</a:t>
            </a:r>
            <a:r>
              <a:rPr kumimoji="1" lang="en-US" altLang="ja-JP" dirty="0"/>
              <a:t>3</a:t>
            </a:r>
            <a:r>
              <a:rPr kumimoji="1" lang="ja-JP" altLang="en-US" dirty="0" err="1"/>
              <a:t>つの</a:t>
            </a:r>
            <a:r>
              <a:rPr kumimoji="1" lang="ja-JP" altLang="en-US" dirty="0"/>
              <a:t>パートからできています。先頭の＊を付けるとコメントで、行を折り返す場合は次の行の先頭に＋を付けます。また、一行の長さに制限のある場合もあるので気を付けましょう。この辺、なんといっても</a:t>
            </a:r>
            <a:r>
              <a:rPr kumimoji="1" lang="en-US" altLang="ja-JP" dirty="0"/>
              <a:t>SPICE</a:t>
            </a:r>
            <a:r>
              <a:rPr kumimoji="1" lang="ja-JP" altLang="en-US" dirty="0"/>
              <a:t>は昔のソフトです。変数名にも約束事が多いので注意してください。情報工学科で習うモダンでクールなプログラミング環境とは違う、ということを認識してください。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55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まず回路の記述には、節点記述法を使います。節点は</a:t>
            </a:r>
            <a:r>
              <a:rPr kumimoji="1" lang="en-US" altLang="ja-JP" dirty="0"/>
              <a:t>0</a:t>
            </a:r>
            <a:r>
              <a:rPr kumimoji="1" lang="ja-JP" altLang="en-US" dirty="0"/>
              <a:t>が</a:t>
            </a:r>
            <a:r>
              <a:rPr kumimoji="1" lang="en-US" altLang="ja-JP" dirty="0" err="1"/>
              <a:t>GND</a:t>
            </a:r>
            <a:r>
              <a:rPr kumimoji="1" lang="ja-JP" altLang="en-US" dirty="0"/>
              <a:t>以外は、適当に（いい加減）に番号を振ります。これに素子を接続していきますが、素子は「素子名　端子の番号の並び　モデル名」の順番で定義します。</a:t>
            </a:r>
            <a:r>
              <a:rPr kumimoji="1" lang="en-US" altLang="ja-JP" dirty="0"/>
              <a:t>MOS</a:t>
            </a:r>
            <a:r>
              <a:rPr kumimoji="1" lang="ja-JP" altLang="en-US" dirty="0"/>
              <a:t> </a:t>
            </a:r>
            <a:r>
              <a:rPr kumimoji="1" lang="en-US" altLang="ja-JP" dirty="0"/>
              <a:t>FET</a:t>
            </a:r>
            <a:r>
              <a:rPr kumimoji="1" lang="ja-JP" altLang="en-US" dirty="0"/>
              <a:t>は、素子名の先頭を</a:t>
            </a:r>
            <a:r>
              <a:rPr kumimoji="1" lang="en-US" altLang="ja-JP" dirty="0"/>
              <a:t>m</a:t>
            </a:r>
            <a:r>
              <a:rPr kumimoji="1" lang="ja-JP" altLang="en-US" dirty="0"/>
              <a:t>にします。後は何でもいいのですが、ここでは番号を順に振っていて、ここでは</a:t>
            </a:r>
            <a:r>
              <a:rPr kumimoji="1" lang="en-US" altLang="ja-JP" dirty="0" err="1"/>
              <a:t>m1</a:t>
            </a:r>
            <a:r>
              <a:rPr kumimoji="1" lang="ja-JP" altLang="en-US" dirty="0"/>
              <a:t>は</a:t>
            </a:r>
            <a:r>
              <a:rPr kumimoji="1" lang="en-US" altLang="ja-JP" dirty="0" err="1"/>
              <a:t>pMOS</a:t>
            </a:r>
            <a:r>
              <a:rPr kumimoji="1" lang="ja-JP" altLang="en-US" dirty="0"/>
              <a:t>です。次に端子の番号を順に書いていきますが、</a:t>
            </a:r>
            <a:r>
              <a:rPr kumimoji="1" lang="en-US" altLang="ja-JP" dirty="0"/>
              <a:t>MOS</a:t>
            </a:r>
            <a:r>
              <a:rPr kumimoji="1" lang="ja-JP" altLang="en-US" dirty="0"/>
              <a:t> </a:t>
            </a:r>
            <a:r>
              <a:rPr kumimoji="1" lang="en-US" altLang="ja-JP" dirty="0"/>
              <a:t>FET</a:t>
            </a:r>
            <a:r>
              <a:rPr kumimoji="1" lang="ja-JP" altLang="en-US" dirty="0"/>
              <a:t>では</a:t>
            </a:r>
            <a:r>
              <a:rPr kumimoji="1" lang="en-US" altLang="ja-JP" dirty="0"/>
              <a:t>Drain Gate Source Base(Substrate)</a:t>
            </a:r>
            <a:r>
              <a:rPr kumimoji="1" lang="ja-JP" altLang="en-US" dirty="0"/>
              <a:t>の順です。</a:t>
            </a:r>
            <a:r>
              <a:rPr kumimoji="1" lang="en-US" altLang="ja-JP" dirty="0"/>
              <a:t>Base</a:t>
            </a:r>
            <a:r>
              <a:rPr kumimoji="1" lang="ja-JP" altLang="en-US" dirty="0"/>
              <a:t>は</a:t>
            </a:r>
            <a:r>
              <a:rPr kumimoji="1" lang="en-US" altLang="ja-JP" dirty="0" err="1"/>
              <a:t>pMOS</a:t>
            </a:r>
            <a:r>
              <a:rPr kumimoji="1" lang="ja-JP" altLang="en-US" dirty="0"/>
              <a:t>では電源、</a:t>
            </a:r>
            <a:r>
              <a:rPr kumimoji="1" lang="en-US" altLang="ja-JP" dirty="0" err="1"/>
              <a:t>nMOS</a:t>
            </a:r>
            <a:r>
              <a:rPr kumimoji="1" lang="ja-JP" altLang="en-US" dirty="0"/>
              <a:t>では</a:t>
            </a:r>
            <a:r>
              <a:rPr kumimoji="1" lang="en-US" altLang="ja-JP" dirty="0" err="1"/>
              <a:t>GND</a:t>
            </a:r>
            <a:r>
              <a:rPr kumimoji="1" lang="ja-JP" altLang="en-US" dirty="0"/>
              <a:t>に繋ぎます。</a:t>
            </a:r>
            <a:r>
              <a:rPr kumimoji="1" lang="en-US" altLang="ja-JP" dirty="0" err="1"/>
              <a:t>m1</a:t>
            </a:r>
            <a:r>
              <a:rPr kumimoji="1" lang="ja-JP" altLang="en-US" dirty="0"/>
              <a:t>の場合、</a:t>
            </a:r>
            <a:r>
              <a:rPr kumimoji="1" lang="en-US" altLang="ja-JP" dirty="0"/>
              <a:t>2</a:t>
            </a:r>
            <a:r>
              <a:rPr kumimoji="1" lang="en-US" altLang="ja-JP" baseline="0" dirty="0"/>
              <a:t> 1 3 3</a:t>
            </a:r>
            <a:r>
              <a:rPr kumimoji="1" lang="ja-JP" altLang="en-US" baseline="0" dirty="0"/>
              <a:t>になります。最後はモデル名です。ここでは後程</a:t>
            </a:r>
            <a:r>
              <a:rPr kumimoji="1" lang="en-US" altLang="ja-JP" baseline="0" dirty="0" err="1"/>
              <a:t>pmos1</a:t>
            </a:r>
            <a:r>
              <a:rPr kumimoji="1" lang="ja-JP" altLang="en-US" baseline="0" dirty="0"/>
              <a:t>と</a:t>
            </a:r>
            <a:r>
              <a:rPr kumimoji="1" lang="en-US" altLang="ja-JP" baseline="0" dirty="0" err="1"/>
              <a:t>nmos1</a:t>
            </a:r>
            <a:r>
              <a:rPr kumimoji="1" lang="ja-JP" altLang="en-US" baseline="0" dirty="0"/>
              <a:t>の二種類のモデルを定義しますが、それ以外は使いません。</a:t>
            </a:r>
            <a:r>
              <a:rPr kumimoji="1" lang="ja-JP" altLang="en-US" b="1" u="sng" baseline="0" dirty="0">
                <a:solidFill>
                  <a:srgbClr val="FF0000"/>
                </a:solidFill>
              </a:rPr>
              <a:t>なので、ここで</a:t>
            </a:r>
            <a:r>
              <a:rPr kumimoji="1" lang="en-US" altLang="ja-JP" b="1" u="sng" baseline="0" dirty="0" err="1">
                <a:solidFill>
                  <a:srgbClr val="FF0000"/>
                </a:solidFill>
              </a:rPr>
              <a:t>pmos2</a:t>
            </a:r>
            <a:r>
              <a:rPr kumimoji="1" lang="ja-JP" altLang="en-US" b="1" u="sng" baseline="0" dirty="0">
                <a:solidFill>
                  <a:srgbClr val="FF0000"/>
                </a:solidFill>
              </a:rPr>
              <a:t>とか</a:t>
            </a:r>
            <a:r>
              <a:rPr kumimoji="1" lang="en-US" altLang="ja-JP" b="1" u="sng" baseline="0" dirty="0" err="1">
                <a:solidFill>
                  <a:srgbClr val="FF0000"/>
                </a:solidFill>
              </a:rPr>
              <a:t>nmos2</a:t>
            </a:r>
            <a:r>
              <a:rPr kumimoji="1" lang="ja-JP" altLang="en-US" b="1" u="sng" baseline="0" dirty="0">
                <a:solidFill>
                  <a:srgbClr val="FF0000"/>
                </a:solidFill>
              </a:rPr>
              <a:t>とか書いてはいけません。</a:t>
            </a:r>
            <a:r>
              <a:rPr kumimoji="1" lang="ja-JP" altLang="en-US" b="0" u="none" baseline="0" dirty="0">
                <a:solidFill>
                  <a:srgbClr val="FF0000"/>
                </a:solidFill>
              </a:rPr>
              <a:t>このモデル名はコンデンサや抵抗では省略されます。他の素子についてはマニュアルを参照してください。全ての素子をこのルールで定義すると、右に示す回路図ができあがります。</a:t>
            </a:r>
            <a:endParaRPr kumimoji="1" lang="ja-JP" altLang="en-US" b="0" u="none" dirty="0">
              <a:solidFill>
                <a:srgbClr val="FF0000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1331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先頭に</a:t>
            </a:r>
            <a:r>
              <a:rPr kumimoji="1" lang="en-US" altLang="ja-JP" dirty="0"/>
              <a:t>v</a:t>
            </a:r>
            <a:r>
              <a:rPr kumimoji="1" lang="ja-JP" altLang="en-US" dirty="0"/>
              <a:t>を付けると電圧源を表します。固定電源の場合、電圧源の両端の端子番号を書き、その後に掛ける電圧を指定します。入力信号も電圧源として定義されますが、ここでは</a:t>
            </a:r>
            <a:r>
              <a:rPr kumimoji="1" lang="en-US" altLang="ja-JP" dirty="0"/>
              <a:t>pulse</a:t>
            </a:r>
            <a:r>
              <a:rPr kumimoji="1" lang="ja-JP" altLang="en-US" dirty="0"/>
              <a:t>など変化する入力を定義することができます。この演習で使う</a:t>
            </a:r>
            <a:r>
              <a:rPr kumimoji="1" lang="en-US" altLang="ja-JP" dirty="0"/>
              <a:t>pulse</a:t>
            </a:r>
            <a:r>
              <a:rPr kumimoji="1" lang="ja-JP" altLang="en-US" dirty="0"/>
              <a:t>は図のように電圧の時間変化を表します。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696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図の①のような場所は点に見えないぞ！という質問がありますが、これは二つの</a:t>
            </a:r>
            <a:r>
              <a:rPr kumimoji="1" lang="en-US" altLang="ja-JP" dirty="0"/>
              <a:t>FET</a:t>
            </a:r>
            <a:r>
              <a:rPr kumimoji="1" lang="ja-JP" altLang="en-US" dirty="0"/>
              <a:t>がくっついているのでどう見ても点です。ちゃんと番号を与えなければならないです。</a:t>
            </a:r>
            <a:r>
              <a:rPr kumimoji="1" lang="en-US" altLang="ja-JP" dirty="0"/>
              <a:t>2</a:t>
            </a:r>
            <a:r>
              <a:rPr kumimoji="1" lang="ja-JP" altLang="en-US" dirty="0"/>
              <a:t>つ入力があるときの入力電圧の与え方がわからない、という質問も良く受けるのですが、別々に定義してやればいいので簡単です。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8638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次にモデルを定義する部分がありますが、ここはいじってはいけません。最後の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tran</a:t>
            </a:r>
            <a:r>
              <a:rPr kumimoji="1" lang="ja-JP" altLang="en-US" dirty="0"/>
              <a:t>はシミュレーションの時間的な刻み幅と終了時刻を示す部分です。刻み幅は、大きすぎると値が発散するのですが、小さいとシミュレーション時間が掛かります。ここでは</a:t>
            </a:r>
            <a:r>
              <a:rPr kumimoji="1" lang="en-US" altLang="ja-JP" dirty="0" err="1"/>
              <a:t>0.1ns</a:t>
            </a:r>
            <a:r>
              <a:rPr kumimoji="1" lang="ja-JP" altLang="en-US" dirty="0"/>
              <a:t>固定でいいと思います。終了時刻はシミュレーションの入力波形に応じて変化させてください。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48700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/>
              <a:t>ncspice</a:t>
            </a:r>
            <a:r>
              <a:rPr kumimoji="1" lang="en-US" altLang="ja-JP" dirty="0"/>
              <a:t> </a:t>
            </a:r>
            <a:r>
              <a:rPr kumimoji="1" lang="ja-JP" altLang="en-US" dirty="0"/>
              <a:t>入力デッキで立ち上がります。</a:t>
            </a:r>
            <a:r>
              <a:rPr kumimoji="1" lang="en-US" altLang="ja-JP" dirty="0"/>
              <a:t>run</a:t>
            </a:r>
            <a:r>
              <a:rPr kumimoji="1" lang="ja-JP" altLang="en-US" dirty="0"/>
              <a:t>で実行し、終わったら</a:t>
            </a:r>
            <a:r>
              <a:rPr kumimoji="1" lang="en-US" altLang="ja-JP" dirty="0"/>
              <a:t>plot v(</a:t>
            </a:r>
            <a:r>
              <a:rPr kumimoji="1" lang="ja-JP" altLang="en-US" dirty="0"/>
              <a:t>節点番号）で、見たい節点の番号を表示できます。この波形は左クリックで座標が表示され、右クリック→ドラッグで拡大画面が表示されますので、適当に遊んでみて使いかたを覚えてください。</a:t>
            </a:r>
            <a:r>
              <a:rPr kumimoji="1" lang="en-US" altLang="ja-JP" dirty="0"/>
              <a:t>help</a:t>
            </a:r>
            <a:r>
              <a:rPr kumimoji="1" lang="ja-JP" altLang="en-US" dirty="0"/>
              <a:t>で他の機能を表示できます。抜ける時は</a:t>
            </a:r>
            <a:r>
              <a:rPr kumimoji="1" lang="en-US" altLang="ja-JP" dirty="0"/>
              <a:t>quit</a:t>
            </a:r>
            <a:r>
              <a:rPr kumimoji="1" lang="ja-JP" altLang="en-US" dirty="0"/>
              <a:t>と打ち込んでください。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A74D3-242A-4E2D-AC46-BA3013E29C6B}" type="slidenum">
              <a:rPr lang="en-US" altLang="ja-JP" smtClean="0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7330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9BC69-1ED3-4EAD-B9CC-5891D46925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11425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D396CF-8682-4045-BB8B-98CE534202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516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E980D-7E21-4916-80C2-6D547DE480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0707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FBFEC9-5124-4B6B-AD46-416BA93A8C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389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00812D-6DD5-421E-B737-FBA6AAA28F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936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E2223-85F7-48E7-A094-898C7CDB963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2102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E799A7-F026-447A-B2A8-ACA261EE28D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630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857D6-32BA-433F-98A9-2DEAF63A46B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365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8054D-76E0-4B27-9418-6C26609DC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9866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CFAB04-314E-4421-842C-D28372C0CF8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0238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282546-CD32-4DB5-9EAB-14E09F2A30E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3535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4EC3AD0-5A16-4DDE-8E35-F6A58D716AE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.itc.keio.ac.jp/ja/com_remote_st.html" TargetMode="External"/><Relationship Id="rId2" Type="http://schemas.openxmlformats.org/officeDocument/2006/relationships/hyperlink" Target="https://id-info.itc.keio.ac.jp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login_name@XXXX.educ.cc.keio.ac.jp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.ics.keio.ac.jp/digital/spice20.tar" TargetMode="External"/><Relationship Id="rId2" Type="http://schemas.openxmlformats.org/officeDocument/2006/relationships/hyperlink" Target="mailto:login_name@XXXX.educ.cc.keio.ac.jp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br>
              <a:rPr lang="ja-JP" altLang="en-US" sz="4000" dirty="0"/>
            </a:br>
            <a:r>
              <a:rPr lang="ja-JP" altLang="en-US" sz="4000" dirty="0"/>
              <a:t>電子回路シミュレータＳＰＩＣＥ</a:t>
            </a:r>
            <a:br>
              <a:rPr lang="ja-JP" altLang="en-US" sz="4000" dirty="0"/>
            </a:br>
            <a:endParaRPr lang="ja-JP" altLang="en-US" sz="40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3250"/>
            <a:ext cx="6400800" cy="1752600"/>
          </a:xfrm>
        </p:spPr>
        <p:txBody>
          <a:bodyPr/>
          <a:lstStyle/>
          <a:p>
            <a:r>
              <a:rPr lang="ja-JP" altLang="en-US" sz="3200"/>
              <a:t>情報工学科</a:t>
            </a:r>
          </a:p>
          <a:p>
            <a:r>
              <a:rPr lang="ja-JP" altLang="en-US" sz="3200"/>
              <a:t>天野英晴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モデルとシミュレーション制御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ja-JP" dirty="0"/>
              <a:t>.model nmos1 …. NMOS FET</a:t>
            </a:r>
            <a:r>
              <a:rPr lang="ja-JP" altLang="en-US" dirty="0"/>
              <a:t>のモデル</a:t>
            </a:r>
          </a:p>
          <a:p>
            <a:pPr>
              <a:buFontTx/>
              <a:buNone/>
            </a:pPr>
            <a:r>
              <a:rPr lang="en-US" altLang="ja-JP" dirty="0"/>
              <a:t>.model pmos1 …..PMOS FET</a:t>
            </a:r>
            <a:r>
              <a:rPr lang="ja-JP" altLang="en-US" dirty="0"/>
              <a:t>のモデル</a:t>
            </a:r>
          </a:p>
          <a:p>
            <a:pPr lvl="1">
              <a:buFontTx/>
              <a:buNone/>
            </a:pPr>
            <a:r>
              <a:rPr lang="ja-JP" altLang="en-US" dirty="0"/>
              <a:t>この部分はいじってはダメ！</a:t>
            </a:r>
          </a:p>
          <a:p>
            <a:pPr lvl="1">
              <a:buFontTx/>
              <a:buNone/>
            </a:pPr>
            <a:endParaRPr lang="ja-JP" altLang="en-US" dirty="0"/>
          </a:p>
          <a:p>
            <a:pPr lvl="1">
              <a:buFontTx/>
              <a:buNone/>
            </a:pPr>
            <a:endParaRPr lang="ja-JP" altLang="en-US" dirty="0"/>
          </a:p>
          <a:p>
            <a:pPr>
              <a:buFontTx/>
              <a:buNone/>
            </a:pPr>
            <a:r>
              <a:rPr lang="en-US" altLang="ja-JP" dirty="0"/>
              <a:t>.</a:t>
            </a:r>
            <a:r>
              <a:rPr lang="en-US" altLang="ja-JP" dirty="0" err="1"/>
              <a:t>tran</a:t>
            </a:r>
            <a:r>
              <a:rPr lang="en-US" altLang="ja-JP" dirty="0"/>
              <a:t> 0.1ns 40ns</a:t>
            </a:r>
          </a:p>
          <a:p>
            <a:pPr>
              <a:buFontTx/>
              <a:buNone/>
            </a:pPr>
            <a:r>
              <a:rPr lang="en-US" altLang="ja-JP" dirty="0"/>
              <a:t>.plot </a:t>
            </a:r>
            <a:r>
              <a:rPr lang="en-US" altLang="ja-JP" dirty="0" err="1"/>
              <a:t>tran</a:t>
            </a:r>
            <a:r>
              <a:rPr lang="en-US" altLang="ja-JP" dirty="0"/>
              <a:t> v(1) v(2)</a:t>
            </a:r>
          </a:p>
          <a:p>
            <a:pPr>
              <a:buFontTx/>
              <a:buNone/>
            </a:pPr>
            <a:r>
              <a:rPr lang="en-US" altLang="ja-JP" dirty="0"/>
              <a:t>end</a:t>
            </a:r>
          </a:p>
        </p:txBody>
      </p:sp>
      <p:sp>
        <p:nvSpPr>
          <p:cNvPr id="114692" name="AutoShape 4"/>
          <p:cNvSpPr>
            <a:spLocks noChangeArrowheads="1"/>
          </p:cNvSpPr>
          <p:nvPr/>
        </p:nvSpPr>
        <p:spPr bwMode="auto">
          <a:xfrm>
            <a:off x="2339975" y="3429000"/>
            <a:ext cx="6264275" cy="863600"/>
          </a:xfrm>
          <a:prstGeom prst="wedgeRoundRectCallout">
            <a:avLst>
              <a:gd name="adj1" fmla="val -56769"/>
              <a:gd name="adj2" fmla="val 6011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シミュレーションの刻み幅：大きくしすぎると値が発散する</a:t>
            </a:r>
          </a:p>
          <a:p>
            <a:pPr algn="ctr"/>
            <a:r>
              <a:rPr lang="ja-JP" altLang="en-US"/>
              <a:t>小さすぎるとシミュレーション時間がかかる</a:t>
            </a:r>
          </a:p>
        </p:txBody>
      </p:sp>
      <p:sp>
        <p:nvSpPr>
          <p:cNvPr id="114693" name="AutoShape 5"/>
          <p:cNvSpPr>
            <a:spLocks noChangeArrowheads="1"/>
          </p:cNvSpPr>
          <p:nvPr/>
        </p:nvSpPr>
        <p:spPr bwMode="auto">
          <a:xfrm>
            <a:off x="4716463" y="5300663"/>
            <a:ext cx="3816350" cy="863600"/>
          </a:xfrm>
          <a:prstGeom prst="wedgeRoundRectCallout">
            <a:avLst>
              <a:gd name="adj1" fmla="val -85648"/>
              <a:gd name="adj2" fmla="val -10661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シミュレーションの終了時刻</a:t>
            </a:r>
          </a:p>
          <a:p>
            <a:pPr algn="ctr"/>
            <a:r>
              <a:rPr lang="ja-JP" altLang="en-US"/>
              <a:t>入力波形に合わせて変更のこと</a:t>
            </a:r>
          </a:p>
        </p:txBody>
      </p:sp>
      <p:sp>
        <p:nvSpPr>
          <p:cNvPr id="114694" name="AutoShape 6"/>
          <p:cNvSpPr>
            <a:spLocks noChangeArrowheads="1"/>
          </p:cNvSpPr>
          <p:nvPr/>
        </p:nvSpPr>
        <p:spPr bwMode="auto">
          <a:xfrm>
            <a:off x="755650" y="3716338"/>
            <a:ext cx="1223963" cy="504825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過渡解析</a:t>
            </a: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36EB116E-F25A-45F9-A5E9-D6065D0AD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9269" y="6159501"/>
            <a:ext cx="3816350" cy="588962"/>
          </a:xfrm>
          <a:prstGeom prst="wedgeRoundRectCallout">
            <a:avLst>
              <a:gd name="adj1" fmla="val -73335"/>
              <a:gd name="adj2" fmla="val -182088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 dirty="0"/>
              <a:t>波形表示用　</a:t>
            </a:r>
            <a:r>
              <a:rPr lang="en-US" altLang="ja-JP" dirty="0"/>
              <a:t>Batch mode</a:t>
            </a:r>
            <a:r>
              <a:rPr lang="ja-JP" altLang="en-US" dirty="0"/>
              <a:t>でなければ不要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en-US" altLang="ja-JP"/>
              <a:t>ngspice </a:t>
            </a:r>
            <a:r>
              <a:rPr lang="ja-JP" altLang="en-US"/>
              <a:t>の起動とシミュレーション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err="1"/>
              <a:t>ngspice</a:t>
            </a:r>
            <a:r>
              <a:rPr lang="en-US" altLang="ja-JP" dirty="0"/>
              <a:t> </a:t>
            </a:r>
            <a:r>
              <a:rPr lang="en-US" altLang="ja-JP" dirty="0" err="1"/>
              <a:t>cmosinv.cir</a:t>
            </a:r>
            <a:endParaRPr lang="en-US" altLang="ja-JP" dirty="0"/>
          </a:p>
          <a:p>
            <a:pPr>
              <a:buFontTx/>
              <a:buNone/>
            </a:pPr>
            <a:r>
              <a:rPr lang="en-US" altLang="ja-JP" dirty="0" err="1">
                <a:solidFill>
                  <a:srgbClr val="0066FF"/>
                </a:solidFill>
              </a:rPr>
              <a:t>ngspice</a:t>
            </a:r>
            <a:r>
              <a:rPr lang="en-US" altLang="ja-JP" dirty="0">
                <a:solidFill>
                  <a:srgbClr val="0066FF"/>
                </a:solidFill>
              </a:rPr>
              <a:t>-&gt; </a:t>
            </a:r>
            <a:r>
              <a:rPr lang="en-US" altLang="ja-JP" dirty="0"/>
              <a:t>run</a:t>
            </a:r>
          </a:p>
          <a:p>
            <a:pPr>
              <a:buFontTx/>
              <a:buNone/>
            </a:pPr>
            <a:r>
              <a:rPr lang="en-US" altLang="ja-JP" dirty="0" err="1">
                <a:solidFill>
                  <a:srgbClr val="0066FF"/>
                </a:solidFill>
              </a:rPr>
              <a:t>ngspice</a:t>
            </a:r>
            <a:r>
              <a:rPr lang="en-US" altLang="ja-JP" dirty="0">
                <a:solidFill>
                  <a:srgbClr val="0066FF"/>
                </a:solidFill>
              </a:rPr>
              <a:t>-&gt;</a:t>
            </a:r>
            <a:r>
              <a:rPr lang="en-US" altLang="ja-JP" dirty="0"/>
              <a:t>plot v(1) v(2)</a:t>
            </a:r>
          </a:p>
          <a:p>
            <a:pPr>
              <a:buFontTx/>
              <a:buNone/>
            </a:pPr>
            <a:endParaRPr lang="en-US" altLang="ja-JP" dirty="0">
              <a:solidFill>
                <a:srgbClr val="0066FF"/>
              </a:solidFill>
            </a:endParaRPr>
          </a:p>
        </p:txBody>
      </p:sp>
      <p:pic>
        <p:nvPicPr>
          <p:cNvPr id="116740" name="Picture 4" descr="plo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2781300"/>
            <a:ext cx="4953000" cy="393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741" name="Text Box 5"/>
          <p:cNvSpPr txBox="1">
            <a:spLocks noChangeArrowheads="1"/>
          </p:cNvSpPr>
          <p:nvPr/>
        </p:nvSpPr>
        <p:spPr bwMode="auto">
          <a:xfrm>
            <a:off x="447675" y="3433763"/>
            <a:ext cx="2422525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左クリックで、座標が</a:t>
            </a:r>
          </a:p>
          <a:p>
            <a:r>
              <a:rPr lang="ja-JP" altLang="en-US"/>
              <a:t>表示される</a:t>
            </a:r>
          </a:p>
          <a:p>
            <a:endParaRPr lang="ja-JP" altLang="en-US"/>
          </a:p>
          <a:p>
            <a:r>
              <a:rPr lang="ja-JP" altLang="en-US"/>
              <a:t>右クリック→ドラッグで</a:t>
            </a:r>
          </a:p>
          <a:p>
            <a:r>
              <a:rPr lang="ja-JP" altLang="en-US"/>
              <a:t>拡大画面が表示される</a:t>
            </a:r>
          </a:p>
          <a:p>
            <a:endParaRPr lang="ja-JP" altLang="en-US"/>
          </a:p>
          <a:p>
            <a:r>
              <a:rPr lang="ja-JP" altLang="en-US"/>
              <a:t>他の機能は</a:t>
            </a:r>
            <a:r>
              <a:rPr lang="en-US" altLang="ja-JP"/>
              <a:t>help</a:t>
            </a:r>
            <a:r>
              <a:rPr lang="ja-JP" altLang="en-US"/>
              <a:t>で表示</a:t>
            </a:r>
          </a:p>
          <a:p>
            <a:r>
              <a:rPr lang="ja-JP" altLang="en-US"/>
              <a:t>される</a:t>
            </a:r>
          </a:p>
          <a:p>
            <a:endParaRPr lang="ja-JP" altLang="en-US"/>
          </a:p>
          <a:p>
            <a:r>
              <a:rPr lang="ja-JP" altLang="en-US"/>
              <a:t>抜ける時は</a:t>
            </a:r>
            <a:r>
              <a:rPr lang="en-US" altLang="ja-JP"/>
              <a:t>quit</a:t>
            </a:r>
          </a:p>
        </p:txBody>
      </p:sp>
      <p:sp>
        <p:nvSpPr>
          <p:cNvPr id="2" name="吹き出し: 四角形 1">
            <a:extLst>
              <a:ext uri="{FF2B5EF4-FFF2-40B4-BE49-F238E27FC236}">
                <a16:creationId xmlns:a16="http://schemas.microsoft.com/office/drawing/2014/main" id="{4FDB744C-5F04-42D3-96AB-717A6DD9A7BE}"/>
              </a:ext>
            </a:extLst>
          </p:cNvPr>
          <p:cNvSpPr/>
          <p:nvPr/>
        </p:nvSpPr>
        <p:spPr>
          <a:xfrm>
            <a:off x="5076056" y="1187450"/>
            <a:ext cx="3312368" cy="1089422"/>
          </a:xfrm>
          <a:prstGeom prst="wedgeRectCallou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今年は</a:t>
            </a:r>
            <a:r>
              <a:rPr kumimoji="1" lang="en-US" altLang="ja-JP" dirty="0" err="1"/>
              <a:t>Xwindows</a:t>
            </a:r>
            <a:r>
              <a:rPr kumimoji="1" lang="ja-JP" altLang="en-US" dirty="0"/>
              <a:t>環境がちゃんと動かないと苦しい</a:t>
            </a:r>
            <a:endParaRPr kumimoji="1" lang="en-US" altLang="ja-JP" dirty="0"/>
          </a:p>
          <a:p>
            <a:pPr algn="ctr"/>
            <a:r>
              <a:rPr lang="ja-JP" altLang="en-US" dirty="0"/>
              <a:t>→</a:t>
            </a:r>
            <a:r>
              <a:rPr lang="en-US" altLang="ja-JP" dirty="0"/>
              <a:t>Batch</a:t>
            </a:r>
            <a:r>
              <a:rPr lang="ja-JP" altLang="en-US" dirty="0"/>
              <a:t> </a:t>
            </a:r>
            <a:r>
              <a:rPr lang="en-US" altLang="ja-JP" dirty="0"/>
              <a:t>mode</a:t>
            </a:r>
            <a:r>
              <a:rPr lang="ja-JP" altLang="en-US" dirty="0"/>
              <a:t>で動かす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F6F144-BBD8-4B7D-B2C4-4B276EE68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batch mode</a:t>
            </a:r>
            <a:r>
              <a:rPr lang="ja-JP" altLang="en-US" dirty="0"/>
              <a:t>での起動</a:t>
            </a:r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125F077-F205-4036-B465-94F82F1DF3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72816"/>
            <a:ext cx="9692569" cy="5452070"/>
          </a:xfrm>
          <a:prstGeom prst="rect">
            <a:avLst/>
          </a:prstGeom>
        </p:spPr>
      </p:pic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D8953F-6AE2-4DFD-AD3D-E9E767306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008" y="1592796"/>
            <a:ext cx="4752528" cy="3672408"/>
          </a:xfrm>
          <a:solidFill>
            <a:schemeClr val="bg1"/>
          </a:solidFill>
        </p:spPr>
        <p:txBody>
          <a:bodyPr/>
          <a:lstStyle/>
          <a:p>
            <a:r>
              <a:rPr kumimoji="1" lang="en-US" altLang="ja-JP" dirty="0" err="1"/>
              <a:t>ngspice</a:t>
            </a:r>
            <a:r>
              <a:rPr kumimoji="1" lang="en-US" altLang="ja-JP" dirty="0"/>
              <a:t> –b </a:t>
            </a:r>
            <a:r>
              <a:rPr kumimoji="1" lang="en-US" altLang="ja-JP" dirty="0" err="1"/>
              <a:t>cmosinv.cir</a:t>
            </a:r>
            <a:r>
              <a:rPr kumimoji="1" lang="en-US" altLang="ja-JP"/>
              <a:t> </a:t>
            </a:r>
            <a:r>
              <a:rPr lang="en-US" altLang="ja-JP"/>
              <a:t>&gt;</a:t>
            </a:r>
            <a:r>
              <a:rPr kumimoji="1" lang="en-US" altLang="ja-JP"/>
              <a:t> </a:t>
            </a:r>
            <a:r>
              <a:rPr kumimoji="1" lang="en-US" altLang="ja-JP" dirty="0"/>
              <a:t>cmosinv.log</a:t>
            </a:r>
          </a:p>
          <a:p>
            <a:pPr marL="400050" lvl="1" indent="0">
              <a:buNone/>
            </a:pPr>
            <a:r>
              <a:rPr lang="en-US" altLang="ja-JP" dirty="0"/>
              <a:t>or</a:t>
            </a:r>
          </a:p>
          <a:p>
            <a:r>
              <a:rPr lang="en-US" altLang="ja-JP" dirty="0" err="1"/>
              <a:t>ngspice</a:t>
            </a:r>
            <a:r>
              <a:rPr lang="en-US" altLang="ja-JP" dirty="0"/>
              <a:t> &lt; </a:t>
            </a:r>
            <a:r>
              <a:rPr lang="en-US" altLang="ja-JP" dirty="0" err="1"/>
              <a:t>cmosinv.cir</a:t>
            </a:r>
            <a:r>
              <a:rPr lang="en-US" altLang="ja-JP" dirty="0"/>
              <a:t> &gt; cmosinv.log</a:t>
            </a:r>
          </a:p>
          <a:p>
            <a:r>
              <a:rPr lang="ja-JP" altLang="en-US" dirty="0"/>
              <a:t>キャラクタで結果が表示される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561255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00013"/>
            <a:ext cx="8229600" cy="1143001"/>
          </a:xfrm>
        </p:spPr>
        <p:txBody>
          <a:bodyPr/>
          <a:lstStyle/>
          <a:p>
            <a:r>
              <a:rPr lang="en-US" altLang="ja-JP"/>
              <a:t>DTL</a:t>
            </a:r>
            <a:r>
              <a:rPr lang="ja-JP" altLang="en-US"/>
              <a:t>のシミュレーション</a:t>
            </a:r>
          </a:p>
        </p:txBody>
      </p:sp>
      <p:sp>
        <p:nvSpPr>
          <p:cNvPr id="115721" name="Rectangle 9"/>
          <p:cNvSpPr>
            <a:spLocks noChangeArrowheads="1"/>
          </p:cNvSpPr>
          <p:nvPr/>
        </p:nvSpPr>
        <p:spPr bwMode="auto">
          <a:xfrm>
            <a:off x="3132138" y="4508500"/>
            <a:ext cx="144462" cy="5762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5722" name="Line 10"/>
          <p:cNvSpPr>
            <a:spLocks noChangeShapeType="1"/>
          </p:cNvSpPr>
          <p:nvPr/>
        </p:nvSpPr>
        <p:spPr bwMode="auto">
          <a:xfrm>
            <a:off x="3203575" y="508635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23" name="Line 11"/>
          <p:cNvSpPr>
            <a:spLocks noChangeShapeType="1"/>
          </p:cNvSpPr>
          <p:nvPr/>
        </p:nvSpPr>
        <p:spPr bwMode="auto">
          <a:xfrm>
            <a:off x="3059113" y="42195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24" name="Line 12"/>
          <p:cNvSpPr>
            <a:spLocks noChangeShapeType="1"/>
          </p:cNvSpPr>
          <p:nvPr/>
        </p:nvSpPr>
        <p:spPr bwMode="auto">
          <a:xfrm>
            <a:off x="3203575" y="4219575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5726" name="Group 14"/>
          <p:cNvGrpSpPr>
            <a:grpSpLocks/>
          </p:cNvGrpSpPr>
          <p:nvPr/>
        </p:nvGrpSpPr>
        <p:grpSpPr bwMode="auto">
          <a:xfrm flipH="1">
            <a:off x="1403350" y="5013325"/>
            <a:ext cx="1798638" cy="576263"/>
            <a:chOff x="1051" y="1978"/>
            <a:chExt cx="1133" cy="363"/>
          </a:xfrm>
        </p:grpSpPr>
        <p:sp>
          <p:nvSpPr>
            <p:cNvPr id="115727" name="AutoShape 15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28" name="Line 16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29" name="Line 17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30" name="Line 18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15731" name="Line 19"/>
          <p:cNvSpPr>
            <a:spLocks noChangeShapeType="1"/>
          </p:cNvSpPr>
          <p:nvPr/>
        </p:nvSpPr>
        <p:spPr bwMode="auto">
          <a:xfrm>
            <a:off x="3203575" y="53006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2" name="Line 20"/>
          <p:cNvSpPr>
            <a:spLocks noChangeShapeType="1"/>
          </p:cNvSpPr>
          <p:nvPr/>
        </p:nvSpPr>
        <p:spPr bwMode="auto">
          <a:xfrm>
            <a:off x="7019925" y="4913313"/>
            <a:ext cx="0" cy="792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3" name="Line 21"/>
          <p:cNvSpPr>
            <a:spLocks noChangeShapeType="1"/>
          </p:cNvSpPr>
          <p:nvPr/>
        </p:nvSpPr>
        <p:spPr bwMode="auto">
          <a:xfrm flipH="1">
            <a:off x="7019925" y="4913313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4" name="Line 22"/>
          <p:cNvSpPr>
            <a:spLocks noChangeShapeType="1"/>
          </p:cNvSpPr>
          <p:nvPr/>
        </p:nvSpPr>
        <p:spPr bwMode="auto">
          <a:xfrm>
            <a:off x="7019925" y="5345113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5" name="Line 23"/>
          <p:cNvSpPr>
            <a:spLocks noChangeShapeType="1"/>
          </p:cNvSpPr>
          <p:nvPr/>
        </p:nvSpPr>
        <p:spPr bwMode="auto">
          <a:xfrm>
            <a:off x="7596188" y="47244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6" name="Rectangle 24"/>
          <p:cNvSpPr>
            <a:spLocks noChangeArrowheads="1"/>
          </p:cNvSpPr>
          <p:nvPr/>
        </p:nvSpPr>
        <p:spPr bwMode="auto">
          <a:xfrm>
            <a:off x="7523163" y="4148138"/>
            <a:ext cx="144462" cy="5762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5737" name="Line 25"/>
          <p:cNvSpPr>
            <a:spLocks noChangeShapeType="1"/>
          </p:cNvSpPr>
          <p:nvPr/>
        </p:nvSpPr>
        <p:spPr bwMode="auto">
          <a:xfrm>
            <a:off x="7473950" y="384810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8" name="Line 26"/>
          <p:cNvSpPr>
            <a:spLocks noChangeShapeType="1"/>
          </p:cNvSpPr>
          <p:nvPr/>
        </p:nvSpPr>
        <p:spPr bwMode="auto">
          <a:xfrm>
            <a:off x="7618413" y="3848100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39" name="Line 27"/>
          <p:cNvSpPr>
            <a:spLocks noChangeShapeType="1"/>
          </p:cNvSpPr>
          <p:nvPr/>
        </p:nvSpPr>
        <p:spPr bwMode="auto">
          <a:xfrm>
            <a:off x="3398838" y="530066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5740" name="Line 28"/>
          <p:cNvSpPr>
            <a:spLocks noChangeShapeType="1"/>
          </p:cNvSpPr>
          <p:nvPr/>
        </p:nvSpPr>
        <p:spPr bwMode="auto">
          <a:xfrm>
            <a:off x="7666038" y="5776913"/>
            <a:ext cx="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grpSp>
        <p:nvGrpSpPr>
          <p:cNvPr id="115741" name="Group 29"/>
          <p:cNvGrpSpPr>
            <a:grpSpLocks/>
          </p:cNvGrpSpPr>
          <p:nvPr/>
        </p:nvGrpSpPr>
        <p:grpSpPr bwMode="auto">
          <a:xfrm>
            <a:off x="7378700" y="6091238"/>
            <a:ext cx="504825" cy="144462"/>
            <a:chOff x="2517" y="3929"/>
            <a:chExt cx="318" cy="91"/>
          </a:xfrm>
        </p:grpSpPr>
        <p:sp>
          <p:nvSpPr>
            <p:cNvPr id="115742" name="Line 30"/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43" name="Line 31"/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44" name="Line 32"/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45" name="Line 33"/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46" name="Line 34"/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5747" name="Group 35"/>
          <p:cNvGrpSpPr>
            <a:grpSpLocks/>
          </p:cNvGrpSpPr>
          <p:nvPr/>
        </p:nvGrpSpPr>
        <p:grpSpPr bwMode="auto">
          <a:xfrm>
            <a:off x="4211638" y="5014913"/>
            <a:ext cx="1368425" cy="576262"/>
            <a:chOff x="1051" y="1978"/>
            <a:chExt cx="1133" cy="363"/>
          </a:xfrm>
        </p:grpSpPr>
        <p:sp>
          <p:nvSpPr>
            <p:cNvPr id="115748" name="AutoShape 36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49" name="Line 37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50" name="Line 38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51" name="Line 39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115752" name="Group 40"/>
          <p:cNvGrpSpPr>
            <a:grpSpLocks/>
          </p:cNvGrpSpPr>
          <p:nvPr/>
        </p:nvGrpSpPr>
        <p:grpSpPr bwMode="auto">
          <a:xfrm>
            <a:off x="5580063" y="5013325"/>
            <a:ext cx="1368425" cy="576263"/>
            <a:chOff x="1051" y="1978"/>
            <a:chExt cx="1133" cy="363"/>
          </a:xfrm>
        </p:grpSpPr>
        <p:sp>
          <p:nvSpPr>
            <p:cNvPr id="115753" name="AutoShape 41"/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15754" name="Line 42"/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55" name="Line 43"/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115756" name="Line 44"/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115761" name="Text Box 49"/>
          <p:cNvSpPr txBox="1">
            <a:spLocks noChangeArrowheads="1"/>
          </p:cNvSpPr>
          <p:nvPr/>
        </p:nvSpPr>
        <p:spPr bwMode="auto">
          <a:xfrm>
            <a:off x="950913" y="51768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1</a:t>
            </a:r>
          </a:p>
        </p:txBody>
      </p:sp>
      <p:sp>
        <p:nvSpPr>
          <p:cNvPr id="115762" name="Text Box 50"/>
          <p:cNvSpPr txBox="1">
            <a:spLocks noChangeArrowheads="1"/>
          </p:cNvSpPr>
          <p:nvPr/>
        </p:nvSpPr>
        <p:spPr bwMode="auto">
          <a:xfrm>
            <a:off x="3036888" y="53927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2</a:t>
            </a:r>
          </a:p>
        </p:txBody>
      </p:sp>
      <p:sp>
        <p:nvSpPr>
          <p:cNvPr id="115763" name="Text Box 51"/>
          <p:cNvSpPr txBox="1">
            <a:spLocks noChangeArrowheads="1"/>
          </p:cNvSpPr>
          <p:nvPr/>
        </p:nvSpPr>
        <p:spPr bwMode="auto">
          <a:xfrm>
            <a:off x="5413375" y="5445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115764" name="Text Box 52"/>
          <p:cNvSpPr txBox="1">
            <a:spLocks noChangeArrowheads="1"/>
          </p:cNvSpPr>
          <p:nvPr/>
        </p:nvSpPr>
        <p:spPr bwMode="auto">
          <a:xfrm>
            <a:off x="6637338" y="54451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4</a:t>
            </a:r>
          </a:p>
        </p:txBody>
      </p:sp>
      <p:sp>
        <p:nvSpPr>
          <p:cNvPr id="115765" name="Text Box 53"/>
          <p:cNvSpPr txBox="1">
            <a:spLocks noChangeArrowheads="1"/>
          </p:cNvSpPr>
          <p:nvPr/>
        </p:nvSpPr>
        <p:spPr bwMode="auto">
          <a:xfrm>
            <a:off x="7667625" y="47974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5</a:t>
            </a:r>
          </a:p>
        </p:txBody>
      </p:sp>
      <p:sp>
        <p:nvSpPr>
          <p:cNvPr id="115766" name="Text Box 54"/>
          <p:cNvSpPr txBox="1">
            <a:spLocks noChangeArrowheads="1"/>
          </p:cNvSpPr>
          <p:nvPr/>
        </p:nvSpPr>
        <p:spPr bwMode="auto">
          <a:xfrm>
            <a:off x="3276600" y="47244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r1</a:t>
            </a:r>
          </a:p>
        </p:txBody>
      </p:sp>
      <p:sp>
        <p:nvSpPr>
          <p:cNvPr id="115767" name="Text Box 55"/>
          <p:cNvSpPr txBox="1">
            <a:spLocks noChangeArrowheads="1"/>
          </p:cNvSpPr>
          <p:nvPr/>
        </p:nvSpPr>
        <p:spPr bwMode="auto">
          <a:xfrm>
            <a:off x="7667625" y="4292600"/>
            <a:ext cx="38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r2</a:t>
            </a:r>
          </a:p>
        </p:txBody>
      </p:sp>
      <p:sp>
        <p:nvSpPr>
          <p:cNvPr id="115768" name="Text Box 56"/>
          <p:cNvSpPr txBox="1">
            <a:spLocks noChangeArrowheads="1"/>
          </p:cNvSpPr>
          <p:nvPr/>
        </p:nvSpPr>
        <p:spPr bwMode="auto">
          <a:xfrm>
            <a:off x="2195513" y="5516563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d1</a:t>
            </a:r>
          </a:p>
        </p:txBody>
      </p:sp>
      <p:sp>
        <p:nvSpPr>
          <p:cNvPr id="115769" name="Text Box 57"/>
          <p:cNvSpPr txBox="1">
            <a:spLocks noChangeArrowheads="1"/>
          </p:cNvSpPr>
          <p:nvPr/>
        </p:nvSpPr>
        <p:spPr bwMode="auto">
          <a:xfrm>
            <a:off x="4643438" y="56610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d2</a:t>
            </a:r>
          </a:p>
        </p:txBody>
      </p:sp>
      <p:sp>
        <p:nvSpPr>
          <p:cNvPr id="115770" name="Text Box 58"/>
          <p:cNvSpPr txBox="1">
            <a:spLocks noChangeArrowheads="1"/>
          </p:cNvSpPr>
          <p:nvPr/>
        </p:nvSpPr>
        <p:spPr bwMode="auto">
          <a:xfrm>
            <a:off x="6011863" y="56610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d3</a:t>
            </a:r>
          </a:p>
        </p:txBody>
      </p:sp>
      <p:sp>
        <p:nvSpPr>
          <p:cNvPr id="115771" name="Text Box 59"/>
          <p:cNvSpPr txBox="1">
            <a:spLocks noChangeArrowheads="1"/>
          </p:cNvSpPr>
          <p:nvPr/>
        </p:nvSpPr>
        <p:spPr bwMode="auto">
          <a:xfrm>
            <a:off x="7380288" y="52292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q1</a:t>
            </a:r>
          </a:p>
        </p:txBody>
      </p:sp>
      <p:sp>
        <p:nvSpPr>
          <p:cNvPr id="115773" name="Text Box 61"/>
          <p:cNvSpPr txBox="1">
            <a:spLocks noChangeArrowheads="1"/>
          </p:cNvSpPr>
          <p:nvPr/>
        </p:nvSpPr>
        <p:spPr bwMode="auto">
          <a:xfrm>
            <a:off x="900113" y="1793875"/>
            <a:ext cx="21336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2400"/>
              <a:t>q1 5 4 0 mod1</a:t>
            </a:r>
          </a:p>
          <a:p>
            <a:r>
              <a:rPr lang="en-US" altLang="ja-JP" sz="2400"/>
              <a:t>d1 2 1 diode</a:t>
            </a:r>
          </a:p>
          <a:p>
            <a:r>
              <a:rPr lang="en-US" altLang="ja-JP" sz="2400"/>
              <a:t>d2 2 3 diode</a:t>
            </a:r>
          </a:p>
          <a:p>
            <a:r>
              <a:rPr lang="en-US" altLang="ja-JP" sz="2400"/>
              <a:t>d3 3 4 diode</a:t>
            </a:r>
          </a:p>
          <a:p>
            <a:r>
              <a:rPr lang="en-US" altLang="ja-JP" sz="2400"/>
              <a:t>r1 6 2 1k</a:t>
            </a:r>
          </a:p>
          <a:p>
            <a:r>
              <a:rPr lang="en-US" altLang="ja-JP" sz="2400"/>
              <a:t>r2 6 5 1k</a:t>
            </a:r>
          </a:p>
        </p:txBody>
      </p:sp>
      <p:sp>
        <p:nvSpPr>
          <p:cNvPr id="115774" name="Text Box 62"/>
          <p:cNvSpPr txBox="1">
            <a:spLocks noChangeArrowheads="1"/>
          </p:cNvSpPr>
          <p:nvPr/>
        </p:nvSpPr>
        <p:spPr bwMode="auto">
          <a:xfrm>
            <a:off x="4192588" y="170656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ja-JP" altLang="ja-JP"/>
          </a:p>
        </p:txBody>
      </p:sp>
      <p:sp>
        <p:nvSpPr>
          <p:cNvPr id="115775" name="AutoShape 63"/>
          <p:cNvSpPr>
            <a:spLocks noChangeArrowheads="1"/>
          </p:cNvSpPr>
          <p:nvPr/>
        </p:nvSpPr>
        <p:spPr bwMode="auto">
          <a:xfrm>
            <a:off x="900113" y="908050"/>
            <a:ext cx="1584325" cy="360363"/>
          </a:xfrm>
          <a:prstGeom prst="wedgeRoundRectCallout">
            <a:avLst>
              <a:gd name="adj1" fmla="val -33667"/>
              <a:gd name="adj2" fmla="val 22004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ja-JP"/>
              <a:t>qX</a:t>
            </a:r>
            <a:r>
              <a:rPr lang="ja-JP" altLang="en-US"/>
              <a:t>は</a:t>
            </a:r>
            <a:r>
              <a:rPr lang="en-US" altLang="ja-JP"/>
              <a:t>BJT</a:t>
            </a:r>
          </a:p>
        </p:txBody>
      </p:sp>
      <p:sp>
        <p:nvSpPr>
          <p:cNvPr id="115776" name="AutoShape 64"/>
          <p:cNvSpPr>
            <a:spLocks noChangeArrowheads="1"/>
          </p:cNvSpPr>
          <p:nvPr/>
        </p:nvSpPr>
        <p:spPr bwMode="auto">
          <a:xfrm>
            <a:off x="2555875" y="1125538"/>
            <a:ext cx="1584325" cy="360362"/>
          </a:xfrm>
          <a:prstGeom prst="wedgeRoundRectCallout">
            <a:avLst>
              <a:gd name="adj1" fmla="val -101602"/>
              <a:gd name="adj2" fmla="val 171144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ja-JP"/>
              <a:t>C B E</a:t>
            </a:r>
            <a:r>
              <a:rPr lang="ja-JP" altLang="en-US"/>
              <a:t>の順</a:t>
            </a:r>
          </a:p>
        </p:txBody>
      </p:sp>
      <p:sp>
        <p:nvSpPr>
          <p:cNvPr id="115777" name="AutoShape 65"/>
          <p:cNvSpPr>
            <a:spLocks noChangeArrowheads="1"/>
          </p:cNvSpPr>
          <p:nvPr/>
        </p:nvSpPr>
        <p:spPr bwMode="auto">
          <a:xfrm>
            <a:off x="3203575" y="2205038"/>
            <a:ext cx="2447925" cy="360362"/>
          </a:xfrm>
          <a:prstGeom prst="wedgeRoundRectCallout">
            <a:avLst>
              <a:gd name="adj1" fmla="val -128014"/>
              <a:gd name="adj2" fmla="val -2797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ja-JP"/>
              <a:t>dX</a:t>
            </a:r>
            <a:r>
              <a:rPr lang="ja-JP" altLang="en-US"/>
              <a:t>はダイオード</a:t>
            </a:r>
          </a:p>
        </p:txBody>
      </p:sp>
      <p:sp>
        <p:nvSpPr>
          <p:cNvPr id="115778" name="AutoShape 66"/>
          <p:cNvSpPr>
            <a:spLocks noChangeArrowheads="1"/>
          </p:cNvSpPr>
          <p:nvPr/>
        </p:nvSpPr>
        <p:spPr bwMode="auto">
          <a:xfrm>
            <a:off x="3779838" y="2781300"/>
            <a:ext cx="2447925" cy="360363"/>
          </a:xfrm>
          <a:prstGeom prst="wedgeRoundRectCallout">
            <a:avLst>
              <a:gd name="adj1" fmla="val -129704"/>
              <a:gd name="adj2" fmla="val -128412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ja-JP"/>
              <a:t>A K</a:t>
            </a:r>
            <a:r>
              <a:rPr lang="ja-JP" altLang="en-US"/>
              <a:t>の順</a:t>
            </a:r>
          </a:p>
        </p:txBody>
      </p:sp>
      <p:sp>
        <p:nvSpPr>
          <p:cNvPr id="115779" name="AutoShape 67"/>
          <p:cNvSpPr>
            <a:spLocks noChangeArrowheads="1"/>
          </p:cNvSpPr>
          <p:nvPr/>
        </p:nvSpPr>
        <p:spPr bwMode="auto">
          <a:xfrm>
            <a:off x="3708400" y="4005263"/>
            <a:ext cx="1584325" cy="360362"/>
          </a:xfrm>
          <a:prstGeom prst="wedgeRoundRectCallout">
            <a:avLst>
              <a:gd name="adj1" fmla="val -205713"/>
              <a:gd name="adj2" fmla="val -6453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ｒ</a:t>
            </a:r>
            <a:r>
              <a:rPr lang="en-US" altLang="ja-JP"/>
              <a:t>X</a:t>
            </a:r>
            <a:r>
              <a:rPr lang="ja-JP" altLang="en-US"/>
              <a:t>は抵抗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99">
            <a:extLst>
              <a:ext uri="{FF2B5EF4-FFF2-40B4-BE49-F238E27FC236}">
                <a16:creationId xmlns:a16="http://schemas.microsoft.com/office/drawing/2014/main" id="{F3C49720-75F4-4F95-A619-E0D1E7367097}"/>
              </a:ext>
            </a:extLst>
          </p:cNvPr>
          <p:cNvGrpSpPr>
            <a:grpSpLocks/>
          </p:cNvGrpSpPr>
          <p:nvPr/>
        </p:nvGrpSpPr>
        <p:grpSpPr bwMode="auto">
          <a:xfrm>
            <a:off x="5722590" y="3890219"/>
            <a:ext cx="314881" cy="547688"/>
            <a:chOff x="4331" y="3176"/>
            <a:chExt cx="182" cy="345"/>
          </a:xfrm>
        </p:grpSpPr>
        <p:sp>
          <p:nvSpPr>
            <p:cNvPr id="67" name="Line 61">
              <a:extLst>
                <a:ext uri="{FF2B5EF4-FFF2-40B4-BE49-F238E27FC236}">
                  <a16:creationId xmlns:a16="http://schemas.microsoft.com/office/drawing/2014/main" id="{DCDAE8B8-440D-410B-AED3-CBD4F4DFC1C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176"/>
              <a:ext cx="1" cy="3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8" name="Line 62">
              <a:extLst>
                <a:ext uri="{FF2B5EF4-FFF2-40B4-BE49-F238E27FC236}">
                  <a16:creationId xmlns:a16="http://schemas.microsoft.com/office/drawing/2014/main" id="{FF4E7065-1442-4F84-960F-51E3F223483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203"/>
              <a:ext cx="182" cy="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9" name="Line 63">
              <a:extLst>
                <a:ext uri="{FF2B5EF4-FFF2-40B4-BE49-F238E27FC236}">
                  <a16:creationId xmlns:a16="http://schemas.microsoft.com/office/drawing/2014/main" id="{524C6B61-1248-452F-BBE9-1BF06F273B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1" y="3367"/>
              <a:ext cx="182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15" name="Line 66">
            <a:extLst>
              <a:ext uri="{FF2B5EF4-FFF2-40B4-BE49-F238E27FC236}">
                <a16:creationId xmlns:a16="http://schemas.microsoft.com/office/drawing/2014/main" id="{7FC980E9-E934-41CD-9765-6DC1B66F0E3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7690" y="2132856"/>
            <a:ext cx="313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6" name="Line 67">
            <a:extLst>
              <a:ext uri="{FF2B5EF4-FFF2-40B4-BE49-F238E27FC236}">
                <a16:creationId xmlns:a16="http://schemas.microsoft.com/office/drawing/2014/main" id="{074A551C-4816-4AD9-AF37-97275603E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9928" y="2132856"/>
            <a:ext cx="0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17" name="Line 69">
            <a:extLst>
              <a:ext uri="{FF2B5EF4-FFF2-40B4-BE49-F238E27FC236}">
                <a16:creationId xmlns:a16="http://schemas.microsoft.com/office/drawing/2014/main" id="{F3567C89-C98B-4A53-8826-F51E7D802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8340" y="4409331"/>
            <a:ext cx="3460" cy="6048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18" name="Group 70">
            <a:extLst>
              <a:ext uri="{FF2B5EF4-FFF2-40B4-BE49-F238E27FC236}">
                <a16:creationId xmlns:a16="http://schemas.microsoft.com/office/drawing/2014/main" id="{9A4962C5-CE8F-4FEA-A843-82666336F233}"/>
              </a:ext>
            </a:extLst>
          </p:cNvPr>
          <p:cNvGrpSpPr>
            <a:grpSpLocks/>
          </p:cNvGrpSpPr>
          <p:nvPr/>
        </p:nvGrpSpPr>
        <p:grpSpPr bwMode="auto">
          <a:xfrm>
            <a:off x="5721003" y="5010994"/>
            <a:ext cx="550176" cy="144463"/>
            <a:chOff x="2517" y="3929"/>
            <a:chExt cx="318" cy="91"/>
          </a:xfrm>
        </p:grpSpPr>
        <p:sp>
          <p:nvSpPr>
            <p:cNvPr id="62" name="Line 71">
              <a:extLst>
                <a:ext uri="{FF2B5EF4-FFF2-40B4-BE49-F238E27FC236}">
                  <a16:creationId xmlns:a16="http://schemas.microsoft.com/office/drawing/2014/main" id="{65C469D9-2C20-49E5-A137-3910D34396C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3" name="Line 72">
              <a:extLst>
                <a:ext uri="{FF2B5EF4-FFF2-40B4-BE49-F238E27FC236}">
                  <a16:creationId xmlns:a16="http://schemas.microsoft.com/office/drawing/2014/main" id="{61B97684-4B6B-4039-A5FF-416D563EBFD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4" name="Line 73">
              <a:extLst>
                <a:ext uri="{FF2B5EF4-FFF2-40B4-BE49-F238E27FC236}">
                  <a16:creationId xmlns:a16="http://schemas.microsoft.com/office/drawing/2014/main" id="{5C14D302-4112-4131-80E4-20A602211E9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5" name="Line 74">
              <a:extLst>
                <a:ext uri="{FF2B5EF4-FFF2-40B4-BE49-F238E27FC236}">
                  <a16:creationId xmlns:a16="http://schemas.microsoft.com/office/drawing/2014/main" id="{2616B7AD-B893-46D6-BD36-14D8C3464D9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6" name="Line 75">
              <a:extLst>
                <a:ext uri="{FF2B5EF4-FFF2-40B4-BE49-F238E27FC236}">
                  <a16:creationId xmlns:a16="http://schemas.microsoft.com/office/drawing/2014/main" id="{986AE1EE-9F31-42F3-AD2E-DCE4CC3D69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19" name="Group 81">
            <a:extLst>
              <a:ext uri="{FF2B5EF4-FFF2-40B4-BE49-F238E27FC236}">
                <a16:creationId xmlns:a16="http://schemas.microsoft.com/office/drawing/2014/main" id="{BA0BB9C6-A736-4681-AF5C-3A3ECD959729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5662542" y="3416866"/>
            <a:ext cx="720725" cy="314881"/>
            <a:chOff x="1051" y="1978"/>
            <a:chExt cx="1133" cy="363"/>
          </a:xfrm>
        </p:grpSpPr>
        <p:sp>
          <p:nvSpPr>
            <p:cNvPr id="58" name="AutoShape 82">
              <a:extLst>
                <a:ext uri="{FF2B5EF4-FFF2-40B4-BE49-F238E27FC236}">
                  <a16:creationId xmlns:a16="http://schemas.microsoft.com/office/drawing/2014/main" id="{C38F6F28-DDA6-4997-911F-4FA90D6D4E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459" y="2024"/>
              <a:ext cx="272" cy="272"/>
            </a:xfrm>
            <a:prstGeom prst="triangle">
              <a:avLst>
                <a:gd name="adj" fmla="val 50000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50" charset="-128"/>
              </a:endParaRPr>
            </a:p>
          </p:txBody>
        </p:sp>
        <p:sp>
          <p:nvSpPr>
            <p:cNvPr id="59" name="Line 83">
              <a:extLst>
                <a:ext uri="{FF2B5EF4-FFF2-40B4-BE49-F238E27FC236}">
                  <a16:creationId xmlns:a16="http://schemas.microsoft.com/office/drawing/2014/main" id="{9CB6350A-373C-4AD4-A9B2-E427B18EA2D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31" y="1978"/>
              <a:ext cx="0" cy="363"/>
            </a:xfrm>
            <a:prstGeom prst="lin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0" name="Line 84">
              <a:extLst>
                <a:ext uri="{FF2B5EF4-FFF2-40B4-BE49-F238E27FC236}">
                  <a16:creationId xmlns:a16="http://schemas.microsoft.com/office/drawing/2014/main" id="{2FAD12FC-1560-4D9B-A5EB-4D146D0BA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51" y="2160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61" name="Line 85">
              <a:extLst>
                <a:ext uri="{FF2B5EF4-FFF2-40B4-BE49-F238E27FC236}">
                  <a16:creationId xmlns:a16="http://schemas.microsoft.com/office/drawing/2014/main" id="{3FAD7098-1F37-422F-ACC9-2AAF1731A5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160"/>
              <a:ext cx="40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grpSp>
        <p:nvGrpSpPr>
          <p:cNvPr id="20" name="Group 100">
            <a:extLst>
              <a:ext uri="{FF2B5EF4-FFF2-40B4-BE49-F238E27FC236}">
                <a16:creationId xmlns:a16="http://schemas.microsoft.com/office/drawing/2014/main" id="{16FCF612-C715-4630-B6C3-369608424E89}"/>
              </a:ext>
            </a:extLst>
          </p:cNvPr>
          <p:cNvGrpSpPr>
            <a:grpSpLocks/>
          </p:cNvGrpSpPr>
          <p:nvPr/>
        </p:nvGrpSpPr>
        <p:grpSpPr bwMode="auto">
          <a:xfrm>
            <a:off x="5074890" y="3645744"/>
            <a:ext cx="314881" cy="547688"/>
            <a:chOff x="4331" y="3176"/>
            <a:chExt cx="182" cy="345"/>
          </a:xfrm>
        </p:grpSpPr>
        <p:sp>
          <p:nvSpPr>
            <p:cNvPr id="55" name="Line 101">
              <a:extLst>
                <a:ext uri="{FF2B5EF4-FFF2-40B4-BE49-F238E27FC236}">
                  <a16:creationId xmlns:a16="http://schemas.microsoft.com/office/drawing/2014/main" id="{F95FBFCF-9D77-4CFF-888D-D965E9B5D6F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176"/>
              <a:ext cx="1" cy="3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6" name="Line 102">
              <a:extLst>
                <a:ext uri="{FF2B5EF4-FFF2-40B4-BE49-F238E27FC236}">
                  <a16:creationId xmlns:a16="http://schemas.microsoft.com/office/drawing/2014/main" id="{294E3FF4-604D-486D-842E-3F9916D60A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203"/>
              <a:ext cx="182" cy="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7" name="Line 103">
              <a:extLst>
                <a:ext uri="{FF2B5EF4-FFF2-40B4-BE49-F238E27FC236}">
                  <a16:creationId xmlns:a16="http://schemas.microsoft.com/office/drawing/2014/main" id="{8895E8AF-27AD-4365-86D0-6A2ACCE221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1" y="3367"/>
              <a:ext cx="182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1" name="Line 104">
            <a:extLst>
              <a:ext uri="{FF2B5EF4-FFF2-40B4-BE49-F238E27FC236}">
                <a16:creationId xmlns:a16="http://schemas.microsoft.com/office/drawing/2014/main" id="{BC8059DD-F865-4C2E-89F1-71FDD68A25B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15" y="4222006"/>
            <a:ext cx="39100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2" name="Rectangle 105">
            <a:extLst>
              <a:ext uri="{FF2B5EF4-FFF2-40B4-BE49-F238E27FC236}">
                <a16:creationId xmlns:a16="http://schemas.microsoft.com/office/drawing/2014/main" id="{CD6B45B1-F4EB-4797-89EB-C81E75C64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790" y="4425206"/>
            <a:ext cx="155710" cy="373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grpSp>
        <p:nvGrpSpPr>
          <p:cNvPr id="23" name="Group 106">
            <a:extLst>
              <a:ext uri="{FF2B5EF4-FFF2-40B4-BE49-F238E27FC236}">
                <a16:creationId xmlns:a16="http://schemas.microsoft.com/office/drawing/2014/main" id="{D28E3FF8-E23C-4CF4-933F-4C00736F32DA}"/>
              </a:ext>
            </a:extLst>
          </p:cNvPr>
          <p:cNvGrpSpPr>
            <a:grpSpLocks/>
          </p:cNvGrpSpPr>
          <p:nvPr/>
        </p:nvGrpSpPr>
        <p:grpSpPr bwMode="auto">
          <a:xfrm>
            <a:off x="5146328" y="5012581"/>
            <a:ext cx="550176" cy="144463"/>
            <a:chOff x="2517" y="3929"/>
            <a:chExt cx="318" cy="91"/>
          </a:xfrm>
        </p:grpSpPr>
        <p:sp>
          <p:nvSpPr>
            <p:cNvPr id="50" name="Line 107">
              <a:extLst>
                <a:ext uri="{FF2B5EF4-FFF2-40B4-BE49-F238E27FC236}">
                  <a16:creationId xmlns:a16="http://schemas.microsoft.com/office/drawing/2014/main" id="{8CD27A83-659D-4B51-8AE5-FB7FD06033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17" y="3929"/>
              <a:ext cx="31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1" name="Line 108">
              <a:extLst>
                <a:ext uri="{FF2B5EF4-FFF2-40B4-BE49-F238E27FC236}">
                  <a16:creationId xmlns:a16="http://schemas.microsoft.com/office/drawing/2014/main" id="{C1DAFCE3-74E6-4276-90A9-5783898D3C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17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2" name="Line 109">
              <a:extLst>
                <a:ext uri="{FF2B5EF4-FFF2-40B4-BE49-F238E27FC236}">
                  <a16:creationId xmlns:a16="http://schemas.microsoft.com/office/drawing/2014/main" id="{8B7616A6-932B-432F-9E40-0B7FD0A42C6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62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3" name="Line 110">
              <a:extLst>
                <a:ext uri="{FF2B5EF4-FFF2-40B4-BE49-F238E27FC236}">
                  <a16:creationId xmlns:a16="http://schemas.microsoft.com/office/drawing/2014/main" id="{0C99C77C-552E-49B8-B161-015E384E54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07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54" name="Line 111">
              <a:extLst>
                <a:ext uri="{FF2B5EF4-FFF2-40B4-BE49-F238E27FC236}">
                  <a16:creationId xmlns:a16="http://schemas.microsoft.com/office/drawing/2014/main" id="{B6DC0547-CE20-4403-AAE3-9785B7DC18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52" y="3929"/>
              <a:ext cx="91" cy="9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4" name="Line 112">
            <a:extLst>
              <a:ext uri="{FF2B5EF4-FFF2-40B4-BE49-F238E27FC236}">
                <a16:creationId xmlns:a16="http://schemas.microsoft.com/office/drawing/2014/main" id="{C5B404F5-1109-44BA-BE4C-716B500CB4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15" y="4798269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Line 113">
            <a:extLst>
              <a:ext uri="{FF2B5EF4-FFF2-40B4-BE49-F238E27FC236}">
                <a16:creationId xmlns:a16="http://schemas.microsoft.com/office/drawing/2014/main" id="{132142C3-732C-4BE6-8F06-7F3129D2B7A0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15" y="4222006"/>
            <a:ext cx="0" cy="215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26" name="Group 114">
            <a:extLst>
              <a:ext uri="{FF2B5EF4-FFF2-40B4-BE49-F238E27FC236}">
                <a16:creationId xmlns:a16="http://schemas.microsoft.com/office/drawing/2014/main" id="{BC164134-8B39-44C6-A4CC-03517619C9BA}"/>
              </a:ext>
            </a:extLst>
          </p:cNvPr>
          <p:cNvGrpSpPr>
            <a:grpSpLocks/>
          </p:cNvGrpSpPr>
          <p:nvPr/>
        </p:nvGrpSpPr>
        <p:grpSpPr bwMode="auto">
          <a:xfrm>
            <a:off x="5722590" y="2709119"/>
            <a:ext cx="314881" cy="547688"/>
            <a:chOff x="4331" y="3176"/>
            <a:chExt cx="182" cy="345"/>
          </a:xfrm>
        </p:grpSpPr>
        <p:sp>
          <p:nvSpPr>
            <p:cNvPr id="47" name="Line 115">
              <a:extLst>
                <a:ext uri="{FF2B5EF4-FFF2-40B4-BE49-F238E27FC236}">
                  <a16:creationId xmlns:a16="http://schemas.microsoft.com/office/drawing/2014/main" id="{D252774C-6545-47C6-BB1A-A88B9BCD40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176"/>
              <a:ext cx="1" cy="3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8" name="Line 116">
              <a:extLst>
                <a:ext uri="{FF2B5EF4-FFF2-40B4-BE49-F238E27FC236}">
                  <a16:creationId xmlns:a16="http://schemas.microsoft.com/office/drawing/2014/main" id="{105E81DB-1180-47E7-A3A4-35197587C3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203"/>
              <a:ext cx="182" cy="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9" name="Line 117">
              <a:extLst>
                <a:ext uri="{FF2B5EF4-FFF2-40B4-BE49-F238E27FC236}">
                  <a16:creationId xmlns:a16="http://schemas.microsoft.com/office/drawing/2014/main" id="{D23871DC-9257-41DE-83BF-CF4829E9C6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1" y="3367"/>
              <a:ext cx="182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27" name="Rectangle 118">
            <a:extLst>
              <a:ext uri="{FF2B5EF4-FFF2-40B4-BE49-F238E27FC236}">
                <a16:creationId xmlns:a16="http://schemas.microsoft.com/office/drawing/2014/main" id="{7AA8A983-F841-43C7-A2C2-38A20BA5D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8490" y="2263031"/>
            <a:ext cx="155710" cy="373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28" name="Line 119">
            <a:extLst>
              <a:ext uri="{FF2B5EF4-FFF2-40B4-BE49-F238E27FC236}">
                <a16:creationId xmlns:a16="http://schemas.microsoft.com/office/drawing/2014/main" id="{C53C6168-9CE5-4444-A84A-3E8E822707B3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9928" y="2636094"/>
            <a:ext cx="0" cy="1444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9" name="Line 120">
            <a:extLst>
              <a:ext uri="{FF2B5EF4-FFF2-40B4-BE49-F238E27FC236}">
                <a16:creationId xmlns:a16="http://schemas.microsoft.com/office/drawing/2014/main" id="{23454530-672E-4E32-95FA-4ACB673A438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39990" y="2147144"/>
            <a:ext cx="313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0" name="Line 121">
            <a:extLst>
              <a:ext uri="{FF2B5EF4-FFF2-40B4-BE49-F238E27FC236}">
                <a16:creationId xmlns:a16="http://schemas.microsoft.com/office/drawing/2014/main" id="{F0879F0A-0D29-4B12-94D0-144ECB0C53A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2228" y="2147144"/>
            <a:ext cx="0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1" name="Rectangle 122">
            <a:extLst>
              <a:ext uri="{FF2B5EF4-FFF2-40B4-BE49-F238E27FC236}">
                <a16:creationId xmlns:a16="http://schemas.microsoft.com/office/drawing/2014/main" id="{7E5B5EE9-D630-4970-89EC-0920ADE18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790" y="2277319"/>
            <a:ext cx="155710" cy="373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32" name="Line 123">
            <a:extLst>
              <a:ext uri="{FF2B5EF4-FFF2-40B4-BE49-F238E27FC236}">
                <a16:creationId xmlns:a16="http://schemas.microsoft.com/office/drawing/2014/main" id="{6ACE0A0F-F6EF-47DA-87BC-EECF7B7303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2228" y="2650381"/>
            <a:ext cx="1730" cy="1066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3" name="Line 124">
            <a:extLst>
              <a:ext uri="{FF2B5EF4-FFF2-40B4-BE49-F238E27FC236}">
                <a16:creationId xmlns:a16="http://schemas.microsoft.com/office/drawing/2014/main" id="{2B1F2024-57FE-4CC8-8D8F-F029BEC59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63815" y="2998044"/>
            <a:ext cx="39100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pSp>
        <p:nvGrpSpPr>
          <p:cNvPr id="34" name="Group 125">
            <a:extLst>
              <a:ext uri="{FF2B5EF4-FFF2-40B4-BE49-F238E27FC236}">
                <a16:creationId xmlns:a16="http://schemas.microsoft.com/office/drawing/2014/main" id="{29E38689-8AAC-4A48-9FEA-BF0BE3757B34}"/>
              </a:ext>
            </a:extLst>
          </p:cNvPr>
          <p:cNvGrpSpPr>
            <a:grpSpLocks/>
          </p:cNvGrpSpPr>
          <p:nvPr/>
        </p:nvGrpSpPr>
        <p:grpSpPr bwMode="auto">
          <a:xfrm rot="5400000">
            <a:off x="3070664" y="3476681"/>
            <a:ext cx="288925" cy="596888"/>
            <a:chOff x="4331" y="3176"/>
            <a:chExt cx="182" cy="345"/>
          </a:xfrm>
        </p:grpSpPr>
        <p:sp>
          <p:nvSpPr>
            <p:cNvPr id="44" name="Line 126">
              <a:extLst>
                <a:ext uri="{FF2B5EF4-FFF2-40B4-BE49-F238E27FC236}">
                  <a16:creationId xmlns:a16="http://schemas.microsoft.com/office/drawing/2014/main" id="{76F7944B-3237-4AE7-B883-6743E5CB74C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176"/>
              <a:ext cx="1" cy="3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5" name="Line 127">
              <a:extLst>
                <a:ext uri="{FF2B5EF4-FFF2-40B4-BE49-F238E27FC236}">
                  <a16:creationId xmlns:a16="http://schemas.microsoft.com/office/drawing/2014/main" id="{187C3CB6-D773-49D7-804F-CAD954FC3B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31" y="3203"/>
              <a:ext cx="182" cy="1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  <p:sp>
          <p:nvSpPr>
            <p:cNvPr id="46" name="Line 128">
              <a:extLst>
                <a:ext uri="{FF2B5EF4-FFF2-40B4-BE49-F238E27FC236}">
                  <a16:creationId xmlns:a16="http://schemas.microsoft.com/office/drawing/2014/main" id="{1104D347-2D14-49CD-BD60-2C0F1E73F9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1" y="3367"/>
              <a:ext cx="182" cy="15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endParaRPr>
            </a:p>
          </p:txBody>
        </p:sp>
      </p:grpSp>
      <p:sp>
        <p:nvSpPr>
          <p:cNvPr id="36" name="Line 130">
            <a:extLst>
              <a:ext uri="{FF2B5EF4-FFF2-40B4-BE49-F238E27FC236}">
                <a16:creationId xmlns:a16="http://schemas.microsoft.com/office/drawing/2014/main" id="{506C7969-5C72-45AE-869A-7B9B5C75C8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23728" y="3861644"/>
            <a:ext cx="86332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8" name="Line 132">
            <a:extLst>
              <a:ext uri="{FF2B5EF4-FFF2-40B4-BE49-F238E27FC236}">
                <a16:creationId xmlns:a16="http://schemas.microsoft.com/office/drawing/2014/main" id="{C24FEC3F-A40F-486D-9160-4E0E109AD1F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8765" y="2277319"/>
            <a:ext cx="3131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9" name="Line 133">
            <a:extLst>
              <a:ext uri="{FF2B5EF4-FFF2-40B4-BE49-F238E27FC236}">
                <a16:creationId xmlns:a16="http://schemas.microsoft.com/office/drawing/2014/main" id="{C723A7A7-D586-4AC7-A50F-EA7EBCC30CA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81003" y="2277319"/>
            <a:ext cx="0" cy="1428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0" name="Rectangle 134">
            <a:extLst>
              <a:ext uri="{FF2B5EF4-FFF2-40B4-BE49-F238E27FC236}">
                <a16:creationId xmlns:a16="http://schemas.microsoft.com/office/drawing/2014/main" id="{942AC71D-FC14-4B91-BE55-B80C72415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09565" y="2407494"/>
            <a:ext cx="155710" cy="3730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" name="Line 135">
            <a:extLst>
              <a:ext uri="{FF2B5EF4-FFF2-40B4-BE49-F238E27FC236}">
                <a16:creationId xmlns:a16="http://schemas.microsoft.com/office/drawing/2014/main" id="{AB2B65EE-085D-46A6-B47C-19D5C6931C9F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3228" y="2780556"/>
            <a:ext cx="0" cy="8651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2" name="Line 136">
            <a:extLst>
              <a:ext uri="{FF2B5EF4-FFF2-40B4-BE49-F238E27FC236}">
                <a16:creationId xmlns:a16="http://schemas.microsoft.com/office/drawing/2014/main" id="{C4DFA8DC-127B-420E-9D8B-09562876C7FB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9127" y="3933081"/>
            <a:ext cx="180450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3" name="Line 137">
            <a:extLst>
              <a:ext uri="{FF2B5EF4-FFF2-40B4-BE49-F238E27FC236}">
                <a16:creationId xmlns:a16="http://schemas.microsoft.com/office/drawing/2014/main" id="{05BFDFA8-C7F9-422E-91BA-BD8C44A2337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1515" y="3861644"/>
            <a:ext cx="550176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774195DC-E500-42A6-9AEA-E041019D448F}"/>
              </a:ext>
            </a:extLst>
          </p:cNvPr>
          <p:cNvSpPr txBox="1"/>
          <p:nvPr/>
        </p:nvSpPr>
        <p:spPr>
          <a:xfrm>
            <a:off x="1835696" y="764704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1</a:t>
            </a:r>
            <a:r>
              <a:rPr kumimoji="1" lang="ja-JP" altLang="en-US" dirty="0"/>
              <a:t>入力の</a:t>
            </a:r>
            <a:r>
              <a:rPr kumimoji="1" lang="en-US" altLang="ja-JP" dirty="0"/>
              <a:t>TTL</a:t>
            </a:r>
            <a:endParaRPr kumimoji="1" lang="ja-JP" altLang="en-US" dirty="0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10BF9BDC-F433-458E-ABE6-F95B4A4CE1B9}"/>
              </a:ext>
            </a:extLst>
          </p:cNvPr>
          <p:cNvSpPr txBox="1"/>
          <p:nvPr/>
        </p:nvSpPr>
        <p:spPr>
          <a:xfrm>
            <a:off x="3296814" y="2443772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4K</a:t>
            </a:r>
            <a:endParaRPr kumimoji="1" lang="ja-JP" altLang="en-US" dirty="0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40DCECEC-EC9C-4A8B-BA74-7BBC6EF0601F}"/>
              </a:ext>
            </a:extLst>
          </p:cNvPr>
          <p:cNvSpPr txBox="1"/>
          <p:nvPr/>
        </p:nvSpPr>
        <p:spPr>
          <a:xfrm>
            <a:off x="4834315" y="223996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r>
              <a:rPr kumimoji="1" lang="en-US" altLang="ja-JP" dirty="0"/>
              <a:t>K</a:t>
            </a:r>
            <a:endParaRPr kumimoji="1" lang="ja-JP" altLang="en-US" dirty="0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A8B4E4C-DC41-4890-BEB2-158BEF6711B0}"/>
              </a:ext>
            </a:extLst>
          </p:cNvPr>
          <p:cNvSpPr txBox="1"/>
          <p:nvPr/>
        </p:nvSpPr>
        <p:spPr>
          <a:xfrm>
            <a:off x="4782962" y="449878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</a:t>
            </a:r>
            <a:r>
              <a:rPr kumimoji="1" lang="en-US" altLang="ja-JP" dirty="0"/>
              <a:t>K</a:t>
            </a:r>
            <a:endParaRPr kumimoji="1" lang="ja-JP" altLang="en-US" dirty="0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43A6812A-9FF3-4A05-B041-EE392E60E763}"/>
              </a:ext>
            </a:extLst>
          </p:cNvPr>
          <p:cNvSpPr txBox="1"/>
          <p:nvPr/>
        </p:nvSpPr>
        <p:spPr>
          <a:xfrm>
            <a:off x="6295537" y="2348756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130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28529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演習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400" dirty="0"/>
              <a:t>CMOS</a:t>
            </a:r>
            <a:r>
              <a:rPr lang="ja-JP" altLang="en-US" sz="2400" dirty="0"/>
              <a:t>の</a:t>
            </a:r>
            <a:r>
              <a:rPr lang="en-US" altLang="ja-JP" sz="2400" dirty="0" err="1"/>
              <a:t>NAND</a:t>
            </a:r>
            <a:r>
              <a:rPr lang="ja-JP" altLang="en-US" sz="2400" dirty="0"/>
              <a:t>回路を構成し、シミュレーションして伝搬遅延時間（</a:t>
            </a:r>
            <a:r>
              <a:rPr lang="en-US" altLang="ja-JP" sz="2400" dirty="0" err="1"/>
              <a:t>tpHL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tpLH</a:t>
            </a:r>
            <a:r>
              <a:rPr lang="en-US" altLang="ja-JP" sz="2400" dirty="0"/>
              <a:t>)</a:t>
            </a:r>
            <a:r>
              <a:rPr lang="ja-JP" altLang="en-US" sz="2400" dirty="0"/>
              <a:t>のおおよそを測定せよ。負荷容量は例題の</a:t>
            </a:r>
            <a:r>
              <a:rPr lang="en-US" altLang="ja-JP" sz="2400" dirty="0"/>
              <a:t>NOT</a:t>
            </a:r>
            <a:r>
              <a:rPr lang="ja-JP" altLang="en-US" sz="2400" dirty="0"/>
              <a:t>回路と同様とせよ</a:t>
            </a:r>
            <a:endParaRPr lang="en-US" altLang="ja-JP" sz="2400" dirty="0"/>
          </a:p>
          <a:p>
            <a:pPr lvl="1">
              <a:lnSpc>
                <a:spcPct val="80000"/>
              </a:lnSpc>
            </a:pPr>
            <a:r>
              <a:rPr lang="en-US" altLang="ja-JP" sz="2000" dirty="0"/>
              <a:t>2</a:t>
            </a:r>
            <a:r>
              <a:rPr lang="ja-JP" altLang="en-US" sz="2000" dirty="0" err="1"/>
              <a:t>つの</a:t>
            </a:r>
            <a:r>
              <a:rPr lang="ja-JP" altLang="en-US" sz="2000" dirty="0"/>
              <a:t>入力を時間的にずらして入れることに注意！</a:t>
            </a:r>
          </a:p>
          <a:p>
            <a:pPr>
              <a:lnSpc>
                <a:spcPct val="80000"/>
              </a:lnSpc>
            </a:pPr>
            <a:r>
              <a:rPr lang="ja-JP" altLang="en-US" sz="2400" dirty="0"/>
              <a:t>前頁の</a:t>
            </a:r>
            <a:r>
              <a:rPr lang="en-US" altLang="ja-JP" sz="2400" dirty="0" err="1"/>
              <a:t>TTL</a:t>
            </a:r>
            <a:r>
              <a:rPr lang="ja-JP" altLang="en-US" sz="2400" dirty="0"/>
              <a:t>の</a:t>
            </a:r>
            <a:r>
              <a:rPr lang="en-US" altLang="ja-JP" sz="2400" dirty="0"/>
              <a:t>NOT</a:t>
            </a:r>
            <a:r>
              <a:rPr lang="ja-JP" altLang="en-US" sz="2400" dirty="0"/>
              <a:t>回路（</a:t>
            </a:r>
            <a:r>
              <a:rPr lang="en-US" altLang="ja-JP" sz="2400" dirty="0"/>
              <a:t>1</a:t>
            </a:r>
            <a:r>
              <a:rPr lang="ja-JP" altLang="en-US" sz="2400" dirty="0"/>
              <a:t>入力の</a:t>
            </a:r>
            <a:r>
              <a:rPr lang="en-US" altLang="ja-JP" sz="2400" dirty="0" err="1"/>
              <a:t>NAND</a:t>
            </a:r>
            <a:r>
              <a:rPr lang="en-US" altLang="ja-JP" sz="2400" dirty="0"/>
              <a:t>)</a:t>
            </a:r>
            <a:r>
              <a:rPr lang="ja-JP" altLang="en-US" sz="2400" dirty="0"/>
              <a:t>を構成し、シミュレーションせよ。</a:t>
            </a:r>
            <a:r>
              <a:rPr lang="en-US" altLang="ja-JP" sz="2400" dirty="0"/>
              <a:t>CMOS</a:t>
            </a:r>
            <a:r>
              <a:rPr lang="ja-JP" altLang="en-US" sz="2400" dirty="0"/>
              <a:t>の</a:t>
            </a:r>
            <a:r>
              <a:rPr lang="en-US" altLang="ja-JP" sz="2400" dirty="0" err="1"/>
              <a:t>NAND</a:t>
            </a:r>
            <a:r>
              <a:rPr lang="ja-JP" altLang="en-US" sz="2400" dirty="0"/>
              <a:t>同様、伝搬遅延時間（</a:t>
            </a:r>
            <a:r>
              <a:rPr lang="en-US" altLang="ja-JP" sz="2400" dirty="0" err="1"/>
              <a:t>tpHL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tpLH</a:t>
            </a:r>
            <a:r>
              <a:rPr lang="en-US" altLang="ja-JP" sz="2400" dirty="0"/>
              <a:t>)</a:t>
            </a:r>
            <a:r>
              <a:rPr lang="ja-JP" altLang="en-US" sz="2400" dirty="0"/>
              <a:t>のおおよそを測定せよ。</a:t>
            </a:r>
            <a:endParaRPr lang="en-US" altLang="ja-JP" sz="2400" dirty="0"/>
          </a:p>
          <a:p>
            <a:pPr lvl="1">
              <a:lnSpc>
                <a:spcPct val="80000"/>
              </a:lnSpc>
            </a:pPr>
            <a:r>
              <a:rPr lang="ja-JP" altLang="en-US" sz="2000" dirty="0"/>
              <a:t>伝搬遅延時間については「規格表」の回を参照のこと</a:t>
            </a:r>
          </a:p>
          <a:p>
            <a:pPr>
              <a:lnSpc>
                <a:spcPct val="80000"/>
              </a:lnSpc>
            </a:pPr>
            <a:r>
              <a:rPr lang="ja-JP" altLang="en-US" sz="2400" dirty="0"/>
              <a:t>提出期限：</a:t>
            </a:r>
            <a:r>
              <a:rPr lang="en-US" altLang="ja-JP" sz="2400" dirty="0"/>
              <a:t>7</a:t>
            </a:r>
            <a:r>
              <a:rPr lang="ja-JP" altLang="en-US" sz="2400" dirty="0"/>
              <a:t>月</a:t>
            </a:r>
            <a:r>
              <a:rPr lang="en-US" altLang="ja-JP" sz="2400" dirty="0"/>
              <a:t>27</a:t>
            </a:r>
            <a:r>
              <a:rPr lang="ja-JP" altLang="en-US" sz="2400" dirty="0"/>
              <a:t>日、測定値と簡単な考察を書きなさい。テキストデータの形式は問わないが、一般的に読めること。</a:t>
            </a:r>
          </a:p>
          <a:p>
            <a:pPr>
              <a:lnSpc>
                <a:spcPct val="80000"/>
              </a:lnSpc>
            </a:pPr>
            <a:r>
              <a:rPr lang="ja-JP" altLang="en-US" sz="2400" dirty="0"/>
              <a:t>提出先：</a:t>
            </a:r>
            <a:r>
              <a:rPr lang="en-US" altLang="ja-JP" sz="2400" dirty="0" err="1"/>
              <a:t>keio.jp</a:t>
            </a:r>
            <a:endParaRPr lang="ja-JP" alt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参考：伝搬遅延時間</a:t>
            </a: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323850" y="2852738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 flipV="1">
            <a:off x="1765300" y="1773238"/>
            <a:ext cx="431800" cy="10795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2197100" y="1773238"/>
            <a:ext cx="2808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5005388" y="1773238"/>
            <a:ext cx="360362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5365750" y="2924175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12775" y="4437063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2413000" y="5589588"/>
            <a:ext cx="2808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5940425" y="4508500"/>
            <a:ext cx="14414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5" name="Freeform 15"/>
          <p:cNvSpPr>
            <a:spLocks/>
          </p:cNvSpPr>
          <p:nvPr/>
        </p:nvSpPr>
        <p:spPr bwMode="auto">
          <a:xfrm>
            <a:off x="5149850" y="4508500"/>
            <a:ext cx="792163" cy="1081088"/>
          </a:xfrm>
          <a:custGeom>
            <a:avLst/>
            <a:gdLst>
              <a:gd name="T0" fmla="*/ 0 w 499"/>
              <a:gd name="T1" fmla="*/ 681 h 681"/>
              <a:gd name="T2" fmla="*/ 227 w 499"/>
              <a:gd name="T3" fmla="*/ 635 h 681"/>
              <a:gd name="T4" fmla="*/ 363 w 499"/>
              <a:gd name="T5" fmla="*/ 409 h 681"/>
              <a:gd name="T6" fmla="*/ 499 w 499"/>
              <a:gd name="T7" fmla="*/ 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9" h="681">
                <a:moveTo>
                  <a:pt x="0" y="681"/>
                </a:moveTo>
                <a:cubicBezTo>
                  <a:pt x="83" y="680"/>
                  <a:pt x="167" y="680"/>
                  <a:pt x="227" y="635"/>
                </a:cubicBezTo>
                <a:cubicBezTo>
                  <a:pt x="287" y="590"/>
                  <a:pt x="318" y="515"/>
                  <a:pt x="363" y="409"/>
                </a:cubicBezTo>
                <a:cubicBezTo>
                  <a:pt x="408" y="303"/>
                  <a:pt x="453" y="151"/>
                  <a:pt x="499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6" name="Freeform 16"/>
          <p:cNvSpPr>
            <a:spLocks/>
          </p:cNvSpPr>
          <p:nvPr/>
        </p:nvSpPr>
        <p:spPr bwMode="auto">
          <a:xfrm>
            <a:off x="2052638" y="4437063"/>
            <a:ext cx="360362" cy="1176337"/>
          </a:xfrm>
          <a:custGeom>
            <a:avLst/>
            <a:gdLst>
              <a:gd name="T0" fmla="*/ 0 w 227"/>
              <a:gd name="T1" fmla="*/ 0 h 741"/>
              <a:gd name="T2" fmla="*/ 91 w 227"/>
              <a:gd name="T3" fmla="*/ 363 h 741"/>
              <a:gd name="T4" fmla="*/ 182 w 227"/>
              <a:gd name="T5" fmla="*/ 680 h 741"/>
              <a:gd name="T6" fmla="*/ 227 w 227"/>
              <a:gd name="T7" fmla="*/ 726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27" h="741">
                <a:moveTo>
                  <a:pt x="0" y="0"/>
                </a:moveTo>
                <a:cubicBezTo>
                  <a:pt x="30" y="125"/>
                  <a:pt x="61" y="250"/>
                  <a:pt x="91" y="363"/>
                </a:cubicBezTo>
                <a:cubicBezTo>
                  <a:pt x="121" y="476"/>
                  <a:pt x="159" y="619"/>
                  <a:pt x="182" y="680"/>
                </a:cubicBezTo>
                <a:cubicBezTo>
                  <a:pt x="205" y="741"/>
                  <a:pt x="216" y="733"/>
                  <a:pt x="227" y="726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1260475" y="23495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4356100" y="23495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1620838" y="50133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5005388" y="5013325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1" name="Text Box 21"/>
          <p:cNvSpPr txBox="1">
            <a:spLocks noChangeArrowheads="1"/>
          </p:cNvSpPr>
          <p:nvPr/>
        </p:nvSpPr>
        <p:spPr bwMode="auto">
          <a:xfrm>
            <a:off x="520700" y="1865313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½</a:t>
            </a:r>
            <a:r>
              <a:rPr lang="ja-JP" altLang="en-US" b="1"/>
              <a:t>　</a:t>
            </a:r>
            <a:r>
              <a:rPr lang="en-US" altLang="ja-JP" b="1"/>
              <a:t>VIH</a:t>
            </a:r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1558925" y="1557338"/>
            <a:ext cx="565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VIH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973138" y="4076700"/>
            <a:ext cx="679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VOH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2341563" y="4581525"/>
            <a:ext cx="193193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 dirty="0"/>
              <a:t>½</a:t>
            </a:r>
            <a:r>
              <a:rPr lang="ja-JP" altLang="en-US" b="1" dirty="0"/>
              <a:t>　（</a:t>
            </a:r>
            <a:r>
              <a:rPr lang="en-US" altLang="ja-JP" b="1" dirty="0"/>
              <a:t>VOH</a:t>
            </a:r>
            <a:r>
              <a:rPr lang="ja-JP" altLang="en-US" b="1" dirty="0"/>
              <a:t>－</a:t>
            </a:r>
            <a:r>
              <a:rPr lang="en-US" altLang="ja-JP" b="1" dirty="0"/>
              <a:t>VOL)</a:t>
            </a: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981200" y="2349500"/>
            <a:ext cx="0" cy="395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2197100" y="501332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5797550" y="5013325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5148263" y="2349500"/>
            <a:ext cx="0" cy="3959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>
            <a:off x="1981200" y="602138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>
            <a:off x="5148263" y="6092825"/>
            <a:ext cx="649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632" name="Text Box 32"/>
          <p:cNvSpPr txBox="1">
            <a:spLocks noChangeArrowheads="1"/>
          </p:cNvSpPr>
          <p:nvPr/>
        </p:nvSpPr>
        <p:spPr bwMode="auto">
          <a:xfrm>
            <a:off x="2320925" y="6113463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tpHL</a:t>
            </a:r>
          </a:p>
        </p:txBody>
      </p:sp>
      <p:sp>
        <p:nvSpPr>
          <p:cNvPr id="25633" name="Text Box 33"/>
          <p:cNvSpPr txBox="1">
            <a:spLocks noChangeArrowheads="1"/>
          </p:cNvSpPr>
          <p:nvPr/>
        </p:nvSpPr>
        <p:spPr bwMode="auto">
          <a:xfrm>
            <a:off x="5148263" y="6237288"/>
            <a:ext cx="704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b="1"/>
              <a:t>tpLH</a:t>
            </a:r>
          </a:p>
        </p:txBody>
      </p:sp>
      <p:sp>
        <p:nvSpPr>
          <p:cNvPr id="25634" name="Text Box 34"/>
          <p:cNvSpPr txBox="1">
            <a:spLocks noChangeArrowheads="1"/>
          </p:cNvSpPr>
          <p:nvPr/>
        </p:nvSpPr>
        <p:spPr bwMode="auto">
          <a:xfrm>
            <a:off x="5940425" y="1268413"/>
            <a:ext cx="2701925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b="1"/>
              <a:t>スレッショルドレベル</a:t>
            </a:r>
          </a:p>
          <a:p>
            <a:r>
              <a:rPr lang="ja-JP" altLang="en-US" sz="1600" b="1"/>
              <a:t>＝</a:t>
            </a:r>
            <a:r>
              <a:rPr lang="en-US" altLang="ja-JP" sz="1600" b="1"/>
              <a:t>1/2</a:t>
            </a:r>
            <a:r>
              <a:rPr lang="ja-JP" altLang="en-US" sz="1600" b="1"/>
              <a:t>　</a:t>
            </a:r>
            <a:r>
              <a:rPr lang="en-US" altLang="ja-JP" sz="1600" b="1"/>
              <a:t>Vdd</a:t>
            </a:r>
            <a:r>
              <a:rPr lang="ja-JP" altLang="en-US" sz="1600" b="1"/>
              <a:t>とすると</a:t>
            </a:r>
          </a:p>
          <a:p>
            <a:r>
              <a:rPr lang="ja-JP" altLang="en-US" sz="1600" b="1"/>
              <a:t>入力がスレッショルドレベルを</a:t>
            </a:r>
          </a:p>
          <a:p>
            <a:r>
              <a:rPr lang="ja-JP" altLang="en-US" sz="1600" b="1"/>
              <a:t>よぎってから</a:t>
            </a:r>
          </a:p>
          <a:p>
            <a:r>
              <a:rPr lang="ja-JP" altLang="en-US" sz="1600" b="1"/>
              <a:t>出力がスレッショルドレベルを</a:t>
            </a:r>
          </a:p>
          <a:p>
            <a:r>
              <a:rPr lang="ja-JP" altLang="en-US" sz="1600" b="1"/>
              <a:t>よぎるまで</a:t>
            </a:r>
          </a:p>
        </p:txBody>
      </p:sp>
      <p:sp>
        <p:nvSpPr>
          <p:cNvPr id="25635" name="Text Box 35"/>
          <p:cNvSpPr txBox="1">
            <a:spLocks noChangeArrowheads="1"/>
          </p:cNvSpPr>
          <p:nvPr/>
        </p:nvSpPr>
        <p:spPr bwMode="auto">
          <a:xfrm>
            <a:off x="6084888" y="3424238"/>
            <a:ext cx="23558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1600" b="1"/>
              <a:t>つまりはディジタル的な</a:t>
            </a:r>
          </a:p>
          <a:p>
            <a:r>
              <a:rPr lang="ja-JP" altLang="en-US" sz="1600" b="1"/>
              <a:t>信号が伝わる時間を示す</a:t>
            </a:r>
          </a:p>
          <a:p>
            <a:endParaRPr lang="ja-JP" altLang="en-US" sz="1600" b="1"/>
          </a:p>
          <a:p>
            <a:r>
              <a:rPr lang="ja-JP" altLang="en-US" sz="1600" b="1"/>
              <a:t>変化は出力で見る！</a:t>
            </a:r>
          </a:p>
        </p:txBody>
      </p:sp>
    </p:spTree>
    <p:extLst>
      <p:ext uri="{BB962C8B-B14F-4D97-AF65-F5344CB8AC3E}">
        <p14:creationId xmlns:p14="http://schemas.microsoft.com/office/powerpoint/2010/main" val="222105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5319AF-BD04-4955-8D46-18FDDE7AC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kumimoji="1" lang="ja-JP" altLang="en-US" dirty="0"/>
              <a:t>演習のために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8250DB9-4D68-4CC5-A08E-0DB652244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85848" y="980728"/>
            <a:ext cx="9206680" cy="4525963"/>
          </a:xfrm>
        </p:spPr>
        <p:txBody>
          <a:bodyPr/>
          <a:lstStyle/>
          <a:p>
            <a:r>
              <a:rPr kumimoji="1" lang="en-US" altLang="ja-JP" sz="2400" dirty="0"/>
              <a:t>ITC</a:t>
            </a:r>
            <a:r>
              <a:rPr kumimoji="1" lang="ja-JP" altLang="en-US" sz="2400" dirty="0"/>
              <a:t>にリモートログインして</a:t>
            </a:r>
            <a:r>
              <a:rPr kumimoji="1" lang="en-US" altLang="ja-JP" sz="2400" dirty="0"/>
              <a:t>Linux</a:t>
            </a:r>
            <a:r>
              <a:rPr kumimoji="1" lang="ja-JP" altLang="en-US" sz="2400" dirty="0"/>
              <a:t>マシンを使います。</a:t>
            </a:r>
            <a:endParaRPr kumimoji="1" lang="en-US" altLang="ja-JP" sz="2400" dirty="0"/>
          </a:p>
          <a:p>
            <a:r>
              <a:rPr lang="en-US" altLang="ja-JP" sz="2400" dirty="0"/>
              <a:t>Linux</a:t>
            </a:r>
            <a:r>
              <a:rPr lang="ja-JP" altLang="en-US" sz="2400" dirty="0"/>
              <a:t>アカウントを下記のページからアクティベイトしてください（時間が掛かるので来週やるのでは間に合わない）</a:t>
            </a:r>
            <a:endParaRPr kumimoji="1" lang="en-US" altLang="ja-JP" sz="2400" dirty="0"/>
          </a:p>
          <a:p>
            <a:pPr lvl="1"/>
            <a:r>
              <a:rPr lang="en-US" altLang="ja-JP" sz="2400" dirty="0">
                <a:hlinkClick r:id="rId2"/>
              </a:rPr>
              <a:t>https://id-info.itc.keio.ac.jp</a:t>
            </a:r>
            <a:endParaRPr lang="en-US" altLang="ja-JP" sz="2400" dirty="0"/>
          </a:p>
          <a:p>
            <a:r>
              <a:rPr lang="ja-JP" altLang="en-US" sz="2400" dirty="0"/>
              <a:t>下記のページを見てリモートログインを試してください</a:t>
            </a:r>
            <a:endParaRPr lang="en-US" altLang="ja-JP" sz="2400" dirty="0"/>
          </a:p>
          <a:p>
            <a:pPr lvl="1"/>
            <a:r>
              <a:rPr lang="en-US" altLang="ja-JP" sz="2400" dirty="0">
                <a:hlinkClick r:id="rId3"/>
              </a:rPr>
              <a:t>https://www.st.itc.keio.ac.jp/ja/com_remote_st.html</a:t>
            </a:r>
            <a:endParaRPr lang="en-US" altLang="ja-JP" sz="2400" dirty="0"/>
          </a:p>
          <a:p>
            <a:pPr lvl="1"/>
            <a:r>
              <a:rPr lang="ja-JP" altLang="en-US" sz="2400" dirty="0"/>
              <a:t>コマンドプロンプトをオープン</a:t>
            </a:r>
            <a:endParaRPr lang="en-US" altLang="ja-JP" sz="2400" dirty="0"/>
          </a:p>
          <a:p>
            <a:pPr marL="400050" lvl="1" indent="0">
              <a:buNone/>
            </a:pPr>
            <a:r>
              <a:rPr lang="en-US" altLang="ja-JP" sz="2400" dirty="0"/>
              <a:t>    </a:t>
            </a:r>
            <a:r>
              <a:rPr lang="en-US" altLang="ja-JP" sz="2400" dirty="0" err="1"/>
              <a:t>ssh</a:t>
            </a:r>
            <a:r>
              <a:rPr lang="en-US" altLang="ja-JP" sz="2400" dirty="0"/>
              <a:t>  </a:t>
            </a:r>
            <a:r>
              <a:rPr lang="en-US" altLang="ja-JP" sz="2400" dirty="0">
                <a:hlinkClick r:id="rId4"/>
              </a:rPr>
              <a:t>login_name@XXXX.educ.cc.keio.ac.jp</a:t>
            </a:r>
            <a:endParaRPr lang="en-US" altLang="ja-JP" sz="2400" dirty="0"/>
          </a:p>
          <a:p>
            <a:pPr marL="800100" lvl="2" indent="0">
              <a:buNone/>
            </a:pPr>
            <a:r>
              <a:rPr lang="ja-JP" altLang="en-US" dirty="0"/>
              <a:t>マシンは割り当て表を参照</a:t>
            </a:r>
            <a:r>
              <a:rPr lang="en-US" altLang="ja-JP" dirty="0"/>
              <a:t>https://keio.box.com/s/ciaftew9ttsmndy6179pkoydxcy2newa</a:t>
            </a:r>
            <a:endParaRPr lang="en-US" altLang="ja-JP" sz="2400" dirty="0"/>
          </a:p>
          <a:p>
            <a:pPr marL="800100" lvl="2" indent="0">
              <a:buNone/>
            </a:pPr>
            <a:r>
              <a:rPr lang="ja-JP" altLang="en-US" dirty="0"/>
              <a:t>パスワードを打ち込む</a:t>
            </a:r>
            <a:endParaRPr lang="en-US" altLang="ja-JP" dirty="0"/>
          </a:p>
          <a:p>
            <a:pPr lvl="1"/>
            <a:r>
              <a:rPr kumimoji="1" lang="ja-JP" altLang="en-US" sz="2400" dirty="0"/>
              <a:t>今回は</a:t>
            </a:r>
            <a:r>
              <a:rPr kumimoji="1" lang="en-US" altLang="ja-JP" sz="2400" dirty="0" err="1"/>
              <a:t>Xwindow</a:t>
            </a:r>
            <a:r>
              <a:rPr kumimoji="1" lang="ja-JP" altLang="en-US" sz="2400" dirty="0"/>
              <a:t>は使いません。</a:t>
            </a:r>
            <a:r>
              <a:rPr kumimoji="1" lang="en-US" altLang="ja-JP" sz="2400" dirty="0"/>
              <a:t>Windows</a:t>
            </a:r>
            <a:r>
              <a:rPr kumimoji="1" lang="ja-JP" altLang="en-US" sz="2400" dirty="0"/>
              <a:t>ならばコマンドプロンプトから</a:t>
            </a:r>
            <a:r>
              <a:rPr kumimoji="1" lang="en-US" altLang="ja-JP" sz="2400" dirty="0" err="1"/>
              <a:t>ssh</a:t>
            </a:r>
            <a:r>
              <a:rPr kumimoji="1" lang="en-US" altLang="ja-JP" sz="2400" dirty="0"/>
              <a:t> </a:t>
            </a:r>
            <a:r>
              <a:rPr kumimoji="1" lang="ja-JP" altLang="en-US" sz="2400" dirty="0"/>
              <a:t>でログイン可能です。</a:t>
            </a:r>
          </a:p>
        </p:txBody>
      </p:sp>
    </p:spTree>
    <p:extLst>
      <p:ext uri="{BB962C8B-B14F-4D97-AF65-F5344CB8AC3E}">
        <p14:creationId xmlns:p14="http://schemas.microsoft.com/office/powerpoint/2010/main" val="163989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電子回路シミュレータ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sz="2800"/>
              <a:t>論理シミュレーション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ＬとＨのみを扱う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遅延、電力は見積もり可能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大規模回路の設計検証</a:t>
            </a:r>
          </a:p>
          <a:p>
            <a:pPr lvl="1">
              <a:lnSpc>
                <a:spcPct val="90000"/>
              </a:lnSpc>
            </a:pPr>
            <a:r>
              <a:rPr lang="en-US" altLang="ja-JP" sz="2400"/>
              <a:t>Verilog </a:t>
            </a:r>
            <a:r>
              <a:rPr lang="ja-JP" altLang="en-US" sz="2400"/>
              <a:t>ＨＤＬ→計算機構成同演習</a:t>
            </a:r>
          </a:p>
          <a:p>
            <a:pPr>
              <a:lnSpc>
                <a:spcPct val="90000"/>
              </a:lnSpc>
            </a:pPr>
            <a:r>
              <a:rPr lang="ja-JP" altLang="en-US" sz="2800"/>
              <a:t>電子回路シミュレーション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アナログ的な電圧、電流の変化をシミュレーション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アナログ</a:t>
            </a:r>
            <a:r>
              <a:rPr lang="en-US" altLang="ja-JP" sz="2400"/>
              <a:t>/</a:t>
            </a:r>
            <a:r>
              <a:rPr lang="ja-JP" altLang="en-US" sz="2400"/>
              <a:t>ディジタル両方に使える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遅延、電力を精密にシミュレーション可能</a:t>
            </a:r>
          </a:p>
          <a:p>
            <a:pPr lvl="1">
              <a:lnSpc>
                <a:spcPct val="90000"/>
              </a:lnSpc>
            </a:pPr>
            <a:r>
              <a:rPr lang="ja-JP" altLang="en-US" sz="2400"/>
              <a:t>実行時間が大きいため、大規模な回路のシミュレーションは困難</a:t>
            </a:r>
          </a:p>
          <a:p>
            <a:pPr lvl="1">
              <a:lnSpc>
                <a:spcPct val="90000"/>
              </a:lnSpc>
            </a:pPr>
            <a:endParaRPr lang="ja-JP" altLang="en-US" sz="2400"/>
          </a:p>
          <a:p>
            <a:pPr>
              <a:lnSpc>
                <a:spcPct val="90000"/>
              </a:lnSpc>
            </a:pPr>
            <a:endParaRPr lang="en-US" altLang="ja-JP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89188" y="122629"/>
            <a:ext cx="8229600" cy="1143000"/>
          </a:xfrm>
        </p:spPr>
        <p:txBody>
          <a:bodyPr/>
          <a:lstStyle/>
          <a:p>
            <a:r>
              <a:rPr lang="ja-JP" altLang="en-US" dirty="0"/>
              <a:t>ＳＰＩＣＥ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9188" y="1052736"/>
            <a:ext cx="8229600" cy="547260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ja-JP" sz="2800" dirty="0"/>
              <a:t>1980</a:t>
            </a:r>
            <a:r>
              <a:rPr lang="ja-JP" altLang="en-US" sz="2800" dirty="0"/>
              <a:t>年代にＵＣＢ（カリフォルニア大学</a:t>
            </a:r>
            <a:r>
              <a:rPr lang="en-US" altLang="ja-JP" sz="2800" dirty="0"/>
              <a:t>Berkeley</a:t>
            </a:r>
            <a:r>
              <a:rPr lang="ja-JP" altLang="en-US" sz="2800" dirty="0"/>
              <a:t>校）で開発された</a:t>
            </a:r>
          </a:p>
          <a:p>
            <a:pPr>
              <a:lnSpc>
                <a:spcPct val="80000"/>
              </a:lnSpc>
            </a:pPr>
            <a:r>
              <a:rPr lang="ja-JP" altLang="en-US" sz="2800" dirty="0"/>
              <a:t>改良が続けられて世界中で利用されている</a:t>
            </a:r>
          </a:p>
          <a:p>
            <a:pPr>
              <a:lnSpc>
                <a:spcPct val="80000"/>
              </a:lnSpc>
            </a:pPr>
            <a:r>
              <a:rPr lang="ja-JP" altLang="en-US" sz="2800" dirty="0"/>
              <a:t>様々な版がある</a:t>
            </a:r>
          </a:p>
          <a:p>
            <a:pPr lvl="1">
              <a:lnSpc>
                <a:spcPct val="80000"/>
              </a:lnSpc>
            </a:pPr>
            <a:r>
              <a:rPr lang="ja-JP" altLang="en-US" sz="2400" dirty="0"/>
              <a:t>半導体のセル設計等：</a:t>
            </a:r>
            <a:r>
              <a:rPr lang="en-US" altLang="ja-JP" sz="2400" dirty="0" err="1"/>
              <a:t>hspice</a:t>
            </a:r>
            <a:endParaRPr lang="en-US" altLang="ja-JP" sz="2400" dirty="0"/>
          </a:p>
          <a:p>
            <a:pPr lvl="1">
              <a:lnSpc>
                <a:spcPct val="80000"/>
              </a:lnSpc>
            </a:pPr>
            <a:r>
              <a:rPr lang="ja-JP" altLang="en-US" sz="2400" dirty="0"/>
              <a:t>高速シミュレーション：</a:t>
            </a:r>
            <a:r>
              <a:rPr lang="en-US" altLang="ja-JP" sz="2400" dirty="0" err="1"/>
              <a:t>hsim</a:t>
            </a:r>
            <a:endParaRPr lang="en-US" altLang="ja-JP" sz="2400" dirty="0"/>
          </a:p>
          <a:p>
            <a:pPr lvl="1">
              <a:lnSpc>
                <a:spcPct val="80000"/>
              </a:lnSpc>
            </a:pPr>
            <a:r>
              <a:rPr lang="en-US" altLang="ja-JP" sz="2400" dirty="0"/>
              <a:t>PC</a:t>
            </a:r>
            <a:r>
              <a:rPr lang="ja-JP" altLang="en-US" sz="2400" dirty="0"/>
              <a:t>用：</a:t>
            </a:r>
            <a:r>
              <a:rPr lang="en-US" altLang="ja-JP" sz="2400" dirty="0"/>
              <a:t>PSPICE</a:t>
            </a:r>
          </a:p>
          <a:p>
            <a:pPr lvl="1">
              <a:lnSpc>
                <a:spcPct val="80000"/>
              </a:lnSpc>
            </a:pPr>
            <a:r>
              <a:rPr lang="ja-JP" altLang="en-US" sz="2400" dirty="0"/>
              <a:t>今回はフリーソフトの</a:t>
            </a:r>
            <a:r>
              <a:rPr lang="en-US" altLang="ja-JP" sz="2400" dirty="0" err="1"/>
              <a:t>ngspice</a:t>
            </a:r>
            <a:r>
              <a:rPr lang="ja-JP" altLang="en-US" sz="2400" dirty="0"/>
              <a:t>を利用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ja-JP" sz="2400" dirty="0"/>
              <a:t>(http://www.ngspice.sourceforge.net)</a:t>
            </a:r>
          </a:p>
          <a:p>
            <a:pPr>
              <a:lnSpc>
                <a:spcPct val="80000"/>
              </a:lnSpc>
            </a:pPr>
            <a:r>
              <a:rPr lang="ja-JP" altLang="en-US" sz="2800" dirty="0"/>
              <a:t>基本的にはバッチ処理で、入力デッキを作ってシミュレータに掛けて、結果を後に見る</a:t>
            </a:r>
            <a:endParaRPr lang="ja-JP" altLang="en-US" sz="2400" dirty="0"/>
          </a:p>
          <a:p>
            <a:pPr>
              <a:lnSpc>
                <a:spcPct val="80000"/>
              </a:lnSpc>
            </a:pPr>
            <a:endParaRPr lang="en-US" altLang="ja-JP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F5D2D77-BEC3-4E54-8CA6-CE7EA7DEC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ngspice</a:t>
            </a:r>
            <a:r>
              <a:rPr kumimoji="1" lang="ja-JP" altLang="en-US" dirty="0"/>
              <a:t>を使ってみる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370B499-811E-4223-AF6F-9CD908AA5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32" y="1340768"/>
            <a:ext cx="9073008" cy="4525963"/>
          </a:xfrm>
        </p:spPr>
        <p:txBody>
          <a:bodyPr/>
          <a:lstStyle/>
          <a:p>
            <a:r>
              <a:rPr kumimoji="1" lang="en-US" altLang="ja-JP" dirty="0"/>
              <a:t>ITC</a:t>
            </a:r>
            <a:r>
              <a:rPr kumimoji="1" lang="ja-JP" altLang="en-US" dirty="0"/>
              <a:t>にログインする</a:t>
            </a:r>
            <a:endParaRPr kumimoji="1" lang="en-US" altLang="ja-JP" dirty="0"/>
          </a:p>
          <a:p>
            <a:pPr lvl="1"/>
            <a:r>
              <a:rPr lang="en-US" altLang="ja-JP" dirty="0"/>
              <a:t>windows 10</a:t>
            </a:r>
            <a:r>
              <a:rPr lang="ja-JP" altLang="en-US" dirty="0"/>
              <a:t>を使っている場合</a:t>
            </a:r>
            <a:endParaRPr lang="en-US" altLang="ja-JP" dirty="0"/>
          </a:p>
          <a:p>
            <a:pPr lvl="1"/>
            <a:r>
              <a:rPr kumimoji="1" lang="ja-JP" altLang="en-US" dirty="0"/>
              <a:t>コマンドプロンプトをオープン</a:t>
            </a:r>
            <a:endParaRPr kumimoji="1" lang="en-US" altLang="ja-JP" dirty="0"/>
          </a:p>
          <a:p>
            <a:pPr marL="400050" lvl="1" indent="0">
              <a:buNone/>
            </a:pPr>
            <a:r>
              <a:rPr kumimoji="1" lang="en-US" altLang="ja-JP" dirty="0"/>
              <a:t>    </a:t>
            </a:r>
            <a:r>
              <a:rPr kumimoji="1" lang="en-US" altLang="ja-JP" dirty="0" err="1"/>
              <a:t>ssh</a:t>
            </a:r>
            <a:r>
              <a:rPr kumimoji="1" lang="en-US" altLang="ja-JP" dirty="0"/>
              <a:t>  </a:t>
            </a:r>
            <a:r>
              <a:rPr kumimoji="1" lang="en-US" altLang="ja-JP" dirty="0">
                <a:hlinkClick r:id="rId2"/>
              </a:rPr>
              <a:t>login_name@</a:t>
            </a:r>
            <a:r>
              <a:rPr lang="en-US" altLang="ja-JP" dirty="0">
                <a:hlinkClick r:id="rId2"/>
              </a:rPr>
              <a:t>XXXX</a:t>
            </a:r>
            <a:r>
              <a:rPr kumimoji="1" lang="en-US" altLang="ja-JP" dirty="0">
                <a:hlinkClick r:id="rId2"/>
              </a:rPr>
              <a:t>.educ.cc.keio.ac.jp</a:t>
            </a:r>
            <a:endParaRPr lang="ja-JP" altLang="en-US" dirty="0"/>
          </a:p>
          <a:p>
            <a:pPr marL="800100" lvl="2" indent="0">
              <a:buNone/>
            </a:pPr>
            <a:r>
              <a:rPr lang="en-US" altLang="ja-JP" dirty="0"/>
              <a:t>https://keio.box.com/s/ciaftew9ttsmndy6179pkoydxcy2newa</a:t>
            </a:r>
          </a:p>
          <a:p>
            <a:pPr marL="800100" lvl="2" indent="0">
              <a:buNone/>
            </a:pPr>
            <a:r>
              <a:rPr lang="ja-JP" altLang="en-US" dirty="0"/>
              <a:t>自分の学籍番号に割り当てられたマシンにログインしてください</a:t>
            </a:r>
            <a:endParaRPr lang="en-US" altLang="ja-JP" dirty="0"/>
          </a:p>
          <a:p>
            <a:pPr marL="457200" indent="-457200"/>
            <a:r>
              <a:rPr kumimoji="1" lang="ja-JP" altLang="en-US" dirty="0"/>
              <a:t>演習資料を取ってくる</a:t>
            </a:r>
            <a:endParaRPr kumimoji="1" lang="en-US" altLang="ja-JP" dirty="0"/>
          </a:p>
          <a:p>
            <a:pPr marL="857250" lvl="1" indent="-457200"/>
            <a:r>
              <a:rPr lang="en-US" altLang="ja-JP" sz="2400" dirty="0" err="1"/>
              <a:t>wget</a:t>
            </a:r>
            <a:r>
              <a:rPr lang="en-US" altLang="ja-JP" sz="2400" dirty="0"/>
              <a:t> </a:t>
            </a:r>
            <a:r>
              <a:rPr lang="en-US" altLang="ja-JP" sz="2400" dirty="0">
                <a:hlinkClick r:id="rId3"/>
              </a:rPr>
              <a:t>http://www.am.ics.keio.ac.jp/digital/spice20.tar</a:t>
            </a:r>
            <a:endParaRPr lang="en-US" altLang="ja-JP" sz="2400" dirty="0"/>
          </a:p>
          <a:p>
            <a:pPr marL="857250" lvl="1" indent="-457200"/>
            <a:r>
              <a:rPr kumimoji="1" lang="en-US" altLang="ja-JP" dirty="0"/>
              <a:t>tar </a:t>
            </a:r>
            <a:r>
              <a:rPr kumimoji="1" lang="en-US" altLang="ja-JP" dirty="0" err="1"/>
              <a:t>xvf</a:t>
            </a:r>
            <a:r>
              <a:rPr kumimoji="1" lang="en-US" altLang="ja-JP" dirty="0"/>
              <a:t> </a:t>
            </a:r>
            <a:r>
              <a:rPr lang="en-US" altLang="ja-JP" dirty="0"/>
              <a:t>spice</a:t>
            </a:r>
            <a:r>
              <a:rPr kumimoji="1" lang="en-US" altLang="ja-JP" dirty="0"/>
              <a:t>20.tar</a:t>
            </a:r>
          </a:p>
          <a:p>
            <a:pPr marL="857250" lvl="1" indent="-457200"/>
            <a:r>
              <a:rPr lang="en-US" altLang="ja-JP" dirty="0"/>
              <a:t>cd spice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6431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SPICE</a:t>
            </a:r>
            <a:r>
              <a:rPr kumimoji="1" lang="ja-JP" altLang="en-US" dirty="0"/>
              <a:t>入力デッキ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11251" y="1412776"/>
            <a:ext cx="9299376" cy="4525963"/>
          </a:xfrm>
        </p:spPr>
        <p:txBody>
          <a:bodyPr/>
          <a:lstStyle/>
          <a:p>
            <a:r>
              <a:rPr lang="ja-JP" altLang="en-US" dirty="0"/>
              <a:t>回路記述、モデル記述、シミュレーション制御の</a:t>
            </a:r>
            <a:r>
              <a:rPr lang="en-US" altLang="ja-JP" dirty="0"/>
              <a:t>3</a:t>
            </a:r>
            <a:r>
              <a:rPr lang="ja-JP" altLang="en-US" dirty="0" err="1"/>
              <a:t>つに</a:t>
            </a:r>
            <a:r>
              <a:rPr lang="ja-JP" altLang="en-US" dirty="0"/>
              <a:t>分かれる。</a:t>
            </a:r>
            <a:endParaRPr lang="en-US" altLang="ja-JP" dirty="0"/>
          </a:p>
          <a:p>
            <a:r>
              <a:rPr kumimoji="1" lang="ja-JP" altLang="en-US" dirty="0"/>
              <a:t>先頭に＊を付けるとコメント</a:t>
            </a:r>
            <a:endParaRPr kumimoji="1" lang="en-US" altLang="ja-JP" dirty="0"/>
          </a:p>
          <a:p>
            <a:r>
              <a:rPr lang="ja-JP" altLang="en-US" dirty="0"/>
              <a:t>フリーフォーマットではない。行を折り返す場合は次の行の先頭に＋を付ける</a:t>
            </a:r>
            <a:endParaRPr lang="en-US" altLang="ja-JP" dirty="0"/>
          </a:p>
          <a:p>
            <a:r>
              <a:rPr kumimoji="1" lang="ja-JP" altLang="en-US" dirty="0"/>
              <a:t>一行の長さに制限があるものがあるので注意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何といっても昔の考え方なんで</a:t>
            </a:r>
            <a:r>
              <a:rPr kumimoji="1" lang="ja-JP" altLang="en-US" dirty="0" err="1"/>
              <a:t>、、</a:t>
            </a:r>
            <a:endParaRPr kumimoji="1" lang="en-US" altLang="ja-JP" dirty="0"/>
          </a:p>
          <a:p>
            <a:pPr lvl="1"/>
            <a:r>
              <a:rPr lang="ja-JP" altLang="en-US" dirty="0"/>
              <a:t>今でも多くの</a:t>
            </a:r>
            <a:r>
              <a:rPr lang="en-US" altLang="ja-JP" dirty="0"/>
              <a:t>SPICE</a:t>
            </a:r>
            <a:r>
              <a:rPr lang="ja-JP" altLang="en-US" dirty="0"/>
              <a:t>は</a:t>
            </a:r>
            <a:r>
              <a:rPr lang="en-US" altLang="ja-JP" dirty="0"/>
              <a:t>FORTRAN</a:t>
            </a:r>
            <a:r>
              <a:rPr lang="ja-JP" altLang="en-US" dirty="0"/>
              <a:t>で書かれている</a:t>
            </a:r>
            <a:endParaRPr lang="en-US" altLang="ja-JP" dirty="0"/>
          </a:p>
          <a:p>
            <a:r>
              <a:rPr kumimoji="1" lang="ja-JP" altLang="en-US" dirty="0"/>
              <a:t>変数には約束事が多いので注意</a:t>
            </a:r>
          </a:p>
        </p:txBody>
      </p:sp>
    </p:spTree>
    <p:extLst>
      <p:ext uri="{BB962C8B-B14F-4D97-AF65-F5344CB8AC3E}">
        <p14:creationId xmlns:p14="http://schemas.microsoft.com/office/powerpoint/2010/main" val="174231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/>
              <a:t>入力デッキの作り方</a:t>
            </a:r>
            <a:br>
              <a:rPr lang="ja-JP" altLang="en-US" sz="4000"/>
            </a:br>
            <a:r>
              <a:rPr lang="ja-JP" altLang="en-US" sz="4000"/>
              <a:t>（</a:t>
            </a:r>
            <a:r>
              <a:rPr lang="en-US" altLang="ja-JP" sz="4000"/>
              <a:t>cmosinv.cir)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12776"/>
            <a:ext cx="8229600" cy="1108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ja-JP" altLang="en-US" dirty="0"/>
              <a:t>回路図をネットリストで表現</a:t>
            </a:r>
          </a:p>
          <a:p>
            <a:pPr>
              <a:lnSpc>
                <a:spcPct val="90000"/>
              </a:lnSpc>
            </a:pPr>
            <a:r>
              <a:rPr lang="ja-JP" altLang="en-US" dirty="0"/>
              <a:t>節点に番号を付ける</a:t>
            </a:r>
          </a:p>
        </p:txBody>
      </p:sp>
      <p:sp>
        <p:nvSpPr>
          <p:cNvPr id="112645" name="Line 5"/>
          <p:cNvSpPr>
            <a:spLocks noChangeShapeType="1"/>
          </p:cNvSpPr>
          <p:nvPr/>
        </p:nvSpPr>
        <p:spPr bwMode="auto">
          <a:xfrm>
            <a:off x="5818188" y="443706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6" name="Line 6"/>
          <p:cNvSpPr>
            <a:spLocks noChangeShapeType="1"/>
          </p:cNvSpPr>
          <p:nvPr/>
        </p:nvSpPr>
        <p:spPr bwMode="auto">
          <a:xfrm>
            <a:off x="5818188" y="465296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7" name="Line 7"/>
          <p:cNvSpPr>
            <a:spLocks noChangeShapeType="1"/>
          </p:cNvSpPr>
          <p:nvPr/>
        </p:nvSpPr>
        <p:spPr bwMode="auto">
          <a:xfrm flipV="1">
            <a:off x="6107113" y="3500438"/>
            <a:ext cx="0" cy="115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8" name="Line 8"/>
          <p:cNvSpPr>
            <a:spLocks noChangeShapeType="1"/>
          </p:cNvSpPr>
          <p:nvPr/>
        </p:nvSpPr>
        <p:spPr bwMode="auto">
          <a:xfrm>
            <a:off x="5818188" y="50863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49" name="Line 9"/>
          <p:cNvSpPr>
            <a:spLocks noChangeShapeType="1"/>
          </p:cNvSpPr>
          <p:nvPr/>
        </p:nvSpPr>
        <p:spPr bwMode="auto">
          <a:xfrm flipV="1">
            <a:off x="6107113" y="5086350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0" name="Line 10"/>
          <p:cNvSpPr>
            <a:spLocks noChangeShapeType="1"/>
          </p:cNvSpPr>
          <p:nvPr/>
        </p:nvSpPr>
        <p:spPr bwMode="auto">
          <a:xfrm>
            <a:off x="5387975" y="4868863"/>
            <a:ext cx="4302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1" name="Line 11"/>
          <p:cNvSpPr>
            <a:spLocks noChangeShapeType="1"/>
          </p:cNvSpPr>
          <p:nvPr/>
        </p:nvSpPr>
        <p:spPr bwMode="auto">
          <a:xfrm>
            <a:off x="5789613" y="2851150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2" name="Line 12"/>
          <p:cNvSpPr>
            <a:spLocks noChangeShapeType="1"/>
          </p:cNvSpPr>
          <p:nvPr/>
        </p:nvSpPr>
        <p:spPr bwMode="auto">
          <a:xfrm>
            <a:off x="5789613" y="306705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3" name="Line 13"/>
          <p:cNvSpPr>
            <a:spLocks noChangeShapeType="1"/>
          </p:cNvSpPr>
          <p:nvPr/>
        </p:nvSpPr>
        <p:spPr bwMode="auto">
          <a:xfrm flipV="1">
            <a:off x="6078538" y="24923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4" name="Line 14"/>
          <p:cNvSpPr>
            <a:spLocks noChangeShapeType="1"/>
          </p:cNvSpPr>
          <p:nvPr/>
        </p:nvSpPr>
        <p:spPr bwMode="auto">
          <a:xfrm>
            <a:off x="5789613" y="35004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5" name="Line 15"/>
          <p:cNvSpPr>
            <a:spLocks noChangeShapeType="1"/>
          </p:cNvSpPr>
          <p:nvPr/>
        </p:nvSpPr>
        <p:spPr bwMode="auto">
          <a:xfrm>
            <a:off x="5387975" y="3282950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6" name="Oval 16"/>
          <p:cNvSpPr>
            <a:spLocks noChangeArrowheads="1"/>
          </p:cNvSpPr>
          <p:nvPr/>
        </p:nvSpPr>
        <p:spPr bwMode="auto">
          <a:xfrm flipH="1">
            <a:off x="5675313" y="3213100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657" name="Line 17"/>
          <p:cNvSpPr>
            <a:spLocks noChangeShapeType="1"/>
          </p:cNvSpPr>
          <p:nvPr/>
        </p:nvSpPr>
        <p:spPr bwMode="auto">
          <a:xfrm>
            <a:off x="5387975" y="3284538"/>
            <a:ext cx="0" cy="1584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8" name="Line 18"/>
          <p:cNvSpPr>
            <a:spLocks noChangeShapeType="1"/>
          </p:cNvSpPr>
          <p:nvPr/>
        </p:nvSpPr>
        <p:spPr bwMode="auto">
          <a:xfrm>
            <a:off x="5027613" y="41497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59" name="Line 19"/>
          <p:cNvSpPr>
            <a:spLocks noChangeShapeType="1"/>
          </p:cNvSpPr>
          <p:nvPr/>
        </p:nvSpPr>
        <p:spPr bwMode="auto">
          <a:xfrm>
            <a:off x="6107113" y="4149725"/>
            <a:ext cx="1201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0" name="Line 20"/>
          <p:cNvSpPr>
            <a:spLocks noChangeShapeType="1"/>
          </p:cNvSpPr>
          <p:nvPr/>
        </p:nvSpPr>
        <p:spPr bwMode="auto">
          <a:xfrm>
            <a:off x="5891213" y="566102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1" name="Line 21"/>
          <p:cNvSpPr>
            <a:spLocks noChangeShapeType="1"/>
          </p:cNvSpPr>
          <p:nvPr/>
        </p:nvSpPr>
        <p:spPr bwMode="auto">
          <a:xfrm flipH="1">
            <a:off x="5891213" y="566102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2" name="Line 22"/>
          <p:cNvSpPr>
            <a:spLocks noChangeShapeType="1"/>
          </p:cNvSpPr>
          <p:nvPr/>
        </p:nvSpPr>
        <p:spPr bwMode="auto">
          <a:xfrm flipH="1">
            <a:off x="5962650" y="5661025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3" name="Line 23"/>
          <p:cNvSpPr>
            <a:spLocks noChangeShapeType="1"/>
          </p:cNvSpPr>
          <p:nvPr/>
        </p:nvSpPr>
        <p:spPr bwMode="auto">
          <a:xfrm flipH="1">
            <a:off x="6034088" y="566102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4" name="Line 24"/>
          <p:cNvSpPr>
            <a:spLocks noChangeShapeType="1"/>
          </p:cNvSpPr>
          <p:nvPr/>
        </p:nvSpPr>
        <p:spPr bwMode="auto">
          <a:xfrm flipH="1">
            <a:off x="6105525" y="5661025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5" name="Line 25"/>
          <p:cNvSpPr>
            <a:spLocks noChangeShapeType="1"/>
          </p:cNvSpPr>
          <p:nvPr/>
        </p:nvSpPr>
        <p:spPr bwMode="auto">
          <a:xfrm flipH="1">
            <a:off x="6176963" y="5661025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6" name="Line 26"/>
          <p:cNvSpPr>
            <a:spLocks noChangeShapeType="1"/>
          </p:cNvSpPr>
          <p:nvPr/>
        </p:nvSpPr>
        <p:spPr bwMode="auto">
          <a:xfrm>
            <a:off x="5891213" y="249237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68" name="Text Box 28"/>
          <p:cNvSpPr txBox="1">
            <a:spLocks noChangeArrowheads="1"/>
          </p:cNvSpPr>
          <p:nvPr/>
        </p:nvSpPr>
        <p:spPr bwMode="auto">
          <a:xfrm>
            <a:off x="4911725" y="4154488"/>
            <a:ext cx="33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１</a:t>
            </a:r>
          </a:p>
        </p:txBody>
      </p:sp>
      <p:sp>
        <p:nvSpPr>
          <p:cNvPr id="112669" name="Text Box 29"/>
          <p:cNvSpPr txBox="1">
            <a:spLocks noChangeArrowheads="1"/>
          </p:cNvSpPr>
          <p:nvPr/>
        </p:nvSpPr>
        <p:spPr bwMode="auto">
          <a:xfrm>
            <a:off x="6680200" y="3709988"/>
            <a:ext cx="3397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/>
              <a:t>２</a:t>
            </a:r>
          </a:p>
        </p:txBody>
      </p:sp>
      <p:sp>
        <p:nvSpPr>
          <p:cNvPr id="112670" name="Text Box 30"/>
          <p:cNvSpPr txBox="1">
            <a:spLocks noChangeArrowheads="1"/>
          </p:cNvSpPr>
          <p:nvPr/>
        </p:nvSpPr>
        <p:spPr bwMode="auto">
          <a:xfrm>
            <a:off x="6180138" y="6086475"/>
            <a:ext cx="33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A</a:t>
            </a:r>
          </a:p>
        </p:txBody>
      </p:sp>
      <p:sp>
        <p:nvSpPr>
          <p:cNvPr id="112671" name="Line 31"/>
          <p:cNvSpPr>
            <a:spLocks noChangeShapeType="1"/>
          </p:cNvSpPr>
          <p:nvPr/>
        </p:nvSpPr>
        <p:spPr bwMode="auto">
          <a:xfrm>
            <a:off x="6588125" y="4652963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2" name="Line 32"/>
          <p:cNvSpPr>
            <a:spLocks noChangeShapeType="1"/>
          </p:cNvSpPr>
          <p:nvPr/>
        </p:nvSpPr>
        <p:spPr bwMode="auto">
          <a:xfrm>
            <a:off x="6588125" y="4797425"/>
            <a:ext cx="2889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3" name="Line 33"/>
          <p:cNvSpPr>
            <a:spLocks noChangeShapeType="1"/>
          </p:cNvSpPr>
          <p:nvPr/>
        </p:nvSpPr>
        <p:spPr bwMode="auto">
          <a:xfrm>
            <a:off x="6732588" y="4149725"/>
            <a:ext cx="0" cy="5032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4" name="Line 34"/>
          <p:cNvSpPr>
            <a:spLocks noChangeShapeType="1"/>
          </p:cNvSpPr>
          <p:nvPr/>
        </p:nvSpPr>
        <p:spPr bwMode="auto">
          <a:xfrm>
            <a:off x="6732588" y="4797425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5" name="Line 35"/>
          <p:cNvSpPr>
            <a:spLocks noChangeShapeType="1"/>
          </p:cNvSpPr>
          <p:nvPr/>
        </p:nvSpPr>
        <p:spPr bwMode="auto">
          <a:xfrm>
            <a:off x="6516688" y="566261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6" name="Line 36"/>
          <p:cNvSpPr>
            <a:spLocks noChangeShapeType="1"/>
          </p:cNvSpPr>
          <p:nvPr/>
        </p:nvSpPr>
        <p:spPr bwMode="auto">
          <a:xfrm flipH="1">
            <a:off x="6516688" y="5662613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7" name="Line 37"/>
          <p:cNvSpPr>
            <a:spLocks noChangeShapeType="1"/>
          </p:cNvSpPr>
          <p:nvPr/>
        </p:nvSpPr>
        <p:spPr bwMode="auto">
          <a:xfrm flipH="1">
            <a:off x="6588125" y="5662613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8" name="Line 38"/>
          <p:cNvSpPr>
            <a:spLocks noChangeShapeType="1"/>
          </p:cNvSpPr>
          <p:nvPr/>
        </p:nvSpPr>
        <p:spPr bwMode="auto">
          <a:xfrm flipH="1">
            <a:off x="6659563" y="5662613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79" name="Line 39"/>
          <p:cNvSpPr>
            <a:spLocks noChangeShapeType="1"/>
          </p:cNvSpPr>
          <p:nvPr/>
        </p:nvSpPr>
        <p:spPr bwMode="auto">
          <a:xfrm flipH="1">
            <a:off x="6731000" y="5662613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80" name="Line 40"/>
          <p:cNvSpPr>
            <a:spLocks noChangeShapeType="1"/>
          </p:cNvSpPr>
          <p:nvPr/>
        </p:nvSpPr>
        <p:spPr bwMode="auto">
          <a:xfrm flipH="1">
            <a:off x="6802438" y="5662613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2681" name="Text Box 41"/>
          <p:cNvSpPr txBox="1">
            <a:spLocks noChangeArrowheads="1"/>
          </p:cNvSpPr>
          <p:nvPr/>
        </p:nvSpPr>
        <p:spPr bwMode="auto">
          <a:xfrm>
            <a:off x="6011863" y="293846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S</a:t>
            </a:r>
          </a:p>
        </p:txBody>
      </p:sp>
      <p:sp>
        <p:nvSpPr>
          <p:cNvPr id="112682" name="Text Box 42"/>
          <p:cNvSpPr txBox="1">
            <a:spLocks noChangeArrowheads="1"/>
          </p:cNvSpPr>
          <p:nvPr/>
        </p:nvSpPr>
        <p:spPr bwMode="auto">
          <a:xfrm>
            <a:off x="6011863" y="3278188"/>
            <a:ext cx="349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</a:p>
        </p:txBody>
      </p:sp>
      <p:sp>
        <p:nvSpPr>
          <p:cNvPr id="112683" name="Text Box 43"/>
          <p:cNvSpPr txBox="1">
            <a:spLocks noChangeArrowheads="1"/>
          </p:cNvSpPr>
          <p:nvPr/>
        </p:nvSpPr>
        <p:spPr bwMode="auto">
          <a:xfrm>
            <a:off x="5364163" y="2924175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G</a:t>
            </a:r>
          </a:p>
        </p:txBody>
      </p:sp>
      <p:sp>
        <p:nvSpPr>
          <p:cNvPr id="112684" name="Text Box 44"/>
          <p:cNvSpPr txBox="1">
            <a:spLocks noChangeArrowheads="1"/>
          </p:cNvSpPr>
          <p:nvPr/>
        </p:nvSpPr>
        <p:spPr bwMode="auto">
          <a:xfrm>
            <a:off x="5435600" y="4581525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G</a:t>
            </a:r>
          </a:p>
        </p:txBody>
      </p:sp>
      <p:sp>
        <p:nvSpPr>
          <p:cNvPr id="112685" name="Text Box 45"/>
          <p:cNvSpPr txBox="1">
            <a:spLocks noChangeArrowheads="1"/>
          </p:cNvSpPr>
          <p:nvPr/>
        </p:nvSpPr>
        <p:spPr bwMode="auto">
          <a:xfrm>
            <a:off x="6084888" y="4292600"/>
            <a:ext cx="349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</a:p>
        </p:txBody>
      </p:sp>
      <p:sp>
        <p:nvSpPr>
          <p:cNvPr id="112686" name="Text Box 46"/>
          <p:cNvSpPr txBox="1">
            <a:spLocks noChangeArrowheads="1"/>
          </p:cNvSpPr>
          <p:nvPr/>
        </p:nvSpPr>
        <p:spPr bwMode="auto">
          <a:xfrm>
            <a:off x="6084888" y="494188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S</a:t>
            </a:r>
          </a:p>
        </p:txBody>
      </p:sp>
      <p:sp>
        <p:nvSpPr>
          <p:cNvPr id="112687" name="Text Box 47"/>
          <p:cNvSpPr txBox="1">
            <a:spLocks noChangeArrowheads="1"/>
          </p:cNvSpPr>
          <p:nvPr/>
        </p:nvSpPr>
        <p:spPr bwMode="auto">
          <a:xfrm>
            <a:off x="6300788" y="23637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3</a:t>
            </a:r>
          </a:p>
        </p:txBody>
      </p:sp>
      <p:sp>
        <p:nvSpPr>
          <p:cNvPr id="112688" name="Text Box 48"/>
          <p:cNvSpPr txBox="1">
            <a:spLocks noChangeArrowheads="1"/>
          </p:cNvSpPr>
          <p:nvPr/>
        </p:nvSpPr>
        <p:spPr bwMode="auto">
          <a:xfrm>
            <a:off x="755650" y="4508500"/>
            <a:ext cx="42687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ja-JP" sz="2000"/>
              <a:t>m1 2 1 3 3 pmos1</a:t>
            </a:r>
          </a:p>
          <a:p>
            <a:r>
              <a:rPr lang="en-US" altLang="ja-JP" sz="2000"/>
              <a:t>m2 2 1 0 0 nmos1</a:t>
            </a:r>
          </a:p>
          <a:p>
            <a:r>
              <a:rPr lang="en-US" altLang="ja-JP" sz="2000"/>
              <a:t>c1 2 0 0.005pf</a:t>
            </a:r>
          </a:p>
        </p:txBody>
      </p:sp>
      <p:sp>
        <p:nvSpPr>
          <p:cNvPr id="112689" name="AutoShape 49"/>
          <p:cNvSpPr>
            <a:spLocks noChangeArrowheads="1"/>
          </p:cNvSpPr>
          <p:nvPr/>
        </p:nvSpPr>
        <p:spPr bwMode="auto">
          <a:xfrm>
            <a:off x="3148695" y="2559618"/>
            <a:ext cx="1800225" cy="1584325"/>
          </a:xfrm>
          <a:prstGeom prst="wedgeRoundRectCallout">
            <a:avLst>
              <a:gd name="adj1" fmla="val -77602"/>
              <a:gd name="adj2" fmla="val 4819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モデル名</a:t>
            </a:r>
          </a:p>
          <a:p>
            <a:r>
              <a:rPr lang="en-US" altLang="ja-JP"/>
              <a:t>pmos1, nmos1</a:t>
            </a:r>
            <a:r>
              <a:rPr lang="ja-JP" altLang="en-US"/>
              <a:t>のみ利用のこと</a:t>
            </a:r>
          </a:p>
        </p:txBody>
      </p:sp>
      <p:sp>
        <p:nvSpPr>
          <p:cNvPr id="112691" name="AutoShape 51"/>
          <p:cNvSpPr>
            <a:spLocks noChangeArrowheads="1"/>
          </p:cNvSpPr>
          <p:nvPr/>
        </p:nvSpPr>
        <p:spPr bwMode="auto">
          <a:xfrm>
            <a:off x="611188" y="2852738"/>
            <a:ext cx="2520950" cy="647700"/>
          </a:xfrm>
          <a:prstGeom prst="wedgeRoundRectCallout">
            <a:avLst>
              <a:gd name="adj1" fmla="val -37028"/>
              <a:gd name="adj2" fmla="val 222796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素子名</a:t>
            </a:r>
          </a:p>
          <a:p>
            <a:pPr algn="ctr"/>
            <a:r>
              <a:rPr lang="en-US" altLang="ja-JP"/>
              <a:t>mX</a:t>
            </a:r>
            <a:r>
              <a:rPr lang="ja-JP" altLang="en-US"/>
              <a:t>はＭＯＳ　ＦＥＴ</a:t>
            </a:r>
          </a:p>
        </p:txBody>
      </p:sp>
      <p:sp>
        <p:nvSpPr>
          <p:cNvPr id="112692" name="AutoShape 52"/>
          <p:cNvSpPr>
            <a:spLocks noChangeArrowheads="1"/>
          </p:cNvSpPr>
          <p:nvPr/>
        </p:nvSpPr>
        <p:spPr bwMode="auto">
          <a:xfrm>
            <a:off x="0" y="3860800"/>
            <a:ext cx="3276600" cy="503238"/>
          </a:xfrm>
          <a:prstGeom prst="wedgeRoundRectCallout">
            <a:avLst>
              <a:gd name="adj1" fmla="val -7412"/>
              <a:gd name="adj2" fmla="val 82491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Ｄ　Ｇ　Ｓ　</a:t>
            </a:r>
            <a:r>
              <a:rPr lang="en-US" altLang="ja-JP"/>
              <a:t>B(Substrate)</a:t>
            </a:r>
            <a:r>
              <a:rPr lang="ja-JP" altLang="en-US"/>
              <a:t>の順</a:t>
            </a:r>
          </a:p>
        </p:txBody>
      </p:sp>
      <p:sp>
        <p:nvSpPr>
          <p:cNvPr id="112693" name="AutoShape 53"/>
          <p:cNvSpPr>
            <a:spLocks noChangeArrowheads="1"/>
          </p:cNvSpPr>
          <p:nvPr/>
        </p:nvSpPr>
        <p:spPr bwMode="auto">
          <a:xfrm>
            <a:off x="971550" y="5949950"/>
            <a:ext cx="3313113" cy="647700"/>
          </a:xfrm>
          <a:prstGeom prst="wedgeRoundRectCallout">
            <a:avLst>
              <a:gd name="adj1" fmla="val -47699"/>
              <a:gd name="adj2" fmla="val -136519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ja-JP"/>
              <a:t>cX</a:t>
            </a:r>
            <a:r>
              <a:rPr lang="ja-JP" altLang="en-US"/>
              <a:t>はコンデンサ、両端の番号と値を指定</a:t>
            </a:r>
          </a:p>
        </p:txBody>
      </p:sp>
      <p:sp>
        <p:nvSpPr>
          <p:cNvPr id="112694" name="AutoShape 54"/>
          <p:cNvSpPr>
            <a:spLocks noChangeArrowheads="1"/>
          </p:cNvSpPr>
          <p:nvPr/>
        </p:nvSpPr>
        <p:spPr bwMode="auto">
          <a:xfrm>
            <a:off x="3348038" y="4941888"/>
            <a:ext cx="1800225" cy="647700"/>
          </a:xfrm>
          <a:prstGeom prst="wedgeRoundRectCallout">
            <a:avLst>
              <a:gd name="adj1" fmla="val 35537"/>
              <a:gd name="adj2" fmla="val 63727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/>
              <a:t>節点０は</a:t>
            </a:r>
          </a:p>
          <a:p>
            <a:pPr algn="ctr"/>
            <a:r>
              <a:rPr lang="ja-JP" altLang="en-US"/>
              <a:t>ＧＮＤ</a:t>
            </a:r>
          </a:p>
        </p:txBody>
      </p:sp>
      <p:sp>
        <p:nvSpPr>
          <p:cNvPr id="112695" name="Text Box 55"/>
          <p:cNvSpPr txBox="1">
            <a:spLocks noChangeArrowheads="1"/>
          </p:cNvSpPr>
          <p:nvPr/>
        </p:nvSpPr>
        <p:spPr bwMode="auto">
          <a:xfrm>
            <a:off x="6227763" y="315436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m1</a:t>
            </a:r>
          </a:p>
        </p:txBody>
      </p:sp>
      <p:sp>
        <p:nvSpPr>
          <p:cNvPr id="112696" name="Text Box 56"/>
          <p:cNvSpPr txBox="1">
            <a:spLocks noChangeArrowheads="1"/>
          </p:cNvSpPr>
          <p:nvPr/>
        </p:nvSpPr>
        <p:spPr bwMode="auto">
          <a:xfrm>
            <a:off x="6011863" y="4652963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m2</a:t>
            </a:r>
          </a:p>
        </p:txBody>
      </p:sp>
      <p:sp>
        <p:nvSpPr>
          <p:cNvPr id="112697" name="Text Box 57"/>
          <p:cNvSpPr txBox="1">
            <a:spLocks noChangeArrowheads="1"/>
          </p:cNvSpPr>
          <p:nvPr/>
        </p:nvSpPr>
        <p:spPr bwMode="auto">
          <a:xfrm>
            <a:off x="6877050" y="4581525"/>
            <a:ext cx="425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/>
              <a:t>c1</a:t>
            </a:r>
          </a:p>
        </p:txBody>
      </p:sp>
      <p:sp>
        <p:nvSpPr>
          <p:cNvPr id="55" name="AutoShape 51"/>
          <p:cNvSpPr>
            <a:spLocks noChangeArrowheads="1"/>
          </p:cNvSpPr>
          <p:nvPr/>
        </p:nvSpPr>
        <p:spPr bwMode="auto">
          <a:xfrm>
            <a:off x="4932040" y="1916832"/>
            <a:ext cx="4067944" cy="504056"/>
          </a:xfrm>
          <a:prstGeom prst="wedgeRoundRectCallout">
            <a:avLst>
              <a:gd name="adj1" fmla="val -25649"/>
              <a:gd name="adj2" fmla="val 45633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ja-JP" altLang="en-US" dirty="0"/>
              <a:t>素子名　番号の並び　モデル名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/>
              <a:t>電源、入力の指定</a:t>
            </a:r>
          </a:p>
        </p:txBody>
      </p:sp>
      <p:sp>
        <p:nvSpPr>
          <p:cNvPr id="2051" name="Text Box 46"/>
          <p:cNvSpPr txBox="1">
            <a:spLocks noChangeArrowheads="1"/>
          </p:cNvSpPr>
          <p:nvPr/>
        </p:nvSpPr>
        <p:spPr bwMode="auto">
          <a:xfrm>
            <a:off x="971550" y="2295525"/>
            <a:ext cx="5688013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000" dirty="0" err="1"/>
              <a:t>vcc</a:t>
            </a:r>
            <a:r>
              <a:rPr lang="en-US" altLang="ja-JP" sz="2000" dirty="0"/>
              <a:t> 3 0 5v</a:t>
            </a:r>
          </a:p>
          <a:p>
            <a:pPr eaLnBrk="1" hangingPunct="1"/>
            <a:r>
              <a:rPr lang="en-US" altLang="ja-JP" sz="2000" dirty="0"/>
              <a:t>vin 1 0 pulse(</a:t>
            </a:r>
            <a:r>
              <a:rPr lang="en-US" altLang="ja-JP" sz="2000" b="1" dirty="0">
                <a:solidFill>
                  <a:srgbClr val="FF0000"/>
                </a:solidFill>
              </a:rPr>
              <a:t>0  5  </a:t>
            </a:r>
            <a:r>
              <a:rPr lang="en-US" altLang="ja-JP" sz="2000" dirty="0"/>
              <a:t>1ns  </a:t>
            </a:r>
            <a:r>
              <a:rPr lang="en-US" altLang="ja-JP" sz="2000" dirty="0" err="1"/>
              <a:t>1ns</a:t>
            </a:r>
            <a:r>
              <a:rPr lang="en-US" altLang="ja-JP" sz="2000" dirty="0"/>
              <a:t>  </a:t>
            </a:r>
            <a:r>
              <a:rPr lang="en-US" altLang="ja-JP" sz="2000" dirty="0" err="1"/>
              <a:t>1ns</a:t>
            </a:r>
            <a:r>
              <a:rPr lang="en-US" altLang="ja-JP" sz="2000" dirty="0"/>
              <a:t>  15ns 30ns)</a:t>
            </a:r>
          </a:p>
        </p:txBody>
      </p:sp>
      <p:sp>
        <p:nvSpPr>
          <p:cNvPr id="2052" name="AutoShape 48"/>
          <p:cNvSpPr>
            <a:spLocks noChangeArrowheads="1"/>
          </p:cNvSpPr>
          <p:nvPr/>
        </p:nvSpPr>
        <p:spPr bwMode="auto">
          <a:xfrm>
            <a:off x="395288" y="1196975"/>
            <a:ext cx="2520950" cy="647700"/>
          </a:xfrm>
          <a:prstGeom prst="wedgeRoundRectCallout">
            <a:avLst>
              <a:gd name="adj1" fmla="val -12782"/>
              <a:gd name="adj2" fmla="val 156130"/>
              <a:gd name="adj3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en-US" altLang="ja-JP"/>
              <a:t>vX</a:t>
            </a:r>
            <a:r>
              <a:rPr lang="ja-JP" altLang="en-US"/>
              <a:t>は電圧源</a:t>
            </a:r>
          </a:p>
        </p:txBody>
      </p:sp>
      <p:sp>
        <p:nvSpPr>
          <p:cNvPr id="2053" name="Line 51"/>
          <p:cNvSpPr>
            <a:spLocks noChangeShapeType="1"/>
          </p:cNvSpPr>
          <p:nvPr/>
        </p:nvSpPr>
        <p:spPr bwMode="auto">
          <a:xfrm>
            <a:off x="3295650" y="61642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4" name="Line 52"/>
          <p:cNvSpPr>
            <a:spLocks noChangeShapeType="1"/>
          </p:cNvSpPr>
          <p:nvPr/>
        </p:nvSpPr>
        <p:spPr bwMode="auto">
          <a:xfrm flipV="1">
            <a:off x="3729038" y="5156200"/>
            <a:ext cx="43180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5" name="Line 53"/>
          <p:cNvSpPr>
            <a:spLocks noChangeShapeType="1"/>
          </p:cNvSpPr>
          <p:nvPr/>
        </p:nvSpPr>
        <p:spPr bwMode="auto">
          <a:xfrm>
            <a:off x="4160838" y="5156200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6" name="Line 54"/>
          <p:cNvSpPr>
            <a:spLocks noChangeShapeType="1"/>
          </p:cNvSpPr>
          <p:nvPr/>
        </p:nvSpPr>
        <p:spPr bwMode="auto">
          <a:xfrm>
            <a:off x="5384800" y="5156200"/>
            <a:ext cx="287338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7" name="Line 55"/>
          <p:cNvSpPr>
            <a:spLocks noChangeShapeType="1"/>
          </p:cNvSpPr>
          <p:nvPr/>
        </p:nvSpPr>
        <p:spPr bwMode="auto">
          <a:xfrm>
            <a:off x="5672138" y="6235700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8" name="Text Box 56"/>
          <p:cNvSpPr txBox="1">
            <a:spLocks noChangeArrowheads="1"/>
          </p:cNvSpPr>
          <p:nvPr/>
        </p:nvSpPr>
        <p:spPr bwMode="auto">
          <a:xfrm>
            <a:off x="2484438" y="3284538"/>
            <a:ext cx="49688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endParaRPr lang="en-US" altLang="ja-JP" sz="2000"/>
          </a:p>
          <a:p>
            <a:pPr eaLnBrk="1" hangingPunct="1"/>
            <a:r>
              <a:rPr lang="en-US" altLang="ja-JP" sz="2000"/>
              <a:t> pulse(</a:t>
            </a:r>
            <a:r>
              <a:rPr lang="en-US" altLang="ja-JP" sz="2000" b="1">
                <a:solidFill>
                  <a:srgbClr val="FF0000"/>
                </a:solidFill>
              </a:rPr>
              <a:t>V1   V2   TD   Tr   Tf   PW   Period</a:t>
            </a:r>
            <a:r>
              <a:rPr lang="en-US" altLang="ja-JP" sz="2000"/>
              <a:t>)</a:t>
            </a:r>
          </a:p>
        </p:txBody>
      </p:sp>
      <p:sp>
        <p:nvSpPr>
          <p:cNvPr id="2059" name="Line 58"/>
          <p:cNvSpPr>
            <a:spLocks noChangeShapeType="1"/>
          </p:cNvSpPr>
          <p:nvPr/>
        </p:nvSpPr>
        <p:spPr bwMode="auto">
          <a:xfrm flipH="1">
            <a:off x="6877050" y="4365625"/>
            <a:ext cx="0" cy="2087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0" name="Line 59"/>
          <p:cNvSpPr>
            <a:spLocks noChangeShapeType="1"/>
          </p:cNvSpPr>
          <p:nvPr/>
        </p:nvSpPr>
        <p:spPr bwMode="auto">
          <a:xfrm flipH="1">
            <a:off x="2503488" y="6164263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1" name="Line 60"/>
          <p:cNvSpPr>
            <a:spLocks noChangeShapeType="1"/>
          </p:cNvSpPr>
          <p:nvPr/>
        </p:nvSpPr>
        <p:spPr bwMode="auto">
          <a:xfrm flipH="1">
            <a:off x="2503488" y="51562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2" name="Text Box 61"/>
          <p:cNvSpPr txBox="1">
            <a:spLocks noChangeArrowheads="1"/>
          </p:cNvSpPr>
          <p:nvPr/>
        </p:nvSpPr>
        <p:spPr bwMode="auto">
          <a:xfrm>
            <a:off x="1979613" y="5969000"/>
            <a:ext cx="463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V1</a:t>
            </a:r>
          </a:p>
        </p:txBody>
      </p:sp>
      <p:sp>
        <p:nvSpPr>
          <p:cNvPr id="2063" name="Text Box 62"/>
          <p:cNvSpPr txBox="1">
            <a:spLocks noChangeArrowheads="1"/>
          </p:cNvSpPr>
          <p:nvPr/>
        </p:nvSpPr>
        <p:spPr bwMode="auto">
          <a:xfrm>
            <a:off x="2000250" y="5011738"/>
            <a:ext cx="463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V2</a:t>
            </a:r>
          </a:p>
        </p:txBody>
      </p:sp>
      <p:sp>
        <p:nvSpPr>
          <p:cNvPr id="2064" name="Line 64"/>
          <p:cNvSpPr>
            <a:spLocks noChangeShapeType="1"/>
          </p:cNvSpPr>
          <p:nvPr/>
        </p:nvSpPr>
        <p:spPr bwMode="auto">
          <a:xfrm>
            <a:off x="3708400" y="4365625"/>
            <a:ext cx="0" cy="2016125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5" name="Line 65"/>
          <p:cNvSpPr>
            <a:spLocks noChangeShapeType="1"/>
          </p:cNvSpPr>
          <p:nvPr/>
        </p:nvSpPr>
        <p:spPr bwMode="auto">
          <a:xfrm>
            <a:off x="3276600" y="48688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6" name="Line 66"/>
          <p:cNvSpPr>
            <a:spLocks noChangeShapeType="1"/>
          </p:cNvSpPr>
          <p:nvPr/>
        </p:nvSpPr>
        <p:spPr bwMode="auto">
          <a:xfrm>
            <a:off x="4140200" y="465296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7" name="Line 67"/>
          <p:cNvSpPr>
            <a:spLocks noChangeShapeType="1"/>
          </p:cNvSpPr>
          <p:nvPr/>
        </p:nvSpPr>
        <p:spPr bwMode="auto">
          <a:xfrm>
            <a:off x="5364163" y="465296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8" name="Line 68"/>
          <p:cNvSpPr>
            <a:spLocks noChangeShapeType="1"/>
          </p:cNvSpPr>
          <p:nvPr/>
        </p:nvSpPr>
        <p:spPr bwMode="auto">
          <a:xfrm>
            <a:off x="5651500" y="4652963"/>
            <a:ext cx="0" cy="1728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69" name="Line 69"/>
          <p:cNvSpPr>
            <a:spLocks noChangeShapeType="1"/>
          </p:cNvSpPr>
          <p:nvPr/>
        </p:nvSpPr>
        <p:spPr bwMode="auto">
          <a:xfrm>
            <a:off x="3708400" y="4868863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0" name="Line 70"/>
          <p:cNvSpPr>
            <a:spLocks noChangeShapeType="1"/>
          </p:cNvSpPr>
          <p:nvPr/>
        </p:nvSpPr>
        <p:spPr bwMode="auto">
          <a:xfrm>
            <a:off x="4140200" y="4868863"/>
            <a:ext cx="12239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1" name="Line 71"/>
          <p:cNvSpPr>
            <a:spLocks noChangeShapeType="1"/>
          </p:cNvSpPr>
          <p:nvPr/>
        </p:nvSpPr>
        <p:spPr bwMode="auto">
          <a:xfrm>
            <a:off x="5364163" y="48688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2" name="Line 72"/>
          <p:cNvSpPr>
            <a:spLocks noChangeShapeType="1"/>
          </p:cNvSpPr>
          <p:nvPr/>
        </p:nvSpPr>
        <p:spPr bwMode="auto">
          <a:xfrm flipV="1">
            <a:off x="3708400" y="4437063"/>
            <a:ext cx="3167063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3" name="Line 74"/>
          <p:cNvSpPr>
            <a:spLocks noChangeShapeType="1"/>
          </p:cNvSpPr>
          <p:nvPr/>
        </p:nvSpPr>
        <p:spPr bwMode="auto">
          <a:xfrm>
            <a:off x="3276600" y="4652963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74" name="Text Box 75"/>
          <p:cNvSpPr txBox="1">
            <a:spLocks noChangeArrowheads="1"/>
          </p:cNvSpPr>
          <p:nvPr/>
        </p:nvSpPr>
        <p:spPr bwMode="auto">
          <a:xfrm>
            <a:off x="3214688" y="4513263"/>
            <a:ext cx="493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solidFill>
                  <a:srgbClr val="FF0000"/>
                </a:solidFill>
              </a:rPr>
              <a:t>TD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2075" name="Text Box 76"/>
          <p:cNvSpPr txBox="1">
            <a:spLocks noChangeArrowheads="1"/>
          </p:cNvSpPr>
          <p:nvPr/>
        </p:nvSpPr>
        <p:spPr bwMode="auto">
          <a:xfrm>
            <a:off x="3733800" y="4508500"/>
            <a:ext cx="40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solidFill>
                  <a:srgbClr val="FF0000"/>
                </a:solidFill>
              </a:rPr>
              <a:t>Tr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2076" name="Text Box 77"/>
          <p:cNvSpPr txBox="1">
            <a:spLocks noChangeArrowheads="1"/>
          </p:cNvSpPr>
          <p:nvPr/>
        </p:nvSpPr>
        <p:spPr bwMode="auto">
          <a:xfrm>
            <a:off x="4527550" y="4508500"/>
            <a:ext cx="5572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solidFill>
                  <a:srgbClr val="FF0000"/>
                </a:solidFill>
              </a:rPr>
              <a:t>PW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2077" name="Text Box 78"/>
          <p:cNvSpPr txBox="1">
            <a:spLocks noChangeArrowheads="1"/>
          </p:cNvSpPr>
          <p:nvPr/>
        </p:nvSpPr>
        <p:spPr bwMode="auto">
          <a:xfrm>
            <a:off x="5319713" y="4508500"/>
            <a:ext cx="403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solidFill>
                  <a:srgbClr val="FF0000"/>
                </a:solidFill>
              </a:rPr>
              <a:t>Tf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2078" name="Text Box 79"/>
          <p:cNvSpPr txBox="1">
            <a:spLocks noChangeArrowheads="1"/>
          </p:cNvSpPr>
          <p:nvPr/>
        </p:nvSpPr>
        <p:spPr bwMode="auto">
          <a:xfrm>
            <a:off x="4716463" y="4076700"/>
            <a:ext cx="9032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b="1">
                <a:solidFill>
                  <a:srgbClr val="FF0000"/>
                </a:solidFill>
              </a:rPr>
              <a:t>Period</a:t>
            </a:r>
            <a:endParaRPr lang="ja-JP" alt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188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FAQ</a:t>
            </a:r>
            <a:endParaRPr kumimoji="1" lang="ja-JP" altLang="en-US" dirty="0"/>
          </a:p>
        </p:txBody>
      </p:sp>
      <p:sp>
        <p:nvSpPr>
          <p:cNvPr id="4" name="Line 3"/>
          <p:cNvSpPr>
            <a:spLocks noChangeShapeType="1"/>
          </p:cNvSpPr>
          <p:nvPr/>
        </p:nvSpPr>
        <p:spPr bwMode="auto">
          <a:xfrm>
            <a:off x="2051050" y="4510088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051050" y="47259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2051050" y="51593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 flipV="1">
            <a:off x="2339975" y="515937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1116013" y="4941888"/>
            <a:ext cx="9350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1373188" y="170021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1373188" y="191611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V="1">
            <a:off x="1662113" y="13414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2" name="Line 11"/>
          <p:cNvSpPr>
            <a:spLocks noChangeShapeType="1"/>
          </p:cNvSpPr>
          <p:nvPr/>
        </p:nvSpPr>
        <p:spPr bwMode="auto">
          <a:xfrm>
            <a:off x="1373188" y="23495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 flipH="1">
            <a:off x="1258888" y="2062163"/>
            <a:ext cx="144462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14" name="Line 13"/>
          <p:cNvSpPr>
            <a:spLocks noChangeShapeType="1"/>
          </p:cNvSpPr>
          <p:nvPr/>
        </p:nvSpPr>
        <p:spPr bwMode="auto">
          <a:xfrm>
            <a:off x="2124075" y="5734050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5" name="Line 14"/>
          <p:cNvSpPr>
            <a:spLocks noChangeShapeType="1"/>
          </p:cNvSpPr>
          <p:nvPr/>
        </p:nvSpPr>
        <p:spPr bwMode="auto">
          <a:xfrm flipH="1">
            <a:off x="2125663" y="57340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6" name="Line 15"/>
          <p:cNvSpPr>
            <a:spLocks noChangeShapeType="1"/>
          </p:cNvSpPr>
          <p:nvPr/>
        </p:nvSpPr>
        <p:spPr bwMode="auto">
          <a:xfrm flipH="1">
            <a:off x="2197100" y="57340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H="1">
            <a:off x="2268538" y="57340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>
            <a:off x="2339975" y="5734050"/>
            <a:ext cx="714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 flipH="1">
            <a:off x="2411413" y="5734050"/>
            <a:ext cx="71437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>
            <a:off x="1474788" y="13414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3" name="Line 23"/>
          <p:cNvSpPr>
            <a:spLocks noChangeShapeType="1"/>
          </p:cNvSpPr>
          <p:nvPr/>
        </p:nvSpPr>
        <p:spPr bwMode="auto">
          <a:xfrm>
            <a:off x="2454275" y="1700213"/>
            <a:ext cx="0" cy="865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2454275" y="191611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 flipV="1">
            <a:off x="2743200" y="1341438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2454275" y="23495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7" name="Oval 27"/>
          <p:cNvSpPr>
            <a:spLocks noChangeArrowheads="1"/>
          </p:cNvSpPr>
          <p:nvPr/>
        </p:nvSpPr>
        <p:spPr bwMode="auto">
          <a:xfrm flipH="1">
            <a:off x="2339975" y="2062163"/>
            <a:ext cx="144463" cy="14287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800"/>
          </a:p>
        </p:txBody>
      </p:sp>
      <p:sp>
        <p:nvSpPr>
          <p:cNvPr id="28" name="Line 28"/>
          <p:cNvSpPr>
            <a:spLocks noChangeShapeType="1"/>
          </p:cNvSpPr>
          <p:nvPr/>
        </p:nvSpPr>
        <p:spPr bwMode="auto">
          <a:xfrm>
            <a:off x="2555875" y="13414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9" name="Line 29"/>
          <p:cNvSpPr>
            <a:spLocks noChangeShapeType="1"/>
          </p:cNvSpPr>
          <p:nvPr/>
        </p:nvSpPr>
        <p:spPr bwMode="auto">
          <a:xfrm>
            <a:off x="2049463" y="3286125"/>
            <a:ext cx="0" cy="8651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>
            <a:off x="2049463" y="350202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1" name="Line 31"/>
          <p:cNvSpPr>
            <a:spLocks noChangeShapeType="1"/>
          </p:cNvSpPr>
          <p:nvPr/>
        </p:nvSpPr>
        <p:spPr bwMode="auto">
          <a:xfrm>
            <a:off x="2049463" y="3935413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2" name="Line 32"/>
          <p:cNvSpPr>
            <a:spLocks noChangeShapeType="1"/>
          </p:cNvSpPr>
          <p:nvPr/>
        </p:nvSpPr>
        <p:spPr bwMode="auto">
          <a:xfrm flipH="1" flipV="1">
            <a:off x="2338388" y="3935413"/>
            <a:ext cx="1587" cy="788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3" name="Line 33"/>
          <p:cNvSpPr>
            <a:spLocks noChangeShapeType="1"/>
          </p:cNvSpPr>
          <p:nvPr/>
        </p:nvSpPr>
        <p:spPr bwMode="auto">
          <a:xfrm>
            <a:off x="468313" y="3716338"/>
            <a:ext cx="1581150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" name="Line 34"/>
          <p:cNvSpPr>
            <a:spLocks noChangeShapeType="1"/>
          </p:cNvSpPr>
          <p:nvPr/>
        </p:nvSpPr>
        <p:spPr bwMode="auto">
          <a:xfrm>
            <a:off x="1619250" y="23495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5" name="Line 35"/>
          <p:cNvSpPr>
            <a:spLocks noChangeShapeType="1"/>
          </p:cNvSpPr>
          <p:nvPr/>
        </p:nvSpPr>
        <p:spPr bwMode="auto">
          <a:xfrm>
            <a:off x="2771775" y="2349500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>
            <a:off x="1619250" y="2781300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" name="Line 37"/>
          <p:cNvSpPr>
            <a:spLocks noChangeShapeType="1"/>
          </p:cNvSpPr>
          <p:nvPr/>
        </p:nvSpPr>
        <p:spPr bwMode="auto">
          <a:xfrm>
            <a:off x="2339975" y="2781300"/>
            <a:ext cx="0" cy="71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8" name="Line 38"/>
          <p:cNvSpPr>
            <a:spLocks noChangeShapeType="1"/>
          </p:cNvSpPr>
          <p:nvPr/>
        </p:nvSpPr>
        <p:spPr bwMode="auto">
          <a:xfrm>
            <a:off x="468313" y="2133600"/>
            <a:ext cx="790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" name="Line 39"/>
          <p:cNvSpPr>
            <a:spLocks noChangeShapeType="1"/>
          </p:cNvSpPr>
          <p:nvPr/>
        </p:nvSpPr>
        <p:spPr bwMode="auto">
          <a:xfrm>
            <a:off x="1116013" y="21336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0" name="Line 40"/>
          <p:cNvSpPr>
            <a:spLocks noChangeShapeType="1"/>
          </p:cNvSpPr>
          <p:nvPr/>
        </p:nvSpPr>
        <p:spPr bwMode="auto">
          <a:xfrm flipH="1">
            <a:off x="1835150" y="21336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1" name="Line 41"/>
          <p:cNvSpPr>
            <a:spLocks noChangeShapeType="1"/>
          </p:cNvSpPr>
          <p:nvPr/>
        </p:nvSpPr>
        <p:spPr bwMode="auto">
          <a:xfrm>
            <a:off x="1835150" y="2133600"/>
            <a:ext cx="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611188" y="1700213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A</a:t>
            </a: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611188" y="32845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B</a:t>
            </a:r>
          </a:p>
        </p:txBody>
      </p:sp>
      <p:sp>
        <p:nvSpPr>
          <p:cNvPr id="48" name="Line 48"/>
          <p:cNvSpPr>
            <a:spLocks noChangeShapeType="1"/>
          </p:cNvSpPr>
          <p:nvPr/>
        </p:nvSpPr>
        <p:spPr bwMode="auto">
          <a:xfrm>
            <a:off x="2771775" y="2781300"/>
            <a:ext cx="504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49" name="Text Box 49"/>
          <p:cNvSpPr txBox="1">
            <a:spLocks noChangeArrowheads="1"/>
          </p:cNvSpPr>
          <p:nvPr/>
        </p:nvSpPr>
        <p:spPr bwMode="auto">
          <a:xfrm>
            <a:off x="3132138" y="2420938"/>
            <a:ext cx="33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Y</a:t>
            </a:r>
          </a:p>
        </p:txBody>
      </p:sp>
      <p:cxnSp>
        <p:nvCxnSpPr>
          <p:cNvPr id="51" name="直線矢印コネクタ 50"/>
          <p:cNvCxnSpPr/>
          <p:nvPr/>
        </p:nvCxnSpPr>
        <p:spPr>
          <a:xfrm flipH="1">
            <a:off x="2483768" y="4293096"/>
            <a:ext cx="1584176" cy="0"/>
          </a:xfrm>
          <a:prstGeom prst="straightConnector1">
            <a:avLst/>
          </a:prstGeom>
          <a:ln w="38100">
            <a:solidFill>
              <a:srgbClr val="00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4139952" y="4077072"/>
            <a:ext cx="31085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①　ここは点に見えないって？</a:t>
            </a:r>
            <a:endParaRPr kumimoji="1" lang="en-US" altLang="ja-JP" dirty="0"/>
          </a:p>
          <a:p>
            <a:r>
              <a:rPr lang="ja-JP" altLang="en-US" dirty="0"/>
              <a:t>いいや、ここは点だ！</a:t>
            </a:r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827584" y="2276872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/>
              <a:t>１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827584" y="3789040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3</a:t>
            </a:r>
            <a:endParaRPr kumimoji="1" lang="ja-JP" altLang="en-US" dirty="0"/>
          </a:p>
        </p:txBody>
      </p:sp>
      <p:sp>
        <p:nvSpPr>
          <p:cNvPr id="55" name="Text Box 42"/>
          <p:cNvSpPr txBox="1">
            <a:spLocks noChangeArrowheads="1"/>
          </p:cNvSpPr>
          <p:nvPr/>
        </p:nvSpPr>
        <p:spPr bwMode="auto">
          <a:xfrm>
            <a:off x="395536" y="2204864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/>
              <a:t>va</a:t>
            </a:r>
            <a:endParaRPr lang="en-US" altLang="ja-JP" sz="1800" dirty="0"/>
          </a:p>
        </p:txBody>
      </p:sp>
      <p:sp>
        <p:nvSpPr>
          <p:cNvPr id="56" name="Text Box 42"/>
          <p:cNvSpPr txBox="1">
            <a:spLocks noChangeArrowheads="1"/>
          </p:cNvSpPr>
          <p:nvPr/>
        </p:nvSpPr>
        <p:spPr bwMode="auto">
          <a:xfrm>
            <a:off x="395536" y="3717032"/>
            <a:ext cx="4283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 err="1"/>
              <a:t>vb</a:t>
            </a:r>
            <a:endParaRPr lang="en-US" altLang="ja-JP" sz="1800" dirty="0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148064" y="1628800"/>
            <a:ext cx="317907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②　</a:t>
            </a:r>
            <a:r>
              <a:rPr lang="en-US" altLang="ja-JP" dirty="0"/>
              <a:t>2</a:t>
            </a:r>
            <a:r>
              <a:rPr lang="ja-JP" altLang="en-US" dirty="0"/>
              <a:t>入力あれば別々に入れる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en-US" altLang="ja-JP" dirty="0" err="1"/>
              <a:t>va</a:t>
            </a:r>
            <a:r>
              <a:rPr lang="en-US" altLang="ja-JP" dirty="0"/>
              <a:t> 1 0 pulse (….)</a:t>
            </a:r>
          </a:p>
          <a:p>
            <a:r>
              <a:rPr kumimoji="1" lang="en-US" altLang="ja-JP" dirty="0" err="1"/>
              <a:t>vb</a:t>
            </a:r>
            <a:r>
              <a:rPr kumimoji="1" lang="en-US" altLang="ja-JP" dirty="0"/>
              <a:t> 3 0 pulse(….)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8332553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2322</Words>
  <Application>Microsoft Office PowerPoint</Application>
  <PresentationFormat>画面に合わせる (4:3)</PresentationFormat>
  <Paragraphs>224</Paragraphs>
  <Slides>16</Slides>
  <Notes>14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18" baseType="lpstr">
      <vt:lpstr>Arial</vt:lpstr>
      <vt:lpstr>標準デザイン</vt:lpstr>
      <vt:lpstr> 電子回路シミュレータＳＰＩＣＥ </vt:lpstr>
      <vt:lpstr>演習のために</vt:lpstr>
      <vt:lpstr>電子回路シミュレータ</vt:lpstr>
      <vt:lpstr>ＳＰＩＣＥ</vt:lpstr>
      <vt:lpstr>ngspiceを使ってみる</vt:lpstr>
      <vt:lpstr>SPICE入力デッキ</vt:lpstr>
      <vt:lpstr>入力デッキの作り方 （cmosinv.cir)</vt:lpstr>
      <vt:lpstr>電源、入力の指定</vt:lpstr>
      <vt:lpstr>FAQ</vt:lpstr>
      <vt:lpstr>モデルとシミュレーション制御</vt:lpstr>
      <vt:lpstr>ngspice の起動とシミュレーション</vt:lpstr>
      <vt:lpstr>batch modeでの起動</vt:lpstr>
      <vt:lpstr>DTLのシミュレーション</vt:lpstr>
      <vt:lpstr>PowerPoint プレゼンテーション</vt:lpstr>
      <vt:lpstr>演習</vt:lpstr>
      <vt:lpstr>参考：伝搬遅延時間</vt:lpstr>
    </vt:vector>
  </TitlesOfParts>
  <Company>Keio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hunga</dc:creator>
  <cp:lastModifiedBy>天野 英晴</cp:lastModifiedBy>
  <cp:revision>96</cp:revision>
  <dcterms:created xsi:type="dcterms:W3CDTF">2005-10-12T03:22:50Z</dcterms:created>
  <dcterms:modified xsi:type="dcterms:W3CDTF">2020-07-20T00:53:28Z</dcterms:modified>
</cp:coreProperties>
</file>