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399" r:id="rId2"/>
    <p:sldId id="289" r:id="rId3"/>
    <p:sldId id="409" r:id="rId4"/>
    <p:sldId id="433" r:id="rId5"/>
    <p:sldId id="292" r:id="rId6"/>
    <p:sldId id="293" r:id="rId7"/>
    <p:sldId id="406" r:id="rId8"/>
    <p:sldId id="305" r:id="rId9"/>
    <p:sldId id="410" r:id="rId10"/>
    <p:sldId id="436" r:id="rId11"/>
    <p:sldId id="435" r:id="rId12"/>
    <p:sldId id="434" r:id="rId13"/>
    <p:sldId id="437" r:id="rId14"/>
    <p:sldId id="428" r:id="rId15"/>
    <p:sldId id="429" r:id="rId16"/>
    <p:sldId id="430" r:id="rId17"/>
    <p:sldId id="431" r:id="rId18"/>
    <p:sldId id="438" r:id="rId19"/>
    <p:sldId id="439" r:id="rId20"/>
    <p:sldId id="440" r:id="rId21"/>
    <p:sldId id="447" r:id="rId22"/>
    <p:sldId id="445" r:id="rId23"/>
    <p:sldId id="442" r:id="rId24"/>
    <p:sldId id="415" r:id="rId25"/>
    <p:sldId id="363" r:id="rId26"/>
    <p:sldId id="432" r:id="rId27"/>
    <p:sldId id="448" r:id="rId28"/>
    <p:sldId id="446" r:id="rId29"/>
  </p:sldIdLst>
  <p:sldSz cx="9144000" cy="6858000" type="screen4x3"/>
  <p:notesSz cx="7099300" cy="102346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FF99"/>
    <a:srgbClr val="FFFF66"/>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63742" autoAdjust="0"/>
  </p:normalViewPr>
  <p:slideViewPr>
    <p:cSldViewPr snapToGrid="0">
      <p:cViewPr varScale="1">
        <p:scale>
          <a:sx n="43" d="100"/>
          <a:sy n="43" d="100"/>
        </p:scale>
        <p:origin x="1960" y="36"/>
      </p:cViewPr>
      <p:guideLst>
        <p:guide orient="horz" pos="2160"/>
        <p:guide pos="2880"/>
      </p:guideLst>
    </p:cSldViewPr>
  </p:slideViewPr>
  <p:notesTextViewPr>
    <p:cViewPr>
      <p:scale>
        <a:sx n="3" d="2"/>
        <a:sy n="3" d="2"/>
      </p:scale>
      <p:origin x="0" y="0"/>
    </p:cViewPr>
  </p:notesTextViewPr>
  <p:sorterViewPr>
    <p:cViewPr>
      <p:scale>
        <a:sx n="66" d="100"/>
        <a:sy n="66" d="100"/>
      </p:scale>
      <p:origin x="0" y="-191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0.wmf"/><Relationship Id="rId13" Type="http://schemas.openxmlformats.org/officeDocument/2006/relationships/image" Target="../media/image15.wmf"/><Relationship Id="rId18" Type="http://schemas.openxmlformats.org/officeDocument/2006/relationships/image" Target="../media/image20.wmf"/><Relationship Id="rId26" Type="http://schemas.openxmlformats.org/officeDocument/2006/relationships/image" Target="../media/image28.wmf"/><Relationship Id="rId3" Type="http://schemas.openxmlformats.org/officeDocument/2006/relationships/image" Target="../media/image5.wmf"/><Relationship Id="rId21" Type="http://schemas.openxmlformats.org/officeDocument/2006/relationships/image" Target="../media/image23.wmf"/><Relationship Id="rId7" Type="http://schemas.openxmlformats.org/officeDocument/2006/relationships/image" Target="../media/image9.wmf"/><Relationship Id="rId12" Type="http://schemas.openxmlformats.org/officeDocument/2006/relationships/image" Target="../media/image14.wmf"/><Relationship Id="rId17" Type="http://schemas.openxmlformats.org/officeDocument/2006/relationships/image" Target="../media/image19.wmf"/><Relationship Id="rId25" Type="http://schemas.openxmlformats.org/officeDocument/2006/relationships/image" Target="../media/image27.wmf"/><Relationship Id="rId2" Type="http://schemas.openxmlformats.org/officeDocument/2006/relationships/image" Target="../media/image4.wmf"/><Relationship Id="rId16" Type="http://schemas.openxmlformats.org/officeDocument/2006/relationships/image" Target="../media/image18.wmf"/><Relationship Id="rId20" Type="http://schemas.openxmlformats.org/officeDocument/2006/relationships/image" Target="../media/image22.wmf"/><Relationship Id="rId1" Type="http://schemas.openxmlformats.org/officeDocument/2006/relationships/image" Target="../media/image3.wmf"/><Relationship Id="rId6" Type="http://schemas.openxmlformats.org/officeDocument/2006/relationships/image" Target="../media/image8.wmf"/><Relationship Id="rId11" Type="http://schemas.openxmlformats.org/officeDocument/2006/relationships/image" Target="../media/image13.wmf"/><Relationship Id="rId24" Type="http://schemas.openxmlformats.org/officeDocument/2006/relationships/image" Target="../media/image26.wmf"/><Relationship Id="rId5" Type="http://schemas.openxmlformats.org/officeDocument/2006/relationships/image" Target="../media/image7.wmf"/><Relationship Id="rId15" Type="http://schemas.openxmlformats.org/officeDocument/2006/relationships/image" Target="../media/image17.wmf"/><Relationship Id="rId23" Type="http://schemas.openxmlformats.org/officeDocument/2006/relationships/image" Target="../media/image25.wmf"/><Relationship Id="rId10" Type="http://schemas.openxmlformats.org/officeDocument/2006/relationships/image" Target="../media/image12.wmf"/><Relationship Id="rId19" Type="http://schemas.openxmlformats.org/officeDocument/2006/relationships/image" Target="../media/image21.wmf"/><Relationship Id="rId4" Type="http://schemas.openxmlformats.org/officeDocument/2006/relationships/image" Target="../media/image6.wmf"/><Relationship Id="rId9" Type="http://schemas.openxmlformats.org/officeDocument/2006/relationships/image" Target="../media/image11.wmf"/><Relationship Id="rId14" Type="http://schemas.openxmlformats.org/officeDocument/2006/relationships/image" Target="../media/image16.wmf"/><Relationship Id="rId22" Type="http://schemas.openxmlformats.org/officeDocument/2006/relationships/image" Target="../media/image2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40963"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40964"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40965"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627055E-DB28-4857-86CB-42B503014808}" type="slidenum">
              <a:rPr lang="en-US" altLang="ja-JP"/>
              <a:pPr>
                <a:defRPr/>
              </a:pPr>
              <a:t>‹#›</a:t>
            </a:fld>
            <a:endParaRPr lang="en-US" altLang="ja-JP"/>
          </a:p>
        </p:txBody>
      </p:sp>
    </p:spTree>
    <p:extLst>
      <p:ext uri="{BB962C8B-B14F-4D97-AF65-F5344CB8AC3E}">
        <p14:creationId xmlns:p14="http://schemas.microsoft.com/office/powerpoint/2010/main" val="1834267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vl1pPr>
          </a:lstStyle>
          <a:p>
            <a:pPr>
              <a:defRPr/>
            </a:pPr>
            <a:fld id="{835C40DE-0C2B-47EA-98B2-2C8F37239D87}" type="datetimeFigureOut">
              <a:rPr lang="ja-JP" altLang="en-US"/>
              <a:pPr>
                <a:defRPr/>
              </a:pPr>
              <a:t>2020/6/29</a:t>
            </a:fld>
            <a:endParaRPr lang="ja-JP" altLang="en-US"/>
          </a:p>
        </p:txBody>
      </p:sp>
      <p:sp>
        <p:nvSpPr>
          <p:cNvPr id="4" name="スライド イメージ プレースホルダ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709613" y="4860925"/>
            <a:ext cx="5680075" cy="460533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vl1pPr>
          </a:lstStyle>
          <a:p>
            <a:pPr>
              <a:defRPr/>
            </a:pPr>
            <a:fld id="{B19D75E1-D7D5-44FA-93AF-48FFEAEBA1AF}" type="slidenum">
              <a:rPr lang="ja-JP" altLang="en-US"/>
              <a:pPr>
                <a:defRPr/>
              </a:pPr>
              <a:t>‹#›</a:t>
            </a:fld>
            <a:endParaRPr lang="ja-JP" altLang="en-US"/>
          </a:p>
        </p:txBody>
      </p:sp>
    </p:spTree>
    <p:extLst>
      <p:ext uri="{BB962C8B-B14F-4D97-AF65-F5344CB8AC3E}">
        <p14:creationId xmlns:p14="http://schemas.microsoft.com/office/powerpoint/2010/main" val="30344442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前回はダイオードをやりましたが、今回はトランジスタ素子について学びます。まず、古典的なバイポーラトランジスタを紹介します。バイポーラトランジスタ、または</a:t>
            </a:r>
            <a:r>
              <a:rPr kumimoji="1" lang="en-US" altLang="ja-JP" dirty="0"/>
              <a:t>BJT</a:t>
            </a:r>
            <a:r>
              <a:rPr kumimoji="1" lang="ja-JP" altLang="en-US" dirty="0"/>
              <a:t>は、以前はアナログ、ディジタルの両方に用いられましたが、最近はほとんどアナログ回路専門で、実際はアナログ回路でも使われなくなっています。しかも、電流増幅素子なんで理解が難しいし、回路構成法も難しいです。しかし、最も早く発明されたのでその動作原理を知らないとバカにされてしまいますし、どのような教科書でも、バイポーラトランジスタの知識を前提に書かれているので避けて通れないです。このお蔭でみんな電子回路が嫌いになっちゃうんじゃないかと思って怖いのですが、ま、そういうわけで、教養だと思ってやりましょう。</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a:t>
            </a:fld>
            <a:endParaRPr lang="ja-JP" altLang="en-US"/>
          </a:p>
        </p:txBody>
      </p:sp>
    </p:spTree>
    <p:extLst>
      <p:ext uri="{BB962C8B-B14F-4D97-AF65-F5344CB8AC3E}">
        <p14:creationId xmlns:p14="http://schemas.microsoft.com/office/powerpoint/2010/main" val="24639613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では、実際の回路はどうなるか、見てみましょう。図は最も簡単な小信号増幅回路です。</a:t>
            </a:r>
            <a:r>
              <a:rPr kumimoji="1" lang="en-US" altLang="ja-JP" dirty="0"/>
              <a:t>R1</a:t>
            </a:r>
            <a:r>
              <a:rPr kumimoji="1" lang="ja-JP" altLang="en-US" dirty="0"/>
              <a:t>でバイアス電流を掛けてやります。トランジスタの</a:t>
            </a:r>
            <a:r>
              <a:rPr kumimoji="1" lang="en-US" altLang="ja-JP" dirty="0"/>
              <a:t>BE</a:t>
            </a:r>
            <a:r>
              <a:rPr kumimoji="1" lang="ja-JP" altLang="en-US" dirty="0"/>
              <a:t>間はダイオードと同じと考えることができるので、電源電圧を</a:t>
            </a:r>
            <a:r>
              <a:rPr kumimoji="1" lang="en-US" altLang="ja-JP" dirty="0"/>
              <a:t>VCC</a:t>
            </a:r>
            <a:r>
              <a:rPr kumimoji="1" lang="ja-JP" altLang="en-US" dirty="0"/>
              <a:t>とすると、バイアス電流は</a:t>
            </a:r>
            <a:r>
              <a:rPr kumimoji="1" lang="en-US" altLang="ja-JP" dirty="0"/>
              <a:t>(Vcc-0.7</a:t>
            </a:r>
            <a:r>
              <a:rPr kumimoji="1" lang="ja-JP" altLang="en-US" dirty="0"/>
              <a:t>）／</a:t>
            </a:r>
            <a:r>
              <a:rPr kumimoji="1" lang="en-US" altLang="ja-JP" dirty="0"/>
              <a:t>R1</a:t>
            </a:r>
            <a:r>
              <a:rPr kumimoji="1" lang="ja-JP" altLang="en-US" dirty="0"/>
              <a:t>になります。コレクタ抵抗</a:t>
            </a:r>
            <a:r>
              <a:rPr kumimoji="1" lang="en-US" altLang="ja-JP" dirty="0"/>
              <a:t>R2</a:t>
            </a:r>
            <a:r>
              <a:rPr kumimoji="1" lang="ja-JP" altLang="en-US" dirty="0"/>
              <a:t>は、電源電圧と、飽和時に流れる電流を考えて決めてやります。</a:t>
            </a:r>
            <a:endParaRPr kumimoji="1" lang="en-US" altLang="ja-JP" dirty="0"/>
          </a:p>
          <a:p>
            <a:r>
              <a:rPr kumimoji="1" lang="ja-JP" altLang="en-US" dirty="0"/>
              <a:t>ここで、入力を接続した際に、入力側に直流電流が流れると、このバイアス電流が狂ってしまいます。同じように出力も、直流電流が流れ出すと動作点が狂います。そこで、コンデンサ</a:t>
            </a:r>
            <a:r>
              <a:rPr kumimoji="1" lang="en-US" altLang="ja-JP" dirty="0"/>
              <a:t>C1</a:t>
            </a:r>
            <a:r>
              <a:rPr kumimoji="1" lang="ja-JP" altLang="en-US" dirty="0"/>
              <a:t>と</a:t>
            </a:r>
            <a:r>
              <a:rPr kumimoji="1" lang="en-US" altLang="ja-JP" dirty="0"/>
              <a:t>C2</a:t>
            </a:r>
            <a:r>
              <a:rPr kumimoji="1" lang="ja-JP" altLang="en-US" dirty="0"/>
              <a:t>を直列につないでやります。コンデンサは交流成分は流しますが、直流成分はカットするため、動作点に影響を与えることなく、小信号のみ受け渡しすることができます。この</a:t>
            </a:r>
            <a:r>
              <a:rPr kumimoji="1" lang="en-US" altLang="ja-JP" dirty="0"/>
              <a:t>C1,C2</a:t>
            </a:r>
            <a:r>
              <a:rPr kumimoji="1" lang="ja-JP" altLang="en-US" dirty="0"/>
              <a:t>を結合コンデンサ、またはカップリングコンデンサと呼び、結合コンデンサでつなぐ増幅回路を</a:t>
            </a:r>
            <a:r>
              <a:rPr kumimoji="1" lang="en-US" altLang="ja-JP" dirty="0"/>
              <a:t>CR</a:t>
            </a:r>
            <a:r>
              <a:rPr kumimoji="1" lang="ja-JP" altLang="en-US" dirty="0"/>
              <a:t>結合増幅回路と呼びます。ちなみに、逆に伝わらなくする目的のコンデンサをデカップリングコンデンサと呼びます。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10</a:t>
            </a:fld>
            <a:endParaRPr lang="ja-JP" altLang="en-US"/>
          </a:p>
        </p:txBody>
      </p:sp>
    </p:spTree>
    <p:extLst>
      <p:ext uri="{BB962C8B-B14F-4D97-AF65-F5344CB8AC3E}">
        <p14:creationId xmlns:p14="http://schemas.microsoft.com/office/powerpoint/2010/main" val="1748296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では問題をやってみましょう。上の回路でバイアス電流はどうなるでしょうか？また、動作点はどの辺になるでしょうか？トランジスタは</a:t>
            </a:r>
            <a:r>
              <a:rPr kumimoji="1" lang="en-US" altLang="ja-JP" dirty="0"/>
              <a:t>6</a:t>
            </a:r>
            <a:r>
              <a:rPr kumimoji="1" lang="ja-JP" altLang="en-US" dirty="0"/>
              <a:t>ページの理想化された特性を持つとします。</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11</a:t>
            </a:fld>
            <a:endParaRPr lang="ja-JP" altLang="en-US"/>
          </a:p>
        </p:txBody>
      </p:sp>
    </p:spTree>
    <p:extLst>
      <p:ext uri="{BB962C8B-B14F-4D97-AF65-F5344CB8AC3E}">
        <p14:creationId xmlns:p14="http://schemas.microsoft.com/office/powerpoint/2010/main" val="39388008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さて、紹介した</a:t>
            </a:r>
            <a:r>
              <a:rPr kumimoji="1" lang="en-US" altLang="ja-JP" dirty="0"/>
              <a:t>CR</a:t>
            </a:r>
            <a:r>
              <a:rPr kumimoji="1" lang="ja-JP" altLang="en-US" dirty="0"/>
              <a:t>結合増幅回路は不安定です。</a:t>
            </a:r>
            <a:r>
              <a:rPr kumimoji="1" lang="en-US" altLang="ja-JP" dirty="0"/>
              <a:t>BE</a:t>
            </a:r>
            <a:r>
              <a:rPr kumimoji="1" lang="ja-JP" altLang="en-US" dirty="0"/>
              <a:t>間はダイオードと同じなので、ベース電圧がちょっと変わっただけでもベース電流は大きく変動します。温度が上がったり、トランジスタの特性がちょっと違っただけでも思ったような動作点に持っていくことができません。そこで、負帰還の考え方を使います。図に示した回路は自己バイアス回路と呼ばれる方法です。この方法では例えば温度が上がってバイアス電流が増えたとすると、その分コレクタ電流が増えます。すると</a:t>
            </a:r>
            <a:r>
              <a:rPr kumimoji="1" lang="en-US" altLang="ja-JP" dirty="0"/>
              <a:t>Y</a:t>
            </a:r>
            <a:r>
              <a:rPr kumimoji="1" lang="ja-JP" altLang="en-US" dirty="0"/>
              <a:t>点の電位が下がり、バイアス電圧が下がります。そうするとバイアス電流も下がるため、コレクタ電流が減ります。つまり自動的に調節することができます。この回路の欠点は、増幅しようとする小信号に対しても負帰還が掛かってしまい、増幅率が低下することで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12</a:t>
            </a:fld>
            <a:endParaRPr lang="ja-JP" altLang="en-US"/>
          </a:p>
        </p:txBody>
      </p:sp>
    </p:spTree>
    <p:extLst>
      <p:ext uri="{BB962C8B-B14F-4D97-AF65-F5344CB8AC3E}">
        <p14:creationId xmlns:p14="http://schemas.microsoft.com/office/powerpoint/2010/main" val="16686075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コレクタから負帰還をかけるのではなく、エミッタに抵抗を入れる方法もあります。この方法では、</a:t>
            </a:r>
            <a:r>
              <a:rPr kumimoji="1" lang="en-US" altLang="ja-JP" dirty="0"/>
              <a:t>1.</a:t>
            </a:r>
            <a:r>
              <a:rPr kumimoji="1" lang="ja-JP" altLang="en-US" dirty="0"/>
              <a:t>コレクタ電流が増えると、</a:t>
            </a:r>
            <a:r>
              <a:rPr kumimoji="1" lang="en-US" altLang="ja-JP" dirty="0"/>
              <a:t>2.</a:t>
            </a:r>
            <a:r>
              <a:rPr kumimoji="1" lang="ja-JP" altLang="en-US" dirty="0"/>
              <a:t>エミッタの電位が上がります。そうするとベース、エミッタ間の電位差は小さくなる方向に働きます。すなわち、ベース電圧が小さくなり、ベース電流も小さくなります。これによりコレクタ電流が減り、元の状態に戻ります。この方法の良い点は、</a:t>
            </a:r>
            <a:r>
              <a:rPr kumimoji="1" lang="en-US" altLang="ja-JP" dirty="0"/>
              <a:t>R4</a:t>
            </a:r>
            <a:r>
              <a:rPr kumimoji="1" lang="ja-JP" altLang="en-US" dirty="0"/>
              <a:t>に並列に</a:t>
            </a:r>
            <a:r>
              <a:rPr kumimoji="1" lang="en-US" altLang="ja-JP" dirty="0"/>
              <a:t>C3</a:t>
            </a:r>
            <a:r>
              <a:rPr kumimoji="1" lang="ja-JP" altLang="en-US" dirty="0"/>
              <a:t>を入れることで、交流的には</a:t>
            </a:r>
            <a:r>
              <a:rPr kumimoji="1" lang="en-US" altLang="ja-JP" dirty="0"/>
              <a:t>R4</a:t>
            </a:r>
            <a:r>
              <a:rPr kumimoji="1" lang="ja-JP" altLang="en-US" dirty="0"/>
              <a:t>によるフィードバックが掛からないようにできる点です。</a:t>
            </a:r>
            <a:r>
              <a:rPr kumimoji="1" lang="en-US" altLang="ja-JP" dirty="0"/>
              <a:t>C3</a:t>
            </a:r>
            <a:r>
              <a:rPr kumimoji="1" lang="ja-JP" altLang="en-US" dirty="0"/>
              <a:t>のことをバイパスコンデンサと呼びます。</a:t>
            </a:r>
            <a:r>
              <a:rPr kumimoji="1" lang="en-US" altLang="ja-JP" dirty="0"/>
              <a:t>R2</a:t>
            </a:r>
            <a:r>
              <a:rPr kumimoji="1" lang="ja-JP" altLang="en-US" dirty="0"/>
              <a:t>は電流を安定させるための抵抗です。この方式を電流帰還バイアス回路と呼び、</a:t>
            </a:r>
            <a:r>
              <a:rPr kumimoji="1" lang="en-US" altLang="ja-JP" dirty="0"/>
              <a:t>CR</a:t>
            </a:r>
            <a:r>
              <a:rPr kumimoji="1" lang="ja-JP" altLang="en-US" dirty="0"/>
              <a:t>結合増幅回路の標準的な方法として使います。とはいえ、これにも問題はあるのですが、これは来週、等価回路を勉強してから説明します。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13</a:t>
            </a:fld>
            <a:endParaRPr lang="ja-JP" altLang="en-US"/>
          </a:p>
        </p:txBody>
      </p:sp>
    </p:spTree>
    <p:extLst>
      <p:ext uri="{BB962C8B-B14F-4D97-AF65-F5344CB8AC3E}">
        <p14:creationId xmlns:p14="http://schemas.microsoft.com/office/powerpoint/2010/main" val="25203734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から先は、実際はあまり使わない回路方式、あるいはやや高度な回路方式なんですが、一応説明しておきます。ベース接地回路は、ベースを共有にし、エミッタ側から入力を入れてやります。エミッタ接地との違いは、</a:t>
            </a:r>
            <a:r>
              <a:rPr kumimoji="1" lang="en-US" altLang="ja-JP" dirty="0" err="1"/>
              <a:t>ie</a:t>
            </a:r>
            <a:r>
              <a:rPr kumimoji="1" lang="en-US" altLang="ja-JP" dirty="0"/>
              <a:t>=</a:t>
            </a:r>
            <a:r>
              <a:rPr kumimoji="1" lang="en-US" altLang="ja-JP" dirty="0" err="1"/>
              <a:t>ib+ic</a:t>
            </a:r>
            <a:r>
              <a:rPr kumimoji="1" lang="ja-JP" altLang="en-US" dirty="0"/>
              <a:t>なので、</a:t>
            </a:r>
            <a:r>
              <a:rPr kumimoji="1" lang="en-US" altLang="ja-JP" dirty="0" err="1"/>
              <a:t>ie</a:t>
            </a:r>
            <a:r>
              <a:rPr kumimoji="1" lang="en-US" altLang="ja-JP" dirty="0"/>
              <a:t>&gt;</a:t>
            </a:r>
            <a:r>
              <a:rPr kumimoji="1" lang="en-US" altLang="ja-JP" dirty="0" err="1"/>
              <a:t>ic</a:t>
            </a:r>
            <a:r>
              <a:rPr kumimoji="1" lang="ja-JP" altLang="en-US" dirty="0"/>
              <a:t>となって電流はちっとも増幅してくれない点にあります。しかし、</a:t>
            </a:r>
            <a:r>
              <a:rPr kumimoji="1" lang="en-US" altLang="ja-JP" dirty="0" err="1"/>
              <a:t>ie</a:t>
            </a:r>
            <a:r>
              <a:rPr kumimoji="1" lang="ja-JP" altLang="en-US" dirty="0"/>
              <a:t>の変化に応じて</a:t>
            </a:r>
            <a:r>
              <a:rPr kumimoji="1" lang="en-US" altLang="ja-JP" dirty="0" err="1"/>
              <a:t>ic</a:t>
            </a:r>
            <a:r>
              <a:rPr kumimoji="1" lang="ja-JP" altLang="en-US" dirty="0"/>
              <a:t>は変化するので、抵抗を繋ぐことで</a:t>
            </a:r>
            <a:r>
              <a:rPr kumimoji="1" lang="en-US" altLang="ja-JP" dirty="0"/>
              <a:t>vi</a:t>
            </a:r>
            <a:r>
              <a:rPr kumimoji="1" lang="ja-JP" altLang="en-US" dirty="0"/>
              <a:t>より大きな</a:t>
            </a:r>
            <a:r>
              <a:rPr kumimoji="1" lang="en-US" altLang="ja-JP" dirty="0" err="1"/>
              <a:t>vo</a:t>
            </a:r>
            <a:r>
              <a:rPr kumimoji="1" lang="ja-JP" altLang="en-US" dirty="0"/>
              <a:t>を取り出すことができます。このため、電圧は増幅してくれます。エミッタ接地と違って同相になります。エミッタ接地よりも周波数特性が良くなる特徴があります。</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14</a:t>
            </a:fld>
            <a:endParaRPr lang="ja-JP" altLang="en-US"/>
          </a:p>
        </p:txBody>
      </p:sp>
    </p:spTree>
    <p:extLst>
      <p:ext uri="{BB962C8B-B14F-4D97-AF65-F5344CB8AC3E}">
        <p14:creationId xmlns:p14="http://schemas.microsoft.com/office/powerpoint/2010/main" val="3238545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ベース接地の電圧、電流特性を示します。エミッタ電流はコレクタから流れる分も含んでいます。この大きさによって</a:t>
            </a:r>
            <a:r>
              <a:rPr kumimoji="1" lang="en-US" altLang="ja-JP" dirty="0" err="1"/>
              <a:t>Ic</a:t>
            </a:r>
            <a:r>
              <a:rPr kumimoji="1" lang="ja-JP" altLang="en-US" dirty="0"/>
              <a:t>は変化します。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15</a:t>
            </a:fld>
            <a:endParaRPr lang="ja-JP" altLang="en-US"/>
          </a:p>
        </p:txBody>
      </p:sp>
    </p:spTree>
    <p:extLst>
      <p:ext uri="{BB962C8B-B14F-4D97-AF65-F5344CB8AC3E}">
        <p14:creationId xmlns:p14="http://schemas.microsoft.com/office/powerpoint/2010/main" val="15037842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コレクタ接地回路は別名エミッタフォロアとも言います。考え方としてはエミッタ抵抗から出力を取り出します。ベース電流とコレクタ電流は共に</a:t>
            </a:r>
            <a:r>
              <a:rPr kumimoji="1" lang="en-US" altLang="ja-JP" dirty="0"/>
              <a:t>RL</a:t>
            </a:r>
            <a:r>
              <a:rPr kumimoji="1" lang="ja-JP" altLang="en-US" dirty="0"/>
              <a:t>に流れるので、この回路では電圧は増幅してくれません。一方で、</a:t>
            </a:r>
            <a:r>
              <a:rPr kumimoji="1" lang="en-US" altLang="ja-JP" dirty="0" err="1"/>
              <a:t>ib</a:t>
            </a:r>
            <a:r>
              <a:rPr kumimoji="1" lang="ja-JP" altLang="en-US" dirty="0"/>
              <a:t>の変化で</a:t>
            </a:r>
            <a:r>
              <a:rPr kumimoji="1" lang="en-US" altLang="ja-JP" dirty="0" err="1"/>
              <a:t>ie</a:t>
            </a:r>
            <a:r>
              <a:rPr kumimoji="1" lang="ja-JP" altLang="en-US" dirty="0"/>
              <a:t>は大きく変化するので、電流は増幅してくれます。この回路は出力インピーダンスが低いため、実はインピーダンス変換に使います。この話は来週等価回路の話をしてからならば理解できるかもしれません。（ダメかも</a:t>
            </a:r>
            <a:r>
              <a:rPr kumimoji="1" lang="ja-JP" altLang="en-US" dirty="0" err="1"/>
              <a:t>、、、、</a:t>
            </a:r>
            <a:r>
              <a:rPr kumimoji="1" lang="ja-JP" altLang="en-US" dirty="0"/>
              <a:t>）</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16</a:t>
            </a:fld>
            <a:endParaRPr lang="ja-JP" altLang="en-US"/>
          </a:p>
        </p:txBody>
      </p:sp>
    </p:spTree>
    <p:extLst>
      <p:ext uri="{BB962C8B-B14F-4D97-AF65-F5344CB8AC3E}">
        <p14:creationId xmlns:p14="http://schemas.microsoft.com/office/powerpoint/2010/main" val="2338484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三つの接地方式をまとめた表を示します。電圧増幅度、電流増幅度共に大きなエミッタ接地が基本ですが、他の接地方式も特徴を生かして使われることがあります。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17</a:t>
            </a:fld>
            <a:endParaRPr lang="ja-JP" altLang="en-US"/>
          </a:p>
        </p:txBody>
      </p:sp>
    </p:spTree>
    <p:extLst>
      <p:ext uri="{BB962C8B-B14F-4D97-AF65-F5344CB8AC3E}">
        <p14:creationId xmlns:p14="http://schemas.microsoft.com/office/powerpoint/2010/main" val="29098202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大信号増幅回路を見てみましょう。この使い方では、ベース電流は全く流さない状態か、ベース電流を大量に流して、コレクタ電流が完全に抵抗で制限された状態、すなわち飽和状態で使います。ベース電流が流れない状態が</a:t>
            </a:r>
            <a:r>
              <a:rPr kumimoji="1" lang="en-US" altLang="ja-JP" dirty="0"/>
              <a:t>OFF</a:t>
            </a:r>
            <a:r>
              <a:rPr kumimoji="1" lang="ja-JP" altLang="en-US" dirty="0" err="1"/>
              <a:t>、</a:t>
            </a:r>
            <a:r>
              <a:rPr kumimoji="1" lang="ja-JP" altLang="en-US" dirty="0"/>
              <a:t>ベース電流を大量に流した状態が</a:t>
            </a:r>
            <a:r>
              <a:rPr kumimoji="1" lang="en-US" altLang="ja-JP" dirty="0"/>
              <a:t>ON</a:t>
            </a:r>
            <a:r>
              <a:rPr kumimoji="1" lang="ja-JP" altLang="en-US" dirty="0"/>
              <a:t>です。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18</a:t>
            </a:fld>
            <a:endParaRPr lang="ja-JP" altLang="en-US"/>
          </a:p>
        </p:txBody>
      </p:sp>
    </p:spTree>
    <p:extLst>
      <p:ext uri="{BB962C8B-B14F-4D97-AF65-F5344CB8AC3E}">
        <p14:creationId xmlns:p14="http://schemas.microsoft.com/office/powerpoint/2010/main" val="38824243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大信号増幅回路は、図のようにベースとコレクタに抵抗を繋いで作ります。</a:t>
            </a:r>
            <a:r>
              <a:rPr kumimoji="1" lang="en-US" altLang="ja-JP" dirty="0"/>
              <a:t>Vin</a:t>
            </a:r>
            <a:r>
              <a:rPr kumimoji="1" lang="ja-JP" altLang="en-US" dirty="0"/>
              <a:t>が</a:t>
            </a:r>
            <a:r>
              <a:rPr kumimoji="1" lang="en-US" altLang="ja-JP" dirty="0"/>
              <a:t>0V</a:t>
            </a:r>
            <a:r>
              <a:rPr kumimoji="1" lang="ja-JP" altLang="en-US" dirty="0"/>
              <a:t>の時はベースには電流が流れずコレクタにも電流が流れません。前のページの図の</a:t>
            </a:r>
            <a:r>
              <a:rPr kumimoji="1" lang="en-US" altLang="ja-JP" dirty="0"/>
              <a:t>a</a:t>
            </a:r>
            <a:r>
              <a:rPr kumimoji="1" lang="ja-JP" altLang="en-US" dirty="0"/>
              <a:t>点です。この状態をトランジスタが</a:t>
            </a:r>
            <a:r>
              <a:rPr kumimoji="1" lang="en-US" altLang="ja-JP" dirty="0"/>
              <a:t>OFF</a:t>
            </a:r>
            <a:r>
              <a:rPr kumimoji="1" lang="ja-JP" altLang="en-US" dirty="0"/>
              <a:t>になっていると考えます。この時出力</a:t>
            </a:r>
            <a:r>
              <a:rPr kumimoji="1" lang="en-US" altLang="ja-JP" dirty="0"/>
              <a:t>Y</a:t>
            </a:r>
            <a:r>
              <a:rPr kumimoji="1" lang="ja-JP" altLang="en-US" dirty="0"/>
              <a:t>からは電源電圧</a:t>
            </a:r>
            <a:r>
              <a:rPr kumimoji="1" lang="en-US" altLang="ja-JP" dirty="0" err="1"/>
              <a:t>Vcc</a:t>
            </a:r>
            <a:r>
              <a:rPr kumimoji="1" lang="ja-JP" altLang="en-US" dirty="0"/>
              <a:t>が表れます。一方、</a:t>
            </a:r>
            <a:r>
              <a:rPr kumimoji="1" lang="en-US" altLang="ja-JP" dirty="0"/>
              <a:t>Vin</a:t>
            </a:r>
            <a:r>
              <a:rPr kumimoji="1" lang="ja-JP" altLang="en-US" dirty="0"/>
              <a:t>を</a:t>
            </a:r>
            <a:r>
              <a:rPr kumimoji="1" lang="en-US" altLang="ja-JP" dirty="0"/>
              <a:t>0.7V</a:t>
            </a:r>
            <a:r>
              <a:rPr kumimoji="1" lang="ja-JP" altLang="en-US" dirty="0"/>
              <a:t>よりも大きめにして、十分なベース電流を流すことで、コレクタ電流を流します。</a:t>
            </a:r>
            <a:r>
              <a:rPr kumimoji="1" lang="en-US" altLang="ja-JP" dirty="0"/>
              <a:t>R2</a:t>
            </a:r>
            <a:r>
              <a:rPr kumimoji="1" lang="ja-JP" altLang="en-US" dirty="0"/>
              <a:t>の電圧降下により</a:t>
            </a:r>
            <a:r>
              <a:rPr kumimoji="1" lang="en-US" altLang="ja-JP" dirty="0"/>
              <a:t>Y</a:t>
            </a:r>
            <a:r>
              <a:rPr kumimoji="1" lang="ja-JP" altLang="en-US" dirty="0"/>
              <a:t>点の電位は０</a:t>
            </a:r>
            <a:r>
              <a:rPr kumimoji="1" lang="en-US" altLang="ja-JP" dirty="0"/>
              <a:t>V</a:t>
            </a:r>
            <a:r>
              <a:rPr kumimoji="1" lang="ja-JP" altLang="en-US" dirty="0"/>
              <a:t>になります。正確に言うと、飽和時にもコレクタとエミッタ間は完全に同じ電位とはならず、若干</a:t>
            </a:r>
            <a:r>
              <a:rPr kumimoji="1" lang="en-US" altLang="ja-JP" dirty="0"/>
              <a:t>(0.1</a:t>
            </a:r>
            <a:r>
              <a:rPr kumimoji="1" lang="ja-JP" altLang="en-US" dirty="0"/>
              <a:t>－</a:t>
            </a:r>
            <a:r>
              <a:rPr kumimoji="1" lang="en-US" altLang="ja-JP" dirty="0"/>
              <a:t>0.2V)</a:t>
            </a:r>
            <a:r>
              <a:rPr kumimoji="1" lang="ja-JP" altLang="en-US" dirty="0"/>
              <a:t>くらいの電位が残ります。これをコレクターエミッタ間飽和電圧と呼びます。この状態を</a:t>
            </a:r>
            <a:r>
              <a:rPr kumimoji="1" lang="en-US" altLang="ja-JP" dirty="0"/>
              <a:t>ON</a:t>
            </a:r>
            <a:r>
              <a:rPr kumimoji="1" lang="ja-JP" altLang="en-US" dirty="0"/>
              <a:t>と考えます。</a:t>
            </a:r>
            <a:endParaRPr kumimoji="1" lang="en-US" altLang="ja-JP" dirty="0"/>
          </a:p>
          <a:p>
            <a:r>
              <a:rPr kumimoji="1" lang="ja-JP" altLang="en-US" dirty="0"/>
              <a:t>大信号増幅回路はディジタル回路に使います。ベースーエミッタ間の</a:t>
            </a:r>
            <a:r>
              <a:rPr kumimoji="1" lang="en-US" altLang="ja-JP" dirty="0"/>
              <a:t>ON</a:t>
            </a:r>
            <a:r>
              <a:rPr kumimoji="1" lang="ja-JP" altLang="en-US" dirty="0"/>
              <a:t>電圧（ここでは</a:t>
            </a:r>
            <a:r>
              <a:rPr kumimoji="1" lang="en-US" altLang="ja-JP" dirty="0"/>
              <a:t>0.7V</a:t>
            </a:r>
            <a:r>
              <a:rPr kumimoji="1" lang="ja-JP" altLang="en-US" dirty="0"/>
              <a:t>）がトランジスタの</a:t>
            </a:r>
            <a:r>
              <a:rPr kumimoji="1" lang="en-US" altLang="ja-JP" dirty="0"/>
              <a:t>ON</a:t>
            </a:r>
            <a:r>
              <a:rPr kumimoji="1" lang="ja-JP" altLang="en-US" dirty="0"/>
              <a:t>電圧と等しくなります。</a:t>
            </a:r>
            <a:r>
              <a:rPr kumimoji="1" lang="en-US" altLang="ja-JP" dirty="0"/>
              <a:t>ON</a:t>
            </a:r>
            <a:r>
              <a:rPr kumimoji="1" lang="ja-JP" altLang="en-US" dirty="0"/>
              <a:t>と</a:t>
            </a:r>
            <a:r>
              <a:rPr kumimoji="1" lang="en-US" altLang="ja-JP" dirty="0"/>
              <a:t>OFF</a:t>
            </a:r>
            <a:r>
              <a:rPr kumimoji="1" lang="ja-JP" altLang="en-US" dirty="0"/>
              <a:t>の境目の電圧をしきい値（スレッショルドレベル）と呼びます。大信号増幅回路は</a:t>
            </a:r>
            <a:r>
              <a:rPr kumimoji="1" lang="en-US" altLang="ja-JP" dirty="0"/>
              <a:t>ON/OFF</a:t>
            </a:r>
            <a:r>
              <a:rPr kumimoji="1" lang="ja-JP" altLang="en-US" dirty="0"/>
              <a:t>で考えることができ、小信号増幅回路よりも簡単です。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19</a:t>
            </a:fld>
            <a:endParaRPr lang="ja-JP" altLang="en-US"/>
          </a:p>
        </p:txBody>
      </p:sp>
    </p:spTree>
    <p:extLst>
      <p:ext uri="{BB962C8B-B14F-4D97-AF65-F5344CB8AC3E}">
        <p14:creationId xmlns:p14="http://schemas.microsoft.com/office/powerpoint/2010/main" val="2101474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バイポーラトランジスタは、</a:t>
            </a:r>
            <a:r>
              <a:rPr kumimoji="1" lang="en-US" altLang="ja-JP" dirty="0" err="1"/>
              <a:t>pn</a:t>
            </a:r>
            <a:r>
              <a:rPr kumimoji="1" lang="ja-JP" altLang="en-US" dirty="0"/>
              <a:t>接合を二つ持ちます。</a:t>
            </a:r>
            <a:r>
              <a:rPr kumimoji="1" lang="en-US" altLang="ja-JP" dirty="0" err="1"/>
              <a:t>pnp</a:t>
            </a:r>
            <a:r>
              <a:rPr kumimoji="1" lang="ja-JP" altLang="en-US" dirty="0"/>
              <a:t>型は細い</a:t>
            </a:r>
            <a:r>
              <a:rPr kumimoji="1" lang="en-US" altLang="ja-JP" dirty="0"/>
              <a:t>n</a:t>
            </a:r>
            <a:r>
              <a:rPr kumimoji="1" lang="ja-JP" altLang="en-US" dirty="0"/>
              <a:t>型の領域がベースで、両側を</a:t>
            </a:r>
            <a:r>
              <a:rPr kumimoji="1" lang="en-US" altLang="ja-JP" dirty="0"/>
              <a:t>p</a:t>
            </a:r>
            <a:r>
              <a:rPr kumimoji="1" lang="ja-JP" altLang="en-US" dirty="0"/>
              <a:t>型の領域にエミッタ、コレクタを接続します。逆に</a:t>
            </a:r>
            <a:r>
              <a:rPr kumimoji="1" lang="en-US" altLang="ja-JP" dirty="0" err="1"/>
              <a:t>npn</a:t>
            </a:r>
            <a:r>
              <a:rPr kumimoji="1" lang="ja-JP" altLang="en-US" dirty="0"/>
              <a:t>型はベース領域が</a:t>
            </a:r>
            <a:r>
              <a:rPr kumimoji="1" lang="en-US" altLang="ja-JP" dirty="0"/>
              <a:t>p</a:t>
            </a:r>
            <a:r>
              <a:rPr kumimoji="1" lang="ja-JP" altLang="en-US" dirty="0"/>
              <a:t>型で、これが</a:t>
            </a:r>
            <a:r>
              <a:rPr kumimoji="1" lang="en-US" altLang="ja-JP" dirty="0"/>
              <a:t>n</a:t>
            </a:r>
            <a:r>
              <a:rPr kumimoji="1" lang="ja-JP" altLang="en-US" dirty="0"/>
              <a:t>型のコレクタ、エミッタにサンドイッチされる構造です。下に記号を示します。</a:t>
            </a:r>
            <a:r>
              <a:rPr kumimoji="1" lang="en-US" altLang="ja-JP" dirty="0"/>
              <a:t>p</a:t>
            </a:r>
            <a:r>
              <a:rPr kumimoji="1" lang="ja-JP" altLang="en-US" dirty="0"/>
              <a:t>→</a:t>
            </a:r>
            <a:r>
              <a:rPr kumimoji="1" lang="en-US" altLang="ja-JP" dirty="0"/>
              <a:t>n</a:t>
            </a:r>
            <a:r>
              <a:rPr kumimoji="1" lang="ja-JP" altLang="en-US" dirty="0"/>
              <a:t>の方向に矢印が付く点に注目ください。アナログ回路では</a:t>
            </a:r>
            <a:r>
              <a:rPr kumimoji="1" lang="en-US" altLang="ja-JP" dirty="0" err="1"/>
              <a:t>npn,pnp</a:t>
            </a:r>
            <a:r>
              <a:rPr kumimoji="1" lang="ja-JP" altLang="en-US" dirty="0"/>
              <a:t>型両方共良く使われますが、ここでは理解のしやすい</a:t>
            </a:r>
            <a:r>
              <a:rPr kumimoji="1" lang="en-US" altLang="ja-JP" dirty="0" err="1"/>
              <a:t>npn</a:t>
            </a:r>
            <a:r>
              <a:rPr kumimoji="1" lang="ja-JP" altLang="en-US" dirty="0"/>
              <a:t>型で説明しましょう。</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a:t>
            </a:fld>
            <a:endParaRPr lang="ja-JP" altLang="en-US"/>
          </a:p>
        </p:txBody>
      </p:sp>
    </p:spTree>
    <p:extLst>
      <p:ext uri="{BB962C8B-B14F-4D97-AF65-F5344CB8AC3E}">
        <p14:creationId xmlns:p14="http://schemas.microsoft.com/office/powerpoint/2010/main" val="23694507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大信号増幅回路は、論理ゲートと組み合わせてディジタル回路を作るのに使います。前回紹介したダイオードによる</a:t>
            </a:r>
            <a:r>
              <a:rPr kumimoji="1" lang="en-US" altLang="ja-JP" dirty="0"/>
              <a:t>AND</a:t>
            </a:r>
            <a:r>
              <a:rPr kumimoji="1" lang="ja-JP" altLang="en-US" dirty="0"/>
              <a:t>ゲートは単独では電圧レベルが落ちてしまい、論理回路として機能しません。この後ろに大信号増幅回路を付けてやり、電圧レベルが落ちないように増幅してやれば、論理ゲートを作ることができます。</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20</a:t>
            </a:fld>
            <a:endParaRPr lang="ja-JP" altLang="en-US"/>
          </a:p>
        </p:txBody>
      </p:sp>
    </p:spTree>
    <p:extLst>
      <p:ext uri="{BB962C8B-B14F-4D97-AF65-F5344CB8AC3E}">
        <p14:creationId xmlns:p14="http://schemas.microsoft.com/office/powerpoint/2010/main" val="770609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例えば、前回のダイオード</a:t>
            </a:r>
            <a:r>
              <a:rPr kumimoji="1" lang="en-US" altLang="ja-JP" dirty="0"/>
              <a:t>AND</a:t>
            </a:r>
            <a:r>
              <a:rPr kumimoji="1" lang="ja-JP" altLang="en-US" dirty="0"/>
              <a:t>回路の後ろにトランジスタの大信号増幅回路を直接付けてみましょう。ベース抵抗</a:t>
            </a:r>
            <a:r>
              <a:rPr kumimoji="1" lang="en-US" altLang="ja-JP" dirty="0"/>
              <a:t>R1</a:t>
            </a:r>
            <a:r>
              <a:rPr kumimoji="1" lang="ja-JP" altLang="en-US" dirty="0"/>
              <a:t>は、ダイオードの抵抗があるので、この場合はなくても大丈夫です。ところがこの回路は問題があって動きません。ダイオードもトランジスタもシリコンで作るため、</a:t>
            </a:r>
            <a:r>
              <a:rPr kumimoji="1" lang="en-US" altLang="ja-JP" dirty="0"/>
              <a:t>ON</a:t>
            </a:r>
            <a:r>
              <a:rPr kumimoji="1" lang="ja-JP" altLang="en-US" dirty="0"/>
              <a:t>電圧は同じで約</a:t>
            </a:r>
            <a:r>
              <a:rPr kumimoji="1" lang="en-US" altLang="ja-JP" dirty="0"/>
              <a:t>0.7V</a:t>
            </a:r>
            <a:r>
              <a:rPr kumimoji="1" lang="ja-JP" altLang="en-US" dirty="0"/>
              <a:t>です。ダイオードの入力が両方共</a:t>
            </a:r>
            <a:r>
              <a:rPr kumimoji="1" lang="en-US" altLang="ja-JP" dirty="0" err="1"/>
              <a:t>Vcc</a:t>
            </a:r>
            <a:r>
              <a:rPr kumimoji="1" lang="ja-JP" altLang="en-US" dirty="0"/>
              <a:t>に近い</a:t>
            </a:r>
            <a:r>
              <a:rPr kumimoji="1" lang="en-US" altLang="ja-JP" dirty="0"/>
              <a:t>H</a:t>
            </a:r>
            <a:r>
              <a:rPr kumimoji="1" lang="ja-JP" altLang="en-US" dirty="0"/>
              <a:t>レベルである場合、ダイオードは両方共</a:t>
            </a:r>
            <a:r>
              <a:rPr kumimoji="1" lang="en-US" altLang="ja-JP" dirty="0"/>
              <a:t>OFF</a:t>
            </a:r>
            <a:r>
              <a:rPr kumimoji="1" lang="ja-JP" altLang="en-US" dirty="0"/>
              <a:t>でトランジスタのベースには抵抗を通じて高いレベルが掛かるので、トランジスタは</a:t>
            </a:r>
            <a:r>
              <a:rPr kumimoji="1" lang="en-US" altLang="ja-JP" dirty="0"/>
              <a:t>ON</a:t>
            </a:r>
            <a:r>
              <a:rPr kumimoji="1" lang="ja-JP" altLang="en-US" dirty="0"/>
              <a:t>となって</a:t>
            </a:r>
            <a:r>
              <a:rPr kumimoji="1" lang="en-US" altLang="ja-JP" dirty="0"/>
              <a:t>Y</a:t>
            </a:r>
            <a:r>
              <a:rPr kumimoji="1" lang="ja-JP" altLang="en-US" dirty="0"/>
              <a:t>は０</a:t>
            </a:r>
            <a:r>
              <a:rPr kumimoji="1" lang="en-US" altLang="ja-JP" dirty="0"/>
              <a:t>V</a:t>
            </a:r>
            <a:r>
              <a:rPr kumimoji="1" lang="ja-JP" altLang="en-US" dirty="0"/>
              <a:t>になります。とこりが、ダイオードの入力が片方または両方０</a:t>
            </a:r>
            <a:r>
              <a:rPr kumimoji="1" lang="en-US" altLang="ja-JP" dirty="0"/>
              <a:t>V</a:t>
            </a:r>
            <a:r>
              <a:rPr kumimoji="1" lang="ja-JP" altLang="en-US" dirty="0"/>
              <a:t>になっても、ダイオードのアノードは</a:t>
            </a:r>
            <a:r>
              <a:rPr kumimoji="1" lang="en-US" altLang="ja-JP" dirty="0"/>
              <a:t>0.7V</a:t>
            </a:r>
            <a:r>
              <a:rPr kumimoji="1" lang="ja-JP" altLang="en-US" dirty="0"/>
              <a:t>になるため、トランジスタは</a:t>
            </a:r>
            <a:r>
              <a:rPr kumimoji="1" lang="en-US" altLang="ja-JP" dirty="0"/>
              <a:t>OFF</a:t>
            </a:r>
            <a:r>
              <a:rPr kumimoji="1" lang="ja-JP" altLang="en-US" dirty="0"/>
              <a:t>になりきれず、</a:t>
            </a:r>
            <a:r>
              <a:rPr kumimoji="1" lang="en-US" altLang="ja-JP" dirty="0"/>
              <a:t>ON</a:t>
            </a:r>
            <a:r>
              <a:rPr kumimoji="1" lang="ja-JP" altLang="en-US" dirty="0" err="1"/>
              <a:t>のままに</a:t>
            </a:r>
            <a:r>
              <a:rPr kumimoji="1" lang="ja-JP" altLang="en-US" dirty="0"/>
              <a:t>なってしまいます。このため、この回路は使い物になりません。</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21</a:t>
            </a:fld>
            <a:endParaRPr lang="ja-JP" altLang="en-US"/>
          </a:p>
        </p:txBody>
      </p:sp>
    </p:spTree>
    <p:extLst>
      <p:ext uri="{BB962C8B-B14F-4D97-AF65-F5344CB8AC3E}">
        <p14:creationId xmlns:p14="http://schemas.microsoft.com/office/powerpoint/2010/main" val="42641599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そこで、トランジスタのベースにダイオードを二つ入れてやります。このことで、ダイオード</a:t>
            </a:r>
            <a:r>
              <a:rPr kumimoji="1" lang="en-US" altLang="ja-JP" dirty="0"/>
              <a:t>AND</a:t>
            </a:r>
            <a:r>
              <a:rPr kumimoji="1" lang="ja-JP" altLang="en-US" dirty="0"/>
              <a:t>の出力が、トランジスタのベース、エミッタ間＋ダイオード二つ分、すなわち、２</a:t>
            </a:r>
            <a:r>
              <a:rPr kumimoji="1" lang="en-US" altLang="ja-JP" dirty="0"/>
              <a:t>.</a:t>
            </a:r>
            <a:r>
              <a:rPr kumimoji="1" lang="ja-JP" altLang="en-US" dirty="0"/>
              <a:t>１</a:t>
            </a:r>
            <a:r>
              <a:rPr kumimoji="1" lang="en-US" altLang="ja-JP" dirty="0"/>
              <a:t>V</a:t>
            </a:r>
            <a:r>
              <a:rPr kumimoji="1" lang="ja-JP" altLang="en-US" dirty="0"/>
              <a:t>にならないと右の方には電流が流れないことになります。したがって、ダイオードの片方、あるいは両方の入力が</a:t>
            </a:r>
            <a:r>
              <a:rPr kumimoji="1" lang="en-US" altLang="ja-JP" dirty="0"/>
              <a:t>L</a:t>
            </a:r>
            <a:r>
              <a:rPr kumimoji="1" lang="ja-JP" altLang="en-US" dirty="0"/>
              <a:t>になると、トランジスタは</a:t>
            </a:r>
            <a:r>
              <a:rPr kumimoji="1" lang="en-US" altLang="ja-JP" dirty="0"/>
              <a:t>OFF</a:t>
            </a:r>
            <a:r>
              <a:rPr kumimoji="1" lang="ja-JP" altLang="en-US" dirty="0"/>
              <a:t>になり、出力は</a:t>
            </a:r>
            <a:r>
              <a:rPr kumimoji="1" lang="en-US" altLang="ja-JP" dirty="0" err="1"/>
              <a:t>Vcc</a:t>
            </a:r>
            <a:r>
              <a:rPr kumimoji="1" lang="ja-JP" altLang="en-US" dirty="0"/>
              <a:t>レベルが出ます。もちろん、ダイオードの入力の両方が</a:t>
            </a:r>
            <a:r>
              <a:rPr kumimoji="1" lang="en-US" altLang="ja-JP" dirty="0" err="1"/>
              <a:t>Vcc</a:t>
            </a:r>
            <a:r>
              <a:rPr kumimoji="1" lang="ja-JP" altLang="en-US" dirty="0"/>
              <a:t>のときは、電流は右に流れてトランジスタは</a:t>
            </a:r>
            <a:r>
              <a:rPr kumimoji="1" lang="en-US" altLang="ja-JP" dirty="0"/>
              <a:t>ON</a:t>
            </a:r>
            <a:r>
              <a:rPr kumimoji="1" lang="ja-JP" altLang="en-US" dirty="0"/>
              <a:t>になって</a:t>
            </a:r>
            <a:r>
              <a:rPr kumimoji="1" lang="en-US" altLang="ja-JP" dirty="0"/>
              <a:t>Y</a:t>
            </a:r>
            <a:r>
              <a:rPr kumimoji="1" lang="ja-JP" altLang="en-US" dirty="0"/>
              <a:t>は</a:t>
            </a:r>
            <a:r>
              <a:rPr kumimoji="1" lang="en-US" altLang="ja-JP" dirty="0"/>
              <a:t>0V</a:t>
            </a:r>
            <a:r>
              <a:rPr kumimoji="1" lang="ja-JP" altLang="en-US" dirty="0"/>
              <a:t>になります。すなわち、片方でも</a:t>
            </a:r>
            <a:r>
              <a:rPr kumimoji="1" lang="en-US" altLang="ja-JP" dirty="0"/>
              <a:t>L</a:t>
            </a:r>
            <a:r>
              <a:rPr kumimoji="1" lang="ja-JP" altLang="en-US" dirty="0"/>
              <a:t>だと出力は</a:t>
            </a:r>
            <a:r>
              <a:rPr kumimoji="1" lang="en-US" altLang="ja-JP" dirty="0"/>
              <a:t>H</a:t>
            </a:r>
            <a:r>
              <a:rPr kumimoji="1" lang="ja-JP" altLang="en-US" dirty="0"/>
              <a:t>となり、両方共</a:t>
            </a:r>
            <a:r>
              <a:rPr kumimoji="1" lang="en-US" altLang="ja-JP" dirty="0"/>
              <a:t>H</a:t>
            </a:r>
            <a:r>
              <a:rPr kumimoji="1" lang="ja-JP" altLang="en-US" dirty="0"/>
              <a:t>の時だけ</a:t>
            </a:r>
            <a:r>
              <a:rPr kumimoji="1" lang="en-US" altLang="ja-JP" dirty="0"/>
              <a:t>Y</a:t>
            </a:r>
            <a:r>
              <a:rPr kumimoji="1" lang="ja-JP" altLang="en-US" dirty="0"/>
              <a:t>が</a:t>
            </a:r>
            <a:r>
              <a:rPr kumimoji="1" lang="en-US" altLang="ja-JP" dirty="0"/>
              <a:t>L</a:t>
            </a:r>
            <a:r>
              <a:rPr kumimoji="1" lang="ja-JP" altLang="en-US" dirty="0"/>
              <a:t>になる論理ゲートとして働きます。</a:t>
            </a:r>
            <a:r>
              <a:rPr kumimoji="1" lang="en-US" altLang="ja-JP" dirty="0"/>
              <a:t>AND</a:t>
            </a:r>
            <a:r>
              <a:rPr kumimoji="1" lang="ja-JP" altLang="en-US" dirty="0"/>
              <a:t>の後に</a:t>
            </a:r>
            <a:r>
              <a:rPr kumimoji="1" lang="en-US" altLang="ja-JP" dirty="0"/>
              <a:t>NOT</a:t>
            </a:r>
            <a:r>
              <a:rPr kumimoji="1" lang="ja-JP" altLang="en-US" dirty="0"/>
              <a:t>が付くので</a:t>
            </a:r>
            <a:r>
              <a:rPr kumimoji="1" lang="en-US" altLang="ja-JP" dirty="0"/>
              <a:t>NAND</a:t>
            </a:r>
            <a:r>
              <a:rPr kumimoji="1" lang="ja-JP" altLang="en-US" dirty="0"/>
              <a:t>と呼ばれます。この回路は、入力側はダイオード、出力側はトランジスタで出来ていることから</a:t>
            </a:r>
            <a:r>
              <a:rPr kumimoji="1" lang="en-US" altLang="ja-JP" dirty="0"/>
              <a:t>Diode</a:t>
            </a:r>
            <a:r>
              <a:rPr kumimoji="1" lang="ja-JP" altLang="en-US" dirty="0"/>
              <a:t> </a:t>
            </a:r>
            <a:r>
              <a:rPr kumimoji="1" lang="en-US" altLang="ja-JP" dirty="0"/>
              <a:t>Transistor</a:t>
            </a:r>
            <a:r>
              <a:rPr kumimoji="1" lang="ja-JP" altLang="en-US" dirty="0"/>
              <a:t> </a:t>
            </a:r>
            <a:r>
              <a:rPr kumimoji="1" lang="en-US" altLang="ja-JP" dirty="0"/>
              <a:t>Logic</a:t>
            </a:r>
            <a:r>
              <a:rPr kumimoji="1" lang="ja-JP" altLang="en-US" dirty="0" err="1"/>
              <a:t>、</a:t>
            </a:r>
            <a:r>
              <a:rPr kumimoji="1" lang="en-US" altLang="ja-JP" dirty="0"/>
              <a:t>DTL</a:t>
            </a:r>
            <a:r>
              <a:rPr kumimoji="1" lang="ja-JP" altLang="en-US" dirty="0"/>
              <a:t>と呼ばれます。もっとも原始的な論理ゲートです。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22</a:t>
            </a:fld>
            <a:endParaRPr lang="ja-JP" altLang="en-US"/>
          </a:p>
        </p:txBody>
      </p:sp>
    </p:spTree>
    <p:extLst>
      <p:ext uri="{BB962C8B-B14F-4D97-AF65-F5344CB8AC3E}">
        <p14:creationId xmlns:p14="http://schemas.microsoft.com/office/powerpoint/2010/main" val="35022842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DTL</a:t>
            </a:r>
            <a:r>
              <a:rPr kumimoji="1" lang="ja-JP" altLang="en-US" dirty="0"/>
              <a:t>は、もっとも簡単な論理ゲートですが、</a:t>
            </a:r>
            <a:r>
              <a:rPr kumimoji="1" lang="en-US" altLang="ja-JP" dirty="0"/>
              <a:t>L</a:t>
            </a:r>
            <a:r>
              <a:rPr kumimoji="1" lang="ja-JP" altLang="en-US" dirty="0"/>
              <a:t>から</a:t>
            </a:r>
            <a:r>
              <a:rPr kumimoji="1" lang="en-US" altLang="ja-JP" dirty="0"/>
              <a:t>H</a:t>
            </a:r>
            <a:r>
              <a:rPr kumimoji="1" lang="ja-JP" altLang="en-US" dirty="0" err="1"/>
              <a:t>への</a:t>
            </a:r>
            <a:r>
              <a:rPr kumimoji="1" lang="ja-JP" altLang="en-US" dirty="0"/>
              <a:t>変化が遅い、トランジスタの特性のばらつきによわいなど、欠点が多く、マルチエミッタトランジスタと呼ぶ特殊なトランジスタを使った回路に置き換わりました。これが</a:t>
            </a:r>
            <a:r>
              <a:rPr kumimoji="1" lang="en-US" altLang="ja-JP" dirty="0"/>
              <a:t>Transistor-Transistor</a:t>
            </a:r>
            <a:r>
              <a:rPr kumimoji="1" lang="ja-JP" altLang="en-US" dirty="0"/>
              <a:t> </a:t>
            </a:r>
            <a:r>
              <a:rPr kumimoji="1" lang="en-US" altLang="ja-JP" dirty="0"/>
              <a:t>Logic</a:t>
            </a:r>
            <a:r>
              <a:rPr kumimoji="1" lang="ja-JP" altLang="en-US" dirty="0" err="1"/>
              <a:t>、</a:t>
            </a:r>
            <a:r>
              <a:rPr kumimoji="1" lang="en-US" altLang="ja-JP" dirty="0"/>
              <a:t>TTL</a:t>
            </a:r>
            <a:r>
              <a:rPr kumimoji="1" lang="ja-JP" altLang="en-US" dirty="0"/>
              <a:t>です。</a:t>
            </a:r>
            <a:r>
              <a:rPr kumimoji="1" lang="en-US" altLang="ja-JP" dirty="0"/>
              <a:t>TTL</a:t>
            </a:r>
            <a:r>
              <a:rPr kumimoji="1" lang="ja-JP" altLang="en-US" dirty="0"/>
              <a:t>は</a:t>
            </a:r>
            <a:r>
              <a:rPr kumimoji="1" lang="en-US" altLang="ja-JP" dirty="0"/>
              <a:t>1970</a:t>
            </a:r>
            <a:r>
              <a:rPr kumimoji="1" lang="ja-JP" altLang="en-US" dirty="0"/>
              <a:t>年代の後半に登場し、さらに改良が加えられて、</a:t>
            </a:r>
            <a:r>
              <a:rPr kumimoji="1" lang="en-US" altLang="ja-JP" dirty="0"/>
              <a:t>1990</a:t>
            </a:r>
            <a:r>
              <a:rPr kumimoji="1" lang="ja-JP" altLang="en-US" dirty="0"/>
              <a:t>年代までディジタル回路の主役として使われました。しかし、この授業で後に紹介する</a:t>
            </a:r>
            <a:r>
              <a:rPr kumimoji="1" lang="en-US" altLang="ja-JP" dirty="0"/>
              <a:t>CMOS</a:t>
            </a:r>
            <a:r>
              <a:rPr kumimoji="1" lang="ja-JP" altLang="en-US" dirty="0"/>
              <a:t>回路の発達により、今では全く使われなくなりました。上の図が</a:t>
            </a:r>
            <a:r>
              <a:rPr kumimoji="1" lang="en-US" altLang="ja-JP" dirty="0"/>
              <a:t>TTL</a:t>
            </a:r>
            <a:r>
              <a:rPr kumimoji="1" lang="ja-JP" altLang="en-US" dirty="0"/>
              <a:t>の回路です。かなり複雑で、実は大信号増幅回路のテクニックを色々使っています。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23</a:t>
            </a:fld>
            <a:endParaRPr lang="ja-JP" altLang="en-US"/>
          </a:p>
        </p:txBody>
      </p:sp>
    </p:spTree>
    <p:extLst>
      <p:ext uri="{BB962C8B-B14F-4D97-AF65-F5344CB8AC3E}">
        <p14:creationId xmlns:p14="http://schemas.microsoft.com/office/powerpoint/2010/main" val="16420215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最後に実際のトランジスタ素子を紹介しておきましょう。大信号増幅回路を使って論理ゲートを作る方式は絶滅しましたが、バイポーラトランジスタは、今でも主にパワー制御用に生き残っています。素子の番号にはルールがあって、２</a:t>
            </a:r>
            <a:r>
              <a:rPr kumimoji="1" lang="en-US" altLang="ja-JP" dirty="0"/>
              <a:t>S</a:t>
            </a:r>
            <a:r>
              <a:rPr kumimoji="1" lang="ja-JP" altLang="en-US" dirty="0"/>
              <a:t>までは共通で、</a:t>
            </a:r>
            <a:r>
              <a:rPr kumimoji="1" lang="en-US" altLang="ja-JP" dirty="0"/>
              <a:t>3</a:t>
            </a:r>
            <a:r>
              <a:rPr kumimoji="1" lang="ja-JP" altLang="en-US" dirty="0"/>
              <a:t>番目の記号で素子を区別します。２</a:t>
            </a:r>
            <a:r>
              <a:rPr kumimoji="1" lang="en-US" altLang="ja-JP" dirty="0"/>
              <a:t>SFXXX</a:t>
            </a:r>
            <a:r>
              <a:rPr kumimoji="1" lang="ja-JP" altLang="en-US" dirty="0"/>
              <a:t>のサイリスタは、トランジスタを</a:t>
            </a:r>
            <a:r>
              <a:rPr kumimoji="1" lang="en-US" altLang="ja-JP" dirty="0"/>
              <a:t>2</a:t>
            </a:r>
            <a:r>
              <a:rPr kumimoji="1" lang="ja-JP" altLang="en-US" dirty="0"/>
              <a:t>つ組み合わせて作る電力制御用の素子です。</a:t>
            </a:r>
            <a:r>
              <a:rPr kumimoji="1" lang="en-US" altLang="ja-JP" dirty="0"/>
              <a:t>J</a:t>
            </a:r>
            <a:r>
              <a:rPr kumimoji="1" lang="ja-JP" altLang="en-US" dirty="0"/>
              <a:t>と</a:t>
            </a:r>
            <a:r>
              <a:rPr kumimoji="1" lang="en-US" altLang="ja-JP" dirty="0"/>
              <a:t>K</a:t>
            </a:r>
            <a:r>
              <a:rPr kumimoji="1" lang="ja-JP" altLang="en-US" dirty="0"/>
              <a:t>はこの授業の後の方に紹介する電界効果型トランジスタ、</a:t>
            </a:r>
            <a:r>
              <a:rPr kumimoji="1" lang="en-US" altLang="ja-JP" dirty="0"/>
              <a:t>FET</a:t>
            </a:r>
            <a:r>
              <a:rPr kumimoji="1" lang="ja-JP" altLang="en-US" dirty="0"/>
              <a:t>です。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24</a:t>
            </a:fld>
            <a:endParaRPr lang="ja-JP" altLang="en-US"/>
          </a:p>
        </p:txBody>
      </p:sp>
    </p:spTree>
    <p:extLst>
      <p:ext uri="{BB962C8B-B14F-4D97-AF65-F5344CB8AC3E}">
        <p14:creationId xmlns:p14="http://schemas.microsoft.com/office/powerpoint/2010/main" val="10440181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実例として、東芝の２</a:t>
            </a:r>
            <a:r>
              <a:rPr kumimoji="1" lang="en-US" altLang="ja-JP" dirty="0"/>
              <a:t>SC1627</a:t>
            </a:r>
            <a:r>
              <a:rPr kumimoji="1" lang="ja-JP" altLang="en-US" dirty="0"/>
              <a:t>の特性を紹介します。理想化された特性からは若干ずれていますが、まずまずいい線行っているのがわかると思います。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25</a:t>
            </a:fld>
            <a:endParaRPr lang="ja-JP" altLang="en-US"/>
          </a:p>
        </p:txBody>
      </p:sp>
    </p:spTree>
    <p:extLst>
      <p:ext uri="{BB962C8B-B14F-4D97-AF65-F5344CB8AC3E}">
        <p14:creationId xmlns:p14="http://schemas.microsoft.com/office/powerpoint/2010/main" val="41890759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バイポーラトランジスタは、アナログ</a:t>
            </a:r>
            <a:r>
              <a:rPr kumimoji="1" lang="en-US" altLang="ja-JP" dirty="0"/>
              <a:t>IC</a:t>
            </a:r>
            <a:r>
              <a:rPr kumimoji="1" lang="ja-JP" altLang="en-US" dirty="0"/>
              <a:t>の中に使われて生き残っています。ラジオ用</a:t>
            </a:r>
            <a:r>
              <a:rPr kumimoji="1" lang="en-US" altLang="ja-JP" dirty="0"/>
              <a:t>IC,</a:t>
            </a:r>
            <a:r>
              <a:rPr kumimoji="1" lang="ja-JP" altLang="en-US" dirty="0"/>
              <a:t>オーディオ用</a:t>
            </a:r>
            <a:r>
              <a:rPr kumimoji="1" lang="en-US" altLang="ja-JP" dirty="0"/>
              <a:t>IC</a:t>
            </a:r>
            <a:r>
              <a:rPr kumimoji="1" lang="ja-JP" altLang="en-US" dirty="0"/>
              <a:t>の中で使われています。それ以外のアナログ回路では後に紹介するオペアンプが用いられ、ディジタル回路には</a:t>
            </a:r>
            <a:r>
              <a:rPr kumimoji="1" lang="en-US" altLang="ja-JP" dirty="0"/>
              <a:t>CMOS</a:t>
            </a:r>
            <a:r>
              <a:rPr kumimoji="1" lang="ja-JP" altLang="en-US" dirty="0"/>
              <a:t>が主に使われます。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26</a:t>
            </a:fld>
            <a:endParaRPr lang="ja-JP" altLang="en-US"/>
          </a:p>
        </p:txBody>
      </p:sp>
    </p:spTree>
    <p:extLst>
      <p:ext uri="{BB962C8B-B14F-4D97-AF65-F5344CB8AC3E}">
        <p14:creationId xmlns:p14="http://schemas.microsoft.com/office/powerpoint/2010/main" val="19883579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インフォ丸がまとめた今日のポイントはこの</a:t>
            </a:r>
            <a:r>
              <a:rPr kumimoji="1" lang="en-US" altLang="ja-JP" dirty="0"/>
              <a:t>2</a:t>
            </a:r>
            <a:r>
              <a:rPr kumimoji="1" lang="ja-JP" altLang="en-US" dirty="0"/>
              <a:t>つです。小信号増幅回路は、増幅する信号は微小変化の交流を考えますが、バイアスの設定は直流的に行う必要があります。この辺が最初混乱するところなんで注意しましょう。</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27</a:t>
            </a:fld>
            <a:endParaRPr lang="ja-JP" altLang="en-US"/>
          </a:p>
        </p:txBody>
      </p:sp>
    </p:spTree>
    <p:extLst>
      <p:ext uri="{BB962C8B-B14F-4D97-AF65-F5344CB8AC3E}">
        <p14:creationId xmlns:p14="http://schemas.microsoft.com/office/powerpoint/2010/main" val="22739078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上の図のトランジスタが</a:t>
            </a:r>
            <a:r>
              <a:rPr kumimoji="1" lang="en-US" altLang="ja-JP" dirty="0"/>
              <a:t>6</a:t>
            </a:r>
            <a:r>
              <a:rPr kumimoji="1" lang="ja-JP" altLang="en-US" dirty="0"/>
              <a:t>ページの特性を持つとする。飽和ぎりぎりで用いる場合、ベース電流をどのようにすれば良いか？また、このために</a:t>
            </a:r>
            <a:r>
              <a:rPr kumimoji="1" lang="en-US" altLang="ja-JP" dirty="0"/>
              <a:t>R1</a:t>
            </a:r>
            <a:r>
              <a:rPr kumimoji="1" lang="ja-JP" altLang="en-US" dirty="0"/>
              <a:t>の値をいくつにすれば良いか？</a:t>
            </a:r>
            <a:endParaRPr kumimoji="1" lang="en-US" altLang="ja-JP" dirty="0"/>
          </a:p>
          <a:p>
            <a:r>
              <a:rPr kumimoji="1" lang="ja-JP" altLang="en-US" dirty="0"/>
              <a:t>ちなみに飽和状態になる値を越えてベース電流を流すことを過飽和と呼び、これをやると</a:t>
            </a:r>
            <a:r>
              <a:rPr kumimoji="1" lang="en-US" altLang="ja-JP" dirty="0"/>
              <a:t>ON</a:t>
            </a:r>
            <a:r>
              <a:rPr kumimoji="1" lang="ja-JP" altLang="en-US" dirty="0"/>
              <a:t>→</a:t>
            </a:r>
            <a:r>
              <a:rPr kumimoji="1" lang="en-US" altLang="ja-JP" dirty="0"/>
              <a:t>OFF</a:t>
            </a:r>
            <a:r>
              <a:rPr kumimoji="1" lang="ja-JP" altLang="en-US" dirty="0"/>
              <a:t>の遅延が大きくなってしまいます。これは</a:t>
            </a:r>
            <a:r>
              <a:rPr kumimoji="1" lang="en-US" altLang="ja-JP" dirty="0"/>
              <a:t>DTL</a:t>
            </a:r>
            <a:r>
              <a:rPr kumimoji="1" lang="ja-JP" altLang="en-US" dirty="0"/>
              <a:t>が遅くなる一つの原因です。ただし、飽和ぎりぎりで使うと別に困った</a:t>
            </a:r>
            <a:r>
              <a:rPr kumimoji="1" lang="ja-JP" altLang="en-US"/>
              <a:t>ことが起きます。これもまた後ほど勉強します。</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28</a:t>
            </a:fld>
            <a:endParaRPr lang="ja-JP" altLang="en-US"/>
          </a:p>
        </p:txBody>
      </p:sp>
    </p:spTree>
    <p:extLst>
      <p:ext uri="{BB962C8B-B14F-4D97-AF65-F5344CB8AC3E}">
        <p14:creationId xmlns:p14="http://schemas.microsoft.com/office/powerpoint/2010/main" val="1357870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a:t>
            </a:r>
            <a:r>
              <a:rPr kumimoji="1" lang="en-US" altLang="ja-JP" dirty="0" err="1"/>
              <a:t>npn</a:t>
            </a:r>
            <a:r>
              <a:rPr kumimoji="1" lang="ja-JP" altLang="en-US" dirty="0"/>
              <a:t>型トランジスタのエミッタ接地動作を解説しましょう。</a:t>
            </a:r>
            <a:r>
              <a:rPr kumimoji="1" lang="en-US" altLang="ja-JP" dirty="0"/>
              <a:t>p</a:t>
            </a:r>
            <a:r>
              <a:rPr kumimoji="1" lang="ja-JP" altLang="en-US" dirty="0"/>
              <a:t>型半導体には正孔が、</a:t>
            </a:r>
            <a:r>
              <a:rPr kumimoji="1" lang="en-US" altLang="ja-JP" dirty="0"/>
              <a:t>n</a:t>
            </a:r>
            <a:r>
              <a:rPr kumimoji="1" lang="ja-JP" altLang="en-US" dirty="0"/>
              <a:t>型半導体は電子が居ることを思い出してください。エミッタ接地ではエミッタをグランドに落とし、コレクタには抵抗を介して電源を接続します。ここで、ベースとエミッタはダイオードと考えてもいいです。</a:t>
            </a:r>
            <a:endParaRPr kumimoji="1" lang="en-US" altLang="ja-JP" dirty="0"/>
          </a:p>
          <a:p>
            <a:r>
              <a:rPr kumimoji="1" lang="ja-JP" altLang="en-US" dirty="0"/>
              <a:t>①ベースがグランドに近いレベルの場合、ダイオードは</a:t>
            </a:r>
            <a:r>
              <a:rPr kumimoji="1" lang="en-US" altLang="ja-JP" dirty="0"/>
              <a:t>OFF</a:t>
            </a:r>
            <a:r>
              <a:rPr kumimoji="1" lang="ja-JP" altLang="en-US" dirty="0"/>
              <a:t>の状態です。このため、ベース、エミッタ間は切れたのと同じ状態です。コレクタ内の電子は電源方向に引き寄せられますが、ベースとの</a:t>
            </a:r>
            <a:r>
              <a:rPr kumimoji="1" lang="en-US" altLang="ja-JP" dirty="0" err="1"/>
              <a:t>pn</a:t>
            </a:r>
            <a:r>
              <a:rPr kumimoji="1" lang="ja-JP" altLang="en-US" dirty="0"/>
              <a:t>接合が切れているため、電流が流れることができません。したがって、コレクターベース、コレクターエミッタ間も切れたのと同じになります。</a:t>
            </a:r>
            <a:endParaRPr kumimoji="1" lang="en-US" altLang="ja-JP" dirty="0"/>
          </a:p>
          <a:p>
            <a:r>
              <a:rPr kumimoji="1" lang="ja-JP" altLang="en-US" dirty="0"/>
              <a:t>②ではベースにダイオードの</a:t>
            </a:r>
            <a:r>
              <a:rPr kumimoji="1" lang="en-US" altLang="ja-JP" dirty="0"/>
              <a:t>ON</a:t>
            </a:r>
            <a:r>
              <a:rPr kumimoji="1" lang="ja-JP" altLang="en-US" dirty="0"/>
              <a:t>電圧を越える電圧を掛けてみます。この場合、ベース、エミッタ間は</a:t>
            </a:r>
            <a:r>
              <a:rPr kumimoji="1" lang="en-US" altLang="ja-JP" dirty="0"/>
              <a:t>ON</a:t>
            </a:r>
            <a:r>
              <a:rPr kumimoji="1" lang="ja-JP" altLang="en-US" dirty="0"/>
              <a:t>になってベース電流が流れます。このことによりベースエミッタ間のエネルギー障壁が突破されます。ベース領域は非常に狭くなっているため、コレクタ領域から電子が流れ込み、エミッタに到達します。このことにより、コレクタ電流が流れます。コレクタ電流が小さいうちは、コレクタ領域から流れ込む電子の量は、ベース領域から流れ込む電子の量によって制御されます。すなわち、ベース電流の（変化の）定数倍（</a:t>
            </a:r>
            <a:r>
              <a:rPr kumimoji="1" lang="en-US" altLang="ja-JP" dirty="0" err="1"/>
              <a:t>hFE</a:t>
            </a:r>
            <a:r>
              <a:rPr kumimoji="1" lang="ja-JP" altLang="en-US" dirty="0"/>
              <a:t>と書いてありますがこの意味は来週説明します）がコレクタ電流（の変化）となります。これが不飽和領域、あるいは小信号領域です。一定以上のコレクタ電流が流れると、抵抗</a:t>
            </a:r>
            <a:r>
              <a:rPr kumimoji="1" lang="en-US" altLang="ja-JP" dirty="0"/>
              <a:t>R</a:t>
            </a:r>
            <a:r>
              <a:rPr kumimoji="1" lang="ja-JP" altLang="en-US" dirty="0"/>
              <a:t>によって起きる電圧降下が</a:t>
            </a:r>
            <a:r>
              <a:rPr kumimoji="1" lang="en-US" altLang="ja-JP" dirty="0" err="1"/>
              <a:t>Vcc</a:t>
            </a:r>
            <a:r>
              <a:rPr kumimoji="1" lang="ja-JP" altLang="en-US" dirty="0"/>
              <a:t>に達してしまいます。こうするとコレクタ電圧は０</a:t>
            </a:r>
            <a:r>
              <a:rPr kumimoji="1" lang="en-US" altLang="ja-JP" dirty="0"/>
              <a:t>V</a:t>
            </a:r>
            <a:r>
              <a:rPr kumimoji="1" lang="ja-JP" altLang="en-US" dirty="0"/>
              <a:t>になって、もうこれ以上はコレクタ電流が流れることができません。これを飽和領域と言います。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3</a:t>
            </a:fld>
            <a:endParaRPr lang="ja-JP" altLang="en-US"/>
          </a:p>
        </p:txBody>
      </p:sp>
    </p:spTree>
    <p:extLst>
      <p:ext uri="{BB962C8B-B14F-4D97-AF65-F5344CB8AC3E}">
        <p14:creationId xmlns:p14="http://schemas.microsoft.com/office/powerpoint/2010/main" val="2628869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バイポーラトランジスタは、最も早く実用化され、広く使われました。現在はあまり使われなくなったのですが、その原理を理解しておく必要があり、ここでも紹介しているわけです。しかし、実は結構理解しにくい代物です。これは電流で電流を制御する素子というのが直感的にうまく理解できにくいからだと思います。ここで、理解のためのポイントをまとめましょう。</a:t>
            </a:r>
            <a:endParaRPr kumimoji="1" lang="en-US" altLang="ja-JP" dirty="0"/>
          </a:p>
          <a:p>
            <a:r>
              <a:rPr kumimoji="1" lang="ja-JP" altLang="en-US" dirty="0"/>
              <a:t>まず、</a:t>
            </a:r>
            <a:r>
              <a:rPr kumimoji="1" lang="en-US" altLang="ja-JP" dirty="0"/>
              <a:t>B-E</a:t>
            </a:r>
            <a:r>
              <a:rPr kumimoji="1" lang="ja-JP" altLang="en-US" dirty="0"/>
              <a:t>間は前回紹介したダイオードと同じと考えて良いです。</a:t>
            </a:r>
            <a:r>
              <a:rPr kumimoji="1" lang="en-US" altLang="ja-JP" dirty="0"/>
              <a:t>ON</a:t>
            </a:r>
            <a:r>
              <a:rPr kumimoji="1" lang="ja-JP" altLang="en-US" dirty="0"/>
              <a:t>電圧を越えると急激に電流が流れます。</a:t>
            </a:r>
            <a:endParaRPr kumimoji="1" lang="en-US" altLang="ja-JP" dirty="0"/>
          </a:p>
          <a:p>
            <a:r>
              <a:rPr kumimoji="1" lang="ja-JP" altLang="en-US" dirty="0"/>
              <a:t>ここで、</a:t>
            </a:r>
            <a:r>
              <a:rPr kumimoji="1" lang="en-US" altLang="ja-JP" dirty="0"/>
              <a:t>B-E</a:t>
            </a:r>
            <a:r>
              <a:rPr kumimoji="1" lang="ja-JP" altLang="en-US" dirty="0"/>
              <a:t>間の電圧を調整してこの電流を微妙なところにうまく設定します。これを動作点と呼びます。この動作点の周辺の小さい範囲で電流を変化させると、この変化が大きなコレクタ電流となり、抵抗で電圧降下させると、大きな電圧変化として取り出すことができます。これが増幅です。電流の変化は忠実に増幅されるので、これはアナログ的な増幅です。とはいえ、ダイオードの電流結果は結構、急峻です。このうまい所に動作点を設定するなんて、できるのか？と思うかもしれません。実際、これは難しく、このために色々なバイアス回路が工夫されています。これがアナログ増幅回路の設計のポイントとなります。</a:t>
            </a:r>
            <a:endParaRPr kumimoji="1" lang="en-US" altLang="ja-JP" dirty="0"/>
          </a:p>
          <a:p>
            <a:r>
              <a:rPr kumimoji="1" lang="ja-JP" altLang="en-US" dirty="0"/>
              <a:t>では、</a:t>
            </a:r>
            <a:r>
              <a:rPr kumimoji="1" lang="en-US" altLang="ja-JP" dirty="0"/>
              <a:t>B-E</a:t>
            </a:r>
            <a:r>
              <a:rPr kumimoji="1" lang="ja-JP" altLang="en-US" dirty="0"/>
              <a:t>間の電流を一定以上流すとどうなるでしょう？コレクタ電流はそれにつれて大きくなってついには抵抗での電圧降下によって</a:t>
            </a:r>
            <a:r>
              <a:rPr kumimoji="1" lang="en-US" altLang="ja-JP" dirty="0"/>
              <a:t>0V</a:t>
            </a:r>
            <a:r>
              <a:rPr kumimoji="1" lang="ja-JP" altLang="en-US" dirty="0"/>
              <a:t>になってしまいます。これが飽和状態です。ディジタル的な利用を行う場合、この使い方をします。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4</a:t>
            </a:fld>
            <a:endParaRPr lang="ja-JP" altLang="en-US"/>
          </a:p>
        </p:txBody>
      </p:sp>
    </p:spTree>
    <p:extLst>
      <p:ext uri="{BB962C8B-B14F-4D97-AF65-F5344CB8AC3E}">
        <p14:creationId xmlns:p14="http://schemas.microsoft.com/office/powerpoint/2010/main" val="4133952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a:t>
            </a:r>
            <a:r>
              <a:rPr kumimoji="1" lang="ja-JP" altLang="en-US" dirty="0"/>
              <a:t>はベース、エミッタ間の電圧と電流の関係を示しています。全くダイオードと同じというのがお分かりいただけると思います。次に（ｂ）の図をご覧ください。コレクタ</a:t>
            </a:r>
            <a:r>
              <a:rPr kumimoji="1" lang="en-US" altLang="ja-JP" dirty="0"/>
              <a:t>-</a:t>
            </a:r>
            <a:r>
              <a:rPr kumimoji="1" lang="ja-JP" altLang="en-US" dirty="0"/>
              <a:t>エミッタ電圧に対するコレクタ電流を示しています。複数の線は</a:t>
            </a:r>
            <a:r>
              <a:rPr kumimoji="1" lang="en-US" altLang="ja-JP" dirty="0"/>
              <a:t>IB</a:t>
            </a:r>
            <a:r>
              <a:rPr kumimoji="1" lang="ja-JP" altLang="en-US" dirty="0"/>
              <a:t>の値を変えて測っています。コレクタ電圧をいくら上げてもコレクタ電流はちっとも増えないことがわかります。コレクタ電流はベース電流によって決まることが分かります。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5</a:t>
            </a:fld>
            <a:endParaRPr lang="ja-JP" altLang="en-US"/>
          </a:p>
        </p:txBody>
      </p:sp>
    </p:spTree>
    <p:extLst>
      <p:ext uri="{BB962C8B-B14F-4D97-AF65-F5344CB8AC3E}">
        <p14:creationId xmlns:p14="http://schemas.microsoft.com/office/powerpoint/2010/main" val="3732093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を理想化するとこんな感じになります。ベース電圧とベース電流との関係はほぼダイオードです。ベース電流とコレクタ電流はほぼ比例すると考えられます。コレクタ電圧はコレクタ電流にほとんど影響を与えません。</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6</a:t>
            </a:fld>
            <a:endParaRPr lang="ja-JP" altLang="en-US"/>
          </a:p>
        </p:txBody>
      </p:sp>
    </p:spTree>
    <p:extLst>
      <p:ext uri="{BB962C8B-B14F-4D97-AF65-F5344CB8AC3E}">
        <p14:creationId xmlns:p14="http://schemas.microsoft.com/office/powerpoint/2010/main" val="16986498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では、この特性を念頭において、小信号増幅回路を設計してみましょう。ベースエミッタ間に</a:t>
            </a:r>
            <a:r>
              <a:rPr kumimoji="1" lang="en-US" altLang="ja-JP" dirty="0"/>
              <a:t>ON</a:t>
            </a:r>
            <a:r>
              <a:rPr kumimoji="1" lang="ja-JP" altLang="en-US" dirty="0"/>
              <a:t>電圧付近の電圧を掛けないと、ベース電流は流れてくれません。そこで若干の電圧を掛けてベース電流をある程度流してやります。これをバイアス電圧（バイアス電流）と言います。これに載せて小信号の変化</a:t>
            </a:r>
            <a:r>
              <a:rPr kumimoji="1" lang="en-US" altLang="ja-JP" dirty="0"/>
              <a:t>Vi</a:t>
            </a:r>
            <a:r>
              <a:rPr kumimoji="1" lang="ja-JP" altLang="en-US" dirty="0"/>
              <a:t>を与えるとベース電流が変化します。この変化によりコレクタ電流が変化し、負荷抵抗</a:t>
            </a:r>
            <a:r>
              <a:rPr kumimoji="1" lang="en-US" altLang="ja-JP" dirty="0"/>
              <a:t>RL</a:t>
            </a:r>
            <a:r>
              <a:rPr kumimoji="1" lang="ja-JP" altLang="en-US" dirty="0"/>
              <a:t>の両端に増幅された出力電圧</a:t>
            </a:r>
            <a:r>
              <a:rPr kumimoji="1" lang="en-US" altLang="ja-JP" dirty="0"/>
              <a:t>Vo</a:t>
            </a:r>
            <a:r>
              <a:rPr kumimoji="1" lang="ja-JP" altLang="en-US" dirty="0"/>
              <a:t>が表れます。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7</a:t>
            </a:fld>
            <a:endParaRPr lang="ja-JP" altLang="en-US"/>
          </a:p>
        </p:txBody>
      </p:sp>
    </p:spTree>
    <p:extLst>
      <p:ext uri="{BB962C8B-B14F-4D97-AF65-F5344CB8AC3E}">
        <p14:creationId xmlns:p14="http://schemas.microsoft.com/office/powerpoint/2010/main" val="27039724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先ほど示したコレクタ電圧対コレクタ電流の図で、増幅の様子を説明しましょう。コレクタ電流の変化に応じて負荷抵抗</a:t>
            </a:r>
            <a:r>
              <a:rPr kumimoji="1" lang="en-US" altLang="ja-JP" dirty="0"/>
              <a:t>RL</a:t>
            </a:r>
            <a:r>
              <a:rPr kumimoji="1" lang="ja-JP" altLang="en-US" dirty="0"/>
              <a:t>の両端に電圧降下が生じ、これがコレクタ電圧になります。電源電圧が決まっていれば、コレクタ電圧とコレクタ電流の関係は、一本の線で表されます。トランジスタはこの線の上のどこかで動作しているはずです。これを負荷抵抗線と呼びます。</a:t>
            </a:r>
            <a:endParaRPr kumimoji="1" lang="en-US" altLang="ja-JP" dirty="0"/>
          </a:p>
          <a:p>
            <a:r>
              <a:rPr kumimoji="1" lang="ja-JP" altLang="en-US" dirty="0"/>
              <a:t>コレクタ電圧の最高値は電源電圧ですので、</a:t>
            </a:r>
            <a:r>
              <a:rPr kumimoji="1" lang="en-US" altLang="ja-JP" dirty="0"/>
              <a:t>a</a:t>
            </a:r>
            <a:r>
              <a:rPr kumimoji="1" lang="ja-JP" altLang="en-US" dirty="0"/>
              <a:t>点は</a:t>
            </a:r>
            <a:r>
              <a:rPr kumimoji="1" lang="en-US" altLang="ja-JP" dirty="0"/>
              <a:t>ECE</a:t>
            </a:r>
            <a:r>
              <a:rPr kumimoji="1" lang="ja-JP" altLang="en-US" dirty="0"/>
              <a:t>になります。</a:t>
            </a:r>
            <a:r>
              <a:rPr kumimoji="1" lang="en-US" altLang="ja-JP" dirty="0"/>
              <a:t>ECE/RL</a:t>
            </a:r>
            <a:r>
              <a:rPr kumimoji="1" lang="ja-JP" altLang="en-US" dirty="0"/>
              <a:t>の電流が流れると、電源電圧分が抵抗で降下してしまい、コレクタ電圧は</a:t>
            </a:r>
            <a:r>
              <a:rPr kumimoji="1" lang="en-US" altLang="ja-JP" dirty="0"/>
              <a:t>0</a:t>
            </a:r>
            <a:r>
              <a:rPr kumimoji="1" lang="ja-JP" altLang="en-US" dirty="0"/>
              <a:t>になります。すなわち飽和してしまいます。これが</a:t>
            </a:r>
            <a:r>
              <a:rPr kumimoji="1" lang="en-US" altLang="ja-JP" dirty="0"/>
              <a:t>b</a:t>
            </a:r>
            <a:r>
              <a:rPr kumimoji="1" lang="ja-JP" altLang="en-US" dirty="0"/>
              <a:t>点です。負荷抵抗線は</a:t>
            </a:r>
            <a:r>
              <a:rPr kumimoji="1" lang="en-US" altLang="ja-JP" dirty="0"/>
              <a:t>a</a:t>
            </a:r>
            <a:r>
              <a:rPr kumimoji="1" lang="ja-JP" altLang="en-US" dirty="0"/>
              <a:t>点と</a:t>
            </a:r>
            <a:r>
              <a:rPr kumimoji="1" lang="en-US" altLang="ja-JP" dirty="0"/>
              <a:t>b</a:t>
            </a:r>
            <a:r>
              <a:rPr kumimoji="1" lang="ja-JP" altLang="en-US" dirty="0"/>
              <a:t>線をむすんで描きます。</a:t>
            </a:r>
            <a:endParaRPr kumimoji="1" lang="en-US" altLang="ja-JP" dirty="0"/>
          </a:p>
          <a:p>
            <a:r>
              <a:rPr kumimoji="1" lang="ja-JP" altLang="en-US" dirty="0"/>
              <a:t>さて、ここでバイアス電流を</a:t>
            </a:r>
            <a:r>
              <a:rPr kumimoji="1" lang="en-US" altLang="ja-JP" dirty="0"/>
              <a:t>IB0</a:t>
            </a:r>
            <a:r>
              <a:rPr kumimoji="1" lang="ja-JP" altLang="en-US" dirty="0"/>
              <a:t>に決めたとしましょう。入力信号がない場合に、負荷抵抗線の</a:t>
            </a:r>
            <a:r>
              <a:rPr kumimoji="1" lang="en-US" altLang="ja-JP" dirty="0"/>
              <a:t>P0</a:t>
            </a:r>
            <a:r>
              <a:rPr kumimoji="1" lang="ja-JP" altLang="en-US" dirty="0"/>
              <a:t>に相当するコレクタ電流が流れ、コレクタ電圧が生じます。これを動作点と呼びます。動作点を中心に</a:t>
            </a:r>
            <a:r>
              <a:rPr kumimoji="1" lang="en-US" altLang="ja-JP" dirty="0"/>
              <a:t>IB</a:t>
            </a:r>
            <a:r>
              <a:rPr kumimoji="1" lang="ja-JP" altLang="en-US" dirty="0"/>
              <a:t>が</a:t>
            </a:r>
            <a:r>
              <a:rPr kumimoji="1" lang="en-US" altLang="ja-JP" dirty="0" err="1"/>
              <a:t>ib</a:t>
            </a:r>
            <a:r>
              <a:rPr kumimoji="1" lang="ja-JP" altLang="en-US" dirty="0"/>
              <a:t>分変化した（右の図）場合これに対応して</a:t>
            </a:r>
            <a:r>
              <a:rPr kumimoji="1" lang="en-US" altLang="ja-JP" dirty="0"/>
              <a:t>IC</a:t>
            </a:r>
            <a:r>
              <a:rPr kumimoji="1" lang="ja-JP" altLang="en-US" dirty="0"/>
              <a:t>は</a:t>
            </a:r>
            <a:r>
              <a:rPr kumimoji="1" lang="en-US" altLang="ja-JP" dirty="0" err="1"/>
              <a:t>ic</a:t>
            </a:r>
            <a:r>
              <a:rPr kumimoji="1" lang="ja-JP" altLang="en-US" dirty="0"/>
              <a:t>分変化し（左の図）、これによって</a:t>
            </a:r>
            <a:r>
              <a:rPr kumimoji="1" lang="en-US" altLang="ja-JP" dirty="0"/>
              <a:t>VCE</a:t>
            </a:r>
            <a:r>
              <a:rPr kumimoji="1" lang="ja-JP" altLang="en-US" dirty="0"/>
              <a:t>は</a:t>
            </a:r>
            <a:r>
              <a:rPr kumimoji="1" lang="en-US" altLang="ja-JP" dirty="0" err="1"/>
              <a:t>vo</a:t>
            </a:r>
            <a:r>
              <a:rPr kumimoji="1" lang="ja-JP" altLang="en-US" dirty="0"/>
              <a:t>分変化します。</a:t>
            </a:r>
            <a:endParaRPr kumimoji="1" lang="en-US" altLang="ja-JP" dirty="0"/>
          </a:p>
          <a:p>
            <a:r>
              <a:rPr kumimoji="1" lang="en-US" altLang="ja-JP" dirty="0" err="1"/>
              <a:t>ib</a:t>
            </a:r>
            <a:r>
              <a:rPr kumimoji="1" lang="ja-JP" altLang="en-US" dirty="0"/>
              <a:t>の微小な変化で</a:t>
            </a:r>
            <a:r>
              <a:rPr kumimoji="1" lang="en-US" altLang="ja-JP" dirty="0" err="1"/>
              <a:t>ic</a:t>
            </a:r>
            <a:r>
              <a:rPr kumimoji="1" lang="ja-JP" altLang="en-US" dirty="0"/>
              <a:t>が大きく変化することから増幅が行われていることがわかります。</a:t>
            </a:r>
            <a:endParaRPr kumimoji="1" lang="en-US" altLang="ja-JP" dirty="0"/>
          </a:p>
          <a:p>
            <a:r>
              <a:rPr kumimoji="1" lang="en-US" altLang="ja-JP" dirty="0" err="1"/>
              <a:t>ib</a:t>
            </a:r>
            <a:r>
              <a:rPr kumimoji="1" lang="ja-JP" altLang="en-US" dirty="0"/>
              <a:t>が増えると、</a:t>
            </a:r>
            <a:r>
              <a:rPr kumimoji="1" lang="en-US" altLang="ja-JP" dirty="0" err="1"/>
              <a:t>ic</a:t>
            </a:r>
            <a:r>
              <a:rPr kumimoji="1" lang="ja-JP" altLang="en-US" dirty="0"/>
              <a:t>が増えるため、電圧降下が増えて、</a:t>
            </a:r>
            <a:r>
              <a:rPr kumimoji="1" lang="en-US" altLang="ja-JP" dirty="0"/>
              <a:t>VCE</a:t>
            </a:r>
            <a:r>
              <a:rPr kumimoji="1" lang="ja-JP" altLang="en-US" dirty="0"/>
              <a:t>は減る方向に動きます。すなわちエミッタ接地の増幅回路は入力と出力の変化の方向が逆になります。これを逆相と呼びます。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8</a:t>
            </a:fld>
            <a:endParaRPr lang="ja-JP" altLang="en-US"/>
          </a:p>
        </p:txBody>
      </p:sp>
    </p:spTree>
    <p:extLst>
      <p:ext uri="{BB962C8B-B14F-4D97-AF65-F5344CB8AC3E}">
        <p14:creationId xmlns:p14="http://schemas.microsoft.com/office/powerpoint/2010/main" val="38720488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小信号増幅回路は、動作点を負荷抵抗線の中央付近に来るようにバイアス電流</a:t>
            </a:r>
            <a:r>
              <a:rPr kumimoji="1" lang="en-US" altLang="ja-JP" dirty="0"/>
              <a:t>IB0</a:t>
            </a:r>
            <a:r>
              <a:rPr kumimoji="1" lang="ja-JP" altLang="en-US" dirty="0"/>
              <a:t>を流してやる必要があります。動作点が右に寄り過ぎると、出力が電源電圧を越えることができないために、波形の上の方が切れてしまいます。一方、動作点が左に寄り過ぎると、コレクタ電圧は</a:t>
            </a:r>
            <a:r>
              <a:rPr kumimoji="1" lang="en-US" altLang="ja-JP" dirty="0"/>
              <a:t>0</a:t>
            </a:r>
            <a:r>
              <a:rPr kumimoji="1" lang="ja-JP" altLang="en-US" dirty="0"/>
              <a:t>より低くはならないため、今度は波形の下の方が切れてしまいます。以降、今日のテーマはどうやって、ちゃんと増幅ができるように動作点を設定できるか？という点に絞ります。出来上がった増幅回路の特性については次回に譲り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9</a:t>
            </a:fld>
            <a:endParaRPr lang="ja-JP" altLang="en-US"/>
          </a:p>
        </p:txBody>
      </p:sp>
    </p:spTree>
    <p:extLst>
      <p:ext uri="{BB962C8B-B14F-4D97-AF65-F5344CB8AC3E}">
        <p14:creationId xmlns:p14="http://schemas.microsoft.com/office/powerpoint/2010/main" val="3873874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0653112-18F5-42DF-AA3A-2468699A8A98}"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DE023A5-B4C8-4E13-80B9-3500C5AAF1B3}"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665D15A-33B4-4F14-A092-B0456D5F73C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8CDD422-737F-4EE2-B80B-54894A54CC59}"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1DAEB3B-CCEE-4791-A446-CE09C1499E3C}"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3635A62-DDD2-46D2-A0BF-516C93E08347}"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E00D8D47-58A0-42FE-9344-E1BE62AC1DDE}"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CB77387F-41C6-4FAD-B843-4D6F6018D87A}"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1BA9BDAB-A376-47DA-82D7-E9B22CBE033D}"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A34B8DF-07B5-4A95-B73F-F581DFDCE4FB}"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CEE27B1-B1BF-4CBD-9342-1EB874243DC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686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58FF67E-7761-4BE2-A791-DF5CF35F4CA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25.xml"/><Relationship Id="rId1" Type="http://schemas.openxmlformats.org/officeDocument/2006/relationships/slideLayout" Target="../slideLayouts/slideLayout6.xml"/><Relationship Id="rId5" Type="http://schemas.openxmlformats.org/officeDocument/2006/relationships/image" Target="../media/image37.png"/><Relationship Id="rId4" Type="http://schemas.openxmlformats.org/officeDocument/2006/relationships/image" Target="../media/image36.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3" Type="http://schemas.openxmlformats.org/officeDocument/2006/relationships/oleObject" Target="../embeddings/oleObject6.bin"/><Relationship Id="rId18" Type="http://schemas.openxmlformats.org/officeDocument/2006/relationships/image" Target="../media/image9.wmf"/><Relationship Id="rId26" Type="http://schemas.openxmlformats.org/officeDocument/2006/relationships/image" Target="../media/image13.wmf"/><Relationship Id="rId39" Type="http://schemas.openxmlformats.org/officeDocument/2006/relationships/image" Target="../media/image19.wmf"/><Relationship Id="rId21" Type="http://schemas.openxmlformats.org/officeDocument/2006/relationships/oleObject" Target="../embeddings/oleObject10.bin"/><Relationship Id="rId34" Type="http://schemas.openxmlformats.org/officeDocument/2006/relationships/image" Target="../media/image17.wmf"/><Relationship Id="rId42" Type="http://schemas.openxmlformats.org/officeDocument/2006/relationships/oleObject" Target="../embeddings/oleObject21.bin"/><Relationship Id="rId47" Type="http://schemas.openxmlformats.org/officeDocument/2006/relationships/oleObject" Target="../embeddings/oleObject24.bin"/><Relationship Id="rId50" Type="http://schemas.openxmlformats.org/officeDocument/2006/relationships/image" Target="../media/image24.wmf"/><Relationship Id="rId55" Type="http://schemas.openxmlformats.org/officeDocument/2006/relationships/oleObject" Target="../embeddings/oleObject29.bin"/><Relationship Id="rId63" Type="http://schemas.openxmlformats.org/officeDocument/2006/relationships/oleObject" Target="../embeddings/oleObject34.bin"/><Relationship Id="rId7" Type="http://schemas.openxmlformats.org/officeDocument/2006/relationships/image" Target="../media/image4.wmf"/><Relationship Id="rId2" Type="http://schemas.openxmlformats.org/officeDocument/2006/relationships/slideLayout" Target="../slideLayouts/slideLayout2.xml"/><Relationship Id="rId16" Type="http://schemas.openxmlformats.org/officeDocument/2006/relationships/image" Target="../media/image8.wmf"/><Relationship Id="rId20" Type="http://schemas.openxmlformats.org/officeDocument/2006/relationships/image" Target="../media/image10.wmf"/><Relationship Id="rId29" Type="http://schemas.openxmlformats.org/officeDocument/2006/relationships/oleObject" Target="../embeddings/oleObject14.bin"/><Relationship Id="rId41" Type="http://schemas.openxmlformats.org/officeDocument/2006/relationships/image" Target="../media/image20.wmf"/><Relationship Id="rId54" Type="http://schemas.openxmlformats.org/officeDocument/2006/relationships/image" Target="../media/image25.wmf"/><Relationship Id="rId62" Type="http://schemas.openxmlformats.org/officeDocument/2006/relationships/oleObject" Target="../embeddings/oleObject33.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oleObject" Target="../embeddings/oleObject5.bin"/><Relationship Id="rId24" Type="http://schemas.openxmlformats.org/officeDocument/2006/relationships/image" Target="../media/image12.wmf"/><Relationship Id="rId32" Type="http://schemas.openxmlformats.org/officeDocument/2006/relationships/image" Target="../media/image16.wmf"/><Relationship Id="rId37" Type="http://schemas.openxmlformats.org/officeDocument/2006/relationships/oleObject" Target="../embeddings/oleObject18.bin"/><Relationship Id="rId40" Type="http://schemas.openxmlformats.org/officeDocument/2006/relationships/oleObject" Target="../embeddings/oleObject20.bin"/><Relationship Id="rId45" Type="http://schemas.openxmlformats.org/officeDocument/2006/relationships/oleObject" Target="../embeddings/oleObject23.bin"/><Relationship Id="rId53" Type="http://schemas.openxmlformats.org/officeDocument/2006/relationships/oleObject" Target="../embeddings/oleObject28.bin"/><Relationship Id="rId58" Type="http://schemas.openxmlformats.org/officeDocument/2006/relationships/oleObject" Target="../embeddings/oleObject31.bin"/><Relationship Id="rId5" Type="http://schemas.openxmlformats.org/officeDocument/2006/relationships/image" Target="../media/image3.wmf"/><Relationship Id="rId15" Type="http://schemas.openxmlformats.org/officeDocument/2006/relationships/oleObject" Target="../embeddings/oleObject7.bin"/><Relationship Id="rId23" Type="http://schemas.openxmlformats.org/officeDocument/2006/relationships/oleObject" Target="../embeddings/oleObject11.bin"/><Relationship Id="rId28" Type="http://schemas.openxmlformats.org/officeDocument/2006/relationships/image" Target="../media/image14.wmf"/><Relationship Id="rId36" Type="http://schemas.openxmlformats.org/officeDocument/2006/relationships/image" Target="../media/image18.wmf"/><Relationship Id="rId49" Type="http://schemas.openxmlformats.org/officeDocument/2006/relationships/oleObject" Target="../embeddings/oleObject25.bin"/><Relationship Id="rId57" Type="http://schemas.openxmlformats.org/officeDocument/2006/relationships/oleObject" Target="../embeddings/oleObject30.bin"/><Relationship Id="rId61" Type="http://schemas.openxmlformats.org/officeDocument/2006/relationships/image" Target="../media/image28.wmf"/><Relationship Id="rId10" Type="http://schemas.openxmlformats.org/officeDocument/2006/relationships/oleObject" Target="../embeddings/oleObject4.bin"/><Relationship Id="rId19" Type="http://schemas.openxmlformats.org/officeDocument/2006/relationships/oleObject" Target="../embeddings/oleObject9.bin"/><Relationship Id="rId31" Type="http://schemas.openxmlformats.org/officeDocument/2006/relationships/oleObject" Target="../embeddings/oleObject15.bin"/><Relationship Id="rId44" Type="http://schemas.openxmlformats.org/officeDocument/2006/relationships/oleObject" Target="../embeddings/oleObject22.bin"/><Relationship Id="rId52" Type="http://schemas.openxmlformats.org/officeDocument/2006/relationships/oleObject" Target="../embeddings/oleObject27.bin"/><Relationship Id="rId60" Type="http://schemas.openxmlformats.org/officeDocument/2006/relationships/oleObject" Target="../embeddings/oleObject32.bin"/><Relationship Id="rId65" Type="http://schemas.openxmlformats.org/officeDocument/2006/relationships/oleObject" Target="../embeddings/oleObject36.bin"/><Relationship Id="rId4" Type="http://schemas.openxmlformats.org/officeDocument/2006/relationships/oleObject" Target="../embeddings/oleObject1.bin"/><Relationship Id="rId9" Type="http://schemas.openxmlformats.org/officeDocument/2006/relationships/image" Target="../media/image5.wmf"/><Relationship Id="rId14" Type="http://schemas.openxmlformats.org/officeDocument/2006/relationships/image" Target="../media/image7.wmf"/><Relationship Id="rId22" Type="http://schemas.openxmlformats.org/officeDocument/2006/relationships/image" Target="../media/image11.wmf"/><Relationship Id="rId27" Type="http://schemas.openxmlformats.org/officeDocument/2006/relationships/oleObject" Target="../embeddings/oleObject13.bin"/><Relationship Id="rId30" Type="http://schemas.openxmlformats.org/officeDocument/2006/relationships/image" Target="../media/image15.wmf"/><Relationship Id="rId35" Type="http://schemas.openxmlformats.org/officeDocument/2006/relationships/oleObject" Target="../embeddings/oleObject17.bin"/><Relationship Id="rId43" Type="http://schemas.openxmlformats.org/officeDocument/2006/relationships/image" Target="../media/image21.wmf"/><Relationship Id="rId48" Type="http://schemas.openxmlformats.org/officeDocument/2006/relationships/image" Target="../media/image23.wmf"/><Relationship Id="rId56" Type="http://schemas.openxmlformats.org/officeDocument/2006/relationships/image" Target="../media/image26.wmf"/><Relationship Id="rId64" Type="http://schemas.openxmlformats.org/officeDocument/2006/relationships/oleObject" Target="../embeddings/oleObject35.bin"/><Relationship Id="rId8" Type="http://schemas.openxmlformats.org/officeDocument/2006/relationships/oleObject" Target="../embeddings/oleObject3.bin"/><Relationship Id="rId51" Type="http://schemas.openxmlformats.org/officeDocument/2006/relationships/oleObject" Target="../embeddings/oleObject26.bin"/><Relationship Id="rId3" Type="http://schemas.openxmlformats.org/officeDocument/2006/relationships/notesSlide" Target="../notesSlides/notesSlide6.xml"/><Relationship Id="rId12" Type="http://schemas.openxmlformats.org/officeDocument/2006/relationships/image" Target="../media/image6.wmf"/><Relationship Id="rId17" Type="http://schemas.openxmlformats.org/officeDocument/2006/relationships/oleObject" Target="../embeddings/oleObject8.bin"/><Relationship Id="rId25" Type="http://schemas.openxmlformats.org/officeDocument/2006/relationships/oleObject" Target="../embeddings/oleObject12.bin"/><Relationship Id="rId33" Type="http://schemas.openxmlformats.org/officeDocument/2006/relationships/oleObject" Target="../embeddings/oleObject16.bin"/><Relationship Id="rId38" Type="http://schemas.openxmlformats.org/officeDocument/2006/relationships/oleObject" Target="../embeddings/oleObject19.bin"/><Relationship Id="rId46" Type="http://schemas.openxmlformats.org/officeDocument/2006/relationships/image" Target="../media/image22.wmf"/><Relationship Id="rId59" Type="http://schemas.openxmlformats.org/officeDocument/2006/relationships/image" Target="../media/image27.wmf"/></Relationships>
</file>

<file path=ppt/slides/_rels/slide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solidFill>
            <a:srgbClr val="FFFF66"/>
          </a:solidFill>
        </p:spPr>
        <p:txBody>
          <a:bodyPr/>
          <a:lstStyle/>
          <a:p>
            <a:pPr eaLnBrk="1" hangingPunct="1"/>
            <a:r>
              <a:rPr lang="ja-JP" altLang="en-US" sz="3200" dirty="0"/>
              <a:t>バイポーラトランジスタの動作と増幅回路</a:t>
            </a:r>
          </a:p>
        </p:txBody>
      </p:sp>
      <p:sp>
        <p:nvSpPr>
          <p:cNvPr id="66563" name="Rectangle 3"/>
          <p:cNvSpPr>
            <a:spLocks noGrp="1" noChangeArrowheads="1"/>
          </p:cNvSpPr>
          <p:nvPr>
            <p:ph type="body" idx="1"/>
          </p:nvPr>
        </p:nvSpPr>
        <p:spPr/>
        <p:txBody>
          <a:bodyPr/>
          <a:lstStyle/>
          <a:p>
            <a:pPr eaLnBrk="1" hangingPunct="1"/>
            <a:r>
              <a:rPr lang="ja-JP" altLang="en-US" dirty="0"/>
              <a:t>バイポーラトランジスタの動作原理</a:t>
            </a:r>
          </a:p>
          <a:p>
            <a:pPr eaLnBrk="1" hangingPunct="1"/>
            <a:r>
              <a:rPr lang="ja-JP" altLang="en-US" dirty="0"/>
              <a:t>バイポーラトランジスタの小信号増幅回路</a:t>
            </a:r>
            <a:endParaRPr lang="en-US" altLang="ja-JP" dirty="0"/>
          </a:p>
          <a:p>
            <a:pPr eaLnBrk="1" hangingPunct="1"/>
            <a:r>
              <a:rPr lang="ja-JP" altLang="en-US" dirty="0"/>
              <a:t>バイポーラトランジスタの大信号増幅回路</a:t>
            </a:r>
            <a:endParaRPr lang="en-US" altLang="ja-JP" dirty="0"/>
          </a:p>
          <a:p>
            <a:pPr lvl="1" eaLnBrk="1" hangingPunct="1"/>
            <a:r>
              <a:rPr lang="ja-JP" altLang="en-US" dirty="0"/>
              <a:t>バイポーラトランジスタは最も早く発明された</a:t>
            </a:r>
            <a:endParaRPr lang="en-US" altLang="ja-JP" dirty="0"/>
          </a:p>
          <a:p>
            <a:pPr lvl="1" eaLnBrk="1" hangingPunct="1"/>
            <a:r>
              <a:rPr lang="ja-JP" altLang="en-US" dirty="0"/>
              <a:t>以前はアナログ、ディジタルの両方で使われた</a:t>
            </a:r>
            <a:endParaRPr lang="en-US" altLang="ja-JP" dirty="0"/>
          </a:p>
          <a:p>
            <a:pPr lvl="1" eaLnBrk="1" hangingPunct="1"/>
            <a:r>
              <a:rPr lang="ja-JP" altLang="en-US" dirty="0"/>
              <a:t>最近は利用が減っている</a:t>
            </a:r>
            <a:endParaRPr lang="en-US" altLang="ja-JP" dirty="0"/>
          </a:p>
          <a:p>
            <a:pPr lvl="1" eaLnBrk="1" hangingPunct="1"/>
            <a:r>
              <a:rPr lang="ja-JP" altLang="en-US" dirty="0"/>
              <a:t>しかし、動作原理は案外難しく理解しにくい</a:t>
            </a:r>
            <a:endParaRPr lang="en-US" altLang="ja-JP" dirty="0"/>
          </a:p>
          <a:p>
            <a:pPr lvl="1" eaLnBrk="1" hangingPunct="1"/>
            <a:r>
              <a:rPr lang="ja-JP" altLang="en-US" dirty="0"/>
              <a:t>とはいえ、古典なので説明せざるを得ない</a:t>
            </a:r>
            <a:r>
              <a:rPr lang="ja-JP" altLang="en-US" dirty="0" err="1"/>
              <a:t>。。。。。</a:t>
            </a:r>
            <a:endParaRPr lang="en-US" altLang="ja-JP" dirty="0"/>
          </a:p>
          <a:p>
            <a:pPr eaLnBrk="1" hangingPunct="1">
              <a:buNone/>
            </a:pPr>
            <a:endParaRPr lang="ja-JP" altLang="en-US" dirty="0"/>
          </a:p>
          <a:p>
            <a:pPr eaLnBrk="1" hangingPunct="1">
              <a:buNone/>
            </a:pP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CR</a:t>
            </a:r>
            <a:r>
              <a:rPr lang="ja-JP" altLang="en-US" dirty="0"/>
              <a:t>結合小信号増幅回路</a:t>
            </a:r>
            <a:endParaRPr kumimoji="1" lang="ja-JP" altLang="en-US" dirty="0"/>
          </a:p>
        </p:txBody>
      </p:sp>
      <p:sp>
        <p:nvSpPr>
          <p:cNvPr id="4" name="Line 24"/>
          <p:cNvSpPr>
            <a:spLocks noChangeShapeType="1"/>
          </p:cNvSpPr>
          <p:nvPr/>
        </p:nvSpPr>
        <p:spPr bwMode="auto">
          <a:xfrm>
            <a:off x="4429125" y="2819497"/>
            <a:ext cx="0" cy="7921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 name="Line 25"/>
          <p:cNvSpPr>
            <a:spLocks noChangeShapeType="1"/>
          </p:cNvSpPr>
          <p:nvPr/>
        </p:nvSpPr>
        <p:spPr bwMode="auto">
          <a:xfrm flipH="1">
            <a:off x="4429125" y="2819497"/>
            <a:ext cx="5762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Line 26"/>
          <p:cNvSpPr>
            <a:spLocks noChangeShapeType="1"/>
          </p:cNvSpPr>
          <p:nvPr/>
        </p:nvSpPr>
        <p:spPr bwMode="auto">
          <a:xfrm>
            <a:off x="4429125" y="3251297"/>
            <a:ext cx="6477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 name="Line 27"/>
          <p:cNvSpPr>
            <a:spLocks noChangeShapeType="1"/>
          </p:cNvSpPr>
          <p:nvPr/>
        </p:nvSpPr>
        <p:spPr bwMode="auto">
          <a:xfrm>
            <a:off x="3842529" y="3251297"/>
            <a:ext cx="5865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 name="Line 28"/>
          <p:cNvSpPr>
            <a:spLocks noChangeShapeType="1"/>
          </p:cNvSpPr>
          <p:nvPr/>
        </p:nvSpPr>
        <p:spPr bwMode="auto">
          <a:xfrm>
            <a:off x="5005388" y="263058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 name="Rectangle 29"/>
          <p:cNvSpPr>
            <a:spLocks noChangeArrowheads="1"/>
          </p:cNvSpPr>
          <p:nvPr/>
        </p:nvSpPr>
        <p:spPr bwMode="auto">
          <a:xfrm>
            <a:off x="4932363" y="2054322"/>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 name="Line 30"/>
          <p:cNvSpPr>
            <a:spLocks noChangeShapeType="1"/>
          </p:cNvSpPr>
          <p:nvPr/>
        </p:nvSpPr>
        <p:spPr bwMode="auto">
          <a:xfrm>
            <a:off x="4883150" y="1754285"/>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 name="Line 31"/>
          <p:cNvSpPr>
            <a:spLocks noChangeShapeType="1"/>
          </p:cNvSpPr>
          <p:nvPr/>
        </p:nvSpPr>
        <p:spPr bwMode="auto">
          <a:xfrm>
            <a:off x="5027613" y="175428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 name="Line 34"/>
          <p:cNvSpPr>
            <a:spLocks noChangeShapeType="1"/>
          </p:cNvSpPr>
          <p:nvPr/>
        </p:nvSpPr>
        <p:spPr bwMode="auto">
          <a:xfrm>
            <a:off x="5075237" y="3683097"/>
            <a:ext cx="18861" cy="4467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3" name="Group 35"/>
          <p:cNvGrpSpPr>
            <a:grpSpLocks/>
          </p:cNvGrpSpPr>
          <p:nvPr/>
        </p:nvGrpSpPr>
        <p:grpSpPr bwMode="auto">
          <a:xfrm>
            <a:off x="4842492" y="4590551"/>
            <a:ext cx="504825" cy="144463"/>
            <a:chOff x="2517" y="3929"/>
            <a:chExt cx="318" cy="91"/>
          </a:xfrm>
        </p:grpSpPr>
        <p:sp>
          <p:nvSpPr>
            <p:cNvPr id="14"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9" name="Line 28"/>
          <p:cNvSpPr>
            <a:spLocks noChangeShapeType="1"/>
          </p:cNvSpPr>
          <p:nvPr/>
        </p:nvSpPr>
        <p:spPr bwMode="auto">
          <a:xfrm>
            <a:off x="3820304" y="2578267"/>
            <a:ext cx="2272" cy="6593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 name="Rectangle 29"/>
          <p:cNvSpPr>
            <a:spLocks noChangeArrowheads="1"/>
          </p:cNvSpPr>
          <p:nvPr/>
        </p:nvSpPr>
        <p:spPr bwMode="auto">
          <a:xfrm>
            <a:off x="3747279" y="2002004"/>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 name="Line 30"/>
          <p:cNvSpPr>
            <a:spLocks noChangeShapeType="1"/>
          </p:cNvSpPr>
          <p:nvPr/>
        </p:nvSpPr>
        <p:spPr bwMode="auto">
          <a:xfrm>
            <a:off x="3698066" y="1701967"/>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 name="Line 31"/>
          <p:cNvSpPr>
            <a:spLocks noChangeShapeType="1"/>
          </p:cNvSpPr>
          <p:nvPr/>
        </p:nvSpPr>
        <p:spPr bwMode="auto">
          <a:xfrm>
            <a:off x="3842529" y="1701967"/>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 name="Line 28"/>
          <p:cNvSpPr>
            <a:spLocks noChangeShapeType="1"/>
          </p:cNvSpPr>
          <p:nvPr/>
        </p:nvSpPr>
        <p:spPr bwMode="auto">
          <a:xfrm>
            <a:off x="5094098" y="4141491"/>
            <a:ext cx="1" cy="4513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5" name="グループ化 54"/>
          <p:cNvGrpSpPr/>
          <p:nvPr/>
        </p:nvGrpSpPr>
        <p:grpSpPr>
          <a:xfrm rot="16200000">
            <a:off x="5265429" y="2688607"/>
            <a:ext cx="291480" cy="125104"/>
            <a:chOff x="5347317" y="4299045"/>
            <a:chExt cx="291480" cy="125104"/>
          </a:xfrm>
        </p:grpSpPr>
        <p:cxnSp>
          <p:nvCxnSpPr>
            <p:cNvPr id="37" name="直線コネクタ 36"/>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2" name="グループ化 61"/>
          <p:cNvGrpSpPr/>
          <p:nvPr/>
        </p:nvGrpSpPr>
        <p:grpSpPr>
          <a:xfrm rot="16200000">
            <a:off x="3130567" y="2726502"/>
            <a:ext cx="291480" cy="125104"/>
            <a:chOff x="5347317" y="4299045"/>
            <a:chExt cx="291480" cy="125104"/>
          </a:xfrm>
        </p:grpSpPr>
        <p:cxnSp>
          <p:nvCxnSpPr>
            <p:cNvPr id="63" name="直線コネクタ 62"/>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68" name="直線コネクタ 67"/>
          <p:cNvCxnSpPr/>
          <p:nvPr/>
        </p:nvCxnSpPr>
        <p:spPr>
          <a:xfrm>
            <a:off x="3338859" y="2819497"/>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2686043" y="2808122"/>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5497478" y="2767177"/>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flipV="1">
            <a:off x="5028130" y="2755802"/>
            <a:ext cx="320202" cy="113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テキスト ボックス 72"/>
          <p:cNvSpPr txBox="1"/>
          <p:nvPr/>
        </p:nvSpPr>
        <p:spPr>
          <a:xfrm>
            <a:off x="3338859" y="2238233"/>
            <a:ext cx="479618" cy="369332"/>
          </a:xfrm>
          <a:prstGeom prst="rect">
            <a:avLst/>
          </a:prstGeom>
          <a:noFill/>
        </p:spPr>
        <p:txBody>
          <a:bodyPr wrap="none" rtlCol="0">
            <a:spAutoFit/>
          </a:bodyPr>
          <a:lstStyle/>
          <a:p>
            <a:r>
              <a:rPr kumimoji="1" lang="en-US" altLang="ja-JP" dirty="0"/>
              <a:t>R1</a:t>
            </a:r>
            <a:endParaRPr kumimoji="1" lang="ja-JP" altLang="en-US" dirty="0"/>
          </a:p>
        </p:txBody>
      </p:sp>
      <p:sp>
        <p:nvSpPr>
          <p:cNvPr id="75" name="テキスト ボックス 74"/>
          <p:cNvSpPr txBox="1"/>
          <p:nvPr/>
        </p:nvSpPr>
        <p:spPr>
          <a:xfrm>
            <a:off x="5061048" y="2050772"/>
            <a:ext cx="479618" cy="369332"/>
          </a:xfrm>
          <a:prstGeom prst="rect">
            <a:avLst/>
          </a:prstGeom>
          <a:noFill/>
        </p:spPr>
        <p:txBody>
          <a:bodyPr wrap="none" rtlCol="0">
            <a:spAutoFit/>
          </a:bodyPr>
          <a:lstStyle/>
          <a:p>
            <a:r>
              <a:rPr kumimoji="1" lang="en-US" altLang="ja-JP" dirty="0"/>
              <a:t>R2</a:t>
            </a:r>
            <a:endParaRPr kumimoji="1" lang="ja-JP" altLang="en-US" dirty="0"/>
          </a:p>
        </p:txBody>
      </p:sp>
      <p:sp>
        <p:nvSpPr>
          <p:cNvPr id="77" name="テキスト ボックス 76"/>
          <p:cNvSpPr txBox="1"/>
          <p:nvPr/>
        </p:nvSpPr>
        <p:spPr>
          <a:xfrm>
            <a:off x="2947916" y="3016152"/>
            <a:ext cx="479618" cy="369332"/>
          </a:xfrm>
          <a:prstGeom prst="rect">
            <a:avLst/>
          </a:prstGeom>
          <a:noFill/>
        </p:spPr>
        <p:txBody>
          <a:bodyPr wrap="none" rtlCol="0">
            <a:spAutoFit/>
          </a:bodyPr>
          <a:lstStyle/>
          <a:p>
            <a:r>
              <a:rPr kumimoji="1" lang="en-US" altLang="ja-JP" dirty="0"/>
              <a:t>C1</a:t>
            </a:r>
            <a:endParaRPr kumimoji="1" lang="ja-JP" altLang="en-US" dirty="0"/>
          </a:p>
        </p:txBody>
      </p:sp>
      <p:sp>
        <p:nvSpPr>
          <p:cNvPr id="78" name="テキスト ボックス 77"/>
          <p:cNvSpPr txBox="1"/>
          <p:nvPr/>
        </p:nvSpPr>
        <p:spPr>
          <a:xfrm>
            <a:off x="5473721" y="2978431"/>
            <a:ext cx="479618" cy="369332"/>
          </a:xfrm>
          <a:prstGeom prst="rect">
            <a:avLst/>
          </a:prstGeom>
          <a:noFill/>
        </p:spPr>
        <p:txBody>
          <a:bodyPr wrap="none" rtlCol="0">
            <a:spAutoFit/>
          </a:bodyPr>
          <a:lstStyle/>
          <a:p>
            <a:r>
              <a:rPr kumimoji="1" lang="en-US" altLang="ja-JP" dirty="0"/>
              <a:t>C2</a:t>
            </a:r>
            <a:endParaRPr kumimoji="1" lang="ja-JP" altLang="en-US" dirty="0"/>
          </a:p>
        </p:txBody>
      </p:sp>
      <p:sp>
        <p:nvSpPr>
          <p:cNvPr id="79" name="テキスト ボックス 78"/>
          <p:cNvSpPr txBox="1"/>
          <p:nvPr/>
        </p:nvSpPr>
        <p:spPr>
          <a:xfrm>
            <a:off x="6312983" y="4145252"/>
            <a:ext cx="2618024" cy="461665"/>
          </a:xfrm>
          <a:prstGeom prst="rect">
            <a:avLst/>
          </a:prstGeom>
          <a:noFill/>
        </p:spPr>
        <p:txBody>
          <a:bodyPr wrap="none" rtlCol="0">
            <a:spAutoFit/>
          </a:bodyPr>
          <a:lstStyle/>
          <a:p>
            <a:r>
              <a:rPr lang="en-US" altLang="ja-JP" sz="2400" dirty="0"/>
              <a:t>R1</a:t>
            </a:r>
            <a:r>
              <a:rPr lang="ja-JP" altLang="en-US" sz="2400" dirty="0"/>
              <a:t>はバイアス抵抗</a:t>
            </a:r>
            <a:endParaRPr lang="en-US" altLang="ja-JP" sz="2400" dirty="0"/>
          </a:p>
        </p:txBody>
      </p:sp>
      <p:sp>
        <p:nvSpPr>
          <p:cNvPr id="80" name="テキスト ボックス 79"/>
          <p:cNvSpPr txBox="1"/>
          <p:nvPr/>
        </p:nvSpPr>
        <p:spPr>
          <a:xfrm>
            <a:off x="6312983" y="4565052"/>
            <a:ext cx="2520242" cy="461665"/>
          </a:xfrm>
          <a:prstGeom prst="rect">
            <a:avLst/>
          </a:prstGeom>
          <a:noFill/>
        </p:spPr>
        <p:txBody>
          <a:bodyPr wrap="none" rtlCol="0">
            <a:spAutoFit/>
          </a:bodyPr>
          <a:lstStyle/>
          <a:p>
            <a:r>
              <a:rPr lang="en-US" altLang="ja-JP" sz="2400" dirty="0"/>
              <a:t>R2</a:t>
            </a:r>
            <a:r>
              <a:rPr lang="ja-JP" altLang="en-US" sz="2400" dirty="0"/>
              <a:t>はコレクタ抵抗</a:t>
            </a:r>
            <a:endParaRPr lang="en-US" altLang="ja-JP" sz="2400" dirty="0"/>
          </a:p>
        </p:txBody>
      </p:sp>
      <p:sp>
        <p:nvSpPr>
          <p:cNvPr id="82" name="テキスト ボックス 81"/>
          <p:cNvSpPr txBox="1"/>
          <p:nvPr/>
        </p:nvSpPr>
        <p:spPr>
          <a:xfrm>
            <a:off x="523344" y="5028920"/>
            <a:ext cx="6590266" cy="461665"/>
          </a:xfrm>
          <a:prstGeom prst="rect">
            <a:avLst/>
          </a:prstGeom>
          <a:noFill/>
        </p:spPr>
        <p:txBody>
          <a:bodyPr wrap="none" rtlCol="0">
            <a:spAutoFit/>
          </a:bodyPr>
          <a:lstStyle/>
          <a:p>
            <a:r>
              <a:rPr kumimoji="1" lang="en-US" altLang="ja-JP" sz="2400" dirty="0"/>
              <a:t>C1,C2</a:t>
            </a:r>
            <a:r>
              <a:rPr kumimoji="1" lang="ja-JP" altLang="en-US" sz="2400" dirty="0"/>
              <a:t>は結合コンデンサ（カップリングコンデンサ）</a:t>
            </a:r>
            <a:endParaRPr kumimoji="1" lang="en-US" altLang="ja-JP" sz="2400" dirty="0"/>
          </a:p>
        </p:txBody>
      </p:sp>
      <p:cxnSp>
        <p:nvCxnSpPr>
          <p:cNvPr id="25" name="直線矢印コネクタ 24"/>
          <p:cNvCxnSpPr/>
          <p:nvPr/>
        </p:nvCxnSpPr>
        <p:spPr>
          <a:xfrm>
            <a:off x="3985404" y="1990892"/>
            <a:ext cx="928526" cy="215059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2686043" y="1754285"/>
            <a:ext cx="569387" cy="369332"/>
          </a:xfrm>
          <a:prstGeom prst="rect">
            <a:avLst/>
          </a:prstGeom>
          <a:noFill/>
        </p:spPr>
        <p:txBody>
          <a:bodyPr wrap="none" rtlCol="0">
            <a:spAutoFit/>
          </a:bodyPr>
          <a:lstStyle/>
          <a:p>
            <a:r>
              <a:rPr kumimoji="1" lang="en-US" altLang="ja-JP"/>
              <a:t>Vcc</a:t>
            </a:r>
            <a:endParaRPr kumimoji="1" lang="ja-JP" altLang="en-US" dirty="0"/>
          </a:p>
        </p:txBody>
      </p:sp>
      <p:sp>
        <p:nvSpPr>
          <p:cNvPr id="38" name="テキスト ボックス 37"/>
          <p:cNvSpPr txBox="1"/>
          <p:nvPr/>
        </p:nvSpPr>
        <p:spPr>
          <a:xfrm>
            <a:off x="2884703" y="3709676"/>
            <a:ext cx="1832553" cy="646331"/>
          </a:xfrm>
          <a:prstGeom prst="rect">
            <a:avLst/>
          </a:prstGeom>
          <a:noFill/>
        </p:spPr>
        <p:txBody>
          <a:bodyPr wrap="none" rtlCol="0">
            <a:spAutoFit/>
          </a:bodyPr>
          <a:lstStyle/>
          <a:p>
            <a:r>
              <a:rPr kumimoji="1" lang="ja-JP" altLang="en-US" dirty="0"/>
              <a:t>バイアス電流</a:t>
            </a:r>
            <a:endParaRPr kumimoji="1" lang="en-US" altLang="ja-JP" dirty="0"/>
          </a:p>
          <a:p>
            <a:r>
              <a:rPr kumimoji="1" lang="en-US" altLang="ja-JP" dirty="0"/>
              <a:t>IB=(Vcc-0.7)/R1</a:t>
            </a:r>
            <a:endParaRPr kumimoji="1" lang="ja-JP" altLang="en-US" dirty="0"/>
          </a:p>
        </p:txBody>
      </p:sp>
    </p:spTree>
    <p:extLst>
      <p:ext uri="{BB962C8B-B14F-4D97-AF65-F5344CB8AC3E}">
        <p14:creationId xmlns:p14="http://schemas.microsoft.com/office/powerpoint/2010/main" val="3520362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演習</a:t>
            </a:r>
            <a:r>
              <a:rPr lang="en-US" altLang="ja-JP" dirty="0"/>
              <a:t>9-1</a:t>
            </a:r>
            <a:endParaRPr kumimoji="1" lang="ja-JP" altLang="en-US" dirty="0"/>
          </a:p>
        </p:txBody>
      </p:sp>
      <p:sp>
        <p:nvSpPr>
          <p:cNvPr id="79" name="テキスト ボックス 78"/>
          <p:cNvSpPr txBox="1"/>
          <p:nvPr/>
        </p:nvSpPr>
        <p:spPr>
          <a:xfrm>
            <a:off x="6312983" y="4145252"/>
            <a:ext cx="2618024" cy="461665"/>
          </a:xfrm>
          <a:prstGeom prst="rect">
            <a:avLst/>
          </a:prstGeom>
          <a:noFill/>
        </p:spPr>
        <p:txBody>
          <a:bodyPr wrap="none" rtlCol="0">
            <a:spAutoFit/>
          </a:bodyPr>
          <a:lstStyle/>
          <a:p>
            <a:r>
              <a:rPr lang="en-US" altLang="ja-JP" sz="2400" dirty="0"/>
              <a:t>R1</a:t>
            </a:r>
            <a:r>
              <a:rPr lang="ja-JP" altLang="en-US" sz="2400" dirty="0"/>
              <a:t>はバイアス抵抗</a:t>
            </a:r>
            <a:endParaRPr lang="en-US" altLang="ja-JP" sz="2400" dirty="0"/>
          </a:p>
        </p:txBody>
      </p:sp>
      <p:sp>
        <p:nvSpPr>
          <p:cNvPr id="80" name="テキスト ボックス 79"/>
          <p:cNvSpPr txBox="1"/>
          <p:nvPr/>
        </p:nvSpPr>
        <p:spPr>
          <a:xfrm>
            <a:off x="6312983" y="4565052"/>
            <a:ext cx="2520242" cy="461665"/>
          </a:xfrm>
          <a:prstGeom prst="rect">
            <a:avLst/>
          </a:prstGeom>
          <a:noFill/>
        </p:spPr>
        <p:txBody>
          <a:bodyPr wrap="none" rtlCol="0">
            <a:spAutoFit/>
          </a:bodyPr>
          <a:lstStyle/>
          <a:p>
            <a:r>
              <a:rPr lang="en-US" altLang="ja-JP" sz="2400" dirty="0"/>
              <a:t>R2</a:t>
            </a:r>
            <a:r>
              <a:rPr lang="ja-JP" altLang="en-US" sz="2400" dirty="0"/>
              <a:t>はコレクタ抵抗</a:t>
            </a:r>
            <a:endParaRPr lang="en-US" altLang="ja-JP" sz="2400" dirty="0"/>
          </a:p>
        </p:txBody>
      </p:sp>
      <p:sp>
        <p:nvSpPr>
          <p:cNvPr id="82" name="テキスト ボックス 81"/>
          <p:cNvSpPr txBox="1"/>
          <p:nvPr/>
        </p:nvSpPr>
        <p:spPr>
          <a:xfrm>
            <a:off x="457200" y="5399413"/>
            <a:ext cx="6617517" cy="830997"/>
          </a:xfrm>
          <a:prstGeom prst="rect">
            <a:avLst/>
          </a:prstGeom>
          <a:noFill/>
        </p:spPr>
        <p:txBody>
          <a:bodyPr wrap="none" rtlCol="0">
            <a:spAutoFit/>
          </a:bodyPr>
          <a:lstStyle/>
          <a:p>
            <a:r>
              <a:rPr lang="en-US" altLang="ja-JP" sz="2400" dirty="0"/>
              <a:t>6</a:t>
            </a:r>
            <a:r>
              <a:rPr lang="ja-JP" altLang="en-US" sz="2400" dirty="0"/>
              <a:t>ページの理想化されたトランジスタを対象として、</a:t>
            </a:r>
            <a:endParaRPr lang="en-US" altLang="ja-JP" sz="2400" dirty="0"/>
          </a:p>
          <a:p>
            <a:r>
              <a:rPr kumimoji="1" lang="ja-JP" altLang="en-US" sz="2400" dirty="0"/>
              <a:t>バイアス電流と動作点を求めよ。</a:t>
            </a:r>
            <a:endParaRPr kumimoji="1" lang="en-US" altLang="ja-JP" sz="2400" dirty="0"/>
          </a:p>
        </p:txBody>
      </p:sp>
      <p:grpSp>
        <p:nvGrpSpPr>
          <p:cNvPr id="3" name="グループ化 2">
            <a:extLst>
              <a:ext uri="{FF2B5EF4-FFF2-40B4-BE49-F238E27FC236}">
                <a16:creationId xmlns:a16="http://schemas.microsoft.com/office/drawing/2014/main" id="{58148ED3-AB51-4DA2-95BC-76613FFC29A2}"/>
              </a:ext>
            </a:extLst>
          </p:cNvPr>
          <p:cNvGrpSpPr/>
          <p:nvPr/>
        </p:nvGrpSpPr>
        <p:grpSpPr>
          <a:xfrm>
            <a:off x="2324314" y="1701967"/>
            <a:ext cx="4094798" cy="3033047"/>
            <a:chOff x="2324314" y="1701967"/>
            <a:chExt cx="4094798" cy="3033047"/>
          </a:xfrm>
        </p:grpSpPr>
        <p:sp>
          <p:nvSpPr>
            <p:cNvPr id="4" name="Line 24"/>
            <p:cNvSpPr>
              <a:spLocks noChangeShapeType="1"/>
            </p:cNvSpPr>
            <p:nvPr/>
          </p:nvSpPr>
          <p:spPr bwMode="auto">
            <a:xfrm>
              <a:off x="4429125" y="2819497"/>
              <a:ext cx="0" cy="7921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 name="Line 25"/>
            <p:cNvSpPr>
              <a:spLocks noChangeShapeType="1"/>
            </p:cNvSpPr>
            <p:nvPr/>
          </p:nvSpPr>
          <p:spPr bwMode="auto">
            <a:xfrm flipH="1">
              <a:off x="4429125" y="2819497"/>
              <a:ext cx="5762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Line 26"/>
            <p:cNvSpPr>
              <a:spLocks noChangeShapeType="1"/>
            </p:cNvSpPr>
            <p:nvPr/>
          </p:nvSpPr>
          <p:spPr bwMode="auto">
            <a:xfrm>
              <a:off x="4429125" y="3251297"/>
              <a:ext cx="6477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 name="Line 27"/>
            <p:cNvSpPr>
              <a:spLocks noChangeShapeType="1"/>
            </p:cNvSpPr>
            <p:nvPr/>
          </p:nvSpPr>
          <p:spPr bwMode="auto">
            <a:xfrm>
              <a:off x="3842529" y="3251297"/>
              <a:ext cx="5865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 name="Line 28"/>
            <p:cNvSpPr>
              <a:spLocks noChangeShapeType="1"/>
            </p:cNvSpPr>
            <p:nvPr/>
          </p:nvSpPr>
          <p:spPr bwMode="auto">
            <a:xfrm>
              <a:off x="5005388" y="263058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 name="Rectangle 29"/>
            <p:cNvSpPr>
              <a:spLocks noChangeArrowheads="1"/>
            </p:cNvSpPr>
            <p:nvPr/>
          </p:nvSpPr>
          <p:spPr bwMode="auto">
            <a:xfrm>
              <a:off x="4932363" y="2054322"/>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 name="Line 30"/>
            <p:cNvSpPr>
              <a:spLocks noChangeShapeType="1"/>
            </p:cNvSpPr>
            <p:nvPr/>
          </p:nvSpPr>
          <p:spPr bwMode="auto">
            <a:xfrm>
              <a:off x="4883150" y="1754285"/>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 name="Line 31"/>
            <p:cNvSpPr>
              <a:spLocks noChangeShapeType="1"/>
            </p:cNvSpPr>
            <p:nvPr/>
          </p:nvSpPr>
          <p:spPr bwMode="auto">
            <a:xfrm>
              <a:off x="5027613" y="175428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 name="Line 34"/>
            <p:cNvSpPr>
              <a:spLocks noChangeShapeType="1"/>
            </p:cNvSpPr>
            <p:nvPr/>
          </p:nvSpPr>
          <p:spPr bwMode="auto">
            <a:xfrm>
              <a:off x="5075237" y="3683097"/>
              <a:ext cx="18861" cy="4467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3" name="Group 35"/>
            <p:cNvGrpSpPr>
              <a:grpSpLocks/>
            </p:cNvGrpSpPr>
            <p:nvPr/>
          </p:nvGrpSpPr>
          <p:grpSpPr bwMode="auto">
            <a:xfrm>
              <a:off x="4842492" y="4590551"/>
              <a:ext cx="504825" cy="144463"/>
              <a:chOff x="2517" y="3929"/>
              <a:chExt cx="318" cy="91"/>
            </a:xfrm>
          </p:grpSpPr>
          <p:sp>
            <p:nvSpPr>
              <p:cNvPr id="14"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9" name="Line 28"/>
            <p:cNvSpPr>
              <a:spLocks noChangeShapeType="1"/>
            </p:cNvSpPr>
            <p:nvPr/>
          </p:nvSpPr>
          <p:spPr bwMode="auto">
            <a:xfrm>
              <a:off x="3820304" y="2578267"/>
              <a:ext cx="2272" cy="6593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 name="Rectangle 29"/>
            <p:cNvSpPr>
              <a:spLocks noChangeArrowheads="1"/>
            </p:cNvSpPr>
            <p:nvPr/>
          </p:nvSpPr>
          <p:spPr bwMode="auto">
            <a:xfrm>
              <a:off x="3747279" y="2002004"/>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 name="Line 30"/>
            <p:cNvSpPr>
              <a:spLocks noChangeShapeType="1"/>
            </p:cNvSpPr>
            <p:nvPr/>
          </p:nvSpPr>
          <p:spPr bwMode="auto">
            <a:xfrm>
              <a:off x="3698066" y="1701967"/>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 name="Line 31"/>
            <p:cNvSpPr>
              <a:spLocks noChangeShapeType="1"/>
            </p:cNvSpPr>
            <p:nvPr/>
          </p:nvSpPr>
          <p:spPr bwMode="auto">
            <a:xfrm>
              <a:off x="3842529" y="1701967"/>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 name="Line 28"/>
            <p:cNvSpPr>
              <a:spLocks noChangeShapeType="1"/>
            </p:cNvSpPr>
            <p:nvPr/>
          </p:nvSpPr>
          <p:spPr bwMode="auto">
            <a:xfrm>
              <a:off x="5094098" y="4141491"/>
              <a:ext cx="1" cy="4513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5" name="グループ化 54"/>
            <p:cNvGrpSpPr/>
            <p:nvPr/>
          </p:nvGrpSpPr>
          <p:grpSpPr>
            <a:xfrm rot="16200000">
              <a:off x="5265429" y="2688607"/>
              <a:ext cx="291480" cy="125104"/>
              <a:chOff x="5347317" y="4299045"/>
              <a:chExt cx="291480" cy="125104"/>
            </a:xfrm>
          </p:grpSpPr>
          <p:cxnSp>
            <p:nvCxnSpPr>
              <p:cNvPr id="37" name="直線コネクタ 36"/>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2" name="グループ化 61"/>
            <p:cNvGrpSpPr/>
            <p:nvPr/>
          </p:nvGrpSpPr>
          <p:grpSpPr>
            <a:xfrm rot="16200000">
              <a:off x="3130567" y="2726502"/>
              <a:ext cx="291480" cy="125104"/>
              <a:chOff x="5347317" y="4299045"/>
              <a:chExt cx="291480" cy="125104"/>
            </a:xfrm>
          </p:grpSpPr>
          <p:cxnSp>
            <p:nvCxnSpPr>
              <p:cNvPr id="63" name="直線コネクタ 62"/>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68" name="直線コネクタ 67"/>
            <p:cNvCxnSpPr/>
            <p:nvPr/>
          </p:nvCxnSpPr>
          <p:spPr>
            <a:xfrm>
              <a:off x="3338859" y="2819497"/>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2686043" y="2808122"/>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5497478" y="2767177"/>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flipV="1">
              <a:off x="5028130" y="2755802"/>
              <a:ext cx="320202" cy="113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テキスト ボックス 72"/>
            <p:cNvSpPr txBox="1"/>
            <p:nvPr/>
          </p:nvSpPr>
          <p:spPr>
            <a:xfrm>
              <a:off x="2324314" y="2259575"/>
              <a:ext cx="1390124" cy="369332"/>
            </a:xfrm>
            <a:prstGeom prst="rect">
              <a:avLst/>
            </a:prstGeom>
            <a:noFill/>
          </p:spPr>
          <p:txBody>
            <a:bodyPr wrap="none" rtlCol="0">
              <a:spAutoFit/>
            </a:bodyPr>
            <a:lstStyle/>
            <a:p>
              <a:r>
                <a:rPr kumimoji="1" lang="en-US" altLang="ja-JP" dirty="0"/>
                <a:t>R1=350 KΩ</a:t>
              </a:r>
              <a:endParaRPr kumimoji="1" lang="ja-JP" altLang="en-US" dirty="0"/>
            </a:p>
          </p:txBody>
        </p:sp>
        <p:sp>
          <p:nvSpPr>
            <p:cNvPr id="75" name="テキスト ボックス 74"/>
            <p:cNvSpPr txBox="1"/>
            <p:nvPr/>
          </p:nvSpPr>
          <p:spPr>
            <a:xfrm>
              <a:off x="5061048" y="2050772"/>
              <a:ext cx="1358064" cy="369332"/>
            </a:xfrm>
            <a:prstGeom prst="rect">
              <a:avLst/>
            </a:prstGeom>
            <a:noFill/>
          </p:spPr>
          <p:txBody>
            <a:bodyPr wrap="none" rtlCol="0">
              <a:spAutoFit/>
            </a:bodyPr>
            <a:lstStyle/>
            <a:p>
              <a:r>
                <a:rPr kumimoji="1" lang="en-US" altLang="ja-JP" dirty="0"/>
                <a:t>R2</a:t>
              </a:r>
              <a:r>
                <a:rPr kumimoji="1" lang="ja-JP" altLang="en-US" dirty="0"/>
                <a:t>＝</a:t>
              </a:r>
              <a:r>
                <a:rPr kumimoji="1" lang="en-US" altLang="ja-JP" dirty="0"/>
                <a:t>1.2KΩ</a:t>
              </a:r>
              <a:endParaRPr kumimoji="1" lang="ja-JP" altLang="en-US" dirty="0"/>
            </a:p>
          </p:txBody>
        </p:sp>
        <p:sp>
          <p:nvSpPr>
            <p:cNvPr id="77" name="テキスト ボックス 76"/>
            <p:cNvSpPr txBox="1"/>
            <p:nvPr/>
          </p:nvSpPr>
          <p:spPr>
            <a:xfrm>
              <a:off x="2947916" y="3016152"/>
              <a:ext cx="479618" cy="369332"/>
            </a:xfrm>
            <a:prstGeom prst="rect">
              <a:avLst/>
            </a:prstGeom>
            <a:noFill/>
          </p:spPr>
          <p:txBody>
            <a:bodyPr wrap="none" rtlCol="0">
              <a:spAutoFit/>
            </a:bodyPr>
            <a:lstStyle/>
            <a:p>
              <a:r>
                <a:rPr kumimoji="1" lang="en-US" altLang="ja-JP" dirty="0"/>
                <a:t>C1</a:t>
              </a:r>
              <a:endParaRPr kumimoji="1" lang="ja-JP" altLang="en-US" dirty="0"/>
            </a:p>
          </p:txBody>
        </p:sp>
        <p:sp>
          <p:nvSpPr>
            <p:cNvPr id="78" name="テキスト ボックス 77"/>
            <p:cNvSpPr txBox="1"/>
            <p:nvPr/>
          </p:nvSpPr>
          <p:spPr>
            <a:xfrm>
              <a:off x="5473721" y="2978431"/>
              <a:ext cx="479618" cy="369332"/>
            </a:xfrm>
            <a:prstGeom prst="rect">
              <a:avLst/>
            </a:prstGeom>
            <a:noFill/>
          </p:spPr>
          <p:txBody>
            <a:bodyPr wrap="none" rtlCol="0">
              <a:spAutoFit/>
            </a:bodyPr>
            <a:lstStyle/>
            <a:p>
              <a:r>
                <a:rPr kumimoji="1" lang="en-US" altLang="ja-JP" dirty="0"/>
                <a:t>C2</a:t>
              </a:r>
              <a:endParaRPr kumimoji="1" lang="ja-JP" altLang="en-US" dirty="0"/>
            </a:p>
          </p:txBody>
        </p:sp>
        <p:cxnSp>
          <p:nvCxnSpPr>
            <p:cNvPr id="25" name="直線矢印コネクタ 24"/>
            <p:cNvCxnSpPr/>
            <p:nvPr/>
          </p:nvCxnSpPr>
          <p:spPr>
            <a:xfrm>
              <a:off x="3985404" y="1990892"/>
              <a:ext cx="928526" cy="215059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2358303" y="1718799"/>
              <a:ext cx="1082348" cy="369332"/>
            </a:xfrm>
            <a:prstGeom prst="rect">
              <a:avLst/>
            </a:prstGeom>
            <a:noFill/>
          </p:spPr>
          <p:txBody>
            <a:bodyPr wrap="none" rtlCol="0">
              <a:spAutoFit/>
            </a:bodyPr>
            <a:lstStyle/>
            <a:p>
              <a:r>
                <a:rPr kumimoji="1" lang="en-US" altLang="ja-JP" dirty="0" err="1"/>
                <a:t>Vcc</a:t>
              </a:r>
              <a:r>
                <a:rPr kumimoji="1" lang="ja-JP" altLang="en-US" dirty="0"/>
                <a:t>＝</a:t>
              </a:r>
              <a:r>
                <a:rPr kumimoji="1" lang="en-US" altLang="ja-JP" dirty="0"/>
                <a:t>8V</a:t>
              </a:r>
              <a:endParaRPr kumimoji="1" lang="ja-JP" altLang="en-US" dirty="0"/>
            </a:p>
          </p:txBody>
        </p:sp>
        <p:sp>
          <p:nvSpPr>
            <p:cNvPr id="38" name="テキスト ボックス 37"/>
            <p:cNvSpPr txBox="1"/>
            <p:nvPr/>
          </p:nvSpPr>
          <p:spPr>
            <a:xfrm>
              <a:off x="2884703" y="3709676"/>
              <a:ext cx="1832553" cy="646331"/>
            </a:xfrm>
            <a:prstGeom prst="rect">
              <a:avLst/>
            </a:prstGeom>
            <a:noFill/>
          </p:spPr>
          <p:txBody>
            <a:bodyPr wrap="none" rtlCol="0">
              <a:spAutoFit/>
            </a:bodyPr>
            <a:lstStyle/>
            <a:p>
              <a:r>
                <a:rPr kumimoji="1" lang="ja-JP" altLang="en-US" dirty="0"/>
                <a:t>バイアス電流</a:t>
              </a:r>
              <a:endParaRPr kumimoji="1" lang="en-US" altLang="ja-JP" dirty="0"/>
            </a:p>
            <a:p>
              <a:r>
                <a:rPr kumimoji="1" lang="en-US" altLang="ja-JP" dirty="0"/>
                <a:t>IB=(Vcc-0.7)/R1</a:t>
              </a:r>
              <a:endParaRPr kumimoji="1" lang="ja-JP" altLang="en-US" dirty="0"/>
            </a:p>
          </p:txBody>
        </p:sp>
      </p:grpSp>
    </p:spTree>
    <p:extLst>
      <p:ext uri="{BB962C8B-B14F-4D97-AF65-F5344CB8AC3E}">
        <p14:creationId xmlns:p14="http://schemas.microsoft.com/office/powerpoint/2010/main" val="4113346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4325" y="-143948"/>
            <a:ext cx="8229600" cy="1143000"/>
          </a:xfrm>
        </p:spPr>
        <p:txBody>
          <a:bodyPr/>
          <a:lstStyle/>
          <a:p>
            <a:r>
              <a:rPr lang="ja-JP" altLang="en-US" dirty="0"/>
              <a:t>自己バイアス回路</a:t>
            </a:r>
            <a:endParaRPr kumimoji="1" lang="ja-JP" altLang="en-US" dirty="0"/>
          </a:p>
        </p:txBody>
      </p:sp>
      <p:sp>
        <p:nvSpPr>
          <p:cNvPr id="4" name="Line 24"/>
          <p:cNvSpPr>
            <a:spLocks noChangeShapeType="1"/>
          </p:cNvSpPr>
          <p:nvPr/>
        </p:nvSpPr>
        <p:spPr bwMode="auto">
          <a:xfrm>
            <a:off x="4429125" y="2819497"/>
            <a:ext cx="0" cy="7921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 name="Line 25"/>
          <p:cNvSpPr>
            <a:spLocks noChangeShapeType="1"/>
          </p:cNvSpPr>
          <p:nvPr/>
        </p:nvSpPr>
        <p:spPr bwMode="auto">
          <a:xfrm flipH="1">
            <a:off x="4429125" y="2819497"/>
            <a:ext cx="5762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Line 26"/>
          <p:cNvSpPr>
            <a:spLocks noChangeShapeType="1"/>
          </p:cNvSpPr>
          <p:nvPr/>
        </p:nvSpPr>
        <p:spPr bwMode="auto">
          <a:xfrm>
            <a:off x="4429125" y="3251297"/>
            <a:ext cx="6477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 name="Line 27"/>
          <p:cNvSpPr>
            <a:spLocks noChangeShapeType="1"/>
          </p:cNvSpPr>
          <p:nvPr/>
        </p:nvSpPr>
        <p:spPr bwMode="auto">
          <a:xfrm>
            <a:off x="3842529" y="3251297"/>
            <a:ext cx="5865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 name="Line 28"/>
          <p:cNvSpPr>
            <a:spLocks noChangeShapeType="1"/>
          </p:cNvSpPr>
          <p:nvPr/>
        </p:nvSpPr>
        <p:spPr bwMode="auto">
          <a:xfrm>
            <a:off x="5005388" y="2045369"/>
            <a:ext cx="0" cy="7828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 name="Rectangle 29"/>
          <p:cNvSpPr>
            <a:spLocks noChangeArrowheads="1"/>
          </p:cNvSpPr>
          <p:nvPr/>
        </p:nvSpPr>
        <p:spPr bwMode="auto">
          <a:xfrm>
            <a:off x="4932363" y="1469106"/>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 name="Line 30"/>
          <p:cNvSpPr>
            <a:spLocks noChangeShapeType="1"/>
          </p:cNvSpPr>
          <p:nvPr/>
        </p:nvSpPr>
        <p:spPr bwMode="auto">
          <a:xfrm>
            <a:off x="4883150" y="1187357"/>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 name="Line 31"/>
          <p:cNvSpPr>
            <a:spLocks noChangeShapeType="1"/>
          </p:cNvSpPr>
          <p:nvPr/>
        </p:nvSpPr>
        <p:spPr bwMode="auto">
          <a:xfrm>
            <a:off x="5027613" y="1169069"/>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3" name="Group 35"/>
          <p:cNvGrpSpPr>
            <a:grpSpLocks/>
          </p:cNvGrpSpPr>
          <p:nvPr/>
        </p:nvGrpSpPr>
        <p:grpSpPr bwMode="auto">
          <a:xfrm>
            <a:off x="4842492" y="4151639"/>
            <a:ext cx="504825" cy="144463"/>
            <a:chOff x="2517" y="3929"/>
            <a:chExt cx="318" cy="91"/>
          </a:xfrm>
        </p:grpSpPr>
        <p:sp>
          <p:nvSpPr>
            <p:cNvPr id="14"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 name="Rectangle 29"/>
          <p:cNvSpPr>
            <a:spLocks noChangeArrowheads="1"/>
          </p:cNvSpPr>
          <p:nvPr/>
        </p:nvSpPr>
        <p:spPr bwMode="auto">
          <a:xfrm>
            <a:off x="4002598" y="2158914"/>
            <a:ext cx="721243" cy="2036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 name="Line 28"/>
          <p:cNvSpPr>
            <a:spLocks noChangeShapeType="1"/>
          </p:cNvSpPr>
          <p:nvPr/>
        </p:nvSpPr>
        <p:spPr bwMode="auto">
          <a:xfrm>
            <a:off x="5094098" y="3702579"/>
            <a:ext cx="1" cy="4513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5" name="グループ化 54"/>
          <p:cNvGrpSpPr/>
          <p:nvPr/>
        </p:nvGrpSpPr>
        <p:grpSpPr>
          <a:xfrm rot="16200000">
            <a:off x="5265429" y="2688607"/>
            <a:ext cx="291480" cy="125104"/>
            <a:chOff x="5347317" y="4299045"/>
            <a:chExt cx="291480" cy="125104"/>
          </a:xfrm>
        </p:grpSpPr>
        <p:cxnSp>
          <p:nvCxnSpPr>
            <p:cNvPr id="37" name="直線コネクタ 36"/>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2" name="グループ化 61"/>
          <p:cNvGrpSpPr/>
          <p:nvPr/>
        </p:nvGrpSpPr>
        <p:grpSpPr>
          <a:xfrm rot="16200000">
            <a:off x="3130567" y="3165414"/>
            <a:ext cx="291480" cy="125104"/>
            <a:chOff x="5347317" y="4299045"/>
            <a:chExt cx="291480" cy="125104"/>
          </a:xfrm>
        </p:grpSpPr>
        <p:cxnSp>
          <p:nvCxnSpPr>
            <p:cNvPr id="63" name="直線コネクタ 62"/>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68" name="直線コネクタ 67"/>
          <p:cNvCxnSpPr/>
          <p:nvPr/>
        </p:nvCxnSpPr>
        <p:spPr>
          <a:xfrm>
            <a:off x="3338859" y="3258409"/>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2686043" y="3247034"/>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5497478" y="2767177"/>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flipV="1">
            <a:off x="5027718" y="2755802"/>
            <a:ext cx="320202" cy="113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テキスト ボックス 72"/>
          <p:cNvSpPr txBox="1"/>
          <p:nvPr/>
        </p:nvSpPr>
        <p:spPr>
          <a:xfrm>
            <a:off x="4033835" y="1835648"/>
            <a:ext cx="479618" cy="369332"/>
          </a:xfrm>
          <a:prstGeom prst="rect">
            <a:avLst/>
          </a:prstGeom>
          <a:noFill/>
        </p:spPr>
        <p:txBody>
          <a:bodyPr wrap="none" rtlCol="0">
            <a:spAutoFit/>
          </a:bodyPr>
          <a:lstStyle/>
          <a:p>
            <a:r>
              <a:rPr kumimoji="1" lang="en-US" altLang="ja-JP" dirty="0"/>
              <a:t>R1</a:t>
            </a:r>
            <a:endParaRPr kumimoji="1" lang="ja-JP" altLang="en-US" dirty="0"/>
          </a:p>
        </p:txBody>
      </p:sp>
      <p:sp>
        <p:nvSpPr>
          <p:cNvPr id="75" name="テキスト ボックス 74"/>
          <p:cNvSpPr txBox="1"/>
          <p:nvPr/>
        </p:nvSpPr>
        <p:spPr>
          <a:xfrm>
            <a:off x="5135666" y="1647426"/>
            <a:ext cx="479618" cy="369332"/>
          </a:xfrm>
          <a:prstGeom prst="rect">
            <a:avLst/>
          </a:prstGeom>
          <a:noFill/>
        </p:spPr>
        <p:txBody>
          <a:bodyPr wrap="none" rtlCol="0">
            <a:spAutoFit/>
          </a:bodyPr>
          <a:lstStyle/>
          <a:p>
            <a:r>
              <a:rPr kumimoji="1" lang="en-US" altLang="ja-JP" dirty="0"/>
              <a:t>R2</a:t>
            </a:r>
            <a:endParaRPr kumimoji="1" lang="ja-JP" altLang="en-US" dirty="0"/>
          </a:p>
        </p:txBody>
      </p:sp>
      <p:sp>
        <p:nvSpPr>
          <p:cNvPr id="77" name="テキスト ボックス 76"/>
          <p:cNvSpPr txBox="1"/>
          <p:nvPr/>
        </p:nvSpPr>
        <p:spPr>
          <a:xfrm>
            <a:off x="2947916" y="3455064"/>
            <a:ext cx="479618" cy="369332"/>
          </a:xfrm>
          <a:prstGeom prst="rect">
            <a:avLst/>
          </a:prstGeom>
          <a:noFill/>
        </p:spPr>
        <p:txBody>
          <a:bodyPr wrap="none" rtlCol="0">
            <a:spAutoFit/>
          </a:bodyPr>
          <a:lstStyle/>
          <a:p>
            <a:r>
              <a:rPr kumimoji="1" lang="en-US" altLang="ja-JP" dirty="0"/>
              <a:t>C1</a:t>
            </a:r>
            <a:endParaRPr kumimoji="1" lang="ja-JP" altLang="en-US" dirty="0"/>
          </a:p>
        </p:txBody>
      </p:sp>
      <p:sp>
        <p:nvSpPr>
          <p:cNvPr id="78" name="テキスト ボックス 77"/>
          <p:cNvSpPr txBox="1"/>
          <p:nvPr/>
        </p:nvSpPr>
        <p:spPr>
          <a:xfrm>
            <a:off x="5473721" y="2978431"/>
            <a:ext cx="479618" cy="369332"/>
          </a:xfrm>
          <a:prstGeom prst="rect">
            <a:avLst/>
          </a:prstGeom>
          <a:noFill/>
        </p:spPr>
        <p:txBody>
          <a:bodyPr wrap="none" rtlCol="0">
            <a:spAutoFit/>
          </a:bodyPr>
          <a:lstStyle/>
          <a:p>
            <a:r>
              <a:rPr kumimoji="1" lang="en-US" altLang="ja-JP" dirty="0"/>
              <a:t>C2</a:t>
            </a:r>
            <a:endParaRPr kumimoji="1" lang="ja-JP" altLang="en-US" dirty="0"/>
          </a:p>
        </p:txBody>
      </p:sp>
      <p:cxnSp>
        <p:nvCxnSpPr>
          <p:cNvPr id="61" name="直線コネクタ 60"/>
          <p:cNvCxnSpPr/>
          <p:nvPr/>
        </p:nvCxnSpPr>
        <p:spPr>
          <a:xfrm>
            <a:off x="4733532" y="2260732"/>
            <a:ext cx="2932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3590694" y="2260732"/>
            <a:ext cx="44314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Line 28"/>
          <p:cNvSpPr>
            <a:spLocks noChangeShapeType="1"/>
          </p:cNvSpPr>
          <p:nvPr/>
        </p:nvSpPr>
        <p:spPr bwMode="auto">
          <a:xfrm>
            <a:off x="3590694" y="2299397"/>
            <a:ext cx="0" cy="9590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40" name="直線矢印コネクタ 39"/>
          <p:cNvCxnSpPr/>
          <p:nvPr/>
        </p:nvCxnSpPr>
        <p:spPr>
          <a:xfrm>
            <a:off x="5713530" y="1169069"/>
            <a:ext cx="0" cy="275919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6419088" y="2299397"/>
            <a:ext cx="2553904" cy="646331"/>
          </a:xfrm>
          <a:prstGeom prst="rect">
            <a:avLst/>
          </a:prstGeom>
          <a:noFill/>
        </p:spPr>
        <p:txBody>
          <a:bodyPr wrap="none" rtlCol="0">
            <a:spAutoFit/>
          </a:bodyPr>
          <a:lstStyle/>
          <a:p>
            <a:r>
              <a:rPr lang="en-US" altLang="ja-JP" dirty="0"/>
              <a:t>1.</a:t>
            </a:r>
            <a:r>
              <a:rPr lang="ja-JP" altLang="en-US" dirty="0"/>
              <a:t>バイアス電流が増えて</a:t>
            </a:r>
            <a:endParaRPr lang="en-US" altLang="ja-JP" dirty="0"/>
          </a:p>
          <a:p>
            <a:r>
              <a:rPr kumimoji="1" lang="ja-JP" altLang="en-US" dirty="0"/>
              <a:t>コレクタ電流が増える</a:t>
            </a:r>
          </a:p>
        </p:txBody>
      </p:sp>
      <p:sp>
        <p:nvSpPr>
          <p:cNvPr id="72" name="テキスト ボックス 71"/>
          <p:cNvSpPr txBox="1"/>
          <p:nvPr/>
        </p:nvSpPr>
        <p:spPr>
          <a:xfrm>
            <a:off x="1660926" y="1410582"/>
            <a:ext cx="2405467" cy="369332"/>
          </a:xfrm>
          <a:prstGeom prst="rect">
            <a:avLst/>
          </a:prstGeom>
          <a:noFill/>
        </p:spPr>
        <p:txBody>
          <a:bodyPr wrap="none" rtlCol="0">
            <a:spAutoFit/>
          </a:bodyPr>
          <a:lstStyle/>
          <a:p>
            <a:r>
              <a:rPr lang="en-US" altLang="ja-JP" dirty="0"/>
              <a:t>2. Y</a:t>
            </a:r>
            <a:r>
              <a:rPr lang="ja-JP" altLang="en-US" dirty="0"/>
              <a:t>点の電位が下がる</a:t>
            </a:r>
            <a:endParaRPr lang="en-US" altLang="ja-JP" dirty="0"/>
          </a:p>
        </p:txBody>
      </p:sp>
      <p:sp>
        <p:nvSpPr>
          <p:cNvPr id="43" name="テキスト ボックス 42"/>
          <p:cNvSpPr txBox="1"/>
          <p:nvPr/>
        </p:nvSpPr>
        <p:spPr>
          <a:xfrm>
            <a:off x="5097350" y="2124597"/>
            <a:ext cx="338554" cy="369332"/>
          </a:xfrm>
          <a:prstGeom prst="rect">
            <a:avLst/>
          </a:prstGeom>
          <a:noFill/>
        </p:spPr>
        <p:txBody>
          <a:bodyPr wrap="none" rtlCol="0">
            <a:spAutoFit/>
          </a:bodyPr>
          <a:lstStyle/>
          <a:p>
            <a:r>
              <a:rPr kumimoji="1" lang="en-US" altLang="ja-JP"/>
              <a:t>Y</a:t>
            </a:r>
            <a:endParaRPr kumimoji="1" lang="ja-JP" altLang="en-US" dirty="0"/>
          </a:p>
        </p:txBody>
      </p:sp>
      <p:sp>
        <p:nvSpPr>
          <p:cNvPr id="83" name="テキスト ボックス 82"/>
          <p:cNvSpPr txBox="1"/>
          <p:nvPr/>
        </p:nvSpPr>
        <p:spPr>
          <a:xfrm>
            <a:off x="2285004" y="3959214"/>
            <a:ext cx="2539478" cy="646331"/>
          </a:xfrm>
          <a:prstGeom prst="rect">
            <a:avLst/>
          </a:prstGeom>
          <a:noFill/>
        </p:spPr>
        <p:txBody>
          <a:bodyPr wrap="none" rtlCol="0">
            <a:spAutoFit/>
          </a:bodyPr>
          <a:lstStyle/>
          <a:p>
            <a:r>
              <a:rPr lang="en-US" altLang="ja-JP" dirty="0"/>
              <a:t>3.</a:t>
            </a:r>
            <a:r>
              <a:rPr lang="ja-JP" altLang="en-US" dirty="0"/>
              <a:t>バイアス電圧が下がり</a:t>
            </a:r>
            <a:endParaRPr lang="en-US" altLang="ja-JP" dirty="0"/>
          </a:p>
          <a:p>
            <a:r>
              <a:rPr lang="ja-JP" altLang="en-US" dirty="0"/>
              <a:t>バイアス電流も下がる</a:t>
            </a:r>
            <a:endParaRPr lang="en-US" altLang="ja-JP" dirty="0"/>
          </a:p>
        </p:txBody>
      </p:sp>
    </p:spTree>
    <p:extLst>
      <p:ext uri="{BB962C8B-B14F-4D97-AF65-F5344CB8AC3E}">
        <p14:creationId xmlns:p14="http://schemas.microsoft.com/office/powerpoint/2010/main" val="1304403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電流帰還バイアス回路</a:t>
            </a:r>
            <a:endParaRPr kumimoji="1" lang="ja-JP" altLang="en-US" dirty="0"/>
          </a:p>
        </p:txBody>
      </p:sp>
      <p:sp>
        <p:nvSpPr>
          <p:cNvPr id="4" name="Line 24"/>
          <p:cNvSpPr>
            <a:spLocks noChangeShapeType="1"/>
          </p:cNvSpPr>
          <p:nvPr/>
        </p:nvSpPr>
        <p:spPr bwMode="auto">
          <a:xfrm>
            <a:off x="4429125" y="2819497"/>
            <a:ext cx="0" cy="7921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 name="Line 25"/>
          <p:cNvSpPr>
            <a:spLocks noChangeShapeType="1"/>
          </p:cNvSpPr>
          <p:nvPr/>
        </p:nvSpPr>
        <p:spPr bwMode="auto">
          <a:xfrm flipH="1">
            <a:off x="4429125" y="2819497"/>
            <a:ext cx="5762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Line 26"/>
          <p:cNvSpPr>
            <a:spLocks noChangeShapeType="1"/>
          </p:cNvSpPr>
          <p:nvPr/>
        </p:nvSpPr>
        <p:spPr bwMode="auto">
          <a:xfrm>
            <a:off x="4429125" y="3251297"/>
            <a:ext cx="6477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 name="Line 27"/>
          <p:cNvSpPr>
            <a:spLocks noChangeShapeType="1"/>
          </p:cNvSpPr>
          <p:nvPr/>
        </p:nvSpPr>
        <p:spPr bwMode="auto">
          <a:xfrm>
            <a:off x="3842529" y="3251297"/>
            <a:ext cx="5865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 name="Line 28"/>
          <p:cNvSpPr>
            <a:spLocks noChangeShapeType="1"/>
          </p:cNvSpPr>
          <p:nvPr/>
        </p:nvSpPr>
        <p:spPr bwMode="auto">
          <a:xfrm>
            <a:off x="5005388" y="263058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 name="Rectangle 29"/>
          <p:cNvSpPr>
            <a:spLocks noChangeArrowheads="1"/>
          </p:cNvSpPr>
          <p:nvPr/>
        </p:nvSpPr>
        <p:spPr bwMode="auto">
          <a:xfrm>
            <a:off x="4932363" y="2054322"/>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 name="Line 30"/>
          <p:cNvSpPr>
            <a:spLocks noChangeShapeType="1"/>
          </p:cNvSpPr>
          <p:nvPr/>
        </p:nvSpPr>
        <p:spPr bwMode="auto">
          <a:xfrm>
            <a:off x="4883150" y="1754285"/>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 name="Line 31"/>
          <p:cNvSpPr>
            <a:spLocks noChangeShapeType="1"/>
          </p:cNvSpPr>
          <p:nvPr/>
        </p:nvSpPr>
        <p:spPr bwMode="auto">
          <a:xfrm>
            <a:off x="5027613" y="175428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 name="Line 34"/>
          <p:cNvSpPr>
            <a:spLocks noChangeShapeType="1"/>
          </p:cNvSpPr>
          <p:nvPr/>
        </p:nvSpPr>
        <p:spPr bwMode="auto">
          <a:xfrm>
            <a:off x="5075237" y="3683097"/>
            <a:ext cx="18861" cy="4467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3" name="Group 35"/>
          <p:cNvGrpSpPr>
            <a:grpSpLocks/>
          </p:cNvGrpSpPr>
          <p:nvPr/>
        </p:nvGrpSpPr>
        <p:grpSpPr bwMode="auto">
          <a:xfrm>
            <a:off x="4842492" y="5157479"/>
            <a:ext cx="504825" cy="144463"/>
            <a:chOff x="2517" y="3929"/>
            <a:chExt cx="318" cy="91"/>
          </a:xfrm>
        </p:grpSpPr>
        <p:sp>
          <p:nvSpPr>
            <p:cNvPr id="14"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9" name="Line 28"/>
          <p:cNvSpPr>
            <a:spLocks noChangeShapeType="1"/>
          </p:cNvSpPr>
          <p:nvPr/>
        </p:nvSpPr>
        <p:spPr bwMode="auto">
          <a:xfrm>
            <a:off x="3820304" y="2578267"/>
            <a:ext cx="2272" cy="6593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 name="Rectangle 29"/>
          <p:cNvSpPr>
            <a:spLocks noChangeArrowheads="1"/>
          </p:cNvSpPr>
          <p:nvPr/>
        </p:nvSpPr>
        <p:spPr bwMode="auto">
          <a:xfrm>
            <a:off x="3747279" y="2002004"/>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 name="Line 30"/>
          <p:cNvSpPr>
            <a:spLocks noChangeShapeType="1"/>
          </p:cNvSpPr>
          <p:nvPr/>
        </p:nvSpPr>
        <p:spPr bwMode="auto">
          <a:xfrm>
            <a:off x="3698066" y="1701967"/>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 name="Line 31"/>
          <p:cNvSpPr>
            <a:spLocks noChangeShapeType="1"/>
          </p:cNvSpPr>
          <p:nvPr/>
        </p:nvSpPr>
        <p:spPr bwMode="auto">
          <a:xfrm>
            <a:off x="3842529" y="1701967"/>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 name="Line 28"/>
          <p:cNvSpPr>
            <a:spLocks noChangeShapeType="1"/>
          </p:cNvSpPr>
          <p:nvPr/>
        </p:nvSpPr>
        <p:spPr bwMode="auto">
          <a:xfrm>
            <a:off x="3795279" y="4081801"/>
            <a:ext cx="8203" cy="8370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 name="Rectangle 29"/>
          <p:cNvSpPr>
            <a:spLocks noChangeArrowheads="1"/>
          </p:cNvSpPr>
          <p:nvPr/>
        </p:nvSpPr>
        <p:spPr bwMode="auto">
          <a:xfrm>
            <a:off x="3722255" y="3505538"/>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 name="Line 31"/>
          <p:cNvSpPr>
            <a:spLocks noChangeShapeType="1"/>
          </p:cNvSpPr>
          <p:nvPr/>
        </p:nvSpPr>
        <p:spPr bwMode="auto">
          <a:xfrm>
            <a:off x="3817505" y="3205501"/>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 name="Line 28"/>
          <p:cNvSpPr>
            <a:spLocks noChangeShapeType="1"/>
          </p:cNvSpPr>
          <p:nvPr/>
        </p:nvSpPr>
        <p:spPr bwMode="auto">
          <a:xfrm>
            <a:off x="5094098" y="4708419"/>
            <a:ext cx="1" cy="4513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8" name="Group 35"/>
          <p:cNvGrpSpPr>
            <a:grpSpLocks/>
          </p:cNvGrpSpPr>
          <p:nvPr/>
        </p:nvGrpSpPr>
        <p:grpSpPr bwMode="auto">
          <a:xfrm>
            <a:off x="3561874" y="5132455"/>
            <a:ext cx="504825" cy="144463"/>
            <a:chOff x="2517" y="3929"/>
            <a:chExt cx="318" cy="91"/>
          </a:xfrm>
        </p:grpSpPr>
        <p:sp>
          <p:nvSpPr>
            <p:cNvPr id="29"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4" name="Line 28"/>
          <p:cNvSpPr>
            <a:spLocks noChangeShapeType="1"/>
          </p:cNvSpPr>
          <p:nvPr/>
        </p:nvSpPr>
        <p:spPr bwMode="auto">
          <a:xfrm>
            <a:off x="3813481" y="4918861"/>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 name="Rectangle 29"/>
          <p:cNvSpPr>
            <a:spLocks noChangeArrowheads="1"/>
          </p:cNvSpPr>
          <p:nvPr/>
        </p:nvSpPr>
        <p:spPr bwMode="auto">
          <a:xfrm>
            <a:off x="4991204" y="4132156"/>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55" name="グループ化 54"/>
          <p:cNvGrpSpPr/>
          <p:nvPr/>
        </p:nvGrpSpPr>
        <p:grpSpPr>
          <a:xfrm rot="16200000">
            <a:off x="5265429" y="2688607"/>
            <a:ext cx="291480" cy="125104"/>
            <a:chOff x="5347317" y="4299045"/>
            <a:chExt cx="291480" cy="125104"/>
          </a:xfrm>
        </p:grpSpPr>
        <p:cxnSp>
          <p:nvCxnSpPr>
            <p:cNvPr id="37" name="直線コネクタ 36"/>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1" name="直線コネクタ 40"/>
          <p:cNvCxnSpPr/>
          <p:nvPr/>
        </p:nvCxnSpPr>
        <p:spPr>
          <a:xfrm flipV="1">
            <a:off x="5459104" y="3971499"/>
            <a:ext cx="1" cy="3275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5094098" y="3971499"/>
            <a:ext cx="3650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Line 28"/>
          <p:cNvSpPr>
            <a:spLocks noChangeShapeType="1"/>
          </p:cNvSpPr>
          <p:nvPr/>
        </p:nvSpPr>
        <p:spPr bwMode="auto">
          <a:xfrm>
            <a:off x="5464865" y="4396791"/>
            <a:ext cx="1" cy="4513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54" name="直線コネクタ 53"/>
          <p:cNvCxnSpPr/>
          <p:nvPr/>
        </p:nvCxnSpPr>
        <p:spPr>
          <a:xfrm>
            <a:off x="5110018" y="4833586"/>
            <a:ext cx="3650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6" name="グループ化 55"/>
          <p:cNvGrpSpPr/>
          <p:nvPr/>
        </p:nvGrpSpPr>
        <p:grpSpPr>
          <a:xfrm>
            <a:off x="5335939" y="4267682"/>
            <a:ext cx="291480" cy="125104"/>
            <a:chOff x="5347317" y="4299045"/>
            <a:chExt cx="291480" cy="125104"/>
          </a:xfrm>
        </p:grpSpPr>
        <p:cxnSp>
          <p:nvCxnSpPr>
            <p:cNvPr id="57" name="直線コネクタ 56"/>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2" name="グループ化 61"/>
          <p:cNvGrpSpPr/>
          <p:nvPr/>
        </p:nvGrpSpPr>
        <p:grpSpPr>
          <a:xfrm rot="16200000">
            <a:off x="3130567" y="2726502"/>
            <a:ext cx="291480" cy="125104"/>
            <a:chOff x="5347317" y="4299045"/>
            <a:chExt cx="291480" cy="125104"/>
          </a:xfrm>
        </p:grpSpPr>
        <p:cxnSp>
          <p:nvCxnSpPr>
            <p:cNvPr id="63" name="直線コネクタ 62"/>
            <p:cNvCxnSpPr/>
            <p:nvPr/>
          </p:nvCxnSpPr>
          <p:spPr>
            <a:xfrm>
              <a:off x="5347317" y="4299045"/>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5349589" y="4424149"/>
              <a:ext cx="2892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68" name="直線コネクタ 67"/>
          <p:cNvCxnSpPr/>
          <p:nvPr/>
        </p:nvCxnSpPr>
        <p:spPr>
          <a:xfrm>
            <a:off x="3338859" y="2819497"/>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2686043" y="2808122"/>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5497478" y="2767177"/>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flipV="1">
            <a:off x="5028130" y="2755802"/>
            <a:ext cx="320202" cy="113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テキスト ボックス 72"/>
          <p:cNvSpPr txBox="1"/>
          <p:nvPr/>
        </p:nvSpPr>
        <p:spPr>
          <a:xfrm>
            <a:off x="3338859" y="2238233"/>
            <a:ext cx="479618" cy="369332"/>
          </a:xfrm>
          <a:prstGeom prst="rect">
            <a:avLst/>
          </a:prstGeom>
          <a:noFill/>
        </p:spPr>
        <p:txBody>
          <a:bodyPr wrap="none" rtlCol="0">
            <a:spAutoFit/>
          </a:bodyPr>
          <a:lstStyle/>
          <a:p>
            <a:r>
              <a:rPr kumimoji="1" lang="en-US" altLang="ja-JP" dirty="0"/>
              <a:t>R1</a:t>
            </a:r>
            <a:endParaRPr kumimoji="1" lang="ja-JP" altLang="en-US" dirty="0"/>
          </a:p>
        </p:txBody>
      </p:sp>
      <p:sp>
        <p:nvSpPr>
          <p:cNvPr id="74" name="テキスト ボックス 73"/>
          <p:cNvSpPr txBox="1"/>
          <p:nvPr/>
        </p:nvSpPr>
        <p:spPr>
          <a:xfrm>
            <a:off x="3350383" y="4050051"/>
            <a:ext cx="479618" cy="369332"/>
          </a:xfrm>
          <a:prstGeom prst="rect">
            <a:avLst/>
          </a:prstGeom>
          <a:noFill/>
        </p:spPr>
        <p:txBody>
          <a:bodyPr wrap="none" rtlCol="0">
            <a:spAutoFit/>
          </a:bodyPr>
          <a:lstStyle/>
          <a:p>
            <a:r>
              <a:rPr lang="en-US" altLang="ja-JP" dirty="0"/>
              <a:t>R2</a:t>
            </a:r>
            <a:endParaRPr kumimoji="1" lang="ja-JP" altLang="en-US" dirty="0"/>
          </a:p>
        </p:txBody>
      </p:sp>
      <p:sp>
        <p:nvSpPr>
          <p:cNvPr id="75" name="テキスト ボックス 74"/>
          <p:cNvSpPr txBox="1"/>
          <p:nvPr/>
        </p:nvSpPr>
        <p:spPr>
          <a:xfrm>
            <a:off x="5061048" y="2050772"/>
            <a:ext cx="479618" cy="369332"/>
          </a:xfrm>
          <a:prstGeom prst="rect">
            <a:avLst/>
          </a:prstGeom>
          <a:noFill/>
        </p:spPr>
        <p:txBody>
          <a:bodyPr wrap="none" rtlCol="0">
            <a:spAutoFit/>
          </a:bodyPr>
          <a:lstStyle/>
          <a:p>
            <a:r>
              <a:rPr kumimoji="1" lang="en-US" altLang="ja-JP" dirty="0"/>
              <a:t>R3</a:t>
            </a:r>
            <a:endParaRPr kumimoji="1" lang="ja-JP" altLang="en-US" dirty="0"/>
          </a:p>
        </p:txBody>
      </p:sp>
      <p:sp>
        <p:nvSpPr>
          <p:cNvPr id="76" name="テキスト ボックス 75"/>
          <p:cNvSpPr txBox="1"/>
          <p:nvPr/>
        </p:nvSpPr>
        <p:spPr>
          <a:xfrm>
            <a:off x="4535467" y="4517890"/>
            <a:ext cx="479618" cy="369332"/>
          </a:xfrm>
          <a:prstGeom prst="rect">
            <a:avLst/>
          </a:prstGeom>
          <a:noFill/>
        </p:spPr>
        <p:txBody>
          <a:bodyPr wrap="none" rtlCol="0">
            <a:spAutoFit/>
          </a:bodyPr>
          <a:lstStyle/>
          <a:p>
            <a:r>
              <a:rPr kumimoji="1" lang="en-US" altLang="ja-JP" dirty="0"/>
              <a:t>R4</a:t>
            </a:r>
            <a:endParaRPr kumimoji="1" lang="ja-JP" altLang="en-US" dirty="0"/>
          </a:p>
        </p:txBody>
      </p:sp>
      <p:sp>
        <p:nvSpPr>
          <p:cNvPr id="77" name="テキスト ボックス 76"/>
          <p:cNvSpPr txBox="1"/>
          <p:nvPr/>
        </p:nvSpPr>
        <p:spPr>
          <a:xfrm>
            <a:off x="2947916" y="3016152"/>
            <a:ext cx="479618" cy="369332"/>
          </a:xfrm>
          <a:prstGeom prst="rect">
            <a:avLst/>
          </a:prstGeom>
          <a:noFill/>
        </p:spPr>
        <p:txBody>
          <a:bodyPr wrap="none" rtlCol="0">
            <a:spAutoFit/>
          </a:bodyPr>
          <a:lstStyle/>
          <a:p>
            <a:r>
              <a:rPr kumimoji="1" lang="en-US" altLang="ja-JP" dirty="0"/>
              <a:t>C1</a:t>
            </a:r>
            <a:endParaRPr kumimoji="1" lang="ja-JP" altLang="en-US" dirty="0"/>
          </a:p>
        </p:txBody>
      </p:sp>
      <p:sp>
        <p:nvSpPr>
          <p:cNvPr id="78" name="テキスト ボックス 77"/>
          <p:cNvSpPr txBox="1"/>
          <p:nvPr/>
        </p:nvSpPr>
        <p:spPr>
          <a:xfrm>
            <a:off x="5473721" y="2978431"/>
            <a:ext cx="479618" cy="369332"/>
          </a:xfrm>
          <a:prstGeom prst="rect">
            <a:avLst/>
          </a:prstGeom>
          <a:noFill/>
        </p:spPr>
        <p:txBody>
          <a:bodyPr wrap="none" rtlCol="0">
            <a:spAutoFit/>
          </a:bodyPr>
          <a:lstStyle/>
          <a:p>
            <a:r>
              <a:rPr kumimoji="1" lang="en-US" altLang="ja-JP" dirty="0"/>
              <a:t>C2</a:t>
            </a:r>
            <a:endParaRPr kumimoji="1" lang="ja-JP" altLang="en-US" dirty="0"/>
          </a:p>
        </p:txBody>
      </p:sp>
      <p:sp>
        <p:nvSpPr>
          <p:cNvPr id="79" name="テキスト ボックス 78"/>
          <p:cNvSpPr txBox="1"/>
          <p:nvPr/>
        </p:nvSpPr>
        <p:spPr>
          <a:xfrm>
            <a:off x="6305266" y="4129851"/>
            <a:ext cx="2008883" cy="646331"/>
          </a:xfrm>
          <a:prstGeom prst="rect">
            <a:avLst/>
          </a:prstGeom>
          <a:noFill/>
        </p:spPr>
        <p:txBody>
          <a:bodyPr wrap="none" rtlCol="0">
            <a:spAutoFit/>
          </a:bodyPr>
          <a:lstStyle/>
          <a:p>
            <a:r>
              <a:rPr lang="en-US" altLang="ja-JP" dirty="0"/>
              <a:t>R1</a:t>
            </a:r>
            <a:r>
              <a:rPr lang="ja-JP" altLang="en-US" dirty="0"/>
              <a:t>はバイアス抵抗</a:t>
            </a:r>
            <a:endParaRPr lang="en-US" altLang="ja-JP" dirty="0"/>
          </a:p>
          <a:p>
            <a:r>
              <a:rPr lang="en-US" altLang="ja-JP" dirty="0"/>
              <a:t>R2</a:t>
            </a:r>
            <a:r>
              <a:rPr lang="ja-JP" altLang="en-US" dirty="0"/>
              <a:t>は</a:t>
            </a:r>
            <a:r>
              <a:rPr kumimoji="1" lang="ja-JP" altLang="en-US" dirty="0"/>
              <a:t>安定用</a:t>
            </a:r>
          </a:p>
        </p:txBody>
      </p:sp>
      <p:sp>
        <p:nvSpPr>
          <p:cNvPr id="80" name="テキスト ボックス 79"/>
          <p:cNvSpPr txBox="1"/>
          <p:nvPr/>
        </p:nvSpPr>
        <p:spPr>
          <a:xfrm>
            <a:off x="6349009" y="4978776"/>
            <a:ext cx="1864613" cy="646331"/>
          </a:xfrm>
          <a:prstGeom prst="rect">
            <a:avLst/>
          </a:prstGeom>
          <a:noFill/>
        </p:spPr>
        <p:txBody>
          <a:bodyPr wrap="none" rtlCol="0">
            <a:spAutoFit/>
          </a:bodyPr>
          <a:lstStyle/>
          <a:p>
            <a:r>
              <a:rPr lang="en-US" altLang="ja-JP" dirty="0"/>
              <a:t>R3</a:t>
            </a:r>
            <a:r>
              <a:rPr lang="ja-JP" altLang="en-US" dirty="0"/>
              <a:t>は負荷抵抗</a:t>
            </a:r>
            <a:endParaRPr lang="en-US" altLang="ja-JP" dirty="0"/>
          </a:p>
          <a:p>
            <a:r>
              <a:rPr lang="en-US" altLang="ja-JP" dirty="0"/>
              <a:t>R4</a:t>
            </a:r>
            <a:r>
              <a:rPr lang="ja-JP" altLang="en-US" dirty="0"/>
              <a:t>は電流</a:t>
            </a:r>
            <a:r>
              <a:rPr kumimoji="1" lang="ja-JP" altLang="en-US" dirty="0"/>
              <a:t>安定用</a:t>
            </a:r>
          </a:p>
        </p:txBody>
      </p:sp>
      <p:sp>
        <p:nvSpPr>
          <p:cNvPr id="81" name="テキスト ボックス 80"/>
          <p:cNvSpPr txBox="1"/>
          <p:nvPr/>
        </p:nvSpPr>
        <p:spPr>
          <a:xfrm>
            <a:off x="5473721" y="4441535"/>
            <a:ext cx="479618" cy="369332"/>
          </a:xfrm>
          <a:prstGeom prst="rect">
            <a:avLst/>
          </a:prstGeom>
          <a:noFill/>
        </p:spPr>
        <p:txBody>
          <a:bodyPr wrap="none" rtlCol="0">
            <a:spAutoFit/>
          </a:bodyPr>
          <a:lstStyle/>
          <a:p>
            <a:r>
              <a:rPr kumimoji="1" lang="en-US" altLang="ja-JP" dirty="0"/>
              <a:t>C3</a:t>
            </a:r>
            <a:endParaRPr kumimoji="1" lang="ja-JP" altLang="en-US" dirty="0"/>
          </a:p>
        </p:txBody>
      </p:sp>
      <p:sp>
        <p:nvSpPr>
          <p:cNvPr id="82" name="テキスト ボックス 81"/>
          <p:cNvSpPr txBox="1"/>
          <p:nvPr/>
        </p:nvSpPr>
        <p:spPr>
          <a:xfrm>
            <a:off x="4174248" y="6237027"/>
            <a:ext cx="3161443" cy="646331"/>
          </a:xfrm>
          <a:prstGeom prst="rect">
            <a:avLst/>
          </a:prstGeom>
          <a:noFill/>
        </p:spPr>
        <p:txBody>
          <a:bodyPr wrap="none" rtlCol="0">
            <a:spAutoFit/>
          </a:bodyPr>
          <a:lstStyle/>
          <a:p>
            <a:r>
              <a:rPr kumimoji="1" lang="en-US" altLang="ja-JP" dirty="0"/>
              <a:t>C1,C2</a:t>
            </a:r>
            <a:r>
              <a:rPr kumimoji="1" lang="ja-JP" altLang="en-US" dirty="0"/>
              <a:t>は結合用（直流をカット）</a:t>
            </a:r>
            <a:endParaRPr kumimoji="1" lang="en-US" altLang="ja-JP" dirty="0"/>
          </a:p>
          <a:p>
            <a:r>
              <a:rPr lang="en-US" altLang="ja-JP" dirty="0"/>
              <a:t>C3</a:t>
            </a:r>
            <a:r>
              <a:rPr lang="ja-JP" altLang="en-US" dirty="0"/>
              <a:t>は交流成分のバイパス</a:t>
            </a:r>
            <a:endParaRPr kumimoji="1" lang="ja-JP" altLang="en-US" dirty="0"/>
          </a:p>
        </p:txBody>
      </p:sp>
      <p:cxnSp>
        <p:nvCxnSpPr>
          <p:cNvPr id="61" name="直線矢印コネクタ 60"/>
          <p:cNvCxnSpPr/>
          <p:nvPr/>
        </p:nvCxnSpPr>
        <p:spPr>
          <a:xfrm>
            <a:off x="5325325" y="1949226"/>
            <a:ext cx="0" cy="275919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5" name="テキスト ボックス 64"/>
          <p:cNvSpPr txBox="1"/>
          <p:nvPr/>
        </p:nvSpPr>
        <p:spPr>
          <a:xfrm>
            <a:off x="5858459" y="1904238"/>
            <a:ext cx="2451312" cy="369332"/>
          </a:xfrm>
          <a:prstGeom prst="rect">
            <a:avLst/>
          </a:prstGeom>
          <a:noFill/>
        </p:spPr>
        <p:txBody>
          <a:bodyPr wrap="none" rtlCol="0">
            <a:spAutoFit/>
          </a:bodyPr>
          <a:lstStyle/>
          <a:p>
            <a:r>
              <a:rPr lang="en-US" altLang="ja-JP" dirty="0"/>
              <a:t>1.</a:t>
            </a:r>
            <a:r>
              <a:rPr lang="ja-JP" altLang="en-US" dirty="0"/>
              <a:t>コレクタ電流が増える</a:t>
            </a:r>
            <a:endParaRPr lang="en-US" altLang="ja-JP" dirty="0"/>
          </a:p>
        </p:txBody>
      </p:sp>
      <p:sp>
        <p:nvSpPr>
          <p:cNvPr id="66" name="テキスト ボックス 65"/>
          <p:cNvSpPr txBox="1"/>
          <p:nvPr/>
        </p:nvSpPr>
        <p:spPr>
          <a:xfrm>
            <a:off x="5540666" y="3483223"/>
            <a:ext cx="2667718" cy="369332"/>
          </a:xfrm>
          <a:prstGeom prst="rect">
            <a:avLst/>
          </a:prstGeom>
          <a:noFill/>
        </p:spPr>
        <p:txBody>
          <a:bodyPr wrap="none" rtlCol="0">
            <a:spAutoFit/>
          </a:bodyPr>
          <a:lstStyle/>
          <a:p>
            <a:r>
              <a:rPr lang="en-US" altLang="ja-JP" dirty="0"/>
              <a:t>2.</a:t>
            </a:r>
            <a:r>
              <a:rPr lang="ja-JP" altLang="en-US" dirty="0"/>
              <a:t>エミッタの電位が上がる</a:t>
            </a:r>
            <a:endParaRPr lang="en-US" altLang="ja-JP" dirty="0"/>
          </a:p>
        </p:txBody>
      </p:sp>
      <p:sp>
        <p:nvSpPr>
          <p:cNvPr id="67" name="テキスト ボックス 66"/>
          <p:cNvSpPr txBox="1"/>
          <p:nvPr/>
        </p:nvSpPr>
        <p:spPr>
          <a:xfrm>
            <a:off x="433687" y="3385484"/>
            <a:ext cx="3337773" cy="646331"/>
          </a:xfrm>
          <a:prstGeom prst="rect">
            <a:avLst/>
          </a:prstGeom>
          <a:noFill/>
        </p:spPr>
        <p:txBody>
          <a:bodyPr wrap="none" rtlCol="0">
            <a:spAutoFit/>
          </a:bodyPr>
          <a:lstStyle/>
          <a:p>
            <a:r>
              <a:rPr lang="en-US" altLang="ja-JP" dirty="0"/>
              <a:t>3.</a:t>
            </a:r>
            <a:r>
              <a:rPr lang="ja-JP" altLang="en-US" dirty="0"/>
              <a:t>ベースーエミッタ間の電位差が</a:t>
            </a:r>
            <a:endParaRPr lang="en-US" altLang="ja-JP" dirty="0"/>
          </a:p>
          <a:p>
            <a:r>
              <a:rPr lang="ja-JP" altLang="en-US" dirty="0"/>
              <a:t>下がる</a:t>
            </a:r>
            <a:endParaRPr lang="en-US" altLang="ja-JP" dirty="0"/>
          </a:p>
        </p:txBody>
      </p:sp>
      <p:sp>
        <p:nvSpPr>
          <p:cNvPr id="72" name="テキスト ボックス 71"/>
          <p:cNvSpPr txBox="1"/>
          <p:nvPr/>
        </p:nvSpPr>
        <p:spPr>
          <a:xfrm>
            <a:off x="448144" y="4736549"/>
            <a:ext cx="3086101" cy="646331"/>
          </a:xfrm>
          <a:prstGeom prst="rect">
            <a:avLst/>
          </a:prstGeom>
          <a:noFill/>
        </p:spPr>
        <p:txBody>
          <a:bodyPr wrap="none" rtlCol="0">
            <a:spAutoFit/>
          </a:bodyPr>
          <a:lstStyle/>
          <a:p>
            <a:r>
              <a:rPr lang="en-US" altLang="ja-JP" dirty="0"/>
              <a:t>4.</a:t>
            </a:r>
            <a:r>
              <a:rPr lang="ja-JP" altLang="en-US" dirty="0"/>
              <a:t>ペース電流が減ってコレクタ</a:t>
            </a:r>
            <a:endParaRPr lang="en-US" altLang="ja-JP" dirty="0"/>
          </a:p>
          <a:p>
            <a:r>
              <a:rPr lang="ja-JP" altLang="en-US" dirty="0"/>
              <a:t>電流も減る</a:t>
            </a:r>
            <a:endParaRPr lang="en-US" altLang="ja-JP" dirty="0"/>
          </a:p>
        </p:txBody>
      </p:sp>
    </p:spTree>
    <p:extLst>
      <p:ext uri="{BB962C8B-B14F-4D97-AF65-F5344CB8AC3E}">
        <p14:creationId xmlns:p14="http://schemas.microsoft.com/office/powerpoint/2010/main" val="4284394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ja-JP" altLang="en-US"/>
              <a:t>ベース接地回路</a:t>
            </a:r>
          </a:p>
        </p:txBody>
      </p:sp>
      <p:pic>
        <p:nvPicPr>
          <p:cNvPr id="75779" name="Picture 4" descr="図03_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925" y="1474788"/>
            <a:ext cx="815975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04025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ja-JP" altLang="en-US"/>
              <a:t>ベース接地回路の動作</a:t>
            </a:r>
          </a:p>
        </p:txBody>
      </p:sp>
      <p:pic>
        <p:nvPicPr>
          <p:cNvPr id="76803" name="Picture 4" descr="図03_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738" y="1681163"/>
            <a:ext cx="8586787"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67419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444500" y="0"/>
            <a:ext cx="8553196" cy="1143000"/>
          </a:xfrm>
        </p:spPr>
        <p:txBody>
          <a:bodyPr/>
          <a:lstStyle/>
          <a:p>
            <a:pPr eaLnBrk="1" hangingPunct="1"/>
            <a:r>
              <a:rPr lang="ja-JP" altLang="en-US" dirty="0"/>
              <a:t>コレクタ接地回路（エミッタフォロア）</a:t>
            </a:r>
          </a:p>
        </p:txBody>
      </p:sp>
      <p:pic>
        <p:nvPicPr>
          <p:cNvPr id="77827" name="Picture 4" descr="図03_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6613" y="938213"/>
            <a:ext cx="7608887" cy="574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8339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タイトル 1"/>
          <p:cNvSpPr>
            <a:spLocks noGrp="1"/>
          </p:cNvSpPr>
          <p:nvPr>
            <p:ph type="title"/>
          </p:nvPr>
        </p:nvSpPr>
        <p:spPr>
          <a:xfrm>
            <a:off x="457200" y="160338"/>
            <a:ext cx="8229600" cy="1143000"/>
          </a:xfrm>
        </p:spPr>
        <p:txBody>
          <a:bodyPr/>
          <a:lstStyle/>
          <a:p>
            <a:r>
              <a:rPr lang="ja-JP" altLang="en-US" sz="4000"/>
              <a:t>増幅回路の接地形式による違い</a:t>
            </a:r>
          </a:p>
        </p:txBody>
      </p:sp>
      <p:graphicFrame>
        <p:nvGraphicFramePr>
          <p:cNvPr id="5" name="表 4"/>
          <p:cNvGraphicFramePr>
            <a:graphicFrameLocks noGrp="1"/>
          </p:cNvGraphicFramePr>
          <p:nvPr/>
        </p:nvGraphicFramePr>
        <p:xfrm>
          <a:off x="520700" y="1460500"/>
          <a:ext cx="8102600" cy="4492625"/>
        </p:xfrm>
        <a:graphic>
          <a:graphicData uri="http://schemas.openxmlformats.org/drawingml/2006/table">
            <a:tbl>
              <a:tblPr firstRow="1" bandRow="1">
                <a:tableStyleId>{21E4AEA4-8DFA-4A89-87EB-49C32662AFE0}</a:tableStyleId>
              </a:tblPr>
              <a:tblGrid>
                <a:gridCol w="2074266">
                  <a:extLst>
                    <a:ext uri="{9D8B030D-6E8A-4147-A177-3AD203B41FA5}">
                      <a16:colId xmlns:a16="http://schemas.microsoft.com/office/drawing/2014/main" val="20000"/>
                    </a:ext>
                  </a:extLst>
                </a:gridCol>
                <a:gridCol w="1977034">
                  <a:extLst>
                    <a:ext uri="{9D8B030D-6E8A-4147-A177-3AD203B41FA5}">
                      <a16:colId xmlns:a16="http://schemas.microsoft.com/office/drawing/2014/main" val="20001"/>
                    </a:ext>
                  </a:extLst>
                </a:gridCol>
                <a:gridCol w="2025650">
                  <a:extLst>
                    <a:ext uri="{9D8B030D-6E8A-4147-A177-3AD203B41FA5}">
                      <a16:colId xmlns:a16="http://schemas.microsoft.com/office/drawing/2014/main" val="20002"/>
                    </a:ext>
                  </a:extLst>
                </a:gridCol>
                <a:gridCol w="2025650">
                  <a:extLst>
                    <a:ext uri="{9D8B030D-6E8A-4147-A177-3AD203B41FA5}">
                      <a16:colId xmlns:a16="http://schemas.microsoft.com/office/drawing/2014/main" val="20003"/>
                    </a:ext>
                  </a:extLst>
                </a:gridCol>
              </a:tblGrid>
              <a:tr h="520700">
                <a:tc>
                  <a:txBody>
                    <a:bodyPr/>
                    <a:lstStyle/>
                    <a:p>
                      <a:r>
                        <a:rPr kumimoji="1" lang="ja-JP" altLang="en-US" sz="2800" dirty="0"/>
                        <a:t>接地形式</a:t>
                      </a:r>
                    </a:p>
                  </a:txBody>
                  <a:tcPr/>
                </a:tc>
                <a:tc>
                  <a:txBody>
                    <a:bodyPr/>
                    <a:lstStyle/>
                    <a:p>
                      <a:r>
                        <a:rPr kumimoji="1" lang="ja-JP" altLang="en-US" sz="2800" dirty="0"/>
                        <a:t>電圧増幅度</a:t>
                      </a:r>
                    </a:p>
                  </a:txBody>
                  <a:tcPr/>
                </a:tc>
                <a:tc>
                  <a:txBody>
                    <a:bodyPr/>
                    <a:lstStyle/>
                    <a:p>
                      <a:r>
                        <a:rPr kumimoji="1" lang="ja-JP" altLang="en-US" sz="2800" dirty="0"/>
                        <a:t>電流増幅度</a:t>
                      </a:r>
                    </a:p>
                  </a:txBody>
                  <a:tcPr/>
                </a:tc>
                <a:tc>
                  <a:txBody>
                    <a:bodyPr/>
                    <a:lstStyle/>
                    <a:p>
                      <a:r>
                        <a:rPr kumimoji="1" lang="ja-JP" altLang="en-US" sz="2800" dirty="0"/>
                        <a:t>信号の位相</a:t>
                      </a:r>
                    </a:p>
                  </a:txBody>
                  <a:tcPr/>
                </a:tc>
                <a:extLst>
                  <a:ext uri="{0D108BD9-81ED-4DB2-BD59-A6C34878D82A}">
                    <a16:rowId xmlns:a16="http://schemas.microsoft.com/office/drawing/2014/main" val="10000"/>
                  </a:ext>
                </a:extLst>
              </a:tr>
              <a:tr h="1228725">
                <a:tc>
                  <a:txBody>
                    <a:bodyPr/>
                    <a:lstStyle/>
                    <a:p>
                      <a:r>
                        <a:rPr kumimoji="1" lang="ja-JP" altLang="en-US" sz="2800" dirty="0"/>
                        <a:t>エミッタ接地</a:t>
                      </a:r>
                    </a:p>
                  </a:txBody>
                  <a:tcPr/>
                </a:tc>
                <a:tc>
                  <a:txBody>
                    <a:bodyPr/>
                    <a:lstStyle/>
                    <a:p>
                      <a:r>
                        <a:rPr kumimoji="1" lang="ja-JP" altLang="en-US" sz="2800" dirty="0"/>
                        <a:t>１より十分大きい</a:t>
                      </a:r>
                    </a:p>
                  </a:txBody>
                  <a:tcPr/>
                </a:tc>
                <a:tc>
                  <a:txBody>
                    <a:bodyPr/>
                    <a:lstStyle/>
                    <a:p>
                      <a:r>
                        <a:rPr kumimoji="1" lang="ja-JP" altLang="en-US" sz="2800" dirty="0"/>
                        <a:t>１より十分大きい</a:t>
                      </a:r>
                    </a:p>
                    <a:p>
                      <a:endParaRPr kumimoji="1" lang="ja-JP" altLang="en-US" sz="2800" dirty="0"/>
                    </a:p>
                  </a:txBody>
                  <a:tcPr/>
                </a:tc>
                <a:tc>
                  <a:txBody>
                    <a:bodyPr/>
                    <a:lstStyle/>
                    <a:p>
                      <a:r>
                        <a:rPr kumimoji="1" lang="ja-JP" altLang="en-US" sz="2800" dirty="0"/>
                        <a:t>逆相</a:t>
                      </a:r>
                    </a:p>
                  </a:txBody>
                  <a:tcPr/>
                </a:tc>
                <a:extLst>
                  <a:ext uri="{0D108BD9-81ED-4DB2-BD59-A6C34878D82A}">
                    <a16:rowId xmlns:a16="http://schemas.microsoft.com/office/drawing/2014/main" val="10001"/>
                  </a:ext>
                </a:extLst>
              </a:tr>
              <a:tr h="1228725">
                <a:tc>
                  <a:txBody>
                    <a:bodyPr/>
                    <a:lstStyle/>
                    <a:p>
                      <a:r>
                        <a:rPr kumimoji="1" lang="ja-JP" altLang="en-US" sz="2800" dirty="0"/>
                        <a:t>ベース接地</a:t>
                      </a:r>
                    </a:p>
                  </a:txBody>
                  <a:tcPr/>
                </a:tc>
                <a:tc>
                  <a:txBody>
                    <a:bodyPr/>
                    <a:lstStyle/>
                    <a:p>
                      <a:r>
                        <a:rPr kumimoji="1" lang="ja-JP" altLang="en-US" sz="2800" dirty="0"/>
                        <a:t>１より十分大きい</a:t>
                      </a:r>
                    </a:p>
                  </a:txBody>
                  <a:tcPr/>
                </a:tc>
                <a:tc>
                  <a:txBody>
                    <a:bodyPr/>
                    <a:lstStyle/>
                    <a:p>
                      <a:r>
                        <a:rPr kumimoji="1" lang="ja-JP" altLang="en-US" sz="2800" dirty="0"/>
                        <a:t>殆ど</a:t>
                      </a:r>
                      <a:r>
                        <a:rPr kumimoji="1" lang="en-US" altLang="ja-JP" sz="2800" dirty="0"/>
                        <a:t>1</a:t>
                      </a:r>
                      <a:endParaRPr kumimoji="1" lang="ja-JP" altLang="en-US" sz="2800" dirty="0"/>
                    </a:p>
                  </a:txBody>
                  <a:tcPr/>
                </a:tc>
                <a:tc>
                  <a:txBody>
                    <a:bodyPr/>
                    <a:lstStyle/>
                    <a:p>
                      <a:r>
                        <a:rPr kumimoji="1" lang="ja-JP" altLang="en-US" sz="2800" dirty="0"/>
                        <a:t>同相</a:t>
                      </a:r>
                    </a:p>
                  </a:txBody>
                  <a:tcPr/>
                </a:tc>
                <a:extLst>
                  <a:ext uri="{0D108BD9-81ED-4DB2-BD59-A6C34878D82A}">
                    <a16:rowId xmlns:a16="http://schemas.microsoft.com/office/drawing/2014/main" val="10002"/>
                  </a:ext>
                </a:extLst>
              </a:tr>
              <a:tr h="1228725">
                <a:tc>
                  <a:txBody>
                    <a:bodyPr/>
                    <a:lstStyle/>
                    <a:p>
                      <a:r>
                        <a:rPr kumimoji="1" lang="ja-JP" altLang="en-US" sz="2800" dirty="0"/>
                        <a:t>コレクタ接地</a:t>
                      </a:r>
                    </a:p>
                  </a:txBody>
                  <a:tcPr/>
                </a:tc>
                <a:tc>
                  <a:txBody>
                    <a:bodyPr/>
                    <a:lstStyle/>
                    <a:p>
                      <a:r>
                        <a:rPr kumimoji="1" lang="ja-JP" altLang="en-US" sz="2800" dirty="0"/>
                        <a:t>１より小さい</a:t>
                      </a:r>
                    </a:p>
                  </a:txBody>
                  <a:tcPr/>
                </a:tc>
                <a:tc>
                  <a:txBody>
                    <a:bodyPr/>
                    <a:lstStyle/>
                    <a:p>
                      <a:r>
                        <a:rPr kumimoji="1" lang="ja-JP" altLang="en-US" sz="2800" dirty="0"/>
                        <a:t>１より十分大きい</a:t>
                      </a:r>
                    </a:p>
                    <a:p>
                      <a:endParaRPr kumimoji="1" lang="ja-JP" altLang="en-US" sz="2800" dirty="0"/>
                    </a:p>
                  </a:txBody>
                  <a:tcPr/>
                </a:tc>
                <a:tc>
                  <a:txBody>
                    <a:bodyPr/>
                    <a:lstStyle/>
                    <a:p>
                      <a:r>
                        <a:rPr kumimoji="1" lang="ja-JP" altLang="en-US" sz="2800" dirty="0"/>
                        <a:t>同相</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8199797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107950" y="274638"/>
            <a:ext cx="9001125" cy="1143000"/>
          </a:xfrm>
        </p:spPr>
        <p:txBody>
          <a:bodyPr/>
          <a:lstStyle/>
          <a:p>
            <a:pPr eaLnBrk="1" hangingPunct="1"/>
            <a:r>
              <a:rPr lang="ja-JP" altLang="en-US" dirty="0"/>
              <a:t>大信号増幅回路と小信号増幅回路</a:t>
            </a:r>
          </a:p>
        </p:txBody>
      </p:sp>
      <p:pic>
        <p:nvPicPr>
          <p:cNvPr id="13315" name="Picture 5" descr="図03_0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1492250"/>
            <a:ext cx="5545138" cy="488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円形吹き出し 4"/>
          <p:cNvSpPr/>
          <p:nvPr/>
        </p:nvSpPr>
        <p:spPr>
          <a:xfrm>
            <a:off x="5076825" y="2636838"/>
            <a:ext cx="3816350" cy="1512887"/>
          </a:xfrm>
          <a:prstGeom prst="wedgeEllipseCallout">
            <a:avLst>
              <a:gd name="adj1" fmla="val -77038"/>
              <a:gd name="adj2" fmla="val 57641"/>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dirty="0"/>
              <a:t>小信号増幅は動作点を決めて周辺で入力を変化</a:t>
            </a:r>
            <a:endParaRPr lang="en-US" altLang="ja-JP" dirty="0"/>
          </a:p>
          <a:p>
            <a:pPr algn="ctr" eaLnBrk="1" hangingPunct="1">
              <a:defRPr/>
            </a:pPr>
            <a:r>
              <a:rPr lang="ja-JP" altLang="en-US" dirty="0"/>
              <a:t>コレクタ電流がベース電流で制御される→不飽和</a:t>
            </a:r>
          </a:p>
        </p:txBody>
      </p:sp>
      <p:sp>
        <p:nvSpPr>
          <p:cNvPr id="7" name="円形吹き出し 6"/>
          <p:cNvSpPr/>
          <p:nvPr/>
        </p:nvSpPr>
        <p:spPr>
          <a:xfrm>
            <a:off x="900113" y="3825081"/>
            <a:ext cx="1079500" cy="649287"/>
          </a:xfrm>
          <a:prstGeom prst="wedgeEllipseCallout">
            <a:avLst>
              <a:gd name="adj1" fmla="val 110688"/>
              <a:gd name="adj2" fmla="val -149143"/>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ON</a:t>
            </a:r>
            <a:endParaRPr lang="ja-JP" altLang="en-US" dirty="0"/>
          </a:p>
        </p:txBody>
      </p:sp>
      <p:sp>
        <p:nvSpPr>
          <p:cNvPr id="8" name="円形吹き出し 7"/>
          <p:cNvSpPr/>
          <p:nvPr/>
        </p:nvSpPr>
        <p:spPr>
          <a:xfrm>
            <a:off x="3708400" y="6210300"/>
            <a:ext cx="1079500" cy="647700"/>
          </a:xfrm>
          <a:prstGeom prst="wedgeEllipseCallout">
            <a:avLst>
              <a:gd name="adj1" fmla="val 110688"/>
              <a:gd name="adj2" fmla="val -149143"/>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OFF</a:t>
            </a:r>
            <a:endParaRPr lang="ja-JP" altLang="en-US" dirty="0"/>
          </a:p>
        </p:txBody>
      </p:sp>
      <p:sp>
        <p:nvSpPr>
          <p:cNvPr id="9" name="円形吹き出し 8"/>
          <p:cNvSpPr/>
          <p:nvPr/>
        </p:nvSpPr>
        <p:spPr>
          <a:xfrm>
            <a:off x="-107950" y="4292600"/>
            <a:ext cx="2087563" cy="2081213"/>
          </a:xfrm>
          <a:prstGeom prst="wedgeEllipse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dirty="0"/>
              <a:t>大信号増幅はコレクタ電流は</a:t>
            </a:r>
            <a:r>
              <a:rPr lang="en-US" altLang="ja-JP" dirty="0"/>
              <a:t>0</a:t>
            </a:r>
            <a:r>
              <a:rPr lang="ja-JP" altLang="en-US" dirty="0"/>
              <a:t>か抵抗で制御される→飽和</a:t>
            </a:r>
          </a:p>
        </p:txBody>
      </p:sp>
    </p:spTree>
    <p:extLst>
      <p:ext uri="{BB962C8B-B14F-4D97-AF65-F5344CB8AC3E}">
        <p14:creationId xmlns:p14="http://schemas.microsoft.com/office/powerpoint/2010/main" val="5657864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93592" y="-89380"/>
            <a:ext cx="8229600" cy="1143000"/>
          </a:xfrm>
        </p:spPr>
        <p:txBody>
          <a:bodyPr/>
          <a:lstStyle/>
          <a:p>
            <a:r>
              <a:rPr lang="ja-JP" altLang="en-US" dirty="0"/>
              <a:t>大信号増幅回路</a:t>
            </a:r>
            <a:endParaRPr kumimoji="1" lang="ja-JP" altLang="en-US" dirty="0"/>
          </a:p>
        </p:txBody>
      </p:sp>
      <p:sp>
        <p:nvSpPr>
          <p:cNvPr id="4" name="Line 24"/>
          <p:cNvSpPr>
            <a:spLocks noChangeShapeType="1"/>
          </p:cNvSpPr>
          <p:nvPr/>
        </p:nvSpPr>
        <p:spPr bwMode="auto">
          <a:xfrm>
            <a:off x="4520565" y="1905097"/>
            <a:ext cx="0" cy="7921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 name="Line 25"/>
          <p:cNvSpPr>
            <a:spLocks noChangeShapeType="1"/>
          </p:cNvSpPr>
          <p:nvPr/>
        </p:nvSpPr>
        <p:spPr bwMode="auto">
          <a:xfrm flipH="1">
            <a:off x="4520565" y="1905097"/>
            <a:ext cx="5762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Line 26"/>
          <p:cNvSpPr>
            <a:spLocks noChangeShapeType="1"/>
          </p:cNvSpPr>
          <p:nvPr/>
        </p:nvSpPr>
        <p:spPr bwMode="auto">
          <a:xfrm>
            <a:off x="4520565" y="2336897"/>
            <a:ext cx="6477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 name="Line 27"/>
          <p:cNvSpPr>
            <a:spLocks noChangeShapeType="1"/>
          </p:cNvSpPr>
          <p:nvPr/>
        </p:nvSpPr>
        <p:spPr bwMode="auto">
          <a:xfrm>
            <a:off x="3933969" y="2336897"/>
            <a:ext cx="5865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 name="Line 28"/>
          <p:cNvSpPr>
            <a:spLocks noChangeShapeType="1"/>
          </p:cNvSpPr>
          <p:nvPr/>
        </p:nvSpPr>
        <p:spPr bwMode="auto">
          <a:xfrm>
            <a:off x="5096828" y="1130969"/>
            <a:ext cx="0" cy="7828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 name="Rectangle 29"/>
          <p:cNvSpPr>
            <a:spLocks noChangeArrowheads="1"/>
          </p:cNvSpPr>
          <p:nvPr/>
        </p:nvSpPr>
        <p:spPr bwMode="auto">
          <a:xfrm>
            <a:off x="5023803" y="554706"/>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 name="Line 30"/>
          <p:cNvSpPr>
            <a:spLocks noChangeShapeType="1"/>
          </p:cNvSpPr>
          <p:nvPr/>
        </p:nvSpPr>
        <p:spPr bwMode="auto">
          <a:xfrm>
            <a:off x="4974590" y="272957"/>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 name="Line 31"/>
          <p:cNvSpPr>
            <a:spLocks noChangeShapeType="1"/>
          </p:cNvSpPr>
          <p:nvPr/>
        </p:nvSpPr>
        <p:spPr bwMode="auto">
          <a:xfrm>
            <a:off x="5119053" y="254669"/>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3" name="Group 35"/>
          <p:cNvGrpSpPr>
            <a:grpSpLocks/>
          </p:cNvGrpSpPr>
          <p:nvPr/>
        </p:nvGrpSpPr>
        <p:grpSpPr bwMode="auto">
          <a:xfrm>
            <a:off x="4974590" y="3245619"/>
            <a:ext cx="504825" cy="144463"/>
            <a:chOff x="2517" y="3929"/>
            <a:chExt cx="318" cy="91"/>
          </a:xfrm>
        </p:grpSpPr>
        <p:sp>
          <p:nvSpPr>
            <p:cNvPr id="14"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 name="Rectangle 29"/>
          <p:cNvSpPr>
            <a:spLocks noChangeArrowheads="1"/>
          </p:cNvSpPr>
          <p:nvPr/>
        </p:nvSpPr>
        <p:spPr bwMode="auto">
          <a:xfrm>
            <a:off x="2502982" y="2232066"/>
            <a:ext cx="721243" cy="2036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 name="Line 28"/>
          <p:cNvSpPr>
            <a:spLocks noChangeShapeType="1"/>
          </p:cNvSpPr>
          <p:nvPr/>
        </p:nvSpPr>
        <p:spPr bwMode="auto">
          <a:xfrm>
            <a:off x="5185538" y="2768697"/>
            <a:ext cx="1" cy="4513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68" name="直線コネクタ 67"/>
          <p:cNvCxnSpPr/>
          <p:nvPr/>
        </p:nvCxnSpPr>
        <p:spPr>
          <a:xfrm>
            <a:off x="3430299" y="2344009"/>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5061491" y="1579529"/>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テキスト ボックス 74"/>
          <p:cNvSpPr txBox="1"/>
          <p:nvPr/>
        </p:nvSpPr>
        <p:spPr>
          <a:xfrm>
            <a:off x="5227106" y="733026"/>
            <a:ext cx="479618" cy="369332"/>
          </a:xfrm>
          <a:prstGeom prst="rect">
            <a:avLst/>
          </a:prstGeom>
          <a:noFill/>
        </p:spPr>
        <p:txBody>
          <a:bodyPr wrap="none" rtlCol="0">
            <a:spAutoFit/>
          </a:bodyPr>
          <a:lstStyle/>
          <a:p>
            <a:r>
              <a:rPr kumimoji="1" lang="en-US" altLang="ja-JP" dirty="0"/>
              <a:t>R2</a:t>
            </a:r>
            <a:endParaRPr kumimoji="1" lang="ja-JP" altLang="en-US" dirty="0"/>
          </a:p>
        </p:txBody>
      </p:sp>
      <p:sp>
        <p:nvSpPr>
          <p:cNvPr id="78" name="テキスト ボックス 77"/>
          <p:cNvSpPr txBox="1"/>
          <p:nvPr/>
        </p:nvSpPr>
        <p:spPr>
          <a:xfrm>
            <a:off x="5219599" y="2083663"/>
            <a:ext cx="646331" cy="369332"/>
          </a:xfrm>
          <a:prstGeom prst="rect">
            <a:avLst/>
          </a:prstGeom>
          <a:noFill/>
        </p:spPr>
        <p:txBody>
          <a:bodyPr wrap="none" rtlCol="0">
            <a:spAutoFit/>
          </a:bodyPr>
          <a:lstStyle/>
          <a:p>
            <a:r>
              <a:rPr kumimoji="1" lang="en-US" altLang="ja-JP" dirty="0"/>
              <a:t>OFF</a:t>
            </a:r>
            <a:endParaRPr kumimoji="1" lang="ja-JP" altLang="en-US" dirty="0"/>
          </a:p>
        </p:txBody>
      </p:sp>
      <p:cxnSp>
        <p:nvCxnSpPr>
          <p:cNvPr id="61" name="直線コネクタ 60"/>
          <p:cNvCxnSpPr/>
          <p:nvPr/>
        </p:nvCxnSpPr>
        <p:spPr>
          <a:xfrm>
            <a:off x="3233916" y="2333884"/>
            <a:ext cx="2932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2091078" y="2333884"/>
            <a:ext cx="44314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5188790" y="1210197"/>
            <a:ext cx="338554" cy="369332"/>
          </a:xfrm>
          <a:prstGeom prst="rect">
            <a:avLst/>
          </a:prstGeom>
          <a:noFill/>
        </p:spPr>
        <p:txBody>
          <a:bodyPr wrap="none" rtlCol="0">
            <a:spAutoFit/>
          </a:bodyPr>
          <a:lstStyle/>
          <a:p>
            <a:r>
              <a:rPr kumimoji="1" lang="en-US" altLang="ja-JP" dirty="0"/>
              <a:t>Y</a:t>
            </a:r>
            <a:endParaRPr kumimoji="1" lang="ja-JP" altLang="en-US" dirty="0"/>
          </a:p>
        </p:txBody>
      </p:sp>
      <p:sp>
        <p:nvSpPr>
          <p:cNvPr id="41" name="テキスト ボックス 40"/>
          <p:cNvSpPr txBox="1"/>
          <p:nvPr/>
        </p:nvSpPr>
        <p:spPr>
          <a:xfrm>
            <a:off x="2534219" y="1751665"/>
            <a:ext cx="479618" cy="369332"/>
          </a:xfrm>
          <a:prstGeom prst="rect">
            <a:avLst/>
          </a:prstGeom>
          <a:noFill/>
        </p:spPr>
        <p:txBody>
          <a:bodyPr wrap="none" rtlCol="0">
            <a:spAutoFit/>
          </a:bodyPr>
          <a:lstStyle/>
          <a:p>
            <a:r>
              <a:rPr kumimoji="1" lang="en-US" altLang="ja-JP" dirty="0"/>
              <a:t>R1</a:t>
            </a:r>
            <a:endParaRPr kumimoji="1" lang="ja-JP" altLang="en-US" dirty="0"/>
          </a:p>
        </p:txBody>
      </p:sp>
      <p:sp>
        <p:nvSpPr>
          <p:cNvPr id="44" name="Line 24"/>
          <p:cNvSpPr>
            <a:spLocks noChangeShapeType="1"/>
          </p:cNvSpPr>
          <p:nvPr/>
        </p:nvSpPr>
        <p:spPr bwMode="auto">
          <a:xfrm>
            <a:off x="4581525" y="5385913"/>
            <a:ext cx="0" cy="7921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 name="Line 25"/>
          <p:cNvSpPr>
            <a:spLocks noChangeShapeType="1"/>
          </p:cNvSpPr>
          <p:nvPr/>
        </p:nvSpPr>
        <p:spPr bwMode="auto">
          <a:xfrm flipH="1">
            <a:off x="4581525" y="5385913"/>
            <a:ext cx="5762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 name="Line 26"/>
          <p:cNvSpPr>
            <a:spLocks noChangeShapeType="1"/>
          </p:cNvSpPr>
          <p:nvPr/>
        </p:nvSpPr>
        <p:spPr bwMode="auto">
          <a:xfrm>
            <a:off x="4581525" y="5817713"/>
            <a:ext cx="6477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 name="Line 27"/>
          <p:cNvSpPr>
            <a:spLocks noChangeShapeType="1"/>
          </p:cNvSpPr>
          <p:nvPr/>
        </p:nvSpPr>
        <p:spPr bwMode="auto">
          <a:xfrm>
            <a:off x="3994929" y="5817713"/>
            <a:ext cx="5865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 name="Line 28"/>
          <p:cNvSpPr>
            <a:spLocks noChangeShapeType="1"/>
          </p:cNvSpPr>
          <p:nvPr/>
        </p:nvSpPr>
        <p:spPr bwMode="auto">
          <a:xfrm>
            <a:off x="5157788" y="4611785"/>
            <a:ext cx="0" cy="7828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 name="Rectangle 29"/>
          <p:cNvSpPr>
            <a:spLocks noChangeArrowheads="1"/>
          </p:cNvSpPr>
          <p:nvPr/>
        </p:nvSpPr>
        <p:spPr bwMode="auto">
          <a:xfrm>
            <a:off x="5084763" y="4035522"/>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 name="Line 30"/>
          <p:cNvSpPr>
            <a:spLocks noChangeShapeType="1"/>
          </p:cNvSpPr>
          <p:nvPr/>
        </p:nvSpPr>
        <p:spPr bwMode="auto">
          <a:xfrm>
            <a:off x="5035550" y="3735485"/>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 name="Line 31"/>
          <p:cNvSpPr>
            <a:spLocks noChangeShapeType="1"/>
          </p:cNvSpPr>
          <p:nvPr/>
        </p:nvSpPr>
        <p:spPr bwMode="auto">
          <a:xfrm>
            <a:off x="5176751" y="3746597"/>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2" name="Group 35"/>
          <p:cNvGrpSpPr>
            <a:grpSpLocks/>
          </p:cNvGrpSpPr>
          <p:nvPr/>
        </p:nvGrpSpPr>
        <p:grpSpPr bwMode="auto">
          <a:xfrm>
            <a:off x="4994892" y="6718055"/>
            <a:ext cx="504825" cy="144463"/>
            <a:chOff x="2517" y="3929"/>
            <a:chExt cx="318" cy="91"/>
          </a:xfrm>
        </p:grpSpPr>
        <p:sp>
          <p:nvSpPr>
            <p:cNvPr id="53"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9" name="Rectangle 29"/>
          <p:cNvSpPr>
            <a:spLocks noChangeArrowheads="1"/>
          </p:cNvSpPr>
          <p:nvPr/>
        </p:nvSpPr>
        <p:spPr bwMode="auto">
          <a:xfrm>
            <a:off x="2563942" y="5712882"/>
            <a:ext cx="721243" cy="2036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0" name="Line 28"/>
          <p:cNvSpPr>
            <a:spLocks noChangeShapeType="1"/>
          </p:cNvSpPr>
          <p:nvPr/>
        </p:nvSpPr>
        <p:spPr bwMode="auto">
          <a:xfrm>
            <a:off x="5246498" y="6268995"/>
            <a:ext cx="1" cy="4513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67" name="直線コネクタ 66"/>
          <p:cNvCxnSpPr/>
          <p:nvPr/>
        </p:nvCxnSpPr>
        <p:spPr>
          <a:xfrm>
            <a:off x="3491259" y="5828839"/>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5122451" y="5060345"/>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テキスト ボックス 75"/>
          <p:cNvSpPr txBox="1"/>
          <p:nvPr/>
        </p:nvSpPr>
        <p:spPr>
          <a:xfrm>
            <a:off x="5288066" y="4213842"/>
            <a:ext cx="479618" cy="369332"/>
          </a:xfrm>
          <a:prstGeom prst="rect">
            <a:avLst/>
          </a:prstGeom>
          <a:noFill/>
        </p:spPr>
        <p:txBody>
          <a:bodyPr wrap="none" rtlCol="0">
            <a:spAutoFit/>
          </a:bodyPr>
          <a:lstStyle/>
          <a:p>
            <a:r>
              <a:rPr kumimoji="1" lang="en-US" altLang="ja-JP" dirty="0"/>
              <a:t>R2</a:t>
            </a:r>
            <a:endParaRPr kumimoji="1" lang="ja-JP" altLang="en-US" dirty="0"/>
          </a:p>
        </p:txBody>
      </p:sp>
      <p:cxnSp>
        <p:nvCxnSpPr>
          <p:cNvPr id="80" name="直線コネクタ 79"/>
          <p:cNvCxnSpPr/>
          <p:nvPr/>
        </p:nvCxnSpPr>
        <p:spPr>
          <a:xfrm>
            <a:off x="3294876" y="5814700"/>
            <a:ext cx="2932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a:off x="2152038" y="5814700"/>
            <a:ext cx="44314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 name="テキスト ボックス 81"/>
          <p:cNvSpPr txBox="1"/>
          <p:nvPr/>
        </p:nvSpPr>
        <p:spPr>
          <a:xfrm>
            <a:off x="5249750" y="4691013"/>
            <a:ext cx="338554" cy="369332"/>
          </a:xfrm>
          <a:prstGeom prst="rect">
            <a:avLst/>
          </a:prstGeom>
          <a:noFill/>
        </p:spPr>
        <p:txBody>
          <a:bodyPr wrap="none" rtlCol="0">
            <a:spAutoFit/>
          </a:bodyPr>
          <a:lstStyle/>
          <a:p>
            <a:r>
              <a:rPr kumimoji="1" lang="en-US" altLang="ja-JP"/>
              <a:t>Y</a:t>
            </a:r>
            <a:endParaRPr kumimoji="1" lang="ja-JP" altLang="en-US" dirty="0"/>
          </a:p>
        </p:txBody>
      </p:sp>
      <p:sp>
        <p:nvSpPr>
          <p:cNvPr id="84" name="テキスト ボックス 83"/>
          <p:cNvSpPr txBox="1"/>
          <p:nvPr/>
        </p:nvSpPr>
        <p:spPr>
          <a:xfrm>
            <a:off x="2595179" y="5232481"/>
            <a:ext cx="479618" cy="369332"/>
          </a:xfrm>
          <a:prstGeom prst="rect">
            <a:avLst/>
          </a:prstGeom>
          <a:noFill/>
        </p:spPr>
        <p:txBody>
          <a:bodyPr wrap="none" rtlCol="0">
            <a:spAutoFit/>
          </a:bodyPr>
          <a:lstStyle/>
          <a:p>
            <a:r>
              <a:rPr kumimoji="1" lang="en-US" altLang="ja-JP" dirty="0"/>
              <a:t>R1</a:t>
            </a:r>
            <a:endParaRPr kumimoji="1" lang="ja-JP" altLang="en-US" dirty="0"/>
          </a:p>
        </p:txBody>
      </p:sp>
      <p:sp>
        <p:nvSpPr>
          <p:cNvPr id="85" name="テキスト ボックス 84"/>
          <p:cNvSpPr txBox="1"/>
          <p:nvPr/>
        </p:nvSpPr>
        <p:spPr>
          <a:xfrm>
            <a:off x="1135385" y="2004273"/>
            <a:ext cx="930704" cy="369332"/>
          </a:xfrm>
          <a:prstGeom prst="rect">
            <a:avLst/>
          </a:prstGeom>
          <a:noFill/>
        </p:spPr>
        <p:txBody>
          <a:bodyPr wrap="none" rtlCol="0">
            <a:spAutoFit/>
          </a:bodyPr>
          <a:lstStyle/>
          <a:p>
            <a:r>
              <a:rPr lang="en-US" altLang="ja-JP"/>
              <a:t>Vin=0V</a:t>
            </a:r>
            <a:endParaRPr kumimoji="1" lang="ja-JP" altLang="en-US" dirty="0"/>
          </a:p>
        </p:txBody>
      </p:sp>
      <p:sp>
        <p:nvSpPr>
          <p:cNvPr id="86" name="テキスト ボックス 85"/>
          <p:cNvSpPr txBox="1"/>
          <p:nvPr/>
        </p:nvSpPr>
        <p:spPr>
          <a:xfrm>
            <a:off x="1381944" y="5232481"/>
            <a:ext cx="1219245" cy="369332"/>
          </a:xfrm>
          <a:prstGeom prst="rect">
            <a:avLst/>
          </a:prstGeom>
          <a:noFill/>
        </p:spPr>
        <p:txBody>
          <a:bodyPr wrap="none" rtlCol="0">
            <a:spAutoFit/>
          </a:bodyPr>
          <a:lstStyle/>
          <a:p>
            <a:r>
              <a:rPr lang="en-US" altLang="ja-JP" dirty="0"/>
              <a:t>Vin</a:t>
            </a:r>
            <a:r>
              <a:rPr lang="ja-JP" altLang="en-US" dirty="0"/>
              <a:t>＞</a:t>
            </a:r>
            <a:r>
              <a:rPr lang="en-US" altLang="ja-JP" dirty="0"/>
              <a:t>0.7V</a:t>
            </a:r>
            <a:endParaRPr kumimoji="1" lang="ja-JP" altLang="en-US" dirty="0"/>
          </a:p>
        </p:txBody>
      </p:sp>
      <p:sp>
        <p:nvSpPr>
          <p:cNvPr id="87" name="テキスト ボックス 86"/>
          <p:cNvSpPr txBox="1"/>
          <p:nvPr/>
        </p:nvSpPr>
        <p:spPr>
          <a:xfrm>
            <a:off x="5374286" y="100740"/>
            <a:ext cx="569387" cy="369332"/>
          </a:xfrm>
          <a:prstGeom prst="rect">
            <a:avLst/>
          </a:prstGeom>
          <a:noFill/>
        </p:spPr>
        <p:txBody>
          <a:bodyPr wrap="none" rtlCol="0">
            <a:spAutoFit/>
          </a:bodyPr>
          <a:lstStyle/>
          <a:p>
            <a:r>
              <a:rPr lang="en-US" altLang="ja-JP" dirty="0" err="1"/>
              <a:t>Vcc</a:t>
            </a:r>
            <a:endParaRPr kumimoji="1" lang="ja-JP" altLang="en-US" dirty="0"/>
          </a:p>
        </p:txBody>
      </p:sp>
      <p:sp>
        <p:nvSpPr>
          <p:cNvPr id="88" name="テキスト ボックス 87"/>
          <p:cNvSpPr txBox="1"/>
          <p:nvPr/>
        </p:nvSpPr>
        <p:spPr>
          <a:xfrm>
            <a:off x="5774396" y="1199309"/>
            <a:ext cx="1011815" cy="369332"/>
          </a:xfrm>
          <a:prstGeom prst="rect">
            <a:avLst/>
          </a:prstGeom>
          <a:noFill/>
        </p:spPr>
        <p:txBody>
          <a:bodyPr wrap="none" rtlCol="0">
            <a:spAutoFit/>
          </a:bodyPr>
          <a:lstStyle/>
          <a:p>
            <a:r>
              <a:rPr kumimoji="1" lang="en-US" altLang="ja-JP" dirty="0"/>
              <a:t>VY=</a:t>
            </a:r>
            <a:r>
              <a:rPr kumimoji="1" lang="en-US" altLang="ja-JP" dirty="0" err="1"/>
              <a:t>Vcc</a:t>
            </a:r>
            <a:endParaRPr kumimoji="1" lang="ja-JP" altLang="en-US" dirty="0"/>
          </a:p>
        </p:txBody>
      </p:sp>
      <p:cxnSp>
        <p:nvCxnSpPr>
          <p:cNvPr id="12" name="直線矢印コネクタ 11"/>
          <p:cNvCxnSpPr/>
          <p:nvPr/>
        </p:nvCxnSpPr>
        <p:spPr>
          <a:xfrm>
            <a:off x="5959508" y="3735485"/>
            <a:ext cx="0" cy="2759193"/>
          </a:xfrm>
          <a:prstGeom prst="straightConnector1">
            <a:avLst/>
          </a:prstGeom>
          <a:ln w="28575">
            <a:solidFill>
              <a:srgbClr val="FF3300"/>
            </a:solidFill>
            <a:tailEnd type="triangle"/>
          </a:ln>
        </p:spPr>
        <p:style>
          <a:lnRef idx="1">
            <a:schemeClr val="accent1"/>
          </a:lnRef>
          <a:fillRef idx="0">
            <a:schemeClr val="accent1"/>
          </a:fillRef>
          <a:effectRef idx="0">
            <a:schemeClr val="accent1"/>
          </a:effectRef>
          <a:fontRef idx="minor">
            <a:schemeClr val="tx1"/>
          </a:fontRef>
        </p:style>
      </p:cxnSp>
      <p:sp>
        <p:nvSpPr>
          <p:cNvPr id="90" name="テキスト ボックス 89"/>
          <p:cNvSpPr txBox="1"/>
          <p:nvPr/>
        </p:nvSpPr>
        <p:spPr>
          <a:xfrm>
            <a:off x="6090221" y="4633867"/>
            <a:ext cx="2087431" cy="923330"/>
          </a:xfrm>
          <a:prstGeom prst="rect">
            <a:avLst/>
          </a:prstGeom>
          <a:noFill/>
        </p:spPr>
        <p:txBody>
          <a:bodyPr wrap="none" rtlCol="0">
            <a:spAutoFit/>
          </a:bodyPr>
          <a:lstStyle/>
          <a:p>
            <a:r>
              <a:rPr kumimoji="1" lang="en-US" altLang="ja-JP" dirty="0"/>
              <a:t>VY=0V</a:t>
            </a:r>
            <a:r>
              <a:rPr lang="en-US" altLang="ja-JP" dirty="0"/>
              <a:t>(</a:t>
            </a:r>
            <a:r>
              <a:rPr lang="en-US" altLang="ja-JP" dirty="0" err="1"/>
              <a:t>VCEsat</a:t>
            </a:r>
            <a:r>
              <a:rPr lang="en-US" altLang="ja-JP" dirty="0"/>
              <a:t>)</a:t>
            </a:r>
          </a:p>
          <a:p>
            <a:r>
              <a:rPr kumimoji="1" lang="ja-JP" altLang="en-US" dirty="0"/>
              <a:t>コレクターエミッタ間</a:t>
            </a:r>
            <a:endParaRPr kumimoji="1" lang="en-US" altLang="ja-JP" dirty="0"/>
          </a:p>
          <a:p>
            <a:r>
              <a:rPr lang="ja-JP" altLang="en-US" dirty="0"/>
              <a:t>飽和電圧</a:t>
            </a:r>
            <a:endParaRPr kumimoji="1" lang="en-US" altLang="ja-JP" dirty="0"/>
          </a:p>
        </p:txBody>
      </p:sp>
      <p:sp>
        <p:nvSpPr>
          <p:cNvPr id="91" name="テキスト ボックス 90"/>
          <p:cNvSpPr txBox="1"/>
          <p:nvPr/>
        </p:nvSpPr>
        <p:spPr>
          <a:xfrm>
            <a:off x="5168121" y="5480003"/>
            <a:ext cx="530915" cy="369332"/>
          </a:xfrm>
          <a:prstGeom prst="rect">
            <a:avLst/>
          </a:prstGeom>
          <a:noFill/>
        </p:spPr>
        <p:txBody>
          <a:bodyPr wrap="none" rtlCol="0">
            <a:spAutoFit/>
          </a:bodyPr>
          <a:lstStyle/>
          <a:p>
            <a:r>
              <a:rPr kumimoji="1" lang="en-US" altLang="ja-JP" dirty="0"/>
              <a:t>ON</a:t>
            </a:r>
            <a:endParaRPr kumimoji="1" lang="ja-JP" altLang="en-US" dirty="0"/>
          </a:p>
        </p:txBody>
      </p:sp>
      <p:cxnSp>
        <p:nvCxnSpPr>
          <p:cNvPr id="21" name="カギ線コネクタ 20"/>
          <p:cNvCxnSpPr/>
          <p:nvPr/>
        </p:nvCxnSpPr>
        <p:spPr>
          <a:xfrm>
            <a:off x="3527203" y="6178076"/>
            <a:ext cx="1939712" cy="316602"/>
          </a:xfrm>
          <a:prstGeom prst="bentConnector3">
            <a:avLst/>
          </a:prstGeom>
          <a:ln>
            <a:solidFill>
              <a:srgbClr val="FF33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1347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57200" y="0"/>
            <a:ext cx="8229600" cy="1143000"/>
          </a:xfrm>
        </p:spPr>
        <p:txBody>
          <a:bodyPr/>
          <a:lstStyle/>
          <a:p>
            <a:pPr eaLnBrk="1" hangingPunct="1"/>
            <a:r>
              <a:rPr lang="ja-JP" altLang="en-US" sz="3200" dirty="0"/>
              <a:t>バイポーラトランジスタ　</a:t>
            </a:r>
            <a:br>
              <a:rPr lang="en-US" altLang="ja-JP" sz="3200" dirty="0"/>
            </a:br>
            <a:r>
              <a:rPr lang="en-US" altLang="ja-JP" sz="3200" dirty="0"/>
              <a:t>BJT(Binary</a:t>
            </a:r>
            <a:r>
              <a:rPr lang="ja-JP" altLang="en-US" sz="3200" dirty="0"/>
              <a:t> </a:t>
            </a:r>
            <a:r>
              <a:rPr lang="en-US" altLang="ja-JP" sz="3200" dirty="0"/>
              <a:t>Junction</a:t>
            </a:r>
            <a:r>
              <a:rPr lang="ja-JP" altLang="en-US" sz="3200" dirty="0"/>
              <a:t> </a:t>
            </a:r>
            <a:r>
              <a:rPr lang="en-US" altLang="ja-JP" sz="3200" dirty="0"/>
              <a:t>Transistor)</a:t>
            </a:r>
            <a:endParaRPr lang="ja-JP" altLang="en-US" sz="3200" dirty="0"/>
          </a:p>
        </p:txBody>
      </p:sp>
      <p:pic>
        <p:nvPicPr>
          <p:cNvPr id="62467" name="Picture 4" descr="図02_08"/>
          <p:cNvPicPr>
            <a:picLocks noChangeAspect="1" noChangeArrowheads="1"/>
          </p:cNvPicPr>
          <p:nvPr/>
        </p:nvPicPr>
        <p:blipFill>
          <a:blip r:embed="rId3" cstate="print"/>
          <a:srcRect/>
          <a:stretch>
            <a:fillRect/>
          </a:stretch>
        </p:blipFill>
        <p:spPr bwMode="auto">
          <a:xfrm>
            <a:off x="574675" y="1016000"/>
            <a:ext cx="7848600" cy="57150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914400" y="0"/>
            <a:ext cx="8229600" cy="1143000"/>
          </a:xfrm>
        </p:spPr>
        <p:txBody>
          <a:bodyPr/>
          <a:lstStyle/>
          <a:p>
            <a:pPr eaLnBrk="1" hangingPunct="1"/>
            <a:r>
              <a:rPr lang="ja-JP" altLang="en-US" dirty="0"/>
              <a:t>大信号増幅回路の使い方</a:t>
            </a:r>
          </a:p>
        </p:txBody>
      </p:sp>
      <p:grpSp>
        <p:nvGrpSpPr>
          <p:cNvPr id="88" name="Group 4"/>
          <p:cNvGrpSpPr>
            <a:grpSpLocks/>
          </p:cNvGrpSpPr>
          <p:nvPr/>
        </p:nvGrpSpPr>
        <p:grpSpPr bwMode="auto">
          <a:xfrm flipH="1">
            <a:off x="1195896" y="4082288"/>
            <a:ext cx="1798637" cy="576263"/>
            <a:chOff x="1051" y="1978"/>
            <a:chExt cx="1133" cy="363"/>
          </a:xfrm>
        </p:grpSpPr>
        <p:sp>
          <p:nvSpPr>
            <p:cNvPr id="89" name="AutoShape 5"/>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90" name="Line 6"/>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1" name="Line 7"/>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 name="Line 8"/>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93" name="Rectangle 9"/>
          <p:cNvSpPr>
            <a:spLocks noChangeArrowheads="1"/>
          </p:cNvSpPr>
          <p:nvPr/>
        </p:nvSpPr>
        <p:spPr bwMode="auto">
          <a:xfrm>
            <a:off x="2923096" y="2858326"/>
            <a:ext cx="1444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94" name="Line 10"/>
          <p:cNvSpPr>
            <a:spLocks noChangeShapeType="1"/>
          </p:cNvSpPr>
          <p:nvPr/>
        </p:nvSpPr>
        <p:spPr bwMode="auto">
          <a:xfrm>
            <a:off x="2996121" y="3436176"/>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5" name="Line 11"/>
          <p:cNvSpPr>
            <a:spLocks noChangeShapeType="1"/>
          </p:cNvSpPr>
          <p:nvPr/>
        </p:nvSpPr>
        <p:spPr bwMode="auto">
          <a:xfrm>
            <a:off x="2851658" y="2569401"/>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6" name="Line 12"/>
          <p:cNvSpPr>
            <a:spLocks noChangeShapeType="1"/>
          </p:cNvSpPr>
          <p:nvPr/>
        </p:nvSpPr>
        <p:spPr bwMode="auto">
          <a:xfrm>
            <a:off x="2996121" y="2569401"/>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7" name="Line 13"/>
          <p:cNvSpPr>
            <a:spLocks noChangeShapeType="1"/>
          </p:cNvSpPr>
          <p:nvPr/>
        </p:nvSpPr>
        <p:spPr bwMode="auto">
          <a:xfrm>
            <a:off x="2996121" y="3652076"/>
            <a:ext cx="0" cy="7191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98" name="Group 14"/>
          <p:cNvGrpSpPr>
            <a:grpSpLocks/>
          </p:cNvGrpSpPr>
          <p:nvPr/>
        </p:nvGrpSpPr>
        <p:grpSpPr bwMode="auto">
          <a:xfrm flipH="1">
            <a:off x="1195896" y="3363151"/>
            <a:ext cx="1798637" cy="576262"/>
            <a:chOff x="1051" y="1978"/>
            <a:chExt cx="1133" cy="363"/>
          </a:xfrm>
        </p:grpSpPr>
        <p:sp>
          <p:nvSpPr>
            <p:cNvPr id="99" name="AutoShape 15"/>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0" name="Line 16"/>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1" name="Line 17"/>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 name="Line 18"/>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03" name="Line 19"/>
          <p:cNvSpPr>
            <a:spLocks noChangeShapeType="1"/>
          </p:cNvSpPr>
          <p:nvPr/>
        </p:nvSpPr>
        <p:spPr bwMode="auto">
          <a:xfrm>
            <a:off x="2996121" y="3650488"/>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 name="Line 33"/>
          <p:cNvSpPr>
            <a:spLocks noChangeShapeType="1"/>
          </p:cNvSpPr>
          <p:nvPr/>
        </p:nvSpPr>
        <p:spPr bwMode="auto">
          <a:xfrm>
            <a:off x="3191383" y="3650488"/>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7" name="Text Box 75"/>
          <p:cNvSpPr txBox="1">
            <a:spLocks noChangeArrowheads="1"/>
          </p:cNvSpPr>
          <p:nvPr/>
        </p:nvSpPr>
        <p:spPr bwMode="auto">
          <a:xfrm>
            <a:off x="2359676" y="2221343"/>
            <a:ext cx="5693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err="1"/>
              <a:t>Vcc</a:t>
            </a:r>
            <a:endParaRPr lang="en-US" altLang="ja-JP" sz="1800" dirty="0"/>
          </a:p>
        </p:txBody>
      </p:sp>
      <p:sp>
        <p:nvSpPr>
          <p:cNvPr id="3" name="正方形/長方形 2"/>
          <p:cNvSpPr/>
          <p:nvPr/>
        </p:nvSpPr>
        <p:spPr>
          <a:xfrm>
            <a:off x="4054983" y="2648840"/>
            <a:ext cx="1992449" cy="196692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大信号</a:t>
            </a:r>
            <a:endParaRPr lang="en-US" altLang="ja-JP" dirty="0"/>
          </a:p>
          <a:p>
            <a:pPr algn="ctr"/>
            <a:r>
              <a:rPr kumimoji="1" lang="ja-JP" altLang="en-US" dirty="0"/>
              <a:t>増幅回路</a:t>
            </a:r>
          </a:p>
        </p:txBody>
      </p:sp>
      <p:sp>
        <p:nvSpPr>
          <p:cNvPr id="83" name="Line 33"/>
          <p:cNvSpPr>
            <a:spLocks noChangeShapeType="1"/>
          </p:cNvSpPr>
          <p:nvPr/>
        </p:nvSpPr>
        <p:spPr bwMode="auto">
          <a:xfrm>
            <a:off x="6047432" y="3612896"/>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 name="正方形/長方形 3"/>
          <p:cNvSpPr/>
          <p:nvPr/>
        </p:nvSpPr>
        <p:spPr>
          <a:xfrm>
            <a:off x="1519746" y="2713863"/>
            <a:ext cx="1954974" cy="213245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2047446" y="4973508"/>
            <a:ext cx="1107996" cy="369332"/>
          </a:xfrm>
          <a:prstGeom prst="rect">
            <a:avLst/>
          </a:prstGeom>
          <a:noFill/>
        </p:spPr>
        <p:txBody>
          <a:bodyPr wrap="none" rtlCol="0">
            <a:spAutoFit/>
          </a:bodyPr>
          <a:lstStyle/>
          <a:p>
            <a:r>
              <a:rPr kumimoji="1" lang="ja-JP" altLang="en-US" dirty="0"/>
              <a:t>論理部分</a:t>
            </a:r>
          </a:p>
        </p:txBody>
      </p:sp>
    </p:spTree>
    <p:extLst>
      <p:ext uri="{BB962C8B-B14F-4D97-AF65-F5344CB8AC3E}">
        <p14:creationId xmlns:p14="http://schemas.microsoft.com/office/powerpoint/2010/main" val="30081022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914400" y="0"/>
            <a:ext cx="8229600" cy="1143000"/>
          </a:xfrm>
        </p:spPr>
        <p:txBody>
          <a:bodyPr/>
          <a:lstStyle/>
          <a:p>
            <a:pPr eaLnBrk="1" hangingPunct="1"/>
            <a:r>
              <a:rPr lang="ja-JP" altLang="en-US" dirty="0"/>
              <a:t>大信号増幅回路の使い方</a:t>
            </a:r>
          </a:p>
        </p:txBody>
      </p:sp>
      <p:grpSp>
        <p:nvGrpSpPr>
          <p:cNvPr id="18435" name="Group 4"/>
          <p:cNvGrpSpPr>
            <a:grpSpLocks/>
          </p:cNvGrpSpPr>
          <p:nvPr/>
        </p:nvGrpSpPr>
        <p:grpSpPr bwMode="auto">
          <a:xfrm flipH="1">
            <a:off x="1208088" y="5758688"/>
            <a:ext cx="1798637" cy="576263"/>
            <a:chOff x="1051" y="1978"/>
            <a:chExt cx="1133" cy="363"/>
          </a:xfrm>
        </p:grpSpPr>
        <p:sp>
          <p:nvSpPr>
            <p:cNvPr id="18515" name="AutoShape 5"/>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516" name="Line 6"/>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17" name="Line 7"/>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18" name="Line 8"/>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8436" name="Rectangle 9"/>
          <p:cNvSpPr>
            <a:spLocks noChangeArrowheads="1"/>
          </p:cNvSpPr>
          <p:nvPr/>
        </p:nvSpPr>
        <p:spPr bwMode="auto">
          <a:xfrm>
            <a:off x="2935288" y="4534726"/>
            <a:ext cx="1444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437" name="Line 10"/>
          <p:cNvSpPr>
            <a:spLocks noChangeShapeType="1"/>
          </p:cNvSpPr>
          <p:nvPr/>
        </p:nvSpPr>
        <p:spPr bwMode="auto">
          <a:xfrm>
            <a:off x="3008313" y="5112576"/>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38" name="Line 11"/>
          <p:cNvSpPr>
            <a:spLocks noChangeShapeType="1"/>
          </p:cNvSpPr>
          <p:nvPr/>
        </p:nvSpPr>
        <p:spPr bwMode="auto">
          <a:xfrm>
            <a:off x="2863850" y="4245801"/>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39" name="Line 12"/>
          <p:cNvSpPr>
            <a:spLocks noChangeShapeType="1"/>
          </p:cNvSpPr>
          <p:nvPr/>
        </p:nvSpPr>
        <p:spPr bwMode="auto">
          <a:xfrm>
            <a:off x="3008313" y="4245801"/>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0" name="Line 13"/>
          <p:cNvSpPr>
            <a:spLocks noChangeShapeType="1"/>
          </p:cNvSpPr>
          <p:nvPr/>
        </p:nvSpPr>
        <p:spPr bwMode="auto">
          <a:xfrm>
            <a:off x="3008313" y="5328476"/>
            <a:ext cx="0" cy="7191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8441" name="Group 14"/>
          <p:cNvGrpSpPr>
            <a:grpSpLocks/>
          </p:cNvGrpSpPr>
          <p:nvPr/>
        </p:nvGrpSpPr>
        <p:grpSpPr bwMode="auto">
          <a:xfrm flipH="1">
            <a:off x="1208088" y="5039551"/>
            <a:ext cx="1798637" cy="576262"/>
            <a:chOff x="1051" y="1978"/>
            <a:chExt cx="1133" cy="363"/>
          </a:xfrm>
        </p:grpSpPr>
        <p:sp>
          <p:nvSpPr>
            <p:cNvPr id="18511" name="AutoShape 15"/>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512" name="Line 16"/>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13" name="Line 17"/>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14" name="Line 18"/>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8442" name="Line 19"/>
          <p:cNvSpPr>
            <a:spLocks noChangeShapeType="1"/>
          </p:cNvSpPr>
          <p:nvPr/>
        </p:nvSpPr>
        <p:spPr bwMode="auto">
          <a:xfrm>
            <a:off x="3008313" y="5326888"/>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3" name="Line 24"/>
          <p:cNvSpPr>
            <a:spLocks noChangeShapeType="1"/>
          </p:cNvSpPr>
          <p:nvPr/>
        </p:nvSpPr>
        <p:spPr bwMode="auto">
          <a:xfrm>
            <a:off x="4429125" y="4939538"/>
            <a:ext cx="0" cy="7921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4" name="Line 25"/>
          <p:cNvSpPr>
            <a:spLocks noChangeShapeType="1"/>
          </p:cNvSpPr>
          <p:nvPr/>
        </p:nvSpPr>
        <p:spPr bwMode="auto">
          <a:xfrm flipH="1">
            <a:off x="4429125" y="4939538"/>
            <a:ext cx="5762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5" name="Line 26"/>
          <p:cNvSpPr>
            <a:spLocks noChangeShapeType="1"/>
          </p:cNvSpPr>
          <p:nvPr/>
        </p:nvSpPr>
        <p:spPr bwMode="auto">
          <a:xfrm>
            <a:off x="4429125" y="5371338"/>
            <a:ext cx="6477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6" name="Line 27"/>
          <p:cNvSpPr>
            <a:spLocks noChangeShapeType="1"/>
          </p:cNvSpPr>
          <p:nvPr/>
        </p:nvSpPr>
        <p:spPr bwMode="auto">
          <a:xfrm>
            <a:off x="4068763" y="532688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7" name="Line 28"/>
          <p:cNvSpPr>
            <a:spLocks noChangeShapeType="1"/>
          </p:cNvSpPr>
          <p:nvPr/>
        </p:nvSpPr>
        <p:spPr bwMode="auto">
          <a:xfrm>
            <a:off x="5005388" y="4750626"/>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8" name="Rectangle 29"/>
          <p:cNvSpPr>
            <a:spLocks noChangeArrowheads="1"/>
          </p:cNvSpPr>
          <p:nvPr/>
        </p:nvSpPr>
        <p:spPr bwMode="auto">
          <a:xfrm>
            <a:off x="4932363" y="4174363"/>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449" name="Line 30"/>
          <p:cNvSpPr>
            <a:spLocks noChangeShapeType="1"/>
          </p:cNvSpPr>
          <p:nvPr/>
        </p:nvSpPr>
        <p:spPr bwMode="auto">
          <a:xfrm>
            <a:off x="4883150" y="3874326"/>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0" name="Line 31"/>
          <p:cNvSpPr>
            <a:spLocks noChangeShapeType="1"/>
          </p:cNvSpPr>
          <p:nvPr/>
        </p:nvSpPr>
        <p:spPr bwMode="auto">
          <a:xfrm>
            <a:off x="5027613" y="3874326"/>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1" name="Line 33"/>
          <p:cNvSpPr>
            <a:spLocks noChangeShapeType="1"/>
          </p:cNvSpPr>
          <p:nvPr/>
        </p:nvSpPr>
        <p:spPr bwMode="auto">
          <a:xfrm>
            <a:off x="3203575" y="5326888"/>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2" name="Line 34"/>
          <p:cNvSpPr>
            <a:spLocks noChangeShapeType="1"/>
          </p:cNvSpPr>
          <p:nvPr/>
        </p:nvSpPr>
        <p:spPr bwMode="auto">
          <a:xfrm>
            <a:off x="5075238" y="5803138"/>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8453" name="Group 35"/>
          <p:cNvGrpSpPr>
            <a:grpSpLocks/>
          </p:cNvGrpSpPr>
          <p:nvPr/>
        </p:nvGrpSpPr>
        <p:grpSpPr bwMode="auto">
          <a:xfrm>
            <a:off x="4787900" y="6117463"/>
            <a:ext cx="504825" cy="144463"/>
            <a:chOff x="2517" y="3929"/>
            <a:chExt cx="318" cy="91"/>
          </a:xfrm>
        </p:grpSpPr>
        <p:sp>
          <p:nvSpPr>
            <p:cNvPr id="18506"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07"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08"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09"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10"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8472" name="Text Box 75"/>
          <p:cNvSpPr txBox="1">
            <a:spLocks noChangeArrowheads="1"/>
          </p:cNvSpPr>
          <p:nvPr/>
        </p:nvSpPr>
        <p:spPr bwMode="auto">
          <a:xfrm>
            <a:off x="537370" y="4750626"/>
            <a:ext cx="7296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L=0V</a:t>
            </a:r>
          </a:p>
        </p:txBody>
      </p:sp>
      <p:sp>
        <p:nvSpPr>
          <p:cNvPr id="18473" name="Freeform 76"/>
          <p:cNvSpPr>
            <a:spLocks/>
          </p:cNvSpPr>
          <p:nvPr/>
        </p:nvSpPr>
        <p:spPr bwMode="auto">
          <a:xfrm>
            <a:off x="1403350" y="4390263"/>
            <a:ext cx="1525588" cy="863600"/>
          </a:xfrm>
          <a:custGeom>
            <a:avLst/>
            <a:gdLst>
              <a:gd name="T0" fmla="*/ 2147483646 w 961"/>
              <a:gd name="T1" fmla="*/ 0 h 544"/>
              <a:gd name="T2" fmla="*/ 2147483646 w 961"/>
              <a:gd name="T3" fmla="*/ 2147483646 h 544"/>
              <a:gd name="T4" fmla="*/ 0 w 961"/>
              <a:gd name="T5" fmla="*/ 2147483646 h 544"/>
              <a:gd name="T6" fmla="*/ 0 60000 65536"/>
              <a:gd name="T7" fmla="*/ 0 60000 65536"/>
              <a:gd name="T8" fmla="*/ 0 60000 65536"/>
            </a:gdLst>
            <a:ahLst/>
            <a:cxnLst>
              <a:cxn ang="T6">
                <a:pos x="T0" y="T1"/>
              </a:cxn>
              <a:cxn ang="T7">
                <a:pos x="T2" y="T3"/>
              </a:cxn>
              <a:cxn ang="T8">
                <a:pos x="T4" y="T5"/>
              </a:cxn>
            </a:cxnLst>
            <a:rect l="0" t="0" r="r" b="b"/>
            <a:pathLst>
              <a:path w="961" h="544">
                <a:moveTo>
                  <a:pt x="862" y="0"/>
                </a:moveTo>
                <a:cubicBezTo>
                  <a:pt x="911" y="158"/>
                  <a:pt x="961" y="317"/>
                  <a:pt x="817" y="408"/>
                </a:cubicBezTo>
                <a:cubicBezTo>
                  <a:pt x="673" y="499"/>
                  <a:pt x="336" y="521"/>
                  <a:pt x="0" y="544"/>
                </a:cubicBezTo>
              </a:path>
            </a:pathLst>
          </a:custGeom>
          <a:noFill/>
          <a:ln w="28575" cmpd="sng">
            <a:solidFill>
              <a:srgbClr val="FF66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74" name="Line 77"/>
          <p:cNvSpPr>
            <a:spLocks noChangeShapeType="1"/>
          </p:cNvSpPr>
          <p:nvPr/>
        </p:nvSpPr>
        <p:spPr bwMode="auto">
          <a:xfrm flipV="1">
            <a:off x="3276600" y="5326888"/>
            <a:ext cx="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75" name="Text Box 78"/>
          <p:cNvSpPr txBox="1">
            <a:spLocks noChangeArrowheads="1"/>
          </p:cNvSpPr>
          <p:nvPr/>
        </p:nvSpPr>
        <p:spPr bwMode="auto">
          <a:xfrm>
            <a:off x="3327400" y="5706301"/>
            <a:ext cx="8066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dirty="0"/>
              <a:t>０．</a:t>
            </a:r>
            <a:r>
              <a:rPr lang="en-US" altLang="ja-JP" sz="1800" dirty="0"/>
              <a:t>7V</a:t>
            </a:r>
          </a:p>
        </p:txBody>
      </p:sp>
      <p:sp>
        <p:nvSpPr>
          <p:cNvPr id="18477" name="Freeform 80"/>
          <p:cNvSpPr>
            <a:spLocks/>
          </p:cNvSpPr>
          <p:nvPr/>
        </p:nvSpPr>
        <p:spPr bwMode="auto">
          <a:xfrm>
            <a:off x="2713038" y="4750626"/>
            <a:ext cx="2327275" cy="1368425"/>
          </a:xfrm>
          <a:custGeom>
            <a:avLst/>
            <a:gdLst>
              <a:gd name="T0" fmla="*/ 2147483646 w 1466"/>
              <a:gd name="T1" fmla="*/ 0 h 862"/>
              <a:gd name="T2" fmla="*/ 2147483646 w 1466"/>
              <a:gd name="T3" fmla="*/ 2147483646 h 862"/>
              <a:gd name="T4" fmla="*/ 2147483646 w 1466"/>
              <a:gd name="T5" fmla="*/ 2147483646 h 862"/>
              <a:gd name="T6" fmla="*/ 2147483646 w 1466"/>
              <a:gd name="T7" fmla="*/ 2147483646 h 862"/>
              <a:gd name="T8" fmla="*/ 2147483646 w 1466"/>
              <a:gd name="T9" fmla="*/ 2147483646 h 862"/>
              <a:gd name="T10" fmla="*/ 2147483646 w 1466"/>
              <a:gd name="T11" fmla="*/ 2147483646 h 86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66" h="862">
                <a:moveTo>
                  <a:pt x="82" y="0"/>
                </a:moveTo>
                <a:cubicBezTo>
                  <a:pt x="41" y="109"/>
                  <a:pt x="0" y="219"/>
                  <a:pt x="128" y="272"/>
                </a:cubicBezTo>
                <a:cubicBezTo>
                  <a:pt x="256" y="325"/>
                  <a:pt x="702" y="310"/>
                  <a:pt x="853" y="317"/>
                </a:cubicBezTo>
                <a:cubicBezTo>
                  <a:pt x="1004" y="324"/>
                  <a:pt x="944" y="257"/>
                  <a:pt x="1035" y="317"/>
                </a:cubicBezTo>
                <a:cubicBezTo>
                  <a:pt x="1126" y="377"/>
                  <a:pt x="1330" y="589"/>
                  <a:pt x="1398" y="680"/>
                </a:cubicBezTo>
                <a:cubicBezTo>
                  <a:pt x="1466" y="771"/>
                  <a:pt x="1436" y="832"/>
                  <a:pt x="1443" y="862"/>
                </a:cubicBezTo>
              </a:path>
            </a:pathLst>
          </a:custGeom>
          <a:noFill/>
          <a:ln w="28575" cmpd="sng">
            <a:solidFill>
              <a:srgbClr val="FF66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7" name="Text Box 79"/>
          <p:cNvSpPr txBox="1">
            <a:spLocks noChangeArrowheads="1"/>
          </p:cNvSpPr>
          <p:nvPr/>
        </p:nvSpPr>
        <p:spPr bwMode="auto">
          <a:xfrm>
            <a:off x="5372100" y="5263388"/>
            <a:ext cx="27066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完全に</a:t>
            </a:r>
            <a:r>
              <a:rPr lang="en-US" altLang="ja-JP" sz="1800"/>
              <a:t>OFF</a:t>
            </a:r>
            <a:r>
              <a:rPr lang="ja-JP" altLang="en-US" sz="1800"/>
              <a:t>になりきらない</a:t>
            </a:r>
          </a:p>
        </p:txBody>
      </p:sp>
      <p:grpSp>
        <p:nvGrpSpPr>
          <p:cNvPr id="88" name="Group 4"/>
          <p:cNvGrpSpPr>
            <a:grpSpLocks/>
          </p:cNvGrpSpPr>
          <p:nvPr/>
        </p:nvGrpSpPr>
        <p:grpSpPr bwMode="auto">
          <a:xfrm flipH="1">
            <a:off x="1195896" y="3058160"/>
            <a:ext cx="1798637" cy="576263"/>
            <a:chOff x="1051" y="1978"/>
            <a:chExt cx="1133" cy="363"/>
          </a:xfrm>
        </p:grpSpPr>
        <p:sp>
          <p:nvSpPr>
            <p:cNvPr id="89" name="AutoShape 5"/>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90" name="Line 6"/>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1" name="Line 7"/>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 name="Line 8"/>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93" name="Rectangle 9"/>
          <p:cNvSpPr>
            <a:spLocks noChangeArrowheads="1"/>
          </p:cNvSpPr>
          <p:nvPr/>
        </p:nvSpPr>
        <p:spPr bwMode="auto">
          <a:xfrm>
            <a:off x="2923096" y="1834198"/>
            <a:ext cx="1444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94" name="Line 10"/>
          <p:cNvSpPr>
            <a:spLocks noChangeShapeType="1"/>
          </p:cNvSpPr>
          <p:nvPr/>
        </p:nvSpPr>
        <p:spPr bwMode="auto">
          <a:xfrm>
            <a:off x="2996121" y="241204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5" name="Line 11"/>
          <p:cNvSpPr>
            <a:spLocks noChangeShapeType="1"/>
          </p:cNvSpPr>
          <p:nvPr/>
        </p:nvSpPr>
        <p:spPr bwMode="auto">
          <a:xfrm>
            <a:off x="2851658" y="1545273"/>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6" name="Line 12"/>
          <p:cNvSpPr>
            <a:spLocks noChangeShapeType="1"/>
          </p:cNvSpPr>
          <p:nvPr/>
        </p:nvSpPr>
        <p:spPr bwMode="auto">
          <a:xfrm>
            <a:off x="2996121" y="1545273"/>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7" name="Line 13"/>
          <p:cNvSpPr>
            <a:spLocks noChangeShapeType="1"/>
          </p:cNvSpPr>
          <p:nvPr/>
        </p:nvSpPr>
        <p:spPr bwMode="auto">
          <a:xfrm>
            <a:off x="2996121" y="2627948"/>
            <a:ext cx="0" cy="7191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98" name="Group 14"/>
          <p:cNvGrpSpPr>
            <a:grpSpLocks/>
          </p:cNvGrpSpPr>
          <p:nvPr/>
        </p:nvGrpSpPr>
        <p:grpSpPr bwMode="auto">
          <a:xfrm flipH="1">
            <a:off x="1195896" y="2339023"/>
            <a:ext cx="1798637" cy="576262"/>
            <a:chOff x="1051" y="1978"/>
            <a:chExt cx="1133" cy="363"/>
          </a:xfrm>
        </p:grpSpPr>
        <p:sp>
          <p:nvSpPr>
            <p:cNvPr id="99" name="AutoShape 15"/>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0" name="Line 16"/>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1" name="Line 17"/>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 name="Line 18"/>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03" name="Line 19"/>
          <p:cNvSpPr>
            <a:spLocks noChangeShapeType="1"/>
          </p:cNvSpPr>
          <p:nvPr/>
        </p:nvSpPr>
        <p:spPr bwMode="auto">
          <a:xfrm>
            <a:off x="2996121" y="2626360"/>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 name="Line 24"/>
          <p:cNvSpPr>
            <a:spLocks noChangeShapeType="1"/>
          </p:cNvSpPr>
          <p:nvPr/>
        </p:nvSpPr>
        <p:spPr bwMode="auto">
          <a:xfrm>
            <a:off x="4416933" y="2239010"/>
            <a:ext cx="0" cy="7921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 name="Line 25"/>
          <p:cNvSpPr>
            <a:spLocks noChangeShapeType="1"/>
          </p:cNvSpPr>
          <p:nvPr/>
        </p:nvSpPr>
        <p:spPr bwMode="auto">
          <a:xfrm flipH="1">
            <a:off x="4416933" y="2239010"/>
            <a:ext cx="5762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 name="Line 26"/>
          <p:cNvSpPr>
            <a:spLocks noChangeShapeType="1"/>
          </p:cNvSpPr>
          <p:nvPr/>
        </p:nvSpPr>
        <p:spPr bwMode="auto">
          <a:xfrm>
            <a:off x="4416933" y="2670810"/>
            <a:ext cx="6477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 name="Line 27"/>
          <p:cNvSpPr>
            <a:spLocks noChangeShapeType="1"/>
          </p:cNvSpPr>
          <p:nvPr/>
        </p:nvSpPr>
        <p:spPr bwMode="auto">
          <a:xfrm>
            <a:off x="4056571" y="2626360"/>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 name="Line 28"/>
          <p:cNvSpPr>
            <a:spLocks noChangeShapeType="1"/>
          </p:cNvSpPr>
          <p:nvPr/>
        </p:nvSpPr>
        <p:spPr bwMode="auto">
          <a:xfrm>
            <a:off x="4993196" y="205009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 name="Rectangle 29"/>
          <p:cNvSpPr>
            <a:spLocks noChangeArrowheads="1"/>
          </p:cNvSpPr>
          <p:nvPr/>
        </p:nvSpPr>
        <p:spPr bwMode="auto">
          <a:xfrm>
            <a:off x="4920171" y="1473835"/>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0" name="Line 30"/>
          <p:cNvSpPr>
            <a:spLocks noChangeShapeType="1"/>
          </p:cNvSpPr>
          <p:nvPr/>
        </p:nvSpPr>
        <p:spPr bwMode="auto">
          <a:xfrm>
            <a:off x="4870958" y="1173798"/>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 name="Line 31"/>
          <p:cNvSpPr>
            <a:spLocks noChangeShapeType="1"/>
          </p:cNvSpPr>
          <p:nvPr/>
        </p:nvSpPr>
        <p:spPr bwMode="auto">
          <a:xfrm>
            <a:off x="5015421" y="1173798"/>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 name="Line 33"/>
          <p:cNvSpPr>
            <a:spLocks noChangeShapeType="1"/>
          </p:cNvSpPr>
          <p:nvPr/>
        </p:nvSpPr>
        <p:spPr bwMode="auto">
          <a:xfrm>
            <a:off x="3191383" y="262636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 name="Line 34"/>
          <p:cNvSpPr>
            <a:spLocks noChangeShapeType="1"/>
          </p:cNvSpPr>
          <p:nvPr/>
        </p:nvSpPr>
        <p:spPr bwMode="auto">
          <a:xfrm>
            <a:off x="5063046" y="3102610"/>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14" name="Group 35"/>
          <p:cNvGrpSpPr>
            <a:grpSpLocks/>
          </p:cNvGrpSpPr>
          <p:nvPr/>
        </p:nvGrpSpPr>
        <p:grpSpPr bwMode="auto">
          <a:xfrm>
            <a:off x="4775708" y="3416935"/>
            <a:ext cx="504825" cy="144463"/>
            <a:chOff x="2517" y="3929"/>
            <a:chExt cx="318" cy="91"/>
          </a:xfrm>
        </p:grpSpPr>
        <p:sp>
          <p:nvSpPr>
            <p:cNvPr id="115"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6"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7"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8"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9"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20" name="Text Box 75"/>
          <p:cNvSpPr txBox="1">
            <a:spLocks noChangeArrowheads="1"/>
          </p:cNvSpPr>
          <p:nvPr/>
        </p:nvSpPr>
        <p:spPr bwMode="auto">
          <a:xfrm>
            <a:off x="579946" y="2069148"/>
            <a:ext cx="8707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H=</a:t>
            </a:r>
            <a:r>
              <a:rPr lang="en-US" altLang="ja-JP" sz="1800" dirty="0" err="1"/>
              <a:t>Vcc</a:t>
            </a:r>
            <a:endParaRPr lang="en-US" altLang="ja-JP" sz="1800" dirty="0"/>
          </a:p>
        </p:txBody>
      </p:sp>
      <p:sp>
        <p:nvSpPr>
          <p:cNvPr id="122" name="Line 77"/>
          <p:cNvSpPr>
            <a:spLocks noChangeShapeType="1"/>
          </p:cNvSpPr>
          <p:nvPr/>
        </p:nvSpPr>
        <p:spPr bwMode="auto">
          <a:xfrm flipV="1">
            <a:off x="3264408" y="2626360"/>
            <a:ext cx="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 name="Text Box 78"/>
          <p:cNvSpPr txBox="1">
            <a:spLocks noChangeArrowheads="1"/>
          </p:cNvSpPr>
          <p:nvPr/>
        </p:nvSpPr>
        <p:spPr bwMode="auto">
          <a:xfrm>
            <a:off x="3315208" y="3005773"/>
            <a:ext cx="8066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dirty="0"/>
              <a:t>０．</a:t>
            </a:r>
            <a:r>
              <a:rPr lang="en-US" altLang="ja-JP" sz="1800" dirty="0"/>
              <a:t>7V</a:t>
            </a:r>
          </a:p>
        </p:txBody>
      </p:sp>
      <p:sp>
        <p:nvSpPr>
          <p:cNvPr id="124" name="Freeform 80"/>
          <p:cNvSpPr>
            <a:spLocks/>
          </p:cNvSpPr>
          <p:nvPr/>
        </p:nvSpPr>
        <p:spPr bwMode="auto">
          <a:xfrm>
            <a:off x="2700846" y="2050098"/>
            <a:ext cx="2327275" cy="1368425"/>
          </a:xfrm>
          <a:custGeom>
            <a:avLst/>
            <a:gdLst>
              <a:gd name="T0" fmla="*/ 2147483646 w 1466"/>
              <a:gd name="T1" fmla="*/ 0 h 862"/>
              <a:gd name="T2" fmla="*/ 2147483646 w 1466"/>
              <a:gd name="T3" fmla="*/ 2147483646 h 862"/>
              <a:gd name="T4" fmla="*/ 2147483646 w 1466"/>
              <a:gd name="T5" fmla="*/ 2147483646 h 862"/>
              <a:gd name="T6" fmla="*/ 2147483646 w 1466"/>
              <a:gd name="T7" fmla="*/ 2147483646 h 862"/>
              <a:gd name="T8" fmla="*/ 2147483646 w 1466"/>
              <a:gd name="T9" fmla="*/ 2147483646 h 862"/>
              <a:gd name="T10" fmla="*/ 2147483646 w 1466"/>
              <a:gd name="T11" fmla="*/ 2147483646 h 86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66" h="862">
                <a:moveTo>
                  <a:pt x="82" y="0"/>
                </a:moveTo>
                <a:cubicBezTo>
                  <a:pt x="41" y="109"/>
                  <a:pt x="0" y="219"/>
                  <a:pt x="128" y="272"/>
                </a:cubicBezTo>
                <a:cubicBezTo>
                  <a:pt x="256" y="325"/>
                  <a:pt x="702" y="310"/>
                  <a:pt x="853" y="317"/>
                </a:cubicBezTo>
                <a:cubicBezTo>
                  <a:pt x="1004" y="324"/>
                  <a:pt x="944" y="257"/>
                  <a:pt x="1035" y="317"/>
                </a:cubicBezTo>
                <a:cubicBezTo>
                  <a:pt x="1126" y="377"/>
                  <a:pt x="1330" y="589"/>
                  <a:pt x="1398" y="680"/>
                </a:cubicBezTo>
                <a:cubicBezTo>
                  <a:pt x="1466" y="771"/>
                  <a:pt x="1436" y="832"/>
                  <a:pt x="1443" y="862"/>
                </a:cubicBezTo>
              </a:path>
            </a:pathLst>
          </a:custGeom>
          <a:noFill/>
          <a:ln w="28575" cmpd="sng">
            <a:solidFill>
              <a:srgbClr val="FF66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5" name="Text Box 79"/>
          <p:cNvSpPr txBox="1">
            <a:spLocks noChangeArrowheads="1"/>
          </p:cNvSpPr>
          <p:nvPr/>
        </p:nvSpPr>
        <p:spPr bwMode="auto">
          <a:xfrm>
            <a:off x="5359908" y="2562860"/>
            <a:ext cx="11560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ON</a:t>
            </a:r>
            <a:r>
              <a:rPr lang="ja-JP" altLang="en-US" sz="1800" dirty="0"/>
              <a:t>になる</a:t>
            </a:r>
          </a:p>
        </p:txBody>
      </p:sp>
      <p:sp>
        <p:nvSpPr>
          <p:cNvPr id="126" name="Text Box 75"/>
          <p:cNvSpPr txBox="1">
            <a:spLocks noChangeArrowheads="1"/>
          </p:cNvSpPr>
          <p:nvPr/>
        </p:nvSpPr>
        <p:spPr bwMode="auto">
          <a:xfrm>
            <a:off x="586820" y="3102610"/>
            <a:ext cx="8707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H=</a:t>
            </a:r>
            <a:r>
              <a:rPr lang="en-US" altLang="ja-JP" sz="1800" dirty="0" err="1"/>
              <a:t>Vcc</a:t>
            </a:r>
            <a:endParaRPr lang="en-US" altLang="ja-JP" sz="1800" dirty="0"/>
          </a:p>
        </p:txBody>
      </p:sp>
      <p:sp>
        <p:nvSpPr>
          <p:cNvPr id="127" name="Text Box 75"/>
          <p:cNvSpPr txBox="1">
            <a:spLocks noChangeArrowheads="1"/>
          </p:cNvSpPr>
          <p:nvPr/>
        </p:nvSpPr>
        <p:spPr bwMode="auto">
          <a:xfrm>
            <a:off x="2359676" y="1197215"/>
            <a:ext cx="5693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err="1"/>
              <a:t>Vcc</a:t>
            </a:r>
            <a:endParaRPr lang="en-US" altLang="ja-JP" sz="1800" dirty="0"/>
          </a:p>
        </p:txBody>
      </p:sp>
      <p:sp>
        <p:nvSpPr>
          <p:cNvPr id="128" name="Line 30"/>
          <p:cNvSpPr>
            <a:spLocks noChangeShapeType="1"/>
          </p:cNvSpPr>
          <p:nvPr/>
        </p:nvSpPr>
        <p:spPr bwMode="auto">
          <a:xfrm>
            <a:off x="5014627" y="2205800"/>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 name="テキスト ボックス 1"/>
          <p:cNvSpPr txBox="1"/>
          <p:nvPr/>
        </p:nvSpPr>
        <p:spPr>
          <a:xfrm>
            <a:off x="5445508" y="1884482"/>
            <a:ext cx="338554" cy="369332"/>
          </a:xfrm>
          <a:prstGeom prst="rect">
            <a:avLst/>
          </a:prstGeom>
          <a:noFill/>
        </p:spPr>
        <p:txBody>
          <a:bodyPr wrap="none" rtlCol="0">
            <a:spAutoFit/>
          </a:bodyPr>
          <a:lstStyle/>
          <a:p>
            <a:r>
              <a:rPr kumimoji="1" lang="en-US" altLang="ja-JP" dirty="0"/>
              <a:t>Y</a:t>
            </a:r>
            <a:endParaRPr kumimoji="1" lang="ja-JP" altLang="en-US" dirty="0"/>
          </a:p>
        </p:txBody>
      </p:sp>
    </p:spTree>
    <p:extLst>
      <p:ext uri="{BB962C8B-B14F-4D97-AF65-F5344CB8AC3E}">
        <p14:creationId xmlns:p14="http://schemas.microsoft.com/office/powerpoint/2010/main" val="24930329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914400" y="0"/>
            <a:ext cx="8229600" cy="1143000"/>
          </a:xfrm>
        </p:spPr>
        <p:txBody>
          <a:bodyPr/>
          <a:lstStyle/>
          <a:p>
            <a:pPr eaLnBrk="1" hangingPunct="1"/>
            <a:r>
              <a:rPr lang="en-US" altLang="ja-JP" dirty="0"/>
              <a:t>DTL(Diode-Transistor Logic)</a:t>
            </a:r>
            <a:endParaRPr lang="ja-JP" altLang="en-US" dirty="0"/>
          </a:p>
        </p:txBody>
      </p:sp>
      <p:grpSp>
        <p:nvGrpSpPr>
          <p:cNvPr id="18454" name="Group 41"/>
          <p:cNvGrpSpPr>
            <a:grpSpLocks/>
          </p:cNvGrpSpPr>
          <p:nvPr/>
        </p:nvGrpSpPr>
        <p:grpSpPr bwMode="auto">
          <a:xfrm flipH="1">
            <a:off x="1333754" y="2859405"/>
            <a:ext cx="1798638" cy="576263"/>
            <a:chOff x="1051" y="1978"/>
            <a:chExt cx="1133" cy="363"/>
          </a:xfrm>
        </p:grpSpPr>
        <p:sp>
          <p:nvSpPr>
            <p:cNvPr id="18502" name="AutoShape 42"/>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503" name="Line 43"/>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04" name="Line 44"/>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05" name="Line 45"/>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8455" name="Rectangle 46"/>
          <p:cNvSpPr>
            <a:spLocks noChangeArrowheads="1"/>
          </p:cNvSpPr>
          <p:nvPr/>
        </p:nvSpPr>
        <p:spPr bwMode="auto">
          <a:xfrm>
            <a:off x="3062542" y="1635443"/>
            <a:ext cx="1444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456" name="Line 47"/>
          <p:cNvSpPr>
            <a:spLocks noChangeShapeType="1"/>
          </p:cNvSpPr>
          <p:nvPr/>
        </p:nvSpPr>
        <p:spPr bwMode="auto">
          <a:xfrm>
            <a:off x="3133979" y="221329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7" name="Line 48"/>
          <p:cNvSpPr>
            <a:spLocks noChangeShapeType="1"/>
          </p:cNvSpPr>
          <p:nvPr/>
        </p:nvSpPr>
        <p:spPr bwMode="auto">
          <a:xfrm>
            <a:off x="2989517" y="1346518"/>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8" name="Line 49"/>
          <p:cNvSpPr>
            <a:spLocks noChangeShapeType="1"/>
          </p:cNvSpPr>
          <p:nvPr/>
        </p:nvSpPr>
        <p:spPr bwMode="auto">
          <a:xfrm>
            <a:off x="3133979" y="1346518"/>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9" name="Line 50"/>
          <p:cNvSpPr>
            <a:spLocks noChangeShapeType="1"/>
          </p:cNvSpPr>
          <p:nvPr/>
        </p:nvSpPr>
        <p:spPr bwMode="auto">
          <a:xfrm>
            <a:off x="3133979" y="2429193"/>
            <a:ext cx="0" cy="7191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8460" name="Group 51"/>
          <p:cNvGrpSpPr>
            <a:grpSpLocks/>
          </p:cNvGrpSpPr>
          <p:nvPr/>
        </p:nvGrpSpPr>
        <p:grpSpPr bwMode="auto">
          <a:xfrm flipH="1">
            <a:off x="1333754" y="2140268"/>
            <a:ext cx="1798638" cy="576262"/>
            <a:chOff x="1051" y="1978"/>
            <a:chExt cx="1133" cy="363"/>
          </a:xfrm>
        </p:grpSpPr>
        <p:sp>
          <p:nvSpPr>
            <p:cNvPr id="18498" name="AutoShape 52"/>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499" name="Line 53"/>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00" name="Line 54"/>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01" name="Line 55"/>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8461" name="Line 56"/>
          <p:cNvSpPr>
            <a:spLocks noChangeShapeType="1"/>
          </p:cNvSpPr>
          <p:nvPr/>
        </p:nvSpPr>
        <p:spPr bwMode="auto">
          <a:xfrm>
            <a:off x="3133979" y="2427605"/>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2" name="Line 59"/>
          <p:cNvSpPr>
            <a:spLocks noChangeShapeType="1"/>
          </p:cNvSpPr>
          <p:nvPr/>
        </p:nvSpPr>
        <p:spPr bwMode="auto">
          <a:xfrm>
            <a:off x="6950329" y="2040255"/>
            <a:ext cx="0" cy="7921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3" name="Line 60"/>
          <p:cNvSpPr>
            <a:spLocks noChangeShapeType="1"/>
          </p:cNvSpPr>
          <p:nvPr/>
        </p:nvSpPr>
        <p:spPr bwMode="auto">
          <a:xfrm flipH="1">
            <a:off x="6950329" y="2040255"/>
            <a:ext cx="5762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4" name="Line 61"/>
          <p:cNvSpPr>
            <a:spLocks noChangeShapeType="1"/>
          </p:cNvSpPr>
          <p:nvPr/>
        </p:nvSpPr>
        <p:spPr bwMode="auto">
          <a:xfrm>
            <a:off x="6950329" y="2472055"/>
            <a:ext cx="6477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5" name="Line 63"/>
          <p:cNvSpPr>
            <a:spLocks noChangeShapeType="1"/>
          </p:cNvSpPr>
          <p:nvPr/>
        </p:nvSpPr>
        <p:spPr bwMode="auto">
          <a:xfrm>
            <a:off x="7526592" y="185134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6" name="Rectangle 64"/>
          <p:cNvSpPr>
            <a:spLocks noChangeArrowheads="1"/>
          </p:cNvSpPr>
          <p:nvPr/>
        </p:nvSpPr>
        <p:spPr bwMode="auto">
          <a:xfrm>
            <a:off x="7453567" y="1275080"/>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467" name="Line 65"/>
          <p:cNvSpPr>
            <a:spLocks noChangeShapeType="1"/>
          </p:cNvSpPr>
          <p:nvPr/>
        </p:nvSpPr>
        <p:spPr bwMode="auto">
          <a:xfrm>
            <a:off x="7404354" y="975043"/>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8" name="Line 66"/>
          <p:cNvSpPr>
            <a:spLocks noChangeShapeType="1"/>
          </p:cNvSpPr>
          <p:nvPr/>
        </p:nvSpPr>
        <p:spPr bwMode="auto">
          <a:xfrm>
            <a:off x="7548817" y="975043"/>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9" name="Line 67"/>
          <p:cNvSpPr>
            <a:spLocks noChangeShapeType="1"/>
          </p:cNvSpPr>
          <p:nvPr/>
        </p:nvSpPr>
        <p:spPr bwMode="auto">
          <a:xfrm>
            <a:off x="3329241" y="2427605"/>
            <a:ext cx="189735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70" name="Line 68"/>
          <p:cNvSpPr>
            <a:spLocks noChangeShapeType="1"/>
          </p:cNvSpPr>
          <p:nvPr/>
        </p:nvSpPr>
        <p:spPr bwMode="auto">
          <a:xfrm>
            <a:off x="7596442" y="2903855"/>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8471" name="Group 69"/>
          <p:cNvGrpSpPr>
            <a:grpSpLocks/>
          </p:cNvGrpSpPr>
          <p:nvPr/>
        </p:nvGrpSpPr>
        <p:grpSpPr bwMode="auto">
          <a:xfrm>
            <a:off x="7309104" y="3218180"/>
            <a:ext cx="504825" cy="144463"/>
            <a:chOff x="2517" y="3929"/>
            <a:chExt cx="318" cy="91"/>
          </a:xfrm>
        </p:grpSpPr>
        <p:sp>
          <p:nvSpPr>
            <p:cNvPr id="18493" name="Line 70"/>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94" name="Line 71"/>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95" name="Line 72"/>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96" name="Line 73"/>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97" name="Line 74"/>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8476" name="Text Box 79"/>
          <p:cNvSpPr txBox="1">
            <a:spLocks noChangeArrowheads="1"/>
          </p:cNvSpPr>
          <p:nvPr/>
        </p:nvSpPr>
        <p:spPr bwMode="auto">
          <a:xfrm>
            <a:off x="4157123" y="1580912"/>
            <a:ext cx="244650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dirty="0"/>
              <a:t>レベルシフトダイオード</a:t>
            </a:r>
          </a:p>
        </p:txBody>
      </p:sp>
      <p:grpSp>
        <p:nvGrpSpPr>
          <p:cNvPr id="18478" name="Group 81"/>
          <p:cNvGrpSpPr>
            <a:grpSpLocks/>
          </p:cNvGrpSpPr>
          <p:nvPr/>
        </p:nvGrpSpPr>
        <p:grpSpPr bwMode="auto">
          <a:xfrm>
            <a:off x="4142042" y="2141855"/>
            <a:ext cx="1368425" cy="576263"/>
            <a:chOff x="1051" y="1978"/>
            <a:chExt cx="1133" cy="363"/>
          </a:xfrm>
        </p:grpSpPr>
        <p:sp>
          <p:nvSpPr>
            <p:cNvPr id="18489" name="AutoShape 82"/>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490" name="Line 83"/>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91" name="Line 84"/>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92" name="Line 85"/>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8479" name="Group 86"/>
          <p:cNvGrpSpPr>
            <a:grpSpLocks/>
          </p:cNvGrpSpPr>
          <p:nvPr/>
        </p:nvGrpSpPr>
        <p:grpSpPr bwMode="auto">
          <a:xfrm>
            <a:off x="5510467" y="2140268"/>
            <a:ext cx="1368425" cy="576262"/>
            <a:chOff x="1051" y="1978"/>
            <a:chExt cx="1133" cy="363"/>
          </a:xfrm>
        </p:grpSpPr>
        <p:sp>
          <p:nvSpPr>
            <p:cNvPr id="18485" name="AutoShape 87"/>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486" name="Line 88"/>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87" name="Line 89"/>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88" name="Line 90"/>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88" name="Group 41"/>
          <p:cNvGrpSpPr>
            <a:grpSpLocks/>
          </p:cNvGrpSpPr>
          <p:nvPr/>
        </p:nvGrpSpPr>
        <p:grpSpPr bwMode="auto">
          <a:xfrm flipH="1">
            <a:off x="1408366" y="5334981"/>
            <a:ext cx="1798638" cy="576263"/>
            <a:chOff x="1051" y="1978"/>
            <a:chExt cx="1133" cy="363"/>
          </a:xfrm>
        </p:grpSpPr>
        <p:sp>
          <p:nvSpPr>
            <p:cNvPr id="89" name="AutoShape 42"/>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90" name="Line 43"/>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1" name="Line 44"/>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 name="Line 45"/>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93" name="Rectangle 46"/>
          <p:cNvSpPr>
            <a:spLocks noChangeArrowheads="1"/>
          </p:cNvSpPr>
          <p:nvPr/>
        </p:nvSpPr>
        <p:spPr bwMode="auto">
          <a:xfrm>
            <a:off x="3137154" y="4111019"/>
            <a:ext cx="1444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94" name="Line 47"/>
          <p:cNvSpPr>
            <a:spLocks noChangeShapeType="1"/>
          </p:cNvSpPr>
          <p:nvPr/>
        </p:nvSpPr>
        <p:spPr bwMode="auto">
          <a:xfrm>
            <a:off x="3208591" y="4688869"/>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5" name="Line 48"/>
          <p:cNvSpPr>
            <a:spLocks noChangeShapeType="1"/>
          </p:cNvSpPr>
          <p:nvPr/>
        </p:nvSpPr>
        <p:spPr bwMode="auto">
          <a:xfrm>
            <a:off x="3064129" y="3822094"/>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6" name="Line 49"/>
          <p:cNvSpPr>
            <a:spLocks noChangeShapeType="1"/>
          </p:cNvSpPr>
          <p:nvPr/>
        </p:nvSpPr>
        <p:spPr bwMode="auto">
          <a:xfrm>
            <a:off x="3208591" y="3822094"/>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7" name="Line 50"/>
          <p:cNvSpPr>
            <a:spLocks noChangeShapeType="1"/>
          </p:cNvSpPr>
          <p:nvPr/>
        </p:nvSpPr>
        <p:spPr bwMode="auto">
          <a:xfrm>
            <a:off x="3208591" y="4904769"/>
            <a:ext cx="0" cy="7191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98" name="Group 51"/>
          <p:cNvGrpSpPr>
            <a:grpSpLocks/>
          </p:cNvGrpSpPr>
          <p:nvPr/>
        </p:nvGrpSpPr>
        <p:grpSpPr bwMode="auto">
          <a:xfrm flipH="1">
            <a:off x="1408366" y="4615844"/>
            <a:ext cx="1798638" cy="576262"/>
            <a:chOff x="1051" y="1978"/>
            <a:chExt cx="1133" cy="363"/>
          </a:xfrm>
        </p:grpSpPr>
        <p:sp>
          <p:nvSpPr>
            <p:cNvPr id="99" name="AutoShape 52"/>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0" name="Line 53"/>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1" name="Line 54"/>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 name="Line 55"/>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03" name="Line 56"/>
          <p:cNvSpPr>
            <a:spLocks noChangeShapeType="1"/>
          </p:cNvSpPr>
          <p:nvPr/>
        </p:nvSpPr>
        <p:spPr bwMode="auto">
          <a:xfrm>
            <a:off x="3208591" y="4903181"/>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 name="Line 59"/>
          <p:cNvSpPr>
            <a:spLocks noChangeShapeType="1"/>
          </p:cNvSpPr>
          <p:nvPr/>
        </p:nvSpPr>
        <p:spPr bwMode="auto">
          <a:xfrm>
            <a:off x="7024941" y="4515831"/>
            <a:ext cx="0" cy="7921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 name="Line 60"/>
          <p:cNvSpPr>
            <a:spLocks noChangeShapeType="1"/>
          </p:cNvSpPr>
          <p:nvPr/>
        </p:nvSpPr>
        <p:spPr bwMode="auto">
          <a:xfrm flipH="1">
            <a:off x="7024941" y="4515831"/>
            <a:ext cx="5762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 name="Line 61"/>
          <p:cNvSpPr>
            <a:spLocks noChangeShapeType="1"/>
          </p:cNvSpPr>
          <p:nvPr/>
        </p:nvSpPr>
        <p:spPr bwMode="auto">
          <a:xfrm>
            <a:off x="7024941" y="4947631"/>
            <a:ext cx="6477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7" name="Line 63"/>
          <p:cNvSpPr>
            <a:spLocks noChangeShapeType="1"/>
          </p:cNvSpPr>
          <p:nvPr/>
        </p:nvSpPr>
        <p:spPr bwMode="auto">
          <a:xfrm>
            <a:off x="7601204" y="4326919"/>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8" name="Rectangle 64"/>
          <p:cNvSpPr>
            <a:spLocks noChangeArrowheads="1"/>
          </p:cNvSpPr>
          <p:nvPr/>
        </p:nvSpPr>
        <p:spPr bwMode="auto">
          <a:xfrm>
            <a:off x="7528179" y="3750656"/>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9" name="Line 65"/>
          <p:cNvSpPr>
            <a:spLocks noChangeShapeType="1"/>
          </p:cNvSpPr>
          <p:nvPr/>
        </p:nvSpPr>
        <p:spPr bwMode="auto">
          <a:xfrm>
            <a:off x="7478966" y="3450619"/>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 name="Line 66"/>
          <p:cNvSpPr>
            <a:spLocks noChangeShapeType="1"/>
          </p:cNvSpPr>
          <p:nvPr/>
        </p:nvSpPr>
        <p:spPr bwMode="auto">
          <a:xfrm>
            <a:off x="7623429" y="3450619"/>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 name="Line 67"/>
          <p:cNvSpPr>
            <a:spLocks noChangeShapeType="1"/>
          </p:cNvSpPr>
          <p:nvPr/>
        </p:nvSpPr>
        <p:spPr bwMode="auto">
          <a:xfrm>
            <a:off x="3403854" y="4903181"/>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 name="Line 68"/>
          <p:cNvSpPr>
            <a:spLocks noChangeShapeType="1"/>
          </p:cNvSpPr>
          <p:nvPr/>
        </p:nvSpPr>
        <p:spPr bwMode="auto">
          <a:xfrm>
            <a:off x="7671054" y="5379431"/>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13" name="Group 69"/>
          <p:cNvGrpSpPr>
            <a:grpSpLocks/>
          </p:cNvGrpSpPr>
          <p:nvPr/>
        </p:nvGrpSpPr>
        <p:grpSpPr bwMode="auto">
          <a:xfrm>
            <a:off x="7383716" y="5693756"/>
            <a:ext cx="504825" cy="144463"/>
            <a:chOff x="2517" y="3929"/>
            <a:chExt cx="318" cy="91"/>
          </a:xfrm>
        </p:grpSpPr>
        <p:sp>
          <p:nvSpPr>
            <p:cNvPr id="114" name="Line 70"/>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5" name="Line 71"/>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6" name="Line 72"/>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7" name="Line 73"/>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8" name="Line 74"/>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9" name="Text Box 79"/>
          <p:cNvSpPr txBox="1">
            <a:spLocks noChangeArrowheads="1"/>
          </p:cNvSpPr>
          <p:nvPr/>
        </p:nvSpPr>
        <p:spPr bwMode="auto">
          <a:xfrm>
            <a:off x="4231735" y="4056488"/>
            <a:ext cx="244650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dirty="0"/>
              <a:t>レベルシフトダイオード</a:t>
            </a:r>
          </a:p>
        </p:txBody>
      </p:sp>
      <p:grpSp>
        <p:nvGrpSpPr>
          <p:cNvPr id="120" name="Group 81"/>
          <p:cNvGrpSpPr>
            <a:grpSpLocks/>
          </p:cNvGrpSpPr>
          <p:nvPr/>
        </p:nvGrpSpPr>
        <p:grpSpPr bwMode="auto">
          <a:xfrm>
            <a:off x="4216654" y="4617431"/>
            <a:ext cx="1368425" cy="576263"/>
            <a:chOff x="1051" y="1978"/>
            <a:chExt cx="1133" cy="363"/>
          </a:xfrm>
        </p:grpSpPr>
        <p:sp>
          <p:nvSpPr>
            <p:cNvPr id="121" name="AutoShape 82"/>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2" name="Line 83"/>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 name="Line 84"/>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4" name="Line 85"/>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25" name="Group 86"/>
          <p:cNvGrpSpPr>
            <a:grpSpLocks/>
          </p:cNvGrpSpPr>
          <p:nvPr/>
        </p:nvGrpSpPr>
        <p:grpSpPr bwMode="auto">
          <a:xfrm>
            <a:off x="5585079" y="4615844"/>
            <a:ext cx="1368425" cy="576262"/>
            <a:chOff x="1051" y="1978"/>
            <a:chExt cx="1133" cy="363"/>
          </a:xfrm>
        </p:grpSpPr>
        <p:sp>
          <p:nvSpPr>
            <p:cNvPr id="126" name="AutoShape 87"/>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7" name="Line 88"/>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8" name="Line 89"/>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9" name="Line 90"/>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30" name="Line 91"/>
          <p:cNvSpPr>
            <a:spLocks noChangeShapeType="1"/>
          </p:cNvSpPr>
          <p:nvPr/>
        </p:nvSpPr>
        <p:spPr bwMode="auto">
          <a:xfrm flipV="1">
            <a:off x="3568954" y="4974619"/>
            <a:ext cx="0"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1" name="Text Box 92"/>
          <p:cNvSpPr txBox="1">
            <a:spLocks noChangeArrowheads="1"/>
          </p:cNvSpPr>
          <p:nvPr/>
        </p:nvSpPr>
        <p:spPr bwMode="auto">
          <a:xfrm>
            <a:off x="3568954" y="5558819"/>
            <a:ext cx="532389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dirty="0"/>
              <a:t>ここが</a:t>
            </a:r>
            <a:r>
              <a:rPr lang="en-US" altLang="ja-JP" sz="1800" dirty="0"/>
              <a:t>2.1V</a:t>
            </a:r>
            <a:r>
              <a:rPr lang="ja-JP" altLang="en-US" sz="1800" dirty="0"/>
              <a:t>にならないと</a:t>
            </a:r>
          </a:p>
          <a:p>
            <a:pPr eaLnBrk="1" hangingPunct="1">
              <a:spcBef>
                <a:spcPct val="0"/>
              </a:spcBef>
              <a:buFontTx/>
              <a:buNone/>
            </a:pPr>
            <a:r>
              <a:rPr lang="en-US" altLang="ja-JP" sz="1800" dirty="0"/>
              <a:t>ON</a:t>
            </a:r>
            <a:r>
              <a:rPr lang="ja-JP" altLang="en-US" sz="1800" dirty="0"/>
              <a:t>にならない→</a:t>
            </a:r>
            <a:r>
              <a:rPr lang="en-US" altLang="ja-JP" sz="1800" dirty="0"/>
              <a:t>2.1V</a:t>
            </a:r>
            <a:r>
              <a:rPr lang="ja-JP" altLang="en-US" sz="1800" dirty="0"/>
              <a:t>（スレッショルドレベルと呼ぶ）</a:t>
            </a:r>
            <a:r>
              <a:rPr lang="en-US" altLang="ja-JP" sz="1800" dirty="0"/>
              <a:t> </a:t>
            </a:r>
          </a:p>
        </p:txBody>
      </p:sp>
      <p:sp>
        <p:nvSpPr>
          <p:cNvPr id="132" name="Freeform 93"/>
          <p:cNvSpPr>
            <a:spLocks/>
          </p:cNvSpPr>
          <p:nvPr/>
        </p:nvSpPr>
        <p:spPr bwMode="auto">
          <a:xfrm>
            <a:off x="1624266" y="3895119"/>
            <a:ext cx="1525588" cy="863600"/>
          </a:xfrm>
          <a:custGeom>
            <a:avLst/>
            <a:gdLst>
              <a:gd name="T0" fmla="*/ 2147483646 w 961"/>
              <a:gd name="T1" fmla="*/ 0 h 544"/>
              <a:gd name="T2" fmla="*/ 2147483646 w 961"/>
              <a:gd name="T3" fmla="*/ 2147483646 h 544"/>
              <a:gd name="T4" fmla="*/ 0 w 961"/>
              <a:gd name="T5" fmla="*/ 2147483646 h 544"/>
              <a:gd name="T6" fmla="*/ 0 60000 65536"/>
              <a:gd name="T7" fmla="*/ 0 60000 65536"/>
              <a:gd name="T8" fmla="*/ 0 60000 65536"/>
            </a:gdLst>
            <a:ahLst/>
            <a:cxnLst>
              <a:cxn ang="T6">
                <a:pos x="T0" y="T1"/>
              </a:cxn>
              <a:cxn ang="T7">
                <a:pos x="T2" y="T3"/>
              </a:cxn>
              <a:cxn ang="T8">
                <a:pos x="T4" y="T5"/>
              </a:cxn>
            </a:cxnLst>
            <a:rect l="0" t="0" r="r" b="b"/>
            <a:pathLst>
              <a:path w="961" h="544">
                <a:moveTo>
                  <a:pt x="862" y="0"/>
                </a:moveTo>
                <a:cubicBezTo>
                  <a:pt x="911" y="158"/>
                  <a:pt x="961" y="317"/>
                  <a:pt x="817" y="408"/>
                </a:cubicBezTo>
                <a:cubicBezTo>
                  <a:pt x="673" y="499"/>
                  <a:pt x="336" y="521"/>
                  <a:pt x="0" y="544"/>
                </a:cubicBezTo>
              </a:path>
            </a:pathLst>
          </a:custGeom>
          <a:noFill/>
          <a:ln w="28575" cmpd="sng">
            <a:solidFill>
              <a:srgbClr val="FF66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 name="Text Box 94"/>
          <p:cNvSpPr txBox="1">
            <a:spLocks noChangeArrowheads="1"/>
          </p:cNvSpPr>
          <p:nvPr/>
        </p:nvSpPr>
        <p:spPr bwMode="auto">
          <a:xfrm>
            <a:off x="717676" y="4425820"/>
            <a:ext cx="7296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L=0V</a:t>
            </a:r>
          </a:p>
        </p:txBody>
      </p:sp>
      <p:sp>
        <p:nvSpPr>
          <p:cNvPr id="134" name="Text Box 75"/>
          <p:cNvSpPr txBox="1">
            <a:spLocks noChangeArrowheads="1"/>
          </p:cNvSpPr>
          <p:nvPr/>
        </p:nvSpPr>
        <p:spPr bwMode="auto">
          <a:xfrm>
            <a:off x="579946" y="1922844"/>
            <a:ext cx="8707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H=</a:t>
            </a:r>
            <a:r>
              <a:rPr lang="en-US" altLang="ja-JP" sz="1800" dirty="0" err="1"/>
              <a:t>Vcc</a:t>
            </a:r>
            <a:endParaRPr lang="en-US" altLang="ja-JP" sz="1800" dirty="0"/>
          </a:p>
        </p:txBody>
      </p:sp>
      <p:sp>
        <p:nvSpPr>
          <p:cNvPr id="135" name="Freeform 80"/>
          <p:cNvSpPr>
            <a:spLocks/>
          </p:cNvSpPr>
          <p:nvPr/>
        </p:nvSpPr>
        <p:spPr bwMode="auto">
          <a:xfrm>
            <a:off x="2700846" y="1903794"/>
            <a:ext cx="5113083" cy="1368425"/>
          </a:xfrm>
          <a:custGeom>
            <a:avLst/>
            <a:gdLst>
              <a:gd name="T0" fmla="*/ 2147483646 w 1466"/>
              <a:gd name="T1" fmla="*/ 0 h 862"/>
              <a:gd name="T2" fmla="*/ 2147483646 w 1466"/>
              <a:gd name="T3" fmla="*/ 2147483646 h 862"/>
              <a:gd name="T4" fmla="*/ 2147483646 w 1466"/>
              <a:gd name="T5" fmla="*/ 2147483646 h 862"/>
              <a:gd name="T6" fmla="*/ 2147483646 w 1466"/>
              <a:gd name="T7" fmla="*/ 2147483646 h 862"/>
              <a:gd name="T8" fmla="*/ 2147483646 w 1466"/>
              <a:gd name="T9" fmla="*/ 2147483646 h 862"/>
              <a:gd name="T10" fmla="*/ 2147483646 w 1466"/>
              <a:gd name="T11" fmla="*/ 2147483646 h 86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66" h="862">
                <a:moveTo>
                  <a:pt x="82" y="0"/>
                </a:moveTo>
                <a:cubicBezTo>
                  <a:pt x="41" y="109"/>
                  <a:pt x="0" y="219"/>
                  <a:pt x="128" y="272"/>
                </a:cubicBezTo>
                <a:cubicBezTo>
                  <a:pt x="256" y="325"/>
                  <a:pt x="702" y="310"/>
                  <a:pt x="853" y="317"/>
                </a:cubicBezTo>
                <a:cubicBezTo>
                  <a:pt x="1004" y="324"/>
                  <a:pt x="944" y="257"/>
                  <a:pt x="1035" y="317"/>
                </a:cubicBezTo>
                <a:cubicBezTo>
                  <a:pt x="1126" y="377"/>
                  <a:pt x="1330" y="589"/>
                  <a:pt x="1398" y="680"/>
                </a:cubicBezTo>
                <a:cubicBezTo>
                  <a:pt x="1466" y="771"/>
                  <a:pt x="1436" y="832"/>
                  <a:pt x="1443" y="862"/>
                </a:cubicBezTo>
              </a:path>
            </a:pathLst>
          </a:custGeom>
          <a:noFill/>
          <a:ln w="28575" cmpd="sng">
            <a:solidFill>
              <a:srgbClr val="FF66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6" name="Text Box 75"/>
          <p:cNvSpPr txBox="1">
            <a:spLocks noChangeArrowheads="1"/>
          </p:cNvSpPr>
          <p:nvPr/>
        </p:nvSpPr>
        <p:spPr bwMode="auto">
          <a:xfrm>
            <a:off x="586820" y="2956306"/>
            <a:ext cx="8707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H=</a:t>
            </a:r>
            <a:r>
              <a:rPr lang="en-US" altLang="ja-JP" sz="1800" dirty="0" err="1"/>
              <a:t>Vcc</a:t>
            </a:r>
            <a:endParaRPr lang="en-US" altLang="ja-JP" sz="1800" dirty="0"/>
          </a:p>
        </p:txBody>
      </p:sp>
      <p:sp>
        <p:nvSpPr>
          <p:cNvPr id="137" name="Line 30"/>
          <p:cNvSpPr>
            <a:spLocks noChangeShapeType="1"/>
          </p:cNvSpPr>
          <p:nvPr/>
        </p:nvSpPr>
        <p:spPr bwMode="auto">
          <a:xfrm>
            <a:off x="7562755" y="2029016"/>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 name="テキスト ボックス 137"/>
          <p:cNvSpPr txBox="1"/>
          <p:nvPr/>
        </p:nvSpPr>
        <p:spPr>
          <a:xfrm>
            <a:off x="7993636" y="1707698"/>
            <a:ext cx="851515" cy="369332"/>
          </a:xfrm>
          <a:prstGeom prst="rect">
            <a:avLst/>
          </a:prstGeom>
          <a:noFill/>
        </p:spPr>
        <p:txBody>
          <a:bodyPr wrap="none" rtlCol="0">
            <a:spAutoFit/>
          </a:bodyPr>
          <a:lstStyle/>
          <a:p>
            <a:r>
              <a:rPr kumimoji="1" lang="en-US" altLang="ja-JP" dirty="0"/>
              <a:t>Y</a:t>
            </a:r>
            <a:r>
              <a:rPr kumimoji="1" lang="ja-JP" altLang="en-US" dirty="0"/>
              <a:t>＝</a:t>
            </a:r>
            <a:r>
              <a:rPr kumimoji="1" lang="en-US" altLang="ja-JP" dirty="0"/>
              <a:t>0V</a:t>
            </a:r>
            <a:endParaRPr kumimoji="1" lang="ja-JP" altLang="en-US" dirty="0"/>
          </a:p>
        </p:txBody>
      </p:sp>
      <p:sp>
        <p:nvSpPr>
          <p:cNvPr id="139" name="Line 30"/>
          <p:cNvSpPr>
            <a:spLocks noChangeShapeType="1"/>
          </p:cNvSpPr>
          <p:nvPr/>
        </p:nvSpPr>
        <p:spPr bwMode="auto">
          <a:xfrm>
            <a:off x="7642003" y="4467416"/>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0" name="テキスト ボックス 139"/>
          <p:cNvSpPr txBox="1"/>
          <p:nvPr/>
        </p:nvSpPr>
        <p:spPr>
          <a:xfrm>
            <a:off x="8072884" y="4146098"/>
            <a:ext cx="857927" cy="369332"/>
          </a:xfrm>
          <a:prstGeom prst="rect">
            <a:avLst/>
          </a:prstGeom>
          <a:noFill/>
        </p:spPr>
        <p:txBody>
          <a:bodyPr wrap="none" rtlCol="0">
            <a:spAutoFit/>
          </a:bodyPr>
          <a:lstStyle/>
          <a:p>
            <a:r>
              <a:rPr kumimoji="1" lang="en-US" altLang="ja-JP" dirty="0"/>
              <a:t>Y=</a:t>
            </a:r>
            <a:r>
              <a:rPr kumimoji="1" lang="en-US" altLang="ja-JP" dirty="0" err="1"/>
              <a:t>Vcc</a:t>
            </a:r>
            <a:endParaRPr kumimoji="1" lang="ja-JP" altLang="en-US" dirty="0"/>
          </a:p>
        </p:txBody>
      </p:sp>
      <p:sp>
        <p:nvSpPr>
          <p:cNvPr id="141" name="Text Box 79"/>
          <p:cNvSpPr txBox="1">
            <a:spLocks noChangeArrowheads="1"/>
          </p:cNvSpPr>
          <p:nvPr/>
        </p:nvSpPr>
        <p:spPr bwMode="auto">
          <a:xfrm>
            <a:off x="508964" y="6299235"/>
            <a:ext cx="585609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dirty="0"/>
              <a:t>片方でも</a:t>
            </a:r>
            <a:r>
              <a:rPr lang="en-US" altLang="ja-JP" sz="1800" dirty="0"/>
              <a:t>L</a:t>
            </a:r>
            <a:r>
              <a:rPr lang="ja-JP" altLang="en-US" sz="1800" dirty="0"/>
              <a:t>だと</a:t>
            </a:r>
            <a:r>
              <a:rPr lang="en-US" altLang="ja-JP" sz="1800" dirty="0"/>
              <a:t>Y</a:t>
            </a:r>
            <a:r>
              <a:rPr lang="ja-JP" altLang="en-US" sz="1800" dirty="0"/>
              <a:t>は</a:t>
            </a:r>
            <a:r>
              <a:rPr lang="en-US" altLang="ja-JP" sz="1800" dirty="0" err="1"/>
              <a:t>Vcc</a:t>
            </a:r>
            <a:r>
              <a:rPr lang="en-US" altLang="ja-JP" sz="1800" dirty="0"/>
              <a:t>=H, </a:t>
            </a:r>
            <a:r>
              <a:rPr lang="ja-JP" altLang="en-US" sz="1800" dirty="0"/>
              <a:t>両方</a:t>
            </a:r>
            <a:r>
              <a:rPr lang="en-US" altLang="ja-JP" sz="1800" dirty="0"/>
              <a:t>H</a:t>
            </a:r>
            <a:r>
              <a:rPr lang="ja-JP" altLang="en-US" sz="1800" dirty="0"/>
              <a:t>の時に</a:t>
            </a:r>
            <a:r>
              <a:rPr lang="en-US" altLang="ja-JP" sz="1800" dirty="0"/>
              <a:t>L</a:t>
            </a:r>
            <a:r>
              <a:rPr lang="ja-JP" altLang="en-US" sz="1800" dirty="0"/>
              <a:t>→　</a:t>
            </a:r>
            <a:r>
              <a:rPr lang="en-US" altLang="ja-JP" sz="1800" dirty="0"/>
              <a:t>NAND</a:t>
            </a:r>
            <a:r>
              <a:rPr lang="ja-JP" altLang="en-US" sz="1800" dirty="0"/>
              <a:t>ゲート</a:t>
            </a:r>
          </a:p>
        </p:txBody>
      </p:sp>
      <p:cxnSp>
        <p:nvCxnSpPr>
          <p:cNvPr id="3" name="直線矢印コネクタ 2"/>
          <p:cNvCxnSpPr/>
          <p:nvPr/>
        </p:nvCxnSpPr>
        <p:spPr>
          <a:xfrm>
            <a:off x="7742492" y="1139309"/>
            <a:ext cx="23812" cy="1787843"/>
          </a:xfrm>
          <a:prstGeom prst="straightConnector1">
            <a:avLst/>
          </a:prstGeom>
          <a:ln w="28575">
            <a:solidFill>
              <a:srgbClr val="FF3300"/>
            </a:solidFill>
            <a:tailEnd type="triangle"/>
          </a:ln>
        </p:spPr>
        <p:style>
          <a:lnRef idx="1">
            <a:schemeClr val="accent1"/>
          </a:lnRef>
          <a:fillRef idx="0">
            <a:schemeClr val="accent1"/>
          </a:fillRef>
          <a:effectRef idx="0">
            <a:schemeClr val="accent1"/>
          </a:effectRef>
          <a:fontRef idx="minor">
            <a:schemeClr val="tx1"/>
          </a:fontRef>
        </p:style>
      </p:cxnSp>
      <p:sp>
        <p:nvSpPr>
          <p:cNvPr id="144" name="テキスト ボックス 143"/>
          <p:cNvSpPr txBox="1"/>
          <p:nvPr/>
        </p:nvSpPr>
        <p:spPr>
          <a:xfrm>
            <a:off x="7691692" y="2353939"/>
            <a:ext cx="530915" cy="369332"/>
          </a:xfrm>
          <a:prstGeom prst="rect">
            <a:avLst/>
          </a:prstGeom>
          <a:noFill/>
        </p:spPr>
        <p:txBody>
          <a:bodyPr wrap="none" rtlCol="0">
            <a:spAutoFit/>
          </a:bodyPr>
          <a:lstStyle/>
          <a:p>
            <a:r>
              <a:rPr lang="en-US" altLang="ja-JP" dirty="0"/>
              <a:t>ON</a:t>
            </a:r>
            <a:endParaRPr kumimoji="1" lang="ja-JP" altLang="en-US" dirty="0"/>
          </a:p>
        </p:txBody>
      </p:sp>
      <p:sp>
        <p:nvSpPr>
          <p:cNvPr id="145" name="テキスト ボックス 144"/>
          <p:cNvSpPr txBox="1"/>
          <p:nvPr/>
        </p:nvSpPr>
        <p:spPr>
          <a:xfrm>
            <a:off x="7706424" y="4757286"/>
            <a:ext cx="646331" cy="369332"/>
          </a:xfrm>
          <a:prstGeom prst="rect">
            <a:avLst/>
          </a:prstGeom>
          <a:noFill/>
        </p:spPr>
        <p:txBody>
          <a:bodyPr wrap="none" rtlCol="0">
            <a:spAutoFit/>
          </a:bodyPr>
          <a:lstStyle/>
          <a:p>
            <a:r>
              <a:rPr lang="en-US" altLang="ja-JP" dirty="0"/>
              <a:t>OFF</a:t>
            </a:r>
            <a:endParaRPr kumimoji="1" lang="ja-JP" altLang="en-US" dirty="0"/>
          </a:p>
        </p:txBody>
      </p:sp>
    </p:spTree>
    <p:extLst>
      <p:ext uri="{BB962C8B-B14F-4D97-AF65-F5344CB8AC3E}">
        <p14:creationId xmlns:p14="http://schemas.microsoft.com/office/powerpoint/2010/main" val="38354080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914400" y="0"/>
            <a:ext cx="8229600" cy="1143000"/>
          </a:xfrm>
        </p:spPr>
        <p:txBody>
          <a:bodyPr/>
          <a:lstStyle/>
          <a:p>
            <a:pPr eaLnBrk="1" hangingPunct="1"/>
            <a:r>
              <a:rPr lang="en-US" altLang="ja-JP" sz="4000"/>
              <a:t>TTL</a:t>
            </a:r>
            <a:r>
              <a:rPr lang="ja-JP" altLang="en-US" sz="4000"/>
              <a:t>（</a:t>
            </a:r>
            <a:r>
              <a:rPr lang="en-US" altLang="ja-JP" sz="4000"/>
              <a:t>Transistor-Transistor Logic)</a:t>
            </a:r>
          </a:p>
        </p:txBody>
      </p:sp>
      <p:grpSp>
        <p:nvGrpSpPr>
          <p:cNvPr id="20483" name="Group 3"/>
          <p:cNvGrpSpPr>
            <a:grpSpLocks/>
          </p:cNvGrpSpPr>
          <p:nvPr/>
        </p:nvGrpSpPr>
        <p:grpSpPr bwMode="auto">
          <a:xfrm flipH="1">
            <a:off x="1187450" y="2865438"/>
            <a:ext cx="1798638" cy="576262"/>
            <a:chOff x="1051" y="1978"/>
            <a:chExt cx="1133" cy="363"/>
          </a:xfrm>
        </p:grpSpPr>
        <p:sp>
          <p:nvSpPr>
            <p:cNvPr id="20591" name="AutoShape 4"/>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592" name="Line 5"/>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93" name="Line 6"/>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94" name="Line 7"/>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484" name="Rectangle 8"/>
          <p:cNvSpPr>
            <a:spLocks noChangeArrowheads="1"/>
          </p:cNvSpPr>
          <p:nvPr/>
        </p:nvSpPr>
        <p:spPr bwMode="auto">
          <a:xfrm>
            <a:off x="2916238" y="1641475"/>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85" name="Line 9"/>
          <p:cNvSpPr>
            <a:spLocks noChangeShapeType="1"/>
          </p:cNvSpPr>
          <p:nvPr/>
        </p:nvSpPr>
        <p:spPr bwMode="auto">
          <a:xfrm>
            <a:off x="2987675" y="22193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86" name="Line 10"/>
          <p:cNvSpPr>
            <a:spLocks noChangeShapeType="1"/>
          </p:cNvSpPr>
          <p:nvPr/>
        </p:nvSpPr>
        <p:spPr bwMode="auto">
          <a:xfrm>
            <a:off x="2843213" y="1352550"/>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87" name="Line 11"/>
          <p:cNvSpPr>
            <a:spLocks noChangeShapeType="1"/>
          </p:cNvSpPr>
          <p:nvPr/>
        </p:nvSpPr>
        <p:spPr bwMode="auto">
          <a:xfrm>
            <a:off x="2987675" y="135255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88" name="Line 12"/>
          <p:cNvSpPr>
            <a:spLocks noChangeShapeType="1"/>
          </p:cNvSpPr>
          <p:nvPr/>
        </p:nvSpPr>
        <p:spPr bwMode="auto">
          <a:xfrm>
            <a:off x="2987675" y="2435225"/>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0489" name="Group 13"/>
          <p:cNvGrpSpPr>
            <a:grpSpLocks/>
          </p:cNvGrpSpPr>
          <p:nvPr/>
        </p:nvGrpSpPr>
        <p:grpSpPr bwMode="auto">
          <a:xfrm flipH="1">
            <a:off x="1187450" y="2146300"/>
            <a:ext cx="1798638" cy="576263"/>
            <a:chOff x="1051" y="1978"/>
            <a:chExt cx="1133" cy="363"/>
          </a:xfrm>
        </p:grpSpPr>
        <p:sp>
          <p:nvSpPr>
            <p:cNvPr id="20587" name="AutoShape 14"/>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588" name="Line 15"/>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9" name="Line 16"/>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90" name="Line 17"/>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490" name="Line 18"/>
          <p:cNvSpPr>
            <a:spLocks noChangeShapeType="1"/>
          </p:cNvSpPr>
          <p:nvPr/>
        </p:nvSpPr>
        <p:spPr bwMode="auto">
          <a:xfrm>
            <a:off x="2987675" y="2433638"/>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91" name="Line 19"/>
          <p:cNvSpPr>
            <a:spLocks noChangeShapeType="1"/>
          </p:cNvSpPr>
          <p:nvPr/>
        </p:nvSpPr>
        <p:spPr bwMode="auto">
          <a:xfrm>
            <a:off x="6804025" y="2046288"/>
            <a:ext cx="0" cy="79216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92" name="Line 20"/>
          <p:cNvSpPr>
            <a:spLocks noChangeShapeType="1"/>
          </p:cNvSpPr>
          <p:nvPr/>
        </p:nvSpPr>
        <p:spPr bwMode="auto">
          <a:xfrm flipH="1">
            <a:off x="6804025" y="2046288"/>
            <a:ext cx="5762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93" name="Line 21"/>
          <p:cNvSpPr>
            <a:spLocks noChangeShapeType="1"/>
          </p:cNvSpPr>
          <p:nvPr/>
        </p:nvSpPr>
        <p:spPr bwMode="auto">
          <a:xfrm>
            <a:off x="6804025" y="2478088"/>
            <a:ext cx="6477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94" name="Line 22"/>
          <p:cNvSpPr>
            <a:spLocks noChangeShapeType="1"/>
          </p:cNvSpPr>
          <p:nvPr/>
        </p:nvSpPr>
        <p:spPr bwMode="auto">
          <a:xfrm>
            <a:off x="7380288" y="18573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95" name="Rectangle 23"/>
          <p:cNvSpPr>
            <a:spLocks noChangeArrowheads="1"/>
          </p:cNvSpPr>
          <p:nvPr/>
        </p:nvSpPr>
        <p:spPr bwMode="auto">
          <a:xfrm>
            <a:off x="7307263" y="1281113"/>
            <a:ext cx="1444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96" name="Line 24"/>
          <p:cNvSpPr>
            <a:spLocks noChangeShapeType="1"/>
          </p:cNvSpPr>
          <p:nvPr/>
        </p:nvSpPr>
        <p:spPr bwMode="auto">
          <a:xfrm>
            <a:off x="7258050" y="981075"/>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97" name="Line 25"/>
          <p:cNvSpPr>
            <a:spLocks noChangeShapeType="1"/>
          </p:cNvSpPr>
          <p:nvPr/>
        </p:nvSpPr>
        <p:spPr bwMode="auto">
          <a:xfrm>
            <a:off x="7402513" y="98107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98" name="Line 26"/>
          <p:cNvSpPr>
            <a:spLocks noChangeShapeType="1"/>
          </p:cNvSpPr>
          <p:nvPr/>
        </p:nvSpPr>
        <p:spPr bwMode="auto">
          <a:xfrm>
            <a:off x="3182938" y="2433638"/>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99" name="Line 27"/>
          <p:cNvSpPr>
            <a:spLocks noChangeShapeType="1"/>
          </p:cNvSpPr>
          <p:nvPr/>
        </p:nvSpPr>
        <p:spPr bwMode="auto">
          <a:xfrm>
            <a:off x="7450138" y="29098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0500" name="Group 28"/>
          <p:cNvGrpSpPr>
            <a:grpSpLocks/>
          </p:cNvGrpSpPr>
          <p:nvPr/>
        </p:nvGrpSpPr>
        <p:grpSpPr bwMode="auto">
          <a:xfrm>
            <a:off x="7162800" y="3224213"/>
            <a:ext cx="504825" cy="144462"/>
            <a:chOff x="2517" y="3929"/>
            <a:chExt cx="318" cy="91"/>
          </a:xfrm>
        </p:grpSpPr>
        <p:sp>
          <p:nvSpPr>
            <p:cNvPr id="20582" name="Line 29"/>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3" name="Line 30"/>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4" name="Line 31"/>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5" name="Line 32"/>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6" name="Line 33"/>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0501" name="Group 34"/>
          <p:cNvGrpSpPr>
            <a:grpSpLocks/>
          </p:cNvGrpSpPr>
          <p:nvPr/>
        </p:nvGrpSpPr>
        <p:grpSpPr bwMode="auto">
          <a:xfrm>
            <a:off x="3995738" y="2147888"/>
            <a:ext cx="1368425" cy="576262"/>
            <a:chOff x="1051" y="1978"/>
            <a:chExt cx="1133" cy="363"/>
          </a:xfrm>
        </p:grpSpPr>
        <p:sp>
          <p:nvSpPr>
            <p:cNvPr id="20578" name="AutoShape 35"/>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579" name="Line 36"/>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0" name="Line 37"/>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1" name="Line 38"/>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0502" name="Group 39"/>
          <p:cNvGrpSpPr>
            <a:grpSpLocks/>
          </p:cNvGrpSpPr>
          <p:nvPr/>
        </p:nvGrpSpPr>
        <p:grpSpPr bwMode="auto">
          <a:xfrm>
            <a:off x="5364163" y="2146300"/>
            <a:ext cx="1368425" cy="576263"/>
            <a:chOff x="1051" y="1978"/>
            <a:chExt cx="1133" cy="363"/>
          </a:xfrm>
        </p:grpSpPr>
        <p:sp>
          <p:nvSpPr>
            <p:cNvPr id="20574" name="AutoShape 40"/>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575" name="Line 41"/>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76" name="Line 42"/>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77" name="Line 43"/>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503" name="Text Box 44"/>
          <p:cNvSpPr txBox="1">
            <a:spLocks noChangeArrowheads="1"/>
          </p:cNvSpPr>
          <p:nvPr/>
        </p:nvSpPr>
        <p:spPr bwMode="auto">
          <a:xfrm>
            <a:off x="900113" y="20018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H</a:t>
            </a:r>
          </a:p>
        </p:txBody>
      </p:sp>
      <p:sp>
        <p:nvSpPr>
          <p:cNvPr id="20504" name="Text Box 88"/>
          <p:cNvSpPr txBox="1">
            <a:spLocks noChangeArrowheads="1"/>
          </p:cNvSpPr>
          <p:nvPr/>
        </p:nvSpPr>
        <p:spPr bwMode="auto">
          <a:xfrm>
            <a:off x="900113"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H</a:t>
            </a:r>
          </a:p>
        </p:txBody>
      </p:sp>
      <p:sp>
        <p:nvSpPr>
          <p:cNvPr id="20506" name="Oval 138"/>
          <p:cNvSpPr>
            <a:spLocks noChangeArrowheads="1"/>
          </p:cNvSpPr>
          <p:nvPr/>
        </p:nvSpPr>
        <p:spPr bwMode="auto">
          <a:xfrm>
            <a:off x="1476375" y="1628775"/>
            <a:ext cx="3527425" cy="1800225"/>
          </a:xfrm>
          <a:prstGeom prst="ellipse">
            <a:avLst/>
          </a:prstGeom>
          <a:noFill/>
          <a:ln w="9525">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508" name="Oval 141"/>
          <p:cNvSpPr>
            <a:spLocks noChangeArrowheads="1"/>
          </p:cNvSpPr>
          <p:nvPr/>
        </p:nvSpPr>
        <p:spPr bwMode="auto">
          <a:xfrm>
            <a:off x="5724525" y="2060575"/>
            <a:ext cx="792163" cy="792163"/>
          </a:xfrm>
          <a:prstGeom prst="ellipse">
            <a:avLst/>
          </a:prstGeom>
          <a:noFill/>
          <a:ln w="9525">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511" name="Oval 144"/>
          <p:cNvSpPr>
            <a:spLocks noChangeArrowheads="1"/>
          </p:cNvSpPr>
          <p:nvPr/>
        </p:nvSpPr>
        <p:spPr bwMode="auto">
          <a:xfrm>
            <a:off x="6948488" y="908050"/>
            <a:ext cx="1152525" cy="1584325"/>
          </a:xfrm>
          <a:prstGeom prst="ellipse">
            <a:avLst/>
          </a:pr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512" name="Line 145"/>
          <p:cNvSpPr>
            <a:spLocks noChangeShapeType="1"/>
          </p:cNvSpPr>
          <p:nvPr/>
        </p:nvSpPr>
        <p:spPr bwMode="auto">
          <a:xfrm flipH="1">
            <a:off x="6804025" y="2420938"/>
            <a:ext cx="936625" cy="1655762"/>
          </a:xfrm>
          <a:prstGeom prst="line">
            <a:avLst/>
          </a:prstGeom>
          <a:noFill/>
          <a:ln w="9525">
            <a:solidFill>
              <a:schemeClr val="fo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14" name="Line 147"/>
          <p:cNvSpPr>
            <a:spLocks noChangeShapeType="1"/>
          </p:cNvSpPr>
          <p:nvPr/>
        </p:nvSpPr>
        <p:spPr bwMode="auto">
          <a:xfrm flipH="1">
            <a:off x="5364163" y="2636838"/>
            <a:ext cx="360362" cy="2520950"/>
          </a:xfrm>
          <a:prstGeom prst="line">
            <a:avLst/>
          </a:prstGeom>
          <a:noFill/>
          <a:ln w="952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 name="グループ化 1">
            <a:extLst>
              <a:ext uri="{FF2B5EF4-FFF2-40B4-BE49-F238E27FC236}">
                <a16:creationId xmlns:a16="http://schemas.microsoft.com/office/drawing/2014/main" id="{E32657BB-0F2F-4159-8E07-81EAB6D880F8}"/>
              </a:ext>
            </a:extLst>
          </p:cNvPr>
          <p:cNvGrpSpPr/>
          <p:nvPr/>
        </p:nvGrpSpPr>
        <p:grpSpPr>
          <a:xfrm>
            <a:off x="2268538" y="3371850"/>
            <a:ext cx="6546850" cy="3370263"/>
            <a:chOff x="2268538" y="3371850"/>
            <a:chExt cx="6546850" cy="3370263"/>
          </a:xfrm>
        </p:grpSpPr>
        <p:grpSp>
          <p:nvGrpSpPr>
            <p:cNvPr id="20505" name="Group 139"/>
            <p:cNvGrpSpPr>
              <a:grpSpLocks/>
            </p:cNvGrpSpPr>
            <p:nvPr/>
          </p:nvGrpSpPr>
          <p:grpSpPr bwMode="auto">
            <a:xfrm>
              <a:off x="2484438" y="3717925"/>
              <a:ext cx="4392612" cy="3024188"/>
              <a:chOff x="1565" y="2342"/>
              <a:chExt cx="2767" cy="1905"/>
            </a:xfrm>
          </p:grpSpPr>
          <p:grpSp>
            <p:nvGrpSpPr>
              <p:cNvPr id="20518" name="Group 99"/>
              <p:cNvGrpSpPr>
                <a:grpSpLocks/>
              </p:cNvGrpSpPr>
              <p:nvPr/>
            </p:nvGrpSpPr>
            <p:grpSpPr bwMode="auto">
              <a:xfrm>
                <a:off x="3832" y="3449"/>
                <a:ext cx="182" cy="345"/>
                <a:chOff x="4331" y="3176"/>
                <a:chExt cx="182" cy="345"/>
              </a:xfrm>
            </p:grpSpPr>
            <p:sp>
              <p:nvSpPr>
                <p:cNvPr id="20571" name="Line 61"/>
                <p:cNvSpPr>
                  <a:spLocks noChangeShapeType="1"/>
                </p:cNvSpPr>
                <p:nvPr/>
              </p:nvSpPr>
              <p:spPr bwMode="auto">
                <a:xfrm flipH="1">
                  <a:off x="4331" y="3176"/>
                  <a:ext cx="1" cy="3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72" name="Line 62"/>
                <p:cNvSpPr>
                  <a:spLocks noChangeShapeType="1"/>
                </p:cNvSpPr>
                <p:nvPr/>
              </p:nvSpPr>
              <p:spPr bwMode="auto">
                <a:xfrm flipH="1">
                  <a:off x="4331" y="3203"/>
                  <a:ext cx="182" cy="16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73" name="Line 63"/>
                <p:cNvSpPr>
                  <a:spLocks noChangeShapeType="1"/>
                </p:cNvSpPr>
                <p:nvPr/>
              </p:nvSpPr>
              <p:spPr bwMode="auto">
                <a:xfrm>
                  <a:off x="4331" y="3367"/>
                  <a:ext cx="182" cy="15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519" name="Line 66"/>
              <p:cNvSpPr>
                <a:spLocks noChangeShapeType="1"/>
              </p:cNvSpPr>
              <p:nvPr/>
            </p:nvSpPr>
            <p:spPr bwMode="auto">
              <a:xfrm>
                <a:off x="3936" y="2342"/>
                <a:ext cx="1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0" name="Line 67"/>
              <p:cNvSpPr>
                <a:spLocks noChangeShapeType="1"/>
              </p:cNvSpPr>
              <p:nvPr/>
            </p:nvSpPr>
            <p:spPr bwMode="auto">
              <a:xfrm>
                <a:off x="4013" y="2342"/>
                <a:ext cx="0"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1" name="Line 69"/>
              <p:cNvSpPr>
                <a:spLocks noChangeShapeType="1"/>
              </p:cNvSpPr>
              <p:nvPr/>
            </p:nvSpPr>
            <p:spPr bwMode="auto">
              <a:xfrm>
                <a:off x="4012" y="3776"/>
                <a:ext cx="2" cy="3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0522" name="Group 70"/>
              <p:cNvGrpSpPr>
                <a:grpSpLocks/>
              </p:cNvGrpSpPr>
              <p:nvPr/>
            </p:nvGrpSpPr>
            <p:grpSpPr bwMode="auto">
              <a:xfrm>
                <a:off x="3831" y="4155"/>
                <a:ext cx="318" cy="91"/>
                <a:chOff x="2517" y="3929"/>
                <a:chExt cx="318" cy="91"/>
              </a:xfrm>
            </p:grpSpPr>
            <p:sp>
              <p:nvSpPr>
                <p:cNvPr id="20566" name="Line 71"/>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67" name="Line 72"/>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68" name="Line 73"/>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69" name="Line 74"/>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70" name="Line 75"/>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0523" name="Group 81"/>
              <p:cNvGrpSpPr>
                <a:grpSpLocks/>
              </p:cNvGrpSpPr>
              <p:nvPr/>
            </p:nvGrpSpPr>
            <p:grpSpPr bwMode="auto">
              <a:xfrm rot="5400000">
                <a:off x="3786" y="3159"/>
                <a:ext cx="454" cy="182"/>
                <a:chOff x="1051" y="1978"/>
                <a:chExt cx="1133" cy="363"/>
              </a:xfrm>
            </p:grpSpPr>
            <p:sp>
              <p:nvSpPr>
                <p:cNvPr id="20562" name="AutoShape 82"/>
                <p:cNvSpPr>
                  <a:spLocks noChangeArrowheads="1"/>
                </p:cNvSpPr>
                <p:nvPr/>
              </p:nvSpPr>
              <p:spPr bwMode="auto">
                <a:xfrm rot="5400000">
                  <a:off x="1459" y="2024"/>
                  <a:ext cx="272" cy="27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563" name="Line 83"/>
                <p:cNvSpPr>
                  <a:spLocks noChangeShapeType="1"/>
                </p:cNvSpPr>
                <p:nvPr/>
              </p:nvSpPr>
              <p:spPr bwMode="auto">
                <a:xfrm>
                  <a:off x="1731" y="1978"/>
                  <a:ext cx="0" cy="3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64" name="Line 84"/>
                <p:cNvSpPr>
                  <a:spLocks noChangeShapeType="1"/>
                </p:cNvSpPr>
                <p:nvPr/>
              </p:nvSpPr>
              <p:spPr bwMode="auto">
                <a:xfrm>
                  <a:off x="1051"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65" name="Line 85"/>
                <p:cNvSpPr>
                  <a:spLocks noChangeShapeType="1"/>
                </p:cNvSpPr>
                <p:nvPr/>
              </p:nvSpPr>
              <p:spPr bwMode="auto">
                <a:xfrm>
                  <a:off x="1776" y="2160"/>
                  <a:ext cx="4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0524" name="Group 100"/>
              <p:cNvGrpSpPr>
                <a:grpSpLocks/>
              </p:cNvGrpSpPr>
              <p:nvPr/>
            </p:nvGrpSpPr>
            <p:grpSpPr bwMode="auto">
              <a:xfrm>
                <a:off x="3424" y="3295"/>
                <a:ext cx="182" cy="345"/>
                <a:chOff x="4331" y="3176"/>
                <a:chExt cx="182" cy="345"/>
              </a:xfrm>
            </p:grpSpPr>
            <p:sp>
              <p:nvSpPr>
                <p:cNvPr id="20559" name="Line 101"/>
                <p:cNvSpPr>
                  <a:spLocks noChangeShapeType="1"/>
                </p:cNvSpPr>
                <p:nvPr/>
              </p:nvSpPr>
              <p:spPr bwMode="auto">
                <a:xfrm flipH="1">
                  <a:off x="4331" y="3176"/>
                  <a:ext cx="1" cy="3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60" name="Line 102"/>
                <p:cNvSpPr>
                  <a:spLocks noChangeShapeType="1"/>
                </p:cNvSpPr>
                <p:nvPr/>
              </p:nvSpPr>
              <p:spPr bwMode="auto">
                <a:xfrm flipH="1">
                  <a:off x="4331" y="3203"/>
                  <a:ext cx="182" cy="16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61" name="Line 103"/>
                <p:cNvSpPr>
                  <a:spLocks noChangeShapeType="1"/>
                </p:cNvSpPr>
                <p:nvPr/>
              </p:nvSpPr>
              <p:spPr bwMode="auto">
                <a:xfrm>
                  <a:off x="4331" y="3367"/>
                  <a:ext cx="182" cy="15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525" name="Line 104"/>
              <p:cNvSpPr>
                <a:spLocks noChangeShapeType="1"/>
              </p:cNvSpPr>
              <p:nvPr/>
            </p:nvSpPr>
            <p:spPr bwMode="auto">
              <a:xfrm>
                <a:off x="3606" y="3658"/>
                <a:ext cx="22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6" name="Rectangle 105"/>
              <p:cNvSpPr>
                <a:spLocks noChangeArrowheads="1"/>
              </p:cNvSpPr>
              <p:nvPr/>
            </p:nvSpPr>
            <p:spPr bwMode="auto">
              <a:xfrm>
                <a:off x="3560" y="3786"/>
                <a:ext cx="90" cy="23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20527" name="Group 106"/>
              <p:cNvGrpSpPr>
                <a:grpSpLocks/>
              </p:cNvGrpSpPr>
              <p:nvPr/>
            </p:nvGrpSpPr>
            <p:grpSpPr bwMode="auto">
              <a:xfrm>
                <a:off x="3469" y="4156"/>
                <a:ext cx="318" cy="91"/>
                <a:chOff x="2517" y="3929"/>
                <a:chExt cx="318" cy="91"/>
              </a:xfrm>
            </p:grpSpPr>
            <p:sp>
              <p:nvSpPr>
                <p:cNvPr id="20554" name="Line 107"/>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55" name="Line 108"/>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56" name="Line 109"/>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57" name="Line 110"/>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58" name="Line 111"/>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528" name="Line 112"/>
              <p:cNvSpPr>
                <a:spLocks noChangeShapeType="1"/>
              </p:cNvSpPr>
              <p:nvPr/>
            </p:nvSpPr>
            <p:spPr bwMode="auto">
              <a:xfrm>
                <a:off x="3606" y="4021"/>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9" name="Line 113"/>
              <p:cNvSpPr>
                <a:spLocks noChangeShapeType="1"/>
              </p:cNvSpPr>
              <p:nvPr/>
            </p:nvSpPr>
            <p:spPr bwMode="auto">
              <a:xfrm>
                <a:off x="3606" y="3658"/>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0530" name="Group 114"/>
              <p:cNvGrpSpPr>
                <a:grpSpLocks/>
              </p:cNvGrpSpPr>
              <p:nvPr/>
            </p:nvGrpSpPr>
            <p:grpSpPr bwMode="auto">
              <a:xfrm>
                <a:off x="3832" y="2705"/>
                <a:ext cx="182" cy="345"/>
                <a:chOff x="4331" y="3176"/>
                <a:chExt cx="182" cy="345"/>
              </a:xfrm>
            </p:grpSpPr>
            <p:sp>
              <p:nvSpPr>
                <p:cNvPr id="20551" name="Line 115"/>
                <p:cNvSpPr>
                  <a:spLocks noChangeShapeType="1"/>
                </p:cNvSpPr>
                <p:nvPr/>
              </p:nvSpPr>
              <p:spPr bwMode="auto">
                <a:xfrm flipH="1">
                  <a:off x="4331" y="3176"/>
                  <a:ext cx="1" cy="3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52" name="Line 116"/>
                <p:cNvSpPr>
                  <a:spLocks noChangeShapeType="1"/>
                </p:cNvSpPr>
                <p:nvPr/>
              </p:nvSpPr>
              <p:spPr bwMode="auto">
                <a:xfrm flipH="1">
                  <a:off x="4331" y="3203"/>
                  <a:ext cx="182" cy="16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53" name="Line 117"/>
                <p:cNvSpPr>
                  <a:spLocks noChangeShapeType="1"/>
                </p:cNvSpPr>
                <p:nvPr/>
              </p:nvSpPr>
              <p:spPr bwMode="auto">
                <a:xfrm>
                  <a:off x="4331" y="3367"/>
                  <a:ext cx="182" cy="15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531" name="Rectangle 118"/>
              <p:cNvSpPr>
                <a:spLocks noChangeArrowheads="1"/>
              </p:cNvSpPr>
              <p:nvPr/>
            </p:nvSpPr>
            <p:spPr bwMode="auto">
              <a:xfrm>
                <a:off x="3968" y="2424"/>
                <a:ext cx="90" cy="23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532" name="Line 119"/>
              <p:cNvSpPr>
                <a:spLocks noChangeShapeType="1"/>
              </p:cNvSpPr>
              <p:nvPr/>
            </p:nvSpPr>
            <p:spPr bwMode="auto">
              <a:xfrm>
                <a:off x="4013" y="2659"/>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33" name="Line 120"/>
              <p:cNvSpPr>
                <a:spLocks noChangeShapeType="1"/>
              </p:cNvSpPr>
              <p:nvPr/>
            </p:nvSpPr>
            <p:spPr bwMode="auto">
              <a:xfrm>
                <a:off x="3528" y="2351"/>
                <a:ext cx="1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34" name="Line 121"/>
              <p:cNvSpPr>
                <a:spLocks noChangeShapeType="1"/>
              </p:cNvSpPr>
              <p:nvPr/>
            </p:nvSpPr>
            <p:spPr bwMode="auto">
              <a:xfrm>
                <a:off x="3605" y="2351"/>
                <a:ext cx="0"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35" name="Rectangle 122"/>
              <p:cNvSpPr>
                <a:spLocks noChangeArrowheads="1"/>
              </p:cNvSpPr>
              <p:nvPr/>
            </p:nvSpPr>
            <p:spPr bwMode="auto">
              <a:xfrm>
                <a:off x="3560" y="2433"/>
                <a:ext cx="90" cy="23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536" name="Line 123"/>
              <p:cNvSpPr>
                <a:spLocks noChangeShapeType="1"/>
              </p:cNvSpPr>
              <p:nvPr/>
            </p:nvSpPr>
            <p:spPr bwMode="auto">
              <a:xfrm>
                <a:off x="3605" y="2668"/>
                <a:ext cx="1" cy="6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37" name="Line 124"/>
              <p:cNvSpPr>
                <a:spLocks noChangeShapeType="1"/>
              </p:cNvSpPr>
              <p:nvPr/>
            </p:nvSpPr>
            <p:spPr bwMode="auto">
              <a:xfrm>
                <a:off x="3606" y="2887"/>
                <a:ext cx="22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0538" name="Group 125"/>
              <p:cNvGrpSpPr>
                <a:grpSpLocks/>
              </p:cNvGrpSpPr>
              <p:nvPr/>
            </p:nvGrpSpPr>
            <p:grpSpPr bwMode="auto">
              <a:xfrm rot="5400000">
                <a:off x="2146" y="3204"/>
                <a:ext cx="182" cy="345"/>
                <a:chOff x="4331" y="3176"/>
                <a:chExt cx="182" cy="345"/>
              </a:xfrm>
            </p:grpSpPr>
            <p:sp>
              <p:nvSpPr>
                <p:cNvPr id="20548" name="Line 126"/>
                <p:cNvSpPr>
                  <a:spLocks noChangeShapeType="1"/>
                </p:cNvSpPr>
                <p:nvPr/>
              </p:nvSpPr>
              <p:spPr bwMode="auto">
                <a:xfrm flipH="1">
                  <a:off x="4331" y="3176"/>
                  <a:ext cx="1" cy="3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49" name="Line 127"/>
                <p:cNvSpPr>
                  <a:spLocks noChangeShapeType="1"/>
                </p:cNvSpPr>
                <p:nvPr/>
              </p:nvSpPr>
              <p:spPr bwMode="auto">
                <a:xfrm flipH="1">
                  <a:off x="4331" y="3203"/>
                  <a:ext cx="182" cy="16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50" name="Line 128"/>
                <p:cNvSpPr>
                  <a:spLocks noChangeShapeType="1"/>
                </p:cNvSpPr>
                <p:nvPr/>
              </p:nvSpPr>
              <p:spPr bwMode="auto">
                <a:xfrm>
                  <a:off x="4331" y="3367"/>
                  <a:ext cx="182" cy="15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539" name="Line 129"/>
              <p:cNvSpPr>
                <a:spLocks noChangeShapeType="1"/>
              </p:cNvSpPr>
              <p:nvPr/>
            </p:nvSpPr>
            <p:spPr bwMode="auto">
              <a:xfrm flipH="1">
                <a:off x="2109" y="3295"/>
                <a:ext cx="91" cy="22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40" name="Line 130"/>
              <p:cNvSpPr>
                <a:spLocks noChangeShapeType="1"/>
              </p:cNvSpPr>
              <p:nvPr/>
            </p:nvSpPr>
            <p:spPr bwMode="auto">
              <a:xfrm flipH="1">
                <a:off x="1565" y="3431"/>
                <a:ext cx="49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41" name="Line 131"/>
              <p:cNvSpPr>
                <a:spLocks noChangeShapeType="1"/>
              </p:cNvSpPr>
              <p:nvPr/>
            </p:nvSpPr>
            <p:spPr bwMode="auto">
              <a:xfrm flipH="1">
                <a:off x="1565" y="3521"/>
                <a:ext cx="54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42" name="Line 132"/>
              <p:cNvSpPr>
                <a:spLocks noChangeShapeType="1"/>
              </p:cNvSpPr>
              <p:nvPr/>
            </p:nvSpPr>
            <p:spPr bwMode="auto">
              <a:xfrm>
                <a:off x="2154" y="2433"/>
                <a:ext cx="1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43" name="Line 133"/>
              <p:cNvSpPr>
                <a:spLocks noChangeShapeType="1"/>
              </p:cNvSpPr>
              <p:nvPr/>
            </p:nvSpPr>
            <p:spPr bwMode="auto">
              <a:xfrm>
                <a:off x="2231" y="2433"/>
                <a:ext cx="0"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44" name="Rectangle 134"/>
              <p:cNvSpPr>
                <a:spLocks noChangeArrowheads="1"/>
              </p:cNvSpPr>
              <p:nvPr/>
            </p:nvSpPr>
            <p:spPr bwMode="auto">
              <a:xfrm>
                <a:off x="2186" y="2515"/>
                <a:ext cx="90" cy="23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545" name="Line 135"/>
              <p:cNvSpPr>
                <a:spLocks noChangeShapeType="1"/>
              </p:cNvSpPr>
              <p:nvPr/>
            </p:nvSpPr>
            <p:spPr bwMode="auto">
              <a:xfrm>
                <a:off x="2245" y="2750"/>
                <a:ext cx="0" cy="5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46" name="Line 136"/>
              <p:cNvSpPr>
                <a:spLocks noChangeShapeType="1"/>
              </p:cNvSpPr>
              <p:nvPr/>
            </p:nvSpPr>
            <p:spPr bwMode="auto">
              <a:xfrm>
                <a:off x="2381" y="3476"/>
                <a:ext cx="104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47" name="Line 137"/>
              <p:cNvSpPr>
                <a:spLocks noChangeShapeType="1"/>
              </p:cNvSpPr>
              <p:nvPr/>
            </p:nvSpPr>
            <p:spPr bwMode="auto">
              <a:xfrm>
                <a:off x="4014" y="3431"/>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507" name="Oval 140"/>
            <p:cNvSpPr>
              <a:spLocks noChangeArrowheads="1"/>
            </p:cNvSpPr>
            <p:nvPr/>
          </p:nvSpPr>
          <p:spPr bwMode="auto">
            <a:xfrm>
              <a:off x="2268538" y="4724400"/>
              <a:ext cx="2374900" cy="1800225"/>
            </a:xfrm>
            <a:prstGeom prst="ellipse">
              <a:avLst/>
            </a:prstGeom>
            <a:noFill/>
            <a:ln w="9525">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509" name="Oval 142"/>
            <p:cNvSpPr>
              <a:spLocks noChangeArrowheads="1"/>
            </p:cNvSpPr>
            <p:nvPr/>
          </p:nvSpPr>
          <p:spPr bwMode="auto">
            <a:xfrm>
              <a:off x="5076825" y="5157788"/>
              <a:ext cx="792163" cy="792162"/>
            </a:xfrm>
            <a:prstGeom prst="ellipse">
              <a:avLst/>
            </a:prstGeom>
            <a:noFill/>
            <a:ln w="9525">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510" name="Oval 143"/>
            <p:cNvSpPr>
              <a:spLocks noChangeArrowheads="1"/>
            </p:cNvSpPr>
            <p:nvPr/>
          </p:nvSpPr>
          <p:spPr bwMode="auto">
            <a:xfrm>
              <a:off x="5651500" y="3716338"/>
              <a:ext cx="1152525" cy="1584325"/>
            </a:xfrm>
            <a:prstGeom prst="ellipse">
              <a:avLst/>
            </a:pr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513" name="Text Box 146"/>
            <p:cNvSpPr txBox="1">
              <a:spLocks noChangeArrowheads="1"/>
            </p:cNvSpPr>
            <p:nvPr/>
          </p:nvSpPr>
          <p:spPr bwMode="auto">
            <a:xfrm>
              <a:off x="7288213" y="3794125"/>
              <a:ext cx="152717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トランジスタの</a:t>
              </a:r>
            </a:p>
            <a:p>
              <a:pPr eaLnBrk="1" hangingPunct="1">
                <a:spcBef>
                  <a:spcPct val="0"/>
                </a:spcBef>
                <a:buFontTx/>
                <a:buNone/>
              </a:pPr>
              <a:r>
                <a:rPr lang="ja-JP" altLang="en-US" sz="1800"/>
                <a:t>負荷で高速に</a:t>
              </a:r>
            </a:p>
            <a:p>
              <a:pPr eaLnBrk="1" hangingPunct="1">
                <a:spcBef>
                  <a:spcPct val="0"/>
                </a:spcBef>
                <a:buFontTx/>
                <a:buNone/>
              </a:pPr>
              <a:r>
                <a:rPr lang="ja-JP" altLang="en-US" sz="1800"/>
                <a:t>電荷を充電</a:t>
              </a:r>
            </a:p>
          </p:txBody>
        </p:sp>
        <p:sp>
          <p:nvSpPr>
            <p:cNvPr id="20515" name="Text Box 148"/>
            <p:cNvSpPr txBox="1">
              <a:spLocks noChangeArrowheads="1"/>
            </p:cNvSpPr>
            <p:nvPr/>
          </p:nvSpPr>
          <p:spPr bwMode="auto">
            <a:xfrm>
              <a:off x="4067175" y="3371850"/>
              <a:ext cx="162877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2</a:t>
              </a:r>
              <a:r>
                <a:rPr lang="ja-JP" altLang="en-US" sz="1800"/>
                <a:t>段接続</a:t>
              </a:r>
            </a:p>
            <a:p>
              <a:pPr eaLnBrk="1" hangingPunct="1">
                <a:spcBef>
                  <a:spcPct val="0"/>
                </a:spcBef>
                <a:buFontTx/>
                <a:buNone/>
              </a:pPr>
              <a:r>
                <a:rPr lang="ja-JP" altLang="en-US" sz="1800"/>
                <a:t>（ダーリントン）</a:t>
              </a:r>
            </a:p>
            <a:p>
              <a:pPr eaLnBrk="1" hangingPunct="1">
                <a:spcBef>
                  <a:spcPct val="0"/>
                </a:spcBef>
                <a:buFontTx/>
                <a:buNone/>
              </a:pPr>
              <a:r>
                <a:rPr lang="ja-JP" altLang="en-US" sz="1800"/>
                <a:t>でパワーアップ</a:t>
              </a:r>
            </a:p>
          </p:txBody>
        </p:sp>
        <p:sp>
          <p:nvSpPr>
            <p:cNvPr id="20516" name="Line 149"/>
            <p:cNvSpPr>
              <a:spLocks noChangeShapeType="1"/>
            </p:cNvSpPr>
            <p:nvPr/>
          </p:nvSpPr>
          <p:spPr bwMode="auto">
            <a:xfrm>
              <a:off x="2916238" y="3429000"/>
              <a:ext cx="142875" cy="1295400"/>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517" name="Text Box 150"/>
          <p:cNvSpPr txBox="1">
            <a:spLocks noChangeArrowheads="1"/>
          </p:cNvSpPr>
          <p:nvPr/>
        </p:nvSpPr>
        <p:spPr bwMode="auto">
          <a:xfrm>
            <a:off x="1258888" y="3775075"/>
            <a:ext cx="2157412"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マルチエミッタ</a:t>
            </a:r>
          </a:p>
          <a:p>
            <a:pPr eaLnBrk="1" hangingPunct="1">
              <a:spcBef>
                <a:spcPct val="0"/>
              </a:spcBef>
              <a:buFontTx/>
              <a:buNone/>
            </a:pPr>
            <a:r>
              <a:rPr lang="ja-JP" altLang="en-US" sz="1800"/>
              <a:t>トランジスタで電荷を</a:t>
            </a:r>
          </a:p>
          <a:p>
            <a:pPr eaLnBrk="1" hangingPunct="1">
              <a:spcBef>
                <a:spcPct val="0"/>
              </a:spcBef>
              <a:buFontTx/>
              <a:buNone/>
            </a:pPr>
            <a:r>
              <a:rPr lang="ja-JP" altLang="en-US" sz="1800"/>
              <a:t>急速放電</a:t>
            </a:r>
          </a:p>
        </p:txBody>
      </p:sp>
    </p:spTree>
    <p:extLst>
      <p:ext uri="{BB962C8B-B14F-4D97-AF65-F5344CB8AC3E}">
        <p14:creationId xmlns:p14="http://schemas.microsoft.com/office/powerpoint/2010/main" val="41754393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トランジスタ素子</a:t>
            </a:r>
            <a:endParaRPr kumimoji="1" lang="ja-JP" altLang="en-US" dirty="0"/>
          </a:p>
        </p:txBody>
      </p:sp>
      <p:sp>
        <p:nvSpPr>
          <p:cNvPr id="3" name="コンテンツ プレースホルダー 2"/>
          <p:cNvSpPr>
            <a:spLocks noGrp="1"/>
          </p:cNvSpPr>
          <p:nvPr>
            <p:ph idx="1"/>
          </p:nvPr>
        </p:nvSpPr>
        <p:spPr/>
        <p:txBody>
          <a:bodyPr/>
          <a:lstStyle/>
          <a:p>
            <a:r>
              <a:rPr lang="en-US" altLang="ja-JP" dirty="0" err="1"/>
              <a:t>2</a:t>
            </a:r>
            <a:r>
              <a:rPr kumimoji="1" lang="en-US" altLang="ja-JP" dirty="0" err="1"/>
              <a:t>SA</a:t>
            </a:r>
            <a:r>
              <a:rPr lang="en-US" altLang="ja-JP" dirty="0" err="1"/>
              <a:t>XXX</a:t>
            </a:r>
            <a:r>
              <a:rPr lang="ja-JP" altLang="en-US" dirty="0"/>
              <a:t>　→　</a:t>
            </a:r>
            <a:r>
              <a:rPr lang="en-US" altLang="ja-JP" dirty="0"/>
              <a:t>PNP</a:t>
            </a:r>
            <a:r>
              <a:rPr lang="ja-JP" altLang="en-US" dirty="0"/>
              <a:t>型小信号用</a:t>
            </a:r>
            <a:endParaRPr lang="en-US" altLang="ja-JP" dirty="0"/>
          </a:p>
          <a:p>
            <a:r>
              <a:rPr lang="en-US" altLang="ja-JP" dirty="0" err="1"/>
              <a:t>2</a:t>
            </a:r>
            <a:r>
              <a:rPr kumimoji="1" lang="en-US" altLang="ja-JP" dirty="0" err="1"/>
              <a:t>SBXXX</a:t>
            </a:r>
            <a:r>
              <a:rPr kumimoji="1" lang="ja-JP" altLang="en-US" dirty="0"/>
              <a:t>　→　</a:t>
            </a:r>
            <a:r>
              <a:rPr kumimoji="1" lang="en-US" altLang="ja-JP" dirty="0"/>
              <a:t>PNP</a:t>
            </a:r>
            <a:r>
              <a:rPr kumimoji="1" lang="ja-JP" altLang="en-US" dirty="0"/>
              <a:t>型パワー用</a:t>
            </a:r>
            <a:endParaRPr kumimoji="1" lang="en-US" altLang="ja-JP" dirty="0"/>
          </a:p>
          <a:p>
            <a:r>
              <a:rPr lang="en-US" altLang="ja-JP" dirty="0" err="1"/>
              <a:t>2SCXXX</a:t>
            </a:r>
            <a:r>
              <a:rPr lang="ja-JP" altLang="en-US" dirty="0"/>
              <a:t>　→　</a:t>
            </a:r>
            <a:r>
              <a:rPr lang="en-US" altLang="ja-JP" dirty="0"/>
              <a:t>NPN</a:t>
            </a:r>
            <a:r>
              <a:rPr lang="ja-JP" altLang="en-US" dirty="0"/>
              <a:t>型小信号用</a:t>
            </a:r>
            <a:endParaRPr lang="en-US" altLang="ja-JP" dirty="0"/>
          </a:p>
          <a:p>
            <a:r>
              <a:rPr lang="en-US" altLang="ja-JP" dirty="0" err="1"/>
              <a:t>2</a:t>
            </a:r>
            <a:r>
              <a:rPr kumimoji="1" lang="en-US" altLang="ja-JP" dirty="0" err="1"/>
              <a:t>SDXXX</a:t>
            </a:r>
            <a:r>
              <a:rPr kumimoji="1" lang="ja-JP" altLang="en-US" dirty="0"/>
              <a:t>　→　</a:t>
            </a:r>
            <a:r>
              <a:rPr kumimoji="1" lang="en-US" altLang="ja-JP" dirty="0"/>
              <a:t>NPN</a:t>
            </a:r>
            <a:r>
              <a:rPr kumimoji="1" lang="ja-JP" altLang="en-US" dirty="0"/>
              <a:t>型パワー用</a:t>
            </a:r>
            <a:endParaRPr kumimoji="1" lang="en-US" altLang="ja-JP" dirty="0"/>
          </a:p>
          <a:p>
            <a:r>
              <a:rPr kumimoji="1" lang="en-US" altLang="ja-JP" dirty="0"/>
              <a:t>2SFXXX </a:t>
            </a:r>
            <a:r>
              <a:rPr kumimoji="1" lang="ja-JP" altLang="en-US" dirty="0"/>
              <a:t>→　サイリスタ</a:t>
            </a:r>
            <a:endParaRPr kumimoji="1" lang="en-US" altLang="ja-JP" dirty="0"/>
          </a:p>
          <a:p>
            <a:r>
              <a:rPr kumimoji="1" lang="en-US" altLang="ja-JP" dirty="0"/>
              <a:t>2SJXXX </a:t>
            </a:r>
            <a:r>
              <a:rPr kumimoji="1" lang="ja-JP" altLang="en-US" dirty="0"/>
              <a:t>→　</a:t>
            </a:r>
            <a:r>
              <a:rPr kumimoji="1" lang="en-US" altLang="ja-JP" dirty="0" err="1"/>
              <a:t>Pch</a:t>
            </a:r>
            <a:r>
              <a:rPr kumimoji="1" lang="ja-JP" altLang="en-US" dirty="0"/>
              <a:t> 電解効果型トランジスタ</a:t>
            </a:r>
            <a:endParaRPr kumimoji="1" lang="en-US" altLang="ja-JP" dirty="0"/>
          </a:p>
          <a:p>
            <a:r>
              <a:rPr lang="en-US" altLang="ja-JP" dirty="0"/>
              <a:t>2SKXXX </a:t>
            </a:r>
            <a:r>
              <a:rPr lang="ja-JP" altLang="en-US" dirty="0"/>
              <a:t>→　</a:t>
            </a:r>
            <a:r>
              <a:rPr lang="en-US" altLang="ja-JP" dirty="0" err="1"/>
              <a:t>Nch</a:t>
            </a:r>
            <a:r>
              <a:rPr lang="en-US" altLang="ja-JP" dirty="0"/>
              <a:t> </a:t>
            </a:r>
            <a:r>
              <a:rPr lang="ja-JP" altLang="en-US" dirty="0"/>
              <a:t>電解効果型トランジスタ</a:t>
            </a:r>
            <a:endParaRPr kumimoji="1" lang="ja-JP" altLang="en-US" dirty="0"/>
          </a:p>
        </p:txBody>
      </p:sp>
    </p:spTree>
    <p:extLst>
      <p:ext uri="{BB962C8B-B14F-4D97-AF65-F5344CB8AC3E}">
        <p14:creationId xmlns:p14="http://schemas.microsoft.com/office/powerpoint/2010/main" val="12018821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タイトル 1"/>
          <p:cNvSpPr>
            <a:spLocks noGrp="1"/>
          </p:cNvSpPr>
          <p:nvPr>
            <p:ph type="title"/>
          </p:nvPr>
        </p:nvSpPr>
        <p:spPr>
          <a:xfrm>
            <a:off x="0" y="0"/>
            <a:ext cx="9144000" cy="1143000"/>
          </a:xfrm>
        </p:spPr>
        <p:txBody>
          <a:bodyPr/>
          <a:lstStyle/>
          <a:p>
            <a:r>
              <a:rPr lang="ja-JP" altLang="en-US" sz="3600"/>
              <a:t>トランジスタの特性：実例</a:t>
            </a:r>
            <a:r>
              <a:rPr lang="en-US" altLang="ja-JP" sz="3600"/>
              <a:t>(</a:t>
            </a:r>
            <a:r>
              <a:rPr lang="ja-JP" altLang="en-US" sz="3600"/>
              <a:t>東芝</a:t>
            </a:r>
            <a:r>
              <a:rPr lang="en-US" altLang="ja-JP" sz="3600"/>
              <a:t>2SC1627A</a:t>
            </a:r>
            <a:r>
              <a:rPr lang="ja-JP" altLang="en-US" sz="3600"/>
              <a:t>）</a:t>
            </a:r>
            <a:br>
              <a:rPr lang="en-US" altLang="ja-JP" sz="3600"/>
            </a:br>
            <a:r>
              <a:rPr lang="en-US" altLang="ja-JP" sz="1500">
                <a:latin typeface="Tahoma" pitchFamily="34" charset="0"/>
                <a:cs typeface="Tahoma" pitchFamily="34" charset="0"/>
              </a:rPr>
              <a:t>http://www.semicon.toshiba.co.jp/docs/datasheet/ja/Transistor/2SC1627A_ja_datasheet_061107.pdf</a:t>
            </a:r>
            <a:endParaRPr lang="ja-JP" altLang="en-US" sz="1500">
              <a:latin typeface="Tahoma" pitchFamily="34" charset="0"/>
              <a:cs typeface="Tahoma" pitchFamily="34" charset="0"/>
            </a:endParaRPr>
          </a:p>
        </p:txBody>
      </p:sp>
      <p:pic>
        <p:nvPicPr>
          <p:cNvPr id="86019" name="Picture 4"/>
          <p:cNvPicPr>
            <a:picLocks noChangeAspect="1" noChangeArrowheads="1"/>
          </p:cNvPicPr>
          <p:nvPr/>
        </p:nvPicPr>
        <p:blipFill>
          <a:blip r:embed="rId3" cstate="print"/>
          <a:srcRect/>
          <a:stretch>
            <a:fillRect/>
          </a:stretch>
        </p:blipFill>
        <p:spPr bwMode="auto">
          <a:xfrm>
            <a:off x="188913" y="1017588"/>
            <a:ext cx="3373437" cy="3100387"/>
          </a:xfrm>
          <a:prstGeom prst="rect">
            <a:avLst/>
          </a:prstGeom>
          <a:noFill/>
          <a:ln w="9525">
            <a:noFill/>
            <a:miter lim="800000"/>
            <a:headEnd/>
            <a:tailEnd/>
          </a:ln>
        </p:spPr>
      </p:pic>
      <p:pic>
        <p:nvPicPr>
          <p:cNvPr id="86020" name="Picture 5"/>
          <p:cNvPicPr>
            <a:picLocks noChangeAspect="1" noChangeArrowheads="1"/>
          </p:cNvPicPr>
          <p:nvPr/>
        </p:nvPicPr>
        <p:blipFill>
          <a:blip r:embed="rId4" cstate="print"/>
          <a:srcRect/>
          <a:stretch>
            <a:fillRect/>
          </a:stretch>
        </p:blipFill>
        <p:spPr bwMode="auto">
          <a:xfrm>
            <a:off x="3621088" y="1001713"/>
            <a:ext cx="3233737" cy="2987675"/>
          </a:xfrm>
          <a:prstGeom prst="rect">
            <a:avLst/>
          </a:prstGeom>
          <a:noFill/>
          <a:ln w="9525">
            <a:noFill/>
            <a:miter lim="800000"/>
            <a:headEnd/>
            <a:tailEnd/>
          </a:ln>
        </p:spPr>
      </p:pic>
      <p:pic>
        <p:nvPicPr>
          <p:cNvPr id="86021" name="Picture 6"/>
          <p:cNvPicPr>
            <a:picLocks noChangeAspect="1" noChangeArrowheads="1"/>
          </p:cNvPicPr>
          <p:nvPr/>
        </p:nvPicPr>
        <p:blipFill>
          <a:blip r:embed="rId5" cstate="print"/>
          <a:srcRect/>
          <a:stretch>
            <a:fillRect/>
          </a:stretch>
        </p:blipFill>
        <p:spPr bwMode="auto">
          <a:xfrm>
            <a:off x="241300" y="3994150"/>
            <a:ext cx="3373438" cy="2695575"/>
          </a:xfrm>
          <a:prstGeom prst="rect">
            <a:avLst/>
          </a:prstGeom>
          <a:noFill/>
          <a:ln w="9525">
            <a:noFill/>
            <a:miter lim="800000"/>
            <a:headEnd/>
            <a:tailEnd/>
          </a:ln>
        </p:spPr>
      </p:pic>
      <p:sp>
        <p:nvSpPr>
          <p:cNvPr id="86022" name="テキスト ボックス 7"/>
          <p:cNvSpPr txBox="1">
            <a:spLocks noChangeArrowheads="1"/>
          </p:cNvSpPr>
          <p:nvPr/>
        </p:nvSpPr>
        <p:spPr bwMode="auto">
          <a:xfrm>
            <a:off x="4089400" y="4125913"/>
            <a:ext cx="4492625" cy="2216150"/>
          </a:xfrm>
          <a:prstGeom prst="rect">
            <a:avLst/>
          </a:prstGeom>
          <a:noFill/>
          <a:ln w="9525">
            <a:noFill/>
            <a:miter lim="800000"/>
            <a:headEnd/>
            <a:tailEnd/>
          </a:ln>
        </p:spPr>
        <p:txBody>
          <a:bodyPr wrap="none">
            <a:spAutoFit/>
          </a:bodyPr>
          <a:lstStyle/>
          <a:p>
            <a:r>
              <a:rPr lang="ja-JP" altLang="en-US"/>
              <a:t>・</a:t>
            </a:r>
            <a:r>
              <a:rPr lang="en-US" altLang="ja-JP"/>
              <a:t>V</a:t>
            </a:r>
            <a:r>
              <a:rPr lang="en-US" altLang="ja-JP" baseline="-25000"/>
              <a:t>BE</a:t>
            </a:r>
            <a:r>
              <a:rPr lang="ja-JP" altLang="en-US"/>
              <a:t>ー</a:t>
            </a:r>
            <a:r>
              <a:rPr lang="en-US" altLang="ja-JP"/>
              <a:t>I</a:t>
            </a:r>
            <a:r>
              <a:rPr lang="en-US" altLang="ja-JP" baseline="-25000"/>
              <a:t>B</a:t>
            </a:r>
            <a:r>
              <a:rPr lang="ja-JP" altLang="en-US"/>
              <a:t>特性は省略されている．</a:t>
            </a:r>
            <a:endParaRPr lang="en-US" altLang="ja-JP"/>
          </a:p>
          <a:p>
            <a:r>
              <a:rPr lang="ja-JP" altLang="en-US"/>
              <a:t>　　→その代りに</a:t>
            </a:r>
            <a:r>
              <a:rPr lang="en-US" altLang="ja-JP"/>
              <a:t>V</a:t>
            </a:r>
            <a:r>
              <a:rPr lang="en-US" altLang="ja-JP" baseline="-25000"/>
              <a:t>BE</a:t>
            </a:r>
            <a:r>
              <a:rPr lang="ja-JP" altLang="en-US"/>
              <a:t>ー</a:t>
            </a:r>
            <a:r>
              <a:rPr lang="en-US" altLang="ja-JP"/>
              <a:t>I</a:t>
            </a:r>
            <a:r>
              <a:rPr lang="en-US" altLang="ja-JP" baseline="-25000"/>
              <a:t>C</a:t>
            </a:r>
            <a:r>
              <a:rPr lang="ja-JP" altLang="en-US"/>
              <a:t>特性がある．</a:t>
            </a:r>
            <a:endParaRPr lang="en-US" altLang="ja-JP"/>
          </a:p>
          <a:p>
            <a:endParaRPr lang="en-US" altLang="ja-JP"/>
          </a:p>
          <a:p>
            <a:r>
              <a:rPr lang="ja-JP" altLang="en-US"/>
              <a:t>　　</a:t>
            </a:r>
            <a:r>
              <a:rPr lang="en-US" altLang="ja-JP" sz="1600"/>
              <a:t>I</a:t>
            </a:r>
            <a:r>
              <a:rPr lang="en-US" altLang="ja-JP" sz="1600" baseline="-25000"/>
              <a:t>C </a:t>
            </a:r>
            <a:r>
              <a:rPr lang="en-US" altLang="ja-JP" sz="1600"/>
              <a:t>=h</a:t>
            </a:r>
            <a:r>
              <a:rPr lang="en-US" altLang="ja-JP" sz="1600" baseline="-25000"/>
              <a:t>FE</a:t>
            </a:r>
            <a:r>
              <a:rPr lang="ja-JP" altLang="en-US" sz="1600" baseline="-25000"/>
              <a:t>　</a:t>
            </a:r>
            <a:r>
              <a:rPr lang="en-US" altLang="ja-JP" sz="1600"/>
              <a:t>I</a:t>
            </a:r>
            <a:r>
              <a:rPr lang="en-US" altLang="ja-JP" sz="1600" baseline="-25000"/>
              <a:t>B</a:t>
            </a:r>
            <a:r>
              <a:rPr lang="ja-JP" altLang="en-US" sz="1600" baseline="-25000"/>
              <a:t>　</a:t>
            </a:r>
            <a:r>
              <a:rPr lang="en-US" altLang="ja-JP" sz="1600"/>
              <a:t> </a:t>
            </a:r>
            <a:r>
              <a:rPr lang="ja-JP" altLang="en-US" sz="1600"/>
              <a:t>つまり，</a:t>
            </a:r>
            <a:r>
              <a:rPr lang="en-US" altLang="ja-JP" sz="1600"/>
              <a:t> I</a:t>
            </a:r>
            <a:r>
              <a:rPr lang="en-US" altLang="ja-JP" sz="1600" baseline="-25000"/>
              <a:t>C </a:t>
            </a:r>
            <a:r>
              <a:rPr lang="ja-JP" altLang="en-US" sz="1600"/>
              <a:t>と</a:t>
            </a:r>
            <a:r>
              <a:rPr lang="en-US" altLang="ja-JP" sz="1600"/>
              <a:t>I</a:t>
            </a:r>
            <a:r>
              <a:rPr lang="en-US" altLang="ja-JP" sz="1600" baseline="-25000"/>
              <a:t>B</a:t>
            </a:r>
            <a:r>
              <a:rPr lang="en-US" altLang="ja-JP" sz="1600"/>
              <a:t> </a:t>
            </a:r>
            <a:r>
              <a:rPr lang="ja-JP" altLang="en-US" sz="1600"/>
              <a:t>は比例しているので</a:t>
            </a:r>
            <a:endParaRPr lang="en-US" altLang="ja-JP" sz="1600"/>
          </a:p>
          <a:p>
            <a:r>
              <a:rPr lang="ja-JP" altLang="en-US" sz="1600"/>
              <a:t>　　</a:t>
            </a:r>
            <a:r>
              <a:rPr lang="en-US" altLang="ja-JP" sz="1600"/>
              <a:t>V</a:t>
            </a:r>
            <a:r>
              <a:rPr lang="en-US" altLang="ja-JP" sz="1600" baseline="-25000"/>
              <a:t>BE</a:t>
            </a:r>
            <a:r>
              <a:rPr lang="ja-JP" altLang="en-US" sz="1600"/>
              <a:t>ー</a:t>
            </a:r>
            <a:r>
              <a:rPr lang="en-US" altLang="ja-JP" sz="1600"/>
              <a:t>I</a:t>
            </a:r>
            <a:r>
              <a:rPr lang="en-US" altLang="ja-JP" sz="1600" baseline="-25000"/>
              <a:t>C</a:t>
            </a:r>
            <a:r>
              <a:rPr lang="ja-JP" altLang="en-US" sz="1600"/>
              <a:t>特性と</a:t>
            </a:r>
            <a:r>
              <a:rPr lang="en-US" altLang="ja-JP" sz="1600"/>
              <a:t>V</a:t>
            </a:r>
            <a:r>
              <a:rPr lang="en-US" altLang="ja-JP" sz="1600" baseline="-25000"/>
              <a:t>BE</a:t>
            </a:r>
            <a:r>
              <a:rPr lang="ja-JP" altLang="en-US" sz="1600"/>
              <a:t>ー</a:t>
            </a:r>
            <a:r>
              <a:rPr lang="en-US" altLang="ja-JP" sz="1600"/>
              <a:t>I</a:t>
            </a:r>
            <a:r>
              <a:rPr lang="en-US" altLang="ja-JP" sz="1600" baseline="-25000"/>
              <a:t>B</a:t>
            </a:r>
            <a:r>
              <a:rPr lang="ja-JP" altLang="en-US" sz="1600"/>
              <a:t>特性は同じ形になる</a:t>
            </a:r>
            <a:endParaRPr lang="en-US" altLang="ja-JP" sz="1600"/>
          </a:p>
          <a:p>
            <a:endParaRPr lang="en-US" altLang="ja-JP" sz="1600"/>
          </a:p>
          <a:p>
            <a:r>
              <a:rPr lang="ja-JP" altLang="en-US" sz="1600"/>
              <a:t>・温度によって特性が違う．</a:t>
            </a:r>
            <a:endParaRPr lang="en-US" altLang="ja-JP" sz="1600"/>
          </a:p>
          <a:p>
            <a:endParaRPr lang="ja-JP"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トランジスタ素子の実際</a:t>
            </a:r>
          </a:p>
        </p:txBody>
      </p:sp>
      <p:sp>
        <p:nvSpPr>
          <p:cNvPr id="3" name="コンテンツ プレースホルダー 2"/>
          <p:cNvSpPr>
            <a:spLocks noGrp="1"/>
          </p:cNvSpPr>
          <p:nvPr>
            <p:ph idx="1"/>
          </p:nvPr>
        </p:nvSpPr>
        <p:spPr/>
        <p:txBody>
          <a:bodyPr/>
          <a:lstStyle/>
          <a:p>
            <a:r>
              <a:rPr kumimoji="1" lang="ja-JP" altLang="en-US" dirty="0"/>
              <a:t>現在、個別素子で生き残っているのはパワー制御用が多い</a:t>
            </a:r>
            <a:endParaRPr kumimoji="1" lang="en-US" altLang="ja-JP" dirty="0"/>
          </a:p>
          <a:p>
            <a:r>
              <a:rPr lang="ja-JP" altLang="en-US" dirty="0"/>
              <a:t>アナログ</a:t>
            </a:r>
            <a:r>
              <a:rPr lang="en-US" altLang="ja-JP" dirty="0"/>
              <a:t>IC</a:t>
            </a:r>
            <a:r>
              <a:rPr lang="ja-JP" altLang="en-US" dirty="0"/>
              <a:t>の中で使われる</a:t>
            </a:r>
            <a:endParaRPr lang="en-US" altLang="ja-JP" dirty="0"/>
          </a:p>
          <a:p>
            <a:pPr lvl="1"/>
            <a:r>
              <a:rPr kumimoji="1" lang="ja-JP" altLang="en-US" dirty="0"/>
              <a:t>ラジオ用</a:t>
            </a:r>
            <a:r>
              <a:rPr kumimoji="1" lang="en-US" altLang="ja-JP" dirty="0"/>
              <a:t>IC</a:t>
            </a:r>
          </a:p>
          <a:p>
            <a:pPr lvl="1"/>
            <a:r>
              <a:rPr lang="ja-JP" altLang="en-US" dirty="0"/>
              <a:t>オーディオ用</a:t>
            </a:r>
            <a:r>
              <a:rPr lang="en-US" altLang="ja-JP" dirty="0"/>
              <a:t>IC</a:t>
            </a:r>
          </a:p>
          <a:p>
            <a:r>
              <a:rPr kumimoji="1" lang="ja-JP" altLang="en-US" dirty="0"/>
              <a:t>一般増幅用途にはオペアンプが使われる</a:t>
            </a:r>
            <a:endParaRPr kumimoji="1" lang="en-US" altLang="ja-JP" dirty="0"/>
          </a:p>
          <a:p>
            <a:r>
              <a:rPr lang="ja-JP" altLang="en-US" dirty="0"/>
              <a:t>ディジタル用途では</a:t>
            </a:r>
            <a:r>
              <a:rPr lang="en-US" altLang="ja-JP" dirty="0"/>
              <a:t>CMOS</a:t>
            </a:r>
            <a:r>
              <a:rPr lang="ja-JP" altLang="en-US" dirty="0"/>
              <a:t>が使われる</a:t>
            </a:r>
            <a:endParaRPr kumimoji="1" lang="en-US" altLang="ja-JP" dirty="0"/>
          </a:p>
          <a:p>
            <a:endParaRPr kumimoji="1" lang="ja-JP" altLang="en-US" dirty="0"/>
          </a:p>
        </p:txBody>
      </p:sp>
    </p:spTree>
    <p:extLst>
      <p:ext uri="{BB962C8B-B14F-4D97-AF65-F5344CB8AC3E}">
        <p14:creationId xmlns:p14="http://schemas.microsoft.com/office/powerpoint/2010/main" val="5223317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今日のポイント</a:t>
            </a:r>
          </a:p>
        </p:txBody>
      </p:sp>
      <p:pic>
        <p:nvPicPr>
          <p:cNvPr id="6" name="コンテンツ プレースホルダー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906127" y="4487712"/>
            <a:ext cx="1995376" cy="2039275"/>
          </a:xfrm>
        </p:spPr>
      </p:pic>
      <p:sp>
        <p:nvSpPr>
          <p:cNvPr id="7" name="テキスト ボックス 6"/>
          <p:cNvSpPr txBox="1"/>
          <p:nvPr/>
        </p:nvSpPr>
        <p:spPr>
          <a:xfrm>
            <a:off x="319148" y="1656128"/>
            <a:ext cx="8066569" cy="3046988"/>
          </a:xfrm>
          <a:prstGeom prst="rect">
            <a:avLst/>
          </a:prstGeom>
          <a:noFill/>
        </p:spPr>
        <p:txBody>
          <a:bodyPr wrap="square" rtlCol="0">
            <a:spAutoFit/>
          </a:bodyPr>
          <a:lstStyle/>
          <a:p>
            <a:r>
              <a:rPr lang="en-US" altLang="ja-JP" sz="3200" dirty="0"/>
              <a:t>1</a:t>
            </a:r>
            <a:r>
              <a:rPr lang="ja-JP" altLang="en-US" sz="3200" dirty="0" err="1"/>
              <a:t>．</a:t>
            </a:r>
            <a:r>
              <a:rPr lang="ja-JP" altLang="en-US" sz="3200" dirty="0"/>
              <a:t>トランジスタの増幅の基本はエミッタ接地</a:t>
            </a:r>
            <a:endParaRPr lang="en-US" altLang="ja-JP" sz="3200" dirty="0"/>
          </a:p>
          <a:p>
            <a:pPr marL="914400" lvl="1" indent="-457200">
              <a:buFont typeface="Arial" panose="020B0604020202020204" pitchFamily="34" charset="0"/>
              <a:buChar char="•"/>
            </a:pPr>
            <a:r>
              <a:rPr lang="ja-JP" altLang="en-US" sz="3200" dirty="0"/>
              <a:t>不飽和領域では、コレクタ電流はベース電流によって変化</a:t>
            </a:r>
            <a:endParaRPr kumimoji="1" lang="en-US" altLang="ja-JP" sz="3200" dirty="0"/>
          </a:p>
          <a:p>
            <a:pPr marL="914400" lvl="1" indent="-457200">
              <a:buFont typeface="Arial" panose="020B0604020202020204" pitchFamily="34" charset="0"/>
              <a:buChar char="•"/>
            </a:pPr>
            <a:r>
              <a:rPr lang="ja-JP" altLang="en-US" sz="3200" dirty="0"/>
              <a:t>飽和領域では</a:t>
            </a:r>
            <a:r>
              <a:rPr lang="en-US" altLang="ja-JP" sz="3200" dirty="0"/>
              <a:t>ON</a:t>
            </a:r>
            <a:r>
              <a:rPr lang="ja-JP" altLang="en-US" sz="3200" dirty="0"/>
              <a:t>（コレクタ</a:t>
            </a:r>
            <a:r>
              <a:rPr lang="en-US" altLang="ja-JP" sz="3200" dirty="0"/>
              <a:t>-</a:t>
            </a:r>
            <a:r>
              <a:rPr lang="ja-JP" altLang="en-US" sz="3200" dirty="0"/>
              <a:t>エミッタが繋がっている）</a:t>
            </a:r>
            <a:r>
              <a:rPr lang="ja-JP" altLang="en-US" sz="3200" dirty="0" err="1"/>
              <a:t>か</a:t>
            </a:r>
            <a:r>
              <a:rPr lang="en-US" altLang="ja-JP" sz="3200" dirty="0"/>
              <a:t>OFF</a:t>
            </a:r>
            <a:r>
              <a:rPr lang="ja-JP" altLang="en-US" sz="3200" dirty="0"/>
              <a:t>（コレクタ</a:t>
            </a:r>
            <a:r>
              <a:rPr lang="en-US" altLang="ja-JP" sz="3200" dirty="0"/>
              <a:t>-</a:t>
            </a:r>
            <a:r>
              <a:rPr lang="ja-JP" altLang="en-US" sz="3200" dirty="0"/>
              <a:t>エミッタが切れている）</a:t>
            </a:r>
            <a:endParaRPr kumimoji="1" lang="en-US" altLang="ja-JP" sz="3200" dirty="0"/>
          </a:p>
        </p:txBody>
      </p:sp>
      <p:sp>
        <p:nvSpPr>
          <p:cNvPr id="9" name="テキスト ボックス 8"/>
          <p:cNvSpPr txBox="1"/>
          <p:nvPr/>
        </p:nvSpPr>
        <p:spPr>
          <a:xfrm>
            <a:off x="319148" y="4941606"/>
            <a:ext cx="6997428" cy="1077218"/>
          </a:xfrm>
          <a:prstGeom prst="rect">
            <a:avLst/>
          </a:prstGeom>
          <a:noFill/>
        </p:spPr>
        <p:txBody>
          <a:bodyPr wrap="none" rtlCol="0">
            <a:spAutoFit/>
          </a:bodyPr>
          <a:lstStyle/>
          <a:p>
            <a:r>
              <a:rPr lang="en-US" altLang="ja-JP" sz="3200" dirty="0"/>
              <a:t>2</a:t>
            </a:r>
            <a:r>
              <a:rPr lang="ja-JP" altLang="en-US" sz="3200" dirty="0" err="1"/>
              <a:t>．</a:t>
            </a:r>
            <a:r>
              <a:rPr lang="ja-JP" altLang="en-US" sz="3200" dirty="0"/>
              <a:t>小信号増幅回路ではバイアス電流を</a:t>
            </a:r>
            <a:endParaRPr lang="en-US" altLang="ja-JP" sz="3200" dirty="0"/>
          </a:p>
          <a:p>
            <a:r>
              <a:rPr lang="ja-JP" altLang="en-US" sz="3200" dirty="0"/>
              <a:t>流して動作点を適切に設定する</a:t>
            </a:r>
            <a:endParaRPr lang="en-US" altLang="ja-JP" sz="3200" dirty="0"/>
          </a:p>
        </p:txBody>
      </p:sp>
    </p:spTree>
    <p:extLst>
      <p:ext uri="{BB962C8B-B14F-4D97-AF65-F5344CB8AC3E}">
        <p14:creationId xmlns:p14="http://schemas.microsoft.com/office/powerpoint/2010/main" val="8232018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93896" y="-35399"/>
            <a:ext cx="8229600" cy="1143000"/>
          </a:xfrm>
        </p:spPr>
        <p:txBody>
          <a:bodyPr/>
          <a:lstStyle/>
          <a:p>
            <a:r>
              <a:rPr lang="ja-JP" altLang="en-US" dirty="0"/>
              <a:t>演習</a:t>
            </a:r>
            <a:r>
              <a:rPr lang="en-US" altLang="ja-JP" dirty="0"/>
              <a:t>9-2</a:t>
            </a:r>
            <a:r>
              <a:rPr lang="ja-JP" altLang="en-US" dirty="0"/>
              <a:t>　大信号増幅回路</a:t>
            </a:r>
            <a:endParaRPr kumimoji="1" lang="ja-JP" altLang="en-US" dirty="0"/>
          </a:p>
        </p:txBody>
      </p:sp>
      <p:sp>
        <p:nvSpPr>
          <p:cNvPr id="4" name="Line 24"/>
          <p:cNvSpPr>
            <a:spLocks noChangeShapeType="1"/>
          </p:cNvSpPr>
          <p:nvPr/>
        </p:nvSpPr>
        <p:spPr bwMode="auto">
          <a:xfrm>
            <a:off x="4520565" y="3075529"/>
            <a:ext cx="0" cy="7921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 name="Line 25"/>
          <p:cNvSpPr>
            <a:spLocks noChangeShapeType="1"/>
          </p:cNvSpPr>
          <p:nvPr/>
        </p:nvSpPr>
        <p:spPr bwMode="auto">
          <a:xfrm flipH="1">
            <a:off x="4520565" y="3075529"/>
            <a:ext cx="5762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 name="Line 26"/>
          <p:cNvSpPr>
            <a:spLocks noChangeShapeType="1"/>
          </p:cNvSpPr>
          <p:nvPr/>
        </p:nvSpPr>
        <p:spPr bwMode="auto">
          <a:xfrm>
            <a:off x="4520565" y="3507329"/>
            <a:ext cx="6477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 name="Line 27"/>
          <p:cNvSpPr>
            <a:spLocks noChangeShapeType="1"/>
          </p:cNvSpPr>
          <p:nvPr/>
        </p:nvSpPr>
        <p:spPr bwMode="auto">
          <a:xfrm>
            <a:off x="3933969" y="3507329"/>
            <a:ext cx="5865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 name="Line 28"/>
          <p:cNvSpPr>
            <a:spLocks noChangeShapeType="1"/>
          </p:cNvSpPr>
          <p:nvPr/>
        </p:nvSpPr>
        <p:spPr bwMode="auto">
          <a:xfrm>
            <a:off x="5096828" y="2301401"/>
            <a:ext cx="0" cy="7828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 name="Rectangle 29"/>
          <p:cNvSpPr>
            <a:spLocks noChangeArrowheads="1"/>
          </p:cNvSpPr>
          <p:nvPr/>
        </p:nvSpPr>
        <p:spPr bwMode="auto">
          <a:xfrm>
            <a:off x="5023803" y="1725138"/>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 name="Line 30"/>
          <p:cNvSpPr>
            <a:spLocks noChangeShapeType="1"/>
          </p:cNvSpPr>
          <p:nvPr/>
        </p:nvSpPr>
        <p:spPr bwMode="auto">
          <a:xfrm>
            <a:off x="4974590" y="1443389"/>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 name="Line 31"/>
          <p:cNvSpPr>
            <a:spLocks noChangeShapeType="1"/>
          </p:cNvSpPr>
          <p:nvPr/>
        </p:nvSpPr>
        <p:spPr bwMode="auto">
          <a:xfrm>
            <a:off x="5119053" y="1425101"/>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3" name="Group 35"/>
          <p:cNvGrpSpPr>
            <a:grpSpLocks/>
          </p:cNvGrpSpPr>
          <p:nvPr/>
        </p:nvGrpSpPr>
        <p:grpSpPr bwMode="auto">
          <a:xfrm>
            <a:off x="4974590" y="4416051"/>
            <a:ext cx="504825" cy="144463"/>
            <a:chOff x="2517" y="3929"/>
            <a:chExt cx="318" cy="91"/>
          </a:xfrm>
        </p:grpSpPr>
        <p:sp>
          <p:nvSpPr>
            <p:cNvPr id="14"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 name="Rectangle 29"/>
          <p:cNvSpPr>
            <a:spLocks noChangeArrowheads="1"/>
          </p:cNvSpPr>
          <p:nvPr/>
        </p:nvSpPr>
        <p:spPr bwMode="auto">
          <a:xfrm>
            <a:off x="2502982" y="3402498"/>
            <a:ext cx="721243" cy="2036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 name="Line 28"/>
          <p:cNvSpPr>
            <a:spLocks noChangeShapeType="1"/>
          </p:cNvSpPr>
          <p:nvPr/>
        </p:nvSpPr>
        <p:spPr bwMode="auto">
          <a:xfrm>
            <a:off x="5185538" y="3939129"/>
            <a:ext cx="1" cy="4513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68" name="直線コネクタ 67"/>
          <p:cNvCxnSpPr/>
          <p:nvPr/>
        </p:nvCxnSpPr>
        <p:spPr>
          <a:xfrm>
            <a:off x="3430299" y="3492139"/>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5061491" y="2749961"/>
            <a:ext cx="5036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テキスト ボックス 74"/>
          <p:cNvSpPr txBox="1"/>
          <p:nvPr/>
        </p:nvSpPr>
        <p:spPr>
          <a:xfrm>
            <a:off x="5227106" y="1903458"/>
            <a:ext cx="1098378" cy="369332"/>
          </a:xfrm>
          <a:prstGeom prst="rect">
            <a:avLst/>
          </a:prstGeom>
          <a:noFill/>
        </p:spPr>
        <p:txBody>
          <a:bodyPr wrap="none" rtlCol="0">
            <a:spAutoFit/>
          </a:bodyPr>
          <a:lstStyle/>
          <a:p>
            <a:r>
              <a:rPr kumimoji="1" lang="en-US" altLang="ja-JP" dirty="0"/>
              <a:t>R2=1KΩ</a:t>
            </a:r>
            <a:endParaRPr kumimoji="1" lang="ja-JP" altLang="en-US" dirty="0"/>
          </a:p>
        </p:txBody>
      </p:sp>
      <p:cxnSp>
        <p:nvCxnSpPr>
          <p:cNvPr id="61" name="直線コネクタ 60"/>
          <p:cNvCxnSpPr/>
          <p:nvPr/>
        </p:nvCxnSpPr>
        <p:spPr>
          <a:xfrm>
            <a:off x="3233916" y="3504316"/>
            <a:ext cx="2932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2046474" y="3504316"/>
            <a:ext cx="44314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5188790" y="2380629"/>
            <a:ext cx="338554" cy="369332"/>
          </a:xfrm>
          <a:prstGeom prst="rect">
            <a:avLst/>
          </a:prstGeom>
          <a:noFill/>
        </p:spPr>
        <p:txBody>
          <a:bodyPr wrap="none" rtlCol="0">
            <a:spAutoFit/>
          </a:bodyPr>
          <a:lstStyle/>
          <a:p>
            <a:r>
              <a:rPr kumimoji="1" lang="en-US" altLang="ja-JP" dirty="0"/>
              <a:t>Y</a:t>
            </a:r>
            <a:endParaRPr kumimoji="1" lang="ja-JP" altLang="en-US" dirty="0"/>
          </a:p>
        </p:txBody>
      </p:sp>
      <p:sp>
        <p:nvSpPr>
          <p:cNvPr id="41" name="テキスト ボックス 40"/>
          <p:cNvSpPr txBox="1"/>
          <p:nvPr/>
        </p:nvSpPr>
        <p:spPr>
          <a:xfrm>
            <a:off x="2534219" y="2922097"/>
            <a:ext cx="479618" cy="369332"/>
          </a:xfrm>
          <a:prstGeom prst="rect">
            <a:avLst/>
          </a:prstGeom>
          <a:noFill/>
        </p:spPr>
        <p:txBody>
          <a:bodyPr wrap="none" rtlCol="0">
            <a:spAutoFit/>
          </a:bodyPr>
          <a:lstStyle/>
          <a:p>
            <a:r>
              <a:rPr kumimoji="1" lang="en-US" altLang="ja-JP" dirty="0"/>
              <a:t>R1</a:t>
            </a:r>
            <a:endParaRPr kumimoji="1" lang="ja-JP" altLang="en-US" dirty="0"/>
          </a:p>
        </p:txBody>
      </p:sp>
      <p:sp>
        <p:nvSpPr>
          <p:cNvPr id="87" name="テキスト ボックス 86"/>
          <p:cNvSpPr txBox="1"/>
          <p:nvPr/>
        </p:nvSpPr>
        <p:spPr>
          <a:xfrm>
            <a:off x="5374286" y="1271172"/>
            <a:ext cx="1015021" cy="369332"/>
          </a:xfrm>
          <a:prstGeom prst="rect">
            <a:avLst/>
          </a:prstGeom>
          <a:noFill/>
        </p:spPr>
        <p:txBody>
          <a:bodyPr wrap="none" rtlCol="0">
            <a:spAutoFit/>
          </a:bodyPr>
          <a:lstStyle/>
          <a:p>
            <a:r>
              <a:rPr lang="en-US" altLang="ja-JP" dirty="0" err="1"/>
              <a:t>Vcc</a:t>
            </a:r>
            <a:r>
              <a:rPr lang="en-US" altLang="ja-JP" dirty="0"/>
              <a:t>=6V</a:t>
            </a:r>
            <a:endParaRPr kumimoji="1" lang="ja-JP" altLang="en-US" dirty="0"/>
          </a:p>
        </p:txBody>
      </p:sp>
      <p:sp>
        <p:nvSpPr>
          <p:cNvPr id="62" name="テキスト ボックス 61"/>
          <p:cNvSpPr txBox="1"/>
          <p:nvPr/>
        </p:nvSpPr>
        <p:spPr>
          <a:xfrm>
            <a:off x="963043" y="2454092"/>
            <a:ext cx="2029723" cy="369332"/>
          </a:xfrm>
          <a:prstGeom prst="rect">
            <a:avLst/>
          </a:prstGeom>
          <a:noFill/>
        </p:spPr>
        <p:txBody>
          <a:bodyPr wrap="none" rtlCol="0">
            <a:spAutoFit/>
          </a:bodyPr>
          <a:lstStyle/>
          <a:p>
            <a:r>
              <a:rPr lang="en-US" altLang="ja-JP" dirty="0"/>
              <a:t>H</a:t>
            </a:r>
            <a:r>
              <a:rPr lang="ja-JP" altLang="en-US" dirty="0"/>
              <a:t>レベル＝</a:t>
            </a:r>
            <a:r>
              <a:rPr lang="en-US" altLang="ja-JP" dirty="0" err="1"/>
              <a:t>Vcc</a:t>
            </a:r>
            <a:r>
              <a:rPr lang="en-US" altLang="ja-JP" dirty="0"/>
              <a:t>=6V</a:t>
            </a:r>
            <a:endParaRPr kumimoji="1" lang="ja-JP" altLang="en-US" dirty="0"/>
          </a:p>
        </p:txBody>
      </p:sp>
      <p:sp>
        <p:nvSpPr>
          <p:cNvPr id="28" name="テキスト ボックス 27"/>
          <p:cNvSpPr txBox="1"/>
          <p:nvPr/>
        </p:nvSpPr>
        <p:spPr>
          <a:xfrm>
            <a:off x="799085" y="4822171"/>
            <a:ext cx="6856364" cy="369332"/>
          </a:xfrm>
          <a:prstGeom prst="rect">
            <a:avLst/>
          </a:prstGeom>
          <a:noFill/>
        </p:spPr>
        <p:txBody>
          <a:bodyPr wrap="none" rtlCol="0">
            <a:spAutoFit/>
          </a:bodyPr>
          <a:lstStyle/>
          <a:p>
            <a:r>
              <a:rPr lang="ja-JP" altLang="en-US" dirty="0"/>
              <a:t>飽和ぎりぎりで用いる場合にベース電流をどのようにすれば良いか？</a:t>
            </a:r>
            <a:endParaRPr kumimoji="1" lang="ja-JP" altLang="en-US" dirty="0"/>
          </a:p>
        </p:txBody>
      </p:sp>
    </p:spTree>
    <p:extLst>
      <p:ext uri="{BB962C8B-B14F-4D97-AF65-F5344CB8AC3E}">
        <p14:creationId xmlns:p14="http://schemas.microsoft.com/office/powerpoint/2010/main" val="2902952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ja-JP" altLang="en-US" dirty="0"/>
              <a:t>バイポーラトランジスタの動作</a:t>
            </a:r>
            <a:endParaRPr lang="en-US" altLang="ja-JP" dirty="0"/>
          </a:p>
        </p:txBody>
      </p:sp>
      <p:sp>
        <p:nvSpPr>
          <p:cNvPr id="43012" name="Rectangle 4"/>
          <p:cNvSpPr>
            <a:spLocks noChangeArrowheads="1"/>
          </p:cNvSpPr>
          <p:nvPr/>
        </p:nvSpPr>
        <p:spPr bwMode="auto">
          <a:xfrm>
            <a:off x="971550" y="3140075"/>
            <a:ext cx="1152525" cy="1008063"/>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13" name="Rectangle 5"/>
          <p:cNvSpPr>
            <a:spLocks noChangeArrowheads="1"/>
          </p:cNvSpPr>
          <p:nvPr/>
        </p:nvSpPr>
        <p:spPr bwMode="auto">
          <a:xfrm>
            <a:off x="2413000" y="3140075"/>
            <a:ext cx="1152525" cy="1008063"/>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14" name="Line 6"/>
          <p:cNvSpPr>
            <a:spLocks noChangeShapeType="1"/>
          </p:cNvSpPr>
          <p:nvPr/>
        </p:nvSpPr>
        <p:spPr bwMode="auto">
          <a:xfrm>
            <a:off x="252413" y="3644900"/>
            <a:ext cx="7191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15" name="Line 7"/>
          <p:cNvSpPr>
            <a:spLocks noChangeShapeType="1"/>
          </p:cNvSpPr>
          <p:nvPr/>
        </p:nvSpPr>
        <p:spPr bwMode="auto">
          <a:xfrm>
            <a:off x="3567113" y="3644900"/>
            <a:ext cx="7191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16" name="Oval 8"/>
          <p:cNvSpPr>
            <a:spLocks noChangeArrowheads="1"/>
          </p:cNvSpPr>
          <p:nvPr/>
        </p:nvSpPr>
        <p:spPr bwMode="auto">
          <a:xfrm>
            <a:off x="2627313" y="3355975"/>
            <a:ext cx="144462"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17" name="Oval 9"/>
          <p:cNvSpPr>
            <a:spLocks noChangeArrowheads="1"/>
          </p:cNvSpPr>
          <p:nvPr/>
        </p:nvSpPr>
        <p:spPr bwMode="auto">
          <a:xfrm>
            <a:off x="2916238" y="3571875"/>
            <a:ext cx="144462"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18" name="Oval 10"/>
          <p:cNvSpPr>
            <a:spLocks noChangeArrowheads="1"/>
          </p:cNvSpPr>
          <p:nvPr/>
        </p:nvSpPr>
        <p:spPr bwMode="auto">
          <a:xfrm>
            <a:off x="3132138" y="3787775"/>
            <a:ext cx="144462"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19" name="Oval 11"/>
          <p:cNvSpPr>
            <a:spLocks noChangeArrowheads="1"/>
          </p:cNvSpPr>
          <p:nvPr/>
        </p:nvSpPr>
        <p:spPr bwMode="auto">
          <a:xfrm>
            <a:off x="3276600" y="3573463"/>
            <a:ext cx="144463"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20" name="Oval 12"/>
          <p:cNvSpPr>
            <a:spLocks noChangeArrowheads="1"/>
          </p:cNvSpPr>
          <p:nvPr/>
        </p:nvSpPr>
        <p:spPr bwMode="auto">
          <a:xfrm>
            <a:off x="2771775" y="3787775"/>
            <a:ext cx="144463"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21" name="Oval 13"/>
          <p:cNvSpPr>
            <a:spLocks noChangeArrowheads="1"/>
          </p:cNvSpPr>
          <p:nvPr/>
        </p:nvSpPr>
        <p:spPr bwMode="auto">
          <a:xfrm>
            <a:off x="2555875" y="3643313"/>
            <a:ext cx="144463"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22" name="Oval 14"/>
          <p:cNvSpPr>
            <a:spLocks noChangeArrowheads="1"/>
          </p:cNvSpPr>
          <p:nvPr/>
        </p:nvSpPr>
        <p:spPr bwMode="auto">
          <a:xfrm>
            <a:off x="3132138" y="3282950"/>
            <a:ext cx="144462"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23" name="Oval 15"/>
          <p:cNvSpPr>
            <a:spLocks noChangeArrowheads="1"/>
          </p:cNvSpPr>
          <p:nvPr/>
        </p:nvSpPr>
        <p:spPr bwMode="auto">
          <a:xfrm>
            <a:off x="1042988" y="3429000"/>
            <a:ext cx="144462"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24" name="Oval 16"/>
          <p:cNvSpPr>
            <a:spLocks noChangeArrowheads="1"/>
          </p:cNvSpPr>
          <p:nvPr/>
        </p:nvSpPr>
        <p:spPr bwMode="auto">
          <a:xfrm>
            <a:off x="1187450" y="3573463"/>
            <a:ext cx="144463"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25" name="Oval 17"/>
          <p:cNvSpPr>
            <a:spLocks noChangeArrowheads="1"/>
          </p:cNvSpPr>
          <p:nvPr/>
        </p:nvSpPr>
        <p:spPr bwMode="auto">
          <a:xfrm>
            <a:off x="1258888" y="3932238"/>
            <a:ext cx="144462"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26" name="Oval 18"/>
          <p:cNvSpPr>
            <a:spLocks noChangeArrowheads="1"/>
          </p:cNvSpPr>
          <p:nvPr/>
        </p:nvSpPr>
        <p:spPr bwMode="auto">
          <a:xfrm>
            <a:off x="1258888" y="3429000"/>
            <a:ext cx="144462"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27" name="Oval 19"/>
          <p:cNvSpPr>
            <a:spLocks noChangeArrowheads="1"/>
          </p:cNvSpPr>
          <p:nvPr/>
        </p:nvSpPr>
        <p:spPr bwMode="auto">
          <a:xfrm>
            <a:off x="971550" y="3932238"/>
            <a:ext cx="144463"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28" name="Oval 20"/>
          <p:cNvSpPr>
            <a:spLocks noChangeArrowheads="1"/>
          </p:cNvSpPr>
          <p:nvPr/>
        </p:nvSpPr>
        <p:spPr bwMode="auto">
          <a:xfrm>
            <a:off x="1042988" y="3716338"/>
            <a:ext cx="144462"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29" name="Oval 21"/>
          <p:cNvSpPr>
            <a:spLocks noChangeArrowheads="1"/>
          </p:cNvSpPr>
          <p:nvPr/>
        </p:nvSpPr>
        <p:spPr bwMode="auto">
          <a:xfrm>
            <a:off x="1116013" y="3213100"/>
            <a:ext cx="144462"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30" name="Text Box 22"/>
          <p:cNvSpPr txBox="1">
            <a:spLocks noChangeArrowheads="1"/>
          </p:cNvSpPr>
          <p:nvPr/>
        </p:nvSpPr>
        <p:spPr bwMode="auto">
          <a:xfrm>
            <a:off x="2820988" y="28448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n</a:t>
            </a:r>
          </a:p>
        </p:txBody>
      </p:sp>
      <p:sp>
        <p:nvSpPr>
          <p:cNvPr id="43031" name="Rectangle 23"/>
          <p:cNvSpPr>
            <a:spLocks noChangeArrowheads="1"/>
          </p:cNvSpPr>
          <p:nvPr/>
        </p:nvSpPr>
        <p:spPr bwMode="auto">
          <a:xfrm>
            <a:off x="2124075" y="3140075"/>
            <a:ext cx="288925" cy="1008063"/>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32" name="Text Box 24"/>
          <p:cNvSpPr txBox="1">
            <a:spLocks noChangeArrowheads="1"/>
          </p:cNvSpPr>
          <p:nvPr/>
        </p:nvSpPr>
        <p:spPr bwMode="auto">
          <a:xfrm>
            <a:off x="1476375" y="285115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n</a:t>
            </a:r>
          </a:p>
        </p:txBody>
      </p:sp>
      <p:sp>
        <p:nvSpPr>
          <p:cNvPr id="43033" name="Text Box 25"/>
          <p:cNvSpPr txBox="1">
            <a:spLocks noChangeArrowheads="1"/>
          </p:cNvSpPr>
          <p:nvPr/>
        </p:nvSpPr>
        <p:spPr bwMode="auto">
          <a:xfrm>
            <a:off x="2233613" y="2781300"/>
            <a:ext cx="3222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ｐ</a:t>
            </a:r>
          </a:p>
        </p:txBody>
      </p:sp>
      <p:sp>
        <p:nvSpPr>
          <p:cNvPr id="43034" name="Oval 26"/>
          <p:cNvSpPr>
            <a:spLocks noChangeArrowheads="1"/>
          </p:cNvSpPr>
          <p:nvPr/>
        </p:nvSpPr>
        <p:spPr bwMode="auto">
          <a:xfrm>
            <a:off x="2124075" y="3500438"/>
            <a:ext cx="144463" cy="144462"/>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35" name="Oval 27"/>
          <p:cNvSpPr>
            <a:spLocks noChangeArrowheads="1"/>
          </p:cNvSpPr>
          <p:nvPr/>
        </p:nvSpPr>
        <p:spPr bwMode="auto">
          <a:xfrm>
            <a:off x="2266950" y="3357563"/>
            <a:ext cx="144463" cy="144462"/>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36" name="Oval 28"/>
          <p:cNvSpPr>
            <a:spLocks noChangeArrowheads="1"/>
          </p:cNvSpPr>
          <p:nvPr/>
        </p:nvSpPr>
        <p:spPr bwMode="auto">
          <a:xfrm>
            <a:off x="2124075" y="3213100"/>
            <a:ext cx="144463" cy="144463"/>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37" name="Line 29"/>
          <p:cNvSpPr>
            <a:spLocks noChangeShapeType="1"/>
          </p:cNvSpPr>
          <p:nvPr/>
        </p:nvSpPr>
        <p:spPr bwMode="auto">
          <a:xfrm>
            <a:off x="3565525" y="3644900"/>
            <a:ext cx="7191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38" name="Line 30"/>
          <p:cNvSpPr>
            <a:spLocks noChangeShapeType="1"/>
          </p:cNvSpPr>
          <p:nvPr/>
        </p:nvSpPr>
        <p:spPr bwMode="auto">
          <a:xfrm>
            <a:off x="4283075" y="3644900"/>
            <a:ext cx="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3039" name="Group 31"/>
          <p:cNvGrpSpPr>
            <a:grpSpLocks/>
          </p:cNvGrpSpPr>
          <p:nvPr/>
        </p:nvGrpSpPr>
        <p:grpSpPr bwMode="auto">
          <a:xfrm>
            <a:off x="4067175" y="4148138"/>
            <a:ext cx="504825" cy="144462"/>
            <a:chOff x="2517" y="3929"/>
            <a:chExt cx="318" cy="91"/>
          </a:xfrm>
        </p:grpSpPr>
        <p:sp>
          <p:nvSpPr>
            <p:cNvPr id="43040" name="Line 32"/>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41" name="Line 33"/>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42" name="Line 34"/>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43" name="Line 35"/>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44" name="Line 36"/>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3045" name="Text Box 37"/>
          <p:cNvSpPr txBox="1">
            <a:spLocks noChangeArrowheads="1"/>
          </p:cNvSpPr>
          <p:nvPr/>
        </p:nvSpPr>
        <p:spPr bwMode="auto">
          <a:xfrm>
            <a:off x="3509963" y="32131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43046" name="Line 38"/>
          <p:cNvSpPr>
            <a:spLocks noChangeShapeType="1"/>
          </p:cNvSpPr>
          <p:nvPr/>
        </p:nvSpPr>
        <p:spPr bwMode="auto">
          <a:xfrm>
            <a:off x="179388" y="3644900"/>
            <a:ext cx="7191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47" name="Rectangle 39"/>
          <p:cNvSpPr>
            <a:spLocks noChangeArrowheads="1"/>
          </p:cNvSpPr>
          <p:nvPr/>
        </p:nvSpPr>
        <p:spPr bwMode="auto">
          <a:xfrm>
            <a:off x="106363" y="2852738"/>
            <a:ext cx="1444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48" name="Line 40"/>
          <p:cNvSpPr>
            <a:spLocks noChangeShapeType="1"/>
          </p:cNvSpPr>
          <p:nvPr/>
        </p:nvSpPr>
        <p:spPr bwMode="auto">
          <a:xfrm>
            <a:off x="179388" y="34290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49" name="Line 41"/>
          <p:cNvSpPr>
            <a:spLocks noChangeShapeType="1"/>
          </p:cNvSpPr>
          <p:nvPr/>
        </p:nvSpPr>
        <p:spPr bwMode="auto">
          <a:xfrm>
            <a:off x="34925" y="2563813"/>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50" name="Line 42"/>
          <p:cNvSpPr>
            <a:spLocks noChangeShapeType="1"/>
          </p:cNvSpPr>
          <p:nvPr/>
        </p:nvSpPr>
        <p:spPr bwMode="auto">
          <a:xfrm>
            <a:off x="179388" y="2563813"/>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51" name="Text Box 43"/>
          <p:cNvSpPr txBox="1">
            <a:spLocks noChangeArrowheads="1"/>
          </p:cNvSpPr>
          <p:nvPr/>
        </p:nvSpPr>
        <p:spPr bwMode="auto">
          <a:xfrm>
            <a:off x="322263" y="2563813"/>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a:t>
            </a:r>
          </a:p>
        </p:txBody>
      </p:sp>
      <p:sp>
        <p:nvSpPr>
          <p:cNvPr id="43052" name="Rectangle 44"/>
          <p:cNvSpPr>
            <a:spLocks noChangeArrowheads="1"/>
          </p:cNvSpPr>
          <p:nvPr/>
        </p:nvSpPr>
        <p:spPr bwMode="auto">
          <a:xfrm>
            <a:off x="2195513" y="2349500"/>
            <a:ext cx="1444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53" name="Line 45"/>
          <p:cNvSpPr>
            <a:spLocks noChangeShapeType="1"/>
          </p:cNvSpPr>
          <p:nvPr/>
        </p:nvSpPr>
        <p:spPr bwMode="auto">
          <a:xfrm>
            <a:off x="2268538" y="292576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54" name="Line 46"/>
          <p:cNvSpPr>
            <a:spLocks noChangeShapeType="1"/>
          </p:cNvSpPr>
          <p:nvPr/>
        </p:nvSpPr>
        <p:spPr bwMode="auto">
          <a:xfrm>
            <a:off x="2268538" y="206057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55" name="Text Box 47"/>
          <p:cNvSpPr txBox="1">
            <a:spLocks noChangeArrowheads="1"/>
          </p:cNvSpPr>
          <p:nvPr/>
        </p:nvSpPr>
        <p:spPr bwMode="auto">
          <a:xfrm>
            <a:off x="2247900" y="172085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L</a:t>
            </a:r>
          </a:p>
        </p:txBody>
      </p:sp>
      <p:sp>
        <p:nvSpPr>
          <p:cNvPr id="43056" name="Line 48"/>
          <p:cNvSpPr>
            <a:spLocks noChangeShapeType="1"/>
          </p:cNvSpPr>
          <p:nvPr/>
        </p:nvSpPr>
        <p:spPr bwMode="auto">
          <a:xfrm flipV="1">
            <a:off x="2411413" y="4149725"/>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57" name="Text Box 49"/>
          <p:cNvSpPr txBox="1">
            <a:spLocks noChangeArrowheads="1"/>
          </p:cNvSpPr>
          <p:nvPr/>
        </p:nvSpPr>
        <p:spPr bwMode="auto">
          <a:xfrm>
            <a:off x="1743075" y="4659313"/>
            <a:ext cx="1955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エネルギー障壁が</a:t>
            </a:r>
          </a:p>
          <a:p>
            <a:r>
              <a:rPr lang="ja-JP" altLang="en-US"/>
              <a:t>越えられない</a:t>
            </a:r>
          </a:p>
        </p:txBody>
      </p:sp>
      <p:sp>
        <p:nvSpPr>
          <p:cNvPr id="43058" name="Text Box 50"/>
          <p:cNvSpPr txBox="1">
            <a:spLocks noChangeArrowheads="1"/>
          </p:cNvSpPr>
          <p:nvPr/>
        </p:nvSpPr>
        <p:spPr bwMode="auto">
          <a:xfrm>
            <a:off x="1166813" y="5537200"/>
            <a:ext cx="234791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OFF</a:t>
            </a:r>
            <a:r>
              <a:rPr lang="ja-JP" altLang="en-US"/>
              <a:t>：</a:t>
            </a:r>
            <a:r>
              <a:rPr lang="en-US" altLang="ja-JP"/>
              <a:t>BE</a:t>
            </a:r>
            <a:r>
              <a:rPr lang="ja-JP" altLang="en-US"/>
              <a:t>間はオープン</a:t>
            </a:r>
          </a:p>
          <a:p>
            <a:r>
              <a:rPr lang="en-US" altLang="ja-JP"/>
              <a:t>CE</a:t>
            </a:r>
            <a:r>
              <a:rPr lang="ja-JP" altLang="en-US"/>
              <a:t>間もオープン</a:t>
            </a:r>
          </a:p>
        </p:txBody>
      </p:sp>
      <p:sp>
        <p:nvSpPr>
          <p:cNvPr id="43059" name="Text Box 51"/>
          <p:cNvSpPr txBox="1">
            <a:spLocks noChangeArrowheads="1"/>
          </p:cNvSpPr>
          <p:nvPr/>
        </p:nvSpPr>
        <p:spPr bwMode="auto">
          <a:xfrm>
            <a:off x="3635375" y="42926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E</a:t>
            </a:r>
          </a:p>
        </p:txBody>
      </p:sp>
      <p:sp>
        <p:nvSpPr>
          <p:cNvPr id="43060" name="Text Box 52"/>
          <p:cNvSpPr txBox="1">
            <a:spLocks noChangeArrowheads="1"/>
          </p:cNvSpPr>
          <p:nvPr/>
        </p:nvSpPr>
        <p:spPr bwMode="auto">
          <a:xfrm>
            <a:off x="1835150" y="26368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43061" name="Text Box 53"/>
          <p:cNvSpPr txBox="1">
            <a:spLocks noChangeArrowheads="1"/>
          </p:cNvSpPr>
          <p:nvPr/>
        </p:nvSpPr>
        <p:spPr bwMode="auto">
          <a:xfrm>
            <a:off x="611188" y="32845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C</a:t>
            </a:r>
          </a:p>
        </p:txBody>
      </p:sp>
      <p:sp>
        <p:nvSpPr>
          <p:cNvPr id="43062" name="Rectangle 54"/>
          <p:cNvSpPr>
            <a:spLocks noChangeArrowheads="1"/>
          </p:cNvSpPr>
          <p:nvPr/>
        </p:nvSpPr>
        <p:spPr bwMode="auto">
          <a:xfrm>
            <a:off x="5580063" y="3119438"/>
            <a:ext cx="1152525" cy="1008062"/>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63" name="Rectangle 55"/>
          <p:cNvSpPr>
            <a:spLocks noChangeArrowheads="1"/>
          </p:cNvSpPr>
          <p:nvPr/>
        </p:nvSpPr>
        <p:spPr bwMode="auto">
          <a:xfrm>
            <a:off x="7021513" y="3119438"/>
            <a:ext cx="1152525" cy="1008062"/>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64" name="Line 56"/>
          <p:cNvSpPr>
            <a:spLocks noChangeShapeType="1"/>
          </p:cNvSpPr>
          <p:nvPr/>
        </p:nvSpPr>
        <p:spPr bwMode="auto">
          <a:xfrm>
            <a:off x="4860925" y="3624263"/>
            <a:ext cx="7191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65" name="Line 57"/>
          <p:cNvSpPr>
            <a:spLocks noChangeShapeType="1"/>
          </p:cNvSpPr>
          <p:nvPr/>
        </p:nvSpPr>
        <p:spPr bwMode="auto">
          <a:xfrm>
            <a:off x="8175625" y="3624263"/>
            <a:ext cx="7191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66" name="Oval 58"/>
          <p:cNvSpPr>
            <a:spLocks noChangeArrowheads="1"/>
          </p:cNvSpPr>
          <p:nvPr/>
        </p:nvSpPr>
        <p:spPr bwMode="auto">
          <a:xfrm>
            <a:off x="6443663" y="3357563"/>
            <a:ext cx="144462" cy="1222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67" name="Oval 59"/>
          <p:cNvSpPr>
            <a:spLocks noChangeArrowheads="1"/>
          </p:cNvSpPr>
          <p:nvPr/>
        </p:nvSpPr>
        <p:spPr bwMode="auto">
          <a:xfrm>
            <a:off x="7524750" y="3551238"/>
            <a:ext cx="144463"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68" name="Oval 60"/>
          <p:cNvSpPr>
            <a:spLocks noChangeArrowheads="1"/>
          </p:cNvSpPr>
          <p:nvPr/>
        </p:nvSpPr>
        <p:spPr bwMode="auto">
          <a:xfrm>
            <a:off x="7162800" y="3860800"/>
            <a:ext cx="144463"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69" name="Oval 61"/>
          <p:cNvSpPr>
            <a:spLocks noChangeArrowheads="1"/>
          </p:cNvSpPr>
          <p:nvPr/>
        </p:nvSpPr>
        <p:spPr bwMode="auto">
          <a:xfrm>
            <a:off x="7885113" y="3552825"/>
            <a:ext cx="144462"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73" name="Oval 65"/>
          <p:cNvSpPr>
            <a:spLocks noChangeArrowheads="1"/>
          </p:cNvSpPr>
          <p:nvPr/>
        </p:nvSpPr>
        <p:spPr bwMode="auto">
          <a:xfrm>
            <a:off x="5651500" y="3408363"/>
            <a:ext cx="144463"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74" name="Oval 66"/>
          <p:cNvSpPr>
            <a:spLocks noChangeArrowheads="1"/>
          </p:cNvSpPr>
          <p:nvPr/>
        </p:nvSpPr>
        <p:spPr bwMode="auto">
          <a:xfrm>
            <a:off x="5795963" y="3552825"/>
            <a:ext cx="144462"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75" name="Oval 67"/>
          <p:cNvSpPr>
            <a:spLocks noChangeArrowheads="1"/>
          </p:cNvSpPr>
          <p:nvPr/>
        </p:nvSpPr>
        <p:spPr bwMode="auto">
          <a:xfrm>
            <a:off x="5867400" y="3911600"/>
            <a:ext cx="144463"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76" name="Oval 68"/>
          <p:cNvSpPr>
            <a:spLocks noChangeArrowheads="1"/>
          </p:cNvSpPr>
          <p:nvPr/>
        </p:nvSpPr>
        <p:spPr bwMode="auto">
          <a:xfrm>
            <a:off x="5867400" y="3408363"/>
            <a:ext cx="144463"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77" name="Oval 69"/>
          <p:cNvSpPr>
            <a:spLocks noChangeArrowheads="1"/>
          </p:cNvSpPr>
          <p:nvPr/>
        </p:nvSpPr>
        <p:spPr bwMode="auto">
          <a:xfrm>
            <a:off x="5580063" y="3911600"/>
            <a:ext cx="144462"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78" name="Oval 70"/>
          <p:cNvSpPr>
            <a:spLocks noChangeArrowheads="1"/>
          </p:cNvSpPr>
          <p:nvPr/>
        </p:nvSpPr>
        <p:spPr bwMode="auto">
          <a:xfrm>
            <a:off x="5651500" y="3695700"/>
            <a:ext cx="144463"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79" name="Oval 71"/>
          <p:cNvSpPr>
            <a:spLocks noChangeArrowheads="1"/>
          </p:cNvSpPr>
          <p:nvPr/>
        </p:nvSpPr>
        <p:spPr bwMode="auto">
          <a:xfrm>
            <a:off x="5724525" y="3192463"/>
            <a:ext cx="144463"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80" name="Text Box 72"/>
          <p:cNvSpPr txBox="1">
            <a:spLocks noChangeArrowheads="1"/>
          </p:cNvSpPr>
          <p:nvPr/>
        </p:nvSpPr>
        <p:spPr bwMode="auto">
          <a:xfrm>
            <a:off x="7429500" y="28241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n</a:t>
            </a:r>
          </a:p>
        </p:txBody>
      </p:sp>
      <p:sp>
        <p:nvSpPr>
          <p:cNvPr id="43081" name="Rectangle 73"/>
          <p:cNvSpPr>
            <a:spLocks noChangeArrowheads="1"/>
          </p:cNvSpPr>
          <p:nvPr/>
        </p:nvSpPr>
        <p:spPr bwMode="auto">
          <a:xfrm>
            <a:off x="6732588" y="3119438"/>
            <a:ext cx="288925" cy="10080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82" name="Text Box 74"/>
          <p:cNvSpPr txBox="1">
            <a:spLocks noChangeArrowheads="1"/>
          </p:cNvSpPr>
          <p:nvPr/>
        </p:nvSpPr>
        <p:spPr bwMode="auto">
          <a:xfrm>
            <a:off x="6084888" y="28305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n</a:t>
            </a:r>
          </a:p>
        </p:txBody>
      </p:sp>
      <p:sp>
        <p:nvSpPr>
          <p:cNvPr id="43083" name="Text Box 75"/>
          <p:cNvSpPr txBox="1">
            <a:spLocks noChangeArrowheads="1"/>
          </p:cNvSpPr>
          <p:nvPr/>
        </p:nvSpPr>
        <p:spPr bwMode="auto">
          <a:xfrm>
            <a:off x="6842125" y="2760663"/>
            <a:ext cx="3222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ｐ</a:t>
            </a:r>
          </a:p>
        </p:txBody>
      </p:sp>
      <p:sp>
        <p:nvSpPr>
          <p:cNvPr id="43084" name="Oval 76"/>
          <p:cNvSpPr>
            <a:spLocks noChangeArrowheads="1"/>
          </p:cNvSpPr>
          <p:nvPr/>
        </p:nvSpPr>
        <p:spPr bwMode="auto">
          <a:xfrm>
            <a:off x="6732588" y="3479800"/>
            <a:ext cx="144462" cy="144463"/>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85" name="Oval 77"/>
          <p:cNvSpPr>
            <a:spLocks noChangeArrowheads="1"/>
          </p:cNvSpPr>
          <p:nvPr/>
        </p:nvSpPr>
        <p:spPr bwMode="auto">
          <a:xfrm>
            <a:off x="7812088" y="3336925"/>
            <a:ext cx="144462" cy="144463"/>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86" name="Oval 78"/>
          <p:cNvSpPr>
            <a:spLocks noChangeArrowheads="1"/>
          </p:cNvSpPr>
          <p:nvPr/>
        </p:nvSpPr>
        <p:spPr bwMode="auto">
          <a:xfrm>
            <a:off x="7235825" y="3500438"/>
            <a:ext cx="144463" cy="144462"/>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87" name="Line 79"/>
          <p:cNvSpPr>
            <a:spLocks noChangeShapeType="1"/>
          </p:cNvSpPr>
          <p:nvPr/>
        </p:nvSpPr>
        <p:spPr bwMode="auto">
          <a:xfrm>
            <a:off x="8174038" y="3624263"/>
            <a:ext cx="7191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88" name="Line 80"/>
          <p:cNvSpPr>
            <a:spLocks noChangeShapeType="1"/>
          </p:cNvSpPr>
          <p:nvPr/>
        </p:nvSpPr>
        <p:spPr bwMode="auto">
          <a:xfrm>
            <a:off x="8891588" y="3624263"/>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3089" name="Group 81"/>
          <p:cNvGrpSpPr>
            <a:grpSpLocks/>
          </p:cNvGrpSpPr>
          <p:nvPr/>
        </p:nvGrpSpPr>
        <p:grpSpPr bwMode="auto">
          <a:xfrm>
            <a:off x="8675688" y="4127500"/>
            <a:ext cx="504825" cy="144463"/>
            <a:chOff x="2517" y="3929"/>
            <a:chExt cx="318" cy="91"/>
          </a:xfrm>
        </p:grpSpPr>
        <p:sp>
          <p:nvSpPr>
            <p:cNvPr id="43090" name="Line 82"/>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91" name="Line 83"/>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92" name="Line 84"/>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93" name="Line 85"/>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94" name="Line 86"/>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3095" name="Text Box 87"/>
          <p:cNvSpPr txBox="1">
            <a:spLocks noChangeArrowheads="1"/>
          </p:cNvSpPr>
          <p:nvPr/>
        </p:nvSpPr>
        <p:spPr bwMode="auto">
          <a:xfrm>
            <a:off x="8118475" y="31924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43096" name="Line 88"/>
          <p:cNvSpPr>
            <a:spLocks noChangeShapeType="1"/>
          </p:cNvSpPr>
          <p:nvPr/>
        </p:nvSpPr>
        <p:spPr bwMode="auto">
          <a:xfrm>
            <a:off x="4787900" y="3624263"/>
            <a:ext cx="7191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97" name="Rectangle 89"/>
          <p:cNvSpPr>
            <a:spLocks noChangeArrowheads="1"/>
          </p:cNvSpPr>
          <p:nvPr/>
        </p:nvSpPr>
        <p:spPr bwMode="auto">
          <a:xfrm>
            <a:off x="4714875" y="2832100"/>
            <a:ext cx="1444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98" name="Line 90"/>
          <p:cNvSpPr>
            <a:spLocks noChangeShapeType="1"/>
          </p:cNvSpPr>
          <p:nvPr/>
        </p:nvSpPr>
        <p:spPr bwMode="auto">
          <a:xfrm>
            <a:off x="4787900" y="340836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99" name="Line 91"/>
          <p:cNvSpPr>
            <a:spLocks noChangeShapeType="1"/>
          </p:cNvSpPr>
          <p:nvPr/>
        </p:nvSpPr>
        <p:spPr bwMode="auto">
          <a:xfrm>
            <a:off x="4643438" y="2543175"/>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00" name="Line 92"/>
          <p:cNvSpPr>
            <a:spLocks noChangeShapeType="1"/>
          </p:cNvSpPr>
          <p:nvPr/>
        </p:nvSpPr>
        <p:spPr bwMode="auto">
          <a:xfrm>
            <a:off x="4787900" y="254317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01" name="Text Box 93"/>
          <p:cNvSpPr txBox="1">
            <a:spLocks noChangeArrowheads="1"/>
          </p:cNvSpPr>
          <p:nvPr/>
        </p:nvSpPr>
        <p:spPr bwMode="auto">
          <a:xfrm>
            <a:off x="4930775" y="254317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a:t>
            </a:r>
          </a:p>
        </p:txBody>
      </p:sp>
      <p:sp>
        <p:nvSpPr>
          <p:cNvPr id="43102" name="Rectangle 94"/>
          <p:cNvSpPr>
            <a:spLocks noChangeArrowheads="1"/>
          </p:cNvSpPr>
          <p:nvPr/>
        </p:nvSpPr>
        <p:spPr bwMode="auto">
          <a:xfrm>
            <a:off x="6804025" y="2328863"/>
            <a:ext cx="1444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103" name="Line 95"/>
          <p:cNvSpPr>
            <a:spLocks noChangeShapeType="1"/>
          </p:cNvSpPr>
          <p:nvPr/>
        </p:nvSpPr>
        <p:spPr bwMode="auto">
          <a:xfrm>
            <a:off x="6877050" y="29051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04" name="Line 96"/>
          <p:cNvSpPr>
            <a:spLocks noChangeShapeType="1"/>
          </p:cNvSpPr>
          <p:nvPr/>
        </p:nvSpPr>
        <p:spPr bwMode="auto">
          <a:xfrm>
            <a:off x="6877050" y="2039938"/>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05" name="Text Box 97"/>
          <p:cNvSpPr txBox="1">
            <a:spLocks noChangeArrowheads="1"/>
          </p:cNvSpPr>
          <p:nvPr/>
        </p:nvSpPr>
        <p:spPr bwMode="auto">
          <a:xfrm>
            <a:off x="6856413" y="17002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H</a:t>
            </a:r>
          </a:p>
        </p:txBody>
      </p:sp>
      <p:sp>
        <p:nvSpPr>
          <p:cNvPr id="43107" name="Text Box 99"/>
          <p:cNvSpPr txBox="1">
            <a:spLocks noChangeArrowheads="1"/>
          </p:cNvSpPr>
          <p:nvPr/>
        </p:nvSpPr>
        <p:spPr bwMode="auto">
          <a:xfrm>
            <a:off x="6443663" y="26162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43108" name="Text Box 100"/>
          <p:cNvSpPr txBox="1">
            <a:spLocks noChangeArrowheads="1"/>
          </p:cNvSpPr>
          <p:nvPr/>
        </p:nvSpPr>
        <p:spPr bwMode="auto">
          <a:xfrm>
            <a:off x="5219700" y="32639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C</a:t>
            </a:r>
          </a:p>
        </p:txBody>
      </p:sp>
      <p:sp>
        <p:nvSpPr>
          <p:cNvPr id="43109" name="Freeform 101"/>
          <p:cNvSpPr>
            <a:spLocks/>
          </p:cNvSpPr>
          <p:nvPr/>
        </p:nvSpPr>
        <p:spPr bwMode="auto">
          <a:xfrm>
            <a:off x="7043738" y="2205038"/>
            <a:ext cx="1200150" cy="863600"/>
          </a:xfrm>
          <a:custGeom>
            <a:avLst/>
            <a:gdLst>
              <a:gd name="T0" fmla="*/ 31 w 756"/>
              <a:gd name="T1" fmla="*/ 0 h 544"/>
              <a:gd name="T2" fmla="*/ 31 w 756"/>
              <a:gd name="T3" fmla="*/ 136 h 544"/>
              <a:gd name="T4" fmla="*/ 121 w 756"/>
              <a:gd name="T5" fmla="*/ 408 h 544"/>
              <a:gd name="T6" fmla="*/ 756 w 756"/>
              <a:gd name="T7" fmla="*/ 544 h 544"/>
            </a:gdLst>
            <a:ahLst/>
            <a:cxnLst>
              <a:cxn ang="0">
                <a:pos x="T0" y="T1"/>
              </a:cxn>
              <a:cxn ang="0">
                <a:pos x="T2" y="T3"/>
              </a:cxn>
              <a:cxn ang="0">
                <a:pos x="T4" y="T5"/>
              </a:cxn>
              <a:cxn ang="0">
                <a:pos x="T6" y="T7"/>
              </a:cxn>
            </a:cxnLst>
            <a:rect l="0" t="0" r="r" b="b"/>
            <a:pathLst>
              <a:path w="756" h="544">
                <a:moveTo>
                  <a:pt x="31" y="0"/>
                </a:moveTo>
                <a:cubicBezTo>
                  <a:pt x="23" y="34"/>
                  <a:pt x="16" y="68"/>
                  <a:pt x="31" y="136"/>
                </a:cubicBezTo>
                <a:cubicBezTo>
                  <a:pt x="46" y="204"/>
                  <a:pt x="0" y="340"/>
                  <a:pt x="121" y="408"/>
                </a:cubicBezTo>
                <a:cubicBezTo>
                  <a:pt x="242" y="476"/>
                  <a:pt x="499" y="510"/>
                  <a:pt x="756" y="544"/>
                </a:cubicBezTo>
              </a:path>
            </a:pathLst>
          </a:custGeom>
          <a:noFill/>
          <a:ln w="28575" cmpd="sng">
            <a:solidFill>
              <a:srgbClr val="FF66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10" name="Line 102"/>
          <p:cNvSpPr>
            <a:spLocks noChangeShapeType="1"/>
          </p:cNvSpPr>
          <p:nvPr/>
        </p:nvSpPr>
        <p:spPr bwMode="auto">
          <a:xfrm>
            <a:off x="5292725" y="3789363"/>
            <a:ext cx="3024188" cy="0"/>
          </a:xfrm>
          <a:prstGeom prst="line">
            <a:avLst/>
          </a:prstGeom>
          <a:noFill/>
          <a:ln w="38100">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11" name="Line 103"/>
          <p:cNvSpPr>
            <a:spLocks noChangeShapeType="1"/>
          </p:cNvSpPr>
          <p:nvPr/>
        </p:nvSpPr>
        <p:spPr bwMode="auto">
          <a:xfrm>
            <a:off x="7958138" y="3429000"/>
            <a:ext cx="14287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71" name="Oval 63"/>
          <p:cNvSpPr>
            <a:spLocks noChangeArrowheads="1"/>
          </p:cNvSpPr>
          <p:nvPr/>
        </p:nvSpPr>
        <p:spPr bwMode="auto">
          <a:xfrm>
            <a:off x="6659563" y="3644900"/>
            <a:ext cx="144462"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112" name="Line 104"/>
          <p:cNvSpPr>
            <a:spLocks noChangeShapeType="1"/>
          </p:cNvSpPr>
          <p:nvPr/>
        </p:nvSpPr>
        <p:spPr bwMode="auto">
          <a:xfrm>
            <a:off x="6516688" y="3738563"/>
            <a:ext cx="142875"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72" name="Oval 64"/>
          <p:cNvSpPr>
            <a:spLocks noChangeArrowheads="1"/>
          </p:cNvSpPr>
          <p:nvPr/>
        </p:nvSpPr>
        <p:spPr bwMode="auto">
          <a:xfrm>
            <a:off x="6948488" y="3262313"/>
            <a:ext cx="144462"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113" name="Line 105"/>
          <p:cNvSpPr>
            <a:spLocks noChangeShapeType="1"/>
          </p:cNvSpPr>
          <p:nvPr/>
        </p:nvSpPr>
        <p:spPr bwMode="auto">
          <a:xfrm>
            <a:off x="6877050" y="3141663"/>
            <a:ext cx="71438" cy="142875"/>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70" name="Oval 62"/>
          <p:cNvSpPr>
            <a:spLocks noChangeArrowheads="1"/>
          </p:cNvSpPr>
          <p:nvPr/>
        </p:nvSpPr>
        <p:spPr bwMode="auto">
          <a:xfrm>
            <a:off x="6804025" y="3860800"/>
            <a:ext cx="144463"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114" name="Line 106"/>
          <p:cNvSpPr>
            <a:spLocks noChangeShapeType="1"/>
          </p:cNvSpPr>
          <p:nvPr/>
        </p:nvSpPr>
        <p:spPr bwMode="auto">
          <a:xfrm>
            <a:off x="6661150" y="3933825"/>
            <a:ext cx="142875"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15" name="Line 107"/>
          <p:cNvSpPr>
            <a:spLocks noChangeShapeType="1"/>
          </p:cNvSpPr>
          <p:nvPr/>
        </p:nvSpPr>
        <p:spPr bwMode="auto">
          <a:xfrm>
            <a:off x="6300788" y="3429000"/>
            <a:ext cx="142875"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16" name="Line 108"/>
          <p:cNvSpPr>
            <a:spLocks noChangeShapeType="1"/>
          </p:cNvSpPr>
          <p:nvPr/>
        </p:nvSpPr>
        <p:spPr bwMode="auto">
          <a:xfrm>
            <a:off x="5580063" y="3284538"/>
            <a:ext cx="142875"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17" name="Line 109"/>
          <p:cNvSpPr>
            <a:spLocks noChangeShapeType="1"/>
          </p:cNvSpPr>
          <p:nvPr/>
        </p:nvSpPr>
        <p:spPr bwMode="auto">
          <a:xfrm>
            <a:off x="5508625" y="3500438"/>
            <a:ext cx="142875"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18" name="Line 110"/>
          <p:cNvSpPr>
            <a:spLocks noChangeShapeType="1"/>
          </p:cNvSpPr>
          <p:nvPr/>
        </p:nvSpPr>
        <p:spPr bwMode="auto">
          <a:xfrm>
            <a:off x="5437188" y="4005263"/>
            <a:ext cx="142875"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19" name="Line 111"/>
          <p:cNvSpPr>
            <a:spLocks noChangeShapeType="1"/>
          </p:cNvSpPr>
          <p:nvPr/>
        </p:nvSpPr>
        <p:spPr bwMode="auto">
          <a:xfrm>
            <a:off x="5653088" y="3644900"/>
            <a:ext cx="142875"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20" name="Line 112"/>
          <p:cNvSpPr>
            <a:spLocks noChangeShapeType="1"/>
          </p:cNvSpPr>
          <p:nvPr/>
        </p:nvSpPr>
        <p:spPr bwMode="auto">
          <a:xfrm>
            <a:off x="7380288" y="3644900"/>
            <a:ext cx="142875"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21" name="Line 113"/>
          <p:cNvSpPr>
            <a:spLocks noChangeShapeType="1"/>
          </p:cNvSpPr>
          <p:nvPr/>
        </p:nvSpPr>
        <p:spPr bwMode="auto">
          <a:xfrm>
            <a:off x="7019925" y="3954463"/>
            <a:ext cx="142875"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22" name="Line 114"/>
          <p:cNvSpPr>
            <a:spLocks noChangeShapeType="1"/>
          </p:cNvSpPr>
          <p:nvPr/>
        </p:nvSpPr>
        <p:spPr bwMode="auto">
          <a:xfrm>
            <a:off x="7740650" y="3644900"/>
            <a:ext cx="142875"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23" name="Line 115"/>
          <p:cNvSpPr>
            <a:spLocks noChangeShapeType="1"/>
          </p:cNvSpPr>
          <p:nvPr/>
        </p:nvSpPr>
        <p:spPr bwMode="auto">
          <a:xfrm>
            <a:off x="7381875" y="3573463"/>
            <a:ext cx="14287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24" name="Line 116"/>
          <p:cNvSpPr>
            <a:spLocks noChangeShapeType="1"/>
          </p:cNvSpPr>
          <p:nvPr/>
        </p:nvSpPr>
        <p:spPr bwMode="auto">
          <a:xfrm>
            <a:off x="6877050" y="3573463"/>
            <a:ext cx="14287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26" name="Text Box 118"/>
          <p:cNvSpPr txBox="1">
            <a:spLocks noChangeArrowheads="1"/>
          </p:cNvSpPr>
          <p:nvPr/>
        </p:nvSpPr>
        <p:spPr bwMode="auto">
          <a:xfrm>
            <a:off x="5364163" y="4581525"/>
            <a:ext cx="2968625"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t>ON</a:t>
            </a:r>
            <a:r>
              <a:rPr lang="ja-JP" altLang="en-US" dirty="0"/>
              <a:t>：</a:t>
            </a:r>
            <a:r>
              <a:rPr lang="en-US" altLang="ja-JP" dirty="0"/>
              <a:t>BE</a:t>
            </a:r>
            <a:r>
              <a:rPr lang="ja-JP" altLang="en-US" dirty="0"/>
              <a:t>間のダイオードが</a:t>
            </a:r>
            <a:r>
              <a:rPr lang="en-US" altLang="ja-JP" dirty="0"/>
              <a:t>ON</a:t>
            </a:r>
          </a:p>
          <a:p>
            <a:r>
              <a:rPr lang="ja-JP" altLang="en-US" dirty="0"/>
              <a:t>エネルギー障壁が突破され</a:t>
            </a:r>
          </a:p>
          <a:p>
            <a:r>
              <a:rPr lang="ja-JP" altLang="en-US" dirty="0"/>
              <a:t>多くの電子が</a:t>
            </a:r>
            <a:r>
              <a:rPr lang="en-US" altLang="ja-JP" dirty="0"/>
              <a:t>C</a:t>
            </a:r>
            <a:r>
              <a:rPr lang="ja-JP" altLang="en-US" dirty="0"/>
              <a:t>領域に突入</a:t>
            </a:r>
          </a:p>
          <a:p>
            <a:endParaRPr lang="ja-JP" altLang="en-US" dirty="0"/>
          </a:p>
          <a:p>
            <a:r>
              <a:rPr lang="en-US" altLang="ja-JP" dirty="0"/>
              <a:t>IC=</a:t>
            </a:r>
            <a:r>
              <a:rPr lang="en-US" altLang="ja-JP" dirty="0" err="1"/>
              <a:t>hFE×IB</a:t>
            </a:r>
            <a:r>
              <a:rPr lang="ja-JP" altLang="en-US" dirty="0"/>
              <a:t>：不飽和</a:t>
            </a:r>
          </a:p>
          <a:p>
            <a:r>
              <a:rPr lang="en-US" altLang="ja-JP" dirty="0"/>
              <a:t>IC=VCC/R:</a:t>
            </a:r>
            <a:r>
              <a:rPr lang="ja-JP" altLang="en-US" dirty="0"/>
              <a:t>飽和→</a:t>
            </a:r>
            <a:r>
              <a:rPr lang="en-US" altLang="ja-JP" dirty="0"/>
              <a:t>VC=0</a:t>
            </a:r>
          </a:p>
        </p:txBody>
      </p:sp>
      <p:sp>
        <p:nvSpPr>
          <p:cNvPr id="43127" name="Text Box 119"/>
          <p:cNvSpPr txBox="1">
            <a:spLocks noChangeArrowheads="1"/>
          </p:cNvSpPr>
          <p:nvPr/>
        </p:nvSpPr>
        <p:spPr bwMode="auto">
          <a:xfrm>
            <a:off x="7216775" y="2439988"/>
            <a:ext cx="400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IB</a:t>
            </a:r>
          </a:p>
        </p:txBody>
      </p:sp>
      <p:sp>
        <p:nvSpPr>
          <p:cNvPr id="43128" name="Text Box 120"/>
          <p:cNvSpPr txBox="1">
            <a:spLocks noChangeArrowheads="1"/>
          </p:cNvSpPr>
          <p:nvPr/>
        </p:nvSpPr>
        <p:spPr bwMode="auto">
          <a:xfrm>
            <a:off x="4932363" y="386080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IC</a:t>
            </a:r>
          </a:p>
        </p:txBody>
      </p:sp>
      <p:sp>
        <p:nvSpPr>
          <p:cNvPr id="43129" name="Text Box 121"/>
          <p:cNvSpPr txBox="1">
            <a:spLocks noChangeArrowheads="1"/>
          </p:cNvSpPr>
          <p:nvPr/>
        </p:nvSpPr>
        <p:spPr bwMode="auto">
          <a:xfrm>
            <a:off x="4695825" y="2008188"/>
            <a:ext cx="666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VCC</a:t>
            </a:r>
          </a:p>
        </p:txBody>
      </p:sp>
      <p:sp>
        <p:nvSpPr>
          <p:cNvPr id="43130" name="Text Box 122"/>
          <p:cNvSpPr txBox="1">
            <a:spLocks noChangeArrowheads="1"/>
          </p:cNvSpPr>
          <p:nvPr/>
        </p:nvSpPr>
        <p:spPr bwMode="auto">
          <a:xfrm>
            <a:off x="4787900" y="29972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R</a:t>
            </a:r>
          </a:p>
        </p:txBody>
      </p:sp>
      <p:sp>
        <p:nvSpPr>
          <p:cNvPr id="2" name="テキスト ボックス 1"/>
          <p:cNvSpPr txBox="1"/>
          <p:nvPr/>
        </p:nvSpPr>
        <p:spPr>
          <a:xfrm>
            <a:off x="1744951" y="6441740"/>
            <a:ext cx="4184159" cy="369332"/>
          </a:xfrm>
          <a:prstGeom prst="rect">
            <a:avLst/>
          </a:prstGeom>
          <a:noFill/>
        </p:spPr>
        <p:txBody>
          <a:bodyPr wrap="none" rtlCol="0">
            <a:spAutoFit/>
          </a:bodyPr>
          <a:lstStyle/>
          <a:p>
            <a:r>
              <a:rPr kumimoji="1" lang="en-US" altLang="ja-JP" dirty="0"/>
              <a:t>BE</a:t>
            </a:r>
            <a:r>
              <a:rPr kumimoji="1" lang="ja-JP" altLang="en-US" dirty="0"/>
              <a:t>間は、ほとんどダイオードと考えて良い</a:t>
            </a:r>
          </a:p>
        </p:txBody>
      </p:sp>
    </p:spTree>
    <p:extLst>
      <p:ext uri="{BB962C8B-B14F-4D97-AF65-F5344CB8AC3E}">
        <p14:creationId xmlns:p14="http://schemas.microsoft.com/office/powerpoint/2010/main" val="3495725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4000" dirty="0"/>
              <a:t>バイポーラトランジスタ動作のポイント</a:t>
            </a:r>
          </a:p>
        </p:txBody>
      </p:sp>
      <p:sp>
        <p:nvSpPr>
          <p:cNvPr id="3" name="コンテンツ プレースホルダー 2"/>
          <p:cNvSpPr>
            <a:spLocks noGrp="1"/>
          </p:cNvSpPr>
          <p:nvPr>
            <p:ph idx="1"/>
          </p:nvPr>
        </p:nvSpPr>
        <p:spPr>
          <a:xfrm>
            <a:off x="457200" y="1417638"/>
            <a:ext cx="8449056" cy="4525963"/>
          </a:xfrm>
        </p:spPr>
        <p:txBody>
          <a:bodyPr/>
          <a:lstStyle/>
          <a:p>
            <a:r>
              <a:rPr kumimoji="1" lang="en-US" altLang="ja-JP" dirty="0"/>
              <a:t>B-E</a:t>
            </a:r>
            <a:r>
              <a:rPr kumimoji="1" lang="ja-JP" altLang="en-US" dirty="0"/>
              <a:t>間は、ダイオードと考えて良い</a:t>
            </a:r>
            <a:endParaRPr kumimoji="1" lang="en-US" altLang="ja-JP" dirty="0"/>
          </a:p>
          <a:p>
            <a:r>
              <a:rPr lang="en-US" altLang="ja-JP" dirty="0"/>
              <a:t>B-E</a:t>
            </a:r>
            <a:r>
              <a:rPr lang="ja-JP" altLang="en-US" dirty="0"/>
              <a:t>間で流れる電流で、</a:t>
            </a:r>
            <a:r>
              <a:rPr lang="en-US" altLang="ja-JP" dirty="0"/>
              <a:t>C-E</a:t>
            </a:r>
            <a:r>
              <a:rPr lang="ja-JP" altLang="en-US" dirty="0"/>
              <a:t>間を流れる電流を制御できる→不飽和領域、小信号増幅</a:t>
            </a:r>
            <a:endParaRPr lang="en-US" altLang="ja-JP" dirty="0"/>
          </a:p>
          <a:p>
            <a:pPr lvl="1"/>
            <a:r>
              <a:rPr kumimoji="1" lang="ja-JP" altLang="en-US" dirty="0"/>
              <a:t>電流制御素子</a:t>
            </a:r>
            <a:endParaRPr kumimoji="1" lang="en-US" altLang="ja-JP" dirty="0"/>
          </a:p>
          <a:p>
            <a:pPr lvl="1"/>
            <a:r>
              <a:rPr lang="ja-JP" altLang="en-US" dirty="0"/>
              <a:t>動作点を定めて、その周辺で小さく変化させる</a:t>
            </a:r>
            <a:endParaRPr lang="en-US" altLang="ja-JP" dirty="0"/>
          </a:p>
          <a:p>
            <a:pPr lvl="1"/>
            <a:r>
              <a:rPr lang="ja-JP" altLang="en-US" dirty="0"/>
              <a:t>アナログ的な使い方</a:t>
            </a:r>
            <a:endParaRPr lang="en-US" altLang="ja-JP" dirty="0"/>
          </a:p>
          <a:p>
            <a:r>
              <a:rPr lang="en-US" altLang="ja-JP" dirty="0"/>
              <a:t>B-E</a:t>
            </a:r>
            <a:r>
              <a:rPr lang="ja-JP" altLang="en-US" dirty="0"/>
              <a:t>間で流れる電流が一定以上ならば、抵抗で電流が制限される→飽和領域、大信号増幅回路</a:t>
            </a:r>
            <a:endParaRPr lang="en-US" altLang="ja-JP" dirty="0"/>
          </a:p>
          <a:p>
            <a:pPr lvl="1"/>
            <a:r>
              <a:rPr kumimoji="1" lang="ja-JP" altLang="en-US" dirty="0"/>
              <a:t>ディジタル的な使い方</a:t>
            </a:r>
            <a:endParaRPr kumimoji="1" lang="en-US" altLang="ja-JP" dirty="0"/>
          </a:p>
          <a:p>
            <a:pPr lvl="1"/>
            <a:endParaRPr kumimoji="1" lang="ja-JP" altLang="en-US" dirty="0"/>
          </a:p>
        </p:txBody>
      </p:sp>
    </p:spTree>
    <p:extLst>
      <p:ext uri="{BB962C8B-B14F-4D97-AF65-F5344CB8AC3E}">
        <p14:creationId xmlns:p14="http://schemas.microsoft.com/office/powerpoint/2010/main" val="1837766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ja-JP" altLang="en-US" dirty="0"/>
              <a:t>バイポーラトランジスタの特性</a:t>
            </a:r>
            <a:endParaRPr lang="en-US" altLang="ja-JP" dirty="0"/>
          </a:p>
        </p:txBody>
      </p:sp>
      <p:pic>
        <p:nvPicPr>
          <p:cNvPr id="64515" name="Picture 4" descr="図02_10"/>
          <p:cNvPicPr>
            <a:picLocks noChangeAspect="1" noChangeArrowheads="1"/>
          </p:cNvPicPr>
          <p:nvPr/>
        </p:nvPicPr>
        <p:blipFill>
          <a:blip r:embed="rId3" cstate="print"/>
          <a:srcRect/>
          <a:stretch>
            <a:fillRect/>
          </a:stretch>
        </p:blipFill>
        <p:spPr bwMode="auto">
          <a:xfrm>
            <a:off x="201613" y="1560513"/>
            <a:ext cx="8797925" cy="4202112"/>
          </a:xfrm>
          <a:prstGeom prst="rect">
            <a:avLst/>
          </a:prstGeom>
          <a:noFill/>
          <a:ln w="9525">
            <a:noFill/>
            <a:miter lim="800000"/>
            <a:headEnd/>
            <a:tailEnd/>
          </a:ln>
        </p:spPr>
      </p:pic>
      <p:sp>
        <p:nvSpPr>
          <p:cNvPr id="64516" name="テキスト ボックス 3"/>
          <p:cNvSpPr txBox="1">
            <a:spLocks noChangeArrowheads="1"/>
          </p:cNvSpPr>
          <p:nvPr/>
        </p:nvSpPr>
        <p:spPr bwMode="auto">
          <a:xfrm>
            <a:off x="1722438" y="4333875"/>
            <a:ext cx="658812" cy="369888"/>
          </a:xfrm>
          <a:prstGeom prst="rect">
            <a:avLst/>
          </a:prstGeom>
          <a:noFill/>
          <a:ln w="9525">
            <a:noFill/>
            <a:miter lim="800000"/>
            <a:headEnd/>
            <a:tailEnd/>
          </a:ln>
        </p:spPr>
        <p:txBody>
          <a:bodyPr wrap="none">
            <a:spAutoFit/>
          </a:bodyPr>
          <a:lstStyle/>
          <a:p>
            <a:r>
              <a:rPr lang="en-US" altLang="ja-JP"/>
              <a:t>0.6V</a:t>
            </a:r>
            <a:endParaRPr lang="ja-JP" altLang="en-US"/>
          </a:p>
        </p:txBody>
      </p:sp>
      <p:sp>
        <p:nvSpPr>
          <p:cNvPr id="64517" name="テキスト ボックス 4"/>
          <p:cNvSpPr txBox="1">
            <a:spLocks noChangeArrowheads="1"/>
          </p:cNvSpPr>
          <p:nvPr/>
        </p:nvSpPr>
        <p:spPr bwMode="auto">
          <a:xfrm>
            <a:off x="544513" y="1909763"/>
            <a:ext cx="787400" cy="369887"/>
          </a:xfrm>
          <a:prstGeom prst="rect">
            <a:avLst/>
          </a:prstGeom>
          <a:noFill/>
          <a:ln w="9525">
            <a:noFill/>
            <a:miter lim="800000"/>
            <a:headEnd/>
            <a:tailEnd/>
          </a:ln>
        </p:spPr>
        <p:txBody>
          <a:bodyPr wrap="none">
            <a:spAutoFit/>
          </a:bodyPr>
          <a:lstStyle/>
          <a:p>
            <a:r>
              <a:rPr lang="en-US" altLang="ja-JP"/>
              <a:t>20mA</a:t>
            </a:r>
            <a:endParaRPr lang="ja-JP" altLang="en-US"/>
          </a:p>
        </p:txBody>
      </p:sp>
      <p:cxnSp>
        <p:nvCxnSpPr>
          <p:cNvPr id="7" name="直線コネクタ 6"/>
          <p:cNvCxnSpPr/>
          <p:nvPr/>
        </p:nvCxnSpPr>
        <p:spPr>
          <a:xfrm>
            <a:off x="1295400" y="2006600"/>
            <a:ext cx="1531938" cy="0"/>
          </a:xfrm>
          <a:prstGeom prst="line">
            <a:avLst/>
          </a:prstGeom>
          <a:ln>
            <a:solidFill>
              <a:schemeClr val="accent1">
                <a:lumMod val="25000"/>
              </a:schemeClr>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02" name="Rectangle 2"/>
          <p:cNvSpPr>
            <a:spLocks noGrp="1" noChangeArrowheads="1"/>
          </p:cNvSpPr>
          <p:nvPr>
            <p:ph type="title"/>
          </p:nvPr>
        </p:nvSpPr>
        <p:spPr/>
        <p:txBody>
          <a:bodyPr/>
          <a:lstStyle/>
          <a:p>
            <a:pPr eaLnBrk="1" hangingPunct="1"/>
            <a:r>
              <a:rPr lang="ja-JP" altLang="en-US" sz="3600" dirty="0"/>
              <a:t>理想化したバイポーラトランジスタの特性</a:t>
            </a:r>
            <a:endParaRPr lang="en-US" altLang="ja-JP" sz="3600" dirty="0"/>
          </a:p>
        </p:txBody>
      </p:sp>
      <p:graphicFrame>
        <p:nvGraphicFramePr>
          <p:cNvPr id="46084" name="Group 4"/>
          <p:cNvGraphicFramePr>
            <a:graphicFrameLocks noGrp="1"/>
          </p:cNvGraphicFramePr>
          <p:nvPr/>
        </p:nvGraphicFramePr>
        <p:xfrm>
          <a:off x="795338" y="2349500"/>
          <a:ext cx="2316162" cy="2286002"/>
        </p:xfrm>
        <a:graphic>
          <a:graphicData uri="http://schemas.openxmlformats.org/drawingml/2006/table">
            <a:tbl>
              <a:tblPr/>
              <a:tblGrid>
                <a:gridCol w="288925">
                  <a:extLst>
                    <a:ext uri="{9D8B030D-6E8A-4147-A177-3AD203B41FA5}">
                      <a16:colId xmlns:a16="http://schemas.microsoft.com/office/drawing/2014/main" val="20000"/>
                    </a:ext>
                  </a:extLst>
                </a:gridCol>
                <a:gridCol w="290512">
                  <a:extLst>
                    <a:ext uri="{9D8B030D-6E8A-4147-A177-3AD203B41FA5}">
                      <a16:colId xmlns:a16="http://schemas.microsoft.com/office/drawing/2014/main" val="20001"/>
                    </a:ext>
                  </a:extLst>
                </a:gridCol>
                <a:gridCol w="288925">
                  <a:extLst>
                    <a:ext uri="{9D8B030D-6E8A-4147-A177-3AD203B41FA5}">
                      <a16:colId xmlns:a16="http://schemas.microsoft.com/office/drawing/2014/main" val="20002"/>
                    </a:ext>
                  </a:extLst>
                </a:gridCol>
                <a:gridCol w="290513">
                  <a:extLst>
                    <a:ext uri="{9D8B030D-6E8A-4147-A177-3AD203B41FA5}">
                      <a16:colId xmlns:a16="http://schemas.microsoft.com/office/drawing/2014/main" val="20003"/>
                    </a:ext>
                  </a:extLst>
                </a:gridCol>
                <a:gridCol w="288925">
                  <a:extLst>
                    <a:ext uri="{9D8B030D-6E8A-4147-A177-3AD203B41FA5}">
                      <a16:colId xmlns:a16="http://schemas.microsoft.com/office/drawing/2014/main" val="20004"/>
                    </a:ext>
                  </a:extLst>
                </a:gridCol>
                <a:gridCol w="288925">
                  <a:extLst>
                    <a:ext uri="{9D8B030D-6E8A-4147-A177-3AD203B41FA5}">
                      <a16:colId xmlns:a16="http://schemas.microsoft.com/office/drawing/2014/main" val="20005"/>
                    </a:ext>
                  </a:extLst>
                </a:gridCol>
                <a:gridCol w="290512">
                  <a:extLst>
                    <a:ext uri="{9D8B030D-6E8A-4147-A177-3AD203B41FA5}">
                      <a16:colId xmlns:a16="http://schemas.microsoft.com/office/drawing/2014/main" val="20006"/>
                    </a:ext>
                  </a:extLst>
                </a:gridCol>
                <a:gridCol w="288925">
                  <a:extLst>
                    <a:ext uri="{9D8B030D-6E8A-4147-A177-3AD203B41FA5}">
                      <a16:colId xmlns:a16="http://schemas.microsoft.com/office/drawing/2014/main" val="20007"/>
                    </a:ext>
                  </a:extLst>
                </a:gridCol>
              </a:tblGrid>
              <a:tr h="2984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5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0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2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5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1386" name="Freeform 87"/>
          <p:cNvSpPr>
            <a:spLocks/>
          </p:cNvSpPr>
          <p:nvPr/>
        </p:nvSpPr>
        <p:spPr bwMode="auto">
          <a:xfrm>
            <a:off x="815975" y="2425700"/>
            <a:ext cx="1990725" cy="2228850"/>
          </a:xfrm>
          <a:custGeom>
            <a:avLst/>
            <a:gdLst>
              <a:gd name="T0" fmla="*/ 0 w 1254"/>
              <a:gd name="T1" fmla="*/ 2147483647 h 1404"/>
              <a:gd name="T2" fmla="*/ 2147483647 w 1254"/>
              <a:gd name="T3" fmla="*/ 2147483647 h 1404"/>
              <a:gd name="T4" fmla="*/ 2147483647 w 1254"/>
              <a:gd name="T5" fmla="*/ 2147483647 h 1404"/>
              <a:gd name="T6" fmla="*/ 2147483647 w 1254"/>
              <a:gd name="T7" fmla="*/ 2147483647 h 1404"/>
              <a:gd name="T8" fmla="*/ 2147483647 w 1254"/>
              <a:gd name="T9" fmla="*/ 2147483647 h 1404"/>
              <a:gd name="T10" fmla="*/ 2147483647 w 1254"/>
              <a:gd name="T11" fmla="*/ 2147483647 h 1404"/>
              <a:gd name="T12" fmla="*/ 2147483647 w 1254"/>
              <a:gd name="T13" fmla="*/ 2147483647 h 1404"/>
              <a:gd name="T14" fmla="*/ 2147483647 w 1254"/>
              <a:gd name="T15" fmla="*/ 2147483647 h 1404"/>
              <a:gd name="T16" fmla="*/ 2147483647 w 1254"/>
              <a:gd name="T17" fmla="*/ 2147483647 h 1404"/>
              <a:gd name="T18" fmla="*/ 2147483647 w 1254"/>
              <a:gd name="T19" fmla="*/ 2147483647 h 1404"/>
              <a:gd name="T20" fmla="*/ 2147483647 w 1254"/>
              <a:gd name="T21" fmla="*/ 2147483647 h 1404"/>
              <a:gd name="T22" fmla="*/ 2147483647 w 1254"/>
              <a:gd name="T23" fmla="*/ 0 h 14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54"/>
              <a:gd name="T37" fmla="*/ 0 h 1404"/>
              <a:gd name="T38" fmla="*/ 1254 w 1254"/>
              <a:gd name="T39" fmla="*/ 1404 h 14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54" h="1404">
                <a:moveTo>
                  <a:pt x="0" y="1398"/>
                </a:moveTo>
                <a:cubicBezTo>
                  <a:pt x="63" y="1400"/>
                  <a:pt x="259" y="1404"/>
                  <a:pt x="378" y="1404"/>
                </a:cubicBezTo>
                <a:cubicBezTo>
                  <a:pt x="497" y="1404"/>
                  <a:pt x="626" y="1400"/>
                  <a:pt x="714" y="1398"/>
                </a:cubicBezTo>
                <a:cubicBezTo>
                  <a:pt x="802" y="1396"/>
                  <a:pt x="856" y="1393"/>
                  <a:pt x="906" y="1392"/>
                </a:cubicBezTo>
                <a:cubicBezTo>
                  <a:pt x="956" y="1391"/>
                  <a:pt x="985" y="1397"/>
                  <a:pt x="1014" y="1392"/>
                </a:cubicBezTo>
                <a:cubicBezTo>
                  <a:pt x="1043" y="1387"/>
                  <a:pt x="1062" y="1379"/>
                  <a:pt x="1080" y="1362"/>
                </a:cubicBezTo>
                <a:cubicBezTo>
                  <a:pt x="1098" y="1345"/>
                  <a:pt x="1112" y="1316"/>
                  <a:pt x="1122" y="1290"/>
                </a:cubicBezTo>
                <a:cubicBezTo>
                  <a:pt x="1132" y="1264"/>
                  <a:pt x="1135" y="1242"/>
                  <a:pt x="1140" y="1206"/>
                </a:cubicBezTo>
                <a:cubicBezTo>
                  <a:pt x="1145" y="1170"/>
                  <a:pt x="1144" y="1169"/>
                  <a:pt x="1152" y="1074"/>
                </a:cubicBezTo>
                <a:cubicBezTo>
                  <a:pt x="1160" y="979"/>
                  <a:pt x="1177" y="769"/>
                  <a:pt x="1188" y="636"/>
                </a:cubicBezTo>
                <a:cubicBezTo>
                  <a:pt x="1199" y="503"/>
                  <a:pt x="1207" y="382"/>
                  <a:pt x="1218" y="276"/>
                </a:cubicBezTo>
                <a:cubicBezTo>
                  <a:pt x="1229" y="170"/>
                  <a:pt x="1247" y="57"/>
                  <a:pt x="1254" y="0"/>
                </a:cubicBezTo>
              </a:path>
            </a:pathLst>
          </a:custGeom>
          <a:noFill/>
          <a:ln w="28575">
            <a:solidFill>
              <a:srgbClr val="FF0000"/>
            </a:solidFill>
            <a:round/>
            <a:headEnd/>
            <a:tailEnd/>
          </a:ln>
        </p:spPr>
        <p:txBody>
          <a:bodyPr/>
          <a:lstStyle/>
          <a:p>
            <a:endParaRPr lang="ja-JP" altLang="en-US"/>
          </a:p>
        </p:txBody>
      </p:sp>
      <p:graphicFrame>
        <p:nvGraphicFramePr>
          <p:cNvPr id="46168" name="Group 88"/>
          <p:cNvGraphicFramePr>
            <a:graphicFrameLocks noGrp="1"/>
          </p:cNvGraphicFramePr>
          <p:nvPr/>
        </p:nvGraphicFramePr>
        <p:xfrm>
          <a:off x="3590925" y="2395538"/>
          <a:ext cx="2316163" cy="2271715"/>
        </p:xfrm>
        <a:graphic>
          <a:graphicData uri="http://schemas.openxmlformats.org/drawingml/2006/table">
            <a:tbl>
              <a:tblPr/>
              <a:tblGrid>
                <a:gridCol w="288925">
                  <a:extLst>
                    <a:ext uri="{9D8B030D-6E8A-4147-A177-3AD203B41FA5}">
                      <a16:colId xmlns:a16="http://schemas.microsoft.com/office/drawing/2014/main" val="20000"/>
                    </a:ext>
                  </a:extLst>
                </a:gridCol>
                <a:gridCol w="290513">
                  <a:extLst>
                    <a:ext uri="{9D8B030D-6E8A-4147-A177-3AD203B41FA5}">
                      <a16:colId xmlns:a16="http://schemas.microsoft.com/office/drawing/2014/main" val="20001"/>
                    </a:ext>
                  </a:extLst>
                </a:gridCol>
                <a:gridCol w="288925">
                  <a:extLst>
                    <a:ext uri="{9D8B030D-6E8A-4147-A177-3AD203B41FA5}">
                      <a16:colId xmlns:a16="http://schemas.microsoft.com/office/drawing/2014/main" val="20002"/>
                    </a:ext>
                  </a:extLst>
                </a:gridCol>
                <a:gridCol w="290512">
                  <a:extLst>
                    <a:ext uri="{9D8B030D-6E8A-4147-A177-3AD203B41FA5}">
                      <a16:colId xmlns:a16="http://schemas.microsoft.com/office/drawing/2014/main" val="20003"/>
                    </a:ext>
                  </a:extLst>
                </a:gridCol>
                <a:gridCol w="288925">
                  <a:extLst>
                    <a:ext uri="{9D8B030D-6E8A-4147-A177-3AD203B41FA5}">
                      <a16:colId xmlns:a16="http://schemas.microsoft.com/office/drawing/2014/main" val="20004"/>
                    </a:ext>
                  </a:extLst>
                </a:gridCol>
                <a:gridCol w="288925">
                  <a:extLst>
                    <a:ext uri="{9D8B030D-6E8A-4147-A177-3AD203B41FA5}">
                      <a16:colId xmlns:a16="http://schemas.microsoft.com/office/drawing/2014/main" val="20005"/>
                    </a:ext>
                  </a:extLst>
                </a:gridCol>
                <a:gridCol w="290513">
                  <a:extLst>
                    <a:ext uri="{9D8B030D-6E8A-4147-A177-3AD203B41FA5}">
                      <a16:colId xmlns:a16="http://schemas.microsoft.com/office/drawing/2014/main" val="20006"/>
                    </a:ext>
                  </a:extLst>
                </a:gridCol>
                <a:gridCol w="288925">
                  <a:extLst>
                    <a:ext uri="{9D8B030D-6E8A-4147-A177-3AD203B41FA5}">
                      <a16:colId xmlns:a16="http://schemas.microsoft.com/office/drawing/2014/main" val="20007"/>
                    </a:ext>
                  </a:extLst>
                </a:gridCol>
              </a:tblGrid>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5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0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2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5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1470" name="Line 171"/>
          <p:cNvSpPr>
            <a:spLocks noChangeShapeType="1"/>
          </p:cNvSpPr>
          <p:nvPr/>
        </p:nvSpPr>
        <p:spPr bwMode="auto">
          <a:xfrm flipV="1">
            <a:off x="3568700" y="2425700"/>
            <a:ext cx="2286000" cy="2209800"/>
          </a:xfrm>
          <a:prstGeom prst="line">
            <a:avLst/>
          </a:prstGeom>
          <a:noFill/>
          <a:ln w="28575">
            <a:solidFill>
              <a:srgbClr val="FF0000"/>
            </a:solidFill>
            <a:round/>
            <a:headEnd/>
            <a:tailEnd/>
          </a:ln>
        </p:spPr>
        <p:txBody>
          <a:bodyPr/>
          <a:lstStyle/>
          <a:p>
            <a:endParaRPr lang="ja-JP" altLang="en-US"/>
          </a:p>
        </p:txBody>
      </p:sp>
      <p:graphicFrame>
        <p:nvGraphicFramePr>
          <p:cNvPr id="46252" name="Group 172"/>
          <p:cNvGraphicFramePr>
            <a:graphicFrameLocks noGrp="1"/>
          </p:cNvGraphicFramePr>
          <p:nvPr/>
        </p:nvGraphicFramePr>
        <p:xfrm>
          <a:off x="6357938" y="2395538"/>
          <a:ext cx="2316162" cy="2271715"/>
        </p:xfrm>
        <a:graphic>
          <a:graphicData uri="http://schemas.openxmlformats.org/drawingml/2006/table">
            <a:tbl>
              <a:tblPr/>
              <a:tblGrid>
                <a:gridCol w="288925">
                  <a:extLst>
                    <a:ext uri="{9D8B030D-6E8A-4147-A177-3AD203B41FA5}">
                      <a16:colId xmlns:a16="http://schemas.microsoft.com/office/drawing/2014/main" val="20000"/>
                    </a:ext>
                  </a:extLst>
                </a:gridCol>
                <a:gridCol w="274637">
                  <a:extLst>
                    <a:ext uri="{9D8B030D-6E8A-4147-A177-3AD203B41FA5}">
                      <a16:colId xmlns:a16="http://schemas.microsoft.com/office/drawing/2014/main" val="20001"/>
                    </a:ext>
                  </a:extLst>
                </a:gridCol>
                <a:gridCol w="304800">
                  <a:extLst>
                    <a:ext uri="{9D8B030D-6E8A-4147-A177-3AD203B41FA5}">
                      <a16:colId xmlns:a16="http://schemas.microsoft.com/office/drawing/2014/main" val="20002"/>
                    </a:ext>
                  </a:extLst>
                </a:gridCol>
                <a:gridCol w="290513">
                  <a:extLst>
                    <a:ext uri="{9D8B030D-6E8A-4147-A177-3AD203B41FA5}">
                      <a16:colId xmlns:a16="http://schemas.microsoft.com/office/drawing/2014/main" val="20003"/>
                    </a:ext>
                  </a:extLst>
                </a:gridCol>
                <a:gridCol w="288925">
                  <a:extLst>
                    <a:ext uri="{9D8B030D-6E8A-4147-A177-3AD203B41FA5}">
                      <a16:colId xmlns:a16="http://schemas.microsoft.com/office/drawing/2014/main" val="20004"/>
                    </a:ext>
                  </a:extLst>
                </a:gridCol>
                <a:gridCol w="288925">
                  <a:extLst>
                    <a:ext uri="{9D8B030D-6E8A-4147-A177-3AD203B41FA5}">
                      <a16:colId xmlns:a16="http://schemas.microsoft.com/office/drawing/2014/main" val="20005"/>
                    </a:ext>
                  </a:extLst>
                </a:gridCol>
                <a:gridCol w="290512">
                  <a:extLst>
                    <a:ext uri="{9D8B030D-6E8A-4147-A177-3AD203B41FA5}">
                      <a16:colId xmlns:a16="http://schemas.microsoft.com/office/drawing/2014/main" val="20006"/>
                    </a:ext>
                  </a:extLst>
                </a:gridCol>
                <a:gridCol w="288925">
                  <a:extLst>
                    <a:ext uri="{9D8B030D-6E8A-4147-A177-3AD203B41FA5}">
                      <a16:colId xmlns:a16="http://schemas.microsoft.com/office/drawing/2014/main" val="20007"/>
                    </a:ext>
                  </a:extLst>
                </a:gridCol>
              </a:tblGrid>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5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0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4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2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5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grpSp>
        <p:nvGrpSpPr>
          <p:cNvPr id="11554" name="Group 255"/>
          <p:cNvGrpSpPr>
            <a:grpSpLocks/>
          </p:cNvGrpSpPr>
          <p:nvPr/>
        </p:nvGrpSpPr>
        <p:grpSpPr bwMode="auto">
          <a:xfrm>
            <a:off x="520700" y="1892300"/>
            <a:ext cx="8247063" cy="3328988"/>
            <a:chOff x="192" y="864"/>
            <a:chExt cx="5195" cy="2097"/>
          </a:xfrm>
        </p:grpSpPr>
        <p:graphicFrame>
          <p:nvGraphicFramePr>
            <p:cNvPr id="11266" name="Object 256"/>
            <p:cNvGraphicFramePr>
              <a:graphicFrameLocks noChangeAspect="1"/>
            </p:cNvGraphicFramePr>
            <p:nvPr/>
          </p:nvGraphicFramePr>
          <p:xfrm>
            <a:off x="192" y="864"/>
            <a:ext cx="174" cy="212"/>
          </p:xfrm>
          <a:graphic>
            <a:graphicData uri="http://schemas.openxmlformats.org/presentationml/2006/ole">
              <mc:AlternateContent xmlns:mc="http://schemas.openxmlformats.org/markup-compatibility/2006">
                <mc:Choice xmlns:v="urn:schemas-microsoft-com:vml" Requires="v">
                  <p:oleObj spid="_x0000_s218926" name="数式" r:id="rId4" imgW="177480" imgH="215640" progId="Equation.3">
                    <p:embed/>
                  </p:oleObj>
                </mc:Choice>
                <mc:Fallback>
                  <p:oleObj name="数式" r:id="rId4" imgW="177480" imgH="215640" progId="Equation.3">
                    <p:embed/>
                    <p:pic>
                      <p:nvPicPr>
                        <p:cNvPr id="0" name="Object 25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2" y="864"/>
                          <a:ext cx="174" cy="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7" name="Object 257"/>
            <p:cNvGraphicFramePr>
              <a:graphicFrameLocks noChangeAspect="1"/>
            </p:cNvGraphicFramePr>
            <p:nvPr/>
          </p:nvGraphicFramePr>
          <p:xfrm>
            <a:off x="1536" y="2688"/>
            <a:ext cx="236" cy="212"/>
          </p:xfrm>
          <a:graphic>
            <a:graphicData uri="http://schemas.openxmlformats.org/presentationml/2006/ole">
              <mc:AlternateContent xmlns:mc="http://schemas.openxmlformats.org/markup-compatibility/2006">
                <mc:Choice xmlns:v="urn:schemas-microsoft-com:vml" Requires="v">
                  <p:oleObj spid="_x0000_s218927" name="数式" r:id="rId6" imgW="241200" imgH="215640" progId="Equation.3">
                    <p:embed/>
                  </p:oleObj>
                </mc:Choice>
                <mc:Fallback>
                  <p:oleObj name="数式" r:id="rId6" imgW="241200" imgH="215640" progId="Equation.3">
                    <p:embed/>
                    <p:pic>
                      <p:nvPicPr>
                        <p:cNvPr id="0" name="Object 25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36" y="2688"/>
                          <a:ext cx="236" cy="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8" name="Object 258"/>
            <p:cNvGraphicFramePr>
              <a:graphicFrameLocks noChangeAspect="1"/>
            </p:cNvGraphicFramePr>
            <p:nvPr/>
          </p:nvGraphicFramePr>
          <p:xfrm>
            <a:off x="5040" y="2736"/>
            <a:ext cx="236" cy="225"/>
          </p:xfrm>
          <a:graphic>
            <a:graphicData uri="http://schemas.openxmlformats.org/presentationml/2006/ole">
              <mc:AlternateContent xmlns:mc="http://schemas.openxmlformats.org/markup-compatibility/2006">
                <mc:Choice xmlns:v="urn:schemas-microsoft-com:vml" Requires="v">
                  <p:oleObj spid="_x0000_s218928" name="数式" r:id="rId8" imgW="241200" imgH="228600" progId="Equation.3">
                    <p:embed/>
                  </p:oleObj>
                </mc:Choice>
                <mc:Fallback>
                  <p:oleObj name="数式" r:id="rId8" imgW="241200" imgH="228600" progId="Equation.3">
                    <p:embed/>
                    <p:pic>
                      <p:nvPicPr>
                        <p:cNvPr id="0" name="Object 25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40" y="2736"/>
                          <a:ext cx="236" cy="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9" name="Object 259"/>
            <p:cNvGraphicFramePr>
              <a:graphicFrameLocks noChangeAspect="1"/>
            </p:cNvGraphicFramePr>
            <p:nvPr/>
          </p:nvGraphicFramePr>
          <p:xfrm>
            <a:off x="3312" y="2688"/>
            <a:ext cx="174" cy="212"/>
          </p:xfrm>
          <a:graphic>
            <a:graphicData uri="http://schemas.openxmlformats.org/presentationml/2006/ole">
              <mc:AlternateContent xmlns:mc="http://schemas.openxmlformats.org/markup-compatibility/2006">
                <mc:Choice xmlns:v="urn:schemas-microsoft-com:vml" Requires="v">
                  <p:oleObj spid="_x0000_s218929" name="数式" r:id="rId10" imgW="177480" imgH="215640" progId="Equation.3">
                    <p:embed/>
                  </p:oleObj>
                </mc:Choice>
                <mc:Fallback>
                  <p:oleObj name="数式" r:id="rId10" imgW="177480" imgH="215640" progId="Equation.3">
                    <p:embed/>
                    <p:pic>
                      <p:nvPicPr>
                        <p:cNvPr id="0" name="Object 25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12" y="2688"/>
                          <a:ext cx="174" cy="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70" name="Object 260"/>
            <p:cNvGraphicFramePr>
              <a:graphicFrameLocks noChangeAspect="1"/>
            </p:cNvGraphicFramePr>
            <p:nvPr/>
          </p:nvGraphicFramePr>
          <p:xfrm>
            <a:off x="1968" y="912"/>
            <a:ext cx="174" cy="225"/>
          </p:xfrm>
          <a:graphic>
            <a:graphicData uri="http://schemas.openxmlformats.org/presentationml/2006/ole">
              <mc:AlternateContent xmlns:mc="http://schemas.openxmlformats.org/markup-compatibility/2006">
                <mc:Choice xmlns:v="urn:schemas-microsoft-com:vml" Requires="v">
                  <p:oleObj spid="_x0000_s218930" name="数式" r:id="rId11" imgW="177480" imgH="228600" progId="Equation.3">
                    <p:embed/>
                  </p:oleObj>
                </mc:Choice>
                <mc:Fallback>
                  <p:oleObj name="数式" r:id="rId11" imgW="177480" imgH="228600" progId="Equation.3">
                    <p:embed/>
                    <p:pic>
                      <p:nvPicPr>
                        <p:cNvPr id="0" name="Object 26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68" y="912"/>
                          <a:ext cx="174" cy="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71" name="Object 261"/>
            <p:cNvGraphicFramePr>
              <a:graphicFrameLocks noChangeAspect="1"/>
            </p:cNvGraphicFramePr>
            <p:nvPr/>
          </p:nvGraphicFramePr>
          <p:xfrm>
            <a:off x="288" y="2609"/>
            <a:ext cx="192" cy="152"/>
          </p:xfrm>
          <a:graphic>
            <a:graphicData uri="http://schemas.openxmlformats.org/presentationml/2006/ole">
              <mc:AlternateContent xmlns:mc="http://schemas.openxmlformats.org/markup-compatibility/2006">
                <mc:Choice xmlns:v="urn:schemas-microsoft-com:vml" Requires="v">
                  <p:oleObj spid="_x0000_s218931" name="数式" r:id="rId13" imgW="177480" imgH="139680" progId="Equation.3">
                    <p:embed/>
                  </p:oleObj>
                </mc:Choice>
                <mc:Fallback>
                  <p:oleObj name="数式" r:id="rId13" imgW="177480" imgH="139680" progId="Equation.3">
                    <p:embed/>
                    <p:pic>
                      <p:nvPicPr>
                        <p:cNvPr id="0" name="Object 26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88" y="2609"/>
                          <a:ext cx="192"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72" name="Object 262"/>
            <p:cNvGraphicFramePr>
              <a:graphicFrameLocks noChangeAspect="1"/>
            </p:cNvGraphicFramePr>
            <p:nvPr/>
          </p:nvGraphicFramePr>
          <p:xfrm>
            <a:off x="624" y="2606"/>
            <a:ext cx="192" cy="152"/>
          </p:xfrm>
          <a:graphic>
            <a:graphicData uri="http://schemas.openxmlformats.org/presentationml/2006/ole">
              <mc:AlternateContent xmlns:mc="http://schemas.openxmlformats.org/markup-compatibility/2006">
                <mc:Choice xmlns:v="urn:schemas-microsoft-com:vml" Requires="v">
                  <p:oleObj spid="_x0000_s218932" name="数式" r:id="rId15" imgW="177480" imgH="139680" progId="Equation.3">
                    <p:embed/>
                  </p:oleObj>
                </mc:Choice>
                <mc:Fallback>
                  <p:oleObj name="数式" r:id="rId15" imgW="177480" imgH="139680" progId="Equation.3">
                    <p:embed/>
                    <p:pic>
                      <p:nvPicPr>
                        <p:cNvPr id="0" name="Object 26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24" y="2606"/>
                          <a:ext cx="192"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73" name="Object 263"/>
            <p:cNvGraphicFramePr>
              <a:graphicFrameLocks noChangeAspect="1"/>
            </p:cNvGraphicFramePr>
            <p:nvPr/>
          </p:nvGraphicFramePr>
          <p:xfrm>
            <a:off x="1344" y="2592"/>
            <a:ext cx="207" cy="163"/>
          </p:xfrm>
          <a:graphic>
            <a:graphicData uri="http://schemas.openxmlformats.org/presentationml/2006/ole">
              <mc:AlternateContent xmlns:mc="http://schemas.openxmlformats.org/markup-compatibility/2006">
                <mc:Choice xmlns:v="urn:schemas-microsoft-com:vml" Requires="v">
                  <p:oleObj spid="_x0000_s218933" name="数式" r:id="rId17" imgW="177480" imgH="139680" progId="Equation.3">
                    <p:embed/>
                  </p:oleObj>
                </mc:Choice>
                <mc:Fallback>
                  <p:oleObj name="数式" r:id="rId17" imgW="177480" imgH="139680" progId="Equation.3">
                    <p:embed/>
                    <p:pic>
                      <p:nvPicPr>
                        <p:cNvPr id="0" name="Object 26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344" y="2592"/>
                          <a:ext cx="20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74" name="Object 264"/>
            <p:cNvGraphicFramePr>
              <a:graphicFrameLocks noChangeAspect="1"/>
            </p:cNvGraphicFramePr>
            <p:nvPr/>
          </p:nvGraphicFramePr>
          <p:xfrm>
            <a:off x="200" y="1433"/>
            <a:ext cx="192" cy="177"/>
          </p:xfrm>
          <a:graphic>
            <a:graphicData uri="http://schemas.openxmlformats.org/presentationml/2006/ole">
              <mc:AlternateContent xmlns:mc="http://schemas.openxmlformats.org/markup-compatibility/2006">
                <mc:Choice xmlns:v="urn:schemas-microsoft-com:vml" Requires="v">
                  <p:oleObj spid="_x0000_s218934" name="数式" r:id="rId19" imgW="152280" imgH="139680" progId="Equation.3">
                    <p:embed/>
                  </p:oleObj>
                </mc:Choice>
                <mc:Fallback>
                  <p:oleObj name="数式" r:id="rId19" imgW="152280" imgH="139680" progId="Equation.3">
                    <p:embed/>
                    <p:pic>
                      <p:nvPicPr>
                        <p:cNvPr id="0" name="Object 264"/>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00" y="1433"/>
                          <a:ext cx="192"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75" name="Object 265"/>
            <p:cNvGraphicFramePr>
              <a:graphicFrameLocks noChangeAspect="1"/>
            </p:cNvGraphicFramePr>
            <p:nvPr/>
          </p:nvGraphicFramePr>
          <p:xfrm>
            <a:off x="200" y="2136"/>
            <a:ext cx="192" cy="177"/>
          </p:xfrm>
          <a:graphic>
            <a:graphicData uri="http://schemas.openxmlformats.org/presentationml/2006/ole">
              <mc:AlternateContent xmlns:mc="http://schemas.openxmlformats.org/markup-compatibility/2006">
                <mc:Choice xmlns:v="urn:schemas-microsoft-com:vml" Requires="v">
                  <p:oleObj spid="_x0000_s218935" name="数式" r:id="rId21" imgW="152280" imgH="139680" progId="Equation.3">
                    <p:embed/>
                  </p:oleObj>
                </mc:Choice>
                <mc:Fallback>
                  <p:oleObj name="数式" r:id="rId21" imgW="152280" imgH="139680" progId="Equation.3">
                    <p:embed/>
                    <p:pic>
                      <p:nvPicPr>
                        <p:cNvPr id="0" name="Object 265"/>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00" y="2136"/>
                          <a:ext cx="192"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76" name="Object 266"/>
            <p:cNvGraphicFramePr>
              <a:graphicFrameLocks noChangeAspect="1"/>
            </p:cNvGraphicFramePr>
            <p:nvPr/>
          </p:nvGraphicFramePr>
          <p:xfrm>
            <a:off x="192" y="1777"/>
            <a:ext cx="208" cy="192"/>
          </p:xfrm>
          <a:graphic>
            <a:graphicData uri="http://schemas.openxmlformats.org/presentationml/2006/ole">
              <mc:AlternateContent xmlns:mc="http://schemas.openxmlformats.org/markup-compatibility/2006">
                <mc:Choice xmlns:v="urn:schemas-microsoft-com:vml" Requires="v">
                  <p:oleObj spid="_x0000_s218936" name="数式" r:id="rId23" imgW="152280" imgH="139680" progId="Equation.3">
                    <p:embed/>
                  </p:oleObj>
                </mc:Choice>
                <mc:Fallback>
                  <p:oleObj name="数式" r:id="rId23" imgW="152280" imgH="139680" progId="Equation.3">
                    <p:embed/>
                    <p:pic>
                      <p:nvPicPr>
                        <p:cNvPr id="0" name="Object 266"/>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92" y="1777"/>
                          <a:ext cx="20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77" name="Object 267"/>
            <p:cNvGraphicFramePr>
              <a:graphicFrameLocks noChangeAspect="1"/>
            </p:cNvGraphicFramePr>
            <p:nvPr/>
          </p:nvGraphicFramePr>
          <p:xfrm>
            <a:off x="221" y="2481"/>
            <a:ext cx="150" cy="207"/>
          </p:xfrm>
          <a:graphic>
            <a:graphicData uri="http://schemas.openxmlformats.org/presentationml/2006/ole">
              <mc:AlternateContent xmlns:mc="http://schemas.openxmlformats.org/markup-compatibility/2006">
                <mc:Choice xmlns:v="urn:schemas-microsoft-com:vml" Requires="v">
                  <p:oleObj spid="_x0000_s218937" name="数式" r:id="rId25" imgW="101520" imgH="139680" progId="Equation.3">
                    <p:embed/>
                  </p:oleObj>
                </mc:Choice>
                <mc:Fallback>
                  <p:oleObj name="数式" r:id="rId25" imgW="101520" imgH="139680" progId="Equation.3">
                    <p:embed/>
                    <p:pic>
                      <p:nvPicPr>
                        <p:cNvPr id="0" name="Object 267"/>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21" y="2481"/>
                          <a:ext cx="150" cy="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78" name="Object 268"/>
            <p:cNvGraphicFramePr>
              <a:graphicFrameLocks noChangeAspect="1"/>
            </p:cNvGraphicFramePr>
            <p:nvPr/>
          </p:nvGraphicFramePr>
          <p:xfrm>
            <a:off x="200" y="1089"/>
            <a:ext cx="192" cy="177"/>
          </p:xfrm>
          <a:graphic>
            <a:graphicData uri="http://schemas.openxmlformats.org/presentationml/2006/ole">
              <mc:AlternateContent xmlns:mc="http://schemas.openxmlformats.org/markup-compatibility/2006">
                <mc:Choice xmlns:v="urn:schemas-microsoft-com:vml" Requires="v">
                  <p:oleObj spid="_x0000_s218938" name="数式" r:id="rId27" imgW="152280" imgH="139680" progId="Equation.3">
                    <p:embed/>
                  </p:oleObj>
                </mc:Choice>
                <mc:Fallback>
                  <p:oleObj name="数式" r:id="rId27" imgW="152280" imgH="139680" progId="Equation.3">
                    <p:embed/>
                    <p:pic>
                      <p:nvPicPr>
                        <p:cNvPr id="0" name="Object 268"/>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200" y="1089"/>
                          <a:ext cx="192"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79" name="Object 269"/>
            <p:cNvGraphicFramePr>
              <a:graphicFrameLocks noChangeAspect="1"/>
            </p:cNvGraphicFramePr>
            <p:nvPr/>
          </p:nvGraphicFramePr>
          <p:xfrm>
            <a:off x="1008" y="2603"/>
            <a:ext cx="192" cy="152"/>
          </p:xfrm>
          <a:graphic>
            <a:graphicData uri="http://schemas.openxmlformats.org/presentationml/2006/ole">
              <mc:AlternateContent xmlns:mc="http://schemas.openxmlformats.org/markup-compatibility/2006">
                <mc:Choice xmlns:v="urn:schemas-microsoft-com:vml" Requires="v">
                  <p:oleObj spid="_x0000_s218939" name="数式" r:id="rId29" imgW="177480" imgH="139680" progId="Equation.3">
                    <p:embed/>
                  </p:oleObj>
                </mc:Choice>
                <mc:Fallback>
                  <p:oleObj name="数式" r:id="rId29" imgW="177480" imgH="139680" progId="Equation.3">
                    <p:embed/>
                    <p:pic>
                      <p:nvPicPr>
                        <p:cNvPr id="0" name="Object 269"/>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1008" y="2603"/>
                          <a:ext cx="192"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0" name="Object 270"/>
            <p:cNvGraphicFramePr>
              <a:graphicFrameLocks noChangeAspect="1"/>
            </p:cNvGraphicFramePr>
            <p:nvPr/>
          </p:nvGraphicFramePr>
          <p:xfrm>
            <a:off x="1728" y="2601"/>
            <a:ext cx="207" cy="163"/>
          </p:xfrm>
          <a:graphic>
            <a:graphicData uri="http://schemas.openxmlformats.org/presentationml/2006/ole">
              <mc:AlternateContent xmlns:mc="http://schemas.openxmlformats.org/markup-compatibility/2006">
                <mc:Choice xmlns:v="urn:schemas-microsoft-com:vml" Requires="v">
                  <p:oleObj spid="_x0000_s218940" name="数式" r:id="rId31" imgW="177480" imgH="139680" progId="Equation.3">
                    <p:embed/>
                  </p:oleObj>
                </mc:Choice>
                <mc:Fallback>
                  <p:oleObj name="数式" r:id="rId31" imgW="177480" imgH="139680" progId="Equation.3">
                    <p:embed/>
                    <p:pic>
                      <p:nvPicPr>
                        <p:cNvPr id="0" name="Object 270"/>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1728" y="2601"/>
                          <a:ext cx="20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1" name="Object 271"/>
            <p:cNvGraphicFramePr>
              <a:graphicFrameLocks noChangeAspect="1"/>
            </p:cNvGraphicFramePr>
            <p:nvPr/>
          </p:nvGraphicFramePr>
          <p:xfrm>
            <a:off x="2090" y="2629"/>
            <a:ext cx="110" cy="152"/>
          </p:xfrm>
          <a:graphic>
            <a:graphicData uri="http://schemas.openxmlformats.org/presentationml/2006/ole">
              <mc:AlternateContent xmlns:mc="http://schemas.openxmlformats.org/markup-compatibility/2006">
                <mc:Choice xmlns:v="urn:schemas-microsoft-com:vml" Requires="v">
                  <p:oleObj spid="_x0000_s218941" name="数式" r:id="rId33" imgW="101520" imgH="139680" progId="Equation.3">
                    <p:embed/>
                  </p:oleObj>
                </mc:Choice>
                <mc:Fallback>
                  <p:oleObj name="数式" r:id="rId33" imgW="101520" imgH="139680" progId="Equation.3">
                    <p:embed/>
                    <p:pic>
                      <p:nvPicPr>
                        <p:cNvPr id="0" name="Object 271"/>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2090" y="2629"/>
                          <a:ext cx="110"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2" name="Object 272"/>
            <p:cNvGraphicFramePr>
              <a:graphicFrameLocks noChangeAspect="1"/>
            </p:cNvGraphicFramePr>
            <p:nvPr/>
          </p:nvGraphicFramePr>
          <p:xfrm>
            <a:off x="2398" y="2626"/>
            <a:ext cx="165" cy="152"/>
          </p:xfrm>
          <a:graphic>
            <a:graphicData uri="http://schemas.openxmlformats.org/presentationml/2006/ole">
              <mc:AlternateContent xmlns:mc="http://schemas.openxmlformats.org/markup-compatibility/2006">
                <mc:Choice xmlns:v="urn:schemas-microsoft-com:vml" Requires="v">
                  <p:oleObj spid="_x0000_s218942" name="数式" r:id="rId35" imgW="152280" imgH="139680" progId="Equation.3">
                    <p:embed/>
                  </p:oleObj>
                </mc:Choice>
                <mc:Fallback>
                  <p:oleObj name="数式" r:id="rId35" imgW="152280" imgH="139680" progId="Equation.3">
                    <p:embed/>
                    <p:pic>
                      <p:nvPicPr>
                        <p:cNvPr id="0" name="Object 272"/>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2398" y="2626"/>
                          <a:ext cx="165"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3" name="Object 273"/>
            <p:cNvGraphicFramePr>
              <a:graphicFrameLocks noChangeAspect="1"/>
            </p:cNvGraphicFramePr>
            <p:nvPr/>
          </p:nvGraphicFramePr>
          <p:xfrm>
            <a:off x="3119" y="2621"/>
            <a:ext cx="178" cy="163"/>
          </p:xfrm>
          <a:graphic>
            <a:graphicData uri="http://schemas.openxmlformats.org/presentationml/2006/ole">
              <mc:AlternateContent xmlns:mc="http://schemas.openxmlformats.org/markup-compatibility/2006">
                <mc:Choice xmlns:v="urn:schemas-microsoft-com:vml" Requires="v">
                  <p:oleObj spid="_x0000_s218943" name="数式" r:id="rId37" imgW="152280" imgH="139680" progId="Equation.3">
                    <p:embed/>
                  </p:oleObj>
                </mc:Choice>
                <mc:Fallback>
                  <p:oleObj name="数式" r:id="rId37" imgW="152280" imgH="139680" progId="Equation.3">
                    <p:embed/>
                    <p:pic>
                      <p:nvPicPr>
                        <p:cNvPr id="0" name="Object 27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119" y="2621"/>
                          <a:ext cx="178"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4" name="Object 274"/>
            <p:cNvGraphicFramePr>
              <a:graphicFrameLocks noChangeAspect="1"/>
            </p:cNvGraphicFramePr>
            <p:nvPr/>
          </p:nvGraphicFramePr>
          <p:xfrm>
            <a:off x="1976" y="1448"/>
            <a:ext cx="176" cy="161"/>
          </p:xfrm>
          <a:graphic>
            <a:graphicData uri="http://schemas.openxmlformats.org/presentationml/2006/ole">
              <mc:AlternateContent xmlns:mc="http://schemas.openxmlformats.org/markup-compatibility/2006">
                <mc:Choice xmlns:v="urn:schemas-microsoft-com:vml" Requires="v">
                  <p:oleObj spid="_x0000_s218944" name="数式" r:id="rId38" imgW="139680" imgH="126720" progId="Equation.3">
                    <p:embed/>
                  </p:oleObj>
                </mc:Choice>
                <mc:Fallback>
                  <p:oleObj name="数式" r:id="rId38" imgW="139680" imgH="126720" progId="Equation.3">
                    <p:embed/>
                    <p:pic>
                      <p:nvPicPr>
                        <p:cNvPr id="0" name="Object 274"/>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1976" y="1448"/>
                          <a:ext cx="176"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5" name="Object 275"/>
            <p:cNvGraphicFramePr>
              <a:graphicFrameLocks noChangeAspect="1"/>
            </p:cNvGraphicFramePr>
            <p:nvPr/>
          </p:nvGraphicFramePr>
          <p:xfrm>
            <a:off x="1993" y="2164"/>
            <a:ext cx="128" cy="161"/>
          </p:xfrm>
          <a:graphic>
            <a:graphicData uri="http://schemas.openxmlformats.org/presentationml/2006/ole">
              <mc:AlternateContent xmlns:mc="http://schemas.openxmlformats.org/markup-compatibility/2006">
                <mc:Choice xmlns:v="urn:schemas-microsoft-com:vml" Requires="v">
                  <p:oleObj spid="_x0000_s218945" name="数式" r:id="rId40" imgW="101520" imgH="126720" progId="Equation.3">
                    <p:embed/>
                  </p:oleObj>
                </mc:Choice>
                <mc:Fallback>
                  <p:oleObj name="数式" r:id="rId40" imgW="101520" imgH="126720" progId="Equation.3">
                    <p:embed/>
                    <p:pic>
                      <p:nvPicPr>
                        <p:cNvPr id="0" name="Object 275"/>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1993" y="2164"/>
                          <a:ext cx="128"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6" name="Object 276"/>
            <p:cNvGraphicFramePr>
              <a:graphicFrameLocks noChangeAspect="1"/>
            </p:cNvGraphicFramePr>
            <p:nvPr/>
          </p:nvGraphicFramePr>
          <p:xfrm>
            <a:off x="1996" y="1797"/>
            <a:ext cx="122" cy="192"/>
          </p:xfrm>
          <a:graphic>
            <a:graphicData uri="http://schemas.openxmlformats.org/presentationml/2006/ole">
              <mc:AlternateContent xmlns:mc="http://schemas.openxmlformats.org/markup-compatibility/2006">
                <mc:Choice xmlns:v="urn:schemas-microsoft-com:vml" Requires="v">
                  <p:oleObj spid="_x0000_s218946" name="数式" r:id="rId42" imgW="88560" imgH="139680" progId="Equation.3">
                    <p:embed/>
                  </p:oleObj>
                </mc:Choice>
                <mc:Fallback>
                  <p:oleObj name="数式" r:id="rId42" imgW="88560" imgH="139680" progId="Equation.3">
                    <p:embed/>
                    <p:pic>
                      <p:nvPicPr>
                        <p:cNvPr id="0" name="Object 276"/>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1996" y="1797"/>
                          <a:ext cx="12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7" name="Object 277"/>
            <p:cNvGraphicFramePr>
              <a:graphicFrameLocks noChangeAspect="1"/>
            </p:cNvGraphicFramePr>
            <p:nvPr/>
          </p:nvGraphicFramePr>
          <p:xfrm>
            <a:off x="1982" y="2501"/>
            <a:ext cx="150" cy="207"/>
          </p:xfrm>
          <a:graphic>
            <a:graphicData uri="http://schemas.openxmlformats.org/presentationml/2006/ole">
              <mc:AlternateContent xmlns:mc="http://schemas.openxmlformats.org/markup-compatibility/2006">
                <mc:Choice xmlns:v="urn:schemas-microsoft-com:vml" Requires="v">
                  <p:oleObj spid="_x0000_s218947" name="数式" r:id="rId44" imgW="101520" imgH="139680" progId="Equation.3">
                    <p:embed/>
                  </p:oleObj>
                </mc:Choice>
                <mc:Fallback>
                  <p:oleObj name="数式" r:id="rId44" imgW="101520" imgH="139680" progId="Equation.3">
                    <p:embed/>
                    <p:pic>
                      <p:nvPicPr>
                        <p:cNvPr id="0" name="Object 277"/>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982" y="2501"/>
                          <a:ext cx="150" cy="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8" name="Object 278"/>
            <p:cNvGraphicFramePr>
              <a:graphicFrameLocks noChangeAspect="1"/>
            </p:cNvGraphicFramePr>
            <p:nvPr/>
          </p:nvGraphicFramePr>
          <p:xfrm>
            <a:off x="1969" y="1109"/>
            <a:ext cx="176" cy="177"/>
          </p:xfrm>
          <a:graphic>
            <a:graphicData uri="http://schemas.openxmlformats.org/presentationml/2006/ole">
              <mc:AlternateContent xmlns:mc="http://schemas.openxmlformats.org/markup-compatibility/2006">
                <mc:Choice xmlns:v="urn:schemas-microsoft-com:vml" Requires="v">
                  <p:oleObj spid="_x0000_s218948" name="数式" r:id="rId45" imgW="139680" imgH="139680" progId="Equation.3">
                    <p:embed/>
                  </p:oleObj>
                </mc:Choice>
                <mc:Fallback>
                  <p:oleObj name="数式" r:id="rId45" imgW="139680" imgH="139680" progId="Equation.3">
                    <p:embed/>
                    <p:pic>
                      <p:nvPicPr>
                        <p:cNvPr id="0" name="Object 278"/>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1969" y="1109"/>
                          <a:ext cx="176"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89" name="Object 279"/>
            <p:cNvGraphicFramePr>
              <a:graphicFrameLocks noChangeAspect="1"/>
            </p:cNvGraphicFramePr>
            <p:nvPr/>
          </p:nvGraphicFramePr>
          <p:xfrm>
            <a:off x="2797" y="2632"/>
            <a:ext cx="165" cy="152"/>
          </p:xfrm>
          <a:graphic>
            <a:graphicData uri="http://schemas.openxmlformats.org/presentationml/2006/ole">
              <mc:AlternateContent xmlns:mc="http://schemas.openxmlformats.org/markup-compatibility/2006">
                <mc:Choice xmlns:v="urn:schemas-microsoft-com:vml" Requires="v">
                  <p:oleObj spid="_x0000_s218949" name="数式" r:id="rId47" imgW="152280" imgH="139680" progId="Equation.3">
                    <p:embed/>
                  </p:oleObj>
                </mc:Choice>
                <mc:Fallback>
                  <p:oleObj name="数式" r:id="rId47" imgW="152280" imgH="139680" progId="Equation.3">
                    <p:embed/>
                    <p:pic>
                      <p:nvPicPr>
                        <p:cNvPr id="0" name="Object 279"/>
                        <p:cNvPicPr>
                          <a:picLocks noChangeAspect="1" noChangeArrowheads="1"/>
                        </p:cNvPicPr>
                        <p:nvPr/>
                      </p:nvPicPr>
                      <p:blipFill>
                        <a:blip r:embed="rId48">
                          <a:extLst>
                            <a:ext uri="{28A0092B-C50C-407E-A947-70E740481C1C}">
                              <a14:useLocalDpi xmlns:a14="http://schemas.microsoft.com/office/drawing/2010/main" val="0"/>
                            </a:ext>
                          </a:extLst>
                        </a:blip>
                        <a:srcRect/>
                        <a:stretch>
                          <a:fillRect/>
                        </a:stretch>
                      </p:blipFill>
                      <p:spPr bwMode="auto">
                        <a:xfrm>
                          <a:off x="2797" y="2632"/>
                          <a:ext cx="165"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0" name="Object 280"/>
            <p:cNvGraphicFramePr>
              <a:graphicFrameLocks noChangeAspect="1"/>
            </p:cNvGraphicFramePr>
            <p:nvPr/>
          </p:nvGraphicFramePr>
          <p:xfrm>
            <a:off x="3504" y="2621"/>
            <a:ext cx="177" cy="163"/>
          </p:xfrm>
          <a:graphic>
            <a:graphicData uri="http://schemas.openxmlformats.org/presentationml/2006/ole">
              <mc:AlternateContent xmlns:mc="http://schemas.openxmlformats.org/markup-compatibility/2006">
                <mc:Choice xmlns:v="urn:schemas-microsoft-com:vml" Requires="v">
                  <p:oleObj spid="_x0000_s218950" name="数式" r:id="rId49" imgW="152280" imgH="139680" progId="Equation.3">
                    <p:embed/>
                  </p:oleObj>
                </mc:Choice>
                <mc:Fallback>
                  <p:oleObj name="数式" r:id="rId49" imgW="152280" imgH="139680" progId="Equation.3">
                    <p:embed/>
                    <p:pic>
                      <p:nvPicPr>
                        <p:cNvPr id="0" name="Object 280"/>
                        <p:cNvPicPr>
                          <a:picLocks noChangeAspect="1" noChangeArrowheads="1"/>
                        </p:cNvPicPr>
                        <p:nvPr/>
                      </p:nvPicPr>
                      <p:blipFill>
                        <a:blip r:embed="rId50">
                          <a:extLst>
                            <a:ext uri="{28A0092B-C50C-407E-A947-70E740481C1C}">
                              <a14:useLocalDpi xmlns:a14="http://schemas.microsoft.com/office/drawing/2010/main" val="0"/>
                            </a:ext>
                          </a:extLst>
                        </a:blip>
                        <a:srcRect/>
                        <a:stretch>
                          <a:fillRect/>
                        </a:stretch>
                      </p:blipFill>
                      <p:spPr bwMode="auto">
                        <a:xfrm>
                          <a:off x="3504" y="2621"/>
                          <a:ext cx="17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1" name="Object 281"/>
            <p:cNvGraphicFramePr>
              <a:graphicFrameLocks noChangeAspect="1"/>
            </p:cNvGraphicFramePr>
            <p:nvPr/>
          </p:nvGraphicFramePr>
          <p:xfrm>
            <a:off x="3711" y="912"/>
            <a:ext cx="174" cy="225"/>
          </p:xfrm>
          <a:graphic>
            <a:graphicData uri="http://schemas.openxmlformats.org/presentationml/2006/ole">
              <mc:AlternateContent xmlns:mc="http://schemas.openxmlformats.org/markup-compatibility/2006">
                <mc:Choice xmlns:v="urn:schemas-microsoft-com:vml" Requires="v">
                  <p:oleObj spid="_x0000_s218951" name="数式" r:id="rId51" imgW="177480" imgH="228600" progId="Equation.3">
                    <p:embed/>
                  </p:oleObj>
                </mc:Choice>
                <mc:Fallback>
                  <p:oleObj name="数式" r:id="rId51" imgW="177480" imgH="228600" progId="Equation.3">
                    <p:embed/>
                    <p:pic>
                      <p:nvPicPr>
                        <p:cNvPr id="0" name="Object 28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11" y="912"/>
                          <a:ext cx="174" cy="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92" name="Object 282"/>
            <p:cNvGraphicFramePr>
              <a:graphicFrameLocks noChangeAspect="1"/>
            </p:cNvGraphicFramePr>
            <p:nvPr/>
          </p:nvGraphicFramePr>
          <p:xfrm>
            <a:off x="3833" y="2629"/>
            <a:ext cx="110" cy="152"/>
          </p:xfrm>
          <a:graphic>
            <a:graphicData uri="http://schemas.openxmlformats.org/presentationml/2006/ole">
              <mc:AlternateContent xmlns:mc="http://schemas.openxmlformats.org/markup-compatibility/2006">
                <mc:Choice xmlns:v="urn:schemas-microsoft-com:vml" Requires="v">
                  <p:oleObj spid="_x0000_s218952" name="数式" r:id="rId52" imgW="101520" imgH="139680" progId="Equation.3">
                    <p:embed/>
                  </p:oleObj>
                </mc:Choice>
                <mc:Fallback>
                  <p:oleObj name="数式" r:id="rId52" imgW="101520" imgH="139680" progId="Equation.3">
                    <p:embed/>
                    <p:pic>
                      <p:nvPicPr>
                        <p:cNvPr id="0" name="Object 282"/>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3833" y="2629"/>
                          <a:ext cx="110"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3" name="Object 283"/>
            <p:cNvGraphicFramePr>
              <a:graphicFrameLocks noChangeAspect="1"/>
            </p:cNvGraphicFramePr>
            <p:nvPr/>
          </p:nvGraphicFramePr>
          <p:xfrm>
            <a:off x="4168" y="2633"/>
            <a:ext cx="110" cy="138"/>
          </p:xfrm>
          <a:graphic>
            <a:graphicData uri="http://schemas.openxmlformats.org/presentationml/2006/ole">
              <mc:AlternateContent xmlns:mc="http://schemas.openxmlformats.org/markup-compatibility/2006">
                <mc:Choice xmlns:v="urn:schemas-microsoft-com:vml" Requires="v">
                  <p:oleObj spid="_x0000_s218953" name="数式" r:id="rId53" imgW="101520" imgH="126720" progId="Equation.3">
                    <p:embed/>
                  </p:oleObj>
                </mc:Choice>
                <mc:Fallback>
                  <p:oleObj name="数式" r:id="rId53" imgW="101520" imgH="126720" progId="Equation.3">
                    <p:embed/>
                    <p:pic>
                      <p:nvPicPr>
                        <p:cNvPr id="0" name="Object 283"/>
                        <p:cNvPicPr>
                          <a:picLocks noChangeAspect="1" noChangeArrowheads="1"/>
                        </p:cNvPicPr>
                        <p:nvPr/>
                      </p:nvPicPr>
                      <p:blipFill>
                        <a:blip r:embed="rId54">
                          <a:extLst>
                            <a:ext uri="{28A0092B-C50C-407E-A947-70E740481C1C}">
                              <a14:useLocalDpi xmlns:a14="http://schemas.microsoft.com/office/drawing/2010/main" val="0"/>
                            </a:ext>
                          </a:extLst>
                        </a:blip>
                        <a:srcRect/>
                        <a:stretch>
                          <a:fillRect/>
                        </a:stretch>
                      </p:blipFill>
                      <p:spPr bwMode="auto">
                        <a:xfrm>
                          <a:off x="4168" y="2633"/>
                          <a:ext cx="110"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4" name="Object 284"/>
            <p:cNvGraphicFramePr>
              <a:graphicFrameLocks noChangeAspect="1"/>
            </p:cNvGraphicFramePr>
            <p:nvPr/>
          </p:nvGraphicFramePr>
          <p:xfrm>
            <a:off x="4891" y="2621"/>
            <a:ext cx="119" cy="163"/>
          </p:xfrm>
          <a:graphic>
            <a:graphicData uri="http://schemas.openxmlformats.org/presentationml/2006/ole">
              <mc:AlternateContent xmlns:mc="http://schemas.openxmlformats.org/markup-compatibility/2006">
                <mc:Choice xmlns:v="urn:schemas-microsoft-com:vml" Requires="v">
                  <p:oleObj spid="_x0000_s218954" name="数式" r:id="rId55" imgW="101520" imgH="139680" progId="Equation.3">
                    <p:embed/>
                  </p:oleObj>
                </mc:Choice>
                <mc:Fallback>
                  <p:oleObj name="数式" r:id="rId55" imgW="101520" imgH="139680" progId="Equation.3">
                    <p:embed/>
                    <p:pic>
                      <p:nvPicPr>
                        <p:cNvPr id="0" name="Object 284"/>
                        <p:cNvPicPr>
                          <a:picLocks noChangeAspect="1" noChangeArrowheads="1"/>
                        </p:cNvPicPr>
                        <p:nvPr/>
                      </p:nvPicPr>
                      <p:blipFill>
                        <a:blip r:embed="rId56">
                          <a:extLst>
                            <a:ext uri="{28A0092B-C50C-407E-A947-70E740481C1C}">
                              <a14:useLocalDpi xmlns:a14="http://schemas.microsoft.com/office/drawing/2010/main" val="0"/>
                            </a:ext>
                          </a:extLst>
                        </a:blip>
                        <a:srcRect/>
                        <a:stretch>
                          <a:fillRect/>
                        </a:stretch>
                      </p:blipFill>
                      <p:spPr bwMode="auto">
                        <a:xfrm>
                          <a:off x="4891" y="2621"/>
                          <a:ext cx="119"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5" name="Object 285"/>
            <p:cNvGraphicFramePr>
              <a:graphicFrameLocks noChangeAspect="1"/>
            </p:cNvGraphicFramePr>
            <p:nvPr/>
          </p:nvGraphicFramePr>
          <p:xfrm>
            <a:off x="3719" y="1448"/>
            <a:ext cx="176" cy="161"/>
          </p:xfrm>
          <a:graphic>
            <a:graphicData uri="http://schemas.openxmlformats.org/presentationml/2006/ole">
              <mc:AlternateContent xmlns:mc="http://schemas.openxmlformats.org/markup-compatibility/2006">
                <mc:Choice xmlns:v="urn:schemas-microsoft-com:vml" Requires="v">
                  <p:oleObj spid="_x0000_s218955" name="数式" r:id="rId57" imgW="139680" imgH="126720" progId="Equation.3">
                    <p:embed/>
                  </p:oleObj>
                </mc:Choice>
                <mc:Fallback>
                  <p:oleObj name="数式" r:id="rId57" imgW="139680" imgH="126720" progId="Equation.3">
                    <p:embed/>
                    <p:pic>
                      <p:nvPicPr>
                        <p:cNvPr id="0" name="Object 285"/>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3719" y="1448"/>
                          <a:ext cx="176"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6" name="Object 286"/>
            <p:cNvGraphicFramePr>
              <a:graphicFrameLocks noChangeAspect="1"/>
            </p:cNvGraphicFramePr>
            <p:nvPr/>
          </p:nvGraphicFramePr>
          <p:xfrm>
            <a:off x="3736" y="2164"/>
            <a:ext cx="128" cy="161"/>
          </p:xfrm>
          <a:graphic>
            <a:graphicData uri="http://schemas.openxmlformats.org/presentationml/2006/ole">
              <mc:AlternateContent xmlns:mc="http://schemas.openxmlformats.org/markup-compatibility/2006">
                <mc:Choice xmlns:v="urn:schemas-microsoft-com:vml" Requires="v">
                  <p:oleObj spid="_x0000_s218956" name="数式" r:id="rId58" imgW="101520" imgH="126720" progId="Equation.3">
                    <p:embed/>
                  </p:oleObj>
                </mc:Choice>
                <mc:Fallback>
                  <p:oleObj name="数式" r:id="rId58" imgW="101520" imgH="126720" progId="Equation.3">
                    <p:embed/>
                    <p:pic>
                      <p:nvPicPr>
                        <p:cNvPr id="0" name="Object 286"/>
                        <p:cNvPicPr>
                          <a:picLocks noChangeAspect="1" noChangeArrowheads="1"/>
                        </p:cNvPicPr>
                        <p:nvPr/>
                      </p:nvPicPr>
                      <p:blipFill>
                        <a:blip r:embed="rId59">
                          <a:extLst>
                            <a:ext uri="{28A0092B-C50C-407E-A947-70E740481C1C}">
                              <a14:useLocalDpi xmlns:a14="http://schemas.microsoft.com/office/drawing/2010/main" val="0"/>
                            </a:ext>
                          </a:extLst>
                        </a:blip>
                        <a:srcRect/>
                        <a:stretch>
                          <a:fillRect/>
                        </a:stretch>
                      </p:blipFill>
                      <p:spPr bwMode="auto">
                        <a:xfrm>
                          <a:off x="3736" y="2164"/>
                          <a:ext cx="128"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7" name="Object 287"/>
            <p:cNvGraphicFramePr>
              <a:graphicFrameLocks noChangeAspect="1"/>
            </p:cNvGraphicFramePr>
            <p:nvPr/>
          </p:nvGraphicFramePr>
          <p:xfrm>
            <a:off x="3739" y="1797"/>
            <a:ext cx="122" cy="192"/>
          </p:xfrm>
          <a:graphic>
            <a:graphicData uri="http://schemas.openxmlformats.org/presentationml/2006/ole">
              <mc:AlternateContent xmlns:mc="http://schemas.openxmlformats.org/markup-compatibility/2006">
                <mc:Choice xmlns:v="urn:schemas-microsoft-com:vml" Requires="v">
                  <p:oleObj spid="_x0000_s218957" name="数式" r:id="rId60" imgW="88560" imgH="139680" progId="Equation.3">
                    <p:embed/>
                  </p:oleObj>
                </mc:Choice>
                <mc:Fallback>
                  <p:oleObj name="数式" r:id="rId60" imgW="88560" imgH="139680" progId="Equation.3">
                    <p:embed/>
                    <p:pic>
                      <p:nvPicPr>
                        <p:cNvPr id="0" name="Object 287"/>
                        <p:cNvPicPr>
                          <a:picLocks noChangeAspect="1" noChangeArrowheads="1"/>
                        </p:cNvPicPr>
                        <p:nvPr/>
                      </p:nvPicPr>
                      <p:blipFill>
                        <a:blip r:embed="rId61">
                          <a:extLst>
                            <a:ext uri="{28A0092B-C50C-407E-A947-70E740481C1C}">
                              <a14:useLocalDpi xmlns:a14="http://schemas.microsoft.com/office/drawing/2010/main" val="0"/>
                            </a:ext>
                          </a:extLst>
                        </a:blip>
                        <a:srcRect/>
                        <a:stretch>
                          <a:fillRect/>
                        </a:stretch>
                      </p:blipFill>
                      <p:spPr bwMode="auto">
                        <a:xfrm>
                          <a:off x="3739" y="1797"/>
                          <a:ext cx="12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8" name="Object 288"/>
            <p:cNvGraphicFramePr>
              <a:graphicFrameLocks noChangeAspect="1"/>
            </p:cNvGraphicFramePr>
            <p:nvPr/>
          </p:nvGraphicFramePr>
          <p:xfrm>
            <a:off x="3725" y="2501"/>
            <a:ext cx="150" cy="207"/>
          </p:xfrm>
          <a:graphic>
            <a:graphicData uri="http://schemas.openxmlformats.org/presentationml/2006/ole">
              <mc:AlternateContent xmlns:mc="http://schemas.openxmlformats.org/markup-compatibility/2006">
                <mc:Choice xmlns:v="urn:schemas-microsoft-com:vml" Requires="v">
                  <p:oleObj spid="_x0000_s218958" name="数式" r:id="rId62" imgW="101520" imgH="139680" progId="Equation.3">
                    <p:embed/>
                  </p:oleObj>
                </mc:Choice>
                <mc:Fallback>
                  <p:oleObj name="数式" r:id="rId62" imgW="101520" imgH="139680" progId="Equation.3">
                    <p:embed/>
                    <p:pic>
                      <p:nvPicPr>
                        <p:cNvPr id="0" name="Object 288"/>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3725" y="2501"/>
                          <a:ext cx="150" cy="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299" name="Object 289"/>
            <p:cNvGraphicFramePr>
              <a:graphicFrameLocks noChangeAspect="1"/>
            </p:cNvGraphicFramePr>
            <p:nvPr/>
          </p:nvGraphicFramePr>
          <p:xfrm>
            <a:off x="3712" y="1109"/>
            <a:ext cx="176" cy="177"/>
          </p:xfrm>
          <a:graphic>
            <a:graphicData uri="http://schemas.openxmlformats.org/presentationml/2006/ole">
              <mc:AlternateContent xmlns:mc="http://schemas.openxmlformats.org/markup-compatibility/2006">
                <mc:Choice xmlns:v="urn:schemas-microsoft-com:vml" Requires="v">
                  <p:oleObj spid="_x0000_s218959" name="数式" r:id="rId63" imgW="139680" imgH="139680" progId="Equation.3">
                    <p:embed/>
                  </p:oleObj>
                </mc:Choice>
                <mc:Fallback>
                  <p:oleObj name="数式" r:id="rId63" imgW="139680" imgH="139680" progId="Equation.3">
                    <p:embed/>
                    <p:pic>
                      <p:nvPicPr>
                        <p:cNvPr id="0" name="Object 289"/>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3712" y="1109"/>
                          <a:ext cx="176"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300" name="Object 290"/>
            <p:cNvGraphicFramePr>
              <a:graphicFrameLocks noChangeAspect="1"/>
            </p:cNvGraphicFramePr>
            <p:nvPr/>
          </p:nvGraphicFramePr>
          <p:xfrm>
            <a:off x="4567" y="2639"/>
            <a:ext cx="110" cy="138"/>
          </p:xfrm>
          <a:graphic>
            <a:graphicData uri="http://schemas.openxmlformats.org/presentationml/2006/ole">
              <mc:AlternateContent xmlns:mc="http://schemas.openxmlformats.org/markup-compatibility/2006">
                <mc:Choice xmlns:v="urn:schemas-microsoft-com:vml" Requires="v">
                  <p:oleObj spid="_x0000_s218960" name="数式" r:id="rId64" imgW="101520" imgH="126720" progId="Equation.3">
                    <p:embed/>
                  </p:oleObj>
                </mc:Choice>
                <mc:Fallback>
                  <p:oleObj name="数式" r:id="rId64" imgW="101520" imgH="126720" progId="Equation.3">
                    <p:embed/>
                    <p:pic>
                      <p:nvPicPr>
                        <p:cNvPr id="0" name="Object 290"/>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4567" y="2639"/>
                          <a:ext cx="110"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aphicFrame>
          <p:nvGraphicFramePr>
            <p:cNvPr id="11301" name="Object 291"/>
            <p:cNvGraphicFramePr>
              <a:graphicFrameLocks noChangeAspect="1"/>
            </p:cNvGraphicFramePr>
            <p:nvPr/>
          </p:nvGraphicFramePr>
          <p:xfrm>
            <a:off x="5284" y="2621"/>
            <a:ext cx="103" cy="163"/>
          </p:xfrm>
          <a:graphic>
            <a:graphicData uri="http://schemas.openxmlformats.org/presentationml/2006/ole">
              <mc:AlternateContent xmlns:mc="http://schemas.openxmlformats.org/markup-compatibility/2006">
                <mc:Choice xmlns:v="urn:schemas-microsoft-com:vml" Requires="v">
                  <p:oleObj spid="_x0000_s218961" name="数式" r:id="rId65" imgW="88560" imgH="139680" progId="Equation.3">
                    <p:embed/>
                  </p:oleObj>
                </mc:Choice>
                <mc:Fallback>
                  <p:oleObj name="数式" r:id="rId65" imgW="88560" imgH="139680" progId="Equation.3">
                    <p:embed/>
                    <p:pic>
                      <p:nvPicPr>
                        <p:cNvPr id="0" name="Object 291"/>
                        <p:cNvPicPr>
                          <a:picLocks noChangeAspect="1" noChangeArrowheads="1"/>
                        </p:cNvPicPr>
                        <p:nvPr/>
                      </p:nvPicPr>
                      <p:blipFill>
                        <a:blip r:embed="rId61">
                          <a:extLst>
                            <a:ext uri="{28A0092B-C50C-407E-A947-70E740481C1C}">
                              <a14:useLocalDpi xmlns:a14="http://schemas.microsoft.com/office/drawing/2010/main" val="0"/>
                            </a:ext>
                          </a:extLst>
                        </a:blip>
                        <a:srcRect/>
                        <a:stretch>
                          <a:fillRect/>
                        </a:stretch>
                      </p:blipFill>
                      <p:spPr bwMode="auto">
                        <a:xfrm>
                          <a:off x="5284" y="2621"/>
                          <a:ext cx="103"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Lst>
                      </p:spPr>
                    </p:pic>
                  </p:oleObj>
                </mc:Fallback>
              </mc:AlternateContent>
            </a:graphicData>
          </a:graphic>
        </p:graphicFrame>
      </p:grpSp>
      <p:sp>
        <p:nvSpPr>
          <p:cNvPr id="11555" name="Freeform 292"/>
          <p:cNvSpPr>
            <a:spLocks/>
          </p:cNvSpPr>
          <p:nvPr/>
        </p:nvSpPr>
        <p:spPr bwMode="auto">
          <a:xfrm>
            <a:off x="6353175" y="4102100"/>
            <a:ext cx="2320925" cy="561975"/>
          </a:xfrm>
          <a:custGeom>
            <a:avLst/>
            <a:gdLst>
              <a:gd name="T0" fmla="*/ 2147483647 w 1462"/>
              <a:gd name="T1" fmla="*/ 2147483647 h 354"/>
              <a:gd name="T2" fmla="*/ 2147483647 w 1462"/>
              <a:gd name="T3" fmla="*/ 2147483647 h 354"/>
              <a:gd name="T4" fmla="*/ 2147483647 w 1462"/>
              <a:gd name="T5" fmla="*/ 2147483647 h 354"/>
              <a:gd name="T6" fmla="*/ 2147483647 w 1462"/>
              <a:gd name="T7" fmla="*/ 2147483647 h 354"/>
              <a:gd name="T8" fmla="*/ 2147483647 w 1462"/>
              <a:gd name="T9" fmla="*/ 2147483647 h 354"/>
              <a:gd name="T10" fmla="*/ 2147483647 w 1462"/>
              <a:gd name="T11" fmla="*/ 2147483647 h 354"/>
              <a:gd name="T12" fmla="*/ 2147483647 w 1462"/>
              <a:gd name="T13" fmla="*/ 2147483647 h 354"/>
              <a:gd name="T14" fmla="*/ 2147483647 w 1462"/>
              <a:gd name="T15" fmla="*/ 0 h 354"/>
              <a:gd name="T16" fmla="*/ 2147483647 w 1462"/>
              <a:gd name="T17" fmla="*/ 2147483647 h 354"/>
              <a:gd name="T18" fmla="*/ 2147483647 w 1462"/>
              <a:gd name="T19" fmla="*/ 2147483647 h 354"/>
              <a:gd name="T20" fmla="*/ 2147483647 w 1462"/>
              <a:gd name="T21" fmla="*/ 2147483647 h 354"/>
              <a:gd name="T22" fmla="*/ 2147483647 w 1462"/>
              <a:gd name="T23" fmla="*/ 2147483647 h 354"/>
              <a:gd name="T24" fmla="*/ 2147483647 w 1462"/>
              <a:gd name="T25" fmla="*/ 0 h 354"/>
              <a:gd name="T26" fmla="*/ 2147483647 w 1462"/>
              <a:gd name="T27" fmla="*/ 2147483647 h 354"/>
              <a:gd name="T28" fmla="*/ 2147483647 w 1462"/>
              <a:gd name="T29" fmla="*/ 2147483647 h 354"/>
              <a:gd name="T30" fmla="*/ 2147483647 w 1462"/>
              <a:gd name="T31" fmla="*/ 2147483647 h 354"/>
              <a:gd name="T32" fmla="*/ 2147483647 w 1462"/>
              <a:gd name="T33" fmla="*/ 2147483647 h 354"/>
              <a:gd name="T34" fmla="*/ 2147483647 w 1462"/>
              <a:gd name="T35" fmla="*/ 2147483647 h 354"/>
              <a:gd name="T36" fmla="*/ 2147483647 w 1462"/>
              <a:gd name="T37" fmla="*/ 2147483647 h 354"/>
              <a:gd name="T38" fmla="*/ 2147483647 w 1462"/>
              <a:gd name="T39" fmla="*/ 2147483647 h 354"/>
              <a:gd name="T40" fmla="*/ 2147483647 w 1462"/>
              <a:gd name="T41" fmla="*/ 2147483647 h 3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62"/>
              <a:gd name="T64" fmla="*/ 0 h 354"/>
              <a:gd name="T65" fmla="*/ 1462 w 1462"/>
              <a:gd name="T66" fmla="*/ 354 h 3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62" h="354">
                <a:moveTo>
                  <a:pt x="10" y="354"/>
                </a:moveTo>
                <a:cubicBezTo>
                  <a:pt x="9" y="341"/>
                  <a:pt x="5" y="294"/>
                  <a:pt x="4" y="264"/>
                </a:cubicBezTo>
                <a:cubicBezTo>
                  <a:pt x="3" y="234"/>
                  <a:pt x="4" y="204"/>
                  <a:pt x="4" y="174"/>
                </a:cubicBezTo>
                <a:cubicBezTo>
                  <a:pt x="4" y="144"/>
                  <a:pt x="0" y="107"/>
                  <a:pt x="4" y="84"/>
                </a:cubicBezTo>
                <a:cubicBezTo>
                  <a:pt x="8" y="61"/>
                  <a:pt x="16" y="49"/>
                  <a:pt x="28" y="36"/>
                </a:cubicBezTo>
                <a:cubicBezTo>
                  <a:pt x="40" y="23"/>
                  <a:pt x="50" y="11"/>
                  <a:pt x="76" y="6"/>
                </a:cubicBezTo>
                <a:cubicBezTo>
                  <a:pt x="102" y="1"/>
                  <a:pt x="152" y="7"/>
                  <a:pt x="184" y="6"/>
                </a:cubicBezTo>
                <a:cubicBezTo>
                  <a:pt x="216" y="5"/>
                  <a:pt x="237" y="0"/>
                  <a:pt x="268" y="0"/>
                </a:cubicBezTo>
                <a:cubicBezTo>
                  <a:pt x="299" y="0"/>
                  <a:pt x="338" y="5"/>
                  <a:pt x="370" y="6"/>
                </a:cubicBezTo>
                <a:cubicBezTo>
                  <a:pt x="402" y="7"/>
                  <a:pt x="429" y="6"/>
                  <a:pt x="460" y="6"/>
                </a:cubicBezTo>
                <a:cubicBezTo>
                  <a:pt x="491" y="6"/>
                  <a:pt x="525" y="6"/>
                  <a:pt x="556" y="6"/>
                </a:cubicBezTo>
                <a:cubicBezTo>
                  <a:pt x="587" y="6"/>
                  <a:pt x="617" y="7"/>
                  <a:pt x="646" y="6"/>
                </a:cubicBezTo>
                <a:cubicBezTo>
                  <a:pt x="675" y="5"/>
                  <a:pt x="699" y="0"/>
                  <a:pt x="730" y="0"/>
                </a:cubicBezTo>
                <a:cubicBezTo>
                  <a:pt x="761" y="0"/>
                  <a:pt x="801" y="5"/>
                  <a:pt x="832" y="6"/>
                </a:cubicBezTo>
                <a:cubicBezTo>
                  <a:pt x="863" y="7"/>
                  <a:pt x="888" y="5"/>
                  <a:pt x="916" y="6"/>
                </a:cubicBezTo>
                <a:cubicBezTo>
                  <a:pt x="944" y="7"/>
                  <a:pt x="969" y="12"/>
                  <a:pt x="1000" y="12"/>
                </a:cubicBezTo>
                <a:cubicBezTo>
                  <a:pt x="1031" y="12"/>
                  <a:pt x="1069" y="7"/>
                  <a:pt x="1102" y="6"/>
                </a:cubicBezTo>
                <a:cubicBezTo>
                  <a:pt x="1135" y="5"/>
                  <a:pt x="1168" y="6"/>
                  <a:pt x="1198" y="6"/>
                </a:cubicBezTo>
                <a:cubicBezTo>
                  <a:pt x="1228" y="6"/>
                  <a:pt x="1253" y="6"/>
                  <a:pt x="1282" y="6"/>
                </a:cubicBezTo>
                <a:cubicBezTo>
                  <a:pt x="1311" y="6"/>
                  <a:pt x="1342" y="5"/>
                  <a:pt x="1372" y="6"/>
                </a:cubicBezTo>
                <a:cubicBezTo>
                  <a:pt x="1402" y="7"/>
                  <a:pt x="1443" y="11"/>
                  <a:pt x="1462" y="12"/>
                </a:cubicBezTo>
              </a:path>
            </a:pathLst>
          </a:custGeom>
          <a:noFill/>
          <a:ln w="28575">
            <a:solidFill>
              <a:srgbClr val="FF0000"/>
            </a:solidFill>
            <a:round/>
            <a:headEnd/>
            <a:tailEnd/>
          </a:ln>
        </p:spPr>
        <p:txBody>
          <a:bodyPr/>
          <a:lstStyle/>
          <a:p>
            <a:endParaRPr lang="ja-JP" altLang="en-US"/>
          </a:p>
        </p:txBody>
      </p:sp>
      <p:sp>
        <p:nvSpPr>
          <p:cNvPr id="11556" name="Freeform 293"/>
          <p:cNvSpPr>
            <a:spLocks/>
          </p:cNvSpPr>
          <p:nvPr/>
        </p:nvSpPr>
        <p:spPr bwMode="auto">
          <a:xfrm>
            <a:off x="6353175" y="3540125"/>
            <a:ext cx="2320925" cy="561975"/>
          </a:xfrm>
          <a:custGeom>
            <a:avLst/>
            <a:gdLst>
              <a:gd name="T0" fmla="*/ 2147483647 w 1462"/>
              <a:gd name="T1" fmla="*/ 2147483647 h 354"/>
              <a:gd name="T2" fmla="*/ 2147483647 w 1462"/>
              <a:gd name="T3" fmla="*/ 2147483647 h 354"/>
              <a:gd name="T4" fmla="*/ 2147483647 w 1462"/>
              <a:gd name="T5" fmla="*/ 2147483647 h 354"/>
              <a:gd name="T6" fmla="*/ 2147483647 w 1462"/>
              <a:gd name="T7" fmla="*/ 2147483647 h 354"/>
              <a:gd name="T8" fmla="*/ 2147483647 w 1462"/>
              <a:gd name="T9" fmla="*/ 2147483647 h 354"/>
              <a:gd name="T10" fmla="*/ 2147483647 w 1462"/>
              <a:gd name="T11" fmla="*/ 2147483647 h 354"/>
              <a:gd name="T12" fmla="*/ 2147483647 w 1462"/>
              <a:gd name="T13" fmla="*/ 2147483647 h 354"/>
              <a:gd name="T14" fmla="*/ 2147483647 w 1462"/>
              <a:gd name="T15" fmla="*/ 0 h 354"/>
              <a:gd name="T16" fmla="*/ 2147483647 w 1462"/>
              <a:gd name="T17" fmla="*/ 2147483647 h 354"/>
              <a:gd name="T18" fmla="*/ 2147483647 w 1462"/>
              <a:gd name="T19" fmla="*/ 2147483647 h 354"/>
              <a:gd name="T20" fmla="*/ 2147483647 w 1462"/>
              <a:gd name="T21" fmla="*/ 2147483647 h 354"/>
              <a:gd name="T22" fmla="*/ 2147483647 w 1462"/>
              <a:gd name="T23" fmla="*/ 2147483647 h 354"/>
              <a:gd name="T24" fmla="*/ 2147483647 w 1462"/>
              <a:gd name="T25" fmla="*/ 0 h 354"/>
              <a:gd name="T26" fmla="*/ 2147483647 w 1462"/>
              <a:gd name="T27" fmla="*/ 2147483647 h 354"/>
              <a:gd name="T28" fmla="*/ 2147483647 w 1462"/>
              <a:gd name="T29" fmla="*/ 2147483647 h 354"/>
              <a:gd name="T30" fmla="*/ 2147483647 w 1462"/>
              <a:gd name="T31" fmla="*/ 2147483647 h 354"/>
              <a:gd name="T32" fmla="*/ 2147483647 w 1462"/>
              <a:gd name="T33" fmla="*/ 2147483647 h 354"/>
              <a:gd name="T34" fmla="*/ 2147483647 w 1462"/>
              <a:gd name="T35" fmla="*/ 2147483647 h 354"/>
              <a:gd name="T36" fmla="*/ 2147483647 w 1462"/>
              <a:gd name="T37" fmla="*/ 2147483647 h 354"/>
              <a:gd name="T38" fmla="*/ 2147483647 w 1462"/>
              <a:gd name="T39" fmla="*/ 2147483647 h 354"/>
              <a:gd name="T40" fmla="*/ 2147483647 w 1462"/>
              <a:gd name="T41" fmla="*/ 2147483647 h 3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62"/>
              <a:gd name="T64" fmla="*/ 0 h 354"/>
              <a:gd name="T65" fmla="*/ 1462 w 1462"/>
              <a:gd name="T66" fmla="*/ 354 h 3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62" h="354">
                <a:moveTo>
                  <a:pt x="10" y="354"/>
                </a:moveTo>
                <a:cubicBezTo>
                  <a:pt x="9" y="341"/>
                  <a:pt x="5" y="294"/>
                  <a:pt x="4" y="264"/>
                </a:cubicBezTo>
                <a:cubicBezTo>
                  <a:pt x="3" y="234"/>
                  <a:pt x="4" y="204"/>
                  <a:pt x="4" y="174"/>
                </a:cubicBezTo>
                <a:cubicBezTo>
                  <a:pt x="4" y="144"/>
                  <a:pt x="0" y="107"/>
                  <a:pt x="4" y="84"/>
                </a:cubicBezTo>
                <a:cubicBezTo>
                  <a:pt x="8" y="61"/>
                  <a:pt x="16" y="49"/>
                  <a:pt x="28" y="36"/>
                </a:cubicBezTo>
                <a:cubicBezTo>
                  <a:pt x="40" y="23"/>
                  <a:pt x="50" y="11"/>
                  <a:pt x="76" y="6"/>
                </a:cubicBezTo>
                <a:cubicBezTo>
                  <a:pt x="102" y="1"/>
                  <a:pt x="152" y="7"/>
                  <a:pt x="184" y="6"/>
                </a:cubicBezTo>
                <a:cubicBezTo>
                  <a:pt x="216" y="5"/>
                  <a:pt x="237" y="0"/>
                  <a:pt x="268" y="0"/>
                </a:cubicBezTo>
                <a:cubicBezTo>
                  <a:pt x="299" y="0"/>
                  <a:pt x="338" y="5"/>
                  <a:pt x="370" y="6"/>
                </a:cubicBezTo>
                <a:cubicBezTo>
                  <a:pt x="402" y="7"/>
                  <a:pt x="429" y="6"/>
                  <a:pt x="460" y="6"/>
                </a:cubicBezTo>
                <a:cubicBezTo>
                  <a:pt x="491" y="6"/>
                  <a:pt x="525" y="6"/>
                  <a:pt x="556" y="6"/>
                </a:cubicBezTo>
                <a:cubicBezTo>
                  <a:pt x="587" y="6"/>
                  <a:pt x="617" y="7"/>
                  <a:pt x="646" y="6"/>
                </a:cubicBezTo>
                <a:cubicBezTo>
                  <a:pt x="675" y="5"/>
                  <a:pt x="699" y="0"/>
                  <a:pt x="730" y="0"/>
                </a:cubicBezTo>
                <a:cubicBezTo>
                  <a:pt x="761" y="0"/>
                  <a:pt x="801" y="5"/>
                  <a:pt x="832" y="6"/>
                </a:cubicBezTo>
                <a:cubicBezTo>
                  <a:pt x="863" y="7"/>
                  <a:pt x="888" y="5"/>
                  <a:pt x="916" y="6"/>
                </a:cubicBezTo>
                <a:cubicBezTo>
                  <a:pt x="944" y="7"/>
                  <a:pt x="969" y="12"/>
                  <a:pt x="1000" y="12"/>
                </a:cubicBezTo>
                <a:cubicBezTo>
                  <a:pt x="1031" y="12"/>
                  <a:pt x="1069" y="7"/>
                  <a:pt x="1102" y="6"/>
                </a:cubicBezTo>
                <a:cubicBezTo>
                  <a:pt x="1135" y="5"/>
                  <a:pt x="1168" y="6"/>
                  <a:pt x="1198" y="6"/>
                </a:cubicBezTo>
                <a:cubicBezTo>
                  <a:pt x="1228" y="6"/>
                  <a:pt x="1253" y="6"/>
                  <a:pt x="1282" y="6"/>
                </a:cubicBezTo>
                <a:cubicBezTo>
                  <a:pt x="1311" y="6"/>
                  <a:pt x="1342" y="5"/>
                  <a:pt x="1372" y="6"/>
                </a:cubicBezTo>
                <a:cubicBezTo>
                  <a:pt x="1402" y="7"/>
                  <a:pt x="1443" y="11"/>
                  <a:pt x="1462" y="12"/>
                </a:cubicBezTo>
              </a:path>
            </a:pathLst>
          </a:custGeom>
          <a:noFill/>
          <a:ln w="28575">
            <a:solidFill>
              <a:srgbClr val="FF0000"/>
            </a:solidFill>
            <a:round/>
            <a:headEnd/>
            <a:tailEnd/>
          </a:ln>
        </p:spPr>
        <p:txBody>
          <a:bodyPr/>
          <a:lstStyle/>
          <a:p>
            <a:endParaRPr lang="ja-JP" altLang="en-US"/>
          </a:p>
        </p:txBody>
      </p:sp>
      <p:sp>
        <p:nvSpPr>
          <p:cNvPr id="11557" name="Freeform 294"/>
          <p:cNvSpPr>
            <a:spLocks/>
          </p:cNvSpPr>
          <p:nvPr/>
        </p:nvSpPr>
        <p:spPr bwMode="auto">
          <a:xfrm>
            <a:off x="6353175" y="2959100"/>
            <a:ext cx="2320925" cy="561975"/>
          </a:xfrm>
          <a:custGeom>
            <a:avLst/>
            <a:gdLst>
              <a:gd name="T0" fmla="*/ 2147483647 w 1462"/>
              <a:gd name="T1" fmla="*/ 2147483647 h 354"/>
              <a:gd name="T2" fmla="*/ 2147483647 w 1462"/>
              <a:gd name="T3" fmla="*/ 2147483647 h 354"/>
              <a:gd name="T4" fmla="*/ 2147483647 w 1462"/>
              <a:gd name="T5" fmla="*/ 2147483647 h 354"/>
              <a:gd name="T6" fmla="*/ 2147483647 w 1462"/>
              <a:gd name="T7" fmla="*/ 2147483647 h 354"/>
              <a:gd name="T8" fmla="*/ 2147483647 w 1462"/>
              <a:gd name="T9" fmla="*/ 2147483647 h 354"/>
              <a:gd name="T10" fmla="*/ 2147483647 w 1462"/>
              <a:gd name="T11" fmla="*/ 2147483647 h 354"/>
              <a:gd name="T12" fmla="*/ 2147483647 w 1462"/>
              <a:gd name="T13" fmla="*/ 2147483647 h 354"/>
              <a:gd name="T14" fmla="*/ 2147483647 w 1462"/>
              <a:gd name="T15" fmla="*/ 0 h 354"/>
              <a:gd name="T16" fmla="*/ 2147483647 w 1462"/>
              <a:gd name="T17" fmla="*/ 2147483647 h 354"/>
              <a:gd name="T18" fmla="*/ 2147483647 w 1462"/>
              <a:gd name="T19" fmla="*/ 2147483647 h 354"/>
              <a:gd name="T20" fmla="*/ 2147483647 w 1462"/>
              <a:gd name="T21" fmla="*/ 2147483647 h 354"/>
              <a:gd name="T22" fmla="*/ 2147483647 w 1462"/>
              <a:gd name="T23" fmla="*/ 2147483647 h 354"/>
              <a:gd name="T24" fmla="*/ 2147483647 w 1462"/>
              <a:gd name="T25" fmla="*/ 0 h 354"/>
              <a:gd name="T26" fmla="*/ 2147483647 w 1462"/>
              <a:gd name="T27" fmla="*/ 2147483647 h 354"/>
              <a:gd name="T28" fmla="*/ 2147483647 w 1462"/>
              <a:gd name="T29" fmla="*/ 2147483647 h 354"/>
              <a:gd name="T30" fmla="*/ 2147483647 w 1462"/>
              <a:gd name="T31" fmla="*/ 2147483647 h 354"/>
              <a:gd name="T32" fmla="*/ 2147483647 w 1462"/>
              <a:gd name="T33" fmla="*/ 2147483647 h 354"/>
              <a:gd name="T34" fmla="*/ 2147483647 w 1462"/>
              <a:gd name="T35" fmla="*/ 2147483647 h 354"/>
              <a:gd name="T36" fmla="*/ 2147483647 w 1462"/>
              <a:gd name="T37" fmla="*/ 2147483647 h 354"/>
              <a:gd name="T38" fmla="*/ 2147483647 w 1462"/>
              <a:gd name="T39" fmla="*/ 2147483647 h 354"/>
              <a:gd name="T40" fmla="*/ 2147483647 w 1462"/>
              <a:gd name="T41" fmla="*/ 2147483647 h 3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62"/>
              <a:gd name="T64" fmla="*/ 0 h 354"/>
              <a:gd name="T65" fmla="*/ 1462 w 1462"/>
              <a:gd name="T66" fmla="*/ 354 h 3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62" h="354">
                <a:moveTo>
                  <a:pt x="10" y="354"/>
                </a:moveTo>
                <a:cubicBezTo>
                  <a:pt x="9" y="341"/>
                  <a:pt x="5" y="294"/>
                  <a:pt x="4" y="264"/>
                </a:cubicBezTo>
                <a:cubicBezTo>
                  <a:pt x="3" y="234"/>
                  <a:pt x="4" y="204"/>
                  <a:pt x="4" y="174"/>
                </a:cubicBezTo>
                <a:cubicBezTo>
                  <a:pt x="4" y="144"/>
                  <a:pt x="0" y="107"/>
                  <a:pt x="4" y="84"/>
                </a:cubicBezTo>
                <a:cubicBezTo>
                  <a:pt x="8" y="61"/>
                  <a:pt x="16" y="49"/>
                  <a:pt x="28" y="36"/>
                </a:cubicBezTo>
                <a:cubicBezTo>
                  <a:pt x="40" y="23"/>
                  <a:pt x="50" y="11"/>
                  <a:pt x="76" y="6"/>
                </a:cubicBezTo>
                <a:cubicBezTo>
                  <a:pt x="102" y="1"/>
                  <a:pt x="152" y="7"/>
                  <a:pt x="184" y="6"/>
                </a:cubicBezTo>
                <a:cubicBezTo>
                  <a:pt x="216" y="5"/>
                  <a:pt x="237" y="0"/>
                  <a:pt x="268" y="0"/>
                </a:cubicBezTo>
                <a:cubicBezTo>
                  <a:pt x="299" y="0"/>
                  <a:pt x="338" y="5"/>
                  <a:pt x="370" y="6"/>
                </a:cubicBezTo>
                <a:cubicBezTo>
                  <a:pt x="402" y="7"/>
                  <a:pt x="429" y="6"/>
                  <a:pt x="460" y="6"/>
                </a:cubicBezTo>
                <a:cubicBezTo>
                  <a:pt x="491" y="6"/>
                  <a:pt x="525" y="6"/>
                  <a:pt x="556" y="6"/>
                </a:cubicBezTo>
                <a:cubicBezTo>
                  <a:pt x="587" y="6"/>
                  <a:pt x="617" y="7"/>
                  <a:pt x="646" y="6"/>
                </a:cubicBezTo>
                <a:cubicBezTo>
                  <a:pt x="675" y="5"/>
                  <a:pt x="699" y="0"/>
                  <a:pt x="730" y="0"/>
                </a:cubicBezTo>
                <a:cubicBezTo>
                  <a:pt x="761" y="0"/>
                  <a:pt x="801" y="5"/>
                  <a:pt x="832" y="6"/>
                </a:cubicBezTo>
                <a:cubicBezTo>
                  <a:pt x="863" y="7"/>
                  <a:pt x="888" y="5"/>
                  <a:pt x="916" y="6"/>
                </a:cubicBezTo>
                <a:cubicBezTo>
                  <a:pt x="944" y="7"/>
                  <a:pt x="969" y="12"/>
                  <a:pt x="1000" y="12"/>
                </a:cubicBezTo>
                <a:cubicBezTo>
                  <a:pt x="1031" y="12"/>
                  <a:pt x="1069" y="7"/>
                  <a:pt x="1102" y="6"/>
                </a:cubicBezTo>
                <a:cubicBezTo>
                  <a:pt x="1135" y="5"/>
                  <a:pt x="1168" y="6"/>
                  <a:pt x="1198" y="6"/>
                </a:cubicBezTo>
                <a:cubicBezTo>
                  <a:pt x="1228" y="6"/>
                  <a:pt x="1253" y="6"/>
                  <a:pt x="1282" y="6"/>
                </a:cubicBezTo>
                <a:cubicBezTo>
                  <a:pt x="1311" y="6"/>
                  <a:pt x="1342" y="5"/>
                  <a:pt x="1372" y="6"/>
                </a:cubicBezTo>
                <a:cubicBezTo>
                  <a:pt x="1402" y="7"/>
                  <a:pt x="1443" y="11"/>
                  <a:pt x="1462" y="12"/>
                </a:cubicBezTo>
              </a:path>
            </a:pathLst>
          </a:custGeom>
          <a:noFill/>
          <a:ln w="28575">
            <a:solidFill>
              <a:srgbClr val="FF0000"/>
            </a:solidFill>
            <a:round/>
            <a:headEnd/>
            <a:tailEnd/>
          </a:ln>
        </p:spPr>
        <p:txBody>
          <a:bodyPr/>
          <a:lstStyle/>
          <a:p>
            <a:endParaRPr lang="ja-JP" altLang="en-US"/>
          </a:p>
        </p:txBody>
      </p:sp>
      <p:sp>
        <p:nvSpPr>
          <p:cNvPr id="11558" name="Freeform 295"/>
          <p:cNvSpPr>
            <a:spLocks/>
          </p:cNvSpPr>
          <p:nvPr/>
        </p:nvSpPr>
        <p:spPr bwMode="auto">
          <a:xfrm>
            <a:off x="6353175" y="2397125"/>
            <a:ext cx="2320925" cy="561975"/>
          </a:xfrm>
          <a:custGeom>
            <a:avLst/>
            <a:gdLst>
              <a:gd name="T0" fmla="*/ 2147483647 w 1462"/>
              <a:gd name="T1" fmla="*/ 2147483647 h 354"/>
              <a:gd name="T2" fmla="*/ 2147483647 w 1462"/>
              <a:gd name="T3" fmla="*/ 2147483647 h 354"/>
              <a:gd name="T4" fmla="*/ 2147483647 w 1462"/>
              <a:gd name="T5" fmla="*/ 2147483647 h 354"/>
              <a:gd name="T6" fmla="*/ 2147483647 w 1462"/>
              <a:gd name="T7" fmla="*/ 2147483647 h 354"/>
              <a:gd name="T8" fmla="*/ 2147483647 w 1462"/>
              <a:gd name="T9" fmla="*/ 2147483647 h 354"/>
              <a:gd name="T10" fmla="*/ 2147483647 w 1462"/>
              <a:gd name="T11" fmla="*/ 2147483647 h 354"/>
              <a:gd name="T12" fmla="*/ 2147483647 w 1462"/>
              <a:gd name="T13" fmla="*/ 2147483647 h 354"/>
              <a:gd name="T14" fmla="*/ 2147483647 w 1462"/>
              <a:gd name="T15" fmla="*/ 0 h 354"/>
              <a:gd name="T16" fmla="*/ 2147483647 w 1462"/>
              <a:gd name="T17" fmla="*/ 2147483647 h 354"/>
              <a:gd name="T18" fmla="*/ 2147483647 w 1462"/>
              <a:gd name="T19" fmla="*/ 2147483647 h 354"/>
              <a:gd name="T20" fmla="*/ 2147483647 w 1462"/>
              <a:gd name="T21" fmla="*/ 2147483647 h 354"/>
              <a:gd name="T22" fmla="*/ 2147483647 w 1462"/>
              <a:gd name="T23" fmla="*/ 2147483647 h 354"/>
              <a:gd name="T24" fmla="*/ 2147483647 w 1462"/>
              <a:gd name="T25" fmla="*/ 0 h 354"/>
              <a:gd name="T26" fmla="*/ 2147483647 w 1462"/>
              <a:gd name="T27" fmla="*/ 2147483647 h 354"/>
              <a:gd name="T28" fmla="*/ 2147483647 w 1462"/>
              <a:gd name="T29" fmla="*/ 2147483647 h 354"/>
              <a:gd name="T30" fmla="*/ 2147483647 w 1462"/>
              <a:gd name="T31" fmla="*/ 2147483647 h 354"/>
              <a:gd name="T32" fmla="*/ 2147483647 w 1462"/>
              <a:gd name="T33" fmla="*/ 2147483647 h 354"/>
              <a:gd name="T34" fmla="*/ 2147483647 w 1462"/>
              <a:gd name="T35" fmla="*/ 2147483647 h 354"/>
              <a:gd name="T36" fmla="*/ 2147483647 w 1462"/>
              <a:gd name="T37" fmla="*/ 2147483647 h 354"/>
              <a:gd name="T38" fmla="*/ 2147483647 w 1462"/>
              <a:gd name="T39" fmla="*/ 2147483647 h 354"/>
              <a:gd name="T40" fmla="*/ 2147483647 w 1462"/>
              <a:gd name="T41" fmla="*/ 2147483647 h 3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62"/>
              <a:gd name="T64" fmla="*/ 0 h 354"/>
              <a:gd name="T65" fmla="*/ 1462 w 1462"/>
              <a:gd name="T66" fmla="*/ 354 h 3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62" h="354">
                <a:moveTo>
                  <a:pt x="10" y="354"/>
                </a:moveTo>
                <a:cubicBezTo>
                  <a:pt x="9" y="341"/>
                  <a:pt x="5" y="294"/>
                  <a:pt x="4" y="264"/>
                </a:cubicBezTo>
                <a:cubicBezTo>
                  <a:pt x="3" y="234"/>
                  <a:pt x="4" y="204"/>
                  <a:pt x="4" y="174"/>
                </a:cubicBezTo>
                <a:cubicBezTo>
                  <a:pt x="4" y="144"/>
                  <a:pt x="0" y="107"/>
                  <a:pt x="4" y="84"/>
                </a:cubicBezTo>
                <a:cubicBezTo>
                  <a:pt x="8" y="61"/>
                  <a:pt x="16" y="49"/>
                  <a:pt x="28" y="36"/>
                </a:cubicBezTo>
                <a:cubicBezTo>
                  <a:pt x="40" y="23"/>
                  <a:pt x="50" y="11"/>
                  <a:pt x="76" y="6"/>
                </a:cubicBezTo>
                <a:cubicBezTo>
                  <a:pt x="102" y="1"/>
                  <a:pt x="152" y="7"/>
                  <a:pt x="184" y="6"/>
                </a:cubicBezTo>
                <a:cubicBezTo>
                  <a:pt x="216" y="5"/>
                  <a:pt x="237" y="0"/>
                  <a:pt x="268" y="0"/>
                </a:cubicBezTo>
                <a:cubicBezTo>
                  <a:pt x="299" y="0"/>
                  <a:pt x="338" y="5"/>
                  <a:pt x="370" y="6"/>
                </a:cubicBezTo>
                <a:cubicBezTo>
                  <a:pt x="402" y="7"/>
                  <a:pt x="429" y="6"/>
                  <a:pt x="460" y="6"/>
                </a:cubicBezTo>
                <a:cubicBezTo>
                  <a:pt x="491" y="6"/>
                  <a:pt x="525" y="6"/>
                  <a:pt x="556" y="6"/>
                </a:cubicBezTo>
                <a:cubicBezTo>
                  <a:pt x="587" y="6"/>
                  <a:pt x="617" y="7"/>
                  <a:pt x="646" y="6"/>
                </a:cubicBezTo>
                <a:cubicBezTo>
                  <a:pt x="675" y="5"/>
                  <a:pt x="699" y="0"/>
                  <a:pt x="730" y="0"/>
                </a:cubicBezTo>
                <a:cubicBezTo>
                  <a:pt x="761" y="0"/>
                  <a:pt x="801" y="5"/>
                  <a:pt x="832" y="6"/>
                </a:cubicBezTo>
                <a:cubicBezTo>
                  <a:pt x="863" y="7"/>
                  <a:pt x="888" y="5"/>
                  <a:pt x="916" y="6"/>
                </a:cubicBezTo>
                <a:cubicBezTo>
                  <a:pt x="944" y="7"/>
                  <a:pt x="969" y="12"/>
                  <a:pt x="1000" y="12"/>
                </a:cubicBezTo>
                <a:cubicBezTo>
                  <a:pt x="1031" y="12"/>
                  <a:pt x="1069" y="7"/>
                  <a:pt x="1102" y="6"/>
                </a:cubicBezTo>
                <a:cubicBezTo>
                  <a:pt x="1135" y="5"/>
                  <a:pt x="1168" y="6"/>
                  <a:pt x="1198" y="6"/>
                </a:cubicBezTo>
                <a:cubicBezTo>
                  <a:pt x="1228" y="6"/>
                  <a:pt x="1253" y="6"/>
                  <a:pt x="1282" y="6"/>
                </a:cubicBezTo>
                <a:cubicBezTo>
                  <a:pt x="1311" y="6"/>
                  <a:pt x="1342" y="5"/>
                  <a:pt x="1372" y="6"/>
                </a:cubicBezTo>
                <a:cubicBezTo>
                  <a:pt x="1402" y="7"/>
                  <a:pt x="1443" y="11"/>
                  <a:pt x="1462" y="12"/>
                </a:cubicBezTo>
              </a:path>
            </a:pathLst>
          </a:custGeom>
          <a:noFill/>
          <a:ln w="28575">
            <a:solidFill>
              <a:srgbClr val="FF0000"/>
            </a:solidFill>
            <a:round/>
            <a:headEnd/>
            <a:tailEnd/>
          </a:ln>
        </p:spPr>
        <p:txBody>
          <a:bodyPr/>
          <a:lstStyle/>
          <a:p>
            <a:endParaRPr lang="ja-JP" altLang="en-US"/>
          </a:p>
        </p:txBody>
      </p:sp>
      <p:sp>
        <p:nvSpPr>
          <p:cNvPr id="2" name="テキスト ボックス 1"/>
          <p:cNvSpPr txBox="1"/>
          <p:nvPr/>
        </p:nvSpPr>
        <p:spPr>
          <a:xfrm>
            <a:off x="5150406" y="5092701"/>
            <a:ext cx="471604" cy="369332"/>
          </a:xfrm>
          <a:prstGeom prst="rect">
            <a:avLst/>
          </a:prstGeom>
          <a:noFill/>
        </p:spPr>
        <p:txBody>
          <a:bodyPr wrap="none" rtlCol="0">
            <a:spAutoFit/>
          </a:bodyPr>
          <a:lstStyle/>
          <a:p>
            <a:r>
              <a:rPr kumimoji="1" lang="en-US" altLang="ja-JP" dirty="0" err="1"/>
              <a:t>μA</a:t>
            </a:r>
            <a:endParaRPr kumimoji="1" lang="ja-JP" altLang="en-US" dirty="0"/>
          </a:p>
        </p:txBody>
      </p:sp>
      <p:sp>
        <p:nvSpPr>
          <p:cNvPr id="50" name="テキスト ボックス 49"/>
          <p:cNvSpPr txBox="1"/>
          <p:nvPr/>
        </p:nvSpPr>
        <p:spPr>
          <a:xfrm>
            <a:off x="3160596" y="1533009"/>
            <a:ext cx="530915" cy="369332"/>
          </a:xfrm>
          <a:prstGeom prst="rect">
            <a:avLst/>
          </a:prstGeom>
          <a:noFill/>
        </p:spPr>
        <p:txBody>
          <a:bodyPr wrap="none" rtlCol="0">
            <a:spAutoFit/>
          </a:bodyPr>
          <a:lstStyle/>
          <a:p>
            <a:r>
              <a:rPr lang="en-US" altLang="ja-JP" dirty="0"/>
              <a:t>m</a:t>
            </a:r>
            <a:r>
              <a:rPr kumimoji="1" lang="en-US" altLang="ja-JP" dirty="0"/>
              <a:t>A</a:t>
            </a:r>
            <a:endParaRPr kumimoji="1" lang="ja-JP" altLang="en-US" dirty="0"/>
          </a:p>
        </p:txBody>
      </p:sp>
      <p:sp>
        <p:nvSpPr>
          <p:cNvPr id="51" name="テキスト ボックス 50"/>
          <p:cNvSpPr txBox="1"/>
          <p:nvPr/>
        </p:nvSpPr>
        <p:spPr>
          <a:xfrm>
            <a:off x="5894042" y="1630919"/>
            <a:ext cx="530915" cy="369332"/>
          </a:xfrm>
          <a:prstGeom prst="rect">
            <a:avLst/>
          </a:prstGeom>
          <a:noFill/>
        </p:spPr>
        <p:txBody>
          <a:bodyPr wrap="none" rtlCol="0">
            <a:spAutoFit/>
          </a:bodyPr>
          <a:lstStyle/>
          <a:p>
            <a:r>
              <a:rPr lang="en-US" altLang="ja-JP" dirty="0"/>
              <a:t>m</a:t>
            </a:r>
            <a:r>
              <a:rPr kumimoji="1" lang="en-US" altLang="ja-JP" dirty="0"/>
              <a:t>A</a:t>
            </a:r>
            <a:endParaRPr kumimoji="1" lang="ja-JP" altLang="en-US" dirty="0"/>
          </a:p>
        </p:txBody>
      </p:sp>
      <p:sp>
        <p:nvSpPr>
          <p:cNvPr id="52" name="テキスト ボックス 51"/>
          <p:cNvSpPr txBox="1"/>
          <p:nvPr/>
        </p:nvSpPr>
        <p:spPr>
          <a:xfrm>
            <a:off x="329512" y="1440818"/>
            <a:ext cx="471604" cy="369332"/>
          </a:xfrm>
          <a:prstGeom prst="rect">
            <a:avLst/>
          </a:prstGeom>
          <a:noFill/>
        </p:spPr>
        <p:txBody>
          <a:bodyPr wrap="none" rtlCol="0">
            <a:spAutoFit/>
          </a:bodyPr>
          <a:lstStyle/>
          <a:p>
            <a:r>
              <a:rPr kumimoji="1" lang="en-US" altLang="ja-JP" dirty="0" err="1"/>
              <a:t>μA</a:t>
            </a:r>
            <a:endParaRPr kumimoji="1" lang="ja-JP" altLang="en-US" dirty="0"/>
          </a:p>
        </p:txBody>
      </p:sp>
      <p:sp>
        <p:nvSpPr>
          <p:cNvPr id="53" name="テキスト ボックス 52"/>
          <p:cNvSpPr txBox="1"/>
          <p:nvPr/>
        </p:nvSpPr>
        <p:spPr>
          <a:xfrm>
            <a:off x="7879699" y="5219003"/>
            <a:ext cx="338554" cy="369332"/>
          </a:xfrm>
          <a:prstGeom prst="rect">
            <a:avLst/>
          </a:prstGeom>
          <a:noFill/>
        </p:spPr>
        <p:txBody>
          <a:bodyPr wrap="none" rtlCol="0">
            <a:spAutoFit/>
          </a:bodyPr>
          <a:lstStyle/>
          <a:p>
            <a:r>
              <a:rPr lang="en-US" altLang="ja-JP" dirty="0"/>
              <a:t>V</a:t>
            </a:r>
            <a:endParaRPr kumimoji="1" lang="ja-JP" altLang="en-US" dirty="0"/>
          </a:p>
        </p:txBody>
      </p:sp>
      <p:sp>
        <p:nvSpPr>
          <p:cNvPr id="54" name="テキスト ボックス 53"/>
          <p:cNvSpPr txBox="1"/>
          <p:nvPr/>
        </p:nvSpPr>
        <p:spPr>
          <a:xfrm>
            <a:off x="8008122" y="4144184"/>
            <a:ext cx="792205" cy="369332"/>
          </a:xfrm>
          <a:prstGeom prst="rect">
            <a:avLst/>
          </a:prstGeom>
          <a:noFill/>
        </p:spPr>
        <p:txBody>
          <a:bodyPr wrap="none" rtlCol="0">
            <a:spAutoFit/>
          </a:bodyPr>
          <a:lstStyle/>
          <a:p>
            <a:r>
              <a:rPr kumimoji="1" lang="en-US" altLang="ja-JP" dirty="0"/>
              <a:t>20 </a:t>
            </a:r>
            <a:r>
              <a:rPr kumimoji="1" lang="en-US" altLang="ja-JP" dirty="0" err="1"/>
              <a:t>μA</a:t>
            </a:r>
            <a:endParaRPr kumimoji="1" lang="ja-JP" altLang="en-US" dirty="0"/>
          </a:p>
        </p:txBody>
      </p:sp>
      <p:sp>
        <p:nvSpPr>
          <p:cNvPr id="55" name="テキスト ボックス 54"/>
          <p:cNvSpPr txBox="1"/>
          <p:nvPr/>
        </p:nvSpPr>
        <p:spPr>
          <a:xfrm>
            <a:off x="8008121" y="3563159"/>
            <a:ext cx="792205" cy="369332"/>
          </a:xfrm>
          <a:prstGeom prst="rect">
            <a:avLst/>
          </a:prstGeom>
          <a:noFill/>
        </p:spPr>
        <p:txBody>
          <a:bodyPr wrap="none" rtlCol="0">
            <a:spAutoFit/>
          </a:bodyPr>
          <a:lstStyle/>
          <a:p>
            <a:r>
              <a:rPr lang="en-US" altLang="ja-JP" dirty="0"/>
              <a:t>4</a:t>
            </a:r>
            <a:r>
              <a:rPr kumimoji="1" lang="en-US" altLang="ja-JP" dirty="0"/>
              <a:t>0 </a:t>
            </a:r>
            <a:r>
              <a:rPr kumimoji="1" lang="en-US" altLang="ja-JP" dirty="0" err="1"/>
              <a:t>μA</a:t>
            </a:r>
            <a:endParaRPr kumimoji="1" lang="ja-JP" altLang="en-US" dirty="0"/>
          </a:p>
        </p:txBody>
      </p:sp>
      <p:sp>
        <p:nvSpPr>
          <p:cNvPr id="56" name="テキスト ボックス 55"/>
          <p:cNvSpPr txBox="1"/>
          <p:nvPr/>
        </p:nvSpPr>
        <p:spPr>
          <a:xfrm>
            <a:off x="8008120" y="2982134"/>
            <a:ext cx="792205" cy="369332"/>
          </a:xfrm>
          <a:prstGeom prst="rect">
            <a:avLst/>
          </a:prstGeom>
          <a:noFill/>
        </p:spPr>
        <p:txBody>
          <a:bodyPr wrap="none" rtlCol="0">
            <a:spAutoFit/>
          </a:bodyPr>
          <a:lstStyle/>
          <a:p>
            <a:r>
              <a:rPr lang="en-US" altLang="ja-JP" dirty="0"/>
              <a:t>6</a:t>
            </a:r>
            <a:r>
              <a:rPr kumimoji="1" lang="en-US" altLang="ja-JP" dirty="0"/>
              <a:t>0 </a:t>
            </a:r>
            <a:r>
              <a:rPr kumimoji="1" lang="en-US" altLang="ja-JP" dirty="0" err="1"/>
              <a:t>μA</a:t>
            </a:r>
            <a:endParaRPr kumimoji="1" lang="ja-JP" altLang="en-US" dirty="0"/>
          </a:p>
        </p:txBody>
      </p:sp>
      <p:sp>
        <p:nvSpPr>
          <p:cNvPr id="57" name="テキスト ボックス 56"/>
          <p:cNvSpPr txBox="1"/>
          <p:nvPr/>
        </p:nvSpPr>
        <p:spPr>
          <a:xfrm>
            <a:off x="8008119" y="2401109"/>
            <a:ext cx="792205" cy="369332"/>
          </a:xfrm>
          <a:prstGeom prst="rect">
            <a:avLst/>
          </a:prstGeom>
          <a:noFill/>
        </p:spPr>
        <p:txBody>
          <a:bodyPr wrap="none" rtlCol="0">
            <a:spAutoFit/>
          </a:bodyPr>
          <a:lstStyle/>
          <a:p>
            <a:r>
              <a:rPr lang="en-US" altLang="ja-JP" dirty="0"/>
              <a:t>8</a:t>
            </a:r>
            <a:r>
              <a:rPr kumimoji="1" lang="en-US" altLang="ja-JP" dirty="0"/>
              <a:t>0 </a:t>
            </a:r>
            <a:r>
              <a:rPr kumimoji="1" lang="en-US" altLang="ja-JP" dirty="0" err="1"/>
              <a:t>μA</a:t>
            </a:r>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小信号増幅回路</a:t>
            </a:r>
            <a:endParaRPr kumimoji="1" lang="ja-JP" altLang="en-US" dirty="0"/>
          </a:p>
        </p:txBody>
      </p:sp>
      <p:sp>
        <p:nvSpPr>
          <p:cNvPr id="3" name="コンテンツ プレースホルダ 2"/>
          <p:cNvSpPr>
            <a:spLocks noGrp="1"/>
          </p:cNvSpPr>
          <p:nvPr>
            <p:ph idx="1"/>
          </p:nvPr>
        </p:nvSpPr>
        <p:spPr>
          <a:xfrm>
            <a:off x="457200" y="1057128"/>
            <a:ext cx="8229600" cy="4525963"/>
          </a:xfrm>
        </p:spPr>
        <p:txBody>
          <a:bodyPr/>
          <a:lstStyle/>
          <a:p>
            <a:r>
              <a:rPr lang="en-US" altLang="ja-JP" dirty="0">
                <a:latin typeface="Times New Roman" pitchFamily="18" charset="0"/>
                <a:cs typeface="Times New Roman" pitchFamily="18" charset="0"/>
              </a:rPr>
              <a:t>BE</a:t>
            </a:r>
            <a:r>
              <a:rPr lang="ja-JP" altLang="en-US" dirty="0">
                <a:latin typeface="Times New Roman" pitchFamily="18" charset="0"/>
                <a:cs typeface="Times New Roman" pitchFamily="18" charset="0"/>
              </a:rPr>
              <a:t>間にバイアス電圧</a:t>
            </a:r>
            <a:r>
              <a:rPr lang="en-US" altLang="ja-JP" dirty="0">
                <a:latin typeface="Times New Roman" pitchFamily="18" charset="0"/>
                <a:cs typeface="Times New Roman" pitchFamily="18" charset="0"/>
              </a:rPr>
              <a:t>E</a:t>
            </a:r>
            <a:r>
              <a:rPr lang="en-US" altLang="ja-JP" sz="2800" dirty="0">
                <a:latin typeface="Times New Roman" pitchFamily="18" charset="0"/>
                <a:cs typeface="Times New Roman" pitchFamily="18" charset="0"/>
              </a:rPr>
              <a:t>BE</a:t>
            </a:r>
            <a:r>
              <a:rPr lang="ja-JP" altLang="en-US" dirty="0">
                <a:latin typeface="Times New Roman" pitchFamily="18" charset="0"/>
                <a:cs typeface="Times New Roman" pitchFamily="18" charset="0"/>
              </a:rPr>
              <a:t>を与えてベース電流をいい感じに流してやる</a:t>
            </a:r>
            <a:endParaRPr lang="en-US" altLang="ja-JP" dirty="0">
              <a:latin typeface="Times New Roman" pitchFamily="18" charset="0"/>
              <a:cs typeface="Times New Roman" pitchFamily="18" charset="0"/>
            </a:endParaRPr>
          </a:p>
          <a:p>
            <a:r>
              <a:rPr lang="ja-JP" altLang="en-US" dirty="0">
                <a:latin typeface="Times New Roman" pitchFamily="18" charset="0"/>
                <a:cs typeface="Times New Roman" pitchFamily="18" charset="0"/>
              </a:rPr>
              <a:t>入力電圧</a:t>
            </a:r>
            <a:r>
              <a:rPr lang="en-US" altLang="ja-JP" dirty="0">
                <a:latin typeface="Times New Roman" pitchFamily="18" charset="0"/>
                <a:cs typeface="Times New Roman" pitchFamily="18" charset="0"/>
              </a:rPr>
              <a:t>V</a:t>
            </a:r>
            <a:r>
              <a:rPr lang="en-US" altLang="ja-JP" sz="2800" dirty="0">
                <a:latin typeface="Times New Roman" pitchFamily="18" charset="0"/>
                <a:cs typeface="Times New Roman" pitchFamily="18" charset="0"/>
              </a:rPr>
              <a:t>i</a:t>
            </a:r>
            <a:r>
              <a:rPr lang="ja-JP" altLang="en-US" dirty="0">
                <a:latin typeface="Times New Roman" pitchFamily="18" charset="0"/>
                <a:cs typeface="Times New Roman" pitchFamily="18" charset="0"/>
              </a:rPr>
              <a:t>のちょっとの変化が大きくなって</a:t>
            </a:r>
            <a:r>
              <a:rPr lang="en-US" altLang="ja-JP" dirty="0">
                <a:latin typeface="Times New Roman" pitchFamily="18" charset="0"/>
                <a:cs typeface="Times New Roman" pitchFamily="18" charset="0"/>
              </a:rPr>
              <a:t>V</a:t>
            </a:r>
            <a:r>
              <a:rPr lang="en-US" altLang="ja-JP" sz="2800" dirty="0">
                <a:latin typeface="Times New Roman" pitchFamily="18" charset="0"/>
                <a:cs typeface="Times New Roman" pitchFamily="18" charset="0"/>
              </a:rPr>
              <a:t>o</a:t>
            </a:r>
            <a:r>
              <a:rPr lang="ja-JP" altLang="en-US" dirty="0">
                <a:latin typeface="Times New Roman" pitchFamily="18" charset="0"/>
                <a:cs typeface="Times New Roman" pitchFamily="18" charset="0"/>
              </a:rPr>
              <a:t>に出てくる</a:t>
            </a:r>
            <a:endParaRPr lang="en-US" altLang="ja-JP" dirty="0"/>
          </a:p>
          <a:p>
            <a:pPr marL="0" indent="0">
              <a:buNone/>
            </a:pPr>
            <a:endParaRPr kumimoji="1" lang="ja-JP" altLang="en-US" dirty="0"/>
          </a:p>
        </p:txBody>
      </p:sp>
      <p:grpSp>
        <p:nvGrpSpPr>
          <p:cNvPr id="6" name="グループ化 5"/>
          <p:cNvGrpSpPr/>
          <p:nvPr/>
        </p:nvGrpSpPr>
        <p:grpSpPr>
          <a:xfrm>
            <a:off x="1248168" y="3078879"/>
            <a:ext cx="6699704" cy="3581396"/>
            <a:chOff x="2030639" y="108860"/>
            <a:chExt cx="5801163" cy="2741613"/>
          </a:xfrm>
        </p:grpSpPr>
        <p:pic>
          <p:nvPicPr>
            <p:cNvPr id="7" name="Picture 8" descr="図03_01"/>
            <p:cNvPicPr>
              <a:picLocks noChangeAspect="1" noChangeArrowheads="1"/>
            </p:cNvPicPr>
            <p:nvPr/>
          </p:nvPicPr>
          <p:blipFill>
            <a:blip r:embed="rId3" cstate="print"/>
            <a:srcRect/>
            <a:stretch>
              <a:fillRect/>
            </a:stretch>
          </p:blipFill>
          <p:spPr bwMode="auto">
            <a:xfrm>
              <a:off x="2030639" y="239486"/>
              <a:ext cx="5643790" cy="2610987"/>
            </a:xfrm>
            <a:prstGeom prst="rect">
              <a:avLst/>
            </a:prstGeom>
            <a:noFill/>
            <a:ln w="9525">
              <a:noFill/>
              <a:miter lim="800000"/>
              <a:headEnd/>
              <a:tailEnd/>
            </a:ln>
          </p:spPr>
        </p:pic>
        <p:sp>
          <p:nvSpPr>
            <p:cNvPr id="8" name="テキスト ボックス 7"/>
            <p:cNvSpPr txBox="1"/>
            <p:nvPr/>
          </p:nvSpPr>
          <p:spPr>
            <a:xfrm>
              <a:off x="3331029" y="304801"/>
              <a:ext cx="364202" cy="369332"/>
            </a:xfrm>
            <a:prstGeom prst="rect">
              <a:avLst/>
            </a:prstGeom>
            <a:solidFill>
              <a:schemeClr val="bg1"/>
            </a:solidFill>
          </p:spPr>
          <p:txBody>
            <a:bodyPr wrap="none" rtlCol="0">
              <a:spAutoFit/>
            </a:bodyPr>
            <a:lstStyle/>
            <a:p>
              <a:r>
                <a:rPr kumimoji="1" lang="en-US" altLang="ja-JP" i="1" dirty="0">
                  <a:latin typeface="Times New Roman" pitchFamily="18" charset="0"/>
                  <a:cs typeface="Times New Roman" pitchFamily="18" charset="0"/>
                </a:rPr>
                <a:t>I</a:t>
              </a:r>
              <a:r>
                <a:rPr kumimoji="1" lang="en-US" altLang="ja-JP" i="1" baseline="-25000" dirty="0">
                  <a:latin typeface="Times New Roman" pitchFamily="18" charset="0"/>
                  <a:cs typeface="Times New Roman" pitchFamily="18" charset="0"/>
                </a:rPr>
                <a:t>B</a:t>
              </a:r>
              <a:endParaRPr kumimoji="1" lang="ja-JP" altLang="en-US" i="1" baseline="-25000" dirty="0">
                <a:latin typeface="Times New Roman" pitchFamily="18" charset="0"/>
                <a:cs typeface="Times New Roman" pitchFamily="18" charset="0"/>
              </a:endParaRPr>
            </a:p>
          </p:txBody>
        </p:sp>
        <p:sp>
          <p:nvSpPr>
            <p:cNvPr id="9" name="テキスト ボックス 8"/>
            <p:cNvSpPr txBox="1"/>
            <p:nvPr/>
          </p:nvSpPr>
          <p:spPr>
            <a:xfrm>
              <a:off x="5018314" y="108860"/>
              <a:ext cx="364202" cy="369332"/>
            </a:xfrm>
            <a:prstGeom prst="rect">
              <a:avLst/>
            </a:prstGeom>
            <a:solidFill>
              <a:schemeClr val="bg1"/>
            </a:solidFill>
          </p:spPr>
          <p:txBody>
            <a:bodyPr wrap="none" rtlCol="0">
              <a:spAutoFit/>
            </a:bodyPr>
            <a:lstStyle/>
            <a:p>
              <a:r>
                <a:rPr kumimoji="1" lang="en-US" altLang="ja-JP" i="1" dirty="0">
                  <a:latin typeface="Times New Roman" pitchFamily="18" charset="0"/>
                  <a:cs typeface="Times New Roman" pitchFamily="18" charset="0"/>
                </a:rPr>
                <a:t>I</a:t>
              </a:r>
              <a:r>
                <a:rPr lang="en-US" altLang="ja-JP" i="1" baseline="-25000" dirty="0">
                  <a:latin typeface="Times New Roman" pitchFamily="18" charset="0"/>
                  <a:cs typeface="Times New Roman" pitchFamily="18" charset="0"/>
                </a:rPr>
                <a:t>C</a:t>
              </a:r>
              <a:endParaRPr kumimoji="1" lang="ja-JP" altLang="en-US" i="1" baseline="-25000" dirty="0">
                <a:latin typeface="Times New Roman" pitchFamily="18" charset="0"/>
                <a:cs typeface="Times New Roman" pitchFamily="18" charset="0"/>
              </a:endParaRPr>
            </a:p>
          </p:txBody>
        </p:sp>
        <p:sp>
          <p:nvSpPr>
            <p:cNvPr id="10" name="テキスト ボックス 9"/>
            <p:cNvSpPr txBox="1"/>
            <p:nvPr/>
          </p:nvSpPr>
          <p:spPr>
            <a:xfrm>
              <a:off x="7467600" y="1349831"/>
              <a:ext cx="364202" cy="369332"/>
            </a:xfrm>
            <a:prstGeom prst="rect">
              <a:avLst/>
            </a:prstGeom>
            <a:solidFill>
              <a:schemeClr val="bg1"/>
            </a:solidFill>
          </p:spPr>
          <p:txBody>
            <a:bodyPr wrap="none" rtlCol="0">
              <a:spAutoFit/>
            </a:bodyPr>
            <a:lstStyle/>
            <a:p>
              <a:r>
                <a:rPr kumimoji="1" lang="en-US" altLang="ja-JP" i="1" dirty="0">
                  <a:latin typeface="Times New Roman" pitchFamily="18" charset="0"/>
                  <a:cs typeface="Times New Roman" pitchFamily="18" charset="0"/>
                </a:rPr>
                <a:t>I</a:t>
              </a:r>
              <a:r>
                <a:rPr lang="en-US" altLang="ja-JP" i="1" baseline="-25000" dirty="0">
                  <a:latin typeface="Times New Roman" pitchFamily="18" charset="0"/>
                  <a:cs typeface="Times New Roman" pitchFamily="18" charset="0"/>
                </a:rPr>
                <a:t>C</a:t>
              </a:r>
              <a:endParaRPr kumimoji="1" lang="ja-JP" altLang="en-US" i="1" baseline="-25000" dirty="0">
                <a:latin typeface="Times New Roman" pitchFamily="18" charset="0"/>
                <a:cs typeface="Times New Roman" pitchFamily="18" charset="0"/>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ja-JP" altLang="en-US" dirty="0"/>
              <a:t>小信号増幅回路の増幅原理</a:t>
            </a:r>
          </a:p>
        </p:txBody>
      </p:sp>
      <p:pic>
        <p:nvPicPr>
          <p:cNvPr id="73731" name="Picture 4" descr="図03_10"/>
          <p:cNvPicPr>
            <a:picLocks noChangeAspect="1" noChangeArrowheads="1"/>
          </p:cNvPicPr>
          <p:nvPr/>
        </p:nvPicPr>
        <p:blipFill>
          <a:blip r:embed="rId3" cstate="print"/>
          <a:srcRect/>
          <a:stretch>
            <a:fillRect/>
          </a:stretch>
        </p:blipFill>
        <p:spPr bwMode="auto">
          <a:xfrm>
            <a:off x="301625" y="1274763"/>
            <a:ext cx="8339138" cy="5375275"/>
          </a:xfrm>
          <a:prstGeom prst="rect">
            <a:avLst/>
          </a:prstGeom>
          <a:noFill/>
          <a:ln w="9525">
            <a:noFill/>
            <a:miter lim="800000"/>
            <a:headEnd/>
            <a:tailEnd/>
          </a:ln>
        </p:spPr>
      </p:pic>
      <p:sp>
        <p:nvSpPr>
          <p:cNvPr id="2" name="角丸四角形吹き出し 1"/>
          <p:cNvSpPr/>
          <p:nvPr/>
        </p:nvSpPr>
        <p:spPr>
          <a:xfrm>
            <a:off x="5686296" y="1208859"/>
            <a:ext cx="1501254" cy="417558"/>
          </a:xfrm>
          <a:prstGeom prst="wedgeRoundRectCallout">
            <a:avLst>
              <a:gd name="adj1" fmla="val -132518"/>
              <a:gd name="adj2" fmla="val 425745"/>
              <a:gd name="adj3" fmla="val 16667"/>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動作点</a:t>
            </a:r>
          </a:p>
        </p:txBody>
      </p:sp>
      <p:sp>
        <p:nvSpPr>
          <p:cNvPr id="5" name="角丸四角形吹き出し 4"/>
          <p:cNvSpPr/>
          <p:nvPr/>
        </p:nvSpPr>
        <p:spPr>
          <a:xfrm>
            <a:off x="5734336" y="1590936"/>
            <a:ext cx="1501254" cy="417558"/>
          </a:xfrm>
          <a:prstGeom prst="wedgeRoundRectCallout">
            <a:avLst>
              <a:gd name="adj1" fmla="val -124336"/>
              <a:gd name="adj2" fmla="val 386523"/>
              <a:gd name="adj3" fmla="val 16667"/>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負荷抵抗線</a:t>
            </a:r>
            <a:endParaRPr kumimoji="1" lang="ja-JP" altLang="en-US"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ja-JP" altLang="en-US" dirty="0"/>
              <a:t>動作点が適切でないと</a:t>
            </a:r>
            <a:r>
              <a:rPr lang="ja-JP" altLang="en-US" dirty="0" err="1"/>
              <a:t>、、、</a:t>
            </a:r>
            <a:endParaRPr lang="ja-JP" altLang="en-US" dirty="0"/>
          </a:p>
        </p:txBody>
      </p:sp>
      <p:pic>
        <p:nvPicPr>
          <p:cNvPr id="73731" name="Picture 4" descr="図03_10"/>
          <p:cNvPicPr>
            <a:picLocks noChangeAspect="1" noChangeArrowheads="1"/>
          </p:cNvPicPr>
          <p:nvPr/>
        </p:nvPicPr>
        <p:blipFill>
          <a:blip r:embed="rId3" cstate="print"/>
          <a:srcRect/>
          <a:stretch>
            <a:fillRect/>
          </a:stretch>
        </p:blipFill>
        <p:spPr bwMode="auto">
          <a:xfrm>
            <a:off x="347662" y="1242918"/>
            <a:ext cx="8339138" cy="5375275"/>
          </a:xfrm>
          <a:prstGeom prst="rect">
            <a:avLst/>
          </a:prstGeom>
          <a:noFill/>
          <a:ln w="9525">
            <a:noFill/>
            <a:miter lim="800000"/>
            <a:headEnd/>
            <a:tailEnd/>
          </a:ln>
        </p:spPr>
      </p:pic>
      <p:sp>
        <p:nvSpPr>
          <p:cNvPr id="2" name="円/楕円 1"/>
          <p:cNvSpPr/>
          <p:nvPr/>
        </p:nvSpPr>
        <p:spPr>
          <a:xfrm>
            <a:off x="5172500" y="3930556"/>
            <a:ext cx="109183" cy="10918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 name="直線コネクタ 3"/>
          <p:cNvCxnSpPr>
            <a:stCxn id="2" idx="3"/>
          </p:cNvCxnSpPr>
          <p:nvPr/>
        </p:nvCxnSpPr>
        <p:spPr>
          <a:xfrm flipH="1">
            <a:off x="5172500" y="4023749"/>
            <a:ext cx="15989" cy="21723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フリーフォーム 15"/>
          <p:cNvSpPr/>
          <p:nvPr/>
        </p:nvSpPr>
        <p:spPr>
          <a:xfrm>
            <a:off x="4667442" y="4844956"/>
            <a:ext cx="778015" cy="805218"/>
          </a:xfrm>
          <a:custGeom>
            <a:avLst/>
            <a:gdLst>
              <a:gd name="connsiteX0" fmla="*/ 778015 w 778015"/>
              <a:gd name="connsiteY0" fmla="*/ 0 h 805218"/>
              <a:gd name="connsiteX1" fmla="*/ 92 w 778015"/>
              <a:gd name="connsiteY1" fmla="*/ 409433 h 805218"/>
              <a:gd name="connsiteX2" fmla="*/ 737071 w 778015"/>
              <a:gd name="connsiteY2" fmla="*/ 805218 h 805218"/>
            </a:gdLst>
            <a:ahLst/>
            <a:cxnLst>
              <a:cxn ang="0">
                <a:pos x="connsiteX0" y="connsiteY0"/>
              </a:cxn>
              <a:cxn ang="0">
                <a:pos x="connsiteX1" y="connsiteY1"/>
              </a:cxn>
              <a:cxn ang="0">
                <a:pos x="connsiteX2" y="connsiteY2"/>
              </a:cxn>
            </a:cxnLst>
            <a:rect l="l" t="t" r="r" b="b"/>
            <a:pathLst>
              <a:path w="778015" h="805218">
                <a:moveTo>
                  <a:pt x="778015" y="0"/>
                </a:moveTo>
                <a:cubicBezTo>
                  <a:pt x="392465" y="137615"/>
                  <a:pt x="6916" y="275230"/>
                  <a:pt x="92" y="409433"/>
                </a:cubicBezTo>
                <a:cubicBezTo>
                  <a:pt x="-6732" y="543636"/>
                  <a:pt x="365169" y="674427"/>
                  <a:pt x="737071" y="805218"/>
                </a:cubicBezTo>
              </a:path>
            </a:pathLst>
          </a:cu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リーフォーム 19"/>
          <p:cNvSpPr/>
          <p:nvPr/>
        </p:nvSpPr>
        <p:spPr>
          <a:xfrm>
            <a:off x="4642418" y="5993642"/>
            <a:ext cx="778015" cy="805218"/>
          </a:xfrm>
          <a:custGeom>
            <a:avLst/>
            <a:gdLst>
              <a:gd name="connsiteX0" fmla="*/ 778015 w 778015"/>
              <a:gd name="connsiteY0" fmla="*/ 0 h 805218"/>
              <a:gd name="connsiteX1" fmla="*/ 92 w 778015"/>
              <a:gd name="connsiteY1" fmla="*/ 409433 h 805218"/>
              <a:gd name="connsiteX2" fmla="*/ 737071 w 778015"/>
              <a:gd name="connsiteY2" fmla="*/ 805218 h 805218"/>
            </a:gdLst>
            <a:ahLst/>
            <a:cxnLst>
              <a:cxn ang="0">
                <a:pos x="connsiteX0" y="connsiteY0"/>
              </a:cxn>
              <a:cxn ang="0">
                <a:pos x="connsiteX1" y="connsiteY1"/>
              </a:cxn>
              <a:cxn ang="0">
                <a:pos x="connsiteX2" y="connsiteY2"/>
              </a:cxn>
            </a:cxnLst>
            <a:rect l="l" t="t" r="r" b="b"/>
            <a:pathLst>
              <a:path w="778015" h="805218">
                <a:moveTo>
                  <a:pt x="778015" y="0"/>
                </a:moveTo>
                <a:cubicBezTo>
                  <a:pt x="392465" y="137615"/>
                  <a:pt x="6916" y="275230"/>
                  <a:pt x="92" y="409433"/>
                </a:cubicBezTo>
                <a:cubicBezTo>
                  <a:pt x="-6732" y="543636"/>
                  <a:pt x="365169" y="674427"/>
                  <a:pt x="737071" y="805218"/>
                </a:cubicBezTo>
              </a:path>
            </a:pathLst>
          </a:cu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p:cNvCxnSpPr/>
          <p:nvPr/>
        </p:nvCxnSpPr>
        <p:spPr>
          <a:xfrm>
            <a:off x="5431809" y="5622878"/>
            <a:ext cx="0" cy="370764"/>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3" name="円/楕円 22"/>
          <p:cNvSpPr/>
          <p:nvPr/>
        </p:nvSpPr>
        <p:spPr>
          <a:xfrm>
            <a:off x="3782698" y="2595348"/>
            <a:ext cx="109183" cy="10918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コネクタ 23"/>
          <p:cNvCxnSpPr>
            <a:stCxn id="23" idx="3"/>
          </p:cNvCxnSpPr>
          <p:nvPr/>
        </p:nvCxnSpPr>
        <p:spPr>
          <a:xfrm flipH="1">
            <a:off x="3782698" y="2688541"/>
            <a:ext cx="15989" cy="360307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フリーフォーム 25"/>
          <p:cNvSpPr/>
          <p:nvPr/>
        </p:nvSpPr>
        <p:spPr>
          <a:xfrm flipH="1">
            <a:off x="3555023" y="5486400"/>
            <a:ext cx="778015" cy="805218"/>
          </a:xfrm>
          <a:custGeom>
            <a:avLst/>
            <a:gdLst>
              <a:gd name="connsiteX0" fmla="*/ 778015 w 778015"/>
              <a:gd name="connsiteY0" fmla="*/ 0 h 805218"/>
              <a:gd name="connsiteX1" fmla="*/ 92 w 778015"/>
              <a:gd name="connsiteY1" fmla="*/ 409433 h 805218"/>
              <a:gd name="connsiteX2" fmla="*/ 737071 w 778015"/>
              <a:gd name="connsiteY2" fmla="*/ 805218 h 805218"/>
            </a:gdLst>
            <a:ahLst/>
            <a:cxnLst>
              <a:cxn ang="0">
                <a:pos x="connsiteX0" y="connsiteY0"/>
              </a:cxn>
              <a:cxn ang="0">
                <a:pos x="connsiteX1" y="connsiteY1"/>
              </a:cxn>
              <a:cxn ang="0">
                <a:pos x="connsiteX2" y="connsiteY2"/>
              </a:cxn>
            </a:cxnLst>
            <a:rect l="l" t="t" r="r" b="b"/>
            <a:pathLst>
              <a:path w="778015" h="805218">
                <a:moveTo>
                  <a:pt x="778015" y="0"/>
                </a:moveTo>
                <a:cubicBezTo>
                  <a:pt x="392465" y="137615"/>
                  <a:pt x="6916" y="275230"/>
                  <a:pt x="92" y="409433"/>
                </a:cubicBezTo>
                <a:cubicBezTo>
                  <a:pt x="-6732" y="543636"/>
                  <a:pt x="365169" y="674427"/>
                  <a:pt x="737071" y="805218"/>
                </a:cubicBezTo>
              </a:path>
            </a:pathLst>
          </a:cu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9" name="直線コネクタ 28"/>
          <p:cNvCxnSpPr/>
          <p:nvPr/>
        </p:nvCxnSpPr>
        <p:spPr>
          <a:xfrm>
            <a:off x="3555023" y="4681182"/>
            <a:ext cx="0" cy="80521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3555023" y="6291618"/>
            <a:ext cx="0" cy="80521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6100549" y="5808260"/>
            <a:ext cx="2358338" cy="369332"/>
          </a:xfrm>
          <a:prstGeom prst="rect">
            <a:avLst/>
          </a:prstGeom>
          <a:noFill/>
        </p:spPr>
        <p:txBody>
          <a:bodyPr wrap="none" rtlCol="0">
            <a:spAutoFit/>
          </a:bodyPr>
          <a:lstStyle/>
          <a:p>
            <a:r>
              <a:rPr kumimoji="1" lang="ja-JP" altLang="en-US" dirty="0"/>
              <a:t>出力波形が切れちゃう</a:t>
            </a:r>
          </a:p>
        </p:txBody>
      </p:sp>
    </p:spTree>
    <p:extLst>
      <p:ext uri="{BB962C8B-B14F-4D97-AF65-F5344CB8AC3E}">
        <p14:creationId xmlns:p14="http://schemas.microsoft.com/office/powerpoint/2010/main" val="396012561"/>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5676</TotalTime>
  <Words>4720</Words>
  <Application>Microsoft Office PowerPoint</Application>
  <PresentationFormat>画面に合わせる (4:3)</PresentationFormat>
  <Paragraphs>313</Paragraphs>
  <Slides>28</Slides>
  <Notes>28</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28</vt:i4>
      </vt:variant>
    </vt:vector>
  </HeadingPairs>
  <TitlesOfParts>
    <vt:vector size="34" baseType="lpstr">
      <vt:lpstr>Arial</vt:lpstr>
      <vt:lpstr>Calibri</vt:lpstr>
      <vt:lpstr>Tahoma</vt:lpstr>
      <vt:lpstr>Times New Roman</vt:lpstr>
      <vt:lpstr>標準デザイン</vt:lpstr>
      <vt:lpstr>数式</vt:lpstr>
      <vt:lpstr>バイポーラトランジスタの動作と増幅回路</vt:lpstr>
      <vt:lpstr>バイポーラトランジスタ　 BJT(Binary Junction Transistor)</vt:lpstr>
      <vt:lpstr>バイポーラトランジスタの動作</vt:lpstr>
      <vt:lpstr>バイポーラトランジスタ動作のポイント</vt:lpstr>
      <vt:lpstr>バイポーラトランジスタの特性</vt:lpstr>
      <vt:lpstr>理想化したバイポーラトランジスタの特性</vt:lpstr>
      <vt:lpstr>小信号増幅回路</vt:lpstr>
      <vt:lpstr>小信号増幅回路の増幅原理</vt:lpstr>
      <vt:lpstr>動作点が適切でないと、、、</vt:lpstr>
      <vt:lpstr>CR結合小信号増幅回路</vt:lpstr>
      <vt:lpstr>演習9-1</vt:lpstr>
      <vt:lpstr>自己バイアス回路</vt:lpstr>
      <vt:lpstr>電流帰還バイアス回路</vt:lpstr>
      <vt:lpstr>ベース接地回路</vt:lpstr>
      <vt:lpstr>ベース接地回路の動作</vt:lpstr>
      <vt:lpstr>コレクタ接地回路（エミッタフォロア）</vt:lpstr>
      <vt:lpstr>増幅回路の接地形式による違い</vt:lpstr>
      <vt:lpstr>大信号増幅回路と小信号増幅回路</vt:lpstr>
      <vt:lpstr>大信号増幅回路</vt:lpstr>
      <vt:lpstr>大信号増幅回路の使い方</vt:lpstr>
      <vt:lpstr>大信号増幅回路の使い方</vt:lpstr>
      <vt:lpstr>DTL(Diode-Transistor Logic)</vt:lpstr>
      <vt:lpstr>TTL（Transistor-Transistor Logic)</vt:lpstr>
      <vt:lpstr>トランジスタ素子</vt:lpstr>
      <vt:lpstr>トランジスタの特性：実例(東芝2SC1627A） http://www.semicon.toshiba.co.jp/docs/datasheet/ja/Transistor/2SC1627A_ja_datasheet_061107.pdf</vt:lpstr>
      <vt:lpstr>トランジスタ素子の実際</vt:lpstr>
      <vt:lpstr>今日のポイント</vt:lpstr>
      <vt:lpstr>演習9-2　大信号増幅回路</vt:lpstr>
    </vt:vector>
  </TitlesOfParts>
  <Company>Keio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電子回路基礎</dc:title>
  <dc:creator>hideo</dc:creator>
  <cp:lastModifiedBy>天野 英晴</cp:lastModifiedBy>
  <cp:revision>193</cp:revision>
  <dcterms:created xsi:type="dcterms:W3CDTF">2008-04-12T07:01:50Z</dcterms:created>
  <dcterms:modified xsi:type="dcterms:W3CDTF">2020-06-29T00:13:21Z</dcterms:modified>
</cp:coreProperties>
</file>