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3" r:id="rId2"/>
    <p:sldId id="435" r:id="rId3"/>
    <p:sldId id="446" r:id="rId4"/>
    <p:sldId id="447" r:id="rId5"/>
    <p:sldId id="448" r:id="rId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99"/>
    <a:srgbClr val="FF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71942" autoAdjust="0"/>
  </p:normalViewPr>
  <p:slideViewPr>
    <p:cSldViewPr snapToGrid="0">
      <p:cViewPr varScale="1">
        <p:scale>
          <a:sx n="48" d="100"/>
          <a:sy n="48" d="100"/>
        </p:scale>
        <p:origin x="18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27055E-DB28-4857-86CB-42B5030148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4267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5C40DE-0C2B-47EA-98B2-2C8F37239D87}" type="datetimeFigureOut">
              <a:rPr lang="ja-JP" altLang="en-US"/>
              <a:pPr>
                <a:defRPr/>
              </a:pPr>
              <a:t>2020/6/29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9D75E1-D7D5-44FA-93AF-48FFEAEBA1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4444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れを理想化するとこんな感じになります。ベース電圧とベース電流との関係はほぼダイオードです。ベース電流とコレクタ電流はほぼ比例すると考えられます。コレクタ電圧はコレクタ電流にほとんど影響を与えません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649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バイアス電流は（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）／</a:t>
            </a:r>
            <a:r>
              <a:rPr kumimoji="1" lang="en-US" altLang="ja-JP" dirty="0"/>
              <a:t>350KΩ</a:t>
            </a:r>
            <a:r>
              <a:rPr kumimoji="1" lang="ja-JP" altLang="en-US" dirty="0"/>
              <a:t>＝</a:t>
            </a:r>
            <a:r>
              <a:rPr kumimoji="1" lang="en-US" altLang="ja-JP" dirty="0"/>
              <a:t>0.021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2</a:t>
            </a:r>
            <a:r>
              <a:rPr kumimoji="1" lang="ja-JP" altLang="en-US" dirty="0"/>
              <a:t>１</a:t>
            </a:r>
            <a:r>
              <a:rPr kumimoji="1" lang="en-US" altLang="ja-JP" dirty="0" err="1"/>
              <a:t>μA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　コレクタ電流は</a:t>
            </a:r>
            <a:r>
              <a:rPr kumimoji="1" lang="en-US" altLang="ja-JP" dirty="0"/>
              <a:t>4.2</a:t>
            </a:r>
            <a:r>
              <a:rPr kumimoji="1" lang="ja-JP" altLang="en-US" dirty="0" err="1"/>
              <a:t>ｍ</a:t>
            </a:r>
            <a:r>
              <a:rPr kumimoji="1" lang="en-US" altLang="ja-JP" dirty="0"/>
              <a:t>A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1.2KΩ</a:t>
            </a:r>
            <a:r>
              <a:rPr kumimoji="1" lang="ja-JP" altLang="en-US" dirty="0"/>
              <a:t>なんで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4.2×1.2</a:t>
            </a:r>
            <a:r>
              <a:rPr kumimoji="1" lang="ja-JP" altLang="en-US" dirty="0"/>
              <a:t>＝</a:t>
            </a:r>
            <a:r>
              <a:rPr kumimoji="1" lang="en-US" altLang="ja-JP" dirty="0"/>
              <a:t>2.96V</a:t>
            </a:r>
            <a:r>
              <a:rPr kumimoji="1" lang="ja-JP" altLang="en-US" dirty="0"/>
              <a:t>が動作点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800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上の図のトランジスタが</a:t>
            </a:r>
            <a:r>
              <a:rPr kumimoji="1" lang="en-US" altLang="ja-JP" dirty="0"/>
              <a:t>6</a:t>
            </a:r>
            <a:r>
              <a:rPr kumimoji="1" lang="ja-JP" altLang="en-US" dirty="0"/>
              <a:t>ページの特性を持つとする。飽和ぎりぎりで用いる場合、ベース電流をどのようにすれば良いか？また、このために</a:t>
            </a:r>
            <a:r>
              <a:rPr kumimoji="1" lang="en-US" altLang="ja-JP" dirty="0"/>
              <a:t>R1</a:t>
            </a:r>
            <a:r>
              <a:rPr kumimoji="1" lang="ja-JP" altLang="en-US" dirty="0"/>
              <a:t>の値をいくつにすれば良いか？</a:t>
            </a:r>
            <a:endParaRPr kumimoji="1" lang="en-US" altLang="ja-JP" dirty="0"/>
          </a:p>
          <a:p>
            <a:r>
              <a:rPr kumimoji="1" lang="ja-JP" altLang="en-US" dirty="0"/>
              <a:t>ちなみに飽和状態になる値を越えてベース電流を流すことを過飽和と呼び、これをやると</a:t>
            </a:r>
            <a:r>
              <a:rPr kumimoji="1" lang="en-US" altLang="ja-JP" dirty="0"/>
              <a:t>ON</a:t>
            </a:r>
            <a:r>
              <a:rPr kumimoji="1" lang="ja-JP" altLang="en-US" dirty="0"/>
              <a:t>→</a:t>
            </a:r>
            <a:r>
              <a:rPr kumimoji="1" lang="en-US" altLang="ja-JP" dirty="0"/>
              <a:t>OFF</a:t>
            </a:r>
            <a:r>
              <a:rPr kumimoji="1" lang="ja-JP" altLang="en-US" dirty="0"/>
              <a:t>の遅延が大きくなってしまいます。これは</a:t>
            </a:r>
            <a:r>
              <a:rPr kumimoji="1" lang="en-US" altLang="ja-JP" dirty="0"/>
              <a:t>DTL</a:t>
            </a:r>
            <a:r>
              <a:rPr kumimoji="1" lang="ja-JP" altLang="en-US" dirty="0"/>
              <a:t>が遅くなる一つの原因です。ただし、飽和ぎりぎりで使うと別に困った</a:t>
            </a:r>
            <a:r>
              <a:rPr kumimoji="1" lang="ja-JP" altLang="en-US"/>
              <a:t>ことが起きます。これもまた後ほど勉強します。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787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（回答）抵抗からの電流は（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）／</a:t>
            </a:r>
            <a:r>
              <a:rPr kumimoji="1" lang="en-US" altLang="ja-JP" dirty="0"/>
              <a:t>350KΩ</a:t>
            </a:r>
            <a:r>
              <a:rPr kumimoji="1" lang="ja-JP" altLang="en-US" dirty="0"/>
              <a:t>＝</a:t>
            </a:r>
            <a:r>
              <a:rPr kumimoji="1" lang="en-US" altLang="ja-JP" dirty="0"/>
              <a:t>21μA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　これから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／</a:t>
            </a:r>
            <a:r>
              <a:rPr kumimoji="1" lang="en-US" altLang="ja-JP" dirty="0"/>
              <a:t>100KΩ</a:t>
            </a:r>
            <a:r>
              <a:rPr kumimoji="1" lang="ja-JP" altLang="en-US" dirty="0"/>
              <a:t>＝</a:t>
            </a:r>
            <a:r>
              <a:rPr kumimoji="1" lang="en-US" altLang="ja-JP" dirty="0"/>
              <a:t>7μA</a:t>
            </a:r>
            <a:r>
              <a:rPr kumimoji="1" lang="ja-JP" altLang="en-US" dirty="0"/>
              <a:t>を引き算すると、ベース電流は</a:t>
            </a:r>
            <a:r>
              <a:rPr kumimoji="1" lang="en-US" altLang="ja-JP" dirty="0"/>
              <a:t>14μA</a:t>
            </a:r>
            <a:r>
              <a:rPr kumimoji="1" lang="ja-JP" altLang="en-US" dirty="0" err="1"/>
              <a:t>。</a:t>
            </a:r>
            <a:r>
              <a:rPr kumimoji="1" lang="ja-JP" altLang="en-US" dirty="0"/>
              <a:t>コレクタ電流はその</a:t>
            </a:r>
            <a:r>
              <a:rPr kumimoji="1" lang="en-US" altLang="ja-JP" dirty="0"/>
              <a:t>200</a:t>
            </a:r>
            <a:r>
              <a:rPr kumimoji="1" lang="ja-JP" altLang="en-US" dirty="0"/>
              <a:t>倍で、</a:t>
            </a:r>
            <a:r>
              <a:rPr kumimoji="1" lang="en-US" altLang="ja-JP" dirty="0"/>
              <a:t>2.8</a:t>
            </a:r>
            <a:r>
              <a:rPr kumimoji="1" lang="ja-JP" altLang="en-US" dirty="0" err="1"/>
              <a:t>ｍ</a:t>
            </a:r>
            <a:r>
              <a:rPr kumimoji="1" lang="en-US" altLang="ja-JP" dirty="0"/>
              <a:t>A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2.8×1.2</a:t>
            </a:r>
            <a:r>
              <a:rPr kumimoji="1" lang="ja-JP" altLang="en-US" dirty="0"/>
              <a:t>＝</a:t>
            </a:r>
            <a:r>
              <a:rPr kumimoji="1" lang="en-US" altLang="ja-JP" dirty="0"/>
              <a:t>4.64V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248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（回答）抵抗からの電流は（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）／</a:t>
            </a:r>
            <a:r>
              <a:rPr kumimoji="1" lang="en-US" altLang="ja-JP" dirty="0"/>
              <a:t>350KΩ</a:t>
            </a:r>
            <a:r>
              <a:rPr kumimoji="1" lang="ja-JP" altLang="en-US" dirty="0"/>
              <a:t>＝</a:t>
            </a:r>
            <a:r>
              <a:rPr kumimoji="1" lang="en-US" altLang="ja-JP" dirty="0"/>
              <a:t>21μA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　これから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／</a:t>
            </a:r>
            <a:r>
              <a:rPr kumimoji="1" lang="en-US" altLang="ja-JP" dirty="0"/>
              <a:t>100KΩ</a:t>
            </a:r>
            <a:r>
              <a:rPr kumimoji="1" lang="ja-JP" altLang="en-US" dirty="0"/>
              <a:t>＝</a:t>
            </a:r>
            <a:r>
              <a:rPr kumimoji="1" lang="en-US" altLang="ja-JP" dirty="0"/>
              <a:t>7μA</a:t>
            </a:r>
            <a:r>
              <a:rPr kumimoji="1" lang="ja-JP" altLang="en-US" dirty="0"/>
              <a:t>を引き算すると、ベース電流は</a:t>
            </a:r>
            <a:r>
              <a:rPr kumimoji="1" lang="en-US" altLang="ja-JP" dirty="0"/>
              <a:t>14μA</a:t>
            </a:r>
            <a:r>
              <a:rPr kumimoji="1" lang="ja-JP" altLang="en-US" dirty="0" err="1"/>
              <a:t>。</a:t>
            </a:r>
            <a:r>
              <a:rPr kumimoji="1" lang="ja-JP" altLang="en-US" dirty="0"/>
              <a:t>コレクタ電流はその</a:t>
            </a:r>
            <a:r>
              <a:rPr kumimoji="1" lang="en-US" altLang="ja-JP" dirty="0"/>
              <a:t>200</a:t>
            </a:r>
            <a:r>
              <a:rPr kumimoji="1" lang="ja-JP" altLang="en-US" dirty="0"/>
              <a:t>倍で、</a:t>
            </a:r>
            <a:r>
              <a:rPr kumimoji="1" lang="en-US" altLang="ja-JP" dirty="0"/>
              <a:t>2.8</a:t>
            </a:r>
            <a:r>
              <a:rPr kumimoji="1" lang="ja-JP" altLang="en-US" dirty="0" err="1"/>
              <a:t>ｍ</a:t>
            </a:r>
            <a:r>
              <a:rPr kumimoji="1" lang="en-US" altLang="ja-JP" dirty="0"/>
              <a:t>A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8</a:t>
            </a:r>
            <a:r>
              <a:rPr kumimoji="1" lang="ja-JP" altLang="en-US" dirty="0"/>
              <a:t>－</a:t>
            </a:r>
            <a:r>
              <a:rPr kumimoji="1" lang="en-US" altLang="ja-JP" dirty="0"/>
              <a:t>2.8×1.2</a:t>
            </a:r>
            <a:r>
              <a:rPr kumimoji="1" lang="ja-JP" altLang="en-US" dirty="0"/>
              <a:t>＝</a:t>
            </a:r>
            <a:r>
              <a:rPr kumimoji="1" lang="en-US" altLang="ja-JP" dirty="0"/>
              <a:t>4.64V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014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53112-18F5-42DF-AA3A-2468699A8A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023A5-B4C8-4E13-80B9-3500C5AAF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5D15A-33B4-4F14-A092-B0456D5F7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D422-737F-4EE2-B80B-54894A54CC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EB3B-CCEE-4791-A446-CE09C1499E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5A62-DDD2-46D2-A0BF-516C93E08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D8D47-58A0-42FE-9344-E1BE62AC1D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7387F-41C6-4FAD-B843-4D6F6018D8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BDAB-A376-47DA-82D7-E9B22CBE03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4B8DF-07B5-4A95-B73F-F581DFDCE4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E27B1-B1BF-4CBD-9342-1EB874243D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8FF67E-7761-4BE2-A791-DF5CF35F4C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9" Type="http://schemas.openxmlformats.org/officeDocument/2006/relationships/image" Target="../media/image17.wmf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5.wmf"/><Relationship Id="rId42" Type="http://schemas.openxmlformats.org/officeDocument/2006/relationships/oleObject" Target="../embeddings/oleObject21.bin"/><Relationship Id="rId47" Type="http://schemas.openxmlformats.org/officeDocument/2006/relationships/oleObject" Target="../embeddings/oleObject24.bin"/><Relationship Id="rId50" Type="http://schemas.openxmlformats.org/officeDocument/2006/relationships/image" Target="../media/image22.wmf"/><Relationship Id="rId55" Type="http://schemas.openxmlformats.org/officeDocument/2006/relationships/oleObject" Target="../embeddings/oleObject29.bin"/><Relationship Id="rId63" Type="http://schemas.openxmlformats.org/officeDocument/2006/relationships/oleObject" Target="../embeddings/oleObject34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29" Type="http://schemas.openxmlformats.org/officeDocument/2006/relationships/oleObject" Target="../embeddings/oleObject14.bin"/><Relationship Id="rId41" Type="http://schemas.openxmlformats.org/officeDocument/2006/relationships/image" Target="../media/image18.wmf"/><Relationship Id="rId54" Type="http://schemas.openxmlformats.org/officeDocument/2006/relationships/image" Target="../media/image23.wmf"/><Relationship Id="rId62" Type="http://schemas.openxmlformats.org/officeDocument/2006/relationships/oleObject" Target="../embeddings/oleObject3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0.wmf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18.bin"/><Relationship Id="rId40" Type="http://schemas.openxmlformats.org/officeDocument/2006/relationships/oleObject" Target="../embeddings/oleObject20.bin"/><Relationship Id="rId45" Type="http://schemas.openxmlformats.org/officeDocument/2006/relationships/oleObject" Target="../embeddings/oleObject23.bin"/><Relationship Id="rId53" Type="http://schemas.openxmlformats.org/officeDocument/2006/relationships/oleObject" Target="../embeddings/oleObject28.bin"/><Relationship Id="rId58" Type="http://schemas.openxmlformats.org/officeDocument/2006/relationships/oleObject" Target="../embeddings/oleObject31.bin"/><Relationship Id="rId5" Type="http://schemas.openxmlformats.org/officeDocument/2006/relationships/image" Target="../media/image1.w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2.wmf"/><Relationship Id="rId36" Type="http://schemas.openxmlformats.org/officeDocument/2006/relationships/image" Target="../media/image16.wmf"/><Relationship Id="rId49" Type="http://schemas.openxmlformats.org/officeDocument/2006/relationships/oleObject" Target="../embeddings/oleObject25.bin"/><Relationship Id="rId57" Type="http://schemas.openxmlformats.org/officeDocument/2006/relationships/oleObject" Target="../embeddings/oleObject30.bin"/><Relationship Id="rId61" Type="http://schemas.openxmlformats.org/officeDocument/2006/relationships/image" Target="../media/image26.wmf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oleObject" Target="../embeddings/oleObject22.bin"/><Relationship Id="rId52" Type="http://schemas.openxmlformats.org/officeDocument/2006/relationships/oleObject" Target="../embeddings/oleObject27.bin"/><Relationship Id="rId60" Type="http://schemas.openxmlformats.org/officeDocument/2006/relationships/oleObject" Target="../embeddings/oleObject32.bin"/><Relationship Id="rId65" Type="http://schemas.openxmlformats.org/officeDocument/2006/relationships/oleObject" Target="../embeddings/oleObject36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3.wmf"/><Relationship Id="rId35" Type="http://schemas.openxmlformats.org/officeDocument/2006/relationships/oleObject" Target="../embeddings/oleObject17.bin"/><Relationship Id="rId43" Type="http://schemas.openxmlformats.org/officeDocument/2006/relationships/image" Target="../media/image19.wmf"/><Relationship Id="rId48" Type="http://schemas.openxmlformats.org/officeDocument/2006/relationships/image" Target="../media/image21.wmf"/><Relationship Id="rId56" Type="http://schemas.openxmlformats.org/officeDocument/2006/relationships/image" Target="../media/image24.wmf"/><Relationship Id="rId64" Type="http://schemas.openxmlformats.org/officeDocument/2006/relationships/oleObject" Target="../embeddings/oleObject35.bin"/><Relationship Id="rId8" Type="http://schemas.openxmlformats.org/officeDocument/2006/relationships/oleObject" Target="../embeddings/oleObject3.bin"/><Relationship Id="rId51" Type="http://schemas.openxmlformats.org/officeDocument/2006/relationships/oleObject" Target="../embeddings/oleObject26.bin"/><Relationship Id="rId3" Type="http://schemas.openxmlformats.org/officeDocument/2006/relationships/notesSlide" Target="../notesSlides/notesSlide1.xml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oleObject" Target="../embeddings/oleObject19.bin"/><Relationship Id="rId46" Type="http://schemas.openxmlformats.org/officeDocument/2006/relationships/image" Target="../media/image20.wmf"/><Relationship Id="rId59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dirty="0"/>
              <a:t>理想化したバイポーラトランジスタの特性</a:t>
            </a:r>
            <a:endParaRPr lang="en-US" altLang="ja-JP" sz="3600" dirty="0"/>
          </a:p>
        </p:txBody>
      </p:sp>
      <p:graphicFrame>
        <p:nvGraphicFramePr>
          <p:cNvPr id="46084" name="Group 4"/>
          <p:cNvGraphicFramePr>
            <a:graphicFrameLocks noGrp="1"/>
          </p:cNvGraphicFramePr>
          <p:nvPr/>
        </p:nvGraphicFramePr>
        <p:xfrm>
          <a:off x="795338" y="2349500"/>
          <a:ext cx="2316162" cy="2286002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386" name="Freeform 87"/>
          <p:cNvSpPr>
            <a:spLocks/>
          </p:cNvSpPr>
          <p:nvPr/>
        </p:nvSpPr>
        <p:spPr bwMode="auto">
          <a:xfrm>
            <a:off x="815975" y="2425700"/>
            <a:ext cx="1990725" cy="2228850"/>
          </a:xfrm>
          <a:custGeom>
            <a:avLst/>
            <a:gdLst>
              <a:gd name="T0" fmla="*/ 0 w 1254"/>
              <a:gd name="T1" fmla="*/ 2147483647 h 1404"/>
              <a:gd name="T2" fmla="*/ 2147483647 w 1254"/>
              <a:gd name="T3" fmla="*/ 2147483647 h 1404"/>
              <a:gd name="T4" fmla="*/ 2147483647 w 1254"/>
              <a:gd name="T5" fmla="*/ 2147483647 h 1404"/>
              <a:gd name="T6" fmla="*/ 2147483647 w 1254"/>
              <a:gd name="T7" fmla="*/ 2147483647 h 1404"/>
              <a:gd name="T8" fmla="*/ 2147483647 w 1254"/>
              <a:gd name="T9" fmla="*/ 2147483647 h 1404"/>
              <a:gd name="T10" fmla="*/ 2147483647 w 1254"/>
              <a:gd name="T11" fmla="*/ 2147483647 h 1404"/>
              <a:gd name="T12" fmla="*/ 2147483647 w 1254"/>
              <a:gd name="T13" fmla="*/ 2147483647 h 1404"/>
              <a:gd name="T14" fmla="*/ 2147483647 w 1254"/>
              <a:gd name="T15" fmla="*/ 2147483647 h 1404"/>
              <a:gd name="T16" fmla="*/ 2147483647 w 1254"/>
              <a:gd name="T17" fmla="*/ 2147483647 h 1404"/>
              <a:gd name="T18" fmla="*/ 2147483647 w 1254"/>
              <a:gd name="T19" fmla="*/ 2147483647 h 1404"/>
              <a:gd name="T20" fmla="*/ 2147483647 w 1254"/>
              <a:gd name="T21" fmla="*/ 2147483647 h 1404"/>
              <a:gd name="T22" fmla="*/ 2147483647 w 1254"/>
              <a:gd name="T23" fmla="*/ 0 h 14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54"/>
              <a:gd name="T37" fmla="*/ 0 h 1404"/>
              <a:gd name="T38" fmla="*/ 1254 w 1254"/>
              <a:gd name="T39" fmla="*/ 1404 h 140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54" h="1404">
                <a:moveTo>
                  <a:pt x="0" y="1398"/>
                </a:moveTo>
                <a:cubicBezTo>
                  <a:pt x="63" y="1400"/>
                  <a:pt x="259" y="1404"/>
                  <a:pt x="378" y="1404"/>
                </a:cubicBezTo>
                <a:cubicBezTo>
                  <a:pt x="497" y="1404"/>
                  <a:pt x="626" y="1400"/>
                  <a:pt x="714" y="1398"/>
                </a:cubicBezTo>
                <a:cubicBezTo>
                  <a:pt x="802" y="1396"/>
                  <a:pt x="856" y="1393"/>
                  <a:pt x="906" y="1392"/>
                </a:cubicBezTo>
                <a:cubicBezTo>
                  <a:pt x="956" y="1391"/>
                  <a:pt x="985" y="1397"/>
                  <a:pt x="1014" y="1392"/>
                </a:cubicBezTo>
                <a:cubicBezTo>
                  <a:pt x="1043" y="1387"/>
                  <a:pt x="1062" y="1379"/>
                  <a:pt x="1080" y="1362"/>
                </a:cubicBezTo>
                <a:cubicBezTo>
                  <a:pt x="1098" y="1345"/>
                  <a:pt x="1112" y="1316"/>
                  <a:pt x="1122" y="1290"/>
                </a:cubicBezTo>
                <a:cubicBezTo>
                  <a:pt x="1132" y="1264"/>
                  <a:pt x="1135" y="1242"/>
                  <a:pt x="1140" y="1206"/>
                </a:cubicBezTo>
                <a:cubicBezTo>
                  <a:pt x="1145" y="1170"/>
                  <a:pt x="1144" y="1169"/>
                  <a:pt x="1152" y="1074"/>
                </a:cubicBezTo>
                <a:cubicBezTo>
                  <a:pt x="1160" y="979"/>
                  <a:pt x="1177" y="769"/>
                  <a:pt x="1188" y="636"/>
                </a:cubicBezTo>
                <a:cubicBezTo>
                  <a:pt x="1199" y="503"/>
                  <a:pt x="1207" y="382"/>
                  <a:pt x="1218" y="276"/>
                </a:cubicBezTo>
                <a:cubicBezTo>
                  <a:pt x="1229" y="170"/>
                  <a:pt x="1247" y="57"/>
                  <a:pt x="1254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6168" name="Group 88"/>
          <p:cNvGraphicFramePr>
            <a:graphicFrameLocks noGrp="1"/>
          </p:cNvGraphicFramePr>
          <p:nvPr/>
        </p:nvGraphicFramePr>
        <p:xfrm>
          <a:off x="3590925" y="2395538"/>
          <a:ext cx="2316163" cy="2271715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470" name="Line 171"/>
          <p:cNvSpPr>
            <a:spLocks noChangeShapeType="1"/>
          </p:cNvSpPr>
          <p:nvPr/>
        </p:nvSpPr>
        <p:spPr bwMode="auto">
          <a:xfrm flipV="1">
            <a:off x="3568700" y="2425700"/>
            <a:ext cx="2286000" cy="2209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6252" name="Group 172"/>
          <p:cNvGraphicFramePr>
            <a:graphicFrameLocks noGrp="1"/>
          </p:cNvGraphicFramePr>
          <p:nvPr/>
        </p:nvGraphicFramePr>
        <p:xfrm>
          <a:off x="6357938" y="2395538"/>
          <a:ext cx="2316162" cy="2271715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1554" name="Group 255"/>
          <p:cNvGrpSpPr>
            <a:grpSpLocks/>
          </p:cNvGrpSpPr>
          <p:nvPr/>
        </p:nvGrpSpPr>
        <p:grpSpPr bwMode="auto">
          <a:xfrm>
            <a:off x="520700" y="1892300"/>
            <a:ext cx="8247063" cy="3328988"/>
            <a:chOff x="192" y="864"/>
            <a:chExt cx="5195" cy="2097"/>
          </a:xfrm>
        </p:grpSpPr>
        <p:graphicFrame>
          <p:nvGraphicFramePr>
            <p:cNvPr id="11266" name="Object 256"/>
            <p:cNvGraphicFramePr>
              <a:graphicFrameLocks noChangeAspect="1"/>
            </p:cNvGraphicFramePr>
            <p:nvPr/>
          </p:nvGraphicFramePr>
          <p:xfrm>
            <a:off x="192" y="864"/>
            <a:ext cx="174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0" name="数式" r:id="rId4" imgW="177480" imgH="215640" progId="Equation.3">
                    <p:embed/>
                  </p:oleObj>
                </mc:Choice>
                <mc:Fallback>
                  <p:oleObj name="数式" r:id="rId4" imgW="177480" imgH="215640" progId="Equation.3">
                    <p:embed/>
                    <p:pic>
                      <p:nvPicPr>
                        <p:cNvPr id="0" name="Object 2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864"/>
                          <a:ext cx="174" cy="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7" name="Object 257"/>
            <p:cNvGraphicFramePr>
              <a:graphicFrameLocks noChangeAspect="1"/>
            </p:cNvGraphicFramePr>
            <p:nvPr/>
          </p:nvGraphicFramePr>
          <p:xfrm>
            <a:off x="1536" y="2688"/>
            <a:ext cx="236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1" name="数式" r:id="rId6" imgW="241200" imgH="215640" progId="Equation.3">
                    <p:embed/>
                  </p:oleObj>
                </mc:Choice>
                <mc:Fallback>
                  <p:oleObj name="数式" r:id="rId6" imgW="241200" imgH="215640" progId="Equation.3">
                    <p:embed/>
                    <p:pic>
                      <p:nvPicPr>
                        <p:cNvPr id="0" name="Object 2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2688"/>
                          <a:ext cx="236" cy="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8" name="Object 258"/>
            <p:cNvGraphicFramePr>
              <a:graphicFrameLocks noChangeAspect="1"/>
            </p:cNvGraphicFramePr>
            <p:nvPr/>
          </p:nvGraphicFramePr>
          <p:xfrm>
            <a:off x="5040" y="2736"/>
            <a:ext cx="236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2" name="数式" r:id="rId8" imgW="241200" imgH="228600" progId="Equation.3">
                    <p:embed/>
                  </p:oleObj>
                </mc:Choice>
                <mc:Fallback>
                  <p:oleObj name="数式" r:id="rId8" imgW="241200" imgH="228600" progId="Equation.3">
                    <p:embed/>
                    <p:pic>
                      <p:nvPicPr>
                        <p:cNvPr id="0" name="Object 2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2736"/>
                          <a:ext cx="236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9" name="Object 259"/>
            <p:cNvGraphicFramePr>
              <a:graphicFrameLocks noChangeAspect="1"/>
            </p:cNvGraphicFramePr>
            <p:nvPr/>
          </p:nvGraphicFramePr>
          <p:xfrm>
            <a:off x="3312" y="2688"/>
            <a:ext cx="174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3" name="数式" r:id="rId10" imgW="177480" imgH="215640" progId="Equation.3">
                    <p:embed/>
                  </p:oleObj>
                </mc:Choice>
                <mc:Fallback>
                  <p:oleObj name="数式" r:id="rId10" imgW="177480" imgH="215640" progId="Equation.3">
                    <p:embed/>
                    <p:pic>
                      <p:nvPicPr>
                        <p:cNvPr id="0" name="Object 2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688"/>
                          <a:ext cx="174" cy="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0" name="Object 260"/>
            <p:cNvGraphicFramePr>
              <a:graphicFrameLocks noChangeAspect="1"/>
            </p:cNvGraphicFramePr>
            <p:nvPr/>
          </p:nvGraphicFramePr>
          <p:xfrm>
            <a:off x="1968" y="912"/>
            <a:ext cx="174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4" name="数式" r:id="rId11" imgW="177480" imgH="228600" progId="Equation.3">
                    <p:embed/>
                  </p:oleObj>
                </mc:Choice>
                <mc:Fallback>
                  <p:oleObj name="数式" r:id="rId11" imgW="177480" imgH="228600" progId="Equation.3">
                    <p:embed/>
                    <p:pic>
                      <p:nvPicPr>
                        <p:cNvPr id="0" name="Object 2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912"/>
                          <a:ext cx="174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1" name="Object 261"/>
            <p:cNvGraphicFramePr>
              <a:graphicFrameLocks noChangeAspect="1"/>
            </p:cNvGraphicFramePr>
            <p:nvPr/>
          </p:nvGraphicFramePr>
          <p:xfrm>
            <a:off x="288" y="2609"/>
            <a:ext cx="19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5" name="数式" r:id="rId13" imgW="177480" imgH="139680" progId="Equation.3">
                    <p:embed/>
                  </p:oleObj>
                </mc:Choice>
                <mc:Fallback>
                  <p:oleObj name="数式" r:id="rId13" imgW="177480" imgH="139680" progId="Equation.3">
                    <p:embed/>
                    <p:pic>
                      <p:nvPicPr>
                        <p:cNvPr id="0" name="Object 2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2609"/>
                          <a:ext cx="19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2" name="Object 262"/>
            <p:cNvGraphicFramePr>
              <a:graphicFrameLocks noChangeAspect="1"/>
            </p:cNvGraphicFramePr>
            <p:nvPr/>
          </p:nvGraphicFramePr>
          <p:xfrm>
            <a:off x="624" y="2606"/>
            <a:ext cx="19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6" name="数式" r:id="rId15" imgW="177480" imgH="139680" progId="Equation.3">
                    <p:embed/>
                  </p:oleObj>
                </mc:Choice>
                <mc:Fallback>
                  <p:oleObj name="数式" r:id="rId15" imgW="177480" imgH="139680" progId="Equation.3">
                    <p:embed/>
                    <p:pic>
                      <p:nvPicPr>
                        <p:cNvPr id="0" name="Object 2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606"/>
                          <a:ext cx="19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3" name="Object 263"/>
            <p:cNvGraphicFramePr>
              <a:graphicFrameLocks noChangeAspect="1"/>
            </p:cNvGraphicFramePr>
            <p:nvPr/>
          </p:nvGraphicFramePr>
          <p:xfrm>
            <a:off x="1344" y="2592"/>
            <a:ext cx="207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7" name="数式" r:id="rId17" imgW="177480" imgH="139680" progId="Equation.3">
                    <p:embed/>
                  </p:oleObj>
                </mc:Choice>
                <mc:Fallback>
                  <p:oleObj name="数式" r:id="rId17" imgW="177480" imgH="139680" progId="Equation.3">
                    <p:embed/>
                    <p:pic>
                      <p:nvPicPr>
                        <p:cNvPr id="0" name="Object 2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592"/>
                          <a:ext cx="207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4" name="Object 264"/>
            <p:cNvGraphicFramePr>
              <a:graphicFrameLocks noChangeAspect="1"/>
            </p:cNvGraphicFramePr>
            <p:nvPr/>
          </p:nvGraphicFramePr>
          <p:xfrm>
            <a:off x="200" y="1433"/>
            <a:ext cx="192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8" name="数式" r:id="rId19" imgW="152280" imgH="139680" progId="Equation.3">
                    <p:embed/>
                  </p:oleObj>
                </mc:Choice>
                <mc:Fallback>
                  <p:oleObj name="数式" r:id="rId19" imgW="152280" imgH="139680" progId="Equation.3">
                    <p:embed/>
                    <p:pic>
                      <p:nvPicPr>
                        <p:cNvPr id="0" name="Object 2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" y="1433"/>
                          <a:ext cx="192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5" name="Object 265"/>
            <p:cNvGraphicFramePr>
              <a:graphicFrameLocks noChangeAspect="1"/>
            </p:cNvGraphicFramePr>
            <p:nvPr/>
          </p:nvGraphicFramePr>
          <p:xfrm>
            <a:off x="200" y="2136"/>
            <a:ext cx="192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79" name="数式" r:id="rId21" imgW="152280" imgH="139680" progId="Equation.3">
                    <p:embed/>
                  </p:oleObj>
                </mc:Choice>
                <mc:Fallback>
                  <p:oleObj name="数式" r:id="rId21" imgW="152280" imgH="139680" progId="Equation.3">
                    <p:embed/>
                    <p:pic>
                      <p:nvPicPr>
                        <p:cNvPr id="0" name="Object 2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" y="2136"/>
                          <a:ext cx="192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6" name="Object 266"/>
            <p:cNvGraphicFramePr>
              <a:graphicFrameLocks noChangeAspect="1"/>
            </p:cNvGraphicFramePr>
            <p:nvPr/>
          </p:nvGraphicFramePr>
          <p:xfrm>
            <a:off x="192" y="1777"/>
            <a:ext cx="20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0" name="数式" r:id="rId23" imgW="152280" imgH="139680" progId="Equation.3">
                    <p:embed/>
                  </p:oleObj>
                </mc:Choice>
                <mc:Fallback>
                  <p:oleObj name="数式" r:id="rId23" imgW="152280" imgH="139680" progId="Equation.3">
                    <p:embed/>
                    <p:pic>
                      <p:nvPicPr>
                        <p:cNvPr id="0" name="Object 2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1777"/>
                          <a:ext cx="20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7" name="Object 267"/>
            <p:cNvGraphicFramePr>
              <a:graphicFrameLocks noChangeAspect="1"/>
            </p:cNvGraphicFramePr>
            <p:nvPr/>
          </p:nvGraphicFramePr>
          <p:xfrm>
            <a:off x="221" y="2481"/>
            <a:ext cx="150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1" name="数式" r:id="rId25" imgW="101520" imgH="139680" progId="Equation.3">
                    <p:embed/>
                  </p:oleObj>
                </mc:Choice>
                <mc:Fallback>
                  <p:oleObj name="数式" r:id="rId25" imgW="101520" imgH="139680" progId="Equation.3">
                    <p:embed/>
                    <p:pic>
                      <p:nvPicPr>
                        <p:cNvPr id="0" name="Object 2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" y="2481"/>
                          <a:ext cx="150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8" name="Object 268"/>
            <p:cNvGraphicFramePr>
              <a:graphicFrameLocks noChangeAspect="1"/>
            </p:cNvGraphicFramePr>
            <p:nvPr/>
          </p:nvGraphicFramePr>
          <p:xfrm>
            <a:off x="200" y="1089"/>
            <a:ext cx="192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2" name="数式" r:id="rId27" imgW="152280" imgH="139680" progId="Equation.3">
                    <p:embed/>
                  </p:oleObj>
                </mc:Choice>
                <mc:Fallback>
                  <p:oleObj name="数式" r:id="rId27" imgW="152280" imgH="139680" progId="Equation.3">
                    <p:embed/>
                    <p:pic>
                      <p:nvPicPr>
                        <p:cNvPr id="0" name="Object 2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" y="1089"/>
                          <a:ext cx="192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9" name="Object 269"/>
            <p:cNvGraphicFramePr>
              <a:graphicFrameLocks noChangeAspect="1"/>
            </p:cNvGraphicFramePr>
            <p:nvPr/>
          </p:nvGraphicFramePr>
          <p:xfrm>
            <a:off x="1008" y="2603"/>
            <a:ext cx="19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3" name="数式" r:id="rId29" imgW="177480" imgH="139680" progId="Equation.3">
                    <p:embed/>
                  </p:oleObj>
                </mc:Choice>
                <mc:Fallback>
                  <p:oleObj name="数式" r:id="rId29" imgW="177480" imgH="139680" progId="Equation.3">
                    <p:embed/>
                    <p:pic>
                      <p:nvPicPr>
                        <p:cNvPr id="0" name="Object 2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603"/>
                          <a:ext cx="19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0" name="Object 270"/>
            <p:cNvGraphicFramePr>
              <a:graphicFrameLocks noChangeAspect="1"/>
            </p:cNvGraphicFramePr>
            <p:nvPr/>
          </p:nvGraphicFramePr>
          <p:xfrm>
            <a:off x="1728" y="2601"/>
            <a:ext cx="207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4" name="数式" r:id="rId31" imgW="177480" imgH="139680" progId="Equation.3">
                    <p:embed/>
                  </p:oleObj>
                </mc:Choice>
                <mc:Fallback>
                  <p:oleObj name="数式" r:id="rId31" imgW="177480" imgH="139680" progId="Equation.3">
                    <p:embed/>
                    <p:pic>
                      <p:nvPicPr>
                        <p:cNvPr id="0" name="Object 2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601"/>
                          <a:ext cx="207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1" name="Object 271"/>
            <p:cNvGraphicFramePr>
              <a:graphicFrameLocks noChangeAspect="1"/>
            </p:cNvGraphicFramePr>
            <p:nvPr/>
          </p:nvGraphicFramePr>
          <p:xfrm>
            <a:off x="2090" y="2629"/>
            <a:ext cx="110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5" name="数式" r:id="rId33" imgW="101520" imgH="139680" progId="Equation.3">
                    <p:embed/>
                  </p:oleObj>
                </mc:Choice>
                <mc:Fallback>
                  <p:oleObj name="数式" r:id="rId33" imgW="101520" imgH="139680" progId="Equation.3">
                    <p:embed/>
                    <p:pic>
                      <p:nvPicPr>
                        <p:cNvPr id="0" name="Object 2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0" y="2629"/>
                          <a:ext cx="110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2" name="Object 272"/>
            <p:cNvGraphicFramePr>
              <a:graphicFrameLocks noChangeAspect="1"/>
            </p:cNvGraphicFramePr>
            <p:nvPr/>
          </p:nvGraphicFramePr>
          <p:xfrm>
            <a:off x="2398" y="2626"/>
            <a:ext cx="165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6" name="数式" r:id="rId35" imgW="152280" imgH="139680" progId="Equation.3">
                    <p:embed/>
                  </p:oleObj>
                </mc:Choice>
                <mc:Fallback>
                  <p:oleObj name="数式" r:id="rId35" imgW="152280" imgH="139680" progId="Equation.3">
                    <p:embed/>
                    <p:pic>
                      <p:nvPicPr>
                        <p:cNvPr id="0" name="Object 2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" y="2626"/>
                          <a:ext cx="165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3" name="Object 273"/>
            <p:cNvGraphicFramePr>
              <a:graphicFrameLocks noChangeAspect="1"/>
            </p:cNvGraphicFramePr>
            <p:nvPr/>
          </p:nvGraphicFramePr>
          <p:xfrm>
            <a:off x="3119" y="2621"/>
            <a:ext cx="17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7" name="数式" r:id="rId37" imgW="152280" imgH="139680" progId="Equation.3">
                    <p:embed/>
                  </p:oleObj>
                </mc:Choice>
                <mc:Fallback>
                  <p:oleObj name="数式" r:id="rId37" imgW="152280" imgH="139680" progId="Equation.3">
                    <p:embed/>
                    <p:pic>
                      <p:nvPicPr>
                        <p:cNvPr id="0" name="Object 2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9" y="2621"/>
                          <a:ext cx="17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4" name="Object 274"/>
            <p:cNvGraphicFramePr>
              <a:graphicFrameLocks noChangeAspect="1"/>
            </p:cNvGraphicFramePr>
            <p:nvPr/>
          </p:nvGraphicFramePr>
          <p:xfrm>
            <a:off x="1976" y="1448"/>
            <a:ext cx="176" cy="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8" name="数式" r:id="rId38" imgW="139680" imgH="126720" progId="Equation.3">
                    <p:embed/>
                  </p:oleObj>
                </mc:Choice>
                <mc:Fallback>
                  <p:oleObj name="数式" r:id="rId38" imgW="139680" imgH="126720" progId="Equation.3">
                    <p:embed/>
                    <p:pic>
                      <p:nvPicPr>
                        <p:cNvPr id="0" name="Object 2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6" y="1448"/>
                          <a:ext cx="176" cy="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5" name="Object 275"/>
            <p:cNvGraphicFramePr>
              <a:graphicFrameLocks noChangeAspect="1"/>
            </p:cNvGraphicFramePr>
            <p:nvPr/>
          </p:nvGraphicFramePr>
          <p:xfrm>
            <a:off x="1993" y="2164"/>
            <a:ext cx="128" cy="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89" name="数式" r:id="rId40" imgW="101520" imgH="126720" progId="Equation.3">
                    <p:embed/>
                  </p:oleObj>
                </mc:Choice>
                <mc:Fallback>
                  <p:oleObj name="数式" r:id="rId40" imgW="101520" imgH="126720" progId="Equation.3">
                    <p:embed/>
                    <p:pic>
                      <p:nvPicPr>
                        <p:cNvPr id="0" name="Object 2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3" y="2164"/>
                          <a:ext cx="128" cy="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6" name="Object 276"/>
            <p:cNvGraphicFramePr>
              <a:graphicFrameLocks noChangeAspect="1"/>
            </p:cNvGraphicFramePr>
            <p:nvPr/>
          </p:nvGraphicFramePr>
          <p:xfrm>
            <a:off x="1996" y="1797"/>
            <a:ext cx="12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0" name="数式" r:id="rId42" imgW="88560" imgH="139680" progId="Equation.3">
                    <p:embed/>
                  </p:oleObj>
                </mc:Choice>
                <mc:Fallback>
                  <p:oleObj name="数式" r:id="rId42" imgW="88560" imgH="139680" progId="Equation.3">
                    <p:embed/>
                    <p:pic>
                      <p:nvPicPr>
                        <p:cNvPr id="0" name="Object 2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6" y="1797"/>
                          <a:ext cx="12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7" name="Object 277"/>
            <p:cNvGraphicFramePr>
              <a:graphicFrameLocks noChangeAspect="1"/>
            </p:cNvGraphicFramePr>
            <p:nvPr/>
          </p:nvGraphicFramePr>
          <p:xfrm>
            <a:off x="1982" y="2501"/>
            <a:ext cx="150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1" name="数式" r:id="rId44" imgW="101520" imgH="139680" progId="Equation.3">
                    <p:embed/>
                  </p:oleObj>
                </mc:Choice>
                <mc:Fallback>
                  <p:oleObj name="数式" r:id="rId44" imgW="101520" imgH="139680" progId="Equation.3">
                    <p:embed/>
                    <p:pic>
                      <p:nvPicPr>
                        <p:cNvPr id="0" name="Object 2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2" y="2501"/>
                          <a:ext cx="150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8" name="Object 278"/>
            <p:cNvGraphicFramePr>
              <a:graphicFrameLocks noChangeAspect="1"/>
            </p:cNvGraphicFramePr>
            <p:nvPr/>
          </p:nvGraphicFramePr>
          <p:xfrm>
            <a:off x="1969" y="1109"/>
            <a:ext cx="176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2" name="数式" r:id="rId45" imgW="139680" imgH="139680" progId="Equation.3">
                    <p:embed/>
                  </p:oleObj>
                </mc:Choice>
                <mc:Fallback>
                  <p:oleObj name="数式" r:id="rId45" imgW="139680" imgH="139680" progId="Equation.3">
                    <p:embed/>
                    <p:pic>
                      <p:nvPicPr>
                        <p:cNvPr id="0" name="Object 2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9" y="1109"/>
                          <a:ext cx="176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89" name="Object 279"/>
            <p:cNvGraphicFramePr>
              <a:graphicFrameLocks noChangeAspect="1"/>
            </p:cNvGraphicFramePr>
            <p:nvPr/>
          </p:nvGraphicFramePr>
          <p:xfrm>
            <a:off x="2797" y="2632"/>
            <a:ext cx="165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3" name="数式" r:id="rId47" imgW="152280" imgH="139680" progId="Equation.3">
                    <p:embed/>
                  </p:oleObj>
                </mc:Choice>
                <mc:Fallback>
                  <p:oleObj name="数式" r:id="rId47" imgW="152280" imgH="139680" progId="Equation.3">
                    <p:embed/>
                    <p:pic>
                      <p:nvPicPr>
                        <p:cNvPr id="0" name="Object 2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7" y="2632"/>
                          <a:ext cx="165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0" name="Object 280"/>
            <p:cNvGraphicFramePr>
              <a:graphicFrameLocks noChangeAspect="1"/>
            </p:cNvGraphicFramePr>
            <p:nvPr/>
          </p:nvGraphicFramePr>
          <p:xfrm>
            <a:off x="3504" y="2621"/>
            <a:ext cx="177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4" name="数式" r:id="rId49" imgW="152280" imgH="139680" progId="Equation.3">
                    <p:embed/>
                  </p:oleObj>
                </mc:Choice>
                <mc:Fallback>
                  <p:oleObj name="数式" r:id="rId49" imgW="152280" imgH="139680" progId="Equation.3">
                    <p:embed/>
                    <p:pic>
                      <p:nvPicPr>
                        <p:cNvPr id="0" name="Object 2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621"/>
                          <a:ext cx="177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1" name="Object 281"/>
            <p:cNvGraphicFramePr>
              <a:graphicFrameLocks noChangeAspect="1"/>
            </p:cNvGraphicFramePr>
            <p:nvPr/>
          </p:nvGraphicFramePr>
          <p:xfrm>
            <a:off x="3711" y="912"/>
            <a:ext cx="174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5" name="数式" r:id="rId51" imgW="177480" imgH="228600" progId="Equation.3">
                    <p:embed/>
                  </p:oleObj>
                </mc:Choice>
                <mc:Fallback>
                  <p:oleObj name="数式" r:id="rId51" imgW="177480" imgH="228600" progId="Equation.3">
                    <p:embed/>
                    <p:pic>
                      <p:nvPicPr>
                        <p:cNvPr id="0" name="Object 2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1" y="912"/>
                          <a:ext cx="174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2" name="Object 282"/>
            <p:cNvGraphicFramePr>
              <a:graphicFrameLocks noChangeAspect="1"/>
            </p:cNvGraphicFramePr>
            <p:nvPr/>
          </p:nvGraphicFramePr>
          <p:xfrm>
            <a:off x="3833" y="2629"/>
            <a:ext cx="110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6" name="数式" r:id="rId52" imgW="101520" imgH="139680" progId="Equation.3">
                    <p:embed/>
                  </p:oleObj>
                </mc:Choice>
                <mc:Fallback>
                  <p:oleObj name="数式" r:id="rId52" imgW="101520" imgH="139680" progId="Equation.3">
                    <p:embed/>
                    <p:pic>
                      <p:nvPicPr>
                        <p:cNvPr id="0" name="Object 2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2629"/>
                          <a:ext cx="110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3" name="Object 283"/>
            <p:cNvGraphicFramePr>
              <a:graphicFrameLocks noChangeAspect="1"/>
            </p:cNvGraphicFramePr>
            <p:nvPr/>
          </p:nvGraphicFramePr>
          <p:xfrm>
            <a:off x="4168" y="2633"/>
            <a:ext cx="110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7" name="数式" r:id="rId53" imgW="101520" imgH="126720" progId="Equation.3">
                    <p:embed/>
                  </p:oleObj>
                </mc:Choice>
                <mc:Fallback>
                  <p:oleObj name="数式" r:id="rId53" imgW="101520" imgH="126720" progId="Equation.3">
                    <p:embed/>
                    <p:pic>
                      <p:nvPicPr>
                        <p:cNvPr id="0" name="Object 2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8" y="2633"/>
                          <a:ext cx="110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4" name="Object 284"/>
            <p:cNvGraphicFramePr>
              <a:graphicFrameLocks noChangeAspect="1"/>
            </p:cNvGraphicFramePr>
            <p:nvPr/>
          </p:nvGraphicFramePr>
          <p:xfrm>
            <a:off x="4891" y="2621"/>
            <a:ext cx="119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8" name="数式" r:id="rId55" imgW="101520" imgH="139680" progId="Equation.3">
                    <p:embed/>
                  </p:oleObj>
                </mc:Choice>
                <mc:Fallback>
                  <p:oleObj name="数式" r:id="rId55" imgW="101520" imgH="139680" progId="Equation.3">
                    <p:embed/>
                    <p:pic>
                      <p:nvPicPr>
                        <p:cNvPr id="0" name="Object 2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1" y="2621"/>
                          <a:ext cx="119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5" name="Object 285"/>
            <p:cNvGraphicFramePr>
              <a:graphicFrameLocks noChangeAspect="1"/>
            </p:cNvGraphicFramePr>
            <p:nvPr/>
          </p:nvGraphicFramePr>
          <p:xfrm>
            <a:off x="3719" y="1448"/>
            <a:ext cx="176" cy="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099" name="数式" r:id="rId57" imgW="139680" imgH="126720" progId="Equation.3">
                    <p:embed/>
                  </p:oleObj>
                </mc:Choice>
                <mc:Fallback>
                  <p:oleObj name="数式" r:id="rId57" imgW="139680" imgH="126720" progId="Equation.3">
                    <p:embed/>
                    <p:pic>
                      <p:nvPicPr>
                        <p:cNvPr id="0" name="Object 2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9" y="1448"/>
                          <a:ext cx="176" cy="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6" name="Object 286"/>
            <p:cNvGraphicFramePr>
              <a:graphicFrameLocks noChangeAspect="1"/>
            </p:cNvGraphicFramePr>
            <p:nvPr/>
          </p:nvGraphicFramePr>
          <p:xfrm>
            <a:off x="3736" y="2164"/>
            <a:ext cx="128" cy="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0" name="数式" r:id="rId58" imgW="101520" imgH="126720" progId="Equation.3">
                    <p:embed/>
                  </p:oleObj>
                </mc:Choice>
                <mc:Fallback>
                  <p:oleObj name="数式" r:id="rId58" imgW="101520" imgH="126720" progId="Equation.3">
                    <p:embed/>
                    <p:pic>
                      <p:nvPicPr>
                        <p:cNvPr id="0" name="Object 2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6" y="2164"/>
                          <a:ext cx="128" cy="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7" name="Object 287"/>
            <p:cNvGraphicFramePr>
              <a:graphicFrameLocks noChangeAspect="1"/>
            </p:cNvGraphicFramePr>
            <p:nvPr/>
          </p:nvGraphicFramePr>
          <p:xfrm>
            <a:off x="3739" y="1797"/>
            <a:ext cx="12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1" name="数式" r:id="rId60" imgW="88560" imgH="139680" progId="Equation.3">
                    <p:embed/>
                  </p:oleObj>
                </mc:Choice>
                <mc:Fallback>
                  <p:oleObj name="数式" r:id="rId60" imgW="88560" imgH="139680" progId="Equation.3">
                    <p:embed/>
                    <p:pic>
                      <p:nvPicPr>
                        <p:cNvPr id="0" name="Object 2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9" y="1797"/>
                          <a:ext cx="12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8" name="Object 288"/>
            <p:cNvGraphicFramePr>
              <a:graphicFrameLocks noChangeAspect="1"/>
            </p:cNvGraphicFramePr>
            <p:nvPr/>
          </p:nvGraphicFramePr>
          <p:xfrm>
            <a:off x="3725" y="2501"/>
            <a:ext cx="150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2" name="数式" r:id="rId62" imgW="101520" imgH="139680" progId="Equation.3">
                    <p:embed/>
                  </p:oleObj>
                </mc:Choice>
                <mc:Fallback>
                  <p:oleObj name="数式" r:id="rId62" imgW="101520" imgH="139680" progId="Equation.3">
                    <p:embed/>
                    <p:pic>
                      <p:nvPicPr>
                        <p:cNvPr id="0" name="Object 2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5" y="2501"/>
                          <a:ext cx="150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9" name="Object 289"/>
            <p:cNvGraphicFramePr>
              <a:graphicFrameLocks noChangeAspect="1"/>
            </p:cNvGraphicFramePr>
            <p:nvPr/>
          </p:nvGraphicFramePr>
          <p:xfrm>
            <a:off x="3712" y="1109"/>
            <a:ext cx="176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3" name="数式" r:id="rId63" imgW="139680" imgH="139680" progId="Equation.3">
                    <p:embed/>
                  </p:oleObj>
                </mc:Choice>
                <mc:Fallback>
                  <p:oleObj name="数式" r:id="rId63" imgW="139680" imgH="139680" progId="Equation.3">
                    <p:embed/>
                    <p:pic>
                      <p:nvPicPr>
                        <p:cNvPr id="0" name="Object 2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2" y="1109"/>
                          <a:ext cx="176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00" name="Object 290"/>
            <p:cNvGraphicFramePr>
              <a:graphicFrameLocks noChangeAspect="1"/>
            </p:cNvGraphicFramePr>
            <p:nvPr/>
          </p:nvGraphicFramePr>
          <p:xfrm>
            <a:off x="4567" y="2639"/>
            <a:ext cx="110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4" name="数式" r:id="rId64" imgW="101520" imgH="126720" progId="Equation.3">
                    <p:embed/>
                  </p:oleObj>
                </mc:Choice>
                <mc:Fallback>
                  <p:oleObj name="数式" r:id="rId64" imgW="101520" imgH="126720" progId="Equation.3">
                    <p:embed/>
                    <p:pic>
                      <p:nvPicPr>
                        <p:cNvPr id="0" name="Object 2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7" y="2639"/>
                          <a:ext cx="110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01" name="Object 291"/>
            <p:cNvGraphicFramePr>
              <a:graphicFrameLocks noChangeAspect="1"/>
            </p:cNvGraphicFramePr>
            <p:nvPr/>
          </p:nvGraphicFramePr>
          <p:xfrm>
            <a:off x="5284" y="2621"/>
            <a:ext cx="103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05" name="数式" r:id="rId65" imgW="88560" imgH="139680" progId="Equation.3">
                    <p:embed/>
                  </p:oleObj>
                </mc:Choice>
                <mc:Fallback>
                  <p:oleObj name="数式" r:id="rId65" imgW="88560" imgH="139680" progId="Equation.3">
                    <p:embed/>
                    <p:pic>
                      <p:nvPicPr>
                        <p:cNvPr id="0" name="Object 2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4" y="2621"/>
                          <a:ext cx="103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555" name="Freeform 292"/>
          <p:cNvSpPr>
            <a:spLocks/>
          </p:cNvSpPr>
          <p:nvPr/>
        </p:nvSpPr>
        <p:spPr bwMode="auto">
          <a:xfrm>
            <a:off x="6353175" y="4102100"/>
            <a:ext cx="2320925" cy="561975"/>
          </a:xfrm>
          <a:custGeom>
            <a:avLst/>
            <a:gdLst>
              <a:gd name="T0" fmla="*/ 2147483647 w 1462"/>
              <a:gd name="T1" fmla="*/ 2147483647 h 354"/>
              <a:gd name="T2" fmla="*/ 2147483647 w 1462"/>
              <a:gd name="T3" fmla="*/ 2147483647 h 354"/>
              <a:gd name="T4" fmla="*/ 2147483647 w 1462"/>
              <a:gd name="T5" fmla="*/ 2147483647 h 354"/>
              <a:gd name="T6" fmla="*/ 2147483647 w 1462"/>
              <a:gd name="T7" fmla="*/ 2147483647 h 354"/>
              <a:gd name="T8" fmla="*/ 2147483647 w 1462"/>
              <a:gd name="T9" fmla="*/ 2147483647 h 354"/>
              <a:gd name="T10" fmla="*/ 2147483647 w 1462"/>
              <a:gd name="T11" fmla="*/ 2147483647 h 354"/>
              <a:gd name="T12" fmla="*/ 2147483647 w 1462"/>
              <a:gd name="T13" fmla="*/ 2147483647 h 354"/>
              <a:gd name="T14" fmla="*/ 2147483647 w 1462"/>
              <a:gd name="T15" fmla="*/ 0 h 354"/>
              <a:gd name="T16" fmla="*/ 2147483647 w 1462"/>
              <a:gd name="T17" fmla="*/ 2147483647 h 354"/>
              <a:gd name="T18" fmla="*/ 2147483647 w 1462"/>
              <a:gd name="T19" fmla="*/ 2147483647 h 354"/>
              <a:gd name="T20" fmla="*/ 2147483647 w 1462"/>
              <a:gd name="T21" fmla="*/ 2147483647 h 354"/>
              <a:gd name="T22" fmla="*/ 2147483647 w 1462"/>
              <a:gd name="T23" fmla="*/ 2147483647 h 354"/>
              <a:gd name="T24" fmla="*/ 2147483647 w 1462"/>
              <a:gd name="T25" fmla="*/ 0 h 354"/>
              <a:gd name="T26" fmla="*/ 2147483647 w 1462"/>
              <a:gd name="T27" fmla="*/ 2147483647 h 354"/>
              <a:gd name="T28" fmla="*/ 2147483647 w 1462"/>
              <a:gd name="T29" fmla="*/ 2147483647 h 354"/>
              <a:gd name="T30" fmla="*/ 2147483647 w 1462"/>
              <a:gd name="T31" fmla="*/ 2147483647 h 354"/>
              <a:gd name="T32" fmla="*/ 2147483647 w 1462"/>
              <a:gd name="T33" fmla="*/ 2147483647 h 354"/>
              <a:gd name="T34" fmla="*/ 2147483647 w 1462"/>
              <a:gd name="T35" fmla="*/ 2147483647 h 354"/>
              <a:gd name="T36" fmla="*/ 2147483647 w 1462"/>
              <a:gd name="T37" fmla="*/ 2147483647 h 354"/>
              <a:gd name="T38" fmla="*/ 2147483647 w 1462"/>
              <a:gd name="T39" fmla="*/ 2147483647 h 354"/>
              <a:gd name="T40" fmla="*/ 2147483647 w 1462"/>
              <a:gd name="T41" fmla="*/ 2147483647 h 3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62"/>
              <a:gd name="T64" fmla="*/ 0 h 354"/>
              <a:gd name="T65" fmla="*/ 1462 w 1462"/>
              <a:gd name="T66" fmla="*/ 354 h 3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62" h="354">
                <a:moveTo>
                  <a:pt x="10" y="354"/>
                </a:moveTo>
                <a:cubicBezTo>
                  <a:pt x="9" y="341"/>
                  <a:pt x="5" y="294"/>
                  <a:pt x="4" y="264"/>
                </a:cubicBezTo>
                <a:cubicBezTo>
                  <a:pt x="3" y="234"/>
                  <a:pt x="4" y="204"/>
                  <a:pt x="4" y="174"/>
                </a:cubicBezTo>
                <a:cubicBezTo>
                  <a:pt x="4" y="144"/>
                  <a:pt x="0" y="107"/>
                  <a:pt x="4" y="84"/>
                </a:cubicBezTo>
                <a:cubicBezTo>
                  <a:pt x="8" y="61"/>
                  <a:pt x="16" y="49"/>
                  <a:pt x="28" y="36"/>
                </a:cubicBezTo>
                <a:cubicBezTo>
                  <a:pt x="40" y="23"/>
                  <a:pt x="50" y="11"/>
                  <a:pt x="76" y="6"/>
                </a:cubicBezTo>
                <a:cubicBezTo>
                  <a:pt x="102" y="1"/>
                  <a:pt x="152" y="7"/>
                  <a:pt x="184" y="6"/>
                </a:cubicBezTo>
                <a:cubicBezTo>
                  <a:pt x="216" y="5"/>
                  <a:pt x="237" y="0"/>
                  <a:pt x="268" y="0"/>
                </a:cubicBezTo>
                <a:cubicBezTo>
                  <a:pt x="299" y="0"/>
                  <a:pt x="338" y="5"/>
                  <a:pt x="370" y="6"/>
                </a:cubicBezTo>
                <a:cubicBezTo>
                  <a:pt x="402" y="7"/>
                  <a:pt x="429" y="6"/>
                  <a:pt x="460" y="6"/>
                </a:cubicBezTo>
                <a:cubicBezTo>
                  <a:pt x="491" y="6"/>
                  <a:pt x="525" y="6"/>
                  <a:pt x="556" y="6"/>
                </a:cubicBezTo>
                <a:cubicBezTo>
                  <a:pt x="587" y="6"/>
                  <a:pt x="617" y="7"/>
                  <a:pt x="646" y="6"/>
                </a:cubicBezTo>
                <a:cubicBezTo>
                  <a:pt x="675" y="5"/>
                  <a:pt x="699" y="0"/>
                  <a:pt x="730" y="0"/>
                </a:cubicBezTo>
                <a:cubicBezTo>
                  <a:pt x="761" y="0"/>
                  <a:pt x="801" y="5"/>
                  <a:pt x="832" y="6"/>
                </a:cubicBezTo>
                <a:cubicBezTo>
                  <a:pt x="863" y="7"/>
                  <a:pt x="888" y="5"/>
                  <a:pt x="916" y="6"/>
                </a:cubicBezTo>
                <a:cubicBezTo>
                  <a:pt x="944" y="7"/>
                  <a:pt x="969" y="12"/>
                  <a:pt x="1000" y="12"/>
                </a:cubicBezTo>
                <a:cubicBezTo>
                  <a:pt x="1031" y="12"/>
                  <a:pt x="1069" y="7"/>
                  <a:pt x="1102" y="6"/>
                </a:cubicBezTo>
                <a:cubicBezTo>
                  <a:pt x="1135" y="5"/>
                  <a:pt x="1168" y="6"/>
                  <a:pt x="1198" y="6"/>
                </a:cubicBezTo>
                <a:cubicBezTo>
                  <a:pt x="1228" y="6"/>
                  <a:pt x="1253" y="6"/>
                  <a:pt x="1282" y="6"/>
                </a:cubicBezTo>
                <a:cubicBezTo>
                  <a:pt x="1311" y="6"/>
                  <a:pt x="1342" y="5"/>
                  <a:pt x="1372" y="6"/>
                </a:cubicBezTo>
                <a:cubicBezTo>
                  <a:pt x="1402" y="7"/>
                  <a:pt x="1443" y="11"/>
                  <a:pt x="1462" y="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556" name="Freeform 293"/>
          <p:cNvSpPr>
            <a:spLocks/>
          </p:cNvSpPr>
          <p:nvPr/>
        </p:nvSpPr>
        <p:spPr bwMode="auto">
          <a:xfrm>
            <a:off x="6353175" y="3540125"/>
            <a:ext cx="2320925" cy="561975"/>
          </a:xfrm>
          <a:custGeom>
            <a:avLst/>
            <a:gdLst>
              <a:gd name="T0" fmla="*/ 2147483647 w 1462"/>
              <a:gd name="T1" fmla="*/ 2147483647 h 354"/>
              <a:gd name="T2" fmla="*/ 2147483647 w 1462"/>
              <a:gd name="T3" fmla="*/ 2147483647 h 354"/>
              <a:gd name="T4" fmla="*/ 2147483647 w 1462"/>
              <a:gd name="T5" fmla="*/ 2147483647 h 354"/>
              <a:gd name="T6" fmla="*/ 2147483647 w 1462"/>
              <a:gd name="T7" fmla="*/ 2147483647 h 354"/>
              <a:gd name="T8" fmla="*/ 2147483647 w 1462"/>
              <a:gd name="T9" fmla="*/ 2147483647 h 354"/>
              <a:gd name="T10" fmla="*/ 2147483647 w 1462"/>
              <a:gd name="T11" fmla="*/ 2147483647 h 354"/>
              <a:gd name="T12" fmla="*/ 2147483647 w 1462"/>
              <a:gd name="T13" fmla="*/ 2147483647 h 354"/>
              <a:gd name="T14" fmla="*/ 2147483647 w 1462"/>
              <a:gd name="T15" fmla="*/ 0 h 354"/>
              <a:gd name="T16" fmla="*/ 2147483647 w 1462"/>
              <a:gd name="T17" fmla="*/ 2147483647 h 354"/>
              <a:gd name="T18" fmla="*/ 2147483647 w 1462"/>
              <a:gd name="T19" fmla="*/ 2147483647 h 354"/>
              <a:gd name="T20" fmla="*/ 2147483647 w 1462"/>
              <a:gd name="T21" fmla="*/ 2147483647 h 354"/>
              <a:gd name="T22" fmla="*/ 2147483647 w 1462"/>
              <a:gd name="T23" fmla="*/ 2147483647 h 354"/>
              <a:gd name="T24" fmla="*/ 2147483647 w 1462"/>
              <a:gd name="T25" fmla="*/ 0 h 354"/>
              <a:gd name="T26" fmla="*/ 2147483647 w 1462"/>
              <a:gd name="T27" fmla="*/ 2147483647 h 354"/>
              <a:gd name="T28" fmla="*/ 2147483647 w 1462"/>
              <a:gd name="T29" fmla="*/ 2147483647 h 354"/>
              <a:gd name="T30" fmla="*/ 2147483647 w 1462"/>
              <a:gd name="T31" fmla="*/ 2147483647 h 354"/>
              <a:gd name="T32" fmla="*/ 2147483647 w 1462"/>
              <a:gd name="T33" fmla="*/ 2147483647 h 354"/>
              <a:gd name="T34" fmla="*/ 2147483647 w 1462"/>
              <a:gd name="T35" fmla="*/ 2147483647 h 354"/>
              <a:gd name="T36" fmla="*/ 2147483647 w 1462"/>
              <a:gd name="T37" fmla="*/ 2147483647 h 354"/>
              <a:gd name="T38" fmla="*/ 2147483647 w 1462"/>
              <a:gd name="T39" fmla="*/ 2147483647 h 354"/>
              <a:gd name="T40" fmla="*/ 2147483647 w 1462"/>
              <a:gd name="T41" fmla="*/ 2147483647 h 3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62"/>
              <a:gd name="T64" fmla="*/ 0 h 354"/>
              <a:gd name="T65" fmla="*/ 1462 w 1462"/>
              <a:gd name="T66" fmla="*/ 354 h 3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62" h="354">
                <a:moveTo>
                  <a:pt x="10" y="354"/>
                </a:moveTo>
                <a:cubicBezTo>
                  <a:pt x="9" y="341"/>
                  <a:pt x="5" y="294"/>
                  <a:pt x="4" y="264"/>
                </a:cubicBezTo>
                <a:cubicBezTo>
                  <a:pt x="3" y="234"/>
                  <a:pt x="4" y="204"/>
                  <a:pt x="4" y="174"/>
                </a:cubicBezTo>
                <a:cubicBezTo>
                  <a:pt x="4" y="144"/>
                  <a:pt x="0" y="107"/>
                  <a:pt x="4" y="84"/>
                </a:cubicBezTo>
                <a:cubicBezTo>
                  <a:pt x="8" y="61"/>
                  <a:pt x="16" y="49"/>
                  <a:pt x="28" y="36"/>
                </a:cubicBezTo>
                <a:cubicBezTo>
                  <a:pt x="40" y="23"/>
                  <a:pt x="50" y="11"/>
                  <a:pt x="76" y="6"/>
                </a:cubicBezTo>
                <a:cubicBezTo>
                  <a:pt x="102" y="1"/>
                  <a:pt x="152" y="7"/>
                  <a:pt x="184" y="6"/>
                </a:cubicBezTo>
                <a:cubicBezTo>
                  <a:pt x="216" y="5"/>
                  <a:pt x="237" y="0"/>
                  <a:pt x="268" y="0"/>
                </a:cubicBezTo>
                <a:cubicBezTo>
                  <a:pt x="299" y="0"/>
                  <a:pt x="338" y="5"/>
                  <a:pt x="370" y="6"/>
                </a:cubicBezTo>
                <a:cubicBezTo>
                  <a:pt x="402" y="7"/>
                  <a:pt x="429" y="6"/>
                  <a:pt x="460" y="6"/>
                </a:cubicBezTo>
                <a:cubicBezTo>
                  <a:pt x="491" y="6"/>
                  <a:pt x="525" y="6"/>
                  <a:pt x="556" y="6"/>
                </a:cubicBezTo>
                <a:cubicBezTo>
                  <a:pt x="587" y="6"/>
                  <a:pt x="617" y="7"/>
                  <a:pt x="646" y="6"/>
                </a:cubicBezTo>
                <a:cubicBezTo>
                  <a:pt x="675" y="5"/>
                  <a:pt x="699" y="0"/>
                  <a:pt x="730" y="0"/>
                </a:cubicBezTo>
                <a:cubicBezTo>
                  <a:pt x="761" y="0"/>
                  <a:pt x="801" y="5"/>
                  <a:pt x="832" y="6"/>
                </a:cubicBezTo>
                <a:cubicBezTo>
                  <a:pt x="863" y="7"/>
                  <a:pt x="888" y="5"/>
                  <a:pt x="916" y="6"/>
                </a:cubicBezTo>
                <a:cubicBezTo>
                  <a:pt x="944" y="7"/>
                  <a:pt x="969" y="12"/>
                  <a:pt x="1000" y="12"/>
                </a:cubicBezTo>
                <a:cubicBezTo>
                  <a:pt x="1031" y="12"/>
                  <a:pt x="1069" y="7"/>
                  <a:pt x="1102" y="6"/>
                </a:cubicBezTo>
                <a:cubicBezTo>
                  <a:pt x="1135" y="5"/>
                  <a:pt x="1168" y="6"/>
                  <a:pt x="1198" y="6"/>
                </a:cubicBezTo>
                <a:cubicBezTo>
                  <a:pt x="1228" y="6"/>
                  <a:pt x="1253" y="6"/>
                  <a:pt x="1282" y="6"/>
                </a:cubicBezTo>
                <a:cubicBezTo>
                  <a:pt x="1311" y="6"/>
                  <a:pt x="1342" y="5"/>
                  <a:pt x="1372" y="6"/>
                </a:cubicBezTo>
                <a:cubicBezTo>
                  <a:pt x="1402" y="7"/>
                  <a:pt x="1443" y="11"/>
                  <a:pt x="1462" y="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557" name="Freeform 294"/>
          <p:cNvSpPr>
            <a:spLocks/>
          </p:cNvSpPr>
          <p:nvPr/>
        </p:nvSpPr>
        <p:spPr bwMode="auto">
          <a:xfrm>
            <a:off x="6353175" y="2959100"/>
            <a:ext cx="2320925" cy="561975"/>
          </a:xfrm>
          <a:custGeom>
            <a:avLst/>
            <a:gdLst>
              <a:gd name="T0" fmla="*/ 2147483647 w 1462"/>
              <a:gd name="T1" fmla="*/ 2147483647 h 354"/>
              <a:gd name="T2" fmla="*/ 2147483647 w 1462"/>
              <a:gd name="T3" fmla="*/ 2147483647 h 354"/>
              <a:gd name="T4" fmla="*/ 2147483647 w 1462"/>
              <a:gd name="T5" fmla="*/ 2147483647 h 354"/>
              <a:gd name="T6" fmla="*/ 2147483647 w 1462"/>
              <a:gd name="T7" fmla="*/ 2147483647 h 354"/>
              <a:gd name="T8" fmla="*/ 2147483647 w 1462"/>
              <a:gd name="T9" fmla="*/ 2147483647 h 354"/>
              <a:gd name="T10" fmla="*/ 2147483647 w 1462"/>
              <a:gd name="T11" fmla="*/ 2147483647 h 354"/>
              <a:gd name="T12" fmla="*/ 2147483647 w 1462"/>
              <a:gd name="T13" fmla="*/ 2147483647 h 354"/>
              <a:gd name="T14" fmla="*/ 2147483647 w 1462"/>
              <a:gd name="T15" fmla="*/ 0 h 354"/>
              <a:gd name="T16" fmla="*/ 2147483647 w 1462"/>
              <a:gd name="T17" fmla="*/ 2147483647 h 354"/>
              <a:gd name="T18" fmla="*/ 2147483647 w 1462"/>
              <a:gd name="T19" fmla="*/ 2147483647 h 354"/>
              <a:gd name="T20" fmla="*/ 2147483647 w 1462"/>
              <a:gd name="T21" fmla="*/ 2147483647 h 354"/>
              <a:gd name="T22" fmla="*/ 2147483647 w 1462"/>
              <a:gd name="T23" fmla="*/ 2147483647 h 354"/>
              <a:gd name="T24" fmla="*/ 2147483647 w 1462"/>
              <a:gd name="T25" fmla="*/ 0 h 354"/>
              <a:gd name="T26" fmla="*/ 2147483647 w 1462"/>
              <a:gd name="T27" fmla="*/ 2147483647 h 354"/>
              <a:gd name="T28" fmla="*/ 2147483647 w 1462"/>
              <a:gd name="T29" fmla="*/ 2147483647 h 354"/>
              <a:gd name="T30" fmla="*/ 2147483647 w 1462"/>
              <a:gd name="T31" fmla="*/ 2147483647 h 354"/>
              <a:gd name="T32" fmla="*/ 2147483647 w 1462"/>
              <a:gd name="T33" fmla="*/ 2147483647 h 354"/>
              <a:gd name="T34" fmla="*/ 2147483647 w 1462"/>
              <a:gd name="T35" fmla="*/ 2147483647 h 354"/>
              <a:gd name="T36" fmla="*/ 2147483647 w 1462"/>
              <a:gd name="T37" fmla="*/ 2147483647 h 354"/>
              <a:gd name="T38" fmla="*/ 2147483647 w 1462"/>
              <a:gd name="T39" fmla="*/ 2147483647 h 354"/>
              <a:gd name="T40" fmla="*/ 2147483647 w 1462"/>
              <a:gd name="T41" fmla="*/ 2147483647 h 3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62"/>
              <a:gd name="T64" fmla="*/ 0 h 354"/>
              <a:gd name="T65" fmla="*/ 1462 w 1462"/>
              <a:gd name="T66" fmla="*/ 354 h 3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62" h="354">
                <a:moveTo>
                  <a:pt x="10" y="354"/>
                </a:moveTo>
                <a:cubicBezTo>
                  <a:pt x="9" y="341"/>
                  <a:pt x="5" y="294"/>
                  <a:pt x="4" y="264"/>
                </a:cubicBezTo>
                <a:cubicBezTo>
                  <a:pt x="3" y="234"/>
                  <a:pt x="4" y="204"/>
                  <a:pt x="4" y="174"/>
                </a:cubicBezTo>
                <a:cubicBezTo>
                  <a:pt x="4" y="144"/>
                  <a:pt x="0" y="107"/>
                  <a:pt x="4" y="84"/>
                </a:cubicBezTo>
                <a:cubicBezTo>
                  <a:pt x="8" y="61"/>
                  <a:pt x="16" y="49"/>
                  <a:pt x="28" y="36"/>
                </a:cubicBezTo>
                <a:cubicBezTo>
                  <a:pt x="40" y="23"/>
                  <a:pt x="50" y="11"/>
                  <a:pt x="76" y="6"/>
                </a:cubicBezTo>
                <a:cubicBezTo>
                  <a:pt x="102" y="1"/>
                  <a:pt x="152" y="7"/>
                  <a:pt x="184" y="6"/>
                </a:cubicBezTo>
                <a:cubicBezTo>
                  <a:pt x="216" y="5"/>
                  <a:pt x="237" y="0"/>
                  <a:pt x="268" y="0"/>
                </a:cubicBezTo>
                <a:cubicBezTo>
                  <a:pt x="299" y="0"/>
                  <a:pt x="338" y="5"/>
                  <a:pt x="370" y="6"/>
                </a:cubicBezTo>
                <a:cubicBezTo>
                  <a:pt x="402" y="7"/>
                  <a:pt x="429" y="6"/>
                  <a:pt x="460" y="6"/>
                </a:cubicBezTo>
                <a:cubicBezTo>
                  <a:pt x="491" y="6"/>
                  <a:pt x="525" y="6"/>
                  <a:pt x="556" y="6"/>
                </a:cubicBezTo>
                <a:cubicBezTo>
                  <a:pt x="587" y="6"/>
                  <a:pt x="617" y="7"/>
                  <a:pt x="646" y="6"/>
                </a:cubicBezTo>
                <a:cubicBezTo>
                  <a:pt x="675" y="5"/>
                  <a:pt x="699" y="0"/>
                  <a:pt x="730" y="0"/>
                </a:cubicBezTo>
                <a:cubicBezTo>
                  <a:pt x="761" y="0"/>
                  <a:pt x="801" y="5"/>
                  <a:pt x="832" y="6"/>
                </a:cubicBezTo>
                <a:cubicBezTo>
                  <a:pt x="863" y="7"/>
                  <a:pt x="888" y="5"/>
                  <a:pt x="916" y="6"/>
                </a:cubicBezTo>
                <a:cubicBezTo>
                  <a:pt x="944" y="7"/>
                  <a:pt x="969" y="12"/>
                  <a:pt x="1000" y="12"/>
                </a:cubicBezTo>
                <a:cubicBezTo>
                  <a:pt x="1031" y="12"/>
                  <a:pt x="1069" y="7"/>
                  <a:pt x="1102" y="6"/>
                </a:cubicBezTo>
                <a:cubicBezTo>
                  <a:pt x="1135" y="5"/>
                  <a:pt x="1168" y="6"/>
                  <a:pt x="1198" y="6"/>
                </a:cubicBezTo>
                <a:cubicBezTo>
                  <a:pt x="1228" y="6"/>
                  <a:pt x="1253" y="6"/>
                  <a:pt x="1282" y="6"/>
                </a:cubicBezTo>
                <a:cubicBezTo>
                  <a:pt x="1311" y="6"/>
                  <a:pt x="1342" y="5"/>
                  <a:pt x="1372" y="6"/>
                </a:cubicBezTo>
                <a:cubicBezTo>
                  <a:pt x="1402" y="7"/>
                  <a:pt x="1443" y="11"/>
                  <a:pt x="1462" y="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558" name="Freeform 295"/>
          <p:cNvSpPr>
            <a:spLocks/>
          </p:cNvSpPr>
          <p:nvPr/>
        </p:nvSpPr>
        <p:spPr bwMode="auto">
          <a:xfrm>
            <a:off x="6353175" y="2397125"/>
            <a:ext cx="2320925" cy="561975"/>
          </a:xfrm>
          <a:custGeom>
            <a:avLst/>
            <a:gdLst>
              <a:gd name="T0" fmla="*/ 2147483647 w 1462"/>
              <a:gd name="T1" fmla="*/ 2147483647 h 354"/>
              <a:gd name="T2" fmla="*/ 2147483647 w 1462"/>
              <a:gd name="T3" fmla="*/ 2147483647 h 354"/>
              <a:gd name="T4" fmla="*/ 2147483647 w 1462"/>
              <a:gd name="T5" fmla="*/ 2147483647 h 354"/>
              <a:gd name="T6" fmla="*/ 2147483647 w 1462"/>
              <a:gd name="T7" fmla="*/ 2147483647 h 354"/>
              <a:gd name="T8" fmla="*/ 2147483647 w 1462"/>
              <a:gd name="T9" fmla="*/ 2147483647 h 354"/>
              <a:gd name="T10" fmla="*/ 2147483647 w 1462"/>
              <a:gd name="T11" fmla="*/ 2147483647 h 354"/>
              <a:gd name="T12" fmla="*/ 2147483647 w 1462"/>
              <a:gd name="T13" fmla="*/ 2147483647 h 354"/>
              <a:gd name="T14" fmla="*/ 2147483647 w 1462"/>
              <a:gd name="T15" fmla="*/ 0 h 354"/>
              <a:gd name="T16" fmla="*/ 2147483647 w 1462"/>
              <a:gd name="T17" fmla="*/ 2147483647 h 354"/>
              <a:gd name="T18" fmla="*/ 2147483647 w 1462"/>
              <a:gd name="T19" fmla="*/ 2147483647 h 354"/>
              <a:gd name="T20" fmla="*/ 2147483647 w 1462"/>
              <a:gd name="T21" fmla="*/ 2147483647 h 354"/>
              <a:gd name="T22" fmla="*/ 2147483647 w 1462"/>
              <a:gd name="T23" fmla="*/ 2147483647 h 354"/>
              <a:gd name="T24" fmla="*/ 2147483647 w 1462"/>
              <a:gd name="T25" fmla="*/ 0 h 354"/>
              <a:gd name="T26" fmla="*/ 2147483647 w 1462"/>
              <a:gd name="T27" fmla="*/ 2147483647 h 354"/>
              <a:gd name="T28" fmla="*/ 2147483647 w 1462"/>
              <a:gd name="T29" fmla="*/ 2147483647 h 354"/>
              <a:gd name="T30" fmla="*/ 2147483647 w 1462"/>
              <a:gd name="T31" fmla="*/ 2147483647 h 354"/>
              <a:gd name="T32" fmla="*/ 2147483647 w 1462"/>
              <a:gd name="T33" fmla="*/ 2147483647 h 354"/>
              <a:gd name="T34" fmla="*/ 2147483647 w 1462"/>
              <a:gd name="T35" fmla="*/ 2147483647 h 354"/>
              <a:gd name="T36" fmla="*/ 2147483647 w 1462"/>
              <a:gd name="T37" fmla="*/ 2147483647 h 354"/>
              <a:gd name="T38" fmla="*/ 2147483647 w 1462"/>
              <a:gd name="T39" fmla="*/ 2147483647 h 354"/>
              <a:gd name="T40" fmla="*/ 2147483647 w 1462"/>
              <a:gd name="T41" fmla="*/ 2147483647 h 3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62"/>
              <a:gd name="T64" fmla="*/ 0 h 354"/>
              <a:gd name="T65" fmla="*/ 1462 w 1462"/>
              <a:gd name="T66" fmla="*/ 354 h 3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62" h="354">
                <a:moveTo>
                  <a:pt x="10" y="354"/>
                </a:moveTo>
                <a:cubicBezTo>
                  <a:pt x="9" y="341"/>
                  <a:pt x="5" y="294"/>
                  <a:pt x="4" y="264"/>
                </a:cubicBezTo>
                <a:cubicBezTo>
                  <a:pt x="3" y="234"/>
                  <a:pt x="4" y="204"/>
                  <a:pt x="4" y="174"/>
                </a:cubicBezTo>
                <a:cubicBezTo>
                  <a:pt x="4" y="144"/>
                  <a:pt x="0" y="107"/>
                  <a:pt x="4" y="84"/>
                </a:cubicBezTo>
                <a:cubicBezTo>
                  <a:pt x="8" y="61"/>
                  <a:pt x="16" y="49"/>
                  <a:pt x="28" y="36"/>
                </a:cubicBezTo>
                <a:cubicBezTo>
                  <a:pt x="40" y="23"/>
                  <a:pt x="50" y="11"/>
                  <a:pt x="76" y="6"/>
                </a:cubicBezTo>
                <a:cubicBezTo>
                  <a:pt x="102" y="1"/>
                  <a:pt x="152" y="7"/>
                  <a:pt x="184" y="6"/>
                </a:cubicBezTo>
                <a:cubicBezTo>
                  <a:pt x="216" y="5"/>
                  <a:pt x="237" y="0"/>
                  <a:pt x="268" y="0"/>
                </a:cubicBezTo>
                <a:cubicBezTo>
                  <a:pt x="299" y="0"/>
                  <a:pt x="338" y="5"/>
                  <a:pt x="370" y="6"/>
                </a:cubicBezTo>
                <a:cubicBezTo>
                  <a:pt x="402" y="7"/>
                  <a:pt x="429" y="6"/>
                  <a:pt x="460" y="6"/>
                </a:cubicBezTo>
                <a:cubicBezTo>
                  <a:pt x="491" y="6"/>
                  <a:pt x="525" y="6"/>
                  <a:pt x="556" y="6"/>
                </a:cubicBezTo>
                <a:cubicBezTo>
                  <a:pt x="587" y="6"/>
                  <a:pt x="617" y="7"/>
                  <a:pt x="646" y="6"/>
                </a:cubicBezTo>
                <a:cubicBezTo>
                  <a:pt x="675" y="5"/>
                  <a:pt x="699" y="0"/>
                  <a:pt x="730" y="0"/>
                </a:cubicBezTo>
                <a:cubicBezTo>
                  <a:pt x="761" y="0"/>
                  <a:pt x="801" y="5"/>
                  <a:pt x="832" y="6"/>
                </a:cubicBezTo>
                <a:cubicBezTo>
                  <a:pt x="863" y="7"/>
                  <a:pt x="888" y="5"/>
                  <a:pt x="916" y="6"/>
                </a:cubicBezTo>
                <a:cubicBezTo>
                  <a:pt x="944" y="7"/>
                  <a:pt x="969" y="12"/>
                  <a:pt x="1000" y="12"/>
                </a:cubicBezTo>
                <a:cubicBezTo>
                  <a:pt x="1031" y="12"/>
                  <a:pt x="1069" y="7"/>
                  <a:pt x="1102" y="6"/>
                </a:cubicBezTo>
                <a:cubicBezTo>
                  <a:pt x="1135" y="5"/>
                  <a:pt x="1168" y="6"/>
                  <a:pt x="1198" y="6"/>
                </a:cubicBezTo>
                <a:cubicBezTo>
                  <a:pt x="1228" y="6"/>
                  <a:pt x="1253" y="6"/>
                  <a:pt x="1282" y="6"/>
                </a:cubicBezTo>
                <a:cubicBezTo>
                  <a:pt x="1311" y="6"/>
                  <a:pt x="1342" y="5"/>
                  <a:pt x="1372" y="6"/>
                </a:cubicBezTo>
                <a:cubicBezTo>
                  <a:pt x="1402" y="7"/>
                  <a:pt x="1443" y="11"/>
                  <a:pt x="1462" y="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50406" y="509270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160596" y="153300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894042" y="163091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9512" y="144081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879699" y="521900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V</a:t>
            </a:r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008122" y="414418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 </a:t>
            </a:r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008121" y="356315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/>
              <a:t>0 </a:t>
            </a:r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008120" y="298213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6</a:t>
            </a:r>
            <a:r>
              <a:rPr kumimoji="1" lang="en-US" altLang="ja-JP" dirty="0"/>
              <a:t>0 </a:t>
            </a:r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008119" y="240110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r>
              <a:rPr kumimoji="1" lang="en-US" altLang="ja-JP" dirty="0"/>
              <a:t>0 </a:t>
            </a:r>
            <a:r>
              <a:rPr kumimoji="1" lang="en-US" altLang="ja-JP" dirty="0" err="1"/>
              <a:t>μA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演習</a:t>
            </a:r>
            <a:r>
              <a:rPr lang="en-US" altLang="ja-JP" dirty="0"/>
              <a:t>9-1</a:t>
            </a:r>
            <a:endParaRPr kumimoji="1" lang="ja-JP" alt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4429125" y="2819497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5"/>
          <p:cNvSpPr>
            <a:spLocks noChangeShapeType="1"/>
          </p:cNvSpPr>
          <p:nvPr/>
        </p:nvSpPr>
        <p:spPr bwMode="auto">
          <a:xfrm flipH="1">
            <a:off x="4429125" y="2819497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429125" y="3251297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>
            <a:off x="3842529" y="3251297"/>
            <a:ext cx="5865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5005388" y="263058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932363" y="2054322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4883150" y="175428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5027613" y="175428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5075237" y="3683097"/>
            <a:ext cx="18861" cy="446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842492" y="4590551"/>
            <a:ext cx="504825" cy="144463"/>
            <a:chOff x="2517" y="3929"/>
            <a:chExt cx="318" cy="91"/>
          </a:xfrm>
        </p:grpSpPr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" name="Line 28"/>
          <p:cNvSpPr>
            <a:spLocks noChangeShapeType="1"/>
          </p:cNvSpPr>
          <p:nvPr/>
        </p:nvSpPr>
        <p:spPr bwMode="auto">
          <a:xfrm>
            <a:off x="3820304" y="2578267"/>
            <a:ext cx="2272" cy="659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3747279" y="2002004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3698066" y="1701967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842529" y="170196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094098" y="4141491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 rot="16200000">
            <a:off x="5265429" y="2688607"/>
            <a:ext cx="291480" cy="125104"/>
            <a:chOff x="5347317" y="4299045"/>
            <a:chExt cx="291480" cy="125104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 rot="16200000">
            <a:off x="3130567" y="2726502"/>
            <a:ext cx="291480" cy="125104"/>
            <a:chOff x="5347317" y="4299045"/>
            <a:chExt cx="291480" cy="125104"/>
          </a:xfrm>
        </p:grpSpPr>
        <p:cxnSp>
          <p:nvCxnSpPr>
            <p:cNvPr id="63" name="直線コネクタ 62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>
            <a:off x="3338859" y="281949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2686043" y="2808122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497478" y="276717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5028130" y="2755802"/>
            <a:ext cx="320202" cy="1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2324314" y="2259575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R1=350 KΩ</a:t>
            </a:r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061048" y="2050772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R2</a:t>
            </a:r>
            <a:r>
              <a:rPr kumimoji="1" lang="ja-JP" altLang="en-US" dirty="0"/>
              <a:t>＝</a:t>
            </a:r>
            <a:r>
              <a:rPr kumimoji="1" lang="en-US" altLang="ja-JP" dirty="0"/>
              <a:t>1.2KΩ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47916" y="30161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C1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473721" y="297843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C2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312983" y="4145252"/>
            <a:ext cx="261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R1</a:t>
            </a:r>
            <a:r>
              <a:rPr lang="ja-JP" altLang="en-US" sz="2400" dirty="0"/>
              <a:t>はバイアス抵抗</a:t>
            </a:r>
            <a:endParaRPr lang="en-US" altLang="ja-JP" sz="24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312983" y="4565052"/>
            <a:ext cx="252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R2</a:t>
            </a:r>
            <a:r>
              <a:rPr lang="ja-JP" altLang="en-US" sz="2400" dirty="0"/>
              <a:t>はコレクタ抵抗</a:t>
            </a:r>
            <a:endParaRPr lang="en-US" altLang="ja-JP" sz="24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57200" y="5399413"/>
            <a:ext cx="66175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6</a:t>
            </a:r>
            <a:r>
              <a:rPr lang="ja-JP" altLang="en-US" sz="2400" dirty="0"/>
              <a:t>ページの理想化されたトランジスタを対象として、</a:t>
            </a:r>
            <a:endParaRPr lang="en-US" altLang="ja-JP" sz="2400" dirty="0"/>
          </a:p>
          <a:p>
            <a:r>
              <a:rPr kumimoji="1" lang="ja-JP" altLang="en-US" sz="2400" dirty="0"/>
              <a:t>バイアス電流と動作点を求めよ。</a:t>
            </a:r>
            <a:endParaRPr kumimoji="1" lang="en-US" altLang="ja-JP" sz="2400" dirty="0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985404" y="1990892"/>
            <a:ext cx="928526" cy="21505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358303" y="171879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Vcc</a:t>
            </a:r>
            <a:r>
              <a:rPr kumimoji="1" lang="ja-JP" altLang="en-US" dirty="0"/>
              <a:t>＝</a:t>
            </a:r>
            <a:r>
              <a:rPr kumimoji="1" lang="en-US" altLang="ja-JP" dirty="0"/>
              <a:t>8V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06874" y="3710257"/>
            <a:ext cx="23823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バイアス電流</a:t>
            </a:r>
            <a:endParaRPr kumimoji="1" lang="en-US" altLang="ja-JP" sz="2400" dirty="0"/>
          </a:p>
          <a:p>
            <a:r>
              <a:rPr kumimoji="1" lang="en-US" altLang="ja-JP" sz="2400" dirty="0"/>
              <a:t>IB=(Vcc-0.7)/R1</a:t>
            </a:r>
          </a:p>
          <a:p>
            <a:r>
              <a:rPr lang="ja-JP" altLang="en-US" sz="2400" dirty="0"/>
              <a:t>（</a:t>
            </a:r>
            <a:r>
              <a:rPr lang="en-US" altLang="ja-JP" sz="2400" dirty="0"/>
              <a:t>8-0.7</a:t>
            </a:r>
            <a:r>
              <a:rPr lang="ja-JP" altLang="en-US" sz="2400" dirty="0"/>
              <a:t>）</a:t>
            </a:r>
            <a:r>
              <a:rPr lang="en-US" altLang="ja-JP" sz="2400" dirty="0"/>
              <a:t>/350KΩ</a:t>
            </a:r>
          </a:p>
          <a:p>
            <a:r>
              <a:rPr kumimoji="1" lang="en-US" altLang="ja-JP" sz="2400" dirty="0"/>
              <a:t>=0.021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21</a:t>
            </a:r>
            <a:r>
              <a:rPr lang="en-US" altLang="ja-JP" sz="2400" dirty="0"/>
              <a:t>μA)</a:t>
            </a:r>
            <a:endParaRPr kumimoji="1" lang="en-US" altLang="ja-JP" sz="24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188231" y="1990892"/>
            <a:ext cx="0" cy="23762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6001148" y="972191"/>
            <a:ext cx="26068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21×200=4.2mA</a:t>
            </a:r>
          </a:p>
          <a:p>
            <a:r>
              <a:rPr kumimoji="1" lang="en-US" altLang="ja-JP" sz="2400" dirty="0"/>
              <a:t>1.2KΩ</a:t>
            </a:r>
            <a:r>
              <a:rPr kumimoji="1" lang="ja-JP" altLang="en-US" sz="2400" dirty="0" err="1"/>
              <a:t>なの</a:t>
            </a:r>
            <a:r>
              <a:rPr kumimoji="1" lang="ja-JP" altLang="en-US" sz="2400" dirty="0"/>
              <a:t>で</a:t>
            </a:r>
            <a:endParaRPr kumimoji="1" lang="en-US" altLang="ja-JP" sz="2400" dirty="0"/>
          </a:p>
          <a:p>
            <a:r>
              <a:rPr lang="en-US" altLang="ja-JP" sz="2400" dirty="0"/>
              <a:t>8-4.2×1.2=2.96V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1334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896" y="-35399"/>
            <a:ext cx="8229600" cy="1143000"/>
          </a:xfrm>
        </p:spPr>
        <p:txBody>
          <a:bodyPr/>
          <a:lstStyle/>
          <a:p>
            <a:r>
              <a:rPr lang="ja-JP" altLang="en-US" dirty="0"/>
              <a:t>演習</a:t>
            </a:r>
            <a:r>
              <a:rPr lang="en-US" altLang="ja-JP" dirty="0"/>
              <a:t>9-2</a:t>
            </a:r>
            <a:r>
              <a:rPr lang="ja-JP" altLang="en-US" dirty="0"/>
              <a:t>　大信号増幅回路</a:t>
            </a:r>
            <a:endParaRPr kumimoji="1" lang="ja-JP" alt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4520565" y="3075529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5"/>
          <p:cNvSpPr>
            <a:spLocks noChangeShapeType="1"/>
          </p:cNvSpPr>
          <p:nvPr/>
        </p:nvSpPr>
        <p:spPr bwMode="auto">
          <a:xfrm flipH="1">
            <a:off x="4520565" y="3075529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520565" y="3507329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>
            <a:off x="3933969" y="3507329"/>
            <a:ext cx="5865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5096828" y="2301401"/>
            <a:ext cx="0" cy="782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5023803" y="1725138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4974590" y="1443389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5119053" y="14251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974590" y="4416051"/>
            <a:ext cx="504825" cy="144463"/>
            <a:chOff x="2517" y="3929"/>
            <a:chExt cx="318" cy="91"/>
          </a:xfrm>
        </p:grpSpPr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2502982" y="3402498"/>
            <a:ext cx="721243" cy="203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185538" y="3939129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68" name="直線コネクタ 67"/>
          <p:cNvCxnSpPr/>
          <p:nvPr/>
        </p:nvCxnSpPr>
        <p:spPr>
          <a:xfrm>
            <a:off x="3430299" y="3492139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061491" y="2749961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5227106" y="1903458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R2=1KΩ</a:t>
            </a:r>
            <a:endParaRPr kumimoji="1" lang="ja-JP" altLang="en-US" dirty="0"/>
          </a:p>
        </p:txBody>
      </p:sp>
      <p:cxnSp>
        <p:nvCxnSpPr>
          <p:cNvPr id="61" name="直線コネクタ 60"/>
          <p:cNvCxnSpPr/>
          <p:nvPr/>
        </p:nvCxnSpPr>
        <p:spPr>
          <a:xfrm>
            <a:off x="3233916" y="3504316"/>
            <a:ext cx="2932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2046474" y="3504316"/>
            <a:ext cx="4431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188790" y="238062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Y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34219" y="292209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R1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374286" y="127117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Vcc</a:t>
            </a:r>
            <a:r>
              <a:rPr lang="en-US" altLang="ja-JP" dirty="0"/>
              <a:t>=6V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63043" y="2454092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</a:t>
            </a:r>
            <a:r>
              <a:rPr lang="ja-JP" altLang="en-US" dirty="0"/>
              <a:t>レベル＝</a:t>
            </a:r>
            <a:r>
              <a:rPr lang="en-US" altLang="ja-JP" dirty="0" err="1"/>
              <a:t>Vcc</a:t>
            </a:r>
            <a:r>
              <a:rPr lang="en-US" altLang="ja-JP" dirty="0"/>
              <a:t>=6V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99085" y="4822171"/>
            <a:ext cx="68563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飽和ぎりぎりで用いる場合にベース電流をどのようにすれば良いか？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飽和ぎりぎりの電流：</a:t>
            </a:r>
            <a:r>
              <a:rPr lang="en-US" altLang="ja-JP" dirty="0"/>
              <a:t>6V/1KΩ</a:t>
            </a:r>
            <a:r>
              <a:rPr lang="ja-JP" altLang="en-US" dirty="0"/>
              <a:t>＝</a:t>
            </a:r>
            <a:r>
              <a:rPr lang="en-US" altLang="ja-JP" dirty="0"/>
              <a:t>6mA</a:t>
            </a:r>
            <a:r>
              <a:rPr lang="ja-JP" altLang="en-US" dirty="0"/>
              <a:t>　</a:t>
            </a:r>
            <a:r>
              <a:rPr lang="en-US" altLang="ja-JP" dirty="0"/>
              <a:t>VCE=0.1V</a:t>
            </a:r>
            <a:r>
              <a:rPr lang="ja-JP" altLang="en-US" dirty="0"/>
              <a:t>を考えてもいい</a:t>
            </a:r>
            <a:endParaRPr lang="en-US" altLang="ja-JP" dirty="0"/>
          </a:p>
          <a:p>
            <a:r>
              <a:rPr lang="ja-JP" altLang="en-US" dirty="0"/>
              <a:t>ベース電流はこの</a:t>
            </a:r>
            <a:r>
              <a:rPr lang="en-US" altLang="ja-JP" dirty="0"/>
              <a:t>200</a:t>
            </a:r>
            <a:r>
              <a:rPr lang="ja-JP" altLang="en-US" dirty="0"/>
              <a:t>分の一で良いので、</a:t>
            </a:r>
            <a:r>
              <a:rPr lang="en-US" altLang="ja-JP" dirty="0"/>
              <a:t>30μA</a:t>
            </a:r>
          </a:p>
          <a:p>
            <a:r>
              <a:rPr kumimoji="1" lang="ja-JP" altLang="en-US" dirty="0"/>
              <a:t>ついでに</a:t>
            </a:r>
            <a:r>
              <a:rPr kumimoji="1" lang="en-US" altLang="ja-JP" dirty="0"/>
              <a:t>R</a:t>
            </a:r>
            <a:r>
              <a:rPr kumimoji="1" lang="ja-JP" altLang="en-US" dirty="0"/>
              <a:t>１を求めるならば、</a:t>
            </a:r>
            <a:r>
              <a:rPr kumimoji="1" lang="en-US" altLang="ja-JP" dirty="0"/>
              <a:t>6-0.7/30μA</a:t>
            </a:r>
            <a:r>
              <a:rPr kumimoji="1" lang="ja-JP" altLang="en-US" dirty="0"/>
              <a:t>＝</a:t>
            </a:r>
            <a:r>
              <a:rPr kumimoji="1" lang="en-US" altLang="ja-JP" dirty="0"/>
              <a:t>177KΩ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295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2456" y="-134519"/>
            <a:ext cx="8229600" cy="1143000"/>
          </a:xfrm>
        </p:spPr>
        <p:txBody>
          <a:bodyPr/>
          <a:lstStyle/>
          <a:p>
            <a:r>
              <a:rPr lang="ja-JP" altLang="en-US" dirty="0"/>
              <a:t>小テスト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4429125" y="2819497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5"/>
          <p:cNvSpPr>
            <a:spLocks noChangeShapeType="1"/>
          </p:cNvSpPr>
          <p:nvPr/>
        </p:nvSpPr>
        <p:spPr bwMode="auto">
          <a:xfrm flipH="1">
            <a:off x="4429125" y="2819497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429125" y="3251297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>
            <a:off x="3842529" y="3251297"/>
            <a:ext cx="5865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5005388" y="263058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932363" y="2054322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4883150" y="175428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5027613" y="175428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5075237" y="3683097"/>
            <a:ext cx="18861" cy="446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842492" y="4590551"/>
            <a:ext cx="504825" cy="144463"/>
            <a:chOff x="2517" y="3929"/>
            <a:chExt cx="318" cy="91"/>
          </a:xfrm>
        </p:grpSpPr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" name="Line 28"/>
          <p:cNvSpPr>
            <a:spLocks noChangeShapeType="1"/>
          </p:cNvSpPr>
          <p:nvPr/>
        </p:nvSpPr>
        <p:spPr bwMode="auto">
          <a:xfrm>
            <a:off x="3820304" y="2578267"/>
            <a:ext cx="2272" cy="659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3747279" y="2002004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3698066" y="1701967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842529" y="170196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094098" y="4141491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 rot="16200000">
            <a:off x="5265429" y="2688607"/>
            <a:ext cx="291480" cy="125104"/>
            <a:chOff x="5347317" y="4299045"/>
            <a:chExt cx="291480" cy="125104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 rot="16200000">
            <a:off x="3130567" y="2726502"/>
            <a:ext cx="291480" cy="125104"/>
            <a:chOff x="5347317" y="4299045"/>
            <a:chExt cx="291480" cy="125104"/>
          </a:xfrm>
        </p:grpSpPr>
        <p:cxnSp>
          <p:nvCxnSpPr>
            <p:cNvPr id="63" name="直線コネクタ 62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>
            <a:off x="3338859" y="281949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2686043" y="2808122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497478" y="276717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5028130" y="2755802"/>
            <a:ext cx="320202" cy="1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953683" y="2149004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R1=350 KΩ</a:t>
            </a:r>
            <a:endParaRPr kumimoji="1" lang="ja-JP" altLang="en-US" sz="36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201268" y="1796999"/>
            <a:ext cx="2791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R2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1.2KΩ</a:t>
            </a:r>
            <a:endParaRPr kumimoji="1" lang="ja-JP" altLang="en-US" sz="4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47916" y="30161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C1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473721" y="297843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C2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312983" y="4145252"/>
            <a:ext cx="261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R1</a:t>
            </a:r>
            <a:r>
              <a:rPr lang="ja-JP" altLang="en-US" sz="2400" dirty="0"/>
              <a:t>はバイアス抵抗</a:t>
            </a:r>
            <a:endParaRPr lang="en-US" altLang="ja-JP" sz="24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312983" y="4565052"/>
            <a:ext cx="252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R2</a:t>
            </a:r>
            <a:r>
              <a:rPr lang="ja-JP" altLang="en-US" sz="2400" dirty="0"/>
              <a:t>はコレクタ抵抗</a:t>
            </a:r>
            <a:endParaRPr lang="en-US" altLang="ja-JP" sz="24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-74079" y="5399173"/>
            <a:ext cx="97241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6</a:t>
            </a:r>
            <a:r>
              <a:rPr lang="ja-JP" altLang="en-US" sz="3600" dirty="0"/>
              <a:t>ページの理想化されたトランジスタを対象</a:t>
            </a:r>
            <a:endParaRPr lang="en-US" altLang="ja-JP" sz="3600" dirty="0"/>
          </a:p>
          <a:p>
            <a:r>
              <a:rPr lang="ja-JP" altLang="en-US" sz="3600" dirty="0"/>
              <a:t>として、ベース（バイアス）</a:t>
            </a:r>
            <a:r>
              <a:rPr kumimoji="1" lang="ja-JP" altLang="en-US" sz="3600" dirty="0"/>
              <a:t>電流と動作点を求めよ。</a:t>
            </a:r>
            <a:endParaRPr kumimoji="1" lang="en-US" altLang="ja-JP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05851" y="1293574"/>
            <a:ext cx="1781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/>
              <a:t>Vcc</a:t>
            </a:r>
            <a:r>
              <a:rPr kumimoji="1" lang="ja-JP" altLang="en-US" sz="3200" dirty="0"/>
              <a:t>＝</a:t>
            </a:r>
            <a:r>
              <a:rPr kumimoji="1" lang="en-US" altLang="ja-JP" sz="3200" dirty="0"/>
              <a:t>8V</a:t>
            </a:r>
            <a:endParaRPr kumimoji="1" lang="ja-JP" altLang="en-US" sz="3200" dirty="0"/>
          </a:p>
        </p:txBody>
      </p: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3769504" y="3798717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>
            <a:off x="3842528" y="3251296"/>
            <a:ext cx="4842" cy="562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5" name="Group 35"/>
          <p:cNvGrpSpPr>
            <a:grpSpLocks/>
          </p:cNvGrpSpPr>
          <p:nvPr/>
        </p:nvGrpSpPr>
        <p:grpSpPr bwMode="auto">
          <a:xfrm>
            <a:off x="3600835" y="4812083"/>
            <a:ext cx="504825" cy="144463"/>
            <a:chOff x="2517" y="3929"/>
            <a:chExt cx="318" cy="91"/>
          </a:xfrm>
        </p:grpSpPr>
        <p:sp>
          <p:nvSpPr>
            <p:cNvPr id="46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3852441" y="4363023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00840" y="3766373"/>
            <a:ext cx="3206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R3=100 KΩ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216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小テスト</a:t>
            </a:r>
            <a:r>
              <a:rPr lang="en-US" altLang="ja-JP" dirty="0"/>
              <a:t>2 </a:t>
            </a:r>
            <a:r>
              <a:rPr lang="ja-JP" altLang="en-US" dirty="0"/>
              <a:t>答</a:t>
            </a:r>
            <a:endParaRPr kumimoji="1" lang="ja-JP" alt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4429125" y="2819497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25"/>
          <p:cNvSpPr>
            <a:spLocks noChangeShapeType="1"/>
          </p:cNvSpPr>
          <p:nvPr/>
        </p:nvSpPr>
        <p:spPr bwMode="auto">
          <a:xfrm flipH="1">
            <a:off x="4429125" y="2819497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26"/>
          <p:cNvSpPr>
            <a:spLocks noChangeShapeType="1"/>
          </p:cNvSpPr>
          <p:nvPr/>
        </p:nvSpPr>
        <p:spPr bwMode="auto">
          <a:xfrm>
            <a:off x="4429125" y="3251297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>
            <a:off x="3842529" y="3251297"/>
            <a:ext cx="5865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5005388" y="263058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932363" y="2054322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30"/>
          <p:cNvSpPr>
            <a:spLocks noChangeShapeType="1"/>
          </p:cNvSpPr>
          <p:nvPr/>
        </p:nvSpPr>
        <p:spPr bwMode="auto">
          <a:xfrm>
            <a:off x="4883150" y="175428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5027613" y="175428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5075237" y="3683097"/>
            <a:ext cx="18861" cy="4467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842492" y="4590551"/>
            <a:ext cx="504825" cy="144463"/>
            <a:chOff x="2517" y="3929"/>
            <a:chExt cx="318" cy="91"/>
          </a:xfrm>
        </p:grpSpPr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" name="Line 28"/>
          <p:cNvSpPr>
            <a:spLocks noChangeShapeType="1"/>
          </p:cNvSpPr>
          <p:nvPr/>
        </p:nvSpPr>
        <p:spPr bwMode="auto">
          <a:xfrm>
            <a:off x="3820304" y="2578267"/>
            <a:ext cx="2272" cy="659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3747279" y="2002004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3698066" y="1701967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842529" y="170196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094098" y="4141491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 rot="16200000">
            <a:off x="5265429" y="2688607"/>
            <a:ext cx="291480" cy="125104"/>
            <a:chOff x="5347317" y="4299045"/>
            <a:chExt cx="291480" cy="125104"/>
          </a:xfrm>
        </p:grpSpPr>
        <p:cxnSp>
          <p:nvCxnSpPr>
            <p:cNvPr id="37" name="直線コネクタ 36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 rot="16200000">
            <a:off x="3130567" y="2726502"/>
            <a:ext cx="291480" cy="125104"/>
            <a:chOff x="5347317" y="4299045"/>
            <a:chExt cx="291480" cy="125104"/>
          </a:xfrm>
        </p:grpSpPr>
        <p:cxnSp>
          <p:nvCxnSpPr>
            <p:cNvPr id="63" name="直線コネクタ 62"/>
            <p:cNvCxnSpPr/>
            <p:nvPr/>
          </p:nvCxnSpPr>
          <p:spPr>
            <a:xfrm>
              <a:off x="5347317" y="4299045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5349589" y="4424149"/>
              <a:ext cx="2892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>
            <a:off x="3338859" y="281949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2686043" y="2808122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497478" y="2767177"/>
            <a:ext cx="503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5028130" y="2755802"/>
            <a:ext cx="320202" cy="1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953683" y="2149004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R1=350 KΩ</a:t>
            </a:r>
            <a:endParaRPr kumimoji="1" lang="ja-JP" altLang="en-US" sz="36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519677" y="1795061"/>
            <a:ext cx="2791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R2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1.2KΩ</a:t>
            </a:r>
            <a:endParaRPr kumimoji="1" lang="ja-JP" altLang="en-US" sz="4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47916" y="30161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C1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473721" y="297843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05851" y="1293574"/>
            <a:ext cx="1781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/>
              <a:t>Vcc</a:t>
            </a:r>
            <a:r>
              <a:rPr kumimoji="1" lang="ja-JP" altLang="en-US" sz="3200" dirty="0"/>
              <a:t>＝</a:t>
            </a:r>
            <a:r>
              <a:rPr kumimoji="1" lang="en-US" altLang="ja-JP" sz="3200" dirty="0"/>
              <a:t>8V</a:t>
            </a:r>
            <a:endParaRPr kumimoji="1" lang="ja-JP" altLang="en-US" sz="3200" dirty="0"/>
          </a:p>
        </p:txBody>
      </p: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3769504" y="3798717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>
            <a:off x="3842528" y="3251296"/>
            <a:ext cx="4842" cy="562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5" name="Group 35"/>
          <p:cNvGrpSpPr>
            <a:grpSpLocks/>
          </p:cNvGrpSpPr>
          <p:nvPr/>
        </p:nvGrpSpPr>
        <p:grpSpPr bwMode="auto">
          <a:xfrm>
            <a:off x="3600835" y="4812083"/>
            <a:ext cx="504825" cy="144463"/>
            <a:chOff x="2517" y="3929"/>
            <a:chExt cx="318" cy="91"/>
          </a:xfrm>
        </p:grpSpPr>
        <p:sp>
          <p:nvSpPr>
            <p:cNvPr id="46" name="Line 36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37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38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3852441" y="4363023"/>
            <a:ext cx="1" cy="451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00840" y="3766373"/>
            <a:ext cx="3206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R3=100 KΩ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75955" y="3467197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0.7V</a:t>
            </a:r>
            <a:endParaRPr kumimoji="1" lang="ja-JP" altLang="en-US" sz="2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3985404" y="1754285"/>
            <a:ext cx="0" cy="1153673"/>
          </a:xfrm>
          <a:prstGeom prst="straightConnector1">
            <a:avLst/>
          </a:prstGeom>
          <a:ln w="5715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135507" y="4938700"/>
            <a:ext cx="1648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0.7/100KΩ</a:t>
            </a:r>
          </a:p>
          <a:p>
            <a:r>
              <a:rPr lang="en-US" altLang="ja-JP" sz="2400" dirty="0"/>
              <a:t>=7μA</a:t>
            </a:r>
            <a:endParaRPr kumimoji="1" lang="ja-JP" altLang="en-US" sz="2400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4137060" y="3581341"/>
            <a:ext cx="0" cy="1153673"/>
          </a:xfrm>
          <a:prstGeom prst="straightConnector1">
            <a:avLst/>
          </a:prstGeom>
          <a:ln w="381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4284881" y="3347763"/>
            <a:ext cx="700486" cy="1027217"/>
          </a:xfrm>
          <a:prstGeom prst="straightConnector1">
            <a:avLst/>
          </a:prstGeom>
          <a:ln w="5715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935091" y="1477020"/>
            <a:ext cx="3033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(8-0.7)/350KΩ=21μA</a:t>
            </a:r>
            <a:endParaRPr kumimoji="1" lang="ja-JP" altLang="en-US" sz="24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195892" y="3220362"/>
            <a:ext cx="29306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14μA×200</a:t>
            </a:r>
            <a:r>
              <a:rPr lang="ja-JP" altLang="en-US" sz="2400" dirty="0"/>
              <a:t>＝</a:t>
            </a:r>
            <a:r>
              <a:rPr lang="en-US" altLang="ja-JP" sz="2400" dirty="0"/>
              <a:t>2.8mA</a:t>
            </a:r>
          </a:p>
          <a:p>
            <a:r>
              <a:rPr kumimoji="1" lang="en-US" altLang="ja-JP" sz="2400" dirty="0"/>
              <a:t>8-2.8×1.2</a:t>
            </a:r>
            <a:r>
              <a:rPr kumimoji="1" lang="ja-JP" altLang="en-US" sz="2400" dirty="0"/>
              <a:t>＝</a:t>
            </a:r>
            <a:r>
              <a:rPr kumimoji="1" lang="en-US" altLang="ja-JP" sz="2400" dirty="0"/>
              <a:t>4.64V</a:t>
            </a:r>
            <a:endParaRPr kumimoji="1" lang="ja-JP" altLang="en-US" sz="2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06605" y="4637625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21μA-7μA=14</a:t>
            </a:r>
            <a:r>
              <a:rPr lang="en-US" altLang="ja-JP" sz="2400" dirty="0"/>
              <a:t>μA</a:t>
            </a:r>
            <a:endParaRPr kumimoji="1" lang="ja-JP" altLang="en-US" sz="2400" dirty="0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6143482" y="2342453"/>
            <a:ext cx="0" cy="203252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79441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5188</TotalTime>
  <Words>525</Words>
  <Application>Microsoft Office PowerPoint</Application>
  <PresentationFormat>画面に合わせる (4:3)</PresentationFormat>
  <Paragraphs>74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標準デザイン</vt:lpstr>
      <vt:lpstr>数式</vt:lpstr>
      <vt:lpstr>理想化したバイポーラトランジスタの特性</vt:lpstr>
      <vt:lpstr>演習9-1</vt:lpstr>
      <vt:lpstr>演習9-2　大信号増幅回路</vt:lpstr>
      <vt:lpstr>小テスト2</vt:lpstr>
      <vt:lpstr>小テスト2 答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電子回路基礎</dc:title>
  <dc:creator>hideo</dc:creator>
  <cp:lastModifiedBy>天野 英晴</cp:lastModifiedBy>
  <cp:revision>194</cp:revision>
  <dcterms:created xsi:type="dcterms:W3CDTF">2008-04-12T07:01:50Z</dcterms:created>
  <dcterms:modified xsi:type="dcterms:W3CDTF">2020-06-29T00:19:26Z</dcterms:modified>
</cp:coreProperties>
</file>